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9144000" cy="5143500" type="screen16x9"/>
  <p:notesSz cx="6858000" cy="9144000"/>
  <p:embeddedFontLst>
    <p:embeddedFont>
      <p:font typeface="Alfa Slab One" panose="020B0604020202020204" charset="0"/>
      <p:regular r:id="rId18"/>
    </p:embeddedFont>
    <p:embeddedFont>
      <p:font typeface="Proxima Nova" panose="020B0604020202020204" charset="0"/>
      <p:regular r:id="rId19"/>
      <p:bold r:id="rId20"/>
      <p:italic r:id="rId21"/>
      <p:boldItalic r:id="rId22"/>
    </p:embeddedFont>
    <p:embeddedFont>
      <p:font typeface="Proxima Nova Extrabold" panose="020B0604020202020204" charset="0"/>
      <p:bold r:id="rId23"/>
    </p:embeddedFont>
    <p:embeddedFont>
      <p:font typeface="Proxima Nova Semibold" panose="020B0604020202020204" charset="0"/>
      <p:regular r:id="rId24"/>
      <p:bold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408"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c6f88989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gc6f88989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c6f88989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c6f88989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-Adolescence - sleep important due to the rapid growth and development both physically and mentally that is occuring </a:t>
            </a:r>
            <a:endParaRPr/>
          </a:p>
          <a:p>
            <a:pPr marL="0" lvl="0" indent="0" algn="l" rtl="0">
              <a:spcBef>
                <a:spcPts val="0"/>
              </a:spcBef>
              <a:spcAft>
                <a:spcPts val="0"/>
              </a:spcAft>
              <a:buNone/>
            </a:pPr>
            <a:r>
              <a:rPr lang="en"/>
              <a:t>- due to workloads and demands of athletics AND academics, athletes may get even less sleep than their peers. </a:t>
            </a:r>
            <a:endParaRPr/>
          </a:p>
          <a:p>
            <a:pPr marL="0" lvl="0" indent="0" algn="l" rtl="0">
              <a:spcBef>
                <a:spcPts val="0"/>
              </a:spcBef>
              <a:spcAft>
                <a:spcPts val="0"/>
              </a:spcAft>
              <a:buNone/>
            </a:pPr>
            <a:r>
              <a:rPr lang="en"/>
              <a:t>- </a:t>
            </a:r>
            <a:r>
              <a:rPr lang="en" sz="1200">
                <a:solidFill>
                  <a:srgbClr val="333333"/>
                </a:solidFill>
              </a:rPr>
              <a:t>triggers a cascade of events that allows our body to recover and become stronger from the stresses that were imposed on it through exercise as well as our daily activities</a:t>
            </a:r>
            <a:endParaRPr sz="1200">
              <a:solidFill>
                <a:srgbClr val="333333"/>
              </a:solidFill>
            </a:endParaRPr>
          </a:p>
          <a:p>
            <a:pPr marL="0" lvl="0" indent="0" algn="l" rtl="0">
              <a:lnSpc>
                <a:spcPct val="115000"/>
              </a:lnSpc>
              <a:spcBef>
                <a:spcPts val="0"/>
              </a:spcBef>
              <a:spcAft>
                <a:spcPts val="0"/>
              </a:spcAft>
              <a:buNone/>
            </a:pPr>
            <a:endParaRPr sz="1200">
              <a:solidFill>
                <a:srgbClr val="333333"/>
              </a:solidFill>
            </a:endParaRPr>
          </a:p>
          <a:p>
            <a:pPr marL="0" lvl="0" indent="0" algn="l" rtl="0">
              <a:lnSpc>
                <a:spcPct val="115000"/>
              </a:lnSpc>
              <a:spcBef>
                <a:spcPts val="1200"/>
              </a:spcBef>
              <a:spcAft>
                <a:spcPts val="0"/>
              </a:spcAft>
              <a:buNone/>
            </a:pPr>
            <a:r>
              <a:rPr lang="en" sz="1200">
                <a:solidFill>
                  <a:srgbClr val="333333"/>
                </a:solidFill>
              </a:rPr>
              <a:t>Shift in circadian rhythm occurs in puberty - later melatonin release means later feeling of tiredness and later bedtime and subsequent wake up</a:t>
            </a:r>
            <a:endParaRPr sz="1200">
              <a:solidFill>
                <a:srgbClr val="333333"/>
              </a:solidFill>
            </a:endParaRPr>
          </a:p>
          <a:p>
            <a:pPr marL="0" lvl="0" indent="0" algn="l" rtl="0">
              <a:lnSpc>
                <a:spcPct val="115000"/>
              </a:lnSpc>
              <a:spcBef>
                <a:spcPts val="1200"/>
              </a:spcBef>
              <a:spcAft>
                <a:spcPts val="0"/>
              </a:spcAft>
              <a:buNone/>
            </a:pPr>
            <a:r>
              <a:rPr lang="en" sz="1200">
                <a:solidFill>
                  <a:srgbClr val="333333"/>
                </a:solidFill>
              </a:rPr>
              <a:t>School doesnt allow for later sleep and then there are social obligations or practice in the evening plus school work </a:t>
            </a:r>
            <a:endParaRPr sz="1200">
              <a:solidFill>
                <a:srgbClr val="333333"/>
              </a:solidFill>
            </a:endParaRPr>
          </a:p>
          <a:p>
            <a:pPr marL="0" lvl="0" indent="0" algn="l" rtl="0">
              <a:lnSpc>
                <a:spcPct val="115000"/>
              </a:lnSpc>
              <a:spcBef>
                <a:spcPts val="1200"/>
              </a:spcBef>
              <a:spcAft>
                <a:spcPts val="1200"/>
              </a:spcAft>
              <a:buClr>
                <a:schemeClr val="dk1"/>
              </a:buClr>
              <a:buSzPts val="1100"/>
              <a:buFont typeface="Arial"/>
              <a:buNone/>
            </a:pPr>
            <a:endParaRPr sz="1200">
              <a:solidFill>
                <a:srgbClr val="333333"/>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312edcc2bc2_0_1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312edcc2bc2_0_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c6f889893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c6f889893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rgbClr val="333333"/>
                </a:solidFill>
              </a:rPr>
              <a:t>than nonactive individuals to allow for adequate recovery and adaptation between bouts of exercise</a:t>
            </a:r>
            <a:endParaRPr sz="1400">
              <a:solidFill>
                <a:srgbClr val="666666"/>
              </a:solidFill>
              <a:latin typeface="Proxima Nova"/>
              <a:ea typeface="Proxima Nova"/>
              <a:cs typeface="Proxima Nova"/>
              <a:sym typeface="Proxima Nova"/>
            </a:endParaRPr>
          </a:p>
          <a:p>
            <a:pPr marL="0" lvl="0" indent="0" algn="l" rtl="0">
              <a:lnSpc>
                <a:spcPct val="115000"/>
              </a:lnSpc>
              <a:spcBef>
                <a:spcPts val="1200"/>
              </a:spcBef>
              <a:spcAft>
                <a:spcPts val="0"/>
              </a:spcAft>
              <a:buNone/>
            </a:pPr>
            <a:r>
              <a:rPr lang="en" sz="1200">
                <a:solidFill>
                  <a:srgbClr val="333333"/>
                </a:solidFill>
              </a:rPr>
              <a:t>athletes exhibit similar or perhaps slightly better sleep duration and quality than sedentary counterparts</a:t>
            </a:r>
            <a:endParaRPr sz="1200">
              <a:solidFill>
                <a:srgbClr val="333333"/>
              </a:solidFill>
            </a:endParaRPr>
          </a:p>
          <a:p>
            <a:pPr marL="0" lvl="0" indent="0" algn="l" rtl="0">
              <a:lnSpc>
                <a:spcPct val="115000"/>
              </a:lnSpc>
              <a:spcBef>
                <a:spcPts val="1200"/>
              </a:spcBef>
              <a:spcAft>
                <a:spcPts val="1200"/>
              </a:spcAft>
              <a:buClr>
                <a:schemeClr val="dk1"/>
              </a:buClr>
              <a:buSzPts val="1100"/>
              <a:buFont typeface="Arial"/>
              <a:buNone/>
            </a:pPr>
            <a:r>
              <a:rPr lang="en" sz="1200">
                <a:solidFill>
                  <a:srgbClr val="333333"/>
                </a:solidFill>
              </a:rPr>
              <a:t>Body can adapt to sleep restriction meaning you may not feel it but you may already have significant declines in mental and physical performance declines </a:t>
            </a:r>
            <a:endParaRPr sz="1200">
              <a:solidFill>
                <a:srgbClr val="333333"/>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12edcc2bc2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312edcc2bc2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12edcc2bc2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12edcc2bc2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chemeClr val="dk1"/>
              </a:buClr>
              <a:buSzPts val="1400"/>
              <a:buChar char="-"/>
            </a:pPr>
            <a:r>
              <a:rPr lang="en" sz="1200">
                <a:solidFill>
                  <a:srgbClr val="333333"/>
                </a:solidFill>
                <a:highlight>
                  <a:srgbClr val="FFFFFF"/>
                </a:highlight>
              </a:rPr>
              <a:t>Together, these studies suggest that sleep deprivation and sleep restriction are associated with impairments in reaction time and accuracy, while sleep extension appears to have a beneficial effect on performance of these tasks.</a:t>
            </a:r>
            <a:endParaRPr sz="1200">
              <a:solidFill>
                <a:srgbClr val="333333"/>
              </a:solidFill>
              <a:highlight>
                <a:srgbClr val="FFFFFF"/>
              </a:highlight>
            </a:endParaRPr>
          </a:p>
          <a:p>
            <a:pPr marL="0" lvl="0" indent="0" algn="l" rtl="0">
              <a:lnSpc>
                <a:spcPct val="115000"/>
              </a:lnSpc>
              <a:spcBef>
                <a:spcPts val="1200"/>
              </a:spcBef>
              <a:spcAft>
                <a:spcPts val="0"/>
              </a:spcAft>
              <a:buNone/>
            </a:pPr>
            <a:endParaRPr sz="1200">
              <a:solidFill>
                <a:srgbClr val="333333"/>
              </a:solidFill>
              <a:highlight>
                <a:srgbClr val="FFFFFF"/>
              </a:highlight>
            </a:endParaRPr>
          </a:p>
          <a:p>
            <a:pPr marL="0" lvl="0" indent="0" algn="l" rtl="0">
              <a:lnSpc>
                <a:spcPct val="115000"/>
              </a:lnSpc>
              <a:spcBef>
                <a:spcPts val="1200"/>
              </a:spcBef>
              <a:spcAft>
                <a:spcPts val="0"/>
              </a:spcAft>
              <a:buNone/>
            </a:pPr>
            <a:r>
              <a:rPr lang="en" sz="1200">
                <a:solidFill>
                  <a:srgbClr val="333333"/>
                </a:solidFill>
                <a:highlight>
                  <a:srgbClr val="FFFFFF"/>
                </a:highlight>
              </a:rPr>
              <a:t>estricted sleep may impair recovery between bouts of strenuous exercise</a:t>
            </a:r>
            <a:endParaRPr sz="1200">
              <a:solidFill>
                <a:srgbClr val="333333"/>
              </a:solidFill>
              <a:highlight>
                <a:srgbClr val="FFFFFF"/>
              </a:highlight>
            </a:endParaRPr>
          </a:p>
          <a:p>
            <a:pPr marL="0" lvl="0" indent="0" algn="l" rtl="0">
              <a:lnSpc>
                <a:spcPct val="115000"/>
              </a:lnSpc>
              <a:spcBef>
                <a:spcPts val="1200"/>
              </a:spcBef>
              <a:spcAft>
                <a:spcPts val="0"/>
              </a:spcAft>
              <a:buNone/>
            </a:pPr>
            <a:r>
              <a:rPr lang="en" sz="1200">
                <a:solidFill>
                  <a:srgbClr val="333333"/>
                </a:solidFill>
                <a:highlight>
                  <a:srgbClr val="FFFFFF"/>
                </a:highlight>
              </a:rPr>
              <a:t>5- to 7-wk period of 2-h sleep extension in male collegiate basketball players, Mah et al. (</a:t>
            </a:r>
            <a:r>
              <a:rPr lang="en" sz="1500" baseline="30000">
                <a:solidFill>
                  <a:srgbClr val="005B92"/>
                </a:solidFill>
                <a:highlight>
                  <a:srgbClr val="FFFFFF"/>
                </a:highlight>
              </a:rPr>
              <a:t>24</a:t>
            </a:r>
            <a:r>
              <a:rPr lang="en" sz="1200">
                <a:solidFill>
                  <a:srgbClr val="333333"/>
                </a:solidFill>
                <a:highlight>
                  <a:srgbClr val="FFFFFF"/>
                </a:highlight>
              </a:rPr>
              <a:t>) identified significant improvements in sprint test times, as well as improved self-ratings of fatigue, vigor, and performance during practices and games</a:t>
            </a:r>
            <a:endParaRPr sz="1200">
              <a:solidFill>
                <a:srgbClr val="333333"/>
              </a:solidFill>
              <a:highlight>
                <a:srgbClr val="FFFFFF"/>
              </a:highlight>
            </a:endParaRPr>
          </a:p>
          <a:p>
            <a:pPr marL="0" lvl="0" indent="0" algn="l" rtl="0">
              <a:lnSpc>
                <a:spcPct val="115000"/>
              </a:lnSpc>
              <a:spcBef>
                <a:spcPts val="1200"/>
              </a:spcBef>
              <a:spcAft>
                <a:spcPts val="0"/>
              </a:spcAft>
              <a:buNone/>
            </a:pPr>
            <a:r>
              <a:rPr lang="en" sz="1200">
                <a:solidFill>
                  <a:srgbClr val="333333"/>
                </a:solidFill>
                <a:highlight>
                  <a:srgbClr val="FFFFFF"/>
                </a:highlight>
              </a:rPr>
              <a:t>maximal weights lifted in bench press, leg press, and dead lift all decreased after three consecutive nights of only 3 h of sleep (</a:t>
            </a:r>
            <a:r>
              <a:rPr lang="en" sz="1500" baseline="30000">
                <a:solidFill>
                  <a:srgbClr val="005B92"/>
                </a:solidFill>
                <a:highlight>
                  <a:srgbClr val="FFFFFF"/>
                </a:highlight>
              </a:rPr>
              <a:t>34</a:t>
            </a:r>
            <a:r>
              <a:rPr lang="en" sz="1200">
                <a:solidFill>
                  <a:srgbClr val="333333"/>
                </a:solidFill>
                <a:highlight>
                  <a:srgbClr val="FFFFFF"/>
                </a:highlight>
              </a:rPr>
              <a:t>). However, one night of total sleep deprivation was not found to significantly affect lifting performance in male collegiate weightlifters despite worse ratings of sleepiness, fatigue, confusion, mood, and affect (</a:t>
            </a:r>
            <a:r>
              <a:rPr lang="en" sz="1500" baseline="30000">
                <a:solidFill>
                  <a:srgbClr val="005B92"/>
                </a:solidFill>
                <a:highlight>
                  <a:srgbClr val="FFFFFF"/>
                </a:highlight>
              </a:rPr>
              <a:t>4</a:t>
            </a:r>
            <a:r>
              <a:rPr lang="en" sz="1200">
                <a:solidFill>
                  <a:srgbClr val="333333"/>
                </a:solidFill>
                <a:highlight>
                  <a:srgbClr val="FFFFFF"/>
                </a:highlight>
              </a:rPr>
              <a:t>). It has been suggested that sleep loss may have a smaller effect on performance during shorter, maximal events when the effects of increased perceived exertion or muscle glycogen deficits would be less impactful than during prolonged submaximal or progressive efforts</a:t>
            </a:r>
            <a:endParaRPr sz="1200">
              <a:solidFill>
                <a:srgbClr val="333333"/>
              </a:solidFill>
              <a:highlight>
                <a:srgbClr val="FFFFFF"/>
              </a:highlight>
            </a:endParaRPr>
          </a:p>
          <a:p>
            <a:pPr marL="0" lvl="0" indent="0" algn="l" rtl="0">
              <a:lnSpc>
                <a:spcPct val="115000"/>
              </a:lnSpc>
              <a:spcBef>
                <a:spcPts val="1200"/>
              </a:spcBef>
              <a:spcAft>
                <a:spcPts val="0"/>
              </a:spcAft>
              <a:buNone/>
            </a:pPr>
            <a:endParaRPr sz="1200">
              <a:solidFill>
                <a:srgbClr val="333333"/>
              </a:solidFill>
              <a:highlight>
                <a:srgbClr val="FFFFFF"/>
              </a:highlight>
            </a:endParaRPr>
          </a:p>
          <a:p>
            <a:pPr marL="0" lvl="0" indent="0" algn="l" rtl="0">
              <a:lnSpc>
                <a:spcPct val="115000"/>
              </a:lnSpc>
              <a:spcBef>
                <a:spcPts val="1200"/>
              </a:spcBef>
              <a:spcAft>
                <a:spcPts val="0"/>
              </a:spcAft>
              <a:buNone/>
            </a:pPr>
            <a:endParaRPr sz="1200">
              <a:solidFill>
                <a:srgbClr val="333333"/>
              </a:solidFill>
              <a:highlight>
                <a:srgbClr val="FFFFFF"/>
              </a:highlight>
            </a:endParaRPr>
          </a:p>
          <a:p>
            <a:pPr marL="0" lvl="0" indent="0" algn="l" rtl="0">
              <a:lnSpc>
                <a:spcPct val="115000"/>
              </a:lnSpc>
              <a:spcBef>
                <a:spcPts val="1200"/>
              </a:spcBef>
              <a:spcAft>
                <a:spcPts val="0"/>
              </a:spcAft>
              <a:buClr>
                <a:schemeClr val="dk1"/>
              </a:buClr>
              <a:buSzPts val="1100"/>
              <a:buFont typeface="Arial"/>
              <a:buNone/>
            </a:pPr>
            <a:endParaRPr sz="1200">
              <a:solidFill>
                <a:srgbClr val="333333"/>
              </a:solidFill>
              <a:highlight>
                <a:srgbClr val="FFFFFF"/>
              </a:highlight>
            </a:endParaRPr>
          </a:p>
          <a:p>
            <a:pPr marL="0" lvl="0" indent="0" algn="l" rtl="0">
              <a:lnSpc>
                <a:spcPct val="115000"/>
              </a:lnSpc>
              <a:spcBef>
                <a:spcPts val="1200"/>
              </a:spcBef>
              <a:spcAft>
                <a:spcPts val="1200"/>
              </a:spcAft>
              <a:buClr>
                <a:schemeClr val="dk1"/>
              </a:buClr>
              <a:buSzPts val="1100"/>
              <a:buFont typeface="Arial"/>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12edcc2bc2_0_1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12edcc2bc2_0_1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12edcc2bc2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12edcc2bc2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rgbClr val="333333"/>
                </a:solidFill>
                <a:highlight>
                  <a:srgbClr val="FFFFFF"/>
                </a:highlight>
              </a:rPr>
              <a:t>Preexercise muscle glycogen stores have been found to be decreased after sleep deprivation, suggesting an alteration in energy  availability that could translate into impaired performance in endurance efforts </a:t>
            </a:r>
            <a:endParaRPr sz="1200">
              <a:solidFill>
                <a:srgbClr val="333333"/>
              </a:solidFill>
              <a:highlight>
                <a:srgbClr val="FFFFFF"/>
              </a:highlight>
            </a:endParaRPr>
          </a:p>
          <a:p>
            <a:pPr marL="0" lvl="0" indent="0" algn="l" rtl="0">
              <a:lnSpc>
                <a:spcPct val="115000"/>
              </a:lnSpc>
              <a:spcBef>
                <a:spcPts val="1200"/>
              </a:spcBef>
              <a:spcAft>
                <a:spcPts val="0"/>
              </a:spcAft>
              <a:buNone/>
            </a:pPr>
            <a:endParaRPr sz="1200">
              <a:solidFill>
                <a:srgbClr val="333333"/>
              </a:solidFill>
              <a:highlight>
                <a:srgbClr val="FFFFFF"/>
              </a:highlight>
            </a:endParaRPr>
          </a:p>
          <a:p>
            <a:pPr marL="0" lvl="0" indent="0" algn="l" rtl="0">
              <a:lnSpc>
                <a:spcPct val="115000"/>
              </a:lnSpc>
              <a:spcBef>
                <a:spcPts val="1900"/>
              </a:spcBef>
              <a:spcAft>
                <a:spcPts val="0"/>
              </a:spcAft>
              <a:buNone/>
            </a:pPr>
            <a:endParaRPr sz="1200">
              <a:solidFill>
                <a:srgbClr val="333333"/>
              </a:solidFill>
              <a:highlight>
                <a:srgbClr val="FFFFFF"/>
              </a:highlight>
            </a:endParaRPr>
          </a:p>
          <a:p>
            <a:pPr marL="0" lvl="0" indent="0" algn="l" rtl="0">
              <a:lnSpc>
                <a:spcPct val="115000"/>
              </a:lnSpc>
              <a:spcBef>
                <a:spcPts val="800"/>
              </a:spcBef>
              <a:spcAft>
                <a:spcPts val="1200"/>
              </a:spcAft>
              <a:buNone/>
            </a:pPr>
            <a:endParaRPr sz="1200">
              <a:solidFill>
                <a:srgbClr val="333333"/>
              </a:solidFill>
              <a:highlight>
                <a:srgbClr val="FFFFFF"/>
              </a:highlight>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12edcc2bc2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12edcc2bc2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rgbClr val="333333"/>
                </a:solidFill>
                <a:highlight>
                  <a:srgbClr val="FFFFFF"/>
                </a:highlight>
              </a:rPr>
              <a:t>sport-specific muscle techniques athletes spend hours training for won't stick as well.</a:t>
            </a:r>
            <a:endParaRPr sz="1200">
              <a:solidFill>
                <a:srgbClr val="333333"/>
              </a:solidFill>
              <a:highlight>
                <a:srgbClr val="FFFFFF"/>
              </a:highlight>
            </a:endParaRPr>
          </a:p>
          <a:p>
            <a:pPr marL="0" lvl="0" indent="0" algn="l" rtl="0">
              <a:lnSpc>
                <a:spcPct val="115000"/>
              </a:lnSpc>
              <a:spcBef>
                <a:spcPts val="1900"/>
              </a:spcBef>
              <a:spcAft>
                <a:spcPts val="0"/>
              </a:spcAft>
              <a:buClr>
                <a:schemeClr val="dk1"/>
              </a:buClr>
              <a:buSzPts val="1100"/>
              <a:buFont typeface="Arial"/>
              <a:buNone/>
            </a:pPr>
            <a:r>
              <a:rPr lang="en" sz="1200">
                <a:solidFill>
                  <a:srgbClr val="333333"/>
                </a:solidFill>
                <a:highlight>
                  <a:srgbClr val="FFFFFF"/>
                </a:highlight>
              </a:rPr>
              <a:t>Learning and remembering plays </a:t>
            </a:r>
            <a:endParaRPr sz="1200">
              <a:solidFill>
                <a:srgbClr val="333333"/>
              </a:solidFill>
              <a:highlight>
                <a:srgbClr val="FFFFFF"/>
              </a:highlight>
            </a:endParaRPr>
          </a:p>
          <a:p>
            <a:pPr marL="0" lvl="0" indent="0" algn="l" rtl="0">
              <a:lnSpc>
                <a:spcPct val="115000"/>
              </a:lnSpc>
              <a:spcBef>
                <a:spcPts val="1900"/>
              </a:spcBef>
              <a:spcAft>
                <a:spcPts val="0"/>
              </a:spcAft>
              <a:buClr>
                <a:schemeClr val="dk1"/>
              </a:buClr>
              <a:buSzPts val="1100"/>
              <a:buFont typeface="Arial"/>
              <a:buNone/>
            </a:pPr>
            <a:r>
              <a:rPr lang="en" sz="1200">
                <a:solidFill>
                  <a:srgbClr val="333333"/>
                </a:solidFill>
                <a:highlight>
                  <a:srgbClr val="FFFFFF"/>
                </a:highlight>
              </a:rPr>
              <a:t>Tendency to space out and not be able to change plans when needed during a game </a:t>
            </a:r>
            <a:endParaRPr sz="1200">
              <a:solidFill>
                <a:srgbClr val="333333"/>
              </a:solidFill>
              <a:highlight>
                <a:srgbClr val="FFFFFF"/>
              </a:highlight>
            </a:endParaRPr>
          </a:p>
          <a:p>
            <a:pPr marL="0" lvl="0" indent="0" algn="l" rtl="0">
              <a:lnSpc>
                <a:spcPct val="115000"/>
              </a:lnSpc>
              <a:spcBef>
                <a:spcPts val="1900"/>
              </a:spcBef>
              <a:spcAft>
                <a:spcPts val="0"/>
              </a:spcAft>
              <a:buClr>
                <a:schemeClr val="dk1"/>
              </a:buClr>
              <a:buSzPts val="1100"/>
              <a:buFont typeface="Arial"/>
              <a:buNone/>
            </a:pPr>
            <a:r>
              <a:rPr lang="en" sz="1400">
                <a:solidFill>
                  <a:srgbClr val="333333"/>
                </a:solidFill>
                <a:highlight>
                  <a:srgbClr val="FFFFFF"/>
                </a:highlight>
                <a:latin typeface="Proxima Nova"/>
                <a:ea typeface="Proxima Nova"/>
                <a:cs typeface="Proxima Nova"/>
                <a:sym typeface="Proxima Nova"/>
              </a:rPr>
              <a:t>particularly in athletic events with large elements of quick decision-making</a:t>
            </a:r>
            <a:endParaRPr sz="1400">
              <a:solidFill>
                <a:srgbClr val="666666"/>
              </a:solidFill>
              <a:latin typeface="Proxima Nova"/>
              <a:ea typeface="Proxima Nova"/>
              <a:cs typeface="Proxima Nova"/>
              <a:sym typeface="Proxima Nova"/>
            </a:endParaRPr>
          </a:p>
          <a:p>
            <a:pPr marL="0" lvl="0" indent="0" algn="l" rtl="0">
              <a:spcBef>
                <a:spcPts val="120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12edcc2bc2_0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12edcc2bc2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rgbClr val="333333"/>
                </a:solidFill>
                <a:highlight>
                  <a:srgbClr val="FFFFFF"/>
                </a:highlight>
              </a:rPr>
              <a:t>training availability is a primary determinant of athletic success, and injuries and illnesses represent the greatest obstacle to training participation in athletes.</a:t>
            </a:r>
            <a:endParaRPr sz="1200">
              <a:solidFill>
                <a:srgbClr val="333333"/>
              </a:solidFill>
              <a:highlight>
                <a:srgbClr val="FFFFFF"/>
              </a:highlight>
            </a:endParaRPr>
          </a:p>
          <a:p>
            <a:pPr marL="0" lvl="0" indent="0" algn="l" rtl="0">
              <a:lnSpc>
                <a:spcPct val="115000"/>
              </a:lnSpc>
              <a:spcBef>
                <a:spcPts val="1200"/>
              </a:spcBef>
              <a:spcAft>
                <a:spcPts val="0"/>
              </a:spcAft>
              <a:buNone/>
            </a:pPr>
            <a:r>
              <a:rPr lang="en" sz="1200">
                <a:solidFill>
                  <a:srgbClr val="333333"/>
                </a:solidFill>
                <a:highlight>
                  <a:srgbClr val="FFFFFF"/>
                </a:highlight>
              </a:rPr>
              <a:t>individuals who slept less than 8 h per night on average were 70% more likely to report an injury than those who slept more than 8 h. In addition, a recent study of 496 adolescent athletes from 16 different individual and team sports found that increased training load and decreased self-reported sleep duration were independently associated with an increased risk of injury. In fact, the greatest risk for injury resulted when training load increased and sleep duration decreased simultaneously, as is often seen in competitive travel and training camps </a:t>
            </a:r>
            <a:endParaRPr sz="1200">
              <a:solidFill>
                <a:srgbClr val="333333"/>
              </a:solidFill>
              <a:highlight>
                <a:srgbClr val="FFFFFF"/>
              </a:highlight>
            </a:endParaRPr>
          </a:p>
          <a:p>
            <a:pPr marL="0" lvl="0" indent="0" algn="l" rtl="0">
              <a:lnSpc>
                <a:spcPct val="115000"/>
              </a:lnSpc>
              <a:spcBef>
                <a:spcPts val="1200"/>
              </a:spcBef>
              <a:spcAft>
                <a:spcPts val="1200"/>
              </a:spcAft>
              <a:buClr>
                <a:schemeClr val="dk1"/>
              </a:buClr>
              <a:buSzPts val="1100"/>
              <a:buFont typeface="Arial"/>
              <a:buNone/>
            </a:pPr>
            <a:r>
              <a:rPr lang="en" sz="1200">
                <a:solidFill>
                  <a:srgbClr val="333333"/>
                </a:solidFill>
                <a:highlight>
                  <a:srgbClr val="FFFFFF"/>
                </a:highlight>
              </a:rPr>
              <a:t>Those individuals who slept less than 7 h were nearly three times as likely to develop an infection compared with those who slept 8 h or more</a:t>
            </a:r>
            <a:endParaRPr sz="1200">
              <a:solidFill>
                <a:srgbClr val="333333"/>
              </a:solidFill>
              <a:highlight>
                <a:srgbClr val="FFFFFF"/>
              </a:highligh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12edcc2bc2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12edcc2bc2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12edcc2bc2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12edcc2bc2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rgbClr val="333333"/>
              </a:buClr>
              <a:buSzPts val="1200"/>
              <a:buAutoNum type="arabicPeriod"/>
            </a:pPr>
            <a:r>
              <a:rPr lang="en" sz="1200">
                <a:solidFill>
                  <a:srgbClr val="333333"/>
                </a:solidFill>
                <a:highlight>
                  <a:srgbClr val="FFFFFF"/>
                </a:highlight>
              </a:rPr>
              <a:t>While further research is needed to clarify the role of naps in athletic performance, the available evidence seems to suggest that naps could be a useful way to increase total sleep duration during periods when sleep restriction is not avoidable, but not necessarily as a substitute for nighttime sleep.</a:t>
            </a:r>
            <a:endParaRPr sz="1200">
              <a:solidFill>
                <a:srgbClr val="333333"/>
              </a:solidFill>
              <a:highlight>
                <a:srgbClr val="FFFFFF"/>
              </a:highlight>
            </a:endParaRPr>
          </a:p>
          <a:p>
            <a:pPr marL="457200" lvl="0" indent="-317500" algn="l" rtl="0">
              <a:spcBef>
                <a:spcPts val="0"/>
              </a:spcBef>
              <a:spcAft>
                <a:spcPts val="0"/>
              </a:spcAft>
              <a:buSzPts val="1400"/>
              <a:buAutoNum type="arabicPeriod"/>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c6f889893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c6f889893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rgbClr val="333333"/>
                </a:solidFill>
                <a:highlight>
                  <a:srgbClr val="FFFFFF"/>
                </a:highlight>
              </a:rPr>
              <a:t>electronic devices (</a:t>
            </a:r>
            <a:r>
              <a:rPr lang="en" sz="1500" baseline="30000">
                <a:solidFill>
                  <a:srgbClr val="005B92"/>
                </a:solidFill>
                <a:highlight>
                  <a:srgbClr val="FFFFFF"/>
                </a:highlight>
              </a:rPr>
              <a:t>19</a:t>
            </a:r>
            <a:r>
              <a:rPr lang="en" sz="1200">
                <a:solidFill>
                  <a:srgbClr val="333333"/>
                </a:solidFill>
                <a:highlight>
                  <a:srgbClr val="FFFFFF"/>
                </a:highlight>
              </a:rPr>
              <a:t>), they may suppress natural melatonin production and interfere with sleep, To the extent that training and competition schedules allow, athletes should establish consistent sleep and wake times and incorporate a 30- to 60-min period of quiet relaxation before bedtime that can help facilitate sleep onset. </a:t>
            </a:r>
            <a:endParaRPr sz="1200">
              <a:solidFill>
                <a:srgbClr val="333333"/>
              </a:solidFill>
              <a:highlight>
                <a:srgbClr val="FFFFFF"/>
              </a:highlight>
            </a:endParaRPr>
          </a:p>
          <a:p>
            <a:pPr marL="0" lvl="0" indent="0" algn="l" rtl="0">
              <a:lnSpc>
                <a:spcPct val="115000"/>
              </a:lnSpc>
              <a:spcBef>
                <a:spcPts val="1200"/>
              </a:spcBef>
              <a:spcAft>
                <a:spcPts val="0"/>
              </a:spcAft>
              <a:buNone/>
            </a:pPr>
            <a:endParaRPr sz="1200">
              <a:solidFill>
                <a:srgbClr val="333333"/>
              </a:solidFill>
              <a:highlight>
                <a:srgbClr val="FFFFFF"/>
              </a:highlight>
            </a:endParaRPr>
          </a:p>
          <a:p>
            <a:pPr marL="0" lvl="0" indent="0" algn="l" rtl="0">
              <a:lnSpc>
                <a:spcPct val="115000"/>
              </a:lnSpc>
              <a:spcBef>
                <a:spcPts val="1200"/>
              </a:spcBef>
              <a:spcAft>
                <a:spcPts val="0"/>
              </a:spcAft>
              <a:buNone/>
            </a:pPr>
            <a:r>
              <a:rPr lang="en" sz="1200">
                <a:solidFill>
                  <a:srgbClr val="333333"/>
                </a:solidFill>
                <a:highlight>
                  <a:srgbClr val="FFFFFF"/>
                </a:highlight>
              </a:rPr>
              <a:t>Half life of caffeine is 12 hours - </a:t>
            </a:r>
            <a:endParaRPr sz="1200">
              <a:solidFill>
                <a:srgbClr val="333333"/>
              </a:solidFill>
              <a:highlight>
                <a:srgbClr val="FFFFFF"/>
              </a:highlight>
            </a:endParaRPr>
          </a:p>
          <a:p>
            <a:pPr marL="0" lvl="0" indent="0" algn="l" rtl="0">
              <a:lnSpc>
                <a:spcPct val="115000"/>
              </a:lnSpc>
              <a:spcBef>
                <a:spcPts val="1200"/>
              </a:spcBef>
              <a:spcAft>
                <a:spcPts val="0"/>
              </a:spcAft>
              <a:buNone/>
            </a:pPr>
            <a:r>
              <a:rPr lang="en" sz="1200">
                <a:solidFill>
                  <a:srgbClr val="333333"/>
                </a:solidFill>
                <a:highlight>
                  <a:srgbClr val="FFFFFF"/>
                </a:highlight>
              </a:rPr>
              <a:t>Naps and sleep pressure- to avoid sleep inertia and avoided late in the day to prevent any disruption of nighttime sleep. </a:t>
            </a:r>
            <a:endParaRPr sz="1200">
              <a:solidFill>
                <a:srgbClr val="333333"/>
              </a:solidFill>
              <a:highlight>
                <a:srgbClr val="FFFFFF"/>
              </a:highlight>
            </a:endParaRPr>
          </a:p>
          <a:p>
            <a:pPr marL="0" lvl="0" indent="0" algn="l" rtl="0">
              <a:lnSpc>
                <a:spcPct val="115000"/>
              </a:lnSpc>
              <a:spcBef>
                <a:spcPts val="1200"/>
              </a:spcBef>
              <a:spcAft>
                <a:spcPts val="1200"/>
              </a:spcAft>
              <a:buNone/>
            </a:pPr>
            <a:r>
              <a:rPr lang="en" sz="1200">
                <a:solidFill>
                  <a:srgbClr val="333333"/>
                </a:solidFill>
                <a:highlight>
                  <a:srgbClr val="FFFFFF"/>
                </a:highlight>
              </a:rPr>
              <a:t>Nicotine is a stronger stimulant than caffiene</a:t>
            </a:r>
            <a:endParaRPr sz="1200">
              <a:solidFill>
                <a:srgbClr val="333333"/>
              </a:solidFill>
              <a:highlight>
                <a:srgbClr val="FFFFFF"/>
              </a:highlight>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12edcc2bc2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312edcc2bc2_0_1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312edcc2bc2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312edcc2bc2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w="76200" cap="flat" cmpd="sng">
            <a:solidFill>
              <a:schemeClr val="dk1"/>
            </a:solidFill>
            <a:prstDash val="solid"/>
            <a:round/>
            <a:headEnd type="none" w="sm" len="sm"/>
            <a:tailEnd type="none" w="sm" len="sm"/>
          </a:ln>
        </p:spPr>
      </p:cxnSp>
      <p:sp>
        <p:nvSpPr>
          <p:cNvPr id="11" name="Google Shape;11;p2"/>
          <p:cNvSpPr txBox="1">
            <a:spLocks noGrp="1"/>
          </p:cNvSpPr>
          <p:nvPr>
            <p:ph type="ctrTitle"/>
          </p:nvPr>
        </p:nvSpPr>
        <p:spPr>
          <a:xfrm>
            <a:off x="311700" y="595975"/>
            <a:ext cx="8520600" cy="1957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2" name="Google Shape;12;p2"/>
          <p:cNvSpPr txBox="1">
            <a:spLocks noGrp="1"/>
          </p:cNvSpPr>
          <p:nvPr>
            <p:ph type="subTitle" idx="1"/>
          </p:nvPr>
        </p:nvSpPr>
        <p:spPr>
          <a:xfrm>
            <a:off x="311700" y="3165823"/>
            <a:ext cx="8520600" cy="733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11700" y="2480550"/>
            <a:ext cx="8114400" cy="24459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9" name="Google Shape;19;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1" name="Google Shape;31;p7"/>
          <p:cNvSpPr txBox="1">
            <a:spLocks noGrp="1"/>
          </p:cNvSpPr>
          <p:nvPr>
            <p:ph type="body" idx="1"/>
          </p:nvPr>
        </p:nvSpPr>
        <p:spPr>
          <a:xfrm>
            <a:off x="311700" y="1490875"/>
            <a:ext cx="2808000" cy="30780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526350"/>
            <a:ext cx="56838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38;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39" name="Google Shape;39;p9"/>
          <p:cNvSpPr txBox="1">
            <a:spLocks noGrp="1"/>
          </p:cNvSpPr>
          <p:nvPr>
            <p:ph type="title"/>
          </p:nvPr>
        </p:nvSpPr>
        <p:spPr>
          <a:xfrm>
            <a:off x="265500" y="1375599"/>
            <a:ext cx="4045200" cy="1551900"/>
          </a:xfrm>
          <a:prstGeom prst="rect">
            <a:avLst/>
          </a:prstGeom>
        </p:spPr>
        <p:txBody>
          <a:bodyPr spcFirstLastPara="1" wrap="square" lIns="91425" tIns="91425" rIns="91425" bIns="91425" anchor="b"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0" name="Google Shape;40;p9"/>
          <p:cNvSpPr txBox="1">
            <a:spLocks noGrp="1"/>
          </p:cNvSpPr>
          <p:nvPr>
            <p:ph type="subTitle" idx="1"/>
          </p:nvPr>
        </p:nvSpPr>
        <p:spPr>
          <a:xfrm>
            <a:off x="265500" y="2981125"/>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1" name="Google Shape;41;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2" name="Google Shape;4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167925"/>
            <a:ext cx="8520600" cy="19800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a:spLocks noGrp="1"/>
          </p:cNvSpPr>
          <p:nvPr>
            <p:ph type="body" idx="1"/>
          </p:nvPr>
        </p:nvSpPr>
        <p:spPr>
          <a:xfrm>
            <a:off x="311700" y="322425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9" name="Google Shape;4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ameday">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marL="914400" lvl="1"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marL="1371600" lvl="2"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marL="1828800" lvl="3"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marL="2286000" lvl="4"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marL="2743200" lvl="5"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marL="3200400" lvl="6"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marL="3657600" lvl="7"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marL="4114800" lvl="8" indent="-317500">
              <a:lnSpc>
                <a:spcPct val="115000"/>
              </a:lnSpc>
              <a:spcBef>
                <a:spcPts val="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gi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6.gif"/></Relationships>
</file>

<file path=ppt/slides/_rels/slide8.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3"/>
          <p:cNvSpPr txBox="1">
            <a:spLocks noGrp="1"/>
          </p:cNvSpPr>
          <p:nvPr>
            <p:ph type="ctrTitle"/>
          </p:nvPr>
        </p:nvSpPr>
        <p:spPr>
          <a:xfrm>
            <a:off x="311700" y="595975"/>
            <a:ext cx="8520600" cy="19578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Sleep and Athletics</a:t>
            </a:r>
            <a:endParaRPr/>
          </a:p>
        </p:txBody>
      </p:sp>
      <p:sp>
        <p:nvSpPr>
          <p:cNvPr id="57" name="Google Shape;57;p13"/>
          <p:cNvSpPr txBox="1">
            <a:spLocks noGrp="1"/>
          </p:cNvSpPr>
          <p:nvPr>
            <p:ph type="subTitle" idx="1"/>
          </p:nvPr>
        </p:nvSpPr>
        <p:spPr>
          <a:xfrm>
            <a:off x="311700" y="3165823"/>
            <a:ext cx="8520600" cy="733500"/>
          </a:xfrm>
          <a:prstGeom prst="rect">
            <a:avLst/>
          </a:prstGeom>
        </p:spPr>
        <p:txBody>
          <a:bodyPr spcFirstLastPara="1" wrap="square" lIns="91425" tIns="91425" rIns="91425" bIns="91425" anchor="t" anchorCtr="0">
            <a:normAutofit fontScale="92500" lnSpcReduction="20000"/>
          </a:bodyPr>
          <a:lstStyle/>
          <a:p>
            <a:pPr marL="0" lvl="0" indent="0" algn="ctr" rtl="0">
              <a:spcBef>
                <a:spcPts val="0"/>
              </a:spcBef>
              <a:spcAft>
                <a:spcPts val="0"/>
              </a:spcAft>
              <a:buNone/>
            </a:pPr>
            <a:r>
              <a:rPr lang="en"/>
              <a:t>Jennifer Searles, APRN</a:t>
            </a:r>
            <a:endParaRPr/>
          </a:p>
          <a:p>
            <a:pPr marL="0" lvl="0" indent="0" algn="ctr" rtl="0">
              <a:spcBef>
                <a:spcPts val="0"/>
              </a:spcBef>
              <a:spcAft>
                <a:spcPts val="0"/>
              </a:spcAft>
              <a:buNone/>
            </a:pPr>
            <a:r>
              <a:rPr lang="en"/>
              <a:t>Functional Health Coach</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311700" y="1831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Importance of Sleep</a:t>
            </a:r>
            <a:endParaRPr/>
          </a:p>
        </p:txBody>
      </p:sp>
      <p:sp>
        <p:nvSpPr>
          <p:cNvPr id="63" name="Google Shape;63;p14"/>
          <p:cNvSpPr txBox="1">
            <a:spLocks noGrp="1"/>
          </p:cNvSpPr>
          <p:nvPr>
            <p:ph type="body" idx="1"/>
          </p:nvPr>
        </p:nvSpPr>
        <p:spPr>
          <a:xfrm>
            <a:off x="311700" y="755800"/>
            <a:ext cx="8520600" cy="2349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852"/>
              <a:buNone/>
            </a:pPr>
            <a:r>
              <a:rPr lang="en" sz="1750">
                <a:solidFill>
                  <a:srgbClr val="1D1D1D"/>
                </a:solidFill>
                <a:highlight>
                  <a:srgbClr val="FFFFFF"/>
                </a:highlight>
                <a:latin typeface="Proxima Nova Semibold"/>
                <a:ea typeface="Proxima Nova Semibold"/>
                <a:cs typeface="Proxima Nova Semibold"/>
                <a:sym typeface="Proxima Nova Semibold"/>
              </a:rPr>
              <a:t>Sleep is one of the 3 pillars of health (nutrition and exercise the others) </a:t>
            </a:r>
            <a:endParaRPr sz="1750">
              <a:solidFill>
                <a:srgbClr val="1D1D1D"/>
              </a:solidFill>
              <a:highlight>
                <a:srgbClr val="FFFFFF"/>
              </a:highlight>
              <a:latin typeface="Proxima Nova Semibold"/>
              <a:ea typeface="Proxima Nova Semibold"/>
              <a:cs typeface="Proxima Nova Semibold"/>
              <a:sym typeface="Proxima Nova Semibold"/>
            </a:endParaRPr>
          </a:p>
          <a:p>
            <a:pPr marL="0" lvl="0" indent="0" algn="l" rtl="0">
              <a:spcBef>
                <a:spcPts val="1200"/>
              </a:spcBef>
              <a:spcAft>
                <a:spcPts val="0"/>
              </a:spcAft>
              <a:buSzPts val="852"/>
              <a:buNone/>
            </a:pPr>
            <a:r>
              <a:rPr lang="en" sz="1750">
                <a:solidFill>
                  <a:srgbClr val="1D1D1D"/>
                </a:solidFill>
                <a:highlight>
                  <a:srgbClr val="FFFFFF"/>
                </a:highlight>
                <a:latin typeface="Proxima Nova Semibold"/>
                <a:ea typeface="Proxima Nova Semibold"/>
                <a:cs typeface="Proxima Nova Semibold"/>
                <a:sym typeface="Proxima Nova Semibold"/>
              </a:rPr>
              <a:t>Adolescence (ages 12–18 yrs) is a period of development where sleep is particularly important</a:t>
            </a:r>
            <a:endParaRPr sz="1750">
              <a:solidFill>
                <a:srgbClr val="1D1D1D"/>
              </a:solidFill>
              <a:highlight>
                <a:srgbClr val="FFFFFF"/>
              </a:highlight>
              <a:latin typeface="Proxima Nova Semibold"/>
              <a:ea typeface="Proxima Nova Semibold"/>
              <a:cs typeface="Proxima Nova Semibold"/>
              <a:sym typeface="Proxima Nova Semibold"/>
            </a:endParaRPr>
          </a:p>
          <a:p>
            <a:pPr marL="0" lvl="0" indent="0" algn="l" rtl="0">
              <a:spcBef>
                <a:spcPts val="1200"/>
              </a:spcBef>
              <a:spcAft>
                <a:spcPts val="0"/>
              </a:spcAft>
              <a:buSzPts val="852"/>
              <a:buNone/>
            </a:pPr>
            <a:r>
              <a:rPr lang="en" sz="1750">
                <a:solidFill>
                  <a:srgbClr val="1D1D1D"/>
                </a:solidFill>
                <a:highlight>
                  <a:srgbClr val="FFFFFF"/>
                </a:highlight>
                <a:latin typeface="Proxima Nova Semibold"/>
                <a:ea typeface="Proxima Nova Semibold"/>
                <a:cs typeface="Proxima Nova Semibold"/>
                <a:sym typeface="Proxima Nova Semibold"/>
              </a:rPr>
              <a:t>Athletes may get even less sleep than their peers yet they need it MORE. </a:t>
            </a:r>
            <a:endParaRPr sz="1750">
              <a:solidFill>
                <a:srgbClr val="1D1D1D"/>
              </a:solidFill>
              <a:highlight>
                <a:srgbClr val="FFFFFF"/>
              </a:highlight>
              <a:latin typeface="Proxima Nova Semibold"/>
              <a:ea typeface="Proxima Nova Semibold"/>
              <a:cs typeface="Proxima Nova Semibold"/>
              <a:sym typeface="Proxima Nova Semibold"/>
            </a:endParaRPr>
          </a:p>
          <a:p>
            <a:pPr marL="0" lvl="0" indent="0" algn="l" rtl="0">
              <a:spcBef>
                <a:spcPts val="1200"/>
              </a:spcBef>
              <a:spcAft>
                <a:spcPts val="0"/>
              </a:spcAft>
              <a:buSzPts val="852"/>
              <a:buNone/>
            </a:pPr>
            <a:r>
              <a:rPr lang="en" sz="1750">
                <a:solidFill>
                  <a:srgbClr val="1D1D1D"/>
                </a:solidFill>
                <a:highlight>
                  <a:srgbClr val="FFFFFF"/>
                </a:highlight>
                <a:latin typeface="Proxima Nova Semibold"/>
                <a:ea typeface="Proxima Nova Semibold"/>
                <a:cs typeface="Proxima Nova Semibold"/>
                <a:sym typeface="Proxima Nova Semibold"/>
              </a:rPr>
              <a:t>Elite performers need elite sleep </a:t>
            </a:r>
            <a:endParaRPr sz="1904"/>
          </a:p>
          <a:p>
            <a:pPr marL="0" lvl="0" indent="0" algn="l" rtl="0">
              <a:spcBef>
                <a:spcPts val="1200"/>
              </a:spcBef>
              <a:spcAft>
                <a:spcPts val="0"/>
              </a:spcAft>
              <a:buSzPts val="852"/>
              <a:buNone/>
            </a:pPr>
            <a:endParaRPr sz="1130">
              <a:solidFill>
                <a:srgbClr val="1D1D1D"/>
              </a:solidFill>
              <a:highlight>
                <a:srgbClr val="FFFFFF"/>
              </a:highlight>
              <a:latin typeface="Arial"/>
              <a:ea typeface="Arial"/>
              <a:cs typeface="Arial"/>
              <a:sym typeface="Arial"/>
            </a:endParaRPr>
          </a:p>
          <a:p>
            <a:pPr marL="0" lvl="0" indent="0" algn="l" rtl="0">
              <a:spcBef>
                <a:spcPts val="1200"/>
              </a:spcBef>
              <a:spcAft>
                <a:spcPts val="1200"/>
              </a:spcAft>
              <a:buSzPts val="852"/>
              <a:buNone/>
            </a:pPr>
            <a:endParaRPr sz="1130">
              <a:solidFill>
                <a:srgbClr val="1D1D1D"/>
              </a:solidFill>
              <a:highlight>
                <a:srgbClr val="FFFFFF"/>
              </a:highlight>
              <a:latin typeface="Arial"/>
              <a:ea typeface="Arial"/>
              <a:cs typeface="Arial"/>
              <a:sym typeface="Arial"/>
            </a:endParaRPr>
          </a:p>
        </p:txBody>
      </p:sp>
      <p:pic>
        <p:nvPicPr>
          <p:cNvPr id="64" name="Google Shape;64;p14" descr="a puppy is sleeping on a couch wearing pajamas . (Provided by Tenor)"/>
          <p:cNvPicPr preferRelativeResize="0"/>
          <p:nvPr/>
        </p:nvPicPr>
        <p:blipFill>
          <a:blip r:embed="rId3">
            <a:alphaModFix/>
          </a:blip>
          <a:stretch>
            <a:fillRect/>
          </a:stretch>
        </p:blipFill>
        <p:spPr>
          <a:xfrm>
            <a:off x="6929450" y="2488125"/>
            <a:ext cx="2035950" cy="25449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p:nvPr/>
        </p:nvSpPr>
        <p:spPr>
          <a:xfrm>
            <a:off x="414325" y="331000"/>
            <a:ext cx="57768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accent3"/>
                </a:solidFill>
                <a:latin typeface="Alfa Slab One"/>
                <a:ea typeface="Alfa Slab One"/>
                <a:cs typeface="Alfa Slab One"/>
                <a:sym typeface="Alfa Slab One"/>
              </a:rPr>
              <a:t>Barriers to sleep in Teens</a:t>
            </a:r>
            <a:endParaRPr/>
          </a:p>
        </p:txBody>
      </p:sp>
      <p:sp>
        <p:nvSpPr>
          <p:cNvPr id="70" name="Google Shape;70;p15"/>
          <p:cNvSpPr txBox="1"/>
          <p:nvPr/>
        </p:nvSpPr>
        <p:spPr>
          <a:xfrm>
            <a:off x="497650" y="1154925"/>
            <a:ext cx="5917500" cy="1569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solidFill>
                  <a:schemeClr val="dk2"/>
                </a:solidFill>
                <a:latin typeface="Proxima Nova"/>
                <a:ea typeface="Proxima Nova"/>
                <a:cs typeface="Proxima Nova"/>
                <a:sym typeface="Proxima Nova"/>
              </a:rPr>
              <a:t>Delay in melatonin release </a:t>
            </a:r>
            <a:endParaRPr sz="1800">
              <a:solidFill>
                <a:schemeClr val="dk2"/>
              </a:solidFill>
              <a:latin typeface="Proxima Nova"/>
              <a:ea typeface="Proxima Nova"/>
              <a:cs typeface="Proxima Nova"/>
              <a:sym typeface="Proxima Nova"/>
            </a:endParaRPr>
          </a:p>
          <a:p>
            <a:pPr marL="0" lvl="0" indent="0" algn="l" rtl="0">
              <a:spcBef>
                <a:spcPts val="0"/>
              </a:spcBef>
              <a:spcAft>
                <a:spcPts val="0"/>
              </a:spcAft>
              <a:buNone/>
            </a:pPr>
            <a:endParaRPr sz="1800">
              <a:solidFill>
                <a:schemeClr val="dk2"/>
              </a:solidFill>
              <a:latin typeface="Proxima Nova"/>
              <a:ea typeface="Proxima Nova"/>
              <a:cs typeface="Proxima Nova"/>
              <a:sym typeface="Proxima Nova"/>
            </a:endParaRPr>
          </a:p>
          <a:p>
            <a:pPr marL="0" lvl="0" indent="0" algn="l" rtl="0">
              <a:spcBef>
                <a:spcPts val="0"/>
              </a:spcBef>
              <a:spcAft>
                <a:spcPts val="0"/>
              </a:spcAft>
              <a:buNone/>
            </a:pPr>
            <a:r>
              <a:rPr lang="en" sz="1800">
                <a:solidFill>
                  <a:schemeClr val="dk2"/>
                </a:solidFill>
                <a:latin typeface="Proxima Nova"/>
                <a:ea typeface="Proxima Nova"/>
                <a:cs typeface="Proxima Nova"/>
                <a:sym typeface="Proxima Nova"/>
              </a:rPr>
              <a:t>Decreased sleep opportunity </a:t>
            </a:r>
            <a:endParaRPr sz="1800">
              <a:solidFill>
                <a:schemeClr val="dk2"/>
              </a:solidFill>
              <a:latin typeface="Proxima Nova"/>
              <a:ea typeface="Proxima Nova"/>
              <a:cs typeface="Proxima Nova"/>
              <a:sym typeface="Proxima Nova"/>
            </a:endParaRPr>
          </a:p>
          <a:p>
            <a:pPr marL="0" lvl="0" indent="0" algn="l" rtl="0">
              <a:spcBef>
                <a:spcPts val="0"/>
              </a:spcBef>
              <a:spcAft>
                <a:spcPts val="0"/>
              </a:spcAft>
              <a:buNone/>
            </a:pPr>
            <a:endParaRPr sz="1800">
              <a:solidFill>
                <a:schemeClr val="dk2"/>
              </a:solidFill>
              <a:latin typeface="Proxima Nova"/>
              <a:ea typeface="Proxima Nova"/>
              <a:cs typeface="Proxima Nova"/>
              <a:sym typeface="Proxima Nova"/>
            </a:endParaRPr>
          </a:p>
          <a:p>
            <a:pPr marL="0" lvl="0" indent="0" algn="l" rtl="0">
              <a:spcBef>
                <a:spcPts val="0"/>
              </a:spcBef>
              <a:spcAft>
                <a:spcPts val="0"/>
              </a:spcAft>
              <a:buNone/>
            </a:pPr>
            <a:r>
              <a:rPr lang="en" sz="1800">
                <a:solidFill>
                  <a:schemeClr val="dk2"/>
                </a:solidFill>
                <a:latin typeface="Proxima Nova"/>
                <a:ea typeface="Proxima Nova"/>
                <a:cs typeface="Proxima Nova"/>
                <a:sym typeface="Proxima Nova"/>
              </a:rPr>
              <a:t>Late day caffeination as compensation</a:t>
            </a:r>
            <a:endParaRPr sz="1800">
              <a:solidFill>
                <a:schemeClr val="dk2"/>
              </a:solidFill>
              <a:latin typeface="Proxima Nova"/>
              <a:ea typeface="Proxima Nova"/>
              <a:cs typeface="Proxima Nova"/>
              <a:sym typeface="Proxima Nova"/>
            </a:endParaRPr>
          </a:p>
        </p:txBody>
      </p:sp>
      <p:pic>
        <p:nvPicPr>
          <p:cNvPr id="71" name="Google Shape;71;p15" descr="a cartoon character is sitting on a couch playing a video game with a bag of chips in the background (Provided by Tenor)"/>
          <p:cNvPicPr preferRelativeResize="0"/>
          <p:nvPr/>
        </p:nvPicPr>
        <p:blipFill>
          <a:blip r:embed="rId3">
            <a:alphaModFix/>
          </a:blip>
          <a:stretch>
            <a:fillRect/>
          </a:stretch>
        </p:blipFill>
        <p:spPr>
          <a:xfrm>
            <a:off x="1009650" y="2805800"/>
            <a:ext cx="2822278" cy="2113875"/>
          </a:xfrm>
          <a:prstGeom prst="rect">
            <a:avLst/>
          </a:prstGeom>
          <a:noFill/>
          <a:ln>
            <a:noFill/>
          </a:ln>
        </p:spPr>
      </p:pic>
      <p:pic>
        <p:nvPicPr>
          <p:cNvPr id="72" name="Google Shape;72;p15" descr="a picture of a cup of coffee with the words step two umm more coffee under it (Provided by Tenor)"/>
          <p:cNvPicPr preferRelativeResize="0"/>
          <p:nvPr/>
        </p:nvPicPr>
        <p:blipFill>
          <a:blip r:embed="rId4">
            <a:alphaModFix/>
          </a:blip>
          <a:stretch>
            <a:fillRect/>
          </a:stretch>
        </p:blipFill>
        <p:spPr>
          <a:xfrm>
            <a:off x="5715025" y="977503"/>
            <a:ext cx="3136100" cy="41208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6"/>
          <p:cNvSpPr txBox="1">
            <a:spLocks noGrp="1"/>
          </p:cNvSpPr>
          <p:nvPr>
            <p:ph type="title" idx="4294967295"/>
          </p:nvPr>
        </p:nvSpPr>
        <p:spPr>
          <a:xfrm>
            <a:off x="387900" y="458025"/>
            <a:ext cx="8368200" cy="6861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Sleep Amounts</a:t>
            </a:r>
            <a:endParaRPr/>
          </a:p>
        </p:txBody>
      </p:sp>
      <p:grpSp>
        <p:nvGrpSpPr>
          <p:cNvPr id="78" name="Google Shape;78;p16"/>
          <p:cNvGrpSpPr/>
          <p:nvPr/>
        </p:nvGrpSpPr>
        <p:grpSpPr>
          <a:xfrm>
            <a:off x="431825" y="1342525"/>
            <a:ext cx="2683300" cy="3302700"/>
            <a:chOff x="431825" y="1342525"/>
            <a:chExt cx="2683300" cy="3302700"/>
          </a:xfrm>
        </p:grpSpPr>
        <p:sp>
          <p:nvSpPr>
            <p:cNvPr id="79" name="Google Shape;79;p16"/>
            <p:cNvSpPr/>
            <p:nvPr/>
          </p:nvSpPr>
          <p:spPr>
            <a:xfrm>
              <a:off x="431825" y="1342525"/>
              <a:ext cx="2683200" cy="33027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6"/>
            <p:cNvSpPr txBox="1"/>
            <p:nvPr/>
          </p:nvSpPr>
          <p:spPr>
            <a:xfrm>
              <a:off x="431925" y="1342525"/>
              <a:ext cx="2683200" cy="823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1" name="Google Shape;81;p16"/>
          <p:cNvSpPr txBox="1">
            <a:spLocks noGrp="1"/>
          </p:cNvSpPr>
          <p:nvPr>
            <p:ph type="body" idx="4294967295"/>
          </p:nvPr>
        </p:nvSpPr>
        <p:spPr>
          <a:xfrm>
            <a:off x="489192" y="1337725"/>
            <a:ext cx="349500" cy="8232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solidFill>
                  <a:schemeClr val="lt1"/>
                </a:solidFill>
              </a:rPr>
              <a:t>1</a:t>
            </a:r>
            <a:endParaRPr>
              <a:solidFill>
                <a:schemeClr val="lt1"/>
              </a:solidFill>
            </a:endParaRPr>
          </a:p>
        </p:txBody>
      </p:sp>
      <p:cxnSp>
        <p:nvCxnSpPr>
          <p:cNvPr id="82" name="Google Shape;82;p16"/>
          <p:cNvCxnSpPr/>
          <p:nvPr/>
        </p:nvCxnSpPr>
        <p:spPr>
          <a:xfrm>
            <a:off x="857675" y="1514725"/>
            <a:ext cx="0" cy="478800"/>
          </a:xfrm>
          <a:prstGeom prst="straightConnector1">
            <a:avLst/>
          </a:prstGeom>
          <a:noFill/>
          <a:ln w="9525" cap="flat" cmpd="sng">
            <a:solidFill>
              <a:schemeClr val="lt1"/>
            </a:solidFill>
            <a:prstDash val="solid"/>
            <a:round/>
            <a:headEnd type="none" w="sm" len="sm"/>
            <a:tailEnd type="none" w="sm" len="sm"/>
          </a:ln>
        </p:spPr>
      </p:cxnSp>
      <p:sp>
        <p:nvSpPr>
          <p:cNvPr id="83" name="Google Shape;83;p16"/>
          <p:cNvSpPr txBox="1">
            <a:spLocks noGrp="1"/>
          </p:cNvSpPr>
          <p:nvPr>
            <p:ph type="body" idx="4294967295"/>
          </p:nvPr>
        </p:nvSpPr>
        <p:spPr>
          <a:xfrm>
            <a:off x="933875" y="1337725"/>
            <a:ext cx="2101800" cy="823200"/>
          </a:xfrm>
          <a:prstGeom prst="rect">
            <a:avLst/>
          </a:prstGeom>
        </p:spPr>
        <p:txBody>
          <a:bodyPr spcFirstLastPara="1" wrap="square" lIns="91425" tIns="91425" rIns="91425" bIns="91425" anchor="ctr" anchorCtr="0">
            <a:normAutofit/>
          </a:bodyPr>
          <a:lstStyle/>
          <a:p>
            <a:pPr marL="0" lvl="0" indent="0" algn="l" rtl="0">
              <a:lnSpc>
                <a:spcPct val="100000"/>
              </a:lnSpc>
              <a:spcBef>
                <a:spcPts val="0"/>
              </a:spcBef>
              <a:spcAft>
                <a:spcPts val="0"/>
              </a:spcAft>
              <a:buNone/>
            </a:pPr>
            <a:r>
              <a:rPr lang="en">
                <a:solidFill>
                  <a:schemeClr val="lt1"/>
                </a:solidFill>
              </a:rPr>
              <a:t>Amounts</a:t>
            </a:r>
            <a:endParaRPr>
              <a:solidFill>
                <a:schemeClr val="lt1"/>
              </a:solidFill>
            </a:endParaRPr>
          </a:p>
        </p:txBody>
      </p:sp>
      <p:sp>
        <p:nvSpPr>
          <p:cNvPr id="84" name="Google Shape;84;p16"/>
          <p:cNvSpPr txBox="1">
            <a:spLocks noGrp="1"/>
          </p:cNvSpPr>
          <p:nvPr>
            <p:ph type="body" idx="4294967295"/>
          </p:nvPr>
        </p:nvSpPr>
        <p:spPr>
          <a:xfrm>
            <a:off x="508125" y="2268950"/>
            <a:ext cx="2530800" cy="23763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sz="1400">
                <a:latin typeface="Proxima Nova Semibold"/>
                <a:ea typeface="Proxima Nova Semibold"/>
                <a:cs typeface="Proxima Nova Semibold"/>
                <a:sym typeface="Proxima Nova Semibold"/>
              </a:rPr>
              <a:t>8-10 hours </a:t>
            </a:r>
            <a:endParaRPr sz="1400">
              <a:latin typeface="Proxima Nova Semibold"/>
              <a:ea typeface="Proxima Nova Semibold"/>
              <a:cs typeface="Proxima Nova Semibold"/>
              <a:sym typeface="Proxima Nova Semibold"/>
            </a:endParaRPr>
          </a:p>
          <a:p>
            <a:pPr marL="0" lvl="0" indent="0" algn="l" rtl="0">
              <a:spcBef>
                <a:spcPts val="1200"/>
              </a:spcBef>
              <a:spcAft>
                <a:spcPts val="0"/>
              </a:spcAft>
              <a:buNone/>
            </a:pPr>
            <a:r>
              <a:rPr lang="en" sz="1200">
                <a:solidFill>
                  <a:srgbClr val="333333"/>
                </a:solidFill>
                <a:highlight>
                  <a:srgbClr val="FFFFFF"/>
                </a:highlight>
                <a:latin typeface="Proxima Nova Semibold"/>
                <a:ea typeface="Proxima Nova Semibold"/>
                <a:cs typeface="Proxima Nova Semibold"/>
                <a:sym typeface="Proxima Nova Semibold"/>
              </a:rPr>
              <a:t>70% to 89% of teens are not sleeping enough</a:t>
            </a:r>
            <a:endParaRPr sz="1400">
              <a:latin typeface="Proxima Nova Semibold"/>
              <a:ea typeface="Proxima Nova Semibold"/>
              <a:cs typeface="Proxima Nova Semibold"/>
              <a:sym typeface="Proxima Nova Semibold"/>
            </a:endParaRPr>
          </a:p>
          <a:p>
            <a:pPr marL="0" lvl="0" indent="0" algn="l" rtl="0">
              <a:spcBef>
                <a:spcPts val="1200"/>
              </a:spcBef>
              <a:spcAft>
                <a:spcPts val="0"/>
              </a:spcAft>
              <a:buNone/>
            </a:pPr>
            <a:r>
              <a:rPr lang="en" sz="1200">
                <a:solidFill>
                  <a:srgbClr val="333333"/>
                </a:solidFill>
                <a:highlight>
                  <a:srgbClr val="FFFFFF"/>
                </a:highlight>
                <a:latin typeface="Proxima Nova Semibold"/>
                <a:ea typeface="Proxima Nova Semibold"/>
                <a:cs typeface="Proxima Nova Semibold"/>
                <a:sym typeface="Proxima Nova Semibold"/>
              </a:rPr>
              <a:t>Amounts may vary based on  illness, sleep debt, and physiologic or psychological stress </a:t>
            </a:r>
            <a:endParaRPr sz="1400">
              <a:latin typeface="Proxima Nova Semibold"/>
              <a:ea typeface="Proxima Nova Semibold"/>
              <a:cs typeface="Proxima Nova Semibold"/>
              <a:sym typeface="Proxima Nova Semibold"/>
            </a:endParaRPr>
          </a:p>
          <a:p>
            <a:pPr marL="0" lvl="0" indent="0" algn="l" rtl="0">
              <a:spcBef>
                <a:spcPts val="1200"/>
              </a:spcBef>
              <a:spcAft>
                <a:spcPts val="1200"/>
              </a:spcAft>
              <a:buNone/>
            </a:pPr>
            <a:r>
              <a:rPr lang="en" sz="1200">
                <a:solidFill>
                  <a:srgbClr val="333333"/>
                </a:solidFill>
                <a:highlight>
                  <a:srgbClr val="FFFFFF"/>
                </a:highlight>
                <a:latin typeface="Proxima Nova Semibold"/>
                <a:ea typeface="Proxima Nova Semibold"/>
                <a:cs typeface="Proxima Nova Semibold"/>
                <a:sym typeface="Proxima Nova Semibold"/>
              </a:rPr>
              <a:t>Athletes may require more sleep Athletes have an advantage </a:t>
            </a:r>
            <a:endParaRPr sz="1200">
              <a:solidFill>
                <a:srgbClr val="333333"/>
              </a:solidFill>
              <a:highlight>
                <a:srgbClr val="FFFFFF"/>
              </a:highlight>
              <a:latin typeface="Proxima Nova Semibold"/>
              <a:ea typeface="Proxima Nova Semibold"/>
              <a:cs typeface="Proxima Nova Semibold"/>
              <a:sym typeface="Proxima Nova Semibold"/>
            </a:endParaRPr>
          </a:p>
        </p:txBody>
      </p:sp>
      <p:grpSp>
        <p:nvGrpSpPr>
          <p:cNvPr id="85" name="Google Shape;85;p16"/>
          <p:cNvGrpSpPr/>
          <p:nvPr/>
        </p:nvGrpSpPr>
        <p:grpSpPr>
          <a:xfrm>
            <a:off x="3221800" y="1342525"/>
            <a:ext cx="2673003" cy="3302700"/>
            <a:chOff x="3221800" y="1342525"/>
            <a:chExt cx="2673003" cy="3302700"/>
          </a:xfrm>
        </p:grpSpPr>
        <p:sp>
          <p:nvSpPr>
            <p:cNvPr id="86" name="Google Shape;86;p16"/>
            <p:cNvSpPr/>
            <p:nvPr/>
          </p:nvSpPr>
          <p:spPr>
            <a:xfrm>
              <a:off x="3221803" y="1342525"/>
              <a:ext cx="2673000" cy="33027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16"/>
            <p:cNvSpPr txBox="1"/>
            <p:nvPr/>
          </p:nvSpPr>
          <p:spPr>
            <a:xfrm>
              <a:off x="3221800" y="1342525"/>
              <a:ext cx="2673000" cy="823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 name="Google Shape;88;p16"/>
          <p:cNvSpPr txBox="1">
            <a:spLocks noGrp="1"/>
          </p:cNvSpPr>
          <p:nvPr>
            <p:ph type="body" idx="4294967295"/>
          </p:nvPr>
        </p:nvSpPr>
        <p:spPr>
          <a:xfrm>
            <a:off x="3275767" y="1337725"/>
            <a:ext cx="349500" cy="8232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solidFill>
                  <a:schemeClr val="lt1"/>
                </a:solidFill>
              </a:rPr>
              <a:t>2</a:t>
            </a:r>
            <a:endParaRPr>
              <a:solidFill>
                <a:schemeClr val="lt1"/>
              </a:solidFill>
            </a:endParaRPr>
          </a:p>
        </p:txBody>
      </p:sp>
      <p:cxnSp>
        <p:nvCxnSpPr>
          <p:cNvPr id="89" name="Google Shape;89;p16"/>
          <p:cNvCxnSpPr/>
          <p:nvPr/>
        </p:nvCxnSpPr>
        <p:spPr>
          <a:xfrm>
            <a:off x="3647550" y="1514725"/>
            <a:ext cx="0" cy="478800"/>
          </a:xfrm>
          <a:prstGeom prst="straightConnector1">
            <a:avLst/>
          </a:prstGeom>
          <a:noFill/>
          <a:ln w="9525" cap="flat" cmpd="sng">
            <a:solidFill>
              <a:schemeClr val="lt1"/>
            </a:solidFill>
            <a:prstDash val="solid"/>
            <a:round/>
            <a:headEnd type="none" w="sm" len="sm"/>
            <a:tailEnd type="none" w="sm" len="sm"/>
          </a:ln>
        </p:spPr>
      </p:cxnSp>
      <p:sp>
        <p:nvSpPr>
          <p:cNvPr id="90" name="Google Shape;90;p16"/>
          <p:cNvSpPr txBox="1">
            <a:spLocks noGrp="1"/>
          </p:cNvSpPr>
          <p:nvPr>
            <p:ph type="body" idx="4294967295"/>
          </p:nvPr>
        </p:nvSpPr>
        <p:spPr>
          <a:xfrm>
            <a:off x="3723750" y="1342525"/>
            <a:ext cx="2101800" cy="823200"/>
          </a:xfrm>
          <a:prstGeom prst="rect">
            <a:avLst/>
          </a:prstGeom>
        </p:spPr>
        <p:txBody>
          <a:bodyPr spcFirstLastPara="1" wrap="square" lIns="91425" tIns="91425" rIns="91425" bIns="91425" anchor="ctr" anchorCtr="0">
            <a:normAutofit/>
          </a:bodyPr>
          <a:lstStyle/>
          <a:p>
            <a:pPr marL="0" lvl="0" indent="0" algn="l" rtl="0">
              <a:lnSpc>
                <a:spcPct val="100000"/>
              </a:lnSpc>
              <a:spcBef>
                <a:spcPts val="0"/>
              </a:spcBef>
              <a:spcAft>
                <a:spcPts val="0"/>
              </a:spcAft>
              <a:buNone/>
            </a:pPr>
            <a:r>
              <a:rPr lang="en">
                <a:solidFill>
                  <a:schemeClr val="lt1"/>
                </a:solidFill>
              </a:rPr>
              <a:t>Quality </a:t>
            </a:r>
            <a:endParaRPr>
              <a:solidFill>
                <a:schemeClr val="lt1"/>
              </a:solidFill>
            </a:endParaRPr>
          </a:p>
        </p:txBody>
      </p:sp>
      <p:sp>
        <p:nvSpPr>
          <p:cNvPr id="91" name="Google Shape;91;p16"/>
          <p:cNvSpPr txBox="1">
            <a:spLocks noGrp="1"/>
          </p:cNvSpPr>
          <p:nvPr>
            <p:ph type="body" idx="4294967295"/>
          </p:nvPr>
        </p:nvSpPr>
        <p:spPr>
          <a:xfrm>
            <a:off x="3294700" y="2268950"/>
            <a:ext cx="2530800" cy="2376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400">
                <a:latin typeface="Proxima Nova Semibold"/>
                <a:ea typeface="Proxima Nova Semibold"/>
                <a:cs typeface="Proxima Nova Semibold"/>
                <a:sym typeface="Proxima Nova Semibold"/>
              </a:rPr>
              <a:t>Amount is not the only concern</a:t>
            </a:r>
            <a:endParaRPr sz="1400">
              <a:latin typeface="Proxima Nova Semibold"/>
              <a:ea typeface="Proxima Nova Semibold"/>
              <a:cs typeface="Proxima Nova Semibold"/>
              <a:sym typeface="Proxima Nova Semibold"/>
            </a:endParaRPr>
          </a:p>
          <a:p>
            <a:pPr marL="457200" lvl="0" indent="-342900" algn="l" rtl="0">
              <a:spcBef>
                <a:spcPts val="1200"/>
              </a:spcBef>
              <a:spcAft>
                <a:spcPts val="0"/>
              </a:spcAft>
              <a:buSzPts val="1800"/>
              <a:buFont typeface="Proxima Nova Semibold"/>
              <a:buChar char="●"/>
            </a:pPr>
            <a:r>
              <a:rPr lang="en" sz="1400">
                <a:latin typeface="Proxima Nova Semibold"/>
                <a:ea typeface="Proxima Nova Semibold"/>
                <a:cs typeface="Proxima Nova Semibold"/>
                <a:sym typeface="Proxima Nova Semibold"/>
              </a:rPr>
              <a:t>Uninterrupted </a:t>
            </a:r>
            <a:endParaRPr sz="1400">
              <a:latin typeface="Proxima Nova Semibold"/>
              <a:ea typeface="Proxima Nova Semibold"/>
              <a:cs typeface="Proxima Nova Semibold"/>
              <a:sym typeface="Proxima Nova Semibold"/>
            </a:endParaRPr>
          </a:p>
          <a:p>
            <a:pPr marL="457200" lvl="0" indent="-317500" algn="l" rtl="0">
              <a:spcBef>
                <a:spcPts val="0"/>
              </a:spcBef>
              <a:spcAft>
                <a:spcPts val="0"/>
              </a:spcAft>
              <a:buSzPts val="1400"/>
              <a:buFont typeface="Proxima Nova Semibold"/>
              <a:buChar char="●"/>
            </a:pPr>
            <a:r>
              <a:rPr lang="en" sz="1400">
                <a:latin typeface="Proxima Nova Semibold"/>
                <a:ea typeface="Proxima Nova Semibold"/>
                <a:cs typeface="Proxima Nova Semibold"/>
                <a:sym typeface="Proxima Nova Semibold"/>
              </a:rPr>
              <a:t>Refreshing </a:t>
            </a:r>
            <a:endParaRPr sz="1400">
              <a:latin typeface="Proxima Nova Semibold"/>
              <a:ea typeface="Proxima Nova Semibold"/>
              <a:cs typeface="Proxima Nova Semibold"/>
              <a:sym typeface="Proxima Nova Semibold"/>
            </a:endParaRPr>
          </a:p>
          <a:p>
            <a:pPr marL="457200" lvl="0" indent="-317500" algn="l" rtl="0">
              <a:spcBef>
                <a:spcPts val="0"/>
              </a:spcBef>
              <a:spcAft>
                <a:spcPts val="0"/>
              </a:spcAft>
              <a:buSzPts val="1400"/>
              <a:buFont typeface="Proxima Nova Semibold"/>
              <a:buChar char="●"/>
            </a:pPr>
            <a:r>
              <a:rPr lang="en" sz="1400">
                <a:latin typeface="Proxima Nova Semibold"/>
                <a:ea typeface="Proxima Nova Semibold"/>
                <a:cs typeface="Proxima Nova Semibold"/>
                <a:sym typeface="Proxima Nova Semibold"/>
              </a:rPr>
              <a:t>consistent</a:t>
            </a:r>
            <a:endParaRPr sz="1400">
              <a:latin typeface="Proxima Nova Semibold"/>
              <a:ea typeface="Proxima Nova Semibold"/>
              <a:cs typeface="Proxima Nova Semibold"/>
              <a:sym typeface="Proxima Nova Semibold"/>
            </a:endParaRPr>
          </a:p>
        </p:txBody>
      </p:sp>
      <p:grpSp>
        <p:nvGrpSpPr>
          <p:cNvPr id="92" name="Google Shape;92;p16"/>
          <p:cNvGrpSpPr/>
          <p:nvPr/>
        </p:nvGrpSpPr>
        <p:grpSpPr>
          <a:xfrm>
            <a:off x="6007125" y="1342525"/>
            <a:ext cx="2673000" cy="3302700"/>
            <a:chOff x="6007125" y="1342525"/>
            <a:chExt cx="2673000" cy="3302700"/>
          </a:xfrm>
        </p:grpSpPr>
        <p:sp>
          <p:nvSpPr>
            <p:cNvPr id="93" name="Google Shape;93;p16"/>
            <p:cNvSpPr/>
            <p:nvPr/>
          </p:nvSpPr>
          <p:spPr>
            <a:xfrm>
              <a:off x="6007125" y="1342525"/>
              <a:ext cx="2673000" cy="33027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6"/>
            <p:cNvSpPr txBox="1"/>
            <p:nvPr/>
          </p:nvSpPr>
          <p:spPr>
            <a:xfrm>
              <a:off x="6007125" y="1342525"/>
              <a:ext cx="2673000" cy="823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16"/>
          <p:cNvSpPr txBox="1">
            <a:spLocks noGrp="1"/>
          </p:cNvSpPr>
          <p:nvPr>
            <p:ph type="body" idx="4294967295"/>
          </p:nvPr>
        </p:nvSpPr>
        <p:spPr>
          <a:xfrm>
            <a:off x="6058742" y="1337725"/>
            <a:ext cx="349500" cy="8232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a:solidFill>
                  <a:schemeClr val="lt1"/>
                </a:solidFill>
              </a:rPr>
              <a:t>3</a:t>
            </a:r>
            <a:endParaRPr>
              <a:solidFill>
                <a:schemeClr val="lt1"/>
              </a:solidFill>
            </a:endParaRPr>
          </a:p>
        </p:txBody>
      </p:sp>
      <p:cxnSp>
        <p:nvCxnSpPr>
          <p:cNvPr id="96" name="Google Shape;96;p16"/>
          <p:cNvCxnSpPr/>
          <p:nvPr/>
        </p:nvCxnSpPr>
        <p:spPr>
          <a:xfrm>
            <a:off x="6427225" y="1514725"/>
            <a:ext cx="0" cy="478800"/>
          </a:xfrm>
          <a:prstGeom prst="straightConnector1">
            <a:avLst/>
          </a:prstGeom>
          <a:noFill/>
          <a:ln w="9525" cap="flat" cmpd="sng">
            <a:solidFill>
              <a:schemeClr val="lt1"/>
            </a:solidFill>
            <a:prstDash val="solid"/>
            <a:round/>
            <a:headEnd type="none" w="sm" len="sm"/>
            <a:tailEnd type="none" w="sm" len="sm"/>
          </a:ln>
        </p:spPr>
      </p:cxnSp>
      <p:sp>
        <p:nvSpPr>
          <p:cNvPr id="97" name="Google Shape;97;p16"/>
          <p:cNvSpPr txBox="1">
            <a:spLocks noGrp="1"/>
          </p:cNvSpPr>
          <p:nvPr>
            <p:ph type="body" idx="4294967295"/>
          </p:nvPr>
        </p:nvSpPr>
        <p:spPr>
          <a:xfrm>
            <a:off x="6503425" y="1342525"/>
            <a:ext cx="2101800" cy="823200"/>
          </a:xfrm>
          <a:prstGeom prst="rect">
            <a:avLst/>
          </a:prstGeom>
        </p:spPr>
        <p:txBody>
          <a:bodyPr spcFirstLastPara="1" wrap="square" lIns="91425" tIns="91425" rIns="91425" bIns="91425" anchor="ctr" anchorCtr="0">
            <a:normAutofit fontScale="92500"/>
          </a:bodyPr>
          <a:lstStyle/>
          <a:p>
            <a:pPr marL="0" lvl="0" indent="0" algn="l" rtl="0">
              <a:lnSpc>
                <a:spcPct val="100000"/>
              </a:lnSpc>
              <a:spcBef>
                <a:spcPts val="0"/>
              </a:spcBef>
              <a:spcAft>
                <a:spcPts val="0"/>
              </a:spcAft>
              <a:buNone/>
            </a:pPr>
            <a:r>
              <a:rPr lang="en">
                <a:solidFill>
                  <a:schemeClr val="lt1"/>
                </a:solidFill>
              </a:rPr>
              <a:t>Compound interest from lack of sleep</a:t>
            </a:r>
            <a:endParaRPr>
              <a:solidFill>
                <a:schemeClr val="lt1"/>
              </a:solidFill>
            </a:endParaRPr>
          </a:p>
        </p:txBody>
      </p:sp>
      <p:sp>
        <p:nvSpPr>
          <p:cNvPr id="98" name="Google Shape;98;p16"/>
          <p:cNvSpPr txBox="1">
            <a:spLocks noGrp="1"/>
          </p:cNvSpPr>
          <p:nvPr>
            <p:ph type="body" idx="4294967295"/>
          </p:nvPr>
        </p:nvSpPr>
        <p:spPr>
          <a:xfrm>
            <a:off x="6077675" y="2268950"/>
            <a:ext cx="2530800" cy="23763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400">
                <a:solidFill>
                  <a:srgbClr val="333333"/>
                </a:solidFill>
                <a:highlight>
                  <a:srgbClr val="FFFFFF"/>
                </a:highlight>
                <a:latin typeface="Proxima Nova Semibold"/>
                <a:ea typeface="Proxima Nova Semibold"/>
                <a:cs typeface="Proxima Nova Semibold"/>
                <a:sym typeface="Proxima Nova Semibold"/>
              </a:rPr>
              <a:t>Cumulative effects </a:t>
            </a:r>
            <a:endParaRPr sz="1400">
              <a:solidFill>
                <a:srgbClr val="333333"/>
              </a:solidFill>
              <a:highlight>
                <a:srgbClr val="FFFFFF"/>
              </a:highlight>
              <a:latin typeface="Proxima Nova Semibold"/>
              <a:ea typeface="Proxima Nova Semibold"/>
              <a:cs typeface="Proxima Nova Semibold"/>
              <a:sym typeface="Proxima Nova Semibold"/>
            </a:endParaRPr>
          </a:p>
          <a:p>
            <a:pPr marL="0" lvl="0" indent="0" algn="l" rtl="0">
              <a:spcBef>
                <a:spcPts val="1200"/>
              </a:spcBef>
              <a:spcAft>
                <a:spcPts val="0"/>
              </a:spcAft>
              <a:buNone/>
            </a:pPr>
            <a:r>
              <a:rPr lang="en" sz="1400">
                <a:solidFill>
                  <a:srgbClr val="333333"/>
                </a:solidFill>
                <a:highlight>
                  <a:srgbClr val="FFFFFF"/>
                </a:highlight>
                <a:latin typeface="Proxima Nova Semibold"/>
                <a:ea typeface="Proxima Nova Semibold"/>
                <a:cs typeface="Proxima Nova Semibold"/>
                <a:sym typeface="Proxima Nova Semibold"/>
              </a:rPr>
              <a:t>May not always FEEL tired  </a:t>
            </a:r>
            <a:endParaRPr sz="1400">
              <a:solidFill>
                <a:srgbClr val="333333"/>
              </a:solidFill>
              <a:highlight>
                <a:srgbClr val="FFFFFF"/>
              </a:highlight>
              <a:latin typeface="Proxima Nova Semibold"/>
              <a:ea typeface="Proxima Nova Semibold"/>
              <a:cs typeface="Proxima Nova Semibold"/>
              <a:sym typeface="Proxima Nova Semibold"/>
            </a:endParaRPr>
          </a:p>
          <a:p>
            <a:pPr marL="0" lvl="0" indent="0" algn="l" rtl="0">
              <a:spcBef>
                <a:spcPts val="1200"/>
              </a:spcBef>
              <a:spcAft>
                <a:spcPts val="1200"/>
              </a:spcAft>
              <a:buNone/>
            </a:pPr>
            <a:endParaRPr sz="1200">
              <a:solidFill>
                <a:srgbClr val="333333"/>
              </a:solidFill>
              <a:highlight>
                <a:srgbClr val="FFFFFF"/>
              </a:highlight>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Consequences of too little sleep </a:t>
            </a:r>
            <a:endParaRPr/>
          </a:p>
        </p:txBody>
      </p:sp>
      <p:sp>
        <p:nvSpPr>
          <p:cNvPr id="104" name="Google Shape;104;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en"/>
              <a:t>Reduction in academic performance </a:t>
            </a:r>
            <a:endParaRPr/>
          </a:p>
          <a:p>
            <a:pPr marL="0" lvl="0" indent="0" algn="l" rtl="0">
              <a:spcBef>
                <a:spcPts val="1200"/>
              </a:spcBef>
              <a:spcAft>
                <a:spcPts val="0"/>
              </a:spcAft>
              <a:buNone/>
            </a:pPr>
            <a:r>
              <a:rPr lang="en"/>
              <a:t>Mood Disturbance</a:t>
            </a:r>
            <a:endParaRPr/>
          </a:p>
          <a:p>
            <a:pPr marL="0" lvl="0" indent="0" algn="l" rtl="0">
              <a:spcBef>
                <a:spcPts val="1200"/>
              </a:spcBef>
              <a:spcAft>
                <a:spcPts val="0"/>
              </a:spcAft>
              <a:buNone/>
            </a:pPr>
            <a:r>
              <a:rPr lang="en"/>
              <a:t>Increases in risk taking behavior </a:t>
            </a:r>
            <a:endParaRPr/>
          </a:p>
          <a:p>
            <a:pPr marL="0" lvl="0" indent="0" algn="l" rtl="0">
              <a:spcBef>
                <a:spcPts val="1200"/>
              </a:spcBef>
              <a:spcAft>
                <a:spcPts val="0"/>
              </a:spcAft>
              <a:buNone/>
            </a:pPr>
            <a:r>
              <a:rPr lang="en"/>
              <a:t>Reductions in athletic performance (more on this next) </a:t>
            </a:r>
            <a:endParaRPr/>
          </a:p>
          <a:p>
            <a:pPr marL="0" lvl="0" indent="0" algn="l" rtl="0">
              <a:spcBef>
                <a:spcPts val="1200"/>
              </a:spcBef>
              <a:spcAft>
                <a:spcPts val="0"/>
              </a:spcAft>
              <a:buNone/>
            </a:pPr>
            <a:r>
              <a:rPr lang="en"/>
              <a:t>Reductions in decision making ability </a:t>
            </a:r>
            <a:endParaRPr/>
          </a:p>
          <a:p>
            <a:pPr marL="0" lvl="0" indent="0" algn="l" rtl="0">
              <a:spcBef>
                <a:spcPts val="1200"/>
              </a:spcBef>
              <a:spcAft>
                <a:spcPts val="0"/>
              </a:spcAft>
              <a:buNone/>
            </a:pPr>
            <a:r>
              <a:rPr lang="en"/>
              <a:t>Reductions in learning and cognition (not just important for school) </a:t>
            </a:r>
            <a:endParaRPr/>
          </a:p>
          <a:p>
            <a:pPr marL="0" lvl="0" indent="0" algn="l" rtl="0">
              <a:spcBef>
                <a:spcPts val="1200"/>
              </a:spcBef>
              <a:spcAft>
                <a:spcPts val="0"/>
              </a:spcAft>
              <a:buNone/>
            </a:pPr>
            <a:r>
              <a:rPr lang="en"/>
              <a:t>Reductions in immune function </a:t>
            </a:r>
            <a:endParaRPr/>
          </a:p>
          <a:p>
            <a:pPr marL="0" lvl="0" indent="0" algn="l" rtl="0">
              <a:spcBef>
                <a:spcPts val="1200"/>
              </a:spcBef>
              <a:spcAft>
                <a:spcPts val="1200"/>
              </a:spcAft>
              <a:buNone/>
            </a:pPr>
            <a:r>
              <a:rPr lang="en"/>
              <a:t>Increased susceptibility to weight gain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8"/>
          <p:cNvSpPr txBox="1">
            <a:spLocks noGrp="1"/>
          </p:cNvSpPr>
          <p:nvPr>
            <p:ph type="body" idx="1"/>
          </p:nvPr>
        </p:nvSpPr>
        <p:spPr>
          <a:xfrm>
            <a:off x="446550" y="553375"/>
            <a:ext cx="8520600" cy="1109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sz="1265">
              <a:solidFill>
                <a:srgbClr val="333333"/>
              </a:solidFill>
              <a:highlight>
                <a:srgbClr val="FFFFFF"/>
              </a:highlight>
              <a:latin typeface="Proxima Nova Semibold"/>
              <a:ea typeface="Proxima Nova Semibold"/>
              <a:cs typeface="Proxima Nova Semibold"/>
              <a:sym typeface="Proxima Nova Semibold"/>
            </a:endParaRPr>
          </a:p>
          <a:p>
            <a:pPr marL="0" lvl="0" indent="0" algn="l" rtl="0">
              <a:spcBef>
                <a:spcPts val="1200"/>
              </a:spcBef>
              <a:spcAft>
                <a:spcPts val="1200"/>
              </a:spcAft>
              <a:buNone/>
            </a:pPr>
            <a:endParaRPr sz="1200">
              <a:solidFill>
                <a:srgbClr val="333333"/>
              </a:solidFill>
              <a:highlight>
                <a:srgbClr val="FFFFFF"/>
              </a:highlight>
              <a:latin typeface="Arial"/>
              <a:ea typeface="Arial"/>
              <a:cs typeface="Arial"/>
              <a:sym typeface="Arial"/>
            </a:endParaRPr>
          </a:p>
        </p:txBody>
      </p:sp>
      <p:sp>
        <p:nvSpPr>
          <p:cNvPr id="110" name="Google Shape;110;p18"/>
          <p:cNvSpPr txBox="1">
            <a:spLocks noGrp="1"/>
          </p:cNvSpPr>
          <p:nvPr>
            <p:ph type="title"/>
          </p:nvPr>
        </p:nvSpPr>
        <p:spPr>
          <a:xfrm>
            <a:off x="311700" y="2369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300"/>
              <a:t>Effects on Performance: Accuracy and Reaction Time</a:t>
            </a:r>
            <a:endParaRPr sz="2100"/>
          </a:p>
        </p:txBody>
      </p:sp>
      <p:sp>
        <p:nvSpPr>
          <p:cNvPr id="111" name="Google Shape;111;p18"/>
          <p:cNvSpPr txBox="1"/>
          <p:nvPr/>
        </p:nvSpPr>
        <p:spPr>
          <a:xfrm>
            <a:off x="446550" y="948700"/>
            <a:ext cx="8250900" cy="1920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500">
                <a:solidFill>
                  <a:srgbClr val="333333"/>
                </a:solidFill>
                <a:highlight>
                  <a:srgbClr val="FFFFFF"/>
                </a:highlight>
              </a:rPr>
              <a:t>Sleep deprivation and minimal amounts of sleep restriction consistently shown to impair accuracy in athletic events, ]</a:t>
            </a:r>
            <a:endParaRPr sz="1500">
              <a:solidFill>
                <a:srgbClr val="333333"/>
              </a:solidFill>
              <a:highlight>
                <a:srgbClr val="FFFFFF"/>
              </a:highlight>
            </a:endParaRPr>
          </a:p>
          <a:p>
            <a:pPr marL="0" lvl="0" indent="0" algn="l" rtl="0">
              <a:lnSpc>
                <a:spcPct val="115000"/>
              </a:lnSpc>
              <a:spcBef>
                <a:spcPts val="1200"/>
              </a:spcBef>
              <a:spcAft>
                <a:spcPts val="0"/>
              </a:spcAft>
              <a:buNone/>
            </a:pPr>
            <a:r>
              <a:rPr lang="en" sz="1500">
                <a:solidFill>
                  <a:srgbClr val="333333"/>
                </a:solidFill>
                <a:highlight>
                  <a:srgbClr val="FFFFFF"/>
                </a:highlight>
              </a:rPr>
              <a:t>Accuracy has been found to improve after sleep extension. </a:t>
            </a:r>
            <a:endParaRPr sz="1500">
              <a:solidFill>
                <a:srgbClr val="333333"/>
              </a:solidFill>
              <a:highlight>
                <a:srgbClr val="FFFFFF"/>
              </a:highlight>
            </a:endParaRPr>
          </a:p>
          <a:p>
            <a:pPr marL="0" lvl="0" indent="0" algn="l" rtl="0">
              <a:lnSpc>
                <a:spcPct val="115000"/>
              </a:lnSpc>
              <a:spcBef>
                <a:spcPts val="1200"/>
              </a:spcBef>
              <a:spcAft>
                <a:spcPts val="0"/>
              </a:spcAft>
              <a:buNone/>
            </a:pPr>
            <a:r>
              <a:rPr lang="en" sz="1500">
                <a:solidFill>
                  <a:srgbClr val="333333"/>
                </a:solidFill>
                <a:highlight>
                  <a:srgbClr val="FFFFFF"/>
                </a:highlight>
              </a:rPr>
              <a:t>Accumulated sleep debt through the week that was associated with worsening reaction times by the end of the week </a:t>
            </a:r>
            <a:endParaRPr sz="1500">
              <a:solidFill>
                <a:srgbClr val="333333"/>
              </a:solidFill>
              <a:highlight>
                <a:srgbClr val="FFFFFF"/>
              </a:highlight>
            </a:endParaRPr>
          </a:p>
          <a:p>
            <a:pPr marL="457200" lvl="0" indent="0" algn="l" rtl="0">
              <a:lnSpc>
                <a:spcPct val="115000"/>
              </a:lnSpc>
              <a:spcBef>
                <a:spcPts val="1200"/>
              </a:spcBef>
              <a:spcAft>
                <a:spcPts val="1200"/>
              </a:spcAft>
              <a:buNone/>
            </a:pPr>
            <a:endParaRPr sz="1600">
              <a:solidFill>
                <a:srgbClr val="333333"/>
              </a:solidFill>
              <a:highlight>
                <a:srgbClr val="FFFFFF"/>
              </a:highlight>
            </a:endParaRPr>
          </a:p>
        </p:txBody>
      </p:sp>
      <p:pic>
        <p:nvPicPr>
          <p:cNvPr id="112" name="Google Shape;112;p18" descr="a man is playing curling in front of a scoreboard that says lausanne 2.02.0 (Provided by Tenor)"/>
          <p:cNvPicPr preferRelativeResize="0"/>
          <p:nvPr/>
        </p:nvPicPr>
        <p:blipFill>
          <a:blip r:embed="rId3">
            <a:alphaModFix/>
          </a:blip>
          <a:stretch>
            <a:fillRect/>
          </a:stretch>
        </p:blipFill>
        <p:spPr>
          <a:xfrm>
            <a:off x="4450550" y="2500300"/>
            <a:ext cx="2419350" cy="24193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Increased sleep associated with….</a:t>
            </a:r>
            <a:endParaRPr/>
          </a:p>
        </p:txBody>
      </p:sp>
      <p:sp>
        <p:nvSpPr>
          <p:cNvPr id="118" name="Google Shape;118;p1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23850" algn="l" rtl="0">
              <a:spcBef>
                <a:spcPts val="0"/>
              </a:spcBef>
              <a:spcAft>
                <a:spcPts val="0"/>
              </a:spcAft>
              <a:buClr>
                <a:srgbClr val="333333"/>
              </a:buClr>
              <a:buSzPts val="1500"/>
              <a:buFont typeface="Arial"/>
              <a:buChar char="-"/>
            </a:pPr>
            <a:r>
              <a:rPr lang="en" sz="1500">
                <a:solidFill>
                  <a:srgbClr val="333333"/>
                </a:solidFill>
                <a:highlight>
                  <a:srgbClr val="FFFFFF"/>
                </a:highlight>
                <a:latin typeface="Arial"/>
                <a:ea typeface="Arial"/>
                <a:cs typeface="Arial"/>
                <a:sym typeface="Arial"/>
              </a:rPr>
              <a:t>Basketball: 9% increase in free-throw accuracy</a:t>
            </a:r>
            <a:endParaRPr sz="1500">
              <a:solidFill>
                <a:srgbClr val="333333"/>
              </a:solidFill>
              <a:highlight>
                <a:srgbClr val="FFFFFF"/>
              </a:highlight>
              <a:latin typeface="Arial"/>
              <a:ea typeface="Arial"/>
              <a:cs typeface="Arial"/>
              <a:sym typeface="Arial"/>
            </a:endParaRPr>
          </a:p>
          <a:p>
            <a:pPr marL="457200" lvl="0" indent="-336550" algn="l" rtl="0">
              <a:spcBef>
                <a:spcPts val="0"/>
              </a:spcBef>
              <a:spcAft>
                <a:spcPts val="0"/>
              </a:spcAft>
              <a:buClr>
                <a:srgbClr val="000000"/>
              </a:buClr>
              <a:buSzPts val="1700"/>
              <a:buFont typeface="Arial"/>
              <a:buChar char="-"/>
            </a:pPr>
            <a:r>
              <a:rPr lang="en" sz="1500">
                <a:solidFill>
                  <a:srgbClr val="333333"/>
                </a:solidFill>
                <a:highlight>
                  <a:srgbClr val="FFFFFF"/>
                </a:highlight>
                <a:latin typeface="Arial"/>
                <a:ea typeface="Arial"/>
                <a:cs typeface="Arial"/>
                <a:sym typeface="Arial"/>
              </a:rPr>
              <a:t>Basketball: 9.2% increase in three-point field goal percentage </a:t>
            </a:r>
            <a:endParaRPr sz="1500">
              <a:solidFill>
                <a:srgbClr val="333333"/>
              </a:solidFill>
              <a:highlight>
                <a:srgbClr val="FFFFFF"/>
              </a:highlight>
              <a:latin typeface="Arial"/>
              <a:ea typeface="Arial"/>
              <a:cs typeface="Arial"/>
              <a:sym typeface="Arial"/>
            </a:endParaRPr>
          </a:p>
          <a:p>
            <a:pPr marL="457200" lvl="0" indent="-336550" algn="l" rtl="0">
              <a:spcBef>
                <a:spcPts val="0"/>
              </a:spcBef>
              <a:spcAft>
                <a:spcPts val="0"/>
              </a:spcAft>
              <a:buClr>
                <a:srgbClr val="000000"/>
              </a:buClr>
              <a:buSzPts val="1700"/>
              <a:buFont typeface="Arial"/>
              <a:buChar char="-"/>
            </a:pPr>
            <a:r>
              <a:rPr lang="en" sz="1500">
                <a:solidFill>
                  <a:srgbClr val="333333"/>
                </a:solidFill>
                <a:highlight>
                  <a:srgbClr val="FFFFFF"/>
                </a:highlight>
                <a:latin typeface="Arial"/>
                <a:ea typeface="Arial"/>
                <a:cs typeface="Arial"/>
                <a:sym typeface="Arial"/>
              </a:rPr>
              <a:t>Tennis; 36% to 41% increase in serving accuracy</a:t>
            </a:r>
            <a:endParaRPr sz="1500">
              <a:solidFill>
                <a:srgbClr val="333333"/>
              </a:solidFill>
              <a:highlight>
                <a:srgbClr val="FFFFFF"/>
              </a:highlight>
              <a:latin typeface="Arial"/>
              <a:ea typeface="Arial"/>
              <a:cs typeface="Arial"/>
              <a:sym typeface="Arial"/>
            </a:endParaRPr>
          </a:p>
          <a:p>
            <a:pPr marL="457200" lvl="0" indent="-323850" algn="l" rtl="0">
              <a:spcBef>
                <a:spcPts val="0"/>
              </a:spcBef>
              <a:spcAft>
                <a:spcPts val="0"/>
              </a:spcAft>
              <a:buClr>
                <a:srgbClr val="333333"/>
              </a:buClr>
              <a:buSzPts val="1500"/>
              <a:buFont typeface="Arial"/>
              <a:buChar char="-"/>
            </a:pPr>
            <a:r>
              <a:rPr lang="en" sz="1500">
                <a:solidFill>
                  <a:srgbClr val="333333"/>
                </a:solidFill>
                <a:highlight>
                  <a:srgbClr val="FFFFFF"/>
                </a:highlight>
                <a:latin typeface="Arial"/>
                <a:ea typeface="Arial"/>
                <a:cs typeface="Arial"/>
                <a:sym typeface="Arial"/>
              </a:rPr>
              <a:t>Swimming: 17% improvement in reaction time off the start block </a:t>
            </a:r>
            <a:endParaRPr sz="1500">
              <a:solidFill>
                <a:srgbClr val="333333"/>
              </a:solidFill>
              <a:highlight>
                <a:srgbClr val="FFFFFF"/>
              </a:highlight>
              <a:latin typeface="Arial"/>
              <a:ea typeface="Arial"/>
              <a:cs typeface="Arial"/>
              <a:sym typeface="Arial"/>
            </a:endParaRPr>
          </a:p>
          <a:p>
            <a:pPr marL="457200" lvl="0" indent="-330200" algn="l" rtl="0">
              <a:spcBef>
                <a:spcPts val="0"/>
              </a:spcBef>
              <a:spcAft>
                <a:spcPts val="0"/>
              </a:spcAft>
              <a:buClr>
                <a:srgbClr val="333333"/>
              </a:buClr>
              <a:buSzPts val="1600"/>
              <a:buFont typeface="Arial"/>
              <a:buChar char="-"/>
            </a:pPr>
            <a:r>
              <a:rPr lang="en" sz="1500">
                <a:solidFill>
                  <a:srgbClr val="333333"/>
                </a:solidFill>
                <a:highlight>
                  <a:srgbClr val="FFFFFF"/>
                </a:highlight>
                <a:latin typeface="Arial"/>
                <a:ea typeface="Arial"/>
                <a:cs typeface="Arial"/>
                <a:sym typeface="Arial"/>
              </a:rPr>
              <a:t>significantly better strike zone judgment</a:t>
            </a:r>
            <a:endParaRPr sz="1600">
              <a:solidFill>
                <a:srgbClr val="333333"/>
              </a:solidFill>
              <a:highlight>
                <a:srgbClr val="FFFFFF"/>
              </a:highlight>
              <a:latin typeface="Arial"/>
              <a:ea typeface="Arial"/>
              <a:cs typeface="Arial"/>
              <a:sym typeface="Arial"/>
            </a:endParaRPr>
          </a:p>
          <a:p>
            <a:pPr marL="0" lvl="0" indent="0" algn="l" rtl="0">
              <a:spcBef>
                <a:spcPts val="1200"/>
              </a:spcBef>
              <a:spcAft>
                <a:spcPts val="1200"/>
              </a:spcAft>
              <a:buNone/>
            </a:pPr>
            <a:endParaRPr/>
          </a:p>
        </p:txBody>
      </p:sp>
      <p:pic>
        <p:nvPicPr>
          <p:cNvPr id="119" name="Google Shape;119;p19" descr="two basketball players on a court with moss and tim signs (Provided by Tenor)"/>
          <p:cNvPicPr preferRelativeResize="0"/>
          <p:nvPr/>
        </p:nvPicPr>
        <p:blipFill>
          <a:blip r:embed="rId3">
            <a:alphaModFix/>
          </a:blip>
          <a:stretch>
            <a:fillRect/>
          </a:stretch>
        </p:blipFill>
        <p:spPr>
          <a:xfrm>
            <a:off x="5091350" y="2680300"/>
            <a:ext cx="2443176" cy="2334625"/>
          </a:xfrm>
          <a:prstGeom prst="rect">
            <a:avLst/>
          </a:prstGeom>
          <a:noFill/>
          <a:ln>
            <a:noFill/>
          </a:ln>
        </p:spPr>
      </p:pic>
      <p:pic>
        <p:nvPicPr>
          <p:cNvPr id="120" name="Google Shape;120;p19" descr="a baseball player with the number 46 on his back throws the ball (Provided by Tenor)"/>
          <p:cNvPicPr preferRelativeResize="0"/>
          <p:nvPr/>
        </p:nvPicPr>
        <p:blipFill>
          <a:blip r:embed="rId4">
            <a:alphaModFix/>
          </a:blip>
          <a:stretch>
            <a:fillRect/>
          </a:stretch>
        </p:blipFill>
        <p:spPr>
          <a:xfrm>
            <a:off x="1016775" y="2680300"/>
            <a:ext cx="2757500" cy="23727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0"/>
          <p:cNvSpPr txBox="1">
            <a:spLocks noGrp="1"/>
          </p:cNvSpPr>
          <p:nvPr>
            <p:ph type="title"/>
          </p:nvPr>
        </p:nvSpPr>
        <p:spPr>
          <a:xfrm>
            <a:off x="311700" y="1830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Effects on Performance: Endurance</a:t>
            </a:r>
            <a:endParaRPr/>
          </a:p>
        </p:txBody>
      </p:sp>
      <p:sp>
        <p:nvSpPr>
          <p:cNvPr id="126" name="Google Shape;126;p20"/>
          <p:cNvSpPr txBox="1">
            <a:spLocks noGrp="1"/>
          </p:cNvSpPr>
          <p:nvPr>
            <p:ph type="body" idx="1"/>
          </p:nvPr>
        </p:nvSpPr>
        <p:spPr>
          <a:xfrm>
            <a:off x="311700" y="755775"/>
            <a:ext cx="8520600" cy="11454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SzPts val="275"/>
              <a:buNone/>
            </a:pPr>
            <a:r>
              <a:rPr lang="en" sz="1550">
                <a:latin typeface="Proxima Nova Semibold"/>
                <a:ea typeface="Proxima Nova Semibold"/>
                <a:cs typeface="Proxima Nova Semibold"/>
                <a:sym typeface="Proxima Nova Semibold"/>
              </a:rPr>
              <a:t>Feel exhausted sooner and increases perception of needed effort</a:t>
            </a:r>
            <a:endParaRPr sz="1550">
              <a:latin typeface="Proxima Nova Semibold"/>
              <a:ea typeface="Proxima Nova Semibold"/>
              <a:cs typeface="Proxima Nova Semibold"/>
              <a:sym typeface="Proxima Nova Semibold"/>
            </a:endParaRPr>
          </a:p>
          <a:p>
            <a:pPr marL="0" lvl="0" indent="0" algn="l" rtl="0">
              <a:lnSpc>
                <a:spcPct val="95000"/>
              </a:lnSpc>
              <a:spcBef>
                <a:spcPts val="1200"/>
              </a:spcBef>
              <a:spcAft>
                <a:spcPts val="0"/>
              </a:spcAft>
              <a:buSzPts val="275"/>
              <a:buNone/>
            </a:pPr>
            <a:r>
              <a:rPr lang="en" sz="1550">
                <a:solidFill>
                  <a:srgbClr val="333333"/>
                </a:solidFill>
                <a:highlight>
                  <a:srgbClr val="FFFFFF"/>
                </a:highlight>
                <a:latin typeface="Proxima Nova Semibold"/>
                <a:ea typeface="Proxima Nova Semibold"/>
                <a:cs typeface="Proxima Nova Semibold"/>
                <a:sym typeface="Proxima Nova Semibold"/>
              </a:rPr>
              <a:t>Decrease in distance covered </a:t>
            </a:r>
            <a:endParaRPr sz="1550">
              <a:solidFill>
                <a:srgbClr val="333333"/>
              </a:solidFill>
              <a:highlight>
                <a:srgbClr val="FFFFFF"/>
              </a:highlight>
              <a:latin typeface="Proxima Nova Semibold"/>
              <a:ea typeface="Proxima Nova Semibold"/>
              <a:cs typeface="Proxima Nova Semibold"/>
              <a:sym typeface="Proxima Nova Semibold"/>
            </a:endParaRPr>
          </a:p>
          <a:p>
            <a:pPr marL="0" lvl="0" indent="0" algn="l" rtl="0">
              <a:lnSpc>
                <a:spcPct val="95000"/>
              </a:lnSpc>
              <a:spcBef>
                <a:spcPts val="1200"/>
              </a:spcBef>
              <a:spcAft>
                <a:spcPts val="0"/>
              </a:spcAft>
              <a:buSzPts val="275"/>
              <a:buNone/>
            </a:pPr>
            <a:r>
              <a:rPr lang="en" sz="1550">
                <a:solidFill>
                  <a:srgbClr val="333333"/>
                </a:solidFill>
                <a:highlight>
                  <a:srgbClr val="FFFFFF"/>
                </a:highlight>
                <a:latin typeface="Proxima Nova Semibold"/>
                <a:ea typeface="Proxima Nova Semibold"/>
                <a:cs typeface="Proxima Nova Semibold"/>
                <a:sym typeface="Proxima Nova Semibold"/>
              </a:rPr>
              <a:t>Decrease time to exhaustion in progressive testing in volleyball players</a:t>
            </a:r>
            <a:endParaRPr sz="1550">
              <a:solidFill>
                <a:srgbClr val="333333"/>
              </a:solidFill>
              <a:highlight>
                <a:srgbClr val="FFFFFF"/>
              </a:highlight>
              <a:latin typeface="Proxima Nova Semibold"/>
              <a:ea typeface="Proxima Nova Semibold"/>
              <a:cs typeface="Proxima Nova Semibold"/>
              <a:sym typeface="Proxima Nova Semibold"/>
            </a:endParaRPr>
          </a:p>
          <a:p>
            <a:pPr marL="0" lvl="0" indent="0" algn="l" rtl="0">
              <a:lnSpc>
                <a:spcPct val="95000"/>
              </a:lnSpc>
              <a:spcBef>
                <a:spcPts val="1200"/>
              </a:spcBef>
              <a:spcAft>
                <a:spcPts val="0"/>
              </a:spcAft>
              <a:buSzPts val="275"/>
              <a:buNone/>
            </a:pPr>
            <a:endParaRPr sz="1550">
              <a:solidFill>
                <a:srgbClr val="333333"/>
              </a:solidFill>
              <a:highlight>
                <a:srgbClr val="FFFFFF"/>
              </a:highlight>
              <a:latin typeface="Proxima Nova Semibold"/>
              <a:ea typeface="Proxima Nova Semibold"/>
              <a:cs typeface="Proxima Nova Semibold"/>
              <a:sym typeface="Proxima Nova Semibold"/>
            </a:endParaRPr>
          </a:p>
          <a:p>
            <a:pPr marL="0" lvl="0" indent="0" algn="l" rtl="0">
              <a:lnSpc>
                <a:spcPct val="95000"/>
              </a:lnSpc>
              <a:spcBef>
                <a:spcPts val="1200"/>
              </a:spcBef>
              <a:spcAft>
                <a:spcPts val="1200"/>
              </a:spcAft>
              <a:buSzPts val="275"/>
              <a:buNone/>
            </a:pPr>
            <a:endParaRPr sz="1550"/>
          </a:p>
        </p:txBody>
      </p:sp>
      <p:pic>
        <p:nvPicPr>
          <p:cNvPr id="127" name="Google Shape;127;p20" descr="a pink bunny wearing sunglasses and holding a toothbrush with the word power in the background . (Provided by Tenor)"/>
          <p:cNvPicPr preferRelativeResize="0"/>
          <p:nvPr/>
        </p:nvPicPr>
        <p:blipFill>
          <a:blip r:embed="rId3">
            <a:alphaModFix/>
          </a:blip>
          <a:stretch>
            <a:fillRect/>
          </a:stretch>
        </p:blipFill>
        <p:spPr>
          <a:xfrm>
            <a:off x="1843100" y="2029750"/>
            <a:ext cx="4743450" cy="2667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1"/>
          <p:cNvSpPr txBox="1"/>
          <p:nvPr/>
        </p:nvSpPr>
        <p:spPr>
          <a:xfrm>
            <a:off x="232050" y="273800"/>
            <a:ext cx="86799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900">
                <a:solidFill>
                  <a:schemeClr val="accent3"/>
                </a:solidFill>
                <a:latin typeface="Alfa Slab One"/>
                <a:ea typeface="Alfa Slab One"/>
                <a:cs typeface="Alfa Slab One"/>
                <a:sym typeface="Alfa Slab One"/>
              </a:rPr>
              <a:t>Effects on Performance: Motor Memory and Cognitive Function</a:t>
            </a:r>
            <a:endParaRPr sz="300"/>
          </a:p>
        </p:txBody>
      </p:sp>
      <p:sp>
        <p:nvSpPr>
          <p:cNvPr id="133" name="Google Shape;133;p21"/>
          <p:cNvSpPr txBox="1"/>
          <p:nvPr/>
        </p:nvSpPr>
        <p:spPr>
          <a:xfrm>
            <a:off x="232050" y="928700"/>
            <a:ext cx="8471400" cy="3464700"/>
          </a:xfrm>
          <a:prstGeom prst="rect">
            <a:avLst/>
          </a:prstGeom>
          <a:noFill/>
          <a:ln w="9525" cap="flat" cmpd="sng">
            <a:solidFill>
              <a:srgbClr val="1D1D1D"/>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2"/>
                </a:solidFill>
                <a:latin typeface="Proxima Nova Semibold"/>
                <a:ea typeface="Proxima Nova Semibold"/>
                <a:cs typeface="Proxima Nova Semibold"/>
                <a:sym typeface="Proxima Nova Semibold"/>
              </a:rPr>
              <a:t>Increased effect on muscle memory </a:t>
            </a:r>
            <a:endParaRPr>
              <a:solidFill>
                <a:schemeClr val="dk2"/>
              </a:solidFill>
              <a:latin typeface="Proxima Nova Semibold"/>
              <a:ea typeface="Proxima Nova Semibold"/>
              <a:cs typeface="Proxima Nova Semibold"/>
              <a:sym typeface="Proxima Nova Semibold"/>
            </a:endParaRPr>
          </a:p>
          <a:p>
            <a:pPr marL="0" lvl="0" indent="0" algn="l" rtl="0">
              <a:spcBef>
                <a:spcPts val="0"/>
              </a:spcBef>
              <a:spcAft>
                <a:spcPts val="0"/>
              </a:spcAft>
              <a:buNone/>
            </a:pPr>
            <a:endParaRPr>
              <a:solidFill>
                <a:schemeClr val="dk2"/>
              </a:solidFill>
              <a:latin typeface="Proxima Nova Semibold"/>
              <a:ea typeface="Proxima Nova Semibold"/>
              <a:cs typeface="Proxima Nova Semibold"/>
              <a:sym typeface="Proxima Nova Semibold"/>
            </a:endParaRPr>
          </a:p>
          <a:p>
            <a:pPr marL="0" lvl="0" indent="0" algn="l" rtl="0">
              <a:spcBef>
                <a:spcPts val="0"/>
              </a:spcBef>
              <a:spcAft>
                <a:spcPts val="0"/>
              </a:spcAft>
              <a:buNone/>
            </a:pPr>
            <a:r>
              <a:rPr lang="en">
                <a:solidFill>
                  <a:schemeClr val="dk2"/>
                </a:solidFill>
                <a:latin typeface="Proxima Nova Semibold"/>
                <a:ea typeface="Proxima Nova Semibold"/>
                <a:cs typeface="Proxima Nova Semibold"/>
                <a:sym typeface="Proxima Nova Semibold"/>
              </a:rPr>
              <a:t>Better coordination and split- second decision making </a:t>
            </a:r>
            <a:endParaRPr>
              <a:solidFill>
                <a:schemeClr val="dk2"/>
              </a:solidFill>
              <a:latin typeface="Proxima Nova Semibold"/>
              <a:ea typeface="Proxima Nova Semibold"/>
              <a:cs typeface="Proxima Nova Semibold"/>
              <a:sym typeface="Proxima Nova Semibold"/>
            </a:endParaRPr>
          </a:p>
          <a:p>
            <a:pPr marL="0" lvl="0" indent="0" algn="l" rtl="0">
              <a:spcBef>
                <a:spcPts val="0"/>
              </a:spcBef>
              <a:spcAft>
                <a:spcPts val="0"/>
              </a:spcAft>
              <a:buNone/>
            </a:pPr>
            <a:endParaRPr>
              <a:solidFill>
                <a:schemeClr val="dk2"/>
              </a:solidFill>
              <a:latin typeface="Proxima Nova Semibold"/>
              <a:ea typeface="Proxima Nova Semibold"/>
              <a:cs typeface="Proxima Nova Semibold"/>
              <a:sym typeface="Proxima Nova Semibold"/>
            </a:endParaRPr>
          </a:p>
          <a:p>
            <a:pPr marL="0" lvl="0" indent="0" algn="l" rtl="0">
              <a:spcBef>
                <a:spcPts val="0"/>
              </a:spcBef>
              <a:spcAft>
                <a:spcPts val="0"/>
              </a:spcAft>
              <a:buNone/>
            </a:pPr>
            <a:r>
              <a:rPr lang="en">
                <a:solidFill>
                  <a:schemeClr val="dk2"/>
                </a:solidFill>
                <a:latin typeface="Proxima Nova Semibold"/>
                <a:ea typeface="Proxima Nova Semibold"/>
                <a:cs typeface="Proxima Nova Semibold"/>
                <a:sym typeface="Proxima Nova Semibold"/>
              </a:rPr>
              <a:t>Memory consolidation </a:t>
            </a:r>
            <a:endParaRPr>
              <a:solidFill>
                <a:schemeClr val="dk2"/>
              </a:solidFill>
              <a:latin typeface="Proxima Nova Semibold"/>
              <a:ea typeface="Proxima Nova Semibold"/>
              <a:cs typeface="Proxima Nova Semibold"/>
              <a:sym typeface="Proxima Nova Semibold"/>
            </a:endParaRPr>
          </a:p>
          <a:p>
            <a:pPr marL="0" lvl="0" indent="0" algn="l" rtl="0">
              <a:spcBef>
                <a:spcPts val="0"/>
              </a:spcBef>
              <a:spcAft>
                <a:spcPts val="0"/>
              </a:spcAft>
              <a:buNone/>
            </a:pPr>
            <a:endParaRPr>
              <a:solidFill>
                <a:schemeClr val="dk2"/>
              </a:solidFill>
              <a:latin typeface="Proxima Nova Semibold"/>
              <a:ea typeface="Proxima Nova Semibold"/>
              <a:cs typeface="Proxima Nova Semibold"/>
              <a:sym typeface="Proxima Nova Semibold"/>
            </a:endParaRPr>
          </a:p>
          <a:p>
            <a:pPr marL="0" lvl="0" indent="0" algn="l" rtl="0">
              <a:spcBef>
                <a:spcPts val="0"/>
              </a:spcBef>
              <a:spcAft>
                <a:spcPts val="0"/>
              </a:spcAft>
              <a:buNone/>
            </a:pPr>
            <a:r>
              <a:rPr lang="en">
                <a:solidFill>
                  <a:schemeClr val="dk2"/>
                </a:solidFill>
                <a:latin typeface="Proxima Nova Semibold"/>
                <a:ea typeface="Proxima Nova Semibold"/>
                <a:cs typeface="Proxima Nova Semibold"/>
                <a:sym typeface="Proxima Nova Semibold"/>
              </a:rPr>
              <a:t>Deprivation associated with loss of focus and flexible thinking </a:t>
            </a:r>
            <a:endParaRPr>
              <a:solidFill>
                <a:schemeClr val="dk2"/>
              </a:solidFill>
              <a:latin typeface="Proxima Nova Semibold"/>
              <a:ea typeface="Proxima Nova Semibold"/>
              <a:cs typeface="Proxima Nova Semibold"/>
              <a:sym typeface="Proxima Nova Semibold"/>
            </a:endParaRPr>
          </a:p>
          <a:p>
            <a:pPr marL="0" lvl="0" indent="0" algn="l" rtl="0">
              <a:spcBef>
                <a:spcPts val="0"/>
              </a:spcBef>
              <a:spcAft>
                <a:spcPts val="0"/>
              </a:spcAft>
              <a:buNone/>
            </a:pPr>
            <a:endParaRPr>
              <a:solidFill>
                <a:schemeClr val="dk2"/>
              </a:solidFill>
              <a:latin typeface="Proxima Nova Semibold"/>
              <a:ea typeface="Proxima Nova Semibold"/>
              <a:cs typeface="Proxima Nova Semibold"/>
              <a:sym typeface="Proxima Nova Semibold"/>
            </a:endParaRPr>
          </a:p>
          <a:p>
            <a:pPr marL="0" lvl="0" indent="0" algn="l" rtl="0">
              <a:lnSpc>
                <a:spcPct val="115000"/>
              </a:lnSpc>
              <a:spcBef>
                <a:spcPts val="0"/>
              </a:spcBef>
              <a:spcAft>
                <a:spcPts val="0"/>
              </a:spcAft>
              <a:buNone/>
            </a:pPr>
            <a:r>
              <a:rPr lang="en">
                <a:solidFill>
                  <a:srgbClr val="333333"/>
                </a:solidFill>
                <a:highlight>
                  <a:srgbClr val="FFFFFF"/>
                </a:highlight>
                <a:latin typeface="Proxima Nova Semibold"/>
                <a:ea typeface="Proxima Nova Semibold"/>
                <a:cs typeface="Proxima Nova Semibold"/>
                <a:sym typeface="Proxima Nova Semibold"/>
              </a:rPr>
              <a:t>Impairments in neurocognitive performance may be the most critically important effect of impaired sleep on athletic performance in competition</a:t>
            </a:r>
            <a:endParaRPr sz="1800">
              <a:solidFill>
                <a:schemeClr val="dk2"/>
              </a:solidFill>
              <a:latin typeface="Proxima Nova Semibold"/>
              <a:ea typeface="Proxima Nova Semibold"/>
              <a:cs typeface="Proxima Nova Semibold"/>
              <a:sym typeface="Proxima Nova Semibold"/>
            </a:endParaRPr>
          </a:p>
          <a:p>
            <a:pPr marL="0" lvl="0" indent="0" algn="l" rtl="0">
              <a:spcBef>
                <a:spcPts val="1200"/>
              </a:spcBef>
              <a:spcAft>
                <a:spcPts val="0"/>
              </a:spcAft>
              <a:buNone/>
            </a:pPr>
            <a:endParaRPr sz="1800">
              <a:solidFill>
                <a:schemeClr val="dk2"/>
              </a:solidFill>
              <a:latin typeface="Proxima Nova"/>
              <a:ea typeface="Proxima Nova"/>
              <a:cs typeface="Proxima Nova"/>
              <a:sym typeface="Proxima Nova"/>
            </a:endParaRPr>
          </a:p>
          <a:p>
            <a:pPr marL="0" lvl="0" indent="0" algn="l" rtl="0">
              <a:spcBef>
                <a:spcPts val="0"/>
              </a:spcBef>
              <a:spcAft>
                <a:spcPts val="0"/>
              </a:spcAft>
              <a:buNone/>
            </a:pPr>
            <a:endParaRPr sz="1800">
              <a:solidFill>
                <a:schemeClr val="dk2"/>
              </a:solidFill>
              <a:latin typeface="Proxima Nova"/>
              <a:ea typeface="Proxima Nova"/>
              <a:cs typeface="Proxima Nova"/>
              <a:sym typeface="Proxima Nova"/>
            </a:endParaRPr>
          </a:p>
          <a:p>
            <a:pPr marL="0" lvl="0" indent="0" algn="l" rtl="0">
              <a:spcBef>
                <a:spcPts val="0"/>
              </a:spcBef>
              <a:spcAft>
                <a:spcPts val="0"/>
              </a:spcAft>
              <a:buNone/>
            </a:pPr>
            <a:endParaRPr sz="1800">
              <a:solidFill>
                <a:schemeClr val="dk2"/>
              </a:solidFill>
              <a:latin typeface="Proxima Nova"/>
              <a:ea typeface="Proxima Nova"/>
              <a:cs typeface="Proxima Nova"/>
              <a:sym typeface="Proxima Nova"/>
            </a:endParaRPr>
          </a:p>
          <a:p>
            <a:pPr marL="0" lvl="0" indent="0" algn="l" rtl="0">
              <a:spcBef>
                <a:spcPts val="0"/>
              </a:spcBef>
              <a:spcAft>
                <a:spcPts val="0"/>
              </a:spcAft>
              <a:buNone/>
            </a:pPr>
            <a:endParaRPr sz="1800">
              <a:solidFill>
                <a:schemeClr val="dk2"/>
              </a:solidFill>
              <a:latin typeface="Proxima Nova"/>
              <a:ea typeface="Proxima Nova"/>
              <a:cs typeface="Proxima Nova"/>
              <a:sym typeface="Proxima Nov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500"/>
              <a:t>Effects on Performance: Injury Risk &amp; Recovery</a:t>
            </a:r>
            <a:endParaRPr sz="2500"/>
          </a:p>
        </p:txBody>
      </p:sp>
      <p:sp>
        <p:nvSpPr>
          <p:cNvPr id="139" name="Google Shape;139;p22"/>
          <p:cNvSpPr txBox="1">
            <a:spLocks noGrp="1"/>
          </p:cNvSpPr>
          <p:nvPr>
            <p:ph type="body" idx="1"/>
          </p:nvPr>
        </p:nvSpPr>
        <p:spPr>
          <a:xfrm>
            <a:off x="311700" y="1128650"/>
            <a:ext cx="8520600" cy="21576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SzPts val="770"/>
              <a:buNone/>
            </a:pPr>
            <a:r>
              <a:rPr lang="en" sz="1300">
                <a:solidFill>
                  <a:srgbClr val="333333"/>
                </a:solidFill>
                <a:highlight>
                  <a:srgbClr val="FFFFFF"/>
                </a:highlight>
                <a:latin typeface="Arial"/>
                <a:ea typeface="Arial"/>
                <a:cs typeface="Arial"/>
                <a:sym typeface="Arial"/>
              </a:rPr>
              <a:t>Human growth hormone is important for tissue repair, as well as muscle and bone development — and it's only secreted during deep sleep</a:t>
            </a:r>
            <a:endParaRPr sz="1300">
              <a:solidFill>
                <a:srgbClr val="333333"/>
              </a:solidFill>
              <a:highlight>
                <a:srgbClr val="FFFFFF"/>
              </a:highlight>
              <a:latin typeface="Arial"/>
              <a:ea typeface="Arial"/>
              <a:cs typeface="Arial"/>
              <a:sym typeface="Arial"/>
            </a:endParaRPr>
          </a:p>
          <a:p>
            <a:pPr marL="0" lvl="0" indent="0" algn="l" rtl="0">
              <a:lnSpc>
                <a:spcPct val="95000"/>
              </a:lnSpc>
              <a:spcBef>
                <a:spcPts val="1200"/>
              </a:spcBef>
              <a:spcAft>
                <a:spcPts val="0"/>
              </a:spcAft>
              <a:buSzPts val="770"/>
              <a:buNone/>
            </a:pPr>
            <a:r>
              <a:rPr lang="en" sz="1300">
                <a:solidFill>
                  <a:srgbClr val="333333"/>
                </a:solidFill>
                <a:highlight>
                  <a:srgbClr val="FFFFFF"/>
                </a:highlight>
                <a:latin typeface="Arial"/>
                <a:ea typeface="Arial"/>
                <a:cs typeface="Arial"/>
                <a:sym typeface="Arial"/>
              </a:rPr>
              <a:t>impaired or decreased sleep is associated with an increased risk of injury. </a:t>
            </a:r>
            <a:endParaRPr sz="1300">
              <a:solidFill>
                <a:srgbClr val="333333"/>
              </a:solidFill>
              <a:highlight>
                <a:srgbClr val="FFFFFF"/>
              </a:highlight>
              <a:latin typeface="Arial"/>
              <a:ea typeface="Arial"/>
              <a:cs typeface="Arial"/>
              <a:sym typeface="Arial"/>
            </a:endParaRPr>
          </a:p>
          <a:p>
            <a:pPr marL="0" lvl="0" indent="0" algn="l" rtl="0">
              <a:lnSpc>
                <a:spcPct val="95000"/>
              </a:lnSpc>
              <a:spcBef>
                <a:spcPts val="1200"/>
              </a:spcBef>
              <a:spcAft>
                <a:spcPts val="0"/>
              </a:spcAft>
              <a:buSzPts val="770"/>
              <a:buNone/>
            </a:pPr>
            <a:r>
              <a:rPr lang="en" sz="1300">
                <a:solidFill>
                  <a:srgbClr val="333333"/>
                </a:solidFill>
                <a:highlight>
                  <a:srgbClr val="FFFFFF"/>
                </a:highlight>
                <a:latin typeface="Arial"/>
                <a:ea typeface="Arial"/>
                <a:cs typeface="Arial"/>
                <a:sym typeface="Arial"/>
              </a:rPr>
              <a:t>Cortisol, the "stress hormone," is hard on the body, and sleep decreases it. The result: less frequent illness and faster recovery.</a:t>
            </a:r>
            <a:endParaRPr sz="1300">
              <a:solidFill>
                <a:srgbClr val="333333"/>
              </a:solidFill>
              <a:highlight>
                <a:srgbClr val="FFFFFF"/>
              </a:highlight>
              <a:latin typeface="Arial"/>
              <a:ea typeface="Arial"/>
              <a:cs typeface="Arial"/>
              <a:sym typeface="Arial"/>
            </a:endParaRPr>
          </a:p>
          <a:p>
            <a:pPr marL="0" lvl="0" indent="0" algn="l" rtl="0">
              <a:spcBef>
                <a:spcPts val="1900"/>
              </a:spcBef>
              <a:spcAft>
                <a:spcPts val="0"/>
              </a:spcAft>
              <a:buNone/>
            </a:pPr>
            <a:r>
              <a:rPr lang="en" sz="1300">
                <a:solidFill>
                  <a:srgbClr val="333333"/>
                </a:solidFill>
                <a:highlight>
                  <a:srgbClr val="FFFFFF"/>
                </a:highlight>
                <a:latin typeface="Arial"/>
                <a:ea typeface="Arial"/>
                <a:cs typeface="Arial"/>
                <a:sym typeface="Arial"/>
              </a:rPr>
              <a:t>Decreased sleep has been shown to be immunosuppressive and increases susceptibility to upper respiratory infections in particular</a:t>
            </a:r>
            <a:endParaRPr sz="1300">
              <a:solidFill>
                <a:srgbClr val="333333"/>
              </a:solidFill>
              <a:highlight>
                <a:srgbClr val="FFFFFF"/>
              </a:highlight>
              <a:latin typeface="Arial"/>
              <a:ea typeface="Arial"/>
              <a:cs typeface="Arial"/>
              <a:sym typeface="Arial"/>
            </a:endParaRPr>
          </a:p>
          <a:p>
            <a:pPr marL="0" lvl="0" indent="0" algn="l" rtl="0">
              <a:lnSpc>
                <a:spcPct val="95000"/>
              </a:lnSpc>
              <a:spcBef>
                <a:spcPts val="1200"/>
              </a:spcBef>
              <a:spcAft>
                <a:spcPts val="0"/>
              </a:spcAft>
              <a:buSzPts val="770"/>
              <a:buNone/>
            </a:pPr>
            <a:endParaRPr sz="1440">
              <a:solidFill>
                <a:srgbClr val="333333"/>
              </a:solidFill>
              <a:highlight>
                <a:srgbClr val="FFFFFF"/>
              </a:highlight>
              <a:latin typeface="Arial"/>
              <a:ea typeface="Arial"/>
              <a:cs typeface="Arial"/>
              <a:sym typeface="Arial"/>
            </a:endParaRPr>
          </a:p>
          <a:p>
            <a:pPr marL="0" lvl="0" indent="0" algn="l" rtl="0">
              <a:lnSpc>
                <a:spcPct val="95000"/>
              </a:lnSpc>
              <a:spcBef>
                <a:spcPts val="1900"/>
              </a:spcBef>
              <a:spcAft>
                <a:spcPts val="0"/>
              </a:spcAft>
              <a:buSzPts val="770"/>
              <a:buNone/>
            </a:pPr>
            <a:endParaRPr sz="1440">
              <a:solidFill>
                <a:srgbClr val="333333"/>
              </a:solidFill>
              <a:highlight>
                <a:srgbClr val="FFFFFF"/>
              </a:highlight>
              <a:latin typeface="Arial"/>
              <a:ea typeface="Arial"/>
              <a:cs typeface="Arial"/>
              <a:sym typeface="Arial"/>
            </a:endParaRPr>
          </a:p>
          <a:p>
            <a:pPr marL="0" lvl="0" indent="0" algn="l" rtl="0">
              <a:lnSpc>
                <a:spcPct val="95000"/>
              </a:lnSpc>
              <a:spcBef>
                <a:spcPts val="1900"/>
              </a:spcBef>
              <a:spcAft>
                <a:spcPts val="1200"/>
              </a:spcAft>
              <a:buSzPts val="770"/>
              <a:buNone/>
            </a:pPr>
            <a:endParaRPr sz="1440">
              <a:solidFill>
                <a:srgbClr val="333333"/>
              </a:solidFill>
              <a:highlight>
                <a:srgbClr val="FFFFFF"/>
              </a:highlight>
              <a:latin typeface="Arial"/>
              <a:ea typeface="Arial"/>
              <a:cs typeface="Arial"/>
              <a:sym typeface="Arial"/>
            </a:endParaRPr>
          </a:p>
        </p:txBody>
      </p:sp>
      <p:pic>
        <p:nvPicPr>
          <p:cNvPr id="140" name="Google Shape;140;p22" descr="a soccer player with the name agustin rossi on his shirt is laying on the ground (Provided by Tenor)"/>
          <p:cNvPicPr preferRelativeResize="0"/>
          <p:nvPr/>
        </p:nvPicPr>
        <p:blipFill>
          <a:blip r:embed="rId3">
            <a:alphaModFix/>
          </a:blip>
          <a:stretch>
            <a:fillRect/>
          </a:stretch>
        </p:blipFill>
        <p:spPr>
          <a:xfrm>
            <a:off x="5012525" y="3012275"/>
            <a:ext cx="3574825" cy="19955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3"/>
          <p:cNvSpPr txBox="1"/>
          <p:nvPr/>
        </p:nvSpPr>
        <p:spPr>
          <a:xfrm>
            <a:off x="381000" y="1297775"/>
            <a:ext cx="8382000" cy="2397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865">
                <a:solidFill>
                  <a:srgbClr val="333333"/>
                </a:solidFill>
                <a:highlight>
                  <a:srgbClr val="FFFFFF"/>
                </a:highlight>
                <a:latin typeface="Proxima Nova Semibold"/>
                <a:ea typeface="Proxima Nova Semibold"/>
                <a:cs typeface="Proxima Nova Semibold"/>
                <a:sym typeface="Proxima Nova Semibold"/>
              </a:rPr>
              <a:t>Improved sleep duration and quality are associated with increased chances of competitive success</a:t>
            </a:r>
            <a:endParaRPr sz="1865">
              <a:solidFill>
                <a:srgbClr val="333333"/>
              </a:solidFill>
              <a:highlight>
                <a:srgbClr val="FFFFFF"/>
              </a:highlight>
              <a:latin typeface="Proxima Nova Semibold"/>
              <a:ea typeface="Proxima Nova Semibold"/>
              <a:cs typeface="Proxima Nova Semibold"/>
              <a:sym typeface="Proxima Nova Semibold"/>
            </a:endParaRPr>
          </a:p>
          <a:p>
            <a:pPr marL="0" lvl="0" indent="0" algn="l" rtl="0">
              <a:lnSpc>
                <a:spcPct val="115000"/>
              </a:lnSpc>
              <a:spcBef>
                <a:spcPts val="1200"/>
              </a:spcBef>
              <a:spcAft>
                <a:spcPts val="0"/>
              </a:spcAft>
              <a:buNone/>
            </a:pPr>
            <a:r>
              <a:rPr lang="en" sz="1865">
                <a:solidFill>
                  <a:srgbClr val="333333"/>
                </a:solidFill>
                <a:highlight>
                  <a:srgbClr val="FFFFFF"/>
                </a:highlight>
                <a:latin typeface="Proxima Nova Semibold"/>
                <a:ea typeface="Proxima Nova Semibold"/>
                <a:cs typeface="Proxima Nova Semibold"/>
                <a:sym typeface="Proxima Nova Semibold"/>
              </a:rPr>
              <a:t>Poor sleep quality was an independent predictor of lost competition</a:t>
            </a:r>
            <a:endParaRPr sz="1865">
              <a:solidFill>
                <a:srgbClr val="333333"/>
              </a:solidFill>
              <a:highlight>
                <a:srgbClr val="FFFFFF"/>
              </a:highlight>
              <a:latin typeface="Proxima Nova Semibold"/>
              <a:ea typeface="Proxima Nova Semibold"/>
              <a:cs typeface="Proxima Nova Semibold"/>
              <a:sym typeface="Proxima Nova Semibold"/>
            </a:endParaRPr>
          </a:p>
          <a:p>
            <a:pPr marL="0" lvl="0" indent="0" algn="l" rtl="0">
              <a:lnSpc>
                <a:spcPct val="115000"/>
              </a:lnSpc>
              <a:spcBef>
                <a:spcPts val="1200"/>
              </a:spcBef>
              <a:spcAft>
                <a:spcPts val="1200"/>
              </a:spcAft>
              <a:buNone/>
            </a:pPr>
            <a:r>
              <a:rPr lang="en" sz="1800">
                <a:solidFill>
                  <a:srgbClr val="333333"/>
                </a:solidFill>
                <a:highlight>
                  <a:srgbClr val="FFFFFF"/>
                </a:highlight>
              </a:rPr>
              <a:t>Finally, sleep loss has been found to have a negative effect on a number of measures of subjective well-being, including fatigue, mood, soreness, depression, and confusion</a:t>
            </a:r>
            <a:endParaRPr sz="1865">
              <a:solidFill>
                <a:srgbClr val="333333"/>
              </a:solidFill>
              <a:highlight>
                <a:srgbClr val="FFFFFF"/>
              </a:highlight>
              <a:latin typeface="Proxima Nova Semibold"/>
              <a:ea typeface="Proxima Nova Semibold"/>
              <a:cs typeface="Proxima Nova Semibold"/>
              <a:sym typeface="Proxima Nova Semibold"/>
            </a:endParaRPr>
          </a:p>
        </p:txBody>
      </p:sp>
      <p:sp>
        <p:nvSpPr>
          <p:cNvPr id="146" name="Google Shape;146;p23"/>
          <p:cNvSpPr txBox="1"/>
          <p:nvPr/>
        </p:nvSpPr>
        <p:spPr>
          <a:xfrm>
            <a:off x="422700" y="551575"/>
            <a:ext cx="82986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a:solidFill>
                  <a:schemeClr val="accent3"/>
                </a:solidFill>
                <a:latin typeface="Alfa Slab One"/>
                <a:ea typeface="Alfa Slab One"/>
                <a:cs typeface="Alfa Slab One"/>
                <a:sym typeface="Alfa Slab One"/>
              </a:rPr>
              <a:t>Effects on Overall Performance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FAQ’s</a:t>
            </a:r>
            <a:endParaRPr/>
          </a:p>
        </p:txBody>
      </p:sp>
      <p:sp>
        <p:nvSpPr>
          <p:cNvPr id="152" name="Google Shape;152;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36550" algn="l" rtl="0">
              <a:spcBef>
                <a:spcPts val="0"/>
              </a:spcBef>
              <a:spcAft>
                <a:spcPts val="0"/>
              </a:spcAft>
              <a:buSzPts val="1700"/>
              <a:buAutoNum type="arabicPeriod"/>
            </a:pPr>
            <a:r>
              <a:rPr lang="en" sz="1700"/>
              <a:t>Should you nap?</a:t>
            </a:r>
            <a:endParaRPr sz="1700"/>
          </a:p>
          <a:p>
            <a:pPr marL="457200" lvl="0" indent="0" algn="l" rtl="0">
              <a:spcBef>
                <a:spcPts val="1200"/>
              </a:spcBef>
              <a:spcAft>
                <a:spcPts val="0"/>
              </a:spcAft>
              <a:buNone/>
            </a:pPr>
            <a:endParaRPr sz="1700"/>
          </a:p>
          <a:p>
            <a:pPr marL="457200" lvl="0" indent="-336550" algn="l" rtl="0">
              <a:spcBef>
                <a:spcPts val="1200"/>
              </a:spcBef>
              <a:spcAft>
                <a:spcPts val="0"/>
              </a:spcAft>
              <a:buSzPts val="1700"/>
              <a:buAutoNum type="arabicPeriod"/>
            </a:pPr>
            <a:r>
              <a:rPr lang="en" sz="1700"/>
              <a:t>Can you “catch up” on sleep?</a:t>
            </a:r>
            <a:endParaRPr sz="1700"/>
          </a:p>
          <a:p>
            <a:pPr marL="457200" lvl="0" indent="0" algn="l" rtl="0">
              <a:spcBef>
                <a:spcPts val="1200"/>
              </a:spcBef>
              <a:spcAft>
                <a:spcPts val="0"/>
              </a:spcAft>
              <a:buNone/>
            </a:pPr>
            <a:endParaRPr sz="1700"/>
          </a:p>
          <a:p>
            <a:pPr marL="457200" lvl="0" indent="-336550" algn="l" rtl="0">
              <a:spcBef>
                <a:spcPts val="1200"/>
              </a:spcBef>
              <a:spcAft>
                <a:spcPts val="0"/>
              </a:spcAft>
              <a:buSzPts val="1700"/>
              <a:buAutoNum type="arabicPeriod"/>
            </a:pPr>
            <a:r>
              <a:rPr lang="en" sz="1700"/>
              <a:t>Is there a thing as too much sleep?</a:t>
            </a:r>
            <a:endParaRPr sz="1700"/>
          </a:p>
          <a:p>
            <a:pPr marL="457200" lvl="0" indent="0" algn="l" rtl="0">
              <a:spcBef>
                <a:spcPts val="1200"/>
              </a:spcBef>
              <a:spcAft>
                <a:spcPts val="1200"/>
              </a:spcAft>
              <a:buNone/>
            </a:pPr>
            <a:endParaRPr/>
          </a:p>
        </p:txBody>
      </p:sp>
      <p:pic>
        <p:nvPicPr>
          <p:cNvPr id="153" name="Google Shape;153;p24" descr="a cartoon of stitch laying upside down with a question mark around his head (Provided by Tenor)"/>
          <p:cNvPicPr preferRelativeResize="0"/>
          <p:nvPr/>
        </p:nvPicPr>
        <p:blipFill>
          <a:blip r:embed="rId3">
            <a:alphaModFix/>
          </a:blip>
          <a:stretch>
            <a:fillRect/>
          </a:stretch>
        </p:blipFill>
        <p:spPr>
          <a:xfrm>
            <a:off x="4903000" y="829419"/>
            <a:ext cx="3929300" cy="316395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5"/>
          <p:cNvSpPr txBox="1">
            <a:spLocks noGrp="1"/>
          </p:cNvSpPr>
          <p:nvPr>
            <p:ph type="title"/>
          </p:nvPr>
        </p:nvSpPr>
        <p:spPr>
          <a:xfrm>
            <a:off x="311700" y="4331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Building Solid Sleep Habits </a:t>
            </a:r>
            <a:endParaRPr/>
          </a:p>
        </p:txBody>
      </p:sp>
      <p:sp>
        <p:nvSpPr>
          <p:cNvPr id="159" name="Google Shape;159;p25"/>
          <p:cNvSpPr txBox="1">
            <a:spLocks noGrp="1"/>
          </p:cNvSpPr>
          <p:nvPr>
            <p:ph type="body" idx="1"/>
          </p:nvPr>
        </p:nvSpPr>
        <p:spPr>
          <a:xfrm>
            <a:off x="311700" y="1152475"/>
            <a:ext cx="8520600" cy="3883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2300">
                <a:solidFill>
                  <a:srgbClr val="333333"/>
                </a:solidFill>
                <a:highlight>
                  <a:srgbClr val="FFFFFF"/>
                </a:highlight>
                <a:latin typeface="Proxima Nova Extrabold"/>
                <a:ea typeface="Proxima Nova Extrabold"/>
                <a:cs typeface="Proxima Nova Extrabold"/>
                <a:sym typeface="Proxima Nova Extrabold"/>
              </a:rPr>
              <a:t>Environment</a:t>
            </a:r>
            <a:endParaRPr sz="2300">
              <a:solidFill>
                <a:srgbClr val="333333"/>
              </a:solidFill>
              <a:highlight>
                <a:srgbClr val="FFFFFF"/>
              </a:highlight>
              <a:latin typeface="Proxima Nova Extrabold"/>
              <a:ea typeface="Proxima Nova Extrabold"/>
              <a:cs typeface="Proxima Nova Extrabold"/>
              <a:sym typeface="Proxima Nova Extrabold"/>
            </a:endParaRPr>
          </a:p>
          <a:p>
            <a:pPr marL="914400" lvl="0" indent="0" algn="l" rtl="0">
              <a:spcBef>
                <a:spcPts val="1200"/>
              </a:spcBef>
              <a:spcAft>
                <a:spcPts val="0"/>
              </a:spcAft>
              <a:buNone/>
            </a:pPr>
            <a:r>
              <a:rPr lang="en" sz="1200">
                <a:solidFill>
                  <a:srgbClr val="333333"/>
                </a:solidFill>
                <a:highlight>
                  <a:srgbClr val="FFFFFF"/>
                </a:highlight>
                <a:latin typeface="Arial"/>
                <a:ea typeface="Arial"/>
                <a:cs typeface="Arial"/>
                <a:sym typeface="Arial"/>
              </a:rPr>
              <a:t>Cool (68), dark room</a:t>
            </a:r>
            <a:endParaRPr sz="1200">
              <a:solidFill>
                <a:srgbClr val="333333"/>
              </a:solidFill>
              <a:highlight>
                <a:srgbClr val="FFFFFF"/>
              </a:highlight>
              <a:latin typeface="Arial"/>
              <a:ea typeface="Arial"/>
              <a:cs typeface="Arial"/>
              <a:sym typeface="Arial"/>
            </a:endParaRPr>
          </a:p>
          <a:p>
            <a:pPr marL="914400" lvl="0" indent="0" algn="l" rtl="0">
              <a:spcBef>
                <a:spcPts val="1200"/>
              </a:spcBef>
              <a:spcAft>
                <a:spcPts val="0"/>
              </a:spcAft>
              <a:buNone/>
            </a:pPr>
            <a:r>
              <a:rPr lang="en" sz="1200">
                <a:solidFill>
                  <a:srgbClr val="333333"/>
                </a:solidFill>
                <a:highlight>
                  <a:srgbClr val="FFFFFF"/>
                </a:highlight>
                <a:latin typeface="Arial"/>
                <a:ea typeface="Arial"/>
                <a:cs typeface="Arial"/>
                <a:sym typeface="Arial"/>
              </a:rPr>
              <a:t>No electronic devices</a:t>
            </a:r>
            <a:endParaRPr sz="1200">
              <a:solidFill>
                <a:srgbClr val="333333"/>
              </a:solidFill>
              <a:highlight>
                <a:srgbClr val="FFFFFF"/>
              </a:highlight>
              <a:latin typeface="Arial"/>
              <a:ea typeface="Arial"/>
              <a:cs typeface="Arial"/>
              <a:sym typeface="Arial"/>
            </a:endParaRPr>
          </a:p>
          <a:p>
            <a:pPr marL="914400" lvl="0" indent="0" algn="l" rtl="0">
              <a:spcBef>
                <a:spcPts val="1200"/>
              </a:spcBef>
              <a:spcAft>
                <a:spcPts val="0"/>
              </a:spcAft>
              <a:buNone/>
            </a:pPr>
            <a:r>
              <a:rPr lang="en" sz="1200">
                <a:solidFill>
                  <a:srgbClr val="333333"/>
                </a:solidFill>
                <a:highlight>
                  <a:srgbClr val="FFFFFF"/>
                </a:highlight>
                <a:latin typeface="Arial"/>
                <a:ea typeface="Arial"/>
                <a:cs typeface="Arial"/>
                <a:sym typeface="Arial"/>
              </a:rPr>
              <a:t>Minimal ambient noise/ distraction</a:t>
            </a:r>
            <a:endParaRPr sz="1200">
              <a:solidFill>
                <a:srgbClr val="333333"/>
              </a:solidFill>
              <a:highlight>
                <a:srgbClr val="FFFFFF"/>
              </a:highlight>
              <a:latin typeface="Arial"/>
              <a:ea typeface="Arial"/>
              <a:cs typeface="Arial"/>
              <a:sym typeface="Arial"/>
            </a:endParaRPr>
          </a:p>
          <a:p>
            <a:pPr marL="914400" lvl="0" indent="0" algn="l" rtl="0">
              <a:spcBef>
                <a:spcPts val="1200"/>
              </a:spcBef>
              <a:spcAft>
                <a:spcPts val="1200"/>
              </a:spcAft>
              <a:buNone/>
            </a:pPr>
            <a:r>
              <a:rPr lang="en" sz="1200">
                <a:solidFill>
                  <a:srgbClr val="333333"/>
                </a:solidFill>
                <a:highlight>
                  <a:srgbClr val="FFFFFF"/>
                </a:highlight>
                <a:latin typeface="Arial"/>
                <a:ea typeface="Arial"/>
                <a:cs typeface="Arial"/>
                <a:sym typeface="Arial"/>
              </a:rPr>
              <a:t>Bed used for sleeping ONLY </a:t>
            </a:r>
            <a:endParaRPr sz="1200">
              <a:solidFill>
                <a:srgbClr val="333333"/>
              </a:solidFill>
              <a:highlight>
                <a:srgbClr val="FFFFFF"/>
              </a:highlight>
              <a:latin typeface="Arial"/>
              <a:ea typeface="Arial"/>
              <a:cs typeface="Arial"/>
              <a:sym typeface="Arial"/>
            </a:endParaRPr>
          </a:p>
        </p:txBody>
      </p:sp>
      <p:pic>
        <p:nvPicPr>
          <p:cNvPr id="160" name="Google Shape;160;p25" descr="a woman standing in front of a bed with a white blanket (Provided by Tenor)"/>
          <p:cNvPicPr preferRelativeResize="0"/>
          <p:nvPr/>
        </p:nvPicPr>
        <p:blipFill>
          <a:blip r:embed="rId3">
            <a:alphaModFix/>
          </a:blip>
          <a:stretch>
            <a:fillRect/>
          </a:stretch>
        </p:blipFill>
        <p:spPr>
          <a:xfrm>
            <a:off x="4810125" y="1152475"/>
            <a:ext cx="3824350" cy="38243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Building Solid Sleep Habits</a:t>
            </a:r>
            <a:endParaRPr/>
          </a:p>
        </p:txBody>
      </p:sp>
      <p:sp>
        <p:nvSpPr>
          <p:cNvPr id="166" name="Google Shape;166;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0" algn="l" rtl="0">
              <a:spcBef>
                <a:spcPts val="0"/>
              </a:spcBef>
              <a:spcAft>
                <a:spcPts val="0"/>
              </a:spcAft>
              <a:buNone/>
            </a:pPr>
            <a:r>
              <a:rPr lang="en" sz="2200">
                <a:solidFill>
                  <a:srgbClr val="333333"/>
                </a:solidFill>
                <a:highlight>
                  <a:srgbClr val="FFFFFF"/>
                </a:highlight>
                <a:latin typeface="Proxima Nova Extrabold"/>
                <a:ea typeface="Proxima Nova Extrabold"/>
                <a:cs typeface="Proxima Nova Extrabold"/>
                <a:sym typeface="Proxima Nova Extrabold"/>
              </a:rPr>
              <a:t>Routine</a:t>
            </a:r>
            <a:endParaRPr sz="2200">
              <a:solidFill>
                <a:srgbClr val="333333"/>
              </a:solidFill>
              <a:highlight>
                <a:srgbClr val="FFFFFF"/>
              </a:highlight>
              <a:latin typeface="Proxima Nova Extrabold"/>
              <a:ea typeface="Proxima Nova Extrabold"/>
              <a:cs typeface="Proxima Nova Extrabold"/>
              <a:sym typeface="Proxima Nova Extrabold"/>
            </a:endParaRPr>
          </a:p>
          <a:p>
            <a:pPr marL="914400" lvl="0" indent="0" algn="l" rtl="0">
              <a:spcBef>
                <a:spcPts val="1200"/>
              </a:spcBef>
              <a:spcAft>
                <a:spcPts val="0"/>
              </a:spcAft>
              <a:buNone/>
            </a:pPr>
            <a:r>
              <a:rPr lang="en" sz="1200">
                <a:solidFill>
                  <a:srgbClr val="333333"/>
                </a:solidFill>
                <a:highlight>
                  <a:srgbClr val="FFFFFF"/>
                </a:highlight>
                <a:latin typeface="Arial"/>
                <a:ea typeface="Arial"/>
                <a:cs typeface="Arial"/>
                <a:sym typeface="Arial"/>
              </a:rPr>
              <a:t>Consistent sleep and wake times </a:t>
            </a:r>
            <a:endParaRPr sz="1200">
              <a:solidFill>
                <a:srgbClr val="333333"/>
              </a:solidFill>
              <a:highlight>
                <a:srgbClr val="FFFFFF"/>
              </a:highlight>
              <a:latin typeface="Arial"/>
              <a:ea typeface="Arial"/>
              <a:cs typeface="Arial"/>
              <a:sym typeface="Arial"/>
            </a:endParaRPr>
          </a:p>
          <a:p>
            <a:pPr marL="914400" lvl="0" indent="0" algn="l" rtl="0">
              <a:spcBef>
                <a:spcPts val="1200"/>
              </a:spcBef>
              <a:spcAft>
                <a:spcPts val="0"/>
              </a:spcAft>
              <a:buNone/>
            </a:pPr>
            <a:r>
              <a:rPr lang="en" sz="1200">
                <a:solidFill>
                  <a:srgbClr val="333333"/>
                </a:solidFill>
                <a:highlight>
                  <a:srgbClr val="FFFFFF"/>
                </a:highlight>
                <a:latin typeface="Arial"/>
                <a:ea typeface="Arial"/>
                <a:cs typeface="Arial"/>
                <a:sym typeface="Arial"/>
              </a:rPr>
              <a:t>30-60 min of quiet relaxation before bed </a:t>
            </a:r>
            <a:endParaRPr sz="1200">
              <a:solidFill>
                <a:srgbClr val="333333"/>
              </a:solidFill>
              <a:highlight>
                <a:srgbClr val="FFFFFF"/>
              </a:highlight>
              <a:latin typeface="Arial"/>
              <a:ea typeface="Arial"/>
              <a:cs typeface="Arial"/>
              <a:sym typeface="Arial"/>
            </a:endParaRPr>
          </a:p>
          <a:p>
            <a:pPr marL="914400" lvl="0" indent="0" algn="l" rtl="0">
              <a:spcBef>
                <a:spcPts val="1200"/>
              </a:spcBef>
              <a:spcAft>
                <a:spcPts val="0"/>
              </a:spcAft>
              <a:buNone/>
            </a:pPr>
            <a:r>
              <a:rPr lang="en" sz="1200">
                <a:solidFill>
                  <a:srgbClr val="333333"/>
                </a:solidFill>
                <a:highlight>
                  <a:srgbClr val="FFFFFF"/>
                </a:highlight>
                <a:latin typeface="Arial"/>
                <a:ea typeface="Arial"/>
                <a:cs typeface="Arial"/>
                <a:sym typeface="Arial"/>
              </a:rPr>
              <a:t>NO SCREENS 1 hr before bed </a:t>
            </a:r>
            <a:endParaRPr sz="1200">
              <a:solidFill>
                <a:srgbClr val="333333"/>
              </a:solidFill>
              <a:highlight>
                <a:srgbClr val="FFFFFF"/>
              </a:highlight>
              <a:latin typeface="Arial"/>
              <a:ea typeface="Arial"/>
              <a:cs typeface="Arial"/>
              <a:sym typeface="Arial"/>
            </a:endParaRPr>
          </a:p>
          <a:p>
            <a:pPr marL="914400" lvl="0" indent="0" algn="l" rtl="0">
              <a:spcBef>
                <a:spcPts val="1200"/>
              </a:spcBef>
              <a:spcAft>
                <a:spcPts val="0"/>
              </a:spcAft>
              <a:buNone/>
            </a:pPr>
            <a:r>
              <a:rPr lang="en" sz="1200">
                <a:solidFill>
                  <a:srgbClr val="333333"/>
                </a:solidFill>
                <a:highlight>
                  <a:srgbClr val="FFFFFF"/>
                </a:highlight>
                <a:latin typeface="Arial"/>
                <a:ea typeface="Arial"/>
                <a:cs typeface="Arial"/>
                <a:sym typeface="Arial"/>
              </a:rPr>
              <a:t>intake of caffeine or other stimulants (</a:t>
            </a:r>
            <a:r>
              <a:rPr lang="en" sz="1200" i="1">
                <a:solidFill>
                  <a:srgbClr val="333333"/>
                </a:solidFill>
                <a:highlight>
                  <a:srgbClr val="FFFFFF"/>
                </a:highlight>
                <a:latin typeface="Arial"/>
                <a:ea typeface="Arial"/>
                <a:cs typeface="Arial"/>
                <a:sym typeface="Arial"/>
              </a:rPr>
              <a:t>e.g.</a:t>
            </a:r>
            <a:r>
              <a:rPr lang="en" sz="1200">
                <a:solidFill>
                  <a:srgbClr val="333333"/>
                </a:solidFill>
                <a:highlight>
                  <a:srgbClr val="FFFFFF"/>
                </a:highlight>
                <a:latin typeface="Arial"/>
                <a:ea typeface="Arial"/>
                <a:cs typeface="Arial"/>
                <a:sym typeface="Arial"/>
              </a:rPr>
              <a:t>, medication for attention deficit disorder) should be limited to the morning hours, and alcohol and nicotine should be avoided due to their disruptive effects on sleep.</a:t>
            </a:r>
            <a:endParaRPr sz="1200">
              <a:solidFill>
                <a:srgbClr val="333333"/>
              </a:solidFill>
              <a:highlight>
                <a:srgbClr val="FFFFFF"/>
              </a:highlight>
              <a:latin typeface="Arial"/>
              <a:ea typeface="Arial"/>
              <a:cs typeface="Arial"/>
              <a:sym typeface="Arial"/>
            </a:endParaRPr>
          </a:p>
          <a:p>
            <a:pPr marL="457200" lvl="0" indent="0" algn="l" rtl="0">
              <a:spcBef>
                <a:spcPts val="1200"/>
              </a:spcBef>
              <a:spcAft>
                <a:spcPts val="0"/>
              </a:spcAft>
              <a:buNone/>
            </a:pPr>
            <a:endParaRPr sz="1200">
              <a:solidFill>
                <a:srgbClr val="333333"/>
              </a:solidFill>
              <a:highlight>
                <a:srgbClr val="FFFFFF"/>
              </a:highlight>
              <a:latin typeface="Arial"/>
              <a:ea typeface="Arial"/>
              <a:cs typeface="Arial"/>
              <a:sym typeface="Arial"/>
            </a:endParaRPr>
          </a:p>
          <a:p>
            <a:pPr marL="0" lvl="0" indent="0" algn="l" rtl="0">
              <a:spcBef>
                <a:spcPts val="1200"/>
              </a:spcBef>
              <a:spcAft>
                <a:spcPts val="120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Building Solid Sleep Habits </a:t>
            </a:r>
            <a:endParaRPr/>
          </a:p>
        </p:txBody>
      </p:sp>
      <p:sp>
        <p:nvSpPr>
          <p:cNvPr id="172" name="Google Shape;172;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0" algn="l" rtl="0">
              <a:spcBef>
                <a:spcPts val="0"/>
              </a:spcBef>
              <a:spcAft>
                <a:spcPts val="0"/>
              </a:spcAft>
              <a:buNone/>
            </a:pPr>
            <a:r>
              <a:rPr lang="en" sz="2400">
                <a:solidFill>
                  <a:srgbClr val="333333"/>
                </a:solidFill>
                <a:highlight>
                  <a:srgbClr val="FFFFFF"/>
                </a:highlight>
                <a:latin typeface="Proxima Nova Extrabold"/>
                <a:ea typeface="Proxima Nova Extrabold"/>
                <a:cs typeface="Proxima Nova Extrabold"/>
                <a:sym typeface="Proxima Nova Extrabold"/>
              </a:rPr>
              <a:t>Lifestyle </a:t>
            </a:r>
            <a:endParaRPr sz="2400">
              <a:solidFill>
                <a:srgbClr val="333333"/>
              </a:solidFill>
              <a:highlight>
                <a:srgbClr val="FFFFFF"/>
              </a:highlight>
              <a:latin typeface="Proxima Nova Extrabold"/>
              <a:ea typeface="Proxima Nova Extrabold"/>
              <a:cs typeface="Proxima Nova Extrabold"/>
              <a:sym typeface="Proxima Nova Extrabold"/>
            </a:endParaRPr>
          </a:p>
          <a:p>
            <a:pPr marL="914400" lvl="0" indent="0" algn="l" rtl="0">
              <a:spcBef>
                <a:spcPts val="1200"/>
              </a:spcBef>
              <a:spcAft>
                <a:spcPts val="0"/>
              </a:spcAft>
              <a:buNone/>
            </a:pPr>
            <a:r>
              <a:rPr lang="en" sz="1200">
                <a:solidFill>
                  <a:srgbClr val="333333"/>
                </a:solidFill>
                <a:highlight>
                  <a:srgbClr val="FFFFFF"/>
                </a:highlight>
                <a:latin typeface="Arial"/>
                <a:ea typeface="Arial"/>
                <a:cs typeface="Arial"/>
                <a:sym typeface="Arial"/>
              </a:rPr>
              <a:t>No caffeine or other stimulants after lunch </a:t>
            </a:r>
            <a:endParaRPr sz="1200">
              <a:solidFill>
                <a:srgbClr val="333333"/>
              </a:solidFill>
              <a:highlight>
                <a:srgbClr val="FFFFFF"/>
              </a:highlight>
              <a:latin typeface="Arial"/>
              <a:ea typeface="Arial"/>
              <a:cs typeface="Arial"/>
              <a:sym typeface="Arial"/>
            </a:endParaRPr>
          </a:p>
          <a:p>
            <a:pPr marL="914400" lvl="0" indent="0" algn="l" rtl="0">
              <a:spcBef>
                <a:spcPts val="1200"/>
              </a:spcBef>
              <a:spcAft>
                <a:spcPts val="0"/>
              </a:spcAft>
              <a:buNone/>
            </a:pPr>
            <a:r>
              <a:rPr lang="en" sz="1200">
                <a:solidFill>
                  <a:srgbClr val="333333"/>
                </a:solidFill>
                <a:highlight>
                  <a:srgbClr val="FFFFFF"/>
                </a:highlight>
                <a:latin typeface="Arial"/>
                <a:ea typeface="Arial"/>
                <a:cs typeface="Arial"/>
                <a:sym typeface="Arial"/>
              </a:rPr>
              <a:t>Naps should be relatively brief (~30 min) </a:t>
            </a:r>
            <a:endParaRPr sz="1200">
              <a:solidFill>
                <a:srgbClr val="333333"/>
              </a:solidFill>
              <a:highlight>
                <a:srgbClr val="FFFFFF"/>
              </a:highlight>
              <a:latin typeface="Arial"/>
              <a:ea typeface="Arial"/>
              <a:cs typeface="Arial"/>
              <a:sym typeface="Arial"/>
            </a:endParaRPr>
          </a:p>
          <a:p>
            <a:pPr marL="914400" lvl="0" indent="0" algn="l" rtl="0">
              <a:spcBef>
                <a:spcPts val="1200"/>
              </a:spcBef>
              <a:spcAft>
                <a:spcPts val="0"/>
              </a:spcAft>
              <a:buNone/>
            </a:pPr>
            <a:r>
              <a:rPr lang="en" sz="1200">
                <a:solidFill>
                  <a:srgbClr val="333333"/>
                </a:solidFill>
                <a:highlight>
                  <a:srgbClr val="FFFFFF"/>
                </a:highlight>
                <a:latin typeface="Arial"/>
                <a:ea typeface="Arial"/>
                <a:cs typeface="Arial"/>
                <a:sym typeface="Arial"/>
              </a:rPr>
              <a:t>No nicotine </a:t>
            </a:r>
            <a:endParaRPr sz="1200">
              <a:solidFill>
                <a:srgbClr val="333333"/>
              </a:solidFill>
              <a:highlight>
                <a:srgbClr val="FFFFFF"/>
              </a:highlight>
              <a:latin typeface="Arial"/>
              <a:ea typeface="Arial"/>
              <a:cs typeface="Arial"/>
              <a:sym typeface="Arial"/>
            </a:endParaRPr>
          </a:p>
          <a:p>
            <a:pPr marL="914400" lvl="0" indent="0" algn="l" rtl="0">
              <a:spcBef>
                <a:spcPts val="1200"/>
              </a:spcBef>
              <a:spcAft>
                <a:spcPts val="0"/>
              </a:spcAft>
              <a:buNone/>
            </a:pPr>
            <a:r>
              <a:rPr lang="en" sz="1200">
                <a:solidFill>
                  <a:srgbClr val="333333"/>
                </a:solidFill>
                <a:highlight>
                  <a:srgbClr val="FFFFFF"/>
                </a:highlight>
                <a:latin typeface="Arial"/>
                <a:ea typeface="Arial"/>
                <a:cs typeface="Arial"/>
                <a:sym typeface="Arial"/>
              </a:rPr>
              <a:t>Consistent training times </a:t>
            </a:r>
            <a:endParaRPr sz="1200">
              <a:solidFill>
                <a:srgbClr val="333333"/>
              </a:solidFill>
              <a:highlight>
                <a:srgbClr val="FFFFFF"/>
              </a:highlight>
              <a:latin typeface="Arial"/>
              <a:ea typeface="Arial"/>
              <a:cs typeface="Arial"/>
              <a:sym typeface="Arial"/>
            </a:endParaRPr>
          </a:p>
          <a:p>
            <a:pPr marL="914400" lvl="0" indent="0" algn="l" rtl="0">
              <a:spcBef>
                <a:spcPts val="1200"/>
              </a:spcBef>
              <a:spcAft>
                <a:spcPts val="0"/>
              </a:spcAft>
              <a:buNone/>
            </a:pPr>
            <a:r>
              <a:rPr lang="en" sz="1200">
                <a:solidFill>
                  <a:srgbClr val="333333"/>
                </a:solidFill>
                <a:highlight>
                  <a:srgbClr val="FFFFFF"/>
                </a:highlight>
                <a:latin typeface="Arial"/>
                <a:ea typeface="Arial"/>
                <a:cs typeface="Arial"/>
                <a:sym typeface="Arial"/>
              </a:rPr>
              <a:t>Minimize early morning or late night practices when possible </a:t>
            </a:r>
            <a:endParaRPr sz="1200">
              <a:solidFill>
                <a:srgbClr val="333333"/>
              </a:solidFill>
              <a:highlight>
                <a:srgbClr val="FFFFFF"/>
              </a:highlight>
              <a:latin typeface="Arial"/>
              <a:ea typeface="Arial"/>
              <a:cs typeface="Arial"/>
              <a:sym typeface="Arial"/>
            </a:endParaRPr>
          </a:p>
          <a:p>
            <a:pPr marL="914400" lvl="0" indent="0" algn="l" rtl="0">
              <a:spcBef>
                <a:spcPts val="1200"/>
              </a:spcBef>
              <a:spcAft>
                <a:spcPts val="0"/>
              </a:spcAft>
              <a:buNone/>
            </a:pPr>
            <a:r>
              <a:rPr lang="en" sz="1200">
                <a:solidFill>
                  <a:srgbClr val="333333"/>
                </a:solidFill>
                <a:highlight>
                  <a:srgbClr val="FFFFFF"/>
                </a:highlight>
                <a:latin typeface="Arial"/>
                <a:ea typeface="Arial"/>
                <a:cs typeface="Arial"/>
                <a:sym typeface="Arial"/>
              </a:rPr>
              <a:t>Exposure to light (natural light) as soon as possible after wakening </a:t>
            </a:r>
            <a:endParaRPr sz="1200">
              <a:solidFill>
                <a:srgbClr val="333333"/>
              </a:solidFill>
              <a:highlight>
                <a:srgbClr val="FFFFFF"/>
              </a:highlight>
              <a:latin typeface="Arial"/>
              <a:ea typeface="Arial"/>
              <a:cs typeface="Arial"/>
              <a:sym typeface="Arial"/>
            </a:endParaRPr>
          </a:p>
          <a:p>
            <a:pPr marL="914400" lvl="0" indent="0" algn="l" rtl="0">
              <a:spcBef>
                <a:spcPts val="1200"/>
              </a:spcBef>
              <a:spcAft>
                <a:spcPts val="1200"/>
              </a:spcAft>
              <a:buNone/>
            </a:pPr>
            <a:r>
              <a:rPr lang="en" sz="1200">
                <a:solidFill>
                  <a:srgbClr val="333333"/>
                </a:solidFill>
                <a:highlight>
                  <a:srgbClr val="FFFFFF"/>
                </a:highlight>
                <a:latin typeface="Arial"/>
                <a:ea typeface="Arial"/>
                <a:cs typeface="Arial"/>
                <a:sym typeface="Arial"/>
              </a:rPr>
              <a:t>No sleep aids/ medications</a:t>
            </a:r>
            <a:endParaRPr/>
          </a:p>
        </p:txBody>
      </p:sp>
    </p:spTree>
  </p:cSld>
  <p:clrMapOvr>
    <a:masterClrMapping/>
  </p:clrMapOvr>
</p:sld>
</file>

<file path=ppt/theme/theme1.xml><?xml version="1.0" encoding="utf-8"?>
<a:theme xmlns:a="http://schemas.openxmlformats.org/drawingml/2006/main"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1421</Words>
  <Application>Microsoft Office PowerPoint</Application>
  <PresentationFormat>On-screen Show (16:9)</PresentationFormat>
  <Paragraphs>134</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Alfa Slab One</vt:lpstr>
      <vt:lpstr>Arial</vt:lpstr>
      <vt:lpstr>Proxima Nova</vt:lpstr>
      <vt:lpstr>Proxima Nova Semibold</vt:lpstr>
      <vt:lpstr>Proxima Nova Extrabold</vt:lpstr>
      <vt:lpstr>Gameday</vt:lpstr>
      <vt:lpstr>Sleep and Athletics</vt:lpstr>
      <vt:lpstr>Importance of Sleep</vt:lpstr>
      <vt:lpstr>PowerPoint Presentation</vt:lpstr>
      <vt:lpstr>Sleep Amounts</vt:lpstr>
      <vt:lpstr>Consequences of too little sleep </vt:lpstr>
      <vt:lpstr>Effects on Performance: Accuracy and Reaction Time</vt:lpstr>
      <vt:lpstr>Increased sleep associated with….</vt:lpstr>
      <vt:lpstr>Effects on Performance: Endurance</vt:lpstr>
      <vt:lpstr>PowerPoint Presentation</vt:lpstr>
      <vt:lpstr>Effects on Performance: Injury Risk &amp; Recovery</vt:lpstr>
      <vt:lpstr>PowerPoint Presentation</vt:lpstr>
      <vt:lpstr>FAQ’s</vt:lpstr>
      <vt:lpstr>Building Solid Sleep Habits </vt:lpstr>
      <vt:lpstr>Building Solid Sleep Habits</vt:lpstr>
      <vt:lpstr>Building Solid Sleep Habits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Sleep and Athletics</dc:title>
  <dc:creator>Kehley, Jennifer</dc:creator>
  <cp:lastModifiedBy>Kehley, Jennifer</cp:lastModifiedBy>
  <cp:revision>2</cp:revision>
  <dcterms:modified xsi:type="dcterms:W3CDTF">2024-11-15T17:38:43Z</dcterms:modified>
</cp:coreProperties>
</file>