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24"/>
  </p:notesMasterIdLst>
  <p:sldIdLst>
    <p:sldId id="256" r:id="rId2"/>
    <p:sldId id="257" r:id="rId3"/>
    <p:sldId id="258" r:id="rId4"/>
    <p:sldId id="259" r:id="rId5"/>
    <p:sldId id="260" r:id="rId6"/>
    <p:sldId id="261" r:id="rId7"/>
    <p:sldId id="273" r:id="rId8"/>
    <p:sldId id="265" r:id="rId9"/>
    <p:sldId id="274" r:id="rId10"/>
    <p:sldId id="275" r:id="rId11"/>
    <p:sldId id="288" r:id="rId12"/>
    <p:sldId id="282" r:id="rId13"/>
    <p:sldId id="283" r:id="rId14"/>
    <p:sldId id="284" r:id="rId15"/>
    <p:sldId id="272" r:id="rId16"/>
    <p:sldId id="278" r:id="rId17"/>
    <p:sldId id="280" r:id="rId18"/>
    <p:sldId id="279" r:id="rId19"/>
    <p:sldId id="281" r:id="rId20"/>
    <p:sldId id="285" r:id="rId21"/>
    <p:sldId id="286" r:id="rId22"/>
    <p:sldId id="28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909" autoAdjust="0"/>
  </p:normalViewPr>
  <p:slideViewPr>
    <p:cSldViewPr snapToGrid="0">
      <p:cViewPr varScale="1">
        <p:scale>
          <a:sx n="70" d="100"/>
          <a:sy n="70" d="100"/>
        </p:scale>
        <p:origin x="84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4445C0-3388-4341-98F6-19E5F5E08320}"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3766A086-2E83-41ED-949F-BD1E6BB64F99}">
      <dgm:prSet/>
      <dgm:spPr/>
      <dgm:t>
        <a:bodyPr/>
        <a:lstStyle/>
        <a:p>
          <a:r>
            <a:rPr lang="en-US"/>
            <a:t>As young athletes push themselves to improve performance, they often overlook the importance of recovery. </a:t>
          </a:r>
        </a:p>
      </dgm:t>
    </dgm:pt>
    <dgm:pt modelId="{BA3FB396-B1C6-43FD-9FDE-136F094C9317}" type="parTrans" cxnId="{DD140A3E-254D-4AE5-AE18-BB2BD93C42E2}">
      <dgm:prSet/>
      <dgm:spPr/>
      <dgm:t>
        <a:bodyPr/>
        <a:lstStyle/>
        <a:p>
          <a:endParaRPr lang="en-US"/>
        </a:p>
      </dgm:t>
    </dgm:pt>
    <dgm:pt modelId="{A93B0EA8-9DAC-423C-8577-9D947CF8D7EE}" type="sibTrans" cxnId="{DD140A3E-254D-4AE5-AE18-BB2BD93C42E2}">
      <dgm:prSet/>
      <dgm:spPr/>
      <dgm:t>
        <a:bodyPr/>
        <a:lstStyle/>
        <a:p>
          <a:endParaRPr lang="en-US"/>
        </a:p>
      </dgm:t>
    </dgm:pt>
    <dgm:pt modelId="{32103902-6D6D-43A1-A573-A434925850C3}">
      <dgm:prSet/>
      <dgm:spPr/>
      <dgm:t>
        <a:bodyPr/>
        <a:lstStyle/>
        <a:p>
          <a:r>
            <a:rPr lang="en-US"/>
            <a:t>However, recovery is as vital to success as training itself. </a:t>
          </a:r>
        </a:p>
      </dgm:t>
    </dgm:pt>
    <dgm:pt modelId="{78FC2A1B-50F4-4035-A4BD-A0EF20813C88}" type="parTrans" cxnId="{53F71BCD-4D27-4BB9-9F6B-EFBD47026D02}">
      <dgm:prSet/>
      <dgm:spPr/>
      <dgm:t>
        <a:bodyPr/>
        <a:lstStyle/>
        <a:p>
          <a:endParaRPr lang="en-US"/>
        </a:p>
      </dgm:t>
    </dgm:pt>
    <dgm:pt modelId="{092F5186-1787-4C12-86DD-875479D21488}" type="sibTrans" cxnId="{53F71BCD-4D27-4BB9-9F6B-EFBD47026D02}">
      <dgm:prSet/>
      <dgm:spPr/>
      <dgm:t>
        <a:bodyPr/>
        <a:lstStyle/>
        <a:p>
          <a:endParaRPr lang="en-US"/>
        </a:p>
      </dgm:t>
    </dgm:pt>
    <dgm:pt modelId="{05E972E2-E830-4E12-9CB2-326FA4ADA284}">
      <dgm:prSet/>
      <dgm:spPr/>
      <dgm:t>
        <a:bodyPr/>
        <a:lstStyle/>
        <a:p>
          <a:r>
            <a:rPr lang="en-US"/>
            <a:t>This presentation will explore why recovery is crucial for young athletes' physical, mental, and long-term development.</a:t>
          </a:r>
        </a:p>
      </dgm:t>
    </dgm:pt>
    <dgm:pt modelId="{836FA24F-9388-41CC-8FA4-586B41F1BD2E}" type="parTrans" cxnId="{E2AA9309-4C8E-48F4-863F-0C656DD22CA3}">
      <dgm:prSet/>
      <dgm:spPr/>
      <dgm:t>
        <a:bodyPr/>
        <a:lstStyle/>
        <a:p>
          <a:endParaRPr lang="en-US"/>
        </a:p>
      </dgm:t>
    </dgm:pt>
    <dgm:pt modelId="{B3D66F4C-D21F-4501-9A3B-5D05BFB6F5DA}" type="sibTrans" cxnId="{E2AA9309-4C8E-48F4-863F-0C656DD22CA3}">
      <dgm:prSet/>
      <dgm:spPr/>
      <dgm:t>
        <a:bodyPr/>
        <a:lstStyle/>
        <a:p>
          <a:endParaRPr lang="en-US"/>
        </a:p>
      </dgm:t>
    </dgm:pt>
    <dgm:pt modelId="{F8D80663-C7D9-4F82-A1AB-1D28BEE184D2}">
      <dgm:prSet/>
      <dgm:spPr/>
      <dgm:t>
        <a:bodyPr/>
        <a:lstStyle/>
        <a:p>
          <a:r>
            <a:rPr lang="en-US"/>
            <a:t>The work off the field translates to on-field performance.</a:t>
          </a:r>
        </a:p>
      </dgm:t>
    </dgm:pt>
    <dgm:pt modelId="{E450217B-1DAC-405F-998F-3B1B5E6AC8C6}" type="parTrans" cxnId="{B26B6B5B-8B0F-4669-984C-6CCBB9C0434F}">
      <dgm:prSet/>
      <dgm:spPr/>
      <dgm:t>
        <a:bodyPr/>
        <a:lstStyle/>
        <a:p>
          <a:endParaRPr lang="en-US"/>
        </a:p>
      </dgm:t>
    </dgm:pt>
    <dgm:pt modelId="{ADEBC22D-A94B-4787-AF61-3FBD89084C7C}" type="sibTrans" cxnId="{B26B6B5B-8B0F-4669-984C-6CCBB9C0434F}">
      <dgm:prSet/>
      <dgm:spPr/>
      <dgm:t>
        <a:bodyPr/>
        <a:lstStyle/>
        <a:p>
          <a:endParaRPr lang="en-US"/>
        </a:p>
      </dgm:t>
    </dgm:pt>
    <dgm:pt modelId="{5409AFE9-1EA1-4C95-87C1-FB5AF9D95695}" type="pres">
      <dgm:prSet presAssocID="{314445C0-3388-4341-98F6-19E5F5E08320}" presName="root" presStyleCnt="0">
        <dgm:presLayoutVars>
          <dgm:dir/>
          <dgm:resizeHandles val="exact"/>
        </dgm:presLayoutVars>
      </dgm:prSet>
      <dgm:spPr/>
    </dgm:pt>
    <dgm:pt modelId="{3BDDBF78-507F-4F21-BF09-8580EF1BFCDE}" type="pres">
      <dgm:prSet presAssocID="{314445C0-3388-4341-98F6-19E5F5E08320}" presName="container" presStyleCnt="0">
        <dgm:presLayoutVars>
          <dgm:dir/>
          <dgm:resizeHandles val="exact"/>
        </dgm:presLayoutVars>
      </dgm:prSet>
      <dgm:spPr/>
    </dgm:pt>
    <dgm:pt modelId="{D4620417-91FC-4CAD-BDA1-28B7421F0379}" type="pres">
      <dgm:prSet presAssocID="{3766A086-2E83-41ED-949F-BD1E6BB64F99}" presName="compNode" presStyleCnt="0"/>
      <dgm:spPr/>
    </dgm:pt>
    <dgm:pt modelId="{78403BA7-6818-41D7-9EEF-186AE7276566}" type="pres">
      <dgm:prSet presAssocID="{3766A086-2E83-41ED-949F-BD1E6BB64F99}" presName="iconBgRect" presStyleLbl="bgShp" presStyleIdx="0" presStyleCnt="4"/>
      <dgm:spPr/>
    </dgm:pt>
    <dgm:pt modelId="{7DA4DC75-0823-4E37-940E-20A1CF5DB8EA}" type="pres">
      <dgm:prSet presAssocID="{3766A086-2E83-41ED-949F-BD1E6BB64F9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uscle Arm"/>
        </a:ext>
      </dgm:extLst>
    </dgm:pt>
    <dgm:pt modelId="{3DF12529-CD01-41EE-93F5-1560F5DF629C}" type="pres">
      <dgm:prSet presAssocID="{3766A086-2E83-41ED-949F-BD1E6BB64F99}" presName="spaceRect" presStyleCnt="0"/>
      <dgm:spPr/>
    </dgm:pt>
    <dgm:pt modelId="{53F11CE4-076C-40FA-9CC9-610A5284FEC1}" type="pres">
      <dgm:prSet presAssocID="{3766A086-2E83-41ED-949F-BD1E6BB64F99}" presName="textRect" presStyleLbl="revTx" presStyleIdx="0" presStyleCnt="4">
        <dgm:presLayoutVars>
          <dgm:chMax val="1"/>
          <dgm:chPref val="1"/>
        </dgm:presLayoutVars>
      </dgm:prSet>
      <dgm:spPr/>
    </dgm:pt>
    <dgm:pt modelId="{CF9ADAA7-3666-459F-87C9-141C1D812E3C}" type="pres">
      <dgm:prSet presAssocID="{A93B0EA8-9DAC-423C-8577-9D947CF8D7EE}" presName="sibTrans" presStyleLbl="sibTrans2D1" presStyleIdx="0" presStyleCnt="0"/>
      <dgm:spPr/>
    </dgm:pt>
    <dgm:pt modelId="{63E94482-DBFE-470F-B7C0-D8AD34A20E61}" type="pres">
      <dgm:prSet presAssocID="{32103902-6D6D-43A1-A573-A434925850C3}" presName="compNode" presStyleCnt="0"/>
      <dgm:spPr/>
    </dgm:pt>
    <dgm:pt modelId="{920E00DF-276C-46B5-A0C2-C5ECBE2B956C}" type="pres">
      <dgm:prSet presAssocID="{32103902-6D6D-43A1-A573-A434925850C3}" presName="iconBgRect" presStyleLbl="bgShp" presStyleIdx="1" presStyleCnt="4"/>
      <dgm:spPr/>
    </dgm:pt>
    <dgm:pt modelId="{7CE675EB-06EA-4DF5-8111-BD712FD33DAA}" type="pres">
      <dgm:prSet presAssocID="{32103902-6D6D-43A1-A573-A434925850C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ungs"/>
        </a:ext>
      </dgm:extLst>
    </dgm:pt>
    <dgm:pt modelId="{715371ED-A8B0-4289-B196-ECD5A0600B2A}" type="pres">
      <dgm:prSet presAssocID="{32103902-6D6D-43A1-A573-A434925850C3}" presName="spaceRect" presStyleCnt="0"/>
      <dgm:spPr/>
    </dgm:pt>
    <dgm:pt modelId="{8C5513E5-DD34-4D9B-BE51-ED2B1B02EE9E}" type="pres">
      <dgm:prSet presAssocID="{32103902-6D6D-43A1-A573-A434925850C3}" presName="textRect" presStyleLbl="revTx" presStyleIdx="1" presStyleCnt="4">
        <dgm:presLayoutVars>
          <dgm:chMax val="1"/>
          <dgm:chPref val="1"/>
        </dgm:presLayoutVars>
      </dgm:prSet>
      <dgm:spPr/>
    </dgm:pt>
    <dgm:pt modelId="{17E7D184-5B00-4B9C-845F-8D9A1BF854BB}" type="pres">
      <dgm:prSet presAssocID="{092F5186-1787-4C12-86DD-875479D21488}" presName="sibTrans" presStyleLbl="sibTrans2D1" presStyleIdx="0" presStyleCnt="0"/>
      <dgm:spPr/>
    </dgm:pt>
    <dgm:pt modelId="{D194C1A1-9B2F-4608-9C9F-A2A3BD4CEF2B}" type="pres">
      <dgm:prSet presAssocID="{05E972E2-E830-4E12-9CB2-326FA4ADA284}" presName="compNode" presStyleCnt="0"/>
      <dgm:spPr/>
    </dgm:pt>
    <dgm:pt modelId="{C531F4F6-580F-4D84-ACED-D38D2B6B97AE}" type="pres">
      <dgm:prSet presAssocID="{05E972E2-E830-4E12-9CB2-326FA4ADA284}" presName="iconBgRect" presStyleLbl="bgShp" presStyleIdx="2" presStyleCnt="4"/>
      <dgm:spPr/>
    </dgm:pt>
    <dgm:pt modelId="{BA0A99EB-31EE-4BD7-BABA-ECA91B7310D3}" type="pres">
      <dgm:prSet presAssocID="{05E972E2-E830-4E12-9CB2-326FA4ADA28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port Balls"/>
        </a:ext>
      </dgm:extLst>
    </dgm:pt>
    <dgm:pt modelId="{BD4A63BF-199E-44CD-B4CE-C01BAB191D19}" type="pres">
      <dgm:prSet presAssocID="{05E972E2-E830-4E12-9CB2-326FA4ADA284}" presName="spaceRect" presStyleCnt="0"/>
      <dgm:spPr/>
    </dgm:pt>
    <dgm:pt modelId="{6CE6B4F1-9CE9-48AC-BDAD-6835459DF780}" type="pres">
      <dgm:prSet presAssocID="{05E972E2-E830-4E12-9CB2-326FA4ADA284}" presName="textRect" presStyleLbl="revTx" presStyleIdx="2" presStyleCnt="4">
        <dgm:presLayoutVars>
          <dgm:chMax val="1"/>
          <dgm:chPref val="1"/>
        </dgm:presLayoutVars>
      </dgm:prSet>
      <dgm:spPr/>
    </dgm:pt>
    <dgm:pt modelId="{EFA4C029-8493-45B9-8FF5-5B7FB62ABF01}" type="pres">
      <dgm:prSet presAssocID="{B3D66F4C-D21F-4501-9A3B-5D05BFB6F5DA}" presName="sibTrans" presStyleLbl="sibTrans2D1" presStyleIdx="0" presStyleCnt="0"/>
      <dgm:spPr/>
    </dgm:pt>
    <dgm:pt modelId="{AF5131DD-0871-4F2B-BF6E-83ABB7F410EA}" type="pres">
      <dgm:prSet presAssocID="{F8D80663-C7D9-4F82-A1AB-1D28BEE184D2}" presName="compNode" presStyleCnt="0"/>
      <dgm:spPr/>
    </dgm:pt>
    <dgm:pt modelId="{EEFAA3F4-B66E-4DFF-9818-FB51A38FEB5D}" type="pres">
      <dgm:prSet presAssocID="{F8D80663-C7D9-4F82-A1AB-1D28BEE184D2}" presName="iconBgRect" presStyleLbl="bgShp" presStyleIdx="3" presStyleCnt="4"/>
      <dgm:spPr/>
    </dgm:pt>
    <dgm:pt modelId="{D6ADF6D4-91C9-4BC9-98EB-615BE45DEBC7}" type="pres">
      <dgm:prSet presAssocID="{F8D80663-C7D9-4F82-A1AB-1D28BEE184D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ogrammer"/>
        </a:ext>
      </dgm:extLst>
    </dgm:pt>
    <dgm:pt modelId="{8D33C55F-537C-4186-8724-D5F9FC2EE92A}" type="pres">
      <dgm:prSet presAssocID="{F8D80663-C7D9-4F82-A1AB-1D28BEE184D2}" presName="spaceRect" presStyleCnt="0"/>
      <dgm:spPr/>
    </dgm:pt>
    <dgm:pt modelId="{B54D1373-482E-4C8E-870A-A1DFBD28C7D5}" type="pres">
      <dgm:prSet presAssocID="{F8D80663-C7D9-4F82-A1AB-1D28BEE184D2}" presName="textRect" presStyleLbl="revTx" presStyleIdx="3" presStyleCnt="4">
        <dgm:presLayoutVars>
          <dgm:chMax val="1"/>
          <dgm:chPref val="1"/>
        </dgm:presLayoutVars>
      </dgm:prSet>
      <dgm:spPr/>
    </dgm:pt>
  </dgm:ptLst>
  <dgm:cxnLst>
    <dgm:cxn modelId="{F54BEA04-C271-42BD-B2C8-99331FFD2995}" type="presOf" srcId="{092F5186-1787-4C12-86DD-875479D21488}" destId="{17E7D184-5B00-4B9C-845F-8D9A1BF854BB}" srcOrd="0" destOrd="0" presId="urn:microsoft.com/office/officeart/2018/2/layout/IconCircleList"/>
    <dgm:cxn modelId="{E2AA9309-4C8E-48F4-863F-0C656DD22CA3}" srcId="{314445C0-3388-4341-98F6-19E5F5E08320}" destId="{05E972E2-E830-4E12-9CB2-326FA4ADA284}" srcOrd="2" destOrd="0" parTransId="{836FA24F-9388-41CC-8FA4-586B41F1BD2E}" sibTransId="{B3D66F4C-D21F-4501-9A3B-5D05BFB6F5DA}"/>
    <dgm:cxn modelId="{87251C0C-1D7C-4A54-8B22-BDA04392728F}" type="presOf" srcId="{32103902-6D6D-43A1-A573-A434925850C3}" destId="{8C5513E5-DD34-4D9B-BE51-ED2B1B02EE9E}" srcOrd="0" destOrd="0" presId="urn:microsoft.com/office/officeart/2018/2/layout/IconCircleList"/>
    <dgm:cxn modelId="{ED8A6428-5899-4990-82AE-7FFF87542B35}" type="presOf" srcId="{3766A086-2E83-41ED-949F-BD1E6BB64F99}" destId="{53F11CE4-076C-40FA-9CC9-610A5284FEC1}" srcOrd="0" destOrd="0" presId="urn:microsoft.com/office/officeart/2018/2/layout/IconCircleList"/>
    <dgm:cxn modelId="{A812A43B-C0C3-453D-AE4C-E032142CEA8F}" type="presOf" srcId="{B3D66F4C-D21F-4501-9A3B-5D05BFB6F5DA}" destId="{EFA4C029-8493-45B9-8FF5-5B7FB62ABF01}" srcOrd="0" destOrd="0" presId="urn:microsoft.com/office/officeart/2018/2/layout/IconCircleList"/>
    <dgm:cxn modelId="{DD140A3E-254D-4AE5-AE18-BB2BD93C42E2}" srcId="{314445C0-3388-4341-98F6-19E5F5E08320}" destId="{3766A086-2E83-41ED-949F-BD1E6BB64F99}" srcOrd="0" destOrd="0" parTransId="{BA3FB396-B1C6-43FD-9FDE-136F094C9317}" sibTransId="{A93B0EA8-9DAC-423C-8577-9D947CF8D7EE}"/>
    <dgm:cxn modelId="{B26B6B5B-8B0F-4669-984C-6CCBB9C0434F}" srcId="{314445C0-3388-4341-98F6-19E5F5E08320}" destId="{F8D80663-C7D9-4F82-A1AB-1D28BEE184D2}" srcOrd="3" destOrd="0" parTransId="{E450217B-1DAC-405F-998F-3B1B5E6AC8C6}" sibTransId="{ADEBC22D-A94B-4787-AF61-3FBD89084C7C}"/>
    <dgm:cxn modelId="{3D66BA4F-40C6-434E-A8F5-09CAAF31A408}" type="presOf" srcId="{314445C0-3388-4341-98F6-19E5F5E08320}" destId="{5409AFE9-1EA1-4C95-87C1-FB5AF9D95695}" srcOrd="0" destOrd="0" presId="urn:microsoft.com/office/officeart/2018/2/layout/IconCircleList"/>
    <dgm:cxn modelId="{61017CAC-24CE-4AF6-8AF9-18E5C9A7FCD9}" type="presOf" srcId="{A93B0EA8-9DAC-423C-8577-9D947CF8D7EE}" destId="{CF9ADAA7-3666-459F-87C9-141C1D812E3C}" srcOrd="0" destOrd="0" presId="urn:microsoft.com/office/officeart/2018/2/layout/IconCircleList"/>
    <dgm:cxn modelId="{B0AA6DB6-118B-4946-A6FA-B01CAE3DDEDE}" type="presOf" srcId="{05E972E2-E830-4E12-9CB2-326FA4ADA284}" destId="{6CE6B4F1-9CE9-48AC-BDAD-6835459DF780}" srcOrd="0" destOrd="0" presId="urn:microsoft.com/office/officeart/2018/2/layout/IconCircleList"/>
    <dgm:cxn modelId="{53F71BCD-4D27-4BB9-9F6B-EFBD47026D02}" srcId="{314445C0-3388-4341-98F6-19E5F5E08320}" destId="{32103902-6D6D-43A1-A573-A434925850C3}" srcOrd="1" destOrd="0" parTransId="{78FC2A1B-50F4-4035-A4BD-A0EF20813C88}" sibTransId="{092F5186-1787-4C12-86DD-875479D21488}"/>
    <dgm:cxn modelId="{81404AF6-55BF-49EE-9435-B3E53D7C7828}" type="presOf" srcId="{F8D80663-C7D9-4F82-A1AB-1D28BEE184D2}" destId="{B54D1373-482E-4C8E-870A-A1DFBD28C7D5}" srcOrd="0" destOrd="0" presId="urn:microsoft.com/office/officeart/2018/2/layout/IconCircleList"/>
    <dgm:cxn modelId="{53BBB623-1D0D-4052-8B46-8A6854C45398}" type="presParOf" srcId="{5409AFE9-1EA1-4C95-87C1-FB5AF9D95695}" destId="{3BDDBF78-507F-4F21-BF09-8580EF1BFCDE}" srcOrd="0" destOrd="0" presId="urn:microsoft.com/office/officeart/2018/2/layout/IconCircleList"/>
    <dgm:cxn modelId="{A47DFDB0-0ACB-40A1-92E8-E74DCA06FFCB}" type="presParOf" srcId="{3BDDBF78-507F-4F21-BF09-8580EF1BFCDE}" destId="{D4620417-91FC-4CAD-BDA1-28B7421F0379}" srcOrd="0" destOrd="0" presId="urn:microsoft.com/office/officeart/2018/2/layout/IconCircleList"/>
    <dgm:cxn modelId="{67B6D27A-BDFF-41DE-8BD0-708662241404}" type="presParOf" srcId="{D4620417-91FC-4CAD-BDA1-28B7421F0379}" destId="{78403BA7-6818-41D7-9EEF-186AE7276566}" srcOrd="0" destOrd="0" presId="urn:microsoft.com/office/officeart/2018/2/layout/IconCircleList"/>
    <dgm:cxn modelId="{AAC5E7DB-05E7-4EBC-8FEF-879EE19C6402}" type="presParOf" srcId="{D4620417-91FC-4CAD-BDA1-28B7421F0379}" destId="{7DA4DC75-0823-4E37-940E-20A1CF5DB8EA}" srcOrd="1" destOrd="0" presId="urn:microsoft.com/office/officeart/2018/2/layout/IconCircleList"/>
    <dgm:cxn modelId="{F4EEF006-FAFD-46B7-85DA-C24554DA5580}" type="presParOf" srcId="{D4620417-91FC-4CAD-BDA1-28B7421F0379}" destId="{3DF12529-CD01-41EE-93F5-1560F5DF629C}" srcOrd="2" destOrd="0" presId="urn:microsoft.com/office/officeart/2018/2/layout/IconCircleList"/>
    <dgm:cxn modelId="{C7AE30A8-1F59-4916-8C5B-3A9E70FA7A09}" type="presParOf" srcId="{D4620417-91FC-4CAD-BDA1-28B7421F0379}" destId="{53F11CE4-076C-40FA-9CC9-610A5284FEC1}" srcOrd="3" destOrd="0" presId="urn:microsoft.com/office/officeart/2018/2/layout/IconCircleList"/>
    <dgm:cxn modelId="{811F25FB-874E-4FF5-AC20-FDAB36A2B1E0}" type="presParOf" srcId="{3BDDBF78-507F-4F21-BF09-8580EF1BFCDE}" destId="{CF9ADAA7-3666-459F-87C9-141C1D812E3C}" srcOrd="1" destOrd="0" presId="urn:microsoft.com/office/officeart/2018/2/layout/IconCircleList"/>
    <dgm:cxn modelId="{5A8652E3-0755-4819-9E51-73104314B353}" type="presParOf" srcId="{3BDDBF78-507F-4F21-BF09-8580EF1BFCDE}" destId="{63E94482-DBFE-470F-B7C0-D8AD34A20E61}" srcOrd="2" destOrd="0" presId="urn:microsoft.com/office/officeart/2018/2/layout/IconCircleList"/>
    <dgm:cxn modelId="{4BC8DB87-015A-489E-8284-7BD79EC97384}" type="presParOf" srcId="{63E94482-DBFE-470F-B7C0-D8AD34A20E61}" destId="{920E00DF-276C-46B5-A0C2-C5ECBE2B956C}" srcOrd="0" destOrd="0" presId="urn:microsoft.com/office/officeart/2018/2/layout/IconCircleList"/>
    <dgm:cxn modelId="{EC242100-4380-4FE6-ABA7-19BE21D0EC4B}" type="presParOf" srcId="{63E94482-DBFE-470F-B7C0-D8AD34A20E61}" destId="{7CE675EB-06EA-4DF5-8111-BD712FD33DAA}" srcOrd="1" destOrd="0" presId="urn:microsoft.com/office/officeart/2018/2/layout/IconCircleList"/>
    <dgm:cxn modelId="{3389CB87-A0AF-4C27-B947-A1F623446AD0}" type="presParOf" srcId="{63E94482-DBFE-470F-B7C0-D8AD34A20E61}" destId="{715371ED-A8B0-4289-B196-ECD5A0600B2A}" srcOrd="2" destOrd="0" presId="urn:microsoft.com/office/officeart/2018/2/layout/IconCircleList"/>
    <dgm:cxn modelId="{692DAFB3-8F66-4236-A230-2E8F467D3D19}" type="presParOf" srcId="{63E94482-DBFE-470F-B7C0-D8AD34A20E61}" destId="{8C5513E5-DD34-4D9B-BE51-ED2B1B02EE9E}" srcOrd="3" destOrd="0" presId="urn:microsoft.com/office/officeart/2018/2/layout/IconCircleList"/>
    <dgm:cxn modelId="{322537B7-40D0-47F6-8DA0-CC0C6049A258}" type="presParOf" srcId="{3BDDBF78-507F-4F21-BF09-8580EF1BFCDE}" destId="{17E7D184-5B00-4B9C-845F-8D9A1BF854BB}" srcOrd="3" destOrd="0" presId="urn:microsoft.com/office/officeart/2018/2/layout/IconCircleList"/>
    <dgm:cxn modelId="{CA4DB029-130E-4918-8F24-58A58DBBBE20}" type="presParOf" srcId="{3BDDBF78-507F-4F21-BF09-8580EF1BFCDE}" destId="{D194C1A1-9B2F-4608-9C9F-A2A3BD4CEF2B}" srcOrd="4" destOrd="0" presId="urn:microsoft.com/office/officeart/2018/2/layout/IconCircleList"/>
    <dgm:cxn modelId="{5E727673-12CA-4AA6-B38B-8AB1E556BFDD}" type="presParOf" srcId="{D194C1A1-9B2F-4608-9C9F-A2A3BD4CEF2B}" destId="{C531F4F6-580F-4D84-ACED-D38D2B6B97AE}" srcOrd="0" destOrd="0" presId="urn:microsoft.com/office/officeart/2018/2/layout/IconCircleList"/>
    <dgm:cxn modelId="{CCA21068-172C-4AB8-9B07-B8CD5FABA63F}" type="presParOf" srcId="{D194C1A1-9B2F-4608-9C9F-A2A3BD4CEF2B}" destId="{BA0A99EB-31EE-4BD7-BABA-ECA91B7310D3}" srcOrd="1" destOrd="0" presId="urn:microsoft.com/office/officeart/2018/2/layout/IconCircleList"/>
    <dgm:cxn modelId="{03CD625F-DD22-4A5F-A814-FED79F4868C4}" type="presParOf" srcId="{D194C1A1-9B2F-4608-9C9F-A2A3BD4CEF2B}" destId="{BD4A63BF-199E-44CD-B4CE-C01BAB191D19}" srcOrd="2" destOrd="0" presId="urn:microsoft.com/office/officeart/2018/2/layout/IconCircleList"/>
    <dgm:cxn modelId="{7FC634C7-118A-47B2-9762-8689F089C6A5}" type="presParOf" srcId="{D194C1A1-9B2F-4608-9C9F-A2A3BD4CEF2B}" destId="{6CE6B4F1-9CE9-48AC-BDAD-6835459DF780}" srcOrd="3" destOrd="0" presId="urn:microsoft.com/office/officeart/2018/2/layout/IconCircleList"/>
    <dgm:cxn modelId="{BE768860-9C4C-4751-B8F3-CF432B628692}" type="presParOf" srcId="{3BDDBF78-507F-4F21-BF09-8580EF1BFCDE}" destId="{EFA4C029-8493-45B9-8FF5-5B7FB62ABF01}" srcOrd="5" destOrd="0" presId="urn:microsoft.com/office/officeart/2018/2/layout/IconCircleList"/>
    <dgm:cxn modelId="{064F17D4-99AB-493A-8C42-F43EEF7FE065}" type="presParOf" srcId="{3BDDBF78-507F-4F21-BF09-8580EF1BFCDE}" destId="{AF5131DD-0871-4F2B-BF6E-83ABB7F410EA}" srcOrd="6" destOrd="0" presId="urn:microsoft.com/office/officeart/2018/2/layout/IconCircleList"/>
    <dgm:cxn modelId="{C4624C4E-B8F5-441D-A907-CF4EBC5AC08A}" type="presParOf" srcId="{AF5131DD-0871-4F2B-BF6E-83ABB7F410EA}" destId="{EEFAA3F4-B66E-4DFF-9818-FB51A38FEB5D}" srcOrd="0" destOrd="0" presId="urn:microsoft.com/office/officeart/2018/2/layout/IconCircleList"/>
    <dgm:cxn modelId="{68BF5166-43E3-4506-96AF-92B090B02A67}" type="presParOf" srcId="{AF5131DD-0871-4F2B-BF6E-83ABB7F410EA}" destId="{D6ADF6D4-91C9-4BC9-98EB-615BE45DEBC7}" srcOrd="1" destOrd="0" presId="urn:microsoft.com/office/officeart/2018/2/layout/IconCircleList"/>
    <dgm:cxn modelId="{25701437-4ED5-4831-B2AD-44B96EB96134}" type="presParOf" srcId="{AF5131DD-0871-4F2B-BF6E-83ABB7F410EA}" destId="{8D33C55F-537C-4186-8724-D5F9FC2EE92A}" srcOrd="2" destOrd="0" presId="urn:microsoft.com/office/officeart/2018/2/layout/IconCircleList"/>
    <dgm:cxn modelId="{D1C936CC-83D4-4F95-826F-4E031A6EC2AD}" type="presParOf" srcId="{AF5131DD-0871-4F2B-BF6E-83ABB7F410EA}" destId="{B54D1373-482E-4C8E-870A-A1DFBD28C7D5}"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E8B53A-E05D-4A35-A57B-7D9FEA8EA7B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FB5C4B55-C64A-4BA2-8E79-25760AE74F14}">
      <dgm:prSet/>
      <dgm:spPr/>
      <dgm:t>
        <a:bodyPr/>
        <a:lstStyle/>
        <a:p>
          <a:r>
            <a:rPr lang="en-US" b="1"/>
            <a:t>Muscle Repair &amp; Growth:</a:t>
          </a:r>
          <a:br>
            <a:rPr lang="en-US"/>
          </a:br>
          <a:r>
            <a:rPr lang="en-US"/>
            <a:t>During intense exercise, muscles sustain tiny tears. Recovery allows the body to repair these tears, leading to stronger muscles.</a:t>
          </a:r>
        </a:p>
      </dgm:t>
    </dgm:pt>
    <dgm:pt modelId="{7D6EDD00-8D89-4CD2-A0F4-F413B362A5A2}" type="parTrans" cxnId="{41086218-0C6C-45EB-9A89-72139B93D075}">
      <dgm:prSet/>
      <dgm:spPr/>
      <dgm:t>
        <a:bodyPr/>
        <a:lstStyle/>
        <a:p>
          <a:endParaRPr lang="en-US"/>
        </a:p>
      </dgm:t>
    </dgm:pt>
    <dgm:pt modelId="{2213D506-AB7F-4D6C-9F59-E7D607D977CD}" type="sibTrans" cxnId="{41086218-0C6C-45EB-9A89-72139B93D075}">
      <dgm:prSet/>
      <dgm:spPr/>
      <dgm:t>
        <a:bodyPr/>
        <a:lstStyle/>
        <a:p>
          <a:endParaRPr lang="en-US"/>
        </a:p>
      </dgm:t>
    </dgm:pt>
    <dgm:pt modelId="{B834D8FB-A60B-4B3E-A738-02FFC0197A80}">
      <dgm:prSet/>
      <dgm:spPr/>
      <dgm:t>
        <a:bodyPr/>
        <a:lstStyle/>
        <a:p>
          <a:r>
            <a:rPr lang="en-US" b="1"/>
            <a:t>Prevention of Overuse Injuries:</a:t>
          </a:r>
          <a:br>
            <a:rPr lang="en-US"/>
          </a:br>
          <a:r>
            <a:rPr lang="en-US"/>
            <a:t>Consistent training without adequate recovery can lead to overuse injuries, such as tendinitis and stress fractures, particularly in young athletes whose bones and joints are still developing.</a:t>
          </a:r>
        </a:p>
      </dgm:t>
    </dgm:pt>
    <dgm:pt modelId="{2DC75AEA-7821-47CA-AA87-211C82071078}" type="parTrans" cxnId="{1F9F0D81-1121-4032-9E58-93AA4D07088F}">
      <dgm:prSet/>
      <dgm:spPr/>
      <dgm:t>
        <a:bodyPr/>
        <a:lstStyle/>
        <a:p>
          <a:endParaRPr lang="en-US"/>
        </a:p>
      </dgm:t>
    </dgm:pt>
    <dgm:pt modelId="{878FEDFB-9455-416E-A200-75218A3AD295}" type="sibTrans" cxnId="{1F9F0D81-1121-4032-9E58-93AA4D07088F}">
      <dgm:prSet/>
      <dgm:spPr/>
      <dgm:t>
        <a:bodyPr/>
        <a:lstStyle/>
        <a:p>
          <a:endParaRPr lang="en-US"/>
        </a:p>
      </dgm:t>
    </dgm:pt>
    <dgm:pt modelId="{95083D28-8155-4F2A-BA38-874BD73B371D}">
      <dgm:prSet/>
      <dgm:spPr/>
      <dgm:t>
        <a:bodyPr/>
        <a:lstStyle/>
        <a:p>
          <a:r>
            <a:rPr lang="en-US" b="1"/>
            <a:t>Energy Restoration:</a:t>
          </a:r>
          <a:br>
            <a:rPr lang="en-US"/>
          </a:br>
          <a:r>
            <a:rPr lang="en-US"/>
            <a:t>Exercise depletes glycogen stores in muscles. Recovery helps restore these energy stores, improving performance for the next workout or competition.</a:t>
          </a:r>
        </a:p>
      </dgm:t>
    </dgm:pt>
    <dgm:pt modelId="{343E77CA-E092-4F16-A8C1-5DAB5E4F508B}" type="parTrans" cxnId="{44C98D8F-8064-40F2-B726-729E0FEFFB58}">
      <dgm:prSet/>
      <dgm:spPr/>
      <dgm:t>
        <a:bodyPr/>
        <a:lstStyle/>
        <a:p>
          <a:endParaRPr lang="en-US"/>
        </a:p>
      </dgm:t>
    </dgm:pt>
    <dgm:pt modelId="{22C6FB59-996E-492B-8A9E-3EC6480AF36B}" type="sibTrans" cxnId="{44C98D8F-8064-40F2-B726-729E0FEFFB58}">
      <dgm:prSet/>
      <dgm:spPr/>
      <dgm:t>
        <a:bodyPr/>
        <a:lstStyle/>
        <a:p>
          <a:endParaRPr lang="en-US"/>
        </a:p>
      </dgm:t>
    </dgm:pt>
    <dgm:pt modelId="{38036220-7824-4B60-9A97-F4D50ED126CB}">
      <dgm:prSet/>
      <dgm:spPr/>
      <dgm:t>
        <a:bodyPr/>
        <a:lstStyle/>
        <a:p>
          <a:r>
            <a:rPr lang="en-US" b="1"/>
            <a:t>Mental Health:</a:t>
          </a:r>
          <a:br>
            <a:rPr lang="en-US"/>
          </a:br>
          <a:r>
            <a:rPr lang="en-US"/>
            <a:t>Recovery isn't just physical. Mental fatigue from continuous training or competition can lead to burnout, anxiety, and reduced motivation. Recovery periods give athletes time to rest their minds and maintain a love for the sport.</a:t>
          </a:r>
        </a:p>
      </dgm:t>
    </dgm:pt>
    <dgm:pt modelId="{216A20AC-FAE3-44E5-9BB7-CF014DEBDA97}" type="parTrans" cxnId="{7A88BDCA-5BFC-41F7-926A-57F2A8C89D71}">
      <dgm:prSet/>
      <dgm:spPr/>
      <dgm:t>
        <a:bodyPr/>
        <a:lstStyle/>
        <a:p>
          <a:endParaRPr lang="en-US"/>
        </a:p>
      </dgm:t>
    </dgm:pt>
    <dgm:pt modelId="{C54EFDB2-F50E-4645-AC2E-74A01FB30EE8}" type="sibTrans" cxnId="{7A88BDCA-5BFC-41F7-926A-57F2A8C89D71}">
      <dgm:prSet/>
      <dgm:spPr/>
      <dgm:t>
        <a:bodyPr/>
        <a:lstStyle/>
        <a:p>
          <a:endParaRPr lang="en-US"/>
        </a:p>
      </dgm:t>
    </dgm:pt>
    <dgm:pt modelId="{CB0E10AF-C74B-465A-9A04-D2D10D29199B}" type="pres">
      <dgm:prSet presAssocID="{72E8B53A-E05D-4A35-A57B-7D9FEA8EA7B4}" presName="vert0" presStyleCnt="0">
        <dgm:presLayoutVars>
          <dgm:dir/>
          <dgm:animOne val="branch"/>
          <dgm:animLvl val="lvl"/>
        </dgm:presLayoutVars>
      </dgm:prSet>
      <dgm:spPr/>
    </dgm:pt>
    <dgm:pt modelId="{5589C24E-FC43-468C-ABCA-CC5740171E69}" type="pres">
      <dgm:prSet presAssocID="{FB5C4B55-C64A-4BA2-8E79-25760AE74F14}" presName="thickLine" presStyleLbl="alignNode1" presStyleIdx="0" presStyleCnt="4"/>
      <dgm:spPr/>
    </dgm:pt>
    <dgm:pt modelId="{0023036E-E0EE-43ED-B5E0-6BCB37020196}" type="pres">
      <dgm:prSet presAssocID="{FB5C4B55-C64A-4BA2-8E79-25760AE74F14}" presName="horz1" presStyleCnt="0"/>
      <dgm:spPr/>
    </dgm:pt>
    <dgm:pt modelId="{70CABDA4-FF3D-45D1-AB11-FD39C40A2C0B}" type="pres">
      <dgm:prSet presAssocID="{FB5C4B55-C64A-4BA2-8E79-25760AE74F14}" presName="tx1" presStyleLbl="revTx" presStyleIdx="0" presStyleCnt="4"/>
      <dgm:spPr/>
    </dgm:pt>
    <dgm:pt modelId="{8292051E-9E73-4C03-9A51-9C84A988C66F}" type="pres">
      <dgm:prSet presAssocID="{FB5C4B55-C64A-4BA2-8E79-25760AE74F14}" presName="vert1" presStyleCnt="0"/>
      <dgm:spPr/>
    </dgm:pt>
    <dgm:pt modelId="{2C93582D-8480-43F8-B9B1-8156DF403B78}" type="pres">
      <dgm:prSet presAssocID="{B834D8FB-A60B-4B3E-A738-02FFC0197A80}" presName="thickLine" presStyleLbl="alignNode1" presStyleIdx="1" presStyleCnt="4"/>
      <dgm:spPr/>
    </dgm:pt>
    <dgm:pt modelId="{502ED0C2-91F5-4388-8628-FD5F40A22EB0}" type="pres">
      <dgm:prSet presAssocID="{B834D8FB-A60B-4B3E-A738-02FFC0197A80}" presName="horz1" presStyleCnt="0"/>
      <dgm:spPr/>
    </dgm:pt>
    <dgm:pt modelId="{452E6430-D558-48E7-8399-1E8E8BF7E883}" type="pres">
      <dgm:prSet presAssocID="{B834D8FB-A60B-4B3E-A738-02FFC0197A80}" presName="tx1" presStyleLbl="revTx" presStyleIdx="1" presStyleCnt="4"/>
      <dgm:spPr/>
    </dgm:pt>
    <dgm:pt modelId="{B68CBEA3-FD66-4EFD-946B-809179D9FC97}" type="pres">
      <dgm:prSet presAssocID="{B834D8FB-A60B-4B3E-A738-02FFC0197A80}" presName="vert1" presStyleCnt="0"/>
      <dgm:spPr/>
    </dgm:pt>
    <dgm:pt modelId="{70BBCE41-4CAB-4D64-9A2A-A49C30864D6C}" type="pres">
      <dgm:prSet presAssocID="{95083D28-8155-4F2A-BA38-874BD73B371D}" presName="thickLine" presStyleLbl="alignNode1" presStyleIdx="2" presStyleCnt="4"/>
      <dgm:spPr/>
    </dgm:pt>
    <dgm:pt modelId="{3D1A839B-6BD7-4BB3-A438-E39190171F48}" type="pres">
      <dgm:prSet presAssocID="{95083D28-8155-4F2A-BA38-874BD73B371D}" presName="horz1" presStyleCnt="0"/>
      <dgm:spPr/>
    </dgm:pt>
    <dgm:pt modelId="{22FEC0B8-D89A-445A-AA7C-3A0512F15E6C}" type="pres">
      <dgm:prSet presAssocID="{95083D28-8155-4F2A-BA38-874BD73B371D}" presName="tx1" presStyleLbl="revTx" presStyleIdx="2" presStyleCnt="4"/>
      <dgm:spPr/>
    </dgm:pt>
    <dgm:pt modelId="{3519D83D-198E-4F14-A0C3-7DC88D9D21CB}" type="pres">
      <dgm:prSet presAssocID="{95083D28-8155-4F2A-BA38-874BD73B371D}" presName="vert1" presStyleCnt="0"/>
      <dgm:spPr/>
    </dgm:pt>
    <dgm:pt modelId="{81740209-71C4-4E65-8BED-B6F08CAF4860}" type="pres">
      <dgm:prSet presAssocID="{38036220-7824-4B60-9A97-F4D50ED126CB}" presName="thickLine" presStyleLbl="alignNode1" presStyleIdx="3" presStyleCnt="4"/>
      <dgm:spPr/>
    </dgm:pt>
    <dgm:pt modelId="{C13B999E-E7AE-4546-BFCB-74C728FB2B1F}" type="pres">
      <dgm:prSet presAssocID="{38036220-7824-4B60-9A97-F4D50ED126CB}" presName="horz1" presStyleCnt="0"/>
      <dgm:spPr/>
    </dgm:pt>
    <dgm:pt modelId="{845E39DD-4D97-45F5-BCCB-0C1567C6521E}" type="pres">
      <dgm:prSet presAssocID="{38036220-7824-4B60-9A97-F4D50ED126CB}" presName="tx1" presStyleLbl="revTx" presStyleIdx="3" presStyleCnt="4"/>
      <dgm:spPr/>
    </dgm:pt>
    <dgm:pt modelId="{7BB88E5D-1E62-4023-BAED-D5F641017244}" type="pres">
      <dgm:prSet presAssocID="{38036220-7824-4B60-9A97-F4D50ED126CB}" presName="vert1" presStyleCnt="0"/>
      <dgm:spPr/>
    </dgm:pt>
  </dgm:ptLst>
  <dgm:cxnLst>
    <dgm:cxn modelId="{41086218-0C6C-45EB-9A89-72139B93D075}" srcId="{72E8B53A-E05D-4A35-A57B-7D9FEA8EA7B4}" destId="{FB5C4B55-C64A-4BA2-8E79-25760AE74F14}" srcOrd="0" destOrd="0" parTransId="{7D6EDD00-8D89-4CD2-A0F4-F413B362A5A2}" sibTransId="{2213D506-AB7F-4D6C-9F59-E7D607D977CD}"/>
    <dgm:cxn modelId="{AE750753-A9EB-4255-B6F6-CA704F95E2D6}" type="presOf" srcId="{FB5C4B55-C64A-4BA2-8E79-25760AE74F14}" destId="{70CABDA4-FF3D-45D1-AB11-FD39C40A2C0B}" srcOrd="0" destOrd="0" presId="urn:microsoft.com/office/officeart/2008/layout/LinedList"/>
    <dgm:cxn modelId="{BFED5474-6B1B-4C2A-BF62-0FC949F427FA}" type="presOf" srcId="{72E8B53A-E05D-4A35-A57B-7D9FEA8EA7B4}" destId="{CB0E10AF-C74B-465A-9A04-D2D10D29199B}" srcOrd="0" destOrd="0" presId="urn:microsoft.com/office/officeart/2008/layout/LinedList"/>
    <dgm:cxn modelId="{1F9F0D81-1121-4032-9E58-93AA4D07088F}" srcId="{72E8B53A-E05D-4A35-A57B-7D9FEA8EA7B4}" destId="{B834D8FB-A60B-4B3E-A738-02FFC0197A80}" srcOrd="1" destOrd="0" parTransId="{2DC75AEA-7821-47CA-AA87-211C82071078}" sibTransId="{878FEDFB-9455-416E-A200-75218A3AD295}"/>
    <dgm:cxn modelId="{44D35082-D7EE-45AA-A610-4D29705673B1}" type="presOf" srcId="{B834D8FB-A60B-4B3E-A738-02FFC0197A80}" destId="{452E6430-D558-48E7-8399-1E8E8BF7E883}" srcOrd="0" destOrd="0" presId="urn:microsoft.com/office/officeart/2008/layout/LinedList"/>
    <dgm:cxn modelId="{44C98D8F-8064-40F2-B726-729E0FEFFB58}" srcId="{72E8B53A-E05D-4A35-A57B-7D9FEA8EA7B4}" destId="{95083D28-8155-4F2A-BA38-874BD73B371D}" srcOrd="2" destOrd="0" parTransId="{343E77CA-E092-4F16-A8C1-5DAB5E4F508B}" sibTransId="{22C6FB59-996E-492B-8A9E-3EC6480AF36B}"/>
    <dgm:cxn modelId="{CD4B14C5-A079-4D6B-BF07-4C26B68B8167}" type="presOf" srcId="{38036220-7824-4B60-9A97-F4D50ED126CB}" destId="{845E39DD-4D97-45F5-BCCB-0C1567C6521E}" srcOrd="0" destOrd="0" presId="urn:microsoft.com/office/officeart/2008/layout/LinedList"/>
    <dgm:cxn modelId="{7A88BDCA-5BFC-41F7-926A-57F2A8C89D71}" srcId="{72E8B53A-E05D-4A35-A57B-7D9FEA8EA7B4}" destId="{38036220-7824-4B60-9A97-F4D50ED126CB}" srcOrd="3" destOrd="0" parTransId="{216A20AC-FAE3-44E5-9BB7-CF014DEBDA97}" sibTransId="{C54EFDB2-F50E-4645-AC2E-74A01FB30EE8}"/>
    <dgm:cxn modelId="{45324FE7-A566-41B8-8B95-0D0B81230AFB}" type="presOf" srcId="{95083D28-8155-4F2A-BA38-874BD73B371D}" destId="{22FEC0B8-D89A-445A-AA7C-3A0512F15E6C}" srcOrd="0" destOrd="0" presId="urn:microsoft.com/office/officeart/2008/layout/LinedList"/>
    <dgm:cxn modelId="{44F85779-ED08-42F9-A9C9-042B27F2E914}" type="presParOf" srcId="{CB0E10AF-C74B-465A-9A04-D2D10D29199B}" destId="{5589C24E-FC43-468C-ABCA-CC5740171E69}" srcOrd="0" destOrd="0" presId="urn:microsoft.com/office/officeart/2008/layout/LinedList"/>
    <dgm:cxn modelId="{2DA5A7A9-CAA1-4830-89DB-901A22C82053}" type="presParOf" srcId="{CB0E10AF-C74B-465A-9A04-D2D10D29199B}" destId="{0023036E-E0EE-43ED-B5E0-6BCB37020196}" srcOrd="1" destOrd="0" presId="urn:microsoft.com/office/officeart/2008/layout/LinedList"/>
    <dgm:cxn modelId="{A0AF8605-B9F7-4AFC-AB1E-2C843F08E512}" type="presParOf" srcId="{0023036E-E0EE-43ED-B5E0-6BCB37020196}" destId="{70CABDA4-FF3D-45D1-AB11-FD39C40A2C0B}" srcOrd="0" destOrd="0" presId="urn:microsoft.com/office/officeart/2008/layout/LinedList"/>
    <dgm:cxn modelId="{18175DC6-58B8-4453-A5BA-793EEFEE9511}" type="presParOf" srcId="{0023036E-E0EE-43ED-B5E0-6BCB37020196}" destId="{8292051E-9E73-4C03-9A51-9C84A988C66F}" srcOrd="1" destOrd="0" presId="urn:microsoft.com/office/officeart/2008/layout/LinedList"/>
    <dgm:cxn modelId="{E1CB80B5-48E0-4BEB-8728-D5CDCDA939EF}" type="presParOf" srcId="{CB0E10AF-C74B-465A-9A04-D2D10D29199B}" destId="{2C93582D-8480-43F8-B9B1-8156DF403B78}" srcOrd="2" destOrd="0" presId="urn:microsoft.com/office/officeart/2008/layout/LinedList"/>
    <dgm:cxn modelId="{53A80F34-564A-471C-8C75-0C4CED61BFC1}" type="presParOf" srcId="{CB0E10AF-C74B-465A-9A04-D2D10D29199B}" destId="{502ED0C2-91F5-4388-8628-FD5F40A22EB0}" srcOrd="3" destOrd="0" presId="urn:microsoft.com/office/officeart/2008/layout/LinedList"/>
    <dgm:cxn modelId="{DFDD7655-47BD-487B-B693-CB3290B7E7F8}" type="presParOf" srcId="{502ED0C2-91F5-4388-8628-FD5F40A22EB0}" destId="{452E6430-D558-48E7-8399-1E8E8BF7E883}" srcOrd="0" destOrd="0" presId="urn:microsoft.com/office/officeart/2008/layout/LinedList"/>
    <dgm:cxn modelId="{46D9D0B9-F2E5-4E47-B6DC-DFDBB6DAA61B}" type="presParOf" srcId="{502ED0C2-91F5-4388-8628-FD5F40A22EB0}" destId="{B68CBEA3-FD66-4EFD-946B-809179D9FC97}" srcOrd="1" destOrd="0" presId="urn:microsoft.com/office/officeart/2008/layout/LinedList"/>
    <dgm:cxn modelId="{F415D3B5-B95C-4965-AAF0-B8747900D1EE}" type="presParOf" srcId="{CB0E10AF-C74B-465A-9A04-D2D10D29199B}" destId="{70BBCE41-4CAB-4D64-9A2A-A49C30864D6C}" srcOrd="4" destOrd="0" presId="urn:microsoft.com/office/officeart/2008/layout/LinedList"/>
    <dgm:cxn modelId="{DEC7DC6D-3C29-4046-9938-6D3BE96A3D50}" type="presParOf" srcId="{CB0E10AF-C74B-465A-9A04-D2D10D29199B}" destId="{3D1A839B-6BD7-4BB3-A438-E39190171F48}" srcOrd="5" destOrd="0" presId="urn:microsoft.com/office/officeart/2008/layout/LinedList"/>
    <dgm:cxn modelId="{B3490B96-2FC5-4340-AB0D-80F965D83D83}" type="presParOf" srcId="{3D1A839B-6BD7-4BB3-A438-E39190171F48}" destId="{22FEC0B8-D89A-445A-AA7C-3A0512F15E6C}" srcOrd="0" destOrd="0" presId="urn:microsoft.com/office/officeart/2008/layout/LinedList"/>
    <dgm:cxn modelId="{13CD4007-C5DE-4C2C-A97B-91AB59FEA16B}" type="presParOf" srcId="{3D1A839B-6BD7-4BB3-A438-E39190171F48}" destId="{3519D83D-198E-4F14-A0C3-7DC88D9D21CB}" srcOrd="1" destOrd="0" presId="urn:microsoft.com/office/officeart/2008/layout/LinedList"/>
    <dgm:cxn modelId="{1EB1293E-76BA-4CB1-9B3A-9C9FDDBB3756}" type="presParOf" srcId="{CB0E10AF-C74B-465A-9A04-D2D10D29199B}" destId="{81740209-71C4-4E65-8BED-B6F08CAF4860}" srcOrd="6" destOrd="0" presId="urn:microsoft.com/office/officeart/2008/layout/LinedList"/>
    <dgm:cxn modelId="{EEF0C6CF-0F37-4B48-A4E5-E3315F5301D2}" type="presParOf" srcId="{CB0E10AF-C74B-465A-9A04-D2D10D29199B}" destId="{C13B999E-E7AE-4546-BFCB-74C728FB2B1F}" srcOrd="7" destOrd="0" presId="urn:microsoft.com/office/officeart/2008/layout/LinedList"/>
    <dgm:cxn modelId="{DE85ADCF-B4DA-4124-BC24-7CE0D6E318A7}" type="presParOf" srcId="{C13B999E-E7AE-4546-BFCB-74C728FB2B1F}" destId="{845E39DD-4D97-45F5-BCCB-0C1567C6521E}" srcOrd="0" destOrd="0" presId="urn:microsoft.com/office/officeart/2008/layout/LinedList"/>
    <dgm:cxn modelId="{F57B3FD3-60E7-440C-9365-A75C6E5CB7E8}" type="presParOf" srcId="{C13B999E-E7AE-4546-BFCB-74C728FB2B1F}" destId="{7BB88E5D-1E62-4023-BAED-D5F64101724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372CA4-888C-4CBA-8150-01C4036EB577}"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7282473-EF7C-4306-A549-11391B1FE45B}">
      <dgm:prSet/>
      <dgm:spPr/>
      <dgm:t>
        <a:bodyPr/>
        <a:lstStyle/>
        <a:p>
          <a:pPr>
            <a:defRPr b="1"/>
          </a:pPr>
          <a:r>
            <a:rPr lang="en-US" b="1"/>
            <a:t>Physical Symptoms:</a:t>
          </a:r>
          <a:endParaRPr lang="en-US"/>
        </a:p>
      </dgm:t>
    </dgm:pt>
    <dgm:pt modelId="{BB06B98E-E46B-4B64-A487-56249F3A7E35}" type="parTrans" cxnId="{A65AD829-64A8-4D99-8199-2F7D52171DED}">
      <dgm:prSet/>
      <dgm:spPr/>
      <dgm:t>
        <a:bodyPr/>
        <a:lstStyle/>
        <a:p>
          <a:endParaRPr lang="en-US"/>
        </a:p>
      </dgm:t>
    </dgm:pt>
    <dgm:pt modelId="{3ACE17A6-815A-460B-A57F-E4810308061A}" type="sibTrans" cxnId="{A65AD829-64A8-4D99-8199-2F7D52171DED}">
      <dgm:prSet/>
      <dgm:spPr/>
      <dgm:t>
        <a:bodyPr/>
        <a:lstStyle/>
        <a:p>
          <a:endParaRPr lang="en-US"/>
        </a:p>
      </dgm:t>
    </dgm:pt>
    <dgm:pt modelId="{D2B883F2-38BF-4412-9C03-8C9F384AA4B9}">
      <dgm:prSet/>
      <dgm:spPr/>
      <dgm:t>
        <a:bodyPr/>
        <a:lstStyle/>
        <a:p>
          <a:r>
            <a:rPr lang="en-US"/>
            <a:t>Persistent soreness or muscle tightness.</a:t>
          </a:r>
        </a:p>
      </dgm:t>
    </dgm:pt>
    <dgm:pt modelId="{BCE19487-87BB-4091-AF95-5C59840C0BF6}" type="parTrans" cxnId="{F92F06B6-A6B8-4838-ABBB-7827F3A9288D}">
      <dgm:prSet/>
      <dgm:spPr/>
      <dgm:t>
        <a:bodyPr/>
        <a:lstStyle/>
        <a:p>
          <a:endParaRPr lang="en-US"/>
        </a:p>
      </dgm:t>
    </dgm:pt>
    <dgm:pt modelId="{B3E48BD9-9830-4E36-BE4D-E8F303F53CBF}" type="sibTrans" cxnId="{F92F06B6-A6B8-4838-ABBB-7827F3A9288D}">
      <dgm:prSet/>
      <dgm:spPr/>
      <dgm:t>
        <a:bodyPr/>
        <a:lstStyle/>
        <a:p>
          <a:endParaRPr lang="en-US"/>
        </a:p>
      </dgm:t>
    </dgm:pt>
    <dgm:pt modelId="{7067B18B-87EC-4C79-8E21-782AA91F4E81}">
      <dgm:prSet/>
      <dgm:spPr/>
      <dgm:t>
        <a:bodyPr/>
        <a:lstStyle/>
        <a:p>
          <a:r>
            <a:rPr lang="en-US"/>
            <a:t>Decreased performance or difficulty completing workouts.</a:t>
          </a:r>
        </a:p>
      </dgm:t>
    </dgm:pt>
    <dgm:pt modelId="{C6870D31-EB87-44D2-9BF1-BF5E5F605F06}" type="parTrans" cxnId="{22672338-C1F5-46F1-8B19-31F22542E95D}">
      <dgm:prSet/>
      <dgm:spPr/>
      <dgm:t>
        <a:bodyPr/>
        <a:lstStyle/>
        <a:p>
          <a:endParaRPr lang="en-US"/>
        </a:p>
      </dgm:t>
    </dgm:pt>
    <dgm:pt modelId="{21E09EB1-872A-4653-BFFF-9AE2270774D2}" type="sibTrans" cxnId="{22672338-C1F5-46F1-8B19-31F22542E95D}">
      <dgm:prSet/>
      <dgm:spPr/>
      <dgm:t>
        <a:bodyPr/>
        <a:lstStyle/>
        <a:p>
          <a:endParaRPr lang="en-US"/>
        </a:p>
      </dgm:t>
    </dgm:pt>
    <dgm:pt modelId="{B5C64D72-D3BB-46A3-98C7-BDDCD784F6EE}">
      <dgm:prSet/>
      <dgm:spPr/>
      <dgm:t>
        <a:bodyPr/>
        <a:lstStyle/>
        <a:p>
          <a:r>
            <a:rPr lang="en-US"/>
            <a:t>Increased risk of injuries (strains, sprains).</a:t>
          </a:r>
        </a:p>
      </dgm:t>
    </dgm:pt>
    <dgm:pt modelId="{FC13C56F-7229-455E-9210-A7853C1D7E42}" type="parTrans" cxnId="{0481E0C0-F04C-4F77-9C0C-5EE1604CD2CD}">
      <dgm:prSet/>
      <dgm:spPr/>
      <dgm:t>
        <a:bodyPr/>
        <a:lstStyle/>
        <a:p>
          <a:endParaRPr lang="en-US"/>
        </a:p>
      </dgm:t>
    </dgm:pt>
    <dgm:pt modelId="{3FA6F308-8C31-4AC2-9FF3-2898C506DCEC}" type="sibTrans" cxnId="{0481E0C0-F04C-4F77-9C0C-5EE1604CD2CD}">
      <dgm:prSet/>
      <dgm:spPr/>
      <dgm:t>
        <a:bodyPr/>
        <a:lstStyle/>
        <a:p>
          <a:endParaRPr lang="en-US"/>
        </a:p>
      </dgm:t>
    </dgm:pt>
    <dgm:pt modelId="{3682C970-0B80-470A-AA98-400375B4AA83}">
      <dgm:prSet/>
      <dgm:spPr/>
      <dgm:t>
        <a:bodyPr/>
        <a:lstStyle/>
        <a:p>
          <a:r>
            <a:rPr lang="en-US"/>
            <a:t>Fatigue or feelings of heaviness in the body.</a:t>
          </a:r>
        </a:p>
      </dgm:t>
    </dgm:pt>
    <dgm:pt modelId="{F19B98DB-4B03-4307-A019-D2EF550FD092}" type="parTrans" cxnId="{3FAD0AEB-9022-411F-A847-FF62C9D4AEF1}">
      <dgm:prSet/>
      <dgm:spPr/>
      <dgm:t>
        <a:bodyPr/>
        <a:lstStyle/>
        <a:p>
          <a:endParaRPr lang="en-US"/>
        </a:p>
      </dgm:t>
    </dgm:pt>
    <dgm:pt modelId="{1375D230-993A-489F-8B06-EB64E1B4917C}" type="sibTrans" cxnId="{3FAD0AEB-9022-411F-A847-FF62C9D4AEF1}">
      <dgm:prSet/>
      <dgm:spPr/>
      <dgm:t>
        <a:bodyPr/>
        <a:lstStyle/>
        <a:p>
          <a:endParaRPr lang="en-US"/>
        </a:p>
      </dgm:t>
    </dgm:pt>
    <dgm:pt modelId="{FA693CD8-21D8-4735-B95B-2D2F81D16727}">
      <dgm:prSet/>
      <dgm:spPr/>
      <dgm:t>
        <a:bodyPr/>
        <a:lstStyle/>
        <a:p>
          <a:pPr>
            <a:defRPr b="1"/>
          </a:pPr>
          <a:r>
            <a:rPr lang="en-US" b="1"/>
            <a:t>Mental Symptoms:</a:t>
          </a:r>
          <a:endParaRPr lang="en-US"/>
        </a:p>
      </dgm:t>
    </dgm:pt>
    <dgm:pt modelId="{D84AC7C6-2ADC-45B7-B4B6-707EC1AAB518}" type="parTrans" cxnId="{34D002CB-F225-4180-8EF6-36621269605C}">
      <dgm:prSet/>
      <dgm:spPr/>
      <dgm:t>
        <a:bodyPr/>
        <a:lstStyle/>
        <a:p>
          <a:endParaRPr lang="en-US"/>
        </a:p>
      </dgm:t>
    </dgm:pt>
    <dgm:pt modelId="{623B0F7D-7FA5-48BC-AAB8-F602D9AA101C}" type="sibTrans" cxnId="{34D002CB-F225-4180-8EF6-36621269605C}">
      <dgm:prSet/>
      <dgm:spPr/>
      <dgm:t>
        <a:bodyPr/>
        <a:lstStyle/>
        <a:p>
          <a:endParaRPr lang="en-US"/>
        </a:p>
      </dgm:t>
    </dgm:pt>
    <dgm:pt modelId="{48B3910A-8F1B-46A8-AF67-3BDC1BE68859}">
      <dgm:prSet/>
      <dgm:spPr/>
      <dgm:t>
        <a:bodyPr/>
        <a:lstStyle/>
        <a:p>
          <a:r>
            <a:rPr lang="en-US"/>
            <a:t>Decreased motivation or interest in the sport.</a:t>
          </a:r>
        </a:p>
      </dgm:t>
    </dgm:pt>
    <dgm:pt modelId="{191D789B-91E3-4192-9D86-22B30ADE95ED}" type="parTrans" cxnId="{FF876B70-17E7-4026-A0C7-739F43BFD8A4}">
      <dgm:prSet/>
      <dgm:spPr/>
      <dgm:t>
        <a:bodyPr/>
        <a:lstStyle/>
        <a:p>
          <a:endParaRPr lang="en-US"/>
        </a:p>
      </dgm:t>
    </dgm:pt>
    <dgm:pt modelId="{3587CB16-8BCD-45BC-ACE0-633DBD54389E}" type="sibTrans" cxnId="{FF876B70-17E7-4026-A0C7-739F43BFD8A4}">
      <dgm:prSet/>
      <dgm:spPr/>
      <dgm:t>
        <a:bodyPr/>
        <a:lstStyle/>
        <a:p>
          <a:endParaRPr lang="en-US"/>
        </a:p>
      </dgm:t>
    </dgm:pt>
    <dgm:pt modelId="{B13F3D6C-36B9-4ED2-92F1-5D74C627CEDE}">
      <dgm:prSet/>
      <dgm:spPr/>
      <dgm:t>
        <a:bodyPr/>
        <a:lstStyle/>
        <a:p>
          <a:r>
            <a:rPr lang="en-US"/>
            <a:t>Feelings of stress, anxiety, or irritability.</a:t>
          </a:r>
        </a:p>
      </dgm:t>
    </dgm:pt>
    <dgm:pt modelId="{4F543366-5275-4362-A0CA-3A2A2AA9D3F6}" type="parTrans" cxnId="{FB792071-51D9-4ED5-B1CC-284AF29EAC22}">
      <dgm:prSet/>
      <dgm:spPr/>
      <dgm:t>
        <a:bodyPr/>
        <a:lstStyle/>
        <a:p>
          <a:endParaRPr lang="en-US"/>
        </a:p>
      </dgm:t>
    </dgm:pt>
    <dgm:pt modelId="{D7BC5CBB-F03D-4757-A8D3-B79704150702}" type="sibTrans" cxnId="{FB792071-51D9-4ED5-B1CC-284AF29EAC22}">
      <dgm:prSet/>
      <dgm:spPr/>
      <dgm:t>
        <a:bodyPr/>
        <a:lstStyle/>
        <a:p>
          <a:endParaRPr lang="en-US"/>
        </a:p>
      </dgm:t>
    </dgm:pt>
    <dgm:pt modelId="{C61E82A6-6163-4937-8FE6-A4C3C3FBF07D}">
      <dgm:prSet/>
      <dgm:spPr/>
      <dgm:t>
        <a:bodyPr/>
        <a:lstStyle/>
        <a:p>
          <a:r>
            <a:rPr lang="en-US"/>
            <a:t>Trouble focusing or lack of enthusiasm during training or competition</a:t>
          </a:r>
        </a:p>
      </dgm:t>
    </dgm:pt>
    <dgm:pt modelId="{C6DA17E8-195A-43F9-9B01-5B3E2EA0D52E}" type="parTrans" cxnId="{B6863F06-C4C1-441D-A9A1-964FA06A6EA8}">
      <dgm:prSet/>
      <dgm:spPr/>
      <dgm:t>
        <a:bodyPr/>
        <a:lstStyle/>
        <a:p>
          <a:endParaRPr lang="en-US"/>
        </a:p>
      </dgm:t>
    </dgm:pt>
    <dgm:pt modelId="{0C19B158-8B6D-4DCB-8F7D-5D49DA3D62DB}" type="sibTrans" cxnId="{B6863F06-C4C1-441D-A9A1-964FA06A6EA8}">
      <dgm:prSet/>
      <dgm:spPr/>
      <dgm:t>
        <a:bodyPr/>
        <a:lstStyle/>
        <a:p>
          <a:endParaRPr lang="en-US"/>
        </a:p>
      </dgm:t>
    </dgm:pt>
    <dgm:pt modelId="{2B8508AD-A291-4F18-94FD-D49148FB56EC}" type="pres">
      <dgm:prSet presAssocID="{F8372CA4-888C-4CBA-8150-01C4036EB577}" presName="root" presStyleCnt="0">
        <dgm:presLayoutVars>
          <dgm:dir/>
          <dgm:resizeHandles val="exact"/>
        </dgm:presLayoutVars>
      </dgm:prSet>
      <dgm:spPr/>
    </dgm:pt>
    <dgm:pt modelId="{85F61800-20FF-424B-8A17-6E80A6BE02F8}" type="pres">
      <dgm:prSet presAssocID="{A7282473-EF7C-4306-A549-11391B1FE45B}" presName="compNode" presStyleCnt="0"/>
      <dgm:spPr/>
    </dgm:pt>
    <dgm:pt modelId="{0ECCB232-C4A8-4EC3-B110-F11ECE0565C3}" type="pres">
      <dgm:prSet presAssocID="{A7282473-EF7C-4306-A549-11391B1FE45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uscle Arm"/>
        </a:ext>
      </dgm:extLst>
    </dgm:pt>
    <dgm:pt modelId="{2D2D8878-1B9C-47B0-B4DD-37E52D078E71}" type="pres">
      <dgm:prSet presAssocID="{A7282473-EF7C-4306-A549-11391B1FE45B}" presName="iconSpace" presStyleCnt="0"/>
      <dgm:spPr/>
    </dgm:pt>
    <dgm:pt modelId="{E1B011FD-E86D-4363-90EC-CB05B41FE516}" type="pres">
      <dgm:prSet presAssocID="{A7282473-EF7C-4306-A549-11391B1FE45B}" presName="parTx" presStyleLbl="revTx" presStyleIdx="0" presStyleCnt="4">
        <dgm:presLayoutVars>
          <dgm:chMax val="0"/>
          <dgm:chPref val="0"/>
        </dgm:presLayoutVars>
      </dgm:prSet>
      <dgm:spPr/>
    </dgm:pt>
    <dgm:pt modelId="{AE6AE1E1-3852-4451-80AD-B38E905F803F}" type="pres">
      <dgm:prSet presAssocID="{A7282473-EF7C-4306-A549-11391B1FE45B}" presName="txSpace" presStyleCnt="0"/>
      <dgm:spPr/>
    </dgm:pt>
    <dgm:pt modelId="{560453F1-2776-4A5A-927E-305EDE72FCAF}" type="pres">
      <dgm:prSet presAssocID="{A7282473-EF7C-4306-A549-11391B1FE45B}" presName="desTx" presStyleLbl="revTx" presStyleIdx="1" presStyleCnt="4">
        <dgm:presLayoutVars/>
      </dgm:prSet>
      <dgm:spPr/>
    </dgm:pt>
    <dgm:pt modelId="{14C7D568-EADC-4231-AB43-586C6B55AE49}" type="pres">
      <dgm:prSet presAssocID="{3ACE17A6-815A-460B-A57F-E4810308061A}" presName="sibTrans" presStyleCnt="0"/>
      <dgm:spPr/>
    </dgm:pt>
    <dgm:pt modelId="{6FE287D9-409A-4CD4-A889-90998F3F9D9B}" type="pres">
      <dgm:prSet presAssocID="{FA693CD8-21D8-4735-B95B-2D2F81D16727}" presName="compNode" presStyleCnt="0"/>
      <dgm:spPr/>
    </dgm:pt>
    <dgm:pt modelId="{5B57CEF6-33D7-4164-9C97-6A5B1D7C409B}" type="pres">
      <dgm:prSet presAssocID="{FA693CD8-21D8-4735-B95B-2D2F81D1672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n in head"/>
        </a:ext>
      </dgm:extLst>
    </dgm:pt>
    <dgm:pt modelId="{1B8011EB-AD78-4FEB-985A-0C163E4ACF67}" type="pres">
      <dgm:prSet presAssocID="{FA693CD8-21D8-4735-B95B-2D2F81D16727}" presName="iconSpace" presStyleCnt="0"/>
      <dgm:spPr/>
    </dgm:pt>
    <dgm:pt modelId="{EAEC6B4B-8877-4BC4-B289-1A3D22831276}" type="pres">
      <dgm:prSet presAssocID="{FA693CD8-21D8-4735-B95B-2D2F81D16727}" presName="parTx" presStyleLbl="revTx" presStyleIdx="2" presStyleCnt="4">
        <dgm:presLayoutVars>
          <dgm:chMax val="0"/>
          <dgm:chPref val="0"/>
        </dgm:presLayoutVars>
      </dgm:prSet>
      <dgm:spPr/>
    </dgm:pt>
    <dgm:pt modelId="{E089584E-7BFD-4213-B523-7E2D3D88C711}" type="pres">
      <dgm:prSet presAssocID="{FA693CD8-21D8-4735-B95B-2D2F81D16727}" presName="txSpace" presStyleCnt="0"/>
      <dgm:spPr/>
    </dgm:pt>
    <dgm:pt modelId="{CE46F229-19BA-43B8-8441-75CFA2D196EF}" type="pres">
      <dgm:prSet presAssocID="{FA693CD8-21D8-4735-B95B-2D2F81D16727}" presName="desTx" presStyleLbl="revTx" presStyleIdx="3" presStyleCnt="4">
        <dgm:presLayoutVars/>
      </dgm:prSet>
      <dgm:spPr/>
    </dgm:pt>
  </dgm:ptLst>
  <dgm:cxnLst>
    <dgm:cxn modelId="{2E4BD900-DE0B-4983-A16D-5E92368B7664}" type="presOf" srcId="{D2B883F2-38BF-4412-9C03-8C9F384AA4B9}" destId="{560453F1-2776-4A5A-927E-305EDE72FCAF}" srcOrd="0" destOrd="0" presId="urn:microsoft.com/office/officeart/2018/2/layout/IconLabelDescriptionList"/>
    <dgm:cxn modelId="{500A4805-AF21-4D56-83A4-FDB029E2A48E}" type="presOf" srcId="{3682C970-0B80-470A-AA98-400375B4AA83}" destId="{560453F1-2776-4A5A-927E-305EDE72FCAF}" srcOrd="0" destOrd="3" presId="urn:microsoft.com/office/officeart/2018/2/layout/IconLabelDescriptionList"/>
    <dgm:cxn modelId="{B6863F06-C4C1-441D-A9A1-964FA06A6EA8}" srcId="{FA693CD8-21D8-4735-B95B-2D2F81D16727}" destId="{C61E82A6-6163-4937-8FE6-A4C3C3FBF07D}" srcOrd="2" destOrd="0" parTransId="{C6DA17E8-195A-43F9-9B01-5B3E2EA0D52E}" sibTransId="{0C19B158-8B6D-4DCB-8F7D-5D49DA3D62DB}"/>
    <dgm:cxn modelId="{569C2215-7EC9-4BCF-BD5A-5438C9DE2556}" type="presOf" srcId="{B5C64D72-D3BB-46A3-98C7-BDDCD784F6EE}" destId="{560453F1-2776-4A5A-927E-305EDE72FCAF}" srcOrd="0" destOrd="2" presId="urn:microsoft.com/office/officeart/2018/2/layout/IconLabelDescriptionList"/>
    <dgm:cxn modelId="{A65AD829-64A8-4D99-8199-2F7D52171DED}" srcId="{F8372CA4-888C-4CBA-8150-01C4036EB577}" destId="{A7282473-EF7C-4306-A549-11391B1FE45B}" srcOrd="0" destOrd="0" parTransId="{BB06B98E-E46B-4B64-A487-56249F3A7E35}" sibTransId="{3ACE17A6-815A-460B-A57F-E4810308061A}"/>
    <dgm:cxn modelId="{F41C5A37-A690-432C-BE5E-2D8BBC0304B7}" type="presOf" srcId="{FA693CD8-21D8-4735-B95B-2D2F81D16727}" destId="{EAEC6B4B-8877-4BC4-B289-1A3D22831276}" srcOrd="0" destOrd="0" presId="urn:microsoft.com/office/officeart/2018/2/layout/IconLabelDescriptionList"/>
    <dgm:cxn modelId="{22672338-C1F5-46F1-8B19-31F22542E95D}" srcId="{A7282473-EF7C-4306-A549-11391B1FE45B}" destId="{7067B18B-87EC-4C79-8E21-782AA91F4E81}" srcOrd="1" destOrd="0" parTransId="{C6870D31-EB87-44D2-9BF1-BF5E5F605F06}" sibTransId="{21E09EB1-872A-4653-BFFF-9AE2270774D2}"/>
    <dgm:cxn modelId="{D6D6E25F-25B3-4EE1-A22E-C4A0DB6FA3B6}" type="presOf" srcId="{B13F3D6C-36B9-4ED2-92F1-5D74C627CEDE}" destId="{CE46F229-19BA-43B8-8441-75CFA2D196EF}" srcOrd="0" destOrd="1" presId="urn:microsoft.com/office/officeart/2018/2/layout/IconLabelDescriptionList"/>
    <dgm:cxn modelId="{FF876B70-17E7-4026-A0C7-739F43BFD8A4}" srcId="{FA693CD8-21D8-4735-B95B-2D2F81D16727}" destId="{48B3910A-8F1B-46A8-AF67-3BDC1BE68859}" srcOrd="0" destOrd="0" parTransId="{191D789B-91E3-4192-9D86-22B30ADE95ED}" sibTransId="{3587CB16-8BCD-45BC-ACE0-633DBD54389E}"/>
    <dgm:cxn modelId="{FB792071-51D9-4ED5-B1CC-284AF29EAC22}" srcId="{FA693CD8-21D8-4735-B95B-2D2F81D16727}" destId="{B13F3D6C-36B9-4ED2-92F1-5D74C627CEDE}" srcOrd="1" destOrd="0" parTransId="{4F543366-5275-4362-A0CA-3A2A2AA9D3F6}" sibTransId="{D7BC5CBB-F03D-4757-A8D3-B79704150702}"/>
    <dgm:cxn modelId="{067C2675-ECE3-479D-9FF1-7441D3ADB50D}" type="presOf" srcId="{7067B18B-87EC-4C79-8E21-782AA91F4E81}" destId="{560453F1-2776-4A5A-927E-305EDE72FCAF}" srcOrd="0" destOrd="1" presId="urn:microsoft.com/office/officeart/2018/2/layout/IconLabelDescriptionList"/>
    <dgm:cxn modelId="{78A6A998-746E-4307-A48B-06CE55D4ABB3}" type="presOf" srcId="{C61E82A6-6163-4937-8FE6-A4C3C3FBF07D}" destId="{CE46F229-19BA-43B8-8441-75CFA2D196EF}" srcOrd="0" destOrd="2" presId="urn:microsoft.com/office/officeart/2018/2/layout/IconLabelDescriptionList"/>
    <dgm:cxn modelId="{F92F06B6-A6B8-4838-ABBB-7827F3A9288D}" srcId="{A7282473-EF7C-4306-A549-11391B1FE45B}" destId="{D2B883F2-38BF-4412-9C03-8C9F384AA4B9}" srcOrd="0" destOrd="0" parTransId="{BCE19487-87BB-4091-AF95-5C59840C0BF6}" sibTransId="{B3E48BD9-9830-4E36-BE4D-E8F303F53CBF}"/>
    <dgm:cxn modelId="{0481E0C0-F04C-4F77-9C0C-5EE1604CD2CD}" srcId="{A7282473-EF7C-4306-A549-11391B1FE45B}" destId="{B5C64D72-D3BB-46A3-98C7-BDDCD784F6EE}" srcOrd="2" destOrd="0" parTransId="{FC13C56F-7229-455E-9210-A7853C1D7E42}" sibTransId="{3FA6F308-8C31-4AC2-9FF3-2898C506DCEC}"/>
    <dgm:cxn modelId="{34D002CB-F225-4180-8EF6-36621269605C}" srcId="{F8372CA4-888C-4CBA-8150-01C4036EB577}" destId="{FA693CD8-21D8-4735-B95B-2D2F81D16727}" srcOrd="1" destOrd="0" parTransId="{D84AC7C6-2ADC-45B7-B4B6-707EC1AAB518}" sibTransId="{623B0F7D-7FA5-48BC-AAB8-F602D9AA101C}"/>
    <dgm:cxn modelId="{2621C8D5-1C6E-4B85-B1B2-B7576016E1C3}" type="presOf" srcId="{F8372CA4-888C-4CBA-8150-01C4036EB577}" destId="{2B8508AD-A291-4F18-94FD-D49148FB56EC}" srcOrd="0" destOrd="0" presId="urn:microsoft.com/office/officeart/2018/2/layout/IconLabelDescriptionList"/>
    <dgm:cxn modelId="{47E5A6D7-A1D2-4B33-9A0B-3E320718B3B9}" type="presOf" srcId="{48B3910A-8F1B-46A8-AF67-3BDC1BE68859}" destId="{CE46F229-19BA-43B8-8441-75CFA2D196EF}" srcOrd="0" destOrd="0" presId="urn:microsoft.com/office/officeart/2018/2/layout/IconLabelDescriptionList"/>
    <dgm:cxn modelId="{3FAD0AEB-9022-411F-A847-FF62C9D4AEF1}" srcId="{A7282473-EF7C-4306-A549-11391B1FE45B}" destId="{3682C970-0B80-470A-AA98-400375B4AA83}" srcOrd="3" destOrd="0" parTransId="{F19B98DB-4B03-4307-A019-D2EF550FD092}" sibTransId="{1375D230-993A-489F-8B06-EB64E1B4917C}"/>
    <dgm:cxn modelId="{98B3B2F7-A8DB-492C-996C-82BD81D2C82B}" type="presOf" srcId="{A7282473-EF7C-4306-A549-11391B1FE45B}" destId="{E1B011FD-E86D-4363-90EC-CB05B41FE516}" srcOrd="0" destOrd="0" presId="urn:microsoft.com/office/officeart/2018/2/layout/IconLabelDescriptionList"/>
    <dgm:cxn modelId="{92068F06-86A3-4141-8553-4123D8CCC31D}" type="presParOf" srcId="{2B8508AD-A291-4F18-94FD-D49148FB56EC}" destId="{85F61800-20FF-424B-8A17-6E80A6BE02F8}" srcOrd="0" destOrd="0" presId="urn:microsoft.com/office/officeart/2018/2/layout/IconLabelDescriptionList"/>
    <dgm:cxn modelId="{8880AFF0-2B71-4E5A-B6B4-FD39127F9D6A}" type="presParOf" srcId="{85F61800-20FF-424B-8A17-6E80A6BE02F8}" destId="{0ECCB232-C4A8-4EC3-B110-F11ECE0565C3}" srcOrd="0" destOrd="0" presId="urn:microsoft.com/office/officeart/2018/2/layout/IconLabelDescriptionList"/>
    <dgm:cxn modelId="{443B1531-6521-4689-A0AA-8917468010C4}" type="presParOf" srcId="{85F61800-20FF-424B-8A17-6E80A6BE02F8}" destId="{2D2D8878-1B9C-47B0-B4DD-37E52D078E71}" srcOrd="1" destOrd="0" presId="urn:microsoft.com/office/officeart/2018/2/layout/IconLabelDescriptionList"/>
    <dgm:cxn modelId="{D419FDA0-1A9A-4E95-9F3A-F07FECAEAAE0}" type="presParOf" srcId="{85F61800-20FF-424B-8A17-6E80A6BE02F8}" destId="{E1B011FD-E86D-4363-90EC-CB05B41FE516}" srcOrd="2" destOrd="0" presId="urn:microsoft.com/office/officeart/2018/2/layout/IconLabelDescriptionList"/>
    <dgm:cxn modelId="{993CF8CB-DA9F-402C-B343-0A0FC7E4D652}" type="presParOf" srcId="{85F61800-20FF-424B-8A17-6E80A6BE02F8}" destId="{AE6AE1E1-3852-4451-80AD-B38E905F803F}" srcOrd="3" destOrd="0" presId="urn:microsoft.com/office/officeart/2018/2/layout/IconLabelDescriptionList"/>
    <dgm:cxn modelId="{6D7DCE2C-8F3B-4049-8B45-5D9E3769AD95}" type="presParOf" srcId="{85F61800-20FF-424B-8A17-6E80A6BE02F8}" destId="{560453F1-2776-4A5A-927E-305EDE72FCAF}" srcOrd="4" destOrd="0" presId="urn:microsoft.com/office/officeart/2018/2/layout/IconLabelDescriptionList"/>
    <dgm:cxn modelId="{A8194AC7-0322-43AA-83C9-CC781FBC8F03}" type="presParOf" srcId="{2B8508AD-A291-4F18-94FD-D49148FB56EC}" destId="{14C7D568-EADC-4231-AB43-586C6B55AE49}" srcOrd="1" destOrd="0" presId="urn:microsoft.com/office/officeart/2018/2/layout/IconLabelDescriptionList"/>
    <dgm:cxn modelId="{042AE5AE-9D33-461B-954D-1C8A31792F83}" type="presParOf" srcId="{2B8508AD-A291-4F18-94FD-D49148FB56EC}" destId="{6FE287D9-409A-4CD4-A889-90998F3F9D9B}" srcOrd="2" destOrd="0" presId="urn:microsoft.com/office/officeart/2018/2/layout/IconLabelDescriptionList"/>
    <dgm:cxn modelId="{37756FFF-94FA-4B2C-9371-FB3A3579430E}" type="presParOf" srcId="{6FE287D9-409A-4CD4-A889-90998F3F9D9B}" destId="{5B57CEF6-33D7-4164-9C97-6A5B1D7C409B}" srcOrd="0" destOrd="0" presId="urn:microsoft.com/office/officeart/2018/2/layout/IconLabelDescriptionList"/>
    <dgm:cxn modelId="{644EC7A7-9563-4356-A5FA-251704EDA3D1}" type="presParOf" srcId="{6FE287D9-409A-4CD4-A889-90998F3F9D9B}" destId="{1B8011EB-AD78-4FEB-985A-0C163E4ACF67}" srcOrd="1" destOrd="0" presId="urn:microsoft.com/office/officeart/2018/2/layout/IconLabelDescriptionList"/>
    <dgm:cxn modelId="{649CCB0A-E4F6-49C1-86DA-D7F4FA6FEF97}" type="presParOf" srcId="{6FE287D9-409A-4CD4-A889-90998F3F9D9B}" destId="{EAEC6B4B-8877-4BC4-B289-1A3D22831276}" srcOrd="2" destOrd="0" presId="urn:microsoft.com/office/officeart/2018/2/layout/IconLabelDescriptionList"/>
    <dgm:cxn modelId="{B5DF06C1-C84C-4962-8AD1-9032CDD2CFCA}" type="presParOf" srcId="{6FE287D9-409A-4CD4-A889-90998F3F9D9B}" destId="{E089584E-7BFD-4213-B523-7E2D3D88C711}" srcOrd="3" destOrd="0" presId="urn:microsoft.com/office/officeart/2018/2/layout/IconLabelDescriptionList"/>
    <dgm:cxn modelId="{083CCF34-EF02-445F-971A-5D8B24EA191D}" type="presParOf" srcId="{6FE287D9-409A-4CD4-A889-90998F3F9D9B}" destId="{CE46F229-19BA-43B8-8441-75CFA2D196EF}"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403BA7-6818-41D7-9EEF-186AE7276566}">
      <dsp:nvSpPr>
        <dsp:cNvPr id="0" name=""/>
        <dsp:cNvSpPr/>
      </dsp:nvSpPr>
      <dsp:spPr>
        <a:xfrm>
          <a:off x="134825" y="275313"/>
          <a:ext cx="1295909" cy="129590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A4DC75-0823-4E37-940E-20A1CF5DB8EA}">
      <dsp:nvSpPr>
        <dsp:cNvPr id="0" name=""/>
        <dsp:cNvSpPr/>
      </dsp:nvSpPr>
      <dsp:spPr>
        <a:xfrm>
          <a:off x="406966" y="547454"/>
          <a:ext cx="751627" cy="7516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F11CE4-076C-40FA-9CC9-610A5284FEC1}">
      <dsp:nvSpPr>
        <dsp:cNvPr id="0" name=""/>
        <dsp:cNvSpPr/>
      </dsp:nvSpPr>
      <dsp:spPr>
        <a:xfrm>
          <a:off x="1708430" y="275313"/>
          <a:ext cx="3054644" cy="1295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As young athletes push themselves to improve performance, they often overlook the importance of recovery. </a:t>
          </a:r>
        </a:p>
      </dsp:txBody>
      <dsp:txXfrm>
        <a:off x="1708430" y="275313"/>
        <a:ext cx="3054644" cy="1295909"/>
      </dsp:txXfrm>
    </dsp:sp>
    <dsp:sp modelId="{920E00DF-276C-46B5-A0C2-C5ECBE2B956C}">
      <dsp:nvSpPr>
        <dsp:cNvPr id="0" name=""/>
        <dsp:cNvSpPr/>
      </dsp:nvSpPr>
      <dsp:spPr>
        <a:xfrm>
          <a:off x="5295324" y="275313"/>
          <a:ext cx="1295909" cy="129590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E675EB-06EA-4DF5-8111-BD712FD33DAA}">
      <dsp:nvSpPr>
        <dsp:cNvPr id="0" name=""/>
        <dsp:cNvSpPr/>
      </dsp:nvSpPr>
      <dsp:spPr>
        <a:xfrm>
          <a:off x="5567465" y="547454"/>
          <a:ext cx="751627" cy="7516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C5513E5-DD34-4D9B-BE51-ED2B1B02EE9E}">
      <dsp:nvSpPr>
        <dsp:cNvPr id="0" name=""/>
        <dsp:cNvSpPr/>
      </dsp:nvSpPr>
      <dsp:spPr>
        <a:xfrm>
          <a:off x="6868929" y="275313"/>
          <a:ext cx="3054644" cy="1295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However, recovery is as vital to success as training itself. </a:t>
          </a:r>
        </a:p>
      </dsp:txBody>
      <dsp:txXfrm>
        <a:off x="6868929" y="275313"/>
        <a:ext cx="3054644" cy="1295909"/>
      </dsp:txXfrm>
    </dsp:sp>
    <dsp:sp modelId="{C531F4F6-580F-4D84-ACED-D38D2B6B97AE}">
      <dsp:nvSpPr>
        <dsp:cNvPr id="0" name=""/>
        <dsp:cNvSpPr/>
      </dsp:nvSpPr>
      <dsp:spPr>
        <a:xfrm>
          <a:off x="134825" y="2214856"/>
          <a:ext cx="1295909" cy="129590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0A99EB-31EE-4BD7-BABA-ECA91B7310D3}">
      <dsp:nvSpPr>
        <dsp:cNvPr id="0" name=""/>
        <dsp:cNvSpPr/>
      </dsp:nvSpPr>
      <dsp:spPr>
        <a:xfrm>
          <a:off x="406966" y="2486997"/>
          <a:ext cx="751627" cy="7516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CE6B4F1-9CE9-48AC-BDAD-6835459DF780}">
      <dsp:nvSpPr>
        <dsp:cNvPr id="0" name=""/>
        <dsp:cNvSpPr/>
      </dsp:nvSpPr>
      <dsp:spPr>
        <a:xfrm>
          <a:off x="1708430" y="2214856"/>
          <a:ext cx="3054644" cy="1295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presentation will explore why recovery is crucial for young athletes' physical, mental, and long-term development.</a:t>
          </a:r>
        </a:p>
      </dsp:txBody>
      <dsp:txXfrm>
        <a:off x="1708430" y="2214856"/>
        <a:ext cx="3054644" cy="1295909"/>
      </dsp:txXfrm>
    </dsp:sp>
    <dsp:sp modelId="{EEFAA3F4-B66E-4DFF-9818-FB51A38FEB5D}">
      <dsp:nvSpPr>
        <dsp:cNvPr id="0" name=""/>
        <dsp:cNvSpPr/>
      </dsp:nvSpPr>
      <dsp:spPr>
        <a:xfrm>
          <a:off x="5295324" y="2214856"/>
          <a:ext cx="1295909" cy="129590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ADF6D4-91C9-4BC9-98EB-615BE45DEBC7}">
      <dsp:nvSpPr>
        <dsp:cNvPr id="0" name=""/>
        <dsp:cNvSpPr/>
      </dsp:nvSpPr>
      <dsp:spPr>
        <a:xfrm>
          <a:off x="5567465" y="2486997"/>
          <a:ext cx="751627" cy="75162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4D1373-482E-4C8E-870A-A1DFBD28C7D5}">
      <dsp:nvSpPr>
        <dsp:cNvPr id="0" name=""/>
        <dsp:cNvSpPr/>
      </dsp:nvSpPr>
      <dsp:spPr>
        <a:xfrm>
          <a:off x="6868929" y="2214856"/>
          <a:ext cx="3054644" cy="1295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The work off the field translates to on-field performance.</a:t>
          </a:r>
        </a:p>
      </dsp:txBody>
      <dsp:txXfrm>
        <a:off x="6868929" y="2214856"/>
        <a:ext cx="3054644" cy="12959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89C24E-FC43-468C-ABCA-CC5740171E69}">
      <dsp:nvSpPr>
        <dsp:cNvPr id="0" name=""/>
        <dsp:cNvSpPr/>
      </dsp:nvSpPr>
      <dsp:spPr>
        <a:xfrm>
          <a:off x="0" y="0"/>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CABDA4-FF3D-45D1-AB11-FD39C40A2C0B}">
      <dsp:nvSpPr>
        <dsp:cNvPr id="0" name=""/>
        <dsp:cNvSpPr/>
      </dsp:nvSpPr>
      <dsp:spPr>
        <a:xfrm>
          <a:off x="0" y="0"/>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Muscle Repair &amp; Growth:</a:t>
          </a:r>
          <a:br>
            <a:rPr lang="en-US" sz="1800" kern="1200"/>
          </a:br>
          <a:r>
            <a:rPr lang="en-US" sz="1800" kern="1200"/>
            <a:t>During intense exercise, muscles sustain tiny tears. Recovery allows the body to repair these tears, leading to stronger muscles.</a:t>
          </a:r>
        </a:p>
      </dsp:txBody>
      <dsp:txXfrm>
        <a:off x="0" y="0"/>
        <a:ext cx="6797675" cy="1412477"/>
      </dsp:txXfrm>
    </dsp:sp>
    <dsp:sp modelId="{2C93582D-8480-43F8-B9B1-8156DF403B78}">
      <dsp:nvSpPr>
        <dsp:cNvPr id="0" name=""/>
        <dsp:cNvSpPr/>
      </dsp:nvSpPr>
      <dsp:spPr>
        <a:xfrm>
          <a:off x="0" y="1412478"/>
          <a:ext cx="6797675" cy="0"/>
        </a:xfrm>
        <a:prstGeom prst="line">
          <a:avLst/>
        </a:prstGeom>
        <a:solidFill>
          <a:schemeClr val="accent2">
            <a:hueOff val="11784"/>
            <a:satOff val="-11496"/>
            <a:lumOff val="-589"/>
            <a:alphaOff val="0"/>
          </a:schemeClr>
        </a:solidFill>
        <a:ln w="15875" cap="flat" cmpd="sng" algn="ctr">
          <a:solidFill>
            <a:schemeClr val="accent2">
              <a:hueOff val="11784"/>
              <a:satOff val="-11496"/>
              <a:lumOff val="-58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2E6430-D558-48E7-8399-1E8E8BF7E883}">
      <dsp:nvSpPr>
        <dsp:cNvPr id="0" name=""/>
        <dsp:cNvSpPr/>
      </dsp:nvSpPr>
      <dsp:spPr>
        <a:xfrm>
          <a:off x="0" y="1412477"/>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Prevention of Overuse Injuries:</a:t>
          </a:r>
          <a:br>
            <a:rPr lang="en-US" sz="1800" kern="1200"/>
          </a:br>
          <a:r>
            <a:rPr lang="en-US" sz="1800" kern="1200"/>
            <a:t>Consistent training without adequate recovery can lead to overuse injuries, such as tendinitis and stress fractures, particularly in young athletes whose bones and joints are still developing.</a:t>
          </a:r>
        </a:p>
      </dsp:txBody>
      <dsp:txXfrm>
        <a:off x="0" y="1412477"/>
        <a:ext cx="6797675" cy="1412477"/>
      </dsp:txXfrm>
    </dsp:sp>
    <dsp:sp modelId="{70BBCE41-4CAB-4D64-9A2A-A49C30864D6C}">
      <dsp:nvSpPr>
        <dsp:cNvPr id="0" name=""/>
        <dsp:cNvSpPr/>
      </dsp:nvSpPr>
      <dsp:spPr>
        <a:xfrm>
          <a:off x="0" y="2824956"/>
          <a:ext cx="6797675" cy="0"/>
        </a:xfrm>
        <a:prstGeom prst="line">
          <a:avLst/>
        </a:prstGeom>
        <a:solidFill>
          <a:schemeClr val="accent2">
            <a:hueOff val="23569"/>
            <a:satOff val="-22991"/>
            <a:lumOff val="-1177"/>
            <a:alphaOff val="0"/>
          </a:schemeClr>
        </a:solidFill>
        <a:ln w="15875" cap="flat" cmpd="sng" algn="ctr">
          <a:solidFill>
            <a:schemeClr val="accent2">
              <a:hueOff val="23569"/>
              <a:satOff val="-22991"/>
              <a:lumOff val="-117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FEC0B8-D89A-445A-AA7C-3A0512F15E6C}">
      <dsp:nvSpPr>
        <dsp:cNvPr id="0" name=""/>
        <dsp:cNvSpPr/>
      </dsp:nvSpPr>
      <dsp:spPr>
        <a:xfrm>
          <a:off x="0" y="2824955"/>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Energy Restoration:</a:t>
          </a:r>
          <a:br>
            <a:rPr lang="en-US" sz="1800" kern="1200"/>
          </a:br>
          <a:r>
            <a:rPr lang="en-US" sz="1800" kern="1200"/>
            <a:t>Exercise depletes glycogen stores in muscles. Recovery helps restore these energy stores, improving performance for the next workout or competition.</a:t>
          </a:r>
        </a:p>
      </dsp:txBody>
      <dsp:txXfrm>
        <a:off x="0" y="2824955"/>
        <a:ext cx="6797675" cy="1412477"/>
      </dsp:txXfrm>
    </dsp:sp>
    <dsp:sp modelId="{81740209-71C4-4E65-8BED-B6F08CAF4860}">
      <dsp:nvSpPr>
        <dsp:cNvPr id="0" name=""/>
        <dsp:cNvSpPr/>
      </dsp:nvSpPr>
      <dsp:spPr>
        <a:xfrm>
          <a:off x="0" y="4237434"/>
          <a:ext cx="6797675" cy="0"/>
        </a:xfrm>
        <a:prstGeom prst="line">
          <a:avLst/>
        </a:prstGeom>
        <a:solidFill>
          <a:schemeClr val="accent2">
            <a:hueOff val="35353"/>
            <a:satOff val="-34487"/>
            <a:lumOff val="-1766"/>
            <a:alphaOff val="0"/>
          </a:schemeClr>
        </a:solidFill>
        <a:ln w="15875" cap="flat" cmpd="sng" algn="ctr">
          <a:solidFill>
            <a:schemeClr val="accent2">
              <a:hueOff val="35353"/>
              <a:satOff val="-34487"/>
              <a:lumOff val="-176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5E39DD-4D97-45F5-BCCB-0C1567C6521E}">
      <dsp:nvSpPr>
        <dsp:cNvPr id="0" name=""/>
        <dsp:cNvSpPr/>
      </dsp:nvSpPr>
      <dsp:spPr>
        <a:xfrm>
          <a:off x="0" y="4237433"/>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Mental Health:</a:t>
          </a:r>
          <a:br>
            <a:rPr lang="en-US" sz="1800" kern="1200"/>
          </a:br>
          <a:r>
            <a:rPr lang="en-US" sz="1800" kern="1200"/>
            <a:t>Recovery isn't just physical. Mental fatigue from continuous training or competition can lead to burnout, anxiety, and reduced motivation. Recovery periods give athletes time to rest their minds and maintain a love for the sport.</a:t>
          </a:r>
        </a:p>
      </dsp:txBody>
      <dsp:txXfrm>
        <a:off x="0" y="4237433"/>
        <a:ext cx="6797675" cy="14124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CCB232-C4A8-4EC3-B110-F11ECE0565C3}">
      <dsp:nvSpPr>
        <dsp:cNvPr id="0" name=""/>
        <dsp:cNvSpPr/>
      </dsp:nvSpPr>
      <dsp:spPr>
        <a:xfrm>
          <a:off x="335787" y="0"/>
          <a:ext cx="1510523" cy="14766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1B011FD-E86D-4363-90EC-CB05B41FE516}">
      <dsp:nvSpPr>
        <dsp:cNvPr id="0" name=""/>
        <dsp:cNvSpPr/>
      </dsp:nvSpPr>
      <dsp:spPr>
        <a:xfrm>
          <a:off x="335787" y="1635799"/>
          <a:ext cx="4315781" cy="632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90000"/>
            </a:lnSpc>
            <a:spcBef>
              <a:spcPct val="0"/>
            </a:spcBef>
            <a:spcAft>
              <a:spcPct val="35000"/>
            </a:spcAft>
            <a:buNone/>
            <a:defRPr b="1"/>
          </a:pPr>
          <a:r>
            <a:rPr lang="en-US" sz="3600" b="1" kern="1200"/>
            <a:t>Physical Symptoms:</a:t>
          </a:r>
          <a:endParaRPr lang="en-US" sz="3600" kern="1200"/>
        </a:p>
      </dsp:txBody>
      <dsp:txXfrm>
        <a:off x="335787" y="1635799"/>
        <a:ext cx="4315781" cy="632849"/>
      </dsp:txXfrm>
    </dsp:sp>
    <dsp:sp modelId="{560453F1-2776-4A5A-927E-305EDE72FCAF}">
      <dsp:nvSpPr>
        <dsp:cNvPr id="0" name=""/>
        <dsp:cNvSpPr/>
      </dsp:nvSpPr>
      <dsp:spPr>
        <a:xfrm>
          <a:off x="335787" y="2342671"/>
          <a:ext cx="4315781" cy="1443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a:t>Persistent soreness or muscle tightness.</a:t>
          </a:r>
        </a:p>
        <a:p>
          <a:pPr marL="0" lvl="0" indent="0" algn="l" defTabSz="755650">
            <a:lnSpc>
              <a:spcPct val="90000"/>
            </a:lnSpc>
            <a:spcBef>
              <a:spcPct val="0"/>
            </a:spcBef>
            <a:spcAft>
              <a:spcPct val="35000"/>
            </a:spcAft>
            <a:buNone/>
          </a:pPr>
          <a:r>
            <a:rPr lang="en-US" sz="1700" kern="1200"/>
            <a:t>Decreased performance or difficulty completing workouts.</a:t>
          </a:r>
        </a:p>
        <a:p>
          <a:pPr marL="0" lvl="0" indent="0" algn="l" defTabSz="755650">
            <a:lnSpc>
              <a:spcPct val="90000"/>
            </a:lnSpc>
            <a:spcBef>
              <a:spcPct val="0"/>
            </a:spcBef>
            <a:spcAft>
              <a:spcPct val="35000"/>
            </a:spcAft>
            <a:buNone/>
          </a:pPr>
          <a:r>
            <a:rPr lang="en-US" sz="1700" kern="1200"/>
            <a:t>Increased risk of injuries (strains, sprains).</a:t>
          </a:r>
        </a:p>
        <a:p>
          <a:pPr marL="0" lvl="0" indent="0" algn="l" defTabSz="755650">
            <a:lnSpc>
              <a:spcPct val="90000"/>
            </a:lnSpc>
            <a:spcBef>
              <a:spcPct val="0"/>
            </a:spcBef>
            <a:spcAft>
              <a:spcPct val="35000"/>
            </a:spcAft>
            <a:buNone/>
          </a:pPr>
          <a:r>
            <a:rPr lang="en-US" sz="1700" kern="1200"/>
            <a:t>Fatigue or feelings of heaviness in the body.</a:t>
          </a:r>
        </a:p>
      </dsp:txBody>
      <dsp:txXfrm>
        <a:off x="335787" y="2342671"/>
        <a:ext cx="4315781" cy="1443408"/>
      </dsp:txXfrm>
    </dsp:sp>
    <dsp:sp modelId="{5B57CEF6-33D7-4164-9C97-6A5B1D7C409B}">
      <dsp:nvSpPr>
        <dsp:cNvPr id="0" name=""/>
        <dsp:cNvSpPr/>
      </dsp:nvSpPr>
      <dsp:spPr>
        <a:xfrm>
          <a:off x="5406830" y="0"/>
          <a:ext cx="1510523" cy="14766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AEC6B4B-8877-4BC4-B289-1A3D22831276}">
      <dsp:nvSpPr>
        <dsp:cNvPr id="0" name=""/>
        <dsp:cNvSpPr/>
      </dsp:nvSpPr>
      <dsp:spPr>
        <a:xfrm>
          <a:off x="5406830" y="1635799"/>
          <a:ext cx="4315781" cy="632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90000"/>
            </a:lnSpc>
            <a:spcBef>
              <a:spcPct val="0"/>
            </a:spcBef>
            <a:spcAft>
              <a:spcPct val="35000"/>
            </a:spcAft>
            <a:buNone/>
            <a:defRPr b="1"/>
          </a:pPr>
          <a:r>
            <a:rPr lang="en-US" sz="3600" b="1" kern="1200"/>
            <a:t>Mental Symptoms:</a:t>
          </a:r>
          <a:endParaRPr lang="en-US" sz="3600" kern="1200"/>
        </a:p>
      </dsp:txBody>
      <dsp:txXfrm>
        <a:off x="5406830" y="1635799"/>
        <a:ext cx="4315781" cy="632849"/>
      </dsp:txXfrm>
    </dsp:sp>
    <dsp:sp modelId="{CE46F229-19BA-43B8-8441-75CFA2D196EF}">
      <dsp:nvSpPr>
        <dsp:cNvPr id="0" name=""/>
        <dsp:cNvSpPr/>
      </dsp:nvSpPr>
      <dsp:spPr>
        <a:xfrm>
          <a:off x="5406830" y="2342671"/>
          <a:ext cx="4315781" cy="1443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a:t>Decreased motivation or interest in the sport.</a:t>
          </a:r>
        </a:p>
        <a:p>
          <a:pPr marL="0" lvl="0" indent="0" algn="l" defTabSz="755650">
            <a:lnSpc>
              <a:spcPct val="90000"/>
            </a:lnSpc>
            <a:spcBef>
              <a:spcPct val="0"/>
            </a:spcBef>
            <a:spcAft>
              <a:spcPct val="35000"/>
            </a:spcAft>
            <a:buNone/>
          </a:pPr>
          <a:r>
            <a:rPr lang="en-US" sz="1700" kern="1200"/>
            <a:t>Feelings of stress, anxiety, or irritability.</a:t>
          </a:r>
        </a:p>
        <a:p>
          <a:pPr marL="0" lvl="0" indent="0" algn="l" defTabSz="755650">
            <a:lnSpc>
              <a:spcPct val="90000"/>
            </a:lnSpc>
            <a:spcBef>
              <a:spcPct val="0"/>
            </a:spcBef>
            <a:spcAft>
              <a:spcPct val="35000"/>
            </a:spcAft>
            <a:buNone/>
          </a:pPr>
          <a:r>
            <a:rPr lang="en-US" sz="1700" kern="1200"/>
            <a:t>Trouble focusing or lack of enthusiasm during training or competition</a:t>
          </a:r>
        </a:p>
      </dsp:txBody>
      <dsp:txXfrm>
        <a:off x="5406830" y="2342671"/>
        <a:ext cx="4315781" cy="1443408"/>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7229A1-7BD0-4C78-8B13-728830208F2F}" type="datetimeFigureOut">
              <a:rPr lang="en-US" smtClean="0"/>
              <a:t>11/13/2024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EA9863-ECBF-49F2-940B-487702266F97}" type="slidenum">
              <a:rPr lang="en-US" smtClean="0"/>
              <a:t>‹#›</a:t>
            </a:fld>
            <a:endParaRPr lang="en-US"/>
          </a:p>
        </p:txBody>
      </p:sp>
    </p:spTree>
    <p:extLst>
      <p:ext uri="{BB962C8B-B14F-4D97-AF65-F5344CB8AC3E}">
        <p14:creationId xmlns:p14="http://schemas.microsoft.com/office/powerpoint/2010/main" val="4025393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b="1" kern="0" dirty="0">
                <a:effectLst/>
                <a:ea typeface="Times New Roman" panose="02020603050405020304" pitchFamily="18" charset="0"/>
                <a:cs typeface="Times New Roman" panose="02020603050405020304" pitchFamily="18" charset="0"/>
              </a:rPr>
              <a:t>Increased Risk of Injury:</a:t>
            </a:r>
            <a:br>
              <a:rPr lang="en-US" sz="1200" kern="0" dirty="0">
                <a:effectLst/>
                <a:ea typeface="Times New Roman" panose="02020603050405020304" pitchFamily="18" charset="0"/>
                <a:cs typeface="Times New Roman" panose="02020603050405020304" pitchFamily="18" charset="0"/>
              </a:rPr>
            </a:br>
            <a:r>
              <a:rPr lang="en-US" sz="1200" kern="0" dirty="0">
                <a:effectLst/>
                <a:ea typeface="Times New Roman" panose="02020603050405020304" pitchFamily="18" charset="0"/>
                <a:cs typeface="Times New Roman" panose="02020603050405020304" pitchFamily="18" charset="0"/>
              </a:rPr>
              <a:t>Overtraining without proper rest weakens muscles and joints, leading to a higher chance of acute injuries like sprains, strains, and fractures.</a:t>
            </a:r>
            <a:endParaRPr lang="en-US" sz="1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b="1" kern="0" dirty="0">
                <a:effectLst/>
                <a:ea typeface="Times New Roman" panose="02020603050405020304" pitchFamily="18" charset="0"/>
                <a:cs typeface="Times New Roman" panose="02020603050405020304" pitchFamily="18" charset="0"/>
              </a:rPr>
              <a:t>Decreased Performance:</a:t>
            </a:r>
            <a:br>
              <a:rPr lang="en-US" sz="1200" kern="0" dirty="0">
                <a:effectLst/>
                <a:ea typeface="Times New Roman" panose="02020603050405020304" pitchFamily="18" charset="0"/>
                <a:cs typeface="Times New Roman" panose="02020603050405020304" pitchFamily="18" charset="0"/>
              </a:rPr>
            </a:br>
            <a:r>
              <a:rPr lang="en-US" sz="1200" kern="0" dirty="0">
                <a:effectLst/>
                <a:ea typeface="Times New Roman" panose="02020603050405020304" pitchFamily="18" charset="0"/>
                <a:cs typeface="Times New Roman" panose="02020603050405020304" pitchFamily="18" charset="0"/>
              </a:rPr>
              <a:t>Without recovery, performance stagnates or declines. Athletes may find themselves fatigued, unable to perform at their peak, and more prone to mistakes.</a:t>
            </a:r>
            <a:endParaRPr lang="en-US" sz="1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b="1" kern="0" dirty="0">
                <a:effectLst/>
                <a:ea typeface="Times New Roman" panose="02020603050405020304" pitchFamily="18" charset="0"/>
                <a:cs typeface="Times New Roman" panose="02020603050405020304" pitchFamily="18" charset="0"/>
              </a:rPr>
              <a:t>Mental Burnout:</a:t>
            </a:r>
            <a:br>
              <a:rPr lang="en-US" sz="1200" kern="0" dirty="0">
                <a:effectLst/>
                <a:ea typeface="Times New Roman" panose="02020603050405020304" pitchFamily="18" charset="0"/>
                <a:cs typeface="Times New Roman" panose="02020603050405020304" pitchFamily="18" charset="0"/>
              </a:rPr>
            </a:br>
            <a:r>
              <a:rPr lang="en-US" sz="1200" kern="0" dirty="0">
                <a:effectLst/>
                <a:ea typeface="Times New Roman" panose="02020603050405020304" pitchFamily="18" charset="0"/>
                <a:cs typeface="Times New Roman" panose="02020603050405020304" pitchFamily="18" charset="0"/>
              </a:rPr>
              <a:t>Constant training without downtime can lead to burnout, reducing an athlete's motivation, passion, and overall enjoyment of the sport.</a:t>
            </a:r>
            <a:endParaRPr lang="en-US" sz="1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b="1" kern="0" dirty="0">
                <a:effectLst/>
                <a:ea typeface="Times New Roman" panose="02020603050405020304" pitchFamily="18" charset="0"/>
                <a:cs typeface="Times New Roman" panose="02020603050405020304" pitchFamily="18" charset="0"/>
              </a:rPr>
              <a:t>Long-Term Health Implications:</a:t>
            </a:r>
            <a:br>
              <a:rPr lang="en-US" sz="1200" kern="0" dirty="0">
                <a:effectLst/>
                <a:ea typeface="Times New Roman" panose="02020603050405020304" pitchFamily="18" charset="0"/>
                <a:cs typeface="Times New Roman" panose="02020603050405020304" pitchFamily="18" charset="0"/>
              </a:rPr>
            </a:br>
            <a:r>
              <a:rPr lang="en-US" sz="1200" kern="0" dirty="0">
                <a:effectLst/>
                <a:ea typeface="Times New Roman" panose="02020603050405020304" pitchFamily="18" charset="0"/>
                <a:cs typeface="Times New Roman" panose="02020603050405020304" pitchFamily="18" charset="0"/>
              </a:rPr>
              <a:t>Overuse injuries in youth sports can have long-term consequences, potentially affecting an athlete's future in the sport and general mobility later in life.</a:t>
            </a:r>
            <a:endParaRPr lang="en-US" sz="1200" kern="100" dirty="0">
              <a:effectLst/>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0EA9863-ECBF-49F2-940B-487702266F97}" type="slidenum">
              <a:rPr lang="en-US" smtClean="0"/>
              <a:t>5</a:t>
            </a:fld>
            <a:endParaRPr lang="en-US"/>
          </a:p>
        </p:txBody>
      </p:sp>
    </p:spTree>
    <p:extLst>
      <p:ext uri="{BB962C8B-B14F-4D97-AF65-F5344CB8AC3E}">
        <p14:creationId xmlns:p14="http://schemas.microsoft.com/office/powerpoint/2010/main" val="2239435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b="1" kern="0" dirty="0">
                <a:effectLst/>
                <a:ea typeface="Times New Roman" panose="02020603050405020304" pitchFamily="18" charset="0"/>
                <a:cs typeface="Times New Roman" panose="02020603050405020304" pitchFamily="18" charset="0"/>
              </a:rPr>
              <a:t>Prioritize Sleep:</a:t>
            </a:r>
            <a:br>
              <a:rPr lang="en-US" sz="1200" kern="0" dirty="0">
                <a:effectLst/>
                <a:ea typeface="Times New Roman" panose="02020603050405020304" pitchFamily="18" charset="0"/>
                <a:cs typeface="Times New Roman" panose="02020603050405020304" pitchFamily="18" charset="0"/>
              </a:rPr>
            </a:br>
            <a:r>
              <a:rPr lang="en-US" sz="1200" kern="0" dirty="0">
                <a:effectLst/>
                <a:ea typeface="Times New Roman" panose="02020603050405020304" pitchFamily="18" charset="0"/>
                <a:cs typeface="Times New Roman" panose="02020603050405020304" pitchFamily="18" charset="0"/>
              </a:rPr>
              <a:t>Sleep is the most important recovery tool. Growth hormone, which aids muscle recovery, is released during deep sleep. Ensure 8–10 hours of sleep per night.</a:t>
            </a:r>
            <a:endParaRPr lang="en-US" sz="1200" kern="100" dirty="0">
              <a:effectLst/>
              <a:ea typeface="Calibri" panose="020F0502020204030204" pitchFamily="34" charset="0"/>
              <a:cs typeface="Times New Roman" panose="02020603050405020304" pitchFamily="18" charset="0"/>
            </a:endParaRPr>
          </a:p>
          <a:p>
            <a:pPr marL="342900" indent="-342900">
              <a:lnSpc>
                <a:spcPct val="107000"/>
              </a:lnSpc>
              <a:spcBef>
                <a:spcPts val="0"/>
              </a:spcBef>
              <a:spcAft>
                <a:spcPts val="800"/>
              </a:spcAft>
              <a:buSzPts val="1000"/>
              <a:buFont typeface="Symbol" panose="05050102010706020507" pitchFamily="18" charset="2"/>
              <a:buChar char=""/>
              <a:tabLst>
                <a:tab pos="457200" algn="l"/>
              </a:tabLst>
            </a:pPr>
            <a:r>
              <a:rPr lang="en-US" sz="1200" b="1" kern="0" dirty="0">
                <a:effectLst/>
                <a:ea typeface="Times New Roman" panose="02020603050405020304" pitchFamily="18" charset="0"/>
                <a:cs typeface="Times New Roman" panose="02020603050405020304" pitchFamily="18" charset="0"/>
              </a:rPr>
              <a:t>Balanced Nutrition:</a:t>
            </a:r>
            <a:br>
              <a:rPr lang="en-US" sz="1200" kern="0" dirty="0">
                <a:effectLst/>
                <a:ea typeface="Times New Roman" panose="02020603050405020304" pitchFamily="18" charset="0"/>
                <a:cs typeface="Times New Roman" panose="02020603050405020304" pitchFamily="18" charset="0"/>
              </a:rPr>
            </a:br>
            <a:r>
              <a:rPr lang="en-US" sz="1200" kern="0" dirty="0">
                <a:effectLst/>
                <a:ea typeface="Times New Roman" panose="02020603050405020304" pitchFamily="18" charset="0"/>
                <a:cs typeface="Times New Roman" panose="02020603050405020304" pitchFamily="18" charset="0"/>
              </a:rPr>
              <a:t>Proper nutrition provides the body with the fuel needed for recovery.</a:t>
            </a:r>
          </a:p>
          <a:p>
            <a:pPr marL="342900" indent="-342900">
              <a:lnSpc>
                <a:spcPct val="107000"/>
              </a:lnSpc>
              <a:spcBef>
                <a:spcPts val="0"/>
              </a:spcBef>
              <a:spcAft>
                <a:spcPts val="800"/>
              </a:spcAft>
              <a:buSzPts val="1000"/>
              <a:buFont typeface="Symbol" panose="05050102010706020507" pitchFamily="18" charset="2"/>
              <a:buChar char=""/>
              <a:tabLst>
                <a:tab pos="457200" algn="l"/>
              </a:tabLst>
            </a:pPr>
            <a:r>
              <a:rPr lang="en-US" sz="1200" kern="0" dirty="0">
                <a:effectLst/>
                <a:ea typeface="Times New Roman" panose="02020603050405020304" pitchFamily="18" charset="0"/>
                <a:cs typeface="Times New Roman" panose="02020603050405020304" pitchFamily="18" charset="0"/>
              </a:rPr>
              <a:t> </a:t>
            </a:r>
            <a:r>
              <a:rPr lang="en-US" sz="1200" b="1" kern="0" dirty="0">
                <a:effectLst/>
                <a:ea typeface="Times New Roman" panose="02020603050405020304" pitchFamily="18" charset="0"/>
                <a:cs typeface="Times New Roman" panose="02020603050405020304" pitchFamily="18" charset="0"/>
              </a:rPr>
              <a:t>Incorporate Active Rest Days:</a:t>
            </a:r>
            <a:br>
              <a:rPr lang="en-US" sz="1200" kern="0" dirty="0">
                <a:effectLst/>
                <a:ea typeface="Times New Roman" panose="02020603050405020304" pitchFamily="18" charset="0"/>
                <a:cs typeface="Times New Roman" panose="02020603050405020304" pitchFamily="18" charset="0"/>
              </a:rPr>
            </a:br>
            <a:r>
              <a:rPr lang="en-US" sz="1200" kern="0" dirty="0">
                <a:effectLst/>
                <a:ea typeface="Times New Roman" panose="02020603050405020304" pitchFamily="18" charset="0"/>
                <a:cs typeface="Times New Roman" panose="02020603050405020304" pitchFamily="18" charset="0"/>
              </a:rPr>
              <a:t>Take days off from intense training, but engage in light activity such as walking, stretching, or yoga to keep the body moving and promote circulation.</a:t>
            </a:r>
            <a:endParaRPr lang="en-US" sz="1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b="1" kern="0" dirty="0">
                <a:effectLst/>
                <a:ea typeface="Times New Roman" panose="02020603050405020304" pitchFamily="18" charset="0"/>
                <a:cs typeface="Times New Roman" panose="02020603050405020304" pitchFamily="18" charset="0"/>
              </a:rPr>
              <a:t>Stretching &amp; Mobility Work:</a:t>
            </a:r>
            <a:br>
              <a:rPr lang="en-US" sz="1200" kern="0" dirty="0">
                <a:effectLst/>
                <a:ea typeface="Times New Roman" panose="02020603050405020304" pitchFamily="18" charset="0"/>
                <a:cs typeface="Times New Roman" panose="02020603050405020304" pitchFamily="18" charset="0"/>
              </a:rPr>
            </a:br>
            <a:r>
              <a:rPr lang="en-US" sz="1200" kern="0" dirty="0">
                <a:effectLst/>
                <a:ea typeface="Times New Roman" panose="02020603050405020304" pitchFamily="18" charset="0"/>
                <a:cs typeface="Times New Roman" panose="02020603050405020304" pitchFamily="18" charset="0"/>
              </a:rPr>
              <a:t>Regular stretching, foam rolling, and mobility exercises help reduce muscle stiffness and improve flexibility.</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b="1" kern="0" dirty="0">
                <a:effectLst/>
                <a:ea typeface="Times New Roman" panose="02020603050405020304" pitchFamily="18" charset="0"/>
              </a:rPr>
              <a:t>Mental Recovery Techniques:</a:t>
            </a:r>
            <a:br>
              <a:rPr lang="en-US" sz="1200" kern="0" dirty="0">
                <a:effectLst/>
                <a:ea typeface="Times New Roman" panose="02020603050405020304" pitchFamily="18" charset="0"/>
              </a:rPr>
            </a:br>
            <a:r>
              <a:rPr lang="en-US" sz="1200" kern="0" dirty="0">
                <a:effectLst/>
                <a:ea typeface="Times New Roman" panose="02020603050405020304" pitchFamily="18" charset="0"/>
              </a:rPr>
              <a:t>Encourage relaxation techniques like deep breathing, meditation, or visualizing success to reduce stress and anxiety</a:t>
            </a:r>
            <a:endParaRPr lang="en-US" dirty="0"/>
          </a:p>
          <a:p>
            <a:endParaRPr lang="en-US" dirty="0"/>
          </a:p>
        </p:txBody>
      </p:sp>
      <p:sp>
        <p:nvSpPr>
          <p:cNvPr id="4" name="Slide Number Placeholder 3"/>
          <p:cNvSpPr>
            <a:spLocks noGrp="1"/>
          </p:cNvSpPr>
          <p:nvPr>
            <p:ph type="sldNum" sz="quarter" idx="5"/>
          </p:nvPr>
        </p:nvSpPr>
        <p:spPr/>
        <p:txBody>
          <a:bodyPr/>
          <a:lstStyle/>
          <a:p>
            <a:fld id="{A0EA9863-ECBF-49F2-940B-487702266F97}" type="slidenum">
              <a:rPr lang="en-US" smtClean="0"/>
              <a:t>7</a:t>
            </a:fld>
            <a:endParaRPr lang="en-US"/>
          </a:p>
        </p:txBody>
      </p:sp>
    </p:spTree>
    <p:extLst>
      <p:ext uri="{BB962C8B-B14F-4D97-AF65-F5344CB8AC3E}">
        <p14:creationId xmlns:p14="http://schemas.microsoft.com/office/powerpoint/2010/main" val="1435906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Reduces Impact</a:t>
            </a:r>
          </a:p>
          <a:p>
            <a:pPr marL="628650" lvl="1" indent="-171450">
              <a:buFont typeface="Arial" panose="020B0604020202020204" pitchFamily="34" charset="0"/>
              <a:buChar char="•"/>
            </a:pPr>
            <a:r>
              <a:rPr lang="en-US" dirty="0"/>
              <a:t>Provides buoyancy which decreases stress on joints and muscles</a:t>
            </a:r>
          </a:p>
          <a:p>
            <a:pPr marL="171450" lvl="0" indent="-171450">
              <a:buFont typeface="Arial" panose="020B0604020202020204" pitchFamily="34" charset="0"/>
              <a:buChar char="•"/>
            </a:pPr>
            <a:r>
              <a:rPr lang="en-US" dirty="0"/>
              <a:t>Increased Resistance</a:t>
            </a:r>
          </a:p>
          <a:p>
            <a:pPr marL="628650" lvl="1" indent="-171450">
              <a:buFont typeface="Arial" panose="020B0604020202020204" pitchFamily="34" charset="0"/>
              <a:buChar char="•"/>
            </a:pPr>
            <a:r>
              <a:rPr lang="en-US" dirty="0"/>
              <a:t>Water is denser than air, which allows for resistance training without heavy weights</a:t>
            </a:r>
          </a:p>
          <a:p>
            <a:pPr marL="171450" lvl="0" indent="-171450">
              <a:buFont typeface="Arial" panose="020B0604020202020204" pitchFamily="34" charset="0"/>
              <a:buChar char="•"/>
            </a:pPr>
            <a:r>
              <a:rPr lang="en-US" dirty="0"/>
              <a:t>Improves circulation</a:t>
            </a:r>
          </a:p>
          <a:p>
            <a:pPr marL="628650" lvl="1" indent="-171450">
              <a:buFont typeface="Arial" panose="020B0604020202020204" pitchFamily="34" charset="0"/>
              <a:buChar char="•"/>
            </a:pPr>
            <a:r>
              <a:rPr lang="en-US" dirty="0"/>
              <a:t>The hydrostatic pressure of water can enhance blood flow and promote healing and reducing swelling</a:t>
            </a:r>
          </a:p>
          <a:p>
            <a:pPr marL="171450" lvl="0" indent="-171450">
              <a:buFont typeface="Arial" panose="020B0604020202020204" pitchFamily="34" charset="0"/>
              <a:buChar char="•"/>
            </a:pPr>
            <a:r>
              <a:rPr lang="en-US" dirty="0"/>
              <a:t>Pain Relief </a:t>
            </a:r>
          </a:p>
          <a:p>
            <a:pPr marL="628650" lvl="1" indent="-171450">
              <a:buFont typeface="Arial" panose="020B0604020202020204" pitchFamily="34" charset="0"/>
              <a:buChar char="•"/>
            </a:pPr>
            <a:r>
              <a:rPr lang="en-US" dirty="0"/>
              <a:t>Warm Water can alleviate pain and soothe muscles </a:t>
            </a:r>
          </a:p>
          <a:p>
            <a:pPr marL="171450" lvl="0" indent="-171450">
              <a:buFont typeface="Arial" panose="020B0604020202020204" pitchFamily="34" charset="0"/>
              <a:buChar char="•"/>
            </a:pPr>
            <a:r>
              <a:rPr lang="en-US" dirty="0"/>
              <a:t>Low impact Cardiovascular benefits</a:t>
            </a:r>
          </a:p>
          <a:p>
            <a:pPr marL="628650" lvl="1" indent="-171450">
              <a:buFont typeface="Arial" panose="020B0604020202020204" pitchFamily="34" charset="0"/>
              <a:buChar char="•"/>
            </a:pPr>
            <a:r>
              <a:rPr lang="en-US" dirty="0"/>
              <a:t>Aquatics activities can provide cardiovascular conditioning with less risk of injury</a:t>
            </a:r>
          </a:p>
          <a:p>
            <a:pPr marL="171450" lvl="0" indent="-171450">
              <a:buFont typeface="Arial" panose="020B0604020202020204" pitchFamily="34" charset="0"/>
              <a:buChar char="•"/>
            </a:pPr>
            <a:r>
              <a:rPr lang="en-US" dirty="0"/>
              <a:t>Relaxation and Stress Relief</a:t>
            </a:r>
          </a:p>
          <a:p>
            <a:pPr marL="628650" lvl="1" indent="-171450">
              <a:buFont typeface="Arial" panose="020B0604020202020204" pitchFamily="34" charset="0"/>
              <a:buChar char="•"/>
            </a:pPr>
            <a:r>
              <a:rPr lang="en-US" dirty="0"/>
              <a:t>Soothing properties- relieve stress and anxiety </a:t>
            </a:r>
          </a:p>
        </p:txBody>
      </p:sp>
      <p:sp>
        <p:nvSpPr>
          <p:cNvPr id="4" name="Slide Number Placeholder 3"/>
          <p:cNvSpPr>
            <a:spLocks noGrp="1"/>
          </p:cNvSpPr>
          <p:nvPr>
            <p:ph type="sldNum" sz="quarter" idx="5"/>
          </p:nvPr>
        </p:nvSpPr>
        <p:spPr/>
        <p:txBody>
          <a:bodyPr/>
          <a:lstStyle/>
          <a:p>
            <a:fld id="{A0EA9863-ECBF-49F2-940B-487702266F97}" type="slidenum">
              <a:rPr lang="en-US" smtClean="0"/>
              <a:t>9</a:t>
            </a:fld>
            <a:endParaRPr lang="en-US"/>
          </a:p>
        </p:txBody>
      </p:sp>
    </p:spTree>
    <p:extLst>
      <p:ext uri="{BB962C8B-B14F-4D97-AF65-F5344CB8AC3E}">
        <p14:creationId xmlns:p14="http://schemas.microsoft.com/office/powerpoint/2010/main" val="1387532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Low- Impact</a:t>
            </a:r>
          </a:p>
          <a:p>
            <a:pPr marL="628650" lvl="1" indent="-171450">
              <a:buFont typeface="Arial" panose="020B0604020202020204" pitchFamily="34" charset="0"/>
              <a:buChar char="•"/>
            </a:pPr>
            <a:r>
              <a:rPr lang="en-US" dirty="0"/>
              <a:t>Low- Impact to the joints as compared to running/ Jogging</a:t>
            </a:r>
          </a:p>
          <a:p>
            <a:pPr marL="171450" lvl="0" indent="-171450">
              <a:buFont typeface="Arial" panose="020B0604020202020204" pitchFamily="34" charset="0"/>
              <a:buChar char="•"/>
            </a:pPr>
            <a:r>
              <a:rPr lang="en-US" dirty="0"/>
              <a:t>Cardiovascular Fitness</a:t>
            </a:r>
          </a:p>
          <a:p>
            <a:pPr marL="628650" lvl="1" indent="-171450">
              <a:buFont typeface="Arial" panose="020B0604020202020204" pitchFamily="34" charset="0"/>
              <a:buChar char="•"/>
            </a:pPr>
            <a:r>
              <a:rPr lang="en-US" dirty="0"/>
              <a:t>Improves Cardiovascular Health, enhances endurance and overall fitness without overexerting the body</a:t>
            </a:r>
          </a:p>
          <a:p>
            <a:pPr marL="171450" lvl="0" indent="-171450">
              <a:buFont typeface="Arial" panose="020B0604020202020204" pitchFamily="34" charset="0"/>
              <a:buChar char="•"/>
            </a:pPr>
            <a:r>
              <a:rPr lang="en-US" dirty="0"/>
              <a:t>Strengthens Muscles</a:t>
            </a:r>
          </a:p>
          <a:p>
            <a:pPr marL="628650" lvl="1" indent="-171450">
              <a:buFont typeface="Arial" panose="020B0604020202020204" pitchFamily="34" charset="0"/>
              <a:buChar char="•"/>
            </a:pPr>
            <a:r>
              <a:rPr lang="en-US" dirty="0"/>
              <a:t>Improves Lower body muscle groups</a:t>
            </a:r>
          </a:p>
          <a:p>
            <a:pPr marL="171450" lvl="0" indent="-171450">
              <a:buFont typeface="Arial" panose="020B0604020202020204" pitchFamily="34" charset="0"/>
              <a:buChar char="•"/>
            </a:pPr>
            <a:r>
              <a:rPr lang="en-US" dirty="0"/>
              <a:t>Improves Circulation/ Mobility</a:t>
            </a:r>
          </a:p>
          <a:p>
            <a:pPr marL="628650" lvl="1" indent="-171450">
              <a:buFont typeface="Arial" panose="020B0604020202020204" pitchFamily="34" charset="0"/>
              <a:buChar char="•"/>
            </a:pPr>
            <a:r>
              <a:rPr lang="en-US" dirty="0"/>
              <a:t>Increases blood flow, aids in healing with nutrient dense blood to tissues</a:t>
            </a:r>
          </a:p>
          <a:p>
            <a:pPr marL="628650" lvl="1" indent="-171450">
              <a:buFont typeface="Arial" panose="020B0604020202020204" pitchFamily="34" charset="0"/>
              <a:buChar char="•"/>
            </a:pPr>
            <a:r>
              <a:rPr lang="en-US" dirty="0"/>
              <a:t>Improves lower body joint mobility</a:t>
            </a:r>
          </a:p>
          <a:p>
            <a:pPr marL="457200" lvl="1"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fld id="{A0EA9863-ECBF-49F2-940B-487702266F97}" type="slidenum">
              <a:rPr lang="en-US" smtClean="0"/>
              <a:t>10</a:t>
            </a:fld>
            <a:endParaRPr lang="en-US"/>
          </a:p>
        </p:txBody>
      </p:sp>
    </p:spTree>
    <p:extLst>
      <p:ext uri="{BB962C8B-B14F-4D97-AF65-F5344CB8AC3E}">
        <p14:creationId xmlns:p14="http://schemas.microsoft.com/office/powerpoint/2010/main" val="2830261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dirty="0"/>
              <a:t>Benefits</a:t>
            </a:r>
          </a:p>
          <a:p>
            <a:pPr>
              <a:buFont typeface="Arial" panose="020B0604020202020204" pitchFamily="34" charset="0"/>
              <a:buChar char="•"/>
            </a:pPr>
            <a:r>
              <a:rPr lang="en-US" dirty="0"/>
              <a:t>Low-Impact</a:t>
            </a:r>
          </a:p>
          <a:p>
            <a:pPr>
              <a:buFont typeface="Arial" panose="020B0604020202020204" pitchFamily="34" charset="0"/>
              <a:buChar char="•"/>
            </a:pPr>
            <a:r>
              <a:rPr lang="en-US" dirty="0"/>
              <a:t>Cardiovascular</a:t>
            </a:r>
          </a:p>
          <a:p>
            <a:pPr>
              <a:buFont typeface="Arial" panose="020B0604020202020204" pitchFamily="34" charset="0"/>
              <a:buChar char="•"/>
            </a:pPr>
            <a:r>
              <a:rPr lang="en-US" dirty="0"/>
              <a:t>Mental Well-being</a:t>
            </a:r>
          </a:p>
          <a:p>
            <a:pPr marL="0" indent="0">
              <a:buNone/>
            </a:pPr>
            <a:r>
              <a:rPr lang="en-US" dirty="0"/>
              <a:t>Examples:</a:t>
            </a:r>
          </a:p>
          <a:p>
            <a:pPr>
              <a:buFont typeface="Arial" panose="020B0604020202020204" pitchFamily="34" charset="0"/>
              <a:buChar char="•"/>
            </a:pPr>
            <a:r>
              <a:rPr lang="en-US" dirty="0"/>
              <a:t>Brisk Walk </a:t>
            </a:r>
          </a:p>
          <a:p>
            <a:pPr>
              <a:buFont typeface="Arial" panose="020B0604020202020204" pitchFamily="34" charset="0"/>
              <a:buChar char="•"/>
            </a:pPr>
            <a:r>
              <a:rPr lang="en-US" dirty="0"/>
              <a:t>Hiking</a:t>
            </a:r>
          </a:p>
        </p:txBody>
      </p:sp>
      <p:sp>
        <p:nvSpPr>
          <p:cNvPr id="4" name="Slide Number Placeholder 3"/>
          <p:cNvSpPr>
            <a:spLocks noGrp="1"/>
          </p:cNvSpPr>
          <p:nvPr>
            <p:ph type="sldNum" sz="quarter" idx="5"/>
          </p:nvPr>
        </p:nvSpPr>
        <p:spPr/>
        <p:txBody>
          <a:bodyPr/>
          <a:lstStyle/>
          <a:p>
            <a:fld id="{A0EA9863-ECBF-49F2-940B-487702266F97}" type="slidenum">
              <a:rPr lang="en-US" smtClean="0"/>
              <a:t>11</a:t>
            </a:fld>
            <a:endParaRPr lang="en-US"/>
          </a:p>
        </p:txBody>
      </p:sp>
    </p:spTree>
    <p:extLst>
      <p:ext uri="{BB962C8B-B14F-4D97-AF65-F5344CB8AC3E}">
        <p14:creationId xmlns:p14="http://schemas.microsoft.com/office/powerpoint/2010/main" val="1219049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Weightlifting during the season is OK!</a:t>
            </a:r>
          </a:p>
          <a:p>
            <a:endParaRPr lang="en-US" dirty="0"/>
          </a:p>
        </p:txBody>
      </p:sp>
      <p:sp>
        <p:nvSpPr>
          <p:cNvPr id="4" name="Slide Number Placeholder 3"/>
          <p:cNvSpPr>
            <a:spLocks noGrp="1"/>
          </p:cNvSpPr>
          <p:nvPr>
            <p:ph type="sldNum" sz="quarter" idx="5"/>
          </p:nvPr>
        </p:nvSpPr>
        <p:spPr/>
        <p:txBody>
          <a:bodyPr/>
          <a:lstStyle/>
          <a:p>
            <a:fld id="{A0EA9863-ECBF-49F2-940B-487702266F97}" type="slidenum">
              <a:rPr lang="en-US" smtClean="0"/>
              <a:t>12</a:t>
            </a:fld>
            <a:endParaRPr lang="en-US"/>
          </a:p>
        </p:txBody>
      </p:sp>
    </p:spTree>
    <p:extLst>
      <p:ext uri="{BB962C8B-B14F-4D97-AF65-F5344CB8AC3E}">
        <p14:creationId xmlns:p14="http://schemas.microsoft.com/office/powerpoint/2010/main" val="1467457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Cryotherapy- how does it work?</a:t>
            </a:r>
          </a:p>
          <a:p>
            <a:r>
              <a:rPr lang="en-US" dirty="0"/>
              <a:t>Cold therapies vasoconstrict your blood vessels/ tissues which restrict blood flow to the area of your body. This decreases the amount of inflammation and perception of pain and fatigue. Less inflammation to the joint, muscle tissue, tendon= faster recovery time. </a:t>
            </a:r>
          </a:p>
          <a:p>
            <a:r>
              <a:rPr lang="en-US" dirty="0"/>
              <a:t>Time and place for Cryotherapy </a:t>
            </a:r>
          </a:p>
          <a:p>
            <a:endParaRPr lang="en-US" dirty="0"/>
          </a:p>
        </p:txBody>
      </p:sp>
      <p:sp>
        <p:nvSpPr>
          <p:cNvPr id="4" name="Slide Number Placeholder 3"/>
          <p:cNvSpPr>
            <a:spLocks noGrp="1"/>
          </p:cNvSpPr>
          <p:nvPr>
            <p:ph type="sldNum" sz="quarter" idx="5"/>
          </p:nvPr>
        </p:nvSpPr>
        <p:spPr/>
        <p:txBody>
          <a:bodyPr/>
          <a:lstStyle/>
          <a:p>
            <a:fld id="{A0EA9863-ECBF-49F2-940B-487702266F97}" type="slidenum">
              <a:rPr lang="en-US" smtClean="0"/>
              <a:t>16</a:t>
            </a:fld>
            <a:endParaRPr lang="en-US"/>
          </a:p>
        </p:txBody>
      </p:sp>
    </p:spTree>
    <p:extLst>
      <p:ext uri="{BB962C8B-B14F-4D97-AF65-F5344CB8AC3E}">
        <p14:creationId xmlns:p14="http://schemas.microsoft.com/office/powerpoint/2010/main" val="1968375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Opposite to Cryotherapy- Thermotherapy (Heat) will vasodilate your blood vessels and tissue</a:t>
            </a:r>
          </a:p>
          <a:p>
            <a:pPr marL="171450" indent="-171450">
              <a:buFont typeface="Arial" panose="020B0604020202020204" pitchFamily="34" charset="0"/>
              <a:buChar char="•"/>
            </a:pPr>
            <a:r>
              <a:rPr lang="en-US" dirty="0"/>
              <a:t>Increase Blood Circulation</a:t>
            </a:r>
          </a:p>
          <a:p>
            <a:pPr marL="628650" lvl="1" indent="-171450">
              <a:buFont typeface="Arial" panose="020B0604020202020204" pitchFamily="34" charset="0"/>
              <a:buChar char="•"/>
            </a:pPr>
            <a:r>
              <a:rPr lang="en-US" dirty="0"/>
              <a:t>Improve the circulation of oxygen and nutrients to the muscle tissues </a:t>
            </a:r>
          </a:p>
          <a:p>
            <a:pPr marL="171450" lvl="0" indent="-171450">
              <a:buFont typeface="Arial" panose="020B0604020202020204" pitchFamily="34" charset="0"/>
              <a:buChar char="•"/>
            </a:pPr>
            <a:r>
              <a:rPr lang="en-US" dirty="0"/>
              <a:t>Pain Relief/ Muscle relaxation</a:t>
            </a:r>
          </a:p>
          <a:p>
            <a:pPr marL="628650" lvl="1" indent="-171450">
              <a:buFont typeface="Arial" panose="020B0604020202020204" pitchFamily="34" charset="0"/>
              <a:buChar char="•"/>
            </a:pPr>
            <a:r>
              <a:rPr lang="en-US" dirty="0"/>
              <a:t>Increase in blood flow will reduce tight/ spasming muscle tissue and reduce pain </a:t>
            </a:r>
          </a:p>
          <a:p>
            <a:pPr marL="628650" lvl="1" indent="-171450">
              <a:buFont typeface="Arial" panose="020B0604020202020204" pitchFamily="34" charset="0"/>
              <a:buChar char="•"/>
            </a:pPr>
            <a:r>
              <a:rPr lang="en-US" dirty="0"/>
              <a:t>Improves Range of motion</a:t>
            </a:r>
          </a:p>
          <a:p>
            <a:pPr marL="457200" lvl="1" indent="0">
              <a:buFont typeface="Arial" panose="020B0604020202020204" pitchFamily="34" charset="0"/>
              <a:buNone/>
            </a:pPr>
            <a:r>
              <a:rPr lang="en-US" dirty="0"/>
              <a:t>Mention Contrast therapy and segway to Compression/ Massage therapy</a:t>
            </a:r>
          </a:p>
          <a:p>
            <a:endParaRPr lang="en-US" dirty="0"/>
          </a:p>
        </p:txBody>
      </p:sp>
      <p:sp>
        <p:nvSpPr>
          <p:cNvPr id="4" name="Slide Number Placeholder 3"/>
          <p:cNvSpPr>
            <a:spLocks noGrp="1"/>
          </p:cNvSpPr>
          <p:nvPr>
            <p:ph type="sldNum" sz="quarter" idx="5"/>
          </p:nvPr>
        </p:nvSpPr>
        <p:spPr/>
        <p:txBody>
          <a:bodyPr/>
          <a:lstStyle/>
          <a:p>
            <a:fld id="{A0EA9863-ECBF-49F2-940B-487702266F97}" type="slidenum">
              <a:rPr lang="en-US" smtClean="0"/>
              <a:t>17</a:t>
            </a:fld>
            <a:endParaRPr lang="en-US"/>
          </a:p>
        </p:txBody>
      </p:sp>
    </p:spTree>
    <p:extLst>
      <p:ext uri="{BB962C8B-B14F-4D97-AF65-F5344CB8AC3E}">
        <p14:creationId xmlns:p14="http://schemas.microsoft.com/office/powerpoint/2010/main" val="1557374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C902C99-C69F-443B-BEF8-F4E1270B058C}"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91892-36D1-44F4-ABDD-480E85270A2B}"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6417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902C99-C69F-443B-BEF8-F4E1270B058C}"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91892-36D1-44F4-ABDD-480E85270A2B}" type="slidenum">
              <a:rPr lang="en-US" smtClean="0"/>
              <a:t>‹#›</a:t>
            </a:fld>
            <a:endParaRPr lang="en-US"/>
          </a:p>
        </p:txBody>
      </p:sp>
    </p:spTree>
    <p:extLst>
      <p:ext uri="{BB962C8B-B14F-4D97-AF65-F5344CB8AC3E}">
        <p14:creationId xmlns:p14="http://schemas.microsoft.com/office/powerpoint/2010/main" val="3482514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902C99-C69F-443B-BEF8-F4E1270B058C}"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91892-36D1-44F4-ABDD-480E85270A2B}"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5013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902C99-C69F-443B-BEF8-F4E1270B058C}"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591892-36D1-44F4-ABDD-480E85270A2B}" type="slidenum">
              <a:rPr lang="en-US" smtClean="0"/>
              <a:t>‹#›</a:t>
            </a:fld>
            <a:endParaRPr lang="en-US"/>
          </a:p>
        </p:txBody>
      </p:sp>
    </p:spTree>
    <p:extLst>
      <p:ext uri="{BB962C8B-B14F-4D97-AF65-F5344CB8AC3E}">
        <p14:creationId xmlns:p14="http://schemas.microsoft.com/office/powerpoint/2010/main" val="78377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902C99-C69F-443B-BEF8-F4E1270B058C}" type="datetimeFigureOut">
              <a:rPr lang="en-US" smtClean="0"/>
              <a:t>11/13/2024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591892-36D1-44F4-ABDD-480E85270A2B}" type="slidenum">
              <a:rPr lang="en-US" smtClean="0"/>
              <a:t>‹#›</a:t>
            </a:fld>
            <a:endParaRPr lang="en-US"/>
          </a:p>
        </p:txBody>
      </p:sp>
    </p:spTree>
    <p:extLst>
      <p:ext uri="{BB962C8B-B14F-4D97-AF65-F5344CB8AC3E}">
        <p14:creationId xmlns:p14="http://schemas.microsoft.com/office/powerpoint/2010/main" val="1662175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902C99-C69F-443B-BEF8-F4E1270B058C}" type="datetimeFigureOut">
              <a:rPr lang="en-US" smtClean="0"/>
              <a:t>11/13/2024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591892-36D1-44F4-ABDD-480E85270A2B}" type="slidenum">
              <a:rPr lang="en-US" smtClean="0"/>
              <a:t>‹#›</a:t>
            </a:fld>
            <a:endParaRPr lang="en-US"/>
          </a:p>
        </p:txBody>
      </p:sp>
    </p:spTree>
    <p:extLst>
      <p:ext uri="{BB962C8B-B14F-4D97-AF65-F5344CB8AC3E}">
        <p14:creationId xmlns:p14="http://schemas.microsoft.com/office/powerpoint/2010/main" val="4014693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C902C99-C69F-443B-BEF8-F4E1270B058C}" type="datetimeFigureOut">
              <a:rPr lang="en-US" smtClean="0"/>
              <a:t>11/13/2024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5591892-36D1-44F4-ABDD-480E85270A2B}" type="slidenum">
              <a:rPr lang="en-US" smtClean="0"/>
              <a:t>‹#›</a:t>
            </a:fld>
            <a:endParaRPr lang="en-US"/>
          </a:p>
        </p:txBody>
      </p:sp>
    </p:spTree>
    <p:extLst>
      <p:ext uri="{BB962C8B-B14F-4D97-AF65-F5344CB8AC3E}">
        <p14:creationId xmlns:p14="http://schemas.microsoft.com/office/powerpoint/2010/main" val="2288058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C902C99-C69F-443B-BEF8-F4E1270B058C}" type="datetimeFigureOut">
              <a:rPr lang="en-US" smtClean="0"/>
              <a:t>11/13/2024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5591892-36D1-44F4-ABDD-480E85270A2B}" type="slidenum">
              <a:rPr lang="en-US" smtClean="0"/>
              <a:t>‹#›</a:t>
            </a:fld>
            <a:endParaRPr lang="en-US"/>
          </a:p>
        </p:txBody>
      </p:sp>
    </p:spTree>
    <p:extLst>
      <p:ext uri="{BB962C8B-B14F-4D97-AF65-F5344CB8AC3E}">
        <p14:creationId xmlns:p14="http://schemas.microsoft.com/office/powerpoint/2010/main" val="1625069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902C99-C69F-443B-BEF8-F4E1270B058C}"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591892-36D1-44F4-ABDD-480E85270A2B}" type="slidenum">
              <a:rPr lang="en-US" smtClean="0"/>
              <a:t>‹#›</a:t>
            </a:fld>
            <a:endParaRPr lang="en-US"/>
          </a:p>
        </p:txBody>
      </p:sp>
    </p:spTree>
    <p:extLst>
      <p:ext uri="{BB962C8B-B14F-4D97-AF65-F5344CB8AC3E}">
        <p14:creationId xmlns:p14="http://schemas.microsoft.com/office/powerpoint/2010/main" val="282045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902C99-C69F-443B-BEF8-F4E1270B058C}"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91892-36D1-44F4-ABDD-480E85270A2B}" type="slidenum">
              <a:rPr lang="en-US" smtClean="0"/>
              <a:t>‹#›</a:t>
            </a:fld>
            <a:endParaRPr lang="en-US"/>
          </a:p>
        </p:txBody>
      </p:sp>
    </p:spTree>
    <p:extLst>
      <p:ext uri="{BB962C8B-B14F-4D97-AF65-F5344CB8AC3E}">
        <p14:creationId xmlns:p14="http://schemas.microsoft.com/office/powerpoint/2010/main" val="407239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902C99-C69F-443B-BEF8-F4E1270B058C}"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91892-36D1-44F4-ABDD-480E85270A2B}" type="slidenum">
              <a:rPr lang="en-US" smtClean="0"/>
              <a:t>‹#›</a:t>
            </a:fld>
            <a:endParaRPr lang="en-US"/>
          </a:p>
        </p:txBody>
      </p:sp>
    </p:spTree>
    <p:extLst>
      <p:ext uri="{BB962C8B-B14F-4D97-AF65-F5344CB8AC3E}">
        <p14:creationId xmlns:p14="http://schemas.microsoft.com/office/powerpoint/2010/main" val="905980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C902C99-C69F-443B-BEF8-F4E1270B058C}" type="datetimeFigureOut">
              <a:rPr lang="en-US" smtClean="0"/>
              <a:t>11/13/2024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5591892-36D1-44F4-ABDD-480E85270A2B}"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89942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B7F9C-0058-AED8-7607-0EEE8858BA27}"/>
              </a:ext>
            </a:extLst>
          </p:cNvPr>
          <p:cNvSpPr>
            <a:spLocks noGrp="1"/>
          </p:cNvSpPr>
          <p:nvPr>
            <p:ph type="ctrTitle"/>
          </p:nvPr>
        </p:nvSpPr>
        <p:spPr/>
        <p:txBody>
          <a:bodyPr>
            <a:normAutofit/>
          </a:bodyPr>
          <a:lstStyle/>
          <a:p>
            <a:pPr algn="ctr"/>
            <a:r>
              <a:rPr lang="en-US" dirty="0"/>
              <a:t>Maximizing Athlete Performance with Training and Activation</a:t>
            </a:r>
          </a:p>
        </p:txBody>
      </p:sp>
      <p:sp>
        <p:nvSpPr>
          <p:cNvPr id="3" name="Subtitle 2">
            <a:extLst>
              <a:ext uri="{FF2B5EF4-FFF2-40B4-BE49-F238E27FC236}">
                <a16:creationId xmlns:a16="http://schemas.microsoft.com/office/drawing/2014/main" id="{23648C66-D779-ED71-1EA3-3F3C839D2889}"/>
              </a:ext>
            </a:extLst>
          </p:cNvPr>
          <p:cNvSpPr>
            <a:spLocks noGrp="1"/>
          </p:cNvSpPr>
          <p:nvPr>
            <p:ph type="subTitle" idx="1"/>
          </p:nvPr>
        </p:nvSpPr>
        <p:spPr/>
        <p:txBody>
          <a:bodyPr/>
          <a:lstStyle/>
          <a:p>
            <a:pPr algn="ctr"/>
            <a:r>
              <a:rPr lang="en-US" dirty="0"/>
              <a:t>By Michael Dias MBA, LAT, ATC</a:t>
            </a:r>
            <a:endParaRPr lang="en-US" dirty="0">
              <a:solidFill>
                <a:srgbClr val="FF0000"/>
              </a:solidFill>
            </a:endParaRPr>
          </a:p>
        </p:txBody>
      </p:sp>
    </p:spTree>
    <p:extLst>
      <p:ext uri="{BB962C8B-B14F-4D97-AF65-F5344CB8AC3E}">
        <p14:creationId xmlns:p14="http://schemas.microsoft.com/office/powerpoint/2010/main" val="3487897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2B8AE-BE1B-849D-6F00-E96F08868B51}"/>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4B803458-75D4-945D-8435-F956BC0D8A3B}"/>
              </a:ext>
            </a:extLst>
          </p:cNvPr>
          <p:cNvSpPr>
            <a:spLocks noGrp="1"/>
          </p:cNvSpPr>
          <p:nvPr>
            <p:ph idx="1"/>
          </p:nvPr>
        </p:nvSpPr>
        <p:spPr/>
        <p:txBody>
          <a:bodyPr/>
          <a:lstStyle/>
          <a:p>
            <a:pPr>
              <a:buFont typeface="Arial" panose="020B0604020202020204" pitchFamily="34" charset="0"/>
              <a:buChar char="•"/>
            </a:pPr>
            <a:r>
              <a:rPr lang="en-US" sz="3600" dirty="0"/>
              <a:t>Recovery </a:t>
            </a:r>
          </a:p>
          <a:p>
            <a:pPr>
              <a:buFont typeface="Arial" panose="020B0604020202020204" pitchFamily="34" charset="0"/>
              <a:buChar char="•"/>
            </a:pPr>
            <a:r>
              <a:rPr lang="en-US" sz="3600" dirty="0"/>
              <a:t>Signs of Overtraining and Burnout</a:t>
            </a:r>
          </a:p>
          <a:p>
            <a:pPr>
              <a:buFont typeface="Arial" panose="020B0604020202020204" pitchFamily="34" charset="0"/>
              <a:buChar char="•"/>
            </a:pPr>
            <a:r>
              <a:rPr lang="en-US" sz="3600" dirty="0"/>
              <a:t>Types of Recovery </a:t>
            </a:r>
          </a:p>
          <a:p>
            <a:pPr>
              <a:buFont typeface="Arial" panose="020B0604020202020204" pitchFamily="34" charset="0"/>
              <a:buChar char="•"/>
            </a:pPr>
            <a:r>
              <a:rPr lang="en-US" sz="3600" dirty="0"/>
              <a:t>How and When to Recover</a:t>
            </a:r>
          </a:p>
          <a:p>
            <a:pPr>
              <a:buFont typeface="Arial" panose="020B0604020202020204" pitchFamily="34" charset="0"/>
              <a:buChar char="•"/>
            </a:pPr>
            <a:r>
              <a:rPr lang="en-US" sz="3600" dirty="0"/>
              <a:t>Cases</a:t>
            </a:r>
          </a:p>
          <a:p>
            <a:endParaRPr lang="en-US" dirty="0"/>
          </a:p>
        </p:txBody>
      </p:sp>
    </p:spTree>
    <p:extLst>
      <p:ext uri="{BB962C8B-B14F-4D97-AF65-F5344CB8AC3E}">
        <p14:creationId xmlns:p14="http://schemas.microsoft.com/office/powerpoint/2010/main" val="1418645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CC685-7177-9729-643D-F80144FE0FD4}"/>
              </a:ext>
            </a:extLst>
          </p:cNvPr>
          <p:cNvSpPr>
            <a:spLocks noGrp="1"/>
          </p:cNvSpPr>
          <p:nvPr>
            <p:ph type="title"/>
          </p:nvPr>
        </p:nvSpPr>
        <p:spPr>
          <a:xfrm>
            <a:off x="1097280" y="286603"/>
            <a:ext cx="10058400" cy="1450757"/>
          </a:xfrm>
        </p:spPr>
        <p:txBody>
          <a:bodyPr>
            <a:normAutofit/>
          </a:bodyPr>
          <a:lstStyle/>
          <a:p>
            <a:r>
              <a:rPr lang="en-US" dirty="0"/>
              <a:t>Recovery... Why does it matter?</a:t>
            </a:r>
          </a:p>
        </p:txBody>
      </p:sp>
      <p:graphicFrame>
        <p:nvGraphicFramePr>
          <p:cNvPr id="1039" name="Content Placeholder 2">
            <a:extLst>
              <a:ext uri="{FF2B5EF4-FFF2-40B4-BE49-F238E27FC236}">
                <a16:creationId xmlns:a16="http://schemas.microsoft.com/office/drawing/2014/main" id="{B68C96B4-D08F-C6DA-A398-93EF8783D63A}"/>
              </a:ext>
            </a:extLst>
          </p:cNvPr>
          <p:cNvGraphicFramePr>
            <a:graphicFrameLocks noGrp="1"/>
          </p:cNvGraphicFramePr>
          <p:nvPr>
            <p:ph idx="1"/>
            <p:extLst>
              <p:ext uri="{D42A27DB-BD31-4B8C-83A1-F6EECF244321}">
                <p14:modId xmlns:p14="http://schemas.microsoft.com/office/powerpoint/2010/main" val="1201201230"/>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5167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35259C-04F4-06AE-85E5-F736A533DF78}"/>
              </a:ext>
            </a:extLst>
          </p:cNvPr>
          <p:cNvSpPr>
            <a:spLocks noGrp="1"/>
          </p:cNvSpPr>
          <p:nvPr>
            <p:ph type="title"/>
          </p:nvPr>
        </p:nvSpPr>
        <p:spPr>
          <a:xfrm>
            <a:off x="6411685" y="634946"/>
            <a:ext cx="5127171" cy="1450757"/>
          </a:xfrm>
        </p:spPr>
        <p:txBody>
          <a:bodyPr>
            <a:normAutofit/>
          </a:bodyPr>
          <a:lstStyle/>
          <a:p>
            <a:r>
              <a:rPr lang="en-US" dirty="0"/>
              <a:t>What is Recovery? </a:t>
            </a:r>
          </a:p>
        </p:txBody>
      </p:sp>
      <p:pic>
        <p:nvPicPr>
          <p:cNvPr id="4" name="Picture 2" descr="Blog - Page 47 of 158 - SimpliFaster">
            <a:extLst>
              <a:ext uri="{FF2B5EF4-FFF2-40B4-BE49-F238E27FC236}">
                <a16:creationId xmlns:a16="http://schemas.microsoft.com/office/drawing/2014/main" id="{A62A14B1-A2C8-4BD1-BB31-D744D5780B9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192" y="1735709"/>
            <a:ext cx="5451627" cy="306654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2447246-12DD-F43F-841B-2D23E18244BA}"/>
              </a:ext>
            </a:extLst>
          </p:cNvPr>
          <p:cNvSpPr>
            <a:spLocks noGrp="1"/>
          </p:cNvSpPr>
          <p:nvPr>
            <p:ph idx="1"/>
          </p:nvPr>
        </p:nvSpPr>
        <p:spPr>
          <a:xfrm>
            <a:off x="6411684" y="2198914"/>
            <a:ext cx="5127172" cy="3670180"/>
          </a:xfrm>
        </p:spPr>
        <p:txBody>
          <a:bodyPr>
            <a:normAutofit/>
          </a:bodyPr>
          <a:lstStyle/>
          <a:p>
            <a:pPr>
              <a:buFont typeface="Arial" panose="020B0604020202020204" pitchFamily="34" charset="0"/>
              <a:buChar char="•"/>
            </a:pPr>
            <a:r>
              <a:rPr lang="en-US" kern="0">
                <a:effectLst/>
                <a:ea typeface="Times New Roman" panose="02020603050405020304" pitchFamily="18" charset="0"/>
                <a:cs typeface="Times New Roman" panose="02020603050405020304" pitchFamily="18" charset="0"/>
              </a:rPr>
              <a:t>Recovery refers to the process of allowing the body and mind to rest and repair after physical activity. It includes both physical and mental aspects, helping the athlete restore energy levels, repair muscle tissue, and reduce stress.</a:t>
            </a:r>
            <a:endParaRPr lang="en-US" kern="100">
              <a:effectLst/>
              <a:ea typeface="Calibri" panose="020F0502020204030204" pitchFamily="34" charset="0"/>
              <a:cs typeface="Times New Roman" panose="02020603050405020304" pitchFamily="18" charset="0"/>
            </a:endParaRPr>
          </a:p>
          <a:p>
            <a:pPr>
              <a:buFont typeface="Arial" panose="020B0604020202020204" pitchFamily="34" charset="0"/>
              <a:buChar char="•"/>
            </a:pPr>
            <a:r>
              <a:rPr lang="en-US"/>
              <a:t>Forms of recovery: </a:t>
            </a:r>
          </a:p>
          <a:p>
            <a:pPr lvl="1"/>
            <a:r>
              <a:rPr lang="en-US" dirty="0"/>
              <a:t>Physical Recovery</a:t>
            </a:r>
          </a:p>
          <a:p>
            <a:pPr lvl="1"/>
            <a:r>
              <a:rPr lang="en-US" dirty="0"/>
              <a:t>Mental Recovery</a:t>
            </a:r>
          </a:p>
          <a:p>
            <a:pPr lvl="1"/>
            <a:r>
              <a:rPr lang="en-US" dirty="0"/>
              <a:t>Active Recovery </a:t>
            </a:r>
          </a:p>
        </p:txBody>
      </p:sp>
      <p:sp>
        <p:nvSpPr>
          <p:cNvPr id="13" name="Rectangle 12">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357650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402D090-D96E-3A12-2D9F-0418F04C33C1}"/>
              </a:ext>
            </a:extLst>
          </p:cNvPr>
          <p:cNvSpPr>
            <a:spLocks noGrp="1"/>
          </p:cNvSpPr>
          <p:nvPr>
            <p:ph type="title"/>
          </p:nvPr>
        </p:nvSpPr>
        <p:spPr>
          <a:xfrm>
            <a:off x="492370" y="516835"/>
            <a:ext cx="3084844" cy="5772840"/>
          </a:xfrm>
        </p:spPr>
        <p:txBody>
          <a:bodyPr anchor="ctr">
            <a:normAutofit/>
          </a:bodyPr>
          <a:lstStyle/>
          <a:p>
            <a:r>
              <a:rPr lang="en-US" sz="3600">
                <a:solidFill>
                  <a:srgbClr val="FFFFFF"/>
                </a:solidFill>
              </a:rPr>
              <a:t>Why does it matter? 	</a:t>
            </a:r>
          </a:p>
        </p:txBody>
      </p:sp>
      <p:sp>
        <p:nvSpPr>
          <p:cNvPr id="13" name="Rectangle 12">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BAE294AA-43E4-98D5-B4EB-A133B37686E4}"/>
              </a:ext>
            </a:extLst>
          </p:cNvPr>
          <p:cNvGraphicFramePr>
            <a:graphicFrameLocks noGrp="1"/>
          </p:cNvGraphicFramePr>
          <p:nvPr>
            <p:ph idx="1"/>
            <p:extLst>
              <p:ext uri="{D42A27DB-BD31-4B8C-83A1-F6EECF244321}">
                <p14:modId xmlns:p14="http://schemas.microsoft.com/office/powerpoint/2010/main" val="57974528"/>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96251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3B597-49A1-2B56-1A73-56DF08961279}"/>
              </a:ext>
            </a:extLst>
          </p:cNvPr>
          <p:cNvSpPr>
            <a:spLocks noGrp="1"/>
          </p:cNvSpPr>
          <p:nvPr>
            <p:ph type="title"/>
          </p:nvPr>
        </p:nvSpPr>
        <p:spPr>
          <a:xfrm>
            <a:off x="1097280" y="286603"/>
            <a:ext cx="10058400" cy="1450757"/>
          </a:xfrm>
        </p:spPr>
        <p:txBody>
          <a:bodyPr>
            <a:normAutofit/>
          </a:bodyPr>
          <a:lstStyle/>
          <a:p>
            <a:r>
              <a:rPr lang="en-US" dirty="0"/>
              <a:t>Signs That Young Athletes Need Recovery</a:t>
            </a:r>
          </a:p>
        </p:txBody>
      </p:sp>
      <p:graphicFrame>
        <p:nvGraphicFramePr>
          <p:cNvPr id="5" name="Content Placeholder 2">
            <a:extLst>
              <a:ext uri="{FF2B5EF4-FFF2-40B4-BE49-F238E27FC236}">
                <a16:creationId xmlns:a16="http://schemas.microsoft.com/office/drawing/2014/main" id="{4951936E-71FB-F8D0-7A70-215E7730BA50}"/>
              </a:ext>
            </a:extLst>
          </p:cNvPr>
          <p:cNvGraphicFramePr>
            <a:graphicFrameLocks noGrp="1"/>
          </p:cNvGraphicFramePr>
          <p:nvPr>
            <p:ph idx="1"/>
            <p:extLst>
              <p:ext uri="{D42A27DB-BD31-4B8C-83A1-F6EECF244321}">
                <p14:modId xmlns:p14="http://schemas.microsoft.com/office/powerpoint/2010/main" val="3733124428"/>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7998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58296-6306-140F-6477-FC3CBA79EBCC}"/>
              </a:ext>
            </a:extLst>
          </p:cNvPr>
          <p:cNvSpPr>
            <a:spLocks noGrp="1"/>
          </p:cNvSpPr>
          <p:nvPr>
            <p:ph type="title"/>
          </p:nvPr>
        </p:nvSpPr>
        <p:spPr/>
        <p:txBody>
          <a:bodyPr/>
          <a:lstStyle/>
          <a:p>
            <a:pPr algn="ctr"/>
            <a:r>
              <a:rPr lang="en-US" dirty="0"/>
              <a:t>How Can Young Athletes Recover Effectively?</a:t>
            </a:r>
          </a:p>
        </p:txBody>
      </p:sp>
      <p:sp>
        <p:nvSpPr>
          <p:cNvPr id="3" name="Text Placeholder 2">
            <a:extLst>
              <a:ext uri="{FF2B5EF4-FFF2-40B4-BE49-F238E27FC236}">
                <a16:creationId xmlns:a16="http://schemas.microsoft.com/office/drawing/2014/main" id="{4C3D8E09-0C2B-22BF-5A73-BF3C659F8B1D}"/>
              </a:ext>
            </a:extLst>
          </p:cNvPr>
          <p:cNvSpPr>
            <a:spLocks noGrp="1"/>
          </p:cNvSpPr>
          <p:nvPr>
            <p:ph type="body" idx="1"/>
          </p:nvPr>
        </p:nvSpPr>
        <p:spPr/>
        <p:txBody>
          <a:bodyPr/>
          <a:lstStyle/>
          <a:p>
            <a:r>
              <a:rPr lang="en-US" dirty="0"/>
              <a:t>Short-Term recovery (Active Recovery)</a:t>
            </a:r>
          </a:p>
        </p:txBody>
      </p:sp>
      <p:sp>
        <p:nvSpPr>
          <p:cNvPr id="4" name="Content Placeholder 3">
            <a:extLst>
              <a:ext uri="{FF2B5EF4-FFF2-40B4-BE49-F238E27FC236}">
                <a16:creationId xmlns:a16="http://schemas.microsoft.com/office/drawing/2014/main" id="{C51D2817-FE96-DCBB-CB62-DF10EBB9ACCE}"/>
              </a:ext>
            </a:extLst>
          </p:cNvPr>
          <p:cNvSpPr>
            <a:spLocks noGrp="1"/>
          </p:cNvSpPr>
          <p:nvPr>
            <p:ph sz="half" idx="2"/>
          </p:nvPr>
        </p:nvSpPr>
        <p:spPr/>
        <p:txBody>
          <a:bodyPr>
            <a:normAutofit/>
          </a:bodyPr>
          <a:lstStyle/>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b="1" kern="0" dirty="0">
                <a:effectLst/>
                <a:ea typeface="Times New Roman" panose="02020603050405020304" pitchFamily="18" charset="0"/>
                <a:cs typeface="Times New Roman" panose="02020603050405020304" pitchFamily="18" charset="0"/>
              </a:rPr>
              <a:t>Prioritize Sleep</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b="1" kern="0" dirty="0">
                <a:effectLst/>
                <a:ea typeface="Times New Roman" panose="02020603050405020304" pitchFamily="18" charset="0"/>
                <a:cs typeface="Times New Roman" panose="02020603050405020304" pitchFamily="18" charset="0"/>
              </a:rPr>
              <a:t>Balanced Nutrition</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b="1" kern="0" dirty="0">
                <a:effectLst/>
                <a:ea typeface="Times New Roman" panose="02020603050405020304" pitchFamily="18" charset="0"/>
                <a:cs typeface="Times New Roman" panose="02020603050405020304" pitchFamily="18" charset="0"/>
              </a:rPr>
              <a:t>Incorporate Active Rest Days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b="1" kern="0" dirty="0">
                <a:ea typeface="Times New Roman" panose="02020603050405020304" pitchFamily="18" charset="0"/>
                <a:cs typeface="Times New Roman" panose="02020603050405020304" pitchFamily="18" charset="0"/>
              </a:rPr>
              <a:t>Stretching &amp; Mobility</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b="1" kern="0" dirty="0">
                <a:ea typeface="Times New Roman" panose="02020603050405020304" pitchFamily="18" charset="0"/>
                <a:cs typeface="Times New Roman" panose="02020603050405020304" pitchFamily="18" charset="0"/>
              </a:rPr>
              <a:t>Strength Training</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000" b="1" kern="0" dirty="0">
                <a:effectLst/>
                <a:ea typeface="Times New Roman" panose="02020603050405020304" pitchFamily="18" charset="0"/>
                <a:cs typeface="Times New Roman" panose="02020603050405020304" pitchFamily="18" charset="0"/>
              </a:rPr>
              <a:t>Therapeutic Modalities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b="1" kern="0" dirty="0">
                <a:ea typeface="Times New Roman" panose="02020603050405020304" pitchFamily="18" charset="0"/>
                <a:cs typeface="Times New Roman" panose="02020603050405020304" pitchFamily="18" charset="0"/>
              </a:rPr>
              <a:t>Mental Recovery Techniques</a:t>
            </a:r>
            <a:br>
              <a:rPr lang="en-US" sz="2000" kern="0" dirty="0">
                <a:effectLst/>
                <a:ea typeface="Times New Roman" panose="02020603050405020304" pitchFamily="18" charset="0"/>
                <a:cs typeface="Times New Roman" panose="02020603050405020304" pitchFamily="18" charset="0"/>
              </a:rPr>
            </a:br>
            <a:endParaRPr lang="en-US" dirty="0"/>
          </a:p>
        </p:txBody>
      </p:sp>
      <p:sp>
        <p:nvSpPr>
          <p:cNvPr id="5" name="Text Placeholder 4">
            <a:extLst>
              <a:ext uri="{FF2B5EF4-FFF2-40B4-BE49-F238E27FC236}">
                <a16:creationId xmlns:a16="http://schemas.microsoft.com/office/drawing/2014/main" id="{952560CB-9CDA-75E5-901F-DBC56F4EF48C}"/>
              </a:ext>
            </a:extLst>
          </p:cNvPr>
          <p:cNvSpPr>
            <a:spLocks noGrp="1"/>
          </p:cNvSpPr>
          <p:nvPr>
            <p:ph type="body" sz="quarter" idx="3"/>
          </p:nvPr>
        </p:nvSpPr>
        <p:spPr/>
        <p:txBody>
          <a:bodyPr/>
          <a:lstStyle/>
          <a:p>
            <a:r>
              <a:rPr lang="en-US" dirty="0"/>
              <a:t>Long- Term Recovery</a:t>
            </a:r>
          </a:p>
        </p:txBody>
      </p:sp>
      <p:sp>
        <p:nvSpPr>
          <p:cNvPr id="6" name="Content Placeholder 5">
            <a:extLst>
              <a:ext uri="{FF2B5EF4-FFF2-40B4-BE49-F238E27FC236}">
                <a16:creationId xmlns:a16="http://schemas.microsoft.com/office/drawing/2014/main" id="{4886202B-287D-3A77-CAEE-C36D14561F6F}"/>
              </a:ext>
            </a:extLst>
          </p:cNvPr>
          <p:cNvSpPr>
            <a:spLocks noGrp="1"/>
          </p:cNvSpPr>
          <p:nvPr>
            <p:ph sz="quarter" idx="4"/>
          </p:nvPr>
        </p:nvSpPr>
        <p:spPr/>
        <p:txBody>
          <a:bodyPr>
            <a:normAutofit/>
          </a:bodyPr>
          <a:lstStyle/>
          <a:p>
            <a:pPr>
              <a:buFont typeface="Arial" panose="020B0604020202020204" pitchFamily="34" charset="0"/>
              <a:buChar char="•"/>
            </a:pPr>
            <a:r>
              <a:rPr lang="en-US" b="1" dirty="0"/>
              <a:t>Prioritize OFF Days/Weeks! </a:t>
            </a:r>
          </a:p>
          <a:p>
            <a:pPr>
              <a:buFont typeface="Arial" panose="020B0604020202020204" pitchFamily="34" charset="0"/>
              <a:buChar char="•"/>
            </a:pPr>
            <a:r>
              <a:rPr lang="en-US" b="1" dirty="0"/>
              <a:t>Nutrition </a:t>
            </a:r>
          </a:p>
          <a:p>
            <a:pPr>
              <a:buFont typeface="Arial" panose="020B0604020202020204" pitchFamily="34" charset="0"/>
              <a:buChar char="•"/>
            </a:pPr>
            <a:r>
              <a:rPr lang="en-US" b="1" dirty="0"/>
              <a:t>Sleep</a:t>
            </a:r>
          </a:p>
          <a:p>
            <a:pPr>
              <a:buFont typeface="Arial" panose="020B0604020202020204" pitchFamily="34" charset="0"/>
              <a:buChar char="•"/>
            </a:pPr>
            <a:endParaRPr lang="en-US" b="1" dirty="0"/>
          </a:p>
          <a:p>
            <a:endParaRPr lang="en-US" dirty="0"/>
          </a:p>
        </p:txBody>
      </p:sp>
    </p:spTree>
    <p:extLst>
      <p:ext uri="{BB962C8B-B14F-4D97-AF65-F5344CB8AC3E}">
        <p14:creationId xmlns:p14="http://schemas.microsoft.com/office/powerpoint/2010/main" val="1432203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72CF0-FB6B-AD96-E3BC-BDA76C47EE12}"/>
              </a:ext>
            </a:extLst>
          </p:cNvPr>
          <p:cNvSpPr>
            <a:spLocks noGrp="1"/>
          </p:cNvSpPr>
          <p:nvPr>
            <p:ph type="ctrTitle"/>
          </p:nvPr>
        </p:nvSpPr>
        <p:spPr/>
        <p:txBody>
          <a:bodyPr/>
          <a:lstStyle/>
          <a:p>
            <a:pPr algn="ctr"/>
            <a:r>
              <a:rPr lang="en-US" dirty="0"/>
              <a:t>Active Recovery Methods </a:t>
            </a:r>
          </a:p>
        </p:txBody>
      </p:sp>
      <p:sp>
        <p:nvSpPr>
          <p:cNvPr id="3" name="Subtitle 2">
            <a:extLst>
              <a:ext uri="{FF2B5EF4-FFF2-40B4-BE49-F238E27FC236}">
                <a16:creationId xmlns:a16="http://schemas.microsoft.com/office/drawing/2014/main" id="{B2BA35F8-2FD9-E721-1B7F-A0FA55E14CD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67435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C9ABA-1D9D-A6CD-EDEA-EE1734A30FBA}"/>
              </a:ext>
            </a:extLst>
          </p:cNvPr>
          <p:cNvSpPr>
            <a:spLocks noGrp="1"/>
          </p:cNvSpPr>
          <p:nvPr>
            <p:ph type="title"/>
          </p:nvPr>
        </p:nvSpPr>
        <p:spPr/>
        <p:txBody>
          <a:bodyPr/>
          <a:lstStyle/>
          <a:p>
            <a:pPr algn="ctr"/>
            <a:r>
              <a:rPr lang="en-US" dirty="0"/>
              <a:t>Aquatics</a:t>
            </a:r>
          </a:p>
        </p:txBody>
      </p:sp>
      <p:sp>
        <p:nvSpPr>
          <p:cNvPr id="3" name="Text Placeholder 2">
            <a:extLst>
              <a:ext uri="{FF2B5EF4-FFF2-40B4-BE49-F238E27FC236}">
                <a16:creationId xmlns:a16="http://schemas.microsoft.com/office/drawing/2014/main" id="{31437FE7-96FD-1738-E5B1-7ACF331D1573}"/>
              </a:ext>
            </a:extLst>
          </p:cNvPr>
          <p:cNvSpPr>
            <a:spLocks noGrp="1"/>
          </p:cNvSpPr>
          <p:nvPr>
            <p:ph type="body" idx="1"/>
          </p:nvPr>
        </p:nvSpPr>
        <p:spPr/>
        <p:txBody>
          <a:bodyPr/>
          <a:lstStyle/>
          <a:p>
            <a:r>
              <a:rPr lang="en-US" dirty="0"/>
              <a:t>Benefits</a:t>
            </a:r>
          </a:p>
        </p:txBody>
      </p:sp>
      <p:sp>
        <p:nvSpPr>
          <p:cNvPr id="4" name="Content Placeholder 3">
            <a:extLst>
              <a:ext uri="{FF2B5EF4-FFF2-40B4-BE49-F238E27FC236}">
                <a16:creationId xmlns:a16="http://schemas.microsoft.com/office/drawing/2014/main" id="{BA85D17C-D631-2187-5CEE-504D0E6007CA}"/>
              </a:ext>
            </a:extLst>
          </p:cNvPr>
          <p:cNvSpPr>
            <a:spLocks noGrp="1"/>
          </p:cNvSpPr>
          <p:nvPr>
            <p:ph sz="half" idx="2"/>
          </p:nvPr>
        </p:nvSpPr>
        <p:spPr/>
        <p:txBody>
          <a:bodyPr/>
          <a:lstStyle/>
          <a:p>
            <a:pPr>
              <a:buFont typeface="Arial" panose="020B0604020202020204" pitchFamily="34" charset="0"/>
              <a:buChar char="•"/>
            </a:pPr>
            <a:r>
              <a:rPr lang="en-US" dirty="0"/>
              <a:t>Reduces Stress/Impact </a:t>
            </a:r>
          </a:p>
          <a:p>
            <a:pPr>
              <a:buFont typeface="Arial" panose="020B0604020202020204" pitchFamily="34" charset="0"/>
              <a:buChar char="•"/>
            </a:pPr>
            <a:r>
              <a:rPr lang="en-US" dirty="0"/>
              <a:t>Increase Resistance</a:t>
            </a:r>
          </a:p>
          <a:p>
            <a:pPr>
              <a:buFont typeface="Arial" panose="020B0604020202020204" pitchFamily="34" charset="0"/>
              <a:buChar char="•"/>
            </a:pPr>
            <a:r>
              <a:rPr lang="en-US" dirty="0"/>
              <a:t>Improves Circulation </a:t>
            </a:r>
          </a:p>
          <a:p>
            <a:pPr>
              <a:buFont typeface="Arial" panose="020B0604020202020204" pitchFamily="34" charset="0"/>
              <a:buChar char="•"/>
            </a:pPr>
            <a:r>
              <a:rPr lang="en-US" dirty="0"/>
              <a:t>Pain Relief</a:t>
            </a:r>
          </a:p>
          <a:p>
            <a:pPr>
              <a:buFont typeface="Arial" panose="020B0604020202020204" pitchFamily="34" charset="0"/>
              <a:buChar char="•"/>
            </a:pPr>
            <a:r>
              <a:rPr lang="en-US" dirty="0"/>
              <a:t>Low Impact Cardiovascular Benefits</a:t>
            </a:r>
          </a:p>
          <a:p>
            <a:pPr>
              <a:buFont typeface="Arial" panose="020B0604020202020204" pitchFamily="34" charset="0"/>
              <a:buChar char="•"/>
            </a:pPr>
            <a:r>
              <a:rPr lang="en-US" dirty="0"/>
              <a:t>Relaxation and Stress Relief</a:t>
            </a:r>
          </a:p>
        </p:txBody>
      </p:sp>
      <p:sp>
        <p:nvSpPr>
          <p:cNvPr id="6" name="Content Placeholder 5">
            <a:extLst>
              <a:ext uri="{FF2B5EF4-FFF2-40B4-BE49-F238E27FC236}">
                <a16:creationId xmlns:a16="http://schemas.microsoft.com/office/drawing/2014/main" id="{4A142447-7574-C942-501F-E22D2D5B2F1F}"/>
              </a:ext>
            </a:extLst>
          </p:cNvPr>
          <p:cNvSpPr>
            <a:spLocks noGrp="1"/>
          </p:cNvSpPr>
          <p:nvPr>
            <p:ph sz="quarter" idx="4"/>
          </p:nvPr>
        </p:nvSpPr>
        <p:spPr>
          <a:xfrm>
            <a:off x="6217920" y="2026508"/>
            <a:ext cx="4937760" cy="3934026"/>
          </a:xfrm>
        </p:spPr>
        <p:txBody>
          <a:bodyPr/>
          <a:lstStyle/>
          <a:p>
            <a:pPr marL="0" indent="0">
              <a:buNone/>
            </a:pPr>
            <a:r>
              <a:rPr lang="en-US" dirty="0"/>
              <a:t>Examples:</a:t>
            </a:r>
          </a:p>
          <a:p>
            <a:pPr>
              <a:buFont typeface="Arial" panose="020B0604020202020204" pitchFamily="34" charset="0"/>
              <a:buChar char="•"/>
            </a:pPr>
            <a:r>
              <a:rPr lang="en-US" dirty="0"/>
              <a:t>Swimming </a:t>
            </a:r>
          </a:p>
          <a:p>
            <a:pPr>
              <a:buFont typeface="Arial" panose="020B0604020202020204" pitchFamily="34" charset="0"/>
              <a:buChar char="•"/>
            </a:pPr>
            <a:r>
              <a:rPr lang="en-US" dirty="0"/>
              <a:t>Aqua Walking</a:t>
            </a:r>
          </a:p>
          <a:p>
            <a:pPr>
              <a:buFont typeface="Arial" panose="020B0604020202020204" pitchFamily="34" charset="0"/>
              <a:buChar char="•"/>
            </a:pPr>
            <a:r>
              <a:rPr lang="en-US" dirty="0"/>
              <a:t>Therapeutic Exercises</a:t>
            </a:r>
          </a:p>
          <a:p>
            <a:pPr>
              <a:buFont typeface="Arial" panose="020B0604020202020204" pitchFamily="34" charset="0"/>
              <a:buChar char="•"/>
            </a:pPr>
            <a:r>
              <a:rPr lang="en-US" dirty="0"/>
              <a:t>Stretching</a:t>
            </a:r>
          </a:p>
          <a:p>
            <a:pPr>
              <a:buFont typeface="Arial" panose="020B0604020202020204" pitchFamily="34" charset="0"/>
              <a:buChar char="•"/>
            </a:pPr>
            <a:r>
              <a:rPr lang="en-US" dirty="0"/>
              <a:t>Hot Tub </a:t>
            </a:r>
          </a:p>
        </p:txBody>
      </p:sp>
      <p:pic>
        <p:nvPicPr>
          <p:cNvPr id="2050" name="Picture 2" descr="Exploring the Benefits: Aquatic Therapy for Chronic Pain Management |  Breakthru Physical Therapy - New Jersey">
            <a:extLst>
              <a:ext uri="{FF2B5EF4-FFF2-40B4-BE49-F238E27FC236}">
                <a16:creationId xmlns:a16="http://schemas.microsoft.com/office/drawing/2014/main" id="{EC21A2FC-49A3-F6D9-4235-536E9094D2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8283" y="1737360"/>
            <a:ext cx="3523717" cy="246660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rafit Aquatic Therapy - Lowell, MA physical therapy">
            <a:extLst>
              <a:ext uri="{FF2B5EF4-FFF2-40B4-BE49-F238E27FC236}">
                <a16:creationId xmlns:a16="http://schemas.microsoft.com/office/drawing/2014/main" id="{F0AA3636-F287-394D-2D97-3D8A558109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4358" y="3848761"/>
            <a:ext cx="1847850"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5927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A7E24-99BD-CA3B-4E87-EEA14C41E891}"/>
              </a:ext>
            </a:extLst>
          </p:cNvPr>
          <p:cNvSpPr>
            <a:spLocks noGrp="1"/>
          </p:cNvSpPr>
          <p:nvPr>
            <p:ph type="title"/>
          </p:nvPr>
        </p:nvSpPr>
        <p:spPr/>
        <p:txBody>
          <a:bodyPr/>
          <a:lstStyle/>
          <a:p>
            <a:pPr algn="ctr"/>
            <a:r>
              <a:rPr lang="en-US" dirty="0"/>
              <a:t>Cycling/ Elliptical</a:t>
            </a:r>
          </a:p>
        </p:txBody>
      </p:sp>
      <p:sp>
        <p:nvSpPr>
          <p:cNvPr id="3" name="Content Placeholder 2">
            <a:extLst>
              <a:ext uri="{FF2B5EF4-FFF2-40B4-BE49-F238E27FC236}">
                <a16:creationId xmlns:a16="http://schemas.microsoft.com/office/drawing/2014/main" id="{1D8EE542-355A-6E50-23A8-199954E06DEB}"/>
              </a:ext>
            </a:extLst>
          </p:cNvPr>
          <p:cNvSpPr>
            <a:spLocks noGrp="1"/>
          </p:cNvSpPr>
          <p:nvPr>
            <p:ph sz="half" idx="1"/>
          </p:nvPr>
        </p:nvSpPr>
        <p:spPr/>
        <p:txBody>
          <a:bodyPr/>
          <a:lstStyle/>
          <a:p>
            <a:r>
              <a:rPr lang="en-US" dirty="0"/>
              <a:t>Benefits</a:t>
            </a:r>
          </a:p>
          <a:p>
            <a:pPr>
              <a:buFont typeface="Arial" panose="020B0604020202020204" pitchFamily="34" charset="0"/>
              <a:buChar char="•"/>
            </a:pPr>
            <a:r>
              <a:rPr lang="en-US" dirty="0"/>
              <a:t>Low- Impact</a:t>
            </a:r>
          </a:p>
          <a:p>
            <a:pPr>
              <a:buFont typeface="Arial" panose="020B0604020202020204" pitchFamily="34" charset="0"/>
              <a:buChar char="•"/>
            </a:pPr>
            <a:r>
              <a:rPr lang="en-US" dirty="0"/>
              <a:t>Cardiovascular Fitness</a:t>
            </a:r>
          </a:p>
          <a:p>
            <a:pPr>
              <a:buFont typeface="Arial" panose="020B0604020202020204" pitchFamily="34" charset="0"/>
              <a:buChar char="•"/>
            </a:pPr>
            <a:r>
              <a:rPr lang="en-US" dirty="0"/>
              <a:t>Strengthening Muscles</a:t>
            </a:r>
          </a:p>
          <a:p>
            <a:pPr>
              <a:buFont typeface="Arial" panose="020B0604020202020204" pitchFamily="34" charset="0"/>
              <a:buChar char="•"/>
            </a:pPr>
            <a:r>
              <a:rPr lang="en-US" dirty="0"/>
              <a:t>Improves Circulation/ Mobility</a:t>
            </a:r>
          </a:p>
          <a:p>
            <a:endParaRPr lang="en-US" dirty="0"/>
          </a:p>
        </p:txBody>
      </p:sp>
      <p:sp>
        <p:nvSpPr>
          <p:cNvPr id="4" name="Content Placeholder 3">
            <a:extLst>
              <a:ext uri="{FF2B5EF4-FFF2-40B4-BE49-F238E27FC236}">
                <a16:creationId xmlns:a16="http://schemas.microsoft.com/office/drawing/2014/main" id="{4A93F9E0-320D-1850-06BC-CEA662689464}"/>
              </a:ext>
            </a:extLst>
          </p:cNvPr>
          <p:cNvSpPr>
            <a:spLocks noGrp="1"/>
          </p:cNvSpPr>
          <p:nvPr>
            <p:ph sz="half" idx="2"/>
          </p:nvPr>
        </p:nvSpPr>
        <p:spPr>
          <a:xfrm>
            <a:off x="6217920" y="1845734"/>
            <a:ext cx="4937760" cy="4023361"/>
          </a:xfrm>
        </p:spPr>
        <p:txBody>
          <a:bodyPr/>
          <a:lstStyle/>
          <a:p>
            <a:pPr marL="0" indent="0">
              <a:buNone/>
            </a:pPr>
            <a:r>
              <a:rPr lang="en-US" dirty="0"/>
              <a:t>Examples:</a:t>
            </a:r>
          </a:p>
          <a:p>
            <a:pPr>
              <a:buFont typeface="Arial" panose="020B0604020202020204" pitchFamily="34" charset="0"/>
              <a:buChar char="•"/>
            </a:pPr>
            <a:r>
              <a:rPr lang="en-US" dirty="0"/>
              <a:t>Stationary Cycling </a:t>
            </a:r>
          </a:p>
          <a:p>
            <a:pPr>
              <a:buFont typeface="Arial" panose="020B0604020202020204" pitchFamily="34" charset="0"/>
              <a:buChar char="•"/>
            </a:pPr>
            <a:r>
              <a:rPr lang="en-US" dirty="0"/>
              <a:t>Cycling at trails or neighborhoods</a:t>
            </a:r>
          </a:p>
          <a:p>
            <a:pPr>
              <a:buFont typeface="Arial" panose="020B0604020202020204" pitchFamily="34" charset="0"/>
              <a:buChar char="•"/>
            </a:pPr>
            <a:r>
              <a:rPr lang="en-US" dirty="0"/>
              <a:t>Elliptical</a:t>
            </a:r>
          </a:p>
          <a:p>
            <a:pPr>
              <a:buFont typeface="Arial" panose="020B0604020202020204" pitchFamily="34" charset="0"/>
              <a:buChar char="•"/>
            </a:pPr>
            <a:r>
              <a:rPr lang="en-US" dirty="0"/>
              <a:t>Rowing Machine</a:t>
            </a:r>
          </a:p>
        </p:txBody>
      </p:sp>
      <p:pic>
        <p:nvPicPr>
          <p:cNvPr id="4098" name="Picture 2" descr="Sunny Health &amp; Fitness Premium Indoor Cycling Smart Stationary Bike Grey">
            <a:extLst>
              <a:ext uri="{FF2B5EF4-FFF2-40B4-BE49-F238E27FC236}">
                <a16:creationId xmlns:a16="http://schemas.microsoft.com/office/drawing/2014/main" id="{08F2099F-0BD7-B3D8-BACD-3A68000060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8678" y="1977080"/>
            <a:ext cx="2177262" cy="217726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MERACH Rowing Machine, Magnetic Rower Machine for Home, 16 Levels of Quiet Resistance, Dual Slide Rail with Max 350lb Weight Capacity">
            <a:extLst>
              <a:ext uri="{FF2B5EF4-FFF2-40B4-BE49-F238E27FC236}">
                <a16:creationId xmlns:a16="http://schemas.microsoft.com/office/drawing/2014/main" id="{19E64AF2-8332-9B9C-8F6B-410CEA9530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9016" y="4007296"/>
            <a:ext cx="2177262" cy="2177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854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57237-67D5-11D0-29B0-9EA0F1CE8F66}"/>
              </a:ext>
            </a:extLst>
          </p:cNvPr>
          <p:cNvSpPr>
            <a:spLocks noGrp="1"/>
          </p:cNvSpPr>
          <p:nvPr>
            <p:ph type="title"/>
          </p:nvPr>
        </p:nvSpPr>
        <p:spPr/>
        <p:txBody>
          <a:bodyPr/>
          <a:lstStyle/>
          <a:p>
            <a:pPr algn="ctr"/>
            <a:r>
              <a:rPr lang="en-US" dirty="0"/>
              <a:t>Trail Day</a:t>
            </a:r>
          </a:p>
        </p:txBody>
      </p:sp>
      <p:pic>
        <p:nvPicPr>
          <p:cNvPr id="6" name="Picture Placeholder 5" descr="A bridge over a river&#10;&#10;Description automatically generated">
            <a:extLst>
              <a:ext uri="{FF2B5EF4-FFF2-40B4-BE49-F238E27FC236}">
                <a16:creationId xmlns:a16="http://schemas.microsoft.com/office/drawing/2014/main" id="{C6698FDA-A6AA-F374-95F7-489556B61C9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45" r="45"/>
          <a:stretch>
            <a:fillRect/>
          </a:stretch>
        </p:blipFill>
        <p:spPr/>
      </p:pic>
      <p:sp>
        <p:nvSpPr>
          <p:cNvPr id="8" name="Text Placeholder 7">
            <a:extLst>
              <a:ext uri="{FF2B5EF4-FFF2-40B4-BE49-F238E27FC236}">
                <a16:creationId xmlns:a16="http://schemas.microsoft.com/office/drawing/2014/main" id="{5DE3FEE5-C2B6-63B3-44E6-73393C836774}"/>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685238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2F907-0D50-6EA7-7B8D-E253DE939617}"/>
              </a:ext>
            </a:extLst>
          </p:cNvPr>
          <p:cNvSpPr>
            <a:spLocks noGrp="1"/>
          </p:cNvSpPr>
          <p:nvPr>
            <p:ph type="title"/>
          </p:nvPr>
        </p:nvSpPr>
        <p:spPr/>
        <p:txBody>
          <a:bodyPr/>
          <a:lstStyle/>
          <a:p>
            <a:pPr algn="ctr"/>
            <a:r>
              <a:rPr lang="en-US" dirty="0"/>
              <a:t>Weightlifting </a:t>
            </a:r>
          </a:p>
        </p:txBody>
      </p:sp>
      <p:sp>
        <p:nvSpPr>
          <p:cNvPr id="3" name="Text Placeholder 2">
            <a:extLst>
              <a:ext uri="{FF2B5EF4-FFF2-40B4-BE49-F238E27FC236}">
                <a16:creationId xmlns:a16="http://schemas.microsoft.com/office/drawing/2014/main" id="{EDB6EEA8-4B06-722D-F76B-482741F39DA3}"/>
              </a:ext>
            </a:extLst>
          </p:cNvPr>
          <p:cNvSpPr>
            <a:spLocks noGrp="1"/>
          </p:cNvSpPr>
          <p:nvPr>
            <p:ph type="body" idx="1"/>
          </p:nvPr>
        </p:nvSpPr>
        <p:spPr/>
        <p:txBody>
          <a:bodyPr/>
          <a:lstStyle/>
          <a:p>
            <a:r>
              <a:rPr lang="en-US" dirty="0"/>
              <a:t>Benefits</a:t>
            </a:r>
          </a:p>
        </p:txBody>
      </p:sp>
      <p:sp>
        <p:nvSpPr>
          <p:cNvPr id="4" name="Content Placeholder 3">
            <a:extLst>
              <a:ext uri="{FF2B5EF4-FFF2-40B4-BE49-F238E27FC236}">
                <a16:creationId xmlns:a16="http://schemas.microsoft.com/office/drawing/2014/main" id="{114AA591-6B14-74B8-B77E-B7DF7935E563}"/>
              </a:ext>
            </a:extLst>
          </p:cNvPr>
          <p:cNvSpPr>
            <a:spLocks noGrp="1"/>
          </p:cNvSpPr>
          <p:nvPr>
            <p:ph sz="half" idx="2"/>
          </p:nvPr>
        </p:nvSpPr>
        <p:spPr/>
        <p:txBody>
          <a:bodyPr/>
          <a:lstStyle/>
          <a:p>
            <a:pPr>
              <a:buFont typeface="Arial" panose="020B0604020202020204" pitchFamily="34" charset="0"/>
              <a:buChar char="•"/>
            </a:pPr>
            <a:r>
              <a:rPr lang="en-US" dirty="0"/>
              <a:t>Improve Blood Circulation</a:t>
            </a:r>
          </a:p>
          <a:p>
            <a:pPr>
              <a:buFont typeface="Arial" panose="020B0604020202020204" pitchFamily="34" charset="0"/>
              <a:buChar char="•"/>
            </a:pPr>
            <a:r>
              <a:rPr lang="en-US" dirty="0"/>
              <a:t>Reduce Muscle Soreness</a:t>
            </a:r>
          </a:p>
          <a:p>
            <a:pPr>
              <a:buFont typeface="Arial" panose="020B0604020202020204" pitchFamily="34" charset="0"/>
              <a:buChar char="•"/>
            </a:pPr>
            <a:r>
              <a:rPr lang="en-US" dirty="0"/>
              <a:t>Muscle Maintenance</a:t>
            </a:r>
          </a:p>
          <a:p>
            <a:pPr>
              <a:buFont typeface="Arial" panose="020B0604020202020204" pitchFamily="34" charset="0"/>
              <a:buChar char="•"/>
            </a:pPr>
            <a:r>
              <a:rPr lang="en-US" dirty="0"/>
              <a:t>Joint Mobility</a:t>
            </a:r>
          </a:p>
          <a:p>
            <a:pPr>
              <a:buFont typeface="Arial" panose="020B0604020202020204" pitchFamily="34" charset="0"/>
              <a:buChar char="•"/>
            </a:pPr>
            <a:r>
              <a:rPr lang="en-US" dirty="0"/>
              <a:t>Improve Mental Health</a:t>
            </a:r>
          </a:p>
        </p:txBody>
      </p:sp>
      <p:sp>
        <p:nvSpPr>
          <p:cNvPr id="5" name="Text Placeholder 4">
            <a:extLst>
              <a:ext uri="{FF2B5EF4-FFF2-40B4-BE49-F238E27FC236}">
                <a16:creationId xmlns:a16="http://schemas.microsoft.com/office/drawing/2014/main" id="{63FF0B3C-CF4C-7897-E222-AA5A492CA3CA}"/>
              </a:ext>
            </a:extLst>
          </p:cNvPr>
          <p:cNvSpPr>
            <a:spLocks noGrp="1"/>
          </p:cNvSpPr>
          <p:nvPr>
            <p:ph type="body" sz="quarter" idx="3"/>
          </p:nvPr>
        </p:nvSpPr>
        <p:spPr/>
        <p:txBody>
          <a:bodyPr/>
          <a:lstStyle/>
          <a:p>
            <a:r>
              <a:rPr lang="en-US" dirty="0"/>
              <a:t>Key</a:t>
            </a:r>
          </a:p>
        </p:txBody>
      </p:sp>
      <p:sp>
        <p:nvSpPr>
          <p:cNvPr id="6" name="Content Placeholder 5">
            <a:extLst>
              <a:ext uri="{FF2B5EF4-FFF2-40B4-BE49-F238E27FC236}">
                <a16:creationId xmlns:a16="http://schemas.microsoft.com/office/drawing/2014/main" id="{20AC9583-C230-FD13-E9D4-9A6FD77D9EA0}"/>
              </a:ext>
            </a:extLst>
          </p:cNvPr>
          <p:cNvSpPr>
            <a:spLocks noGrp="1"/>
          </p:cNvSpPr>
          <p:nvPr>
            <p:ph sz="quarter" idx="4"/>
          </p:nvPr>
        </p:nvSpPr>
        <p:spPr/>
        <p:txBody>
          <a:bodyPr/>
          <a:lstStyle/>
          <a:p>
            <a:pPr>
              <a:buFont typeface="Arial" panose="020B0604020202020204" pitchFamily="34" charset="0"/>
              <a:buChar char="•"/>
            </a:pPr>
            <a:r>
              <a:rPr lang="en-US" dirty="0"/>
              <a:t>Lifting 30-40% of your usual weight</a:t>
            </a:r>
          </a:p>
          <a:p>
            <a:pPr>
              <a:buFont typeface="Arial" panose="020B0604020202020204" pitchFamily="34" charset="0"/>
              <a:buChar char="•"/>
            </a:pPr>
            <a:r>
              <a:rPr lang="en-US" dirty="0"/>
              <a:t>High Repetitions</a:t>
            </a:r>
          </a:p>
          <a:p>
            <a:pPr>
              <a:buFont typeface="Arial" panose="020B0604020202020204" pitchFamily="34" charset="0"/>
              <a:buChar char="•"/>
            </a:pPr>
            <a:r>
              <a:rPr lang="en-US" dirty="0"/>
              <a:t>Focus on Form </a:t>
            </a:r>
          </a:p>
          <a:p>
            <a:pPr>
              <a:buFont typeface="Arial" panose="020B0604020202020204" pitchFamily="34" charset="0"/>
              <a:buChar char="•"/>
            </a:pPr>
            <a:r>
              <a:rPr lang="en-US" dirty="0"/>
              <a:t>Include Different Muscle Groups</a:t>
            </a:r>
          </a:p>
        </p:txBody>
      </p:sp>
    </p:spTree>
    <p:extLst>
      <p:ext uri="{BB962C8B-B14F-4D97-AF65-F5344CB8AC3E}">
        <p14:creationId xmlns:p14="http://schemas.microsoft.com/office/powerpoint/2010/main" val="2571605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75532-66E5-F772-AEA1-DCA0A00213E0}"/>
              </a:ext>
            </a:extLst>
          </p:cNvPr>
          <p:cNvSpPr>
            <a:spLocks noGrp="1"/>
          </p:cNvSpPr>
          <p:nvPr>
            <p:ph type="title"/>
          </p:nvPr>
        </p:nvSpPr>
        <p:spPr/>
        <p:txBody>
          <a:bodyPr/>
          <a:lstStyle/>
          <a:p>
            <a:pPr algn="ctr"/>
            <a:r>
              <a:rPr lang="en-US" dirty="0"/>
              <a:t>Stretching &amp; Corrective Exercise</a:t>
            </a:r>
          </a:p>
        </p:txBody>
      </p:sp>
      <p:sp>
        <p:nvSpPr>
          <p:cNvPr id="3" name="Content Placeholder 2">
            <a:extLst>
              <a:ext uri="{FF2B5EF4-FFF2-40B4-BE49-F238E27FC236}">
                <a16:creationId xmlns:a16="http://schemas.microsoft.com/office/drawing/2014/main" id="{26262413-C352-43E1-1818-74BF7F0D9902}"/>
              </a:ext>
            </a:extLst>
          </p:cNvPr>
          <p:cNvSpPr>
            <a:spLocks noGrp="1"/>
          </p:cNvSpPr>
          <p:nvPr>
            <p:ph sz="half" idx="1"/>
          </p:nvPr>
        </p:nvSpPr>
        <p:spPr/>
        <p:txBody>
          <a:bodyPr/>
          <a:lstStyle/>
          <a:p>
            <a:r>
              <a:rPr lang="en-US" dirty="0"/>
              <a:t>Benefits:</a:t>
            </a:r>
          </a:p>
          <a:p>
            <a:r>
              <a:rPr lang="en-US" dirty="0"/>
              <a:t>Reduce Muscle Soreness</a:t>
            </a:r>
          </a:p>
          <a:p>
            <a:r>
              <a:rPr lang="en-US" dirty="0"/>
              <a:t>Improve Flexibility and Range of Motion</a:t>
            </a:r>
          </a:p>
          <a:p>
            <a:r>
              <a:rPr lang="en-US" dirty="0"/>
              <a:t>Low Impact</a:t>
            </a:r>
          </a:p>
          <a:p>
            <a:r>
              <a:rPr lang="en-US" dirty="0"/>
              <a:t>Decrease Risk of Injury</a:t>
            </a:r>
          </a:p>
          <a:p>
            <a:r>
              <a:rPr lang="en-US" dirty="0"/>
              <a:t>Improve Blood Circulation</a:t>
            </a:r>
          </a:p>
          <a:p>
            <a:r>
              <a:rPr lang="en-US" dirty="0"/>
              <a:t>Maintaining Strength</a:t>
            </a:r>
          </a:p>
        </p:txBody>
      </p:sp>
      <p:sp>
        <p:nvSpPr>
          <p:cNvPr id="4" name="Content Placeholder 3">
            <a:extLst>
              <a:ext uri="{FF2B5EF4-FFF2-40B4-BE49-F238E27FC236}">
                <a16:creationId xmlns:a16="http://schemas.microsoft.com/office/drawing/2014/main" id="{9521A1FA-8EEF-5EB1-2011-6E5E4B13CF40}"/>
              </a:ext>
            </a:extLst>
          </p:cNvPr>
          <p:cNvSpPr>
            <a:spLocks noGrp="1"/>
          </p:cNvSpPr>
          <p:nvPr>
            <p:ph sz="half" idx="2"/>
          </p:nvPr>
        </p:nvSpPr>
        <p:spPr/>
        <p:txBody>
          <a:bodyPr/>
          <a:lstStyle/>
          <a:p>
            <a:r>
              <a:rPr lang="en-US" dirty="0"/>
              <a:t>Examples: </a:t>
            </a:r>
          </a:p>
          <a:p>
            <a:r>
              <a:rPr lang="en-US" dirty="0" err="1"/>
              <a:t>Theraband</a:t>
            </a:r>
            <a:r>
              <a:rPr lang="en-US" dirty="0"/>
              <a:t> Exercises </a:t>
            </a:r>
          </a:p>
          <a:p>
            <a:r>
              <a:rPr lang="en-US" dirty="0"/>
              <a:t>Functional Movements</a:t>
            </a:r>
          </a:p>
          <a:p>
            <a:endParaRPr lang="en-US" dirty="0"/>
          </a:p>
        </p:txBody>
      </p:sp>
      <p:pic>
        <p:nvPicPr>
          <p:cNvPr id="5" name="Picture 2" descr="What is corrective exercise&lt;/em&gt; and why is it important? — Plus Forte  Physical Therapy">
            <a:extLst>
              <a:ext uri="{FF2B5EF4-FFF2-40B4-BE49-F238E27FC236}">
                <a16:creationId xmlns:a16="http://schemas.microsoft.com/office/drawing/2014/main" id="{DAE5E749-255B-885A-39F9-ED69B8308D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5046" y="1952584"/>
            <a:ext cx="3026229" cy="3916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021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72869-6D12-E573-219C-14DB808111F1}"/>
              </a:ext>
            </a:extLst>
          </p:cNvPr>
          <p:cNvSpPr>
            <a:spLocks noGrp="1"/>
          </p:cNvSpPr>
          <p:nvPr>
            <p:ph type="title"/>
          </p:nvPr>
        </p:nvSpPr>
        <p:spPr/>
        <p:txBody>
          <a:bodyPr/>
          <a:lstStyle/>
          <a:p>
            <a:r>
              <a:rPr lang="en-US" dirty="0"/>
              <a:t>Pregame Warm-Ups</a:t>
            </a:r>
          </a:p>
        </p:txBody>
      </p:sp>
      <p:sp>
        <p:nvSpPr>
          <p:cNvPr id="3" name="Content Placeholder 2">
            <a:extLst>
              <a:ext uri="{FF2B5EF4-FFF2-40B4-BE49-F238E27FC236}">
                <a16:creationId xmlns:a16="http://schemas.microsoft.com/office/drawing/2014/main" id="{F56A62A9-FDD6-7101-0530-D99242B05A5D}"/>
              </a:ext>
            </a:extLst>
          </p:cNvPr>
          <p:cNvSpPr>
            <a:spLocks noGrp="1"/>
          </p:cNvSpPr>
          <p:nvPr>
            <p:ph sz="half" idx="1"/>
          </p:nvPr>
        </p:nvSpPr>
        <p:spPr/>
        <p:txBody>
          <a:bodyPr/>
          <a:lstStyle/>
          <a:p>
            <a:r>
              <a:rPr lang="en-US" dirty="0"/>
              <a:t>Goal: </a:t>
            </a:r>
          </a:p>
          <a:p>
            <a:r>
              <a:rPr lang="en-US" dirty="0"/>
              <a:t>Increase Blood Circulation </a:t>
            </a:r>
          </a:p>
          <a:p>
            <a:r>
              <a:rPr lang="en-US" dirty="0"/>
              <a:t>Increase Range of Motion and Strength</a:t>
            </a:r>
          </a:p>
          <a:p>
            <a:r>
              <a:rPr lang="en-US" dirty="0"/>
              <a:t>Reduce Anxiety </a:t>
            </a:r>
          </a:p>
          <a:p>
            <a:r>
              <a:rPr lang="en-US" dirty="0"/>
              <a:t>Reduce Risk of Injury</a:t>
            </a:r>
          </a:p>
        </p:txBody>
      </p:sp>
      <p:sp>
        <p:nvSpPr>
          <p:cNvPr id="4" name="Content Placeholder 3">
            <a:extLst>
              <a:ext uri="{FF2B5EF4-FFF2-40B4-BE49-F238E27FC236}">
                <a16:creationId xmlns:a16="http://schemas.microsoft.com/office/drawing/2014/main" id="{3C49D8F2-8EE1-1C3E-52C2-21FDE55A9AFE}"/>
              </a:ext>
            </a:extLst>
          </p:cNvPr>
          <p:cNvSpPr>
            <a:spLocks noGrp="1"/>
          </p:cNvSpPr>
          <p:nvPr>
            <p:ph sz="half" idx="2"/>
          </p:nvPr>
        </p:nvSpPr>
        <p:spPr/>
        <p:txBody>
          <a:bodyPr/>
          <a:lstStyle/>
          <a:p>
            <a:r>
              <a:rPr lang="en-US" dirty="0"/>
              <a:t>Key: </a:t>
            </a:r>
          </a:p>
          <a:p>
            <a:r>
              <a:rPr lang="en-US" dirty="0"/>
              <a:t>Dynamic Warm-up </a:t>
            </a:r>
          </a:p>
          <a:p>
            <a:r>
              <a:rPr lang="en-US" dirty="0"/>
              <a:t>Sport Specific Movements</a:t>
            </a:r>
          </a:p>
          <a:p>
            <a:r>
              <a:rPr lang="en-US" dirty="0" err="1"/>
              <a:t>Theraband</a:t>
            </a:r>
            <a:r>
              <a:rPr lang="en-US" dirty="0"/>
              <a:t> activation </a:t>
            </a:r>
          </a:p>
          <a:p>
            <a:r>
              <a:rPr lang="en-US" dirty="0"/>
              <a:t>Stationary Bike/ Jog</a:t>
            </a:r>
          </a:p>
        </p:txBody>
      </p:sp>
    </p:spTree>
    <p:extLst>
      <p:ext uri="{BB962C8B-B14F-4D97-AF65-F5344CB8AC3E}">
        <p14:creationId xmlns:p14="http://schemas.microsoft.com/office/powerpoint/2010/main" val="3272311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7F123-D948-6072-4947-8C13DB9C4841}"/>
              </a:ext>
            </a:extLst>
          </p:cNvPr>
          <p:cNvSpPr>
            <a:spLocks noGrp="1"/>
          </p:cNvSpPr>
          <p:nvPr>
            <p:ph type="ctrTitle"/>
          </p:nvPr>
        </p:nvSpPr>
        <p:spPr/>
        <p:txBody>
          <a:bodyPr/>
          <a:lstStyle/>
          <a:p>
            <a:pPr algn="ctr"/>
            <a:r>
              <a:rPr lang="en-US" dirty="0"/>
              <a:t>Therapeutic Modalities</a:t>
            </a:r>
          </a:p>
        </p:txBody>
      </p:sp>
      <p:sp>
        <p:nvSpPr>
          <p:cNvPr id="4" name="Subtitle 3">
            <a:extLst>
              <a:ext uri="{FF2B5EF4-FFF2-40B4-BE49-F238E27FC236}">
                <a16:creationId xmlns:a16="http://schemas.microsoft.com/office/drawing/2014/main" id="{9CFAB0CE-79AA-A829-3261-F2EC43E18CC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15440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3E7E8-5E63-1B8C-D059-9F20017ED590}"/>
              </a:ext>
            </a:extLst>
          </p:cNvPr>
          <p:cNvSpPr>
            <a:spLocks noGrp="1"/>
          </p:cNvSpPr>
          <p:nvPr>
            <p:ph type="title"/>
          </p:nvPr>
        </p:nvSpPr>
        <p:spPr/>
        <p:txBody>
          <a:bodyPr/>
          <a:lstStyle/>
          <a:p>
            <a:pPr algn="ctr"/>
            <a:r>
              <a:rPr lang="en-US" dirty="0"/>
              <a:t>Cryotherapy</a:t>
            </a:r>
          </a:p>
        </p:txBody>
      </p:sp>
      <p:sp>
        <p:nvSpPr>
          <p:cNvPr id="3" name="Text Placeholder 2">
            <a:extLst>
              <a:ext uri="{FF2B5EF4-FFF2-40B4-BE49-F238E27FC236}">
                <a16:creationId xmlns:a16="http://schemas.microsoft.com/office/drawing/2014/main" id="{D80E67A2-F314-D35E-724C-D4AF85661384}"/>
              </a:ext>
            </a:extLst>
          </p:cNvPr>
          <p:cNvSpPr>
            <a:spLocks noGrp="1"/>
          </p:cNvSpPr>
          <p:nvPr>
            <p:ph type="body" idx="1"/>
          </p:nvPr>
        </p:nvSpPr>
        <p:spPr/>
        <p:txBody>
          <a:bodyPr/>
          <a:lstStyle/>
          <a:p>
            <a:r>
              <a:rPr lang="en-US" dirty="0"/>
              <a:t>Benefits</a:t>
            </a:r>
          </a:p>
        </p:txBody>
      </p:sp>
      <p:sp>
        <p:nvSpPr>
          <p:cNvPr id="4" name="Content Placeholder 3">
            <a:extLst>
              <a:ext uri="{FF2B5EF4-FFF2-40B4-BE49-F238E27FC236}">
                <a16:creationId xmlns:a16="http://schemas.microsoft.com/office/drawing/2014/main" id="{616996B1-64F2-6360-0088-7017428EDCA4}"/>
              </a:ext>
            </a:extLst>
          </p:cNvPr>
          <p:cNvSpPr>
            <a:spLocks noGrp="1"/>
          </p:cNvSpPr>
          <p:nvPr>
            <p:ph sz="half" idx="2"/>
          </p:nvPr>
        </p:nvSpPr>
        <p:spPr/>
        <p:txBody>
          <a:bodyPr/>
          <a:lstStyle/>
          <a:p>
            <a:r>
              <a:rPr lang="en-US" dirty="0"/>
              <a:t>Reduce swelling and pain </a:t>
            </a:r>
          </a:p>
          <a:p>
            <a:r>
              <a:rPr lang="en-US" dirty="0"/>
              <a:t>Reduce delayed onset muscle soreness (DOMS)</a:t>
            </a:r>
          </a:p>
          <a:p>
            <a:r>
              <a:rPr lang="en-US" dirty="0"/>
              <a:t>Reduces Fatigue</a:t>
            </a:r>
          </a:p>
        </p:txBody>
      </p:sp>
      <p:sp>
        <p:nvSpPr>
          <p:cNvPr id="5" name="Text Placeholder 4">
            <a:extLst>
              <a:ext uri="{FF2B5EF4-FFF2-40B4-BE49-F238E27FC236}">
                <a16:creationId xmlns:a16="http://schemas.microsoft.com/office/drawing/2014/main" id="{9EE87AB4-6FBA-14B5-3A38-6DDF7152EC09}"/>
              </a:ext>
            </a:extLst>
          </p:cNvPr>
          <p:cNvSpPr>
            <a:spLocks noGrp="1"/>
          </p:cNvSpPr>
          <p:nvPr>
            <p:ph type="body" sz="quarter" idx="3"/>
          </p:nvPr>
        </p:nvSpPr>
        <p:spPr/>
        <p:txBody>
          <a:bodyPr/>
          <a:lstStyle/>
          <a:p>
            <a:r>
              <a:rPr lang="en-US" dirty="0"/>
              <a:t>Examples</a:t>
            </a:r>
          </a:p>
        </p:txBody>
      </p:sp>
      <p:sp>
        <p:nvSpPr>
          <p:cNvPr id="6" name="Content Placeholder 5">
            <a:extLst>
              <a:ext uri="{FF2B5EF4-FFF2-40B4-BE49-F238E27FC236}">
                <a16:creationId xmlns:a16="http://schemas.microsoft.com/office/drawing/2014/main" id="{18FA817B-9604-989A-00D5-5E900035C8CF}"/>
              </a:ext>
            </a:extLst>
          </p:cNvPr>
          <p:cNvSpPr>
            <a:spLocks noGrp="1"/>
          </p:cNvSpPr>
          <p:nvPr>
            <p:ph sz="quarter" idx="4"/>
          </p:nvPr>
        </p:nvSpPr>
        <p:spPr/>
        <p:txBody>
          <a:bodyPr/>
          <a:lstStyle/>
          <a:p>
            <a:r>
              <a:rPr lang="en-US" dirty="0"/>
              <a:t>Cryochambers</a:t>
            </a:r>
          </a:p>
          <a:p>
            <a:r>
              <a:rPr lang="en-US" dirty="0"/>
              <a:t>Ice Baths</a:t>
            </a:r>
          </a:p>
          <a:p>
            <a:r>
              <a:rPr lang="en-US" dirty="0"/>
              <a:t>Ice </a:t>
            </a:r>
          </a:p>
          <a:p>
            <a:r>
              <a:rPr lang="en-US" dirty="0" err="1"/>
              <a:t>Gameready</a:t>
            </a:r>
            <a:r>
              <a:rPr lang="en-US" dirty="0"/>
              <a:t> units</a:t>
            </a:r>
          </a:p>
          <a:p>
            <a:endParaRPr lang="en-US" dirty="0"/>
          </a:p>
        </p:txBody>
      </p:sp>
      <p:pic>
        <p:nvPicPr>
          <p:cNvPr id="7170" name="Picture 2" descr="Cryotherapy for Athletes: How it works, Benefits | Mass General Brigham">
            <a:extLst>
              <a:ext uri="{FF2B5EF4-FFF2-40B4-BE49-F238E27FC236}">
                <a16:creationId xmlns:a16="http://schemas.microsoft.com/office/drawing/2014/main" id="{7BACC49C-1051-585D-BAE4-2E5680DE0D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0747" y="1846052"/>
            <a:ext cx="4061253" cy="2214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152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1F32E-B88E-8216-7EC0-9B8D11DADE96}"/>
              </a:ext>
            </a:extLst>
          </p:cNvPr>
          <p:cNvSpPr>
            <a:spLocks noGrp="1"/>
          </p:cNvSpPr>
          <p:nvPr>
            <p:ph type="title"/>
          </p:nvPr>
        </p:nvSpPr>
        <p:spPr/>
        <p:txBody>
          <a:bodyPr/>
          <a:lstStyle/>
          <a:p>
            <a:pPr algn="ctr"/>
            <a:r>
              <a:rPr lang="en-US" dirty="0"/>
              <a:t>Thermotherapy</a:t>
            </a:r>
          </a:p>
        </p:txBody>
      </p:sp>
      <p:sp>
        <p:nvSpPr>
          <p:cNvPr id="3" name="Text Placeholder 2">
            <a:extLst>
              <a:ext uri="{FF2B5EF4-FFF2-40B4-BE49-F238E27FC236}">
                <a16:creationId xmlns:a16="http://schemas.microsoft.com/office/drawing/2014/main" id="{54FF560D-FF2B-2314-97D4-904502C83B44}"/>
              </a:ext>
            </a:extLst>
          </p:cNvPr>
          <p:cNvSpPr>
            <a:spLocks noGrp="1"/>
          </p:cNvSpPr>
          <p:nvPr>
            <p:ph type="body" idx="1"/>
          </p:nvPr>
        </p:nvSpPr>
        <p:spPr/>
        <p:txBody>
          <a:bodyPr/>
          <a:lstStyle/>
          <a:p>
            <a:r>
              <a:rPr lang="en-US" dirty="0"/>
              <a:t>Benefits</a:t>
            </a:r>
          </a:p>
        </p:txBody>
      </p:sp>
      <p:sp>
        <p:nvSpPr>
          <p:cNvPr id="4" name="Content Placeholder 3">
            <a:extLst>
              <a:ext uri="{FF2B5EF4-FFF2-40B4-BE49-F238E27FC236}">
                <a16:creationId xmlns:a16="http://schemas.microsoft.com/office/drawing/2014/main" id="{88CE2713-C5B4-BC9B-3B3F-466A5052F856}"/>
              </a:ext>
            </a:extLst>
          </p:cNvPr>
          <p:cNvSpPr>
            <a:spLocks noGrp="1"/>
          </p:cNvSpPr>
          <p:nvPr>
            <p:ph sz="half" idx="2"/>
          </p:nvPr>
        </p:nvSpPr>
        <p:spPr/>
        <p:txBody>
          <a:bodyPr/>
          <a:lstStyle/>
          <a:p>
            <a:pPr>
              <a:buFont typeface="Arial" panose="020B0604020202020204" pitchFamily="34" charset="0"/>
              <a:buChar char="•"/>
            </a:pPr>
            <a:r>
              <a:rPr lang="en-US" dirty="0"/>
              <a:t>Increase Blood Circulation </a:t>
            </a:r>
          </a:p>
          <a:p>
            <a:pPr>
              <a:buFont typeface="Arial" panose="020B0604020202020204" pitchFamily="34" charset="0"/>
              <a:buChar char="•"/>
            </a:pPr>
            <a:r>
              <a:rPr lang="en-US" dirty="0"/>
              <a:t>Pain Relief</a:t>
            </a:r>
          </a:p>
          <a:p>
            <a:pPr>
              <a:buFont typeface="Arial" panose="020B0604020202020204" pitchFamily="34" charset="0"/>
              <a:buChar char="•"/>
            </a:pPr>
            <a:r>
              <a:rPr lang="en-US" dirty="0"/>
              <a:t>Muscle Relaxation</a:t>
            </a:r>
          </a:p>
          <a:p>
            <a:pPr>
              <a:buFont typeface="Arial" panose="020B0604020202020204" pitchFamily="34" charset="0"/>
              <a:buChar char="•"/>
            </a:pPr>
            <a:r>
              <a:rPr lang="en-US" dirty="0"/>
              <a:t>Improve Range of Motion</a:t>
            </a:r>
          </a:p>
          <a:p>
            <a:endParaRPr lang="en-US" dirty="0"/>
          </a:p>
        </p:txBody>
      </p:sp>
      <p:sp>
        <p:nvSpPr>
          <p:cNvPr id="5" name="Text Placeholder 4">
            <a:extLst>
              <a:ext uri="{FF2B5EF4-FFF2-40B4-BE49-F238E27FC236}">
                <a16:creationId xmlns:a16="http://schemas.microsoft.com/office/drawing/2014/main" id="{DE91B77A-53AE-32C4-7434-CA530E0A3619}"/>
              </a:ext>
            </a:extLst>
          </p:cNvPr>
          <p:cNvSpPr>
            <a:spLocks noGrp="1"/>
          </p:cNvSpPr>
          <p:nvPr>
            <p:ph type="body" sz="quarter" idx="3"/>
          </p:nvPr>
        </p:nvSpPr>
        <p:spPr/>
        <p:txBody>
          <a:bodyPr/>
          <a:lstStyle/>
          <a:p>
            <a:r>
              <a:rPr lang="en-US" dirty="0"/>
              <a:t>Examples</a:t>
            </a:r>
          </a:p>
        </p:txBody>
      </p:sp>
      <p:sp>
        <p:nvSpPr>
          <p:cNvPr id="6" name="Content Placeholder 5">
            <a:extLst>
              <a:ext uri="{FF2B5EF4-FFF2-40B4-BE49-F238E27FC236}">
                <a16:creationId xmlns:a16="http://schemas.microsoft.com/office/drawing/2014/main" id="{DB39B9DA-DE3A-B4B8-7E37-CCEF4232F56D}"/>
              </a:ext>
            </a:extLst>
          </p:cNvPr>
          <p:cNvSpPr>
            <a:spLocks noGrp="1"/>
          </p:cNvSpPr>
          <p:nvPr>
            <p:ph sz="quarter" idx="4"/>
          </p:nvPr>
        </p:nvSpPr>
        <p:spPr/>
        <p:txBody>
          <a:bodyPr/>
          <a:lstStyle/>
          <a:p>
            <a:pPr>
              <a:buFont typeface="Arial" panose="020B0604020202020204" pitchFamily="34" charset="0"/>
              <a:buChar char="•"/>
            </a:pPr>
            <a:r>
              <a:rPr lang="en-US" dirty="0"/>
              <a:t>Hot Tub</a:t>
            </a:r>
          </a:p>
          <a:p>
            <a:pPr>
              <a:buFont typeface="Arial" panose="020B0604020202020204" pitchFamily="34" charset="0"/>
              <a:buChar char="•"/>
            </a:pPr>
            <a:r>
              <a:rPr lang="en-US" dirty="0"/>
              <a:t>Heat pack</a:t>
            </a:r>
          </a:p>
          <a:p>
            <a:pPr>
              <a:buFont typeface="Arial" panose="020B0604020202020204" pitchFamily="34" charset="0"/>
              <a:buChar char="•"/>
            </a:pPr>
            <a:r>
              <a:rPr lang="en-US" dirty="0"/>
              <a:t>Saunas</a:t>
            </a:r>
          </a:p>
          <a:p>
            <a:endParaRPr lang="en-US" dirty="0"/>
          </a:p>
        </p:txBody>
      </p:sp>
    </p:spTree>
    <p:extLst>
      <p:ext uri="{BB962C8B-B14F-4D97-AF65-F5344CB8AC3E}">
        <p14:creationId xmlns:p14="http://schemas.microsoft.com/office/powerpoint/2010/main" val="2079538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64D99-9F01-9619-5920-4E198091D5AF}"/>
              </a:ext>
            </a:extLst>
          </p:cNvPr>
          <p:cNvSpPr>
            <a:spLocks noGrp="1"/>
          </p:cNvSpPr>
          <p:nvPr>
            <p:ph type="title"/>
          </p:nvPr>
        </p:nvSpPr>
        <p:spPr/>
        <p:txBody>
          <a:bodyPr/>
          <a:lstStyle/>
          <a:p>
            <a:pPr algn="ctr"/>
            <a:r>
              <a:rPr lang="en-US" dirty="0"/>
              <a:t>Compression/ Massage Therapy</a:t>
            </a:r>
          </a:p>
        </p:txBody>
      </p:sp>
      <p:sp>
        <p:nvSpPr>
          <p:cNvPr id="3" name="Text Placeholder 2">
            <a:extLst>
              <a:ext uri="{FF2B5EF4-FFF2-40B4-BE49-F238E27FC236}">
                <a16:creationId xmlns:a16="http://schemas.microsoft.com/office/drawing/2014/main" id="{6B94B864-AF9E-6A1E-60D5-EAB09756187C}"/>
              </a:ext>
            </a:extLst>
          </p:cNvPr>
          <p:cNvSpPr>
            <a:spLocks noGrp="1"/>
          </p:cNvSpPr>
          <p:nvPr>
            <p:ph type="body" idx="1"/>
          </p:nvPr>
        </p:nvSpPr>
        <p:spPr/>
        <p:txBody>
          <a:bodyPr/>
          <a:lstStyle/>
          <a:p>
            <a:r>
              <a:rPr lang="en-US" dirty="0"/>
              <a:t>Benefits</a:t>
            </a:r>
          </a:p>
        </p:txBody>
      </p:sp>
      <p:sp>
        <p:nvSpPr>
          <p:cNvPr id="4" name="Content Placeholder 3">
            <a:extLst>
              <a:ext uri="{FF2B5EF4-FFF2-40B4-BE49-F238E27FC236}">
                <a16:creationId xmlns:a16="http://schemas.microsoft.com/office/drawing/2014/main" id="{C348138F-2BF1-339A-BEC9-1973F7AD3669}"/>
              </a:ext>
            </a:extLst>
          </p:cNvPr>
          <p:cNvSpPr>
            <a:spLocks noGrp="1"/>
          </p:cNvSpPr>
          <p:nvPr>
            <p:ph sz="half" idx="2"/>
          </p:nvPr>
        </p:nvSpPr>
        <p:spPr/>
        <p:txBody>
          <a:bodyPr/>
          <a:lstStyle/>
          <a:p>
            <a:r>
              <a:rPr lang="en-US" dirty="0"/>
              <a:t>Increase Blood Flow </a:t>
            </a:r>
          </a:p>
          <a:p>
            <a:r>
              <a:rPr lang="en-US" dirty="0"/>
              <a:t>Reduce Inflammation</a:t>
            </a:r>
          </a:p>
          <a:p>
            <a:r>
              <a:rPr lang="en-US" dirty="0"/>
              <a:t>Enhance Lymphatic Drainage </a:t>
            </a:r>
          </a:p>
          <a:p>
            <a:r>
              <a:rPr lang="en-US" dirty="0"/>
              <a:t>Muscle Relaxation </a:t>
            </a:r>
          </a:p>
          <a:p>
            <a:r>
              <a:rPr lang="en-US" dirty="0"/>
              <a:t>Decrease Stress</a:t>
            </a:r>
          </a:p>
        </p:txBody>
      </p:sp>
      <p:sp>
        <p:nvSpPr>
          <p:cNvPr id="5" name="Text Placeholder 4">
            <a:extLst>
              <a:ext uri="{FF2B5EF4-FFF2-40B4-BE49-F238E27FC236}">
                <a16:creationId xmlns:a16="http://schemas.microsoft.com/office/drawing/2014/main" id="{271EFAE7-FC1D-DA9C-E17B-774715BA9921}"/>
              </a:ext>
            </a:extLst>
          </p:cNvPr>
          <p:cNvSpPr>
            <a:spLocks noGrp="1"/>
          </p:cNvSpPr>
          <p:nvPr>
            <p:ph type="body" sz="quarter" idx="3"/>
          </p:nvPr>
        </p:nvSpPr>
        <p:spPr/>
        <p:txBody>
          <a:bodyPr/>
          <a:lstStyle/>
          <a:p>
            <a:r>
              <a:rPr lang="en-US" dirty="0"/>
              <a:t>Examples</a:t>
            </a:r>
          </a:p>
        </p:txBody>
      </p:sp>
      <p:sp>
        <p:nvSpPr>
          <p:cNvPr id="6" name="Content Placeholder 5">
            <a:extLst>
              <a:ext uri="{FF2B5EF4-FFF2-40B4-BE49-F238E27FC236}">
                <a16:creationId xmlns:a16="http://schemas.microsoft.com/office/drawing/2014/main" id="{3799CB9D-2465-3590-7276-F54BBE6B7412}"/>
              </a:ext>
            </a:extLst>
          </p:cNvPr>
          <p:cNvSpPr>
            <a:spLocks noGrp="1"/>
          </p:cNvSpPr>
          <p:nvPr>
            <p:ph sz="quarter" idx="4"/>
          </p:nvPr>
        </p:nvSpPr>
        <p:spPr/>
        <p:txBody>
          <a:bodyPr/>
          <a:lstStyle/>
          <a:p>
            <a:r>
              <a:rPr lang="en-US" dirty="0"/>
              <a:t>Full body massage</a:t>
            </a:r>
          </a:p>
          <a:p>
            <a:r>
              <a:rPr lang="en-US" dirty="0"/>
              <a:t>Compression boots</a:t>
            </a:r>
          </a:p>
          <a:p>
            <a:r>
              <a:rPr lang="en-US" dirty="0"/>
              <a:t>Compression pants</a:t>
            </a:r>
          </a:p>
          <a:p>
            <a:r>
              <a:rPr lang="en-US" dirty="0"/>
              <a:t>Massage guns</a:t>
            </a:r>
          </a:p>
          <a:p>
            <a:r>
              <a:rPr lang="en-US" dirty="0"/>
              <a:t>Foam rollers</a:t>
            </a:r>
          </a:p>
        </p:txBody>
      </p:sp>
    </p:spTree>
    <p:extLst>
      <p:ext uri="{BB962C8B-B14F-4D97-AF65-F5344CB8AC3E}">
        <p14:creationId xmlns:p14="http://schemas.microsoft.com/office/powerpoint/2010/main" val="1940458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86560-BA89-341E-6CC8-6CF2033FFA77}"/>
              </a:ext>
            </a:extLst>
          </p:cNvPr>
          <p:cNvSpPr>
            <a:spLocks noGrp="1"/>
          </p:cNvSpPr>
          <p:nvPr>
            <p:ph type="title"/>
          </p:nvPr>
        </p:nvSpPr>
        <p:spPr/>
        <p:txBody>
          <a:bodyPr/>
          <a:lstStyle/>
          <a:p>
            <a:pPr algn="ctr"/>
            <a:r>
              <a:rPr lang="en-US" dirty="0"/>
              <a:t>See your ATC!</a:t>
            </a:r>
          </a:p>
        </p:txBody>
      </p:sp>
      <p:sp>
        <p:nvSpPr>
          <p:cNvPr id="3" name="Content Placeholder 2">
            <a:extLst>
              <a:ext uri="{FF2B5EF4-FFF2-40B4-BE49-F238E27FC236}">
                <a16:creationId xmlns:a16="http://schemas.microsoft.com/office/drawing/2014/main" id="{238409A0-F52F-B5AB-6DCE-8E679676D239}"/>
              </a:ext>
            </a:extLst>
          </p:cNvPr>
          <p:cNvSpPr>
            <a:spLocks noGrp="1"/>
          </p:cNvSpPr>
          <p:nvPr>
            <p:ph idx="1"/>
          </p:nvPr>
        </p:nvSpPr>
        <p:spPr/>
        <p:txBody>
          <a:bodyPr/>
          <a:lstStyle/>
          <a:p>
            <a:r>
              <a:rPr lang="en-US" dirty="0"/>
              <a:t>We are specialist</a:t>
            </a:r>
          </a:p>
          <a:p>
            <a:r>
              <a:rPr lang="en-US" dirty="0"/>
              <a:t>We all carry different techniques/ skill set to help you perform at your best! </a:t>
            </a:r>
          </a:p>
          <a:p>
            <a:r>
              <a:rPr lang="en-US" dirty="0"/>
              <a:t>Cupping</a:t>
            </a:r>
          </a:p>
          <a:p>
            <a:r>
              <a:rPr lang="en-US" dirty="0"/>
              <a:t>Dry Needling</a:t>
            </a:r>
          </a:p>
          <a:p>
            <a:r>
              <a:rPr lang="en-US" dirty="0"/>
              <a:t>IASTM</a:t>
            </a:r>
          </a:p>
          <a:p>
            <a:r>
              <a:rPr lang="en-US" dirty="0"/>
              <a:t>Trigger point</a:t>
            </a:r>
          </a:p>
          <a:p>
            <a:r>
              <a:rPr lang="en-US" dirty="0"/>
              <a:t>Stretching </a:t>
            </a:r>
          </a:p>
        </p:txBody>
      </p:sp>
    </p:spTree>
    <p:extLst>
      <p:ext uri="{BB962C8B-B14F-4D97-AF65-F5344CB8AC3E}">
        <p14:creationId xmlns:p14="http://schemas.microsoft.com/office/powerpoint/2010/main" val="4000457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0DE58-536B-C28B-C007-91D13AB7AC68}"/>
              </a:ext>
            </a:extLst>
          </p:cNvPr>
          <p:cNvSpPr>
            <a:spLocks noGrp="1"/>
          </p:cNvSpPr>
          <p:nvPr>
            <p:ph type="title"/>
          </p:nvPr>
        </p:nvSpPr>
        <p:spPr/>
        <p:txBody>
          <a:bodyPr/>
          <a:lstStyle/>
          <a:p>
            <a:r>
              <a:rPr lang="en-US" dirty="0"/>
              <a:t>Example A</a:t>
            </a:r>
          </a:p>
        </p:txBody>
      </p:sp>
      <p:sp>
        <p:nvSpPr>
          <p:cNvPr id="3" name="Content Placeholder 2">
            <a:extLst>
              <a:ext uri="{FF2B5EF4-FFF2-40B4-BE49-F238E27FC236}">
                <a16:creationId xmlns:a16="http://schemas.microsoft.com/office/drawing/2014/main" id="{7A2C0389-7B83-84D8-C888-926CAFF2B305}"/>
              </a:ext>
            </a:extLst>
          </p:cNvPr>
          <p:cNvSpPr>
            <a:spLocks noGrp="1"/>
          </p:cNvSpPr>
          <p:nvPr>
            <p:ph idx="1"/>
          </p:nvPr>
        </p:nvSpPr>
        <p:spPr/>
        <p:txBody>
          <a:bodyPr/>
          <a:lstStyle/>
          <a:p>
            <a:r>
              <a:rPr lang="en-US" dirty="0"/>
              <a:t>Soccer player in the middle of their season feeling sluggish, lack of energy (delayed), “legs feel like 1,000 pounds”. </a:t>
            </a:r>
          </a:p>
          <a:p>
            <a:r>
              <a:rPr lang="en-US" dirty="0"/>
              <a:t>Games are on Wednesday and Saturdays, and they get Sundays off. </a:t>
            </a:r>
          </a:p>
          <a:p>
            <a:endParaRPr lang="en-US" dirty="0"/>
          </a:p>
          <a:p>
            <a:r>
              <a:rPr lang="en-US" dirty="0"/>
              <a:t>What advice should we give them? </a:t>
            </a:r>
          </a:p>
        </p:txBody>
      </p:sp>
    </p:spTree>
    <p:extLst>
      <p:ext uri="{BB962C8B-B14F-4D97-AF65-F5344CB8AC3E}">
        <p14:creationId xmlns:p14="http://schemas.microsoft.com/office/powerpoint/2010/main" val="4255732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85917-CFD0-BF59-3D69-C6F679301268}"/>
              </a:ext>
            </a:extLst>
          </p:cNvPr>
          <p:cNvSpPr>
            <a:spLocks noGrp="1"/>
          </p:cNvSpPr>
          <p:nvPr>
            <p:ph type="title"/>
          </p:nvPr>
        </p:nvSpPr>
        <p:spPr/>
        <p:txBody>
          <a:bodyPr/>
          <a:lstStyle/>
          <a:p>
            <a:r>
              <a:rPr lang="en-US" dirty="0"/>
              <a:t>Example B</a:t>
            </a:r>
          </a:p>
        </p:txBody>
      </p:sp>
      <p:sp>
        <p:nvSpPr>
          <p:cNvPr id="3" name="Content Placeholder 2">
            <a:extLst>
              <a:ext uri="{FF2B5EF4-FFF2-40B4-BE49-F238E27FC236}">
                <a16:creationId xmlns:a16="http://schemas.microsoft.com/office/drawing/2014/main" id="{3625845F-2275-DF16-8BFC-8B335CFAFC23}"/>
              </a:ext>
            </a:extLst>
          </p:cNvPr>
          <p:cNvSpPr>
            <a:spLocks noGrp="1"/>
          </p:cNvSpPr>
          <p:nvPr>
            <p:ph idx="1"/>
          </p:nvPr>
        </p:nvSpPr>
        <p:spPr/>
        <p:txBody>
          <a:bodyPr/>
          <a:lstStyle/>
          <a:p>
            <a:r>
              <a:rPr lang="en-US" dirty="0"/>
              <a:t>A senior basketball player who had a long season with the team by making it to the finals of the State Championship and played every varsity game. Leading up to the Championship game the athlete began noticing some lower back pain and knee soreness in the mornings. The athlete thought nothing much of it and pushed through to finish the Championship game. Following the Championship game Saturday the volleyball coach spoke to the athlete about having him join the team as the spring season has begun. </a:t>
            </a:r>
          </a:p>
          <a:p>
            <a:endParaRPr lang="en-US" dirty="0"/>
          </a:p>
          <a:p>
            <a:r>
              <a:rPr lang="en-US" dirty="0"/>
              <a:t>What recommendations should we give to this athlete? </a:t>
            </a:r>
          </a:p>
        </p:txBody>
      </p:sp>
    </p:spTree>
    <p:extLst>
      <p:ext uri="{BB962C8B-B14F-4D97-AF65-F5344CB8AC3E}">
        <p14:creationId xmlns:p14="http://schemas.microsoft.com/office/powerpoint/2010/main" val="3796184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B0873-7448-C9D7-BE12-64FA1799A75F}"/>
              </a:ext>
            </a:extLst>
          </p:cNvPr>
          <p:cNvSpPr>
            <a:spLocks noGrp="1"/>
          </p:cNvSpPr>
          <p:nvPr>
            <p:ph type="title"/>
          </p:nvPr>
        </p:nvSpPr>
        <p:spPr/>
        <p:txBody>
          <a:bodyPr/>
          <a:lstStyle/>
          <a:p>
            <a:r>
              <a:rPr lang="en-US" dirty="0"/>
              <a:t>Example C</a:t>
            </a:r>
          </a:p>
        </p:txBody>
      </p:sp>
      <p:sp>
        <p:nvSpPr>
          <p:cNvPr id="3" name="Content Placeholder 2">
            <a:extLst>
              <a:ext uri="{FF2B5EF4-FFF2-40B4-BE49-F238E27FC236}">
                <a16:creationId xmlns:a16="http://schemas.microsoft.com/office/drawing/2014/main" id="{D7841C90-22A7-2BCE-A392-F2D926A0C48E}"/>
              </a:ext>
            </a:extLst>
          </p:cNvPr>
          <p:cNvSpPr>
            <a:spLocks noGrp="1"/>
          </p:cNvSpPr>
          <p:nvPr>
            <p:ph idx="1"/>
          </p:nvPr>
        </p:nvSpPr>
        <p:spPr/>
        <p:txBody>
          <a:bodyPr/>
          <a:lstStyle/>
          <a:p>
            <a:r>
              <a:rPr lang="en-US" dirty="0"/>
              <a:t>We have an avid running athlete, who participates in all three high school seasons. They go see the athletic trainer early in the fall season to discuss a recovery program for the year. What are some examples we can discuss with them that will be beneficial to prevent burn out and decrease in performance? </a:t>
            </a:r>
          </a:p>
        </p:txBody>
      </p:sp>
    </p:spTree>
    <p:extLst>
      <p:ext uri="{BB962C8B-B14F-4D97-AF65-F5344CB8AC3E}">
        <p14:creationId xmlns:p14="http://schemas.microsoft.com/office/powerpoint/2010/main" val="3939489102"/>
      </p:ext>
    </p:extLst>
  </p:cSld>
  <p:clrMapOvr>
    <a:masterClrMapping/>
  </p:clrMapOvr>
</p:sld>
</file>

<file path=ppt/theme/theme1.xml><?xml version="1.0" encoding="utf-8"?>
<a:theme xmlns:a="http://schemas.openxmlformats.org/drawingml/2006/main" name="Retrospect">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8594</TotalTime>
  <Words>1405</Words>
  <Application>Microsoft Office PowerPoint</Application>
  <PresentationFormat>Widescreen</PresentationFormat>
  <Paragraphs>217</Paragraphs>
  <Slides>22</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Symbol</vt:lpstr>
      <vt:lpstr>Times New Roman</vt:lpstr>
      <vt:lpstr>Retrospect</vt:lpstr>
      <vt:lpstr>Maximizing Athlete Performance with Training and Activation</vt:lpstr>
      <vt:lpstr>Overview</vt:lpstr>
      <vt:lpstr>Recovery... Why does it matter?</vt:lpstr>
      <vt:lpstr>What is Recovery? </vt:lpstr>
      <vt:lpstr>Why does it matter?  </vt:lpstr>
      <vt:lpstr>Signs That Young Athletes Need Recovery</vt:lpstr>
      <vt:lpstr>How Can Young Athletes Recover Effectively?</vt:lpstr>
      <vt:lpstr>Active Recovery Methods </vt:lpstr>
      <vt:lpstr>Aquatics</vt:lpstr>
      <vt:lpstr>Cycling/ Elliptical</vt:lpstr>
      <vt:lpstr>Trail Day</vt:lpstr>
      <vt:lpstr>Weightlifting </vt:lpstr>
      <vt:lpstr>Stretching &amp; Corrective Exercise</vt:lpstr>
      <vt:lpstr>Pregame Warm-Ups</vt:lpstr>
      <vt:lpstr>Therapeutic Modalities</vt:lpstr>
      <vt:lpstr>Cryotherapy</vt:lpstr>
      <vt:lpstr>Thermotherapy</vt:lpstr>
      <vt:lpstr>Compression/ Massage Therapy</vt:lpstr>
      <vt:lpstr>See your ATC!</vt:lpstr>
      <vt:lpstr>Example A</vt:lpstr>
      <vt:lpstr>Example B</vt:lpstr>
      <vt:lpstr>Example 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Maximizing Athlete Performance with Training and Activation</dc:title>
  <dc:creator>Michael Dias</dc:creator>
  <cp:lastModifiedBy>Kehley, Jennifer</cp:lastModifiedBy>
  <cp:revision>8</cp:revision>
  <dcterms:created xsi:type="dcterms:W3CDTF">2024-11-07T17:01:45Z</dcterms:created>
  <dcterms:modified xsi:type="dcterms:W3CDTF">2024-11-13T18:32:34Z</dcterms:modified>
</cp:coreProperties>
</file>