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66" r:id="rId3"/>
    <p:sldId id="262" r:id="rId4"/>
    <p:sldId id="268" r:id="rId5"/>
    <p:sldId id="274" r:id="rId6"/>
    <p:sldId id="278" r:id="rId7"/>
    <p:sldId id="258" r:id="rId8"/>
    <p:sldId id="275" r:id="rId9"/>
    <p:sldId id="277" r:id="rId10"/>
    <p:sldId id="267" r:id="rId11"/>
    <p:sldId id="276" r:id="rId12"/>
    <p:sldId id="270" r:id="rId13"/>
    <p:sldId id="271" r:id="rId14"/>
    <p:sldId id="269" r:id="rId15"/>
    <p:sldId id="260" r:id="rId16"/>
    <p:sldId id="280" r:id="rId17"/>
    <p:sldId id="282" r:id="rId18"/>
    <p:sldId id="281" r:id="rId19"/>
    <p:sldId id="283" r:id="rId20"/>
    <p:sldId id="287" r:id="rId21"/>
    <p:sldId id="257" r:id="rId22"/>
    <p:sldId id="272" r:id="rId23"/>
    <p:sldId id="286" r:id="rId24"/>
    <p:sldId id="289" r:id="rId25"/>
    <p:sldId id="288" r:id="rId26"/>
    <p:sldId id="273" r:id="rId27"/>
    <p:sldId id="284" r:id="rId28"/>
    <p:sldId id="285" r:id="rId29"/>
    <p:sldId id="264" r:id="rId30"/>
    <p:sldId id="26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0819" autoAdjust="0"/>
  </p:normalViewPr>
  <p:slideViewPr>
    <p:cSldViewPr snapToGrid="0">
      <p:cViewPr varScale="1">
        <p:scale>
          <a:sx n="69" d="100"/>
          <a:sy n="69" d="100"/>
        </p:scale>
        <p:origin x="8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40CEF2-D58F-48B4-BE98-55A5C3D10D39}"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1AC68AE5-BD06-4FC0-81FE-DD1E7D6728D5}">
      <dgm:prSet/>
      <dgm:spPr/>
      <dgm:t>
        <a:bodyPr/>
        <a:lstStyle/>
        <a:p>
          <a:r>
            <a:rPr lang="en-US"/>
            <a:t>Increasing rates of both:</a:t>
          </a:r>
        </a:p>
      </dgm:t>
    </dgm:pt>
    <dgm:pt modelId="{284C9618-E0CA-4303-840D-7CAE2CDE319A}" type="parTrans" cxnId="{E1AC8838-A940-48AA-B219-4E2212650021}">
      <dgm:prSet/>
      <dgm:spPr/>
      <dgm:t>
        <a:bodyPr/>
        <a:lstStyle/>
        <a:p>
          <a:endParaRPr lang="en-US"/>
        </a:p>
      </dgm:t>
    </dgm:pt>
    <dgm:pt modelId="{841BAA4D-28A4-4DFB-9182-B3F8364461FD}" type="sibTrans" cxnId="{E1AC8838-A940-48AA-B219-4E2212650021}">
      <dgm:prSet/>
      <dgm:spPr/>
      <dgm:t>
        <a:bodyPr/>
        <a:lstStyle/>
        <a:p>
          <a:endParaRPr lang="en-US"/>
        </a:p>
      </dgm:t>
    </dgm:pt>
    <dgm:pt modelId="{D3FE2159-1D8B-48E5-BDA3-92D2B45C45AF}">
      <dgm:prSet/>
      <dgm:spPr/>
      <dgm:t>
        <a:bodyPr/>
        <a:lstStyle/>
        <a:p>
          <a:r>
            <a:rPr lang="en-US" dirty="0"/>
            <a:t>Mid-substance ACL injury</a:t>
          </a:r>
        </a:p>
      </dgm:t>
    </dgm:pt>
    <dgm:pt modelId="{2510C5BE-2882-408D-8E55-3477BE2E5015}" type="parTrans" cxnId="{6E5CFC77-13CE-44A2-84C2-D42F85D9E2E0}">
      <dgm:prSet/>
      <dgm:spPr/>
      <dgm:t>
        <a:bodyPr/>
        <a:lstStyle/>
        <a:p>
          <a:endParaRPr lang="en-US"/>
        </a:p>
      </dgm:t>
    </dgm:pt>
    <dgm:pt modelId="{0EAE5DC6-54ED-442F-BFB4-BC4F53F8366C}" type="sibTrans" cxnId="{6E5CFC77-13CE-44A2-84C2-D42F85D9E2E0}">
      <dgm:prSet/>
      <dgm:spPr/>
      <dgm:t>
        <a:bodyPr/>
        <a:lstStyle/>
        <a:p>
          <a:endParaRPr lang="en-US"/>
        </a:p>
      </dgm:t>
    </dgm:pt>
    <dgm:pt modelId="{B6242135-DB9B-4FDB-A4F7-9669D5F7B054}">
      <dgm:prSet/>
      <dgm:spPr/>
      <dgm:t>
        <a:bodyPr/>
        <a:lstStyle/>
        <a:p>
          <a:r>
            <a:rPr lang="en-US" dirty="0"/>
            <a:t>ACL reconstruction (ACL – R)</a:t>
          </a:r>
        </a:p>
      </dgm:t>
    </dgm:pt>
    <dgm:pt modelId="{90AE9576-6527-4FD3-8D99-B9C81D74282B}" type="parTrans" cxnId="{E9192B17-D569-485E-9103-3423A4060810}">
      <dgm:prSet/>
      <dgm:spPr/>
      <dgm:t>
        <a:bodyPr/>
        <a:lstStyle/>
        <a:p>
          <a:endParaRPr lang="en-US"/>
        </a:p>
      </dgm:t>
    </dgm:pt>
    <dgm:pt modelId="{D39726EE-DC5A-4BBF-B988-844A05479324}" type="sibTrans" cxnId="{E9192B17-D569-485E-9103-3423A4060810}">
      <dgm:prSet/>
      <dgm:spPr/>
      <dgm:t>
        <a:bodyPr/>
        <a:lstStyle/>
        <a:p>
          <a:endParaRPr lang="en-US"/>
        </a:p>
      </dgm:t>
    </dgm:pt>
    <dgm:pt modelId="{52E18475-C7F0-47B5-A284-13FE4B148408}">
      <dgm:prSet/>
      <dgm:spPr/>
      <dgm:t>
        <a:bodyPr/>
        <a:lstStyle/>
        <a:p>
          <a:r>
            <a:rPr lang="en-US"/>
            <a:t>Possible explanations:</a:t>
          </a:r>
        </a:p>
      </dgm:t>
    </dgm:pt>
    <dgm:pt modelId="{9267A808-BA0F-4C12-B2D4-DB47129593CF}" type="parTrans" cxnId="{8A2DA684-E76B-4F26-B8F6-77C7B120146C}">
      <dgm:prSet/>
      <dgm:spPr/>
      <dgm:t>
        <a:bodyPr/>
        <a:lstStyle/>
        <a:p>
          <a:endParaRPr lang="en-US"/>
        </a:p>
      </dgm:t>
    </dgm:pt>
    <dgm:pt modelId="{5EC5E508-5903-407E-A3C3-617F48FCBEF9}" type="sibTrans" cxnId="{8A2DA684-E76B-4F26-B8F6-77C7B120146C}">
      <dgm:prSet/>
      <dgm:spPr/>
      <dgm:t>
        <a:bodyPr/>
        <a:lstStyle/>
        <a:p>
          <a:endParaRPr lang="en-US"/>
        </a:p>
      </dgm:t>
    </dgm:pt>
    <dgm:pt modelId="{D92C9692-0A18-4680-8A0C-9C1DC7A17973}">
      <dgm:prSet/>
      <dgm:spPr/>
      <dgm:t>
        <a:bodyPr/>
        <a:lstStyle/>
        <a:p>
          <a:r>
            <a:rPr lang="en-US"/>
            <a:t>Increased awareness </a:t>
          </a:r>
          <a:r>
            <a:rPr lang="en-US">
              <a:sym typeface="Wingdings" panose="05000000000000000000" pitchFamily="2" charset="2"/>
            </a:rPr>
            <a:t></a:t>
          </a:r>
          <a:r>
            <a:rPr lang="en-US"/>
            <a:t> increased diagnosis</a:t>
          </a:r>
        </a:p>
      </dgm:t>
    </dgm:pt>
    <dgm:pt modelId="{734BA595-3A02-4E73-B839-01BE3BFC3AAF}" type="parTrans" cxnId="{76BC6BB6-A1DC-4CE7-8577-5B809715FB89}">
      <dgm:prSet/>
      <dgm:spPr/>
      <dgm:t>
        <a:bodyPr/>
        <a:lstStyle/>
        <a:p>
          <a:endParaRPr lang="en-US"/>
        </a:p>
      </dgm:t>
    </dgm:pt>
    <dgm:pt modelId="{FE9B48C4-A1C7-43CB-A4AA-B2ED73EB07F8}" type="sibTrans" cxnId="{76BC6BB6-A1DC-4CE7-8577-5B809715FB89}">
      <dgm:prSet/>
      <dgm:spPr/>
      <dgm:t>
        <a:bodyPr/>
        <a:lstStyle/>
        <a:p>
          <a:endParaRPr lang="en-US"/>
        </a:p>
      </dgm:t>
    </dgm:pt>
    <dgm:pt modelId="{3FA27501-C03F-49E3-9E2F-5BC859D3C618}">
      <dgm:prSet/>
      <dgm:spPr/>
      <dgm:t>
        <a:bodyPr/>
        <a:lstStyle/>
        <a:p>
          <a:r>
            <a:rPr lang="en-US"/>
            <a:t>True increase in injuries</a:t>
          </a:r>
        </a:p>
      </dgm:t>
    </dgm:pt>
    <dgm:pt modelId="{CDF44859-FF57-4390-81A2-5D452D9022B7}" type="parTrans" cxnId="{D333749F-506C-4A59-8FE3-9E336837896D}">
      <dgm:prSet/>
      <dgm:spPr/>
      <dgm:t>
        <a:bodyPr/>
        <a:lstStyle/>
        <a:p>
          <a:endParaRPr lang="en-US"/>
        </a:p>
      </dgm:t>
    </dgm:pt>
    <dgm:pt modelId="{FC549FF7-188A-45DE-AB88-822401521479}" type="sibTrans" cxnId="{D333749F-506C-4A59-8FE3-9E336837896D}">
      <dgm:prSet/>
      <dgm:spPr/>
      <dgm:t>
        <a:bodyPr/>
        <a:lstStyle/>
        <a:p>
          <a:endParaRPr lang="en-US"/>
        </a:p>
      </dgm:t>
    </dgm:pt>
    <dgm:pt modelId="{C324C523-49E4-4C86-AA31-0E53CB5ED6EE}">
      <dgm:prSet/>
      <dgm:spPr/>
      <dgm:t>
        <a:bodyPr/>
        <a:lstStyle/>
        <a:p>
          <a:r>
            <a:rPr lang="en-US"/>
            <a:t>Changing patterns in sports participation</a:t>
          </a:r>
        </a:p>
      </dgm:t>
    </dgm:pt>
    <dgm:pt modelId="{85F84A94-960F-4F77-9B1F-B6A13F88E595}" type="parTrans" cxnId="{E3615DC0-5467-43D5-9AFC-BE0170D859AD}">
      <dgm:prSet/>
      <dgm:spPr/>
      <dgm:t>
        <a:bodyPr/>
        <a:lstStyle/>
        <a:p>
          <a:endParaRPr lang="en-US"/>
        </a:p>
      </dgm:t>
    </dgm:pt>
    <dgm:pt modelId="{6615D6FB-9E64-4C4C-AD7B-2C42A053C680}" type="sibTrans" cxnId="{E3615DC0-5467-43D5-9AFC-BE0170D859AD}">
      <dgm:prSet/>
      <dgm:spPr/>
      <dgm:t>
        <a:bodyPr/>
        <a:lstStyle/>
        <a:p>
          <a:endParaRPr lang="en-US"/>
        </a:p>
      </dgm:t>
    </dgm:pt>
    <dgm:pt modelId="{F15AFC66-1714-4B92-A09F-397FDFB473BE}">
      <dgm:prSet/>
      <dgm:spPr/>
      <dgm:t>
        <a:bodyPr/>
        <a:lstStyle/>
        <a:p>
          <a:r>
            <a:rPr lang="en-US"/>
            <a:t>Younger ages</a:t>
          </a:r>
        </a:p>
      </dgm:t>
    </dgm:pt>
    <dgm:pt modelId="{349C71B7-88FF-4BDD-82BD-FD2504223C70}" type="parTrans" cxnId="{2F77DBDE-B4A4-4259-8CCD-9883A30E1304}">
      <dgm:prSet/>
      <dgm:spPr/>
      <dgm:t>
        <a:bodyPr/>
        <a:lstStyle/>
        <a:p>
          <a:endParaRPr lang="en-US"/>
        </a:p>
      </dgm:t>
    </dgm:pt>
    <dgm:pt modelId="{CBDC90F9-1C05-4093-AD2E-951F405A1EB7}" type="sibTrans" cxnId="{2F77DBDE-B4A4-4259-8CCD-9883A30E1304}">
      <dgm:prSet/>
      <dgm:spPr/>
      <dgm:t>
        <a:bodyPr/>
        <a:lstStyle/>
        <a:p>
          <a:endParaRPr lang="en-US"/>
        </a:p>
      </dgm:t>
    </dgm:pt>
    <dgm:pt modelId="{11D07B1D-894D-4D76-BBAB-44BFD6897962}">
      <dgm:prSet/>
      <dgm:spPr/>
      <dgm:t>
        <a:bodyPr/>
        <a:lstStyle/>
        <a:p>
          <a:r>
            <a:rPr lang="en-US"/>
            <a:t>Higher physical demands</a:t>
          </a:r>
        </a:p>
      </dgm:t>
    </dgm:pt>
    <dgm:pt modelId="{103AE186-5F98-438F-AE04-C6CB9573D970}" type="parTrans" cxnId="{42811287-1F17-405F-807B-8EA1E25FBEB7}">
      <dgm:prSet/>
      <dgm:spPr/>
      <dgm:t>
        <a:bodyPr/>
        <a:lstStyle/>
        <a:p>
          <a:endParaRPr lang="en-US"/>
        </a:p>
      </dgm:t>
    </dgm:pt>
    <dgm:pt modelId="{33A3C1AF-CBFA-4A98-A9CC-F55ED0411F45}" type="sibTrans" cxnId="{42811287-1F17-405F-807B-8EA1E25FBEB7}">
      <dgm:prSet/>
      <dgm:spPr/>
      <dgm:t>
        <a:bodyPr/>
        <a:lstStyle/>
        <a:p>
          <a:endParaRPr lang="en-US"/>
        </a:p>
      </dgm:t>
    </dgm:pt>
    <dgm:pt modelId="{701B8552-8DCE-4800-8383-8E6BB309791F}">
      <dgm:prSet/>
      <dgm:spPr/>
      <dgm:t>
        <a:bodyPr/>
        <a:lstStyle/>
        <a:p>
          <a:r>
            <a:rPr lang="en-US"/>
            <a:t>Sports specialization</a:t>
          </a:r>
        </a:p>
      </dgm:t>
    </dgm:pt>
    <dgm:pt modelId="{4AE77755-9D0A-4469-B9C4-85D13B33D9D1}" type="parTrans" cxnId="{708B072E-D5C1-44F3-A1C9-2154E4550811}">
      <dgm:prSet/>
      <dgm:spPr/>
      <dgm:t>
        <a:bodyPr/>
        <a:lstStyle/>
        <a:p>
          <a:endParaRPr lang="en-US"/>
        </a:p>
      </dgm:t>
    </dgm:pt>
    <dgm:pt modelId="{0E7B8043-D23F-4BF2-A67D-FD8DAF46A1D3}" type="sibTrans" cxnId="{708B072E-D5C1-44F3-A1C9-2154E4550811}">
      <dgm:prSet/>
      <dgm:spPr/>
      <dgm:t>
        <a:bodyPr/>
        <a:lstStyle/>
        <a:p>
          <a:endParaRPr lang="en-US"/>
        </a:p>
      </dgm:t>
    </dgm:pt>
    <dgm:pt modelId="{566B91E0-5C1E-48A8-ACFF-B44257A8F4F4}">
      <dgm:prSet/>
      <dgm:spPr/>
      <dgm:t>
        <a:bodyPr/>
        <a:lstStyle/>
        <a:p>
          <a:r>
            <a:rPr lang="en-US" dirty="0"/>
            <a:t>~350,000 surgeries/yr performed in the US</a:t>
          </a:r>
        </a:p>
      </dgm:t>
    </dgm:pt>
    <dgm:pt modelId="{33BB42BF-28A8-46EF-96E5-D98B472C9858}" type="parTrans" cxnId="{BBE15231-538C-403D-80F0-9D43B69F015A}">
      <dgm:prSet/>
      <dgm:spPr/>
      <dgm:t>
        <a:bodyPr/>
        <a:lstStyle/>
        <a:p>
          <a:endParaRPr lang="en-US"/>
        </a:p>
      </dgm:t>
    </dgm:pt>
    <dgm:pt modelId="{38DECD6C-368C-49B9-85F3-8DD35569A4B1}" type="sibTrans" cxnId="{BBE15231-538C-403D-80F0-9D43B69F015A}">
      <dgm:prSet/>
      <dgm:spPr/>
      <dgm:t>
        <a:bodyPr/>
        <a:lstStyle/>
        <a:p>
          <a:endParaRPr lang="en-US"/>
        </a:p>
      </dgm:t>
    </dgm:pt>
    <dgm:pt modelId="{6FF75C78-8F3C-44D1-BCD5-E336E3498CA8}" type="pres">
      <dgm:prSet presAssocID="{7240CEF2-D58F-48B4-BE98-55A5C3D10D39}" presName="linear" presStyleCnt="0">
        <dgm:presLayoutVars>
          <dgm:dir/>
          <dgm:animLvl val="lvl"/>
          <dgm:resizeHandles val="exact"/>
        </dgm:presLayoutVars>
      </dgm:prSet>
      <dgm:spPr/>
    </dgm:pt>
    <dgm:pt modelId="{1CAF2229-32BB-423D-973D-56D5918708EF}" type="pres">
      <dgm:prSet presAssocID="{1AC68AE5-BD06-4FC0-81FE-DD1E7D6728D5}" presName="parentLin" presStyleCnt="0"/>
      <dgm:spPr/>
    </dgm:pt>
    <dgm:pt modelId="{D5DFEAE5-A009-4386-BE2F-24B148F9DE93}" type="pres">
      <dgm:prSet presAssocID="{1AC68AE5-BD06-4FC0-81FE-DD1E7D6728D5}" presName="parentLeftMargin" presStyleLbl="node1" presStyleIdx="0" presStyleCnt="2"/>
      <dgm:spPr/>
    </dgm:pt>
    <dgm:pt modelId="{AA10D3D1-535B-454E-AB41-DDB8A0965D9F}" type="pres">
      <dgm:prSet presAssocID="{1AC68AE5-BD06-4FC0-81FE-DD1E7D6728D5}" presName="parentText" presStyleLbl="node1" presStyleIdx="0" presStyleCnt="2">
        <dgm:presLayoutVars>
          <dgm:chMax val="0"/>
          <dgm:bulletEnabled val="1"/>
        </dgm:presLayoutVars>
      </dgm:prSet>
      <dgm:spPr/>
    </dgm:pt>
    <dgm:pt modelId="{49A8B1FF-FAC1-45BE-A4FE-A4B3926480FD}" type="pres">
      <dgm:prSet presAssocID="{1AC68AE5-BD06-4FC0-81FE-DD1E7D6728D5}" presName="negativeSpace" presStyleCnt="0"/>
      <dgm:spPr/>
    </dgm:pt>
    <dgm:pt modelId="{605AB19A-B3B5-428A-9B1A-71D01FD49EB7}" type="pres">
      <dgm:prSet presAssocID="{1AC68AE5-BD06-4FC0-81FE-DD1E7D6728D5}" presName="childText" presStyleLbl="conFgAcc1" presStyleIdx="0" presStyleCnt="2">
        <dgm:presLayoutVars>
          <dgm:bulletEnabled val="1"/>
        </dgm:presLayoutVars>
      </dgm:prSet>
      <dgm:spPr/>
    </dgm:pt>
    <dgm:pt modelId="{5160FD7C-36F6-4D82-83A2-79A99EE60B28}" type="pres">
      <dgm:prSet presAssocID="{841BAA4D-28A4-4DFB-9182-B3F8364461FD}" presName="spaceBetweenRectangles" presStyleCnt="0"/>
      <dgm:spPr/>
    </dgm:pt>
    <dgm:pt modelId="{DF6027F5-B6D5-4B73-950F-0342B1A065BE}" type="pres">
      <dgm:prSet presAssocID="{52E18475-C7F0-47B5-A284-13FE4B148408}" presName="parentLin" presStyleCnt="0"/>
      <dgm:spPr/>
    </dgm:pt>
    <dgm:pt modelId="{8F9AFF03-9EFE-4E5F-A968-700E6719A60A}" type="pres">
      <dgm:prSet presAssocID="{52E18475-C7F0-47B5-A284-13FE4B148408}" presName="parentLeftMargin" presStyleLbl="node1" presStyleIdx="0" presStyleCnt="2"/>
      <dgm:spPr/>
    </dgm:pt>
    <dgm:pt modelId="{55E0A62A-34FE-444F-8C0D-FEE02409825F}" type="pres">
      <dgm:prSet presAssocID="{52E18475-C7F0-47B5-A284-13FE4B148408}" presName="parentText" presStyleLbl="node1" presStyleIdx="1" presStyleCnt="2">
        <dgm:presLayoutVars>
          <dgm:chMax val="0"/>
          <dgm:bulletEnabled val="1"/>
        </dgm:presLayoutVars>
      </dgm:prSet>
      <dgm:spPr/>
    </dgm:pt>
    <dgm:pt modelId="{62DFD1F1-E2D1-4357-98D8-22CDEB52EBC4}" type="pres">
      <dgm:prSet presAssocID="{52E18475-C7F0-47B5-A284-13FE4B148408}" presName="negativeSpace" presStyleCnt="0"/>
      <dgm:spPr/>
    </dgm:pt>
    <dgm:pt modelId="{1561C3C9-E294-4795-9C58-B0233B393733}" type="pres">
      <dgm:prSet presAssocID="{52E18475-C7F0-47B5-A284-13FE4B148408}" presName="childText" presStyleLbl="conFgAcc1" presStyleIdx="1" presStyleCnt="2">
        <dgm:presLayoutVars>
          <dgm:bulletEnabled val="1"/>
        </dgm:presLayoutVars>
      </dgm:prSet>
      <dgm:spPr/>
    </dgm:pt>
  </dgm:ptLst>
  <dgm:cxnLst>
    <dgm:cxn modelId="{E9192B17-D569-485E-9103-3423A4060810}" srcId="{1AC68AE5-BD06-4FC0-81FE-DD1E7D6728D5}" destId="{B6242135-DB9B-4FDB-A4F7-9669D5F7B054}" srcOrd="1" destOrd="0" parTransId="{90AE9576-6527-4FD3-8D99-B9C81D74282B}" sibTransId="{D39726EE-DC5A-4BBF-B988-844A05479324}"/>
    <dgm:cxn modelId="{F6203F23-0594-4D16-BB24-E3B5460F25F2}" type="presOf" srcId="{1AC68AE5-BD06-4FC0-81FE-DD1E7D6728D5}" destId="{D5DFEAE5-A009-4386-BE2F-24B148F9DE93}" srcOrd="0" destOrd="0" presId="urn:microsoft.com/office/officeart/2005/8/layout/list1"/>
    <dgm:cxn modelId="{EDE74B25-62F8-4049-8043-4C8ED795F151}" type="presOf" srcId="{B6242135-DB9B-4FDB-A4F7-9669D5F7B054}" destId="{605AB19A-B3B5-428A-9B1A-71D01FD49EB7}" srcOrd="0" destOrd="1" presId="urn:microsoft.com/office/officeart/2005/8/layout/list1"/>
    <dgm:cxn modelId="{708B072E-D5C1-44F3-A1C9-2154E4550811}" srcId="{C324C523-49E4-4C86-AA31-0E53CB5ED6EE}" destId="{701B8552-8DCE-4800-8383-8E6BB309791F}" srcOrd="2" destOrd="0" parTransId="{4AE77755-9D0A-4469-B9C4-85D13B33D9D1}" sibTransId="{0E7B8043-D23F-4BF2-A67D-FD8DAF46A1D3}"/>
    <dgm:cxn modelId="{BBE15231-538C-403D-80F0-9D43B69F015A}" srcId="{B6242135-DB9B-4FDB-A4F7-9669D5F7B054}" destId="{566B91E0-5C1E-48A8-ACFF-B44257A8F4F4}" srcOrd="0" destOrd="0" parTransId="{33BB42BF-28A8-46EF-96E5-D98B472C9858}" sibTransId="{38DECD6C-368C-49B9-85F3-8DD35569A4B1}"/>
    <dgm:cxn modelId="{E1AC8838-A940-48AA-B219-4E2212650021}" srcId="{7240CEF2-D58F-48B4-BE98-55A5C3D10D39}" destId="{1AC68AE5-BD06-4FC0-81FE-DD1E7D6728D5}" srcOrd="0" destOrd="0" parTransId="{284C9618-E0CA-4303-840D-7CAE2CDE319A}" sibTransId="{841BAA4D-28A4-4DFB-9182-B3F8364461FD}"/>
    <dgm:cxn modelId="{EDDD455C-22CD-47BD-A3B1-171CB58344F1}" type="presOf" srcId="{52E18475-C7F0-47B5-A284-13FE4B148408}" destId="{55E0A62A-34FE-444F-8C0D-FEE02409825F}" srcOrd="1" destOrd="0" presId="urn:microsoft.com/office/officeart/2005/8/layout/list1"/>
    <dgm:cxn modelId="{BBEC375F-393D-4DF0-AAD2-FC38B540A5FE}" type="presOf" srcId="{11D07B1D-894D-4D76-BBAB-44BFD6897962}" destId="{1561C3C9-E294-4795-9C58-B0233B393733}" srcOrd="0" destOrd="4" presId="urn:microsoft.com/office/officeart/2005/8/layout/list1"/>
    <dgm:cxn modelId="{3E3EB969-6FBE-4EF0-88A6-2B097E33CC66}" type="presOf" srcId="{D92C9692-0A18-4680-8A0C-9C1DC7A17973}" destId="{1561C3C9-E294-4795-9C58-B0233B393733}" srcOrd="0" destOrd="0" presId="urn:microsoft.com/office/officeart/2005/8/layout/list1"/>
    <dgm:cxn modelId="{CE766775-377E-4B32-B9D4-980FA4937C13}" type="presOf" srcId="{1AC68AE5-BD06-4FC0-81FE-DD1E7D6728D5}" destId="{AA10D3D1-535B-454E-AB41-DDB8A0965D9F}" srcOrd="1" destOrd="0" presId="urn:microsoft.com/office/officeart/2005/8/layout/list1"/>
    <dgm:cxn modelId="{6E5CFC77-13CE-44A2-84C2-D42F85D9E2E0}" srcId="{1AC68AE5-BD06-4FC0-81FE-DD1E7D6728D5}" destId="{D3FE2159-1D8B-48E5-BDA3-92D2B45C45AF}" srcOrd="0" destOrd="0" parTransId="{2510C5BE-2882-408D-8E55-3477BE2E5015}" sibTransId="{0EAE5DC6-54ED-442F-BFB4-BC4F53F8366C}"/>
    <dgm:cxn modelId="{8F106F83-E572-4B97-8E4E-9400520988E2}" type="presOf" srcId="{3FA27501-C03F-49E3-9E2F-5BC859D3C618}" destId="{1561C3C9-E294-4795-9C58-B0233B393733}" srcOrd="0" destOrd="1" presId="urn:microsoft.com/office/officeart/2005/8/layout/list1"/>
    <dgm:cxn modelId="{8A2DA684-E76B-4F26-B8F6-77C7B120146C}" srcId="{7240CEF2-D58F-48B4-BE98-55A5C3D10D39}" destId="{52E18475-C7F0-47B5-A284-13FE4B148408}" srcOrd="1" destOrd="0" parTransId="{9267A808-BA0F-4C12-B2D4-DB47129593CF}" sibTransId="{5EC5E508-5903-407E-A3C3-617F48FCBEF9}"/>
    <dgm:cxn modelId="{42811287-1F17-405F-807B-8EA1E25FBEB7}" srcId="{C324C523-49E4-4C86-AA31-0E53CB5ED6EE}" destId="{11D07B1D-894D-4D76-BBAB-44BFD6897962}" srcOrd="1" destOrd="0" parTransId="{103AE186-5F98-438F-AE04-C6CB9573D970}" sibTransId="{33A3C1AF-CBFA-4A98-A9CC-F55ED0411F45}"/>
    <dgm:cxn modelId="{49FBE591-9C0C-4748-915C-DBCA33A811FC}" type="presOf" srcId="{701B8552-8DCE-4800-8383-8E6BB309791F}" destId="{1561C3C9-E294-4795-9C58-B0233B393733}" srcOrd="0" destOrd="5" presId="urn:microsoft.com/office/officeart/2005/8/layout/list1"/>
    <dgm:cxn modelId="{D333749F-506C-4A59-8FE3-9E336837896D}" srcId="{52E18475-C7F0-47B5-A284-13FE4B148408}" destId="{3FA27501-C03F-49E3-9E2F-5BC859D3C618}" srcOrd="1" destOrd="0" parTransId="{CDF44859-FF57-4390-81A2-5D452D9022B7}" sibTransId="{FC549FF7-188A-45DE-AB88-822401521479}"/>
    <dgm:cxn modelId="{CCD5CEAC-952C-499E-AA96-F9902387D7A0}" type="presOf" srcId="{D3FE2159-1D8B-48E5-BDA3-92D2B45C45AF}" destId="{605AB19A-B3B5-428A-9B1A-71D01FD49EB7}" srcOrd="0" destOrd="0" presId="urn:microsoft.com/office/officeart/2005/8/layout/list1"/>
    <dgm:cxn modelId="{76BC6BB6-A1DC-4CE7-8577-5B809715FB89}" srcId="{52E18475-C7F0-47B5-A284-13FE4B148408}" destId="{D92C9692-0A18-4680-8A0C-9C1DC7A17973}" srcOrd="0" destOrd="0" parTransId="{734BA595-3A02-4E73-B839-01BE3BFC3AAF}" sibTransId="{FE9B48C4-A1C7-43CB-A4AA-B2ED73EB07F8}"/>
    <dgm:cxn modelId="{56E7BBBC-C1E9-4C79-B44A-B3FE1431CF68}" type="presOf" srcId="{C324C523-49E4-4C86-AA31-0E53CB5ED6EE}" destId="{1561C3C9-E294-4795-9C58-B0233B393733}" srcOrd="0" destOrd="2" presId="urn:microsoft.com/office/officeart/2005/8/layout/list1"/>
    <dgm:cxn modelId="{E3615DC0-5467-43D5-9AFC-BE0170D859AD}" srcId="{3FA27501-C03F-49E3-9E2F-5BC859D3C618}" destId="{C324C523-49E4-4C86-AA31-0E53CB5ED6EE}" srcOrd="0" destOrd="0" parTransId="{85F84A94-960F-4F77-9B1F-B6A13F88E595}" sibTransId="{6615D6FB-9E64-4C4C-AD7B-2C42A053C680}"/>
    <dgm:cxn modelId="{4B4882C8-C6AE-4560-938D-EFB408135B77}" type="presOf" srcId="{F15AFC66-1714-4B92-A09F-397FDFB473BE}" destId="{1561C3C9-E294-4795-9C58-B0233B393733}" srcOrd="0" destOrd="3" presId="urn:microsoft.com/office/officeart/2005/8/layout/list1"/>
    <dgm:cxn modelId="{2F77DBDE-B4A4-4259-8CCD-9883A30E1304}" srcId="{C324C523-49E4-4C86-AA31-0E53CB5ED6EE}" destId="{F15AFC66-1714-4B92-A09F-397FDFB473BE}" srcOrd="0" destOrd="0" parTransId="{349C71B7-88FF-4BDD-82BD-FD2504223C70}" sibTransId="{CBDC90F9-1C05-4093-AD2E-951F405A1EB7}"/>
    <dgm:cxn modelId="{84E2F2E1-A96C-47E1-9C52-AC756B784C05}" type="presOf" srcId="{52E18475-C7F0-47B5-A284-13FE4B148408}" destId="{8F9AFF03-9EFE-4E5F-A968-700E6719A60A}" srcOrd="0" destOrd="0" presId="urn:microsoft.com/office/officeart/2005/8/layout/list1"/>
    <dgm:cxn modelId="{A55E3BEC-BA0E-4472-8B02-3A12D2E4CFBA}" type="presOf" srcId="{566B91E0-5C1E-48A8-ACFF-B44257A8F4F4}" destId="{605AB19A-B3B5-428A-9B1A-71D01FD49EB7}" srcOrd="0" destOrd="2" presId="urn:microsoft.com/office/officeart/2005/8/layout/list1"/>
    <dgm:cxn modelId="{BFA2E6F4-C0BE-48A6-B6E8-8FE282483499}" type="presOf" srcId="{7240CEF2-D58F-48B4-BE98-55A5C3D10D39}" destId="{6FF75C78-8F3C-44D1-BCD5-E336E3498CA8}" srcOrd="0" destOrd="0" presId="urn:microsoft.com/office/officeart/2005/8/layout/list1"/>
    <dgm:cxn modelId="{DAFCEAD7-E3DC-45EC-98CB-2846836272C7}" type="presParOf" srcId="{6FF75C78-8F3C-44D1-BCD5-E336E3498CA8}" destId="{1CAF2229-32BB-423D-973D-56D5918708EF}" srcOrd="0" destOrd="0" presId="urn:microsoft.com/office/officeart/2005/8/layout/list1"/>
    <dgm:cxn modelId="{3F484E69-D96E-4890-A9D4-E4C449774895}" type="presParOf" srcId="{1CAF2229-32BB-423D-973D-56D5918708EF}" destId="{D5DFEAE5-A009-4386-BE2F-24B148F9DE93}" srcOrd="0" destOrd="0" presId="urn:microsoft.com/office/officeart/2005/8/layout/list1"/>
    <dgm:cxn modelId="{E4D6C4E7-F85D-4A49-BA3C-29952FF8CF1F}" type="presParOf" srcId="{1CAF2229-32BB-423D-973D-56D5918708EF}" destId="{AA10D3D1-535B-454E-AB41-DDB8A0965D9F}" srcOrd="1" destOrd="0" presId="urn:microsoft.com/office/officeart/2005/8/layout/list1"/>
    <dgm:cxn modelId="{A1299326-1B62-4BE3-A957-7DEAB0E3FC5E}" type="presParOf" srcId="{6FF75C78-8F3C-44D1-BCD5-E336E3498CA8}" destId="{49A8B1FF-FAC1-45BE-A4FE-A4B3926480FD}" srcOrd="1" destOrd="0" presId="urn:microsoft.com/office/officeart/2005/8/layout/list1"/>
    <dgm:cxn modelId="{4B6926B9-7534-419D-BA85-A20CA1A20245}" type="presParOf" srcId="{6FF75C78-8F3C-44D1-BCD5-E336E3498CA8}" destId="{605AB19A-B3B5-428A-9B1A-71D01FD49EB7}" srcOrd="2" destOrd="0" presId="urn:microsoft.com/office/officeart/2005/8/layout/list1"/>
    <dgm:cxn modelId="{D725A24E-1D3D-42AE-97CF-E47F787C4B77}" type="presParOf" srcId="{6FF75C78-8F3C-44D1-BCD5-E336E3498CA8}" destId="{5160FD7C-36F6-4D82-83A2-79A99EE60B28}" srcOrd="3" destOrd="0" presId="urn:microsoft.com/office/officeart/2005/8/layout/list1"/>
    <dgm:cxn modelId="{AF257014-AA4C-4F5C-902F-DB242BC77CB6}" type="presParOf" srcId="{6FF75C78-8F3C-44D1-BCD5-E336E3498CA8}" destId="{DF6027F5-B6D5-4B73-950F-0342B1A065BE}" srcOrd="4" destOrd="0" presId="urn:microsoft.com/office/officeart/2005/8/layout/list1"/>
    <dgm:cxn modelId="{4847387F-46CE-446F-8E07-E8AAD2D72E91}" type="presParOf" srcId="{DF6027F5-B6D5-4B73-950F-0342B1A065BE}" destId="{8F9AFF03-9EFE-4E5F-A968-700E6719A60A}" srcOrd="0" destOrd="0" presId="urn:microsoft.com/office/officeart/2005/8/layout/list1"/>
    <dgm:cxn modelId="{8484AB65-1B4B-4B7E-BBE2-829B9BCD8AE2}" type="presParOf" srcId="{DF6027F5-B6D5-4B73-950F-0342B1A065BE}" destId="{55E0A62A-34FE-444F-8C0D-FEE02409825F}" srcOrd="1" destOrd="0" presId="urn:microsoft.com/office/officeart/2005/8/layout/list1"/>
    <dgm:cxn modelId="{B464F8F4-AB5D-410E-B56A-1C865E43DB21}" type="presParOf" srcId="{6FF75C78-8F3C-44D1-BCD5-E336E3498CA8}" destId="{62DFD1F1-E2D1-4357-98D8-22CDEB52EBC4}" srcOrd="5" destOrd="0" presId="urn:microsoft.com/office/officeart/2005/8/layout/list1"/>
    <dgm:cxn modelId="{561D4D64-A790-4B39-830F-130F0E1385E5}" type="presParOf" srcId="{6FF75C78-8F3C-44D1-BCD5-E336E3498CA8}" destId="{1561C3C9-E294-4795-9C58-B0233B39373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19D44F-478E-4E9B-9240-15976D753BE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1CAAA8A-3004-488C-9A38-727E73656FDC}">
      <dgm:prSet phldrT="[Text]" custT="1"/>
      <dgm:spPr/>
      <dgm:t>
        <a:bodyPr/>
        <a:lstStyle/>
        <a:p>
          <a:r>
            <a:rPr lang="en-US" sz="1800" dirty="0"/>
            <a:t>Ipsilateral Trunk Tilt and Contralateral Rotation</a:t>
          </a:r>
        </a:p>
      </dgm:t>
    </dgm:pt>
    <dgm:pt modelId="{9D47B82C-5F68-4F0D-AEFF-0C32D4DEEAB3}" type="parTrans" cxnId="{6FC0A2CC-47BD-4ADF-B4C4-7E0D52681B86}">
      <dgm:prSet/>
      <dgm:spPr/>
      <dgm:t>
        <a:bodyPr/>
        <a:lstStyle/>
        <a:p>
          <a:endParaRPr lang="en-US"/>
        </a:p>
      </dgm:t>
    </dgm:pt>
    <dgm:pt modelId="{DAC866D9-1EE8-4C76-A391-FB53C1A10D89}" type="sibTrans" cxnId="{6FC0A2CC-47BD-4ADF-B4C4-7E0D52681B86}">
      <dgm:prSet/>
      <dgm:spPr/>
      <dgm:t>
        <a:bodyPr/>
        <a:lstStyle/>
        <a:p>
          <a:endParaRPr lang="en-US"/>
        </a:p>
      </dgm:t>
    </dgm:pt>
    <dgm:pt modelId="{11DBD5CB-4F08-476F-9927-33DA0E60BB78}">
      <dgm:prSet phldrT="[Text]" custT="1"/>
      <dgm:spPr/>
      <dgm:t>
        <a:bodyPr/>
        <a:lstStyle/>
        <a:p>
          <a:r>
            <a:rPr lang="en-US" sz="1800" dirty="0"/>
            <a:t>Abducted Hip</a:t>
          </a:r>
        </a:p>
      </dgm:t>
    </dgm:pt>
    <dgm:pt modelId="{BEAC24DC-5256-4EA2-93BC-A1A0A23D4A47}" type="parTrans" cxnId="{FFD1368A-3FBA-4E8E-885E-3C763DD1763E}">
      <dgm:prSet/>
      <dgm:spPr/>
      <dgm:t>
        <a:bodyPr/>
        <a:lstStyle/>
        <a:p>
          <a:endParaRPr lang="en-US"/>
        </a:p>
      </dgm:t>
    </dgm:pt>
    <dgm:pt modelId="{90F26B8B-D5D1-461F-B72A-F33961BC1047}" type="sibTrans" cxnId="{FFD1368A-3FBA-4E8E-885E-3C763DD1763E}">
      <dgm:prSet/>
      <dgm:spPr/>
      <dgm:t>
        <a:bodyPr/>
        <a:lstStyle/>
        <a:p>
          <a:endParaRPr lang="en-US"/>
        </a:p>
      </dgm:t>
    </dgm:pt>
    <dgm:pt modelId="{78449D4B-16BE-4E80-AABE-2CDCD09DF5F8}">
      <dgm:prSet phldrT="[Text]" custT="1"/>
      <dgm:spPr/>
      <dgm:t>
        <a:bodyPr/>
        <a:lstStyle/>
        <a:p>
          <a:r>
            <a:rPr lang="en-US" sz="1800" dirty="0"/>
            <a:t>Dynamic Knee Valgus</a:t>
          </a:r>
        </a:p>
      </dgm:t>
    </dgm:pt>
    <dgm:pt modelId="{6F1FE726-D016-4DFA-AE5D-FC09EBB8CFAB}" type="parTrans" cxnId="{A18119CC-7C86-4F55-903E-6689CA4796EE}">
      <dgm:prSet/>
      <dgm:spPr/>
      <dgm:t>
        <a:bodyPr/>
        <a:lstStyle/>
        <a:p>
          <a:endParaRPr lang="en-US"/>
        </a:p>
      </dgm:t>
    </dgm:pt>
    <dgm:pt modelId="{5E9E9C97-DF2B-43BA-9EC3-9CF3EE3F1D9B}" type="sibTrans" cxnId="{A18119CC-7C86-4F55-903E-6689CA4796EE}">
      <dgm:prSet/>
      <dgm:spPr/>
      <dgm:t>
        <a:bodyPr/>
        <a:lstStyle/>
        <a:p>
          <a:endParaRPr lang="en-US"/>
        </a:p>
      </dgm:t>
    </dgm:pt>
    <dgm:pt modelId="{2427F61A-EB6F-4C95-A525-8EFCA55D6ACE}">
      <dgm:prSet phldrT="[Text]" custT="1"/>
      <dgm:spPr/>
      <dgm:t>
        <a:bodyPr/>
        <a:lstStyle/>
        <a:p>
          <a:r>
            <a:rPr lang="en-US" sz="1800" dirty="0"/>
            <a:t>Foot Planted and Externally Rotated</a:t>
          </a:r>
        </a:p>
      </dgm:t>
    </dgm:pt>
    <dgm:pt modelId="{A732F829-3F76-4009-92BD-31157859A4E0}" type="parTrans" cxnId="{7DBD6AA5-0826-4D0F-821F-E7ACFCAA5895}">
      <dgm:prSet/>
      <dgm:spPr/>
      <dgm:t>
        <a:bodyPr/>
        <a:lstStyle/>
        <a:p>
          <a:endParaRPr lang="en-US"/>
        </a:p>
      </dgm:t>
    </dgm:pt>
    <dgm:pt modelId="{7612AA61-F497-4022-A64A-FD8835848382}" type="sibTrans" cxnId="{7DBD6AA5-0826-4D0F-821F-E7ACFCAA5895}">
      <dgm:prSet/>
      <dgm:spPr/>
      <dgm:t>
        <a:bodyPr/>
        <a:lstStyle/>
        <a:p>
          <a:endParaRPr lang="en-US"/>
        </a:p>
      </dgm:t>
    </dgm:pt>
    <dgm:pt modelId="{1E361CC5-9F0C-43BC-B448-77B39D7BFF28}" type="pres">
      <dgm:prSet presAssocID="{E919D44F-478E-4E9B-9240-15976D753BE8}" presName="diagram" presStyleCnt="0">
        <dgm:presLayoutVars>
          <dgm:dir/>
          <dgm:resizeHandles val="exact"/>
        </dgm:presLayoutVars>
      </dgm:prSet>
      <dgm:spPr/>
    </dgm:pt>
    <dgm:pt modelId="{14364438-6489-47CC-BCC9-3B2F28F6CAEB}" type="pres">
      <dgm:prSet presAssocID="{71CAAA8A-3004-488C-9A38-727E73656FDC}" presName="node" presStyleLbl="node1" presStyleIdx="0" presStyleCnt="4" custScaleX="269783" custScaleY="248042" custLinFactX="-19147" custLinFactNeighborX="-100000" custLinFactNeighborY="-2138">
        <dgm:presLayoutVars>
          <dgm:bulletEnabled val="1"/>
        </dgm:presLayoutVars>
      </dgm:prSet>
      <dgm:spPr/>
    </dgm:pt>
    <dgm:pt modelId="{BA820615-8B3D-4280-9257-E8FF4CB786C5}" type="pres">
      <dgm:prSet presAssocID="{DAC866D9-1EE8-4C76-A391-FB53C1A10D89}" presName="sibTrans" presStyleCnt="0"/>
      <dgm:spPr/>
    </dgm:pt>
    <dgm:pt modelId="{C7C2DF2C-58F2-4A7E-A823-3B7C8F0591D5}" type="pres">
      <dgm:prSet presAssocID="{11DBD5CB-4F08-476F-9927-33DA0E60BB78}" presName="node" presStyleLbl="node1" presStyleIdx="1" presStyleCnt="4" custScaleX="246032" custScaleY="248353" custLinFactNeighborX="-33234" custLinFactNeighborY="1814">
        <dgm:presLayoutVars>
          <dgm:bulletEnabled val="1"/>
        </dgm:presLayoutVars>
      </dgm:prSet>
      <dgm:spPr/>
    </dgm:pt>
    <dgm:pt modelId="{EF0BC1B8-2146-44C7-B41A-8195FB986453}" type="pres">
      <dgm:prSet presAssocID="{90F26B8B-D5D1-461F-B72A-F33961BC1047}" presName="sibTrans" presStyleCnt="0"/>
      <dgm:spPr/>
    </dgm:pt>
    <dgm:pt modelId="{9FCA9EF2-E774-44AD-83A0-AB594BD111C0}" type="pres">
      <dgm:prSet presAssocID="{78449D4B-16BE-4E80-AABE-2CDCD09DF5F8}" presName="node" presStyleLbl="node1" presStyleIdx="2" presStyleCnt="4" custScaleX="274815" custScaleY="236463" custLinFactNeighborX="32150">
        <dgm:presLayoutVars>
          <dgm:bulletEnabled val="1"/>
        </dgm:presLayoutVars>
      </dgm:prSet>
      <dgm:spPr/>
    </dgm:pt>
    <dgm:pt modelId="{6CF2DAD9-4CC8-4384-9C02-CE9BE247CEC9}" type="pres">
      <dgm:prSet presAssocID="{5E9E9C97-DF2B-43BA-9EC3-9CF3EE3F1D9B}" presName="sibTrans" presStyleCnt="0"/>
      <dgm:spPr/>
    </dgm:pt>
    <dgm:pt modelId="{E69BCE45-78A2-48DC-B236-605733AFC1FA}" type="pres">
      <dgm:prSet presAssocID="{2427F61A-EB6F-4C95-A525-8EFCA55D6ACE}" presName="node" presStyleLbl="node1" presStyleIdx="3" presStyleCnt="4" custScaleX="226528" custScaleY="239508" custLinFactNeighborX="72536" custLinFactNeighborY="14573">
        <dgm:presLayoutVars>
          <dgm:bulletEnabled val="1"/>
        </dgm:presLayoutVars>
      </dgm:prSet>
      <dgm:spPr/>
    </dgm:pt>
  </dgm:ptLst>
  <dgm:cxnLst>
    <dgm:cxn modelId="{1B367F50-6A1F-4607-8E93-2994486BAAA3}" type="presOf" srcId="{78449D4B-16BE-4E80-AABE-2CDCD09DF5F8}" destId="{9FCA9EF2-E774-44AD-83A0-AB594BD111C0}" srcOrd="0" destOrd="0" presId="urn:microsoft.com/office/officeart/2005/8/layout/default"/>
    <dgm:cxn modelId="{6C0A3758-C12D-48D1-9081-1B8F4676AB4B}" type="presOf" srcId="{2427F61A-EB6F-4C95-A525-8EFCA55D6ACE}" destId="{E69BCE45-78A2-48DC-B236-605733AFC1FA}" srcOrd="0" destOrd="0" presId="urn:microsoft.com/office/officeart/2005/8/layout/default"/>
    <dgm:cxn modelId="{FFD1368A-3FBA-4E8E-885E-3C763DD1763E}" srcId="{E919D44F-478E-4E9B-9240-15976D753BE8}" destId="{11DBD5CB-4F08-476F-9927-33DA0E60BB78}" srcOrd="1" destOrd="0" parTransId="{BEAC24DC-5256-4EA2-93BC-A1A0A23D4A47}" sibTransId="{90F26B8B-D5D1-461F-B72A-F33961BC1047}"/>
    <dgm:cxn modelId="{7DBD6AA5-0826-4D0F-821F-E7ACFCAA5895}" srcId="{E919D44F-478E-4E9B-9240-15976D753BE8}" destId="{2427F61A-EB6F-4C95-A525-8EFCA55D6ACE}" srcOrd="3" destOrd="0" parTransId="{A732F829-3F76-4009-92BD-31157859A4E0}" sibTransId="{7612AA61-F497-4022-A64A-FD8835848382}"/>
    <dgm:cxn modelId="{FBBF44B0-E2AD-4CA4-A128-33C9F0038E51}" type="presOf" srcId="{E919D44F-478E-4E9B-9240-15976D753BE8}" destId="{1E361CC5-9F0C-43BC-B448-77B39D7BFF28}" srcOrd="0" destOrd="0" presId="urn:microsoft.com/office/officeart/2005/8/layout/default"/>
    <dgm:cxn modelId="{A830E4C4-E30A-4AB5-ADD3-28DE9C0A6560}" type="presOf" srcId="{11DBD5CB-4F08-476F-9927-33DA0E60BB78}" destId="{C7C2DF2C-58F2-4A7E-A823-3B7C8F0591D5}" srcOrd="0" destOrd="0" presId="urn:microsoft.com/office/officeart/2005/8/layout/default"/>
    <dgm:cxn modelId="{A18119CC-7C86-4F55-903E-6689CA4796EE}" srcId="{E919D44F-478E-4E9B-9240-15976D753BE8}" destId="{78449D4B-16BE-4E80-AABE-2CDCD09DF5F8}" srcOrd="2" destOrd="0" parTransId="{6F1FE726-D016-4DFA-AE5D-FC09EBB8CFAB}" sibTransId="{5E9E9C97-DF2B-43BA-9EC3-9CF3EE3F1D9B}"/>
    <dgm:cxn modelId="{6FC0A2CC-47BD-4ADF-B4C4-7E0D52681B86}" srcId="{E919D44F-478E-4E9B-9240-15976D753BE8}" destId="{71CAAA8A-3004-488C-9A38-727E73656FDC}" srcOrd="0" destOrd="0" parTransId="{9D47B82C-5F68-4F0D-AEFF-0C32D4DEEAB3}" sibTransId="{DAC866D9-1EE8-4C76-A391-FB53C1A10D89}"/>
    <dgm:cxn modelId="{80CCC8EB-7F13-405E-A88B-ABB72FDB4D25}" type="presOf" srcId="{71CAAA8A-3004-488C-9A38-727E73656FDC}" destId="{14364438-6489-47CC-BCC9-3B2F28F6CAEB}" srcOrd="0" destOrd="0" presId="urn:microsoft.com/office/officeart/2005/8/layout/default"/>
    <dgm:cxn modelId="{D749C9AF-A02F-42EE-BCAA-F7C5C0A56E93}" type="presParOf" srcId="{1E361CC5-9F0C-43BC-B448-77B39D7BFF28}" destId="{14364438-6489-47CC-BCC9-3B2F28F6CAEB}" srcOrd="0" destOrd="0" presId="urn:microsoft.com/office/officeart/2005/8/layout/default"/>
    <dgm:cxn modelId="{42D9B2F7-F58B-413A-AD4F-B12C8ECDB124}" type="presParOf" srcId="{1E361CC5-9F0C-43BC-B448-77B39D7BFF28}" destId="{BA820615-8B3D-4280-9257-E8FF4CB786C5}" srcOrd="1" destOrd="0" presId="urn:microsoft.com/office/officeart/2005/8/layout/default"/>
    <dgm:cxn modelId="{D19BD795-00C4-46F9-B1B1-04CE7E686D54}" type="presParOf" srcId="{1E361CC5-9F0C-43BC-B448-77B39D7BFF28}" destId="{C7C2DF2C-58F2-4A7E-A823-3B7C8F0591D5}" srcOrd="2" destOrd="0" presId="urn:microsoft.com/office/officeart/2005/8/layout/default"/>
    <dgm:cxn modelId="{ED0A3CB5-E15B-4239-8A7B-71BD1BD14001}" type="presParOf" srcId="{1E361CC5-9F0C-43BC-B448-77B39D7BFF28}" destId="{EF0BC1B8-2146-44C7-B41A-8195FB986453}" srcOrd="3" destOrd="0" presId="urn:microsoft.com/office/officeart/2005/8/layout/default"/>
    <dgm:cxn modelId="{D05B1DB1-F349-4C34-9AA6-3B3952C7A9BC}" type="presParOf" srcId="{1E361CC5-9F0C-43BC-B448-77B39D7BFF28}" destId="{9FCA9EF2-E774-44AD-83A0-AB594BD111C0}" srcOrd="4" destOrd="0" presId="urn:microsoft.com/office/officeart/2005/8/layout/default"/>
    <dgm:cxn modelId="{243718B4-E5DD-438B-8051-834028FEF10D}" type="presParOf" srcId="{1E361CC5-9F0C-43BC-B448-77B39D7BFF28}" destId="{6CF2DAD9-4CC8-4384-9C02-CE9BE247CEC9}" srcOrd="5" destOrd="0" presId="urn:microsoft.com/office/officeart/2005/8/layout/default"/>
    <dgm:cxn modelId="{4F4049BE-3A68-4A9A-ADC9-1D70E07E0A05}" type="presParOf" srcId="{1E361CC5-9F0C-43BC-B448-77B39D7BFF28}" destId="{E69BCE45-78A2-48DC-B236-605733AFC1FA}" srcOrd="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32C605-74A2-4D4D-BD15-194482C3296C}"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20A2508C-A3B2-427F-8558-65E60CAA859A}">
      <dgm:prSet phldrT="[Text]"/>
      <dgm:spPr/>
      <dgm:t>
        <a:bodyPr/>
        <a:lstStyle/>
        <a:p>
          <a:r>
            <a:rPr lang="en-US" dirty="0"/>
            <a:t>Education and Instruction</a:t>
          </a:r>
        </a:p>
      </dgm:t>
    </dgm:pt>
    <dgm:pt modelId="{19A0D9AB-6C6A-49F3-B752-2DB890574D4E}" type="parTrans" cxnId="{30D87562-855D-407F-B720-970385E096D4}">
      <dgm:prSet/>
      <dgm:spPr/>
      <dgm:t>
        <a:bodyPr/>
        <a:lstStyle/>
        <a:p>
          <a:endParaRPr lang="en-US"/>
        </a:p>
      </dgm:t>
    </dgm:pt>
    <dgm:pt modelId="{24748387-838E-49EC-8A9F-B5F3EF0C1396}" type="sibTrans" cxnId="{30D87562-855D-407F-B720-970385E096D4}">
      <dgm:prSet/>
      <dgm:spPr/>
      <dgm:t>
        <a:bodyPr/>
        <a:lstStyle/>
        <a:p>
          <a:endParaRPr lang="en-US"/>
        </a:p>
      </dgm:t>
    </dgm:pt>
    <dgm:pt modelId="{D6F72A7B-2022-4BDD-BB00-7DB57D2D565E}">
      <dgm:prSet phldrT="[Text]"/>
      <dgm:spPr/>
      <dgm:t>
        <a:bodyPr/>
        <a:lstStyle/>
        <a:p>
          <a:r>
            <a:rPr lang="en-US" dirty="0"/>
            <a:t>Mastery of Fundamental Movements</a:t>
          </a:r>
        </a:p>
      </dgm:t>
    </dgm:pt>
    <dgm:pt modelId="{C69B68C3-8AD0-49F4-B47B-F22C3828BFFA}" type="parTrans" cxnId="{B3F1BD4B-3A8D-4F3F-9BAC-298A75E30E0B}">
      <dgm:prSet/>
      <dgm:spPr/>
      <dgm:t>
        <a:bodyPr/>
        <a:lstStyle/>
        <a:p>
          <a:endParaRPr lang="en-US"/>
        </a:p>
      </dgm:t>
    </dgm:pt>
    <dgm:pt modelId="{4AE73D69-F0F7-49C6-955C-0314A74A114B}" type="sibTrans" cxnId="{B3F1BD4B-3A8D-4F3F-9BAC-298A75E30E0B}">
      <dgm:prSet/>
      <dgm:spPr/>
      <dgm:t>
        <a:bodyPr/>
        <a:lstStyle/>
        <a:p>
          <a:endParaRPr lang="en-US"/>
        </a:p>
      </dgm:t>
    </dgm:pt>
    <dgm:pt modelId="{2BBE5B39-F0B9-4D05-AE86-2D039E9E93FA}">
      <dgm:prSet phldrT="[Text]"/>
      <dgm:spPr/>
      <dgm:t>
        <a:bodyPr/>
        <a:lstStyle/>
        <a:p>
          <a:r>
            <a:rPr lang="en-US" dirty="0"/>
            <a:t>Progressive Exercise</a:t>
          </a:r>
        </a:p>
      </dgm:t>
    </dgm:pt>
    <dgm:pt modelId="{D65B7DBC-F21A-4500-8095-606E16593048}" type="parTrans" cxnId="{6F48A07E-846F-4C24-96C2-92F3F4F185FD}">
      <dgm:prSet/>
      <dgm:spPr/>
      <dgm:t>
        <a:bodyPr/>
        <a:lstStyle/>
        <a:p>
          <a:endParaRPr lang="en-US"/>
        </a:p>
      </dgm:t>
    </dgm:pt>
    <dgm:pt modelId="{787D9FF4-67C7-4182-9D7E-8E47E73F7C75}" type="sibTrans" cxnId="{6F48A07E-846F-4C24-96C2-92F3F4F185FD}">
      <dgm:prSet/>
      <dgm:spPr/>
      <dgm:t>
        <a:bodyPr/>
        <a:lstStyle/>
        <a:p>
          <a:endParaRPr lang="en-US"/>
        </a:p>
      </dgm:t>
    </dgm:pt>
    <dgm:pt modelId="{09B8E63B-8529-4CA6-8996-9FCFCBC09EFF}">
      <dgm:prSet phldrT="[Text]"/>
      <dgm:spPr/>
      <dgm:t>
        <a:bodyPr/>
        <a:lstStyle/>
        <a:p>
          <a:r>
            <a:rPr lang="en-US" dirty="0"/>
            <a:t>Structured Volume and Recovery</a:t>
          </a:r>
        </a:p>
      </dgm:t>
    </dgm:pt>
    <dgm:pt modelId="{97DA2499-0923-4E07-9726-E3C284470CD1}" type="parTrans" cxnId="{033FA6B4-3B53-4811-96FE-32346EC722BC}">
      <dgm:prSet/>
      <dgm:spPr/>
      <dgm:t>
        <a:bodyPr/>
        <a:lstStyle/>
        <a:p>
          <a:endParaRPr lang="en-US"/>
        </a:p>
      </dgm:t>
    </dgm:pt>
    <dgm:pt modelId="{FA618B02-5823-486B-B47A-E020DA19A8D7}" type="sibTrans" cxnId="{033FA6B4-3B53-4811-96FE-32346EC722BC}">
      <dgm:prSet/>
      <dgm:spPr/>
      <dgm:t>
        <a:bodyPr/>
        <a:lstStyle/>
        <a:p>
          <a:endParaRPr lang="en-US"/>
        </a:p>
      </dgm:t>
    </dgm:pt>
    <dgm:pt modelId="{33744D6A-5C46-498A-BC2A-3DA650599BB4}">
      <dgm:prSet phldrT="[Text]"/>
      <dgm:spPr/>
      <dgm:t>
        <a:bodyPr/>
        <a:lstStyle/>
        <a:p>
          <a:r>
            <a:rPr lang="en-US" dirty="0"/>
            <a:t>Exercise and Variation</a:t>
          </a:r>
        </a:p>
      </dgm:t>
    </dgm:pt>
    <dgm:pt modelId="{AEEEB0AD-3D23-4D45-AD9C-13C8B7E722E9}" type="parTrans" cxnId="{845ABB0E-7ECC-4E2E-9523-7CB5978489F9}">
      <dgm:prSet/>
      <dgm:spPr/>
      <dgm:t>
        <a:bodyPr/>
        <a:lstStyle/>
        <a:p>
          <a:endParaRPr lang="en-US"/>
        </a:p>
      </dgm:t>
    </dgm:pt>
    <dgm:pt modelId="{CCE9D00B-3D64-48A2-8963-F4AB7213E633}" type="sibTrans" cxnId="{845ABB0E-7ECC-4E2E-9523-7CB5978489F9}">
      <dgm:prSet/>
      <dgm:spPr/>
      <dgm:t>
        <a:bodyPr/>
        <a:lstStyle/>
        <a:p>
          <a:endParaRPr lang="en-US"/>
        </a:p>
      </dgm:t>
    </dgm:pt>
    <dgm:pt modelId="{84D58831-6D64-48D3-A28B-CA968F07FD68}" type="pres">
      <dgm:prSet presAssocID="{2132C605-74A2-4D4D-BD15-194482C3296C}" presName="Name0" presStyleCnt="0">
        <dgm:presLayoutVars>
          <dgm:chMax val="1"/>
          <dgm:dir/>
          <dgm:animLvl val="ctr"/>
          <dgm:resizeHandles val="exact"/>
        </dgm:presLayoutVars>
      </dgm:prSet>
      <dgm:spPr/>
    </dgm:pt>
    <dgm:pt modelId="{096677C8-964E-45B0-A1BD-2ED2A11F0B44}" type="pres">
      <dgm:prSet presAssocID="{20A2508C-A3B2-427F-8558-65E60CAA859A}" presName="centerShape" presStyleLbl="node0" presStyleIdx="0" presStyleCnt="1"/>
      <dgm:spPr/>
    </dgm:pt>
    <dgm:pt modelId="{A3EA2493-3B6D-41E6-A7FC-959A74C38E97}" type="pres">
      <dgm:prSet presAssocID="{C69B68C3-8AD0-49F4-B47B-F22C3828BFFA}" presName="parTrans" presStyleLbl="sibTrans2D1" presStyleIdx="0" presStyleCnt="4"/>
      <dgm:spPr/>
    </dgm:pt>
    <dgm:pt modelId="{735A4AB6-858F-4E32-B2D0-30A85EB5B2FA}" type="pres">
      <dgm:prSet presAssocID="{C69B68C3-8AD0-49F4-B47B-F22C3828BFFA}" presName="connectorText" presStyleLbl="sibTrans2D1" presStyleIdx="0" presStyleCnt="4"/>
      <dgm:spPr/>
    </dgm:pt>
    <dgm:pt modelId="{1DBE39B2-1BE9-4364-A3B0-4E73EAD260E5}" type="pres">
      <dgm:prSet presAssocID="{D6F72A7B-2022-4BDD-BB00-7DB57D2D565E}" presName="node" presStyleLbl="node1" presStyleIdx="0" presStyleCnt="4">
        <dgm:presLayoutVars>
          <dgm:bulletEnabled val="1"/>
        </dgm:presLayoutVars>
      </dgm:prSet>
      <dgm:spPr/>
    </dgm:pt>
    <dgm:pt modelId="{9CFD1988-5E7C-4B1C-8A7B-D1EA285E9D19}" type="pres">
      <dgm:prSet presAssocID="{D65B7DBC-F21A-4500-8095-606E16593048}" presName="parTrans" presStyleLbl="sibTrans2D1" presStyleIdx="1" presStyleCnt="4"/>
      <dgm:spPr/>
    </dgm:pt>
    <dgm:pt modelId="{85D065CC-DF4E-41AC-A6F3-5DD1643B2C9E}" type="pres">
      <dgm:prSet presAssocID="{D65B7DBC-F21A-4500-8095-606E16593048}" presName="connectorText" presStyleLbl="sibTrans2D1" presStyleIdx="1" presStyleCnt="4"/>
      <dgm:spPr/>
    </dgm:pt>
    <dgm:pt modelId="{1515DC65-ABAB-471A-A8FF-EEDBE7AE55E5}" type="pres">
      <dgm:prSet presAssocID="{2BBE5B39-F0B9-4D05-AE86-2D039E9E93FA}" presName="node" presStyleLbl="node1" presStyleIdx="1" presStyleCnt="4">
        <dgm:presLayoutVars>
          <dgm:bulletEnabled val="1"/>
        </dgm:presLayoutVars>
      </dgm:prSet>
      <dgm:spPr/>
    </dgm:pt>
    <dgm:pt modelId="{431C9090-D373-4CDA-8955-4EAC3816B36F}" type="pres">
      <dgm:prSet presAssocID="{97DA2499-0923-4E07-9726-E3C284470CD1}" presName="parTrans" presStyleLbl="sibTrans2D1" presStyleIdx="2" presStyleCnt="4"/>
      <dgm:spPr/>
    </dgm:pt>
    <dgm:pt modelId="{52729BC8-AA74-44DA-8E90-731AB16EB2AE}" type="pres">
      <dgm:prSet presAssocID="{97DA2499-0923-4E07-9726-E3C284470CD1}" presName="connectorText" presStyleLbl="sibTrans2D1" presStyleIdx="2" presStyleCnt="4"/>
      <dgm:spPr/>
    </dgm:pt>
    <dgm:pt modelId="{88490B7D-4E95-417F-8D0E-E87DAE96BE12}" type="pres">
      <dgm:prSet presAssocID="{09B8E63B-8529-4CA6-8996-9FCFCBC09EFF}" presName="node" presStyleLbl="node1" presStyleIdx="2" presStyleCnt="4">
        <dgm:presLayoutVars>
          <dgm:bulletEnabled val="1"/>
        </dgm:presLayoutVars>
      </dgm:prSet>
      <dgm:spPr/>
    </dgm:pt>
    <dgm:pt modelId="{A97E0FBC-D0DB-4C6A-97F6-F68F0D18C743}" type="pres">
      <dgm:prSet presAssocID="{AEEEB0AD-3D23-4D45-AD9C-13C8B7E722E9}" presName="parTrans" presStyleLbl="sibTrans2D1" presStyleIdx="3" presStyleCnt="4"/>
      <dgm:spPr/>
    </dgm:pt>
    <dgm:pt modelId="{AFE09ECB-94B9-4D50-9F42-293AF7ADD9EA}" type="pres">
      <dgm:prSet presAssocID="{AEEEB0AD-3D23-4D45-AD9C-13C8B7E722E9}" presName="connectorText" presStyleLbl="sibTrans2D1" presStyleIdx="3" presStyleCnt="4"/>
      <dgm:spPr/>
    </dgm:pt>
    <dgm:pt modelId="{D2EB3F43-4B22-4EE0-97E5-B3A1A944BFB2}" type="pres">
      <dgm:prSet presAssocID="{33744D6A-5C46-498A-BC2A-3DA650599BB4}" presName="node" presStyleLbl="node1" presStyleIdx="3" presStyleCnt="4">
        <dgm:presLayoutVars>
          <dgm:bulletEnabled val="1"/>
        </dgm:presLayoutVars>
      </dgm:prSet>
      <dgm:spPr/>
    </dgm:pt>
  </dgm:ptLst>
  <dgm:cxnLst>
    <dgm:cxn modelId="{845ABB0E-7ECC-4E2E-9523-7CB5978489F9}" srcId="{20A2508C-A3B2-427F-8558-65E60CAA859A}" destId="{33744D6A-5C46-498A-BC2A-3DA650599BB4}" srcOrd="3" destOrd="0" parTransId="{AEEEB0AD-3D23-4D45-AD9C-13C8B7E722E9}" sibTransId="{CCE9D00B-3D64-48A2-8963-F4AB7213E633}"/>
    <dgm:cxn modelId="{9A30B85B-71ED-4F5F-A69C-2D3FD9EDA5CD}" type="presOf" srcId="{2BBE5B39-F0B9-4D05-AE86-2D039E9E93FA}" destId="{1515DC65-ABAB-471A-A8FF-EEDBE7AE55E5}" srcOrd="0" destOrd="0" presId="urn:microsoft.com/office/officeart/2005/8/layout/radial5"/>
    <dgm:cxn modelId="{D05E6F62-8A34-4225-AB5E-72848FEC6046}" type="presOf" srcId="{C69B68C3-8AD0-49F4-B47B-F22C3828BFFA}" destId="{735A4AB6-858F-4E32-B2D0-30A85EB5B2FA}" srcOrd="1" destOrd="0" presId="urn:microsoft.com/office/officeart/2005/8/layout/radial5"/>
    <dgm:cxn modelId="{30D87562-855D-407F-B720-970385E096D4}" srcId="{2132C605-74A2-4D4D-BD15-194482C3296C}" destId="{20A2508C-A3B2-427F-8558-65E60CAA859A}" srcOrd="0" destOrd="0" parTransId="{19A0D9AB-6C6A-49F3-B752-2DB890574D4E}" sibTransId="{24748387-838E-49EC-8A9F-B5F3EF0C1396}"/>
    <dgm:cxn modelId="{86E14E65-9567-465E-AE40-7A252C68F801}" type="presOf" srcId="{33744D6A-5C46-498A-BC2A-3DA650599BB4}" destId="{D2EB3F43-4B22-4EE0-97E5-B3A1A944BFB2}" srcOrd="0" destOrd="0" presId="urn:microsoft.com/office/officeart/2005/8/layout/radial5"/>
    <dgm:cxn modelId="{CC452448-24CC-4FA9-851D-E93041D0473B}" type="presOf" srcId="{D65B7DBC-F21A-4500-8095-606E16593048}" destId="{9CFD1988-5E7C-4B1C-8A7B-D1EA285E9D19}" srcOrd="0" destOrd="0" presId="urn:microsoft.com/office/officeart/2005/8/layout/radial5"/>
    <dgm:cxn modelId="{98047B4A-2B97-4271-B1AD-AF9479714590}" type="presOf" srcId="{AEEEB0AD-3D23-4D45-AD9C-13C8B7E722E9}" destId="{A97E0FBC-D0DB-4C6A-97F6-F68F0D18C743}" srcOrd="0" destOrd="0" presId="urn:microsoft.com/office/officeart/2005/8/layout/radial5"/>
    <dgm:cxn modelId="{B3F1BD4B-3A8D-4F3F-9BAC-298A75E30E0B}" srcId="{20A2508C-A3B2-427F-8558-65E60CAA859A}" destId="{D6F72A7B-2022-4BDD-BB00-7DB57D2D565E}" srcOrd="0" destOrd="0" parTransId="{C69B68C3-8AD0-49F4-B47B-F22C3828BFFA}" sibTransId="{4AE73D69-F0F7-49C6-955C-0314A74A114B}"/>
    <dgm:cxn modelId="{93DF456F-F29A-48B8-98BE-964B97689A93}" type="presOf" srcId="{2132C605-74A2-4D4D-BD15-194482C3296C}" destId="{84D58831-6D64-48D3-A28B-CA968F07FD68}" srcOrd="0" destOrd="0" presId="urn:microsoft.com/office/officeart/2005/8/layout/radial5"/>
    <dgm:cxn modelId="{6F48A07E-846F-4C24-96C2-92F3F4F185FD}" srcId="{20A2508C-A3B2-427F-8558-65E60CAA859A}" destId="{2BBE5B39-F0B9-4D05-AE86-2D039E9E93FA}" srcOrd="1" destOrd="0" parTransId="{D65B7DBC-F21A-4500-8095-606E16593048}" sibTransId="{787D9FF4-67C7-4182-9D7E-8E47E73F7C75}"/>
    <dgm:cxn modelId="{F1B33089-3F9D-4F21-9B1A-A170C21825AC}" type="presOf" srcId="{D6F72A7B-2022-4BDD-BB00-7DB57D2D565E}" destId="{1DBE39B2-1BE9-4364-A3B0-4E73EAD260E5}" srcOrd="0" destOrd="0" presId="urn:microsoft.com/office/officeart/2005/8/layout/radial5"/>
    <dgm:cxn modelId="{C913B590-C845-46C8-A472-DAFE94D40706}" type="presOf" srcId="{97DA2499-0923-4E07-9726-E3C284470CD1}" destId="{431C9090-D373-4CDA-8955-4EAC3816B36F}" srcOrd="0" destOrd="0" presId="urn:microsoft.com/office/officeart/2005/8/layout/radial5"/>
    <dgm:cxn modelId="{71BE3094-ACE0-4836-B422-998F308EEC2B}" type="presOf" srcId="{C69B68C3-8AD0-49F4-B47B-F22C3828BFFA}" destId="{A3EA2493-3B6D-41E6-A7FC-959A74C38E97}" srcOrd="0" destOrd="0" presId="urn:microsoft.com/office/officeart/2005/8/layout/radial5"/>
    <dgm:cxn modelId="{033FA6B4-3B53-4811-96FE-32346EC722BC}" srcId="{20A2508C-A3B2-427F-8558-65E60CAA859A}" destId="{09B8E63B-8529-4CA6-8996-9FCFCBC09EFF}" srcOrd="2" destOrd="0" parTransId="{97DA2499-0923-4E07-9726-E3C284470CD1}" sibTransId="{FA618B02-5823-486B-B47A-E020DA19A8D7}"/>
    <dgm:cxn modelId="{32C74FD1-3DCA-490F-AEBA-B7D493D01C7C}" type="presOf" srcId="{97DA2499-0923-4E07-9726-E3C284470CD1}" destId="{52729BC8-AA74-44DA-8E90-731AB16EB2AE}" srcOrd="1" destOrd="0" presId="urn:microsoft.com/office/officeart/2005/8/layout/radial5"/>
    <dgm:cxn modelId="{16C7D0E0-3ACE-4810-86D3-3B25589FF7B3}" type="presOf" srcId="{09B8E63B-8529-4CA6-8996-9FCFCBC09EFF}" destId="{88490B7D-4E95-417F-8D0E-E87DAE96BE12}" srcOrd="0" destOrd="0" presId="urn:microsoft.com/office/officeart/2005/8/layout/radial5"/>
    <dgm:cxn modelId="{309733E2-63FA-4DAD-A40E-0BDE6C9640C3}" type="presOf" srcId="{AEEEB0AD-3D23-4D45-AD9C-13C8B7E722E9}" destId="{AFE09ECB-94B9-4D50-9F42-293AF7ADD9EA}" srcOrd="1" destOrd="0" presId="urn:microsoft.com/office/officeart/2005/8/layout/radial5"/>
    <dgm:cxn modelId="{E48692EC-03DC-48CA-B713-BD8DCAEE16E7}" type="presOf" srcId="{20A2508C-A3B2-427F-8558-65E60CAA859A}" destId="{096677C8-964E-45B0-A1BD-2ED2A11F0B44}" srcOrd="0" destOrd="0" presId="urn:microsoft.com/office/officeart/2005/8/layout/radial5"/>
    <dgm:cxn modelId="{5453A2FA-381B-4B70-A061-070D7FF8F64F}" type="presOf" srcId="{D65B7DBC-F21A-4500-8095-606E16593048}" destId="{85D065CC-DF4E-41AC-A6F3-5DD1643B2C9E}" srcOrd="1" destOrd="0" presId="urn:microsoft.com/office/officeart/2005/8/layout/radial5"/>
    <dgm:cxn modelId="{2F91270E-C7FB-467C-8EB9-46EDA8E10F78}" type="presParOf" srcId="{84D58831-6D64-48D3-A28B-CA968F07FD68}" destId="{096677C8-964E-45B0-A1BD-2ED2A11F0B44}" srcOrd="0" destOrd="0" presId="urn:microsoft.com/office/officeart/2005/8/layout/radial5"/>
    <dgm:cxn modelId="{C6D8AFB8-1BE6-41D5-9780-8E4F9454B270}" type="presParOf" srcId="{84D58831-6D64-48D3-A28B-CA968F07FD68}" destId="{A3EA2493-3B6D-41E6-A7FC-959A74C38E97}" srcOrd="1" destOrd="0" presId="urn:microsoft.com/office/officeart/2005/8/layout/radial5"/>
    <dgm:cxn modelId="{4F7A2C93-EC0E-41D6-8F98-AC0DD3F92A9F}" type="presParOf" srcId="{A3EA2493-3B6D-41E6-A7FC-959A74C38E97}" destId="{735A4AB6-858F-4E32-B2D0-30A85EB5B2FA}" srcOrd="0" destOrd="0" presId="urn:microsoft.com/office/officeart/2005/8/layout/radial5"/>
    <dgm:cxn modelId="{90C96040-3C5F-4798-BD72-E2B9C6C6AE55}" type="presParOf" srcId="{84D58831-6D64-48D3-A28B-CA968F07FD68}" destId="{1DBE39B2-1BE9-4364-A3B0-4E73EAD260E5}" srcOrd="2" destOrd="0" presId="urn:microsoft.com/office/officeart/2005/8/layout/radial5"/>
    <dgm:cxn modelId="{2491A842-D3DA-43AC-987C-69D405D31CCA}" type="presParOf" srcId="{84D58831-6D64-48D3-A28B-CA968F07FD68}" destId="{9CFD1988-5E7C-4B1C-8A7B-D1EA285E9D19}" srcOrd="3" destOrd="0" presId="urn:microsoft.com/office/officeart/2005/8/layout/radial5"/>
    <dgm:cxn modelId="{02B979DE-55FA-4BC6-8755-60D5CD92C8AD}" type="presParOf" srcId="{9CFD1988-5E7C-4B1C-8A7B-D1EA285E9D19}" destId="{85D065CC-DF4E-41AC-A6F3-5DD1643B2C9E}" srcOrd="0" destOrd="0" presId="urn:microsoft.com/office/officeart/2005/8/layout/radial5"/>
    <dgm:cxn modelId="{195F1958-43F0-4242-94D7-7F25D23198DD}" type="presParOf" srcId="{84D58831-6D64-48D3-A28B-CA968F07FD68}" destId="{1515DC65-ABAB-471A-A8FF-EEDBE7AE55E5}" srcOrd="4" destOrd="0" presId="urn:microsoft.com/office/officeart/2005/8/layout/radial5"/>
    <dgm:cxn modelId="{3C7EBC59-EDFE-4136-85E3-14F5760BC80A}" type="presParOf" srcId="{84D58831-6D64-48D3-A28B-CA968F07FD68}" destId="{431C9090-D373-4CDA-8955-4EAC3816B36F}" srcOrd="5" destOrd="0" presId="urn:microsoft.com/office/officeart/2005/8/layout/radial5"/>
    <dgm:cxn modelId="{9B91ED36-9B36-48FC-8234-BFC0E62D7E87}" type="presParOf" srcId="{431C9090-D373-4CDA-8955-4EAC3816B36F}" destId="{52729BC8-AA74-44DA-8E90-731AB16EB2AE}" srcOrd="0" destOrd="0" presId="urn:microsoft.com/office/officeart/2005/8/layout/radial5"/>
    <dgm:cxn modelId="{E76CF979-4C08-46AB-8AE9-1D65CDE7F0CB}" type="presParOf" srcId="{84D58831-6D64-48D3-A28B-CA968F07FD68}" destId="{88490B7D-4E95-417F-8D0E-E87DAE96BE12}" srcOrd="6" destOrd="0" presId="urn:microsoft.com/office/officeart/2005/8/layout/radial5"/>
    <dgm:cxn modelId="{67BB30C8-85F2-4138-BABA-142DE5BC16E0}" type="presParOf" srcId="{84D58831-6D64-48D3-A28B-CA968F07FD68}" destId="{A97E0FBC-D0DB-4C6A-97F6-F68F0D18C743}" srcOrd="7" destOrd="0" presId="urn:microsoft.com/office/officeart/2005/8/layout/radial5"/>
    <dgm:cxn modelId="{8DE2C137-ACA5-492D-B005-FAFF2C058BBF}" type="presParOf" srcId="{A97E0FBC-D0DB-4C6A-97F6-F68F0D18C743}" destId="{AFE09ECB-94B9-4D50-9F42-293AF7ADD9EA}" srcOrd="0" destOrd="0" presId="urn:microsoft.com/office/officeart/2005/8/layout/radial5"/>
    <dgm:cxn modelId="{555D09CA-9180-4EC2-8636-15E2F7748CFE}" type="presParOf" srcId="{84D58831-6D64-48D3-A28B-CA968F07FD68}" destId="{D2EB3F43-4B22-4EE0-97E5-B3A1A944BFB2}"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AB19A-B3B5-428A-9B1A-71D01FD49EB7}">
      <dsp:nvSpPr>
        <dsp:cNvPr id="0" name=""/>
        <dsp:cNvSpPr/>
      </dsp:nvSpPr>
      <dsp:spPr>
        <a:xfrm>
          <a:off x="0" y="374856"/>
          <a:ext cx="7674015" cy="1663200"/>
        </a:xfrm>
        <a:prstGeom prst="rect">
          <a:avLst/>
        </a:prstGeom>
        <a:solidFill>
          <a:schemeClr val="lt1">
            <a:alpha val="90000"/>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5589" tIns="458216" rIns="59558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Mid-substance ACL injury</a:t>
          </a:r>
        </a:p>
        <a:p>
          <a:pPr marL="228600" lvl="1" indent="-228600" algn="l" defTabSz="977900">
            <a:lnSpc>
              <a:spcPct val="90000"/>
            </a:lnSpc>
            <a:spcBef>
              <a:spcPct val="0"/>
            </a:spcBef>
            <a:spcAft>
              <a:spcPct val="15000"/>
            </a:spcAft>
            <a:buChar char="•"/>
          </a:pPr>
          <a:r>
            <a:rPr lang="en-US" sz="2200" kern="1200" dirty="0"/>
            <a:t>ACL reconstruction (ACL – R)</a:t>
          </a:r>
        </a:p>
        <a:p>
          <a:pPr marL="457200" lvl="2" indent="-228600" algn="l" defTabSz="977900">
            <a:lnSpc>
              <a:spcPct val="90000"/>
            </a:lnSpc>
            <a:spcBef>
              <a:spcPct val="0"/>
            </a:spcBef>
            <a:spcAft>
              <a:spcPct val="15000"/>
            </a:spcAft>
            <a:buChar char="•"/>
          </a:pPr>
          <a:r>
            <a:rPr lang="en-US" sz="2200" kern="1200" dirty="0"/>
            <a:t>~350,000 surgeries/yr performed in the US</a:t>
          </a:r>
        </a:p>
      </dsp:txBody>
      <dsp:txXfrm>
        <a:off x="0" y="374856"/>
        <a:ext cx="7674015" cy="1663200"/>
      </dsp:txXfrm>
    </dsp:sp>
    <dsp:sp modelId="{AA10D3D1-535B-454E-AB41-DDB8A0965D9F}">
      <dsp:nvSpPr>
        <dsp:cNvPr id="0" name=""/>
        <dsp:cNvSpPr/>
      </dsp:nvSpPr>
      <dsp:spPr>
        <a:xfrm>
          <a:off x="383700" y="50136"/>
          <a:ext cx="5371810" cy="64944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2" tIns="0" rIns="203042" bIns="0" numCol="1" spcCol="1270" anchor="ctr" anchorCtr="0">
          <a:noAutofit/>
        </a:bodyPr>
        <a:lstStyle/>
        <a:p>
          <a:pPr marL="0" lvl="0" indent="0" algn="l" defTabSz="977900">
            <a:lnSpc>
              <a:spcPct val="90000"/>
            </a:lnSpc>
            <a:spcBef>
              <a:spcPct val="0"/>
            </a:spcBef>
            <a:spcAft>
              <a:spcPct val="35000"/>
            </a:spcAft>
            <a:buNone/>
          </a:pPr>
          <a:r>
            <a:rPr lang="en-US" sz="2200" kern="1200"/>
            <a:t>Increasing rates of both:</a:t>
          </a:r>
        </a:p>
      </dsp:txBody>
      <dsp:txXfrm>
        <a:off x="415403" y="81839"/>
        <a:ext cx="5308404" cy="586034"/>
      </dsp:txXfrm>
    </dsp:sp>
    <dsp:sp modelId="{1561C3C9-E294-4795-9C58-B0233B393733}">
      <dsp:nvSpPr>
        <dsp:cNvPr id="0" name=""/>
        <dsp:cNvSpPr/>
      </dsp:nvSpPr>
      <dsp:spPr>
        <a:xfrm>
          <a:off x="0" y="2481577"/>
          <a:ext cx="7674015" cy="2772000"/>
        </a:xfrm>
        <a:prstGeom prst="rect">
          <a:avLst/>
        </a:prstGeom>
        <a:solidFill>
          <a:schemeClr val="lt1">
            <a:alpha val="90000"/>
            <a:hueOff val="0"/>
            <a:satOff val="0"/>
            <a:lumOff val="0"/>
            <a:alphaOff val="0"/>
          </a:schemeClr>
        </a:solidFill>
        <a:ln w="10795" cap="flat" cmpd="sng" algn="ctr">
          <a:solidFill>
            <a:schemeClr val="accent2">
              <a:hueOff val="6443614"/>
              <a:satOff val="-18493"/>
              <a:lumOff val="-2960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5589" tIns="458216" rIns="59558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Increased awareness </a:t>
          </a:r>
          <a:r>
            <a:rPr lang="en-US" sz="2200" kern="1200">
              <a:sym typeface="Wingdings" panose="05000000000000000000" pitchFamily="2" charset="2"/>
            </a:rPr>
            <a:t></a:t>
          </a:r>
          <a:r>
            <a:rPr lang="en-US" sz="2200" kern="1200"/>
            <a:t> increased diagnosis</a:t>
          </a:r>
        </a:p>
        <a:p>
          <a:pPr marL="228600" lvl="1" indent="-228600" algn="l" defTabSz="977900">
            <a:lnSpc>
              <a:spcPct val="90000"/>
            </a:lnSpc>
            <a:spcBef>
              <a:spcPct val="0"/>
            </a:spcBef>
            <a:spcAft>
              <a:spcPct val="15000"/>
            </a:spcAft>
            <a:buChar char="•"/>
          </a:pPr>
          <a:r>
            <a:rPr lang="en-US" sz="2200" kern="1200"/>
            <a:t>True increase in injuries</a:t>
          </a:r>
        </a:p>
        <a:p>
          <a:pPr marL="457200" lvl="2" indent="-228600" algn="l" defTabSz="977900">
            <a:lnSpc>
              <a:spcPct val="90000"/>
            </a:lnSpc>
            <a:spcBef>
              <a:spcPct val="0"/>
            </a:spcBef>
            <a:spcAft>
              <a:spcPct val="15000"/>
            </a:spcAft>
            <a:buChar char="•"/>
          </a:pPr>
          <a:r>
            <a:rPr lang="en-US" sz="2200" kern="1200"/>
            <a:t>Changing patterns in sports participation</a:t>
          </a:r>
        </a:p>
        <a:p>
          <a:pPr marL="685800" lvl="3" indent="-228600" algn="l" defTabSz="977900">
            <a:lnSpc>
              <a:spcPct val="90000"/>
            </a:lnSpc>
            <a:spcBef>
              <a:spcPct val="0"/>
            </a:spcBef>
            <a:spcAft>
              <a:spcPct val="15000"/>
            </a:spcAft>
            <a:buChar char="•"/>
          </a:pPr>
          <a:r>
            <a:rPr lang="en-US" sz="2200" kern="1200"/>
            <a:t>Younger ages</a:t>
          </a:r>
        </a:p>
        <a:p>
          <a:pPr marL="685800" lvl="3" indent="-228600" algn="l" defTabSz="977900">
            <a:lnSpc>
              <a:spcPct val="90000"/>
            </a:lnSpc>
            <a:spcBef>
              <a:spcPct val="0"/>
            </a:spcBef>
            <a:spcAft>
              <a:spcPct val="15000"/>
            </a:spcAft>
            <a:buChar char="•"/>
          </a:pPr>
          <a:r>
            <a:rPr lang="en-US" sz="2200" kern="1200"/>
            <a:t>Higher physical demands</a:t>
          </a:r>
        </a:p>
        <a:p>
          <a:pPr marL="685800" lvl="3" indent="-228600" algn="l" defTabSz="977900">
            <a:lnSpc>
              <a:spcPct val="90000"/>
            </a:lnSpc>
            <a:spcBef>
              <a:spcPct val="0"/>
            </a:spcBef>
            <a:spcAft>
              <a:spcPct val="15000"/>
            </a:spcAft>
            <a:buChar char="•"/>
          </a:pPr>
          <a:r>
            <a:rPr lang="en-US" sz="2200" kern="1200"/>
            <a:t>Sports specialization</a:t>
          </a:r>
        </a:p>
      </dsp:txBody>
      <dsp:txXfrm>
        <a:off x="0" y="2481577"/>
        <a:ext cx="7674015" cy="2772000"/>
      </dsp:txXfrm>
    </dsp:sp>
    <dsp:sp modelId="{55E0A62A-34FE-444F-8C0D-FEE02409825F}">
      <dsp:nvSpPr>
        <dsp:cNvPr id="0" name=""/>
        <dsp:cNvSpPr/>
      </dsp:nvSpPr>
      <dsp:spPr>
        <a:xfrm>
          <a:off x="383700" y="2156857"/>
          <a:ext cx="5371810" cy="649440"/>
        </a:xfrm>
        <a:prstGeom prst="roundRect">
          <a:avLst/>
        </a:prstGeom>
        <a:solidFill>
          <a:schemeClr val="accent2">
            <a:hueOff val="6443614"/>
            <a:satOff val="-18493"/>
            <a:lumOff val="-2960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2" tIns="0" rIns="203042" bIns="0" numCol="1" spcCol="1270" anchor="ctr" anchorCtr="0">
          <a:noAutofit/>
        </a:bodyPr>
        <a:lstStyle/>
        <a:p>
          <a:pPr marL="0" lvl="0" indent="0" algn="l" defTabSz="977900">
            <a:lnSpc>
              <a:spcPct val="90000"/>
            </a:lnSpc>
            <a:spcBef>
              <a:spcPct val="0"/>
            </a:spcBef>
            <a:spcAft>
              <a:spcPct val="35000"/>
            </a:spcAft>
            <a:buNone/>
          </a:pPr>
          <a:r>
            <a:rPr lang="en-US" sz="2200" kern="1200"/>
            <a:t>Possible explanations:</a:t>
          </a:r>
        </a:p>
      </dsp:txBody>
      <dsp:txXfrm>
        <a:off x="415403" y="2188560"/>
        <a:ext cx="530840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64438-6489-47CC-BCC9-3B2F28F6CAEB}">
      <dsp:nvSpPr>
        <dsp:cNvPr id="0" name=""/>
        <dsp:cNvSpPr/>
      </dsp:nvSpPr>
      <dsp:spPr>
        <a:xfrm>
          <a:off x="0" y="0"/>
          <a:ext cx="2622456" cy="144667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Ipsilateral Trunk Tilt and Contralateral Rotation</a:t>
          </a:r>
        </a:p>
      </dsp:txBody>
      <dsp:txXfrm>
        <a:off x="0" y="0"/>
        <a:ext cx="2622456" cy="1446672"/>
      </dsp:txXfrm>
    </dsp:sp>
    <dsp:sp modelId="{C7C2DF2C-58F2-4A7E-A823-3B7C8F0591D5}">
      <dsp:nvSpPr>
        <dsp:cNvPr id="0" name=""/>
        <dsp:cNvSpPr/>
      </dsp:nvSpPr>
      <dsp:spPr>
        <a:xfrm>
          <a:off x="3285422" y="1984"/>
          <a:ext cx="2391582" cy="1448486"/>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Abducted Hip</a:t>
          </a:r>
        </a:p>
      </dsp:txBody>
      <dsp:txXfrm>
        <a:off x="3285422" y="1984"/>
        <a:ext cx="2391582" cy="1448486"/>
      </dsp:txXfrm>
    </dsp:sp>
    <dsp:sp modelId="{9FCA9EF2-E774-44AD-83A0-AB594BD111C0}">
      <dsp:nvSpPr>
        <dsp:cNvPr id="0" name=""/>
        <dsp:cNvSpPr/>
      </dsp:nvSpPr>
      <dsp:spPr>
        <a:xfrm>
          <a:off x="6409783" y="35665"/>
          <a:ext cx="2671370" cy="1379139"/>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Dynamic Knee Valgus</a:t>
          </a:r>
        </a:p>
      </dsp:txBody>
      <dsp:txXfrm>
        <a:off x="6409783" y="35665"/>
        <a:ext cx="2671370" cy="1379139"/>
      </dsp:txXfrm>
    </dsp:sp>
    <dsp:sp modelId="{E69BCE45-78A2-48DC-B236-605733AFC1FA}">
      <dsp:nvSpPr>
        <dsp:cNvPr id="0" name=""/>
        <dsp:cNvSpPr/>
      </dsp:nvSpPr>
      <dsp:spPr>
        <a:xfrm>
          <a:off x="9570936" y="53572"/>
          <a:ext cx="2201991" cy="1396898"/>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Foot Planted and Externally Rotated</a:t>
          </a:r>
        </a:p>
      </dsp:txBody>
      <dsp:txXfrm>
        <a:off x="9570936" y="53572"/>
        <a:ext cx="2201991" cy="13968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677C8-964E-45B0-A1BD-2ED2A11F0B44}">
      <dsp:nvSpPr>
        <dsp:cNvPr id="0" name=""/>
        <dsp:cNvSpPr/>
      </dsp:nvSpPr>
      <dsp:spPr>
        <a:xfrm>
          <a:off x="3351609" y="1996942"/>
          <a:ext cx="1424781" cy="1424781"/>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Education and Instruction</a:t>
          </a:r>
        </a:p>
      </dsp:txBody>
      <dsp:txXfrm>
        <a:off x="3560263" y="2205596"/>
        <a:ext cx="1007473" cy="1007473"/>
      </dsp:txXfrm>
    </dsp:sp>
    <dsp:sp modelId="{A3EA2493-3B6D-41E6-A7FC-959A74C38E97}">
      <dsp:nvSpPr>
        <dsp:cNvPr id="0" name=""/>
        <dsp:cNvSpPr/>
      </dsp:nvSpPr>
      <dsp:spPr>
        <a:xfrm rot="16200000">
          <a:off x="3913169" y="1478682"/>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958418" y="1620816"/>
        <a:ext cx="211162" cy="290655"/>
      </dsp:txXfrm>
    </dsp:sp>
    <dsp:sp modelId="{1DBE39B2-1BE9-4364-A3B0-4E73EAD260E5}">
      <dsp:nvSpPr>
        <dsp:cNvPr id="0" name=""/>
        <dsp:cNvSpPr/>
      </dsp:nvSpPr>
      <dsp:spPr>
        <a:xfrm>
          <a:off x="3351609" y="2990"/>
          <a:ext cx="1424781" cy="1424781"/>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Mastery of Fundamental Movements</a:t>
          </a:r>
        </a:p>
      </dsp:txBody>
      <dsp:txXfrm>
        <a:off x="3560263" y="211644"/>
        <a:ext cx="1007473" cy="1007473"/>
      </dsp:txXfrm>
    </dsp:sp>
    <dsp:sp modelId="{9CFD1988-5E7C-4B1C-8A7B-D1EA285E9D19}">
      <dsp:nvSpPr>
        <dsp:cNvPr id="0" name=""/>
        <dsp:cNvSpPr/>
      </dsp:nvSpPr>
      <dsp:spPr>
        <a:xfrm>
          <a:off x="4901608" y="2467120"/>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901608" y="2564005"/>
        <a:ext cx="211162" cy="290655"/>
      </dsp:txXfrm>
    </dsp:sp>
    <dsp:sp modelId="{1515DC65-ABAB-471A-A8FF-EEDBE7AE55E5}">
      <dsp:nvSpPr>
        <dsp:cNvPr id="0" name=""/>
        <dsp:cNvSpPr/>
      </dsp:nvSpPr>
      <dsp:spPr>
        <a:xfrm>
          <a:off x="5345561" y="1996942"/>
          <a:ext cx="1424781" cy="1424781"/>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Progressive Exercise</a:t>
          </a:r>
        </a:p>
      </dsp:txBody>
      <dsp:txXfrm>
        <a:off x="5554215" y="2205596"/>
        <a:ext cx="1007473" cy="1007473"/>
      </dsp:txXfrm>
    </dsp:sp>
    <dsp:sp modelId="{431C9090-D373-4CDA-8955-4EAC3816B36F}">
      <dsp:nvSpPr>
        <dsp:cNvPr id="0" name=""/>
        <dsp:cNvSpPr/>
      </dsp:nvSpPr>
      <dsp:spPr>
        <a:xfrm rot="5400000">
          <a:off x="3913169" y="3455559"/>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958418" y="3507195"/>
        <a:ext cx="211162" cy="290655"/>
      </dsp:txXfrm>
    </dsp:sp>
    <dsp:sp modelId="{88490B7D-4E95-417F-8D0E-E87DAE96BE12}">
      <dsp:nvSpPr>
        <dsp:cNvPr id="0" name=""/>
        <dsp:cNvSpPr/>
      </dsp:nvSpPr>
      <dsp:spPr>
        <a:xfrm>
          <a:off x="3351609" y="3990894"/>
          <a:ext cx="1424781" cy="1424781"/>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Structured Volume and Recovery</a:t>
          </a:r>
        </a:p>
      </dsp:txBody>
      <dsp:txXfrm>
        <a:off x="3560263" y="4199548"/>
        <a:ext cx="1007473" cy="1007473"/>
      </dsp:txXfrm>
    </dsp:sp>
    <dsp:sp modelId="{A97E0FBC-D0DB-4C6A-97F6-F68F0D18C743}">
      <dsp:nvSpPr>
        <dsp:cNvPr id="0" name=""/>
        <dsp:cNvSpPr/>
      </dsp:nvSpPr>
      <dsp:spPr>
        <a:xfrm rot="10800000">
          <a:off x="2924731" y="2467120"/>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3015229" y="2564005"/>
        <a:ext cx="211162" cy="290655"/>
      </dsp:txXfrm>
    </dsp:sp>
    <dsp:sp modelId="{D2EB3F43-4B22-4EE0-97E5-B3A1A944BFB2}">
      <dsp:nvSpPr>
        <dsp:cNvPr id="0" name=""/>
        <dsp:cNvSpPr/>
      </dsp:nvSpPr>
      <dsp:spPr>
        <a:xfrm>
          <a:off x="1357657" y="1996942"/>
          <a:ext cx="1424781" cy="1424781"/>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Exercise and Variation</a:t>
          </a:r>
        </a:p>
      </dsp:txBody>
      <dsp:txXfrm>
        <a:off x="1566311" y="2205596"/>
        <a:ext cx="1007473" cy="100747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ACF0B-0D9F-4D01-9988-952EB0164096}" type="datetimeFigureOut">
              <a:rPr lang="en-US" smtClean="0"/>
              <a:t>11/11/2024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C3F8D-58A6-4434-9A2E-53D3369E5E87}" type="slidenum">
              <a:rPr lang="en-US" smtClean="0"/>
              <a:t>‹#›</a:t>
            </a:fld>
            <a:endParaRPr lang="en-US"/>
          </a:p>
        </p:txBody>
      </p:sp>
    </p:spTree>
    <p:extLst>
      <p:ext uri="{BB962C8B-B14F-4D97-AF65-F5344CB8AC3E}">
        <p14:creationId xmlns:p14="http://schemas.microsoft.com/office/powerpoint/2010/main" val="2206693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cltear.info/acl-reinjury-risk/"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researchgate.net/journal/Sports-Health-A-Multidisciplinary-Approach-1941-0921?_tp=eyJjb250ZXh0Ijp7ImZpcnN0UGFnZSI6Il9kaXJlY3QiLCJwYWdlIjoicHVibGljYXRpb24iLCJwcmV2aW91c1BhZ2UiOiJfZGlyZWN0In19"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dx.doi.org/10.1177/1941738117726323"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pubmed.ncbi.nlm.nih.gov/?term=%22Hewett%20TE%22%5BAuthor%5D" TargetMode="External"/><Relationship Id="rId3" Type="http://schemas.openxmlformats.org/officeDocument/2006/relationships/hyperlink" Target="https://pubmed.ncbi.nlm.nih.gov/?term=%22Myer%20GD%22%5BAuthor%5D" TargetMode="External"/><Relationship Id="rId7" Type="http://schemas.openxmlformats.org/officeDocument/2006/relationships/hyperlink" Target="https://pubmed.ncbi.nlm.nih.gov/?term=%22Bergeron%20MF%22%5BAuthor%5D"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pubmed.ncbi.nlm.nih.gov/?term=%22Best%20TM%22%5BAuthor%5D" TargetMode="External"/><Relationship Id="rId5" Type="http://schemas.openxmlformats.org/officeDocument/2006/relationships/hyperlink" Target="https://pubmed.ncbi.nlm.nih.gov/?term=%22Ford%20KR%22%5BAuthor%5D" TargetMode="External"/><Relationship Id="rId4" Type="http://schemas.openxmlformats.org/officeDocument/2006/relationships/hyperlink" Target="https://pubmed.ncbi.nlm.nih.gov/?term=%22Faigenbaum%20AD%22%5BAuthor%5D" TargetMode="External"/><Relationship Id="rId9" Type="http://schemas.openxmlformats.org/officeDocument/2006/relationships/hyperlink" Target="https://pubmed.ncbi.nlm.nih.gov/21623307/"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a:t>
            </a:fld>
            <a:endParaRPr lang="en-US"/>
          </a:p>
        </p:txBody>
      </p:sp>
    </p:spTree>
    <p:extLst>
      <p:ext uri="{BB962C8B-B14F-4D97-AF65-F5344CB8AC3E}">
        <p14:creationId xmlns:p14="http://schemas.microsoft.com/office/powerpoint/2010/main" val="2431757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https://www.vumedi.com/video/what-is-new-in-female-acl-acl-injury-prevention/</a:t>
            </a:r>
          </a:p>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2</a:t>
            </a:fld>
            <a:endParaRPr lang="en-US"/>
          </a:p>
        </p:txBody>
      </p:sp>
    </p:spTree>
    <p:extLst>
      <p:ext uri="{BB962C8B-B14F-4D97-AF65-F5344CB8AC3E}">
        <p14:creationId xmlns:p14="http://schemas.microsoft.com/office/powerpoint/2010/main" val="537026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ff-tisa-web-pro"/>
              </a:rPr>
              <a:t>Dynamic cutting, pivoting, jumping and tackling sports like soccer, basketball and football are the highest risks for ACL injury. Other sports such as handball, volleyball, gymnastics, skiing and tennis also place the knee at risk for ACL injury. Sports that present a much lower risk for ACL injury include swimming, golf, baseball and ice hockey.</a:t>
            </a:r>
          </a:p>
          <a:p>
            <a:endParaRPr lang="en-US" b="0" i="0" dirty="0">
              <a:solidFill>
                <a:srgbClr val="333333"/>
              </a:solidFill>
              <a:effectLst/>
              <a:latin typeface="ff-tisa-web-pro"/>
            </a:endParaRPr>
          </a:p>
          <a:p>
            <a:r>
              <a:rPr lang="en-US" b="0" i="0" dirty="0">
                <a:solidFill>
                  <a:srgbClr val="333333"/>
                </a:solidFill>
                <a:effectLst/>
                <a:latin typeface="ff-tisa-web-pro"/>
              </a:rPr>
              <a:t>REF: ACL Moon Group Website</a:t>
            </a:r>
          </a:p>
          <a:p>
            <a:r>
              <a:rPr lang="en-US" b="0" i="0" dirty="0">
                <a:solidFill>
                  <a:srgbClr val="333333"/>
                </a:solidFill>
                <a:effectLst/>
                <a:latin typeface="ff-tisa-web-pro"/>
              </a:rPr>
              <a:t>https://acltear.info/acl-injury-prevention/</a:t>
            </a:r>
          </a:p>
        </p:txBody>
      </p:sp>
      <p:sp>
        <p:nvSpPr>
          <p:cNvPr id="4" name="Slide Number Placeholder 3"/>
          <p:cNvSpPr>
            <a:spLocks noGrp="1"/>
          </p:cNvSpPr>
          <p:nvPr>
            <p:ph type="sldNum" sz="quarter" idx="5"/>
          </p:nvPr>
        </p:nvSpPr>
        <p:spPr/>
        <p:txBody>
          <a:bodyPr/>
          <a:lstStyle/>
          <a:p>
            <a:fld id="{302C3F8D-58A6-4434-9A2E-53D3369E5E87}" type="slidenum">
              <a:rPr lang="en-US" smtClean="0"/>
              <a:t>8</a:t>
            </a:fld>
            <a:endParaRPr lang="en-US"/>
          </a:p>
        </p:txBody>
      </p:sp>
    </p:spTree>
    <p:extLst>
      <p:ext uri="{BB962C8B-B14F-4D97-AF65-F5344CB8AC3E}">
        <p14:creationId xmlns:p14="http://schemas.microsoft.com/office/powerpoint/2010/main" val="1555464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ff-tisa-web-pro"/>
              </a:rPr>
              <a:t>People between 15 and 25 years old sustain more ACL injuries. This is mostly because this population is more physically active. Despite the growing obesity problem in America and the rise of sedentary activities, adolescents are playing competitive sports at higher rates than ever before. Besides being more active in sports, children also tend to be more flexible than adults  due to the higher elasticity of their ligaments, tendons and joints.</a:t>
            </a:r>
          </a:p>
          <a:p>
            <a:endParaRPr lang="en-US" b="0" i="0" dirty="0">
              <a:solidFill>
                <a:srgbClr val="333333"/>
              </a:solidFill>
              <a:effectLst/>
              <a:latin typeface="ff-tisa-web-pro"/>
            </a:endParaRPr>
          </a:p>
          <a:p>
            <a:endParaRPr lang="en-US" b="0" i="0" dirty="0">
              <a:solidFill>
                <a:srgbClr val="333333"/>
              </a:solidFill>
              <a:effectLst/>
              <a:latin typeface="ff-tisa-web-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ff-tisa-web-pro"/>
              </a:rPr>
              <a:t>Ref: I</a:t>
            </a:r>
            <a:r>
              <a:rPr lang="en-US" b="1" i="0" dirty="0">
                <a:solidFill>
                  <a:srgbClr val="555555"/>
                </a:solidFill>
                <a:effectLst/>
                <a:latin typeface="Sage Peak"/>
              </a:rPr>
              <a:t>ncidence of Anterior Cruciate Ligament Tears and Reconstruction: </a:t>
            </a:r>
            <a:r>
              <a:rPr lang="en-US" b="1" i="0" dirty="0">
                <a:solidFill>
                  <a:srgbClr val="555555"/>
                </a:solidFill>
                <a:effectLst/>
                <a:latin typeface="unset"/>
              </a:rPr>
              <a:t>A 21-Year Population-Based Study, </a:t>
            </a:r>
            <a:r>
              <a:rPr lang="en-US" b="1" i="0" dirty="0" err="1">
                <a:solidFill>
                  <a:srgbClr val="555555"/>
                </a:solidFill>
                <a:effectLst/>
                <a:latin typeface="unset"/>
              </a:rPr>
              <a:t>Krych</a:t>
            </a:r>
            <a:r>
              <a:rPr lang="en-US" b="1" i="0" dirty="0">
                <a:solidFill>
                  <a:srgbClr val="555555"/>
                </a:solidFill>
                <a:effectLst/>
                <a:latin typeface="unset"/>
              </a:rPr>
              <a:t> et al 2016</a:t>
            </a:r>
            <a:endParaRPr lang="en-US" b="1" i="0" dirty="0">
              <a:solidFill>
                <a:srgbClr val="555555"/>
              </a:solidFill>
              <a:effectLst/>
              <a:latin typeface="Sage Peak"/>
            </a:endParaRPr>
          </a:p>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9</a:t>
            </a:fld>
            <a:endParaRPr lang="en-US"/>
          </a:p>
        </p:txBody>
      </p:sp>
    </p:spTree>
    <p:extLst>
      <p:ext uri="{BB962C8B-B14F-4D97-AF65-F5344CB8AC3E}">
        <p14:creationId xmlns:p14="http://schemas.microsoft.com/office/powerpoint/2010/main" val="1761139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spcAft>
                <a:spcPts val="1050"/>
              </a:spcAft>
              <a:buFont typeface="Arial" panose="020B0604020202020204" pitchFamily="34" charset="0"/>
              <a:buChar char="•"/>
            </a:pPr>
            <a:r>
              <a:rPr lang="en-US" b="0" i="0" dirty="0">
                <a:solidFill>
                  <a:srgbClr val="333333"/>
                </a:solidFill>
                <a:effectLst/>
                <a:latin typeface="ff-tisa-web-pro"/>
              </a:rPr>
              <a:t>Several studies show that female athletes are more likely to tear their ACLs than males competing in the same cutting and pivoting sports. Theories for this sex difference range from hormonal and anatomical differences to lower biomechanics and neuromuscular control.</a:t>
            </a:r>
          </a:p>
          <a:p>
            <a:pPr algn="l">
              <a:spcAft>
                <a:spcPts val="1050"/>
              </a:spcAft>
            </a:pPr>
            <a:r>
              <a:rPr lang="en-US" b="0" i="0" dirty="0">
                <a:solidFill>
                  <a:srgbClr val="333333"/>
                </a:solidFill>
                <a:effectLst/>
                <a:latin typeface="ff-tisa-web-pro"/>
              </a:rPr>
              <a:t>Two pieces of good news for women:</a:t>
            </a:r>
          </a:p>
          <a:p>
            <a:pPr algn="l">
              <a:spcAft>
                <a:spcPts val="450"/>
              </a:spcAft>
              <a:buFont typeface="Arial" panose="020B0604020202020204" pitchFamily="34" charset="0"/>
              <a:buChar char="•"/>
            </a:pPr>
            <a:r>
              <a:rPr lang="en-US" b="0" i="0" dirty="0">
                <a:solidFill>
                  <a:srgbClr val="333333"/>
                </a:solidFill>
                <a:effectLst/>
                <a:latin typeface="ff-tisa-web-pro"/>
              </a:rPr>
              <a:t>Following ACL surgery on one knee, females have the same—NOT higher—risk as males to tear the ACL in the other knee.</a:t>
            </a:r>
          </a:p>
          <a:p>
            <a:pPr algn="l">
              <a:spcAft>
                <a:spcPts val="450"/>
              </a:spcAft>
              <a:buFont typeface="Arial" panose="020B0604020202020204" pitchFamily="34" charset="0"/>
              <a:buChar char="•"/>
            </a:pPr>
            <a:r>
              <a:rPr lang="en-US" b="0" i="0" dirty="0">
                <a:solidFill>
                  <a:srgbClr val="333333"/>
                </a:solidFill>
                <a:effectLst/>
                <a:latin typeface="ff-tisa-web-pro"/>
              </a:rPr>
              <a:t>Following surgery, female and male athletes have the </a:t>
            </a:r>
            <a:r>
              <a:rPr lang="en-US" b="0" i="0" u="none" strike="noStrike" dirty="0">
                <a:solidFill>
                  <a:srgbClr val="0073E5"/>
                </a:solidFill>
                <a:effectLst/>
                <a:latin typeface="ff-tisa-web-pro"/>
                <a:hlinkClick r:id="rId3"/>
              </a:rPr>
              <a:t>same retear risk of their reconstructed ACLs</a:t>
            </a:r>
            <a:r>
              <a:rPr lang="en-US" b="0" i="0" dirty="0">
                <a:solidFill>
                  <a:srgbClr val="333333"/>
                </a:solidFill>
                <a:effectLst/>
                <a:latin typeface="ff-tisa-web-pro"/>
              </a:rPr>
              <a:t>.</a:t>
            </a:r>
          </a:p>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10</a:t>
            </a:fld>
            <a:endParaRPr lang="en-US"/>
          </a:p>
        </p:txBody>
      </p:sp>
    </p:spTree>
    <p:extLst>
      <p:ext uri="{BB962C8B-B14F-4D97-AF65-F5344CB8AC3E}">
        <p14:creationId xmlns:p14="http://schemas.microsoft.com/office/powerpoint/2010/main" val="2511068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get sources here (8-10) UPMC talk</a:t>
            </a:r>
          </a:p>
        </p:txBody>
      </p:sp>
      <p:sp>
        <p:nvSpPr>
          <p:cNvPr id="4" name="Slide Number Placeholder 3"/>
          <p:cNvSpPr>
            <a:spLocks noGrp="1"/>
          </p:cNvSpPr>
          <p:nvPr>
            <p:ph type="sldNum" sz="quarter" idx="5"/>
          </p:nvPr>
        </p:nvSpPr>
        <p:spPr/>
        <p:txBody>
          <a:bodyPr/>
          <a:lstStyle/>
          <a:p>
            <a:fld id="{302C3F8D-58A6-4434-9A2E-53D3369E5E87}" type="slidenum">
              <a:rPr lang="en-US" smtClean="0"/>
              <a:t>13</a:t>
            </a:fld>
            <a:endParaRPr lang="en-US"/>
          </a:p>
        </p:txBody>
      </p:sp>
    </p:spTree>
    <p:extLst>
      <p:ext uri="{BB962C8B-B14F-4D97-AF65-F5344CB8AC3E}">
        <p14:creationId xmlns:p14="http://schemas.microsoft.com/office/powerpoint/2010/main" val="143003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14</a:t>
            </a:fld>
            <a:endParaRPr lang="en-US"/>
          </a:p>
        </p:txBody>
      </p:sp>
    </p:spTree>
    <p:extLst>
      <p:ext uri="{BB962C8B-B14F-4D97-AF65-F5344CB8AC3E}">
        <p14:creationId xmlns:p14="http://schemas.microsoft.com/office/powerpoint/2010/main" val="47280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p>
          <a:p>
            <a:r>
              <a:rPr lang="en-US" dirty="0" err="1"/>
              <a:t>Allertorn-Geli</a:t>
            </a:r>
            <a:r>
              <a:rPr lang="en-US" dirty="0"/>
              <a:t> et al 2009</a:t>
            </a:r>
          </a:p>
        </p:txBody>
      </p:sp>
      <p:sp>
        <p:nvSpPr>
          <p:cNvPr id="4" name="Slide Number Placeholder 3"/>
          <p:cNvSpPr>
            <a:spLocks noGrp="1"/>
          </p:cNvSpPr>
          <p:nvPr>
            <p:ph type="sldNum" sz="quarter" idx="5"/>
          </p:nvPr>
        </p:nvSpPr>
        <p:spPr/>
        <p:txBody>
          <a:bodyPr/>
          <a:lstStyle/>
          <a:p>
            <a:fld id="{302C3F8D-58A6-4434-9A2E-53D3369E5E87}" type="slidenum">
              <a:rPr lang="en-US" smtClean="0"/>
              <a:t>15</a:t>
            </a:fld>
            <a:endParaRPr lang="en-US"/>
          </a:p>
        </p:txBody>
      </p:sp>
    </p:spTree>
    <p:extLst>
      <p:ext uri="{BB962C8B-B14F-4D97-AF65-F5344CB8AC3E}">
        <p14:creationId xmlns:p14="http://schemas.microsoft.com/office/powerpoint/2010/main" val="2061185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a:p>
            <a:pPr algn="l"/>
            <a:r>
              <a:rPr lang="en-US" dirty="0"/>
              <a:t>Ref: </a:t>
            </a:r>
          </a:p>
          <a:p>
            <a:pPr algn="l"/>
            <a:r>
              <a:rPr lang="en-US" b="0" i="0" dirty="0">
                <a:solidFill>
                  <a:srgbClr val="333333"/>
                </a:solidFill>
                <a:effectLst/>
                <a:latin typeface="interfaceregular"/>
              </a:rPr>
              <a:t>Systematic video analysis of ACL injuries in professional male football (soccer): injury mechanisms, situational patterns and biomechanics study on 134 consecutive cases</a:t>
            </a:r>
          </a:p>
          <a:p>
            <a:pPr algn="l"/>
            <a:r>
              <a:rPr lang="en-US" b="0" i="0" dirty="0">
                <a:solidFill>
                  <a:srgbClr val="333333"/>
                </a:solidFill>
                <a:effectLst/>
                <a:latin typeface="interfaceregular"/>
              </a:rPr>
              <a:t>Della Villa et al. </a:t>
            </a:r>
          </a:p>
          <a:p>
            <a:r>
              <a:rPr lang="en-US" b="0" i="0" dirty="0">
                <a:solidFill>
                  <a:srgbClr val="333333"/>
                </a:solidFill>
                <a:effectLst/>
                <a:latin typeface="interfaceregular"/>
              </a:rPr>
              <a:t> </a:t>
            </a:r>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16</a:t>
            </a:fld>
            <a:endParaRPr lang="en-US"/>
          </a:p>
        </p:txBody>
      </p:sp>
    </p:spTree>
    <p:extLst>
      <p:ext uri="{BB962C8B-B14F-4D97-AF65-F5344CB8AC3E}">
        <p14:creationId xmlns:p14="http://schemas.microsoft.com/office/powerpoint/2010/main" val="3652423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222222"/>
                </a:solidFill>
                <a:effectLst/>
                <a:latin typeface="Merriweather" panose="00000500000000000000" pitchFamily="2" charset="0"/>
              </a:rPr>
              <a:t>The identification of those athletes at increased risk may be a salient first step before designing and implementing specific pre-season and in-season training programs aimed to modify the identified risk factors and to decrease ACL injury rates. </a:t>
            </a:r>
          </a:p>
          <a:p>
            <a:pPr marL="171450" indent="-171450" algn="l">
              <a:buFont typeface="Arial" panose="020B0604020202020204" pitchFamily="34" charset="0"/>
              <a:buChar char="•"/>
            </a:pPr>
            <a:r>
              <a:rPr lang="en-US" b="0" i="0" dirty="0">
                <a:solidFill>
                  <a:srgbClr val="5B5A62"/>
                </a:solidFill>
                <a:effectLst/>
                <a:latin typeface="Inter"/>
              </a:rPr>
              <a:t>A deficiency in the neuromuscular control of the hip has been identified as a key risk factor for noncontact anterior cruciate ligament injury. This deficiency can manifest itself as a valgus knee alignment during tasks involving hip and knee flexion. The Drop jump test is a test to observe and evaluate the dynamic knee valgus. It helps clinicians decide whether patients have a low-risk of high-risk landing mechanism.</a:t>
            </a:r>
          </a:p>
          <a:p>
            <a:pPr marL="171450" indent="-171450" algn="l">
              <a:buFont typeface="Arial" panose="020B0604020202020204" pitchFamily="34" charset="0"/>
              <a:buChar char="•"/>
            </a:pPr>
            <a:r>
              <a:rPr lang="en-US" b="0" i="0" dirty="0">
                <a:solidFill>
                  <a:srgbClr val="5B5A62"/>
                </a:solidFill>
                <a:effectLst/>
                <a:latin typeface="Inter"/>
              </a:rPr>
              <a:t>Kappa coefficients for intra-rater and inter-rater agreement ranged from 0.75 – 0.85, indicating that ratings were reasonably consistent over time and between physiotherapists. Sensitivity and specificity values were inadequate, ranging from respectively 67% – 87% and 60% – 72%. To detect a greater proportion of individuals at risk of ACL injury, clinicians should ensure that they include additional tests for other high-risk characteristics in their screening protocols.</a:t>
            </a:r>
          </a:p>
          <a:p>
            <a:pPr marL="171450" indent="-171450" algn="l">
              <a:buFont typeface="Arial" panose="020B0604020202020204" pitchFamily="34" charset="0"/>
              <a:buChar char="•"/>
            </a:pPr>
            <a:r>
              <a:rPr lang="en-US" b="0" i="0" dirty="0">
                <a:solidFill>
                  <a:srgbClr val="5B5A62"/>
                </a:solidFill>
                <a:effectLst/>
                <a:latin typeface="Inter"/>
              </a:rPr>
              <a:t>To conduct the test, let your patient stand on a 31cm high box. Then the patient drops down to the floor and immediately performs a maximum vertical jump. The patient needs to keep his or her arms in the “stop position”. The shoulders should be abducted at 45° and the elbows flexed at 90°, to reduce momentum from the arm swing. To minimize learning effects, 3 practice trials of the drop-jump are allowed. After this, 9 consecutive drop-jump trials were conducted. A ten-second rest between trials is allowed to reduce fatigue.</a:t>
            </a:r>
          </a:p>
          <a:p>
            <a:pPr marL="171450" indent="-171450" algn="l">
              <a:buFont typeface="Arial" panose="020B0604020202020204" pitchFamily="34" charset="0"/>
              <a:buChar char="•"/>
            </a:pPr>
            <a:endParaRPr lang="en-US" b="0" i="0" dirty="0">
              <a:solidFill>
                <a:srgbClr val="5B5A62"/>
              </a:solidFill>
              <a:effectLst/>
              <a:latin typeface="Inter"/>
            </a:endParaRPr>
          </a:p>
          <a:p>
            <a:pPr marL="0" indent="0" algn="l">
              <a:buFont typeface="Arial" panose="020B0604020202020204" pitchFamily="34" charset="0"/>
              <a:buNone/>
            </a:pPr>
            <a:r>
              <a:rPr lang="en-US" b="0" i="0" dirty="0">
                <a:solidFill>
                  <a:srgbClr val="5B5A62"/>
                </a:solidFill>
                <a:effectLst/>
                <a:latin typeface="Inter"/>
              </a:rPr>
              <a:t>REF: https://www.physiotutors.com/wiki/drop-jump-test/</a:t>
            </a:r>
          </a:p>
          <a:p>
            <a:pPr marL="0" indent="0" algn="l">
              <a:buFont typeface="Arial" panose="020B0604020202020204" pitchFamily="34" charset="0"/>
              <a:buNone/>
            </a:pPr>
            <a:endParaRPr lang="en-US" b="0" i="0" dirty="0">
              <a:solidFill>
                <a:srgbClr val="5B5A62"/>
              </a:solidFill>
              <a:effectLst/>
              <a:latin typeface="Inter"/>
            </a:endParaRPr>
          </a:p>
          <a:p>
            <a:pPr algn="l"/>
            <a:r>
              <a:rPr lang="en-US" b="0" i="0" dirty="0">
                <a:solidFill>
                  <a:srgbClr val="111111"/>
                </a:solidFill>
                <a:effectLst/>
                <a:latin typeface="Roboto" panose="02000000000000000000" pitchFamily="2" charset="0"/>
              </a:rPr>
              <a:t>Development and Validation of a Portable and Inexpensive Tool to Measure the Drop Vertical Jump Using the Microsoft Kinect V2</a:t>
            </a:r>
          </a:p>
          <a:p>
            <a:pPr algn="l">
              <a:spcAft>
                <a:spcPts val="375"/>
              </a:spcAft>
              <a:buFont typeface="Arial" panose="020B0604020202020204" pitchFamily="34" charset="0"/>
              <a:buChar char="•"/>
            </a:pPr>
            <a:r>
              <a:rPr lang="en-US" b="0" i="0" dirty="0">
                <a:solidFill>
                  <a:srgbClr val="111111"/>
                </a:solidFill>
                <a:effectLst/>
                <a:latin typeface="var(--nova-font-family-sans-serif)"/>
              </a:rPr>
              <a:t>August 2017</a:t>
            </a:r>
          </a:p>
          <a:p>
            <a:pPr algn="l">
              <a:spcAft>
                <a:spcPts val="375"/>
              </a:spcAft>
              <a:buFont typeface="Arial" panose="020B0604020202020204" pitchFamily="34" charset="0"/>
              <a:buChar char="•"/>
            </a:pPr>
            <a:r>
              <a:rPr lang="en-US" b="0" i="0" u="sng" dirty="0">
                <a:solidFill>
                  <a:srgbClr val="111111"/>
                </a:solidFill>
                <a:effectLst/>
                <a:latin typeface="inherit"/>
                <a:hlinkClick r:id="rId3"/>
              </a:rPr>
              <a:t>Sports Health A Multidisciplinary Approach</a:t>
            </a:r>
            <a:r>
              <a:rPr lang="en-US" b="0" i="0" dirty="0">
                <a:solidFill>
                  <a:srgbClr val="111111"/>
                </a:solidFill>
                <a:effectLst/>
                <a:latin typeface="var(--nova-font-family-sans-serif)"/>
              </a:rPr>
              <a:t> 9(6):1941738117726323</a:t>
            </a:r>
          </a:p>
          <a:p>
            <a:pPr algn="l">
              <a:spcAft>
                <a:spcPts val="375"/>
              </a:spcAft>
            </a:pPr>
            <a:r>
              <a:rPr lang="en-US" b="0" i="0" dirty="0">
                <a:solidFill>
                  <a:srgbClr val="111111"/>
                </a:solidFill>
                <a:effectLst/>
                <a:latin typeface="var(--nova-font-family-sans-serif)"/>
              </a:rPr>
              <a:t>DOI:</a:t>
            </a:r>
            <a:r>
              <a:rPr lang="en-US" b="0" i="0" u="sng" dirty="0">
                <a:solidFill>
                  <a:srgbClr val="111111"/>
                </a:solidFill>
                <a:effectLst/>
                <a:latin typeface="inherit"/>
                <a:hlinkClick r:id="rId4"/>
              </a:rPr>
              <a:t>10.1177/1941738117726323</a:t>
            </a:r>
            <a:endParaRPr lang="en-US" b="0" i="0" dirty="0">
              <a:solidFill>
                <a:srgbClr val="111111"/>
              </a:solidFill>
              <a:effectLst/>
              <a:latin typeface="var(--nova-font-family-sans-serif)"/>
            </a:endParaRPr>
          </a:p>
          <a:p>
            <a:pPr marL="0" indent="0" algn="l">
              <a:buFont typeface="Arial" panose="020B0604020202020204" pitchFamily="34" charset="0"/>
              <a:buNone/>
            </a:pPr>
            <a:endParaRPr lang="en-US" b="0" i="0" dirty="0">
              <a:solidFill>
                <a:srgbClr val="5B5A62"/>
              </a:solidFill>
              <a:effectLst/>
              <a:latin typeface="Inter"/>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17</a:t>
            </a:fld>
            <a:endParaRPr lang="en-US"/>
          </a:p>
        </p:txBody>
      </p:sp>
    </p:spTree>
    <p:extLst>
      <p:ext uri="{BB962C8B-B14F-4D97-AF65-F5344CB8AC3E}">
        <p14:creationId xmlns:p14="http://schemas.microsoft.com/office/powerpoint/2010/main" val="2625060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Focus of most preventative programs are focused on neuromuscular training</a:t>
            </a:r>
          </a:p>
          <a:p>
            <a:pPr marL="171450" indent="-171450">
              <a:buFont typeface="Arial" panose="020B0604020202020204" pitchFamily="34" charset="0"/>
              <a:buChar char="•"/>
            </a:pPr>
            <a:r>
              <a:rPr lang="en-US" dirty="0"/>
              <a:t>Neuromuscular control refers to the unconscious activation of dynamic restraints surrounding a joint in response to sensory stimuli</a:t>
            </a:r>
          </a:p>
          <a:p>
            <a:pPr marL="171450" indent="-171450">
              <a:buFont typeface="Arial" panose="020B0604020202020204" pitchFamily="34" charset="0"/>
              <a:buChar char="•"/>
            </a:pPr>
            <a:r>
              <a:rPr lang="en-US" dirty="0"/>
              <a:t>The neuromuscular system generates movement and determines the biomechanics of the movement action which emphasizes its importance in </a:t>
            </a:r>
            <a:r>
              <a:rPr lang="en-US" dirty="0" err="1"/>
              <a:t>atheletic</a:t>
            </a:r>
            <a:r>
              <a:rPr lang="en-US" dirty="0"/>
              <a:t> activity</a:t>
            </a:r>
          </a:p>
          <a:p>
            <a:pPr marL="171450" indent="-171450">
              <a:buFont typeface="Arial" panose="020B0604020202020204" pitchFamily="34" charset="0"/>
              <a:buChar char="•"/>
            </a:pPr>
            <a:r>
              <a:rPr lang="en-US" dirty="0"/>
              <a:t>At the center of this is proper education and instruction – testing needs to be administered by a trained professional – where feedback needs to be administered regularly </a:t>
            </a:r>
          </a:p>
          <a:p>
            <a:pPr marL="628650" lvl="1" indent="-171450">
              <a:buFont typeface="Arial" panose="020B0604020202020204" pitchFamily="34" charset="0"/>
              <a:buChar char="•"/>
            </a:pPr>
            <a:r>
              <a:rPr lang="en-US" dirty="0"/>
              <a:t>Proper instruction and education is required – often where most of these programs fall short.</a:t>
            </a: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REF: https://www.vumedi.com/video/prevention-strategies-for-acl-injuries-a-hop-skip-and-a-jump/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https://pmc.ncbi.nlm.nih.gov/articles/PMC3105332/</a:t>
            </a:r>
          </a:p>
          <a:p>
            <a:pPr>
              <a:lnSpc>
                <a:spcPts val="2250"/>
              </a:lnSpc>
            </a:pPr>
            <a:r>
              <a:rPr lang="en-US" sz="1800" b="1" i="1" dirty="0">
                <a:effectLst/>
                <a:latin typeface="Source Sans Pro Web"/>
              </a:rPr>
              <a:t>When</a:t>
            </a:r>
            <a:r>
              <a:rPr lang="en-US" sz="1800" b="1" dirty="0">
                <a:effectLst/>
                <a:latin typeface="Source Sans Pro Web"/>
              </a:rPr>
              <a:t> to initiate integrative neuromuscular training to reduce sports-related injuries in youth?</a:t>
            </a:r>
          </a:p>
          <a:p>
            <a:pPr algn="l">
              <a:spcBef>
                <a:spcPts val="1125"/>
              </a:spcBef>
            </a:pPr>
            <a:r>
              <a:rPr lang="en-US" b="0" i="0" u="sng" dirty="0">
                <a:solidFill>
                  <a:srgbClr val="005EA2"/>
                </a:solidFill>
                <a:effectLst/>
                <a:latin typeface="Source Sans Pro Web"/>
                <a:hlinkClick r:id="rId3"/>
              </a:rPr>
              <a:t>Gregory D Myer</a:t>
            </a:r>
            <a:r>
              <a:rPr lang="en-US" b="0" i="0" dirty="0">
                <a:solidFill>
                  <a:srgbClr val="1B1B1B"/>
                </a:solidFill>
                <a:effectLst/>
                <a:latin typeface="Source Sans Pro Web"/>
              </a:rPr>
              <a:t> </a:t>
            </a:r>
            <a:r>
              <a:rPr lang="en-US" b="0" i="0" baseline="30000" dirty="0">
                <a:solidFill>
                  <a:srgbClr val="1B1B1B"/>
                </a:solidFill>
                <a:effectLst/>
                <a:latin typeface="Source Sans Pro Web"/>
              </a:rPr>
              <a:t>1,2,4</a:t>
            </a:r>
            <a:r>
              <a:rPr lang="en-US" b="0" i="0" dirty="0">
                <a:solidFill>
                  <a:srgbClr val="1B1B1B"/>
                </a:solidFill>
                <a:effectLst/>
                <a:latin typeface="Source Sans Pro Web"/>
              </a:rPr>
              <a:t>, </a:t>
            </a:r>
            <a:r>
              <a:rPr lang="en-US" b="0" i="0" u="sng" dirty="0">
                <a:solidFill>
                  <a:srgbClr val="005EA2"/>
                </a:solidFill>
                <a:effectLst/>
                <a:latin typeface="Source Sans Pro Web"/>
                <a:hlinkClick r:id="rId4"/>
              </a:rPr>
              <a:t>Avery D </a:t>
            </a:r>
            <a:r>
              <a:rPr lang="en-US" b="0" i="0" u="sng" dirty="0" err="1">
                <a:solidFill>
                  <a:srgbClr val="005EA2"/>
                </a:solidFill>
                <a:effectLst/>
                <a:latin typeface="Source Sans Pro Web"/>
                <a:hlinkClick r:id="rId4"/>
              </a:rPr>
              <a:t>Faigenbaum</a:t>
            </a:r>
            <a:r>
              <a:rPr lang="en-US" b="0" i="0" dirty="0">
                <a:solidFill>
                  <a:srgbClr val="1B1B1B"/>
                </a:solidFill>
                <a:effectLst/>
                <a:latin typeface="Source Sans Pro Web"/>
              </a:rPr>
              <a:t> </a:t>
            </a:r>
            <a:r>
              <a:rPr lang="en-US" b="0" i="0" baseline="30000" dirty="0">
                <a:solidFill>
                  <a:srgbClr val="1B1B1B"/>
                </a:solidFill>
                <a:effectLst/>
                <a:latin typeface="Source Sans Pro Web"/>
              </a:rPr>
              <a:t>3</a:t>
            </a:r>
            <a:r>
              <a:rPr lang="en-US" b="0" i="0" dirty="0">
                <a:solidFill>
                  <a:srgbClr val="1B1B1B"/>
                </a:solidFill>
                <a:effectLst/>
                <a:latin typeface="Source Sans Pro Web"/>
              </a:rPr>
              <a:t>, </a:t>
            </a:r>
            <a:r>
              <a:rPr lang="en-US" b="0" i="0" u="sng" dirty="0">
                <a:solidFill>
                  <a:srgbClr val="005EA2"/>
                </a:solidFill>
                <a:effectLst/>
                <a:latin typeface="Source Sans Pro Web"/>
                <a:hlinkClick r:id="rId5"/>
              </a:rPr>
              <a:t>Kevin R Ford</a:t>
            </a:r>
            <a:r>
              <a:rPr lang="en-US" b="0" i="0" dirty="0">
                <a:solidFill>
                  <a:srgbClr val="1B1B1B"/>
                </a:solidFill>
                <a:effectLst/>
                <a:latin typeface="Source Sans Pro Web"/>
              </a:rPr>
              <a:t> </a:t>
            </a:r>
            <a:r>
              <a:rPr lang="en-US" b="0" i="0" baseline="30000" dirty="0">
                <a:solidFill>
                  <a:srgbClr val="1B1B1B"/>
                </a:solidFill>
                <a:effectLst/>
                <a:latin typeface="Source Sans Pro Web"/>
              </a:rPr>
              <a:t>1,2</a:t>
            </a:r>
            <a:r>
              <a:rPr lang="en-US" b="0" i="0" dirty="0">
                <a:solidFill>
                  <a:srgbClr val="1B1B1B"/>
                </a:solidFill>
                <a:effectLst/>
                <a:latin typeface="Source Sans Pro Web"/>
              </a:rPr>
              <a:t>, </a:t>
            </a:r>
            <a:r>
              <a:rPr lang="en-US" b="0" i="0" u="sng" dirty="0">
                <a:solidFill>
                  <a:srgbClr val="005EA2"/>
                </a:solidFill>
                <a:effectLst/>
                <a:latin typeface="Source Sans Pro Web"/>
                <a:hlinkClick r:id="rId6"/>
              </a:rPr>
              <a:t>Thomas M Best</a:t>
            </a:r>
            <a:r>
              <a:rPr lang="en-US" b="0" i="0" dirty="0">
                <a:solidFill>
                  <a:srgbClr val="1B1B1B"/>
                </a:solidFill>
                <a:effectLst/>
                <a:latin typeface="Source Sans Pro Web"/>
              </a:rPr>
              <a:t> </a:t>
            </a:r>
            <a:r>
              <a:rPr lang="en-US" b="0" i="0" baseline="30000" dirty="0">
                <a:solidFill>
                  <a:srgbClr val="1B1B1B"/>
                </a:solidFill>
                <a:effectLst/>
                <a:latin typeface="Source Sans Pro Web"/>
              </a:rPr>
              <a:t>4,5</a:t>
            </a:r>
            <a:r>
              <a:rPr lang="en-US" b="0" i="0" dirty="0">
                <a:solidFill>
                  <a:srgbClr val="1B1B1B"/>
                </a:solidFill>
                <a:effectLst/>
                <a:latin typeface="Source Sans Pro Web"/>
              </a:rPr>
              <a:t>, </a:t>
            </a:r>
            <a:r>
              <a:rPr lang="en-US" b="0" i="0" u="sng" dirty="0">
                <a:solidFill>
                  <a:srgbClr val="005EA2"/>
                </a:solidFill>
                <a:effectLst/>
                <a:latin typeface="Source Sans Pro Web"/>
                <a:hlinkClick r:id="rId7"/>
              </a:rPr>
              <a:t>Michael F Bergeron</a:t>
            </a:r>
            <a:r>
              <a:rPr lang="en-US" b="0" i="0" dirty="0">
                <a:solidFill>
                  <a:srgbClr val="1B1B1B"/>
                </a:solidFill>
                <a:effectLst/>
                <a:latin typeface="Source Sans Pro Web"/>
              </a:rPr>
              <a:t> </a:t>
            </a:r>
            <a:r>
              <a:rPr lang="en-US" b="0" i="0" baseline="30000" dirty="0">
                <a:solidFill>
                  <a:srgbClr val="1B1B1B"/>
                </a:solidFill>
                <a:effectLst/>
                <a:latin typeface="Source Sans Pro Web"/>
              </a:rPr>
              <a:t>6</a:t>
            </a:r>
            <a:r>
              <a:rPr lang="en-US" b="0" i="0" dirty="0">
                <a:solidFill>
                  <a:srgbClr val="1B1B1B"/>
                </a:solidFill>
                <a:effectLst/>
                <a:latin typeface="Source Sans Pro Web"/>
              </a:rPr>
              <a:t>, </a:t>
            </a:r>
            <a:r>
              <a:rPr lang="en-US" b="0" i="0" u="sng" dirty="0">
                <a:solidFill>
                  <a:srgbClr val="005EA2"/>
                </a:solidFill>
                <a:effectLst/>
                <a:latin typeface="Source Sans Pro Web"/>
                <a:hlinkClick r:id="rId8"/>
              </a:rPr>
              <a:t>Timothy E Hewett</a:t>
            </a:r>
            <a:r>
              <a:rPr lang="en-US" b="0" i="0" dirty="0">
                <a:solidFill>
                  <a:srgbClr val="1B1B1B"/>
                </a:solidFill>
                <a:effectLst/>
                <a:latin typeface="Source Sans Pro Web"/>
              </a:rPr>
              <a:t> </a:t>
            </a:r>
            <a:r>
              <a:rPr lang="en-US" b="0" i="0" baseline="30000" dirty="0">
                <a:solidFill>
                  <a:srgbClr val="1B1B1B"/>
                </a:solidFill>
                <a:effectLst/>
                <a:latin typeface="Source Sans Pro Web"/>
              </a:rPr>
              <a:t>1,2,4,7</a:t>
            </a:r>
            <a:endParaRPr lang="en-US" b="0" i="0" dirty="0">
              <a:solidFill>
                <a:srgbClr val="1B1B1B"/>
              </a:solidFill>
              <a:effectLst/>
              <a:latin typeface="Source Sans Pro Web"/>
            </a:endParaRPr>
          </a:p>
          <a:p>
            <a:pPr algn="l">
              <a:spcBef>
                <a:spcPts val="1125"/>
              </a:spcBef>
              <a:buFont typeface="Arial" panose="020B0604020202020204" pitchFamily="34" charset="0"/>
              <a:buChar char="•"/>
            </a:pPr>
            <a:r>
              <a:rPr lang="en-US" b="0" i="0" dirty="0">
                <a:solidFill>
                  <a:srgbClr val="1B1B1B"/>
                </a:solidFill>
                <a:effectLst/>
                <a:latin typeface="Source Sans Pro Web"/>
              </a:rPr>
              <a:t>Author information</a:t>
            </a:r>
          </a:p>
          <a:p>
            <a:pPr algn="l">
              <a:spcBef>
                <a:spcPts val="1125"/>
              </a:spcBef>
              <a:buFont typeface="Arial" panose="020B0604020202020204" pitchFamily="34" charset="0"/>
              <a:buChar char="•"/>
            </a:pPr>
            <a:r>
              <a:rPr lang="en-US" b="0" i="0" dirty="0">
                <a:solidFill>
                  <a:srgbClr val="1B1B1B"/>
                </a:solidFill>
                <a:effectLst/>
                <a:latin typeface="Source Sans Pro Web"/>
              </a:rPr>
              <a:t>Copyright and License information</a:t>
            </a:r>
          </a:p>
          <a:p>
            <a:pPr algn="l"/>
            <a:r>
              <a:rPr lang="en-US" b="0" i="0" dirty="0">
                <a:solidFill>
                  <a:srgbClr val="1B1B1B"/>
                </a:solidFill>
                <a:effectLst/>
                <a:latin typeface="Source Sans Pro Web"/>
              </a:rPr>
              <a:t>PMCID: PMC3105332  NIHMSID: NIHMS289927  PMID: </a:t>
            </a:r>
            <a:r>
              <a:rPr lang="en-US" b="0" i="0" u="sng" dirty="0">
                <a:solidFill>
                  <a:srgbClr val="005EA2"/>
                </a:solidFill>
                <a:effectLst/>
                <a:latin typeface="Source Sans Pro Web"/>
                <a:hlinkClick r:id="rId9"/>
              </a:rPr>
              <a:t>21623307</a:t>
            </a:r>
            <a:endParaRPr lang="en-US" b="0" i="0" dirty="0">
              <a:solidFill>
                <a:srgbClr val="1B1B1B"/>
              </a:solidFill>
              <a:effectLst/>
              <a:latin typeface="Source Sans Pro Web"/>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18</a:t>
            </a:fld>
            <a:endParaRPr lang="en-US"/>
          </a:p>
        </p:txBody>
      </p:sp>
    </p:spTree>
    <p:extLst>
      <p:ext uri="{BB962C8B-B14F-4D97-AF65-F5344CB8AC3E}">
        <p14:creationId xmlns:p14="http://schemas.microsoft.com/office/powerpoint/2010/main" val="1598707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 the right we have the biomechanical risk factors on the left</a:t>
            </a:r>
          </a:p>
          <a:p>
            <a:pPr marL="171450" indent="-171450">
              <a:buFont typeface="Arial" panose="020B0604020202020204" pitchFamily="34" charset="0"/>
              <a:buChar char="•"/>
            </a:pPr>
            <a:r>
              <a:rPr lang="en-US" dirty="0"/>
              <a:t>And on the right, we have the methods of how we address these weaknesses on the right</a:t>
            </a:r>
          </a:p>
        </p:txBody>
      </p:sp>
      <p:sp>
        <p:nvSpPr>
          <p:cNvPr id="4" name="Slide Number Placeholder 3"/>
          <p:cNvSpPr>
            <a:spLocks noGrp="1"/>
          </p:cNvSpPr>
          <p:nvPr>
            <p:ph type="sldNum" sz="quarter" idx="5"/>
          </p:nvPr>
        </p:nvSpPr>
        <p:spPr/>
        <p:txBody>
          <a:bodyPr/>
          <a:lstStyle/>
          <a:p>
            <a:fld id="{302C3F8D-58A6-4434-9A2E-53D3369E5E87}" type="slidenum">
              <a:rPr lang="en-US" smtClean="0"/>
              <a:t>20</a:t>
            </a:fld>
            <a:endParaRPr lang="en-US"/>
          </a:p>
        </p:txBody>
      </p:sp>
    </p:spTree>
    <p:extLst>
      <p:ext uri="{BB962C8B-B14F-4D97-AF65-F5344CB8AC3E}">
        <p14:creationId xmlns:p14="http://schemas.microsoft.com/office/powerpoint/2010/main" val="755008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21</a:t>
            </a:fld>
            <a:endParaRPr lang="en-US"/>
          </a:p>
        </p:txBody>
      </p:sp>
    </p:spTree>
    <p:extLst>
      <p:ext uri="{BB962C8B-B14F-4D97-AF65-F5344CB8AC3E}">
        <p14:creationId xmlns:p14="http://schemas.microsoft.com/office/powerpoint/2010/main" val="913650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 is yes</a:t>
            </a:r>
          </a:p>
        </p:txBody>
      </p:sp>
      <p:sp>
        <p:nvSpPr>
          <p:cNvPr id="4" name="Slide Number Placeholder 3"/>
          <p:cNvSpPr>
            <a:spLocks noGrp="1"/>
          </p:cNvSpPr>
          <p:nvPr>
            <p:ph type="sldNum" sz="quarter" idx="5"/>
          </p:nvPr>
        </p:nvSpPr>
        <p:spPr/>
        <p:txBody>
          <a:bodyPr/>
          <a:lstStyle/>
          <a:p>
            <a:fld id="{302C3F8D-58A6-4434-9A2E-53D3369E5E87}" type="slidenum">
              <a:rPr lang="en-US" smtClean="0"/>
              <a:t>22</a:t>
            </a:fld>
            <a:endParaRPr lang="en-US"/>
          </a:p>
        </p:txBody>
      </p:sp>
    </p:spTree>
    <p:extLst>
      <p:ext uri="{BB962C8B-B14F-4D97-AF65-F5344CB8AC3E}">
        <p14:creationId xmlns:p14="http://schemas.microsoft.com/office/powerpoint/2010/main" val="4032200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 compliance is likely the reason why we are not seeing significant decreases in ACL injury rates in young athletes</a:t>
            </a:r>
          </a:p>
        </p:txBody>
      </p:sp>
      <p:sp>
        <p:nvSpPr>
          <p:cNvPr id="4" name="Slide Number Placeholder 3"/>
          <p:cNvSpPr>
            <a:spLocks noGrp="1"/>
          </p:cNvSpPr>
          <p:nvPr>
            <p:ph type="sldNum" sz="quarter" idx="5"/>
          </p:nvPr>
        </p:nvSpPr>
        <p:spPr/>
        <p:txBody>
          <a:bodyPr/>
          <a:lstStyle/>
          <a:p>
            <a:fld id="{302C3F8D-58A6-4434-9A2E-53D3369E5E87}" type="slidenum">
              <a:rPr lang="en-US" smtClean="0"/>
              <a:t>23</a:t>
            </a:fld>
            <a:endParaRPr lang="en-US"/>
          </a:p>
        </p:txBody>
      </p:sp>
    </p:spTree>
    <p:extLst>
      <p:ext uri="{BB962C8B-B14F-4D97-AF65-F5344CB8AC3E}">
        <p14:creationId xmlns:p14="http://schemas.microsoft.com/office/powerpoint/2010/main" val="919350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C3F8D-58A6-4434-9A2E-53D3369E5E87}" type="slidenum">
              <a:rPr lang="en-US" smtClean="0"/>
              <a:t>24</a:t>
            </a:fld>
            <a:endParaRPr lang="en-US"/>
          </a:p>
        </p:txBody>
      </p:sp>
    </p:spTree>
    <p:extLst>
      <p:ext uri="{BB962C8B-B14F-4D97-AF65-F5344CB8AC3E}">
        <p14:creationId xmlns:p14="http://schemas.microsoft.com/office/powerpoint/2010/main" val="228583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CA2218-78C9-4F33-9FE9-D4CB817860A1}"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365553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CA2218-78C9-4F33-9FE9-D4CB817860A1}"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46300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CA2218-78C9-4F33-9FE9-D4CB817860A1}"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562378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40CA2218-78C9-4F33-9FE9-D4CB817860A1}" type="datetimeFigureOut">
              <a:rPr lang="en-US" smtClean="0"/>
              <a:t>11/11/2024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4265357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40CA2218-78C9-4F33-9FE9-D4CB817860A1}" type="datetimeFigureOut">
              <a:rPr lang="en-US" smtClean="0"/>
              <a:t>11/11/2024</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96005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40CA2218-78C9-4F33-9FE9-D4CB817860A1}" type="datetimeFigureOut">
              <a:rPr lang="en-US" smtClean="0"/>
              <a:t>11/11/2024</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18286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0CA2218-78C9-4F33-9FE9-D4CB817860A1}" type="datetimeFigureOut">
              <a:rPr lang="en-US" smtClean="0"/>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076031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40CA2218-78C9-4F33-9FE9-D4CB817860A1}" type="datetimeFigureOut">
              <a:rPr lang="en-US" smtClean="0"/>
              <a:t>11/11/2024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804090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40CA2218-78C9-4F33-9FE9-D4CB817860A1}" type="datetimeFigureOut">
              <a:rPr lang="en-US" smtClean="0"/>
              <a:t>11/11/2024</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3461421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CA2218-78C9-4F33-9FE9-D4CB817860A1}" type="datetimeFigureOut">
              <a:rPr lang="en-US" smtClean="0"/>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387684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CA2218-78C9-4F33-9FE9-D4CB817860A1}" type="datetimeFigureOut">
              <a:rPr lang="en-US" smtClean="0"/>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175E0D-515F-4FBE-BE2B-FE7127D1B9C6}" type="slidenum">
              <a:rPr lang="en-US" smtClean="0"/>
              <a:t>‹#›</a:t>
            </a:fld>
            <a:endParaRPr lang="en-US"/>
          </a:p>
        </p:txBody>
      </p:sp>
    </p:spTree>
    <p:extLst>
      <p:ext uri="{BB962C8B-B14F-4D97-AF65-F5344CB8AC3E}">
        <p14:creationId xmlns:p14="http://schemas.microsoft.com/office/powerpoint/2010/main" val="1785643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0CA2218-78C9-4F33-9FE9-D4CB817860A1}" type="datetimeFigureOut">
              <a:rPr lang="en-US" smtClean="0"/>
              <a:t>11/11/2024</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86175E0D-515F-4FBE-BE2B-FE7127D1B9C6}" type="slidenum">
              <a:rPr lang="en-US" smtClean="0"/>
              <a:t>‹#›</a:t>
            </a:fld>
            <a:endParaRPr lang="en-US"/>
          </a:p>
        </p:txBody>
      </p:sp>
    </p:spTree>
    <p:extLst>
      <p:ext uri="{BB962C8B-B14F-4D97-AF65-F5344CB8AC3E}">
        <p14:creationId xmlns:p14="http://schemas.microsoft.com/office/powerpoint/2010/main" val="1795040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slideLayout" Target="../slideLayouts/slideLayout7.xml"/><Relationship Id="rId7" Type="http://schemas.openxmlformats.org/officeDocument/2006/relationships/diagramData" Target="../diagrams/data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11" Type="http://schemas.microsoft.com/office/2007/relationships/diagramDrawing" Target="../diagrams/drawing2.xml"/><Relationship Id="rId5" Type="http://schemas.openxmlformats.org/officeDocument/2006/relationships/image" Target="../media/image15.jpg"/><Relationship Id="rId10" Type="http://schemas.openxmlformats.org/officeDocument/2006/relationships/diagramColors" Target="../diagrams/colors2.xml"/><Relationship Id="rId4" Type="http://schemas.openxmlformats.org/officeDocument/2006/relationships/notesSlide" Target="../notesSlides/notesSlide9.xml"/><Relationship Id="rId9"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5F692-A7CB-660C-E7DF-172B41FA66FC}"/>
              </a:ext>
            </a:extLst>
          </p:cNvPr>
          <p:cNvSpPr>
            <a:spLocks noGrp="1"/>
          </p:cNvSpPr>
          <p:nvPr>
            <p:ph type="ctrTitle"/>
          </p:nvPr>
        </p:nvSpPr>
        <p:spPr>
          <a:xfrm>
            <a:off x="1349787" y="560122"/>
            <a:ext cx="7315200" cy="3255264"/>
          </a:xfrm>
        </p:spPr>
        <p:txBody>
          <a:bodyPr>
            <a:normAutofit fontScale="90000"/>
          </a:bodyPr>
          <a:lstStyle/>
          <a:p>
            <a:r>
              <a:rPr lang="en-US" dirty="0"/>
              <a:t>ACL Tears: Understanding Injury Mechanisms and Prevention</a:t>
            </a:r>
          </a:p>
        </p:txBody>
      </p:sp>
      <p:sp>
        <p:nvSpPr>
          <p:cNvPr id="3" name="Subtitle 2">
            <a:extLst>
              <a:ext uri="{FF2B5EF4-FFF2-40B4-BE49-F238E27FC236}">
                <a16:creationId xmlns:a16="http://schemas.microsoft.com/office/drawing/2014/main" id="{305D2787-906C-77EE-F291-ABDDDA1C4DA0}"/>
              </a:ext>
            </a:extLst>
          </p:cNvPr>
          <p:cNvSpPr>
            <a:spLocks noGrp="1"/>
          </p:cNvSpPr>
          <p:nvPr>
            <p:ph type="subTitle" idx="1"/>
          </p:nvPr>
        </p:nvSpPr>
        <p:spPr>
          <a:xfrm>
            <a:off x="1557215" y="3815386"/>
            <a:ext cx="7315200" cy="914400"/>
          </a:xfrm>
        </p:spPr>
        <p:txBody>
          <a:bodyPr>
            <a:normAutofit/>
          </a:bodyPr>
          <a:lstStyle/>
          <a:p>
            <a:r>
              <a:rPr lang="en-US" sz="2800" dirty="0"/>
              <a:t>Jim </a:t>
            </a:r>
            <a:r>
              <a:rPr lang="en-US" sz="2800" dirty="0" err="1"/>
              <a:t>Spak</a:t>
            </a:r>
            <a:r>
              <a:rPr lang="en-US" sz="2800" dirty="0"/>
              <a:t>, MD</a:t>
            </a:r>
          </a:p>
        </p:txBody>
      </p:sp>
      <p:pic>
        <p:nvPicPr>
          <p:cNvPr id="1026" name="Picture 2" descr="Best Orthopaedic Doctors in CT ...">
            <a:extLst>
              <a:ext uri="{FF2B5EF4-FFF2-40B4-BE49-F238E27FC236}">
                <a16:creationId xmlns:a16="http://schemas.microsoft.com/office/drawing/2014/main" id="{92860432-A8A0-399F-8CF5-6B5C6DE40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4987" y="4553712"/>
            <a:ext cx="3123370" cy="198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75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FE0E6E-AB0C-6784-5970-A78B2141452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3C63BE9-4AD7-634A-FBAD-2210D38A13E6}"/>
              </a:ext>
            </a:extLst>
          </p:cNvPr>
          <p:cNvSpPr>
            <a:spLocks noGrp="1"/>
          </p:cNvSpPr>
          <p:nvPr>
            <p:ph type="title"/>
          </p:nvPr>
        </p:nvSpPr>
        <p:spPr>
          <a:xfrm>
            <a:off x="289248" y="1123837"/>
            <a:ext cx="4998963" cy="1255469"/>
          </a:xfrm>
        </p:spPr>
        <p:txBody>
          <a:bodyPr>
            <a:normAutofit/>
          </a:bodyPr>
          <a:lstStyle/>
          <a:p>
            <a:r>
              <a:rPr lang="en-US" dirty="0"/>
              <a:t>Background</a:t>
            </a:r>
          </a:p>
        </p:txBody>
      </p:sp>
      <p:sp>
        <p:nvSpPr>
          <p:cNvPr id="3" name="Content Placeholder 2">
            <a:extLst>
              <a:ext uri="{FF2B5EF4-FFF2-40B4-BE49-F238E27FC236}">
                <a16:creationId xmlns:a16="http://schemas.microsoft.com/office/drawing/2014/main" id="{BD25F0F0-3A05-73CB-E13F-2158CB617109}"/>
              </a:ext>
            </a:extLst>
          </p:cNvPr>
          <p:cNvSpPr>
            <a:spLocks noGrp="1"/>
          </p:cNvSpPr>
          <p:nvPr>
            <p:ph idx="1"/>
          </p:nvPr>
        </p:nvSpPr>
        <p:spPr>
          <a:xfrm>
            <a:off x="289249" y="2510395"/>
            <a:ext cx="4998962" cy="3274586"/>
          </a:xfrm>
        </p:spPr>
        <p:txBody>
          <a:bodyPr anchor="t">
            <a:normAutofit/>
          </a:bodyPr>
          <a:lstStyle/>
          <a:p>
            <a:r>
              <a:rPr lang="en-US" dirty="0">
                <a:solidFill>
                  <a:srgbClr val="FFFFFF"/>
                </a:solidFill>
              </a:rPr>
              <a:t>Anterior Cruciate Ligament (ACL)</a:t>
            </a:r>
          </a:p>
          <a:p>
            <a:r>
              <a:rPr lang="en-US" dirty="0">
                <a:solidFill>
                  <a:srgbClr val="FFFFFF"/>
                </a:solidFill>
              </a:rPr>
              <a:t>Anatomy</a:t>
            </a:r>
          </a:p>
          <a:p>
            <a:pPr lvl="1">
              <a:buFont typeface="Courier New" panose="02070309020205020404" pitchFamily="49" charset="0"/>
              <a:buChar char="o"/>
            </a:pPr>
            <a:r>
              <a:rPr lang="en-US" dirty="0">
                <a:solidFill>
                  <a:srgbClr val="FFFFFF"/>
                </a:solidFill>
              </a:rPr>
              <a:t>Posterior lateral femoral condyle </a:t>
            </a:r>
            <a:r>
              <a:rPr lang="en-US" dirty="0">
                <a:solidFill>
                  <a:srgbClr val="FFFFFF"/>
                </a:solidFill>
                <a:sym typeface="Wingdings" panose="05000000000000000000" pitchFamily="2" charset="2"/>
              </a:rPr>
              <a:t> anterior medial tibial plateau</a:t>
            </a:r>
          </a:p>
          <a:p>
            <a:pPr lvl="1"/>
            <a:r>
              <a:rPr lang="en-US" dirty="0">
                <a:solidFill>
                  <a:srgbClr val="FFFFFF"/>
                </a:solidFill>
                <a:sym typeface="Wingdings" panose="05000000000000000000" pitchFamily="2" charset="2"/>
              </a:rPr>
              <a:t>Crosses anterior to the PCL</a:t>
            </a:r>
          </a:p>
          <a:p>
            <a:r>
              <a:rPr lang="en-US" dirty="0">
                <a:solidFill>
                  <a:srgbClr val="FFFFFF"/>
                </a:solidFill>
                <a:sym typeface="Wingdings" panose="05000000000000000000" pitchFamily="2" charset="2"/>
              </a:rPr>
              <a:t>Function</a:t>
            </a:r>
          </a:p>
          <a:p>
            <a:pPr lvl="1"/>
            <a:r>
              <a:rPr lang="en-US" dirty="0">
                <a:solidFill>
                  <a:srgbClr val="FFFFFF"/>
                </a:solidFill>
                <a:sym typeface="Wingdings" panose="05000000000000000000" pitchFamily="2" charset="2"/>
              </a:rPr>
              <a:t>Limits anterior translation of the tibia</a:t>
            </a:r>
          </a:p>
          <a:p>
            <a:pPr lvl="1"/>
            <a:r>
              <a:rPr lang="en-US" dirty="0">
                <a:solidFill>
                  <a:srgbClr val="FFFFFF"/>
                </a:solidFill>
                <a:sym typeface="Wingdings" panose="05000000000000000000" pitchFamily="2" charset="2"/>
              </a:rPr>
              <a:t>Limits rotation of the tibia</a:t>
            </a:r>
          </a:p>
        </p:txBody>
      </p:sp>
      <p:pic>
        <p:nvPicPr>
          <p:cNvPr id="5" name="Picture 4" descr="A diagram of a knee joint&#10;&#10;Description automatically generated">
            <a:extLst>
              <a:ext uri="{FF2B5EF4-FFF2-40B4-BE49-F238E27FC236}">
                <a16:creationId xmlns:a16="http://schemas.microsoft.com/office/drawing/2014/main" id="{564D211C-6551-9F3D-DE88-B6ABEE3F5D14}"/>
              </a:ext>
            </a:extLst>
          </p:cNvPr>
          <p:cNvPicPr>
            <a:picLocks noChangeAspect="1"/>
          </p:cNvPicPr>
          <p:nvPr/>
        </p:nvPicPr>
        <p:blipFill>
          <a:blip r:embed="rId3"/>
          <a:stretch>
            <a:fillRect/>
          </a:stretch>
        </p:blipFill>
        <p:spPr>
          <a:xfrm>
            <a:off x="6092890" y="800003"/>
            <a:ext cx="5238340" cy="5238340"/>
          </a:xfrm>
          <a:prstGeom prst="rect">
            <a:avLst/>
          </a:prstGeom>
        </p:spPr>
      </p:pic>
    </p:spTree>
    <p:extLst>
      <p:ext uri="{BB962C8B-B14F-4D97-AF65-F5344CB8AC3E}">
        <p14:creationId xmlns:p14="http://schemas.microsoft.com/office/powerpoint/2010/main" val="1980010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E86B-B21E-A8B4-6F12-BBBA1747B821}"/>
              </a:ext>
            </a:extLst>
          </p:cNvPr>
          <p:cNvSpPr>
            <a:spLocks noGrp="1"/>
          </p:cNvSpPr>
          <p:nvPr>
            <p:ph type="title"/>
          </p:nvPr>
        </p:nvSpPr>
        <p:spPr>
          <a:xfrm>
            <a:off x="252919" y="1123837"/>
            <a:ext cx="2947482" cy="4601183"/>
          </a:xfrm>
        </p:spPr>
        <p:txBody>
          <a:bodyPr>
            <a:normAutofit/>
          </a:bodyPr>
          <a:lstStyle/>
          <a:p>
            <a:r>
              <a:rPr lang="en-US" dirty="0"/>
              <a:t>Epidemiology</a:t>
            </a:r>
          </a:p>
        </p:txBody>
      </p:sp>
      <p:graphicFrame>
        <p:nvGraphicFramePr>
          <p:cNvPr id="5" name="Content Placeholder 2">
            <a:extLst>
              <a:ext uri="{FF2B5EF4-FFF2-40B4-BE49-F238E27FC236}">
                <a16:creationId xmlns:a16="http://schemas.microsoft.com/office/drawing/2014/main" id="{BD9FAE2F-E3BE-D60B-1B1F-3297036733EC}"/>
              </a:ext>
            </a:extLst>
          </p:cNvPr>
          <p:cNvGraphicFramePr>
            <a:graphicFrameLocks noGrp="1"/>
          </p:cNvGraphicFramePr>
          <p:nvPr>
            <p:ph idx="1"/>
            <p:extLst>
              <p:ext uri="{D42A27DB-BD31-4B8C-83A1-F6EECF244321}">
                <p14:modId xmlns:p14="http://schemas.microsoft.com/office/powerpoint/2010/main" val="294142754"/>
              </p:ext>
            </p:extLst>
          </p:nvPr>
        </p:nvGraphicFramePr>
        <p:xfrm>
          <a:off x="3854370" y="726696"/>
          <a:ext cx="7674015" cy="5303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945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B458-3A8F-86D6-D62C-3A825AADD793}"/>
              </a:ext>
            </a:extLst>
          </p:cNvPr>
          <p:cNvSpPr>
            <a:spLocks noGrp="1"/>
          </p:cNvSpPr>
          <p:nvPr>
            <p:ph type="title"/>
          </p:nvPr>
        </p:nvSpPr>
        <p:spPr>
          <a:xfrm>
            <a:off x="252919" y="1123837"/>
            <a:ext cx="2947482" cy="4601183"/>
          </a:xfrm>
        </p:spPr>
        <p:txBody>
          <a:bodyPr>
            <a:normAutofit/>
          </a:bodyPr>
          <a:lstStyle/>
          <a:p>
            <a:r>
              <a:rPr lang="en-US" dirty="0"/>
              <a:t>Epidemiology</a:t>
            </a:r>
          </a:p>
        </p:txBody>
      </p:sp>
      <p:sp>
        <p:nvSpPr>
          <p:cNvPr id="3" name="Content Placeholder 2">
            <a:extLst>
              <a:ext uri="{FF2B5EF4-FFF2-40B4-BE49-F238E27FC236}">
                <a16:creationId xmlns:a16="http://schemas.microsoft.com/office/drawing/2014/main" id="{99101125-55F1-E3A6-9DDC-58B8695FE6BD}"/>
              </a:ext>
            </a:extLst>
          </p:cNvPr>
          <p:cNvSpPr>
            <a:spLocks noGrp="1"/>
          </p:cNvSpPr>
          <p:nvPr>
            <p:ph idx="1"/>
          </p:nvPr>
        </p:nvSpPr>
        <p:spPr>
          <a:xfrm>
            <a:off x="3869268" y="801828"/>
            <a:ext cx="4695998" cy="5333999"/>
          </a:xfrm>
        </p:spPr>
        <p:txBody>
          <a:bodyPr>
            <a:normAutofit/>
          </a:bodyPr>
          <a:lstStyle/>
          <a:p>
            <a:r>
              <a:rPr lang="en-US" b="1" dirty="0"/>
              <a:t>Werner et al. , JPO 2015</a:t>
            </a:r>
          </a:p>
          <a:p>
            <a:pPr lvl="1"/>
            <a:r>
              <a:rPr lang="en-US" sz="2000" dirty="0"/>
              <a:t>2007-2011</a:t>
            </a:r>
          </a:p>
          <a:p>
            <a:pPr lvl="1"/>
            <a:r>
              <a:rPr lang="en-US" sz="2000" dirty="0"/>
              <a:t>Patients aged 10-14 yrs</a:t>
            </a:r>
          </a:p>
          <a:p>
            <a:pPr lvl="1"/>
            <a:r>
              <a:rPr lang="en-US" sz="2000" dirty="0"/>
              <a:t>Nationwide rates of:</a:t>
            </a:r>
          </a:p>
          <a:p>
            <a:pPr lvl="2"/>
            <a:r>
              <a:rPr lang="en-US" sz="2000" dirty="0"/>
              <a:t>ACL Injury</a:t>
            </a:r>
          </a:p>
          <a:p>
            <a:pPr lvl="3"/>
            <a:r>
              <a:rPr lang="en-US" sz="2000" dirty="0"/>
              <a:t>18.9% increase</a:t>
            </a:r>
          </a:p>
          <a:p>
            <a:pPr lvl="2"/>
            <a:r>
              <a:rPr lang="en-US" sz="2000" dirty="0"/>
              <a:t>ACL – R</a:t>
            </a:r>
          </a:p>
          <a:p>
            <a:pPr lvl="3"/>
            <a:r>
              <a:rPr lang="en-US" sz="2000" dirty="0"/>
              <a:t>27.6% Increase</a:t>
            </a:r>
          </a:p>
          <a:p>
            <a:pPr lvl="3"/>
            <a:endParaRPr lang="en-US" sz="2000" dirty="0"/>
          </a:p>
          <a:p>
            <a:r>
              <a:rPr lang="en-US" b="1" dirty="0"/>
              <a:t>Dodwell, AJSM 2014</a:t>
            </a:r>
          </a:p>
          <a:p>
            <a:pPr lvl="1"/>
            <a:r>
              <a:rPr lang="en-US" sz="2000" dirty="0"/>
              <a:t>1990-2009</a:t>
            </a:r>
          </a:p>
          <a:p>
            <a:pPr lvl="1"/>
            <a:r>
              <a:rPr lang="en-US" sz="2000" dirty="0"/>
              <a:t>Patients aged 3-20 yrs</a:t>
            </a:r>
          </a:p>
          <a:p>
            <a:pPr lvl="1"/>
            <a:r>
              <a:rPr lang="en-US" sz="2000" dirty="0"/>
              <a:t>NY State Rates of ACL-R</a:t>
            </a:r>
          </a:p>
          <a:p>
            <a:pPr lvl="2"/>
            <a:r>
              <a:rPr lang="en-US" sz="2000" dirty="0"/>
              <a:t>Significant increase from 18 – 51 ACL-R/100,000</a:t>
            </a:r>
          </a:p>
          <a:p>
            <a:pPr marL="960120" lvl="2" indent="0">
              <a:buNone/>
            </a:pPr>
            <a:endParaRPr lang="en-US" sz="2000" dirty="0"/>
          </a:p>
        </p:txBody>
      </p:sp>
      <p:pic>
        <p:nvPicPr>
          <p:cNvPr id="2050" name="Picture 2" descr="American Journal of Sports Medicine | AOSSM">
            <a:extLst>
              <a:ext uri="{FF2B5EF4-FFF2-40B4-BE49-F238E27FC236}">
                <a16:creationId xmlns:a16="http://schemas.microsoft.com/office/drawing/2014/main" id="{2315F053-142C-39C3-977F-E0C7596E312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78941" y="726685"/>
            <a:ext cx="1943973" cy="258199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Journal of Pediatric Orthopaedics B ...">
            <a:extLst>
              <a:ext uri="{FF2B5EF4-FFF2-40B4-BE49-F238E27FC236}">
                <a16:creationId xmlns:a16="http://schemas.microsoft.com/office/drawing/2014/main" id="{0B1DF4AB-6999-C7AE-2B5D-3A9635FF41B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78982" y="3468828"/>
            <a:ext cx="1943892" cy="259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46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588F0C-91B8-F42E-D0F3-EDE8AAF224BB}"/>
            </a:ext>
          </a:extLst>
        </p:cNvPr>
        <p:cNvGrpSpPr/>
        <p:nvPr/>
      </p:nvGrpSpPr>
      <p:grpSpPr>
        <a:xfrm>
          <a:off x="0" y="0"/>
          <a:ext cx="0" cy="0"/>
          <a:chOff x="0" y="0"/>
          <a:chExt cx="0" cy="0"/>
        </a:xfrm>
      </p:grpSpPr>
      <p:sp>
        <p:nvSpPr>
          <p:cNvPr id="7180" name="Rectangle 7179">
            <a:extLst>
              <a:ext uri="{FF2B5EF4-FFF2-40B4-BE49-F238E27FC236}">
                <a16:creationId xmlns:a16="http://schemas.microsoft.com/office/drawing/2014/main" id="{1FCF8D96-ACCE-4A38-BFE7-4D631184D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254"/>
            <a:ext cx="5608255"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D6F1CA7-43B4-6895-8C74-3FE7EBDB634C}"/>
              </a:ext>
            </a:extLst>
          </p:cNvPr>
          <p:cNvSpPr>
            <a:spLocks noGrp="1"/>
          </p:cNvSpPr>
          <p:nvPr>
            <p:ph type="title"/>
          </p:nvPr>
        </p:nvSpPr>
        <p:spPr>
          <a:xfrm>
            <a:off x="277555" y="953984"/>
            <a:ext cx="4998963" cy="1255469"/>
          </a:xfrm>
        </p:spPr>
        <p:txBody>
          <a:bodyPr>
            <a:normAutofit/>
          </a:bodyPr>
          <a:lstStyle/>
          <a:p>
            <a:r>
              <a:rPr lang="en-US" dirty="0"/>
              <a:t>Clinical Presentation</a:t>
            </a:r>
          </a:p>
        </p:txBody>
      </p:sp>
      <p:sp>
        <p:nvSpPr>
          <p:cNvPr id="3" name="Content Placeholder 2">
            <a:extLst>
              <a:ext uri="{FF2B5EF4-FFF2-40B4-BE49-F238E27FC236}">
                <a16:creationId xmlns:a16="http://schemas.microsoft.com/office/drawing/2014/main" id="{72F6ED04-FAE8-286E-D1C2-F5655B12531B}"/>
              </a:ext>
            </a:extLst>
          </p:cNvPr>
          <p:cNvSpPr>
            <a:spLocks noGrp="1"/>
          </p:cNvSpPr>
          <p:nvPr>
            <p:ph idx="1"/>
          </p:nvPr>
        </p:nvSpPr>
        <p:spPr>
          <a:xfrm>
            <a:off x="127203" y="1977959"/>
            <a:ext cx="4998962" cy="3274586"/>
          </a:xfrm>
        </p:spPr>
        <p:txBody>
          <a:bodyPr anchor="t">
            <a:noAutofit/>
          </a:bodyPr>
          <a:lstStyle/>
          <a:p>
            <a:pPr marL="502920" lvl="1" indent="0">
              <a:buNone/>
            </a:pPr>
            <a:r>
              <a:rPr lang="en-US" b="1" dirty="0">
                <a:solidFill>
                  <a:srgbClr val="FFFFFF"/>
                </a:solidFill>
              </a:rPr>
              <a:t>History</a:t>
            </a:r>
          </a:p>
          <a:p>
            <a:pPr lvl="1"/>
            <a:r>
              <a:rPr lang="en-US" dirty="0">
                <a:solidFill>
                  <a:srgbClr val="FFFFFF"/>
                </a:solidFill>
              </a:rPr>
              <a:t>Non-contact pivoting mechanism</a:t>
            </a:r>
          </a:p>
          <a:p>
            <a:pPr lvl="1"/>
            <a:r>
              <a:rPr lang="en-US" dirty="0">
                <a:solidFill>
                  <a:srgbClr val="FFFFFF"/>
                </a:solidFill>
              </a:rPr>
              <a:t>Acute onset of pain</a:t>
            </a:r>
          </a:p>
          <a:p>
            <a:pPr lvl="1"/>
            <a:r>
              <a:rPr lang="en-US" dirty="0">
                <a:solidFill>
                  <a:srgbClr val="FFFFFF"/>
                </a:solidFill>
              </a:rPr>
              <a:t>Palpable/audible “pop”</a:t>
            </a:r>
          </a:p>
          <a:p>
            <a:pPr lvl="1"/>
            <a:r>
              <a:rPr lang="en-US" dirty="0">
                <a:solidFill>
                  <a:srgbClr val="FFFFFF"/>
                </a:solidFill>
              </a:rPr>
              <a:t>Rapidly-appearing knee swelling</a:t>
            </a:r>
          </a:p>
          <a:p>
            <a:pPr marL="502920" lvl="1" indent="0">
              <a:buNone/>
            </a:pPr>
            <a:endParaRPr lang="en-US" dirty="0">
              <a:solidFill>
                <a:srgbClr val="FFFFFF"/>
              </a:solidFill>
            </a:endParaRPr>
          </a:p>
          <a:p>
            <a:pPr marL="502920" lvl="1" indent="0">
              <a:buNone/>
            </a:pPr>
            <a:r>
              <a:rPr lang="en-US" b="1" dirty="0">
                <a:solidFill>
                  <a:srgbClr val="FFFFFF"/>
                </a:solidFill>
              </a:rPr>
              <a:t>Physical Examination</a:t>
            </a:r>
          </a:p>
          <a:p>
            <a:pPr lvl="1"/>
            <a:r>
              <a:rPr lang="en-US" dirty="0">
                <a:solidFill>
                  <a:srgbClr val="FFFFFF"/>
                </a:solidFill>
              </a:rPr>
              <a:t>Joint swelling</a:t>
            </a:r>
          </a:p>
          <a:p>
            <a:pPr lvl="1"/>
            <a:r>
              <a:rPr lang="en-US" dirty="0">
                <a:solidFill>
                  <a:srgbClr val="FFFFFF"/>
                </a:solidFill>
              </a:rPr>
              <a:t>Positive ACL Stability Tests</a:t>
            </a:r>
          </a:p>
          <a:p>
            <a:pPr lvl="2"/>
            <a:r>
              <a:rPr lang="en-US" sz="1800" dirty="0">
                <a:solidFill>
                  <a:srgbClr val="FFFFFF"/>
                </a:solidFill>
              </a:rPr>
              <a:t>Anterior drawer</a:t>
            </a:r>
          </a:p>
          <a:p>
            <a:pPr lvl="2"/>
            <a:r>
              <a:rPr lang="en-US" sz="1800" dirty="0">
                <a:solidFill>
                  <a:srgbClr val="FFFFFF"/>
                </a:solidFill>
              </a:rPr>
              <a:t>Lachman</a:t>
            </a:r>
          </a:p>
          <a:p>
            <a:pPr lvl="2"/>
            <a:r>
              <a:rPr lang="en-US" sz="1800" dirty="0">
                <a:solidFill>
                  <a:srgbClr val="FFFFFF"/>
                </a:solidFill>
              </a:rPr>
              <a:t>Pivot Shift</a:t>
            </a:r>
          </a:p>
          <a:p>
            <a:pPr marL="960120" lvl="2" indent="0">
              <a:buNone/>
            </a:pPr>
            <a:endParaRPr lang="en-US" sz="1800" dirty="0">
              <a:solidFill>
                <a:srgbClr val="FFFFFF"/>
              </a:solidFill>
            </a:endParaRPr>
          </a:p>
        </p:txBody>
      </p:sp>
      <p:pic>
        <p:nvPicPr>
          <p:cNvPr id="7172" name="Picture 4" descr="Robert Griffin III to lose bulky knee brace in 2014, hopes to regain rookie  form - Sports Illustrated">
            <a:extLst>
              <a:ext uri="{FF2B5EF4-FFF2-40B4-BE49-F238E27FC236}">
                <a16:creationId xmlns:a16="http://schemas.microsoft.com/office/drawing/2014/main" id="{7C29DDFD-4268-75BA-A50C-9D99773F7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32" r="3" b="3"/>
          <a:stretch/>
        </p:blipFill>
        <p:spPr bwMode="auto">
          <a:xfrm>
            <a:off x="6083162" y="759254"/>
            <a:ext cx="5238340" cy="533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8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C0CCF-CE39-EE6E-5339-1CB615913B80}"/>
              </a:ext>
            </a:extLst>
          </p:cNvPr>
          <p:cNvSpPr>
            <a:spLocks noGrp="1"/>
          </p:cNvSpPr>
          <p:nvPr>
            <p:ph type="title"/>
          </p:nvPr>
        </p:nvSpPr>
        <p:spPr/>
        <p:txBody>
          <a:bodyPr/>
          <a:lstStyle/>
          <a:p>
            <a:r>
              <a:rPr lang="en-US" dirty="0"/>
              <a:t>Clinical Imaging</a:t>
            </a:r>
          </a:p>
        </p:txBody>
      </p:sp>
      <p:sp>
        <p:nvSpPr>
          <p:cNvPr id="3" name="Content Placeholder 2">
            <a:extLst>
              <a:ext uri="{FF2B5EF4-FFF2-40B4-BE49-F238E27FC236}">
                <a16:creationId xmlns:a16="http://schemas.microsoft.com/office/drawing/2014/main" id="{E7CCA7D4-A343-ABEE-9766-0387949ED648}"/>
              </a:ext>
            </a:extLst>
          </p:cNvPr>
          <p:cNvSpPr>
            <a:spLocks noGrp="1"/>
          </p:cNvSpPr>
          <p:nvPr>
            <p:ph idx="1"/>
          </p:nvPr>
        </p:nvSpPr>
        <p:spPr>
          <a:xfrm>
            <a:off x="3798158" y="4039566"/>
            <a:ext cx="7457420" cy="2462362"/>
          </a:xfrm>
        </p:spPr>
        <p:txBody>
          <a:bodyPr>
            <a:normAutofit fontScale="92500" lnSpcReduction="10000"/>
          </a:bodyPr>
          <a:lstStyle/>
          <a:p>
            <a:r>
              <a:rPr lang="en-US" b="1" dirty="0"/>
              <a:t>X-Rays</a:t>
            </a:r>
          </a:p>
          <a:p>
            <a:pPr lvl="1"/>
            <a:r>
              <a:rPr lang="en-US" dirty="0"/>
              <a:t>Tibial Spine Injury</a:t>
            </a:r>
          </a:p>
          <a:p>
            <a:pPr lvl="1"/>
            <a:r>
              <a:rPr lang="en-US" dirty="0"/>
              <a:t>Bony avulsions</a:t>
            </a:r>
          </a:p>
          <a:p>
            <a:pPr lvl="1"/>
            <a:r>
              <a:rPr lang="en-US" dirty="0"/>
              <a:t>Physeal (growth plate) injuries</a:t>
            </a:r>
          </a:p>
          <a:p>
            <a:r>
              <a:rPr lang="en-US" b="1" dirty="0"/>
              <a:t>MRI</a:t>
            </a:r>
          </a:p>
          <a:p>
            <a:pPr lvl="1"/>
            <a:r>
              <a:rPr lang="en-US" dirty="0"/>
              <a:t>ACL Tear – 95% sensitive, 88% specific</a:t>
            </a:r>
          </a:p>
          <a:p>
            <a:pPr lvl="1"/>
            <a:r>
              <a:rPr lang="en-US" dirty="0"/>
              <a:t>Other Injuries: Meniscus, Cartilage</a:t>
            </a:r>
          </a:p>
          <a:p>
            <a:pPr lvl="1"/>
            <a:r>
              <a:rPr lang="en-US" dirty="0"/>
              <a:t>Physeal Patency</a:t>
            </a:r>
          </a:p>
        </p:txBody>
      </p:sp>
      <p:pic>
        <p:nvPicPr>
          <p:cNvPr id="4" name="Picture 3">
            <a:extLst>
              <a:ext uri="{FF2B5EF4-FFF2-40B4-BE49-F238E27FC236}">
                <a16:creationId xmlns:a16="http://schemas.microsoft.com/office/drawing/2014/main" id="{7F7ADD14-8A07-A046-C153-B9A78A92AFBC}"/>
              </a:ext>
            </a:extLst>
          </p:cNvPr>
          <p:cNvPicPr>
            <a:picLocks noChangeAspect="1"/>
          </p:cNvPicPr>
          <p:nvPr/>
        </p:nvPicPr>
        <p:blipFill>
          <a:blip r:embed="rId2"/>
          <a:srcRect l="35141" t="2502"/>
          <a:stretch/>
        </p:blipFill>
        <p:spPr>
          <a:xfrm>
            <a:off x="4426063" y="538953"/>
            <a:ext cx="5943012" cy="3440658"/>
          </a:xfrm>
          <a:prstGeom prst="rect">
            <a:avLst/>
          </a:prstGeom>
        </p:spPr>
      </p:pic>
      <p:sp>
        <p:nvSpPr>
          <p:cNvPr id="6" name="Oval 5">
            <a:extLst>
              <a:ext uri="{FF2B5EF4-FFF2-40B4-BE49-F238E27FC236}">
                <a16:creationId xmlns:a16="http://schemas.microsoft.com/office/drawing/2014/main" id="{076E3F88-1082-3293-0759-29C7013FCD9A}"/>
              </a:ext>
            </a:extLst>
          </p:cNvPr>
          <p:cNvSpPr/>
          <p:nvPr/>
        </p:nvSpPr>
        <p:spPr>
          <a:xfrm>
            <a:off x="5539740" y="1676400"/>
            <a:ext cx="1257300" cy="128778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8E7B749F-9AAF-8641-CBE5-990779DF11AF}"/>
              </a:ext>
            </a:extLst>
          </p:cNvPr>
          <p:cNvCxnSpPr>
            <a:cxnSpLocks/>
          </p:cNvCxnSpPr>
          <p:nvPr/>
        </p:nvCxnSpPr>
        <p:spPr>
          <a:xfrm flipH="1" flipV="1">
            <a:off x="9662160" y="2964180"/>
            <a:ext cx="251460" cy="2819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ACF005F-15E6-138F-F6D6-73642C1FA8A1}"/>
              </a:ext>
            </a:extLst>
          </p:cNvPr>
          <p:cNvCxnSpPr>
            <a:cxnSpLocks/>
          </p:cNvCxnSpPr>
          <p:nvPr/>
        </p:nvCxnSpPr>
        <p:spPr>
          <a:xfrm>
            <a:off x="8831580" y="1676400"/>
            <a:ext cx="213360" cy="3771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806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7B1AE-8EE3-C20E-375D-48F548FAAC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0871B16-B6C4-38EE-4280-3D4CE441C344}"/>
              </a:ext>
            </a:extLst>
          </p:cNvPr>
          <p:cNvSpPr txBox="1"/>
          <p:nvPr/>
        </p:nvSpPr>
        <p:spPr>
          <a:xfrm>
            <a:off x="2394857" y="2459504"/>
            <a:ext cx="7866743" cy="1938992"/>
          </a:xfrm>
          <a:prstGeom prst="rect">
            <a:avLst/>
          </a:prstGeom>
          <a:noFill/>
        </p:spPr>
        <p:txBody>
          <a:bodyPr wrap="square" rtlCol="0">
            <a:spAutoFit/>
          </a:bodyPr>
          <a:lstStyle/>
          <a:p>
            <a:pPr algn="ctr"/>
            <a:r>
              <a:rPr lang="en-US" sz="6000" b="1" dirty="0"/>
              <a:t>Can we predict who is likely to suffer injury?</a:t>
            </a:r>
          </a:p>
        </p:txBody>
      </p:sp>
    </p:spTree>
    <p:extLst>
      <p:ext uri="{BB962C8B-B14F-4D97-AF65-F5344CB8AC3E}">
        <p14:creationId xmlns:p14="http://schemas.microsoft.com/office/powerpoint/2010/main" val="2751599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C72E2E-DAA9-79B6-283F-CFB85B1ADF9A}"/>
            </a:ext>
          </a:extLst>
        </p:cNvPr>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3033C1FA-44DC-4135-AC8E-99278C317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8481A727-51BA-47CD-BDF2-F800D0449B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0F06DF0-1BF9-9048-EB08-69BCABA6CA5E}"/>
              </a:ext>
            </a:extLst>
          </p:cNvPr>
          <p:cNvSpPr>
            <a:spLocks noGrp="1"/>
          </p:cNvSpPr>
          <p:nvPr>
            <p:ph type="title"/>
          </p:nvPr>
        </p:nvSpPr>
        <p:spPr>
          <a:xfrm>
            <a:off x="313057" y="2833245"/>
            <a:ext cx="4016116" cy="1255469"/>
          </a:xfrm>
        </p:spPr>
        <p:txBody>
          <a:bodyPr>
            <a:noAutofit/>
          </a:bodyPr>
          <a:lstStyle/>
          <a:p>
            <a:r>
              <a:rPr lang="en-US" sz="3200" b="1" dirty="0"/>
              <a:t>Higher Risk Sports</a:t>
            </a:r>
            <a:br>
              <a:rPr lang="en-US" sz="3200" dirty="0"/>
            </a:br>
            <a:br>
              <a:rPr lang="en-US" sz="3200" dirty="0"/>
            </a:br>
            <a:r>
              <a:rPr lang="en-US" sz="2400" dirty="0"/>
              <a:t>1. Soccer</a:t>
            </a:r>
            <a:br>
              <a:rPr lang="en-US" sz="2400" dirty="0"/>
            </a:br>
            <a:r>
              <a:rPr lang="en-US" sz="2400" dirty="0"/>
              <a:t>2. Skiing</a:t>
            </a:r>
            <a:br>
              <a:rPr lang="en-US" sz="2400" dirty="0"/>
            </a:br>
            <a:r>
              <a:rPr lang="en-US" sz="2400" dirty="0"/>
              <a:t>3. Football</a:t>
            </a:r>
            <a:br>
              <a:rPr lang="en-US" sz="2400" dirty="0"/>
            </a:br>
            <a:r>
              <a:rPr lang="en-US" sz="2400" dirty="0"/>
              <a:t>4. Basketball</a:t>
            </a:r>
            <a:br>
              <a:rPr lang="en-US" sz="2400" dirty="0"/>
            </a:br>
            <a:br>
              <a:rPr lang="en-US" sz="2400" dirty="0"/>
            </a:br>
            <a:r>
              <a:rPr lang="en-US" sz="3200" b="1" dirty="0"/>
              <a:t>Lower Risk Sports</a:t>
            </a:r>
            <a:br>
              <a:rPr lang="en-US" sz="3200" b="1" dirty="0"/>
            </a:br>
            <a:br>
              <a:rPr lang="en-US" sz="2400" dirty="0"/>
            </a:br>
            <a:r>
              <a:rPr lang="en-US" sz="2400" dirty="0"/>
              <a:t>1. Swimming </a:t>
            </a:r>
            <a:br>
              <a:rPr lang="en-US" sz="2400" dirty="0"/>
            </a:br>
            <a:r>
              <a:rPr lang="en-US" sz="2400" dirty="0"/>
              <a:t>2. Golf</a:t>
            </a:r>
            <a:br>
              <a:rPr lang="en-US" sz="2400" dirty="0"/>
            </a:br>
            <a:r>
              <a:rPr lang="en-US" sz="2400" dirty="0"/>
              <a:t>3. Ice Hockey</a:t>
            </a:r>
          </a:p>
        </p:txBody>
      </p:sp>
      <p:sp>
        <p:nvSpPr>
          <p:cNvPr id="3085" name="Rectangle 3084">
            <a:extLst>
              <a:ext uri="{FF2B5EF4-FFF2-40B4-BE49-F238E27FC236}">
                <a16:creationId xmlns:a16="http://schemas.microsoft.com/office/drawing/2014/main" id="{4A94605C-0EB2-4FA5-B05F-7BC682EA2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8840" y="758952"/>
            <a:ext cx="2079069"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E1D58C79-C053-45C6-AB6A-6BE55965B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463" y="4080912"/>
            <a:ext cx="2157385" cy="2008992"/>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7245C45-D4D8-2E9F-8F2B-45AB218E35CF}"/>
              </a:ext>
            </a:extLst>
          </p:cNvPr>
          <p:cNvPicPr>
            <a:picLocks noChangeAspect="1"/>
          </p:cNvPicPr>
          <p:nvPr/>
        </p:nvPicPr>
        <p:blipFill>
          <a:blip r:embed="rId3"/>
          <a:srcRect r="13138" b="-3"/>
          <a:stretch/>
        </p:blipFill>
        <p:spPr>
          <a:xfrm>
            <a:off x="5137461" y="758952"/>
            <a:ext cx="4113439" cy="3161093"/>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sp>
        <p:nvSpPr>
          <p:cNvPr id="3089" name="Rectangle 3088">
            <a:extLst>
              <a:ext uri="{FF2B5EF4-FFF2-40B4-BE49-F238E27FC236}">
                <a16:creationId xmlns:a16="http://schemas.microsoft.com/office/drawing/2014/main" id="{AF6B7092-FA11-45BD-B50D-DF7999301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AutoShape 6" descr="Angel City's Christen Press has torn ACL in right knee | AP News">
            <a:extLst>
              <a:ext uri="{FF2B5EF4-FFF2-40B4-BE49-F238E27FC236}">
                <a16:creationId xmlns:a16="http://schemas.microsoft.com/office/drawing/2014/main" id="{F012DEB9-28ED-07B2-EDC0-D86F31A067D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a:extLst>
              <a:ext uri="{FF2B5EF4-FFF2-40B4-BE49-F238E27FC236}">
                <a16:creationId xmlns:a16="http://schemas.microsoft.com/office/drawing/2014/main" id="{41E39BED-D620-DA37-D25B-AE4B80D6A8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4539" y="3103224"/>
            <a:ext cx="4438491" cy="299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420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6F349-6B4E-2D9A-9C4A-A9AAD5935EE3}"/>
              </a:ext>
            </a:extLst>
          </p:cNvPr>
          <p:cNvSpPr>
            <a:spLocks noGrp="1"/>
          </p:cNvSpPr>
          <p:nvPr>
            <p:ph type="title"/>
          </p:nvPr>
        </p:nvSpPr>
        <p:spPr/>
        <p:txBody>
          <a:bodyPr/>
          <a:lstStyle/>
          <a:p>
            <a:r>
              <a:rPr lang="en-US" dirty="0"/>
              <a:t>Age</a:t>
            </a:r>
            <a:br>
              <a:rPr lang="en-US" dirty="0"/>
            </a:br>
            <a:br>
              <a:rPr lang="en-US" dirty="0"/>
            </a:br>
            <a:r>
              <a:rPr lang="en-US" sz="2800" dirty="0"/>
              <a:t>Increased injury rates in patients between ages 15 and 25 yrs</a:t>
            </a:r>
            <a:br>
              <a:rPr lang="en-US" dirty="0"/>
            </a:br>
            <a:endParaRPr lang="en-US" dirty="0"/>
          </a:p>
        </p:txBody>
      </p:sp>
      <p:pic>
        <p:nvPicPr>
          <p:cNvPr id="5124" name="Picture 4">
            <a:extLst>
              <a:ext uri="{FF2B5EF4-FFF2-40B4-BE49-F238E27FC236}">
                <a16:creationId xmlns:a16="http://schemas.microsoft.com/office/drawing/2014/main" id="{67DA36CA-28DD-1F5F-D444-4CCE2F16B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9566" y="974484"/>
            <a:ext cx="7442580" cy="49075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EA7B217-7509-1508-6F64-283359CCC28D}"/>
              </a:ext>
            </a:extLst>
          </p:cNvPr>
          <p:cNvSpPr txBox="1"/>
          <p:nvPr/>
        </p:nvSpPr>
        <p:spPr>
          <a:xfrm>
            <a:off x="9120851" y="6134582"/>
            <a:ext cx="2639028" cy="369332"/>
          </a:xfrm>
          <a:prstGeom prst="rect">
            <a:avLst/>
          </a:prstGeom>
          <a:noFill/>
        </p:spPr>
        <p:txBody>
          <a:bodyPr wrap="square" rtlCol="0">
            <a:spAutoFit/>
          </a:bodyPr>
          <a:lstStyle/>
          <a:p>
            <a:r>
              <a:rPr lang="en-US" dirty="0" err="1"/>
              <a:t>Krych</a:t>
            </a:r>
            <a:r>
              <a:rPr lang="en-US" dirty="0"/>
              <a:t> et al. 2016, AJSM</a:t>
            </a:r>
          </a:p>
        </p:txBody>
      </p:sp>
    </p:spTree>
    <p:extLst>
      <p:ext uri="{BB962C8B-B14F-4D97-AF65-F5344CB8AC3E}">
        <p14:creationId xmlns:p14="http://schemas.microsoft.com/office/powerpoint/2010/main" val="3306793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0BF01EC-6B52-A544-98C8-18667A99BC92}"/>
              </a:ext>
            </a:extLst>
          </p:cNvPr>
          <p:cNvSpPr>
            <a:spLocks noGrp="1"/>
          </p:cNvSpPr>
          <p:nvPr>
            <p:ph type="title"/>
          </p:nvPr>
        </p:nvSpPr>
        <p:spPr>
          <a:xfrm>
            <a:off x="289248" y="1123837"/>
            <a:ext cx="6451110" cy="1255469"/>
          </a:xfrm>
        </p:spPr>
        <p:txBody>
          <a:bodyPr>
            <a:normAutofit/>
          </a:bodyPr>
          <a:lstStyle/>
          <a:p>
            <a:r>
              <a:rPr lang="en-US" dirty="0"/>
              <a:t>Sex-Based Differences</a:t>
            </a:r>
          </a:p>
        </p:txBody>
      </p:sp>
      <p:sp>
        <p:nvSpPr>
          <p:cNvPr id="3" name="Content Placeholder 2">
            <a:extLst>
              <a:ext uri="{FF2B5EF4-FFF2-40B4-BE49-F238E27FC236}">
                <a16:creationId xmlns:a16="http://schemas.microsoft.com/office/drawing/2014/main" id="{016B69FB-5F6D-446A-969F-3CE000803625}"/>
              </a:ext>
            </a:extLst>
          </p:cNvPr>
          <p:cNvSpPr>
            <a:spLocks noGrp="1"/>
          </p:cNvSpPr>
          <p:nvPr>
            <p:ph idx="1"/>
          </p:nvPr>
        </p:nvSpPr>
        <p:spPr>
          <a:xfrm>
            <a:off x="289248" y="2510395"/>
            <a:ext cx="6451109" cy="3274586"/>
          </a:xfrm>
        </p:spPr>
        <p:txBody>
          <a:bodyPr anchor="t">
            <a:normAutofit/>
          </a:bodyPr>
          <a:lstStyle/>
          <a:p>
            <a:r>
              <a:rPr lang="en-US" sz="2400" dirty="0">
                <a:solidFill>
                  <a:srgbClr val="FFFFFF"/>
                </a:solidFill>
              </a:rPr>
              <a:t>Females have higher rates of ACL injury vs males</a:t>
            </a:r>
          </a:p>
          <a:p>
            <a:pPr lvl="1"/>
            <a:r>
              <a:rPr lang="en-US" sz="2200" dirty="0">
                <a:solidFill>
                  <a:srgbClr val="FFFFFF"/>
                </a:solidFill>
              </a:rPr>
              <a:t>Previous estimates as high as 8x the risk</a:t>
            </a:r>
          </a:p>
          <a:p>
            <a:pPr lvl="1"/>
            <a:r>
              <a:rPr lang="en-US" sz="2200" dirty="0">
                <a:solidFill>
                  <a:srgbClr val="FFFFFF"/>
                </a:solidFill>
              </a:rPr>
              <a:t>Recent studies estimate ~2-fold risk for female athletes</a:t>
            </a:r>
          </a:p>
          <a:p>
            <a:r>
              <a:rPr lang="en-US" sz="2400" dirty="0">
                <a:solidFill>
                  <a:srgbClr val="FFFFFF"/>
                </a:solidFill>
              </a:rPr>
              <a:t>Absolute # of injuries is higher in males BUT relative risk is higher in females</a:t>
            </a:r>
          </a:p>
          <a:p>
            <a:pPr marL="0" indent="0">
              <a:buNone/>
            </a:pPr>
            <a:endParaRPr lang="en-US" sz="2400" dirty="0">
              <a:solidFill>
                <a:srgbClr val="FFFFFF"/>
              </a:solidFill>
            </a:endParaRPr>
          </a:p>
        </p:txBody>
      </p:sp>
      <p:pic>
        <p:nvPicPr>
          <p:cNvPr id="5" name="Picture 4">
            <a:extLst>
              <a:ext uri="{FF2B5EF4-FFF2-40B4-BE49-F238E27FC236}">
                <a16:creationId xmlns:a16="http://schemas.microsoft.com/office/drawing/2014/main" id="{75170147-0F7B-EBAF-F440-4A0A8A837FCB}"/>
              </a:ext>
            </a:extLst>
          </p:cNvPr>
          <p:cNvPicPr>
            <a:picLocks noChangeAspect="1"/>
          </p:cNvPicPr>
          <p:nvPr/>
        </p:nvPicPr>
        <p:blipFill>
          <a:blip r:embed="rId3"/>
          <a:srcRect l="21857" r="10630" b="-1"/>
          <a:stretch/>
        </p:blipFill>
        <p:spPr>
          <a:xfrm>
            <a:off x="7545032" y="759599"/>
            <a:ext cx="3778286" cy="5330650"/>
          </a:xfrm>
          <a:prstGeom prst="rect">
            <a:avLst/>
          </a:prstGeom>
        </p:spPr>
      </p:pic>
    </p:spTree>
    <p:extLst>
      <p:ext uri="{BB962C8B-B14F-4D97-AF65-F5344CB8AC3E}">
        <p14:creationId xmlns:p14="http://schemas.microsoft.com/office/powerpoint/2010/main" val="1204846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D7E14-787E-F702-8734-E949D56A6043}"/>
              </a:ext>
            </a:extLst>
          </p:cNvPr>
          <p:cNvSpPr>
            <a:spLocks noGrp="1"/>
          </p:cNvSpPr>
          <p:nvPr>
            <p:ph type="title"/>
          </p:nvPr>
        </p:nvSpPr>
        <p:spPr/>
        <p:txBody>
          <a:bodyPr/>
          <a:lstStyle/>
          <a:p>
            <a:r>
              <a:rPr lang="en-US" dirty="0"/>
              <a:t>Prior ACL Injury History</a:t>
            </a:r>
          </a:p>
        </p:txBody>
      </p:sp>
      <p:sp>
        <p:nvSpPr>
          <p:cNvPr id="3" name="Content Placeholder 2">
            <a:extLst>
              <a:ext uri="{FF2B5EF4-FFF2-40B4-BE49-F238E27FC236}">
                <a16:creationId xmlns:a16="http://schemas.microsoft.com/office/drawing/2014/main" id="{E01C5BBB-D404-BA60-4B92-B310245638BE}"/>
              </a:ext>
            </a:extLst>
          </p:cNvPr>
          <p:cNvSpPr>
            <a:spLocks noGrp="1"/>
          </p:cNvSpPr>
          <p:nvPr>
            <p:ph idx="1"/>
          </p:nvPr>
        </p:nvSpPr>
        <p:spPr/>
        <p:txBody>
          <a:bodyPr/>
          <a:lstStyle/>
          <a:p>
            <a:r>
              <a:rPr lang="en-US" b="1" i="0" dirty="0">
                <a:solidFill>
                  <a:srgbClr val="000000"/>
                </a:solidFill>
                <a:effectLst/>
                <a:latin typeface="Open Sans" panose="020B0606030504020204" pitchFamily="34" charset="0"/>
              </a:rPr>
              <a:t>25%</a:t>
            </a:r>
            <a:r>
              <a:rPr lang="en-US" b="0" i="0" dirty="0">
                <a:solidFill>
                  <a:srgbClr val="000000"/>
                </a:solidFill>
                <a:effectLst/>
                <a:latin typeface="Open Sans" panose="020B0606030504020204" pitchFamily="34" charset="0"/>
              </a:rPr>
              <a:t> of all athletes who have an ACL reconstruction will suffer another ACL tear at some point in their athletic career.</a:t>
            </a:r>
          </a:p>
          <a:p>
            <a:endParaRPr lang="en-US" dirty="0"/>
          </a:p>
        </p:txBody>
      </p:sp>
    </p:spTree>
    <p:extLst>
      <p:ext uri="{BB962C8B-B14F-4D97-AF65-F5344CB8AC3E}">
        <p14:creationId xmlns:p14="http://schemas.microsoft.com/office/powerpoint/2010/main" val="595990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696C30-6835-0697-1327-C3E0CD9C563C}"/>
            </a:ext>
          </a:extLst>
        </p:cNvPr>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6B086509-1281-468A-AAAC-1BBEDAE75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EEA73850-2107-4E65-85FE-EDD3F45FC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00"/>
            <a:ext cx="4053525"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104D2E1-982A-A6A1-BA80-BA3C392B133B}"/>
              </a:ext>
            </a:extLst>
          </p:cNvPr>
          <p:cNvSpPr>
            <a:spLocks noGrp="1"/>
          </p:cNvSpPr>
          <p:nvPr>
            <p:ph type="title"/>
          </p:nvPr>
        </p:nvSpPr>
        <p:spPr>
          <a:xfrm>
            <a:off x="252919" y="1123837"/>
            <a:ext cx="3616348" cy="1322637"/>
          </a:xfrm>
        </p:spPr>
        <p:txBody>
          <a:bodyPr>
            <a:normAutofit/>
          </a:bodyPr>
          <a:lstStyle/>
          <a:p>
            <a:r>
              <a:rPr lang="en-US" dirty="0"/>
              <a:t>Non-Modifiable Risk Factors</a:t>
            </a:r>
          </a:p>
        </p:txBody>
      </p:sp>
      <p:sp>
        <p:nvSpPr>
          <p:cNvPr id="3" name="Content Placeholder 2">
            <a:extLst>
              <a:ext uri="{FF2B5EF4-FFF2-40B4-BE49-F238E27FC236}">
                <a16:creationId xmlns:a16="http://schemas.microsoft.com/office/drawing/2014/main" id="{C096473D-6B47-0230-DD7A-096ADF1E18E4}"/>
              </a:ext>
            </a:extLst>
          </p:cNvPr>
          <p:cNvSpPr>
            <a:spLocks noGrp="1"/>
          </p:cNvSpPr>
          <p:nvPr>
            <p:ph idx="1"/>
          </p:nvPr>
        </p:nvSpPr>
        <p:spPr>
          <a:xfrm>
            <a:off x="252920" y="2597864"/>
            <a:ext cx="3616348" cy="3386883"/>
          </a:xfrm>
        </p:spPr>
        <p:txBody>
          <a:bodyPr anchor="t">
            <a:normAutofit/>
          </a:bodyPr>
          <a:lstStyle/>
          <a:p>
            <a:r>
              <a:rPr lang="en-US" sz="2400" dirty="0">
                <a:solidFill>
                  <a:srgbClr val="FFFFFF"/>
                </a:solidFill>
              </a:rPr>
              <a:t>Increased Q angle</a:t>
            </a:r>
          </a:p>
          <a:p>
            <a:r>
              <a:rPr lang="en-US" sz="2400" dirty="0">
                <a:solidFill>
                  <a:srgbClr val="FFFFFF"/>
                </a:solidFill>
              </a:rPr>
              <a:t>Decreased Intercondylar Notch Width</a:t>
            </a:r>
          </a:p>
          <a:p>
            <a:r>
              <a:rPr lang="en-US" sz="2400" dirty="0">
                <a:solidFill>
                  <a:srgbClr val="FFFFFF"/>
                </a:solidFill>
              </a:rPr>
              <a:t>Increased Posterior Tibial Slope</a:t>
            </a:r>
          </a:p>
          <a:p>
            <a:pPr marL="0" indent="0">
              <a:buNone/>
            </a:pPr>
            <a:endParaRPr lang="en-US" sz="2400" dirty="0">
              <a:solidFill>
                <a:srgbClr val="FFFFFF"/>
              </a:solidFill>
            </a:endParaRPr>
          </a:p>
          <a:p>
            <a:endParaRPr lang="en-US" dirty="0">
              <a:solidFill>
                <a:srgbClr val="FFFFFF"/>
              </a:solidFill>
            </a:endParaRPr>
          </a:p>
        </p:txBody>
      </p:sp>
      <p:pic>
        <p:nvPicPr>
          <p:cNvPr id="1030" name="Picture 6" descr="Q-angle-knee">
            <a:extLst>
              <a:ext uri="{FF2B5EF4-FFF2-40B4-BE49-F238E27FC236}">
                <a16:creationId xmlns:a16="http://schemas.microsoft.com/office/drawing/2014/main" id="{1B871BFD-0E05-09B8-DAF9-AF8E65A0577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86552" y="762000"/>
            <a:ext cx="2493645" cy="5334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y Female Athletes Have More ACL Injuries – ACL Strong">
            <a:extLst>
              <a:ext uri="{FF2B5EF4-FFF2-40B4-BE49-F238E27FC236}">
                <a16:creationId xmlns:a16="http://schemas.microsoft.com/office/drawing/2014/main" id="{EF7F2563-74C6-F682-9B45-164249BBFC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71399" y="851449"/>
            <a:ext cx="3435969" cy="24166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outh: What's the Q Angle &amp; How it impacts Women Players | Storelli">
            <a:extLst>
              <a:ext uri="{FF2B5EF4-FFF2-40B4-BE49-F238E27FC236}">
                <a16:creationId xmlns:a16="http://schemas.microsoft.com/office/drawing/2014/main" id="{1AF1D605-D4B8-704C-1287-60AAA4F308E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684106" y="3589868"/>
            <a:ext cx="2610554" cy="2506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47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440C-F7B9-CE06-1A12-FBE464D6356B}"/>
              </a:ext>
            </a:extLst>
          </p:cNvPr>
          <p:cNvSpPr>
            <a:spLocks noGrp="1"/>
          </p:cNvSpPr>
          <p:nvPr>
            <p:ph type="title"/>
          </p:nvPr>
        </p:nvSpPr>
        <p:spPr/>
        <p:txBody>
          <a:bodyPr/>
          <a:lstStyle/>
          <a:p>
            <a:r>
              <a:rPr lang="en-US" dirty="0"/>
              <a:t>Non-Modifiable Risk Factors</a:t>
            </a:r>
          </a:p>
        </p:txBody>
      </p:sp>
      <p:sp>
        <p:nvSpPr>
          <p:cNvPr id="3" name="Content Placeholder 2">
            <a:extLst>
              <a:ext uri="{FF2B5EF4-FFF2-40B4-BE49-F238E27FC236}">
                <a16:creationId xmlns:a16="http://schemas.microsoft.com/office/drawing/2014/main" id="{F6309186-83A8-C695-91E1-E4D713393786}"/>
              </a:ext>
            </a:extLst>
          </p:cNvPr>
          <p:cNvSpPr>
            <a:spLocks noGrp="1"/>
          </p:cNvSpPr>
          <p:nvPr>
            <p:ph idx="1"/>
          </p:nvPr>
        </p:nvSpPr>
        <p:spPr/>
        <p:txBody>
          <a:bodyPr>
            <a:normAutofit/>
          </a:bodyPr>
          <a:lstStyle/>
          <a:p>
            <a:r>
              <a:rPr lang="en-US" b="1" dirty="0"/>
              <a:t>ACL Morphology</a:t>
            </a:r>
          </a:p>
          <a:p>
            <a:pPr lvl="1"/>
            <a:r>
              <a:rPr lang="en-US" sz="2000" dirty="0"/>
              <a:t>Smaller ACL size, smaller fibers, decreased mechanical properties</a:t>
            </a:r>
          </a:p>
          <a:p>
            <a:pPr lvl="1"/>
            <a:endParaRPr lang="en-US" sz="2000" dirty="0"/>
          </a:p>
          <a:p>
            <a:r>
              <a:rPr lang="en-US" b="1" dirty="0"/>
              <a:t>Cyclical variation in sex  hormone (Estrogen, </a:t>
            </a:r>
            <a:r>
              <a:rPr lang="en-US" b="1" dirty="0" err="1"/>
              <a:t>Relaxin</a:t>
            </a:r>
            <a:r>
              <a:rPr lang="en-US" b="1" dirty="0"/>
              <a:t>)</a:t>
            </a:r>
          </a:p>
          <a:p>
            <a:pPr lvl="1"/>
            <a:r>
              <a:rPr lang="en-US" sz="2000" dirty="0"/>
              <a:t>Changes in muscle coordination, muscle functionality</a:t>
            </a:r>
          </a:p>
          <a:p>
            <a:pPr lvl="1"/>
            <a:r>
              <a:rPr lang="en-US" sz="2000" dirty="0"/>
              <a:t>Altered decelerated relaxation + increased fatigability during the ovulatory phase of the menstrual cycle</a:t>
            </a:r>
          </a:p>
          <a:p>
            <a:pPr lvl="1"/>
            <a:endParaRPr lang="en-US" sz="2000" dirty="0"/>
          </a:p>
          <a:p>
            <a:r>
              <a:rPr lang="en-US" b="1" dirty="0"/>
              <a:t>Genetic Predisposition</a:t>
            </a:r>
          </a:p>
          <a:p>
            <a:pPr lvl="1"/>
            <a:r>
              <a:rPr lang="en-US" sz="2000" dirty="0"/>
              <a:t>1</a:t>
            </a:r>
            <a:r>
              <a:rPr lang="en-US" sz="2000" baseline="30000" dirty="0"/>
              <a:t>st</a:t>
            </a:r>
            <a:r>
              <a:rPr lang="en-US" sz="2000" dirty="0"/>
              <a:t> degree relatives of patients w/ ACL tears 2x as likely</a:t>
            </a:r>
          </a:p>
          <a:p>
            <a:pPr lvl="1"/>
            <a:r>
              <a:rPr lang="en-US" sz="2000" dirty="0"/>
              <a:t>White European or American &gt; other ethnicities</a:t>
            </a:r>
          </a:p>
          <a:p>
            <a:pPr lvl="1"/>
            <a:r>
              <a:rPr lang="en-US" sz="2000" dirty="0"/>
              <a:t>COL5A1 gene liked to increased injury in female athletes</a:t>
            </a:r>
          </a:p>
        </p:txBody>
      </p:sp>
    </p:spTree>
    <p:extLst>
      <p:ext uri="{BB962C8B-B14F-4D97-AF65-F5344CB8AC3E}">
        <p14:creationId xmlns:p14="http://schemas.microsoft.com/office/powerpoint/2010/main" val="4155942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5FFC-F806-E49A-1A41-53F70E1CF69C}"/>
              </a:ext>
            </a:extLst>
          </p:cNvPr>
          <p:cNvSpPr>
            <a:spLocks noGrp="1"/>
          </p:cNvSpPr>
          <p:nvPr>
            <p:ph type="title"/>
          </p:nvPr>
        </p:nvSpPr>
        <p:spPr/>
        <p:txBody>
          <a:bodyPr/>
          <a:lstStyle/>
          <a:p>
            <a:r>
              <a:rPr lang="en-US" dirty="0"/>
              <a:t>Modifiable Risk Factors</a:t>
            </a:r>
          </a:p>
        </p:txBody>
      </p:sp>
      <p:sp>
        <p:nvSpPr>
          <p:cNvPr id="3" name="Content Placeholder 2">
            <a:extLst>
              <a:ext uri="{FF2B5EF4-FFF2-40B4-BE49-F238E27FC236}">
                <a16:creationId xmlns:a16="http://schemas.microsoft.com/office/drawing/2014/main" id="{BAAF718A-5638-C3B6-2A29-A7F0740C9783}"/>
              </a:ext>
            </a:extLst>
          </p:cNvPr>
          <p:cNvSpPr>
            <a:spLocks noGrp="1"/>
          </p:cNvSpPr>
          <p:nvPr>
            <p:ph idx="1"/>
          </p:nvPr>
        </p:nvSpPr>
        <p:spPr>
          <a:xfrm>
            <a:off x="3696484" y="544011"/>
            <a:ext cx="5077125" cy="5231756"/>
          </a:xfrm>
        </p:spPr>
        <p:txBody>
          <a:bodyPr>
            <a:normAutofit/>
          </a:bodyPr>
          <a:lstStyle/>
          <a:p>
            <a:r>
              <a:rPr lang="en-US" sz="2800" b="1" dirty="0"/>
              <a:t>Biomechanical/neuromuscular</a:t>
            </a:r>
          </a:p>
          <a:p>
            <a:pPr lvl="1"/>
            <a:r>
              <a:rPr lang="en-US" sz="2800" dirty="0">
                <a:latin typeface="Arial" panose="020B0604020202020204" pitchFamily="34" charset="0"/>
                <a:cs typeface="Arial" panose="020B0604020202020204" pitchFamily="34" charset="0"/>
              </a:rPr>
              <a:t>↓ </a:t>
            </a:r>
            <a:r>
              <a:rPr lang="en-US" sz="2800" dirty="0"/>
              <a:t>Hip and knee flexion angles</a:t>
            </a:r>
          </a:p>
          <a:p>
            <a:pPr lvl="1"/>
            <a:r>
              <a:rPr lang="en-US" sz="2800" dirty="0">
                <a:latin typeface="Arial" panose="020B0604020202020204" pitchFamily="34" charset="0"/>
                <a:cs typeface="Arial" panose="020B0604020202020204" pitchFamily="34" charset="0"/>
              </a:rPr>
              <a:t>↑ </a:t>
            </a:r>
            <a:r>
              <a:rPr lang="en-US" sz="2800" dirty="0"/>
              <a:t>Internal hip rotation</a:t>
            </a:r>
          </a:p>
          <a:p>
            <a:pPr lvl="1"/>
            <a:r>
              <a:rPr lang="en-US" sz="2800" dirty="0"/>
              <a:t>Dynamic knee valgus</a:t>
            </a:r>
          </a:p>
          <a:p>
            <a:pPr lvl="1"/>
            <a:r>
              <a:rPr lang="en-US" sz="2800" dirty="0"/>
              <a:t>High quadriceps forces</a:t>
            </a:r>
          </a:p>
          <a:p>
            <a:pPr lvl="2"/>
            <a:r>
              <a:rPr lang="en-US" sz="2800" dirty="0">
                <a:latin typeface="Arial" panose="020B0604020202020204" pitchFamily="34" charset="0"/>
                <a:cs typeface="Arial" panose="020B0604020202020204" pitchFamily="34" charset="0"/>
              </a:rPr>
              <a:t>↑ </a:t>
            </a:r>
            <a:r>
              <a:rPr lang="en-US" sz="2800" dirty="0"/>
              <a:t>Q/HS</a:t>
            </a:r>
          </a:p>
          <a:p>
            <a:pPr lvl="1"/>
            <a:r>
              <a:rPr lang="en-US" sz="2800" dirty="0"/>
              <a:t>“Stiff” landing</a:t>
            </a:r>
          </a:p>
        </p:txBody>
      </p:sp>
      <p:pic>
        <p:nvPicPr>
          <p:cNvPr id="7" name="Picture 6">
            <a:extLst>
              <a:ext uri="{FF2B5EF4-FFF2-40B4-BE49-F238E27FC236}">
                <a16:creationId xmlns:a16="http://schemas.microsoft.com/office/drawing/2014/main" id="{319DF2D9-4761-AE95-C187-03695DC9AE3F}"/>
              </a:ext>
            </a:extLst>
          </p:cNvPr>
          <p:cNvPicPr>
            <a:picLocks noChangeAspect="1"/>
          </p:cNvPicPr>
          <p:nvPr/>
        </p:nvPicPr>
        <p:blipFill>
          <a:blip r:embed="rId3"/>
          <a:stretch>
            <a:fillRect/>
          </a:stretch>
        </p:blipFill>
        <p:spPr>
          <a:xfrm>
            <a:off x="8580030" y="1898248"/>
            <a:ext cx="3355938" cy="3637611"/>
          </a:xfrm>
          <a:prstGeom prst="rect">
            <a:avLst/>
          </a:prstGeom>
        </p:spPr>
      </p:pic>
    </p:spTree>
    <p:extLst>
      <p:ext uri="{BB962C8B-B14F-4D97-AF65-F5344CB8AC3E}">
        <p14:creationId xmlns:p14="http://schemas.microsoft.com/office/powerpoint/2010/main" val="706264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365F-B009-9529-28E4-8EC976F2B07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E31911B-BD1F-1314-A8E6-20C0D05DB6B1}"/>
              </a:ext>
            </a:extLst>
          </p:cNvPr>
          <p:cNvSpPr txBox="1"/>
          <p:nvPr/>
        </p:nvSpPr>
        <p:spPr>
          <a:xfrm>
            <a:off x="2336984" y="1533529"/>
            <a:ext cx="7866743" cy="2862322"/>
          </a:xfrm>
          <a:prstGeom prst="rect">
            <a:avLst/>
          </a:prstGeom>
          <a:noFill/>
        </p:spPr>
        <p:txBody>
          <a:bodyPr wrap="square" rtlCol="0">
            <a:spAutoFit/>
          </a:bodyPr>
          <a:lstStyle/>
          <a:p>
            <a:pPr algn="ctr"/>
            <a:r>
              <a:rPr lang="en-US" sz="6000" b="1" dirty="0"/>
              <a:t>Understanding Injury Mechanism and Prevention</a:t>
            </a:r>
          </a:p>
        </p:txBody>
      </p:sp>
    </p:spTree>
    <p:extLst>
      <p:ext uri="{BB962C8B-B14F-4D97-AF65-F5344CB8AC3E}">
        <p14:creationId xmlns:p14="http://schemas.microsoft.com/office/powerpoint/2010/main" val="281431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keleton with text overlay&#10;&#10;Description automatically generated">
            <a:extLst>
              <a:ext uri="{FF2B5EF4-FFF2-40B4-BE49-F238E27FC236}">
                <a16:creationId xmlns:a16="http://schemas.microsoft.com/office/drawing/2014/main" id="{C773111C-F6AC-C646-3C4E-A631032EC4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812" y="738628"/>
            <a:ext cx="4232030" cy="4454769"/>
          </a:xfrm>
          <a:prstGeom prst="rect">
            <a:avLst/>
          </a:prstGeom>
        </p:spPr>
      </p:pic>
      <p:pic>
        <p:nvPicPr>
          <p:cNvPr id="4" name="Kyler Murray">
            <a:hlinkClick r:id="" action="ppaction://media"/>
            <a:extLst>
              <a:ext uri="{FF2B5EF4-FFF2-40B4-BE49-F238E27FC236}">
                <a16:creationId xmlns:a16="http://schemas.microsoft.com/office/drawing/2014/main" id="{7D0C349F-A291-9509-7D84-B92EA515AF1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98892" y="738628"/>
            <a:ext cx="7174032" cy="4454768"/>
          </a:xfrm>
          <a:prstGeom prst="rect">
            <a:avLst/>
          </a:prstGeom>
        </p:spPr>
      </p:pic>
      <p:graphicFrame>
        <p:nvGraphicFramePr>
          <p:cNvPr id="5" name="Diagram 4">
            <a:extLst>
              <a:ext uri="{FF2B5EF4-FFF2-40B4-BE49-F238E27FC236}">
                <a16:creationId xmlns:a16="http://schemas.microsoft.com/office/drawing/2014/main" id="{DA930410-14BF-ABDD-6217-54A1CB66FB09}"/>
              </a:ext>
            </a:extLst>
          </p:cNvPr>
          <p:cNvGraphicFramePr/>
          <p:nvPr>
            <p:extLst>
              <p:ext uri="{D42A27DB-BD31-4B8C-83A1-F6EECF244321}">
                <p14:modId xmlns:p14="http://schemas.microsoft.com/office/powerpoint/2010/main" val="2363910008"/>
              </p:ext>
            </p:extLst>
          </p:nvPr>
        </p:nvGraphicFramePr>
        <p:xfrm>
          <a:off x="117676" y="5297569"/>
          <a:ext cx="11956648" cy="14504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a:extLst>
              <a:ext uri="{FF2B5EF4-FFF2-40B4-BE49-F238E27FC236}">
                <a16:creationId xmlns:a16="http://schemas.microsoft.com/office/drawing/2014/main" id="{FB55CB13-4F42-D1E1-8B5F-8842411C232A}"/>
              </a:ext>
            </a:extLst>
          </p:cNvPr>
          <p:cNvSpPr txBox="1"/>
          <p:nvPr/>
        </p:nvSpPr>
        <p:spPr>
          <a:xfrm>
            <a:off x="117676" y="4824064"/>
            <a:ext cx="1977342" cy="276999"/>
          </a:xfrm>
          <a:prstGeom prst="rect">
            <a:avLst/>
          </a:prstGeom>
          <a:noFill/>
        </p:spPr>
        <p:txBody>
          <a:bodyPr wrap="square" rtlCol="0">
            <a:spAutoFit/>
          </a:bodyPr>
          <a:lstStyle/>
          <a:p>
            <a:r>
              <a:rPr lang="en-US" sz="1200" dirty="0">
                <a:solidFill>
                  <a:schemeClr val="bg1"/>
                </a:solidFill>
              </a:rPr>
              <a:t>Della Villa et al. 2020, BJSM</a:t>
            </a:r>
          </a:p>
        </p:txBody>
      </p:sp>
    </p:spTree>
    <p:extLst>
      <p:ext uri="{BB962C8B-B14F-4D97-AF65-F5344CB8AC3E}">
        <p14:creationId xmlns:p14="http://schemas.microsoft.com/office/powerpoint/2010/main" val="41492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6" name="Rectangle 8195">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197" name="Rectangle 819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8203" name="Rectangle 8202">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Title 14">
            <a:extLst>
              <a:ext uri="{FF2B5EF4-FFF2-40B4-BE49-F238E27FC236}">
                <a16:creationId xmlns:a16="http://schemas.microsoft.com/office/drawing/2014/main" id="{A202D48B-6C92-60F8-A941-77B0077D241D}"/>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dirty="0">
                <a:solidFill>
                  <a:srgbClr val="FFFFFF"/>
                </a:solidFill>
              </a:rPr>
              <a:t>Drop- Jump Test</a:t>
            </a:r>
          </a:p>
        </p:txBody>
      </p:sp>
      <p:sp>
        <p:nvSpPr>
          <p:cNvPr id="16" name="Text Placeholder 15">
            <a:extLst>
              <a:ext uri="{FF2B5EF4-FFF2-40B4-BE49-F238E27FC236}">
                <a16:creationId xmlns:a16="http://schemas.microsoft.com/office/drawing/2014/main" id="{BFDA05D9-35D1-8055-74F3-123EB3CC97CA}"/>
              </a:ext>
            </a:extLst>
          </p:cNvPr>
          <p:cNvSpPr>
            <a:spLocks noGrp="1"/>
          </p:cNvSpPr>
          <p:nvPr>
            <p:ph type="body" idx="1"/>
          </p:nvPr>
        </p:nvSpPr>
        <p:spPr>
          <a:xfrm>
            <a:off x="1100014" y="5666792"/>
            <a:ext cx="10180696" cy="542592"/>
          </a:xfrm>
        </p:spPr>
        <p:txBody>
          <a:bodyPr vert="horz" lIns="91440" tIns="45720" rIns="91440" bIns="45720" rtlCol="0" anchor="t">
            <a:normAutofit/>
          </a:bodyPr>
          <a:lstStyle/>
          <a:p>
            <a:endParaRPr lang="en-US">
              <a:solidFill>
                <a:schemeClr val="accent1">
                  <a:lumMod val="20000"/>
                  <a:lumOff val="80000"/>
                </a:schemeClr>
              </a:solidFill>
            </a:endParaRPr>
          </a:p>
        </p:txBody>
      </p:sp>
      <p:pic>
        <p:nvPicPr>
          <p:cNvPr id="8194" name="Picture 2" descr="Stages of the drop vertical jump (left to right): (1) initial stance,... |  Download Scientific Diagram">
            <a:extLst>
              <a:ext uri="{FF2B5EF4-FFF2-40B4-BE49-F238E27FC236}">
                <a16:creationId xmlns:a16="http://schemas.microsoft.com/office/drawing/2014/main" id="{E7493C64-99BA-C259-55D7-5B2F6CF59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339" r="2" b="2523"/>
          <a:stretch/>
        </p:blipFill>
        <p:spPr bwMode="auto">
          <a:xfrm>
            <a:off x="745347" y="484632"/>
            <a:ext cx="10701305" cy="3578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16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3622DC8-8DA2-5CB9-5CF9-0246EE2EE283}"/>
              </a:ext>
            </a:extLst>
          </p:cNvPr>
          <p:cNvGraphicFramePr/>
          <p:nvPr>
            <p:extLst>
              <p:ext uri="{D42A27DB-BD31-4B8C-83A1-F6EECF244321}">
                <p14:modId xmlns:p14="http://schemas.microsoft.com/office/powerpoint/2010/main" val="2920791476"/>
              </p:ext>
            </p:extLst>
          </p:nvPr>
        </p:nvGraphicFramePr>
        <p:xfrm>
          <a:off x="3090672" y="39749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43890DB1-1310-87A1-508A-7F9BF828312B}"/>
              </a:ext>
            </a:extLst>
          </p:cNvPr>
          <p:cNvSpPr>
            <a:spLocks noGrp="1"/>
          </p:cNvSpPr>
          <p:nvPr>
            <p:ph type="title"/>
          </p:nvPr>
        </p:nvSpPr>
        <p:spPr/>
        <p:txBody>
          <a:bodyPr/>
          <a:lstStyle/>
          <a:p>
            <a:r>
              <a:rPr lang="en-US" dirty="0"/>
              <a:t>Integrative Neuromuscular Training</a:t>
            </a:r>
          </a:p>
        </p:txBody>
      </p:sp>
      <p:sp>
        <p:nvSpPr>
          <p:cNvPr id="6" name="TextBox 5">
            <a:extLst>
              <a:ext uri="{FF2B5EF4-FFF2-40B4-BE49-F238E27FC236}">
                <a16:creationId xmlns:a16="http://schemas.microsoft.com/office/drawing/2014/main" id="{9C9E8DEF-EC34-916F-CB4C-F2ADF0CF1A3D}"/>
              </a:ext>
            </a:extLst>
          </p:cNvPr>
          <p:cNvSpPr txBox="1"/>
          <p:nvPr/>
        </p:nvSpPr>
        <p:spPr>
          <a:xfrm>
            <a:off x="7917083" y="5816166"/>
            <a:ext cx="4595151" cy="369332"/>
          </a:xfrm>
          <a:prstGeom prst="rect">
            <a:avLst/>
          </a:prstGeom>
          <a:noFill/>
        </p:spPr>
        <p:txBody>
          <a:bodyPr wrap="square" rtlCol="0">
            <a:spAutoFit/>
          </a:bodyPr>
          <a:lstStyle/>
          <a:p>
            <a:r>
              <a:rPr lang="en-US" dirty="0"/>
              <a:t>Myer et al. 2011, Curr Sports Med. Rep.</a:t>
            </a:r>
          </a:p>
        </p:txBody>
      </p:sp>
    </p:spTree>
    <p:extLst>
      <p:ext uri="{BB962C8B-B14F-4D97-AF65-F5344CB8AC3E}">
        <p14:creationId xmlns:p14="http://schemas.microsoft.com/office/powerpoint/2010/main" val="4011132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B51684-F851-39F9-67BE-16FE8E043B6A}"/>
              </a:ext>
            </a:extLst>
          </p:cNvPr>
          <p:cNvSpPr>
            <a:spLocks noGrp="1"/>
          </p:cNvSpPr>
          <p:nvPr>
            <p:ph type="title"/>
          </p:nvPr>
        </p:nvSpPr>
        <p:spPr>
          <a:xfrm>
            <a:off x="252919" y="1123837"/>
            <a:ext cx="2947482" cy="4601183"/>
          </a:xfrm>
        </p:spPr>
        <p:txBody>
          <a:bodyPr>
            <a:normAutofit/>
          </a:bodyPr>
          <a:lstStyle/>
          <a:p>
            <a:r>
              <a:rPr lang="en-US"/>
              <a:t>Foundational Strength</a:t>
            </a:r>
          </a:p>
        </p:txBody>
      </p:sp>
      <p:sp>
        <p:nvSpPr>
          <p:cNvPr id="6" name="Content Placeholder 5">
            <a:extLst>
              <a:ext uri="{FF2B5EF4-FFF2-40B4-BE49-F238E27FC236}">
                <a16:creationId xmlns:a16="http://schemas.microsoft.com/office/drawing/2014/main" id="{E5B14DCC-5683-2DE2-3F43-358F43D9DFFE}"/>
              </a:ext>
            </a:extLst>
          </p:cNvPr>
          <p:cNvSpPr>
            <a:spLocks noGrp="1"/>
          </p:cNvSpPr>
          <p:nvPr>
            <p:ph idx="1"/>
          </p:nvPr>
        </p:nvSpPr>
        <p:spPr>
          <a:xfrm>
            <a:off x="4193359" y="1824807"/>
            <a:ext cx="7315200" cy="2998765"/>
          </a:xfrm>
        </p:spPr>
        <p:txBody>
          <a:bodyPr>
            <a:noAutofit/>
          </a:bodyPr>
          <a:lstStyle/>
          <a:p>
            <a:r>
              <a:rPr lang="en-US" dirty="0"/>
              <a:t>Much literature points to strengthening </a:t>
            </a:r>
            <a:r>
              <a:rPr lang="en-US" dirty="0">
                <a:solidFill>
                  <a:srgbClr val="FF0000"/>
                </a:solidFill>
              </a:rPr>
              <a:t>of core and posterior chain </a:t>
            </a:r>
            <a:r>
              <a:rPr lang="en-US" dirty="0"/>
              <a:t>for primary ACL prevention</a:t>
            </a:r>
          </a:p>
          <a:p>
            <a:pPr lvl="1"/>
            <a:r>
              <a:rPr lang="en-US" sz="2000" dirty="0"/>
              <a:t>Core: </a:t>
            </a:r>
          </a:p>
          <a:p>
            <a:pPr lvl="2"/>
            <a:r>
              <a:rPr lang="en-US" sz="2000" dirty="0"/>
              <a:t>Ex: Planks, side plans</a:t>
            </a:r>
          </a:p>
          <a:p>
            <a:pPr lvl="1"/>
            <a:r>
              <a:rPr lang="en-US" sz="2000" dirty="0"/>
              <a:t>Glutes</a:t>
            </a:r>
          </a:p>
          <a:p>
            <a:pPr lvl="2"/>
            <a:r>
              <a:rPr lang="en-US" sz="2000" dirty="0"/>
              <a:t>Ex: Lunge variations</a:t>
            </a:r>
          </a:p>
          <a:p>
            <a:pPr lvl="1"/>
            <a:r>
              <a:rPr lang="en-US" sz="2000" dirty="0"/>
              <a:t>Hamstrings</a:t>
            </a:r>
          </a:p>
          <a:p>
            <a:pPr lvl="2"/>
            <a:r>
              <a:rPr lang="en-US" sz="2000" dirty="0"/>
              <a:t>Nordics, Deadlifts</a:t>
            </a:r>
          </a:p>
          <a:p>
            <a:pPr lvl="1"/>
            <a:r>
              <a:rPr lang="en-US" sz="2000" dirty="0"/>
              <a:t>Plantar-flexors</a:t>
            </a:r>
          </a:p>
          <a:p>
            <a:pPr lvl="2"/>
            <a:r>
              <a:rPr lang="en-US" sz="2000" dirty="0"/>
              <a:t>Soleus and </a:t>
            </a:r>
            <a:r>
              <a:rPr lang="en-US" sz="2000" dirty="0" err="1"/>
              <a:t>Gastroc</a:t>
            </a:r>
            <a:r>
              <a:rPr lang="en-US" sz="2000" dirty="0"/>
              <a:t> heel raises, hopping</a:t>
            </a:r>
          </a:p>
          <a:p>
            <a:pPr lvl="2"/>
            <a:endParaRPr lang="en-US" sz="2000" dirty="0"/>
          </a:p>
          <a:p>
            <a:r>
              <a:rPr lang="en-US" dirty="0"/>
              <a:t>It is critical that foundational movements such as squats and lunges are well understood to assist w/ INT implementation</a:t>
            </a:r>
          </a:p>
          <a:p>
            <a:r>
              <a:rPr lang="en-US" b="1" dirty="0">
                <a:solidFill>
                  <a:srgbClr val="FF0000"/>
                </a:solidFill>
              </a:rPr>
              <a:t>Plyometrics often incorporates all of these components</a:t>
            </a:r>
          </a:p>
        </p:txBody>
      </p:sp>
    </p:spTree>
    <p:extLst>
      <p:ext uri="{BB962C8B-B14F-4D97-AF65-F5344CB8AC3E}">
        <p14:creationId xmlns:p14="http://schemas.microsoft.com/office/powerpoint/2010/main" val="3014523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9AAD31-FF5B-0E61-E68D-6AFC8169B8E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63F540C4-21D0-3DAB-D937-B6FCB980F909}"/>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Foundational Strength</a:t>
            </a:r>
          </a:p>
        </p:txBody>
      </p:sp>
      <p:pic>
        <p:nvPicPr>
          <p:cNvPr id="3" name="Picture 2">
            <a:extLst>
              <a:ext uri="{FF2B5EF4-FFF2-40B4-BE49-F238E27FC236}">
                <a16:creationId xmlns:a16="http://schemas.microsoft.com/office/drawing/2014/main" id="{D3D1C930-2F5A-D83C-CD6A-558D240FCE19}"/>
              </a:ext>
            </a:extLst>
          </p:cNvPr>
          <p:cNvPicPr>
            <a:picLocks noChangeAspect="1"/>
          </p:cNvPicPr>
          <p:nvPr/>
        </p:nvPicPr>
        <p:blipFill>
          <a:blip r:embed="rId3"/>
          <a:stretch>
            <a:fillRect/>
          </a:stretch>
        </p:blipFill>
        <p:spPr>
          <a:xfrm>
            <a:off x="1233889" y="484632"/>
            <a:ext cx="10309435" cy="3556755"/>
          </a:xfrm>
          <a:prstGeom prst="rect">
            <a:avLst/>
          </a:prstGeom>
        </p:spPr>
      </p:pic>
      <p:sp>
        <p:nvSpPr>
          <p:cNvPr id="8" name="TextBox 7">
            <a:extLst>
              <a:ext uri="{FF2B5EF4-FFF2-40B4-BE49-F238E27FC236}">
                <a16:creationId xmlns:a16="http://schemas.microsoft.com/office/drawing/2014/main" id="{F6F4B857-8819-7378-9837-2B3F64A6A2BD}"/>
              </a:ext>
            </a:extLst>
          </p:cNvPr>
          <p:cNvSpPr txBox="1"/>
          <p:nvPr/>
        </p:nvSpPr>
        <p:spPr>
          <a:xfrm>
            <a:off x="8103031" y="4027187"/>
            <a:ext cx="3846652" cy="369332"/>
          </a:xfrm>
          <a:prstGeom prst="rect">
            <a:avLst/>
          </a:prstGeom>
          <a:noFill/>
        </p:spPr>
        <p:txBody>
          <a:bodyPr wrap="square" rtlCol="0">
            <a:spAutoFit/>
          </a:bodyPr>
          <a:lstStyle/>
          <a:p>
            <a:r>
              <a:rPr lang="en-US" dirty="0"/>
              <a:t>Weir et al. 2021, Sports Biomechanics</a:t>
            </a:r>
          </a:p>
        </p:txBody>
      </p:sp>
    </p:spTree>
    <p:extLst>
      <p:ext uri="{BB962C8B-B14F-4D97-AF65-F5344CB8AC3E}">
        <p14:creationId xmlns:p14="http://schemas.microsoft.com/office/powerpoint/2010/main" val="1235936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57" name="Rectangle 205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059" name="Rectangle 2058">
            <a:extLst>
              <a:ext uri="{FF2B5EF4-FFF2-40B4-BE49-F238E27FC236}">
                <a16:creationId xmlns:a16="http://schemas.microsoft.com/office/drawing/2014/main" id="{66C7A97A-A7DE-4DFB-8542-1E4BF24C7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BE111DB0-3D73-4D20-9D57-CEF5A0D86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DFA945CF-877B-DDD0-D1F0-93A4586036D1}"/>
              </a:ext>
            </a:extLst>
          </p:cNvPr>
          <p:cNvSpPr txBox="1"/>
          <p:nvPr/>
        </p:nvSpPr>
        <p:spPr>
          <a:xfrm>
            <a:off x="643467" y="1298448"/>
            <a:ext cx="3685070" cy="325526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000" spc="-100" dirty="0">
                <a:solidFill>
                  <a:srgbClr val="FFFFFF"/>
                </a:solidFill>
                <a:latin typeface="+mj-lt"/>
                <a:ea typeface="+mj-ea"/>
                <a:cs typeface="+mj-cs"/>
              </a:rPr>
              <a:t>Do ACL Prevention Exercises Really Work?</a:t>
            </a:r>
          </a:p>
        </p:txBody>
      </p:sp>
      <p:pic>
        <p:nvPicPr>
          <p:cNvPr id="2050" name="Picture 2" descr="Peterson knew it 'would be hard for anybody to duplicate' his ACL recovery">
            <a:extLst>
              <a:ext uri="{FF2B5EF4-FFF2-40B4-BE49-F238E27FC236}">
                <a16:creationId xmlns:a16="http://schemas.microsoft.com/office/drawing/2014/main" id="{E255D064-2C9B-8DF5-B16A-60FD3E5D3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001" r="5684" b="-1"/>
          <a:stretch/>
        </p:blipFill>
        <p:spPr bwMode="auto">
          <a:xfrm>
            <a:off x="5120640" y="759599"/>
            <a:ext cx="6367271" cy="5330650"/>
          </a:xfrm>
          <a:prstGeom prst="rect">
            <a:avLst/>
          </a:prstGeom>
          <a:noFill/>
          <a:extLst>
            <a:ext uri="{909E8E84-426E-40DD-AFC4-6F175D3DCCD1}">
              <a14:hiddenFill xmlns:a14="http://schemas.microsoft.com/office/drawing/2010/main">
                <a:solidFill>
                  <a:srgbClr val="FFFFFF"/>
                </a:solidFill>
              </a14:hiddenFill>
            </a:ext>
          </a:extLst>
        </p:spPr>
      </p:pic>
      <p:sp>
        <p:nvSpPr>
          <p:cNvPr id="2063" name="Rectangle 2062">
            <a:extLst>
              <a:ext uri="{FF2B5EF4-FFF2-40B4-BE49-F238E27FC236}">
                <a16:creationId xmlns:a16="http://schemas.microsoft.com/office/drawing/2014/main" id="{027ADCA0-A066-4B16-8E1F-3C2483947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99115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A5CDE4-D1F6-7306-A3EF-9E929E02A138}"/>
              </a:ext>
            </a:extLst>
          </p:cNvPr>
          <p:cNvSpPr txBox="1"/>
          <p:nvPr/>
        </p:nvSpPr>
        <p:spPr>
          <a:xfrm>
            <a:off x="639210" y="198588"/>
            <a:ext cx="10449337" cy="3230411"/>
          </a:xfrm>
          <a:prstGeom prst="rect">
            <a:avLst/>
          </a:prstGeom>
          <a:noFill/>
          <a:ln w="57150">
            <a:solidFill>
              <a:schemeClr val="tx1"/>
            </a:solidFill>
          </a:ln>
        </p:spPr>
        <p:txBody>
          <a:bodyPr wrap="square" rtlCol="0">
            <a:spAutoFit/>
          </a:bodyPr>
          <a:lstStyle/>
          <a:p>
            <a:endParaRPr lang="en-US" dirty="0"/>
          </a:p>
        </p:txBody>
      </p:sp>
      <p:pic>
        <p:nvPicPr>
          <p:cNvPr id="4098" name="Picture 2" descr="ACL injury prevention land correctly | MOON Knee Group Research">
            <a:extLst>
              <a:ext uri="{FF2B5EF4-FFF2-40B4-BE49-F238E27FC236}">
                <a16:creationId xmlns:a16="http://schemas.microsoft.com/office/drawing/2014/main" id="{B2C8BBAB-4695-1D56-8C31-E05E9DBC8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3494" y="682906"/>
            <a:ext cx="2756221" cy="3674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2396DCA-A39C-15AD-D6C7-9075E980EF7B}"/>
              </a:ext>
            </a:extLst>
          </p:cNvPr>
          <p:cNvPicPr>
            <a:picLocks noChangeAspect="1"/>
          </p:cNvPicPr>
          <p:nvPr/>
        </p:nvPicPr>
        <p:blipFill>
          <a:blip r:embed="rId4"/>
          <a:stretch>
            <a:fillRect/>
          </a:stretch>
        </p:blipFill>
        <p:spPr>
          <a:xfrm>
            <a:off x="1311087" y="314148"/>
            <a:ext cx="7802683" cy="2030376"/>
          </a:xfrm>
          <a:prstGeom prst="rect">
            <a:avLst/>
          </a:prstGeom>
        </p:spPr>
      </p:pic>
      <p:pic>
        <p:nvPicPr>
          <p:cNvPr id="9218" name="Picture 2" descr="Journal of Orthopaedic Surgery ...">
            <a:extLst>
              <a:ext uri="{FF2B5EF4-FFF2-40B4-BE49-F238E27FC236}">
                <a16:creationId xmlns:a16="http://schemas.microsoft.com/office/drawing/2014/main" id="{2B583B4C-3557-B7A6-EE1E-189CE7D4C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7507" y="410972"/>
            <a:ext cx="979189" cy="13831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4412ED-5D14-715E-B168-D8F10771F344}"/>
              </a:ext>
            </a:extLst>
          </p:cNvPr>
          <p:cNvSpPr txBox="1"/>
          <p:nvPr/>
        </p:nvSpPr>
        <p:spPr>
          <a:xfrm>
            <a:off x="1813367" y="2473368"/>
            <a:ext cx="9942653"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t>Overall </a:t>
            </a:r>
            <a:r>
              <a:rPr lang="en-US" sz="2400" dirty="0">
                <a:solidFill>
                  <a:srgbClr val="FF0000"/>
                </a:solidFill>
              </a:rPr>
              <a:t>50% </a:t>
            </a:r>
            <a:r>
              <a:rPr lang="en-US" sz="2400" dirty="0"/>
              <a:t>reduction in risk of all ACL injuries in all athletes</a:t>
            </a:r>
          </a:p>
          <a:p>
            <a:pPr marL="285750" indent="-285750">
              <a:buFont typeface="Arial" panose="020B0604020202020204" pitchFamily="34" charset="0"/>
              <a:buChar char="•"/>
            </a:pPr>
            <a:r>
              <a:rPr lang="en-US" sz="2400" dirty="0">
                <a:solidFill>
                  <a:srgbClr val="FF0000"/>
                </a:solidFill>
              </a:rPr>
              <a:t>67% </a:t>
            </a:r>
            <a:r>
              <a:rPr lang="en-US" sz="2400" dirty="0"/>
              <a:t>reduction for non-contact ACL injuries in females</a:t>
            </a:r>
          </a:p>
        </p:txBody>
      </p:sp>
      <p:sp>
        <p:nvSpPr>
          <p:cNvPr id="7" name="TextBox 6">
            <a:extLst>
              <a:ext uri="{FF2B5EF4-FFF2-40B4-BE49-F238E27FC236}">
                <a16:creationId xmlns:a16="http://schemas.microsoft.com/office/drawing/2014/main" id="{EECE9BA7-F002-A459-6A97-8D284997B243}"/>
              </a:ext>
            </a:extLst>
          </p:cNvPr>
          <p:cNvSpPr txBox="1"/>
          <p:nvPr/>
        </p:nvSpPr>
        <p:spPr>
          <a:xfrm>
            <a:off x="639211" y="3664534"/>
            <a:ext cx="10449336" cy="2999293"/>
          </a:xfrm>
          <a:prstGeom prst="rect">
            <a:avLst/>
          </a:prstGeom>
          <a:noFill/>
          <a:ln w="57150">
            <a:solidFill>
              <a:schemeClr val="tx1"/>
            </a:solidFill>
          </a:ln>
        </p:spPr>
        <p:txBody>
          <a:bodyPr wrap="square" rtlCol="0">
            <a:spAutoFit/>
          </a:bodyPr>
          <a:lstStyle/>
          <a:p>
            <a:endParaRPr lang="en-US" dirty="0"/>
          </a:p>
        </p:txBody>
      </p:sp>
      <p:pic>
        <p:nvPicPr>
          <p:cNvPr id="9" name="Picture 8">
            <a:extLst>
              <a:ext uri="{FF2B5EF4-FFF2-40B4-BE49-F238E27FC236}">
                <a16:creationId xmlns:a16="http://schemas.microsoft.com/office/drawing/2014/main" id="{CBC32A54-6C8F-BB63-32AD-9D10C667D882}"/>
              </a:ext>
            </a:extLst>
          </p:cNvPr>
          <p:cNvPicPr>
            <a:picLocks noChangeAspect="1"/>
          </p:cNvPicPr>
          <p:nvPr/>
        </p:nvPicPr>
        <p:blipFill>
          <a:blip r:embed="rId6"/>
          <a:stretch>
            <a:fillRect/>
          </a:stretch>
        </p:blipFill>
        <p:spPr>
          <a:xfrm>
            <a:off x="2232771" y="3797318"/>
            <a:ext cx="5794193" cy="1480738"/>
          </a:xfrm>
          <a:prstGeom prst="rect">
            <a:avLst/>
          </a:prstGeom>
        </p:spPr>
      </p:pic>
      <p:pic>
        <p:nvPicPr>
          <p:cNvPr id="9220" name="Picture 4" descr="BJSM Podcast | Podcast on Spotify">
            <a:extLst>
              <a:ext uri="{FF2B5EF4-FFF2-40B4-BE49-F238E27FC236}">
                <a16:creationId xmlns:a16="http://schemas.microsoft.com/office/drawing/2014/main" id="{A18DF546-8A35-6942-11A5-2579239523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6114" y="3797318"/>
            <a:ext cx="1439881" cy="143988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D496230-DD1F-2B3E-39D4-F917E61AB8EF}"/>
              </a:ext>
            </a:extLst>
          </p:cNvPr>
          <p:cNvSpPr txBox="1"/>
          <p:nvPr/>
        </p:nvSpPr>
        <p:spPr>
          <a:xfrm>
            <a:off x="2480841" y="5445712"/>
            <a:ext cx="994265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111,773 Female Soccer Players</a:t>
            </a:r>
          </a:p>
          <a:p>
            <a:pPr marL="285750" indent="-285750">
              <a:buFont typeface="Arial" panose="020B0604020202020204" pitchFamily="34" charset="0"/>
              <a:buChar char="•"/>
            </a:pPr>
            <a:r>
              <a:rPr lang="en-US" sz="2400" dirty="0"/>
              <a:t>Overall injuries in females reduced </a:t>
            </a:r>
            <a:r>
              <a:rPr lang="en-US" sz="2400" dirty="0">
                <a:solidFill>
                  <a:srgbClr val="FF0000"/>
                </a:solidFill>
              </a:rPr>
              <a:t>27%</a:t>
            </a:r>
          </a:p>
          <a:p>
            <a:pPr marL="285750" indent="-285750">
              <a:buFont typeface="Arial" panose="020B0604020202020204" pitchFamily="34" charset="0"/>
              <a:buChar char="•"/>
            </a:pPr>
            <a:r>
              <a:rPr lang="en-US" sz="2400" dirty="0"/>
              <a:t>ACL injuries reduced </a:t>
            </a:r>
            <a:r>
              <a:rPr lang="en-US" sz="2400" dirty="0">
                <a:solidFill>
                  <a:srgbClr val="FF0000"/>
                </a:solidFill>
              </a:rPr>
              <a:t>47%</a:t>
            </a:r>
          </a:p>
        </p:txBody>
      </p:sp>
    </p:spTree>
    <p:extLst>
      <p:ext uri="{BB962C8B-B14F-4D97-AF65-F5344CB8AC3E}">
        <p14:creationId xmlns:p14="http://schemas.microsoft.com/office/powerpoint/2010/main" val="4032205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7C8859B-25DE-4600-F26C-1E166CB597B7}"/>
              </a:ext>
            </a:extLst>
          </p:cNvPr>
          <p:cNvSpPr>
            <a:spLocks noGrp="1"/>
          </p:cNvSpPr>
          <p:nvPr>
            <p:ph type="title"/>
          </p:nvPr>
        </p:nvSpPr>
        <p:spPr>
          <a:xfrm>
            <a:off x="289248" y="1123837"/>
            <a:ext cx="4998963" cy="1255469"/>
          </a:xfrm>
        </p:spPr>
        <p:txBody>
          <a:bodyPr>
            <a:normAutofit/>
          </a:bodyPr>
          <a:lstStyle/>
          <a:p>
            <a:r>
              <a:rPr lang="en-US" dirty="0"/>
              <a:t>What makes a good ACL prevention program? </a:t>
            </a:r>
          </a:p>
        </p:txBody>
      </p:sp>
      <p:sp>
        <p:nvSpPr>
          <p:cNvPr id="7" name="Content Placeholder 6">
            <a:extLst>
              <a:ext uri="{FF2B5EF4-FFF2-40B4-BE49-F238E27FC236}">
                <a16:creationId xmlns:a16="http://schemas.microsoft.com/office/drawing/2014/main" id="{4F47705A-EE9B-E8EC-EE6D-F97B5A4C7670}"/>
              </a:ext>
            </a:extLst>
          </p:cNvPr>
          <p:cNvSpPr>
            <a:spLocks noGrp="1"/>
          </p:cNvSpPr>
          <p:nvPr>
            <p:ph idx="1"/>
          </p:nvPr>
        </p:nvSpPr>
        <p:spPr>
          <a:xfrm>
            <a:off x="289249" y="2510395"/>
            <a:ext cx="4998962" cy="3274586"/>
          </a:xfrm>
        </p:spPr>
        <p:txBody>
          <a:bodyPr anchor="t">
            <a:normAutofit fontScale="92500" lnSpcReduction="20000"/>
          </a:bodyPr>
          <a:lstStyle/>
          <a:p>
            <a:r>
              <a:rPr lang="en-US" dirty="0">
                <a:solidFill>
                  <a:srgbClr val="FFFFFF"/>
                </a:solidFill>
              </a:rPr>
              <a:t>Programs in younger athletes perform better</a:t>
            </a:r>
          </a:p>
          <a:p>
            <a:endParaRPr lang="en-US" dirty="0">
              <a:solidFill>
                <a:srgbClr val="FFFFFF"/>
              </a:solidFill>
            </a:endParaRPr>
          </a:p>
          <a:p>
            <a:r>
              <a:rPr lang="en-US" dirty="0">
                <a:solidFill>
                  <a:srgbClr val="FFFFFF"/>
                </a:solidFill>
              </a:rPr>
              <a:t>Increased benefit w/ both pre-season and in-season programs</a:t>
            </a:r>
          </a:p>
          <a:p>
            <a:endParaRPr lang="en-US" dirty="0">
              <a:solidFill>
                <a:srgbClr val="FFFFFF"/>
              </a:solidFill>
            </a:endParaRPr>
          </a:p>
          <a:p>
            <a:r>
              <a:rPr lang="en-US" dirty="0">
                <a:solidFill>
                  <a:srgbClr val="FFFFFF"/>
                </a:solidFill>
              </a:rPr>
              <a:t>Better w/ coach/trainer specifically educated and trained on ACL prevention </a:t>
            </a:r>
          </a:p>
          <a:p>
            <a:pPr lvl="1"/>
            <a:r>
              <a:rPr lang="en-US" dirty="0">
                <a:solidFill>
                  <a:srgbClr val="FFFF00"/>
                </a:solidFill>
              </a:rPr>
              <a:t>FEEDBACK IS CRITICAL</a:t>
            </a:r>
          </a:p>
          <a:p>
            <a:endParaRPr lang="en-US" dirty="0">
              <a:solidFill>
                <a:srgbClr val="FFFF00"/>
              </a:solidFill>
            </a:endParaRPr>
          </a:p>
          <a:p>
            <a:r>
              <a:rPr lang="en-US" dirty="0">
                <a:solidFill>
                  <a:srgbClr val="FFFF00"/>
                </a:solidFill>
              </a:rPr>
              <a:t>Poor compliance limits success</a:t>
            </a:r>
          </a:p>
        </p:txBody>
      </p:sp>
      <p:pic>
        <p:nvPicPr>
          <p:cNvPr id="12" name="Picture 11">
            <a:extLst>
              <a:ext uri="{FF2B5EF4-FFF2-40B4-BE49-F238E27FC236}">
                <a16:creationId xmlns:a16="http://schemas.microsoft.com/office/drawing/2014/main" id="{DBF2B0A1-7F44-C1C5-7CFD-1E9FB6AFADAD}"/>
              </a:ext>
            </a:extLst>
          </p:cNvPr>
          <p:cNvPicPr>
            <a:picLocks noChangeAspect="1"/>
          </p:cNvPicPr>
          <p:nvPr/>
        </p:nvPicPr>
        <p:blipFill>
          <a:blip r:embed="rId3"/>
          <a:stretch>
            <a:fillRect/>
          </a:stretch>
        </p:blipFill>
        <p:spPr>
          <a:xfrm>
            <a:off x="6092890" y="786842"/>
            <a:ext cx="5238340" cy="5264662"/>
          </a:xfrm>
          <a:prstGeom prst="rect">
            <a:avLst/>
          </a:prstGeom>
        </p:spPr>
      </p:pic>
      <p:sp>
        <p:nvSpPr>
          <p:cNvPr id="13" name="TextBox 12">
            <a:extLst>
              <a:ext uri="{FF2B5EF4-FFF2-40B4-BE49-F238E27FC236}">
                <a16:creationId xmlns:a16="http://schemas.microsoft.com/office/drawing/2014/main" id="{BE4615A9-3218-6D43-02E4-BA3B08C8EED6}"/>
              </a:ext>
            </a:extLst>
          </p:cNvPr>
          <p:cNvSpPr txBox="1"/>
          <p:nvPr/>
        </p:nvSpPr>
        <p:spPr>
          <a:xfrm>
            <a:off x="7349924" y="6204030"/>
            <a:ext cx="5532699" cy="369332"/>
          </a:xfrm>
          <a:prstGeom prst="rect">
            <a:avLst/>
          </a:prstGeom>
          <a:noFill/>
        </p:spPr>
        <p:txBody>
          <a:bodyPr wrap="square" rtlCol="0">
            <a:spAutoFit/>
          </a:bodyPr>
          <a:lstStyle/>
          <a:p>
            <a:r>
              <a:rPr lang="en-US" dirty="0" err="1"/>
              <a:t>Petuscheck</a:t>
            </a:r>
            <a:r>
              <a:rPr lang="en-US" dirty="0"/>
              <a:t> et al. 2018, AJSM</a:t>
            </a:r>
          </a:p>
        </p:txBody>
      </p:sp>
    </p:spTree>
    <p:extLst>
      <p:ext uri="{BB962C8B-B14F-4D97-AF65-F5344CB8AC3E}">
        <p14:creationId xmlns:p14="http://schemas.microsoft.com/office/powerpoint/2010/main" val="1848824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9" name="Rectangle 10248">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355005C-9CA4-DA57-DEDD-A26F66F56853}"/>
              </a:ext>
            </a:extLst>
          </p:cNvPr>
          <p:cNvSpPr>
            <a:spLocks noGrp="1"/>
          </p:cNvSpPr>
          <p:nvPr>
            <p:ph type="title"/>
          </p:nvPr>
        </p:nvSpPr>
        <p:spPr>
          <a:xfrm>
            <a:off x="289248" y="1123837"/>
            <a:ext cx="4998963" cy="1255469"/>
          </a:xfrm>
        </p:spPr>
        <p:txBody>
          <a:bodyPr>
            <a:normAutofit/>
          </a:bodyPr>
          <a:lstStyle/>
          <a:p>
            <a:r>
              <a:rPr lang="en-US" dirty="0"/>
              <a:t>Risk Reduction Programs</a:t>
            </a:r>
          </a:p>
        </p:txBody>
      </p:sp>
      <p:sp>
        <p:nvSpPr>
          <p:cNvPr id="3" name="Content Placeholder 2">
            <a:extLst>
              <a:ext uri="{FF2B5EF4-FFF2-40B4-BE49-F238E27FC236}">
                <a16:creationId xmlns:a16="http://schemas.microsoft.com/office/drawing/2014/main" id="{91C141B1-1A9F-7D4F-D247-932D8A92B3CF}"/>
              </a:ext>
            </a:extLst>
          </p:cNvPr>
          <p:cNvSpPr>
            <a:spLocks noGrp="1"/>
          </p:cNvSpPr>
          <p:nvPr>
            <p:ph idx="1"/>
          </p:nvPr>
        </p:nvSpPr>
        <p:spPr>
          <a:xfrm>
            <a:off x="289249" y="2510395"/>
            <a:ext cx="4998962" cy="3274586"/>
          </a:xfrm>
        </p:spPr>
        <p:txBody>
          <a:bodyPr anchor="t">
            <a:normAutofit/>
          </a:bodyPr>
          <a:lstStyle/>
          <a:p>
            <a:r>
              <a:rPr lang="en-US" dirty="0">
                <a:solidFill>
                  <a:srgbClr val="FFFFFF"/>
                </a:solidFill>
              </a:rPr>
              <a:t>FIFA- +11</a:t>
            </a:r>
          </a:p>
          <a:p>
            <a:r>
              <a:rPr lang="en-US" dirty="0">
                <a:solidFill>
                  <a:srgbClr val="FFFFFF"/>
                </a:solidFill>
              </a:rPr>
              <a:t>Prevention Enhance Performance Program (PEP)</a:t>
            </a:r>
          </a:p>
          <a:p>
            <a:r>
              <a:rPr lang="en-US" dirty="0" err="1">
                <a:solidFill>
                  <a:srgbClr val="FFFFFF"/>
                </a:solidFill>
              </a:rPr>
              <a:t>Sportsmetrics</a:t>
            </a:r>
            <a:endParaRPr lang="en-US" dirty="0">
              <a:solidFill>
                <a:srgbClr val="FFFFFF"/>
              </a:solidFill>
            </a:endParaRPr>
          </a:p>
          <a:p>
            <a:r>
              <a:rPr lang="en-US" dirty="0">
                <a:solidFill>
                  <a:srgbClr val="FFFFFF"/>
                </a:solidFill>
              </a:rPr>
              <a:t>Australia Perform + Program</a:t>
            </a:r>
          </a:p>
        </p:txBody>
      </p:sp>
      <p:pic>
        <p:nvPicPr>
          <p:cNvPr id="10242" name="Picture 2" descr="11+ Warm Up - Newcastle Sports Medicine">
            <a:extLst>
              <a:ext uri="{FF2B5EF4-FFF2-40B4-BE49-F238E27FC236}">
                <a16:creationId xmlns:a16="http://schemas.microsoft.com/office/drawing/2014/main" id="{49F2990F-ED62-5DDE-9231-959A2F383B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6159" y="1123837"/>
            <a:ext cx="3375264" cy="475389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a:extLst>
              <a:ext uri="{FF2B5EF4-FFF2-40B4-BE49-F238E27FC236}">
                <a16:creationId xmlns:a16="http://schemas.microsoft.com/office/drawing/2014/main" id="{7A5DF2F8-B851-C828-A9B2-B1CC341EB0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E54C79E3-6E32-2F44-3FA9-B609B6ED73EA}"/>
              </a:ext>
            </a:extLst>
          </p:cNvPr>
          <p:cNvPicPr>
            <a:picLocks noChangeAspect="1"/>
          </p:cNvPicPr>
          <p:nvPr/>
        </p:nvPicPr>
        <p:blipFill>
          <a:blip r:embed="rId4"/>
          <a:stretch>
            <a:fillRect/>
          </a:stretch>
        </p:blipFill>
        <p:spPr>
          <a:xfrm>
            <a:off x="8675423" y="1123837"/>
            <a:ext cx="3375263" cy="4773854"/>
          </a:xfrm>
          <a:prstGeom prst="rect">
            <a:avLst/>
          </a:prstGeom>
        </p:spPr>
      </p:pic>
    </p:spTree>
    <p:extLst>
      <p:ext uri="{BB962C8B-B14F-4D97-AF65-F5344CB8AC3E}">
        <p14:creationId xmlns:p14="http://schemas.microsoft.com/office/powerpoint/2010/main" val="2507999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52F6E-D156-F517-6E44-F5744F90D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CEB1A-0836-5301-9A61-91A2E3A4AE0E}"/>
              </a:ext>
            </a:extLst>
          </p:cNvPr>
          <p:cNvSpPr>
            <a:spLocks noGrp="1"/>
          </p:cNvSpPr>
          <p:nvPr>
            <p:ph type="title"/>
          </p:nvPr>
        </p:nvSpPr>
        <p:spPr/>
        <p:txBody>
          <a:bodyPr/>
          <a:lstStyle/>
          <a:p>
            <a:r>
              <a:rPr lang="en-US" dirty="0"/>
              <a:t>What has not demonstrated significant effect with ACL prevention?</a:t>
            </a:r>
          </a:p>
        </p:txBody>
      </p:sp>
      <p:sp>
        <p:nvSpPr>
          <p:cNvPr id="7" name="Content Placeholder 6">
            <a:extLst>
              <a:ext uri="{FF2B5EF4-FFF2-40B4-BE49-F238E27FC236}">
                <a16:creationId xmlns:a16="http://schemas.microsoft.com/office/drawing/2014/main" id="{3B3B36AC-9874-4A2E-C059-28C21D2C5CC2}"/>
              </a:ext>
            </a:extLst>
          </p:cNvPr>
          <p:cNvSpPr>
            <a:spLocks noGrp="1"/>
          </p:cNvSpPr>
          <p:nvPr>
            <p:ph idx="1"/>
          </p:nvPr>
        </p:nvSpPr>
        <p:spPr>
          <a:xfrm>
            <a:off x="3759201" y="-150949"/>
            <a:ext cx="7315200" cy="5120640"/>
          </a:xfrm>
        </p:spPr>
        <p:txBody>
          <a:bodyPr/>
          <a:lstStyle/>
          <a:p>
            <a:r>
              <a:rPr lang="en-US" dirty="0"/>
              <a:t>Post-surgical rehab not including functional  neuromuscular strengthening and sports-specific exercises</a:t>
            </a:r>
          </a:p>
          <a:p>
            <a:endParaRPr lang="en-US" dirty="0"/>
          </a:p>
          <a:p>
            <a:r>
              <a:rPr lang="en-US" dirty="0"/>
              <a:t>Rehab methods only focusing on the involved knee</a:t>
            </a:r>
          </a:p>
          <a:p>
            <a:endParaRPr lang="en-US" dirty="0"/>
          </a:p>
          <a:p>
            <a:r>
              <a:rPr lang="en-US" dirty="0"/>
              <a:t>Prophylactic knee bracing</a:t>
            </a:r>
          </a:p>
        </p:txBody>
      </p:sp>
      <p:pic>
        <p:nvPicPr>
          <p:cNvPr id="11266" name="Picture 2" descr="Search: 9 results found for &quot;Elbow Brace Sports&quot;">
            <a:extLst>
              <a:ext uri="{FF2B5EF4-FFF2-40B4-BE49-F238E27FC236}">
                <a16:creationId xmlns:a16="http://schemas.microsoft.com/office/drawing/2014/main" id="{99726FB0-1044-8CDC-5DE0-C4C8DD82F0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3029" y="3040710"/>
            <a:ext cx="2793999" cy="352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197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B4E133-755E-C83E-07AB-280904E1ECE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211421E-2885-B525-3040-102F69866F36}"/>
              </a:ext>
            </a:extLst>
          </p:cNvPr>
          <p:cNvSpPr txBox="1"/>
          <p:nvPr/>
        </p:nvSpPr>
        <p:spPr>
          <a:xfrm>
            <a:off x="2162628" y="1490008"/>
            <a:ext cx="7866743" cy="1938992"/>
          </a:xfrm>
          <a:prstGeom prst="rect">
            <a:avLst/>
          </a:prstGeom>
          <a:noFill/>
        </p:spPr>
        <p:txBody>
          <a:bodyPr wrap="square" rtlCol="0">
            <a:spAutoFit/>
          </a:bodyPr>
          <a:lstStyle/>
          <a:p>
            <a:pPr algn="ctr"/>
            <a:r>
              <a:rPr lang="en-US" sz="6000" b="1" dirty="0"/>
              <a:t>What has no proven effect?</a:t>
            </a:r>
          </a:p>
        </p:txBody>
      </p:sp>
    </p:spTree>
    <p:extLst>
      <p:ext uri="{BB962C8B-B14F-4D97-AF65-F5344CB8AC3E}">
        <p14:creationId xmlns:p14="http://schemas.microsoft.com/office/powerpoint/2010/main" val="2447314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84EEB-598C-4AC0-4146-A891C992C205}"/>
              </a:ext>
            </a:extLst>
          </p:cNvPr>
          <p:cNvPicPr>
            <a:picLocks noChangeAspect="1"/>
          </p:cNvPicPr>
          <p:nvPr/>
        </p:nvPicPr>
        <p:blipFill>
          <a:blip r:embed="rId2"/>
          <a:stretch>
            <a:fillRect/>
          </a:stretch>
        </p:blipFill>
        <p:spPr>
          <a:xfrm>
            <a:off x="536955" y="135661"/>
            <a:ext cx="6053551" cy="3406192"/>
          </a:xfrm>
          <a:prstGeom prst="rect">
            <a:avLst/>
          </a:prstGeom>
        </p:spPr>
      </p:pic>
      <p:pic>
        <p:nvPicPr>
          <p:cNvPr id="5" name="Picture 4">
            <a:extLst>
              <a:ext uri="{FF2B5EF4-FFF2-40B4-BE49-F238E27FC236}">
                <a16:creationId xmlns:a16="http://schemas.microsoft.com/office/drawing/2014/main" id="{1F37D47D-4879-4692-9DFE-6C6B4699D8BF}"/>
              </a:ext>
            </a:extLst>
          </p:cNvPr>
          <p:cNvPicPr>
            <a:picLocks noChangeAspect="1"/>
          </p:cNvPicPr>
          <p:nvPr/>
        </p:nvPicPr>
        <p:blipFill>
          <a:blip r:embed="rId3"/>
          <a:stretch>
            <a:fillRect/>
          </a:stretch>
        </p:blipFill>
        <p:spPr>
          <a:xfrm>
            <a:off x="104171" y="4073713"/>
            <a:ext cx="5610829" cy="3288919"/>
          </a:xfrm>
          <a:prstGeom prst="rect">
            <a:avLst/>
          </a:prstGeom>
        </p:spPr>
      </p:pic>
      <p:pic>
        <p:nvPicPr>
          <p:cNvPr id="7" name="Picture 6">
            <a:extLst>
              <a:ext uri="{FF2B5EF4-FFF2-40B4-BE49-F238E27FC236}">
                <a16:creationId xmlns:a16="http://schemas.microsoft.com/office/drawing/2014/main" id="{EA85EDFC-55FA-AD78-D433-DA25E0F0719A}"/>
              </a:ext>
            </a:extLst>
          </p:cNvPr>
          <p:cNvPicPr>
            <a:picLocks noChangeAspect="1"/>
          </p:cNvPicPr>
          <p:nvPr/>
        </p:nvPicPr>
        <p:blipFill>
          <a:blip r:embed="rId4"/>
          <a:stretch>
            <a:fillRect/>
          </a:stretch>
        </p:blipFill>
        <p:spPr>
          <a:xfrm>
            <a:off x="6730523" y="231493"/>
            <a:ext cx="6923274" cy="3936507"/>
          </a:xfrm>
          <a:prstGeom prst="rect">
            <a:avLst/>
          </a:prstGeom>
        </p:spPr>
      </p:pic>
      <p:pic>
        <p:nvPicPr>
          <p:cNvPr id="9" name="Picture 8">
            <a:extLst>
              <a:ext uri="{FF2B5EF4-FFF2-40B4-BE49-F238E27FC236}">
                <a16:creationId xmlns:a16="http://schemas.microsoft.com/office/drawing/2014/main" id="{A65E230A-06A0-4143-BDA9-C52C376D4A8B}"/>
              </a:ext>
            </a:extLst>
          </p:cNvPr>
          <p:cNvPicPr>
            <a:picLocks noChangeAspect="1"/>
          </p:cNvPicPr>
          <p:nvPr/>
        </p:nvPicPr>
        <p:blipFill>
          <a:blip r:embed="rId5"/>
          <a:stretch>
            <a:fillRect/>
          </a:stretch>
        </p:blipFill>
        <p:spPr>
          <a:xfrm>
            <a:off x="6215604" y="4422662"/>
            <a:ext cx="6418241" cy="3685978"/>
          </a:xfrm>
          <a:prstGeom prst="rect">
            <a:avLst/>
          </a:prstGeom>
        </p:spPr>
      </p:pic>
    </p:spTree>
    <p:extLst>
      <p:ext uri="{BB962C8B-B14F-4D97-AF65-F5344CB8AC3E}">
        <p14:creationId xmlns:p14="http://schemas.microsoft.com/office/powerpoint/2010/main" val="1649126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6973B5-1356-79E1-2048-3A6369B0B4D1}"/>
              </a:ext>
            </a:extLst>
          </p:cNvPr>
          <p:cNvPicPr>
            <a:picLocks noChangeAspect="1"/>
          </p:cNvPicPr>
          <p:nvPr/>
        </p:nvPicPr>
        <p:blipFill>
          <a:blip r:embed="rId2"/>
          <a:stretch>
            <a:fillRect/>
          </a:stretch>
        </p:blipFill>
        <p:spPr>
          <a:xfrm>
            <a:off x="2129446" y="1211388"/>
            <a:ext cx="7933107" cy="4435224"/>
          </a:xfrm>
          <a:prstGeom prst="rect">
            <a:avLst/>
          </a:prstGeom>
        </p:spPr>
      </p:pic>
    </p:spTree>
    <p:extLst>
      <p:ext uri="{BB962C8B-B14F-4D97-AF65-F5344CB8AC3E}">
        <p14:creationId xmlns:p14="http://schemas.microsoft.com/office/powerpoint/2010/main" val="4026227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8F0220-BBA7-E826-B164-0555FAD2D23D}"/>
              </a:ext>
            </a:extLst>
          </p:cNvPr>
          <p:cNvPicPr>
            <a:picLocks noChangeAspect="1"/>
          </p:cNvPicPr>
          <p:nvPr/>
        </p:nvPicPr>
        <p:blipFill>
          <a:blip r:embed="rId2"/>
          <a:stretch>
            <a:fillRect/>
          </a:stretch>
        </p:blipFill>
        <p:spPr>
          <a:xfrm>
            <a:off x="736144" y="0"/>
            <a:ext cx="10847216" cy="5926667"/>
          </a:xfrm>
          <a:prstGeom prst="rect">
            <a:avLst/>
          </a:prstGeom>
        </p:spPr>
      </p:pic>
    </p:spTree>
    <p:extLst>
      <p:ext uri="{BB962C8B-B14F-4D97-AF65-F5344CB8AC3E}">
        <p14:creationId xmlns:p14="http://schemas.microsoft.com/office/powerpoint/2010/main" val="2791761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3960B4-A4A4-63D4-3CE3-3CF595374D83}"/>
              </a:ext>
            </a:extLst>
          </p:cNvPr>
          <p:cNvPicPr>
            <a:picLocks noChangeAspect="1"/>
          </p:cNvPicPr>
          <p:nvPr/>
        </p:nvPicPr>
        <p:blipFill>
          <a:blip r:embed="rId2"/>
          <a:stretch>
            <a:fillRect/>
          </a:stretch>
        </p:blipFill>
        <p:spPr>
          <a:xfrm>
            <a:off x="1661259" y="520675"/>
            <a:ext cx="6771742" cy="4279925"/>
          </a:xfrm>
          <a:prstGeom prst="rect">
            <a:avLst/>
          </a:prstGeom>
        </p:spPr>
      </p:pic>
    </p:spTree>
    <p:extLst>
      <p:ext uri="{BB962C8B-B14F-4D97-AF65-F5344CB8AC3E}">
        <p14:creationId xmlns:p14="http://schemas.microsoft.com/office/powerpoint/2010/main" val="322539037"/>
      </p:ext>
    </p:extLst>
  </p:cSld>
  <p:clrMapOvr>
    <a:masterClrMapping/>
  </p:clrMapOvr>
</p:sld>
</file>

<file path=ppt/theme/theme1.xml><?xml version="1.0" encoding="utf-8"?>
<a:theme xmlns:a="http://schemas.openxmlformats.org/drawingml/2006/main" name="Fra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Frame</Template>
  <TotalTime>5425</TotalTime>
  <Words>1702</Words>
  <Application>Microsoft Office PowerPoint</Application>
  <PresentationFormat>Widescreen</PresentationFormat>
  <Paragraphs>220</Paragraphs>
  <Slides>30</Slides>
  <Notes>16</Notes>
  <HiddenSlides>5</HiddenSlides>
  <MMClips>1</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30</vt:i4>
      </vt:variant>
    </vt:vector>
  </HeadingPairs>
  <TitlesOfParts>
    <vt:vector size="48" baseType="lpstr">
      <vt:lpstr>Aptos</vt:lpstr>
      <vt:lpstr>Arial</vt:lpstr>
      <vt:lpstr>Corbel</vt:lpstr>
      <vt:lpstr>Courier New</vt:lpstr>
      <vt:lpstr>ff-tisa-web-pro</vt:lpstr>
      <vt:lpstr>inherit</vt:lpstr>
      <vt:lpstr>Inter</vt:lpstr>
      <vt:lpstr>interfaceregular</vt:lpstr>
      <vt:lpstr>Merriweather</vt:lpstr>
      <vt:lpstr>Open Sans</vt:lpstr>
      <vt:lpstr>Roboto</vt:lpstr>
      <vt:lpstr>Sage Peak</vt:lpstr>
      <vt:lpstr>Source Sans Pro Web</vt:lpstr>
      <vt:lpstr>unset</vt:lpstr>
      <vt:lpstr>var(--nova-font-family-sans-serif)</vt:lpstr>
      <vt:lpstr>Wingdings</vt:lpstr>
      <vt:lpstr>Wingdings 2</vt:lpstr>
      <vt:lpstr>Frame</vt:lpstr>
      <vt:lpstr>ACL Tears: Understanding Injury Mechanisms and Prevention</vt:lpstr>
      <vt:lpstr>Background</vt:lpstr>
      <vt:lpstr>Epidemiology</vt:lpstr>
      <vt:lpstr>Epidemiology</vt:lpstr>
      <vt:lpstr>Clinical Presentation</vt:lpstr>
      <vt:lpstr>Clinical Imaging</vt:lpstr>
      <vt:lpstr>PowerPoint Presentation</vt:lpstr>
      <vt:lpstr>Higher Risk Sports  1. Soccer 2. Skiing 3. Football 4. Basketball  Lower Risk Sports  1. Swimming  2. Golf 3. Ice Hockey</vt:lpstr>
      <vt:lpstr>Age  Increased injury rates in patients between ages 15 and 25 yrs </vt:lpstr>
      <vt:lpstr>Sex-Based Differences</vt:lpstr>
      <vt:lpstr>Prior ACL Injury History</vt:lpstr>
      <vt:lpstr>Non-Modifiable Risk Factors</vt:lpstr>
      <vt:lpstr>Non-Modifiable Risk Factors</vt:lpstr>
      <vt:lpstr>Modifiable Risk Factors</vt:lpstr>
      <vt:lpstr>PowerPoint Presentation</vt:lpstr>
      <vt:lpstr>PowerPoint Presentation</vt:lpstr>
      <vt:lpstr>Drop- Jump Test</vt:lpstr>
      <vt:lpstr>Integrative Neuromuscular Training</vt:lpstr>
      <vt:lpstr>Foundational Strength</vt:lpstr>
      <vt:lpstr>Foundational Strength</vt:lpstr>
      <vt:lpstr>PowerPoint Presentation</vt:lpstr>
      <vt:lpstr>PowerPoint Presentation</vt:lpstr>
      <vt:lpstr>What makes a good ACL prevention program? </vt:lpstr>
      <vt:lpstr>Risk Reduction Programs</vt:lpstr>
      <vt:lpstr>What has not demonstrated significant effect with ACL prevention?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Prevent Running Injuries</dc:title>
  <dc:creator>Kelms Amoo-Achampong</dc:creator>
  <cp:lastModifiedBy>Kehley, Jennifer</cp:lastModifiedBy>
  <cp:revision>16</cp:revision>
  <dcterms:created xsi:type="dcterms:W3CDTF">2024-04-15T14:37:53Z</dcterms:created>
  <dcterms:modified xsi:type="dcterms:W3CDTF">2024-11-11T20:37:53Z</dcterms:modified>
</cp:coreProperties>
</file>