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66"/>
  </p:notesMasterIdLst>
  <p:sldIdLst>
    <p:sldId id="256" r:id="rId2"/>
    <p:sldId id="257" r:id="rId3"/>
    <p:sldId id="288" r:id="rId4"/>
    <p:sldId id="289" r:id="rId5"/>
    <p:sldId id="290" r:id="rId6"/>
    <p:sldId id="291" r:id="rId7"/>
    <p:sldId id="292" r:id="rId8"/>
    <p:sldId id="293" r:id="rId9"/>
    <p:sldId id="294" r:id="rId10"/>
    <p:sldId id="295" r:id="rId11"/>
    <p:sldId id="296" r:id="rId12"/>
    <p:sldId id="297" r:id="rId13"/>
    <p:sldId id="298" r:id="rId14"/>
    <p:sldId id="271" r:id="rId15"/>
    <p:sldId id="272" r:id="rId16"/>
    <p:sldId id="299" r:id="rId17"/>
    <p:sldId id="300" r:id="rId18"/>
    <p:sldId id="301" r:id="rId19"/>
    <p:sldId id="302" r:id="rId20"/>
    <p:sldId id="303" r:id="rId21"/>
    <p:sldId id="258" r:id="rId22"/>
    <p:sldId id="259" r:id="rId23"/>
    <p:sldId id="260" r:id="rId24"/>
    <p:sldId id="261" r:id="rId25"/>
    <p:sldId id="262" r:id="rId26"/>
    <p:sldId id="263" r:id="rId27"/>
    <p:sldId id="264" r:id="rId28"/>
    <p:sldId id="265" r:id="rId29"/>
    <p:sldId id="266" r:id="rId30"/>
    <p:sldId id="267" r:id="rId31"/>
    <p:sldId id="268" r:id="rId32"/>
    <p:sldId id="273" r:id="rId33"/>
    <p:sldId id="274" r:id="rId34"/>
    <p:sldId id="275" r:id="rId35"/>
    <p:sldId id="276" r:id="rId36"/>
    <p:sldId id="277" r:id="rId37"/>
    <p:sldId id="305" r:id="rId38"/>
    <p:sldId id="306" r:id="rId39"/>
    <p:sldId id="307" r:id="rId40"/>
    <p:sldId id="308" r:id="rId41"/>
    <p:sldId id="309" r:id="rId42"/>
    <p:sldId id="310" r:id="rId43"/>
    <p:sldId id="311" r:id="rId44"/>
    <p:sldId id="312" r:id="rId45"/>
    <p:sldId id="313" r:id="rId46"/>
    <p:sldId id="314" r:id="rId47"/>
    <p:sldId id="315" r:id="rId48"/>
    <p:sldId id="316" r:id="rId49"/>
    <p:sldId id="317" r:id="rId50"/>
    <p:sldId id="269" r:id="rId51"/>
    <p:sldId id="270" r:id="rId52"/>
    <p:sldId id="318" r:id="rId53"/>
    <p:sldId id="319" r:id="rId54"/>
    <p:sldId id="320" r:id="rId55"/>
    <p:sldId id="321" r:id="rId56"/>
    <p:sldId id="322" r:id="rId57"/>
    <p:sldId id="279" r:id="rId58"/>
    <p:sldId id="280" r:id="rId59"/>
    <p:sldId id="281" r:id="rId60"/>
    <p:sldId id="282" r:id="rId61"/>
    <p:sldId id="283" r:id="rId62"/>
    <p:sldId id="284" r:id="rId63"/>
    <p:sldId id="285" r:id="rId64"/>
    <p:sldId id="286" r:id="rId65"/>
  </p:sldIdLst>
  <p:sldSz cx="18288000" cy="10287000"/>
  <p:notesSz cx="6858000" cy="9144000"/>
  <p:embeddedFontLst>
    <p:embeddedFont>
      <p:font typeface="Canva Sans" panose="020B0604020202020204" charset="0"/>
      <p:regular r:id="rId67"/>
    </p:embeddedFont>
    <p:embeddedFont>
      <p:font typeface="Canva Sans Bold" panose="020B0604020202020204" charset="0"/>
      <p:regular r:id="rId68"/>
    </p:embeddedFont>
    <p:embeddedFont>
      <p:font typeface="Canva Sans Italics" panose="020B0604020202020204" charset="0"/>
      <p:regular r:id="rId69"/>
    </p:embeddedFont>
    <p:embeddedFont>
      <p:font typeface="IBM Plex Sans Condensed" panose="020B0506050203000203" pitchFamily="34" charset="0"/>
      <p:regular r:id="rId70"/>
      <p:bold r:id="rId71"/>
      <p:italic r:id="rId72"/>
      <p:boldItalic r:id="rId73"/>
    </p:embeddedFont>
    <p:embeddedFont>
      <p:font typeface="Lato Heavy Bold" panose="020B0604020202020204" charset="0"/>
      <p:regular r:id="rId74"/>
    </p:embeddedFont>
    <p:embeddedFont>
      <p:font typeface="Montserrat" panose="00000500000000000000" pitchFamily="2" charset="0"/>
      <p:regular r:id="rId75"/>
      <p:bold r:id="rId76"/>
      <p:italic r:id="rId77"/>
      <p:boldItalic r:id="rId78"/>
    </p:embeddedFont>
    <p:embeddedFont>
      <p:font typeface="Montserrat Italics" panose="020B0604020202020204" charset="0"/>
      <p:regular r:id="rId79"/>
    </p:embeddedFont>
    <p:embeddedFont>
      <p:font typeface="Public Sans" panose="020B0604020202020204" charset="0"/>
      <p:regular r:id="rId80"/>
    </p:embeddedFont>
    <p:embeddedFont>
      <p:font typeface="Public Sans Bold" panose="020B0604020202020204" charset="0"/>
      <p:regular r:id="rId81"/>
    </p:embeddedFont>
    <p:embeddedFont>
      <p:font typeface="Public Sans Thin" panose="020B0604020202020204" charset="0"/>
      <p:regular r:id="rId8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262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EBA3F9-79A1-2F5B-3C25-CA4FF7191730}" v="4" dt="2024-11-12T20:58:05.426"/>
    <p1510:client id="{446F987E-231A-8DA0-EC59-E53E5F326CC9}" v="1" dt="2024-11-13T15:47:00.054"/>
    <p1510:client id="{5A13936F-DBB5-1F60-3EE2-11849EB3356F}" v="1" dt="2024-11-13T15:24:10.235"/>
    <p1510:client id="{85F7BBC1-5B36-FE07-5D56-EE34EE147297}" v="313" dt="2024-11-13T16:03:57.001"/>
    <p1510:client id="{DD3D7B84-8F26-0AA1-9D80-547B0D661A5F}" v="11" dt="2024-11-12T19:21:39.4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2.fntdata"/><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8.fntdata"/><Relationship Id="rId79" Type="http://schemas.openxmlformats.org/officeDocument/2006/relationships/font" Target="fonts/font13.fntdata"/><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3.fntdata"/><Relationship Id="rId77" Type="http://schemas.openxmlformats.org/officeDocument/2006/relationships/font" Target="fonts/font11.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6.fntdata"/><Relationship Id="rId80" Type="http://schemas.openxmlformats.org/officeDocument/2006/relationships/font" Target="fonts/font14.fntdata"/><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4.fntdata"/><Relationship Id="rId75" Type="http://schemas.openxmlformats.org/officeDocument/2006/relationships/font" Target="fonts/font9.fntdata"/><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7.fntdata"/><Relationship Id="rId78" Type="http://schemas.openxmlformats.org/officeDocument/2006/relationships/font" Target="fonts/font12.fntdata"/><Relationship Id="rId81" Type="http://schemas.openxmlformats.org/officeDocument/2006/relationships/font" Target="fonts/font15.fntdata"/><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0.fntdata"/><Relationship Id="rId7" Type="http://schemas.openxmlformats.org/officeDocument/2006/relationships/slide" Target="slides/slide6.xml"/><Relationship Id="rId71" Type="http://schemas.openxmlformats.org/officeDocument/2006/relationships/font" Target="fonts/font5.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notesMaster" Target="notesMasters/notesMaster1.xml"/><Relationship Id="rId87" Type="http://schemas.microsoft.com/office/2015/10/relationships/revisionInfo" Target="revisionInfo.xml"/><Relationship Id="rId61" Type="http://schemas.openxmlformats.org/officeDocument/2006/relationships/slide" Target="slides/slide60.xml"/><Relationship Id="rId82" Type="http://schemas.openxmlformats.org/officeDocument/2006/relationships/font" Target="fonts/font16.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121_2FB335BC.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_122_339EE19C.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3200"/>
              <a:t>Full Day Kindergarten in Pennsylvania</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Series 1</c:v>
                </c:pt>
              </c:strCache>
            </c:strRef>
          </c:tx>
          <c:spPr>
            <a:ln w="28575" cap="rnd">
              <a:solidFill>
                <a:schemeClr val="accent2">
                  <a:shade val="65000"/>
                </a:schemeClr>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Sheet1!$A$2:$A$19</c:f>
              <c:strCache>
                <c:ptCount val="18"/>
                <c:pt idx="0">
                  <c:v>2004-2005</c:v>
                </c:pt>
                <c:pt idx="1">
                  <c:v>2005-2006</c:v>
                </c:pt>
                <c:pt idx="2">
                  <c:v>2006-2007</c:v>
                </c:pt>
                <c:pt idx="3">
                  <c:v>2007-2008</c:v>
                </c:pt>
                <c:pt idx="4">
                  <c:v>2008-2009</c:v>
                </c:pt>
                <c:pt idx="5">
                  <c:v>2009-2010</c:v>
                </c:pt>
                <c:pt idx="6">
                  <c:v>2010-2011</c:v>
                </c:pt>
                <c:pt idx="7">
                  <c:v>2011-2012</c:v>
                </c:pt>
                <c:pt idx="8">
                  <c:v>2012-2013</c:v>
                </c:pt>
                <c:pt idx="9">
                  <c:v>2013-2014</c:v>
                </c:pt>
                <c:pt idx="10">
                  <c:v>2014-2015</c:v>
                </c:pt>
                <c:pt idx="11">
                  <c:v>2015-2016</c:v>
                </c:pt>
                <c:pt idx="12">
                  <c:v>2016-2017</c:v>
                </c:pt>
                <c:pt idx="13">
                  <c:v>2017-2018</c:v>
                </c:pt>
                <c:pt idx="14">
                  <c:v>2018-2019</c:v>
                </c:pt>
                <c:pt idx="15">
                  <c:v>2019-2020</c:v>
                </c:pt>
                <c:pt idx="16">
                  <c:v>2020-2021</c:v>
                </c:pt>
                <c:pt idx="17">
                  <c:v>2021-2022</c:v>
                </c:pt>
              </c:strCache>
            </c:strRef>
          </c:cat>
          <c:val>
            <c:numRef>
              <c:f>Sheet1!$B$2:$B$19</c:f>
              <c:numCache>
                <c:formatCode>General</c:formatCode>
                <c:ptCount val="18"/>
                <c:pt idx="0">
                  <c:v>49.6</c:v>
                </c:pt>
                <c:pt idx="1">
                  <c:v>53.3</c:v>
                </c:pt>
                <c:pt idx="2">
                  <c:v>55.1</c:v>
                </c:pt>
                <c:pt idx="3">
                  <c:v>60.7</c:v>
                </c:pt>
                <c:pt idx="4">
                  <c:v>64</c:v>
                </c:pt>
                <c:pt idx="5">
                  <c:v>66.5</c:v>
                </c:pt>
                <c:pt idx="6">
                  <c:v>69.2</c:v>
                </c:pt>
                <c:pt idx="7">
                  <c:v>69.400000000000006</c:v>
                </c:pt>
                <c:pt idx="8">
                  <c:v>70</c:v>
                </c:pt>
                <c:pt idx="9">
                  <c:v>70.2</c:v>
                </c:pt>
                <c:pt idx="10">
                  <c:v>73.099999999999994</c:v>
                </c:pt>
                <c:pt idx="11">
                  <c:v>74.8</c:v>
                </c:pt>
                <c:pt idx="12">
                  <c:v>75.099999999999994</c:v>
                </c:pt>
                <c:pt idx="13">
                  <c:v>78.099999999999994</c:v>
                </c:pt>
                <c:pt idx="14">
                  <c:v>81.8</c:v>
                </c:pt>
                <c:pt idx="15">
                  <c:v>83.3</c:v>
                </c:pt>
                <c:pt idx="16">
                  <c:v>82.3</c:v>
                </c:pt>
                <c:pt idx="17">
                  <c:v>84.5</c:v>
                </c:pt>
              </c:numCache>
            </c:numRef>
          </c:val>
          <c:smooth val="0"/>
          <c:extLst>
            <c:ext xmlns:c16="http://schemas.microsoft.com/office/drawing/2014/chart" uri="{C3380CC4-5D6E-409C-BE32-E72D297353CC}">
              <c16:uniqueId val="{00000000-3A20-47BD-B914-EDA891256C13}"/>
            </c:ext>
          </c:extLst>
        </c:ser>
        <c:ser>
          <c:idx val="1"/>
          <c:order val="1"/>
          <c:tx>
            <c:strRef>
              <c:f>Sheet1!$C$1</c:f>
              <c:strCache>
                <c:ptCount val="1"/>
                <c:pt idx="0">
                  <c:v>Column1</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Sheet1!$A$2:$A$19</c:f>
              <c:strCache>
                <c:ptCount val="18"/>
                <c:pt idx="0">
                  <c:v>2004-2005</c:v>
                </c:pt>
                <c:pt idx="1">
                  <c:v>2005-2006</c:v>
                </c:pt>
                <c:pt idx="2">
                  <c:v>2006-2007</c:v>
                </c:pt>
                <c:pt idx="3">
                  <c:v>2007-2008</c:v>
                </c:pt>
                <c:pt idx="4">
                  <c:v>2008-2009</c:v>
                </c:pt>
                <c:pt idx="5">
                  <c:v>2009-2010</c:v>
                </c:pt>
                <c:pt idx="6">
                  <c:v>2010-2011</c:v>
                </c:pt>
                <c:pt idx="7">
                  <c:v>2011-2012</c:v>
                </c:pt>
                <c:pt idx="8">
                  <c:v>2012-2013</c:v>
                </c:pt>
                <c:pt idx="9">
                  <c:v>2013-2014</c:v>
                </c:pt>
                <c:pt idx="10">
                  <c:v>2014-2015</c:v>
                </c:pt>
                <c:pt idx="11">
                  <c:v>2015-2016</c:v>
                </c:pt>
                <c:pt idx="12">
                  <c:v>2016-2017</c:v>
                </c:pt>
                <c:pt idx="13">
                  <c:v>2017-2018</c:v>
                </c:pt>
                <c:pt idx="14">
                  <c:v>2018-2019</c:v>
                </c:pt>
                <c:pt idx="15">
                  <c:v>2019-2020</c:v>
                </c:pt>
                <c:pt idx="16">
                  <c:v>2020-2021</c:v>
                </c:pt>
                <c:pt idx="17">
                  <c:v>2021-2022</c:v>
                </c:pt>
              </c:strCache>
            </c:strRef>
          </c:cat>
          <c:val>
            <c:numRef>
              <c:f>Sheet1!$C$2:$C$19</c:f>
              <c:numCache>
                <c:formatCode>General</c:formatCode>
                <c:ptCount val="18"/>
              </c:numCache>
            </c:numRef>
          </c:val>
          <c:smooth val="0"/>
          <c:extLst>
            <c:ext xmlns:c16="http://schemas.microsoft.com/office/drawing/2014/chart" uri="{C3380CC4-5D6E-409C-BE32-E72D297353CC}">
              <c16:uniqueId val="{00000001-3A20-47BD-B914-EDA891256C13}"/>
            </c:ext>
          </c:extLst>
        </c:ser>
        <c:ser>
          <c:idx val="2"/>
          <c:order val="2"/>
          <c:tx>
            <c:strRef>
              <c:f>Sheet1!$D$1</c:f>
              <c:strCache>
                <c:ptCount val="1"/>
                <c:pt idx="0">
                  <c:v>Column2</c:v>
                </c:pt>
              </c:strCache>
            </c:strRef>
          </c:tx>
          <c:spPr>
            <a:ln w="28575" cap="rnd">
              <a:solidFill>
                <a:schemeClr val="accent2">
                  <a:tint val="65000"/>
                </a:schemeClr>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Sheet1!$A$2:$A$19</c:f>
              <c:strCache>
                <c:ptCount val="18"/>
                <c:pt idx="0">
                  <c:v>2004-2005</c:v>
                </c:pt>
                <c:pt idx="1">
                  <c:v>2005-2006</c:v>
                </c:pt>
                <c:pt idx="2">
                  <c:v>2006-2007</c:v>
                </c:pt>
                <c:pt idx="3">
                  <c:v>2007-2008</c:v>
                </c:pt>
                <c:pt idx="4">
                  <c:v>2008-2009</c:v>
                </c:pt>
                <c:pt idx="5">
                  <c:v>2009-2010</c:v>
                </c:pt>
                <c:pt idx="6">
                  <c:v>2010-2011</c:v>
                </c:pt>
                <c:pt idx="7">
                  <c:v>2011-2012</c:v>
                </c:pt>
                <c:pt idx="8">
                  <c:v>2012-2013</c:v>
                </c:pt>
                <c:pt idx="9">
                  <c:v>2013-2014</c:v>
                </c:pt>
                <c:pt idx="10">
                  <c:v>2014-2015</c:v>
                </c:pt>
                <c:pt idx="11">
                  <c:v>2015-2016</c:v>
                </c:pt>
                <c:pt idx="12">
                  <c:v>2016-2017</c:v>
                </c:pt>
                <c:pt idx="13">
                  <c:v>2017-2018</c:v>
                </c:pt>
                <c:pt idx="14">
                  <c:v>2018-2019</c:v>
                </c:pt>
                <c:pt idx="15">
                  <c:v>2019-2020</c:v>
                </c:pt>
                <c:pt idx="16">
                  <c:v>2020-2021</c:v>
                </c:pt>
                <c:pt idx="17">
                  <c:v>2021-2022</c:v>
                </c:pt>
              </c:strCache>
            </c:strRef>
          </c:cat>
          <c:val>
            <c:numRef>
              <c:f>Sheet1!$D$2:$D$19</c:f>
              <c:numCache>
                <c:formatCode>General</c:formatCode>
                <c:ptCount val="18"/>
              </c:numCache>
            </c:numRef>
          </c:val>
          <c:smooth val="0"/>
          <c:extLst>
            <c:ext xmlns:c16="http://schemas.microsoft.com/office/drawing/2014/chart" uri="{C3380CC4-5D6E-409C-BE32-E72D297353CC}">
              <c16:uniqueId val="{00000002-3A20-47BD-B914-EDA891256C13}"/>
            </c:ext>
          </c:extLst>
        </c:ser>
        <c:dLbls>
          <c:dLblPos val="t"/>
          <c:showLegendKey val="0"/>
          <c:showVal val="1"/>
          <c:showCatName val="0"/>
          <c:showSerName val="0"/>
          <c:showPercent val="0"/>
          <c:showBubbleSize val="0"/>
        </c:dLbls>
        <c:smooth val="0"/>
        <c:axId val="623120280"/>
        <c:axId val="623121000"/>
      </c:lineChart>
      <c:catAx>
        <c:axId val="623120280"/>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2800"/>
                  <a:t>School 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3121000"/>
        <c:crosses val="autoZero"/>
        <c:auto val="1"/>
        <c:lblAlgn val="ctr"/>
        <c:lblOffset val="100"/>
        <c:noMultiLvlLbl val="0"/>
      </c:catAx>
      <c:valAx>
        <c:axId val="6231210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2800"/>
                  <a:t>Percent of</a:t>
                </a:r>
                <a:r>
                  <a:rPr lang="en-US" sz="2800" baseline="0"/>
                  <a:t> Public School Districts</a:t>
                </a:r>
                <a:endParaRPr lang="en-US" sz="2800"/>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3120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3200"/>
              <a:t>Full</a:t>
            </a:r>
            <a:r>
              <a:rPr lang="en-US" sz="3200" baseline="0"/>
              <a:t> Day Kindergarten in Dauphin County</a:t>
            </a:r>
            <a:endParaRPr lang="en-US" sz="320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Series 1</c:v>
                </c:pt>
              </c:strCache>
            </c:strRef>
          </c:tx>
          <c:spPr>
            <a:ln w="28575" cap="rnd">
              <a:solidFill>
                <a:schemeClr val="accent2">
                  <a:shade val="65000"/>
                </a:schemeClr>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Sheet1!$A$2:$A$19</c:f>
              <c:strCache>
                <c:ptCount val="18"/>
                <c:pt idx="0">
                  <c:v>2004-2005</c:v>
                </c:pt>
                <c:pt idx="1">
                  <c:v>2005-2006</c:v>
                </c:pt>
                <c:pt idx="2">
                  <c:v>2006-2007</c:v>
                </c:pt>
                <c:pt idx="3">
                  <c:v>2007-2008</c:v>
                </c:pt>
                <c:pt idx="4">
                  <c:v>2008-2009</c:v>
                </c:pt>
                <c:pt idx="5">
                  <c:v>2009-2010</c:v>
                </c:pt>
                <c:pt idx="6">
                  <c:v>2010-2011</c:v>
                </c:pt>
                <c:pt idx="7">
                  <c:v>2011-2012</c:v>
                </c:pt>
                <c:pt idx="8">
                  <c:v>2012-2013</c:v>
                </c:pt>
                <c:pt idx="9">
                  <c:v>2013-2014</c:v>
                </c:pt>
                <c:pt idx="10">
                  <c:v>2014-2015</c:v>
                </c:pt>
                <c:pt idx="11">
                  <c:v>2015-2016</c:v>
                </c:pt>
                <c:pt idx="12">
                  <c:v>2016-2017</c:v>
                </c:pt>
                <c:pt idx="13">
                  <c:v>2017-2018</c:v>
                </c:pt>
                <c:pt idx="14">
                  <c:v>2018-2019</c:v>
                </c:pt>
                <c:pt idx="15">
                  <c:v>2019-2020</c:v>
                </c:pt>
                <c:pt idx="16">
                  <c:v>2020-2021</c:v>
                </c:pt>
                <c:pt idx="17">
                  <c:v>2021-2022</c:v>
                </c:pt>
              </c:strCache>
            </c:strRef>
          </c:cat>
          <c:val>
            <c:numRef>
              <c:f>Sheet1!$B$2:$B$19</c:f>
              <c:numCache>
                <c:formatCode>General</c:formatCode>
                <c:ptCount val="18"/>
                <c:pt idx="0">
                  <c:v>20</c:v>
                </c:pt>
                <c:pt idx="1">
                  <c:v>20</c:v>
                </c:pt>
                <c:pt idx="2">
                  <c:v>20</c:v>
                </c:pt>
                <c:pt idx="3">
                  <c:v>40</c:v>
                </c:pt>
                <c:pt idx="4">
                  <c:v>40</c:v>
                </c:pt>
                <c:pt idx="5">
                  <c:v>40</c:v>
                </c:pt>
                <c:pt idx="6">
                  <c:v>40</c:v>
                </c:pt>
                <c:pt idx="7">
                  <c:v>60</c:v>
                </c:pt>
                <c:pt idx="8">
                  <c:v>50</c:v>
                </c:pt>
                <c:pt idx="9">
                  <c:v>40</c:v>
                </c:pt>
                <c:pt idx="10">
                  <c:v>50</c:v>
                </c:pt>
                <c:pt idx="11">
                  <c:v>50</c:v>
                </c:pt>
                <c:pt idx="12">
                  <c:v>60</c:v>
                </c:pt>
                <c:pt idx="13">
                  <c:v>70</c:v>
                </c:pt>
                <c:pt idx="14">
                  <c:v>90</c:v>
                </c:pt>
                <c:pt idx="15">
                  <c:v>90</c:v>
                </c:pt>
                <c:pt idx="16">
                  <c:v>90</c:v>
                </c:pt>
                <c:pt idx="17">
                  <c:v>90</c:v>
                </c:pt>
              </c:numCache>
            </c:numRef>
          </c:val>
          <c:smooth val="0"/>
          <c:extLst>
            <c:ext xmlns:c16="http://schemas.microsoft.com/office/drawing/2014/chart" uri="{C3380CC4-5D6E-409C-BE32-E72D297353CC}">
              <c16:uniqueId val="{00000000-FE82-45AB-A4A6-3BA544CF9C0A}"/>
            </c:ext>
          </c:extLst>
        </c:ser>
        <c:ser>
          <c:idx val="1"/>
          <c:order val="1"/>
          <c:tx>
            <c:strRef>
              <c:f>Sheet1!$C$1</c:f>
              <c:strCache>
                <c:ptCount val="1"/>
                <c:pt idx="0">
                  <c:v>Column1</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Sheet1!$A$2:$A$19</c:f>
              <c:strCache>
                <c:ptCount val="18"/>
                <c:pt idx="0">
                  <c:v>2004-2005</c:v>
                </c:pt>
                <c:pt idx="1">
                  <c:v>2005-2006</c:v>
                </c:pt>
                <c:pt idx="2">
                  <c:v>2006-2007</c:v>
                </c:pt>
                <c:pt idx="3">
                  <c:v>2007-2008</c:v>
                </c:pt>
                <c:pt idx="4">
                  <c:v>2008-2009</c:v>
                </c:pt>
                <c:pt idx="5">
                  <c:v>2009-2010</c:v>
                </c:pt>
                <c:pt idx="6">
                  <c:v>2010-2011</c:v>
                </c:pt>
                <c:pt idx="7">
                  <c:v>2011-2012</c:v>
                </c:pt>
                <c:pt idx="8">
                  <c:v>2012-2013</c:v>
                </c:pt>
                <c:pt idx="9">
                  <c:v>2013-2014</c:v>
                </c:pt>
                <c:pt idx="10">
                  <c:v>2014-2015</c:v>
                </c:pt>
                <c:pt idx="11">
                  <c:v>2015-2016</c:v>
                </c:pt>
                <c:pt idx="12">
                  <c:v>2016-2017</c:v>
                </c:pt>
                <c:pt idx="13">
                  <c:v>2017-2018</c:v>
                </c:pt>
                <c:pt idx="14">
                  <c:v>2018-2019</c:v>
                </c:pt>
                <c:pt idx="15">
                  <c:v>2019-2020</c:v>
                </c:pt>
                <c:pt idx="16">
                  <c:v>2020-2021</c:v>
                </c:pt>
                <c:pt idx="17">
                  <c:v>2021-2022</c:v>
                </c:pt>
              </c:strCache>
            </c:strRef>
          </c:cat>
          <c:val>
            <c:numRef>
              <c:f>Sheet1!$C$2:$C$19</c:f>
              <c:numCache>
                <c:formatCode>General</c:formatCode>
                <c:ptCount val="18"/>
              </c:numCache>
            </c:numRef>
          </c:val>
          <c:smooth val="0"/>
          <c:extLst>
            <c:ext xmlns:c16="http://schemas.microsoft.com/office/drawing/2014/chart" uri="{C3380CC4-5D6E-409C-BE32-E72D297353CC}">
              <c16:uniqueId val="{00000001-FE82-45AB-A4A6-3BA544CF9C0A}"/>
            </c:ext>
          </c:extLst>
        </c:ser>
        <c:ser>
          <c:idx val="2"/>
          <c:order val="2"/>
          <c:tx>
            <c:strRef>
              <c:f>Sheet1!$D$1</c:f>
              <c:strCache>
                <c:ptCount val="1"/>
                <c:pt idx="0">
                  <c:v>Column2</c:v>
                </c:pt>
              </c:strCache>
            </c:strRef>
          </c:tx>
          <c:spPr>
            <a:ln w="28575" cap="rnd">
              <a:solidFill>
                <a:schemeClr val="accent2">
                  <a:tint val="65000"/>
                </a:schemeClr>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Sheet1!$A$2:$A$19</c:f>
              <c:strCache>
                <c:ptCount val="18"/>
                <c:pt idx="0">
                  <c:v>2004-2005</c:v>
                </c:pt>
                <c:pt idx="1">
                  <c:v>2005-2006</c:v>
                </c:pt>
                <c:pt idx="2">
                  <c:v>2006-2007</c:v>
                </c:pt>
                <c:pt idx="3">
                  <c:v>2007-2008</c:v>
                </c:pt>
                <c:pt idx="4">
                  <c:v>2008-2009</c:v>
                </c:pt>
                <c:pt idx="5">
                  <c:v>2009-2010</c:v>
                </c:pt>
                <c:pt idx="6">
                  <c:v>2010-2011</c:v>
                </c:pt>
                <c:pt idx="7">
                  <c:v>2011-2012</c:v>
                </c:pt>
                <c:pt idx="8">
                  <c:v>2012-2013</c:v>
                </c:pt>
                <c:pt idx="9">
                  <c:v>2013-2014</c:v>
                </c:pt>
                <c:pt idx="10">
                  <c:v>2014-2015</c:v>
                </c:pt>
                <c:pt idx="11">
                  <c:v>2015-2016</c:v>
                </c:pt>
                <c:pt idx="12">
                  <c:v>2016-2017</c:v>
                </c:pt>
                <c:pt idx="13">
                  <c:v>2017-2018</c:v>
                </c:pt>
                <c:pt idx="14">
                  <c:v>2018-2019</c:v>
                </c:pt>
                <c:pt idx="15">
                  <c:v>2019-2020</c:v>
                </c:pt>
                <c:pt idx="16">
                  <c:v>2020-2021</c:v>
                </c:pt>
                <c:pt idx="17">
                  <c:v>2021-2022</c:v>
                </c:pt>
              </c:strCache>
            </c:strRef>
          </c:cat>
          <c:val>
            <c:numRef>
              <c:f>Sheet1!$D$2:$D$19</c:f>
              <c:numCache>
                <c:formatCode>General</c:formatCode>
                <c:ptCount val="18"/>
              </c:numCache>
            </c:numRef>
          </c:val>
          <c:smooth val="0"/>
          <c:extLst>
            <c:ext xmlns:c16="http://schemas.microsoft.com/office/drawing/2014/chart" uri="{C3380CC4-5D6E-409C-BE32-E72D297353CC}">
              <c16:uniqueId val="{00000002-FE82-45AB-A4A6-3BA544CF9C0A}"/>
            </c:ext>
          </c:extLst>
        </c:ser>
        <c:dLbls>
          <c:dLblPos val="t"/>
          <c:showLegendKey val="0"/>
          <c:showVal val="1"/>
          <c:showCatName val="0"/>
          <c:showSerName val="0"/>
          <c:showPercent val="0"/>
          <c:showBubbleSize val="0"/>
        </c:dLbls>
        <c:smooth val="0"/>
        <c:axId val="595621816"/>
        <c:axId val="595622176"/>
      </c:lineChart>
      <c:catAx>
        <c:axId val="595621816"/>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2800"/>
                  <a:t>School 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5622176"/>
        <c:crosses val="autoZero"/>
        <c:auto val="1"/>
        <c:lblAlgn val="ctr"/>
        <c:lblOffset val="100"/>
        <c:noMultiLvlLbl val="0"/>
      </c:catAx>
      <c:valAx>
        <c:axId val="5956221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2800"/>
                  <a:t>Percent of</a:t>
                </a:r>
                <a:r>
                  <a:rPr lang="en-US" sz="2800" baseline="0"/>
                  <a:t> Public School Districts</a:t>
                </a:r>
                <a:endParaRPr lang="en-US" sz="2800"/>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5621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5">
  <a:schemeClr val="accent2"/>
</cs:colorStyle>
</file>

<file path=ppt/charts/colors2.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49684F-8988-4CCB-BB5C-DD9347EBF030}" type="doc">
      <dgm:prSet loTypeId="urn:microsoft.com/office/officeart/2018/2/layout/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8FABC70C-A662-4F7E-BAC8-99B3B09B9009}">
      <dgm:prSet custT="1"/>
      <dgm:spPr/>
      <dgm:t>
        <a:bodyPr/>
        <a:lstStyle/>
        <a:p>
          <a:pPr>
            <a:lnSpc>
              <a:spcPct val="100000"/>
            </a:lnSpc>
            <a:defRPr b="1"/>
          </a:pPr>
          <a:r>
            <a:rPr lang="en-US" sz="3600"/>
            <a:t>Academic Success in Later Years</a:t>
          </a:r>
        </a:p>
      </dgm:t>
    </dgm:pt>
    <dgm:pt modelId="{9BE464CA-7D71-4EB3-AF59-E722C32248B9}" type="parTrans" cxnId="{5E737F59-E093-4BFC-91B4-67287AAD768E}">
      <dgm:prSet/>
      <dgm:spPr/>
      <dgm:t>
        <a:bodyPr/>
        <a:lstStyle/>
        <a:p>
          <a:pPr algn="l"/>
          <a:endParaRPr lang="en-US"/>
        </a:p>
      </dgm:t>
    </dgm:pt>
    <dgm:pt modelId="{07F69F85-6B1B-4F78-B8AE-F73D3FC62ACC}" type="sibTrans" cxnId="{5E737F59-E093-4BFC-91B4-67287AAD768E}">
      <dgm:prSet/>
      <dgm:spPr/>
      <dgm:t>
        <a:bodyPr/>
        <a:lstStyle/>
        <a:p>
          <a:pPr algn="l"/>
          <a:endParaRPr lang="en-US"/>
        </a:p>
      </dgm:t>
    </dgm:pt>
    <dgm:pt modelId="{70D5C053-43F3-44DE-AB27-ECA78E844656}">
      <dgm:prSet custT="1"/>
      <dgm:spPr/>
      <dgm:t>
        <a:bodyPr/>
        <a:lstStyle/>
        <a:p>
          <a:pPr>
            <a:lnSpc>
              <a:spcPct val="100000"/>
            </a:lnSpc>
          </a:pPr>
          <a:r>
            <a:rPr lang="en-US" sz="2800"/>
            <a:t>Research suggests that the benefits of full-day kindergarten continue into later grades. Students who attended full-day kindergarten are more likely to perform better academically in 3rd and 5th grades.</a:t>
          </a:r>
        </a:p>
      </dgm:t>
    </dgm:pt>
    <dgm:pt modelId="{00913594-9E33-462C-B652-BDDA9CB39BD8}" type="parTrans" cxnId="{C45ECD9C-2BFA-4D68-A4A9-A15C6F204D46}">
      <dgm:prSet/>
      <dgm:spPr/>
      <dgm:t>
        <a:bodyPr/>
        <a:lstStyle/>
        <a:p>
          <a:pPr algn="l"/>
          <a:endParaRPr lang="en-US"/>
        </a:p>
      </dgm:t>
    </dgm:pt>
    <dgm:pt modelId="{6710143E-C218-481A-82B3-316006C73A5D}" type="sibTrans" cxnId="{C45ECD9C-2BFA-4D68-A4A9-A15C6F204D46}">
      <dgm:prSet/>
      <dgm:spPr/>
      <dgm:t>
        <a:bodyPr/>
        <a:lstStyle/>
        <a:p>
          <a:pPr algn="l"/>
          <a:endParaRPr lang="en-US"/>
        </a:p>
      </dgm:t>
    </dgm:pt>
    <dgm:pt modelId="{91C2DAD1-AFCC-4BDE-98BD-73C394FCD965}">
      <dgm:prSet custT="1"/>
      <dgm:spPr/>
      <dgm:t>
        <a:bodyPr/>
        <a:lstStyle/>
        <a:p>
          <a:pPr>
            <a:lnSpc>
              <a:spcPct val="100000"/>
            </a:lnSpc>
            <a:defRPr b="1"/>
          </a:pPr>
          <a:r>
            <a:rPr lang="en-US" sz="3600"/>
            <a:t>Graduation Rates</a:t>
          </a:r>
        </a:p>
      </dgm:t>
    </dgm:pt>
    <dgm:pt modelId="{AF9DDE46-CBFA-48BF-BF32-0D060392CC89}" type="parTrans" cxnId="{A525B090-CB63-426F-BE03-8CDA4E371E19}">
      <dgm:prSet/>
      <dgm:spPr/>
      <dgm:t>
        <a:bodyPr/>
        <a:lstStyle/>
        <a:p>
          <a:pPr algn="l"/>
          <a:endParaRPr lang="en-US"/>
        </a:p>
      </dgm:t>
    </dgm:pt>
    <dgm:pt modelId="{B1478551-6B94-4B12-A170-A9C814A56077}" type="sibTrans" cxnId="{A525B090-CB63-426F-BE03-8CDA4E371E19}">
      <dgm:prSet/>
      <dgm:spPr/>
      <dgm:t>
        <a:bodyPr/>
        <a:lstStyle/>
        <a:p>
          <a:pPr algn="l"/>
          <a:endParaRPr lang="en-US"/>
        </a:p>
      </dgm:t>
    </dgm:pt>
    <dgm:pt modelId="{D162917C-23E6-4EA5-A1C2-C4BE2A59F5C0}">
      <dgm:prSet custT="1"/>
      <dgm:spPr/>
      <dgm:t>
        <a:bodyPr/>
        <a:lstStyle/>
        <a:p>
          <a:pPr>
            <a:lnSpc>
              <a:spcPct val="100000"/>
            </a:lnSpc>
          </a:pPr>
          <a:r>
            <a:rPr lang="en-US" sz="2800"/>
            <a:t>Study by the National Bureau of Economic Research (NBER): Longitudinal studies indicate that children who attended full-day kindergarten programs are more likely to graduate from high school.</a:t>
          </a:r>
        </a:p>
      </dgm:t>
    </dgm:pt>
    <dgm:pt modelId="{CC801719-3802-441A-9294-6988CA9AAF71}" type="parTrans" cxnId="{58D1BDA3-6B40-46BE-BD20-98593DC7FD5B}">
      <dgm:prSet/>
      <dgm:spPr/>
      <dgm:t>
        <a:bodyPr/>
        <a:lstStyle/>
        <a:p>
          <a:pPr algn="l"/>
          <a:endParaRPr lang="en-US"/>
        </a:p>
      </dgm:t>
    </dgm:pt>
    <dgm:pt modelId="{32DF9A02-6E47-488D-9617-837D6D2751FB}" type="sibTrans" cxnId="{58D1BDA3-6B40-46BE-BD20-98593DC7FD5B}">
      <dgm:prSet/>
      <dgm:spPr/>
      <dgm:t>
        <a:bodyPr/>
        <a:lstStyle/>
        <a:p>
          <a:pPr algn="l"/>
          <a:endParaRPr lang="en-US"/>
        </a:p>
      </dgm:t>
    </dgm:pt>
    <dgm:pt modelId="{39AABEEC-A656-4EA0-86A6-4E754A012EA5}">
      <dgm:prSet custT="1"/>
      <dgm:spPr/>
      <dgm:t>
        <a:bodyPr/>
        <a:lstStyle/>
        <a:p>
          <a:pPr>
            <a:lnSpc>
              <a:spcPct val="100000"/>
            </a:lnSpc>
            <a:defRPr b="1"/>
          </a:pPr>
          <a:r>
            <a:rPr lang="en-US" sz="3600"/>
            <a:t>Cumulative Benefits</a:t>
          </a:r>
        </a:p>
      </dgm:t>
    </dgm:pt>
    <dgm:pt modelId="{A6857A8A-625A-4189-96B7-DDFCFD3190F6}" type="parTrans" cxnId="{DD69EB60-4354-4C0F-B3B9-1CA75D5445CC}">
      <dgm:prSet/>
      <dgm:spPr/>
      <dgm:t>
        <a:bodyPr/>
        <a:lstStyle/>
        <a:p>
          <a:pPr algn="l"/>
          <a:endParaRPr lang="en-US"/>
        </a:p>
      </dgm:t>
    </dgm:pt>
    <dgm:pt modelId="{F38C1859-E26F-442C-873F-CA05E38FB905}" type="sibTrans" cxnId="{DD69EB60-4354-4C0F-B3B9-1CA75D5445CC}">
      <dgm:prSet/>
      <dgm:spPr/>
      <dgm:t>
        <a:bodyPr/>
        <a:lstStyle/>
        <a:p>
          <a:pPr algn="l"/>
          <a:endParaRPr lang="en-US"/>
        </a:p>
      </dgm:t>
    </dgm:pt>
    <dgm:pt modelId="{F3F8A89F-4A1D-47B9-ABFF-01C4CA70F8AC}">
      <dgm:prSet custT="1"/>
      <dgm:spPr/>
      <dgm:t>
        <a:bodyPr/>
        <a:lstStyle/>
        <a:p>
          <a:pPr>
            <a:lnSpc>
              <a:spcPct val="100000"/>
            </a:lnSpc>
          </a:pPr>
          <a:r>
            <a:rPr lang="en-US" sz="2800"/>
            <a:t>Early investment in a child’s education, through full-day kindergarten, pays off in terms of higher academic achievement, greater social mobility, and reduced dropout rates.</a:t>
          </a:r>
        </a:p>
      </dgm:t>
    </dgm:pt>
    <dgm:pt modelId="{07F44463-04D3-4AC5-A5B1-235EAB495292}" type="parTrans" cxnId="{F17152F1-5311-4B90-A999-9BE3CD786638}">
      <dgm:prSet/>
      <dgm:spPr/>
      <dgm:t>
        <a:bodyPr/>
        <a:lstStyle/>
        <a:p>
          <a:pPr algn="l"/>
          <a:endParaRPr lang="en-US"/>
        </a:p>
      </dgm:t>
    </dgm:pt>
    <dgm:pt modelId="{A3CE0F13-CA06-4DBE-8898-8E4B4849CC08}" type="sibTrans" cxnId="{F17152F1-5311-4B90-A999-9BE3CD786638}">
      <dgm:prSet/>
      <dgm:spPr/>
      <dgm:t>
        <a:bodyPr/>
        <a:lstStyle/>
        <a:p>
          <a:pPr algn="l"/>
          <a:endParaRPr lang="en-US"/>
        </a:p>
      </dgm:t>
    </dgm:pt>
    <dgm:pt modelId="{4D01534F-E577-443C-9C95-A790D3DCF3BB}" type="pres">
      <dgm:prSet presAssocID="{0149684F-8988-4CCB-BB5C-DD9347EBF030}" presName="root" presStyleCnt="0">
        <dgm:presLayoutVars>
          <dgm:dir/>
          <dgm:resizeHandles val="exact"/>
        </dgm:presLayoutVars>
      </dgm:prSet>
      <dgm:spPr/>
    </dgm:pt>
    <dgm:pt modelId="{2EB1C731-207F-4A81-9946-21C63271392C}" type="pres">
      <dgm:prSet presAssocID="{8FABC70C-A662-4F7E-BAC8-99B3B09B9009}" presName="compNode" presStyleCnt="0"/>
      <dgm:spPr/>
    </dgm:pt>
    <dgm:pt modelId="{316BD9C8-BC35-4455-9CB6-F7861AD7BC9B}" type="pres">
      <dgm:prSet presAssocID="{8FABC70C-A662-4F7E-BAC8-99B3B09B9009}" presName="iconRect" presStyleLbl="node1" presStyleIdx="0" presStyleCnt="3" custScaleX="173861" custScaleY="153785" custLinFactNeighborX="4645" custLinFactNeighborY="-5971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iploma Roll"/>
        </a:ext>
      </dgm:extLst>
    </dgm:pt>
    <dgm:pt modelId="{B88366C5-47C5-449C-B201-D64D92FF03B0}" type="pres">
      <dgm:prSet presAssocID="{8FABC70C-A662-4F7E-BAC8-99B3B09B9009}" presName="iconSpace" presStyleCnt="0"/>
      <dgm:spPr/>
    </dgm:pt>
    <dgm:pt modelId="{60DACBFF-DA5C-4052-A33E-3DA191CF743E}" type="pres">
      <dgm:prSet presAssocID="{8FABC70C-A662-4F7E-BAC8-99B3B09B9009}" presName="parTx" presStyleLbl="revTx" presStyleIdx="0" presStyleCnt="6" custLinFactNeighborX="94" custLinFactNeighborY="-75596">
        <dgm:presLayoutVars>
          <dgm:chMax val="0"/>
          <dgm:chPref val="0"/>
        </dgm:presLayoutVars>
      </dgm:prSet>
      <dgm:spPr/>
    </dgm:pt>
    <dgm:pt modelId="{C031C2DF-A38D-40E7-99ED-0911C9712B8A}" type="pres">
      <dgm:prSet presAssocID="{8FABC70C-A662-4F7E-BAC8-99B3B09B9009}" presName="txSpace" presStyleCnt="0"/>
      <dgm:spPr/>
    </dgm:pt>
    <dgm:pt modelId="{120D5D69-253F-47B0-A84E-C723C0067DCA}" type="pres">
      <dgm:prSet presAssocID="{8FABC70C-A662-4F7E-BAC8-99B3B09B9009}" presName="desTx" presStyleLbl="revTx" presStyleIdx="1" presStyleCnt="6" custLinFactY="-370521" custLinFactNeighborX="94" custLinFactNeighborY="-400000">
        <dgm:presLayoutVars/>
      </dgm:prSet>
      <dgm:spPr/>
    </dgm:pt>
    <dgm:pt modelId="{191AA1CA-9AAD-49D5-92EE-CCFD65EE8CE4}" type="pres">
      <dgm:prSet presAssocID="{07F69F85-6B1B-4F78-B8AE-F73D3FC62ACC}" presName="sibTrans" presStyleCnt="0"/>
      <dgm:spPr/>
    </dgm:pt>
    <dgm:pt modelId="{598DFFF1-9621-4ED5-BD5C-56C56C399DD5}" type="pres">
      <dgm:prSet presAssocID="{91C2DAD1-AFCC-4BDE-98BD-73C394FCD965}" presName="compNode" presStyleCnt="0"/>
      <dgm:spPr/>
    </dgm:pt>
    <dgm:pt modelId="{AC2283AD-DAAB-4010-8466-81BD8B75684F}" type="pres">
      <dgm:prSet presAssocID="{91C2DAD1-AFCC-4BDE-98BD-73C394FCD965}" presName="iconRect" presStyleLbl="node1" presStyleIdx="1" presStyleCnt="3" custScaleX="179083" custScaleY="172515" custLinFactNeighborX="950" custLinFactNeighborY="-7660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aduation Cap"/>
        </a:ext>
      </dgm:extLst>
    </dgm:pt>
    <dgm:pt modelId="{B1FB00A3-BD31-4B5E-A835-AC544F9B5B1A}" type="pres">
      <dgm:prSet presAssocID="{91C2DAD1-AFCC-4BDE-98BD-73C394FCD965}" presName="iconSpace" presStyleCnt="0"/>
      <dgm:spPr/>
    </dgm:pt>
    <dgm:pt modelId="{363FB605-BCFE-4828-AA99-E87C49173845}" type="pres">
      <dgm:prSet presAssocID="{91C2DAD1-AFCC-4BDE-98BD-73C394FCD965}" presName="parTx" presStyleLbl="revTx" presStyleIdx="2" presStyleCnt="6" custLinFactNeighborX="-214" custLinFactNeighborY="-82831">
        <dgm:presLayoutVars>
          <dgm:chMax val="0"/>
          <dgm:chPref val="0"/>
        </dgm:presLayoutVars>
      </dgm:prSet>
      <dgm:spPr/>
    </dgm:pt>
    <dgm:pt modelId="{E895F94B-B8C4-4275-A86D-2C395E51DBB0}" type="pres">
      <dgm:prSet presAssocID="{91C2DAD1-AFCC-4BDE-98BD-73C394FCD965}" presName="txSpace" presStyleCnt="0"/>
      <dgm:spPr/>
    </dgm:pt>
    <dgm:pt modelId="{D35B3217-A344-4F9C-8E2A-3BEFEC0A5B26}" type="pres">
      <dgm:prSet presAssocID="{91C2DAD1-AFCC-4BDE-98BD-73C394FCD965}" presName="desTx" presStyleLbl="revTx" presStyleIdx="3" presStyleCnt="6" custLinFactY="-583687" custLinFactNeighborX="1685" custLinFactNeighborY="-600000">
        <dgm:presLayoutVars/>
      </dgm:prSet>
      <dgm:spPr/>
    </dgm:pt>
    <dgm:pt modelId="{2D5A2286-765B-4DA4-9EE9-2AEAFFA664AD}" type="pres">
      <dgm:prSet presAssocID="{B1478551-6B94-4B12-A170-A9C814A56077}" presName="sibTrans" presStyleCnt="0"/>
      <dgm:spPr/>
    </dgm:pt>
    <dgm:pt modelId="{FEFA81AD-EF46-4423-B629-8D268F3ACD18}" type="pres">
      <dgm:prSet presAssocID="{39AABEEC-A656-4EA0-86A6-4E754A012EA5}" presName="compNode" presStyleCnt="0"/>
      <dgm:spPr/>
    </dgm:pt>
    <dgm:pt modelId="{C8619FE2-1640-470E-9A3D-C1ED18AC9B9A}" type="pres">
      <dgm:prSet presAssocID="{39AABEEC-A656-4EA0-86A6-4E754A012EA5}" presName="iconRect" presStyleLbl="node1" presStyleIdx="2" presStyleCnt="3" custScaleX="170812" custScaleY="128995" custLinFactNeighborX="5496" custLinFactNeighborY="-6308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lassroom"/>
        </a:ext>
      </dgm:extLst>
    </dgm:pt>
    <dgm:pt modelId="{A7EEA3E8-8A59-4A86-9307-40CF26836F4F}" type="pres">
      <dgm:prSet presAssocID="{39AABEEC-A656-4EA0-86A6-4E754A012EA5}" presName="iconSpace" presStyleCnt="0"/>
      <dgm:spPr/>
    </dgm:pt>
    <dgm:pt modelId="{C17665C5-5561-4456-AA27-2D97CE841DCB}" type="pres">
      <dgm:prSet presAssocID="{39AABEEC-A656-4EA0-86A6-4E754A012EA5}" presName="parTx" presStyleLbl="revTx" presStyleIdx="4" presStyleCnt="6" custLinFactNeighborX="-341" custLinFactNeighborY="-72243">
        <dgm:presLayoutVars>
          <dgm:chMax val="0"/>
          <dgm:chPref val="0"/>
        </dgm:presLayoutVars>
      </dgm:prSet>
      <dgm:spPr/>
    </dgm:pt>
    <dgm:pt modelId="{238CF3E9-AC6F-4EEF-95EC-76B48961E33A}" type="pres">
      <dgm:prSet presAssocID="{39AABEEC-A656-4EA0-86A6-4E754A012EA5}" presName="txSpace" presStyleCnt="0"/>
      <dgm:spPr/>
    </dgm:pt>
    <dgm:pt modelId="{8D6BAF60-609E-4E88-AF05-0EB01AD9F12E}" type="pres">
      <dgm:prSet presAssocID="{39AABEEC-A656-4EA0-86A6-4E754A012EA5}" presName="desTx" presStyleLbl="revTx" presStyleIdx="5" presStyleCnt="6" custLinFactY="-500000" custLinFactNeighborX="516" custLinFactNeighborY="-542376">
        <dgm:presLayoutVars/>
      </dgm:prSet>
      <dgm:spPr/>
    </dgm:pt>
  </dgm:ptLst>
  <dgm:cxnLst>
    <dgm:cxn modelId="{5502B602-5FCC-4967-AFBE-B22DD9384DDC}" type="presOf" srcId="{91C2DAD1-AFCC-4BDE-98BD-73C394FCD965}" destId="{363FB605-BCFE-4828-AA99-E87C49173845}" srcOrd="0" destOrd="0" presId="urn:microsoft.com/office/officeart/2018/2/layout/IconLabelDescriptionList"/>
    <dgm:cxn modelId="{31651420-A13F-4A9C-8852-87E5AAF79214}" type="presOf" srcId="{70D5C053-43F3-44DE-AB27-ECA78E844656}" destId="{120D5D69-253F-47B0-A84E-C723C0067DCA}" srcOrd="0" destOrd="0" presId="urn:microsoft.com/office/officeart/2018/2/layout/IconLabelDescriptionList"/>
    <dgm:cxn modelId="{04BDAA5C-B28F-4776-997C-C1EA0736FD59}" type="presOf" srcId="{8FABC70C-A662-4F7E-BAC8-99B3B09B9009}" destId="{60DACBFF-DA5C-4052-A33E-3DA191CF743E}" srcOrd="0" destOrd="0" presId="urn:microsoft.com/office/officeart/2018/2/layout/IconLabelDescriptionList"/>
    <dgm:cxn modelId="{DD69EB60-4354-4C0F-B3B9-1CA75D5445CC}" srcId="{0149684F-8988-4CCB-BB5C-DD9347EBF030}" destId="{39AABEEC-A656-4EA0-86A6-4E754A012EA5}" srcOrd="2" destOrd="0" parTransId="{A6857A8A-625A-4189-96B7-DDFCFD3190F6}" sibTransId="{F38C1859-E26F-442C-873F-CA05E38FB905}"/>
    <dgm:cxn modelId="{5E737F59-E093-4BFC-91B4-67287AAD768E}" srcId="{0149684F-8988-4CCB-BB5C-DD9347EBF030}" destId="{8FABC70C-A662-4F7E-BAC8-99B3B09B9009}" srcOrd="0" destOrd="0" parTransId="{9BE464CA-7D71-4EB3-AF59-E722C32248B9}" sibTransId="{07F69F85-6B1B-4F78-B8AE-F73D3FC62ACC}"/>
    <dgm:cxn modelId="{BCA6A287-DBC2-48CF-8F10-977A8C6B24BA}" type="presOf" srcId="{D162917C-23E6-4EA5-A1C2-C4BE2A59F5C0}" destId="{D35B3217-A344-4F9C-8E2A-3BEFEC0A5B26}" srcOrd="0" destOrd="0" presId="urn:microsoft.com/office/officeart/2018/2/layout/IconLabelDescriptionList"/>
    <dgm:cxn modelId="{A525B090-CB63-426F-BE03-8CDA4E371E19}" srcId="{0149684F-8988-4CCB-BB5C-DD9347EBF030}" destId="{91C2DAD1-AFCC-4BDE-98BD-73C394FCD965}" srcOrd="1" destOrd="0" parTransId="{AF9DDE46-CBFA-48BF-BF32-0D060392CC89}" sibTransId="{B1478551-6B94-4B12-A170-A9C814A56077}"/>
    <dgm:cxn modelId="{C45ECD9C-2BFA-4D68-A4A9-A15C6F204D46}" srcId="{8FABC70C-A662-4F7E-BAC8-99B3B09B9009}" destId="{70D5C053-43F3-44DE-AB27-ECA78E844656}" srcOrd="0" destOrd="0" parTransId="{00913594-9E33-462C-B652-BDDA9CB39BD8}" sibTransId="{6710143E-C218-481A-82B3-316006C73A5D}"/>
    <dgm:cxn modelId="{1D153FA3-21B7-4DB3-8B60-C37E4BC1FBE6}" type="presOf" srcId="{0149684F-8988-4CCB-BB5C-DD9347EBF030}" destId="{4D01534F-E577-443C-9C95-A790D3DCF3BB}" srcOrd="0" destOrd="0" presId="urn:microsoft.com/office/officeart/2018/2/layout/IconLabelDescriptionList"/>
    <dgm:cxn modelId="{58D1BDA3-6B40-46BE-BD20-98593DC7FD5B}" srcId="{91C2DAD1-AFCC-4BDE-98BD-73C394FCD965}" destId="{D162917C-23E6-4EA5-A1C2-C4BE2A59F5C0}" srcOrd="0" destOrd="0" parTransId="{CC801719-3802-441A-9294-6988CA9AAF71}" sibTransId="{32DF9A02-6E47-488D-9617-837D6D2751FB}"/>
    <dgm:cxn modelId="{611E75C0-195E-492F-AA42-9EB49CFE75D0}" type="presOf" srcId="{F3F8A89F-4A1D-47B9-ABFF-01C4CA70F8AC}" destId="{8D6BAF60-609E-4E88-AF05-0EB01AD9F12E}" srcOrd="0" destOrd="0" presId="urn:microsoft.com/office/officeart/2018/2/layout/IconLabelDescriptionList"/>
    <dgm:cxn modelId="{F17152F1-5311-4B90-A999-9BE3CD786638}" srcId="{39AABEEC-A656-4EA0-86A6-4E754A012EA5}" destId="{F3F8A89F-4A1D-47B9-ABFF-01C4CA70F8AC}" srcOrd="0" destOrd="0" parTransId="{07F44463-04D3-4AC5-A5B1-235EAB495292}" sibTransId="{A3CE0F13-CA06-4DBE-8898-8E4B4849CC08}"/>
    <dgm:cxn modelId="{BCCDF5F4-DBDD-4765-99CB-69FEA096F1C9}" type="presOf" srcId="{39AABEEC-A656-4EA0-86A6-4E754A012EA5}" destId="{C17665C5-5561-4456-AA27-2D97CE841DCB}" srcOrd="0" destOrd="0" presId="urn:microsoft.com/office/officeart/2018/2/layout/IconLabelDescriptionList"/>
    <dgm:cxn modelId="{8E96F76B-388F-497B-90ED-14075517027F}" type="presParOf" srcId="{4D01534F-E577-443C-9C95-A790D3DCF3BB}" destId="{2EB1C731-207F-4A81-9946-21C63271392C}" srcOrd="0" destOrd="0" presId="urn:microsoft.com/office/officeart/2018/2/layout/IconLabelDescriptionList"/>
    <dgm:cxn modelId="{409246E9-3D1F-4813-BCE3-5533E31B564A}" type="presParOf" srcId="{2EB1C731-207F-4A81-9946-21C63271392C}" destId="{316BD9C8-BC35-4455-9CB6-F7861AD7BC9B}" srcOrd="0" destOrd="0" presId="urn:microsoft.com/office/officeart/2018/2/layout/IconLabelDescriptionList"/>
    <dgm:cxn modelId="{9B6E7479-18C2-440D-B9A7-44FEA5AF5574}" type="presParOf" srcId="{2EB1C731-207F-4A81-9946-21C63271392C}" destId="{B88366C5-47C5-449C-B201-D64D92FF03B0}" srcOrd="1" destOrd="0" presId="urn:microsoft.com/office/officeart/2018/2/layout/IconLabelDescriptionList"/>
    <dgm:cxn modelId="{E02BF6D2-69E0-4BA7-ABF2-76BAEA8D0B54}" type="presParOf" srcId="{2EB1C731-207F-4A81-9946-21C63271392C}" destId="{60DACBFF-DA5C-4052-A33E-3DA191CF743E}" srcOrd="2" destOrd="0" presId="urn:microsoft.com/office/officeart/2018/2/layout/IconLabelDescriptionList"/>
    <dgm:cxn modelId="{72EA0517-A70A-4755-BFBE-7F0D06FAEB54}" type="presParOf" srcId="{2EB1C731-207F-4A81-9946-21C63271392C}" destId="{C031C2DF-A38D-40E7-99ED-0911C9712B8A}" srcOrd="3" destOrd="0" presId="urn:microsoft.com/office/officeart/2018/2/layout/IconLabelDescriptionList"/>
    <dgm:cxn modelId="{E4402CC9-0771-4C79-AB64-35C2F7599D83}" type="presParOf" srcId="{2EB1C731-207F-4A81-9946-21C63271392C}" destId="{120D5D69-253F-47B0-A84E-C723C0067DCA}" srcOrd="4" destOrd="0" presId="urn:microsoft.com/office/officeart/2018/2/layout/IconLabelDescriptionList"/>
    <dgm:cxn modelId="{DB9110E8-A02B-4067-A163-1713A0F14D1E}" type="presParOf" srcId="{4D01534F-E577-443C-9C95-A790D3DCF3BB}" destId="{191AA1CA-9AAD-49D5-92EE-CCFD65EE8CE4}" srcOrd="1" destOrd="0" presId="urn:microsoft.com/office/officeart/2018/2/layout/IconLabelDescriptionList"/>
    <dgm:cxn modelId="{589E1177-D251-40BD-AB44-7C79C88E0E8B}" type="presParOf" srcId="{4D01534F-E577-443C-9C95-A790D3DCF3BB}" destId="{598DFFF1-9621-4ED5-BD5C-56C56C399DD5}" srcOrd="2" destOrd="0" presId="urn:microsoft.com/office/officeart/2018/2/layout/IconLabelDescriptionList"/>
    <dgm:cxn modelId="{037EC863-FB3C-4A46-9E7D-37D582641643}" type="presParOf" srcId="{598DFFF1-9621-4ED5-BD5C-56C56C399DD5}" destId="{AC2283AD-DAAB-4010-8466-81BD8B75684F}" srcOrd="0" destOrd="0" presId="urn:microsoft.com/office/officeart/2018/2/layout/IconLabelDescriptionList"/>
    <dgm:cxn modelId="{BEFABEEE-A741-4CD5-8072-D39B9C4F993A}" type="presParOf" srcId="{598DFFF1-9621-4ED5-BD5C-56C56C399DD5}" destId="{B1FB00A3-BD31-4B5E-A835-AC544F9B5B1A}" srcOrd="1" destOrd="0" presId="urn:microsoft.com/office/officeart/2018/2/layout/IconLabelDescriptionList"/>
    <dgm:cxn modelId="{A06B208F-1B0F-4361-8832-282C18207C9A}" type="presParOf" srcId="{598DFFF1-9621-4ED5-BD5C-56C56C399DD5}" destId="{363FB605-BCFE-4828-AA99-E87C49173845}" srcOrd="2" destOrd="0" presId="urn:microsoft.com/office/officeart/2018/2/layout/IconLabelDescriptionList"/>
    <dgm:cxn modelId="{7A55A1D6-83E5-432D-8CCE-0002DB814741}" type="presParOf" srcId="{598DFFF1-9621-4ED5-BD5C-56C56C399DD5}" destId="{E895F94B-B8C4-4275-A86D-2C395E51DBB0}" srcOrd="3" destOrd="0" presId="urn:microsoft.com/office/officeart/2018/2/layout/IconLabelDescriptionList"/>
    <dgm:cxn modelId="{218F1131-7957-4A8B-9B68-82B410476143}" type="presParOf" srcId="{598DFFF1-9621-4ED5-BD5C-56C56C399DD5}" destId="{D35B3217-A344-4F9C-8E2A-3BEFEC0A5B26}" srcOrd="4" destOrd="0" presId="urn:microsoft.com/office/officeart/2018/2/layout/IconLabelDescriptionList"/>
    <dgm:cxn modelId="{83D1007D-3CC1-4071-9302-AB63832DBF1A}" type="presParOf" srcId="{4D01534F-E577-443C-9C95-A790D3DCF3BB}" destId="{2D5A2286-765B-4DA4-9EE9-2AEAFFA664AD}" srcOrd="3" destOrd="0" presId="urn:microsoft.com/office/officeart/2018/2/layout/IconLabelDescriptionList"/>
    <dgm:cxn modelId="{AC2412E4-8852-4694-8089-EC0C4A15479E}" type="presParOf" srcId="{4D01534F-E577-443C-9C95-A790D3DCF3BB}" destId="{FEFA81AD-EF46-4423-B629-8D268F3ACD18}" srcOrd="4" destOrd="0" presId="urn:microsoft.com/office/officeart/2018/2/layout/IconLabelDescriptionList"/>
    <dgm:cxn modelId="{86856478-9271-4105-8E39-DD3DE08C9A80}" type="presParOf" srcId="{FEFA81AD-EF46-4423-B629-8D268F3ACD18}" destId="{C8619FE2-1640-470E-9A3D-C1ED18AC9B9A}" srcOrd="0" destOrd="0" presId="urn:microsoft.com/office/officeart/2018/2/layout/IconLabelDescriptionList"/>
    <dgm:cxn modelId="{C44CD60C-0040-4980-B662-21D7BEA7FC24}" type="presParOf" srcId="{FEFA81AD-EF46-4423-B629-8D268F3ACD18}" destId="{A7EEA3E8-8A59-4A86-9307-40CF26836F4F}" srcOrd="1" destOrd="0" presId="urn:microsoft.com/office/officeart/2018/2/layout/IconLabelDescriptionList"/>
    <dgm:cxn modelId="{A13C4137-D3BE-4FBB-8835-70A359069137}" type="presParOf" srcId="{FEFA81AD-EF46-4423-B629-8D268F3ACD18}" destId="{C17665C5-5561-4456-AA27-2D97CE841DCB}" srcOrd="2" destOrd="0" presId="urn:microsoft.com/office/officeart/2018/2/layout/IconLabelDescriptionList"/>
    <dgm:cxn modelId="{387D2477-C691-4CF6-BEBE-7D24D1B452B8}" type="presParOf" srcId="{FEFA81AD-EF46-4423-B629-8D268F3ACD18}" destId="{238CF3E9-AC6F-4EEF-95EC-76B48961E33A}" srcOrd="3" destOrd="0" presId="urn:microsoft.com/office/officeart/2018/2/layout/IconLabelDescriptionList"/>
    <dgm:cxn modelId="{105E934F-1D94-485E-B60A-6EDFDB6C7A11}" type="presParOf" srcId="{FEFA81AD-EF46-4423-B629-8D268F3ACD18}" destId="{8D6BAF60-609E-4E88-AF05-0EB01AD9F12E}"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6BD9C8-BC35-4455-9CB6-F7861AD7BC9B}">
      <dsp:nvSpPr>
        <dsp:cNvPr id="0" name=""/>
        <dsp:cNvSpPr/>
      </dsp:nvSpPr>
      <dsp:spPr>
        <a:xfrm>
          <a:off x="83490" y="0"/>
          <a:ext cx="2441733" cy="215978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0DACBFF-DA5C-4052-A33E-3DA191CF743E}">
      <dsp:nvSpPr>
        <dsp:cNvPr id="0" name=""/>
        <dsp:cNvSpPr/>
      </dsp:nvSpPr>
      <dsp:spPr>
        <a:xfrm>
          <a:off x="540685" y="1843430"/>
          <a:ext cx="4012620" cy="11296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600200">
            <a:lnSpc>
              <a:spcPct val="100000"/>
            </a:lnSpc>
            <a:spcBef>
              <a:spcPct val="0"/>
            </a:spcBef>
            <a:spcAft>
              <a:spcPct val="35000"/>
            </a:spcAft>
            <a:buNone/>
            <a:defRPr b="1"/>
          </a:pPr>
          <a:r>
            <a:rPr lang="en-US" sz="3600" kern="1200"/>
            <a:t>Academic Success in Later Years</a:t>
          </a:r>
        </a:p>
      </dsp:txBody>
      <dsp:txXfrm>
        <a:off x="540685" y="1843430"/>
        <a:ext cx="4012620" cy="1129652"/>
      </dsp:txXfrm>
    </dsp:sp>
    <dsp:sp modelId="{120D5D69-253F-47B0-A84E-C723C0067DCA}">
      <dsp:nvSpPr>
        <dsp:cNvPr id="0" name=""/>
        <dsp:cNvSpPr/>
      </dsp:nvSpPr>
      <dsp:spPr>
        <a:xfrm>
          <a:off x="540685" y="3048000"/>
          <a:ext cx="4012620" cy="1081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44600">
            <a:lnSpc>
              <a:spcPct val="100000"/>
            </a:lnSpc>
            <a:spcBef>
              <a:spcPct val="0"/>
            </a:spcBef>
            <a:spcAft>
              <a:spcPct val="35000"/>
            </a:spcAft>
            <a:buNone/>
          </a:pPr>
          <a:r>
            <a:rPr lang="en-US" sz="2800" kern="1200"/>
            <a:t>Research suggests that the benefits of full-day kindergarten continue into later grades. Students who attended full-day kindergarten are more likely to perform better academically in 3rd and 5th grades.</a:t>
          </a:r>
        </a:p>
      </dsp:txBody>
      <dsp:txXfrm>
        <a:off x="540685" y="3048000"/>
        <a:ext cx="4012620" cy="108131"/>
      </dsp:txXfrm>
    </dsp:sp>
    <dsp:sp modelId="{AC2283AD-DAAB-4010-8466-81BD8B75684F}">
      <dsp:nvSpPr>
        <dsp:cNvPr id="0" name=""/>
        <dsp:cNvSpPr/>
      </dsp:nvSpPr>
      <dsp:spPr>
        <a:xfrm>
          <a:off x="5265084" y="0"/>
          <a:ext cx="2515072" cy="24228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63FB605-BCFE-4828-AA99-E87C49173845}">
      <dsp:nvSpPr>
        <dsp:cNvPr id="0" name=""/>
        <dsp:cNvSpPr/>
      </dsp:nvSpPr>
      <dsp:spPr>
        <a:xfrm>
          <a:off x="5798482" y="1827461"/>
          <a:ext cx="4012620" cy="11296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600200">
            <a:lnSpc>
              <a:spcPct val="100000"/>
            </a:lnSpc>
            <a:spcBef>
              <a:spcPct val="0"/>
            </a:spcBef>
            <a:spcAft>
              <a:spcPct val="35000"/>
            </a:spcAft>
            <a:buNone/>
            <a:defRPr b="1"/>
          </a:pPr>
          <a:r>
            <a:rPr lang="en-US" sz="3600" kern="1200"/>
            <a:t>Graduation Rates</a:t>
          </a:r>
        </a:p>
      </dsp:txBody>
      <dsp:txXfrm>
        <a:off x="5798482" y="1827461"/>
        <a:ext cx="4012620" cy="1129652"/>
      </dsp:txXfrm>
    </dsp:sp>
    <dsp:sp modelId="{D35B3217-A344-4F9C-8E2A-3BEFEC0A5B26}">
      <dsp:nvSpPr>
        <dsp:cNvPr id="0" name=""/>
        <dsp:cNvSpPr/>
      </dsp:nvSpPr>
      <dsp:spPr>
        <a:xfrm>
          <a:off x="5874682" y="2667000"/>
          <a:ext cx="4012620" cy="1081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44600">
            <a:lnSpc>
              <a:spcPct val="100000"/>
            </a:lnSpc>
            <a:spcBef>
              <a:spcPct val="0"/>
            </a:spcBef>
            <a:spcAft>
              <a:spcPct val="35000"/>
            </a:spcAft>
            <a:buNone/>
          </a:pPr>
          <a:r>
            <a:rPr lang="en-US" sz="2800" kern="1200"/>
            <a:t>Study by the National Bureau of Economic Research (NBER): Longitudinal studies indicate that children who attended full-day kindergarten programs are more likely to graduate from high school.</a:t>
          </a:r>
        </a:p>
      </dsp:txBody>
      <dsp:txXfrm>
        <a:off x="5874682" y="2667000"/>
        <a:ext cx="4012620" cy="108131"/>
      </dsp:txXfrm>
    </dsp:sp>
    <dsp:sp modelId="{C8619FE2-1640-470E-9A3D-C1ED18AC9B9A}">
      <dsp:nvSpPr>
        <dsp:cNvPr id="0" name=""/>
        <dsp:cNvSpPr/>
      </dsp:nvSpPr>
      <dsp:spPr>
        <a:xfrm>
          <a:off x="10599085" y="6"/>
          <a:ext cx="2398912" cy="181162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17665C5-5561-4456-AA27-2D97CE841DCB}">
      <dsp:nvSpPr>
        <dsp:cNvPr id="0" name=""/>
        <dsp:cNvSpPr/>
      </dsp:nvSpPr>
      <dsp:spPr>
        <a:xfrm>
          <a:off x="11005463" y="1794268"/>
          <a:ext cx="4012620" cy="11296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600200">
            <a:lnSpc>
              <a:spcPct val="100000"/>
            </a:lnSpc>
            <a:spcBef>
              <a:spcPct val="0"/>
            </a:spcBef>
            <a:spcAft>
              <a:spcPct val="35000"/>
            </a:spcAft>
            <a:buNone/>
            <a:defRPr b="1"/>
          </a:pPr>
          <a:r>
            <a:rPr lang="en-US" sz="3600" kern="1200"/>
            <a:t>Cumulative Benefits</a:t>
          </a:r>
        </a:p>
      </dsp:txBody>
      <dsp:txXfrm>
        <a:off x="11005463" y="1794268"/>
        <a:ext cx="4012620" cy="1129652"/>
      </dsp:txXfrm>
    </dsp:sp>
    <dsp:sp modelId="{8D6BAF60-609E-4E88-AF05-0EB01AD9F12E}">
      <dsp:nvSpPr>
        <dsp:cNvPr id="0" name=""/>
        <dsp:cNvSpPr/>
      </dsp:nvSpPr>
      <dsp:spPr>
        <a:xfrm>
          <a:off x="11037401" y="2667001"/>
          <a:ext cx="4012620" cy="1081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44600">
            <a:lnSpc>
              <a:spcPct val="100000"/>
            </a:lnSpc>
            <a:spcBef>
              <a:spcPct val="0"/>
            </a:spcBef>
            <a:spcAft>
              <a:spcPct val="35000"/>
            </a:spcAft>
            <a:buNone/>
          </a:pPr>
          <a:r>
            <a:rPr lang="en-US" sz="2800" kern="1200"/>
            <a:t>Early investment in a child’s education, through full-day kindergarten, pays off in terms of higher academic achievement, greater social mobility, and reduced dropout rates.</a:t>
          </a:r>
        </a:p>
      </dsp:txBody>
      <dsp:txXfrm>
        <a:off x="11037401" y="2667001"/>
        <a:ext cx="4012620" cy="108131"/>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14.11.2024</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Notes from meeting with K teachers 10/11.</a:t>
            </a:r>
          </a:p>
          <a:p>
            <a:endParaRPr lang="en-US"/>
          </a:p>
          <a:p>
            <a:r>
              <a:rPr lang="en-US"/>
              <a:t>- Start with schools that are staying in buildings. Paxtang, West Hanover, Middle Paxton. Revamp where AS classes are</a:t>
            </a:r>
          </a:p>
          <a:p>
            <a:endParaRPr lang="en-US"/>
          </a:p>
          <a:p>
            <a:r>
              <a:rPr lang="en-US"/>
              <a:t>- Talk about which schools will go to each of the new kindergarten centers. (small split of MVE K students)</a:t>
            </a:r>
          </a:p>
          <a:p>
            <a:endParaRPr lang="en-US"/>
          </a:p>
          <a:p>
            <a:r>
              <a:rPr lang="en-US"/>
              <a:t>Early intervention - work with IU</a:t>
            </a:r>
          </a:p>
          <a:p>
            <a:r>
              <a:rPr lang="en-US"/>
              <a:t>AS classrooms already there for easy transitions.</a:t>
            </a:r>
          </a:p>
          <a:p>
            <a:endParaRPr lang="en-US"/>
          </a:p>
          <a:p>
            <a:r>
              <a:rPr lang="en-US"/>
              <a:t>-Playground</a:t>
            </a:r>
          </a:p>
          <a:p>
            <a:r>
              <a:rPr lang="en-US"/>
              <a:t>-Cafeteria</a:t>
            </a:r>
          </a:p>
          <a:p>
            <a:r>
              <a:rPr lang="en-US"/>
              <a:t>-Adminitrator</a:t>
            </a:r>
          </a:p>
          <a:p>
            <a:r>
              <a:rPr lang="en-US"/>
              <a:t>- Specials or shorten Day</a:t>
            </a:r>
          </a:p>
          <a:p>
            <a:r>
              <a:rPr lang="en-US"/>
              <a:t>- Need a timeline from the architect- Next year or put off for a year?</a:t>
            </a:r>
          </a:p>
          <a:p>
            <a:endParaRPr lang="en-US"/>
          </a:p>
          <a:p>
            <a:r>
              <a:rPr lang="en-US"/>
              <a:t>- furniture or materials some things might be prioritized for everyone to have. </a:t>
            </a:r>
          </a:p>
          <a:p>
            <a:endParaRPr lang="en-US"/>
          </a:p>
          <a:p>
            <a:r>
              <a:rPr lang="en-US"/>
              <a:t>-The importance of early learning on the lifepath of each student. </a:t>
            </a:r>
          </a:p>
          <a:p>
            <a:r>
              <a:rPr lang="en-US"/>
              <a:t> </a:t>
            </a:r>
          </a:p>
          <a:p>
            <a:r>
              <a:rPr lang="en-US"/>
              <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https://www.nea.org/sites/default/files/2020-07/18001_Full-Day_Kindergarten_Policy_Brief-final.pdf</a:t>
            </a:r>
          </a:p>
          <a:p>
            <a:endParaRPr lang="en-US"/>
          </a:p>
          <a:p>
            <a:r>
              <a:rPr lang="en-US"/>
              <a:t>https://ccsd.net/resources/assessment-accountability-research-school-improvement-division/full-day-kindergarten-review-of-literature.pdf</a:t>
            </a:r>
          </a:p>
          <a:p>
            <a:endParaRPr lang="en-US"/>
          </a:p>
          <a:p>
            <a:r>
              <a:rPr lang="en-US"/>
              <a:t>https://nces.ed.gov/pubs2004/web/2004078.asp</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b="1"/>
              <a:t>Extended Learning Time</a:t>
            </a:r>
            <a:r>
              <a:rPr lang="en-US"/>
              <a:t>: More hours in the classroom allow for deeper learning experiences and a broader curriculum.</a:t>
            </a:r>
          </a:p>
          <a:p>
            <a:r>
              <a:rPr lang="en-US" b="1"/>
              <a:t>Enhanced Literacy and Numeracy</a:t>
            </a:r>
            <a:r>
              <a:rPr lang="en-US"/>
              <a:t>: Research shows that children in full-day programs tend to develop stronger reading, math, and language skills. Longer days allow for more time to practice these essential skills.</a:t>
            </a:r>
          </a:p>
          <a:p>
            <a:r>
              <a:rPr lang="en-US" b="1"/>
              <a:t>Individualized Attention</a:t>
            </a:r>
            <a:r>
              <a:rPr lang="en-US"/>
              <a:t>: With more instructional time, teachers can give students the attention they need to master foundational concepts</a:t>
            </a:r>
          </a:p>
          <a:p>
            <a:r>
              <a:rPr lang="en-US" b="1"/>
              <a:t>Better School Readiness</a:t>
            </a:r>
            <a:r>
              <a:rPr lang="en-US"/>
              <a:t>: Full-day kindergarten helps children arrive in 1st grade with a stronger academic foundation, better prepared for more complex learning tasks.</a:t>
            </a:r>
          </a:p>
        </p:txBody>
      </p:sp>
      <p:sp>
        <p:nvSpPr>
          <p:cNvPr id="4" name="Slide Number Placeholder 3"/>
          <p:cNvSpPr>
            <a:spLocks noGrp="1"/>
          </p:cNvSpPr>
          <p:nvPr>
            <p:ph type="sldNum" sz="quarter" idx="5"/>
          </p:nvPr>
        </p:nvSpPr>
        <p:spPr/>
        <p:txBody>
          <a:bodyPr/>
          <a:lstStyle/>
          <a:p>
            <a:fld id="{677CF73D-7EEF-4302-89CF-16EE944D51F7}" type="slidenum">
              <a:rPr lang="en-US" smtClean="0"/>
              <a:t>6</a:t>
            </a:fld>
            <a:endParaRPr lang="en-US"/>
          </a:p>
        </p:txBody>
      </p:sp>
    </p:spTree>
    <p:extLst>
      <p:ext uri="{BB962C8B-B14F-4D97-AF65-F5344CB8AC3E}">
        <p14:creationId xmlns:p14="http://schemas.microsoft.com/office/powerpoint/2010/main" val="2262652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b="1"/>
              <a:t>More Opportunities for Peer Interaction</a:t>
            </a:r>
            <a:r>
              <a:rPr lang="en-US"/>
              <a:t>: Full-day kindergarten gives children more time to interact with peers, develop social skills, and learn conflict resolution.</a:t>
            </a:r>
          </a:p>
          <a:p>
            <a:r>
              <a:rPr lang="en-US" b="1"/>
              <a:t>Self-Regulation Skills</a:t>
            </a:r>
            <a:r>
              <a:rPr lang="en-US"/>
              <a:t>: The extended time in a structured environment helps children build emotional control, learn appropriate behaviors, and practice routines.</a:t>
            </a:r>
          </a:p>
          <a:p>
            <a:r>
              <a:rPr lang="en-US" b="1"/>
              <a:t>Confidence Building</a:t>
            </a:r>
            <a:r>
              <a:rPr lang="en-US"/>
              <a:t>: Consistent exposure to new experiences in a supportive setting helps children gain confidence, take risks in learning, and develop a love for school.</a:t>
            </a:r>
          </a:p>
        </p:txBody>
      </p:sp>
      <p:sp>
        <p:nvSpPr>
          <p:cNvPr id="4" name="Slide Number Placeholder 3"/>
          <p:cNvSpPr>
            <a:spLocks noGrp="1"/>
          </p:cNvSpPr>
          <p:nvPr>
            <p:ph type="sldNum" sz="quarter" idx="5"/>
          </p:nvPr>
        </p:nvSpPr>
        <p:spPr/>
        <p:txBody>
          <a:bodyPr/>
          <a:lstStyle/>
          <a:p>
            <a:fld id="{677CF73D-7EEF-4302-89CF-16EE944D51F7}" type="slidenum">
              <a:rPr lang="en-US" smtClean="0"/>
              <a:t>7</a:t>
            </a:fld>
            <a:endParaRPr lang="en-US"/>
          </a:p>
        </p:txBody>
      </p:sp>
    </p:spTree>
    <p:extLst>
      <p:ext uri="{BB962C8B-B14F-4D97-AF65-F5344CB8AC3E}">
        <p14:creationId xmlns:p14="http://schemas.microsoft.com/office/powerpoint/2010/main" val="10600852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b="1"/>
              <a:t>Physical Activity</a:t>
            </a:r>
            <a:r>
              <a:rPr lang="en-US"/>
              <a:t>: Longer school days often include structured playtime, recess, and physical activities, all crucial for motor development.</a:t>
            </a:r>
          </a:p>
          <a:p>
            <a:r>
              <a:rPr lang="en-US" b="1"/>
              <a:t>Healthy Habits</a:t>
            </a:r>
            <a:r>
              <a:rPr lang="en-US"/>
              <a:t>: Full-day programs may include lunch breaks and healthy eating practices, which are important for cultivating healthy habits early on.</a:t>
            </a:r>
          </a:p>
          <a:p>
            <a:r>
              <a:rPr lang="en-US" b="1"/>
              <a:t>Movement and Learning</a:t>
            </a:r>
            <a:r>
              <a:rPr lang="en-US"/>
              <a:t>: Physical activity has been shown to improve cognitive function, memory, and focus, which enhances overall learning.</a:t>
            </a:r>
          </a:p>
        </p:txBody>
      </p:sp>
      <p:sp>
        <p:nvSpPr>
          <p:cNvPr id="4" name="Slide Number Placeholder 3"/>
          <p:cNvSpPr>
            <a:spLocks noGrp="1"/>
          </p:cNvSpPr>
          <p:nvPr>
            <p:ph type="sldNum" sz="quarter" idx="5"/>
          </p:nvPr>
        </p:nvSpPr>
        <p:spPr/>
        <p:txBody>
          <a:bodyPr/>
          <a:lstStyle/>
          <a:p>
            <a:fld id="{677CF73D-7EEF-4302-89CF-16EE944D51F7}" type="slidenum">
              <a:rPr lang="en-US" smtClean="0"/>
              <a:t>8</a:t>
            </a:fld>
            <a:endParaRPr lang="en-US"/>
          </a:p>
        </p:txBody>
      </p:sp>
    </p:spTree>
    <p:extLst>
      <p:ext uri="{BB962C8B-B14F-4D97-AF65-F5344CB8AC3E}">
        <p14:creationId xmlns:p14="http://schemas.microsoft.com/office/powerpoint/2010/main" val="798507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b="1"/>
              <a:t>Workforce Support</a:t>
            </a:r>
            <a:r>
              <a:rPr lang="en-US"/>
              <a:t>: Full-day kindergarten provides families with greater flexibility, particularly for working parents who need longer care options.</a:t>
            </a:r>
          </a:p>
          <a:p>
            <a:r>
              <a:rPr lang="en-US" b="1"/>
              <a:t>Consistency and Stability</a:t>
            </a:r>
            <a:r>
              <a:rPr lang="en-US"/>
              <a:t>: A longer school day provides a stable routine for children, which can help them feel more secure and comfortable as they transition into school.</a:t>
            </a:r>
          </a:p>
          <a:p>
            <a:r>
              <a:rPr lang="en-US" b="1"/>
              <a:t>Social Equity</a:t>
            </a:r>
            <a:r>
              <a:rPr lang="en-US"/>
              <a:t>: Full-day kindergarten programs can help bridge gaps for children from low-income families who may not have access to enriching after-school activities or parental support during half-day programs.</a:t>
            </a:r>
          </a:p>
        </p:txBody>
      </p:sp>
      <p:sp>
        <p:nvSpPr>
          <p:cNvPr id="4" name="Slide Number Placeholder 3"/>
          <p:cNvSpPr>
            <a:spLocks noGrp="1"/>
          </p:cNvSpPr>
          <p:nvPr>
            <p:ph type="sldNum" sz="quarter" idx="5"/>
          </p:nvPr>
        </p:nvSpPr>
        <p:spPr/>
        <p:txBody>
          <a:bodyPr/>
          <a:lstStyle/>
          <a:p>
            <a:fld id="{677CF73D-7EEF-4302-89CF-16EE944D51F7}" type="slidenum">
              <a:rPr lang="en-US" smtClean="0"/>
              <a:t>9</a:t>
            </a:fld>
            <a:endParaRPr lang="en-US"/>
          </a:p>
        </p:txBody>
      </p:sp>
    </p:spTree>
    <p:extLst>
      <p:ext uri="{BB962C8B-B14F-4D97-AF65-F5344CB8AC3E}">
        <p14:creationId xmlns:p14="http://schemas.microsoft.com/office/powerpoint/2010/main" val="2245522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7CF73D-7EEF-4302-89CF-16EE944D51F7}" type="slidenum">
              <a:rPr lang="en-US" smtClean="0"/>
              <a:t>10</a:t>
            </a:fld>
            <a:endParaRPr lang="en-US"/>
          </a:p>
        </p:txBody>
      </p:sp>
    </p:spTree>
    <p:extLst>
      <p:ext uri="{BB962C8B-B14F-4D97-AF65-F5344CB8AC3E}">
        <p14:creationId xmlns:p14="http://schemas.microsoft.com/office/powerpoint/2010/main" val="5692181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7CF73D-7EEF-4302-89CF-16EE944D51F7}" type="slidenum">
              <a:rPr lang="en-US" smtClean="0"/>
              <a:t>13</a:t>
            </a:fld>
            <a:endParaRPr lang="en-US"/>
          </a:p>
        </p:txBody>
      </p:sp>
    </p:spTree>
    <p:extLst>
      <p:ext uri="{BB962C8B-B14F-4D97-AF65-F5344CB8AC3E}">
        <p14:creationId xmlns:p14="http://schemas.microsoft.com/office/powerpoint/2010/main" val="26402346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7CF73D-7EEF-4302-89CF-16EE944D51F7}" type="slidenum">
              <a:rPr lang="en-US" smtClean="0"/>
              <a:t>18</a:t>
            </a:fld>
            <a:endParaRPr lang="en-US"/>
          </a:p>
        </p:txBody>
      </p:sp>
    </p:spTree>
    <p:extLst>
      <p:ext uri="{BB962C8B-B14F-4D97-AF65-F5344CB8AC3E}">
        <p14:creationId xmlns:p14="http://schemas.microsoft.com/office/powerpoint/2010/main" val="15981306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Additional class size limits</a:t>
            </a:r>
          </a:p>
          <a:p>
            <a:pPr marL="0" marR="0" algn="l"/>
            <a:r>
              <a:rPr lang="en-US" sz="1800" b="0" i="0">
                <a:solidFill>
                  <a:srgbClr val="242424"/>
                </a:solidFill>
                <a:effectLst/>
                <a:latin typeface="inherit"/>
              </a:rPr>
              <a:t>Cambers Hill = 3 Supplemental/Full-time Learning Support (SFLS)</a:t>
            </a:r>
            <a:endParaRPr lang="en-US" sz="1800" b="0" i="0">
              <a:solidFill>
                <a:srgbClr val="242424"/>
              </a:solidFill>
              <a:effectLst/>
              <a:latin typeface="Calibri" panose="020F0502020204030204" pitchFamily="34" charset="0"/>
            </a:endParaRPr>
          </a:p>
          <a:p>
            <a:pPr marL="0" marR="0" algn="l"/>
            <a:r>
              <a:rPr lang="en-US" sz="1800" b="0" i="0">
                <a:solidFill>
                  <a:srgbClr val="242424"/>
                </a:solidFill>
                <a:effectLst/>
                <a:latin typeface="inherit"/>
              </a:rPr>
              <a:t>EH Phillips = 4 AS</a:t>
            </a:r>
            <a:endParaRPr lang="en-US" sz="1800" b="0" i="0">
              <a:solidFill>
                <a:srgbClr val="242424"/>
              </a:solidFill>
              <a:effectLst/>
              <a:latin typeface="Calibri" panose="020F0502020204030204" pitchFamily="34" charset="0"/>
            </a:endParaRPr>
          </a:p>
          <a:p>
            <a:pPr marL="0" marR="0" algn="l"/>
            <a:r>
              <a:rPr lang="en-US" sz="1800" b="0" i="0">
                <a:solidFill>
                  <a:srgbClr val="242424"/>
                </a:solidFill>
                <a:effectLst/>
                <a:latin typeface="inherit"/>
              </a:rPr>
              <a:t>Lawnton = 2 AS</a:t>
            </a:r>
            <a:endParaRPr lang="en-US" sz="1800" b="0" i="0">
              <a:solidFill>
                <a:srgbClr val="242424"/>
              </a:solidFill>
              <a:effectLst/>
              <a:latin typeface="Calibri" panose="020F0502020204030204" pitchFamily="34" charset="0"/>
            </a:endParaRPr>
          </a:p>
          <a:p>
            <a:pPr marL="0" marR="0" algn="l"/>
            <a:r>
              <a:rPr lang="en-US" sz="1800" b="0" i="0">
                <a:solidFill>
                  <a:srgbClr val="242424"/>
                </a:solidFill>
                <a:effectLst/>
                <a:latin typeface="inherit"/>
              </a:rPr>
              <a:t>Linglestown ES = 2 AS, 3 ES, and 2 MDS</a:t>
            </a:r>
            <a:endParaRPr lang="en-US" sz="1800" b="0" i="0">
              <a:solidFill>
                <a:srgbClr val="242424"/>
              </a:solidFill>
              <a:effectLst/>
              <a:latin typeface="Calibri" panose="020F0502020204030204" pitchFamily="34" charset="0"/>
            </a:endParaRPr>
          </a:p>
          <a:p>
            <a:pPr marL="0" marR="0" algn="l"/>
            <a:r>
              <a:rPr lang="en-US" sz="1800" b="0" i="0">
                <a:solidFill>
                  <a:srgbClr val="242424"/>
                </a:solidFill>
                <a:effectLst/>
                <a:latin typeface="inherit"/>
              </a:rPr>
              <a:t>Middle Paxton = 2 AS</a:t>
            </a:r>
            <a:endParaRPr lang="en-US" sz="1800" b="0" i="0">
              <a:solidFill>
                <a:srgbClr val="242424"/>
              </a:solidFill>
              <a:effectLst/>
              <a:latin typeface="Calibri" panose="020F0502020204030204" pitchFamily="34" charset="0"/>
            </a:endParaRPr>
          </a:p>
          <a:p>
            <a:pPr marL="0" marR="0" algn="l"/>
            <a:r>
              <a:rPr lang="en-US" sz="1800" b="0" i="0">
                <a:solidFill>
                  <a:srgbClr val="242424"/>
                </a:solidFill>
                <a:effectLst/>
                <a:latin typeface="inherit"/>
              </a:rPr>
              <a:t>Mountain View = 5 AS</a:t>
            </a:r>
            <a:endParaRPr lang="en-US" sz="1800" b="0" i="0">
              <a:solidFill>
                <a:srgbClr val="242424"/>
              </a:solidFill>
              <a:effectLst/>
              <a:latin typeface="Calibri" panose="020F0502020204030204" pitchFamily="34" charset="0"/>
            </a:endParaRPr>
          </a:p>
          <a:p>
            <a:pPr marL="0" marR="0" algn="l"/>
            <a:r>
              <a:rPr lang="en-US" sz="1800" b="0" i="0" err="1">
                <a:solidFill>
                  <a:srgbClr val="242424"/>
                </a:solidFill>
                <a:effectLst/>
                <a:latin typeface="inherit"/>
              </a:rPr>
              <a:t>Paxtonia</a:t>
            </a:r>
            <a:r>
              <a:rPr lang="en-US" sz="1800" b="0" i="0">
                <a:solidFill>
                  <a:srgbClr val="242424"/>
                </a:solidFill>
                <a:effectLst/>
                <a:latin typeface="inherit"/>
              </a:rPr>
              <a:t> = 3 SFLS</a:t>
            </a:r>
            <a:endParaRPr lang="en-US" sz="1800" b="0" i="0">
              <a:solidFill>
                <a:srgbClr val="242424"/>
              </a:solidFill>
              <a:effectLst/>
              <a:latin typeface="Calibri" panose="020F0502020204030204" pitchFamily="34" charset="0"/>
            </a:endParaRPr>
          </a:p>
          <a:p>
            <a:pPr marL="0" marR="0" algn="l"/>
            <a:r>
              <a:rPr lang="en-US" sz="1800" b="0" i="0">
                <a:solidFill>
                  <a:srgbClr val="242424"/>
                </a:solidFill>
                <a:effectLst/>
                <a:latin typeface="inherit"/>
              </a:rPr>
              <a:t>Tri-C = 3 AS</a:t>
            </a:r>
            <a:endParaRPr lang="en-US" sz="1800" b="0" i="0">
              <a:solidFill>
                <a:srgbClr val="242424"/>
              </a:solidFill>
              <a:effectLst/>
              <a:latin typeface="Calibri" panose="020F0502020204030204" pitchFamily="34" charset="0"/>
            </a:endParaRPr>
          </a:p>
          <a:p>
            <a:pPr marL="0" marR="0" algn="l"/>
            <a:r>
              <a:rPr lang="en-US" sz="1800" b="0" i="0">
                <a:solidFill>
                  <a:srgbClr val="242424"/>
                </a:solidFill>
                <a:effectLst/>
                <a:latin typeface="inherit"/>
              </a:rPr>
              <a:t>West Hanover = 4 AS</a:t>
            </a:r>
            <a:endParaRPr lang="en-US" sz="1800" b="0" i="0">
              <a:solidFill>
                <a:srgbClr val="242424"/>
              </a:solidFill>
              <a:effectLst/>
              <a:latin typeface="Calibri" panose="020F0502020204030204" pitchFamily="34" charset="0"/>
            </a:endParaRPr>
          </a:p>
          <a:p>
            <a:pPr marL="0" marR="0" algn="l"/>
            <a:r>
              <a:rPr lang="en-US" sz="1800" b="0" i="0">
                <a:solidFill>
                  <a:srgbClr val="242424"/>
                </a:solidFill>
                <a:effectLst/>
                <a:latin typeface="inherit"/>
              </a:rPr>
              <a:t> </a:t>
            </a:r>
            <a:endParaRPr lang="en-US" sz="1800" b="0" i="0">
              <a:solidFill>
                <a:srgbClr val="242424"/>
              </a:solidFill>
              <a:effectLst/>
              <a:latin typeface="Calibri" panose="020F0502020204030204" pitchFamily="34" charset="0"/>
            </a:endParaRPr>
          </a:p>
          <a:p>
            <a:pPr marL="0" marR="0" algn="l"/>
            <a:r>
              <a:rPr lang="en-US" sz="1800" b="0" i="0">
                <a:solidFill>
                  <a:srgbClr val="242424"/>
                </a:solidFill>
                <a:effectLst/>
                <a:latin typeface="inherit"/>
              </a:rPr>
              <a:t>LIMITS:</a:t>
            </a:r>
            <a:endParaRPr lang="en-US" sz="1800" b="0" i="0">
              <a:solidFill>
                <a:srgbClr val="242424"/>
              </a:solidFill>
              <a:effectLst/>
              <a:latin typeface="Calibri" panose="020F0502020204030204" pitchFamily="34" charset="0"/>
            </a:endParaRPr>
          </a:p>
          <a:p>
            <a:pPr marL="0" marR="0" algn="l"/>
            <a:r>
              <a:rPr lang="en-US" sz="1800" b="0" i="0">
                <a:solidFill>
                  <a:srgbClr val="242424"/>
                </a:solidFill>
                <a:effectLst/>
                <a:latin typeface="inherit"/>
              </a:rPr>
              <a:t> </a:t>
            </a:r>
            <a:endParaRPr lang="en-US" sz="1800" b="0" i="0">
              <a:solidFill>
                <a:srgbClr val="242424"/>
              </a:solidFill>
              <a:effectLst/>
              <a:latin typeface="Calibri" panose="020F0502020204030204" pitchFamily="34" charset="0"/>
            </a:endParaRPr>
          </a:p>
          <a:p>
            <a:pPr marL="0" marR="0" algn="l"/>
            <a:r>
              <a:rPr lang="en-US" sz="1800" b="0" i="0">
                <a:solidFill>
                  <a:srgbClr val="242424"/>
                </a:solidFill>
                <a:effectLst/>
                <a:latin typeface="inherit"/>
              </a:rPr>
              <a:t>AS = 8</a:t>
            </a:r>
            <a:endParaRPr lang="en-US" sz="1800" b="0" i="0">
              <a:solidFill>
                <a:srgbClr val="242424"/>
              </a:solidFill>
              <a:effectLst/>
              <a:latin typeface="Calibri" panose="020F0502020204030204" pitchFamily="34" charset="0"/>
            </a:endParaRPr>
          </a:p>
          <a:p>
            <a:pPr marL="0" marR="0" algn="l"/>
            <a:r>
              <a:rPr lang="en-US" sz="1800" b="0" i="0">
                <a:solidFill>
                  <a:srgbClr val="242424"/>
                </a:solidFill>
                <a:effectLst/>
                <a:latin typeface="inherit"/>
              </a:rPr>
              <a:t>MDS = 8</a:t>
            </a:r>
            <a:endParaRPr lang="en-US" sz="1800" b="0" i="0">
              <a:solidFill>
                <a:srgbClr val="242424"/>
              </a:solidFill>
              <a:effectLst/>
              <a:latin typeface="Calibri" panose="020F0502020204030204" pitchFamily="34" charset="0"/>
            </a:endParaRPr>
          </a:p>
          <a:p>
            <a:pPr marL="0" marR="0" algn="l"/>
            <a:r>
              <a:rPr lang="en-US" sz="1800" b="0" i="0">
                <a:solidFill>
                  <a:srgbClr val="242424"/>
                </a:solidFill>
                <a:effectLst/>
                <a:latin typeface="inherit"/>
              </a:rPr>
              <a:t>ES = 20 Supplemental / 12 Full-time (we try to stay below 12)</a:t>
            </a:r>
            <a:endParaRPr lang="en-US" sz="1800" b="0" i="0">
              <a:solidFill>
                <a:srgbClr val="242424"/>
              </a:solidFill>
              <a:effectLst/>
              <a:latin typeface="Calibri" panose="020F0502020204030204" pitchFamily="34" charset="0"/>
            </a:endParaRPr>
          </a:p>
          <a:p>
            <a:pPr marL="0" marR="0" algn="l"/>
            <a:r>
              <a:rPr lang="en-US" sz="1800" b="0" i="0">
                <a:solidFill>
                  <a:srgbClr val="242424"/>
                </a:solidFill>
                <a:effectLst/>
                <a:latin typeface="inherit"/>
              </a:rPr>
              <a:t>SFLS = 20 Supplemental / 12 Full-time (we try to stay below 12)</a:t>
            </a:r>
            <a:endParaRPr lang="en-US" sz="1800" b="0" i="0">
              <a:solidFill>
                <a:srgbClr val="242424"/>
              </a:solidFill>
              <a:effectLst/>
              <a:latin typeface="Calibri" panose="020F0502020204030204" pitchFamily="34" charset="0"/>
            </a:endParaRPr>
          </a:p>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Retrofit existing and newly purchased buildings. (Admin and 1240 Mountain Rd.</a:t>
            </a:r>
          </a:p>
          <a:p>
            <a:endParaRPr lang="en-US"/>
          </a:p>
          <a:p>
            <a:r>
              <a:rPr lang="en-US"/>
              <a:t>Feeder pattern change?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Base on current 1st grade numbers and number of proposed classes.</a:t>
            </a:r>
          </a:p>
          <a:p>
            <a:endParaRPr lang="en-US"/>
          </a:p>
          <a:p>
            <a:r>
              <a:rPr lang="en-US"/>
              <a:t>Average Class size 904/44=20.546</a:t>
            </a:r>
          </a:p>
          <a:p>
            <a:endParaRPr lang="en-US"/>
          </a:p>
          <a:p>
            <a:r>
              <a:rPr lang="en-US"/>
              <a:t>Special Education Class Size 46/7= 6.571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https://www.nea.org/sites/default/files/2020-07/18001_Full-Day_Kindergarten_Policy_Brief-final.pdf</a:t>
            </a:r>
          </a:p>
          <a:p>
            <a:endParaRPr lang="en-US"/>
          </a:p>
          <a:p>
            <a:r>
              <a:rPr lang="en-US"/>
              <a:t>https://ccsd.net/resources/assessment-accountability-research-school-improvement-division/full-day-kindergarten-review-of-literature.pdf</a:t>
            </a:r>
          </a:p>
          <a:p>
            <a:endParaRPr lang="en-US"/>
          </a:p>
          <a:p>
            <a:r>
              <a:rPr lang="en-US"/>
              <a:t>https://nces.ed.gov/pubs2004/web/2004078.asp</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Definately for Paxtang, Middle Paxton, and West Hanover. What does it look like at the Kindergarten Centers?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(Reading Specialist, ELD, Learning Support, Autistic Support, Emotional Support, Principals, custodians, food services, secretaries, nurse, counselor, MDS, creative arts)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(Bathrooms, Playgrounds, Cafeterias/Multipurpose Room, Library, Playground, Bus and car drop off routes- costs in renovations</a:t>
            </a:r>
          </a:p>
          <a:p>
            <a:endParaRPr lang="en-US"/>
          </a:p>
          <a:p>
            <a:r>
              <a:rPr lang="en-US"/>
              <a:t>Need Floor Plans for the 3 buildings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38</a:t>
            </a:fld>
            <a:endParaRPr lang="cs-CZ"/>
          </a:p>
        </p:txBody>
      </p:sp>
    </p:spTree>
    <p:extLst>
      <p:ext uri="{BB962C8B-B14F-4D97-AF65-F5344CB8AC3E}">
        <p14:creationId xmlns:p14="http://schemas.microsoft.com/office/powerpoint/2010/main" val="42523992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(Reading Specialist, ELD, Learning Support, Autistic Support, Emotional Support, Principals, custodians, food services, secretaries, nurse, counselor, MDS, creative arts)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(Bathrooms, Playgrounds, Cafeterias/Multipurpose Room, Library, Playground, Bus and car drop off routes- costs in renovations</a:t>
            </a:r>
          </a:p>
          <a:p>
            <a:endParaRPr lang="en-US"/>
          </a:p>
          <a:p>
            <a:r>
              <a:rPr lang="en-US"/>
              <a:t>Need Floor Plans for the 3 buildings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Recap the befits and feasibility. </a:t>
            </a:r>
          </a:p>
          <a:p>
            <a:endParaRPr lang="en-US"/>
          </a:p>
          <a:p>
            <a:r>
              <a:rPr lang="en-US"/>
              <a:t>Call to action - listed on slides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Recap the befits and feasibility. </a:t>
            </a:r>
          </a:p>
          <a:p>
            <a:endParaRPr lang="en-US"/>
          </a:p>
          <a:p>
            <a:r>
              <a:rPr lang="en-US"/>
              <a:t>Call to action - listed on slides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11/14/2024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39.jpe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50.sv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54.png"/></Relationships>
</file>

<file path=ppt/slides/_rels/slide3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13" Type="http://schemas.openxmlformats.org/officeDocument/2006/relationships/image" Target="../media/image67.png"/><Relationship Id="rId18" Type="http://schemas.openxmlformats.org/officeDocument/2006/relationships/image" Target="../media/image72.png"/><Relationship Id="rId26" Type="http://schemas.openxmlformats.org/officeDocument/2006/relationships/image" Target="../media/image80.png"/><Relationship Id="rId3" Type="http://schemas.openxmlformats.org/officeDocument/2006/relationships/image" Target="../media/image57.svg"/><Relationship Id="rId21" Type="http://schemas.openxmlformats.org/officeDocument/2006/relationships/image" Target="../media/image75.png"/><Relationship Id="rId34" Type="http://schemas.openxmlformats.org/officeDocument/2006/relationships/image" Target="../media/image88.png"/><Relationship Id="rId7" Type="http://schemas.openxmlformats.org/officeDocument/2006/relationships/image" Target="../media/image61.png"/><Relationship Id="rId12" Type="http://schemas.openxmlformats.org/officeDocument/2006/relationships/image" Target="../media/image66.svg"/><Relationship Id="rId17" Type="http://schemas.openxmlformats.org/officeDocument/2006/relationships/image" Target="../media/image71.svg"/><Relationship Id="rId25" Type="http://schemas.openxmlformats.org/officeDocument/2006/relationships/image" Target="../media/image79.png"/><Relationship Id="rId33" Type="http://schemas.openxmlformats.org/officeDocument/2006/relationships/image" Target="../media/image87.png"/><Relationship Id="rId2" Type="http://schemas.openxmlformats.org/officeDocument/2006/relationships/image" Target="../media/image56.png"/><Relationship Id="rId16" Type="http://schemas.openxmlformats.org/officeDocument/2006/relationships/image" Target="../media/image70.png"/><Relationship Id="rId20" Type="http://schemas.openxmlformats.org/officeDocument/2006/relationships/image" Target="../media/image74.png"/><Relationship Id="rId29" Type="http://schemas.openxmlformats.org/officeDocument/2006/relationships/image" Target="../media/image83.png"/><Relationship Id="rId1" Type="http://schemas.openxmlformats.org/officeDocument/2006/relationships/slideLayout" Target="../slideLayouts/slideLayout7.xml"/><Relationship Id="rId6" Type="http://schemas.openxmlformats.org/officeDocument/2006/relationships/image" Target="../media/image60.svg"/><Relationship Id="rId11" Type="http://schemas.openxmlformats.org/officeDocument/2006/relationships/image" Target="../media/image65.png"/><Relationship Id="rId24" Type="http://schemas.openxmlformats.org/officeDocument/2006/relationships/image" Target="../media/image78.png"/><Relationship Id="rId32" Type="http://schemas.openxmlformats.org/officeDocument/2006/relationships/image" Target="../media/image86.svg"/><Relationship Id="rId5" Type="http://schemas.openxmlformats.org/officeDocument/2006/relationships/image" Target="../media/image59.png"/><Relationship Id="rId15" Type="http://schemas.openxmlformats.org/officeDocument/2006/relationships/image" Target="../media/image69.png"/><Relationship Id="rId23" Type="http://schemas.openxmlformats.org/officeDocument/2006/relationships/image" Target="../media/image77.png"/><Relationship Id="rId28" Type="http://schemas.openxmlformats.org/officeDocument/2006/relationships/image" Target="../media/image82.png"/><Relationship Id="rId10" Type="http://schemas.openxmlformats.org/officeDocument/2006/relationships/image" Target="../media/image64.png"/><Relationship Id="rId19" Type="http://schemas.openxmlformats.org/officeDocument/2006/relationships/image" Target="../media/image73.png"/><Relationship Id="rId31" Type="http://schemas.openxmlformats.org/officeDocument/2006/relationships/image" Target="../media/image85.png"/><Relationship Id="rId4" Type="http://schemas.openxmlformats.org/officeDocument/2006/relationships/image" Target="../media/image58.jpeg"/><Relationship Id="rId9" Type="http://schemas.openxmlformats.org/officeDocument/2006/relationships/image" Target="../media/image63.svg"/><Relationship Id="rId14" Type="http://schemas.openxmlformats.org/officeDocument/2006/relationships/image" Target="../media/image68.png"/><Relationship Id="rId22" Type="http://schemas.openxmlformats.org/officeDocument/2006/relationships/image" Target="../media/image76.svg"/><Relationship Id="rId27" Type="http://schemas.openxmlformats.org/officeDocument/2006/relationships/image" Target="../media/image81.svg"/><Relationship Id="rId30" Type="http://schemas.openxmlformats.org/officeDocument/2006/relationships/image" Target="../media/image84.png"/><Relationship Id="rId35" Type="http://schemas.openxmlformats.org/officeDocument/2006/relationships/image" Target="../media/image89.png"/><Relationship Id="rId8" Type="http://schemas.openxmlformats.org/officeDocument/2006/relationships/image" Target="../media/image62.png"/></Relationships>
</file>

<file path=ppt/slides/_rels/slide38.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94.png"/><Relationship Id="rId3" Type="http://schemas.openxmlformats.org/officeDocument/2006/relationships/image" Target="../media/image90.png"/><Relationship Id="rId7" Type="http://schemas.openxmlformats.org/officeDocument/2006/relationships/image" Target="../media/image63.svg"/><Relationship Id="rId12" Type="http://schemas.openxmlformats.org/officeDocument/2006/relationships/image" Target="../media/image93.png"/><Relationship Id="rId2" Type="http://schemas.openxmlformats.org/officeDocument/2006/relationships/notesSlide" Target="../notesSlides/notesSlide18.xml"/><Relationship Id="rId16" Type="http://schemas.openxmlformats.org/officeDocument/2006/relationships/image" Target="../media/image97.png"/><Relationship Id="rId1" Type="http://schemas.openxmlformats.org/officeDocument/2006/relationships/slideLayout" Target="../slideLayouts/slideLayout7.xml"/><Relationship Id="rId6" Type="http://schemas.openxmlformats.org/officeDocument/2006/relationships/image" Target="../media/image62.png"/><Relationship Id="rId11" Type="http://schemas.openxmlformats.org/officeDocument/2006/relationships/image" Target="../media/image92.png"/><Relationship Id="rId5" Type="http://schemas.openxmlformats.org/officeDocument/2006/relationships/image" Target="../media/image61.png"/><Relationship Id="rId15" Type="http://schemas.openxmlformats.org/officeDocument/2006/relationships/image" Target="../media/image96.svg"/><Relationship Id="rId10" Type="http://schemas.openxmlformats.org/officeDocument/2006/relationships/image" Target="../media/image66.svg"/><Relationship Id="rId4" Type="http://schemas.openxmlformats.org/officeDocument/2006/relationships/image" Target="../media/image91.svg"/><Relationship Id="rId9" Type="http://schemas.openxmlformats.org/officeDocument/2006/relationships/image" Target="../media/image65.png"/><Relationship Id="rId14" Type="http://schemas.openxmlformats.org/officeDocument/2006/relationships/image" Target="../media/image95.png"/></Relationships>
</file>

<file path=ppt/slides/_rels/slide39.xml.rels><?xml version="1.0" encoding="UTF-8" standalone="yes"?>
<Relationships xmlns="http://schemas.openxmlformats.org/package/2006/relationships"><Relationship Id="rId8" Type="http://schemas.openxmlformats.org/officeDocument/2006/relationships/image" Target="../media/image103.png"/><Relationship Id="rId13" Type="http://schemas.openxmlformats.org/officeDocument/2006/relationships/image" Target="../media/image106.png"/><Relationship Id="rId3" Type="http://schemas.openxmlformats.org/officeDocument/2006/relationships/image" Target="../media/image99.svg"/><Relationship Id="rId7" Type="http://schemas.openxmlformats.org/officeDocument/2006/relationships/image" Target="../media/image102.png"/><Relationship Id="rId12" Type="http://schemas.openxmlformats.org/officeDocument/2006/relationships/image" Target="../media/image105.svg"/><Relationship Id="rId2" Type="http://schemas.openxmlformats.org/officeDocument/2006/relationships/image" Target="../media/image98.png"/><Relationship Id="rId1" Type="http://schemas.openxmlformats.org/officeDocument/2006/relationships/slideLayout" Target="../slideLayouts/slideLayout7.xml"/><Relationship Id="rId6" Type="http://schemas.openxmlformats.org/officeDocument/2006/relationships/image" Target="../media/image101.svg"/><Relationship Id="rId11" Type="http://schemas.openxmlformats.org/officeDocument/2006/relationships/image" Target="../media/image65.png"/><Relationship Id="rId5" Type="http://schemas.openxmlformats.org/officeDocument/2006/relationships/image" Target="../media/image59.png"/><Relationship Id="rId15" Type="http://schemas.openxmlformats.org/officeDocument/2006/relationships/image" Target="../media/image108.png"/><Relationship Id="rId10" Type="http://schemas.openxmlformats.org/officeDocument/2006/relationships/image" Target="../media/image64.png"/><Relationship Id="rId4" Type="http://schemas.openxmlformats.org/officeDocument/2006/relationships/image" Target="../media/image100.jpeg"/><Relationship Id="rId9" Type="http://schemas.openxmlformats.org/officeDocument/2006/relationships/image" Target="../media/image104.svg"/><Relationship Id="rId14" Type="http://schemas.openxmlformats.org/officeDocument/2006/relationships/image" Target="../media/image107.png"/></Relationships>
</file>

<file path=ppt/slides/_rels/slide40.xml.rels><?xml version="1.0" encoding="UTF-8" standalone="yes"?>
<Relationships xmlns="http://schemas.openxmlformats.org/package/2006/relationships"><Relationship Id="rId8" Type="http://schemas.openxmlformats.org/officeDocument/2006/relationships/image" Target="../media/image103.png"/><Relationship Id="rId13" Type="http://schemas.openxmlformats.org/officeDocument/2006/relationships/image" Target="../media/image110.png"/><Relationship Id="rId3" Type="http://schemas.openxmlformats.org/officeDocument/2006/relationships/image" Target="../media/image99.svg"/><Relationship Id="rId7" Type="http://schemas.openxmlformats.org/officeDocument/2006/relationships/image" Target="../media/image102.png"/><Relationship Id="rId12" Type="http://schemas.openxmlformats.org/officeDocument/2006/relationships/image" Target="../media/image105.svg"/><Relationship Id="rId17" Type="http://schemas.openxmlformats.org/officeDocument/2006/relationships/image" Target="../media/image112.png"/><Relationship Id="rId2" Type="http://schemas.openxmlformats.org/officeDocument/2006/relationships/image" Target="../media/image98.png"/><Relationship Id="rId16" Type="http://schemas.openxmlformats.org/officeDocument/2006/relationships/image" Target="../media/image111.png"/><Relationship Id="rId1" Type="http://schemas.openxmlformats.org/officeDocument/2006/relationships/slideLayout" Target="../slideLayouts/slideLayout7.xml"/><Relationship Id="rId6" Type="http://schemas.openxmlformats.org/officeDocument/2006/relationships/image" Target="../media/image101.svg"/><Relationship Id="rId11" Type="http://schemas.openxmlformats.org/officeDocument/2006/relationships/image" Target="../media/image65.png"/><Relationship Id="rId5" Type="http://schemas.openxmlformats.org/officeDocument/2006/relationships/image" Target="../media/image59.png"/><Relationship Id="rId15" Type="http://schemas.openxmlformats.org/officeDocument/2006/relationships/image" Target="../media/image108.png"/><Relationship Id="rId10" Type="http://schemas.openxmlformats.org/officeDocument/2006/relationships/image" Target="../media/image64.png"/><Relationship Id="rId4" Type="http://schemas.openxmlformats.org/officeDocument/2006/relationships/image" Target="../media/image109.jpeg"/><Relationship Id="rId9" Type="http://schemas.openxmlformats.org/officeDocument/2006/relationships/image" Target="../media/image104.svg"/><Relationship Id="rId14" Type="http://schemas.openxmlformats.org/officeDocument/2006/relationships/image" Target="../media/image107.png"/></Relationships>
</file>

<file path=ppt/slides/_rels/slide41.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116.png"/><Relationship Id="rId18" Type="http://schemas.openxmlformats.org/officeDocument/2006/relationships/image" Target="../media/image121.png"/><Relationship Id="rId26" Type="http://schemas.openxmlformats.org/officeDocument/2006/relationships/image" Target="../media/image129.png"/><Relationship Id="rId3" Type="http://schemas.openxmlformats.org/officeDocument/2006/relationships/image" Target="../media/image114.svg"/><Relationship Id="rId21" Type="http://schemas.openxmlformats.org/officeDocument/2006/relationships/image" Target="../media/image124.svg"/><Relationship Id="rId7" Type="http://schemas.openxmlformats.org/officeDocument/2006/relationships/image" Target="../media/image64.png"/><Relationship Id="rId12" Type="http://schemas.openxmlformats.org/officeDocument/2006/relationships/image" Target="../media/image108.png"/><Relationship Id="rId17" Type="http://schemas.openxmlformats.org/officeDocument/2006/relationships/image" Target="../media/image120.svg"/><Relationship Id="rId25" Type="http://schemas.openxmlformats.org/officeDocument/2006/relationships/image" Target="../media/image128.svg"/><Relationship Id="rId2" Type="http://schemas.openxmlformats.org/officeDocument/2006/relationships/image" Target="../media/image113.png"/><Relationship Id="rId16" Type="http://schemas.openxmlformats.org/officeDocument/2006/relationships/image" Target="../media/image119.png"/><Relationship Id="rId20" Type="http://schemas.openxmlformats.org/officeDocument/2006/relationships/image" Target="../media/image123.png"/><Relationship Id="rId1" Type="http://schemas.openxmlformats.org/officeDocument/2006/relationships/slideLayout" Target="../slideLayouts/slideLayout7.xml"/><Relationship Id="rId6" Type="http://schemas.openxmlformats.org/officeDocument/2006/relationships/image" Target="../media/image63.svg"/><Relationship Id="rId11" Type="http://schemas.openxmlformats.org/officeDocument/2006/relationships/image" Target="../media/image107.png"/><Relationship Id="rId24" Type="http://schemas.openxmlformats.org/officeDocument/2006/relationships/image" Target="../media/image127.png"/><Relationship Id="rId5" Type="http://schemas.openxmlformats.org/officeDocument/2006/relationships/image" Target="../media/image62.png"/><Relationship Id="rId15" Type="http://schemas.openxmlformats.org/officeDocument/2006/relationships/image" Target="../media/image118.svg"/><Relationship Id="rId23" Type="http://schemas.openxmlformats.org/officeDocument/2006/relationships/image" Target="../media/image126.svg"/><Relationship Id="rId10" Type="http://schemas.openxmlformats.org/officeDocument/2006/relationships/image" Target="../media/image115.png"/><Relationship Id="rId19" Type="http://schemas.openxmlformats.org/officeDocument/2006/relationships/image" Target="../media/image122.svg"/><Relationship Id="rId4" Type="http://schemas.openxmlformats.org/officeDocument/2006/relationships/image" Target="../media/image61.png"/><Relationship Id="rId9" Type="http://schemas.openxmlformats.org/officeDocument/2006/relationships/image" Target="../media/image66.svg"/><Relationship Id="rId14" Type="http://schemas.openxmlformats.org/officeDocument/2006/relationships/image" Target="../media/image117.png"/><Relationship Id="rId22" Type="http://schemas.openxmlformats.org/officeDocument/2006/relationships/image" Target="../media/image125.png"/></Relationships>
</file>

<file path=ppt/slides/_rels/slide42.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131.png"/><Relationship Id="rId18" Type="http://schemas.openxmlformats.org/officeDocument/2006/relationships/image" Target="../media/image121.png"/><Relationship Id="rId26" Type="http://schemas.openxmlformats.org/officeDocument/2006/relationships/image" Target="../media/image129.png"/><Relationship Id="rId3" Type="http://schemas.openxmlformats.org/officeDocument/2006/relationships/image" Target="../media/image114.svg"/><Relationship Id="rId21" Type="http://schemas.openxmlformats.org/officeDocument/2006/relationships/image" Target="../media/image124.svg"/><Relationship Id="rId7" Type="http://schemas.openxmlformats.org/officeDocument/2006/relationships/image" Target="../media/image64.png"/><Relationship Id="rId12" Type="http://schemas.openxmlformats.org/officeDocument/2006/relationships/image" Target="../media/image108.png"/><Relationship Id="rId17" Type="http://schemas.openxmlformats.org/officeDocument/2006/relationships/image" Target="../media/image120.svg"/><Relationship Id="rId25" Type="http://schemas.openxmlformats.org/officeDocument/2006/relationships/image" Target="../media/image128.svg"/><Relationship Id="rId2" Type="http://schemas.openxmlformats.org/officeDocument/2006/relationships/image" Target="../media/image113.png"/><Relationship Id="rId16" Type="http://schemas.openxmlformats.org/officeDocument/2006/relationships/image" Target="../media/image119.png"/><Relationship Id="rId20" Type="http://schemas.openxmlformats.org/officeDocument/2006/relationships/image" Target="../media/image123.png"/><Relationship Id="rId1" Type="http://schemas.openxmlformats.org/officeDocument/2006/relationships/slideLayout" Target="../slideLayouts/slideLayout7.xml"/><Relationship Id="rId6" Type="http://schemas.openxmlformats.org/officeDocument/2006/relationships/image" Target="../media/image63.svg"/><Relationship Id="rId11" Type="http://schemas.openxmlformats.org/officeDocument/2006/relationships/image" Target="../media/image107.png"/><Relationship Id="rId24" Type="http://schemas.openxmlformats.org/officeDocument/2006/relationships/image" Target="../media/image127.png"/><Relationship Id="rId5" Type="http://schemas.openxmlformats.org/officeDocument/2006/relationships/image" Target="../media/image62.png"/><Relationship Id="rId15" Type="http://schemas.openxmlformats.org/officeDocument/2006/relationships/image" Target="../media/image118.svg"/><Relationship Id="rId23" Type="http://schemas.openxmlformats.org/officeDocument/2006/relationships/image" Target="../media/image126.svg"/><Relationship Id="rId10" Type="http://schemas.openxmlformats.org/officeDocument/2006/relationships/image" Target="../media/image130.png"/><Relationship Id="rId19" Type="http://schemas.openxmlformats.org/officeDocument/2006/relationships/image" Target="../media/image122.svg"/><Relationship Id="rId4" Type="http://schemas.openxmlformats.org/officeDocument/2006/relationships/image" Target="../media/image102.png"/><Relationship Id="rId9" Type="http://schemas.openxmlformats.org/officeDocument/2006/relationships/image" Target="../media/image66.svg"/><Relationship Id="rId14" Type="http://schemas.openxmlformats.org/officeDocument/2006/relationships/image" Target="../media/image117.png"/><Relationship Id="rId22" Type="http://schemas.openxmlformats.org/officeDocument/2006/relationships/image" Target="../media/image125.png"/><Relationship Id="rId27" Type="http://schemas.openxmlformats.org/officeDocument/2006/relationships/image" Target="../media/image132.png"/></Relationships>
</file>

<file path=ppt/slides/_rels/slide43.xml.rels><?xml version="1.0" encoding="UTF-8" standalone="yes"?>
<Relationships xmlns="http://schemas.openxmlformats.org/package/2006/relationships"><Relationship Id="rId8" Type="http://schemas.openxmlformats.org/officeDocument/2006/relationships/image" Target="../media/image103.png"/><Relationship Id="rId13" Type="http://schemas.openxmlformats.org/officeDocument/2006/relationships/image" Target="../media/image134.png"/><Relationship Id="rId3" Type="http://schemas.openxmlformats.org/officeDocument/2006/relationships/image" Target="../media/image99.svg"/><Relationship Id="rId7" Type="http://schemas.openxmlformats.org/officeDocument/2006/relationships/image" Target="../media/image102.png"/><Relationship Id="rId12" Type="http://schemas.openxmlformats.org/officeDocument/2006/relationships/image" Target="../media/image105.svg"/><Relationship Id="rId2" Type="http://schemas.openxmlformats.org/officeDocument/2006/relationships/image" Target="../media/image98.png"/><Relationship Id="rId1" Type="http://schemas.openxmlformats.org/officeDocument/2006/relationships/slideLayout" Target="../slideLayouts/slideLayout7.xml"/><Relationship Id="rId6" Type="http://schemas.openxmlformats.org/officeDocument/2006/relationships/image" Target="../media/image101.svg"/><Relationship Id="rId11" Type="http://schemas.openxmlformats.org/officeDocument/2006/relationships/image" Target="../media/image65.png"/><Relationship Id="rId5" Type="http://schemas.openxmlformats.org/officeDocument/2006/relationships/image" Target="../media/image59.png"/><Relationship Id="rId15" Type="http://schemas.openxmlformats.org/officeDocument/2006/relationships/image" Target="../media/image136.png"/><Relationship Id="rId10" Type="http://schemas.openxmlformats.org/officeDocument/2006/relationships/image" Target="../media/image64.png"/><Relationship Id="rId4" Type="http://schemas.openxmlformats.org/officeDocument/2006/relationships/image" Target="../media/image133.jpeg"/><Relationship Id="rId9" Type="http://schemas.openxmlformats.org/officeDocument/2006/relationships/image" Target="../media/image104.svg"/><Relationship Id="rId14" Type="http://schemas.openxmlformats.org/officeDocument/2006/relationships/image" Target="../media/image135.png"/></Relationships>
</file>

<file path=ppt/slides/_rels/slide44.xml.rels><?xml version="1.0" encoding="UTF-8" standalone="yes"?>
<Relationships xmlns="http://schemas.openxmlformats.org/package/2006/relationships"><Relationship Id="rId8" Type="http://schemas.openxmlformats.org/officeDocument/2006/relationships/image" Target="../media/image103.png"/><Relationship Id="rId13" Type="http://schemas.openxmlformats.org/officeDocument/2006/relationships/image" Target="../media/image138.png"/><Relationship Id="rId18" Type="http://schemas.openxmlformats.org/officeDocument/2006/relationships/image" Target="../media/image141.png"/><Relationship Id="rId3" Type="http://schemas.openxmlformats.org/officeDocument/2006/relationships/image" Target="../media/image99.svg"/><Relationship Id="rId7" Type="http://schemas.openxmlformats.org/officeDocument/2006/relationships/image" Target="../media/image102.png"/><Relationship Id="rId12" Type="http://schemas.openxmlformats.org/officeDocument/2006/relationships/image" Target="../media/image105.svg"/><Relationship Id="rId17" Type="http://schemas.openxmlformats.org/officeDocument/2006/relationships/image" Target="../media/image140.png"/><Relationship Id="rId2" Type="http://schemas.openxmlformats.org/officeDocument/2006/relationships/image" Target="../media/image98.png"/><Relationship Id="rId16" Type="http://schemas.openxmlformats.org/officeDocument/2006/relationships/image" Target="../media/image139.png"/><Relationship Id="rId1" Type="http://schemas.openxmlformats.org/officeDocument/2006/relationships/slideLayout" Target="../slideLayouts/slideLayout7.xml"/><Relationship Id="rId6" Type="http://schemas.openxmlformats.org/officeDocument/2006/relationships/image" Target="../media/image101.svg"/><Relationship Id="rId11" Type="http://schemas.openxmlformats.org/officeDocument/2006/relationships/image" Target="../media/image65.png"/><Relationship Id="rId5" Type="http://schemas.openxmlformats.org/officeDocument/2006/relationships/image" Target="../media/image59.png"/><Relationship Id="rId15" Type="http://schemas.openxmlformats.org/officeDocument/2006/relationships/image" Target="../media/image136.png"/><Relationship Id="rId10" Type="http://schemas.openxmlformats.org/officeDocument/2006/relationships/image" Target="../media/image64.png"/><Relationship Id="rId19" Type="http://schemas.openxmlformats.org/officeDocument/2006/relationships/image" Target="../media/image142.svg"/><Relationship Id="rId4" Type="http://schemas.openxmlformats.org/officeDocument/2006/relationships/image" Target="../media/image137.jpeg"/><Relationship Id="rId9" Type="http://schemas.openxmlformats.org/officeDocument/2006/relationships/image" Target="../media/image104.svg"/><Relationship Id="rId14" Type="http://schemas.openxmlformats.org/officeDocument/2006/relationships/image" Target="../media/image135.png"/></Relationships>
</file>

<file path=ppt/slides/_rels/slide45.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image" Target="../media/image144.png"/><Relationship Id="rId18" Type="http://schemas.openxmlformats.org/officeDocument/2006/relationships/image" Target="../media/image147.png"/><Relationship Id="rId3" Type="http://schemas.openxmlformats.org/officeDocument/2006/relationships/image" Target="../media/image99.svg"/><Relationship Id="rId21" Type="http://schemas.openxmlformats.org/officeDocument/2006/relationships/image" Target="../media/image150.svg"/><Relationship Id="rId7" Type="http://schemas.openxmlformats.org/officeDocument/2006/relationships/image" Target="../media/image102.png"/><Relationship Id="rId12" Type="http://schemas.openxmlformats.org/officeDocument/2006/relationships/image" Target="../media/image66.svg"/><Relationship Id="rId17" Type="http://schemas.openxmlformats.org/officeDocument/2006/relationships/image" Target="../media/image146.svg"/><Relationship Id="rId2" Type="http://schemas.openxmlformats.org/officeDocument/2006/relationships/image" Target="../media/image98.png"/><Relationship Id="rId16" Type="http://schemas.openxmlformats.org/officeDocument/2006/relationships/image" Target="../media/image145.png"/><Relationship Id="rId20" Type="http://schemas.openxmlformats.org/officeDocument/2006/relationships/image" Target="../media/image149.png"/><Relationship Id="rId1" Type="http://schemas.openxmlformats.org/officeDocument/2006/relationships/slideLayout" Target="../slideLayouts/slideLayout7.xml"/><Relationship Id="rId6" Type="http://schemas.openxmlformats.org/officeDocument/2006/relationships/image" Target="../media/image60.svg"/><Relationship Id="rId11" Type="http://schemas.openxmlformats.org/officeDocument/2006/relationships/image" Target="../media/image65.png"/><Relationship Id="rId5" Type="http://schemas.openxmlformats.org/officeDocument/2006/relationships/image" Target="../media/image59.png"/><Relationship Id="rId15" Type="http://schemas.openxmlformats.org/officeDocument/2006/relationships/image" Target="../media/image136.png"/><Relationship Id="rId23" Type="http://schemas.openxmlformats.org/officeDocument/2006/relationships/image" Target="../media/image152.png"/><Relationship Id="rId10" Type="http://schemas.openxmlformats.org/officeDocument/2006/relationships/image" Target="../media/image64.png"/><Relationship Id="rId19" Type="http://schemas.openxmlformats.org/officeDocument/2006/relationships/image" Target="../media/image148.svg"/><Relationship Id="rId4" Type="http://schemas.openxmlformats.org/officeDocument/2006/relationships/image" Target="../media/image143.png"/><Relationship Id="rId9" Type="http://schemas.openxmlformats.org/officeDocument/2006/relationships/image" Target="../media/image63.svg"/><Relationship Id="rId14" Type="http://schemas.openxmlformats.org/officeDocument/2006/relationships/image" Target="../media/image135.png"/><Relationship Id="rId22" Type="http://schemas.openxmlformats.org/officeDocument/2006/relationships/image" Target="../media/image151.png"/></Relationships>
</file>

<file path=ppt/slides/_rels/slide46.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145.png"/><Relationship Id="rId18" Type="http://schemas.openxmlformats.org/officeDocument/2006/relationships/image" Target="../media/image157.svg"/><Relationship Id="rId3" Type="http://schemas.openxmlformats.org/officeDocument/2006/relationships/image" Target="../media/image114.svg"/><Relationship Id="rId21" Type="http://schemas.openxmlformats.org/officeDocument/2006/relationships/image" Target="../media/image160.svg"/><Relationship Id="rId7" Type="http://schemas.openxmlformats.org/officeDocument/2006/relationships/image" Target="../media/image64.png"/><Relationship Id="rId12" Type="http://schemas.openxmlformats.org/officeDocument/2006/relationships/image" Target="../media/image136.png"/><Relationship Id="rId17" Type="http://schemas.openxmlformats.org/officeDocument/2006/relationships/image" Target="../media/image156.svg"/><Relationship Id="rId2" Type="http://schemas.openxmlformats.org/officeDocument/2006/relationships/image" Target="../media/image113.png"/><Relationship Id="rId16" Type="http://schemas.openxmlformats.org/officeDocument/2006/relationships/image" Target="../media/image155.png"/><Relationship Id="rId20" Type="http://schemas.openxmlformats.org/officeDocument/2006/relationships/image" Target="../media/image159.png"/><Relationship Id="rId1" Type="http://schemas.openxmlformats.org/officeDocument/2006/relationships/slideLayout" Target="../slideLayouts/slideLayout7.xml"/><Relationship Id="rId6" Type="http://schemas.openxmlformats.org/officeDocument/2006/relationships/image" Target="../media/image63.svg"/><Relationship Id="rId11" Type="http://schemas.openxmlformats.org/officeDocument/2006/relationships/image" Target="../media/image135.png"/><Relationship Id="rId24" Type="http://schemas.openxmlformats.org/officeDocument/2006/relationships/image" Target="../media/image152.png"/><Relationship Id="rId5" Type="http://schemas.openxmlformats.org/officeDocument/2006/relationships/image" Target="../media/image62.png"/><Relationship Id="rId15" Type="http://schemas.openxmlformats.org/officeDocument/2006/relationships/image" Target="../media/image154.png"/><Relationship Id="rId23" Type="http://schemas.openxmlformats.org/officeDocument/2006/relationships/image" Target="../media/image151.png"/><Relationship Id="rId10" Type="http://schemas.openxmlformats.org/officeDocument/2006/relationships/image" Target="../media/image153.png"/><Relationship Id="rId19" Type="http://schemas.openxmlformats.org/officeDocument/2006/relationships/image" Target="../media/image158.svg"/><Relationship Id="rId4" Type="http://schemas.openxmlformats.org/officeDocument/2006/relationships/image" Target="../media/image61.png"/><Relationship Id="rId9" Type="http://schemas.openxmlformats.org/officeDocument/2006/relationships/image" Target="../media/image66.svg"/><Relationship Id="rId14" Type="http://schemas.openxmlformats.org/officeDocument/2006/relationships/image" Target="../media/image146.svg"/><Relationship Id="rId22" Type="http://schemas.openxmlformats.org/officeDocument/2006/relationships/image" Target="../media/image161.svg"/></Relationships>
</file>

<file path=ppt/slides/_rels/slide47.xml.rels><?xml version="1.0" encoding="UTF-8" standalone="yes"?>
<Relationships xmlns="http://schemas.openxmlformats.org/package/2006/relationships"><Relationship Id="rId8" Type="http://schemas.openxmlformats.org/officeDocument/2006/relationships/image" Target="../media/image104.svg"/><Relationship Id="rId13" Type="http://schemas.openxmlformats.org/officeDocument/2006/relationships/image" Target="../media/image165.png"/><Relationship Id="rId3" Type="http://schemas.openxmlformats.org/officeDocument/2006/relationships/image" Target="../media/image163.png"/><Relationship Id="rId7" Type="http://schemas.openxmlformats.org/officeDocument/2006/relationships/image" Target="../media/image103.png"/><Relationship Id="rId12" Type="http://schemas.openxmlformats.org/officeDocument/2006/relationships/image" Target="../media/image164.png"/><Relationship Id="rId2" Type="http://schemas.openxmlformats.org/officeDocument/2006/relationships/image" Target="../media/image162.png"/><Relationship Id="rId1" Type="http://schemas.openxmlformats.org/officeDocument/2006/relationships/slideLayout" Target="../slideLayouts/slideLayout7.xml"/><Relationship Id="rId6" Type="http://schemas.openxmlformats.org/officeDocument/2006/relationships/image" Target="../media/image102.png"/><Relationship Id="rId11" Type="http://schemas.openxmlformats.org/officeDocument/2006/relationships/image" Target="../media/image105.svg"/><Relationship Id="rId5" Type="http://schemas.openxmlformats.org/officeDocument/2006/relationships/image" Target="../media/image101.svg"/><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64.png"/><Relationship Id="rId14" Type="http://schemas.openxmlformats.org/officeDocument/2006/relationships/image" Target="../media/image166.png"/></Relationships>
</file>

<file path=ppt/slides/_rels/slide48.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168.jpeg"/><Relationship Id="rId3" Type="http://schemas.openxmlformats.org/officeDocument/2006/relationships/image" Target="../media/image114.svg"/><Relationship Id="rId7" Type="http://schemas.openxmlformats.org/officeDocument/2006/relationships/image" Target="../media/image64.png"/><Relationship Id="rId12" Type="http://schemas.openxmlformats.org/officeDocument/2006/relationships/image" Target="../media/image166.png"/><Relationship Id="rId2" Type="http://schemas.openxmlformats.org/officeDocument/2006/relationships/image" Target="../media/image113.png"/><Relationship Id="rId1" Type="http://schemas.openxmlformats.org/officeDocument/2006/relationships/slideLayout" Target="../slideLayouts/slideLayout7.xml"/><Relationship Id="rId6" Type="http://schemas.openxmlformats.org/officeDocument/2006/relationships/image" Target="../media/image63.svg"/><Relationship Id="rId11" Type="http://schemas.openxmlformats.org/officeDocument/2006/relationships/image" Target="../media/image165.png"/><Relationship Id="rId5" Type="http://schemas.openxmlformats.org/officeDocument/2006/relationships/image" Target="../media/image62.png"/><Relationship Id="rId10" Type="http://schemas.openxmlformats.org/officeDocument/2006/relationships/image" Target="../media/image167.png"/><Relationship Id="rId4" Type="http://schemas.openxmlformats.org/officeDocument/2006/relationships/image" Target="../media/image61.png"/><Relationship Id="rId9" Type="http://schemas.openxmlformats.org/officeDocument/2006/relationships/image" Target="../media/image66.svg"/><Relationship Id="rId14" Type="http://schemas.openxmlformats.org/officeDocument/2006/relationships/image" Target="../media/image169.jpeg"/></Relationships>
</file>

<file path=ppt/slides/_rels/slide49.xml.rels><?xml version="1.0" encoding="UTF-8" standalone="yes"?>
<Relationships xmlns="http://schemas.openxmlformats.org/package/2006/relationships"><Relationship Id="rId8" Type="http://schemas.openxmlformats.org/officeDocument/2006/relationships/image" Target="../media/image103.png"/><Relationship Id="rId13" Type="http://schemas.openxmlformats.org/officeDocument/2006/relationships/image" Target="../media/image171.png"/><Relationship Id="rId3" Type="http://schemas.openxmlformats.org/officeDocument/2006/relationships/image" Target="../media/image99.svg"/><Relationship Id="rId7" Type="http://schemas.openxmlformats.org/officeDocument/2006/relationships/image" Target="../media/image102.png"/><Relationship Id="rId12" Type="http://schemas.openxmlformats.org/officeDocument/2006/relationships/image" Target="../media/image105.svg"/><Relationship Id="rId17" Type="http://schemas.openxmlformats.org/officeDocument/2006/relationships/image" Target="../media/image173.png"/><Relationship Id="rId2" Type="http://schemas.openxmlformats.org/officeDocument/2006/relationships/image" Target="../media/image98.png"/><Relationship Id="rId16" Type="http://schemas.openxmlformats.org/officeDocument/2006/relationships/image" Target="../media/image172.png"/><Relationship Id="rId1" Type="http://schemas.openxmlformats.org/officeDocument/2006/relationships/slideLayout" Target="../slideLayouts/slideLayout7.xml"/><Relationship Id="rId6" Type="http://schemas.openxmlformats.org/officeDocument/2006/relationships/image" Target="../media/image101.svg"/><Relationship Id="rId11" Type="http://schemas.openxmlformats.org/officeDocument/2006/relationships/image" Target="../media/image65.png"/><Relationship Id="rId5" Type="http://schemas.openxmlformats.org/officeDocument/2006/relationships/image" Target="../media/image59.png"/><Relationship Id="rId15" Type="http://schemas.openxmlformats.org/officeDocument/2006/relationships/image" Target="../media/image166.png"/><Relationship Id="rId10" Type="http://schemas.openxmlformats.org/officeDocument/2006/relationships/image" Target="../media/image64.png"/><Relationship Id="rId4" Type="http://schemas.openxmlformats.org/officeDocument/2006/relationships/image" Target="../media/image170.jpeg"/><Relationship Id="rId9" Type="http://schemas.openxmlformats.org/officeDocument/2006/relationships/image" Target="../media/image104.svg"/><Relationship Id="rId14" Type="http://schemas.openxmlformats.org/officeDocument/2006/relationships/image" Target="../media/image165.png"/></Relationships>
</file>

<file path=ppt/slides/_rels/slide50.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175.png"/><Relationship Id="rId18" Type="http://schemas.openxmlformats.org/officeDocument/2006/relationships/image" Target="../media/image123.png"/><Relationship Id="rId3" Type="http://schemas.openxmlformats.org/officeDocument/2006/relationships/image" Target="../media/image114.svg"/><Relationship Id="rId21" Type="http://schemas.openxmlformats.org/officeDocument/2006/relationships/image" Target="../media/image126.svg"/><Relationship Id="rId7" Type="http://schemas.openxmlformats.org/officeDocument/2006/relationships/image" Target="../media/image64.png"/><Relationship Id="rId12" Type="http://schemas.openxmlformats.org/officeDocument/2006/relationships/image" Target="../media/image166.png"/><Relationship Id="rId17" Type="http://schemas.openxmlformats.org/officeDocument/2006/relationships/image" Target="../media/image122.svg"/><Relationship Id="rId2" Type="http://schemas.openxmlformats.org/officeDocument/2006/relationships/image" Target="../media/image113.png"/><Relationship Id="rId16" Type="http://schemas.openxmlformats.org/officeDocument/2006/relationships/image" Target="../media/image121.png"/><Relationship Id="rId20" Type="http://schemas.openxmlformats.org/officeDocument/2006/relationships/image" Target="../media/image125.png"/><Relationship Id="rId1" Type="http://schemas.openxmlformats.org/officeDocument/2006/relationships/slideLayout" Target="../slideLayouts/slideLayout7.xml"/><Relationship Id="rId6" Type="http://schemas.openxmlformats.org/officeDocument/2006/relationships/image" Target="../media/image63.svg"/><Relationship Id="rId11" Type="http://schemas.openxmlformats.org/officeDocument/2006/relationships/image" Target="../media/image165.png"/><Relationship Id="rId5" Type="http://schemas.openxmlformats.org/officeDocument/2006/relationships/image" Target="../media/image62.png"/><Relationship Id="rId15" Type="http://schemas.openxmlformats.org/officeDocument/2006/relationships/image" Target="../media/image120.svg"/><Relationship Id="rId10" Type="http://schemas.openxmlformats.org/officeDocument/2006/relationships/image" Target="../media/image174.png"/><Relationship Id="rId19" Type="http://schemas.openxmlformats.org/officeDocument/2006/relationships/image" Target="../media/image124.svg"/><Relationship Id="rId4" Type="http://schemas.openxmlformats.org/officeDocument/2006/relationships/image" Target="../media/image61.png"/><Relationship Id="rId9" Type="http://schemas.openxmlformats.org/officeDocument/2006/relationships/image" Target="../media/image66.svg"/><Relationship Id="rId14" Type="http://schemas.openxmlformats.org/officeDocument/2006/relationships/image" Target="../media/image119.png"/><Relationship Id="rId22" Type="http://schemas.openxmlformats.org/officeDocument/2006/relationships/image" Target="../media/image176.png"/></Relationships>
</file>

<file path=ppt/slides/_rels/slide51.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178.png"/><Relationship Id="rId18" Type="http://schemas.openxmlformats.org/officeDocument/2006/relationships/image" Target="../media/image123.png"/><Relationship Id="rId3" Type="http://schemas.openxmlformats.org/officeDocument/2006/relationships/image" Target="../media/image114.svg"/><Relationship Id="rId21" Type="http://schemas.openxmlformats.org/officeDocument/2006/relationships/image" Target="../media/image126.svg"/><Relationship Id="rId7" Type="http://schemas.openxmlformats.org/officeDocument/2006/relationships/image" Target="../media/image64.png"/><Relationship Id="rId12" Type="http://schemas.openxmlformats.org/officeDocument/2006/relationships/image" Target="../media/image166.png"/><Relationship Id="rId17" Type="http://schemas.openxmlformats.org/officeDocument/2006/relationships/image" Target="../media/image122.svg"/><Relationship Id="rId2" Type="http://schemas.openxmlformats.org/officeDocument/2006/relationships/image" Target="../media/image113.png"/><Relationship Id="rId16" Type="http://schemas.openxmlformats.org/officeDocument/2006/relationships/image" Target="../media/image121.png"/><Relationship Id="rId20" Type="http://schemas.openxmlformats.org/officeDocument/2006/relationships/image" Target="../media/image125.png"/><Relationship Id="rId1" Type="http://schemas.openxmlformats.org/officeDocument/2006/relationships/slideLayout" Target="../slideLayouts/slideLayout7.xml"/><Relationship Id="rId6" Type="http://schemas.openxmlformats.org/officeDocument/2006/relationships/image" Target="../media/image63.svg"/><Relationship Id="rId11" Type="http://schemas.openxmlformats.org/officeDocument/2006/relationships/image" Target="../media/image165.png"/><Relationship Id="rId5" Type="http://schemas.openxmlformats.org/officeDocument/2006/relationships/image" Target="../media/image62.png"/><Relationship Id="rId15" Type="http://schemas.openxmlformats.org/officeDocument/2006/relationships/image" Target="../media/image120.svg"/><Relationship Id="rId10" Type="http://schemas.openxmlformats.org/officeDocument/2006/relationships/image" Target="../media/image177.png"/><Relationship Id="rId19" Type="http://schemas.openxmlformats.org/officeDocument/2006/relationships/image" Target="../media/image124.svg"/><Relationship Id="rId4" Type="http://schemas.openxmlformats.org/officeDocument/2006/relationships/image" Target="../media/image61.png"/><Relationship Id="rId9" Type="http://schemas.openxmlformats.org/officeDocument/2006/relationships/image" Target="../media/image66.svg"/><Relationship Id="rId14" Type="http://schemas.openxmlformats.org/officeDocument/2006/relationships/image" Target="../media/image119.png"/><Relationship Id="rId22" Type="http://schemas.openxmlformats.org/officeDocument/2006/relationships/image" Target="../media/image176.png"/></Relationships>
</file>

<file path=ppt/slides/_rels/slide52.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180.png"/><Relationship Id="rId18" Type="http://schemas.openxmlformats.org/officeDocument/2006/relationships/image" Target="../media/image123.png"/><Relationship Id="rId3" Type="http://schemas.openxmlformats.org/officeDocument/2006/relationships/image" Target="../media/image114.svg"/><Relationship Id="rId21" Type="http://schemas.openxmlformats.org/officeDocument/2006/relationships/image" Target="../media/image126.svg"/><Relationship Id="rId7" Type="http://schemas.openxmlformats.org/officeDocument/2006/relationships/image" Target="../media/image64.png"/><Relationship Id="rId12" Type="http://schemas.openxmlformats.org/officeDocument/2006/relationships/image" Target="../media/image166.png"/><Relationship Id="rId17" Type="http://schemas.openxmlformats.org/officeDocument/2006/relationships/image" Target="../media/image122.svg"/><Relationship Id="rId2" Type="http://schemas.openxmlformats.org/officeDocument/2006/relationships/image" Target="../media/image113.png"/><Relationship Id="rId16" Type="http://schemas.openxmlformats.org/officeDocument/2006/relationships/image" Target="../media/image121.png"/><Relationship Id="rId20" Type="http://schemas.openxmlformats.org/officeDocument/2006/relationships/image" Target="../media/image125.png"/><Relationship Id="rId1" Type="http://schemas.openxmlformats.org/officeDocument/2006/relationships/slideLayout" Target="../slideLayouts/slideLayout7.xml"/><Relationship Id="rId6" Type="http://schemas.openxmlformats.org/officeDocument/2006/relationships/image" Target="../media/image63.svg"/><Relationship Id="rId11" Type="http://schemas.openxmlformats.org/officeDocument/2006/relationships/image" Target="../media/image165.png"/><Relationship Id="rId5" Type="http://schemas.openxmlformats.org/officeDocument/2006/relationships/image" Target="../media/image62.png"/><Relationship Id="rId15" Type="http://schemas.openxmlformats.org/officeDocument/2006/relationships/image" Target="../media/image120.svg"/><Relationship Id="rId10" Type="http://schemas.openxmlformats.org/officeDocument/2006/relationships/image" Target="../media/image179.png"/><Relationship Id="rId19" Type="http://schemas.openxmlformats.org/officeDocument/2006/relationships/image" Target="../media/image124.svg"/><Relationship Id="rId4" Type="http://schemas.openxmlformats.org/officeDocument/2006/relationships/image" Target="../media/image61.png"/><Relationship Id="rId9" Type="http://schemas.openxmlformats.org/officeDocument/2006/relationships/image" Target="../media/image66.svg"/><Relationship Id="rId14" Type="http://schemas.openxmlformats.org/officeDocument/2006/relationships/image" Target="../media/image119.png"/><Relationship Id="rId22" Type="http://schemas.openxmlformats.org/officeDocument/2006/relationships/image" Target="../media/image176.png"/></Relationships>
</file>

<file path=ppt/slides/_rels/slide53.xml.rels><?xml version="1.0" encoding="UTF-8" standalone="yes"?>
<Relationships xmlns="http://schemas.openxmlformats.org/package/2006/relationships"><Relationship Id="rId8" Type="http://schemas.openxmlformats.org/officeDocument/2006/relationships/image" Target="../media/image103.png"/><Relationship Id="rId13" Type="http://schemas.openxmlformats.org/officeDocument/2006/relationships/image" Target="../media/image182.png"/><Relationship Id="rId3" Type="http://schemas.openxmlformats.org/officeDocument/2006/relationships/image" Target="../media/image99.svg"/><Relationship Id="rId7" Type="http://schemas.openxmlformats.org/officeDocument/2006/relationships/image" Target="../media/image102.png"/><Relationship Id="rId12" Type="http://schemas.openxmlformats.org/officeDocument/2006/relationships/image" Target="../media/image105.svg"/><Relationship Id="rId2" Type="http://schemas.openxmlformats.org/officeDocument/2006/relationships/image" Target="../media/image98.png"/><Relationship Id="rId1" Type="http://schemas.openxmlformats.org/officeDocument/2006/relationships/slideLayout" Target="../slideLayouts/slideLayout7.xml"/><Relationship Id="rId6" Type="http://schemas.openxmlformats.org/officeDocument/2006/relationships/image" Target="../media/image101.svg"/><Relationship Id="rId11" Type="http://schemas.openxmlformats.org/officeDocument/2006/relationships/image" Target="../media/image65.png"/><Relationship Id="rId5" Type="http://schemas.openxmlformats.org/officeDocument/2006/relationships/image" Target="../media/image59.png"/><Relationship Id="rId15" Type="http://schemas.openxmlformats.org/officeDocument/2006/relationships/image" Target="../media/image184.png"/><Relationship Id="rId10" Type="http://schemas.openxmlformats.org/officeDocument/2006/relationships/image" Target="../media/image64.png"/><Relationship Id="rId4" Type="http://schemas.openxmlformats.org/officeDocument/2006/relationships/image" Target="../media/image181.jpeg"/><Relationship Id="rId9" Type="http://schemas.openxmlformats.org/officeDocument/2006/relationships/image" Target="../media/image104.svg"/><Relationship Id="rId14" Type="http://schemas.openxmlformats.org/officeDocument/2006/relationships/image" Target="../media/image183.png"/></Relationships>
</file>

<file path=ppt/slides/_rels/slide54.xml.rels><?xml version="1.0" encoding="UTF-8" standalone="yes"?>
<Relationships xmlns="http://schemas.openxmlformats.org/package/2006/relationships"><Relationship Id="rId8" Type="http://schemas.openxmlformats.org/officeDocument/2006/relationships/image" Target="../media/image103.png"/><Relationship Id="rId13" Type="http://schemas.openxmlformats.org/officeDocument/2006/relationships/image" Target="../media/image186.png"/><Relationship Id="rId3" Type="http://schemas.openxmlformats.org/officeDocument/2006/relationships/image" Target="../media/image99.svg"/><Relationship Id="rId7" Type="http://schemas.openxmlformats.org/officeDocument/2006/relationships/image" Target="../media/image102.png"/><Relationship Id="rId12" Type="http://schemas.openxmlformats.org/officeDocument/2006/relationships/image" Target="../media/image105.svg"/><Relationship Id="rId17" Type="http://schemas.openxmlformats.org/officeDocument/2006/relationships/image" Target="../media/image188.png"/><Relationship Id="rId2" Type="http://schemas.openxmlformats.org/officeDocument/2006/relationships/image" Target="../media/image98.png"/><Relationship Id="rId16" Type="http://schemas.openxmlformats.org/officeDocument/2006/relationships/image" Target="../media/image187.png"/><Relationship Id="rId1" Type="http://schemas.openxmlformats.org/officeDocument/2006/relationships/slideLayout" Target="../slideLayouts/slideLayout7.xml"/><Relationship Id="rId6" Type="http://schemas.openxmlformats.org/officeDocument/2006/relationships/image" Target="../media/image101.svg"/><Relationship Id="rId11" Type="http://schemas.openxmlformats.org/officeDocument/2006/relationships/image" Target="../media/image65.png"/><Relationship Id="rId5" Type="http://schemas.openxmlformats.org/officeDocument/2006/relationships/image" Target="../media/image59.png"/><Relationship Id="rId15" Type="http://schemas.openxmlformats.org/officeDocument/2006/relationships/image" Target="../media/image184.png"/><Relationship Id="rId10" Type="http://schemas.openxmlformats.org/officeDocument/2006/relationships/image" Target="../media/image64.png"/><Relationship Id="rId4" Type="http://schemas.openxmlformats.org/officeDocument/2006/relationships/image" Target="../media/image185.jpeg"/><Relationship Id="rId9" Type="http://schemas.openxmlformats.org/officeDocument/2006/relationships/image" Target="../media/image104.svg"/><Relationship Id="rId14" Type="http://schemas.openxmlformats.org/officeDocument/2006/relationships/image" Target="../media/image183.png"/></Relationships>
</file>

<file path=ppt/slides/_rels/slide55.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image" Target="../media/image190.png"/><Relationship Id="rId18" Type="http://schemas.openxmlformats.org/officeDocument/2006/relationships/image" Target="../media/image192.png"/><Relationship Id="rId3" Type="http://schemas.openxmlformats.org/officeDocument/2006/relationships/image" Target="../media/image99.svg"/><Relationship Id="rId7" Type="http://schemas.openxmlformats.org/officeDocument/2006/relationships/image" Target="../media/image61.png"/><Relationship Id="rId12" Type="http://schemas.openxmlformats.org/officeDocument/2006/relationships/image" Target="../media/image66.svg"/><Relationship Id="rId17" Type="http://schemas.openxmlformats.org/officeDocument/2006/relationships/image" Target="../media/image191.svg"/><Relationship Id="rId2" Type="http://schemas.openxmlformats.org/officeDocument/2006/relationships/image" Target="../media/image98.png"/><Relationship Id="rId16" Type="http://schemas.openxmlformats.org/officeDocument/2006/relationships/image" Target="../media/image145.png"/><Relationship Id="rId1" Type="http://schemas.openxmlformats.org/officeDocument/2006/relationships/slideLayout" Target="../slideLayouts/slideLayout7.xml"/><Relationship Id="rId6" Type="http://schemas.openxmlformats.org/officeDocument/2006/relationships/image" Target="../media/image60.svg"/><Relationship Id="rId11" Type="http://schemas.openxmlformats.org/officeDocument/2006/relationships/image" Target="../media/image65.png"/><Relationship Id="rId5" Type="http://schemas.openxmlformats.org/officeDocument/2006/relationships/image" Target="../media/image59.png"/><Relationship Id="rId15" Type="http://schemas.openxmlformats.org/officeDocument/2006/relationships/image" Target="../media/image184.png"/><Relationship Id="rId10" Type="http://schemas.openxmlformats.org/officeDocument/2006/relationships/image" Target="../media/image64.png"/><Relationship Id="rId4" Type="http://schemas.openxmlformats.org/officeDocument/2006/relationships/image" Target="../media/image189.png"/><Relationship Id="rId9" Type="http://schemas.openxmlformats.org/officeDocument/2006/relationships/image" Target="../media/image63.svg"/><Relationship Id="rId14" Type="http://schemas.openxmlformats.org/officeDocument/2006/relationships/image" Target="../media/image183.png"/></Relationships>
</file>

<file path=ppt/slides/_rels/slide56.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145.png"/><Relationship Id="rId3" Type="http://schemas.openxmlformats.org/officeDocument/2006/relationships/image" Target="../media/image114.svg"/><Relationship Id="rId7" Type="http://schemas.openxmlformats.org/officeDocument/2006/relationships/image" Target="../media/image64.png"/><Relationship Id="rId12" Type="http://schemas.openxmlformats.org/officeDocument/2006/relationships/image" Target="../media/image184.png"/><Relationship Id="rId2" Type="http://schemas.openxmlformats.org/officeDocument/2006/relationships/image" Target="../media/image113.png"/><Relationship Id="rId16" Type="http://schemas.openxmlformats.org/officeDocument/2006/relationships/image" Target="../media/image192.png"/><Relationship Id="rId1" Type="http://schemas.openxmlformats.org/officeDocument/2006/relationships/slideLayout" Target="../slideLayouts/slideLayout7.xml"/><Relationship Id="rId6" Type="http://schemas.openxmlformats.org/officeDocument/2006/relationships/image" Target="../media/image63.svg"/><Relationship Id="rId11" Type="http://schemas.openxmlformats.org/officeDocument/2006/relationships/image" Target="../media/image183.png"/><Relationship Id="rId5" Type="http://schemas.openxmlformats.org/officeDocument/2006/relationships/image" Target="../media/image62.png"/><Relationship Id="rId15" Type="http://schemas.openxmlformats.org/officeDocument/2006/relationships/image" Target="../media/image194.png"/><Relationship Id="rId10" Type="http://schemas.openxmlformats.org/officeDocument/2006/relationships/image" Target="../media/image193.png"/><Relationship Id="rId4" Type="http://schemas.openxmlformats.org/officeDocument/2006/relationships/image" Target="../media/image61.png"/><Relationship Id="rId9" Type="http://schemas.openxmlformats.org/officeDocument/2006/relationships/image" Target="../media/image66.svg"/><Relationship Id="rId14" Type="http://schemas.openxmlformats.org/officeDocument/2006/relationships/image" Target="../media/image191.svg"/></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5.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6.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97.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1.xml.rels><?xml version="1.0" encoding="UTF-8" standalone="yes"?>
<Relationships xmlns="http://schemas.openxmlformats.org/package/2006/relationships"><Relationship Id="rId3" Type="http://schemas.openxmlformats.org/officeDocument/2006/relationships/image" Target="../media/image198.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2.xml.rels><?xml version="1.0" encoding="UTF-8" standalone="yes"?>
<Relationships xmlns="http://schemas.openxmlformats.org/package/2006/relationships"><Relationship Id="rId3" Type="http://schemas.openxmlformats.org/officeDocument/2006/relationships/image" Target="../media/image199.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0.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a:spLocks noGrp="1"/>
          </p:cNvSpPr>
          <p:nvPr>
            <p:ph type="title" idx="4294967295"/>
          </p:nvPr>
        </p:nvSpPr>
        <p:spPr>
          <a:xfrm>
            <a:off x="1028700" y="1515288"/>
            <a:ext cx="10276941" cy="12033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9799"/>
              </a:lnSpc>
              <a:spcBef>
                <a:spcPct val="0"/>
              </a:spcBef>
              <a:spcAft>
                <a:spcPts val="0"/>
              </a:spcAft>
              <a:buClrTx/>
              <a:buSzTx/>
              <a:buFontTx/>
              <a:buNone/>
              <a:tabLst/>
              <a:defRPr/>
            </a:pPr>
            <a:r>
              <a:rPr kumimoji="0" lang="en-US" sz="6999" b="1" i="0" u="none" strike="noStrike" kern="1200" cap="none" spc="0" normalizeH="0" baseline="0" noProof="0">
                <a:ln>
                  <a:noFill/>
                </a:ln>
                <a:solidFill>
                  <a:srgbClr val="000000"/>
                </a:solidFill>
                <a:effectLst/>
                <a:uLnTx/>
                <a:uFillTx/>
                <a:latin typeface="Public Sans Bold"/>
                <a:ea typeface="Public Sans Bold"/>
                <a:cs typeface="Public Sans Bold"/>
                <a:sym typeface="Public Sans Bold"/>
              </a:rPr>
              <a:t>Full Day Kindergarten</a:t>
            </a:r>
          </a:p>
        </p:txBody>
      </p:sp>
      <p:sp>
        <p:nvSpPr>
          <p:cNvPr id="5" name="TextBox 5"/>
          <p:cNvSpPr txBox="1"/>
          <p:nvPr/>
        </p:nvSpPr>
        <p:spPr>
          <a:xfrm>
            <a:off x="1513932" y="2642413"/>
            <a:ext cx="8878038" cy="1189990"/>
          </a:xfrm>
          <a:prstGeom prst="rect">
            <a:avLst/>
          </a:prstGeom>
        </p:spPr>
        <p:txBody>
          <a:bodyPr lIns="0" tIns="0" rIns="0" bIns="0" rtlCol="0" anchor="t">
            <a:spAutoFit/>
          </a:bodyPr>
          <a:lstStyle/>
          <a:p>
            <a:pPr marL="0" lvl="0" indent="0" algn="r">
              <a:lnSpc>
                <a:spcPts val="4759"/>
              </a:lnSpc>
              <a:spcBef>
                <a:spcPct val="0"/>
              </a:spcBef>
            </a:pPr>
            <a:r>
              <a:rPr lang="en-US" sz="3399">
                <a:solidFill>
                  <a:srgbClr val="000000"/>
                </a:solidFill>
                <a:latin typeface="Public Sans"/>
                <a:ea typeface="Public Sans"/>
                <a:cs typeface="Public Sans"/>
                <a:sym typeface="Public Sans"/>
              </a:rPr>
              <a:t>ENHANCING FOUNDATIONAL READINESS AND GRADE-LEVEL ACHIEVEMENT</a:t>
            </a:r>
          </a:p>
        </p:txBody>
      </p:sp>
      <p:sp>
        <p:nvSpPr>
          <p:cNvPr id="3" name="Freeform 3" descr="Two students reading a book in a classroom. "/>
          <p:cNvSpPr/>
          <p:nvPr/>
        </p:nvSpPr>
        <p:spPr>
          <a:xfrm>
            <a:off x="0" y="4400864"/>
            <a:ext cx="18288000" cy="12184380"/>
          </a:xfrm>
          <a:custGeom>
            <a:avLst/>
            <a:gdLst/>
            <a:ahLst/>
            <a:cxnLst/>
            <a:rect l="l" t="t" r="r" b="b"/>
            <a:pathLst>
              <a:path w="18288000" h="12184380">
                <a:moveTo>
                  <a:pt x="0" y="0"/>
                </a:moveTo>
                <a:lnTo>
                  <a:pt x="18288000" y="0"/>
                </a:lnTo>
                <a:lnTo>
                  <a:pt x="18288000" y="12184380"/>
                </a:lnTo>
                <a:lnTo>
                  <a:pt x="0" y="12184380"/>
                </a:lnTo>
                <a:lnTo>
                  <a:pt x="0" y="0"/>
                </a:lnTo>
                <a:close/>
              </a:path>
            </a:pathLst>
          </a:custGeom>
          <a:blipFill>
            <a:blip r:embed="rId3"/>
            <a:stretch>
              <a:fillRect/>
            </a:stretch>
          </a:blipFill>
        </p:spPr>
        <p:txBody>
          <a:bodyPr/>
          <a:lstStyle/>
          <a:p>
            <a:endParaRPr lang="en-US"/>
          </a:p>
        </p:txBody>
      </p:sp>
      <p:sp>
        <p:nvSpPr>
          <p:cNvPr id="2" name="Freeform 2" descr="CDSD Logo"/>
          <p:cNvSpPr/>
          <p:nvPr/>
        </p:nvSpPr>
        <p:spPr>
          <a:xfrm>
            <a:off x="13967606" y="29952"/>
            <a:ext cx="4370912" cy="4370912"/>
          </a:xfrm>
          <a:custGeom>
            <a:avLst/>
            <a:gdLst/>
            <a:ahLst/>
            <a:cxnLst/>
            <a:rect l="l" t="t" r="r" b="b"/>
            <a:pathLst>
              <a:path w="4370912" h="4370912">
                <a:moveTo>
                  <a:pt x="0" y="0"/>
                </a:moveTo>
                <a:lnTo>
                  <a:pt x="4370912" y="0"/>
                </a:lnTo>
                <a:lnTo>
                  <a:pt x="4370912" y="4370912"/>
                </a:lnTo>
                <a:lnTo>
                  <a:pt x="0" y="4370912"/>
                </a:lnTo>
                <a:lnTo>
                  <a:pt x="0" y="0"/>
                </a:lnTo>
                <a:close/>
              </a:path>
            </a:pathLst>
          </a:custGeom>
          <a:blipFill>
            <a:blip r:embed="rId4"/>
            <a:stretch>
              <a:fillRect l="-10710" r="-7102" b="-52508"/>
            </a:stretch>
          </a:blipFill>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a:spLocks noGrp="1"/>
          </p:cNvSpPr>
          <p:nvPr>
            <p:ph type="title" idx="4294967295"/>
          </p:nvPr>
        </p:nvSpPr>
        <p:spPr>
          <a:xfrm>
            <a:off x="1079218" y="533400"/>
            <a:ext cx="6846174" cy="9810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7679"/>
              </a:lnSpc>
              <a:spcBef>
                <a:spcPts val="0"/>
              </a:spcBef>
              <a:spcAft>
                <a:spcPts val="0"/>
              </a:spcAft>
              <a:buClrTx/>
              <a:buSzTx/>
              <a:buFontTx/>
              <a:buNone/>
              <a:tabLst/>
              <a:defRPr/>
            </a:pPr>
            <a:r>
              <a:rPr kumimoji="0" lang="en-US" sz="6399" b="0" i="0" u="none" strike="noStrike" kern="1200" cap="none" spc="0" normalizeH="0" baseline="0" noProof="0">
                <a:ln>
                  <a:noFill/>
                </a:ln>
                <a:solidFill>
                  <a:srgbClr val="000000"/>
                </a:solidFill>
                <a:effectLst/>
                <a:uLnTx/>
                <a:uFillTx/>
                <a:latin typeface="Public Sans Thin"/>
                <a:ea typeface="Public Sans Thin"/>
                <a:cs typeface="Public Sans Thin"/>
                <a:sym typeface="Public Sans Thin"/>
              </a:rPr>
              <a:t>Purpose</a:t>
            </a:r>
          </a:p>
        </p:txBody>
      </p:sp>
      <p:sp>
        <p:nvSpPr>
          <p:cNvPr id="5" name="TextBox 5"/>
          <p:cNvSpPr txBox="1"/>
          <p:nvPr/>
        </p:nvSpPr>
        <p:spPr>
          <a:xfrm>
            <a:off x="1239686" y="1574447"/>
            <a:ext cx="8415839" cy="7633335"/>
          </a:xfrm>
          <a:prstGeom prst="rect">
            <a:avLst/>
          </a:prstGeom>
        </p:spPr>
        <p:txBody>
          <a:bodyPr lIns="0" tIns="0" rIns="0" bIns="0" rtlCol="0" anchor="t">
            <a:spAutoFit/>
          </a:bodyPr>
          <a:lstStyle/>
          <a:p>
            <a:pPr marL="734058" lvl="1" indent="-367029" algn="l">
              <a:lnSpc>
                <a:spcPts val="5099"/>
              </a:lnSpc>
              <a:buFont typeface="Arial"/>
              <a:buChar char="•"/>
            </a:pPr>
            <a:r>
              <a:rPr lang="en-US" sz="3399">
                <a:solidFill>
                  <a:srgbClr val="000000"/>
                </a:solidFill>
                <a:latin typeface="Public Sans"/>
                <a:ea typeface="Public Sans"/>
                <a:cs typeface="Public Sans"/>
                <a:sym typeface="Public Sans"/>
              </a:rPr>
              <a:t>Students who graduate from Central Dauphin School District will be ready to participate fully as citizens in the workforce or post-secondary schooling. </a:t>
            </a:r>
          </a:p>
          <a:p>
            <a:pPr marL="734058" lvl="1" indent="-367029" algn="l">
              <a:lnSpc>
                <a:spcPts val="5099"/>
              </a:lnSpc>
              <a:buFont typeface="Arial"/>
              <a:buChar char="•"/>
            </a:pPr>
            <a:r>
              <a:rPr lang="en-US" sz="3399">
                <a:solidFill>
                  <a:srgbClr val="000000"/>
                </a:solidFill>
                <a:latin typeface="Public Sans"/>
                <a:ea typeface="Public Sans"/>
                <a:cs typeface="Public Sans"/>
                <a:sym typeface="Public Sans"/>
              </a:rPr>
              <a:t>Ensuring students are at grade level by third grade. </a:t>
            </a:r>
          </a:p>
          <a:p>
            <a:pPr marL="734058" lvl="1" indent="-367029" algn="l">
              <a:lnSpc>
                <a:spcPts val="5099"/>
              </a:lnSpc>
              <a:buFont typeface="Arial"/>
              <a:buChar char="•"/>
            </a:pPr>
            <a:r>
              <a:rPr lang="en-US" sz="3399">
                <a:solidFill>
                  <a:srgbClr val="000000"/>
                </a:solidFill>
                <a:latin typeface="Public Sans"/>
                <a:ea typeface="Public Sans"/>
                <a:cs typeface="Public Sans"/>
                <a:sym typeface="Public Sans"/>
              </a:rPr>
              <a:t>Assist families with a single place for students to learn all day where they do not need to pay for that service. </a:t>
            </a:r>
          </a:p>
          <a:p>
            <a:pPr marL="734058" lvl="1" indent="-367029" algn="l">
              <a:lnSpc>
                <a:spcPts val="5099"/>
              </a:lnSpc>
              <a:buFont typeface="Arial"/>
              <a:buChar char="•"/>
            </a:pPr>
            <a:r>
              <a:rPr lang="en-US" sz="3399">
                <a:solidFill>
                  <a:srgbClr val="000000"/>
                </a:solidFill>
                <a:latin typeface="Public Sans"/>
                <a:ea typeface="Public Sans"/>
                <a:cs typeface="Public Sans"/>
                <a:sym typeface="Public Sans"/>
              </a:rPr>
              <a:t>Create capacity across the district for our growing population.</a:t>
            </a:r>
          </a:p>
        </p:txBody>
      </p:sp>
      <p:sp>
        <p:nvSpPr>
          <p:cNvPr id="3" name="Freeform 3" descr="Young student writing on paper. "/>
          <p:cNvSpPr/>
          <p:nvPr/>
        </p:nvSpPr>
        <p:spPr>
          <a:xfrm>
            <a:off x="10088794" y="37992"/>
            <a:ext cx="8199206" cy="10249008"/>
          </a:xfrm>
          <a:custGeom>
            <a:avLst/>
            <a:gdLst/>
            <a:ahLst/>
            <a:cxnLst/>
            <a:rect l="l" t="t" r="r" b="b"/>
            <a:pathLst>
              <a:path w="8199206" h="10249008">
                <a:moveTo>
                  <a:pt x="0" y="0"/>
                </a:moveTo>
                <a:lnTo>
                  <a:pt x="8199206" y="0"/>
                </a:lnTo>
                <a:lnTo>
                  <a:pt x="8199206" y="10249008"/>
                </a:lnTo>
                <a:lnTo>
                  <a:pt x="0" y="10249008"/>
                </a:lnTo>
                <a:lnTo>
                  <a:pt x="0" y="0"/>
                </a:lnTo>
                <a:close/>
              </a:path>
            </a:pathLst>
          </a:custGeom>
          <a:blipFill>
            <a:blip r:embed="rId3"/>
            <a:stretch>
              <a:fillRect l="-43749" r="-43749"/>
            </a:stretch>
          </a:blipFill>
        </p:spPr>
        <p:txBody>
          <a:bodyPr/>
          <a:lstStyle/>
          <a:p>
            <a:endParaRPr lang="en-US"/>
          </a:p>
        </p:txBody>
      </p:sp>
      <p:sp>
        <p:nvSpPr>
          <p:cNvPr id="2" name="Freeform 2" descr="CDSD logo"/>
          <p:cNvSpPr/>
          <p:nvPr/>
        </p:nvSpPr>
        <p:spPr>
          <a:xfrm>
            <a:off x="0" y="81285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4"/>
            <a:stretch>
              <a:fillRect l="-10710" r="-7102" b="-52508"/>
            </a:stretch>
          </a:blipFill>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3A088-1F3F-FFA6-0D47-41F292FC0856}"/>
              </a:ext>
            </a:extLst>
          </p:cNvPr>
          <p:cNvSpPr>
            <a:spLocks noGrp="1"/>
          </p:cNvSpPr>
          <p:nvPr>
            <p:ph type="title"/>
          </p:nvPr>
        </p:nvSpPr>
        <p:spPr>
          <a:xfrm>
            <a:off x="762000" y="1028700"/>
            <a:ext cx="15392400" cy="1143000"/>
          </a:xfrm>
        </p:spPr>
        <p:txBody>
          <a:bodyPr>
            <a:noAutofit/>
          </a:bodyPr>
          <a:lstStyle/>
          <a:p>
            <a:r>
              <a:rPr lang="en-US" sz="6400">
                <a:latin typeface="Public Sans Thin"/>
              </a:rPr>
              <a:t>The Research Behind Full Day Kindergarten</a:t>
            </a:r>
            <a:br>
              <a:rPr lang="en-US" sz="6400">
                <a:latin typeface="Public Sans Thin"/>
              </a:rPr>
            </a:br>
            <a:r>
              <a:rPr lang="en-US" sz="6400">
                <a:latin typeface="Public Sans Thin"/>
              </a:rPr>
              <a:t>National Trends</a:t>
            </a:r>
          </a:p>
        </p:txBody>
      </p:sp>
      <p:sp>
        <p:nvSpPr>
          <p:cNvPr id="3" name="Content Placeholder 2" descr="Kindergarteners eating breakfast in the cafeteria.">
            <a:extLst>
              <a:ext uri="{FF2B5EF4-FFF2-40B4-BE49-F238E27FC236}">
                <a16:creationId xmlns:a16="http://schemas.microsoft.com/office/drawing/2014/main" id="{1A0EF0B9-BF23-8326-66C2-C4AD73708046}"/>
              </a:ext>
            </a:extLst>
          </p:cNvPr>
          <p:cNvSpPr>
            <a:spLocks noGrp="1"/>
          </p:cNvSpPr>
          <p:nvPr>
            <p:ph idx="1"/>
          </p:nvPr>
        </p:nvSpPr>
        <p:spPr>
          <a:xfrm>
            <a:off x="1600200" y="3162300"/>
            <a:ext cx="8534400" cy="4525963"/>
          </a:xfrm>
        </p:spPr>
        <p:txBody>
          <a:bodyPr>
            <a:noAutofit/>
          </a:bodyPr>
          <a:lstStyle/>
          <a:p>
            <a:r>
              <a:rPr lang="en-US" sz="3400">
                <a:latin typeface="Public Sans"/>
              </a:rPr>
              <a:t>Percentage of students attending full day kindergarten grew from 10% in the 1970s to more than 80% in 2016</a:t>
            </a:r>
          </a:p>
          <a:p>
            <a:r>
              <a:rPr lang="en-US" sz="3400">
                <a:latin typeface="Public Sans"/>
              </a:rPr>
              <a:t>17 states plus Washington, DC mandate kindergarten</a:t>
            </a:r>
          </a:p>
          <a:p>
            <a:r>
              <a:rPr lang="en-US" sz="3400">
                <a:latin typeface="Public Sans"/>
              </a:rPr>
              <a:t>14 states plus Washington, DC require full day kindergarten to be offered</a:t>
            </a:r>
          </a:p>
          <a:p>
            <a:r>
              <a:rPr lang="en-US" sz="3400">
                <a:latin typeface="Public Sans"/>
              </a:rPr>
              <a:t>The importance of supporting early learning is an emphasis of the ESSA legislation</a:t>
            </a:r>
          </a:p>
        </p:txBody>
      </p:sp>
      <p:pic>
        <p:nvPicPr>
          <p:cNvPr id="6" name="Picture 5" descr="A group of children eating at a table">
            <a:extLst>
              <a:ext uri="{FF2B5EF4-FFF2-40B4-BE49-F238E27FC236}">
                <a16:creationId xmlns:a16="http://schemas.microsoft.com/office/drawing/2014/main" id="{FBCB53FD-ABA4-8531-B236-519C942C834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39400" y="3162300"/>
            <a:ext cx="7029450" cy="4686300"/>
          </a:xfrm>
          <a:prstGeom prst="rect">
            <a:avLst/>
          </a:prstGeom>
        </p:spPr>
      </p:pic>
      <p:sp>
        <p:nvSpPr>
          <p:cNvPr id="4" name="Freeform 2" descr="CDSD logo">
            <a:extLst>
              <a:ext uri="{FF2B5EF4-FFF2-40B4-BE49-F238E27FC236}">
                <a16:creationId xmlns:a16="http://schemas.microsoft.com/office/drawing/2014/main" id="{5AE9CEA8-4287-B2D7-240A-FE0EAF4D2094}"/>
              </a:ext>
            </a:extLst>
          </p:cNvPr>
          <p:cNvSpPr/>
          <p:nvPr/>
        </p:nvSpPr>
        <p:spPr>
          <a:xfrm>
            <a:off x="0" y="8115300"/>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3"/>
            <a:stretch>
              <a:fillRect l="-10710" r="-7102" b="-52508"/>
            </a:stretch>
          </a:blipFill>
        </p:spPr>
        <p:txBody>
          <a:bodyPr/>
          <a:lstStyle/>
          <a:p>
            <a:endParaRPr lang="en-US"/>
          </a:p>
        </p:txBody>
      </p:sp>
    </p:spTree>
    <p:extLst>
      <p:ext uri="{BB962C8B-B14F-4D97-AF65-F5344CB8AC3E}">
        <p14:creationId xmlns:p14="http://schemas.microsoft.com/office/powerpoint/2010/main" val="15461771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3B1153-6C62-4EB1-720A-1A18D18D4554}"/>
              </a:ext>
            </a:extLst>
          </p:cNvPr>
          <p:cNvSpPr>
            <a:spLocks noGrp="1"/>
          </p:cNvSpPr>
          <p:nvPr>
            <p:ph type="title" idx="4294967295"/>
          </p:nvPr>
        </p:nvSpPr>
        <p:spPr>
          <a:xfrm>
            <a:off x="457200" y="-1143000"/>
            <a:ext cx="8229600" cy="1143000"/>
          </a:xfrm>
        </p:spPr>
        <p:txBody>
          <a:bodyPr vert="horz" lIns="91440" tIns="45720" rIns="91440" bIns="45720" rtlCol="0" anchor="b">
            <a:normAutofit fontScale="90000"/>
          </a:bodyPr>
          <a:lstStyle/>
          <a:p>
            <a:r>
              <a:rPr lang="en-US"/>
              <a:t>Full Day Kindergarten in Pennsylvania</a:t>
            </a:r>
            <a:br>
              <a:rPr lang="en-US"/>
            </a:br>
            <a:endParaRPr lang="en-US"/>
          </a:p>
        </p:txBody>
      </p:sp>
      <p:pic>
        <p:nvPicPr>
          <p:cNvPr id="1026" name="Picture 2">
            <a:extLst>
              <a:ext uri="{FF2B5EF4-FFF2-40B4-BE49-F238E27FC236}">
                <a16:creationId xmlns:a16="http://schemas.microsoft.com/office/drawing/2014/main" id="{D1D4C720-BDF6-FBCE-40D2-55988ED0B2A3}"/>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29" y="429212"/>
            <a:ext cx="18301090" cy="10286999"/>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aphicFrame>
        <p:nvGraphicFramePr>
          <p:cNvPr id="6" name="Content Placeholder 5" descr="Chart of Full Day Kindergarten in PA with a rise from 50 to 85 percent over 15 years. ">
            <a:extLst>
              <a:ext uri="{FF2B5EF4-FFF2-40B4-BE49-F238E27FC236}">
                <a16:creationId xmlns:a16="http://schemas.microsoft.com/office/drawing/2014/main" id="{4D1EC53A-A966-3B69-864A-9F7B93E6E4A3}"/>
              </a:ext>
            </a:extLst>
          </p:cNvPr>
          <p:cNvGraphicFramePr>
            <a:graphicFrameLocks noGrp="1"/>
          </p:cNvGraphicFramePr>
          <p:nvPr>
            <p:ph idx="4294967295"/>
            <p:extLst>
              <p:ext uri="{D42A27DB-BD31-4B8C-83A1-F6EECF244321}">
                <p14:modId xmlns:p14="http://schemas.microsoft.com/office/powerpoint/2010/main" val="3798125032"/>
              </p:ext>
            </p:extLst>
          </p:nvPr>
        </p:nvGraphicFramePr>
        <p:xfrm>
          <a:off x="1700670" y="1723958"/>
          <a:ext cx="14858292" cy="6923219"/>
        </p:xfrm>
        <a:graphic>
          <a:graphicData uri="http://schemas.openxmlformats.org/drawingml/2006/chart">
            <c:chart xmlns:c="http://schemas.openxmlformats.org/drawingml/2006/chart" xmlns:r="http://schemas.openxmlformats.org/officeDocument/2006/relationships" r:id="rId3"/>
          </a:graphicData>
        </a:graphic>
      </p:graphicFrame>
      <p:sp>
        <p:nvSpPr>
          <p:cNvPr id="2" name="Freeform 2" descr="CDSD logo">
            <a:extLst>
              <a:ext uri="{FF2B5EF4-FFF2-40B4-BE49-F238E27FC236}">
                <a16:creationId xmlns:a16="http://schemas.microsoft.com/office/drawing/2014/main" id="{31E17C8E-6D3C-40E6-0134-80B51A365A71}"/>
              </a:ext>
            </a:extLst>
          </p:cNvPr>
          <p:cNvSpPr/>
          <p:nvPr/>
        </p:nvSpPr>
        <p:spPr>
          <a:xfrm>
            <a:off x="0" y="81285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4"/>
            <a:stretch>
              <a:fillRect l="-10710" r="-7102" b="-52508"/>
            </a:stretch>
          </a:blipFill>
        </p:spPr>
        <p:txBody>
          <a:bodyPr/>
          <a:lstStyle/>
          <a:p>
            <a:endParaRPr lang="en-US"/>
          </a:p>
        </p:txBody>
      </p:sp>
      <p:pic>
        <p:nvPicPr>
          <p:cNvPr id="1027" name="Picture 3">
            <a:extLst>
              <a:ext uri="{FF2B5EF4-FFF2-40B4-BE49-F238E27FC236}">
                <a16:creationId xmlns:a16="http://schemas.microsoft.com/office/drawing/2014/main" id="{99AFE194-7A65-326B-C324-2B80FD819A46}"/>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04738" y="763235"/>
            <a:ext cx="66675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0273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90039BF-C4C8-5662-4D17-B02D96F2CB98}"/>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29" y="42067"/>
            <a:ext cx="18301090" cy="1028699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a:extLst>
              <a:ext uri="{FF2B5EF4-FFF2-40B4-BE49-F238E27FC236}">
                <a16:creationId xmlns:a16="http://schemas.microsoft.com/office/drawing/2014/main" id="{B828DB0A-C1F4-7553-1AC2-18B6A31A23A7}"/>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pPr>
              <a:defRPr sz="1862" b="0" i="0" u="none" strike="noStrike" kern="1200" spc="0" baseline="0">
                <a:solidFill>
                  <a:prstClr val="black">
                    <a:lumMod val="65000"/>
                    <a:lumOff val="35000"/>
                  </a:prstClr>
                </a:solidFill>
                <a:latin typeface="+mn-lt"/>
                <a:ea typeface="+mn-ea"/>
                <a:cs typeface="+mn-cs"/>
              </a:defRPr>
            </a:pPr>
            <a:r>
              <a:rPr lang="en-US">
                <a:solidFill>
                  <a:prstClr val="black">
                    <a:lumMod val="65000"/>
                    <a:lumOff val="35000"/>
                  </a:prstClr>
                </a:solidFill>
              </a:rPr>
              <a:t>Full Day Kindergarten in Dauphin County</a:t>
            </a:r>
          </a:p>
        </p:txBody>
      </p:sp>
      <p:graphicFrame>
        <p:nvGraphicFramePr>
          <p:cNvPr id="4" name="Chart 3" descr="Chart of Full day kindergarten in Dauphin County rising from 20% to 90% over 14 years. ">
            <a:extLst>
              <a:ext uri="{FF2B5EF4-FFF2-40B4-BE49-F238E27FC236}">
                <a16:creationId xmlns:a16="http://schemas.microsoft.com/office/drawing/2014/main" id="{C67DE71C-56AD-249B-A12C-44215C9BD41A}"/>
              </a:ext>
            </a:extLst>
          </p:cNvPr>
          <p:cNvGraphicFramePr/>
          <p:nvPr>
            <p:extLst>
              <p:ext uri="{D42A27DB-BD31-4B8C-83A1-F6EECF244321}">
                <p14:modId xmlns:p14="http://schemas.microsoft.com/office/powerpoint/2010/main" val="607049309"/>
              </p:ext>
            </p:extLst>
          </p:nvPr>
        </p:nvGraphicFramePr>
        <p:xfrm>
          <a:off x="1343891" y="1079500"/>
          <a:ext cx="12192000" cy="81280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Table 4">
            <a:extLst>
              <a:ext uri="{FF2B5EF4-FFF2-40B4-BE49-F238E27FC236}">
                <a16:creationId xmlns:a16="http://schemas.microsoft.com/office/drawing/2014/main" id="{51300D63-414A-C1A7-CEF6-9A259B23FE99}"/>
              </a:ext>
            </a:extLst>
          </p:cNvPr>
          <p:cNvGraphicFramePr>
            <a:graphicFrameLocks noGrp="1"/>
          </p:cNvGraphicFramePr>
          <p:nvPr/>
        </p:nvGraphicFramePr>
        <p:xfrm>
          <a:off x="14256327" y="1467428"/>
          <a:ext cx="2798619" cy="7200900"/>
        </p:xfrm>
        <a:graphic>
          <a:graphicData uri="http://schemas.openxmlformats.org/drawingml/2006/table">
            <a:tbl>
              <a:tblPr firstRow="1" bandRow="1">
                <a:tableStyleId>{5C22544A-7EE6-4342-B048-85BDC9FD1C3A}</a:tableStyleId>
              </a:tblPr>
              <a:tblGrid>
                <a:gridCol w="2798619">
                  <a:extLst>
                    <a:ext uri="{9D8B030D-6E8A-4147-A177-3AD203B41FA5}">
                      <a16:colId xmlns:a16="http://schemas.microsoft.com/office/drawing/2014/main" val="2402194496"/>
                    </a:ext>
                  </a:extLst>
                </a:gridCol>
              </a:tblGrid>
              <a:tr h="1234440">
                <a:tc>
                  <a:txBody>
                    <a:bodyPr/>
                    <a:lstStyle/>
                    <a:p>
                      <a:pPr algn="ctr"/>
                      <a:r>
                        <a:rPr lang="en-US" sz="2400"/>
                        <a:t>10 Public School Districts in Dauphin County</a:t>
                      </a:r>
                    </a:p>
                  </a:txBody>
                  <a:tcPr marL="137160" marR="137160" marT="68580" marB="68580"/>
                </a:tc>
                <a:extLst>
                  <a:ext uri="{0D108BD9-81ED-4DB2-BD59-A6C34878D82A}">
                    <a16:rowId xmlns:a16="http://schemas.microsoft.com/office/drawing/2014/main" val="2571560809"/>
                  </a:ext>
                </a:extLst>
              </a:tr>
              <a:tr h="556260">
                <a:tc>
                  <a:txBody>
                    <a:bodyPr/>
                    <a:lstStyle/>
                    <a:p>
                      <a:r>
                        <a:rPr lang="en-US" sz="2700"/>
                        <a:t>Central Dauphin</a:t>
                      </a:r>
                    </a:p>
                  </a:txBody>
                  <a:tcPr marL="137160" marR="137160" marT="68580" marB="68580"/>
                </a:tc>
                <a:extLst>
                  <a:ext uri="{0D108BD9-81ED-4DB2-BD59-A6C34878D82A}">
                    <a16:rowId xmlns:a16="http://schemas.microsoft.com/office/drawing/2014/main" val="1591039915"/>
                  </a:ext>
                </a:extLst>
              </a:tr>
              <a:tr h="556260">
                <a:tc>
                  <a:txBody>
                    <a:bodyPr/>
                    <a:lstStyle/>
                    <a:p>
                      <a:r>
                        <a:rPr lang="en-US" sz="2700"/>
                        <a:t>Derry Township</a:t>
                      </a:r>
                    </a:p>
                  </a:txBody>
                  <a:tcPr marL="137160" marR="137160" marT="68580" marB="68580"/>
                </a:tc>
                <a:extLst>
                  <a:ext uri="{0D108BD9-81ED-4DB2-BD59-A6C34878D82A}">
                    <a16:rowId xmlns:a16="http://schemas.microsoft.com/office/drawing/2014/main" val="1931041689"/>
                  </a:ext>
                </a:extLst>
              </a:tr>
              <a:tr h="556260">
                <a:tc>
                  <a:txBody>
                    <a:bodyPr/>
                    <a:lstStyle/>
                    <a:p>
                      <a:r>
                        <a:rPr lang="en-US" sz="2700"/>
                        <a:t>Halifax</a:t>
                      </a:r>
                    </a:p>
                  </a:txBody>
                  <a:tcPr marL="137160" marR="137160" marT="68580" marB="68580"/>
                </a:tc>
                <a:extLst>
                  <a:ext uri="{0D108BD9-81ED-4DB2-BD59-A6C34878D82A}">
                    <a16:rowId xmlns:a16="http://schemas.microsoft.com/office/drawing/2014/main" val="3616633352"/>
                  </a:ext>
                </a:extLst>
              </a:tr>
              <a:tr h="556260">
                <a:tc>
                  <a:txBody>
                    <a:bodyPr/>
                    <a:lstStyle/>
                    <a:p>
                      <a:r>
                        <a:rPr lang="en-US" sz="2700"/>
                        <a:t>Harrisburg</a:t>
                      </a:r>
                    </a:p>
                  </a:txBody>
                  <a:tcPr marL="137160" marR="137160" marT="68580" marB="68580"/>
                </a:tc>
                <a:extLst>
                  <a:ext uri="{0D108BD9-81ED-4DB2-BD59-A6C34878D82A}">
                    <a16:rowId xmlns:a16="http://schemas.microsoft.com/office/drawing/2014/main" val="2761410569"/>
                  </a:ext>
                </a:extLst>
              </a:tr>
              <a:tr h="556260">
                <a:tc>
                  <a:txBody>
                    <a:bodyPr/>
                    <a:lstStyle/>
                    <a:p>
                      <a:r>
                        <a:rPr lang="en-US" sz="2700"/>
                        <a:t>Lower Dauphin</a:t>
                      </a:r>
                    </a:p>
                  </a:txBody>
                  <a:tcPr marL="137160" marR="137160" marT="68580" marB="68580"/>
                </a:tc>
                <a:extLst>
                  <a:ext uri="{0D108BD9-81ED-4DB2-BD59-A6C34878D82A}">
                    <a16:rowId xmlns:a16="http://schemas.microsoft.com/office/drawing/2014/main" val="680536136"/>
                  </a:ext>
                </a:extLst>
              </a:tr>
              <a:tr h="556260">
                <a:tc>
                  <a:txBody>
                    <a:bodyPr/>
                    <a:lstStyle/>
                    <a:p>
                      <a:r>
                        <a:rPr lang="en-US" sz="2700"/>
                        <a:t>Middletown</a:t>
                      </a:r>
                    </a:p>
                  </a:txBody>
                  <a:tcPr marL="137160" marR="137160" marT="68580" marB="68580"/>
                </a:tc>
                <a:extLst>
                  <a:ext uri="{0D108BD9-81ED-4DB2-BD59-A6C34878D82A}">
                    <a16:rowId xmlns:a16="http://schemas.microsoft.com/office/drawing/2014/main" val="1547261003"/>
                  </a:ext>
                </a:extLst>
              </a:tr>
              <a:tr h="556260">
                <a:tc>
                  <a:txBody>
                    <a:bodyPr/>
                    <a:lstStyle/>
                    <a:p>
                      <a:r>
                        <a:rPr lang="en-US" sz="2700"/>
                        <a:t>Millersburg</a:t>
                      </a:r>
                    </a:p>
                  </a:txBody>
                  <a:tcPr marL="137160" marR="137160" marT="68580" marB="68580"/>
                </a:tc>
                <a:extLst>
                  <a:ext uri="{0D108BD9-81ED-4DB2-BD59-A6C34878D82A}">
                    <a16:rowId xmlns:a16="http://schemas.microsoft.com/office/drawing/2014/main" val="1227830571"/>
                  </a:ext>
                </a:extLst>
              </a:tr>
              <a:tr h="960120">
                <a:tc>
                  <a:txBody>
                    <a:bodyPr/>
                    <a:lstStyle/>
                    <a:p>
                      <a:r>
                        <a:rPr lang="en-US" sz="2700"/>
                        <a:t>Steelton-</a:t>
                      </a:r>
                      <a:r>
                        <a:rPr lang="en-US" sz="2700" err="1"/>
                        <a:t>Highspire</a:t>
                      </a:r>
                      <a:endParaRPr lang="en-US" sz="2700"/>
                    </a:p>
                  </a:txBody>
                  <a:tcPr marL="137160" marR="137160" marT="68580" marB="68580"/>
                </a:tc>
                <a:extLst>
                  <a:ext uri="{0D108BD9-81ED-4DB2-BD59-A6C34878D82A}">
                    <a16:rowId xmlns:a16="http://schemas.microsoft.com/office/drawing/2014/main" val="2896213521"/>
                  </a:ext>
                </a:extLst>
              </a:tr>
              <a:tr h="556260">
                <a:tc>
                  <a:txBody>
                    <a:bodyPr/>
                    <a:lstStyle/>
                    <a:p>
                      <a:r>
                        <a:rPr lang="en-US" sz="2700"/>
                        <a:t>Susquehanna</a:t>
                      </a:r>
                    </a:p>
                  </a:txBody>
                  <a:tcPr marL="137160" marR="137160" marT="68580" marB="68580"/>
                </a:tc>
                <a:extLst>
                  <a:ext uri="{0D108BD9-81ED-4DB2-BD59-A6C34878D82A}">
                    <a16:rowId xmlns:a16="http://schemas.microsoft.com/office/drawing/2014/main" val="1758885691"/>
                  </a:ext>
                </a:extLst>
              </a:tr>
              <a:tr h="556260">
                <a:tc>
                  <a:txBody>
                    <a:bodyPr/>
                    <a:lstStyle/>
                    <a:p>
                      <a:r>
                        <a:rPr lang="en-US" sz="2700"/>
                        <a:t>Upper Dauphin</a:t>
                      </a:r>
                    </a:p>
                  </a:txBody>
                  <a:tcPr marL="137160" marR="137160" marT="68580" marB="68580"/>
                </a:tc>
                <a:extLst>
                  <a:ext uri="{0D108BD9-81ED-4DB2-BD59-A6C34878D82A}">
                    <a16:rowId xmlns:a16="http://schemas.microsoft.com/office/drawing/2014/main" val="2701262089"/>
                  </a:ext>
                </a:extLst>
              </a:tr>
            </a:tbl>
          </a:graphicData>
        </a:graphic>
      </p:graphicFrame>
      <p:sp>
        <p:nvSpPr>
          <p:cNvPr id="2" name="Freeform 2" descr="CDSD logo">
            <a:extLst>
              <a:ext uri="{FF2B5EF4-FFF2-40B4-BE49-F238E27FC236}">
                <a16:creationId xmlns:a16="http://schemas.microsoft.com/office/drawing/2014/main" id="{333DEB2B-ADDE-DBB7-B560-D4E42BC98107}"/>
              </a:ext>
            </a:extLst>
          </p:cNvPr>
          <p:cNvSpPr/>
          <p:nvPr/>
        </p:nvSpPr>
        <p:spPr>
          <a:xfrm>
            <a:off x="0" y="81285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4"/>
            <a:stretch>
              <a:fillRect l="-10710" r="-7102" b="-52508"/>
            </a:stretch>
          </a:blipFill>
        </p:spPr>
        <p:txBody>
          <a:bodyPr/>
          <a:lstStyle/>
          <a:p>
            <a:endParaRPr lang="en-US"/>
          </a:p>
        </p:txBody>
      </p:sp>
    </p:spTree>
    <p:extLst>
      <p:ext uri="{BB962C8B-B14F-4D97-AF65-F5344CB8AC3E}">
        <p14:creationId xmlns:p14="http://schemas.microsoft.com/office/powerpoint/2010/main" val="8660504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B4B66D2-1A9D-9707-148A-EE026384B537}"/>
              </a:ext>
            </a:extLst>
          </p:cNvPr>
          <p:cNvSpPr>
            <a:spLocks noGrp="1"/>
          </p:cNvSpPr>
          <p:nvPr>
            <p:ph type="title"/>
          </p:nvPr>
        </p:nvSpPr>
        <p:spPr>
          <a:xfrm>
            <a:off x="1358385" y="443681"/>
            <a:ext cx="8229600" cy="1143000"/>
          </a:xfrm>
        </p:spPr>
        <p:txBody>
          <a:bodyPr>
            <a:normAutofit/>
          </a:bodyPr>
          <a:lstStyle/>
          <a:p>
            <a:r>
              <a:rPr lang="en-US" sz="6400">
                <a:latin typeface="Public Sans Thin"/>
              </a:rPr>
              <a:t>Academic Benefits</a:t>
            </a:r>
          </a:p>
        </p:txBody>
      </p:sp>
      <p:sp>
        <p:nvSpPr>
          <p:cNvPr id="6" name="Content Placeholder 5">
            <a:extLst>
              <a:ext uri="{FF2B5EF4-FFF2-40B4-BE49-F238E27FC236}">
                <a16:creationId xmlns:a16="http://schemas.microsoft.com/office/drawing/2014/main" id="{3D8C9892-FC4B-300A-F01A-9B39DEF6BD95}"/>
              </a:ext>
            </a:extLst>
          </p:cNvPr>
          <p:cNvSpPr>
            <a:spLocks noGrp="1"/>
          </p:cNvSpPr>
          <p:nvPr>
            <p:ph idx="1"/>
          </p:nvPr>
        </p:nvSpPr>
        <p:spPr>
          <a:xfrm>
            <a:off x="1365759" y="2400300"/>
            <a:ext cx="8229600" cy="4525963"/>
          </a:xfrm>
        </p:spPr>
        <p:txBody>
          <a:bodyPr/>
          <a:lstStyle/>
          <a:p>
            <a:pPr marL="0" indent="0">
              <a:buNone/>
            </a:pPr>
            <a:r>
              <a:rPr lang="en-US" sz="3400">
                <a:solidFill>
                  <a:srgbClr val="000000"/>
                </a:solidFill>
                <a:latin typeface="Public Sans"/>
                <a:ea typeface="Public Sans"/>
                <a:cs typeface="Public Sans"/>
                <a:sym typeface="Public Sans"/>
              </a:rPr>
              <a:t>Rigor based on state standards and increased instructional time:</a:t>
            </a:r>
          </a:p>
          <a:p>
            <a:endParaRPr lang="en-US" sz="3400">
              <a:latin typeface="Public Sans"/>
            </a:endParaRPr>
          </a:p>
          <a:p>
            <a:r>
              <a:rPr lang="en-US" sz="3400">
                <a:latin typeface="Public Sans"/>
              </a:rPr>
              <a:t>Extended Learning Time</a:t>
            </a:r>
          </a:p>
          <a:p>
            <a:r>
              <a:rPr lang="en-US" sz="3400">
                <a:latin typeface="Public Sans"/>
              </a:rPr>
              <a:t>Enhanced Literacy and Numeracy</a:t>
            </a:r>
          </a:p>
          <a:p>
            <a:r>
              <a:rPr lang="en-US" sz="3400">
                <a:latin typeface="Public Sans"/>
              </a:rPr>
              <a:t>Individualized Attention</a:t>
            </a:r>
          </a:p>
          <a:p>
            <a:r>
              <a:rPr lang="en-US" sz="3400">
                <a:latin typeface="Public Sans"/>
              </a:rPr>
              <a:t>Better School Readiness</a:t>
            </a:r>
          </a:p>
          <a:p>
            <a:endParaRPr lang="en-US"/>
          </a:p>
        </p:txBody>
      </p:sp>
      <p:sp>
        <p:nvSpPr>
          <p:cNvPr id="3" name="Freeform 3" descr="Young girl reading a book in a classroom.">
            <a:extLst>
              <a:ext uri="{FF2B5EF4-FFF2-40B4-BE49-F238E27FC236}">
                <a16:creationId xmlns:a16="http://schemas.microsoft.com/office/drawing/2014/main" id="{956E84B5-ABA3-3598-11E4-B9A2C929C5E7}"/>
              </a:ext>
            </a:extLst>
          </p:cNvPr>
          <p:cNvSpPr/>
          <p:nvPr/>
        </p:nvSpPr>
        <p:spPr>
          <a:xfrm>
            <a:off x="10489169" y="0"/>
            <a:ext cx="5786437" cy="10287000"/>
          </a:xfrm>
          <a:custGeom>
            <a:avLst/>
            <a:gdLst/>
            <a:ahLst/>
            <a:cxnLst/>
            <a:rect l="l" t="t" r="r" b="b"/>
            <a:pathLst>
              <a:path w="5786437" h="10287000">
                <a:moveTo>
                  <a:pt x="0" y="0"/>
                </a:moveTo>
                <a:lnTo>
                  <a:pt x="5786437" y="0"/>
                </a:lnTo>
                <a:lnTo>
                  <a:pt x="5786437" y="10287000"/>
                </a:lnTo>
                <a:lnTo>
                  <a:pt x="0" y="10287000"/>
                </a:lnTo>
                <a:lnTo>
                  <a:pt x="0" y="0"/>
                </a:lnTo>
                <a:close/>
              </a:path>
            </a:pathLst>
          </a:custGeom>
          <a:blipFill>
            <a:blip r:embed="rId3"/>
            <a:stretch>
              <a:fillRect l="-9259" r="-9259"/>
            </a:stretch>
          </a:blipFill>
        </p:spPr>
        <p:txBody>
          <a:bodyPr/>
          <a:lstStyle/>
          <a:p>
            <a:endParaRPr lang="en-US"/>
          </a:p>
        </p:txBody>
      </p:sp>
      <p:sp>
        <p:nvSpPr>
          <p:cNvPr id="2" name="Freeform 2" descr="CDSD logo">
            <a:extLst>
              <a:ext uri="{FF2B5EF4-FFF2-40B4-BE49-F238E27FC236}">
                <a16:creationId xmlns:a16="http://schemas.microsoft.com/office/drawing/2014/main" id="{E29AC046-E069-0170-7ACE-27F0233FE1E5}"/>
              </a:ext>
            </a:extLst>
          </p:cNvPr>
          <p:cNvSpPr/>
          <p:nvPr/>
        </p:nvSpPr>
        <p:spPr>
          <a:xfrm>
            <a:off x="0" y="81285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4"/>
            <a:stretch>
              <a:fillRect l="-10710" r="-7102" b="-52508"/>
            </a:stretch>
          </a:blipFill>
        </p:spPr>
        <p:txBody>
          <a:bodyPr/>
          <a:lstStyle/>
          <a:p>
            <a:endParaRPr lang="en-US"/>
          </a:p>
        </p:txBody>
      </p:sp>
    </p:spTree>
    <p:extLst>
      <p:ext uri="{BB962C8B-B14F-4D97-AF65-F5344CB8AC3E}">
        <p14:creationId xmlns:p14="http://schemas.microsoft.com/office/powerpoint/2010/main" val="35279207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8541F-4E46-7A2F-C8E7-F2263655ABA3}"/>
              </a:ext>
            </a:extLst>
          </p:cNvPr>
          <p:cNvSpPr>
            <a:spLocks noGrp="1"/>
          </p:cNvSpPr>
          <p:nvPr>
            <p:ph type="title"/>
          </p:nvPr>
        </p:nvSpPr>
        <p:spPr>
          <a:xfrm>
            <a:off x="838200" y="820878"/>
            <a:ext cx="12573000" cy="1143000"/>
          </a:xfrm>
        </p:spPr>
        <p:txBody>
          <a:bodyPr>
            <a:noAutofit/>
          </a:bodyPr>
          <a:lstStyle/>
          <a:p>
            <a:r>
              <a:rPr lang="en-US" sz="6400">
                <a:latin typeface="Public Sans Thin"/>
              </a:rPr>
              <a:t>Social and Emotional Development</a:t>
            </a:r>
          </a:p>
        </p:txBody>
      </p:sp>
      <p:sp>
        <p:nvSpPr>
          <p:cNvPr id="3" name="Content Placeholder 2">
            <a:extLst>
              <a:ext uri="{FF2B5EF4-FFF2-40B4-BE49-F238E27FC236}">
                <a16:creationId xmlns:a16="http://schemas.microsoft.com/office/drawing/2014/main" id="{25CD3FFE-D183-E5FB-8B64-42AEB812A058}"/>
              </a:ext>
            </a:extLst>
          </p:cNvPr>
          <p:cNvSpPr>
            <a:spLocks noGrp="1"/>
          </p:cNvSpPr>
          <p:nvPr>
            <p:ph idx="1"/>
          </p:nvPr>
        </p:nvSpPr>
        <p:spPr>
          <a:xfrm>
            <a:off x="1752600" y="2510119"/>
            <a:ext cx="5181600" cy="4525963"/>
          </a:xfrm>
        </p:spPr>
        <p:txBody>
          <a:bodyPr/>
          <a:lstStyle/>
          <a:p>
            <a:r>
              <a:rPr lang="en-US" sz="3400">
                <a:latin typeface="Public Sans"/>
              </a:rPr>
              <a:t>More Opportunities for Peer Interaction</a:t>
            </a:r>
          </a:p>
          <a:p>
            <a:r>
              <a:rPr lang="en-US" sz="3400">
                <a:latin typeface="Public Sans"/>
              </a:rPr>
              <a:t>Self Regulation Skills</a:t>
            </a:r>
          </a:p>
          <a:p>
            <a:r>
              <a:rPr lang="en-US" sz="3400">
                <a:latin typeface="Public Sans"/>
              </a:rPr>
              <a:t>Confidence Building</a:t>
            </a:r>
          </a:p>
          <a:p>
            <a:r>
              <a:rPr lang="en-US" sz="3400">
                <a:solidFill>
                  <a:srgbClr val="000000"/>
                </a:solidFill>
                <a:latin typeface="Public Sans"/>
                <a:ea typeface="Public Sans"/>
                <a:cs typeface="Public Sans"/>
                <a:sym typeface="Public Sans"/>
              </a:rPr>
              <a:t>Consistency in the daily schedule</a:t>
            </a:r>
          </a:p>
          <a:p>
            <a:endParaRPr lang="en-US"/>
          </a:p>
        </p:txBody>
      </p:sp>
      <p:pic>
        <p:nvPicPr>
          <p:cNvPr id="6" name="Picture 5" descr="A group of children in a classroom putting away materials.">
            <a:extLst>
              <a:ext uri="{FF2B5EF4-FFF2-40B4-BE49-F238E27FC236}">
                <a16:creationId xmlns:a16="http://schemas.microsoft.com/office/drawing/2014/main" id="{67D400FC-92DB-202F-D9D1-2EFBE38297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2510119"/>
            <a:ext cx="9525000" cy="6349286"/>
          </a:xfrm>
          <a:prstGeom prst="rect">
            <a:avLst/>
          </a:prstGeom>
        </p:spPr>
      </p:pic>
      <p:sp>
        <p:nvSpPr>
          <p:cNvPr id="4" name="Freeform 2" descr="CDSD logo">
            <a:extLst>
              <a:ext uri="{FF2B5EF4-FFF2-40B4-BE49-F238E27FC236}">
                <a16:creationId xmlns:a16="http://schemas.microsoft.com/office/drawing/2014/main" id="{8F4B5F01-5F7E-AA64-EE1C-28BD453614D0}"/>
              </a:ext>
            </a:extLst>
          </p:cNvPr>
          <p:cNvSpPr/>
          <p:nvPr/>
        </p:nvSpPr>
        <p:spPr>
          <a:xfrm>
            <a:off x="0" y="81285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4"/>
            <a:stretch>
              <a:fillRect l="-10710" r="-7102" b="-52508"/>
            </a:stretch>
          </a:blipFill>
        </p:spPr>
        <p:txBody>
          <a:bodyPr/>
          <a:lstStyle/>
          <a:p>
            <a:endParaRPr lang="en-US"/>
          </a:p>
        </p:txBody>
      </p:sp>
    </p:spTree>
    <p:extLst>
      <p:ext uri="{BB962C8B-B14F-4D97-AF65-F5344CB8AC3E}">
        <p14:creationId xmlns:p14="http://schemas.microsoft.com/office/powerpoint/2010/main" val="347292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05E43-710F-1725-5E76-C992D24E03A7}"/>
              </a:ext>
            </a:extLst>
          </p:cNvPr>
          <p:cNvSpPr>
            <a:spLocks noGrp="1"/>
          </p:cNvSpPr>
          <p:nvPr>
            <p:ph type="title"/>
          </p:nvPr>
        </p:nvSpPr>
        <p:spPr>
          <a:xfrm>
            <a:off x="457200" y="619432"/>
            <a:ext cx="9906000" cy="1143000"/>
          </a:xfrm>
        </p:spPr>
        <p:txBody>
          <a:bodyPr>
            <a:normAutofit/>
          </a:bodyPr>
          <a:lstStyle/>
          <a:p>
            <a:r>
              <a:rPr lang="en-US" sz="6400">
                <a:latin typeface="Public Sans Thin"/>
              </a:rPr>
              <a:t>Physical Development</a:t>
            </a:r>
          </a:p>
        </p:txBody>
      </p:sp>
      <p:sp>
        <p:nvSpPr>
          <p:cNvPr id="3" name="Content Placeholder 2">
            <a:extLst>
              <a:ext uri="{FF2B5EF4-FFF2-40B4-BE49-F238E27FC236}">
                <a16:creationId xmlns:a16="http://schemas.microsoft.com/office/drawing/2014/main" id="{54A8A7BF-803A-2428-6084-68765B69062F}"/>
              </a:ext>
            </a:extLst>
          </p:cNvPr>
          <p:cNvSpPr>
            <a:spLocks noGrp="1"/>
          </p:cNvSpPr>
          <p:nvPr>
            <p:ph idx="1"/>
          </p:nvPr>
        </p:nvSpPr>
        <p:spPr>
          <a:xfrm>
            <a:off x="1676400" y="2400300"/>
            <a:ext cx="7848600" cy="3916363"/>
          </a:xfrm>
        </p:spPr>
        <p:txBody>
          <a:bodyPr/>
          <a:lstStyle/>
          <a:p>
            <a:r>
              <a:rPr lang="en-US" sz="3400">
                <a:latin typeface="Public Sans"/>
              </a:rPr>
              <a:t>Physical Activity</a:t>
            </a:r>
          </a:p>
          <a:p>
            <a:r>
              <a:rPr lang="en-US" sz="3400">
                <a:latin typeface="Public Sans"/>
              </a:rPr>
              <a:t>Healthy Habits</a:t>
            </a:r>
          </a:p>
          <a:p>
            <a:r>
              <a:rPr lang="en-US" sz="3400">
                <a:latin typeface="Public Sans"/>
              </a:rPr>
              <a:t>Movement and Learning</a:t>
            </a:r>
          </a:p>
          <a:p>
            <a:r>
              <a:rPr lang="en-US" sz="3400">
                <a:solidFill>
                  <a:srgbClr val="000000"/>
                </a:solidFill>
                <a:latin typeface="Public Sans"/>
                <a:ea typeface="Public Sans"/>
                <a:cs typeface="Public Sans"/>
                <a:sym typeface="Public Sans"/>
              </a:rPr>
              <a:t>Fine and gross motor skills</a:t>
            </a:r>
          </a:p>
          <a:p>
            <a:endParaRPr lang="en-US"/>
          </a:p>
        </p:txBody>
      </p:sp>
      <p:sp>
        <p:nvSpPr>
          <p:cNvPr id="5" name="Freeform 5" descr="Group of children playing limbo outside."/>
          <p:cNvSpPr/>
          <p:nvPr/>
        </p:nvSpPr>
        <p:spPr>
          <a:xfrm>
            <a:off x="10812271" y="1"/>
            <a:ext cx="5494530" cy="10287000"/>
          </a:xfrm>
          <a:custGeom>
            <a:avLst/>
            <a:gdLst/>
            <a:ahLst/>
            <a:cxnLst/>
            <a:rect l="l" t="t" r="r" b="b"/>
            <a:pathLst>
              <a:path w="6647811" h="11818331">
                <a:moveTo>
                  <a:pt x="0" y="0"/>
                </a:moveTo>
                <a:lnTo>
                  <a:pt x="6647811" y="0"/>
                </a:lnTo>
                <a:lnTo>
                  <a:pt x="6647811" y="11818331"/>
                </a:lnTo>
                <a:lnTo>
                  <a:pt x="0" y="11818331"/>
                </a:lnTo>
                <a:lnTo>
                  <a:pt x="0" y="0"/>
                </a:lnTo>
                <a:close/>
              </a:path>
            </a:pathLst>
          </a:custGeom>
          <a:blipFill>
            <a:blip r:embed="rId3"/>
            <a:stretch>
              <a:fillRect l="-70517" r="-96315"/>
            </a:stretch>
          </a:blipFill>
        </p:spPr>
        <p:txBody>
          <a:bodyPr/>
          <a:lstStyle/>
          <a:p>
            <a:endParaRPr lang="en-US"/>
          </a:p>
        </p:txBody>
      </p:sp>
      <p:sp>
        <p:nvSpPr>
          <p:cNvPr id="4" name="Freeform 2" descr="CDSD Logo">
            <a:extLst>
              <a:ext uri="{FF2B5EF4-FFF2-40B4-BE49-F238E27FC236}">
                <a16:creationId xmlns:a16="http://schemas.microsoft.com/office/drawing/2014/main" id="{1758592A-7B66-CC68-1F23-4B085D693C3F}"/>
              </a:ext>
            </a:extLst>
          </p:cNvPr>
          <p:cNvSpPr/>
          <p:nvPr/>
        </p:nvSpPr>
        <p:spPr>
          <a:xfrm>
            <a:off x="0" y="81285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4"/>
            <a:stretch>
              <a:fillRect l="-10710" r="-7102" b="-52508"/>
            </a:stretch>
          </a:blipFill>
        </p:spPr>
        <p:txBody>
          <a:bodyPr/>
          <a:lstStyle/>
          <a:p>
            <a:endParaRPr lang="en-US"/>
          </a:p>
        </p:txBody>
      </p:sp>
    </p:spTree>
    <p:extLst>
      <p:ext uri="{BB962C8B-B14F-4D97-AF65-F5344CB8AC3E}">
        <p14:creationId xmlns:p14="http://schemas.microsoft.com/office/powerpoint/2010/main" val="1979698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6AF46-E609-C0DC-256F-758FB903322C}"/>
              </a:ext>
            </a:extLst>
          </p:cNvPr>
          <p:cNvSpPr>
            <a:spLocks noGrp="1"/>
          </p:cNvSpPr>
          <p:nvPr>
            <p:ph type="title"/>
          </p:nvPr>
        </p:nvSpPr>
        <p:spPr>
          <a:xfrm>
            <a:off x="1219200" y="1028700"/>
            <a:ext cx="8229600" cy="1143000"/>
          </a:xfrm>
        </p:spPr>
        <p:txBody>
          <a:bodyPr>
            <a:normAutofit/>
          </a:bodyPr>
          <a:lstStyle/>
          <a:p>
            <a:r>
              <a:rPr lang="en-US" sz="6400">
                <a:latin typeface="Public Sans Thin"/>
              </a:rPr>
              <a:t>Benefits for Families</a:t>
            </a:r>
          </a:p>
        </p:txBody>
      </p:sp>
      <p:sp>
        <p:nvSpPr>
          <p:cNvPr id="3" name="Content Placeholder 2">
            <a:extLst>
              <a:ext uri="{FF2B5EF4-FFF2-40B4-BE49-F238E27FC236}">
                <a16:creationId xmlns:a16="http://schemas.microsoft.com/office/drawing/2014/main" id="{05949F34-862A-E9AA-1F55-EF229AE2522B}"/>
              </a:ext>
            </a:extLst>
          </p:cNvPr>
          <p:cNvSpPr>
            <a:spLocks noGrp="1"/>
          </p:cNvSpPr>
          <p:nvPr>
            <p:ph idx="1"/>
          </p:nvPr>
        </p:nvSpPr>
        <p:spPr>
          <a:xfrm>
            <a:off x="1981200" y="2552700"/>
            <a:ext cx="5257800" cy="3573463"/>
          </a:xfrm>
        </p:spPr>
        <p:txBody>
          <a:bodyPr>
            <a:normAutofit/>
          </a:bodyPr>
          <a:lstStyle/>
          <a:p>
            <a:r>
              <a:rPr lang="en-US" sz="3400">
                <a:latin typeface="Public Sans"/>
              </a:rPr>
              <a:t>Workforce Support</a:t>
            </a:r>
          </a:p>
          <a:p>
            <a:r>
              <a:rPr lang="en-US" sz="3400">
                <a:latin typeface="Public Sans"/>
              </a:rPr>
              <a:t>Consistency and Stability</a:t>
            </a:r>
          </a:p>
          <a:p>
            <a:r>
              <a:rPr lang="en-US" sz="3400">
                <a:latin typeface="Public Sans"/>
              </a:rPr>
              <a:t>Social Equity</a:t>
            </a:r>
          </a:p>
        </p:txBody>
      </p:sp>
      <p:pic>
        <p:nvPicPr>
          <p:cNvPr id="6" name="Picture 5" descr="Families participating in a family night in the cafeteria with whiteboard markers and a ducky game. ">
            <a:extLst>
              <a:ext uri="{FF2B5EF4-FFF2-40B4-BE49-F238E27FC236}">
                <a16:creationId xmlns:a16="http://schemas.microsoft.com/office/drawing/2014/main" id="{0FB8919D-6A0A-0FD5-3420-2BA53B0D19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67600" y="2400300"/>
            <a:ext cx="9658350" cy="6438900"/>
          </a:xfrm>
          <a:prstGeom prst="rect">
            <a:avLst/>
          </a:prstGeom>
        </p:spPr>
      </p:pic>
      <p:sp>
        <p:nvSpPr>
          <p:cNvPr id="4" name="Freeform 2" descr="CDSD Logo">
            <a:extLst>
              <a:ext uri="{FF2B5EF4-FFF2-40B4-BE49-F238E27FC236}">
                <a16:creationId xmlns:a16="http://schemas.microsoft.com/office/drawing/2014/main" id="{E047348F-6D3C-0EA1-7685-C0002EABD6B9}"/>
              </a:ext>
            </a:extLst>
          </p:cNvPr>
          <p:cNvSpPr/>
          <p:nvPr/>
        </p:nvSpPr>
        <p:spPr>
          <a:xfrm>
            <a:off x="0" y="81285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4"/>
            <a:stretch>
              <a:fillRect l="-10710" r="-7102" b="-52508"/>
            </a:stretch>
          </a:blipFill>
        </p:spPr>
        <p:txBody>
          <a:bodyPr/>
          <a:lstStyle/>
          <a:p>
            <a:endParaRPr lang="en-US"/>
          </a:p>
        </p:txBody>
      </p:sp>
    </p:spTree>
    <p:extLst>
      <p:ext uri="{BB962C8B-B14F-4D97-AF65-F5344CB8AC3E}">
        <p14:creationId xmlns:p14="http://schemas.microsoft.com/office/powerpoint/2010/main" val="4282054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7AE9853-919D-3784-9AB3-CF282B386435}"/>
              </a:ext>
            </a:extLst>
          </p:cNvPr>
          <p:cNvSpPr>
            <a:spLocks noGrp="1"/>
          </p:cNvSpPr>
          <p:nvPr>
            <p:ph type="title"/>
          </p:nvPr>
        </p:nvSpPr>
        <p:spPr>
          <a:xfrm>
            <a:off x="845574" y="490852"/>
            <a:ext cx="6324600" cy="1882565"/>
          </a:xfrm>
        </p:spPr>
        <p:txBody>
          <a:bodyPr vert="horz" lIns="137160" tIns="68580" rIns="137160" bIns="68580" rtlCol="0" anchor="ctr">
            <a:noAutofit/>
          </a:bodyPr>
          <a:lstStyle/>
          <a:p>
            <a:r>
              <a:rPr lang="en-US" sz="6400">
                <a:latin typeface="Public Sans Thin"/>
              </a:rPr>
              <a:t>Academic Impact</a:t>
            </a:r>
          </a:p>
        </p:txBody>
      </p:sp>
      <p:sp>
        <p:nvSpPr>
          <p:cNvPr id="3" name="TextBox 2">
            <a:extLst>
              <a:ext uri="{FF2B5EF4-FFF2-40B4-BE49-F238E27FC236}">
                <a16:creationId xmlns:a16="http://schemas.microsoft.com/office/drawing/2014/main" id="{85BE79D2-807C-F1A1-0E2A-EB031BBF5478}"/>
              </a:ext>
            </a:extLst>
          </p:cNvPr>
          <p:cNvSpPr txBox="1"/>
          <p:nvPr/>
        </p:nvSpPr>
        <p:spPr>
          <a:xfrm>
            <a:off x="7711401" y="1866900"/>
            <a:ext cx="8930445" cy="8229600"/>
          </a:xfrm>
          <a:prstGeom prst="rect">
            <a:avLst/>
          </a:prstGeom>
        </p:spPr>
        <p:txBody>
          <a:bodyPr vert="horz" lIns="137160" tIns="68580" rIns="137160" bIns="68580" rtlCol="0" anchor="ctr">
            <a:normAutofit fontScale="92500" lnSpcReduction="10000"/>
          </a:bodyPr>
          <a:lstStyle/>
          <a:p>
            <a:pPr>
              <a:spcBef>
                <a:spcPct val="20000"/>
              </a:spcBef>
              <a:spcAft>
                <a:spcPts val="900"/>
              </a:spcAft>
              <a:buClr>
                <a:schemeClr val="accent1"/>
              </a:buClr>
              <a:buSzPct val="115000"/>
              <a:buFont typeface="Arial"/>
              <a:buChar char="•"/>
            </a:pPr>
            <a:endParaRPr lang="en-US" sz="3300">
              <a:solidFill>
                <a:srgbClr val="212121"/>
              </a:solidFill>
            </a:endParaRPr>
          </a:p>
          <a:p>
            <a:pPr marL="428625" indent="-428625">
              <a:spcBef>
                <a:spcPct val="20000"/>
              </a:spcBef>
              <a:spcAft>
                <a:spcPts val="900"/>
              </a:spcAft>
              <a:buClr>
                <a:schemeClr val="accent1"/>
              </a:buClr>
              <a:buSzPct val="115000"/>
              <a:buFont typeface="Arial"/>
              <a:buChar char="•"/>
            </a:pPr>
            <a:r>
              <a:rPr lang="en-US" sz="3700">
                <a:solidFill>
                  <a:srgbClr val="212121"/>
                </a:solidFill>
                <a:latin typeface="Public Sans"/>
              </a:rPr>
              <a:t>Children in full-day kindergarten programs receive 40-50% more instruction than children enrolled in half-day programs.</a:t>
            </a:r>
          </a:p>
          <a:p>
            <a:pPr marL="428625" indent="-428625">
              <a:spcBef>
                <a:spcPct val="20000"/>
              </a:spcBef>
              <a:spcAft>
                <a:spcPts val="900"/>
              </a:spcAft>
              <a:buClr>
                <a:schemeClr val="accent1"/>
              </a:buClr>
              <a:buSzPct val="115000"/>
              <a:buFont typeface="Arial"/>
              <a:buChar char="•"/>
            </a:pPr>
            <a:r>
              <a:rPr lang="en-US" sz="3700">
                <a:solidFill>
                  <a:srgbClr val="212121"/>
                </a:solidFill>
                <a:latin typeface="Public Sans"/>
              </a:rPr>
              <a:t>The daily addition of three hours of instruction in kindergarten amounts to an additional half-year of education, which allows for broader and deeper curriculum coverage, a variety of instructional groupings, and diagnosis and intervention of learning challenges (Davies &amp; Cress,2010; Elicker &amp; Mathur, 1997).</a:t>
            </a:r>
          </a:p>
          <a:p>
            <a:pPr marL="428625" indent="-428625">
              <a:spcBef>
                <a:spcPct val="20000"/>
              </a:spcBef>
              <a:spcAft>
                <a:spcPts val="900"/>
              </a:spcAft>
              <a:buClr>
                <a:schemeClr val="accent1"/>
              </a:buClr>
              <a:buSzPct val="115000"/>
              <a:buFont typeface="Arial"/>
              <a:buChar char="•"/>
            </a:pPr>
            <a:r>
              <a:rPr lang="en-US" sz="3700">
                <a:solidFill>
                  <a:srgbClr val="212121"/>
                </a:solidFill>
                <a:latin typeface="Public Sans"/>
              </a:rPr>
              <a:t>Longitudinal data shows children in full-day classes have greater reading &amp; math achievement gains than those in half-day classes.</a:t>
            </a:r>
          </a:p>
          <a:p>
            <a:pPr>
              <a:spcBef>
                <a:spcPct val="20000"/>
              </a:spcBef>
              <a:spcAft>
                <a:spcPts val="900"/>
              </a:spcAft>
              <a:buClr>
                <a:schemeClr val="accent1"/>
              </a:buClr>
              <a:buSzPct val="115000"/>
            </a:pPr>
            <a:endParaRPr lang="en-US" sz="2700">
              <a:solidFill>
                <a:srgbClr val="212121"/>
              </a:solidFill>
            </a:endParaRPr>
          </a:p>
          <a:p>
            <a:pPr>
              <a:spcBef>
                <a:spcPct val="20000"/>
              </a:spcBef>
              <a:spcAft>
                <a:spcPts val="900"/>
              </a:spcAft>
              <a:buClr>
                <a:schemeClr val="accent1"/>
              </a:buClr>
              <a:buSzPct val="115000"/>
              <a:buFont typeface="Arial"/>
              <a:buChar char="•"/>
            </a:pPr>
            <a:endParaRPr lang="en-US" sz="2700">
              <a:solidFill>
                <a:srgbClr val="212121"/>
              </a:solidFill>
            </a:endParaRPr>
          </a:p>
          <a:p>
            <a:pPr>
              <a:spcBef>
                <a:spcPct val="20000"/>
              </a:spcBef>
              <a:spcAft>
                <a:spcPts val="900"/>
              </a:spcAft>
              <a:buClr>
                <a:schemeClr val="accent1"/>
              </a:buClr>
              <a:buSzPct val="115000"/>
              <a:buFont typeface="Arial"/>
              <a:buChar char="•"/>
            </a:pPr>
            <a:endParaRPr lang="en-US" sz="2700">
              <a:solidFill>
                <a:srgbClr val="212121"/>
              </a:solidFill>
            </a:endParaRPr>
          </a:p>
        </p:txBody>
      </p:sp>
      <p:pic>
        <p:nvPicPr>
          <p:cNvPr id="8" name="Picture 7" descr="2 students working with Playdough on a table. ">
            <a:extLst>
              <a:ext uri="{FF2B5EF4-FFF2-40B4-BE49-F238E27FC236}">
                <a16:creationId xmlns:a16="http://schemas.microsoft.com/office/drawing/2014/main" id="{EA4D23DA-0E2E-FA2B-7590-516EC14D7CC7}"/>
              </a:ext>
            </a:extLst>
          </p:cNvPr>
          <p:cNvPicPr>
            <a:picLocks noChangeAspect="1"/>
          </p:cNvPicPr>
          <p:nvPr/>
        </p:nvPicPr>
        <p:blipFill>
          <a:blip r:embed="rId3" cstate="print">
            <a:extLst>
              <a:ext uri="{28A0092B-C50C-407E-A947-70E740481C1C}">
                <a14:useLocalDpi xmlns:a14="http://schemas.microsoft.com/office/drawing/2010/main" val="0"/>
              </a:ext>
            </a:extLst>
          </a:blip>
          <a:srcRect r="29179"/>
          <a:stretch/>
        </p:blipFill>
        <p:spPr>
          <a:xfrm>
            <a:off x="838200" y="2373417"/>
            <a:ext cx="6324600" cy="5953631"/>
          </a:xfrm>
          <a:prstGeom prst="rect">
            <a:avLst/>
          </a:prstGeom>
        </p:spPr>
      </p:pic>
      <p:sp>
        <p:nvSpPr>
          <p:cNvPr id="2" name="Freeform 2" descr="CDSD logo">
            <a:extLst>
              <a:ext uri="{FF2B5EF4-FFF2-40B4-BE49-F238E27FC236}">
                <a16:creationId xmlns:a16="http://schemas.microsoft.com/office/drawing/2014/main" id="{843A4898-FE7C-2618-F216-B096A05D1510}"/>
              </a:ext>
            </a:extLst>
          </p:cNvPr>
          <p:cNvSpPr/>
          <p:nvPr/>
        </p:nvSpPr>
        <p:spPr>
          <a:xfrm>
            <a:off x="0" y="81285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4"/>
            <a:stretch>
              <a:fillRect l="-10710" r="-7102" b="-52508"/>
            </a:stretch>
          </a:blipFill>
        </p:spPr>
        <p:txBody>
          <a:bodyPr/>
          <a:lstStyle/>
          <a:p>
            <a:endParaRPr lang="en-US"/>
          </a:p>
        </p:txBody>
      </p:sp>
    </p:spTree>
    <p:extLst>
      <p:ext uri="{BB962C8B-B14F-4D97-AF65-F5344CB8AC3E}">
        <p14:creationId xmlns:p14="http://schemas.microsoft.com/office/powerpoint/2010/main" val="4257634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854E7335-A3BF-9066-7E48-458A4C79553A}"/>
              </a:ext>
            </a:extLst>
          </p:cNvPr>
          <p:cNvSpPr txBox="1">
            <a:spLocks noGrp="1"/>
          </p:cNvSpPr>
          <p:nvPr>
            <p:ph type="title" idx="4294967295"/>
          </p:nvPr>
        </p:nvSpPr>
        <p:spPr>
          <a:xfrm>
            <a:off x="1027599" y="1081179"/>
            <a:ext cx="6871710"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400" b="0" i="0" u="none" strike="noStrike" kern="1200" cap="none" spc="0" normalizeH="0" baseline="0" noProof="0">
                <a:ln>
                  <a:noFill/>
                </a:ln>
                <a:solidFill>
                  <a:schemeClr val="tx1"/>
                </a:solidFill>
                <a:effectLst/>
                <a:uLnTx/>
                <a:uFillTx/>
                <a:latin typeface="Public Sans Thin"/>
                <a:ea typeface="+mn-ea"/>
                <a:cs typeface="+mn-cs"/>
              </a:rPr>
              <a:t>Academic Impact </a:t>
            </a:r>
            <a:r>
              <a:rPr kumimoji="0" lang="en-US" sz="6400" b="0" i="0" u="none" strike="noStrike" kern="1200" cap="none" spc="0" normalizeH="0" baseline="0" noProof="0">
                <a:ln>
                  <a:noFill/>
                </a:ln>
                <a:solidFill>
                  <a:schemeClr val="bg1"/>
                </a:solidFill>
                <a:effectLst/>
                <a:uLnTx/>
                <a:uFillTx/>
                <a:latin typeface="Public Sans Thin"/>
                <a:ea typeface="+mn-ea"/>
                <a:cs typeface="+mn-cs"/>
              </a:rPr>
              <a:t>a</a:t>
            </a:r>
          </a:p>
        </p:txBody>
      </p:sp>
      <p:sp>
        <p:nvSpPr>
          <p:cNvPr id="3" name="TextBox 2">
            <a:extLst>
              <a:ext uri="{FF2B5EF4-FFF2-40B4-BE49-F238E27FC236}">
                <a16:creationId xmlns:a16="http://schemas.microsoft.com/office/drawing/2014/main" id="{85BE79D2-807C-F1A1-0E2A-EB031BBF5478}"/>
              </a:ext>
            </a:extLst>
          </p:cNvPr>
          <p:cNvSpPr txBox="1"/>
          <p:nvPr/>
        </p:nvSpPr>
        <p:spPr>
          <a:xfrm>
            <a:off x="8458200" y="1562100"/>
            <a:ext cx="8930445" cy="8108952"/>
          </a:xfrm>
          <a:prstGeom prst="rect">
            <a:avLst/>
          </a:prstGeom>
        </p:spPr>
        <p:txBody>
          <a:bodyPr vert="horz" lIns="137160" tIns="68580" rIns="137160" bIns="68580" rtlCol="0" anchor="ctr">
            <a:normAutofit/>
          </a:bodyPr>
          <a:lstStyle/>
          <a:p>
            <a:pPr>
              <a:spcBef>
                <a:spcPct val="20000"/>
              </a:spcBef>
              <a:spcAft>
                <a:spcPts val="900"/>
              </a:spcAft>
              <a:buClr>
                <a:schemeClr val="accent1"/>
              </a:buClr>
              <a:buSzPct val="115000"/>
              <a:buFont typeface="Arial"/>
              <a:buChar char="•"/>
            </a:pPr>
            <a:endParaRPr lang="en-US" sz="3600">
              <a:solidFill>
                <a:srgbClr val="212121"/>
              </a:solidFill>
            </a:endParaRPr>
          </a:p>
          <a:p>
            <a:pPr marL="428625" indent="-428625">
              <a:spcBef>
                <a:spcPct val="20000"/>
              </a:spcBef>
              <a:spcAft>
                <a:spcPts val="900"/>
              </a:spcAft>
              <a:buClr>
                <a:schemeClr val="accent1"/>
              </a:buClr>
              <a:buSzPct val="115000"/>
              <a:buFont typeface="Arial"/>
              <a:buChar char="•"/>
            </a:pPr>
            <a:r>
              <a:rPr lang="en-US" sz="3400">
                <a:solidFill>
                  <a:srgbClr val="212121"/>
                </a:solidFill>
                <a:latin typeface="Public Sans"/>
              </a:rPr>
              <a:t>Children with developmental delays or those “at-risk” of experiencing school problems have more time for completing projects and for needed socializing with peers and teachers.</a:t>
            </a:r>
          </a:p>
          <a:p>
            <a:pPr marL="428625" indent="-428625">
              <a:spcBef>
                <a:spcPct val="20000"/>
              </a:spcBef>
              <a:spcAft>
                <a:spcPts val="900"/>
              </a:spcAft>
              <a:buClr>
                <a:schemeClr val="accent1"/>
              </a:buClr>
              <a:buSzPct val="115000"/>
              <a:buFont typeface="Arial"/>
              <a:buChar char="•"/>
            </a:pPr>
            <a:r>
              <a:rPr lang="en-US" sz="3400">
                <a:latin typeface="Public Sans"/>
              </a:rPr>
              <a:t>Participating in the full-day schedule allows more appropriate challenges for children at all developmental levels.</a:t>
            </a:r>
          </a:p>
          <a:p>
            <a:pPr marL="428625" indent="-428625">
              <a:spcBef>
                <a:spcPct val="20000"/>
              </a:spcBef>
              <a:spcAft>
                <a:spcPts val="900"/>
              </a:spcAft>
              <a:buClr>
                <a:schemeClr val="accent1"/>
              </a:buClr>
              <a:buSzPct val="115000"/>
              <a:buFont typeface="Arial"/>
              <a:buChar char="•"/>
            </a:pPr>
            <a:r>
              <a:rPr lang="en-US" sz="3400">
                <a:solidFill>
                  <a:srgbClr val="212121"/>
                </a:solidFill>
                <a:latin typeface="Public Sans"/>
              </a:rPr>
              <a:t>A full day kindergarten program affords opportunities to identify and intervene early in all tiers, including academics and behavior.</a:t>
            </a:r>
          </a:p>
          <a:p>
            <a:pPr>
              <a:spcBef>
                <a:spcPct val="20000"/>
              </a:spcBef>
              <a:spcAft>
                <a:spcPts val="900"/>
              </a:spcAft>
              <a:buClr>
                <a:schemeClr val="accent1"/>
              </a:buClr>
              <a:buSzPct val="115000"/>
              <a:buFont typeface="Arial"/>
              <a:buChar char="•"/>
            </a:pPr>
            <a:endParaRPr lang="en-US" sz="2700">
              <a:solidFill>
                <a:srgbClr val="212121"/>
              </a:solidFill>
            </a:endParaRPr>
          </a:p>
          <a:p>
            <a:pPr>
              <a:spcBef>
                <a:spcPct val="20000"/>
              </a:spcBef>
              <a:spcAft>
                <a:spcPts val="900"/>
              </a:spcAft>
              <a:buClr>
                <a:schemeClr val="accent1"/>
              </a:buClr>
              <a:buSzPct val="115000"/>
              <a:buFont typeface="Arial"/>
              <a:buChar char="•"/>
            </a:pPr>
            <a:endParaRPr lang="en-US" sz="2700">
              <a:solidFill>
                <a:srgbClr val="212121"/>
              </a:solidFill>
            </a:endParaRPr>
          </a:p>
          <a:p>
            <a:pPr>
              <a:spcBef>
                <a:spcPct val="20000"/>
              </a:spcBef>
              <a:spcAft>
                <a:spcPts val="900"/>
              </a:spcAft>
              <a:buClr>
                <a:schemeClr val="accent1"/>
              </a:buClr>
              <a:buSzPct val="115000"/>
              <a:buFont typeface="Arial"/>
              <a:buChar char="•"/>
            </a:pPr>
            <a:endParaRPr lang="en-US" sz="2700">
              <a:solidFill>
                <a:srgbClr val="212121"/>
              </a:solidFill>
            </a:endParaRPr>
          </a:p>
        </p:txBody>
      </p:sp>
      <p:pic>
        <p:nvPicPr>
          <p:cNvPr id="6" name="Picture 5" descr="A group of children working on an art learning project with yarn and paper plates. ">
            <a:extLst>
              <a:ext uri="{FF2B5EF4-FFF2-40B4-BE49-F238E27FC236}">
                <a16:creationId xmlns:a16="http://schemas.microsoft.com/office/drawing/2014/main" id="{AB606917-5521-138E-6498-E06ECF79E3B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7599" y="2846151"/>
            <a:ext cx="6886458" cy="4590972"/>
          </a:xfrm>
          <a:prstGeom prst="rect">
            <a:avLst/>
          </a:prstGeom>
        </p:spPr>
      </p:pic>
      <p:sp>
        <p:nvSpPr>
          <p:cNvPr id="2" name="Freeform 2" descr="CDSD logo">
            <a:extLst>
              <a:ext uri="{FF2B5EF4-FFF2-40B4-BE49-F238E27FC236}">
                <a16:creationId xmlns:a16="http://schemas.microsoft.com/office/drawing/2014/main" id="{E793F315-BEA9-860C-736F-3D3147E39B3A}"/>
              </a:ext>
            </a:extLst>
          </p:cNvPr>
          <p:cNvSpPr/>
          <p:nvPr/>
        </p:nvSpPr>
        <p:spPr>
          <a:xfrm>
            <a:off x="0" y="81285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3"/>
            <a:stretch>
              <a:fillRect l="-10710" r="-7102" b="-52508"/>
            </a:stretch>
          </a:blipFill>
        </p:spPr>
        <p:txBody>
          <a:bodyPr/>
          <a:lstStyle/>
          <a:p>
            <a:endParaRPr lang="en-US"/>
          </a:p>
        </p:txBody>
      </p:sp>
    </p:spTree>
    <p:extLst>
      <p:ext uri="{BB962C8B-B14F-4D97-AF65-F5344CB8AC3E}">
        <p14:creationId xmlns:p14="http://schemas.microsoft.com/office/powerpoint/2010/main" val="5985306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7AE9853-919D-3784-9AB3-CF282B386435}"/>
              </a:ext>
            </a:extLst>
          </p:cNvPr>
          <p:cNvSpPr>
            <a:spLocks noGrp="1"/>
          </p:cNvSpPr>
          <p:nvPr>
            <p:ph type="title"/>
          </p:nvPr>
        </p:nvSpPr>
        <p:spPr>
          <a:xfrm>
            <a:off x="609600" y="1221740"/>
            <a:ext cx="7025003" cy="998995"/>
          </a:xfrm>
        </p:spPr>
        <p:txBody>
          <a:bodyPr vert="horz" lIns="137160" tIns="68580" rIns="137160" bIns="68580" rtlCol="0" anchor="ctr">
            <a:noAutofit/>
          </a:bodyPr>
          <a:lstStyle/>
          <a:p>
            <a:r>
              <a:rPr lang="en-US" sz="6400">
                <a:latin typeface="Public Sans Thin"/>
              </a:rPr>
              <a:t>Academic Impact </a:t>
            </a:r>
            <a:r>
              <a:rPr lang="en-US" sz="6400">
                <a:solidFill>
                  <a:schemeClr val="bg1"/>
                </a:solidFill>
                <a:latin typeface="Public Sans Thin"/>
              </a:rPr>
              <a:t>b</a:t>
            </a:r>
          </a:p>
        </p:txBody>
      </p:sp>
      <p:sp>
        <p:nvSpPr>
          <p:cNvPr id="3" name="TextBox 2">
            <a:extLst>
              <a:ext uri="{FF2B5EF4-FFF2-40B4-BE49-F238E27FC236}">
                <a16:creationId xmlns:a16="http://schemas.microsoft.com/office/drawing/2014/main" id="{85BE79D2-807C-F1A1-0E2A-EB031BBF5478}"/>
              </a:ext>
            </a:extLst>
          </p:cNvPr>
          <p:cNvSpPr txBox="1"/>
          <p:nvPr/>
        </p:nvSpPr>
        <p:spPr>
          <a:xfrm>
            <a:off x="8040005" y="1643208"/>
            <a:ext cx="8930445" cy="7419006"/>
          </a:xfrm>
          <a:prstGeom prst="rect">
            <a:avLst/>
          </a:prstGeom>
        </p:spPr>
        <p:txBody>
          <a:bodyPr vert="horz" lIns="137160" tIns="68580" rIns="137160" bIns="68580" rtlCol="0" anchor="ctr">
            <a:normAutofit fontScale="92500" lnSpcReduction="20000"/>
          </a:bodyPr>
          <a:lstStyle/>
          <a:p>
            <a:pPr>
              <a:spcBef>
                <a:spcPct val="20000"/>
              </a:spcBef>
              <a:spcAft>
                <a:spcPts val="900"/>
              </a:spcAft>
              <a:buClr>
                <a:schemeClr val="accent1"/>
              </a:buClr>
              <a:buSzPct val="115000"/>
              <a:buFont typeface="Arial"/>
              <a:buChar char="•"/>
            </a:pPr>
            <a:endParaRPr lang="en-US" sz="3600">
              <a:solidFill>
                <a:srgbClr val="212121"/>
              </a:solidFill>
            </a:endParaRPr>
          </a:p>
          <a:p>
            <a:pPr marL="428625" indent="-428625">
              <a:spcBef>
                <a:spcPct val="20000"/>
              </a:spcBef>
              <a:spcAft>
                <a:spcPts val="900"/>
              </a:spcAft>
              <a:buClr>
                <a:schemeClr val="accent1"/>
              </a:buClr>
              <a:buSzPct val="115000"/>
              <a:buFont typeface="Arial"/>
              <a:buChar char="•"/>
            </a:pPr>
            <a:r>
              <a:rPr lang="en-US" sz="3700">
                <a:solidFill>
                  <a:srgbClr val="212121"/>
                </a:solidFill>
                <a:latin typeface="Public Sans"/>
              </a:rPr>
              <a:t>Longer school days enable children to receive more individualized, academically focused and meaningful instruction from teachers, as well as more time interacting with their peers – both of which can lead to long-term benefits and increased scores in third grade assessments.</a:t>
            </a:r>
          </a:p>
          <a:p>
            <a:pPr marL="428625" indent="-428625">
              <a:spcBef>
                <a:spcPct val="20000"/>
              </a:spcBef>
              <a:spcAft>
                <a:spcPts val="900"/>
              </a:spcAft>
              <a:buClr>
                <a:schemeClr val="accent1"/>
              </a:buClr>
              <a:buSzPct val="115000"/>
              <a:buFont typeface="Arial"/>
              <a:buChar char="•"/>
            </a:pPr>
            <a:r>
              <a:rPr lang="en-US" sz="3700">
                <a:solidFill>
                  <a:srgbClr val="212121"/>
                </a:solidFill>
                <a:latin typeface="Public Sans"/>
              </a:rPr>
              <a:t>Switching to full-day kindergarten gives teachers more time for curriculum planning, offering more in-depth coverage of each unit.</a:t>
            </a:r>
          </a:p>
          <a:p>
            <a:pPr marL="428625" indent="-428625">
              <a:spcBef>
                <a:spcPct val="20000"/>
              </a:spcBef>
              <a:spcAft>
                <a:spcPts val="900"/>
              </a:spcAft>
              <a:buClr>
                <a:schemeClr val="accent1"/>
              </a:buClr>
              <a:buSzPct val="115000"/>
              <a:buFont typeface="Arial"/>
              <a:buChar char="•"/>
            </a:pPr>
            <a:r>
              <a:rPr lang="en-US" sz="3700">
                <a:solidFill>
                  <a:srgbClr val="212121"/>
                </a:solidFill>
                <a:latin typeface="Public Sans"/>
              </a:rPr>
              <a:t>Full-day kindergarten can produce long-term educational gains, especially for low-income and minority students.</a:t>
            </a:r>
          </a:p>
          <a:p>
            <a:pPr marL="428625" indent="-428625">
              <a:spcBef>
                <a:spcPct val="20000"/>
              </a:spcBef>
              <a:spcAft>
                <a:spcPts val="900"/>
              </a:spcAft>
              <a:buClr>
                <a:schemeClr val="accent1"/>
              </a:buClr>
              <a:buSzPct val="115000"/>
              <a:buFont typeface="Arial"/>
              <a:buChar char="•"/>
            </a:pPr>
            <a:endParaRPr lang="en-US" sz="3600">
              <a:solidFill>
                <a:srgbClr val="212121"/>
              </a:solidFill>
            </a:endParaRPr>
          </a:p>
          <a:p>
            <a:pPr>
              <a:spcBef>
                <a:spcPct val="20000"/>
              </a:spcBef>
              <a:spcAft>
                <a:spcPts val="900"/>
              </a:spcAft>
              <a:buClr>
                <a:schemeClr val="accent1"/>
              </a:buClr>
              <a:buSzPct val="115000"/>
              <a:buFont typeface="Arial"/>
              <a:buChar char="•"/>
            </a:pPr>
            <a:endParaRPr lang="en-US" sz="2700">
              <a:solidFill>
                <a:srgbClr val="212121"/>
              </a:solidFill>
            </a:endParaRPr>
          </a:p>
          <a:p>
            <a:pPr>
              <a:spcBef>
                <a:spcPct val="20000"/>
              </a:spcBef>
              <a:spcAft>
                <a:spcPts val="900"/>
              </a:spcAft>
              <a:buClr>
                <a:schemeClr val="accent1"/>
              </a:buClr>
              <a:buSzPct val="115000"/>
              <a:buFont typeface="Arial"/>
              <a:buChar char="•"/>
            </a:pPr>
            <a:endParaRPr lang="en-US" sz="2700">
              <a:solidFill>
                <a:srgbClr val="212121"/>
              </a:solidFill>
            </a:endParaRPr>
          </a:p>
          <a:p>
            <a:pPr>
              <a:spcBef>
                <a:spcPct val="20000"/>
              </a:spcBef>
              <a:spcAft>
                <a:spcPts val="900"/>
              </a:spcAft>
              <a:buClr>
                <a:schemeClr val="accent1"/>
              </a:buClr>
              <a:buSzPct val="115000"/>
              <a:buFont typeface="Arial"/>
              <a:buChar char="•"/>
            </a:pPr>
            <a:endParaRPr lang="en-US" sz="2700">
              <a:solidFill>
                <a:srgbClr val="212121"/>
              </a:solidFill>
            </a:endParaRPr>
          </a:p>
        </p:txBody>
      </p:sp>
      <p:pic>
        <p:nvPicPr>
          <p:cNvPr id="6" name="Picture 5" descr="A child and child sitting at a table working on a math activity.">
            <a:extLst>
              <a:ext uri="{FF2B5EF4-FFF2-40B4-BE49-F238E27FC236}">
                <a16:creationId xmlns:a16="http://schemas.microsoft.com/office/drawing/2014/main" id="{07913472-DFA7-A47F-E562-7A43FEBEE04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2628900"/>
            <a:ext cx="7025003" cy="4683335"/>
          </a:xfrm>
          <a:prstGeom prst="rect">
            <a:avLst/>
          </a:prstGeom>
        </p:spPr>
      </p:pic>
      <p:sp>
        <p:nvSpPr>
          <p:cNvPr id="2" name="Freeform 2" descr="CDSD logo">
            <a:extLst>
              <a:ext uri="{FF2B5EF4-FFF2-40B4-BE49-F238E27FC236}">
                <a16:creationId xmlns:a16="http://schemas.microsoft.com/office/drawing/2014/main" id="{234072A7-6D53-FA05-5561-3D617C91BA94}"/>
              </a:ext>
            </a:extLst>
          </p:cNvPr>
          <p:cNvSpPr/>
          <p:nvPr/>
        </p:nvSpPr>
        <p:spPr>
          <a:xfrm>
            <a:off x="0" y="81285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3"/>
            <a:stretch>
              <a:fillRect l="-10710" r="-7102" b="-52508"/>
            </a:stretch>
          </a:blipFill>
        </p:spPr>
        <p:txBody>
          <a:bodyPr/>
          <a:lstStyle/>
          <a:p>
            <a:endParaRPr lang="en-US"/>
          </a:p>
        </p:txBody>
      </p:sp>
    </p:spTree>
    <p:extLst>
      <p:ext uri="{BB962C8B-B14F-4D97-AF65-F5344CB8AC3E}">
        <p14:creationId xmlns:p14="http://schemas.microsoft.com/office/powerpoint/2010/main" val="26276265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DEA9E74-C457-B6E4-3CFD-F6C7EEA5E463}"/>
              </a:ext>
              <a:ext uri="{C183D7F6-B498-43B3-948B-1728B52AA6E4}">
                <adec:decorative xmlns:adec="http://schemas.microsoft.com/office/drawing/2017/decorative" val="1"/>
              </a:ext>
            </a:extLst>
          </p:cNvPr>
          <p:cNvSpPr/>
          <p:nvPr/>
        </p:nvSpPr>
        <p:spPr>
          <a:xfrm>
            <a:off x="0" y="0"/>
            <a:ext cx="5638800" cy="10287000"/>
          </a:xfrm>
          <a:prstGeom prst="rect">
            <a:avLst/>
          </a:prstGeom>
          <a:solidFill>
            <a:srgbClr val="262626">
              <a:alpha val="87843"/>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47AE9853-919D-3784-9AB3-CF282B386435}"/>
              </a:ext>
            </a:extLst>
          </p:cNvPr>
          <p:cNvSpPr>
            <a:spLocks noGrp="1"/>
          </p:cNvSpPr>
          <p:nvPr>
            <p:ph type="title"/>
          </p:nvPr>
        </p:nvSpPr>
        <p:spPr>
          <a:xfrm>
            <a:off x="457200" y="1242696"/>
            <a:ext cx="4724400" cy="7419005"/>
          </a:xfrm>
        </p:spPr>
        <p:txBody>
          <a:bodyPr vert="horz" lIns="137160" tIns="68580" rIns="137160" bIns="68580" rtlCol="0" anchor="ctr">
            <a:normAutofit/>
          </a:bodyPr>
          <a:lstStyle/>
          <a:p>
            <a:r>
              <a:rPr lang="en-US" sz="5400">
                <a:solidFill>
                  <a:srgbClr val="FFFFFF"/>
                </a:solidFill>
              </a:rPr>
              <a:t>Academic Impact:</a:t>
            </a:r>
            <a:br>
              <a:rPr lang="en-US" sz="5400">
                <a:solidFill>
                  <a:srgbClr val="FFFFFF"/>
                </a:solidFill>
              </a:rPr>
            </a:br>
            <a:r>
              <a:rPr lang="en-US" sz="5400">
                <a:solidFill>
                  <a:srgbClr val="FFFFFF"/>
                </a:solidFill>
              </a:rPr>
              <a:t>Closing the Achievement Gap</a:t>
            </a:r>
          </a:p>
        </p:txBody>
      </p:sp>
      <p:sp>
        <p:nvSpPr>
          <p:cNvPr id="3" name="TextBox 2">
            <a:extLst>
              <a:ext uri="{FF2B5EF4-FFF2-40B4-BE49-F238E27FC236}">
                <a16:creationId xmlns:a16="http://schemas.microsoft.com/office/drawing/2014/main" id="{85BE79D2-807C-F1A1-0E2A-EB031BBF5478}"/>
              </a:ext>
            </a:extLst>
          </p:cNvPr>
          <p:cNvSpPr txBox="1"/>
          <p:nvPr/>
        </p:nvSpPr>
        <p:spPr>
          <a:xfrm>
            <a:off x="6019800" y="322247"/>
            <a:ext cx="11700384" cy="9259904"/>
          </a:xfrm>
          <a:prstGeom prst="rect">
            <a:avLst/>
          </a:prstGeom>
        </p:spPr>
        <p:txBody>
          <a:bodyPr vert="horz" lIns="137160" tIns="68580" rIns="137160" bIns="68580" rtlCol="0" anchor="ctr">
            <a:normAutofit fontScale="32500" lnSpcReduction="20000"/>
          </a:bodyPr>
          <a:lstStyle/>
          <a:p>
            <a:pPr marL="428625" indent="-428625">
              <a:spcBef>
                <a:spcPct val="20000"/>
              </a:spcBef>
              <a:spcAft>
                <a:spcPts val="900"/>
              </a:spcAft>
              <a:buClr>
                <a:schemeClr val="accent1"/>
              </a:buClr>
              <a:buSzPct val="115000"/>
              <a:buFont typeface="Arial"/>
              <a:buChar char="•"/>
            </a:pPr>
            <a:r>
              <a:rPr lang="en-US" sz="10500">
                <a:solidFill>
                  <a:srgbClr val="212121"/>
                </a:solidFill>
                <a:latin typeface="Public Sans"/>
              </a:rPr>
              <a:t>The positive impact of full-day kindergarten has been demonstrated with a number of specific populations, including English learners and at-risk students.(Bingham &amp; Hall-Kenyon, 2013;Davies &amp; Cress, 2010).</a:t>
            </a:r>
          </a:p>
          <a:p>
            <a:pPr marL="428625" indent="-428625">
              <a:spcBef>
                <a:spcPct val="20000"/>
              </a:spcBef>
              <a:spcAft>
                <a:spcPts val="900"/>
              </a:spcAft>
              <a:buClr>
                <a:schemeClr val="accent1"/>
              </a:buClr>
              <a:buSzPct val="115000"/>
              <a:buFont typeface="Arial"/>
              <a:buChar char="•"/>
            </a:pPr>
            <a:r>
              <a:rPr lang="en-US" sz="10500">
                <a:solidFill>
                  <a:srgbClr val="212121"/>
                </a:solidFill>
                <a:latin typeface="Public Sans"/>
              </a:rPr>
              <a:t>According to research over the past three decades, full-day programs have led to stronger achievement, fewer gaps between student subgroups, decreased remediation in subsequent years, and better developed social/emotional skills. (Cooper et al., 2010; </a:t>
            </a:r>
            <a:r>
              <a:rPr lang="en-US" sz="10500" err="1">
                <a:solidFill>
                  <a:srgbClr val="212121"/>
                </a:solidFill>
                <a:latin typeface="Public Sans"/>
              </a:rPr>
              <a:t>Raskin</a:t>
            </a:r>
            <a:r>
              <a:rPr lang="en-US" sz="10500">
                <a:solidFill>
                  <a:srgbClr val="212121"/>
                </a:solidFill>
                <a:latin typeface="Public Sans"/>
              </a:rPr>
              <a:t>, </a:t>
            </a:r>
            <a:r>
              <a:rPr lang="en-US" sz="10500" err="1">
                <a:solidFill>
                  <a:srgbClr val="212121"/>
                </a:solidFill>
                <a:latin typeface="Public Sans"/>
              </a:rPr>
              <a:t>Haar</a:t>
            </a:r>
            <a:r>
              <a:rPr lang="en-US" sz="10500">
                <a:solidFill>
                  <a:srgbClr val="212121"/>
                </a:solidFill>
                <a:latin typeface="Public Sans"/>
              </a:rPr>
              <a:t>, &amp; </a:t>
            </a:r>
            <a:r>
              <a:rPr lang="en-US" sz="10500" err="1">
                <a:solidFill>
                  <a:srgbClr val="212121"/>
                </a:solidFill>
                <a:latin typeface="Public Sans"/>
              </a:rPr>
              <a:t>Zierdt</a:t>
            </a:r>
            <a:r>
              <a:rPr lang="en-US" sz="10500">
                <a:solidFill>
                  <a:srgbClr val="212121"/>
                </a:solidFill>
                <a:latin typeface="Public Sans"/>
              </a:rPr>
              <a:t>, 2011).</a:t>
            </a:r>
          </a:p>
          <a:p>
            <a:pPr marL="428625" indent="-428625">
              <a:spcBef>
                <a:spcPct val="20000"/>
              </a:spcBef>
              <a:spcAft>
                <a:spcPts val="900"/>
              </a:spcAft>
              <a:buClr>
                <a:schemeClr val="accent1"/>
              </a:buClr>
              <a:buSzPct val="115000"/>
              <a:buFont typeface="Arial"/>
              <a:buChar char="•"/>
            </a:pPr>
            <a:r>
              <a:rPr lang="en-US" sz="10500">
                <a:solidFill>
                  <a:srgbClr val="212121"/>
                </a:solidFill>
                <a:latin typeface="Public Sans"/>
              </a:rPr>
              <a:t>Research by the National Education Association (NEA): Full-day kindergarten has been found to be especially beneficial for children from disadvantaged backgrounds, helping to bridge early gaps in education and prepare them for success in later years.</a:t>
            </a:r>
          </a:p>
          <a:p>
            <a:pPr marL="428625" indent="-428625">
              <a:spcBef>
                <a:spcPct val="20000"/>
              </a:spcBef>
              <a:spcAft>
                <a:spcPts val="900"/>
              </a:spcAft>
              <a:buClr>
                <a:schemeClr val="accent1"/>
              </a:buClr>
              <a:buSzPct val="115000"/>
              <a:buFont typeface="Arial"/>
              <a:buChar char="•"/>
            </a:pPr>
            <a:r>
              <a:rPr lang="en-US" sz="10500">
                <a:solidFill>
                  <a:srgbClr val="212121"/>
                </a:solidFill>
                <a:latin typeface="Public Sans"/>
              </a:rPr>
              <a:t>A study published in Early Childhood Research Quarterly (2016) demonstrated that full-day kindergarten narrowed achievement gaps in reading and math for low-income and minority children.</a:t>
            </a:r>
            <a:endParaRPr lang="en-US" sz="2700">
              <a:solidFill>
                <a:srgbClr val="212121"/>
              </a:solidFill>
            </a:endParaRPr>
          </a:p>
        </p:txBody>
      </p:sp>
      <p:sp>
        <p:nvSpPr>
          <p:cNvPr id="2" name="Freeform 2" descr="CDSD logo">
            <a:extLst>
              <a:ext uri="{FF2B5EF4-FFF2-40B4-BE49-F238E27FC236}">
                <a16:creationId xmlns:a16="http://schemas.microsoft.com/office/drawing/2014/main" id="{87428A19-0237-F9CD-7637-F473BCCB8F39}"/>
              </a:ext>
            </a:extLst>
          </p:cNvPr>
          <p:cNvSpPr/>
          <p:nvPr/>
        </p:nvSpPr>
        <p:spPr>
          <a:xfrm>
            <a:off x="0" y="81285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3"/>
            <a:stretch>
              <a:fillRect l="-10710" r="-7102" b="-52508"/>
            </a:stretch>
          </a:blipFill>
        </p:spPr>
        <p:txBody>
          <a:bodyPr/>
          <a:lstStyle/>
          <a:p>
            <a:endParaRPr lang="en-US"/>
          </a:p>
        </p:txBody>
      </p:sp>
    </p:spTree>
    <p:extLst>
      <p:ext uri="{BB962C8B-B14F-4D97-AF65-F5344CB8AC3E}">
        <p14:creationId xmlns:p14="http://schemas.microsoft.com/office/powerpoint/2010/main" val="8250977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9"/>
          <p:cNvSpPr txBox="1">
            <a:spLocks noGrp="1"/>
          </p:cNvSpPr>
          <p:nvPr>
            <p:ph type="title" idx="4294967295"/>
          </p:nvPr>
        </p:nvSpPr>
        <p:spPr>
          <a:xfrm>
            <a:off x="466142" y="567654"/>
            <a:ext cx="5740333" cy="62504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287"/>
              </a:lnSpc>
              <a:spcBef>
                <a:spcPct val="0"/>
              </a:spcBef>
              <a:spcAft>
                <a:spcPts val="0"/>
              </a:spcAft>
              <a:buClrTx/>
              <a:buSzTx/>
              <a:buFontTx/>
              <a:buNone/>
              <a:tabLst/>
              <a:defRPr/>
            </a:pPr>
            <a:r>
              <a:rPr kumimoji="0" lang="en-US" sz="5919" b="0" i="0" u="none" strike="noStrike" kern="1200" cap="none" spc="0" normalizeH="0" baseline="0" noProof="0">
                <a:ln>
                  <a:noFill/>
                </a:ln>
                <a:solidFill>
                  <a:srgbClr val="000000"/>
                </a:solidFill>
                <a:effectLst/>
                <a:uLnTx/>
                <a:uFillTx/>
                <a:latin typeface="Public Sans Thin"/>
                <a:ea typeface="Public Sans Thin"/>
                <a:cs typeface="Public Sans Thin"/>
                <a:sym typeface="Public Sans Thin"/>
              </a:rPr>
              <a:t>Current results for one cohort of students moving from Kindergarten to second grade. </a:t>
            </a:r>
          </a:p>
        </p:txBody>
      </p:sp>
      <p:sp>
        <p:nvSpPr>
          <p:cNvPr id="10" name="TextBox 10"/>
          <p:cNvSpPr txBox="1"/>
          <p:nvPr/>
        </p:nvSpPr>
        <p:spPr>
          <a:xfrm>
            <a:off x="10131086" y="268330"/>
            <a:ext cx="5937853" cy="862729"/>
          </a:xfrm>
          <a:prstGeom prst="rect">
            <a:avLst/>
          </a:prstGeom>
        </p:spPr>
        <p:txBody>
          <a:bodyPr lIns="0" tIns="0" rIns="0" bIns="0" rtlCol="0" anchor="t">
            <a:spAutoFit/>
          </a:bodyPr>
          <a:lstStyle/>
          <a:p>
            <a:pPr algn="ctr">
              <a:lnSpc>
                <a:spcPts val="3053"/>
              </a:lnSpc>
            </a:pPr>
            <a:r>
              <a:rPr lang="en-US" sz="3053" b="1">
                <a:solidFill>
                  <a:srgbClr val="000000"/>
                </a:solidFill>
                <a:latin typeface="Lato Heavy Bold"/>
                <a:ea typeface="Lato Heavy Bold"/>
                <a:cs typeface="Lato Heavy Bold"/>
                <a:sym typeface="Lato Heavy Bold"/>
              </a:rPr>
              <a:t>Reading Benchmarking</a:t>
            </a:r>
          </a:p>
          <a:p>
            <a:pPr algn="ctr">
              <a:lnSpc>
                <a:spcPts val="3053"/>
              </a:lnSpc>
            </a:pPr>
            <a:r>
              <a:rPr lang="en-US" sz="3053" b="1">
                <a:solidFill>
                  <a:srgbClr val="000000"/>
                </a:solidFill>
                <a:latin typeface="Lato Heavy Bold"/>
                <a:ea typeface="Lato Heavy Bold"/>
                <a:cs typeface="Lato Heavy Bold"/>
                <a:sym typeface="Lato Heavy Bold"/>
              </a:rPr>
              <a:t>Kindergarten Fall 22-23</a:t>
            </a:r>
          </a:p>
        </p:txBody>
      </p:sp>
      <p:sp>
        <p:nvSpPr>
          <p:cNvPr id="3" name="Freeform 3" descr="Chart for score results for students. "/>
          <p:cNvSpPr/>
          <p:nvPr/>
        </p:nvSpPr>
        <p:spPr>
          <a:xfrm>
            <a:off x="9745291" y="7210754"/>
            <a:ext cx="6709444" cy="2740159"/>
          </a:xfrm>
          <a:custGeom>
            <a:avLst/>
            <a:gdLst/>
            <a:ahLst/>
            <a:cxnLst/>
            <a:rect l="l" t="t" r="r" b="b"/>
            <a:pathLst>
              <a:path w="6709444" h="2740159">
                <a:moveTo>
                  <a:pt x="0" y="0"/>
                </a:moveTo>
                <a:lnTo>
                  <a:pt x="6709444" y="0"/>
                </a:lnTo>
                <a:lnTo>
                  <a:pt x="6709444" y="2740159"/>
                </a:lnTo>
                <a:lnTo>
                  <a:pt x="0" y="2740159"/>
                </a:lnTo>
                <a:lnTo>
                  <a:pt x="0" y="0"/>
                </a:lnTo>
                <a:close/>
              </a:path>
            </a:pathLst>
          </a:custGeom>
          <a:blipFill>
            <a:blip r:embed="rId2"/>
            <a:stretch>
              <a:fillRect/>
            </a:stretch>
          </a:blipFill>
        </p:spPr>
        <p:txBody>
          <a:bodyPr/>
          <a:lstStyle/>
          <a:p>
            <a:endParaRPr lang="en-US"/>
          </a:p>
        </p:txBody>
      </p:sp>
      <p:sp>
        <p:nvSpPr>
          <p:cNvPr id="11" name="TextBox 11"/>
          <p:cNvSpPr txBox="1"/>
          <p:nvPr/>
        </p:nvSpPr>
        <p:spPr>
          <a:xfrm>
            <a:off x="10131086" y="3816554"/>
            <a:ext cx="5937853" cy="474909"/>
          </a:xfrm>
          <a:prstGeom prst="rect">
            <a:avLst/>
          </a:prstGeom>
        </p:spPr>
        <p:txBody>
          <a:bodyPr lIns="0" tIns="0" rIns="0" bIns="0" rtlCol="0" anchor="t">
            <a:spAutoFit/>
          </a:bodyPr>
          <a:lstStyle/>
          <a:p>
            <a:pPr algn="ctr">
              <a:lnSpc>
                <a:spcPts val="3053"/>
              </a:lnSpc>
            </a:pPr>
            <a:r>
              <a:rPr lang="en-US" sz="3053" b="1">
                <a:solidFill>
                  <a:srgbClr val="000000"/>
                </a:solidFill>
                <a:latin typeface="Lato Heavy Bold"/>
                <a:ea typeface="Lato Heavy Bold"/>
                <a:cs typeface="Lato Heavy Bold"/>
                <a:sym typeface="Lato Heavy Bold"/>
              </a:rPr>
              <a:t>1st Grade Fall 23-24</a:t>
            </a:r>
          </a:p>
        </p:txBody>
      </p:sp>
      <p:sp>
        <p:nvSpPr>
          <p:cNvPr id="4" name="Freeform 4" descr="Chart for score results for students. "/>
          <p:cNvSpPr/>
          <p:nvPr/>
        </p:nvSpPr>
        <p:spPr>
          <a:xfrm>
            <a:off x="9745291" y="4107871"/>
            <a:ext cx="6709444" cy="2807818"/>
          </a:xfrm>
          <a:custGeom>
            <a:avLst/>
            <a:gdLst/>
            <a:ahLst/>
            <a:cxnLst/>
            <a:rect l="l" t="t" r="r" b="b"/>
            <a:pathLst>
              <a:path w="6709444" h="2807818">
                <a:moveTo>
                  <a:pt x="0" y="0"/>
                </a:moveTo>
                <a:lnTo>
                  <a:pt x="6709444" y="0"/>
                </a:lnTo>
                <a:lnTo>
                  <a:pt x="6709444" y="2807818"/>
                </a:lnTo>
                <a:lnTo>
                  <a:pt x="0" y="2807818"/>
                </a:lnTo>
                <a:lnTo>
                  <a:pt x="0" y="0"/>
                </a:lnTo>
                <a:close/>
              </a:path>
            </a:pathLst>
          </a:custGeom>
          <a:blipFill>
            <a:blip r:embed="rId3"/>
            <a:stretch>
              <a:fillRect/>
            </a:stretch>
          </a:blipFill>
        </p:spPr>
        <p:txBody>
          <a:bodyPr/>
          <a:lstStyle/>
          <a:p>
            <a:endParaRPr lang="en-US"/>
          </a:p>
        </p:txBody>
      </p:sp>
      <p:sp>
        <p:nvSpPr>
          <p:cNvPr id="12" name="TextBox 12"/>
          <p:cNvSpPr txBox="1"/>
          <p:nvPr/>
        </p:nvSpPr>
        <p:spPr>
          <a:xfrm>
            <a:off x="10131086" y="6808561"/>
            <a:ext cx="5937853" cy="474909"/>
          </a:xfrm>
          <a:prstGeom prst="rect">
            <a:avLst/>
          </a:prstGeom>
        </p:spPr>
        <p:txBody>
          <a:bodyPr lIns="0" tIns="0" rIns="0" bIns="0" rtlCol="0" anchor="t">
            <a:spAutoFit/>
          </a:bodyPr>
          <a:lstStyle/>
          <a:p>
            <a:pPr algn="ctr">
              <a:lnSpc>
                <a:spcPts val="3053"/>
              </a:lnSpc>
            </a:pPr>
            <a:r>
              <a:rPr lang="en-US" sz="3053" b="1">
                <a:solidFill>
                  <a:srgbClr val="000000"/>
                </a:solidFill>
                <a:latin typeface="Lato Heavy Bold"/>
                <a:ea typeface="Lato Heavy Bold"/>
                <a:cs typeface="Lato Heavy Bold"/>
                <a:sym typeface="Lato Heavy Bold"/>
              </a:rPr>
              <a:t>2nd Grade Fall 24-25</a:t>
            </a:r>
          </a:p>
        </p:txBody>
      </p:sp>
      <p:sp>
        <p:nvSpPr>
          <p:cNvPr id="5" name="Freeform 5" descr="Chart for score results for students. "/>
          <p:cNvSpPr/>
          <p:nvPr/>
        </p:nvSpPr>
        <p:spPr>
          <a:xfrm>
            <a:off x="9745291" y="1131059"/>
            <a:ext cx="6709444" cy="2731378"/>
          </a:xfrm>
          <a:custGeom>
            <a:avLst/>
            <a:gdLst/>
            <a:ahLst/>
            <a:cxnLst/>
            <a:rect l="l" t="t" r="r" b="b"/>
            <a:pathLst>
              <a:path w="6709444" h="2731378">
                <a:moveTo>
                  <a:pt x="0" y="0"/>
                </a:moveTo>
                <a:lnTo>
                  <a:pt x="6709444" y="0"/>
                </a:lnTo>
                <a:lnTo>
                  <a:pt x="6709444" y="2731378"/>
                </a:lnTo>
                <a:lnTo>
                  <a:pt x="0" y="2731378"/>
                </a:lnTo>
                <a:lnTo>
                  <a:pt x="0" y="0"/>
                </a:lnTo>
                <a:close/>
              </a:path>
            </a:pathLst>
          </a:custGeom>
          <a:blipFill>
            <a:blip r:embed="rId4"/>
            <a:stretch>
              <a:fillRect/>
            </a:stretch>
          </a:blipFill>
        </p:spPr>
        <p:txBody>
          <a:bodyPr/>
          <a:lstStyle/>
          <a:p>
            <a:endParaRPr lang="en-US"/>
          </a:p>
        </p:txBody>
      </p:sp>
      <p:grpSp>
        <p:nvGrpSpPr>
          <p:cNvPr id="6" name="Group 6">
            <a:extLst>
              <a:ext uri="{C183D7F6-B498-43B3-948B-1728B52AA6E4}">
                <adec:decorative xmlns:adec="http://schemas.microsoft.com/office/drawing/2017/decorative" val="1"/>
              </a:ext>
            </a:extLst>
          </p:cNvPr>
          <p:cNvGrpSpPr/>
          <p:nvPr/>
        </p:nvGrpSpPr>
        <p:grpSpPr>
          <a:xfrm>
            <a:off x="6435074" y="1914082"/>
            <a:ext cx="3310217" cy="1543050"/>
            <a:chOff x="0" y="0"/>
            <a:chExt cx="871827" cy="406400"/>
          </a:xfrm>
        </p:grpSpPr>
        <p:sp>
          <p:nvSpPr>
            <p:cNvPr id="7" name="Freeform 7"/>
            <p:cNvSpPr/>
            <p:nvPr/>
          </p:nvSpPr>
          <p:spPr>
            <a:xfrm>
              <a:off x="0" y="0"/>
              <a:ext cx="871827" cy="406400"/>
            </a:xfrm>
            <a:custGeom>
              <a:avLst/>
              <a:gdLst/>
              <a:ahLst/>
              <a:cxnLst/>
              <a:rect l="l" t="t" r="r" b="b"/>
              <a:pathLst>
                <a:path w="871827" h="406400">
                  <a:moveTo>
                    <a:pt x="668627" y="0"/>
                  </a:moveTo>
                  <a:lnTo>
                    <a:pt x="0" y="0"/>
                  </a:lnTo>
                  <a:lnTo>
                    <a:pt x="0" y="406400"/>
                  </a:lnTo>
                  <a:lnTo>
                    <a:pt x="668627" y="406400"/>
                  </a:lnTo>
                  <a:lnTo>
                    <a:pt x="871827" y="203200"/>
                  </a:lnTo>
                  <a:lnTo>
                    <a:pt x="668627" y="0"/>
                  </a:lnTo>
                  <a:close/>
                </a:path>
              </a:pathLst>
            </a:custGeom>
            <a:solidFill>
              <a:srgbClr val="000000"/>
            </a:solidFill>
          </p:spPr>
          <p:txBody>
            <a:bodyPr/>
            <a:lstStyle/>
            <a:p>
              <a:endParaRPr lang="en-US"/>
            </a:p>
          </p:txBody>
        </p:sp>
        <p:sp>
          <p:nvSpPr>
            <p:cNvPr id="8" name="TextBox 8">
              <a:extLst>
                <a:ext uri="{C183D7F6-B498-43B3-948B-1728B52AA6E4}">
                  <adec:decorative xmlns:adec="http://schemas.microsoft.com/office/drawing/2017/decorative" val="1"/>
                </a:ext>
              </a:extLst>
            </p:cNvPr>
            <p:cNvSpPr txBox="1"/>
            <p:nvPr/>
          </p:nvSpPr>
          <p:spPr>
            <a:xfrm>
              <a:off x="0" y="-57150"/>
              <a:ext cx="757527" cy="463550"/>
            </a:xfrm>
            <a:prstGeom prst="rect">
              <a:avLst/>
            </a:prstGeom>
          </p:spPr>
          <p:txBody>
            <a:bodyPr lIns="50800" tIns="50800" rIns="50800" bIns="50800" rtlCol="0" anchor="ctr"/>
            <a:lstStyle/>
            <a:p>
              <a:pPr algn="ctr">
                <a:lnSpc>
                  <a:spcPts val="3079"/>
                </a:lnSpc>
              </a:pPr>
              <a:r>
                <a:rPr lang="en-US" sz="2199">
                  <a:solidFill>
                    <a:srgbClr val="FFFFFF"/>
                  </a:solidFill>
                  <a:latin typeface="Public Sans"/>
                  <a:ea typeface="Public Sans"/>
                  <a:cs typeface="Public Sans"/>
                  <a:sym typeface="Public Sans"/>
                </a:rPr>
                <a:t>SCORES ENTERING KINDERGARTEN</a:t>
              </a:r>
            </a:p>
          </p:txBody>
        </p:sp>
      </p:grpSp>
      <p:sp>
        <p:nvSpPr>
          <p:cNvPr id="2" name="Freeform 2" descr="CDSD logo"/>
          <p:cNvSpPr/>
          <p:nvPr/>
        </p:nvSpPr>
        <p:spPr>
          <a:xfrm>
            <a:off x="0" y="81285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5"/>
            <a:stretch>
              <a:fillRect l="-10710" r="-7102" b="-52508"/>
            </a:stretch>
          </a:blipFill>
        </p:spPr>
        <p:txBody>
          <a:bodyPr/>
          <a:lstStyle/>
          <a:p>
            <a:endParaRPr lang="en-US"/>
          </a:p>
        </p:txBody>
      </p:sp>
      <p:grpSp>
        <p:nvGrpSpPr>
          <p:cNvPr id="13" name="Group 13">
            <a:extLst>
              <a:ext uri="{C183D7F6-B498-43B3-948B-1728B52AA6E4}">
                <adec:decorative xmlns:adec="http://schemas.microsoft.com/office/drawing/2017/decorative" val="1"/>
              </a:ext>
            </a:extLst>
          </p:cNvPr>
          <p:cNvGrpSpPr/>
          <p:nvPr/>
        </p:nvGrpSpPr>
        <p:grpSpPr>
          <a:xfrm>
            <a:off x="6435074" y="4370915"/>
            <a:ext cx="3312458" cy="2331360"/>
            <a:chOff x="0" y="0"/>
            <a:chExt cx="872417" cy="614021"/>
          </a:xfrm>
        </p:grpSpPr>
        <p:sp>
          <p:nvSpPr>
            <p:cNvPr id="14" name="Freeform 14"/>
            <p:cNvSpPr/>
            <p:nvPr/>
          </p:nvSpPr>
          <p:spPr>
            <a:xfrm>
              <a:off x="0" y="0"/>
              <a:ext cx="872417" cy="614021"/>
            </a:xfrm>
            <a:custGeom>
              <a:avLst/>
              <a:gdLst/>
              <a:ahLst/>
              <a:cxnLst/>
              <a:rect l="l" t="t" r="r" b="b"/>
              <a:pathLst>
                <a:path w="872417" h="614021">
                  <a:moveTo>
                    <a:pt x="669217" y="0"/>
                  </a:moveTo>
                  <a:lnTo>
                    <a:pt x="0" y="0"/>
                  </a:lnTo>
                  <a:lnTo>
                    <a:pt x="0" y="614021"/>
                  </a:lnTo>
                  <a:lnTo>
                    <a:pt x="669217" y="614021"/>
                  </a:lnTo>
                  <a:lnTo>
                    <a:pt x="872417" y="307010"/>
                  </a:lnTo>
                  <a:lnTo>
                    <a:pt x="669217" y="0"/>
                  </a:lnTo>
                  <a:close/>
                </a:path>
              </a:pathLst>
            </a:custGeom>
            <a:solidFill>
              <a:srgbClr val="000000"/>
            </a:solidFill>
          </p:spPr>
          <p:txBody>
            <a:bodyPr/>
            <a:lstStyle/>
            <a:p>
              <a:endParaRPr lang="en-US"/>
            </a:p>
          </p:txBody>
        </p:sp>
        <p:sp>
          <p:nvSpPr>
            <p:cNvPr id="15" name="TextBox 15"/>
            <p:cNvSpPr txBox="1"/>
            <p:nvPr/>
          </p:nvSpPr>
          <p:spPr>
            <a:xfrm>
              <a:off x="0" y="-57150"/>
              <a:ext cx="758117" cy="671171"/>
            </a:xfrm>
            <a:prstGeom prst="rect">
              <a:avLst/>
            </a:prstGeom>
          </p:spPr>
          <p:txBody>
            <a:bodyPr lIns="50800" tIns="50800" rIns="50800" bIns="50800" rtlCol="0" anchor="ctr"/>
            <a:lstStyle/>
            <a:p>
              <a:pPr algn="ctr">
                <a:lnSpc>
                  <a:spcPts val="3079"/>
                </a:lnSpc>
              </a:pPr>
              <a:r>
                <a:rPr lang="en-US" sz="2199">
                  <a:solidFill>
                    <a:srgbClr val="FFFFFF"/>
                  </a:solidFill>
                  <a:latin typeface="Public Sans"/>
                  <a:ea typeface="Public Sans"/>
                  <a:cs typeface="Public Sans"/>
                  <a:sym typeface="Public Sans"/>
                </a:rPr>
                <a:t>SCORES ENTERING 1ST GRADE:  MAINTAINED PERFORMANCE LEVELS</a:t>
              </a:r>
            </a:p>
          </p:txBody>
        </p:sp>
      </p:grpSp>
      <p:grpSp>
        <p:nvGrpSpPr>
          <p:cNvPr id="16" name="Group 16">
            <a:extLst>
              <a:ext uri="{C183D7F6-B498-43B3-948B-1728B52AA6E4}">
                <adec:decorative xmlns:adec="http://schemas.microsoft.com/office/drawing/2017/decorative" val="1"/>
              </a:ext>
            </a:extLst>
          </p:cNvPr>
          <p:cNvGrpSpPr/>
          <p:nvPr/>
        </p:nvGrpSpPr>
        <p:grpSpPr>
          <a:xfrm>
            <a:off x="6435074" y="7283470"/>
            <a:ext cx="3310217" cy="2535677"/>
            <a:chOff x="0" y="0"/>
            <a:chExt cx="871827" cy="667833"/>
          </a:xfrm>
        </p:grpSpPr>
        <p:sp>
          <p:nvSpPr>
            <p:cNvPr id="17" name="Freeform 17"/>
            <p:cNvSpPr/>
            <p:nvPr/>
          </p:nvSpPr>
          <p:spPr>
            <a:xfrm>
              <a:off x="0" y="0"/>
              <a:ext cx="871827" cy="667833"/>
            </a:xfrm>
            <a:custGeom>
              <a:avLst/>
              <a:gdLst/>
              <a:ahLst/>
              <a:cxnLst/>
              <a:rect l="l" t="t" r="r" b="b"/>
              <a:pathLst>
                <a:path w="871827" h="667833">
                  <a:moveTo>
                    <a:pt x="668627" y="0"/>
                  </a:moveTo>
                  <a:lnTo>
                    <a:pt x="0" y="0"/>
                  </a:lnTo>
                  <a:lnTo>
                    <a:pt x="0" y="667833"/>
                  </a:lnTo>
                  <a:lnTo>
                    <a:pt x="668627" y="667833"/>
                  </a:lnTo>
                  <a:lnTo>
                    <a:pt x="871827" y="333916"/>
                  </a:lnTo>
                  <a:lnTo>
                    <a:pt x="668627" y="0"/>
                  </a:lnTo>
                  <a:close/>
                </a:path>
              </a:pathLst>
            </a:custGeom>
            <a:solidFill>
              <a:srgbClr val="000000"/>
            </a:solidFill>
          </p:spPr>
          <p:txBody>
            <a:bodyPr/>
            <a:lstStyle/>
            <a:p>
              <a:endParaRPr lang="en-US"/>
            </a:p>
          </p:txBody>
        </p:sp>
        <p:sp>
          <p:nvSpPr>
            <p:cNvPr id="18" name="TextBox 18"/>
            <p:cNvSpPr txBox="1"/>
            <p:nvPr/>
          </p:nvSpPr>
          <p:spPr>
            <a:xfrm>
              <a:off x="0" y="-57150"/>
              <a:ext cx="757527" cy="724983"/>
            </a:xfrm>
            <a:prstGeom prst="rect">
              <a:avLst/>
            </a:prstGeom>
          </p:spPr>
          <p:txBody>
            <a:bodyPr lIns="50800" tIns="50800" rIns="50800" bIns="50800" rtlCol="0" anchor="ctr"/>
            <a:lstStyle/>
            <a:p>
              <a:pPr algn="ctr">
                <a:lnSpc>
                  <a:spcPts val="3079"/>
                </a:lnSpc>
              </a:pPr>
              <a:r>
                <a:rPr lang="en-US" sz="2199">
                  <a:solidFill>
                    <a:srgbClr val="FFFFFF"/>
                  </a:solidFill>
                  <a:latin typeface="Public Sans"/>
                  <a:ea typeface="Public Sans"/>
                  <a:cs typeface="Public Sans"/>
                  <a:sym typeface="Public Sans"/>
                </a:rPr>
                <a:t>SCORES ENTERING 2ND GRADE: IMPROVED DURING FULL DAY 1ST GRADE</a:t>
              </a: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9"/>
          <p:cNvSpPr txBox="1">
            <a:spLocks noGrp="1"/>
          </p:cNvSpPr>
          <p:nvPr>
            <p:ph type="title" idx="4294967295"/>
          </p:nvPr>
        </p:nvSpPr>
        <p:spPr>
          <a:xfrm>
            <a:off x="562431" y="-5080"/>
            <a:ext cx="17163139" cy="195326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840"/>
              </a:lnSpc>
              <a:spcBef>
                <a:spcPts val="0"/>
              </a:spcBef>
              <a:spcAft>
                <a:spcPts val="0"/>
              </a:spcAft>
              <a:buClrTx/>
              <a:buSzTx/>
              <a:buFontTx/>
              <a:buNone/>
              <a:tabLst/>
              <a:defRPr/>
            </a:pPr>
            <a:r>
              <a:rPr kumimoji="0" lang="en-US" sz="5600" b="0" i="0" u="none" strike="noStrike" kern="1200" cap="none" spc="0" normalizeH="0" baseline="0" noProof="0">
                <a:ln>
                  <a:noFill/>
                </a:ln>
                <a:solidFill>
                  <a:srgbClr val="000000"/>
                </a:solidFill>
                <a:effectLst/>
                <a:uLnTx/>
                <a:uFillTx/>
                <a:latin typeface="Public Sans Thin"/>
                <a:ea typeface="Public Sans Thin"/>
                <a:cs typeface="Public Sans Thin"/>
                <a:sym typeface="Public Sans Thin"/>
              </a:rPr>
              <a:t>Current results for student growth in </a:t>
            </a:r>
          </a:p>
          <a:p>
            <a:pPr marL="0" marR="0" lvl="0" indent="0" algn="ctr" defTabSz="914400" rtl="0" eaLnBrk="1" fontAlgn="auto" latinLnBrk="0" hangingPunct="1">
              <a:lnSpc>
                <a:spcPts val="7840"/>
              </a:lnSpc>
              <a:spcBef>
                <a:spcPct val="0"/>
              </a:spcBef>
              <a:spcAft>
                <a:spcPts val="0"/>
              </a:spcAft>
              <a:buClrTx/>
              <a:buSzTx/>
              <a:buFontTx/>
              <a:buNone/>
              <a:tabLst/>
              <a:defRPr/>
            </a:pPr>
            <a:r>
              <a:rPr kumimoji="0" lang="en-US" sz="5600" b="0" i="0" u="none" strike="noStrike" kern="1200" cap="none" spc="0" normalizeH="0" baseline="0" noProof="0">
                <a:ln>
                  <a:noFill/>
                </a:ln>
                <a:solidFill>
                  <a:srgbClr val="000000"/>
                </a:solidFill>
                <a:effectLst/>
                <a:uLnTx/>
                <a:uFillTx/>
                <a:latin typeface="Public Sans Thin"/>
                <a:ea typeface="Public Sans Thin"/>
                <a:cs typeface="Public Sans Thin"/>
                <a:sym typeface="Public Sans Thin"/>
              </a:rPr>
              <a:t>a Kindergarten cohort and a first-grade cohort. </a:t>
            </a:r>
          </a:p>
        </p:txBody>
      </p:sp>
      <p:sp>
        <p:nvSpPr>
          <p:cNvPr id="3" name="Freeform 3" descr="Chart for score results for students. "/>
          <p:cNvSpPr/>
          <p:nvPr/>
        </p:nvSpPr>
        <p:spPr>
          <a:xfrm>
            <a:off x="3768778" y="2728368"/>
            <a:ext cx="4704505" cy="1949748"/>
          </a:xfrm>
          <a:custGeom>
            <a:avLst/>
            <a:gdLst/>
            <a:ahLst/>
            <a:cxnLst/>
            <a:rect l="l" t="t" r="r" b="b"/>
            <a:pathLst>
              <a:path w="4704505" h="1949748">
                <a:moveTo>
                  <a:pt x="0" y="0"/>
                </a:moveTo>
                <a:lnTo>
                  <a:pt x="4704505" y="0"/>
                </a:lnTo>
                <a:lnTo>
                  <a:pt x="4704505" y="1949748"/>
                </a:lnTo>
                <a:lnTo>
                  <a:pt x="0" y="1949748"/>
                </a:lnTo>
                <a:lnTo>
                  <a:pt x="0" y="0"/>
                </a:lnTo>
                <a:close/>
              </a:path>
            </a:pathLst>
          </a:custGeom>
          <a:blipFill>
            <a:blip r:embed="rId2"/>
            <a:stretch>
              <a:fillRect/>
            </a:stretch>
          </a:blipFill>
        </p:spPr>
        <p:txBody>
          <a:bodyPr/>
          <a:lstStyle/>
          <a:p>
            <a:endParaRPr lang="en-US"/>
          </a:p>
        </p:txBody>
      </p:sp>
      <p:sp>
        <p:nvSpPr>
          <p:cNvPr id="4" name="Freeform 4" descr="Chart for score results for students. "/>
          <p:cNvSpPr/>
          <p:nvPr/>
        </p:nvSpPr>
        <p:spPr>
          <a:xfrm>
            <a:off x="3300392" y="4811938"/>
            <a:ext cx="5172891" cy="1927296"/>
          </a:xfrm>
          <a:custGeom>
            <a:avLst/>
            <a:gdLst/>
            <a:ahLst/>
            <a:cxnLst/>
            <a:rect l="l" t="t" r="r" b="b"/>
            <a:pathLst>
              <a:path w="5172891" h="1927296">
                <a:moveTo>
                  <a:pt x="0" y="0"/>
                </a:moveTo>
                <a:lnTo>
                  <a:pt x="5172891" y="0"/>
                </a:lnTo>
                <a:lnTo>
                  <a:pt x="5172891" y="1927296"/>
                </a:lnTo>
                <a:lnTo>
                  <a:pt x="0" y="1927296"/>
                </a:lnTo>
                <a:lnTo>
                  <a:pt x="0" y="0"/>
                </a:lnTo>
                <a:close/>
              </a:path>
            </a:pathLst>
          </a:custGeom>
          <a:blipFill>
            <a:blip r:embed="rId3"/>
            <a:stretch>
              <a:fillRect/>
            </a:stretch>
          </a:blipFill>
        </p:spPr>
        <p:txBody>
          <a:bodyPr/>
          <a:lstStyle/>
          <a:p>
            <a:endParaRPr lang="en-US"/>
          </a:p>
        </p:txBody>
      </p:sp>
      <p:sp>
        <p:nvSpPr>
          <p:cNvPr id="5" name="Freeform 5" descr="Chart for score results for students. "/>
          <p:cNvSpPr/>
          <p:nvPr/>
        </p:nvSpPr>
        <p:spPr>
          <a:xfrm>
            <a:off x="3421360" y="7186703"/>
            <a:ext cx="4922419" cy="2021079"/>
          </a:xfrm>
          <a:custGeom>
            <a:avLst/>
            <a:gdLst/>
            <a:ahLst/>
            <a:cxnLst/>
            <a:rect l="l" t="t" r="r" b="b"/>
            <a:pathLst>
              <a:path w="4922419" h="2021079">
                <a:moveTo>
                  <a:pt x="0" y="0"/>
                </a:moveTo>
                <a:lnTo>
                  <a:pt x="4922419" y="0"/>
                </a:lnTo>
                <a:lnTo>
                  <a:pt x="4922419" y="2021079"/>
                </a:lnTo>
                <a:lnTo>
                  <a:pt x="0" y="2021079"/>
                </a:lnTo>
                <a:lnTo>
                  <a:pt x="0" y="0"/>
                </a:lnTo>
                <a:close/>
              </a:path>
            </a:pathLst>
          </a:custGeom>
          <a:blipFill>
            <a:blip r:embed="rId4"/>
            <a:stretch>
              <a:fillRect/>
            </a:stretch>
          </a:blipFill>
        </p:spPr>
        <p:txBody>
          <a:bodyPr/>
          <a:lstStyle/>
          <a:p>
            <a:endParaRPr lang="en-US"/>
          </a:p>
        </p:txBody>
      </p:sp>
      <p:sp>
        <p:nvSpPr>
          <p:cNvPr id="6" name="Freeform 6" descr="Chart for score results for students. "/>
          <p:cNvSpPr/>
          <p:nvPr/>
        </p:nvSpPr>
        <p:spPr>
          <a:xfrm>
            <a:off x="12518600" y="2696663"/>
            <a:ext cx="4907448" cy="2088433"/>
          </a:xfrm>
          <a:custGeom>
            <a:avLst/>
            <a:gdLst/>
            <a:ahLst/>
            <a:cxnLst/>
            <a:rect l="l" t="t" r="r" b="b"/>
            <a:pathLst>
              <a:path w="4907448" h="2088433">
                <a:moveTo>
                  <a:pt x="0" y="0"/>
                </a:moveTo>
                <a:lnTo>
                  <a:pt x="4907448" y="0"/>
                </a:lnTo>
                <a:lnTo>
                  <a:pt x="4907448" y="2088433"/>
                </a:lnTo>
                <a:lnTo>
                  <a:pt x="0" y="2088433"/>
                </a:lnTo>
                <a:lnTo>
                  <a:pt x="0" y="0"/>
                </a:lnTo>
                <a:close/>
              </a:path>
            </a:pathLst>
          </a:custGeom>
          <a:blipFill>
            <a:blip r:embed="rId5"/>
            <a:stretch>
              <a:fillRect/>
            </a:stretch>
          </a:blipFill>
        </p:spPr>
        <p:txBody>
          <a:bodyPr/>
          <a:lstStyle/>
          <a:p>
            <a:endParaRPr lang="en-US"/>
          </a:p>
        </p:txBody>
      </p:sp>
      <p:sp>
        <p:nvSpPr>
          <p:cNvPr id="7" name="Freeform 7" descr="Chart for score results for students. "/>
          <p:cNvSpPr/>
          <p:nvPr/>
        </p:nvSpPr>
        <p:spPr>
          <a:xfrm>
            <a:off x="12023053" y="4813671"/>
            <a:ext cx="5477005" cy="2032543"/>
          </a:xfrm>
          <a:custGeom>
            <a:avLst/>
            <a:gdLst/>
            <a:ahLst/>
            <a:cxnLst/>
            <a:rect l="l" t="t" r="r" b="b"/>
            <a:pathLst>
              <a:path w="5477005" h="2032543">
                <a:moveTo>
                  <a:pt x="0" y="0"/>
                </a:moveTo>
                <a:lnTo>
                  <a:pt x="5477005" y="0"/>
                </a:lnTo>
                <a:lnTo>
                  <a:pt x="5477005" y="2032543"/>
                </a:lnTo>
                <a:lnTo>
                  <a:pt x="0" y="2032543"/>
                </a:lnTo>
                <a:lnTo>
                  <a:pt x="0" y="0"/>
                </a:lnTo>
                <a:close/>
              </a:path>
            </a:pathLst>
          </a:custGeom>
          <a:blipFill>
            <a:blip r:embed="rId6"/>
            <a:stretch>
              <a:fillRect/>
            </a:stretch>
          </a:blipFill>
        </p:spPr>
        <p:txBody>
          <a:bodyPr/>
          <a:lstStyle/>
          <a:p>
            <a:endParaRPr lang="en-US"/>
          </a:p>
        </p:txBody>
      </p:sp>
      <p:sp>
        <p:nvSpPr>
          <p:cNvPr id="8" name="Freeform 8" descr="Chart for score results for students. "/>
          <p:cNvSpPr/>
          <p:nvPr/>
        </p:nvSpPr>
        <p:spPr>
          <a:xfrm>
            <a:off x="12152351" y="7003080"/>
            <a:ext cx="5218408" cy="2071669"/>
          </a:xfrm>
          <a:custGeom>
            <a:avLst/>
            <a:gdLst/>
            <a:ahLst/>
            <a:cxnLst/>
            <a:rect l="l" t="t" r="r" b="b"/>
            <a:pathLst>
              <a:path w="5218408" h="2071669">
                <a:moveTo>
                  <a:pt x="0" y="0"/>
                </a:moveTo>
                <a:lnTo>
                  <a:pt x="5218408" y="0"/>
                </a:lnTo>
                <a:lnTo>
                  <a:pt x="5218408" y="2071669"/>
                </a:lnTo>
                <a:lnTo>
                  <a:pt x="0" y="2071669"/>
                </a:lnTo>
                <a:lnTo>
                  <a:pt x="0" y="0"/>
                </a:lnTo>
                <a:close/>
              </a:path>
            </a:pathLst>
          </a:custGeom>
          <a:blipFill>
            <a:blip r:embed="rId7"/>
            <a:stretch>
              <a:fillRect/>
            </a:stretch>
          </a:blipFill>
        </p:spPr>
        <p:txBody>
          <a:bodyPr/>
          <a:lstStyle/>
          <a:p>
            <a:endParaRPr lang="en-US"/>
          </a:p>
        </p:txBody>
      </p:sp>
      <p:sp>
        <p:nvSpPr>
          <p:cNvPr id="10" name="TextBox 10"/>
          <p:cNvSpPr txBox="1"/>
          <p:nvPr/>
        </p:nvSpPr>
        <p:spPr>
          <a:xfrm>
            <a:off x="3174006" y="2060621"/>
            <a:ext cx="5937853" cy="862729"/>
          </a:xfrm>
          <a:prstGeom prst="rect">
            <a:avLst/>
          </a:prstGeom>
        </p:spPr>
        <p:txBody>
          <a:bodyPr lIns="0" tIns="0" rIns="0" bIns="0" rtlCol="0" anchor="t">
            <a:spAutoFit/>
          </a:bodyPr>
          <a:lstStyle/>
          <a:p>
            <a:pPr algn="ctr">
              <a:lnSpc>
                <a:spcPts val="3053"/>
              </a:lnSpc>
            </a:pPr>
            <a:r>
              <a:rPr lang="en-US" sz="3053" b="1">
                <a:solidFill>
                  <a:srgbClr val="000000"/>
                </a:solidFill>
                <a:latin typeface="Lato Heavy Bold"/>
                <a:ea typeface="Lato Heavy Bold"/>
                <a:cs typeface="Lato Heavy Bold"/>
                <a:sym typeface="Lato Heavy Bold"/>
              </a:rPr>
              <a:t>Math Benchmarking</a:t>
            </a:r>
          </a:p>
          <a:p>
            <a:pPr algn="ctr">
              <a:lnSpc>
                <a:spcPts val="3053"/>
              </a:lnSpc>
            </a:pPr>
            <a:r>
              <a:rPr lang="en-US" sz="3053" b="1">
                <a:solidFill>
                  <a:srgbClr val="000000"/>
                </a:solidFill>
                <a:latin typeface="Lato Heavy Bold"/>
                <a:ea typeface="Lato Heavy Bold"/>
                <a:cs typeface="Lato Heavy Bold"/>
                <a:sym typeface="Lato Heavy Bold"/>
              </a:rPr>
              <a:t>K Fall 22-23</a:t>
            </a:r>
          </a:p>
        </p:txBody>
      </p:sp>
      <p:sp>
        <p:nvSpPr>
          <p:cNvPr id="11" name="TextBox 11"/>
          <p:cNvSpPr txBox="1"/>
          <p:nvPr/>
        </p:nvSpPr>
        <p:spPr>
          <a:xfrm>
            <a:off x="3174006" y="4668591"/>
            <a:ext cx="5937853" cy="474909"/>
          </a:xfrm>
          <a:prstGeom prst="rect">
            <a:avLst/>
          </a:prstGeom>
        </p:spPr>
        <p:txBody>
          <a:bodyPr lIns="0" tIns="0" rIns="0" bIns="0" rtlCol="0" anchor="t">
            <a:spAutoFit/>
          </a:bodyPr>
          <a:lstStyle/>
          <a:p>
            <a:pPr algn="ctr">
              <a:lnSpc>
                <a:spcPts val="3053"/>
              </a:lnSpc>
            </a:pPr>
            <a:r>
              <a:rPr lang="en-US" sz="3053" b="1">
                <a:solidFill>
                  <a:srgbClr val="000000"/>
                </a:solidFill>
                <a:latin typeface="Lato Heavy Bold"/>
                <a:ea typeface="Lato Heavy Bold"/>
                <a:cs typeface="Lato Heavy Bold"/>
                <a:sym typeface="Lato Heavy Bold"/>
              </a:rPr>
              <a:t>K Winter 22-23</a:t>
            </a:r>
          </a:p>
        </p:txBody>
      </p:sp>
      <p:sp>
        <p:nvSpPr>
          <p:cNvPr id="12" name="TextBox 12"/>
          <p:cNvSpPr txBox="1"/>
          <p:nvPr/>
        </p:nvSpPr>
        <p:spPr>
          <a:xfrm>
            <a:off x="3174006" y="6886575"/>
            <a:ext cx="5937853" cy="474909"/>
          </a:xfrm>
          <a:prstGeom prst="rect">
            <a:avLst/>
          </a:prstGeom>
        </p:spPr>
        <p:txBody>
          <a:bodyPr lIns="0" tIns="0" rIns="0" bIns="0" rtlCol="0" anchor="t">
            <a:spAutoFit/>
          </a:bodyPr>
          <a:lstStyle/>
          <a:p>
            <a:pPr algn="ctr">
              <a:lnSpc>
                <a:spcPts val="3053"/>
              </a:lnSpc>
            </a:pPr>
            <a:r>
              <a:rPr lang="en-US" sz="3053" b="1">
                <a:solidFill>
                  <a:srgbClr val="000000"/>
                </a:solidFill>
                <a:latin typeface="Lato Heavy Bold"/>
                <a:ea typeface="Lato Heavy Bold"/>
                <a:cs typeface="Lato Heavy Bold"/>
                <a:sym typeface="Lato Heavy Bold"/>
              </a:rPr>
              <a:t>K Spring 22-23</a:t>
            </a:r>
          </a:p>
        </p:txBody>
      </p:sp>
      <p:sp>
        <p:nvSpPr>
          <p:cNvPr id="13" name="TextBox 13"/>
          <p:cNvSpPr txBox="1"/>
          <p:nvPr/>
        </p:nvSpPr>
        <p:spPr>
          <a:xfrm>
            <a:off x="12003398" y="2098721"/>
            <a:ext cx="5937853" cy="862729"/>
          </a:xfrm>
          <a:prstGeom prst="rect">
            <a:avLst/>
          </a:prstGeom>
        </p:spPr>
        <p:txBody>
          <a:bodyPr lIns="0" tIns="0" rIns="0" bIns="0" rtlCol="0" anchor="t">
            <a:spAutoFit/>
          </a:bodyPr>
          <a:lstStyle/>
          <a:p>
            <a:pPr algn="ctr">
              <a:lnSpc>
                <a:spcPts val="3053"/>
              </a:lnSpc>
            </a:pPr>
            <a:r>
              <a:rPr lang="en-US" sz="3053" b="1">
                <a:solidFill>
                  <a:srgbClr val="000000"/>
                </a:solidFill>
                <a:latin typeface="Lato Heavy Bold"/>
                <a:ea typeface="Lato Heavy Bold"/>
                <a:cs typeface="Lato Heavy Bold"/>
                <a:sym typeface="Lato Heavy Bold"/>
              </a:rPr>
              <a:t>Math Benchmarking</a:t>
            </a:r>
          </a:p>
          <a:p>
            <a:pPr algn="ctr">
              <a:lnSpc>
                <a:spcPts val="3053"/>
              </a:lnSpc>
            </a:pPr>
            <a:r>
              <a:rPr lang="en-US" sz="3053" b="1">
                <a:solidFill>
                  <a:srgbClr val="000000"/>
                </a:solidFill>
                <a:latin typeface="Lato Heavy Bold"/>
                <a:ea typeface="Lato Heavy Bold"/>
                <a:cs typeface="Lato Heavy Bold"/>
                <a:sym typeface="Lato Heavy Bold"/>
              </a:rPr>
              <a:t>1st Fall 22-23</a:t>
            </a:r>
          </a:p>
        </p:txBody>
      </p:sp>
      <p:sp>
        <p:nvSpPr>
          <p:cNvPr id="14" name="TextBox 14"/>
          <p:cNvSpPr txBox="1"/>
          <p:nvPr/>
        </p:nvSpPr>
        <p:spPr>
          <a:xfrm>
            <a:off x="12003398" y="4706691"/>
            <a:ext cx="5937853" cy="474909"/>
          </a:xfrm>
          <a:prstGeom prst="rect">
            <a:avLst/>
          </a:prstGeom>
        </p:spPr>
        <p:txBody>
          <a:bodyPr lIns="0" tIns="0" rIns="0" bIns="0" rtlCol="0" anchor="t">
            <a:spAutoFit/>
          </a:bodyPr>
          <a:lstStyle/>
          <a:p>
            <a:pPr algn="ctr">
              <a:lnSpc>
                <a:spcPts val="3053"/>
              </a:lnSpc>
            </a:pPr>
            <a:r>
              <a:rPr lang="en-US" sz="3053" b="1">
                <a:solidFill>
                  <a:srgbClr val="000000"/>
                </a:solidFill>
                <a:latin typeface="Lato Heavy Bold"/>
                <a:ea typeface="Lato Heavy Bold"/>
                <a:cs typeface="Lato Heavy Bold"/>
                <a:sym typeface="Lato Heavy Bold"/>
              </a:rPr>
              <a:t>1st Winter 22-23</a:t>
            </a:r>
          </a:p>
        </p:txBody>
      </p:sp>
      <p:sp>
        <p:nvSpPr>
          <p:cNvPr id="15" name="TextBox 15"/>
          <p:cNvSpPr txBox="1"/>
          <p:nvPr/>
        </p:nvSpPr>
        <p:spPr>
          <a:xfrm>
            <a:off x="12003398" y="6924675"/>
            <a:ext cx="5937853" cy="474909"/>
          </a:xfrm>
          <a:prstGeom prst="rect">
            <a:avLst/>
          </a:prstGeom>
        </p:spPr>
        <p:txBody>
          <a:bodyPr lIns="0" tIns="0" rIns="0" bIns="0" rtlCol="0" anchor="t">
            <a:spAutoFit/>
          </a:bodyPr>
          <a:lstStyle/>
          <a:p>
            <a:pPr algn="ctr">
              <a:lnSpc>
                <a:spcPts val="3053"/>
              </a:lnSpc>
            </a:pPr>
            <a:r>
              <a:rPr lang="en-US" sz="3053" b="1">
                <a:solidFill>
                  <a:srgbClr val="000000"/>
                </a:solidFill>
                <a:latin typeface="Lato Heavy Bold"/>
                <a:ea typeface="Lato Heavy Bold"/>
                <a:cs typeface="Lato Heavy Bold"/>
                <a:sym typeface="Lato Heavy Bold"/>
              </a:rPr>
              <a:t>1st Spring 22-23</a:t>
            </a:r>
          </a:p>
        </p:txBody>
      </p:sp>
      <p:grpSp>
        <p:nvGrpSpPr>
          <p:cNvPr id="16" name="Group 16">
            <a:extLst>
              <a:ext uri="{C183D7F6-B498-43B3-948B-1728B52AA6E4}">
                <adec:decorative xmlns:adec="http://schemas.microsoft.com/office/drawing/2017/decorative" val="1"/>
              </a:ext>
            </a:extLst>
          </p:cNvPr>
          <p:cNvGrpSpPr/>
          <p:nvPr/>
        </p:nvGrpSpPr>
        <p:grpSpPr>
          <a:xfrm>
            <a:off x="474815" y="6934200"/>
            <a:ext cx="3103576" cy="2328374"/>
            <a:chOff x="0" y="0"/>
            <a:chExt cx="817403" cy="613234"/>
          </a:xfrm>
        </p:grpSpPr>
        <p:sp>
          <p:nvSpPr>
            <p:cNvPr id="17" name="Freeform 17">
              <a:extLst>
                <a:ext uri="{C183D7F6-B498-43B3-948B-1728B52AA6E4}">
                  <adec:decorative xmlns:adec="http://schemas.microsoft.com/office/drawing/2017/decorative" val="1"/>
                </a:ext>
              </a:extLst>
            </p:cNvPr>
            <p:cNvSpPr/>
            <p:nvPr/>
          </p:nvSpPr>
          <p:spPr>
            <a:xfrm>
              <a:off x="0" y="0"/>
              <a:ext cx="817403" cy="613234"/>
            </a:xfrm>
            <a:custGeom>
              <a:avLst/>
              <a:gdLst/>
              <a:ahLst/>
              <a:cxnLst/>
              <a:rect l="l" t="t" r="r" b="b"/>
              <a:pathLst>
                <a:path w="817403" h="613234">
                  <a:moveTo>
                    <a:pt x="614203" y="0"/>
                  </a:moveTo>
                  <a:lnTo>
                    <a:pt x="0" y="0"/>
                  </a:lnTo>
                  <a:lnTo>
                    <a:pt x="0" y="613234"/>
                  </a:lnTo>
                  <a:lnTo>
                    <a:pt x="614203" y="613234"/>
                  </a:lnTo>
                  <a:lnTo>
                    <a:pt x="817403" y="306617"/>
                  </a:lnTo>
                  <a:lnTo>
                    <a:pt x="614203" y="0"/>
                  </a:lnTo>
                  <a:close/>
                </a:path>
              </a:pathLst>
            </a:custGeom>
            <a:solidFill>
              <a:srgbClr val="000000"/>
            </a:solidFill>
          </p:spPr>
          <p:txBody>
            <a:bodyPr/>
            <a:lstStyle/>
            <a:p>
              <a:endParaRPr lang="en-US"/>
            </a:p>
          </p:txBody>
        </p:sp>
        <p:sp>
          <p:nvSpPr>
            <p:cNvPr id="18" name="TextBox 18"/>
            <p:cNvSpPr txBox="1"/>
            <p:nvPr/>
          </p:nvSpPr>
          <p:spPr>
            <a:xfrm>
              <a:off x="0" y="-57150"/>
              <a:ext cx="703103" cy="670384"/>
            </a:xfrm>
            <a:prstGeom prst="rect">
              <a:avLst/>
            </a:prstGeom>
          </p:spPr>
          <p:txBody>
            <a:bodyPr lIns="50800" tIns="50800" rIns="50800" bIns="50800" rtlCol="0" anchor="ctr"/>
            <a:lstStyle/>
            <a:p>
              <a:pPr algn="ctr">
                <a:lnSpc>
                  <a:spcPts val="3079"/>
                </a:lnSpc>
              </a:pPr>
              <a:r>
                <a:rPr lang="en-US" sz="2199">
                  <a:solidFill>
                    <a:srgbClr val="FFFFFF"/>
                  </a:solidFill>
                  <a:latin typeface="Public Sans"/>
                  <a:ea typeface="Public Sans"/>
                  <a:cs typeface="Public Sans"/>
                  <a:sym typeface="Public Sans"/>
                </a:rPr>
                <a:t>3% MOVED OUT OF BELOW BASIC IN </a:t>
              </a:r>
            </a:p>
            <a:p>
              <a:pPr algn="ctr">
                <a:lnSpc>
                  <a:spcPts val="3079"/>
                </a:lnSpc>
              </a:pPr>
              <a:r>
                <a:rPr lang="en-US" sz="2199">
                  <a:solidFill>
                    <a:srgbClr val="FFFFFF"/>
                  </a:solidFill>
                  <a:latin typeface="Public Sans"/>
                  <a:ea typeface="Public Sans"/>
                  <a:cs typeface="Public Sans"/>
                  <a:sym typeface="Public Sans"/>
                </a:rPr>
                <a:t>1/2 DAY KINDERGARTEN</a:t>
              </a:r>
            </a:p>
          </p:txBody>
        </p:sp>
      </p:grpSp>
      <p:sp>
        <p:nvSpPr>
          <p:cNvPr id="2" name="Freeform 2" descr="CDSD logo"/>
          <p:cNvSpPr/>
          <p:nvPr/>
        </p:nvSpPr>
        <p:spPr>
          <a:xfrm>
            <a:off x="0" y="9337370"/>
            <a:ext cx="949630" cy="949630"/>
          </a:xfrm>
          <a:custGeom>
            <a:avLst/>
            <a:gdLst/>
            <a:ahLst/>
            <a:cxnLst/>
            <a:rect l="l" t="t" r="r" b="b"/>
            <a:pathLst>
              <a:path w="949630" h="949630">
                <a:moveTo>
                  <a:pt x="0" y="0"/>
                </a:moveTo>
                <a:lnTo>
                  <a:pt x="949630" y="0"/>
                </a:lnTo>
                <a:lnTo>
                  <a:pt x="949630" y="949630"/>
                </a:lnTo>
                <a:lnTo>
                  <a:pt x="0" y="949630"/>
                </a:lnTo>
                <a:lnTo>
                  <a:pt x="0" y="0"/>
                </a:lnTo>
                <a:close/>
              </a:path>
            </a:pathLst>
          </a:custGeom>
          <a:blipFill>
            <a:blip r:embed="rId8"/>
            <a:stretch>
              <a:fillRect l="-10710" r="-7102" b="-52508"/>
            </a:stretch>
          </a:blipFill>
        </p:spPr>
        <p:txBody>
          <a:bodyPr/>
          <a:lstStyle/>
          <a:p>
            <a:endParaRPr lang="en-US"/>
          </a:p>
        </p:txBody>
      </p:sp>
      <p:grpSp>
        <p:nvGrpSpPr>
          <p:cNvPr id="19" name="Group 19">
            <a:extLst>
              <a:ext uri="{C183D7F6-B498-43B3-948B-1728B52AA6E4}">
                <adec:decorative xmlns:adec="http://schemas.microsoft.com/office/drawing/2017/decorative" val="1"/>
              </a:ext>
            </a:extLst>
          </p:cNvPr>
          <p:cNvGrpSpPr/>
          <p:nvPr/>
        </p:nvGrpSpPr>
        <p:grpSpPr>
          <a:xfrm>
            <a:off x="9360632" y="6929926"/>
            <a:ext cx="2937264" cy="2328374"/>
            <a:chOff x="0" y="0"/>
            <a:chExt cx="773600" cy="613234"/>
          </a:xfrm>
        </p:grpSpPr>
        <p:sp>
          <p:nvSpPr>
            <p:cNvPr id="20" name="Freeform 20"/>
            <p:cNvSpPr/>
            <p:nvPr/>
          </p:nvSpPr>
          <p:spPr>
            <a:xfrm>
              <a:off x="0" y="0"/>
              <a:ext cx="773600" cy="613234"/>
            </a:xfrm>
            <a:custGeom>
              <a:avLst/>
              <a:gdLst/>
              <a:ahLst/>
              <a:cxnLst/>
              <a:rect l="l" t="t" r="r" b="b"/>
              <a:pathLst>
                <a:path w="773600" h="613234">
                  <a:moveTo>
                    <a:pt x="570400" y="0"/>
                  </a:moveTo>
                  <a:lnTo>
                    <a:pt x="0" y="0"/>
                  </a:lnTo>
                  <a:lnTo>
                    <a:pt x="0" y="613234"/>
                  </a:lnTo>
                  <a:lnTo>
                    <a:pt x="570400" y="613234"/>
                  </a:lnTo>
                  <a:lnTo>
                    <a:pt x="773600" y="306617"/>
                  </a:lnTo>
                  <a:lnTo>
                    <a:pt x="570400" y="0"/>
                  </a:lnTo>
                  <a:close/>
                </a:path>
              </a:pathLst>
            </a:custGeom>
            <a:solidFill>
              <a:srgbClr val="000000"/>
            </a:solidFill>
          </p:spPr>
          <p:txBody>
            <a:bodyPr/>
            <a:lstStyle/>
            <a:p>
              <a:endParaRPr lang="en-US"/>
            </a:p>
          </p:txBody>
        </p:sp>
        <p:sp>
          <p:nvSpPr>
            <p:cNvPr id="21" name="TextBox 21"/>
            <p:cNvSpPr txBox="1"/>
            <p:nvPr/>
          </p:nvSpPr>
          <p:spPr>
            <a:xfrm>
              <a:off x="0" y="-57150"/>
              <a:ext cx="659300" cy="670384"/>
            </a:xfrm>
            <a:prstGeom prst="rect">
              <a:avLst/>
            </a:prstGeom>
          </p:spPr>
          <p:txBody>
            <a:bodyPr lIns="50800" tIns="50800" rIns="50800" bIns="50800" rtlCol="0" anchor="ctr"/>
            <a:lstStyle/>
            <a:p>
              <a:pPr algn="ctr">
                <a:lnSpc>
                  <a:spcPts val="3079"/>
                </a:lnSpc>
              </a:pPr>
              <a:r>
                <a:rPr lang="en-US" sz="2199">
                  <a:solidFill>
                    <a:srgbClr val="FFFFFF"/>
                  </a:solidFill>
                  <a:latin typeface="Public Sans"/>
                  <a:ea typeface="Public Sans"/>
                  <a:cs typeface="Public Sans"/>
                  <a:sym typeface="Public Sans"/>
                </a:rPr>
                <a:t>12% MOVED OUT OF BELOW BASIC IN FULL DAY 1ST GRADE</a:t>
              </a: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3650F2A-D3F3-FF19-14AB-75514AEA493E}"/>
              </a:ext>
              <a:ext uri="{C183D7F6-B498-43B3-948B-1728B52AA6E4}">
                <adec:decorative xmlns:adec="http://schemas.microsoft.com/office/drawing/2017/decorative" val="1"/>
              </a:ext>
            </a:extLst>
          </p:cNvPr>
          <p:cNvSpPr/>
          <p:nvPr/>
        </p:nvSpPr>
        <p:spPr>
          <a:xfrm>
            <a:off x="0" y="0"/>
            <a:ext cx="5638800" cy="10287000"/>
          </a:xfrm>
          <a:prstGeom prst="rect">
            <a:avLst/>
          </a:prstGeom>
          <a:solidFill>
            <a:srgbClr val="262626">
              <a:alpha val="87843"/>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E0E17F-1906-3FD3-704B-F79435EED4E4}"/>
              </a:ext>
            </a:extLst>
          </p:cNvPr>
          <p:cNvSpPr>
            <a:spLocks noGrp="1"/>
          </p:cNvSpPr>
          <p:nvPr>
            <p:ph type="title"/>
          </p:nvPr>
        </p:nvSpPr>
        <p:spPr>
          <a:xfrm>
            <a:off x="771589" y="1257300"/>
            <a:ext cx="4095621" cy="7419005"/>
          </a:xfrm>
        </p:spPr>
        <p:txBody>
          <a:bodyPr>
            <a:normAutofit/>
          </a:bodyPr>
          <a:lstStyle/>
          <a:p>
            <a:r>
              <a:rPr lang="en-US" sz="5400">
                <a:solidFill>
                  <a:srgbClr val="FFFFFF"/>
                </a:solidFill>
              </a:rPr>
              <a:t>Societal and Economic Impact</a:t>
            </a:r>
          </a:p>
        </p:txBody>
      </p:sp>
      <p:sp>
        <p:nvSpPr>
          <p:cNvPr id="3" name="Content Placeholder 2">
            <a:extLst>
              <a:ext uri="{FF2B5EF4-FFF2-40B4-BE49-F238E27FC236}">
                <a16:creationId xmlns:a16="http://schemas.microsoft.com/office/drawing/2014/main" id="{0F9158FC-3B7C-C62A-6909-E36A2DE3E11B}"/>
              </a:ext>
            </a:extLst>
          </p:cNvPr>
          <p:cNvSpPr>
            <a:spLocks noGrp="1"/>
          </p:cNvSpPr>
          <p:nvPr>
            <p:ph idx="1"/>
          </p:nvPr>
        </p:nvSpPr>
        <p:spPr>
          <a:xfrm>
            <a:off x="7772400" y="1087161"/>
            <a:ext cx="8930445" cy="8108952"/>
          </a:xfrm>
        </p:spPr>
        <p:txBody>
          <a:bodyPr anchor="ctr">
            <a:normAutofit/>
          </a:bodyPr>
          <a:lstStyle/>
          <a:p>
            <a:r>
              <a:rPr lang="en-US" sz="3400">
                <a:solidFill>
                  <a:srgbClr val="212121"/>
                </a:solidFill>
                <a:latin typeface="Public Sans"/>
              </a:rPr>
              <a:t>The benefits to full day programming can have positive long range societal and economic effects such as: enhanced social and emotional development, improved overall health and wellness, reduced dropout rates, reduced delinquency, increased reading proficiency and overall increased academic achievement.</a:t>
            </a:r>
          </a:p>
          <a:p>
            <a:r>
              <a:rPr lang="en-US" sz="3400">
                <a:solidFill>
                  <a:srgbClr val="212121"/>
                </a:solidFill>
                <a:latin typeface="Public Sans"/>
              </a:rPr>
              <a:t>Research has demonstrated that funds invested in quality early education programs produce 3 to 1 return on investment.</a:t>
            </a:r>
          </a:p>
          <a:p>
            <a:pPr lvl="1"/>
            <a:r>
              <a:rPr lang="en-US" sz="3400">
                <a:solidFill>
                  <a:srgbClr val="212121"/>
                </a:solidFill>
                <a:latin typeface="Public Sans"/>
              </a:rPr>
              <a:t>Reduce future costs related to remediation, retention, and special services</a:t>
            </a:r>
          </a:p>
          <a:p>
            <a:pPr marL="0" indent="0">
              <a:buNone/>
            </a:pPr>
            <a:endParaRPr lang="en-US">
              <a:solidFill>
                <a:srgbClr val="212121"/>
              </a:solidFill>
            </a:endParaRPr>
          </a:p>
        </p:txBody>
      </p:sp>
      <p:sp>
        <p:nvSpPr>
          <p:cNvPr id="4" name="Freeform 2" descr="CDSD logo">
            <a:extLst>
              <a:ext uri="{FF2B5EF4-FFF2-40B4-BE49-F238E27FC236}">
                <a16:creationId xmlns:a16="http://schemas.microsoft.com/office/drawing/2014/main" id="{E41C5DC9-8CE6-10A4-16D5-EBE9136DADA5}"/>
              </a:ext>
            </a:extLst>
          </p:cNvPr>
          <p:cNvSpPr/>
          <p:nvPr/>
        </p:nvSpPr>
        <p:spPr>
          <a:xfrm>
            <a:off x="0" y="81285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2"/>
            <a:stretch>
              <a:fillRect l="-10710" r="-7102" b="-52508"/>
            </a:stretch>
          </a:blipFill>
        </p:spPr>
        <p:txBody>
          <a:bodyPr/>
          <a:lstStyle/>
          <a:p>
            <a:endParaRPr lang="en-US"/>
          </a:p>
        </p:txBody>
      </p:sp>
    </p:spTree>
    <p:extLst>
      <p:ext uri="{BB962C8B-B14F-4D97-AF65-F5344CB8AC3E}">
        <p14:creationId xmlns:p14="http://schemas.microsoft.com/office/powerpoint/2010/main" val="42103564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BDE8DED-7E55-8857-06A9-A891BCDA9B28}"/>
              </a:ext>
              <a:ext uri="{C183D7F6-B498-43B3-948B-1728B52AA6E4}">
                <adec:decorative xmlns:adec="http://schemas.microsoft.com/office/drawing/2017/decorative" val="1"/>
              </a:ext>
            </a:extLst>
          </p:cNvPr>
          <p:cNvSpPr/>
          <p:nvPr/>
        </p:nvSpPr>
        <p:spPr>
          <a:xfrm>
            <a:off x="0" y="0"/>
            <a:ext cx="5638800" cy="10287000"/>
          </a:xfrm>
          <a:prstGeom prst="rect">
            <a:avLst/>
          </a:prstGeom>
          <a:solidFill>
            <a:srgbClr val="262626">
              <a:alpha val="87843"/>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E0E17F-1906-3FD3-704B-F79435EED4E4}"/>
              </a:ext>
            </a:extLst>
          </p:cNvPr>
          <p:cNvSpPr>
            <a:spLocks noGrp="1"/>
          </p:cNvSpPr>
          <p:nvPr>
            <p:ph type="title"/>
          </p:nvPr>
        </p:nvSpPr>
        <p:spPr>
          <a:xfrm>
            <a:off x="685800" y="1433997"/>
            <a:ext cx="4095621" cy="7419005"/>
          </a:xfrm>
        </p:spPr>
        <p:txBody>
          <a:bodyPr>
            <a:normAutofit/>
          </a:bodyPr>
          <a:lstStyle/>
          <a:p>
            <a:r>
              <a:rPr lang="en-US" sz="5400">
                <a:solidFill>
                  <a:srgbClr val="FFFFFF"/>
                </a:solidFill>
              </a:rPr>
              <a:t>Societal and Economic Impact.</a:t>
            </a:r>
          </a:p>
        </p:txBody>
      </p:sp>
      <p:sp>
        <p:nvSpPr>
          <p:cNvPr id="3" name="Content Placeholder 2">
            <a:extLst>
              <a:ext uri="{FF2B5EF4-FFF2-40B4-BE49-F238E27FC236}">
                <a16:creationId xmlns:a16="http://schemas.microsoft.com/office/drawing/2014/main" id="{0F9158FC-3B7C-C62A-6909-E36A2DE3E11B}"/>
              </a:ext>
            </a:extLst>
          </p:cNvPr>
          <p:cNvSpPr>
            <a:spLocks noGrp="1"/>
          </p:cNvSpPr>
          <p:nvPr>
            <p:ph idx="1"/>
          </p:nvPr>
        </p:nvSpPr>
        <p:spPr>
          <a:xfrm>
            <a:off x="6019800" y="723900"/>
            <a:ext cx="10950651" cy="8600705"/>
          </a:xfrm>
        </p:spPr>
        <p:txBody>
          <a:bodyPr anchor="ctr">
            <a:normAutofit/>
          </a:bodyPr>
          <a:lstStyle/>
          <a:p>
            <a:r>
              <a:rPr lang="en-US" sz="3400">
                <a:solidFill>
                  <a:srgbClr val="212121"/>
                </a:solidFill>
                <a:latin typeface="Public Sans"/>
              </a:rPr>
              <a:t>Students are less likely to be retained a grade if they attend full-day kindergarten (</a:t>
            </a:r>
            <a:r>
              <a:rPr lang="en-US" sz="3400" err="1">
                <a:solidFill>
                  <a:srgbClr val="212121"/>
                </a:solidFill>
                <a:latin typeface="Public Sans"/>
              </a:rPr>
              <a:t>Cryan</a:t>
            </a:r>
            <a:r>
              <a:rPr lang="en-US" sz="3400">
                <a:solidFill>
                  <a:srgbClr val="212121"/>
                </a:solidFill>
                <a:latin typeface="Public Sans"/>
              </a:rPr>
              <a:t>, Sheehan, </a:t>
            </a:r>
            <a:r>
              <a:rPr lang="en-US" sz="3400" err="1">
                <a:solidFill>
                  <a:srgbClr val="212121"/>
                </a:solidFill>
                <a:latin typeface="Public Sans"/>
              </a:rPr>
              <a:t>Wiechel</a:t>
            </a:r>
            <a:r>
              <a:rPr lang="en-US" sz="3400">
                <a:solidFill>
                  <a:srgbClr val="212121"/>
                </a:solidFill>
                <a:latin typeface="Public Sans"/>
              </a:rPr>
              <a:t>, &amp; Bandy-Hedden, 1992). </a:t>
            </a:r>
          </a:p>
          <a:p>
            <a:r>
              <a:rPr lang="en-US" sz="3400">
                <a:latin typeface="Public Sans"/>
              </a:rPr>
              <a:t>In a study of over 17,000 students, researchers found that “by the time they reached the third and fourth grades, former full day kindergartners were more that twice as likely as children without any kindergarten experiences and 26% more likely than graduates of half day programs – to have made it there without having repeated a grade.”</a:t>
            </a:r>
          </a:p>
          <a:p>
            <a:r>
              <a:rPr lang="en-US" sz="3400">
                <a:solidFill>
                  <a:srgbClr val="212121"/>
                </a:solidFill>
                <a:latin typeface="Public Sans"/>
              </a:rPr>
              <a:t>This not only saves scarce resources but prevents the negative academic and social outcomes associated with retention (</a:t>
            </a:r>
            <a:r>
              <a:rPr lang="en-US" sz="3400" err="1">
                <a:solidFill>
                  <a:srgbClr val="212121"/>
                </a:solidFill>
                <a:latin typeface="Public Sans"/>
              </a:rPr>
              <a:t>Gullo</a:t>
            </a:r>
            <a:r>
              <a:rPr lang="en-US" sz="3400">
                <a:solidFill>
                  <a:srgbClr val="212121"/>
                </a:solidFill>
                <a:latin typeface="Public Sans"/>
              </a:rPr>
              <a:t>, 2000; National Association of School Psychologists, 2011; Sheehan, </a:t>
            </a:r>
            <a:r>
              <a:rPr lang="en-US" sz="3400" err="1">
                <a:solidFill>
                  <a:srgbClr val="212121"/>
                </a:solidFill>
                <a:latin typeface="Public Sans"/>
              </a:rPr>
              <a:t>Cryan</a:t>
            </a:r>
            <a:r>
              <a:rPr lang="en-US" sz="3400">
                <a:solidFill>
                  <a:srgbClr val="212121"/>
                </a:solidFill>
                <a:latin typeface="Public Sans"/>
              </a:rPr>
              <a:t>, </a:t>
            </a:r>
            <a:r>
              <a:rPr lang="en-US" sz="3400" err="1">
                <a:solidFill>
                  <a:srgbClr val="212121"/>
                </a:solidFill>
                <a:latin typeface="Public Sans"/>
              </a:rPr>
              <a:t>Wiechel</a:t>
            </a:r>
            <a:r>
              <a:rPr lang="en-US" sz="3400">
                <a:solidFill>
                  <a:srgbClr val="212121"/>
                </a:solidFill>
                <a:latin typeface="Public Sans"/>
              </a:rPr>
              <a:t>, &amp; Bandy, 1991). </a:t>
            </a:r>
          </a:p>
          <a:p>
            <a:pPr marL="0" indent="0">
              <a:buNone/>
            </a:pPr>
            <a:endParaRPr lang="en-US">
              <a:solidFill>
                <a:srgbClr val="212121"/>
              </a:solidFill>
            </a:endParaRPr>
          </a:p>
        </p:txBody>
      </p:sp>
      <p:sp>
        <p:nvSpPr>
          <p:cNvPr id="4" name="Freeform 2" descr="CDSD logo">
            <a:extLst>
              <a:ext uri="{FF2B5EF4-FFF2-40B4-BE49-F238E27FC236}">
                <a16:creationId xmlns:a16="http://schemas.microsoft.com/office/drawing/2014/main" id="{6B6AFADF-058C-689D-6ED6-FA46C4FFCCEF}"/>
              </a:ext>
            </a:extLst>
          </p:cNvPr>
          <p:cNvSpPr/>
          <p:nvPr/>
        </p:nvSpPr>
        <p:spPr>
          <a:xfrm>
            <a:off x="0" y="81285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2"/>
            <a:stretch>
              <a:fillRect l="-10710" r="-7102" b="-52508"/>
            </a:stretch>
          </a:blipFill>
        </p:spPr>
        <p:txBody>
          <a:bodyPr/>
          <a:lstStyle/>
          <a:p>
            <a:endParaRPr lang="en-US"/>
          </a:p>
        </p:txBody>
      </p:sp>
    </p:spTree>
    <p:extLst>
      <p:ext uri="{BB962C8B-B14F-4D97-AF65-F5344CB8AC3E}">
        <p14:creationId xmlns:p14="http://schemas.microsoft.com/office/powerpoint/2010/main" val="7615807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B57C8-2B21-0AF5-B796-74FAB1F58B69}"/>
              </a:ext>
            </a:extLst>
          </p:cNvPr>
          <p:cNvSpPr>
            <a:spLocks noGrp="1"/>
          </p:cNvSpPr>
          <p:nvPr>
            <p:ph type="title"/>
          </p:nvPr>
        </p:nvSpPr>
        <p:spPr>
          <a:xfrm>
            <a:off x="1443499" y="719999"/>
            <a:ext cx="15430497" cy="1955801"/>
          </a:xfrm>
        </p:spPr>
        <p:txBody>
          <a:bodyPr>
            <a:normAutofit/>
          </a:bodyPr>
          <a:lstStyle/>
          <a:p>
            <a:pPr>
              <a:lnSpc>
                <a:spcPct val="90000"/>
              </a:lnSpc>
            </a:pPr>
            <a:r>
              <a:rPr lang="en-US" sz="6400">
                <a:solidFill>
                  <a:srgbClr val="262626"/>
                </a:solidFill>
                <a:latin typeface="Public Sans Thin"/>
              </a:rPr>
              <a:t>Long Term Outcomes of Full Day Kindergarten</a:t>
            </a:r>
          </a:p>
        </p:txBody>
      </p:sp>
      <p:graphicFrame>
        <p:nvGraphicFramePr>
          <p:cNvPr id="23" name="Content Placeholder 2">
            <a:extLst>
              <a:ext uri="{FF2B5EF4-FFF2-40B4-BE49-F238E27FC236}">
                <a16:creationId xmlns:a16="http://schemas.microsoft.com/office/drawing/2014/main" id="{63CEDBA4-B7FB-1DAC-8555-41D515ADDE8E}"/>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3040627309"/>
              </p:ext>
            </p:extLst>
          </p:nvPr>
        </p:nvGraphicFramePr>
        <p:xfrm>
          <a:off x="1823974" y="2660437"/>
          <a:ext cx="15050022" cy="47882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reeform 2" descr="CDSD logo">
            <a:extLst>
              <a:ext uri="{FF2B5EF4-FFF2-40B4-BE49-F238E27FC236}">
                <a16:creationId xmlns:a16="http://schemas.microsoft.com/office/drawing/2014/main" id="{40E81EC0-EC8C-AA13-1D73-8824ED83F916}"/>
              </a:ext>
            </a:extLst>
          </p:cNvPr>
          <p:cNvSpPr/>
          <p:nvPr/>
        </p:nvSpPr>
        <p:spPr>
          <a:xfrm>
            <a:off x="0" y="81285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8"/>
            <a:stretch>
              <a:fillRect l="-10710" r="-7102" b="-52508"/>
            </a:stretch>
          </a:blipFill>
        </p:spPr>
        <p:txBody>
          <a:bodyPr/>
          <a:lstStyle/>
          <a:p>
            <a:endParaRPr lang="en-US"/>
          </a:p>
        </p:txBody>
      </p:sp>
    </p:spTree>
    <p:extLst>
      <p:ext uri="{BB962C8B-B14F-4D97-AF65-F5344CB8AC3E}">
        <p14:creationId xmlns:p14="http://schemas.microsoft.com/office/powerpoint/2010/main" val="14096921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34D606E-EB9E-D67D-5A81-240A2D0CD8E7}"/>
              </a:ext>
              <a:ext uri="{C183D7F6-B498-43B3-948B-1728B52AA6E4}">
                <adec:decorative xmlns:adec="http://schemas.microsoft.com/office/drawing/2017/decorative" val="1"/>
              </a:ext>
            </a:extLst>
          </p:cNvPr>
          <p:cNvSpPr/>
          <p:nvPr/>
        </p:nvSpPr>
        <p:spPr>
          <a:xfrm>
            <a:off x="0" y="0"/>
            <a:ext cx="5638800" cy="10287000"/>
          </a:xfrm>
          <a:prstGeom prst="rect">
            <a:avLst/>
          </a:prstGeom>
          <a:solidFill>
            <a:schemeClr val="bg2">
              <a:lumMod val="50000"/>
              <a:alpha val="87843"/>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722993-5C9E-918E-F1FD-D95D24B15D11}"/>
              </a:ext>
            </a:extLst>
          </p:cNvPr>
          <p:cNvSpPr>
            <a:spLocks noGrp="1"/>
          </p:cNvSpPr>
          <p:nvPr>
            <p:ph type="title"/>
          </p:nvPr>
        </p:nvSpPr>
        <p:spPr>
          <a:xfrm>
            <a:off x="771589" y="1433997"/>
            <a:ext cx="4095621" cy="7419005"/>
          </a:xfrm>
        </p:spPr>
        <p:txBody>
          <a:bodyPr>
            <a:normAutofit fontScale="90000"/>
          </a:bodyPr>
          <a:lstStyle/>
          <a:p>
            <a:pPr>
              <a:lnSpc>
                <a:spcPct val="90000"/>
              </a:lnSpc>
            </a:pPr>
            <a:r>
              <a:rPr lang="en-US" sz="5100">
                <a:solidFill>
                  <a:srgbClr val="FFFFFF"/>
                </a:solidFill>
              </a:rPr>
              <a:t>A common argument against full-day kindergarten is that a full school day is too much for young kids to handle. </a:t>
            </a:r>
            <a:br>
              <a:rPr lang="en-US" sz="5100">
                <a:solidFill>
                  <a:srgbClr val="FFFFFF"/>
                </a:solidFill>
              </a:rPr>
            </a:br>
            <a:endParaRPr lang="en-US" sz="5100">
              <a:solidFill>
                <a:srgbClr val="FFFFFF"/>
              </a:solidFill>
            </a:endParaRPr>
          </a:p>
        </p:txBody>
      </p:sp>
      <p:sp>
        <p:nvSpPr>
          <p:cNvPr id="3" name="Content Placeholder 2">
            <a:extLst>
              <a:ext uri="{FF2B5EF4-FFF2-40B4-BE49-F238E27FC236}">
                <a16:creationId xmlns:a16="http://schemas.microsoft.com/office/drawing/2014/main" id="{33557D2C-33FA-26F7-B9A6-3BCC5A164588}"/>
              </a:ext>
            </a:extLst>
          </p:cNvPr>
          <p:cNvSpPr>
            <a:spLocks noGrp="1"/>
          </p:cNvSpPr>
          <p:nvPr>
            <p:ph idx="1"/>
          </p:nvPr>
        </p:nvSpPr>
        <p:spPr>
          <a:xfrm>
            <a:off x="7725540" y="704850"/>
            <a:ext cx="8930445" cy="8108952"/>
          </a:xfrm>
        </p:spPr>
        <p:txBody>
          <a:bodyPr anchor="ctr">
            <a:normAutofit/>
          </a:bodyPr>
          <a:lstStyle/>
          <a:p>
            <a:r>
              <a:rPr lang="en-US" sz="3400">
                <a:solidFill>
                  <a:schemeClr val="tx1"/>
                </a:solidFill>
                <a:latin typeface="Public Sans"/>
              </a:rPr>
              <a:t>Experts say that, while curriculum varies, kids in full-day kindergarten programs have more time to play and participate in enrichment activities like music, physical education, and art while a half-day program is limited to academic instruction due to the limited time.</a:t>
            </a:r>
          </a:p>
          <a:p>
            <a:r>
              <a:rPr lang="en-US" sz="3400">
                <a:solidFill>
                  <a:schemeClr val="tx1"/>
                </a:solidFill>
                <a:latin typeface="Public Sans"/>
              </a:rPr>
              <a:t>At present time, most preschool children in our community have a full day program, transition to a half-day kindergarten program, and then must transition back to a full-day program for first grade.</a:t>
            </a:r>
          </a:p>
        </p:txBody>
      </p:sp>
      <p:sp>
        <p:nvSpPr>
          <p:cNvPr id="4" name="Freeform 2" descr="CDSD logo">
            <a:extLst>
              <a:ext uri="{FF2B5EF4-FFF2-40B4-BE49-F238E27FC236}">
                <a16:creationId xmlns:a16="http://schemas.microsoft.com/office/drawing/2014/main" id="{CB8C98C3-F4ED-00E9-CC08-F7A4AB1FB00F}"/>
              </a:ext>
            </a:extLst>
          </p:cNvPr>
          <p:cNvSpPr/>
          <p:nvPr/>
        </p:nvSpPr>
        <p:spPr>
          <a:xfrm>
            <a:off x="0" y="81285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2"/>
            <a:stretch>
              <a:fillRect l="-10710" r="-7102" b="-52508"/>
            </a:stretch>
          </a:blipFill>
        </p:spPr>
        <p:txBody>
          <a:bodyPr/>
          <a:lstStyle/>
          <a:p>
            <a:endParaRPr lang="en-US"/>
          </a:p>
        </p:txBody>
      </p:sp>
    </p:spTree>
    <p:extLst>
      <p:ext uri="{BB962C8B-B14F-4D97-AF65-F5344CB8AC3E}">
        <p14:creationId xmlns:p14="http://schemas.microsoft.com/office/powerpoint/2010/main" val="20095500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852CC-D10E-652E-176D-88AD716A7674}"/>
              </a:ext>
            </a:extLst>
          </p:cNvPr>
          <p:cNvSpPr>
            <a:spLocks noGrp="1"/>
          </p:cNvSpPr>
          <p:nvPr>
            <p:ph type="title"/>
          </p:nvPr>
        </p:nvSpPr>
        <p:spPr>
          <a:xfrm>
            <a:off x="1344563" y="647700"/>
            <a:ext cx="8229600" cy="1143000"/>
          </a:xfrm>
        </p:spPr>
        <p:txBody>
          <a:bodyPr>
            <a:normAutofit/>
          </a:bodyPr>
          <a:lstStyle/>
          <a:p>
            <a:r>
              <a:rPr lang="en-US" sz="6400">
                <a:latin typeface="Public Sans Thin"/>
              </a:rPr>
              <a:t>Key Research Takeaways</a:t>
            </a:r>
          </a:p>
        </p:txBody>
      </p:sp>
      <p:sp>
        <p:nvSpPr>
          <p:cNvPr id="3" name="Content Placeholder 2">
            <a:extLst>
              <a:ext uri="{FF2B5EF4-FFF2-40B4-BE49-F238E27FC236}">
                <a16:creationId xmlns:a16="http://schemas.microsoft.com/office/drawing/2014/main" id="{BB629F23-F61D-8959-9DA4-33AF95615E43}"/>
              </a:ext>
            </a:extLst>
          </p:cNvPr>
          <p:cNvSpPr>
            <a:spLocks noGrp="1"/>
          </p:cNvSpPr>
          <p:nvPr>
            <p:ph idx="1"/>
          </p:nvPr>
        </p:nvSpPr>
        <p:spPr>
          <a:xfrm>
            <a:off x="1524000" y="2095500"/>
            <a:ext cx="8229600" cy="4525963"/>
          </a:xfrm>
        </p:spPr>
        <p:txBody>
          <a:bodyPr>
            <a:noAutofit/>
          </a:bodyPr>
          <a:lstStyle/>
          <a:p>
            <a:r>
              <a:rPr lang="en-US" sz="3400">
                <a:latin typeface="Public Sans"/>
              </a:rPr>
              <a:t>Full-day kindergarten supports stronger academic, social, emotional, and physical development in young children.</a:t>
            </a:r>
          </a:p>
          <a:p>
            <a:r>
              <a:rPr lang="en-US" sz="3400">
                <a:latin typeface="Public Sans"/>
              </a:rPr>
              <a:t>The extended learning time enhances school readiness, helps close achievement gaps, and prepares children for lifelong learning.</a:t>
            </a:r>
          </a:p>
          <a:p>
            <a:r>
              <a:rPr lang="en-US" sz="3400">
                <a:latin typeface="Public Sans"/>
              </a:rPr>
              <a:t>Families and communities benefit from the consistency and support that full-day programs provide.</a:t>
            </a:r>
          </a:p>
        </p:txBody>
      </p:sp>
      <p:pic>
        <p:nvPicPr>
          <p:cNvPr id="6" name="Picture 5" descr="A group of children sitting on the floor in a classroom.">
            <a:extLst>
              <a:ext uri="{FF2B5EF4-FFF2-40B4-BE49-F238E27FC236}">
                <a16:creationId xmlns:a16="http://schemas.microsoft.com/office/drawing/2014/main" id="{7235EAE2-14C7-A144-2839-369C39849DD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10800" y="2476500"/>
            <a:ext cx="7486083" cy="4991088"/>
          </a:xfrm>
          <a:prstGeom prst="rect">
            <a:avLst/>
          </a:prstGeom>
        </p:spPr>
      </p:pic>
      <p:sp>
        <p:nvSpPr>
          <p:cNvPr id="4" name="Freeform 2" descr="CDSD logo">
            <a:extLst>
              <a:ext uri="{FF2B5EF4-FFF2-40B4-BE49-F238E27FC236}">
                <a16:creationId xmlns:a16="http://schemas.microsoft.com/office/drawing/2014/main" id="{CC574A43-5C4D-F967-3EF5-563CF03C5048}"/>
              </a:ext>
            </a:extLst>
          </p:cNvPr>
          <p:cNvSpPr/>
          <p:nvPr/>
        </p:nvSpPr>
        <p:spPr>
          <a:xfrm>
            <a:off x="0" y="81285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3"/>
            <a:stretch>
              <a:fillRect l="-10710" r="-7102" b="-52508"/>
            </a:stretch>
          </a:blipFill>
        </p:spPr>
        <p:txBody>
          <a:bodyPr/>
          <a:lstStyle/>
          <a:p>
            <a:endParaRPr lang="en-US"/>
          </a:p>
        </p:txBody>
      </p:sp>
    </p:spTree>
    <p:extLst>
      <p:ext uri="{BB962C8B-B14F-4D97-AF65-F5344CB8AC3E}">
        <p14:creationId xmlns:p14="http://schemas.microsoft.com/office/powerpoint/2010/main" val="1282522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a:spLocks noGrp="1"/>
          </p:cNvSpPr>
          <p:nvPr>
            <p:ph type="title" idx="4294967295"/>
          </p:nvPr>
        </p:nvSpPr>
        <p:spPr>
          <a:xfrm>
            <a:off x="717441" y="691562"/>
            <a:ext cx="11333655" cy="9810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7679"/>
              </a:lnSpc>
              <a:spcBef>
                <a:spcPts val="0"/>
              </a:spcBef>
              <a:spcAft>
                <a:spcPts val="0"/>
              </a:spcAft>
              <a:buClrTx/>
              <a:buSzTx/>
              <a:buFontTx/>
              <a:buNone/>
              <a:tabLst/>
              <a:defRPr/>
            </a:pPr>
            <a:r>
              <a:rPr kumimoji="0" lang="en-US" sz="6399" b="0" i="0" u="none" strike="noStrike" kern="1200" cap="none" spc="0" normalizeH="0" baseline="0" noProof="0">
                <a:ln>
                  <a:noFill/>
                </a:ln>
                <a:solidFill>
                  <a:srgbClr val="000000"/>
                </a:solidFill>
                <a:effectLst/>
                <a:uLnTx/>
                <a:uFillTx/>
                <a:latin typeface="Public Sans Thin"/>
                <a:ea typeface="Public Sans Thin"/>
                <a:cs typeface="Public Sans Thin"/>
                <a:sym typeface="Public Sans Thin"/>
              </a:rPr>
              <a:t>Current Functional Capacity</a:t>
            </a:r>
          </a:p>
        </p:txBody>
      </p:sp>
      <p:graphicFrame>
        <p:nvGraphicFramePr>
          <p:cNvPr id="7" name="Table 7"/>
          <p:cNvGraphicFramePr>
            <a:graphicFrameLocks noGrp="1"/>
          </p:cNvGraphicFramePr>
          <p:nvPr>
            <p:extLst>
              <p:ext uri="{D42A27DB-BD31-4B8C-83A1-F6EECF244321}">
                <p14:modId xmlns:p14="http://schemas.microsoft.com/office/powerpoint/2010/main" val="3526384210"/>
              </p:ext>
            </p:extLst>
          </p:nvPr>
        </p:nvGraphicFramePr>
        <p:xfrm>
          <a:off x="1438037" y="2030170"/>
          <a:ext cx="7120028" cy="6098400"/>
        </p:xfrm>
        <a:graphic>
          <a:graphicData uri="http://schemas.openxmlformats.org/drawingml/2006/table">
            <a:tbl>
              <a:tblPr firstRow="1"/>
              <a:tblGrid>
                <a:gridCol w="2570116">
                  <a:extLst>
                    <a:ext uri="{9D8B030D-6E8A-4147-A177-3AD203B41FA5}">
                      <a16:colId xmlns:a16="http://schemas.microsoft.com/office/drawing/2014/main" val="20000"/>
                    </a:ext>
                  </a:extLst>
                </a:gridCol>
                <a:gridCol w="1196896">
                  <a:extLst>
                    <a:ext uri="{9D8B030D-6E8A-4147-A177-3AD203B41FA5}">
                      <a16:colId xmlns:a16="http://schemas.microsoft.com/office/drawing/2014/main" val="20001"/>
                    </a:ext>
                  </a:extLst>
                </a:gridCol>
                <a:gridCol w="985632">
                  <a:extLst>
                    <a:ext uri="{9D8B030D-6E8A-4147-A177-3AD203B41FA5}">
                      <a16:colId xmlns:a16="http://schemas.microsoft.com/office/drawing/2014/main" val="20002"/>
                    </a:ext>
                  </a:extLst>
                </a:gridCol>
                <a:gridCol w="1302528">
                  <a:extLst>
                    <a:ext uri="{9D8B030D-6E8A-4147-A177-3AD203B41FA5}">
                      <a16:colId xmlns:a16="http://schemas.microsoft.com/office/drawing/2014/main" val="20003"/>
                    </a:ext>
                  </a:extLst>
                </a:gridCol>
                <a:gridCol w="1064856">
                  <a:extLst>
                    <a:ext uri="{9D8B030D-6E8A-4147-A177-3AD203B41FA5}">
                      <a16:colId xmlns:a16="http://schemas.microsoft.com/office/drawing/2014/main" val="20004"/>
                    </a:ext>
                  </a:extLst>
                </a:gridCol>
              </a:tblGrid>
              <a:tr h="473424">
                <a:tc>
                  <a:txBody>
                    <a:bodyPr/>
                    <a:lstStyle/>
                    <a:p>
                      <a:pPr algn="l">
                        <a:lnSpc>
                          <a:spcPts val="2099"/>
                        </a:lnSpc>
                        <a:defRPr/>
                      </a:pPr>
                      <a:r>
                        <a:rPr lang="en-US" sz="1499">
                          <a:solidFill>
                            <a:srgbClr val="000000"/>
                          </a:solidFill>
                          <a:latin typeface="Public Sans"/>
                          <a:ea typeface="Public Sans"/>
                          <a:cs typeface="Public Sans"/>
                          <a:sym typeface="Public Sans"/>
                        </a:rPr>
                        <a:t>Building Name</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2024-2025</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Capacity</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2029-2030</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Capacity</a:t>
                      </a:r>
                      <a:endParaRPr lang="en-US" sz="1100"/>
                    </a:p>
                  </a:txBody>
                  <a:tcPr marL="57150" marR="57150" marT="57150" marB="571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73424">
                <a:tc>
                  <a:txBody>
                    <a:bodyPr/>
                    <a:lstStyle/>
                    <a:p>
                      <a:pPr algn="l">
                        <a:lnSpc>
                          <a:spcPts val="2099"/>
                        </a:lnSpc>
                        <a:defRPr/>
                      </a:pPr>
                      <a:r>
                        <a:rPr lang="en-US" sz="1499">
                          <a:solidFill>
                            <a:srgbClr val="000000"/>
                          </a:solidFill>
                          <a:latin typeface="Public Sans"/>
                          <a:ea typeface="Public Sans"/>
                          <a:cs typeface="Public Sans"/>
                          <a:sym typeface="Public Sans"/>
                        </a:rPr>
                        <a:t>Chambers Hill</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257</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73%</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239</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68%</a:t>
                      </a:r>
                      <a:endParaRPr lang="en-US" sz="1100"/>
                    </a:p>
                  </a:txBody>
                  <a:tcPr marL="57150" marR="57150" marT="57150" marB="571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29296">
                <a:tc>
                  <a:txBody>
                    <a:bodyPr/>
                    <a:lstStyle/>
                    <a:p>
                      <a:pPr algn="l">
                        <a:lnSpc>
                          <a:spcPts val="2099"/>
                        </a:lnSpc>
                        <a:defRPr/>
                      </a:pPr>
                      <a:r>
                        <a:rPr lang="en-US" sz="1499">
                          <a:solidFill>
                            <a:srgbClr val="000000"/>
                          </a:solidFill>
                          <a:latin typeface="Public Sans"/>
                          <a:ea typeface="Public Sans"/>
                          <a:cs typeface="Public Sans"/>
                          <a:sym typeface="Public Sans"/>
                        </a:rPr>
                        <a:t>Lawnton</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311</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96%</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D8282"/>
                    </a:solidFill>
                  </a:tcPr>
                </a:tc>
                <a:tc>
                  <a:txBody>
                    <a:bodyPr/>
                    <a:lstStyle/>
                    <a:p>
                      <a:pPr algn="l">
                        <a:lnSpc>
                          <a:spcPts val="2099"/>
                        </a:lnSpc>
                        <a:defRPr/>
                      </a:pPr>
                      <a:r>
                        <a:rPr lang="en-US" sz="1499">
                          <a:solidFill>
                            <a:srgbClr val="000000"/>
                          </a:solidFill>
                          <a:latin typeface="Public Sans"/>
                          <a:ea typeface="Public Sans"/>
                          <a:cs typeface="Public Sans"/>
                          <a:sym typeface="Public Sans"/>
                        </a:rPr>
                        <a:t>381</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117%</a:t>
                      </a:r>
                      <a:endParaRPr lang="en-US" sz="1100"/>
                    </a:p>
                  </a:txBody>
                  <a:tcPr marL="57150" marR="57150" marT="57150" marB="571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D8282"/>
                    </a:solidFill>
                  </a:tcPr>
                </a:tc>
                <a:extLst>
                  <a:ext uri="{0D108BD9-81ED-4DB2-BD59-A6C34878D82A}">
                    <a16:rowId xmlns:a16="http://schemas.microsoft.com/office/drawing/2014/main" val="10002"/>
                  </a:ext>
                </a:extLst>
              </a:tr>
              <a:tr h="429296">
                <a:tc>
                  <a:txBody>
                    <a:bodyPr/>
                    <a:lstStyle/>
                    <a:p>
                      <a:pPr algn="l">
                        <a:lnSpc>
                          <a:spcPts val="2099"/>
                        </a:lnSpc>
                        <a:defRPr/>
                      </a:pPr>
                      <a:r>
                        <a:rPr lang="en-US" sz="1499">
                          <a:solidFill>
                            <a:srgbClr val="000000"/>
                          </a:solidFill>
                          <a:latin typeface="Public Sans"/>
                          <a:ea typeface="Public Sans"/>
                          <a:cs typeface="Public Sans"/>
                          <a:sym typeface="Public Sans"/>
                        </a:rPr>
                        <a:t>Linglestown</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475</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86%</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D8282"/>
                    </a:solidFill>
                  </a:tcPr>
                </a:tc>
                <a:tc>
                  <a:txBody>
                    <a:bodyPr/>
                    <a:lstStyle/>
                    <a:p>
                      <a:pPr algn="l">
                        <a:lnSpc>
                          <a:spcPts val="2099"/>
                        </a:lnSpc>
                        <a:defRPr/>
                      </a:pPr>
                      <a:r>
                        <a:rPr lang="en-US" sz="1499">
                          <a:solidFill>
                            <a:srgbClr val="000000"/>
                          </a:solidFill>
                          <a:latin typeface="Public Sans"/>
                          <a:ea typeface="Public Sans"/>
                          <a:cs typeface="Public Sans"/>
                          <a:sym typeface="Public Sans"/>
                        </a:rPr>
                        <a:t>589</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107%</a:t>
                      </a:r>
                      <a:endParaRPr lang="en-US" sz="1100"/>
                    </a:p>
                  </a:txBody>
                  <a:tcPr marL="57150" marR="57150" marT="57150" marB="571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D8282"/>
                    </a:solidFill>
                  </a:tcPr>
                </a:tc>
                <a:extLst>
                  <a:ext uri="{0D108BD9-81ED-4DB2-BD59-A6C34878D82A}">
                    <a16:rowId xmlns:a16="http://schemas.microsoft.com/office/drawing/2014/main" val="10003"/>
                  </a:ext>
                </a:extLst>
              </a:tr>
              <a:tr h="429296">
                <a:tc>
                  <a:txBody>
                    <a:bodyPr/>
                    <a:lstStyle/>
                    <a:p>
                      <a:pPr algn="l">
                        <a:lnSpc>
                          <a:spcPts val="2099"/>
                        </a:lnSpc>
                        <a:defRPr/>
                      </a:pPr>
                      <a:r>
                        <a:rPr lang="en-US" sz="1499">
                          <a:solidFill>
                            <a:srgbClr val="000000"/>
                          </a:solidFill>
                          <a:latin typeface="Public Sans"/>
                          <a:ea typeface="Public Sans"/>
                          <a:cs typeface="Public Sans"/>
                          <a:sym typeface="Public Sans"/>
                        </a:rPr>
                        <a:t>Middle Paxton</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289</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58%</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286</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57%</a:t>
                      </a:r>
                      <a:endParaRPr lang="en-US" sz="1100"/>
                    </a:p>
                  </a:txBody>
                  <a:tcPr marL="57150" marR="57150" marT="57150" marB="571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29296">
                <a:tc>
                  <a:txBody>
                    <a:bodyPr/>
                    <a:lstStyle/>
                    <a:p>
                      <a:pPr algn="l">
                        <a:lnSpc>
                          <a:spcPts val="2099"/>
                        </a:lnSpc>
                        <a:defRPr/>
                      </a:pPr>
                      <a:r>
                        <a:rPr lang="en-US" sz="1499">
                          <a:solidFill>
                            <a:srgbClr val="000000"/>
                          </a:solidFill>
                          <a:latin typeface="Public Sans"/>
                          <a:ea typeface="Public Sans"/>
                          <a:cs typeface="Public Sans"/>
                          <a:sym typeface="Public Sans"/>
                        </a:rPr>
                        <a:t>Mt. View</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373</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71%</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399</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76%</a:t>
                      </a:r>
                      <a:endParaRPr lang="en-US" sz="1100"/>
                    </a:p>
                  </a:txBody>
                  <a:tcPr marL="57150" marR="57150" marT="57150" marB="571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29296">
                <a:tc>
                  <a:txBody>
                    <a:bodyPr/>
                    <a:lstStyle/>
                    <a:p>
                      <a:pPr algn="l">
                        <a:lnSpc>
                          <a:spcPts val="2099"/>
                        </a:lnSpc>
                        <a:defRPr/>
                      </a:pPr>
                      <a:r>
                        <a:rPr lang="en-US" sz="1499">
                          <a:solidFill>
                            <a:srgbClr val="000000"/>
                          </a:solidFill>
                          <a:latin typeface="Public Sans"/>
                          <a:ea typeface="Public Sans"/>
                          <a:cs typeface="Public Sans"/>
                          <a:sym typeface="Public Sans"/>
                        </a:rPr>
                        <a:t>North Side</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722</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96%</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D8282"/>
                    </a:solidFill>
                  </a:tcPr>
                </a:tc>
                <a:tc>
                  <a:txBody>
                    <a:bodyPr/>
                    <a:lstStyle/>
                    <a:p>
                      <a:pPr algn="l">
                        <a:lnSpc>
                          <a:spcPts val="2099"/>
                        </a:lnSpc>
                        <a:defRPr/>
                      </a:pPr>
                      <a:r>
                        <a:rPr lang="en-US" sz="1499">
                          <a:solidFill>
                            <a:srgbClr val="000000"/>
                          </a:solidFill>
                          <a:latin typeface="Public Sans"/>
                          <a:ea typeface="Public Sans"/>
                          <a:cs typeface="Public Sans"/>
                          <a:sym typeface="Public Sans"/>
                        </a:rPr>
                        <a:t>812</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108%</a:t>
                      </a:r>
                      <a:endParaRPr lang="en-US" sz="1100"/>
                    </a:p>
                  </a:txBody>
                  <a:tcPr marL="57150" marR="57150" marT="57150" marB="571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D8282"/>
                    </a:solidFill>
                  </a:tcPr>
                </a:tc>
                <a:extLst>
                  <a:ext uri="{0D108BD9-81ED-4DB2-BD59-A6C34878D82A}">
                    <a16:rowId xmlns:a16="http://schemas.microsoft.com/office/drawing/2014/main" val="10006"/>
                  </a:ext>
                </a:extLst>
              </a:tr>
              <a:tr h="429296">
                <a:tc>
                  <a:txBody>
                    <a:bodyPr/>
                    <a:lstStyle/>
                    <a:p>
                      <a:pPr algn="l">
                        <a:lnSpc>
                          <a:spcPts val="2099"/>
                        </a:lnSpc>
                        <a:defRPr/>
                      </a:pPr>
                      <a:r>
                        <a:rPr lang="en-US" sz="1499">
                          <a:solidFill>
                            <a:srgbClr val="000000"/>
                          </a:solidFill>
                          <a:latin typeface="Public Sans"/>
                          <a:ea typeface="Public Sans"/>
                          <a:cs typeface="Public Sans"/>
                          <a:sym typeface="Public Sans"/>
                        </a:rPr>
                        <a:t>Paxtang</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281</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86%</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D8282"/>
                    </a:solidFill>
                  </a:tcPr>
                </a:tc>
                <a:tc>
                  <a:txBody>
                    <a:bodyPr/>
                    <a:lstStyle/>
                    <a:p>
                      <a:pPr algn="l">
                        <a:lnSpc>
                          <a:spcPts val="2099"/>
                        </a:lnSpc>
                        <a:defRPr/>
                      </a:pPr>
                      <a:r>
                        <a:rPr lang="en-US" sz="1499">
                          <a:solidFill>
                            <a:srgbClr val="000000"/>
                          </a:solidFill>
                          <a:latin typeface="Public Sans"/>
                          <a:ea typeface="Public Sans"/>
                          <a:cs typeface="Public Sans"/>
                          <a:sym typeface="Public Sans"/>
                        </a:rPr>
                        <a:t>280</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86%</a:t>
                      </a:r>
                      <a:endParaRPr lang="en-US" sz="1100"/>
                    </a:p>
                  </a:txBody>
                  <a:tcPr marL="57150" marR="57150" marT="57150" marB="571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D8282"/>
                    </a:solidFill>
                  </a:tcPr>
                </a:tc>
                <a:extLst>
                  <a:ext uri="{0D108BD9-81ED-4DB2-BD59-A6C34878D82A}">
                    <a16:rowId xmlns:a16="http://schemas.microsoft.com/office/drawing/2014/main" val="10007"/>
                  </a:ext>
                </a:extLst>
              </a:tr>
              <a:tr h="429296">
                <a:tc>
                  <a:txBody>
                    <a:bodyPr/>
                    <a:lstStyle/>
                    <a:p>
                      <a:pPr algn="l">
                        <a:lnSpc>
                          <a:spcPts val="2099"/>
                        </a:lnSpc>
                        <a:defRPr/>
                      </a:pPr>
                      <a:r>
                        <a:rPr lang="en-US" sz="1499">
                          <a:solidFill>
                            <a:srgbClr val="000000"/>
                          </a:solidFill>
                          <a:latin typeface="Public Sans"/>
                          <a:ea typeface="Public Sans"/>
                          <a:cs typeface="Public Sans"/>
                          <a:sym typeface="Public Sans"/>
                        </a:rPr>
                        <a:t>Paxtonia</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682</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83%</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871</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106%</a:t>
                      </a:r>
                      <a:endParaRPr lang="en-US" sz="1100"/>
                    </a:p>
                  </a:txBody>
                  <a:tcPr marL="57150" marR="57150" marT="57150" marB="571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D8282"/>
                    </a:solidFill>
                  </a:tcPr>
                </a:tc>
                <a:extLst>
                  <a:ext uri="{0D108BD9-81ED-4DB2-BD59-A6C34878D82A}">
                    <a16:rowId xmlns:a16="http://schemas.microsoft.com/office/drawing/2014/main" val="10008"/>
                  </a:ext>
                </a:extLst>
              </a:tr>
              <a:tr h="429296">
                <a:tc>
                  <a:txBody>
                    <a:bodyPr/>
                    <a:lstStyle/>
                    <a:p>
                      <a:pPr algn="l">
                        <a:lnSpc>
                          <a:spcPts val="2099"/>
                        </a:lnSpc>
                        <a:defRPr/>
                      </a:pPr>
                      <a:r>
                        <a:rPr lang="en-US" sz="1499">
                          <a:solidFill>
                            <a:srgbClr val="000000"/>
                          </a:solidFill>
                          <a:latin typeface="Public Sans"/>
                          <a:ea typeface="Public Sans"/>
                          <a:cs typeface="Public Sans"/>
                          <a:sym typeface="Public Sans"/>
                        </a:rPr>
                        <a:t>Phillips</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394</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79%</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362</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72%</a:t>
                      </a:r>
                      <a:endParaRPr lang="en-US" sz="1100"/>
                    </a:p>
                  </a:txBody>
                  <a:tcPr marL="57150" marR="57150" marT="57150" marB="571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429296">
                <a:tc>
                  <a:txBody>
                    <a:bodyPr/>
                    <a:lstStyle/>
                    <a:p>
                      <a:pPr algn="l">
                        <a:lnSpc>
                          <a:spcPts val="2099"/>
                        </a:lnSpc>
                        <a:defRPr/>
                      </a:pPr>
                      <a:r>
                        <a:rPr lang="en-US" sz="1499">
                          <a:solidFill>
                            <a:srgbClr val="000000"/>
                          </a:solidFill>
                          <a:latin typeface="Public Sans"/>
                          <a:ea typeface="Public Sans"/>
                          <a:cs typeface="Public Sans"/>
                          <a:sym typeface="Public Sans"/>
                        </a:rPr>
                        <a:t>Rutherford</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461</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74%</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604</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97%</a:t>
                      </a:r>
                      <a:endParaRPr lang="en-US" sz="1100"/>
                    </a:p>
                  </a:txBody>
                  <a:tcPr marL="57150" marR="57150" marT="57150" marB="571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D8282"/>
                    </a:solidFill>
                  </a:tcPr>
                </a:tc>
                <a:extLst>
                  <a:ext uri="{0D108BD9-81ED-4DB2-BD59-A6C34878D82A}">
                    <a16:rowId xmlns:a16="http://schemas.microsoft.com/office/drawing/2014/main" val="10010"/>
                  </a:ext>
                </a:extLst>
              </a:tr>
              <a:tr h="429296">
                <a:tc>
                  <a:txBody>
                    <a:bodyPr/>
                    <a:lstStyle/>
                    <a:p>
                      <a:pPr algn="l">
                        <a:lnSpc>
                          <a:spcPts val="2099"/>
                        </a:lnSpc>
                        <a:defRPr/>
                      </a:pPr>
                      <a:r>
                        <a:rPr lang="en-US" sz="1499">
                          <a:solidFill>
                            <a:srgbClr val="000000"/>
                          </a:solidFill>
                          <a:latin typeface="Public Sans"/>
                          <a:ea typeface="Public Sans"/>
                          <a:cs typeface="Public Sans"/>
                          <a:sym typeface="Public Sans"/>
                        </a:rPr>
                        <a:t>South Side</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605</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73%</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566</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69%</a:t>
                      </a:r>
                      <a:endParaRPr lang="en-US" sz="1100"/>
                    </a:p>
                  </a:txBody>
                  <a:tcPr marL="57150" marR="57150" marT="57150" marB="571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D8282"/>
                    </a:solidFill>
                  </a:tcPr>
                </a:tc>
                <a:extLst>
                  <a:ext uri="{0D108BD9-81ED-4DB2-BD59-A6C34878D82A}">
                    <a16:rowId xmlns:a16="http://schemas.microsoft.com/office/drawing/2014/main" val="10011"/>
                  </a:ext>
                </a:extLst>
              </a:tr>
              <a:tr h="429296">
                <a:tc>
                  <a:txBody>
                    <a:bodyPr/>
                    <a:lstStyle/>
                    <a:p>
                      <a:pPr algn="l">
                        <a:lnSpc>
                          <a:spcPts val="2099"/>
                        </a:lnSpc>
                        <a:defRPr/>
                      </a:pPr>
                      <a:r>
                        <a:rPr lang="en-US" sz="1499">
                          <a:solidFill>
                            <a:srgbClr val="000000"/>
                          </a:solidFill>
                          <a:latin typeface="Public Sans"/>
                          <a:ea typeface="Public Sans"/>
                          <a:cs typeface="Public Sans"/>
                          <a:sym typeface="Public Sans"/>
                        </a:rPr>
                        <a:t>Tri-Community</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427</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71%</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447</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75%</a:t>
                      </a:r>
                      <a:endParaRPr lang="en-US" sz="1100"/>
                    </a:p>
                  </a:txBody>
                  <a:tcPr marL="57150" marR="57150" marT="57150" marB="571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429296">
                <a:tc>
                  <a:txBody>
                    <a:bodyPr/>
                    <a:lstStyle/>
                    <a:p>
                      <a:pPr algn="l">
                        <a:lnSpc>
                          <a:spcPts val="2099"/>
                        </a:lnSpc>
                        <a:defRPr/>
                      </a:pPr>
                      <a:r>
                        <a:rPr lang="en-US" sz="1499">
                          <a:solidFill>
                            <a:srgbClr val="000000"/>
                          </a:solidFill>
                          <a:latin typeface="Public Sans"/>
                          <a:ea typeface="Public Sans"/>
                          <a:cs typeface="Public Sans"/>
                          <a:sym typeface="Public Sans"/>
                        </a:rPr>
                        <a:t>West Hanover</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589</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76%</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681</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88%</a:t>
                      </a:r>
                      <a:endParaRPr lang="en-US" sz="1100"/>
                    </a:p>
                  </a:txBody>
                  <a:tcPr marL="57150" marR="57150" marT="57150" marB="571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D8282"/>
                    </a:solidFill>
                  </a:tcPr>
                </a:tc>
                <a:extLst>
                  <a:ext uri="{0D108BD9-81ED-4DB2-BD59-A6C34878D82A}">
                    <a16:rowId xmlns:a16="http://schemas.microsoft.com/office/drawing/2014/main" val="10013"/>
                  </a:ext>
                </a:extLst>
              </a:tr>
            </a:tbl>
          </a:graphicData>
        </a:graphic>
      </p:graphicFrame>
      <p:sp>
        <p:nvSpPr>
          <p:cNvPr id="9" name="TextBox 9"/>
          <p:cNvSpPr txBox="1"/>
          <p:nvPr/>
        </p:nvSpPr>
        <p:spPr>
          <a:xfrm>
            <a:off x="717441" y="8238224"/>
            <a:ext cx="8561220" cy="1153794"/>
          </a:xfrm>
          <a:prstGeom prst="rect">
            <a:avLst/>
          </a:prstGeom>
        </p:spPr>
        <p:txBody>
          <a:bodyPr lIns="0" tIns="0" rIns="0" bIns="0" rtlCol="0" anchor="t">
            <a:spAutoFit/>
          </a:bodyPr>
          <a:lstStyle/>
          <a:p>
            <a:pPr algn="ctr">
              <a:lnSpc>
                <a:spcPts val="3080"/>
              </a:lnSpc>
            </a:pPr>
            <a:r>
              <a:rPr lang="en-US" sz="2200">
                <a:solidFill>
                  <a:srgbClr val="000000"/>
                </a:solidFill>
                <a:latin typeface="Canva Sans"/>
                <a:ea typeface="Canva Sans"/>
                <a:cs typeface="Canva Sans"/>
                <a:sym typeface="Canva Sans"/>
              </a:rPr>
              <a:t>The capacity given is for the physical space in the buildings, </a:t>
            </a:r>
          </a:p>
          <a:p>
            <a:pPr algn="ctr">
              <a:lnSpc>
                <a:spcPts val="3080"/>
              </a:lnSpc>
            </a:pPr>
            <a:r>
              <a:rPr lang="en-US" sz="2200">
                <a:solidFill>
                  <a:srgbClr val="000000"/>
                </a:solidFill>
                <a:latin typeface="Canva Sans"/>
                <a:ea typeface="Canva Sans"/>
                <a:cs typeface="Canva Sans"/>
                <a:sym typeface="Canva Sans"/>
              </a:rPr>
              <a:t>this is further restricted by special education classrooms, which have lower limits. Ex: 8 to a class. </a:t>
            </a:r>
          </a:p>
        </p:txBody>
      </p:sp>
      <p:sp>
        <p:nvSpPr>
          <p:cNvPr id="2" name="Freeform 2" descr="Tri-C Elementary School Photo"/>
          <p:cNvSpPr/>
          <p:nvPr/>
        </p:nvSpPr>
        <p:spPr>
          <a:xfrm>
            <a:off x="13763767" y="1672637"/>
            <a:ext cx="3889639" cy="3889639"/>
          </a:xfrm>
          <a:custGeom>
            <a:avLst/>
            <a:gdLst/>
            <a:ahLst/>
            <a:cxnLst/>
            <a:rect l="l" t="t" r="r" b="b"/>
            <a:pathLst>
              <a:path w="3889639" h="3889639">
                <a:moveTo>
                  <a:pt x="0" y="0"/>
                </a:moveTo>
                <a:lnTo>
                  <a:pt x="3889638" y="0"/>
                </a:lnTo>
                <a:lnTo>
                  <a:pt x="3889638" y="3889638"/>
                </a:lnTo>
                <a:lnTo>
                  <a:pt x="0" y="3889638"/>
                </a:lnTo>
                <a:lnTo>
                  <a:pt x="0" y="0"/>
                </a:lnTo>
                <a:close/>
              </a:path>
            </a:pathLst>
          </a:custGeom>
          <a:blipFill>
            <a:blip r:embed="rId3"/>
            <a:stretch>
              <a:fillRect l="-63636" r="-17077" b="-20400"/>
            </a:stretch>
          </a:blipFill>
        </p:spPr>
        <p:txBody>
          <a:bodyPr/>
          <a:lstStyle/>
          <a:p>
            <a:endParaRPr lang="en-US"/>
          </a:p>
        </p:txBody>
      </p:sp>
      <p:sp>
        <p:nvSpPr>
          <p:cNvPr id="3" name="Freeform 3" descr="North Side Elementary School Photo"/>
          <p:cNvSpPr/>
          <p:nvPr/>
        </p:nvSpPr>
        <p:spPr>
          <a:xfrm>
            <a:off x="9409144" y="1672637"/>
            <a:ext cx="3889639" cy="3889639"/>
          </a:xfrm>
          <a:custGeom>
            <a:avLst/>
            <a:gdLst/>
            <a:ahLst/>
            <a:cxnLst/>
            <a:rect l="l" t="t" r="r" b="b"/>
            <a:pathLst>
              <a:path w="3889639" h="3889639">
                <a:moveTo>
                  <a:pt x="0" y="0"/>
                </a:moveTo>
                <a:lnTo>
                  <a:pt x="3889638" y="0"/>
                </a:lnTo>
                <a:lnTo>
                  <a:pt x="3889638" y="3889638"/>
                </a:lnTo>
                <a:lnTo>
                  <a:pt x="0" y="3889638"/>
                </a:lnTo>
                <a:lnTo>
                  <a:pt x="0" y="0"/>
                </a:lnTo>
                <a:close/>
              </a:path>
            </a:pathLst>
          </a:custGeom>
          <a:blipFill>
            <a:blip r:embed="rId4"/>
            <a:stretch>
              <a:fillRect l="-9170" r="-40923"/>
            </a:stretch>
          </a:blipFill>
        </p:spPr>
        <p:txBody>
          <a:bodyPr/>
          <a:lstStyle/>
          <a:p>
            <a:endParaRPr lang="en-US"/>
          </a:p>
        </p:txBody>
      </p:sp>
      <p:sp>
        <p:nvSpPr>
          <p:cNvPr id="4" name="Freeform 4" descr="Paxtonia Elementary School Photo"/>
          <p:cNvSpPr/>
          <p:nvPr/>
        </p:nvSpPr>
        <p:spPr>
          <a:xfrm>
            <a:off x="9409144" y="5961054"/>
            <a:ext cx="3915036" cy="3915036"/>
          </a:xfrm>
          <a:custGeom>
            <a:avLst/>
            <a:gdLst/>
            <a:ahLst/>
            <a:cxnLst/>
            <a:rect l="l" t="t" r="r" b="b"/>
            <a:pathLst>
              <a:path w="3915036" h="3915036">
                <a:moveTo>
                  <a:pt x="0" y="0"/>
                </a:moveTo>
                <a:lnTo>
                  <a:pt x="3915036" y="0"/>
                </a:lnTo>
                <a:lnTo>
                  <a:pt x="3915036" y="3915037"/>
                </a:lnTo>
                <a:lnTo>
                  <a:pt x="0" y="3915037"/>
                </a:lnTo>
                <a:lnTo>
                  <a:pt x="0" y="0"/>
                </a:lnTo>
                <a:close/>
              </a:path>
            </a:pathLst>
          </a:custGeom>
          <a:blipFill>
            <a:blip r:embed="rId5"/>
            <a:stretch>
              <a:fillRect l="-43151" r="-6942"/>
            </a:stretch>
          </a:blipFill>
        </p:spPr>
        <p:txBody>
          <a:bodyPr/>
          <a:lstStyle/>
          <a:p>
            <a:endParaRPr lang="en-US"/>
          </a:p>
        </p:txBody>
      </p:sp>
      <p:sp>
        <p:nvSpPr>
          <p:cNvPr id="5" name="Freeform 5" descr="Chambers Hill Elementary School Photo"/>
          <p:cNvSpPr/>
          <p:nvPr/>
        </p:nvSpPr>
        <p:spPr>
          <a:xfrm>
            <a:off x="13763767" y="5961054"/>
            <a:ext cx="3940157" cy="3940157"/>
          </a:xfrm>
          <a:custGeom>
            <a:avLst/>
            <a:gdLst/>
            <a:ahLst/>
            <a:cxnLst/>
            <a:rect l="l" t="t" r="r" b="b"/>
            <a:pathLst>
              <a:path w="3940157" h="3940157">
                <a:moveTo>
                  <a:pt x="0" y="0"/>
                </a:moveTo>
                <a:lnTo>
                  <a:pt x="3940156" y="0"/>
                </a:lnTo>
                <a:lnTo>
                  <a:pt x="3940156" y="3940157"/>
                </a:lnTo>
                <a:lnTo>
                  <a:pt x="0" y="3940157"/>
                </a:lnTo>
                <a:lnTo>
                  <a:pt x="0" y="0"/>
                </a:lnTo>
                <a:close/>
              </a:path>
            </a:pathLst>
          </a:custGeom>
          <a:blipFill>
            <a:blip r:embed="rId6"/>
            <a:stretch>
              <a:fillRect l="-19476" r="-30617"/>
            </a:stretch>
          </a:blipFill>
        </p:spPr>
        <p:txBody>
          <a:bodyPr/>
          <a:lstStyle/>
          <a:p>
            <a:endParaRPr lang="en-US"/>
          </a:p>
        </p:txBody>
      </p:sp>
      <p:sp>
        <p:nvSpPr>
          <p:cNvPr id="6" name="Freeform 6" descr="CDSD logo"/>
          <p:cNvSpPr/>
          <p:nvPr/>
        </p:nvSpPr>
        <p:spPr>
          <a:xfrm>
            <a:off x="16129564" y="81285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7"/>
            <a:stretch>
              <a:fillRect l="-10710" r="-7102" b="-52508"/>
            </a:stretch>
          </a:blipFill>
        </p:spPr>
        <p:txBody>
          <a:bodyPr/>
          <a:lstStyle/>
          <a:p>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a:spLocks noGrp="1"/>
          </p:cNvSpPr>
          <p:nvPr>
            <p:ph type="title" idx="4294967295"/>
          </p:nvPr>
        </p:nvSpPr>
        <p:spPr>
          <a:xfrm>
            <a:off x="900213" y="1099502"/>
            <a:ext cx="9420783" cy="337121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959"/>
              </a:lnSpc>
              <a:spcBef>
                <a:spcPct val="0"/>
              </a:spcBef>
              <a:spcAft>
                <a:spcPts val="0"/>
              </a:spcAft>
              <a:buClrTx/>
              <a:buSzTx/>
              <a:buFontTx/>
              <a:buNone/>
              <a:tabLst/>
              <a:defRPr/>
            </a:pPr>
            <a:r>
              <a:rPr kumimoji="0" lang="en-US" sz="6399" b="0" i="0" u="none" strike="noStrike" kern="1200" cap="none" spc="0" normalizeH="0" baseline="0" noProof="0">
                <a:ln>
                  <a:noFill/>
                </a:ln>
                <a:solidFill>
                  <a:srgbClr val="000000"/>
                </a:solidFill>
                <a:effectLst/>
                <a:uLnTx/>
                <a:uFillTx/>
                <a:latin typeface="Public Sans Thin"/>
                <a:ea typeface="Public Sans Thin"/>
                <a:cs typeface="Public Sans Thin"/>
                <a:sym typeface="Public Sans Thin"/>
              </a:rPr>
              <a:t>Central Dauphin School District's Current Kindergarten Structure</a:t>
            </a:r>
          </a:p>
        </p:txBody>
      </p:sp>
      <p:sp>
        <p:nvSpPr>
          <p:cNvPr id="5" name="TextBox 5"/>
          <p:cNvSpPr txBox="1"/>
          <p:nvPr/>
        </p:nvSpPr>
        <p:spPr>
          <a:xfrm>
            <a:off x="11357118" y="816892"/>
            <a:ext cx="6707829" cy="7790815"/>
          </a:xfrm>
          <a:prstGeom prst="rect">
            <a:avLst/>
          </a:prstGeom>
        </p:spPr>
        <p:txBody>
          <a:bodyPr lIns="0" tIns="0" rIns="0" bIns="0" rtlCol="0" anchor="t">
            <a:spAutoFit/>
          </a:bodyPr>
          <a:lstStyle/>
          <a:p>
            <a:pPr algn="ctr">
              <a:lnSpc>
                <a:spcPts val="4759"/>
              </a:lnSpc>
            </a:pPr>
            <a:r>
              <a:rPr lang="en-US" sz="3399" b="1">
                <a:solidFill>
                  <a:srgbClr val="000000"/>
                </a:solidFill>
                <a:latin typeface="Public Sans Bold"/>
                <a:ea typeface="Public Sans Bold"/>
                <a:cs typeface="Public Sans Bold"/>
                <a:sym typeface="Public Sans Bold"/>
              </a:rPr>
              <a:t>Half Day Program Structure</a:t>
            </a:r>
          </a:p>
          <a:p>
            <a:pPr algn="ctr">
              <a:lnSpc>
                <a:spcPts val="4759"/>
              </a:lnSpc>
            </a:pPr>
            <a:r>
              <a:rPr lang="en-US" sz="3399" b="1">
                <a:solidFill>
                  <a:srgbClr val="000000"/>
                </a:solidFill>
                <a:latin typeface="Public Sans Bold"/>
                <a:ea typeface="Public Sans Bold"/>
                <a:cs typeface="Public Sans Bold"/>
                <a:sym typeface="Public Sans Bold"/>
              </a:rPr>
              <a:t>2.5 hours school day</a:t>
            </a:r>
          </a:p>
          <a:p>
            <a:pPr algn="ctr">
              <a:lnSpc>
                <a:spcPts val="4759"/>
              </a:lnSpc>
            </a:pPr>
            <a:endParaRPr lang="en-US" sz="3399" b="1">
              <a:solidFill>
                <a:srgbClr val="000000"/>
              </a:solidFill>
              <a:latin typeface="Public Sans Bold"/>
              <a:ea typeface="Public Sans Bold"/>
              <a:cs typeface="Public Sans Bold"/>
              <a:sym typeface="Public Sans Bold"/>
            </a:endParaRPr>
          </a:p>
          <a:p>
            <a:pPr algn="l">
              <a:lnSpc>
                <a:spcPts val="4759"/>
              </a:lnSpc>
            </a:pPr>
            <a:r>
              <a:rPr lang="en-US" sz="3399" b="1">
                <a:solidFill>
                  <a:srgbClr val="000000"/>
                </a:solidFill>
                <a:latin typeface="Public Sans Bold"/>
                <a:ea typeface="Public Sans Bold"/>
                <a:cs typeface="Public Sans Bold"/>
                <a:sym typeface="Public Sans Bold"/>
              </a:rPr>
              <a:t>Core Instruction</a:t>
            </a:r>
          </a:p>
          <a:p>
            <a:pPr marL="734059" lvl="1" indent="-367030" algn="l">
              <a:lnSpc>
                <a:spcPts val="4759"/>
              </a:lnSpc>
              <a:buFont typeface="Arial"/>
              <a:buChar char="•"/>
            </a:pPr>
            <a:r>
              <a:rPr lang="en-US" sz="3399">
                <a:solidFill>
                  <a:srgbClr val="000000"/>
                </a:solidFill>
                <a:latin typeface="Public Sans"/>
                <a:ea typeface="Public Sans"/>
                <a:cs typeface="Public Sans"/>
                <a:sym typeface="Public Sans"/>
              </a:rPr>
              <a:t>Literacy - 1 hour</a:t>
            </a:r>
          </a:p>
          <a:p>
            <a:pPr marL="734059" lvl="1" indent="-367030" algn="l">
              <a:lnSpc>
                <a:spcPts val="4759"/>
              </a:lnSpc>
              <a:buFont typeface="Arial"/>
              <a:buChar char="•"/>
            </a:pPr>
            <a:r>
              <a:rPr lang="en-US" sz="3399">
                <a:solidFill>
                  <a:srgbClr val="000000"/>
                </a:solidFill>
                <a:latin typeface="Public Sans"/>
                <a:ea typeface="Public Sans"/>
                <a:cs typeface="Public Sans"/>
                <a:sym typeface="Public Sans"/>
              </a:rPr>
              <a:t>Math - 30 minutes</a:t>
            </a:r>
          </a:p>
          <a:p>
            <a:pPr marL="734059" lvl="1" indent="-367030" algn="l">
              <a:lnSpc>
                <a:spcPts val="4759"/>
              </a:lnSpc>
              <a:buFont typeface="Arial"/>
              <a:buChar char="•"/>
            </a:pPr>
            <a:r>
              <a:rPr lang="en-US" sz="3399">
                <a:solidFill>
                  <a:srgbClr val="000000"/>
                </a:solidFill>
                <a:latin typeface="Public Sans"/>
                <a:ea typeface="Public Sans"/>
                <a:cs typeface="Public Sans"/>
                <a:sym typeface="Public Sans"/>
              </a:rPr>
              <a:t>Intervention - 20 minutes</a:t>
            </a:r>
          </a:p>
          <a:p>
            <a:pPr marL="734059" lvl="1" indent="-367030" algn="l">
              <a:lnSpc>
                <a:spcPts val="4759"/>
              </a:lnSpc>
              <a:buFont typeface="Arial"/>
              <a:buChar char="•"/>
            </a:pPr>
            <a:r>
              <a:rPr lang="en-US" sz="3399">
                <a:solidFill>
                  <a:srgbClr val="000000"/>
                </a:solidFill>
                <a:latin typeface="Public Sans"/>
                <a:ea typeface="Public Sans"/>
                <a:cs typeface="Public Sans"/>
                <a:sym typeface="Public Sans"/>
              </a:rPr>
              <a:t>Content - 15 minutes</a:t>
            </a:r>
          </a:p>
          <a:p>
            <a:pPr algn="l">
              <a:lnSpc>
                <a:spcPts val="4759"/>
              </a:lnSpc>
            </a:pPr>
            <a:endParaRPr lang="en-US" sz="3399">
              <a:solidFill>
                <a:srgbClr val="000000"/>
              </a:solidFill>
              <a:latin typeface="Public Sans"/>
              <a:ea typeface="Public Sans"/>
              <a:cs typeface="Public Sans"/>
              <a:sym typeface="Public Sans"/>
            </a:endParaRPr>
          </a:p>
          <a:p>
            <a:pPr algn="l">
              <a:lnSpc>
                <a:spcPts val="4759"/>
              </a:lnSpc>
            </a:pPr>
            <a:r>
              <a:rPr lang="en-US" sz="3399" b="1">
                <a:solidFill>
                  <a:srgbClr val="000000"/>
                </a:solidFill>
                <a:latin typeface="Public Sans Bold"/>
                <a:ea typeface="Public Sans Bold"/>
                <a:cs typeface="Public Sans Bold"/>
                <a:sym typeface="Public Sans Bold"/>
              </a:rPr>
              <a:t>Limitations</a:t>
            </a:r>
          </a:p>
          <a:p>
            <a:pPr marL="734059" lvl="1" indent="-367030" algn="l">
              <a:lnSpc>
                <a:spcPts val="4759"/>
              </a:lnSpc>
              <a:buFont typeface="Arial"/>
              <a:buChar char="•"/>
            </a:pPr>
            <a:r>
              <a:rPr lang="en-US" sz="3399">
                <a:solidFill>
                  <a:srgbClr val="000000"/>
                </a:solidFill>
                <a:latin typeface="Public Sans"/>
                <a:ea typeface="Public Sans"/>
                <a:cs typeface="Public Sans"/>
                <a:sym typeface="Public Sans"/>
              </a:rPr>
              <a:t>No Creative Arts</a:t>
            </a:r>
          </a:p>
          <a:p>
            <a:pPr marL="734059" lvl="1" indent="-367030" algn="l">
              <a:lnSpc>
                <a:spcPts val="4759"/>
              </a:lnSpc>
              <a:buFont typeface="Arial"/>
              <a:buChar char="•"/>
            </a:pPr>
            <a:r>
              <a:rPr lang="en-US" sz="3399">
                <a:solidFill>
                  <a:srgbClr val="000000"/>
                </a:solidFill>
                <a:latin typeface="Public Sans"/>
                <a:ea typeface="Public Sans"/>
                <a:cs typeface="Public Sans"/>
                <a:sym typeface="Public Sans"/>
              </a:rPr>
              <a:t>Limited time for self-directed activities, play, and recess</a:t>
            </a:r>
          </a:p>
        </p:txBody>
      </p:sp>
      <p:sp>
        <p:nvSpPr>
          <p:cNvPr id="2" name="Freeform 2">
            <a:extLst>
              <a:ext uri="{C183D7F6-B498-43B3-948B-1728B52AA6E4}">
                <adec:decorative xmlns:adec="http://schemas.microsoft.com/office/drawing/2017/decorative" val="1"/>
              </a:ext>
            </a:extLst>
          </p:cNvPr>
          <p:cNvSpPr/>
          <p:nvPr/>
        </p:nvSpPr>
        <p:spPr>
          <a:xfrm>
            <a:off x="0" y="81285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2"/>
            <a:stretch>
              <a:fillRect l="-10710" r="-7102" b="-52508"/>
            </a:stretch>
          </a:blipFill>
        </p:spPr>
        <p:txBody>
          <a:bodyPr/>
          <a:lstStyle/>
          <a:p>
            <a:endParaRPr lang="en-US"/>
          </a:p>
        </p:txBody>
      </p:sp>
      <p:sp>
        <p:nvSpPr>
          <p:cNvPr id="3" name="Freeform 3" descr="Students working on math centers at their desks."/>
          <p:cNvSpPr/>
          <p:nvPr/>
        </p:nvSpPr>
        <p:spPr>
          <a:xfrm>
            <a:off x="0" y="4740460"/>
            <a:ext cx="11222255" cy="6379224"/>
          </a:xfrm>
          <a:custGeom>
            <a:avLst/>
            <a:gdLst/>
            <a:ahLst/>
            <a:cxnLst/>
            <a:rect l="l" t="t" r="r" b="b"/>
            <a:pathLst>
              <a:path w="11222255" h="6379224">
                <a:moveTo>
                  <a:pt x="0" y="0"/>
                </a:moveTo>
                <a:lnTo>
                  <a:pt x="11222255" y="0"/>
                </a:lnTo>
                <a:lnTo>
                  <a:pt x="11222255" y="6379223"/>
                </a:lnTo>
                <a:lnTo>
                  <a:pt x="0" y="6379223"/>
                </a:lnTo>
                <a:lnTo>
                  <a:pt x="0" y="0"/>
                </a:lnTo>
                <a:close/>
              </a:path>
            </a:pathLst>
          </a:custGeom>
          <a:blipFill>
            <a:blip r:embed="rId3"/>
            <a:stretch>
              <a:fillRect t="-17746" r="-398"/>
            </a:stretch>
          </a:blipFill>
        </p:spPr>
        <p:txBody>
          <a:bodyPr/>
          <a:lstStyle/>
          <a:p>
            <a:endParaRPr lang="en-US"/>
          </a:p>
        </p:txBody>
      </p:sp>
      <p:sp>
        <p:nvSpPr>
          <p:cNvPr id="6" name="Freeform 6" descr="CDSD logo"/>
          <p:cNvSpPr/>
          <p:nvPr/>
        </p:nvSpPr>
        <p:spPr>
          <a:xfrm>
            <a:off x="0" y="8179082"/>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2"/>
            <a:stretch>
              <a:fillRect l="-10710" r="-7102" b="-52508"/>
            </a:stretch>
          </a:blipFill>
        </p:spPr>
        <p:txBody>
          <a:bodyPr/>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0" y="0"/>
            <a:ext cx="10058400" cy="10287000"/>
          </a:xfrm>
          <a:prstGeom prst="rect">
            <a:avLst/>
          </a:prstGeom>
          <a:solidFill>
            <a:srgbClr val="914E4C">
              <a:alpha val="3922"/>
            </a:srgbClr>
          </a:solidFill>
        </p:spPr>
        <p:txBody>
          <a:bodyPr/>
          <a:lstStyle/>
          <a:p>
            <a:endParaRPr lang="en-US"/>
          </a:p>
        </p:txBody>
      </p:sp>
      <p:sp>
        <p:nvSpPr>
          <p:cNvPr id="4" name="TextBox 4"/>
          <p:cNvSpPr txBox="1">
            <a:spLocks noGrp="1"/>
          </p:cNvSpPr>
          <p:nvPr>
            <p:ph type="title" idx="4294967295"/>
          </p:nvPr>
        </p:nvSpPr>
        <p:spPr>
          <a:xfrm>
            <a:off x="778997" y="505427"/>
            <a:ext cx="7174675" cy="190500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7439"/>
              </a:lnSpc>
              <a:spcBef>
                <a:spcPts val="0"/>
              </a:spcBef>
              <a:spcAft>
                <a:spcPts val="0"/>
              </a:spcAft>
              <a:buClrTx/>
              <a:buSzTx/>
              <a:buFontTx/>
              <a:buNone/>
              <a:tabLst/>
              <a:defRPr/>
            </a:pPr>
            <a:r>
              <a:rPr kumimoji="0" lang="en-US" sz="6199" b="0" i="0" u="none" strike="noStrike" kern="1200" cap="none" spc="0" normalizeH="0" baseline="0" noProof="0">
                <a:ln>
                  <a:noFill/>
                </a:ln>
                <a:solidFill>
                  <a:srgbClr val="000000"/>
                </a:solidFill>
                <a:effectLst/>
                <a:uLnTx/>
                <a:uFillTx/>
                <a:latin typeface="Public Sans Thin"/>
                <a:ea typeface="Public Sans Thin"/>
                <a:cs typeface="Public Sans Thin"/>
                <a:sym typeface="Public Sans Thin"/>
              </a:rPr>
              <a:t>Proposal Overview</a:t>
            </a:r>
          </a:p>
          <a:p>
            <a:pPr marL="0" marR="0" lvl="0" indent="0" algn="l" defTabSz="914400" rtl="0" eaLnBrk="1" fontAlgn="auto" latinLnBrk="0" hangingPunct="1">
              <a:lnSpc>
                <a:spcPts val="7439"/>
              </a:lnSpc>
              <a:spcBef>
                <a:spcPts val="0"/>
              </a:spcBef>
              <a:spcAft>
                <a:spcPts val="0"/>
              </a:spcAft>
              <a:buClrTx/>
              <a:buSzTx/>
              <a:buFontTx/>
              <a:buNone/>
              <a:tabLst/>
              <a:defRPr/>
            </a:pPr>
            <a:endParaRPr kumimoji="0" lang="en-US" sz="6199" b="0" i="0" u="none" strike="noStrike" kern="1200" cap="none" spc="0" normalizeH="0" baseline="0" noProof="0">
              <a:ln>
                <a:noFill/>
              </a:ln>
              <a:solidFill>
                <a:srgbClr val="000000"/>
              </a:solidFill>
              <a:effectLst/>
              <a:uLnTx/>
              <a:uFillTx/>
              <a:latin typeface="Public Sans Thin"/>
              <a:ea typeface="Public Sans Thin"/>
              <a:cs typeface="Public Sans Thin"/>
              <a:sym typeface="Public Sans Thin"/>
            </a:endParaRPr>
          </a:p>
        </p:txBody>
      </p:sp>
      <p:sp>
        <p:nvSpPr>
          <p:cNvPr id="6" name="TextBox 6"/>
          <p:cNvSpPr txBox="1"/>
          <p:nvPr/>
        </p:nvSpPr>
        <p:spPr>
          <a:xfrm>
            <a:off x="1213726" y="1570677"/>
            <a:ext cx="8521398" cy="7781290"/>
          </a:xfrm>
          <a:prstGeom prst="rect">
            <a:avLst/>
          </a:prstGeom>
        </p:spPr>
        <p:txBody>
          <a:bodyPr lIns="0" tIns="0" rIns="0" bIns="0" rtlCol="0" anchor="t">
            <a:spAutoFit/>
          </a:bodyPr>
          <a:lstStyle/>
          <a:p>
            <a:pPr marL="734059" lvl="1" indent="-367030" algn="l">
              <a:lnSpc>
                <a:spcPts val="4759"/>
              </a:lnSpc>
              <a:buFont typeface="Arial"/>
              <a:buChar char="•"/>
            </a:pPr>
            <a:r>
              <a:rPr lang="en-US" sz="3399">
                <a:solidFill>
                  <a:srgbClr val="000000"/>
                </a:solidFill>
                <a:latin typeface="Canva Sans"/>
                <a:ea typeface="Canva Sans"/>
                <a:cs typeface="Canva Sans"/>
                <a:sym typeface="Canva Sans"/>
              </a:rPr>
              <a:t>Transition from half-day to full-day kindergarten in the 2025-2026 school year.</a:t>
            </a:r>
          </a:p>
          <a:p>
            <a:pPr marL="734059" lvl="1" indent="-367030" algn="l">
              <a:lnSpc>
                <a:spcPts val="4759"/>
              </a:lnSpc>
              <a:buFont typeface="Arial"/>
              <a:buChar char="•"/>
            </a:pPr>
            <a:r>
              <a:rPr lang="en-US" sz="3399">
                <a:solidFill>
                  <a:srgbClr val="000000"/>
                </a:solidFill>
                <a:latin typeface="Canva Sans"/>
                <a:ea typeface="Canva Sans"/>
                <a:cs typeface="Canva Sans"/>
                <a:sym typeface="Canva Sans"/>
              </a:rPr>
              <a:t>Purchase of 3 additional buildings.</a:t>
            </a:r>
          </a:p>
          <a:p>
            <a:pPr marL="734059" lvl="1" indent="-367030" algn="l">
              <a:lnSpc>
                <a:spcPts val="4759"/>
              </a:lnSpc>
              <a:buFont typeface="Arial"/>
              <a:buChar char="•"/>
            </a:pPr>
            <a:r>
              <a:rPr lang="en-US" sz="3399">
                <a:solidFill>
                  <a:srgbClr val="000000"/>
                </a:solidFill>
                <a:latin typeface="Canva Sans"/>
                <a:ea typeface="Canva Sans"/>
                <a:cs typeface="Canva Sans"/>
                <a:sym typeface="Canva Sans"/>
              </a:rPr>
              <a:t>Retrofit existing and newly purchased buildings.</a:t>
            </a:r>
          </a:p>
          <a:p>
            <a:pPr marL="734059" lvl="1" indent="-367030" algn="l">
              <a:lnSpc>
                <a:spcPts val="4759"/>
              </a:lnSpc>
              <a:buFont typeface="Arial"/>
              <a:buChar char="•"/>
            </a:pPr>
            <a:r>
              <a:rPr lang="en-US" sz="3399">
                <a:solidFill>
                  <a:srgbClr val="000000"/>
                </a:solidFill>
                <a:latin typeface="Canva Sans"/>
                <a:ea typeface="Canva Sans"/>
                <a:cs typeface="Canva Sans"/>
                <a:sym typeface="Canva Sans"/>
              </a:rPr>
              <a:t>Move Penbrook neighborhood to Paxtang for 1-5.</a:t>
            </a:r>
          </a:p>
          <a:p>
            <a:pPr marL="734059" lvl="1" indent="-367030" algn="l">
              <a:lnSpc>
                <a:spcPts val="4759"/>
              </a:lnSpc>
              <a:buFont typeface="Arial"/>
              <a:buChar char="•"/>
            </a:pPr>
            <a:r>
              <a:rPr lang="en-US" sz="3399">
                <a:solidFill>
                  <a:srgbClr val="000000"/>
                </a:solidFill>
                <a:latin typeface="Canva Sans"/>
                <a:ea typeface="Canva Sans"/>
                <a:cs typeface="Canva Sans"/>
                <a:sym typeface="Canva Sans"/>
              </a:rPr>
              <a:t>Increase the number of Kindergarten teachers from 23 to 44.</a:t>
            </a:r>
          </a:p>
          <a:p>
            <a:pPr marL="734059" lvl="1" indent="-367030" algn="l">
              <a:lnSpc>
                <a:spcPts val="4759"/>
              </a:lnSpc>
              <a:buFont typeface="Arial"/>
              <a:buChar char="•"/>
            </a:pPr>
            <a:r>
              <a:rPr lang="en-US" sz="3399">
                <a:solidFill>
                  <a:srgbClr val="000000"/>
                </a:solidFill>
                <a:latin typeface="Canva Sans"/>
                <a:ea typeface="Canva Sans"/>
                <a:cs typeface="Canva Sans"/>
                <a:sym typeface="Canva Sans"/>
              </a:rPr>
              <a:t>The addition of 44 classrooms  (regular and special education) </a:t>
            </a:r>
          </a:p>
          <a:p>
            <a:pPr algn="ctr">
              <a:lnSpc>
                <a:spcPts val="4759"/>
              </a:lnSpc>
            </a:pPr>
            <a:endParaRPr lang="en-US" sz="3399">
              <a:solidFill>
                <a:srgbClr val="000000"/>
              </a:solidFill>
              <a:latin typeface="Canva Sans"/>
              <a:ea typeface="Canva Sans"/>
              <a:cs typeface="Canva Sans"/>
              <a:sym typeface="Canva Sans"/>
            </a:endParaRPr>
          </a:p>
        </p:txBody>
      </p:sp>
      <p:sp>
        <p:nvSpPr>
          <p:cNvPr id="3" name="Freeform 3" descr="Young student working with triangle shape manipulatives at a desk in a classroom. "/>
          <p:cNvSpPr/>
          <p:nvPr/>
        </p:nvSpPr>
        <p:spPr>
          <a:xfrm>
            <a:off x="10058400" y="0"/>
            <a:ext cx="8229600" cy="10287000"/>
          </a:xfrm>
          <a:custGeom>
            <a:avLst/>
            <a:gdLst/>
            <a:ahLst/>
            <a:cxnLst/>
            <a:rect l="l" t="t" r="r" b="b"/>
            <a:pathLst>
              <a:path w="8229600" h="10287000">
                <a:moveTo>
                  <a:pt x="0" y="0"/>
                </a:moveTo>
                <a:lnTo>
                  <a:pt x="8229600" y="0"/>
                </a:lnTo>
                <a:lnTo>
                  <a:pt x="8229600" y="10287000"/>
                </a:lnTo>
                <a:lnTo>
                  <a:pt x="0" y="10287000"/>
                </a:lnTo>
                <a:lnTo>
                  <a:pt x="0" y="0"/>
                </a:lnTo>
                <a:close/>
              </a:path>
            </a:pathLst>
          </a:custGeom>
          <a:blipFill>
            <a:blip r:embed="rId3"/>
            <a:stretch>
              <a:fillRect l="-49031" r="-38586"/>
            </a:stretch>
          </a:blipFill>
        </p:spPr>
        <p:txBody>
          <a:bodyPr/>
          <a:lstStyle/>
          <a:p>
            <a:endParaRPr lang="en-US"/>
          </a:p>
        </p:txBody>
      </p:sp>
      <p:sp>
        <p:nvSpPr>
          <p:cNvPr id="5" name="Freeform 5" descr="CDSD logo"/>
          <p:cNvSpPr/>
          <p:nvPr/>
        </p:nvSpPr>
        <p:spPr>
          <a:xfrm>
            <a:off x="0" y="81285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4"/>
            <a:stretch>
              <a:fillRect l="-10710" r="-7102" b="-52508"/>
            </a:stretch>
          </a:blipFill>
        </p:spPr>
        <p:txBody>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a:spLocks noGrp="1"/>
          </p:cNvSpPr>
          <p:nvPr>
            <p:ph type="title" idx="4294967295"/>
          </p:nvPr>
        </p:nvSpPr>
        <p:spPr>
          <a:xfrm>
            <a:off x="636652" y="472809"/>
            <a:ext cx="8260196" cy="98795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020"/>
              </a:lnSpc>
              <a:spcBef>
                <a:spcPct val="0"/>
              </a:spcBef>
              <a:spcAft>
                <a:spcPts val="0"/>
              </a:spcAft>
              <a:buClrTx/>
              <a:buSzTx/>
              <a:buFontTx/>
              <a:buNone/>
              <a:tabLst/>
              <a:defRPr/>
            </a:pPr>
            <a:r>
              <a:rPr kumimoji="0" lang="en-US" sz="5729" b="0" i="0" u="none" strike="noStrike" kern="1200" cap="none" spc="0" normalizeH="0" baseline="0" noProof="0">
                <a:ln>
                  <a:noFill/>
                </a:ln>
                <a:solidFill>
                  <a:srgbClr val="000000"/>
                </a:solidFill>
                <a:effectLst/>
                <a:uLnTx/>
                <a:uFillTx/>
                <a:latin typeface="Public Sans Thin"/>
                <a:ea typeface="Public Sans Thin"/>
                <a:cs typeface="Public Sans Thin"/>
                <a:sym typeface="Public Sans Thin"/>
              </a:rPr>
              <a:t>Enrollment Projections</a:t>
            </a:r>
          </a:p>
        </p:txBody>
      </p:sp>
      <p:sp>
        <p:nvSpPr>
          <p:cNvPr id="4" name="TextBox 4"/>
          <p:cNvSpPr txBox="1"/>
          <p:nvPr/>
        </p:nvSpPr>
        <p:spPr>
          <a:xfrm>
            <a:off x="636652" y="2419667"/>
            <a:ext cx="8507348" cy="6581140"/>
          </a:xfrm>
          <a:prstGeom prst="rect">
            <a:avLst/>
          </a:prstGeom>
        </p:spPr>
        <p:txBody>
          <a:bodyPr lIns="0" tIns="0" rIns="0" bIns="0" rtlCol="0" anchor="t">
            <a:spAutoFit/>
          </a:bodyPr>
          <a:lstStyle/>
          <a:p>
            <a:pPr marL="734059" lvl="1" indent="-367030" algn="l">
              <a:lnSpc>
                <a:spcPts val="4759"/>
              </a:lnSpc>
              <a:buFont typeface="Arial"/>
              <a:buChar char="•"/>
            </a:pPr>
            <a:r>
              <a:rPr lang="en-US" sz="3399">
                <a:solidFill>
                  <a:srgbClr val="000000"/>
                </a:solidFill>
                <a:latin typeface="Canva Sans"/>
                <a:ea typeface="Canva Sans"/>
                <a:cs typeface="Canva Sans"/>
                <a:sym typeface="Canva Sans"/>
              </a:rPr>
              <a:t>The total estimated Kindergarten enrollment for the 2025-2026 school year is 950</a:t>
            </a:r>
            <a:r>
              <a:rPr lang="en-US" sz="3399" b="1">
                <a:solidFill>
                  <a:srgbClr val="000000"/>
                </a:solidFill>
                <a:latin typeface="Canva Sans Bold"/>
                <a:ea typeface="Canva Sans Bold"/>
                <a:cs typeface="Canva Sans Bold"/>
                <a:sym typeface="Canva Sans Bold"/>
              </a:rPr>
              <a:t> </a:t>
            </a:r>
            <a:r>
              <a:rPr lang="en-US" sz="3399">
                <a:solidFill>
                  <a:srgbClr val="000000"/>
                </a:solidFill>
                <a:latin typeface="Canva Sans"/>
                <a:ea typeface="Canva Sans"/>
                <a:cs typeface="Canva Sans"/>
                <a:sym typeface="Canva Sans"/>
              </a:rPr>
              <a:t>students.</a:t>
            </a:r>
          </a:p>
          <a:p>
            <a:pPr algn="l">
              <a:lnSpc>
                <a:spcPts val="4759"/>
              </a:lnSpc>
            </a:pPr>
            <a:endParaRPr lang="en-US" sz="3399">
              <a:solidFill>
                <a:srgbClr val="000000"/>
              </a:solidFill>
              <a:latin typeface="Canva Sans"/>
              <a:ea typeface="Canva Sans"/>
              <a:cs typeface="Canva Sans"/>
              <a:sym typeface="Canva Sans"/>
            </a:endParaRPr>
          </a:p>
          <a:p>
            <a:pPr marL="734059" lvl="1" indent="-367030" algn="l">
              <a:lnSpc>
                <a:spcPts val="4759"/>
              </a:lnSpc>
              <a:buFont typeface="Arial"/>
              <a:buChar char="•"/>
            </a:pPr>
            <a:r>
              <a:rPr lang="en-US" sz="3399">
                <a:solidFill>
                  <a:srgbClr val="000000"/>
                </a:solidFill>
                <a:latin typeface="Canva Sans"/>
                <a:ea typeface="Canva Sans"/>
                <a:cs typeface="Canva Sans"/>
                <a:sym typeface="Canva Sans"/>
              </a:rPr>
              <a:t>The estimated average Kindergarten class size is 21 students.</a:t>
            </a:r>
          </a:p>
          <a:p>
            <a:pPr algn="l">
              <a:lnSpc>
                <a:spcPts val="4759"/>
              </a:lnSpc>
            </a:pPr>
            <a:endParaRPr lang="en-US" sz="3399">
              <a:solidFill>
                <a:srgbClr val="000000"/>
              </a:solidFill>
              <a:latin typeface="Canva Sans"/>
              <a:ea typeface="Canva Sans"/>
              <a:cs typeface="Canva Sans"/>
              <a:sym typeface="Canva Sans"/>
            </a:endParaRPr>
          </a:p>
          <a:p>
            <a:pPr marL="734059" lvl="1" indent="-367030" algn="l">
              <a:lnSpc>
                <a:spcPts val="4759"/>
              </a:lnSpc>
              <a:buFont typeface="Arial"/>
              <a:buChar char="•"/>
            </a:pPr>
            <a:r>
              <a:rPr lang="en-US" sz="3399">
                <a:solidFill>
                  <a:srgbClr val="000000"/>
                </a:solidFill>
                <a:latin typeface="Canva Sans"/>
                <a:ea typeface="Canva Sans"/>
                <a:cs typeface="Canva Sans"/>
                <a:sym typeface="Canva Sans"/>
              </a:rPr>
              <a:t>Self-contained special education Kindergarten class size cannot exceed 8 students.</a:t>
            </a:r>
          </a:p>
          <a:p>
            <a:pPr algn="l">
              <a:lnSpc>
                <a:spcPts val="4759"/>
              </a:lnSpc>
            </a:pPr>
            <a:endParaRPr lang="en-US" sz="3399">
              <a:solidFill>
                <a:srgbClr val="000000"/>
              </a:solidFill>
              <a:latin typeface="Canva Sans"/>
              <a:ea typeface="Canva Sans"/>
              <a:cs typeface="Canva Sans"/>
              <a:sym typeface="Canva Sans"/>
            </a:endParaRPr>
          </a:p>
        </p:txBody>
      </p:sp>
      <p:sp>
        <p:nvSpPr>
          <p:cNvPr id="2" name="Freeform 2" descr="Young student writing with a yellow crayon. "/>
          <p:cNvSpPr/>
          <p:nvPr/>
        </p:nvSpPr>
        <p:spPr>
          <a:xfrm>
            <a:off x="10381227" y="-971157"/>
            <a:ext cx="7906773" cy="11860160"/>
          </a:xfrm>
          <a:custGeom>
            <a:avLst/>
            <a:gdLst/>
            <a:ahLst/>
            <a:cxnLst/>
            <a:rect l="l" t="t" r="r" b="b"/>
            <a:pathLst>
              <a:path w="7906773" h="11860160">
                <a:moveTo>
                  <a:pt x="0" y="0"/>
                </a:moveTo>
                <a:lnTo>
                  <a:pt x="7906773" y="0"/>
                </a:lnTo>
                <a:lnTo>
                  <a:pt x="7906773" y="11860161"/>
                </a:lnTo>
                <a:lnTo>
                  <a:pt x="0" y="11860161"/>
                </a:lnTo>
                <a:lnTo>
                  <a:pt x="0" y="0"/>
                </a:lnTo>
                <a:close/>
              </a:path>
            </a:pathLst>
          </a:custGeom>
          <a:blipFill>
            <a:blip r:embed="rId3"/>
            <a:stretch>
              <a:fillRect/>
            </a:stretch>
          </a:blipFill>
        </p:spPr>
        <p:txBody>
          <a:bodyPr/>
          <a:lstStyle/>
          <a:p>
            <a:endParaRPr lang="en-US"/>
          </a:p>
        </p:txBody>
      </p:sp>
      <p:sp>
        <p:nvSpPr>
          <p:cNvPr id="5" name="Freeform 5" descr="CDSD logo"/>
          <p:cNvSpPr/>
          <p:nvPr/>
        </p:nvSpPr>
        <p:spPr>
          <a:xfrm>
            <a:off x="0" y="8281882"/>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4"/>
            <a:stretch>
              <a:fillRect l="-10710" r="-7102" b="-52508"/>
            </a:stretch>
          </a:blipFill>
        </p:spPr>
        <p:txBody>
          <a:bodyPr/>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8233566" y="0"/>
            <a:ext cx="10054434" cy="10287000"/>
          </a:xfrm>
          <a:prstGeom prst="rect">
            <a:avLst/>
          </a:prstGeom>
          <a:solidFill>
            <a:srgbClr val="914E4C">
              <a:alpha val="3922"/>
            </a:srgbClr>
          </a:solidFill>
        </p:spPr>
        <p:txBody>
          <a:bodyPr/>
          <a:lstStyle/>
          <a:p>
            <a:endParaRPr lang="en-US"/>
          </a:p>
        </p:txBody>
      </p:sp>
      <p:sp>
        <p:nvSpPr>
          <p:cNvPr id="8" name="TextBox 8"/>
          <p:cNvSpPr txBox="1">
            <a:spLocks noGrp="1"/>
          </p:cNvSpPr>
          <p:nvPr>
            <p:ph type="title" idx="4294967295"/>
          </p:nvPr>
        </p:nvSpPr>
        <p:spPr>
          <a:xfrm>
            <a:off x="1028700" y="318963"/>
            <a:ext cx="6080339" cy="9620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439"/>
              </a:lnSpc>
              <a:spcBef>
                <a:spcPts val="0"/>
              </a:spcBef>
              <a:spcAft>
                <a:spcPts val="0"/>
              </a:spcAft>
              <a:buClrTx/>
              <a:buSzTx/>
              <a:buFontTx/>
              <a:buNone/>
              <a:tabLst/>
              <a:defRPr/>
            </a:pPr>
            <a:r>
              <a:rPr kumimoji="0" lang="en-US" sz="6199" b="0" i="0" u="none" strike="noStrike" kern="1200" cap="none" spc="0" normalizeH="0" baseline="0" noProof="0">
                <a:ln>
                  <a:noFill/>
                </a:ln>
                <a:solidFill>
                  <a:srgbClr val="000000"/>
                </a:solidFill>
                <a:effectLst/>
                <a:uLnTx/>
                <a:uFillTx/>
                <a:latin typeface="Public Sans Thin"/>
                <a:ea typeface="Public Sans Thin"/>
                <a:cs typeface="Public Sans Thin"/>
                <a:sym typeface="Public Sans Thin"/>
              </a:rPr>
              <a:t>Building Plan</a:t>
            </a:r>
          </a:p>
        </p:txBody>
      </p:sp>
      <p:sp>
        <p:nvSpPr>
          <p:cNvPr id="7" name="TextBox 7"/>
          <p:cNvSpPr txBox="1"/>
          <p:nvPr/>
        </p:nvSpPr>
        <p:spPr>
          <a:xfrm>
            <a:off x="1079218" y="2682936"/>
            <a:ext cx="6029822" cy="5293360"/>
          </a:xfrm>
          <a:prstGeom prst="rect">
            <a:avLst/>
          </a:prstGeom>
        </p:spPr>
        <p:txBody>
          <a:bodyPr lIns="0" tIns="0" rIns="0" bIns="0" rtlCol="0" anchor="t">
            <a:spAutoFit/>
          </a:bodyPr>
          <a:lstStyle/>
          <a:p>
            <a:pPr algn="ctr">
              <a:lnSpc>
                <a:spcPts val="4759"/>
              </a:lnSpc>
            </a:pPr>
            <a:r>
              <a:rPr lang="en-US" sz="3399" b="1">
                <a:solidFill>
                  <a:srgbClr val="000000"/>
                </a:solidFill>
                <a:latin typeface="Public Sans Bold"/>
                <a:ea typeface="Public Sans Bold"/>
                <a:cs typeface="Public Sans Bold"/>
                <a:sym typeface="Public Sans Bold"/>
              </a:rPr>
              <a:t>BUILDINGS STAYING K-5</a:t>
            </a:r>
          </a:p>
          <a:p>
            <a:pPr algn="ctr">
              <a:lnSpc>
                <a:spcPts val="4759"/>
              </a:lnSpc>
            </a:pPr>
            <a:r>
              <a:rPr lang="en-US" sz="3399">
                <a:solidFill>
                  <a:srgbClr val="000000"/>
                </a:solidFill>
                <a:latin typeface="Public Sans"/>
                <a:ea typeface="Public Sans"/>
                <a:cs typeface="Public Sans"/>
                <a:sym typeface="Public Sans"/>
              </a:rPr>
              <a:t>Justifications to keep </a:t>
            </a:r>
          </a:p>
          <a:p>
            <a:pPr algn="ctr">
              <a:lnSpc>
                <a:spcPts val="4759"/>
              </a:lnSpc>
            </a:pPr>
            <a:r>
              <a:rPr lang="en-US" sz="3399">
                <a:solidFill>
                  <a:srgbClr val="000000"/>
                </a:solidFill>
                <a:latin typeface="Public Sans"/>
                <a:ea typeface="Public Sans"/>
                <a:cs typeface="Public Sans"/>
                <a:sym typeface="Public Sans"/>
              </a:rPr>
              <a:t>some buildings K-5 </a:t>
            </a:r>
          </a:p>
          <a:p>
            <a:pPr algn="l">
              <a:lnSpc>
                <a:spcPts val="4759"/>
              </a:lnSpc>
            </a:pPr>
            <a:endParaRPr lang="en-US" sz="3399">
              <a:solidFill>
                <a:srgbClr val="000000"/>
              </a:solidFill>
              <a:latin typeface="Public Sans"/>
              <a:ea typeface="Public Sans"/>
              <a:cs typeface="Public Sans"/>
              <a:sym typeface="Public Sans"/>
            </a:endParaRPr>
          </a:p>
          <a:p>
            <a:pPr marL="734059" lvl="1" indent="-367030" algn="l">
              <a:lnSpc>
                <a:spcPts val="4759"/>
              </a:lnSpc>
              <a:buFont typeface="Arial"/>
              <a:buChar char="•"/>
            </a:pPr>
            <a:r>
              <a:rPr lang="en-US" sz="3399">
                <a:solidFill>
                  <a:srgbClr val="000000"/>
                </a:solidFill>
                <a:latin typeface="Public Sans"/>
                <a:ea typeface="Public Sans"/>
                <a:cs typeface="Public Sans"/>
                <a:sym typeface="Public Sans"/>
              </a:rPr>
              <a:t>Transportation</a:t>
            </a:r>
          </a:p>
          <a:p>
            <a:pPr marL="734059" lvl="1" indent="-367030" algn="l">
              <a:lnSpc>
                <a:spcPts val="4759"/>
              </a:lnSpc>
              <a:buFont typeface="Arial"/>
              <a:buChar char="•"/>
            </a:pPr>
            <a:r>
              <a:rPr lang="en-US" sz="3399">
                <a:solidFill>
                  <a:srgbClr val="000000"/>
                </a:solidFill>
                <a:latin typeface="Public Sans"/>
                <a:ea typeface="Public Sans"/>
                <a:cs typeface="Public Sans"/>
                <a:sym typeface="Public Sans"/>
              </a:rPr>
              <a:t>Enrollment numbers and growth projections in some buildings</a:t>
            </a:r>
          </a:p>
          <a:p>
            <a:pPr marL="0" lvl="0" indent="0" algn="ctr">
              <a:lnSpc>
                <a:spcPts val="3919"/>
              </a:lnSpc>
              <a:spcBef>
                <a:spcPct val="0"/>
              </a:spcBef>
            </a:pPr>
            <a:endParaRPr lang="en-US" sz="3399">
              <a:solidFill>
                <a:srgbClr val="000000"/>
              </a:solidFill>
              <a:latin typeface="Public Sans"/>
              <a:ea typeface="Public Sans"/>
              <a:cs typeface="Public Sans"/>
              <a:sym typeface="Public Sans"/>
            </a:endParaRPr>
          </a:p>
        </p:txBody>
      </p:sp>
      <p:sp>
        <p:nvSpPr>
          <p:cNvPr id="4" name="Freeform 4" descr="Middle Paxton Elementary School Photo"/>
          <p:cNvSpPr/>
          <p:nvPr/>
        </p:nvSpPr>
        <p:spPr>
          <a:xfrm>
            <a:off x="12917553" y="3509215"/>
            <a:ext cx="4800997" cy="2700561"/>
          </a:xfrm>
          <a:custGeom>
            <a:avLst/>
            <a:gdLst/>
            <a:ahLst/>
            <a:cxnLst/>
            <a:rect l="l" t="t" r="r" b="b"/>
            <a:pathLst>
              <a:path w="4800997" h="2700561">
                <a:moveTo>
                  <a:pt x="0" y="0"/>
                </a:moveTo>
                <a:lnTo>
                  <a:pt x="4800997" y="0"/>
                </a:lnTo>
                <a:lnTo>
                  <a:pt x="4800997" y="2700561"/>
                </a:lnTo>
                <a:lnTo>
                  <a:pt x="0" y="2700561"/>
                </a:lnTo>
                <a:lnTo>
                  <a:pt x="0" y="0"/>
                </a:lnTo>
                <a:close/>
              </a:path>
            </a:pathLst>
          </a:custGeom>
          <a:blipFill>
            <a:blip r:embed="rId2"/>
            <a:stretch>
              <a:fillRect t="-94" b="-18349"/>
            </a:stretch>
          </a:blipFill>
        </p:spPr>
        <p:txBody>
          <a:bodyPr/>
          <a:lstStyle/>
          <a:p>
            <a:endParaRPr lang="en-US"/>
          </a:p>
        </p:txBody>
      </p:sp>
      <p:sp>
        <p:nvSpPr>
          <p:cNvPr id="5" name="Freeform 5" descr=" Linglestown Elementary School Photo"/>
          <p:cNvSpPr/>
          <p:nvPr/>
        </p:nvSpPr>
        <p:spPr>
          <a:xfrm>
            <a:off x="8648537" y="487601"/>
            <a:ext cx="4806150" cy="2703459"/>
          </a:xfrm>
          <a:custGeom>
            <a:avLst/>
            <a:gdLst/>
            <a:ahLst/>
            <a:cxnLst/>
            <a:rect l="l" t="t" r="r" b="b"/>
            <a:pathLst>
              <a:path w="4806150" h="2703459">
                <a:moveTo>
                  <a:pt x="0" y="0"/>
                </a:moveTo>
                <a:lnTo>
                  <a:pt x="4806150" y="0"/>
                </a:lnTo>
                <a:lnTo>
                  <a:pt x="4806150" y="2703460"/>
                </a:lnTo>
                <a:lnTo>
                  <a:pt x="0" y="2703460"/>
                </a:lnTo>
                <a:lnTo>
                  <a:pt x="0" y="0"/>
                </a:lnTo>
                <a:close/>
              </a:path>
            </a:pathLst>
          </a:custGeom>
          <a:blipFill>
            <a:blip r:embed="rId3"/>
            <a:stretch>
              <a:fillRect t="-9222" b="-9222"/>
            </a:stretch>
          </a:blipFill>
        </p:spPr>
        <p:txBody>
          <a:bodyPr/>
          <a:lstStyle/>
          <a:p>
            <a:endParaRPr lang="en-US"/>
          </a:p>
        </p:txBody>
      </p:sp>
      <p:sp>
        <p:nvSpPr>
          <p:cNvPr id="6" name="Freeform 6" descr="West Hanover Elementary School Photo"/>
          <p:cNvSpPr/>
          <p:nvPr/>
        </p:nvSpPr>
        <p:spPr>
          <a:xfrm>
            <a:off x="8587439" y="6524101"/>
            <a:ext cx="4867248" cy="2737827"/>
          </a:xfrm>
          <a:custGeom>
            <a:avLst/>
            <a:gdLst/>
            <a:ahLst/>
            <a:cxnLst/>
            <a:rect l="l" t="t" r="r" b="b"/>
            <a:pathLst>
              <a:path w="4867248" h="2737827">
                <a:moveTo>
                  <a:pt x="0" y="0"/>
                </a:moveTo>
                <a:lnTo>
                  <a:pt x="4867248" y="0"/>
                </a:lnTo>
                <a:lnTo>
                  <a:pt x="4867248" y="2737827"/>
                </a:lnTo>
                <a:lnTo>
                  <a:pt x="0" y="2737827"/>
                </a:lnTo>
                <a:lnTo>
                  <a:pt x="0" y="0"/>
                </a:lnTo>
                <a:close/>
              </a:path>
            </a:pathLst>
          </a:custGeom>
          <a:blipFill>
            <a:blip r:embed="rId4"/>
            <a:stretch>
              <a:fillRect t="-2624" b="-15820"/>
            </a:stretch>
          </a:blipFill>
        </p:spPr>
        <p:txBody>
          <a:bodyPr/>
          <a:lstStyle/>
          <a:p>
            <a:endParaRPr lang="en-US"/>
          </a:p>
        </p:txBody>
      </p:sp>
      <p:sp>
        <p:nvSpPr>
          <p:cNvPr id="9" name="TextBox 9"/>
          <p:cNvSpPr txBox="1"/>
          <p:nvPr/>
        </p:nvSpPr>
        <p:spPr>
          <a:xfrm>
            <a:off x="9853099" y="3290140"/>
            <a:ext cx="2087761" cy="428625"/>
          </a:xfrm>
          <a:prstGeom prst="rect">
            <a:avLst/>
          </a:prstGeom>
        </p:spPr>
        <p:txBody>
          <a:bodyPr lIns="0" tIns="0" rIns="0" bIns="0" rtlCol="0" anchor="t">
            <a:spAutoFit/>
          </a:bodyPr>
          <a:lstStyle/>
          <a:p>
            <a:pPr algn="ctr">
              <a:lnSpc>
                <a:spcPts val="3359"/>
              </a:lnSpc>
              <a:spcBef>
                <a:spcPct val="0"/>
              </a:spcBef>
            </a:pPr>
            <a:r>
              <a:rPr lang="en-US" sz="2799" b="1">
                <a:solidFill>
                  <a:srgbClr val="000000"/>
                </a:solidFill>
                <a:latin typeface="Public Sans Bold"/>
                <a:ea typeface="Public Sans Bold"/>
                <a:cs typeface="Public Sans Bold"/>
                <a:sym typeface="Public Sans Bold"/>
              </a:rPr>
              <a:t>Linglestown</a:t>
            </a:r>
          </a:p>
        </p:txBody>
      </p:sp>
      <p:sp>
        <p:nvSpPr>
          <p:cNvPr id="10" name="TextBox 10"/>
          <p:cNvSpPr txBox="1"/>
          <p:nvPr/>
        </p:nvSpPr>
        <p:spPr>
          <a:xfrm>
            <a:off x="14089550" y="6305026"/>
            <a:ext cx="2457004" cy="428625"/>
          </a:xfrm>
          <a:prstGeom prst="rect">
            <a:avLst/>
          </a:prstGeom>
        </p:spPr>
        <p:txBody>
          <a:bodyPr lIns="0" tIns="0" rIns="0" bIns="0" rtlCol="0" anchor="t">
            <a:spAutoFit/>
          </a:bodyPr>
          <a:lstStyle/>
          <a:p>
            <a:pPr algn="ctr">
              <a:lnSpc>
                <a:spcPts val="3359"/>
              </a:lnSpc>
              <a:spcBef>
                <a:spcPct val="0"/>
              </a:spcBef>
            </a:pPr>
            <a:r>
              <a:rPr lang="en-US" sz="2799" b="1">
                <a:solidFill>
                  <a:srgbClr val="000000"/>
                </a:solidFill>
                <a:latin typeface="Public Sans Bold"/>
                <a:ea typeface="Public Sans Bold"/>
                <a:cs typeface="Public Sans Bold"/>
                <a:sym typeface="Public Sans Bold"/>
              </a:rPr>
              <a:t>Middle Paxton</a:t>
            </a:r>
          </a:p>
        </p:txBody>
      </p:sp>
      <p:sp>
        <p:nvSpPr>
          <p:cNvPr id="11" name="TextBox 11"/>
          <p:cNvSpPr txBox="1"/>
          <p:nvPr/>
        </p:nvSpPr>
        <p:spPr>
          <a:xfrm>
            <a:off x="9830587" y="9357178"/>
            <a:ext cx="2380952" cy="428625"/>
          </a:xfrm>
          <a:prstGeom prst="rect">
            <a:avLst/>
          </a:prstGeom>
        </p:spPr>
        <p:txBody>
          <a:bodyPr lIns="0" tIns="0" rIns="0" bIns="0" rtlCol="0" anchor="t">
            <a:spAutoFit/>
          </a:bodyPr>
          <a:lstStyle/>
          <a:p>
            <a:pPr algn="ctr">
              <a:lnSpc>
                <a:spcPts val="3359"/>
              </a:lnSpc>
              <a:spcBef>
                <a:spcPct val="0"/>
              </a:spcBef>
            </a:pPr>
            <a:r>
              <a:rPr lang="en-US" sz="2799" b="1">
                <a:solidFill>
                  <a:srgbClr val="000000"/>
                </a:solidFill>
                <a:latin typeface="Public Sans Bold"/>
                <a:ea typeface="Public Sans Bold"/>
                <a:cs typeface="Public Sans Bold"/>
                <a:sym typeface="Public Sans Bold"/>
              </a:rPr>
              <a:t>West Hanover</a:t>
            </a:r>
          </a:p>
        </p:txBody>
      </p:sp>
      <p:sp>
        <p:nvSpPr>
          <p:cNvPr id="3" name="Freeform 3" descr="CDSD logo"/>
          <p:cNvSpPr/>
          <p:nvPr/>
        </p:nvSpPr>
        <p:spPr>
          <a:xfrm>
            <a:off x="0" y="81285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5"/>
            <a:stretch>
              <a:fillRect l="-10710" r="-7102" b="-52508"/>
            </a:stretch>
          </a:blipFill>
        </p:spPr>
        <p:txBody>
          <a:body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7985888" y="0"/>
            <a:ext cx="10340212" cy="10287000"/>
          </a:xfrm>
          <a:prstGeom prst="rect">
            <a:avLst/>
          </a:prstGeom>
          <a:solidFill>
            <a:srgbClr val="914E4C">
              <a:alpha val="3922"/>
            </a:srgbClr>
          </a:solidFill>
        </p:spPr>
        <p:txBody>
          <a:bodyPr/>
          <a:lstStyle/>
          <a:p>
            <a:endParaRPr lang="en-US"/>
          </a:p>
        </p:txBody>
      </p:sp>
      <p:sp>
        <p:nvSpPr>
          <p:cNvPr id="6" name="TextBox 6"/>
          <p:cNvSpPr txBox="1">
            <a:spLocks noGrp="1"/>
          </p:cNvSpPr>
          <p:nvPr>
            <p:ph type="title" idx="4294967295"/>
          </p:nvPr>
        </p:nvSpPr>
        <p:spPr>
          <a:xfrm>
            <a:off x="493256" y="318963"/>
            <a:ext cx="7154096" cy="9620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439"/>
              </a:lnSpc>
              <a:spcBef>
                <a:spcPts val="0"/>
              </a:spcBef>
              <a:spcAft>
                <a:spcPts val="0"/>
              </a:spcAft>
              <a:buClrTx/>
              <a:buSzTx/>
              <a:buFontTx/>
              <a:buNone/>
              <a:tabLst/>
              <a:defRPr/>
            </a:pPr>
            <a:r>
              <a:rPr kumimoji="0" lang="en-US" sz="6199" b="0" i="0" u="none" strike="noStrike" kern="1200" cap="none" spc="0" normalizeH="0" baseline="0" noProof="0">
                <a:ln>
                  <a:noFill/>
                </a:ln>
                <a:solidFill>
                  <a:srgbClr val="000000"/>
                </a:solidFill>
                <a:effectLst/>
                <a:uLnTx/>
                <a:uFillTx/>
                <a:latin typeface="Public Sans Thin"/>
                <a:ea typeface="Public Sans Thin"/>
                <a:cs typeface="Public Sans Thin"/>
                <a:sym typeface="Public Sans Thin"/>
              </a:rPr>
              <a:t>Facility Expansion</a:t>
            </a:r>
          </a:p>
        </p:txBody>
      </p:sp>
      <p:sp>
        <p:nvSpPr>
          <p:cNvPr id="3" name="TextBox 3"/>
          <p:cNvSpPr txBox="1"/>
          <p:nvPr/>
        </p:nvSpPr>
        <p:spPr>
          <a:xfrm>
            <a:off x="1055393" y="2630782"/>
            <a:ext cx="6029822" cy="3590290"/>
          </a:xfrm>
          <a:prstGeom prst="rect">
            <a:avLst/>
          </a:prstGeom>
        </p:spPr>
        <p:txBody>
          <a:bodyPr lIns="0" tIns="0" rIns="0" bIns="0" rtlCol="0" anchor="t">
            <a:spAutoFit/>
          </a:bodyPr>
          <a:lstStyle/>
          <a:p>
            <a:pPr algn="ctr">
              <a:lnSpc>
                <a:spcPts val="4759"/>
              </a:lnSpc>
            </a:pPr>
            <a:r>
              <a:rPr lang="en-US" sz="3399" b="1">
                <a:solidFill>
                  <a:srgbClr val="000000"/>
                </a:solidFill>
                <a:latin typeface="Public Sans Bold"/>
                <a:ea typeface="Public Sans Bold"/>
                <a:cs typeface="Public Sans Bold"/>
                <a:sym typeface="Public Sans Bold"/>
              </a:rPr>
              <a:t>KINDERGARTEN CENTER</a:t>
            </a:r>
          </a:p>
          <a:p>
            <a:pPr algn="ctr">
              <a:lnSpc>
                <a:spcPts val="4759"/>
              </a:lnSpc>
            </a:pPr>
            <a:endParaRPr lang="en-US" sz="3399" b="1">
              <a:solidFill>
                <a:srgbClr val="000000"/>
              </a:solidFill>
              <a:latin typeface="Public Sans Bold"/>
              <a:ea typeface="Public Sans Bold"/>
              <a:cs typeface="Public Sans Bold"/>
              <a:sym typeface="Public Sans Bold"/>
            </a:endParaRPr>
          </a:p>
          <a:p>
            <a:pPr algn="ctr">
              <a:lnSpc>
                <a:spcPts val="4759"/>
              </a:lnSpc>
            </a:pPr>
            <a:r>
              <a:rPr lang="en-US" sz="3399" b="1">
                <a:solidFill>
                  <a:srgbClr val="000000"/>
                </a:solidFill>
                <a:latin typeface="Public Sans Bold"/>
                <a:ea typeface="Public Sans Bold"/>
                <a:cs typeface="Public Sans Bold"/>
                <a:sym typeface="Public Sans Bold"/>
              </a:rPr>
              <a:t>1240 MOUNTAIN RD</a:t>
            </a:r>
          </a:p>
          <a:p>
            <a:pPr algn="ctr">
              <a:lnSpc>
                <a:spcPts val="4759"/>
              </a:lnSpc>
            </a:pPr>
            <a:r>
              <a:rPr lang="en-US" sz="3399" b="1">
                <a:solidFill>
                  <a:srgbClr val="000000"/>
                </a:solidFill>
                <a:latin typeface="Public Sans Bold"/>
                <a:ea typeface="Public Sans Bold"/>
                <a:cs typeface="Public Sans Bold"/>
                <a:sym typeface="Public Sans Bold"/>
              </a:rPr>
              <a:t>Paxtonia</a:t>
            </a:r>
          </a:p>
          <a:p>
            <a:pPr algn="ctr">
              <a:lnSpc>
                <a:spcPts val="4759"/>
              </a:lnSpc>
            </a:pPr>
            <a:endParaRPr lang="en-US" sz="3399" b="1">
              <a:solidFill>
                <a:srgbClr val="000000"/>
              </a:solidFill>
              <a:latin typeface="Public Sans Bold"/>
              <a:ea typeface="Public Sans Bold"/>
              <a:cs typeface="Public Sans Bold"/>
              <a:sym typeface="Public Sans Bold"/>
            </a:endParaRPr>
          </a:p>
          <a:p>
            <a:pPr marL="0" lvl="0" indent="0" algn="ctr">
              <a:lnSpc>
                <a:spcPts val="4759"/>
              </a:lnSpc>
              <a:spcBef>
                <a:spcPct val="0"/>
              </a:spcBef>
            </a:pPr>
            <a:r>
              <a:rPr lang="en-US" sz="3399">
                <a:solidFill>
                  <a:srgbClr val="000000"/>
                </a:solidFill>
                <a:latin typeface="Public Sans"/>
                <a:ea typeface="Public Sans"/>
                <a:cs typeface="Public Sans"/>
                <a:sym typeface="Public Sans"/>
              </a:rPr>
              <a:t>5 new classrooms</a:t>
            </a:r>
          </a:p>
        </p:txBody>
      </p:sp>
      <p:sp>
        <p:nvSpPr>
          <p:cNvPr id="5" name="Freeform 5" descr="1240 Mountain Rd building Photo"/>
          <p:cNvSpPr/>
          <p:nvPr/>
        </p:nvSpPr>
        <p:spPr>
          <a:xfrm>
            <a:off x="8119757" y="809500"/>
            <a:ext cx="9793381" cy="8025183"/>
          </a:xfrm>
          <a:custGeom>
            <a:avLst/>
            <a:gdLst/>
            <a:ahLst/>
            <a:cxnLst/>
            <a:rect l="l" t="t" r="r" b="b"/>
            <a:pathLst>
              <a:path w="9793381" h="8025183">
                <a:moveTo>
                  <a:pt x="0" y="0"/>
                </a:moveTo>
                <a:lnTo>
                  <a:pt x="9793381" y="0"/>
                </a:lnTo>
                <a:lnTo>
                  <a:pt x="9793381" y="8025183"/>
                </a:lnTo>
                <a:lnTo>
                  <a:pt x="0" y="8025183"/>
                </a:lnTo>
                <a:lnTo>
                  <a:pt x="0" y="0"/>
                </a:lnTo>
                <a:close/>
              </a:path>
            </a:pathLst>
          </a:custGeom>
          <a:blipFill>
            <a:blip r:embed="rId2"/>
            <a:stretch>
              <a:fillRect l="-16190" r="-6727"/>
            </a:stretch>
          </a:blipFill>
        </p:spPr>
        <p:txBody>
          <a:bodyPr/>
          <a:lstStyle/>
          <a:p>
            <a:endParaRPr lang="en-US"/>
          </a:p>
        </p:txBody>
      </p:sp>
      <p:sp>
        <p:nvSpPr>
          <p:cNvPr id="4" name="Freeform 4" descr="CDSD logo"/>
          <p:cNvSpPr/>
          <p:nvPr/>
        </p:nvSpPr>
        <p:spPr>
          <a:xfrm>
            <a:off x="0" y="81285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3"/>
            <a:stretch>
              <a:fillRect l="-10710" r="-7102" b="-52508"/>
            </a:stretch>
          </a:blipFill>
        </p:spPr>
        <p:txBody>
          <a:bodyPr/>
          <a:lstStyle/>
          <a:p>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7947154" y="0"/>
            <a:ext cx="10378946" cy="10287000"/>
          </a:xfrm>
          <a:prstGeom prst="rect">
            <a:avLst/>
          </a:prstGeom>
          <a:solidFill>
            <a:srgbClr val="914E4C">
              <a:alpha val="3922"/>
            </a:srgbClr>
          </a:solidFill>
        </p:spPr>
        <p:txBody>
          <a:bodyPr/>
          <a:lstStyle/>
          <a:p>
            <a:endParaRPr lang="en-US"/>
          </a:p>
        </p:txBody>
      </p:sp>
      <p:sp>
        <p:nvSpPr>
          <p:cNvPr id="6" name="TextBox 6"/>
          <p:cNvSpPr txBox="1">
            <a:spLocks noGrp="1"/>
          </p:cNvSpPr>
          <p:nvPr>
            <p:ph type="title" idx="4294967295"/>
          </p:nvPr>
        </p:nvSpPr>
        <p:spPr>
          <a:xfrm>
            <a:off x="331000" y="400091"/>
            <a:ext cx="7446156" cy="9620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439"/>
              </a:lnSpc>
              <a:spcBef>
                <a:spcPts val="0"/>
              </a:spcBef>
              <a:spcAft>
                <a:spcPts val="0"/>
              </a:spcAft>
              <a:buClrTx/>
              <a:buSzTx/>
              <a:buFontTx/>
              <a:buNone/>
              <a:tabLst/>
              <a:defRPr/>
            </a:pPr>
            <a:r>
              <a:rPr kumimoji="0" lang="en-US" sz="6199" b="0" i="0" u="none" strike="noStrike" kern="1200" cap="none" spc="0" normalizeH="0" baseline="0" noProof="0">
                <a:ln>
                  <a:noFill/>
                </a:ln>
                <a:solidFill>
                  <a:srgbClr val="000000"/>
                </a:solidFill>
                <a:effectLst/>
                <a:uLnTx/>
                <a:uFillTx/>
                <a:latin typeface="Public Sans Thin"/>
                <a:ea typeface="Public Sans Thin"/>
                <a:cs typeface="Public Sans Thin"/>
                <a:sym typeface="Public Sans Thin"/>
              </a:rPr>
              <a:t>Facility Expansion </a:t>
            </a:r>
            <a:r>
              <a:rPr kumimoji="0" lang="en-US" sz="6199" b="0" i="0" u="none" strike="noStrike" kern="1200" cap="none" spc="0" normalizeH="0" baseline="0" noProof="0">
                <a:ln>
                  <a:noFill/>
                </a:ln>
                <a:solidFill>
                  <a:schemeClr val="bg1"/>
                </a:solidFill>
                <a:effectLst/>
                <a:uLnTx/>
                <a:uFillTx/>
                <a:latin typeface="Public Sans Thin"/>
                <a:ea typeface="Public Sans Thin"/>
                <a:cs typeface="Public Sans Thin"/>
                <a:sym typeface="Public Sans Thin"/>
              </a:rPr>
              <a:t>a</a:t>
            </a:r>
          </a:p>
        </p:txBody>
      </p:sp>
      <p:sp>
        <p:nvSpPr>
          <p:cNvPr id="5" name="TextBox 5"/>
          <p:cNvSpPr txBox="1"/>
          <p:nvPr/>
        </p:nvSpPr>
        <p:spPr>
          <a:xfrm>
            <a:off x="1028700" y="2730754"/>
            <a:ext cx="6029822" cy="4190365"/>
          </a:xfrm>
          <a:prstGeom prst="rect">
            <a:avLst/>
          </a:prstGeom>
        </p:spPr>
        <p:txBody>
          <a:bodyPr lIns="0" tIns="0" rIns="0" bIns="0" rtlCol="0" anchor="t">
            <a:spAutoFit/>
          </a:bodyPr>
          <a:lstStyle/>
          <a:p>
            <a:pPr algn="ctr">
              <a:lnSpc>
                <a:spcPts val="4759"/>
              </a:lnSpc>
            </a:pPr>
            <a:r>
              <a:rPr lang="en-US" sz="3399" b="1">
                <a:solidFill>
                  <a:srgbClr val="000000"/>
                </a:solidFill>
                <a:latin typeface="Public Sans Bold"/>
                <a:ea typeface="Public Sans Bold"/>
                <a:cs typeface="Public Sans Bold"/>
                <a:sym typeface="Public Sans Bold"/>
              </a:rPr>
              <a:t>KINDERGARTEN CENTER</a:t>
            </a:r>
          </a:p>
          <a:p>
            <a:pPr algn="ctr">
              <a:lnSpc>
                <a:spcPts val="4759"/>
              </a:lnSpc>
            </a:pPr>
            <a:endParaRPr lang="en-US" sz="3399" b="1">
              <a:solidFill>
                <a:srgbClr val="000000"/>
              </a:solidFill>
              <a:latin typeface="Public Sans Bold"/>
              <a:ea typeface="Public Sans Bold"/>
              <a:cs typeface="Public Sans Bold"/>
              <a:sym typeface="Public Sans Bold"/>
            </a:endParaRPr>
          </a:p>
          <a:p>
            <a:pPr algn="ctr">
              <a:lnSpc>
                <a:spcPts val="4759"/>
              </a:lnSpc>
            </a:pPr>
            <a:endParaRPr lang="en-US" sz="3399" b="1">
              <a:solidFill>
                <a:srgbClr val="000000"/>
              </a:solidFill>
              <a:latin typeface="Public Sans Bold"/>
              <a:ea typeface="Public Sans Bold"/>
              <a:cs typeface="Public Sans Bold"/>
              <a:sym typeface="Public Sans Bold"/>
            </a:endParaRPr>
          </a:p>
          <a:p>
            <a:pPr algn="ctr">
              <a:lnSpc>
                <a:spcPts val="4759"/>
              </a:lnSpc>
            </a:pPr>
            <a:r>
              <a:rPr lang="en-US" sz="3399" b="1">
                <a:solidFill>
                  <a:srgbClr val="000000"/>
                </a:solidFill>
                <a:latin typeface="Public Sans Bold"/>
                <a:ea typeface="Public Sans Bold"/>
                <a:cs typeface="Public Sans Bold"/>
                <a:sym typeface="Public Sans Bold"/>
              </a:rPr>
              <a:t>4251 Crums Mill Rd</a:t>
            </a:r>
          </a:p>
          <a:p>
            <a:pPr algn="ctr">
              <a:lnSpc>
                <a:spcPts val="4759"/>
              </a:lnSpc>
            </a:pPr>
            <a:r>
              <a:rPr lang="en-US" sz="3399" b="1">
                <a:solidFill>
                  <a:srgbClr val="000000"/>
                </a:solidFill>
                <a:latin typeface="Public Sans Bold"/>
                <a:ea typeface="Public Sans Bold"/>
                <a:cs typeface="Public Sans Bold"/>
                <a:sym typeface="Public Sans Bold"/>
              </a:rPr>
              <a:t>Mountain View, North Side</a:t>
            </a:r>
          </a:p>
          <a:p>
            <a:pPr algn="ctr">
              <a:lnSpc>
                <a:spcPts val="4759"/>
              </a:lnSpc>
            </a:pPr>
            <a:endParaRPr lang="en-US" sz="3399" b="1">
              <a:solidFill>
                <a:srgbClr val="000000"/>
              </a:solidFill>
              <a:latin typeface="Public Sans Bold"/>
              <a:ea typeface="Public Sans Bold"/>
              <a:cs typeface="Public Sans Bold"/>
              <a:sym typeface="Public Sans Bold"/>
            </a:endParaRPr>
          </a:p>
          <a:p>
            <a:pPr marL="0" lvl="0" indent="0" algn="ctr">
              <a:lnSpc>
                <a:spcPts val="4759"/>
              </a:lnSpc>
              <a:spcBef>
                <a:spcPct val="0"/>
              </a:spcBef>
            </a:pPr>
            <a:r>
              <a:rPr lang="en-US" sz="3399">
                <a:solidFill>
                  <a:srgbClr val="000000"/>
                </a:solidFill>
                <a:latin typeface="Public Sans"/>
                <a:ea typeface="Public Sans"/>
                <a:cs typeface="Public Sans"/>
                <a:sym typeface="Public Sans"/>
              </a:rPr>
              <a:t>11 new classrooms</a:t>
            </a:r>
          </a:p>
        </p:txBody>
      </p:sp>
      <p:sp>
        <p:nvSpPr>
          <p:cNvPr id="4" name="Freeform 4" descr="Building at 4251 Crums Mill Rd photo"/>
          <p:cNvSpPr/>
          <p:nvPr/>
        </p:nvSpPr>
        <p:spPr>
          <a:xfrm>
            <a:off x="8470914" y="2311857"/>
            <a:ext cx="9331426" cy="4595727"/>
          </a:xfrm>
          <a:custGeom>
            <a:avLst/>
            <a:gdLst/>
            <a:ahLst/>
            <a:cxnLst/>
            <a:rect l="l" t="t" r="r" b="b"/>
            <a:pathLst>
              <a:path w="9331426" h="4595727">
                <a:moveTo>
                  <a:pt x="0" y="0"/>
                </a:moveTo>
                <a:lnTo>
                  <a:pt x="9331426" y="0"/>
                </a:lnTo>
                <a:lnTo>
                  <a:pt x="9331426" y="4595727"/>
                </a:lnTo>
                <a:lnTo>
                  <a:pt x="0" y="4595727"/>
                </a:lnTo>
                <a:lnTo>
                  <a:pt x="0" y="0"/>
                </a:lnTo>
                <a:close/>
              </a:path>
            </a:pathLst>
          </a:custGeom>
          <a:blipFill>
            <a:blip r:embed="rId2"/>
            <a:stretch>
              <a:fillRect/>
            </a:stretch>
          </a:blipFill>
        </p:spPr>
        <p:txBody>
          <a:bodyPr/>
          <a:lstStyle/>
          <a:p>
            <a:endParaRPr lang="en-US"/>
          </a:p>
        </p:txBody>
      </p:sp>
      <p:sp>
        <p:nvSpPr>
          <p:cNvPr id="7" name="TextBox 7"/>
          <p:cNvSpPr txBox="1"/>
          <p:nvPr/>
        </p:nvSpPr>
        <p:spPr>
          <a:xfrm>
            <a:off x="12235547" y="7041820"/>
            <a:ext cx="1802160" cy="198120"/>
          </a:xfrm>
          <a:prstGeom prst="rect">
            <a:avLst/>
          </a:prstGeom>
        </p:spPr>
        <p:txBody>
          <a:bodyPr lIns="0" tIns="0" rIns="0" bIns="0" rtlCol="0" anchor="t">
            <a:spAutoFit/>
          </a:bodyPr>
          <a:lstStyle/>
          <a:p>
            <a:pPr algn="ctr">
              <a:lnSpc>
                <a:spcPts val="1679"/>
              </a:lnSpc>
            </a:pPr>
            <a:r>
              <a:rPr lang="en-US" sz="1200">
                <a:solidFill>
                  <a:srgbClr val="000000"/>
                </a:solidFill>
                <a:latin typeface="Canva Sans"/>
                <a:ea typeface="Canva Sans"/>
                <a:cs typeface="Canva Sans"/>
                <a:sym typeface="Canva Sans"/>
              </a:rPr>
              <a:t>image from loopnet.com</a:t>
            </a:r>
          </a:p>
        </p:txBody>
      </p:sp>
      <p:sp>
        <p:nvSpPr>
          <p:cNvPr id="3" name="Freeform 3" descr="CDSD logo"/>
          <p:cNvSpPr/>
          <p:nvPr/>
        </p:nvSpPr>
        <p:spPr>
          <a:xfrm>
            <a:off x="0" y="81285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3"/>
            <a:stretch>
              <a:fillRect l="-10710" r="-7102" b="-52508"/>
            </a:stretch>
          </a:blipFill>
        </p:spPr>
        <p:txBody>
          <a:bodyPr/>
          <a:lstStyle/>
          <a:p>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7628926" y="0"/>
            <a:ext cx="10697174" cy="10287000"/>
          </a:xfrm>
          <a:prstGeom prst="rect">
            <a:avLst/>
          </a:prstGeom>
          <a:solidFill>
            <a:srgbClr val="914E4C">
              <a:alpha val="3922"/>
            </a:srgbClr>
          </a:solidFill>
        </p:spPr>
        <p:txBody>
          <a:bodyPr/>
          <a:lstStyle/>
          <a:p>
            <a:endParaRPr lang="en-US"/>
          </a:p>
        </p:txBody>
      </p:sp>
      <p:sp>
        <p:nvSpPr>
          <p:cNvPr id="6" name="TextBox 6"/>
          <p:cNvSpPr txBox="1">
            <a:spLocks noGrp="1"/>
          </p:cNvSpPr>
          <p:nvPr>
            <p:ph type="title" idx="4294967295"/>
          </p:nvPr>
        </p:nvSpPr>
        <p:spPr>
          <a:xfrm>
            <a:off x="588409" y="538162"/>
            <a:ext cx="7040517" cy="9620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439"/>
              </a:lnSpc>
              <a:spcBef>
                <a:spcPts val="0"/>
              </a:spcBef>
              <a:spcAft>
                <a:spcPts val="0"/>
              </a:spcAft>
              <a:buClrTx/>
              <a:buSzTx/>
              <a:buFontTx/>
              <a:buNone/>
              <a:tabLst/>
              <a:defRPr/>
            </a:pPr>
            <a:r>
              <a:rPr kumimoji="0" lang="en-US" sz="6199" b="0" i="0" u="none" strike="noStrike" kern="1200" cap="none" spc="0" normalizeH="0" baseline="0" noProof="0">
                <a:ln>
                  <a:noFill/>
                </a:ln>
                <a:solidFill>
                  <a:srgbClr val="000000"/>
                </a:solidFill>
                <a:effectLst/>
                <a:uLnTx/>
                <a:uFillTx/>
                <a:latin typeface="Public Sans Thin"/>
                <a:ea typeface="Public Sans Thin"/>
                <a:cs typeface="Public Sans Thin"/>
                <a:sym typeface="Public Sans Thin"/>
              </a:rPr>
              <a:t>Facility Expansion </a:t>
            </a:r>
            <a:r>
              <a:rPr kumimoji="0" lang="en-US" sz="6199" b="0" i="0" u="none" strike="noStrike" kern="1200" cap="none" spc="0" normalizeH="0" baseline="0" noProof="0">
                <a:ln>
                  <a:noFill/>
                </a:ln>
                <a:solidFill>
                  <a:schemeClr val="bg1"/>
                </a:solidFill>
                <a:effectLst/>
                <a:uLnTx/>
                <a:uFillTx/>
                <a:latin typeface="Public Sans Thin"/>
                <a:ea typeface="Public Sans Thin"/>
                <a:cs typeface="Public Sans Thin"/>
                <a:sym typeface="Public Sans Thin"/>
              </a:rPr>
              <a:t>b</a:t>
            </a:r>
          </a:p>
        </p:txBody>
      </p:sp>
      <p:sp>
        <p:nvSpPr>
          <p:cNvPr id="5" name="TextBox 5"/>
          <p:cNvSpPr txBox="1"/>
          <p:nvPr/>
        </p:nvSpPr>
        <p:spPr>
          <a:xfrm>
            <a:off x="887431" y="2930916"/>
            <a:ext cx="6029822" cy="4790440"/>
          </a:xfrm>
          <a:prstGeom prst="rect">
            <a:avLst/>
          </a:prstGeom>
        </p:spPr>
        <p:txBody>
          <a:bodyPr lIns="0" tIns="0" rIns="0" bIns="0" rtlCol="0" anchor="t">
            <a:spAutoFit/>
          </a:bodyPr>
          <a:lstStyle/>
          <a:p>
            <a:pPr algn="ctr">
              <a:lnSpc>
                <a:spcPts val="4759"/>
              </a:lnSpc>
            </a:pPr>
            <a:r>
              <a:rPr lang="en-US" sz="3399" b="1">
                <a:solidFill>
                  <a:srgbClr val="000000"/>
                </a:solidFill>
                <a:latin typeface="Public Sans Bold"/>
                <a:ea typeface="Public Sans Bold"/>
                <a:cs typeface="Public Sans Bold"/>
                <a:sym typeface="Public Sans Bold"/>
              </a:rPr>
              <a:t>KINDERGARTEN CENTER</a:t>
            </a:r>
          </a:p>
          <a:p>
            <a:pPr algn="ctr">
              <a:lnSpc>
                <a:spcPts val="4759"/>
              </a:lnSpc>
            </a:pPr>
            <a:endParaRPr lang="en-US" sz="3399" b="1">
              <a:solidFill>
                <a:srgbClr val="000000"/>
              </a:solidFill>
              <a:latin typeface="Public Sans Bold"/>
              <a:ea typeface="Public Sans Bold"/>
              <a:cs typeface="Public Sans Bold"/>
              <a:sym typeface="Public Sans Bold"/>
            </a:endParaRPr>
          </a:p>
          <a:p>
            <a:pPr algn="ctr">
              <a:lnSpc>
                <a:spcPts val="4759"/>
              </a:lnSpc>
            </a:pPr>
            <a:endParaRPr lang="en-US" sz="3399" b="1">
              <a:solidFill>
                <a:srgbClr val="000000"/>
              </a:solidFill>
              <a:latin typeface="Public Sans Bold"/>
              <a:ea typeface="Public Sans Bold"/>
              <a:cs typeface="Public Sans Bold"/>
              <a:sym typeface="Public Sans Bold"/>
            </a:endParaRPr>
          </a:p>
          <a:p>
            <a:pPr algn="ctr">
              <a:lnSpc>
                <a:spcPts val="4759"/>
              </a:lnSpc>
            </a:pPr>
            <a:r>
              <a:rPr lang="en-US" sz="3399" b="1">
                <a:solidFill>
                  <a:srgbClr val="000000"/>
                </a:solidFill>
                <a:latin typeface="Public Sans Bold"/>
                <a:ea typeface="Public Sans Bold"/>
                <a:cs typeface="Public Sans Bold"/>
                <a:sym typeface="Public Sans Bold"/>
              </a:rPr>
              <a:t>600 RUTHERFORD RD</a:t>
            </a:r>
          </a:p>
          <a:p>
            <a:pPr algn="ctr">
              <a:lnSpc>
                <a:spcPts val="4759"/>
              </a:lnSpc>
            </a:pPr>
            <a:r>
              <a:rPr lang="en-US" sz="3399" b="1">
                <a:solidFill>
                  <a:srgbClr val="000000"/>
                </a:solidFill>
                <a:latin typeface="Public Sans Bold"/>
                <a:ea typeface="Public Sans Bold"/>
                <a:cs typeface="Public Sans Bold"/>
                <a:sym typeface="Public Sans Bold"/>
              </a:rPr>
              <a:t>PAXTANG, South Side, </a:t>
            </a:r>
          </a:p>
          <a:p>
            <a:pPr algn="ctr">
              <a:lnSpc>
                <a:spcPts val="4759"/>
              </a:lnSpc>
            </a:pPr>
            <a:r>
              <a:rPr lang="en-US" sz="3399" b="1">
                <a:solidFill>
                  <a:srgbClr val="000000"/>
                </a:solidFill>
                <a:latin typeface="Public Sans Bold"/>
                <a:ea typeface="Public Sans Bold"/>
                <a:cs typeface="Public Sans Bold"/>
                <a:sym typeface="Public Sans Bold"/>
              </a:rPr>
              <a:t>E. H. Phillips</a:t>
            </a:r>
          </a:p>
          <a:p>
            <a:pPr algn="ctr">
              <a:lnSpc>
                <a:spcPts val="4759"/>
              </a:lnSpc>
            </a:pPr>
            <a:endParaRPr lang="en-US" sz="3399" b="1">
              <a:solidFill>
                <a:srgbClr val="000000"/>
              </a:solidFill>
              <a:latin typeface="Public Sans Bold"/>
              <a:ea typeface="Public Sans Bold"/>
              <a:cs typeface="Public Sans Bold"/>
              <a:sym typeface="Public Sans Bold"/>
            </a:endParaRPr>
          </a:p>
          <a:p>
            <a:pPr marL="0" lvl="0" indent="0" algn="ctr">
              <a:lnSpc>
                <a:spcPts val="4759"/>
              </a:lnSpc>
              <a:spcBef>
                <a:spcPct val="0"/>
              </a:spcBef>
            </a:pPr>
            <a:r>
              <a:rPr lang="en-US" sz="3399">
                <a:solidFill>
                  <a:srgbClr val="000000"/>
                </a:solidFill>
                <a:latin typeface="Public Sans"/>
                <a:ea typeface="Public Sans"/>
                <a:cs typeface="Public Sans"/>
                <a:sym typeface="Public Sans"/>
              </a:rPr>
              <a:t>13 new classrooms</a:t>
            </a:r>
          </a:p>
        </p:txBody>
      </p:sp>
      <p:sp>
        <p:nvSpPr>
          <p:cNvPr id="4" name="Freeform 4" descr="600 Rutherford Rd building photo"/>
          <p:cNvSpPr/>
          <p:nvPr/>
        </p:nvSpPr>
        <p:spPr>
          <a:xfrm>
            <a:off x="8515730" y="1500187"/>
            <a:ext cx="8743570" cy="5825403"/>
          </a:xfrm>
          <a:custGeom>
            <a:avLst/>
            <a:gdLst/>
            <a:ahLst/>
            <a:cxnLst/>
            <a:rect l="l" t="t" r="r" b="b"/>
            <a:pathLst>
              <a:path w="8743570" h="5825403">
                <a:moveTo>
                  <a:pt x="0" y="0"/>
                </a:moveTo>
                <a:lnTo>
                  <a:pt x="8743570" y="0"/>
                </a:lnTo>
                <a:lnTo>
                  <a:pt x="8743570" y="5825404"/>
                </a:lnTo>
                <a:lnTo>
                  <a:pt x="0" y="5825404"/>
                </a:lnTo>
                <a:lnTo>
                  <a:pt x="0" y="0"/>
                </a:lnTo>
                <a:close/>
              </a:path>
            </a:pathLst>
          </a:custGeom>
          <a:blipFill>
            <a:blip r:embed="rId2"/>
            <a:stretch>
              <a:fillRect/>
            </a:stretch>
          </a:blipFill>
        </p:spPr>
        <p:txBody>
          <a:bodyPr/>
          <a:lstStyle/>
          <a:p>
            <a:endParaRPr lang="en-US"/>
          </a:p>
        </p:txBody>
      </p:sp>
      <p:sp>
        <p:nvSpPr>
          <p:cNvPr id="3" name="Freeform 3" descr="CDSD logo"/>
          <p:cNvSpPr/>
          <p:nvPr/>
        </p:nvSpPr>
        <p:spPr>
          <a:xfrm>
            <a:off x="0" y="81285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3"/>
            <a:stretch>
              <a:fillRect l="-10710" r="-7102" b="-52508"/>
            </a:stretch>
          </a:blipFill>
        </p:spPr>
        <p:txBody>
          <a:bodyPr/>
          <a:lstStyle/>
          <a:p>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7622643" y="0"/>
            <a:ext cx="10703457" cy="10287000"/>
          </a:xfrm>
          <a:prstGeom prst="rect">
            <a:avLst/>
          </a:prstGeom>
          <a:solidFill>
            <a:srgbClr val="914E4C">
              <a:alpha val="3922"/>
            </a:srgbClr>
          </a:solidFill>
        </p:spPr>
        <p:txBody>
          <a:bodyPr/>
          <a:lstStyle/>
          <a:p>
            <a:endParaRPr lang="en-US"/>
          </a:p>
        </p:txBody>
      </p:sp>
      <p:sp>
        <p:nvSpPr>
          <p:cNvPr id="6" name="TextBox 6"/>
          <p:cNvSpPr txBox="1">
            <a:spLocks noGrp="1"/>
          </p:cNvSpPr>
          <p:nvPr>
            <p:ph type="title" idx="4294967295"/>
          </p:nvPr>
        </p:nvSpPr>
        <p:spPr>
          <a:xfrm>
            <a:off x="539732" y="367640"/>
            <a:ext cx="6959389" cy="9620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439"/>
              </a:lnSpc>
              <a:spcBef>
                <a:spcPts val="0"/>
              </a:spcBef>
              <a:spcAft>
                <a:spcPts val="0"/>
              </a:spcAft>
              <a:buClrTx/>
              <a:buSzTx/>
              <a:buFontTx/>
              <a:buNone/>
              <a:tabLst/>
              <a:defRPr/>
            </a:pPr>
            <a:r>
              <a:rPr kumimoji="0" lang="en-US" sz="6199" b="0" i="0" u="none" strike="noStrike" kern="1200" cap="none" spc="0" normalizeH="0" baseline="0" noProof="0">
                <a:ln>
                  <a:noFill/>
                </a:ln>
                <a:solidFill>
                  <a:srgbClr val="000000"/>
                </a:solidFill>
                <a:effectLst/>
                <a:uLnTx/>
                <a:uFillTx/>
                <a:latin typeface="Public Sans Thin"/>
                <a:ea typeface="Public Sans Thin"/>
                <a:cs typeface="Public Sans Thin"/>
                <a:sym typeface="Public Sans Thin"/>
              </a:rPr>
              <a:t>Facility Expansion </a:t>
            </a:r>
            <a:r>
              <a:rPr kumimoji="0" lang="en-US" sz="6199" b="0" i="0" u="none" strike="noStrike" kern="1200" cap="none" spc="0" normalizeH="0" baseline="0" noProof="0">
                <a:ln>
                  <a:noFill/>
                </a:ln>
                <a:solidFill>
                  <a:schemeClr val="bg1"/>
                </a:solidFill>
                <a:effectLst/>
                <a:uLnTx/>
                <a:uFillTx/>
                <a:latin typeface="Public Sans Thin"/>
                <a:ea typeface="Public Sans Thin"/>
                <a:cs typeface="Public Sans Thin"/>
                <a:sym typeface="Public Sans Thin"/>
              </a:rPr>
              <a:t>d</a:t>
            </a:r>
          </a:p>
        </p:txBody>
      </p:sp>
      <p:sp>
        <p:nvSpPr>
          <p:cNvPr id="5" name="TextBox 5"/>
          <p:cNvSpPr txBox="1"/>
          <p:nvPr/>
        </p:nvSpPr>
        <p:spPr>
          <a:xfrm>
            <a:off x="815705" y="2595832"/>
            <a:ext cx="6029822" cy="4190365"/>
          </a:xfrm>
          <a:prstGeom prst="rect">
            <a:avLst/>
          </a:prstGeom>
        </p:spPr>
        <p:txBody>
          <a:bodyPr lIns="0" tIns="0" rIns="0" bIns="0" rtlCol="0" anchor="t">
            <a:spAutoFit/>
          </a:bodyPr>
          <a:lstStyle/>
          <a:p>
            <a:pPr algn="ctr">
              <a:lnSpc>
                <a:spcPts val="4759"/>
              </a:lnSpc>
            </a:pPr>
            <a:r>
              <a:rPr lang="en-US" sz="3399" b="1">
                <a:solidFill>
                  <a:srgbClr val="000000"/>
                </a:solidFill>
                <a:latin typeface="Public Sans Bold"/>
                <a:ea typeface="Public Sans Bold"/>
                <a:cs typeface="Public Sans Bold"/>
                <a:sym typeface="Public Sans Bold"/>
              </a:rPr>
              <a:t>KINDERGARTEN CENTER</a:t>
            </a:r>
          </a:p>
          <a:p>
            <a:pPr algn="ctr">
              <a:lnSpc>
                <a:spcPts val="4759"/>
              </a:lnSpc>
            </a:pPr>
            <a:endParaRPr lang="en-US" sz="3399" b="1">
              <a:solidFill>
                <a:srgbClr val="000000"/>
              </a:solidFill>
              <a:latin typeface="Public Sans Bold"/>
              <a:ea typeface="Public Sans Bold"/>
              <a:cs typeface="Public Sans Bold"/>
              <a:sym typeface="Public Sans Bold"/>
            </a:endParaRPr>
          </a:p>
          <a:p>
            <a:pPr algn="ctr">
              <a:lnSpc>
                <a:spcPts val="4759"/>
              </a:lnSpc>
            </a:pPr>
            <a:r>
              <a:rPr lang="en-US" sz="3399" b="1">
                <a:solidFill>
                  <a:srgbClr val="000000"/>
                </a:solidFill>
                <a:latin typeface="Public Sans Bold"/>
                <a:ea typeface="Public Sans Bold"/>
                <a:cs typeface="Public Sans Bold"/>
                <a:sym typeface="Public Sans Bold"/>
              </a:rPr>
              <a:t>4031 EXECUTIVE PARK DR</a:t>
            </a:r>
          </a:p>
          <a:p>
            <a:pPr algn="ctr">
              <a:lnSpc>
                <a:spcPts val="4759"/>
              </a:lnSpc>
            </a:pPr>
            <a:r>
              <a:rPr lang="en-US" sz="3399" b="1">
                <a:solidFill>
                  <a:srgbClr val="000000"/>
                </a:solidFill>
                <a:latin typeface="Public Sans Bold"/>
                <a:ea typeface="Public Sans Bold"/>
                <a:cs typeface="Public Sans Bold"/>
                <a:sym typeface="Public Sans Bold"/>
              </a:rPr>
              <a:t>Chambers Hill, Lawnton, </a:t>
            </a:r>
          </a:p>
          <a:p>
            <a:pPr algn="ctr">
              <a:lnSpc>
                <a:spcPts val="4759"/>
              </a:lnSpc>
            </a:pPr>
            <a:r>
              <a:rPr lang="en-US" sz="3399" b="1">
                <a:solidFill>
                  <a:srgbClr val="000000"/>
                </a:solidFill>
                <a:latin typeface="Public Sans Bold"/>
                <a:ea typeface="Public Sans Bold"/>
                <a:cs typeface="Public Sans Bold"/>
                <a:sym typeface="Public Sans Bold"/>
              </a:rPr>
              <a:t>Rutherford, Tri-Community</a:t>
            </a:r>
          </a:p>
          <a:p>
            <a:pPr algn="ctr">
              <a:lnSpc>
                <a:spcPts val="4759"/>
              </a:lnSpc>
            </a:pPr>
            <a:endParaRPr lang="en-US" sz="3399" b="1">
              <a:solidFill>
                <a:srgbClr val="000000"/>
              </a:solidFill>
              <a:latin typeface="Public Sans Bold"/>
              <a:ea typeface="Public Sans Bold"/>
              <a:cs typeface="Public Sans Bold"/>
              <a:sym typeface="Public Sans Bold"/>
            </a:endParaRPr>
          </a:p>
          <a:p>
            <a:pPr marL="0" lvl="0" indent="0" algn="ctr">
              <a:lnSpc>
                <a:spcPts val="4759"/>
              </a:lnSpc>
              <a:spcBef>
                <a:spcPct val="0"/>
              </a:spcBef>
            </a:pPr>
            <a:r>
              <a:rPr lang="en-US" sz="3399">
                <a:solidFill>
                  <a:srgbClr val="000000"/>
                </a:solidFill>
                <a:latin typeface="Public Sans"/>
                <a:ea typeface="Public Sans"/>
                <a:cs typeface="Public Sans"/>
                <a:sym typeface="Public Sans"/>
              </a:rPr>
              <a:t>15 new classrooms</a:t>
            </a:r>
          </a:p>
        </p:txBody>
      </p:sp>
      <p:sp>
        <p:nvSpPr>
          <p:cNvPr id="4" name="Freeform 4" descr="4031 Executive Park Dr building photo"/>
          <p:cNvSpPr/>
          <p:nvPr/>
        </p:nvSpPr>
        <p:spPr>
          <a:xfrm>
            <a:off x="8993924" y="1736300"/>
            <a:ext cx="7960894" cy="5970671"/>
          </a:xfrm>
          <a:custGeom>
            <a:avLst/>
            <a:gdLst/>
            <a:ahLst/>
            <a:cxnLst/>
            <a:rect l="l" t="t" r="r" b="b"/>
            <a:pathLst>
              <a:path w="7960894" h="5970671">
                <a:moveTo>
                  <a:pt x="0" y="0"/>
                </a:moveTo>
                <a:lnTo>
                  <a:pt x="7960895" y="0"/>
                </a:lnTo>
                <a:lnTo>
                  <a:pt x="7960895" y="5970670"/>
                </a:lnTo>
                <a:lnTo>
                  <a:pt x="0" y="5970670"/>
                </a:lnTo>
                <a:lnTo>
                  <a:pt x="0" y="0"/>
                </a:lnTo>
                <a:close/>
              </a:path>
            </a:pathLst>
          </a:custGeom>
          <a:blipFill>
            <a:blip r:embed="rId2"/>
            <a:stretch>
              <a:fillRect/>
            </a:stretch>
          </a:blipFill>
        </p:spPr>
        <p:txBody>
          <a:bodyPr/>
          <a:lstStyle/>
          <a:p>
            <a:endParaRPr lang="en-US"/>
          </a:p>
        </p:txBody>
      </p:sp>
      <p:sp>
        <p:nvSpPr>
          <p:cNvPr id="7" name="TextBox 7"/>
          <p:cNvSpPr txBox="1"/>
          <p:nvPr/>
        </p:nvSpPr>
        <p:spPr>
          <a:xfrm>
            <a:off x="8993924" y="7687920"/>
            <a:ext cx="7960894" cy="198120"/>
          </a:xfrm>
          <a:prstGeom prst="rect">
            <a:avLst/>
          </a:prstGeom>
        </p:spPr>
        <p:txBody>
          <a:bodyPr lIns="0" tIns="0" rIns="0" bIns="0" rtlCol="0" anchor="t">
            <a:spAutoFit/>
          </a:bodyPr>
          <a:lstStyle/>
          <a:p>
            <a:pPr algn="ctr">
              <a:lnSpc>
                <a:spcPts val="1679"/>
              </a:lnSpc>
            </a:pPr>
            <a:r>
              <a:rPr lang="en-US" sz="1200">
                <a:solidFill>
                  <a:srgbClr val="000000"/>
                </a:solidFill>
                <a:latin typeface="Canva Sans"/>
                <a:ea typeface="Canva Sans"/>
                <a:cs typeface="Canva Sans"/>
                <a:sym typeface="Canva Sans"/>
              </a:rPr>
              <a:t>image from billgladstone.com</a:t>
            </a:r>
          </a:p>
        </p:txBody>
      </p:sp>
      <p:sp>
        <p:nvSpPr>
          <p:cNvPr id="3" name="Freeform 3" descr="CDSD logo"/>
          <p:cNvSpPr/>
          <p:nvPr/>
        </p:nvSpPr>
        <p:spPr>
          <a:xfrm>
            <a:off x="0" y="81285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3"/>
            <a:stretch>
              <a:fillRect l="-10710" r="-7102" b="-52508"/>
            </a:stretch>
          </a:blipFill>
        </p:spPr>
        <p:txBody>
          <a:bodyPr/>
          <a:lstStyle/>
          <a:p>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7849801" y="0"/>
            <a:ext cx="10476299" cy="10287000"/>
          </a:xfrm>
          <a:prstGeom prst="rect">
            <a:avLst/>
          </a:prstGeom>
          <a:solidFill>
            <a:srgbClr val="914E4C">
              <a:alpha val="3922"/>
            </a:srgbClr>
          </a:solidFill>
        </p:spPr>
        <p:txBody>
          <a:bodyPr/>
          <a:lstStyle/>
          <a:p>
            <a:endParaRPr lang="en-US"/>
          </a:p>
        </p:txBody>
      </p:sp>
      <p:sp>
        <p:nvSpPr>
          <p:cNvPr id="6" name="TextBox 6"/>
          <p:cNvSpPr txBox="1">
            <a:spLocks noGrp="1"/>
          </p:cNvSpPr>
          <p:nvPr>
            <p:ph type="title" idx="4294967295"/>
          </p:nvPr>
        </p:nvSpPr>
        <p:spPr>
          <a:xfrm>
            <a:off x="266098" y="318963"/>
            <a:ext cx="7397479" cy="9620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439"/>
              </a:lnSpc>
              <a:spcBef>
                <a:spcPts val="0"/>
              </a:spcBef>
              <a:spcAft>
                <a:spcPts val="0"/>
              </a:spcAft>
              <a:buClrTx/>
              <a:buSzTx/>
              <a:buFontTx/>
              <a:buNone/>
              <a:tabLst/>
              <a:defRPr/>
            </a:pPr>
            <a:r>
              <a:rPr kumimoji="0" lang="en-US" sz="6199" b="0" i="0" u="none" strike="noStrike" kern="1200" cap="none" spc="0" normalizeH="0" baseline="0" noProof="0">
                <a:ln>
                  <a:noFill/>
                </a:ln>
                <a:solidFill>
                  <a:srgbClr val="000000"/>
                </a:solidFill>
                <a:effectLst/>
                <a:uLnTx/>
                <a:uFillTx/>
                <a:latin typeface="Public Sans Thin"/>
                <a:ea typeface="Public Sans Thin"/>
                <a:cs typeface="Public Sans Thin"/>
                <a:sym typeface="Public Sans Thin"/>
              </a:rPr>
              <a:t>Facility Expansion </a:t>
            </a:r>
            <a:r>
              <a:rPr kumimoji="0" lang="en-US" sz="6199" b="0" i="0" u="none" strike="noStrike" kern="1200" cap="none" spc="0" normalizeH="0" baseline="0" noProof="0">
                <a:ln>
                  <a:noFill/>
                </a:ln>
                <a:solidFill>
                  <a:schemeClr val="bg1"/>
                </a:solidFill>
                <a:effectLst/>
                <a:uLnTx/>
                <a:uFillTx/>
                <a:latin typeface="Public Sans Thin"/>
                <a:ea typeface="Public Sans Thin"/>
                <a:cs typeface="Public Sans Thin"/>
                <a:sym typeface="Public Sans Thin"/>
              </a:rPr>
              <a:t>c</a:t>
            </a:r>
          </a:p>
        </p:txBody>
      </p:sp>
      <p:sp>
        <p:nvSpPr>
          <p:cNvPr id="5" name="TextBox 5"/>
          <p:cNvSpPr txBox="1"/>
          <p:nvPr/>
        </p:nvSpPr>
        <p:spPr>
          <a:xfrm>
            <a:off x="833821" y="2020875"/>
            <a:ext cx="6829756" cy="6590665"/>
          </a:xfrm>
          <a:prstGeom prst="rect">
            <a:avLst/>
          </a:prstGeom>
        </p:spPr>
        <p:txBody>
          <a:bodyPr lIns="0" tIns="0" rIns="0" bIns="0" rtlCol="0" anchor="t">
            <a:spAutoFit/>
          </a:bodyPr>
          <a:lstStyle/>
          <a:p>
            <a:pPr algn="ctr">
              <a:lnSpc>
                <a:spcPts val="4759"/>
              </a:lnSpc>
            </a:pPr>
            <a:r>
              <a:rPr lang="en-US" sz="3399" b="1">
                <a:solidFill>
                  <a:srgbClr val="000000"/>
                </a:solidFill>
                <a:latin typeface="Public Sans Bold"/>
                <a:ea typeface="Public Sans Bold"/>
                <a:cs typeface="Public Sans Bold"/>
                <a:sym typeface="Public Sans Bold"/>
              </a:rPr>
              <a:t>Administration Building and </a:t>
            </a:r>
          </a:p>
          <a:p>
            <a:pPr algn="ctr">
              <a:lnSpc>
                <a:spcPts val="4759"/>
              </a:lnSpc>
            </a:pPr>
            <a:r>
              <a:rPr lang="en-US" sz="3399" b="1">
                <a:solidFill>
                  <a:srgbClr val="000000"/>
                </a:solidFill>
                <a:latin typeface="Public Sans Bold"/>
                <a:ea typeface="Public Sans Bold"/>
                <a:cs typeface="Public Sans Bold"/>
                <a:sym typeface="Public Sans Bold"/>
              </a:rPr>
              <a:t>Resource Center</a:t>
            </a:r>
          </a:p>
          <a:p>
            <a:pPr algn="ctr">
              <a:lnSpc>
                <a:spcPts val="4759"/>
              </a:lnSpc>
            </a:pPr>
            <a:endParaRPr lang="en-US" sz="3399" b="1">
              <a:solidFill>
                <a:srgbClr val="000000"/>
              </a:solidFill>
              <a:latin typeface="Public Sans Bold"/>
              <a:ea typeface="Public Sans Bold"/>
              <a:cs typeface="Public Sans Bold"/>
              <a:sym typeface="Public Sans Bold"/>
            </a:endParaRPr>
          </a:p>
          <a:p>
            <a:pPr algn="ctr">
              <a:lnSpc>
                <a:spcPts val="4759"/>
              </a:lnSpc>
            </a:pPr>
            <a:r>
              <a:rPr lang="en-US" sz="3399" b="1">
                <a:solidFill>
                  <a:srgbClr val="000000"/>
                </a:solidFill>
                <a:latin typeface="Public Sans Bold"/>
                <a:ea typeface="Public Sans Bold"/>
                <a:cs typeface="Public Sans Bold"/>
                <a:sym typeface="Public Sans Bold"/>
              </a:rPr>
              <a:t>75 S HOUCKS RD</a:t>
            </a:r>
          </a:p>
          <a:p>
            <a:pPr algn="ctr">
              <a:lnSpc>
                <a:spcPts val="4759"/>
              </a:lnSpc>
            </a:pPr>
            <a:endParaRPr lang="en-US" sz="3399" b="1">
              <a:solidFill>
                <a:srgbClr val="000000"/>
              </a:solidFill>
              <a:latin typeface="Public Sans Bold"/>
              <a:ea typeface="Public Sans Bold"/>
              <a:cs typeface="Public Sans Bold"/>
              <a:sym typeface="Public Sans Bold"/>
            </a:endParaRPr>
          </a:p>
          <a:p>
            <a:pPr algn="ctr">
              <a:lnSpc>
                <a:spcPts val="4759"/>
              </a:lnSpc>
            </a:pPr>
            <a:r>
              <a:rPr lang="en-US" sz="3399" b="1">
                <a:solidFill>
                  <a:srgbClr val="000000"/>
                </a:solidFill>
                <a:latin typeface="Public Sans Bold"/>
                <a:ea typeface="Public Sans Bold"/>
                <a:cs typeface="Public Sans Bold"/>
                <a:sym typeface="Public Sans Bold"/>
              </a:rPr>
              <a:t>Resource Center</a:t>
            </a:r>
          </a:p>
          <a:p>
            <a:pPr marL="734059" lvl="1" indent="-367030" algn="l">
              <a:lnSpc>
                <a:spcPts val="4759"/>
              </a:lnSpc>
              <a:buFont typeface="Arial"/>
              <a:buChar char="•"/>
            </a:pPr>
            <a:r>
              <a:rPr lang="en-US" sz="3399">
                <a:solidFill>
                  <a:srgbClr val="000000"/>
                </a:solidFill>
                <a:latin typeface="Public Sans"/>
                <a:ea typeface="Public Sans"/>
                <a:cs typeface="Public Sans"/>
                <a:sym typeface="Public Sans"/>
              </a:rPr>
              <a:t>A place to welcome families to the district. </a:t>
            </a:r>
          </a:p>
          <a:p>
            <a:pPr marL="734059" lvl="1" indent="-367030" algn="l">
              <a:lnSpc>
                <a:spcPts val="4759"/>
              </a:lnSpc>
              <a:buFont typeface="Arial"/>
              <a:buChar char="•"/>
            </a:pPr>
            <a:r>
              <a:rPr lang="en-US" sz="3399">
                <a:solidFill>
                  <a:srgbClr val="000000"/>
                </a:solidFill>
                <a:latin typeface="Public Sans"/>
                <a:ea typeface="Public Sans"/>
                <a:cs typeface="Public Sans"/>
                <a:sym typeface="Public Sans"/>
              </a:rPr>
              <a:t>Enrollment Process</a:t>
            </a:r>
          </a:p>
          <a:p>
            <a:pPr marL="734059" lvl="1" indent="-367030" algn="l">
              <a:lnSpc>
                <a:spcPts val="4759"/>
              </a:lnSpc>
              <a:buFont typeface="Arial"/>
              <a:buChar char="•"/>
            </a:pPr>
            <a:r>
              <a:rPr lang="en-US" sz="3399">
                <a:solidFill>
                  <a:srgbClr val="000000"/>
                </a:solidFill>
                <a:latin typeface="Public Sans"/>
                <a:ea typeface="Public Sans"/>
                <a:cs typeface="Public Sans"/>
                <a:sym typeface="Public Sans"/>
              </a:rPr>
              <a:t>Connect families to outside resources at one location</a:t>
            </a:r>
          </a:p>
        </p:txBody>
      </p:sp>
      <p:sp>
        <p:nvSpPr>
          <p:cNvPr id="4" name="Freeform 4" descr="75 S Houcks Rd building Photo"/>
          <p:cNvSpPr/>
          <p:nvPr/>
        </p:nvSpPr>
        <p:spPr>
          <a:xfrm>
            <a:off x="8477473" y="2011758"/>
            <a:ext cx="9172858" cy="4964810"/>
          </a:xfrm>
          <a:custGeom>
            <a:avLst/>
            <a:gdLst/>
            <a:ahLst/>
            <a:cxnLst/>
            <a:rect l="l" t="t" r="r" b="b"/>
            <a:pathLst>
              <a:path w="9172858" h="4964810">
                <a:moveTo>
                  <a:pt x="0" y="0"/>
                </a:moveTo>
                <a:lnTo>
                  <a:pt x="9172858" y="0"/>
                </a:lnTo>
                <a:lnTo>
                  <a:pt x="9172858" y="4964809"/>
                </a:lnTo>
                <a:lnTo>
                  <a:pt x="0" y="4964809"/>
                </a:lnTo>
                <a:lnTo>
                  <a:pt x="0" y="0"/>
                </a:lnTo>
                <a:close/>
              </a:path>
            </a:pathLst>
          </a:custGeom>
          <a:blipFill>
            <a:blip r:embed="rId2"/>
            <a:stretch>
              <a:fillRect/>
            </a:stretch>
          </a:blipFill>
        </p:spPr>
        <p:txBody>
          <a:bodyPr/>
          <a:lstStyle/>
          <a:p>
            <a:endParaRPr lang="en-US"/>
          </a:p>
        </p:txBody>
      </p:sp>
      <p:sp>
        <p:nvSpPr>
          <p:cNvPr id="7" name="TextBox 7"/>
          <p:cNvSpPr txBox="1"/>
          <p:nvPr/>
        </p:nvSpPr>
        <p:spPr>
          <a:xfrm>
            <a:off x="12235547" y="7041820"/>
            <a:ext cx="1802160" cy="198120"/>
          </a:xfrm>
          <a:prstGeom prst="rect">
            <a:avLst/>
          </a:prstGeom>
        </p:spPr>
        <p:txBody>
          <a:bodyPr lIns="0" tIns="0" rIns="0" bIns="0" rtlCol="0" anchor="t">
            <a:spAutoFit/>
          </a:bodyPr>
          <a:lstStyle/>
          <a:p>
            <a:pPr algn="ctr">
              <a:lnSpc>
                <a:spcPts val="1679"/>
              </a:lnSpc>
            </a:pPr>
            <a:r>
              <a:rPr lang="en-US" sz="1200">
                <a:solidFill>
                  <a:srgbClr val="000000"/>
                </a:solidFill>
                <a:latin typeface="Canva Sans"/>
                <a:ea typeface="Canva Sans"/>
                <a:cs typeface="Canva Sans"/>
                <a:sym typeface="Canva Sans"/>
              </a:rPr>
              <a:t>image from loopnet.com</a:t>
            </a:r>
          </a:p>
        </p:txBody>
      </p:sp>
      <p:sp>
        <p:nvSpPr>
          <p:cNvPr id="3" name="Freeform 3" descr="CDSD logo"/>
          <p:cNvSpPr/>
          <p:nvPr/>
        </p:nvSpPr>
        <p:spPr>
          <a:xfrm>
            <a:off x="0" y="81285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3"/>
            <a:stretch>
              <a:fillRect l="-10710" r="-7102" b="-52508"/>
            </a:stretch>
          </a:blipFill>
        </p:spPr>
        <p:txBody>
          <a:bodyPr/>
          <a:lstStyle/>
          <a:p>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7"/>
          <p:cNvSpPr txBox="1">
            <a:spLocks noGrp="1"/>
          </p:cNvSpPr>
          <p:nvPr>
            <p:ph type="title" idx="4294967295"/>
          </p:nvPr>
        </p:nvSpPr>
        <p:spPr>
          <a:xfrm>
            <a:off x="876613" y="402603"/>
            <a:ext cx="8444411" cy="19526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7679"/>
              </a:lnSpc>
              <a:spcBef>
                <a:spcPts val="0"/>
              </a:spcBef>
              <a:spcAft>
                <a:spcPts val="0"/>
              </a:spcAft>
              <a:buClrTx/>
              <a:buSzTx/>
              <a:buFontTx/>
              <a:buNone/>
              <a:tabLst/>
              <a:defRPr/>
            </a:pPr>
            <a:r>
              <a:rPr kumimoji="0" lang="en-US" sz="6399" b="0" i="0" u="none" strike="noStrike" kern="1200" cap="none" spc="0" normalizeH="0" baseline="0" noProof="0">
                <a:ln>
                  <a:noFill/>
                </a:ln>
                <a:solidFill>
                  <a:srgbClr val="000000"/>
                </a:solidFill>
                <a:effectLst/>
                <a:uLnTx/>
                <a:uFillTx/>
                <a:latin typeface="Public Sans Thin"/>
                <a:ea typeface="Public Sans Thin"/>
                <a:cs typeface="Public Sans Thin"/>
                <a:sym typeface="Public Sans Thin"/>
              </a:rPr>
              <a:t>Proposed Functional Capacity</a:t>
            </a:r>
          </a:p>
        </p:txBody>
      </p:sp>
      <p:graphicFrame>
        <p:nvGraphicFramePr>
          <p:cNvPr id="8" name="Table 8"/>
          <p:cNvGraphicFramePr>
            <a:graphicFrameLocks noGrp="1"/>
          </p:cNvGraphicFramePr>
          <p:nvPr>
            <p:extLst>
              <p:ext uri="{D42A27DB-BD31-4B8C-83A1-F6EECF244321}">
                <p14:modId xmlns:p14="http://schemas.microsoft.com/office/powerpoint/2010/main" val="2609097191"/>
              </p:ext>
            </p:extLst>
          </p:nvPr>
        </p:nvGraphicFramePr>
        <p:xfrm>
          <a:off x="1538804" y="2355228"/>
          <a:ext cx="7120028" cy="6568679"/>
        </p:xfrm>
        <a:graphic>
          <a:graphicData uri="http://schemas.openxmlformats.org/drawingml/2006/table">
            <a:tbl>
              <a:tblPr firstRow="1"/>
              <a:tblGrid>
                <a:gridCol w="2570116">
                  <a:extLst>
                    <a:ext uri="{9D8B030D-6E8A-4147-A177-3AD203B41FA5}">
                      <a16:colId xmlns:a16="http://schemas.microsoft.com/office/drawing/2014/main" val="20000"/>
                    </a:ext>
                  </a:extLst>
                </a:gridCol>
                <a:gridCol w="1196896">
                  <a:extLst>
                    <a:ext uri="{9D8B030D-6E8A-4147-A177-3AD203B41FA5}">
                      <a16:colId xmlns:a16="http://schemas.microsoft.com/office/drawing/2014/main" val="20001"/>
                    </a:ext>
                  </a:extLst>
                </a:gridCol>
                <a:gridCol w="985632">
                  <a:extLst>
                    <a:ext uri="{9D8B030D-6E8A-4147-A177-3AD203B41FA5}">
                      <a16:colId xmlns:a16="http://schemas.microsoft.com/office/drawing/2014/main" val="20002"/>
                    </a:ext>
                  </a:extLst>
                </a:gridCol>
                <a:gridCol w="1302528">
                  <a:extLst>
                    <a:ext uri="{9D8B030D-6E8A-4147-A177-3AD203B41FA5}">
                      <a16:colId xmlns:a16="http://schemas.microsoft.com/office/drawing/2014/main" val="20003"/>
                    </a:ext>
                  </a:extLst>
                </a:gridCol>
                <a:gridCol w="1064856">
                  <a:extLst>
                    <a:ext uri="{9D8B030D-6E8A-4147-A177-3AD203B41FA5}">
                      <a16:colId xmlns:a16="http://schemas.microsoft.com/office/drawing/2014/main" val="20004"/>
                    </a:ext>
                  </a:extLst>
                </a:gridCol>
              </a:tblGrid>
              <a:tr h="944344">
                <a:tc>
                  <a:txBody>
                    <a:bodyPr/>
                    <a:lstStyle/>
                    <a:p>
                      <a:pPr algn="l">
                        <a:lnSpc>
                          <a:spcPts val="2099"/>
                        </a:lnSpc>
                        <a:defRPr/>
                      </a:pPr>
                      <a:r>
                        <a:rPr lang="en-US" sz="1499" b="1">
                          <a:solidFill>
                            <a:srgbClr val="000000"/>
                          </a:solidFill>
                          <a:latin typeface="Public Sans Bold"/>
                          <a:ea typeface="Public Sans Bold"/>
                          <a:cs typeface="Public Sans Bold"/>
                          <a:sym typeface="Public Sans Bold"/>
                        </a:rPr>
                        <a:t>Building Name</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b="1">
                          <a:solidFill>
                            <a:srgbClr val="000000"/>
                          </a:solidFill>
                          <a:latin typeface="Public Sans Bold"/>
                          <a:ea typeface="Public Sans Bold"/>
                          <a:cs typeface="Public Sans Bold"/>
                          <a:sym typeface="Public Sans Bold"/>
                        </a:rPr>
                        <a:t>2024-2025</a:t>
                      </a:r>
                      <a:endParaRPr lang="en-US" sz="1100"/>
                    </a:p>
                    <a:p>
                      <a:pPr algn="l">
                        <a:lnSpc>
                          <a:spcPts val="2099"/>
                        </a:lnSpc>
                      </a:pPr>
                      <a:r>
                        <a:rPr lang="en-US" sz="1499" b="1">
                          <a:solidFill>
                            <a:srgbClr val="000000"/>
                          </a:solidFill>
                          <a:latin typeface="Public Sans Bold"/>
                          <a:ea typeface="Public Sans Bold"/>
                          <a:cs typeface="Public Sans Bold"/>
                          <a:sym typeface="Public Sans Bold"/>
                        </a:rPr>
                        <a:t>Current</a:t>
                      </a:r>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b="1">
                          <a:solidFill>
                            <a:srgbClr val="000000"/>
                          </a:solidFill>
                          <a:latin typeface="Public Sans Bold"/>
                          <a:ea typeface="Public Sans Bold"/>
                          <a:cs typeface="Public Sans Bold"/>
                          <a:sym typeface="Public Sans Bold"/>
                        </a:rPr>
                        <a:t>Cap</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b="1">
                          <a:solidFill>
                            <a:srgbClr val="000000"/>
                          </a:solidFill>
                          <a:latin typeface="Public Sans Bold"/>
                          <a:ea typeface="Public Sans Bold"/>
                          <a:cs typeface="Public Sans Bold"/>
                          <a:sym typeface="Public Sans Bold"/>
                        </a:rPr>
                        <a:t>2024-2025 Proposed Changes</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AFE2EB"/>
                    </a:solidFill>
                  </a:tcPr>
                </a:tc>
                <a:tc>
                  <a:txBody>
                    <a:bodyPr/>
                    <a:lstStyle/>
                    <a:p>
                      <a:pPr algn="l">
                        <a:lnSpc>
                          <a:spcPts val="2099"/>
                        </a:lnSpc>
                        <a:defRPr/>
                      </a:pPr>
                      <a:r>
                        <a:rPr lang="en-US" sz="1499" b="1">
                          <a:solidFill>
                            <a:srgbClr val="000000"/>
                          </a:solidFill>
                          <a:latin typeface="Public Sans Bold"/>
                          <a:ea typeface="Public Sans Bold"/>
                          <a:cs typeface="Public Sans Bold"/>
                          <a:sym typeface="Public Sans Bold"/>
                        </a:rPr>
                        <a:t>Cap</a:t>
                      </a:r>
                      <a:endParaRPr lang="en-US" sz="1100"/>
                    </a:p>
                  </a:txBody>
                  <a:tcPr marL="57150" marR="57150" marT="57150" marB="571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AFE2EB"/>
                    </a:solidFill>
                  </a:tcPr>
                </a:tc>
                <a:extLst>
                  <a:ext uri="{0D108BD9-81ED-4DB2-BD59-A6C34878D82A}">
                    <a16:rowId xmlns:a16="http://schemas.microsoft.com/office/drawing/2014/main" val="10000"/>
                  </a:ext>
                </a:extLst>
              </a:tr>
              <a:tr h="473371">
                <a:tc>
                  <a:txBody>
                    <a:bodyPr/>
                    <a:lstStyle/>
                    <a:p>
                      <a:pPr algn="l">
                        <a:lnSpc>
                          <a:spcPts val="2099"/>
                        </a:lnSpc>
                        <a:defRPr/>
                      </a:pPr>
                      <a:r>
                        <a:rPr lang="en-US" sz="1499" b="1">
                          <a:solidFill>
                            <a:srgbClr val="000000"/>
                          </a:solidFill>
                          <a:latin typeface="Public Sans Bold"/>
                          <a:ea typeface="Public Sans Bold"/>
                          <a:cs typeface="Public Sans Bold"/>
                          <a:sym typeface="Public Sans Bold"/>
                        </a:rPr>
                        <a:t>Chambers Hill</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257</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73%</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226</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AFE2EB"/>
                    </a:solidFill>
                  </a:tcPr>
                </a:tc>
                <a:tc>
                  <a:txBody>
                    <a:bodyPr/>
                    <a:lstStyle/>
                    <a:p>
                      <a:pPr algn="l">
                        <a:lnSpc>
                          <a:spcPts val="2099"/>
                        </a:lnSpc>
                        <a:defRPr/>
                      </a:pPr>
                      <a:r>
                        <a:rPr lang="en-US" sz="1499">
                          <a:solidFill>
                            <a:srgbClr val="000000"/>
                          </a:solidFill>
                          <a:latin typeface="Public Sans"/>
                          <a:ea typeface="Public Sans"/>
                          <a:cs typeface="Public Sans"/>
                          <a:sym typeface="Public Sans"/>
                        </a:rPr>
                        <a:t>65%</a:t>
                      </a:r>
                      <a:endParaRPr lang="en-US" sz="1100"/>
                    </a:p>
                  </a:txBody>
                  <a:tcPr marL="57150" marR="57150" marT="57150" marB="571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AFE2EB"/>
                    </a:solidFill>
                  </a:tcPr>
                </a:tc>
                <a:extLst>
                  <a:ext uri="{0D108BD9-81ED-4DB2-BD59-A6C34878D82A}">
                    <a16:rowId xmlns:a16="http://schemas.microsoft.com/office/drawing/2014/main" val="10001"/>
                  </a:ext>
                </a:extLst>
              </a:tr>
              <a:tr h="429247">
                <a:tc>
                  <a:txBody>
                    <a:bodyPr/>
                    <a:lstStyle/>
                    <a:p>
                      <a:pPr algn="l">
                        <a:lnSpc>
                          <a:spcPts val="2099"/>
                        </a:lnSpc>
                        <a:defRPr/>
                      </a:pPr>
                      <a:r>
                        <a:rPr lang="en-US" sz="1499" b="1">
                          <a:solidFill>
                            <a:srgbClr val="000000"/>
                          </a:solidFill>
                          <a:latin typeface="Public Sans Bold"/>
                          <a:ea typeface="Public Sans Bold"/>
                          <a:cs typeface="Public Sans Bold"/>
                          <a:sym typeface="Public Sans Bold"/>
                        </a:rPr>
                        <a:t>Lawnton</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311</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96%</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D8282"/>
                    </a:solidFill>
                  </a:tcPr>
                </a:tc>
                <a:tc>
                  <a:txBody>
                    <a:bodyPr/>
                    <a:lstStyle/>
                    <a:p>
                      <a:pPr algn="l">
                        <a:lnSpc>
                          <a:spcPts val="2099"/>
                        </a:lnSpc>
                        <a:defRPr/>
                      </a:pPr>
                      <a:r>
                        <a:rPr lang="en-US" sz="1499">
                          <a:solidFill>
                            <a:srgbClr val="000000"/>
                          </a:solidFill>
                          <a:latin typeface="Public Sans"/>
                          <a:ea typeface="Public Sans"/>
                          <a:cs typeface="Public Sans"/>
                          <a:sym typeface="Public Sans"/>
                        </a:rPr>
                        <a:t>245</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AFE2EB"/>
                    </a:solidFill>
                  </a:tcPr>
                </a:tc>
                <a:tc>
                  <a:txBody>
                    <a:bodyPr/>
                    <a:lstStyle/>
                    <a:p>
                      <a:pPr algn="l">
                        <a:lnSpc>
                          <a:spcPts val="2099"/>
                        </a:lnSpc>
                        <a:defRPr/>
                      </a:pPr>
                      <a:r>
                        <a:rPr lang="en-US" sz="1499">
                          <a:solidFill>
                            <a:srgbClr val="000000"/>
                          </a:solidFill>
                          <a:latin typeface="Public Sans"/>
                          <a:ea typeface="Public Sans"/>
                          <a:cs typeface="Public Sans"/>
                          <a:sym typeface="Public Sans"/>
                        </a:rPr>
                        <a:t>75%</a:t>
                      </a:r>
                      <a:endParaRPr lang="en-US" sz="1100"/>
                    </a:p>
                  </a:txBody>
                  <a:tcPr marL="57150" marR="57150" marT="57150" marB="571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AFE2EB"/>
                    </a:solidFill>
                  </a:tcPr>
                </a:tc>
                <a:extLst>
                  <a:ext uri="{0D108BD9-81ED-4DB2-BD59-A6C34878D82A}">
                    <a16:rowId xmlns:a16="http://schemas.microsoft.com/office/drawing/2014/main" val="10002"/>
                  </a:ext>
                </a:extLst>
              </a:tr>
              <a:tr h="429247">
                <a:tc>
                  <a:txBody>
                    <a:bodyPr/>
                    <a:lstStyle/>
                    <a:p>
                      <a:pPr algn="l">
                        <a:lnSpc>
                          <a:spcPts val="2099"/>
                        </a:lnSpc>
                        <a:defRPr/>
                      </a:pPr>
                      <a:r>
                        <a:rPr lang="en-US" sz="1499" b="1">
                          <a:solidFill>
                            <a:srgbClr val="000000"/>
                          </a:solidFill>
                          <a:latin typeface="Public Sans Bold"/>
                          <a:ea typeface="Public Sans Bold"/>
                          <a:cs typeface="Public Sans Bold"/>
                          <a:sym typeface="Public Sans Bold"/>
                        </a:rPr>
                        <a:t>Linglestown</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475</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86%</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D8282"/>
                    </a:solidFill>
                  </a:tcPr>
                </a:tc>
                <a:tc>
                  <a:txBody>
                    <a:bodyPr/>
                    <a:lstStyle/>
                    <a:p>
                      <a:pPr algn="l">
                        <a:lnSpc>
                          <a:spcPts val="2099"/>
                        </a:lnSpc>
                        <a:defRPr/>
                      </a:pPr>
                      <a:r>
                        <a:rPr lang="en-US" sz="1499">
                          <a:solidFill>
                            <a:srgbClr val="000000"/>
                          </a:solidFill>
                          <a:latin typeface="Public Sans"/>
                          <a:ea typeface="Public Sans"/>
                          <a:cs typeface="Public Sans"/>
                          <a:sym typeface="Public Sans"/>
                        </a:rPr>
                        <a:t>467</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AFE2EB"/>
                    </a:solidFill>
                  </a:tcPr>
                </a:tc>
                <a:tc>
                  <a:txBody>
                    <a:bodyPr/>
                    <a:lstStyle/>
                    <a:p>
                      <a:pPr algn="l">
                        <a:lnSpc>
                          <a:spcPts val="2099"/>
                        </a:lnSpc>
                        <a:defRPr/>
                      </a:pPr>
                      <a:r>
                        <a:rPr lang="en-US" sz="1499">
                          <a:solidFill>
                            <a:srgbClr val="000000"/>
                          </a:solidFill>
                          <a:latin typeface="Public Sans"/>
                          <a:ea typeface="Public Sans"/>
                          <a:cs typeface="Public Sans"/>
                          <a:sym typeface="Public Sans"/>
                        </a:rPr>
                        <a:t>85%</a:t>
                      </a:r>
                      <a:endParaRPr lang="en-US" sz="1100"/>
                    </a:p>
                  </a:txBody>
                  <a:tcPr marL="57150" marR="57150" marT="57150" marB="571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AFE2EB"/>
                    </a:solidFill>
                  </a:tcPr>
                </a:tc>
                <a:extLst>
                  <a:ext uri="{0D108BD9-81ED-4DB2-BD59-A6C34878D82A}">
                    <a16:rowId xmlns:a16="http://schemas.microsoft.com/office/drawing/2014/main" val="10003"/>
                  </a:ext>
                </a:extLst>
              </a:tr>
              <a:tr h="429247">
                <a:tc>
                  <a:txBody>
                    <a:bodyPr/>
                    <a:lstStyle/>
                    <a:p>
                      <a:pPr algn="l">
                        <a:lnSpc>
                          <a:spcPts val="2099"/>
                        </a:lnSpc>
                        <a:defRPr/>
                      </a:pPr>
                      <a:r>
                        <a:rPr lang="en-US" sz="1499" b="1">
                          <a:solidFill>
                            <a:srgbClr val="000000"/>
                          </a:solidFill>
                          <a:latin typeface="Public Sans Bold"/>
                          <a:ea typeface="Public Sans Bold"/>
                          <a:cs typeface="Public Sans Bold"/>
                          <a:sym typeface="Public Sans Bold"/>
                        </a:rPr>
                        <a:t>Middle Paxton</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289</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58%</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289</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AFE2EB"/>
                    </a:solidFill>
                  </a:tcPr>
                </a:tc>
                <a:tc>
                  <a:txBody>
                    <a:bodyPr/>
                    <a:lstStyle/>
                    <a:p>
                      <a:pPr algn="l">
                        <a:lnSpc>
                          <a:spcPts val="2099"/>
                        </a:lnSpc>
                        <a:defRPr/>
                      </a:pPr>
                      <a:r>
                        <a:rPr lang="en-US" sz="1499">
                          <a:solidFill>
                            <a:srgbClr val="000000"/>
                          </a:solidFill>
                          <a:latin typeface="Public Sans"/>
                          <a:ea typeface="Public Sans"/>
                          <a:cs typeface="Public Sans"/>
                          <a:sym typeface="Public Sans"/>
                        </a:rPr>
                        <a:t>58%</a:t>
                      </a:r>
                      <a:endParaRPr lang="en-US" sz="1100"/>
                    </a:p>
                  </a:txBody>
                  <a:tcPr marL="57150" marR="57150" marT="57150" marB="571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AFE2EB"/>
                    </a:solidFill>
                  </a:tcPr>
                </a:tc>
                <a:extLst>
                  <a:ext uri="{0D108BD9-81ED-4DB2-BD59-A6C34878D82A}">
                    <a16:rowId xmlns:a16="http://schemas.microsoft.com/office/drawing/2014/main" val="10004"/>
                  </a:ext>
                </a:extLst>
              </a:tr>
              <a:tr h="429247">
                <a:tc>
                  <a:txBody>
                    <a:bodyPr/>
                    <a:lstStyle/>
                    <a:p>
                      <a:pPr algn="l">
                        <a:lnSpc>
                          <a:spcPts val="2099"/>
                        </a:lnSpc>
                        <a:defRPr/>
                      </a:pPr>
                      <a:r>
                        <a:rPr lang="en-US" sz="1499" b="1">
                          <a:solidFill>
                            <a:srgbClr val="000000"/>
                          </a:solidFill>
                          <a:latin typeface="Public Sans Bold"/>
                          <a:ea typeface="Public Sans Bold"/>
                          <a:cs typeface="Public Sans Bold"/>
                          <a:sym typeface="Public Sans Bold"/>
                        </a:rPr>
                        <a:t>Mt. View</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373</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71%</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325</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AFE2EB"/>
                    </a:solidFill>
                  </a:tcPr>
                </a:tc>
                <a:tc>
                  <a:txBody>
                    <a:bodyPr/>
                    <a:lstStyle/>
                    <a:p>
                      <a:pPr algn="l">
                        <a:lnSpc>
                          <a:spcPts val="2099"/>
                        </a:lnSpc>
                        <a:defRPr/>
                      </a:pPr>
                      <a:r>
                        <a:rPr lang="en-US" sz="1499">
                          <a:solidFill>
                            <a:srgbClr val="000000"/>
                          </a:solidFill>
                          <a:latin typeface="Public Sans"/>
                          <a:ea typeface="Public Sans"/>
                          <a:cs typeface="Public Sans"/>
                          <a:sym typeface="Public Sans"/>
                        </a:rPr>
                        <a:t>62%</a:t>
                      </a:r>
                      <a:endParaRPr lang="en-US" sz="1100"/>
                    </a:p>
                  </a:txBody>
                  <a:tcPr marL="57150" marR="57150" marT="57150" marB="571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AFE2EB"/>
                    </a:solidFill>
                  </a:tcPr>
                </a:tc>
                <a:extLst>
                  <a:ext uri="{0D108BD9-81ED-4DB2-BD59-A6C34878D82A}">
                    <a16:rowId xmlns:a16="http://schemas.microsoft.com/office/drawing/2014/main" val="10005"/>
                  </a:ext>
                </a:extLst>
              </a:tr>
              <a:tr h="429247">
                <a:tc>
                  <a:txBody>
                    <a:bodyPr/>
                    <a:lstStyle/>
                    <a:p>
                      <a:pPr algn="l">
                        <a:lnSpc>
                          <a:spcPts val="2099"/>
                        </a:lnSpc>
                        <a:defRPr/>
                      </a:pPr>
                      <a:r>
                        <a:rPr lang="en-US" sz="1499" b="1">
                          <a:solidFill>
                            <a:srgbClr val="000000"/>
                          </a:solidFill>
                          <a:latin typeface="Public Sans Bold"/>
                          <a:ea typeface="Public Sans Bold"/>
                          <a:cs typeface="Public Sans Bold"/>
                          <a:sym typeface="Public Sans Bold"/>
                        </a:rPr>
                        <a:t>North Side</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722</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96%</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D8282"/>
                    </a:solidFill>
                  </a:tcPr>
                </a:tc>
                <a:tc>
                  <a:txBody>
                    <a:bodyPr/>
                    <a:lstStyle/>
                    <a:p>
                      <a:pPr algn="l">
                        <a:lnSpc>
                          <a:spcPts val="2099"/>
                        </a:lnSpc>
                        <a:defRPr/>
                      </a:pPr>
                      <a:r>
                        <a:rPr lang="en-US" sz="1499">
                          <a:solidFill>
                            <a:srgbClr val="000000"/>
                          </a:solidFill>
                          <a:latin typeface="Public Sans"/>
                          <a:ea typeface="Public Sans"/>
                          <a:cs typeface="Public Sans"/>
                          <a:sym typeface="Public Sans"/>
                        </a:rPr>
                        <a:t>610</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AFE2EB"/>
                    </a:solidFill>
                  </a:tcPr>
                </a:tc>
                <a:tc>
                  <a:txBody>
                    <a:bodyPr/>
                    <a:lstStyle/>
                    <a:p>
                      <a:pPr algn="l">
                        <a:lnSpc>
                          <a:spcPts val="2099"/>
                        </a:lnSpc>
                        <a:defRPr/>
                      </a:pPr>
                      <a:r>
                        <a:rPr lang="en-US" sz="1499">
                          <a:solidFill>
                            <a:srgbClr val="000000"/>
                          </a:solidFill>
                          <a:latin typeface="Public Sans"/>
                          <a:ea typeface="Public Sans"/>
                          <a:cs typeface="Public Sans"/>
                          <a:sym typeface="Public Sans"/>
                        </a:rPr>
                        <a:t>81%</a:t>
                      </a:r>
                      <a:endParaRPr lang="en-US" sz="1100"/>
                    </a:p>
                  </a:txBody>
                  <a:tcPr marL="57150" marR="57150" marT="57150" marB="571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AFE2EB"/>
                    </a:solidFill>
                  </a:tcPr>
                </a:tc>
                <a:extLst>
                  <a:ext uri="{0D108BD9-81ED-4DB2-BD59-A6C34878D82A}">
                    <a16:rowId xmlns:a16="http://schemas.microsoft.com/office/drawing/2014/main" val="10006"/>
                  </a:ext>
                </a:extLst>
              </a:tr>
              <a:tr h="429247">
                <a:tc>
                  <a:txBody>
                    <a:bodyPr/>
                    <a:lstStyle/>
                    <a:p>
                      <a:pPr algn="l">
                        <a:lnSpc>
                          <a:spcPts val="2099"/>
                        </a:lnSpc>
                        <a:defRPr/>
                      </a:pPr>
                      <a:r>
                        <a:rPr lang="en-US" sz="1499" b="1">
                          <a:solidFill>
                            <a:srgbClr val="000000"/>
                          </a:solidFill>
                          <a:latin typeface="Public Sans Bold"/>
                          <a:ea typeface="Public Sans Bold"/>
                          <a:cs typeface="Public Sans Bold"/>
                          <a:sym typeface="Public Sans Bold"/>
                        </a:rPr>
                        <a:t>Paxtang</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281</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86%</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D8282"/>
                    </a:solidFill>
                  </a:tcPr>
                </a:tc>
                <a:tc>
                  <a:txBody>
                    <a:bodyPr/>
                    <a:lstStyle/>
                    <a:p>
                      <a:pPr algn="l">
                        <a:lnSpc>
                          <a:spcPts val="2099"/>
                        </a:lnSpc>
                        <a:defRPr/>
                      </a:pPr>
                      <a:r>
                        <a:rPr lang="en-US" sz="1499">
                          <a:solidFill>
                            <a:srgbClr val="000000"/>
                          </a:solidFill>
                          <a:latin typeface="Public Sans"/>
                          <a:ea typeface="Public Sans"/>
                          <a:cs typeface="Public Sans"/>
                          <a:sym typeface="Public Sans"/>
                        </a:rPr>
                        <a:t>204</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AFE2EB"/>
                    </a:solidFill>
                  </a:tcPr>
                </a:tc>
                <a:tc>
                  <a:txBody>
                    <a:bodyPr/>
                    <a:lstStyle/>
                    <a:p>
                      <a:pPr algn="l">
                        <a:lnSpc>
                          <a:spcPts val="2099"/>
                        </a:lnSpc>
                        <a:defRPr/>
                      </a:pPr>
                      <a:r>
                        <a:rPr lang="en-US" sz="1499">
                          <a:solidFill>
                            <a:srgbClr val="000000"/>
                          </a:solidFill>
                          <a:latin typeface="Public Sans"/>
                          <a:ea typeface="Public Sans"/>
                          <a:cs typeface="Public Sans"/>
                          <a:sym typeface="Public Sans"/>
                        </a:rPr>
                        <a:t>62%</a:t>
                      </a:r>
                      <a:endParaRPr lang="en-US" sz="1100"/>
                    </a:p>
                  </a:txBody>
                  <a:tcPr marL="57150" marR="57150" marT="57150" marB="571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AFE2EB"/>
                    </a:solidFill>
                  </a:tcPr>
                </a:tc>
                <a:extLst>
                  <a:ext uri="{0D108BD9-81ED-4DB2-BD59-A6C34878D82A}">
                    <a16:rowId xmlns:a16="http://schemas.microsoft.com/office/drawing/2014/main" val="10007"/>
                  </a:ext>
                </a:extLst>
              </a:tr>
              <a:tr h="429247">
                <a:tc>
                  <a:txBody>
                    <a:bodyPr/>
                    <a:lstStyle/>
                    <a:p>
                      <a:pPr algn="l">
                        <a:lnSpc>
                          <a:spcPts val="2099"/>
                        </a:lnSpc>
                        <a:defRPr/>
                      </a:pPr>
                      <a:r>
                        <a:rPr lang="en-US" sz="1499" b="1">
                          <a:solidFill>
                            <a:srgbClr val="000000"/>
                          </a:solidFill>
                          <a:latin typeface="Public Sans Bold"/>
                          <a:ea typeface="Public Sans Bold"/>
                          <a:cs typeface="Public Sans Bold"/>
                          <a:sym typeface="Public Sans Bold"/>
                        </a:rPr>
                        <a:t>Paxtonia</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682</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83%</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588</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AFE2EB"/>
                    </a:solidFill>
                  </a:tcPr>
                </a:tc>
                <a:tc>
                  <a:txBody>
                    <a:bodyPr/>
                    <a:lstStyle/>
                    <a:p>
                      <a:pPr algn="l">
                        <a:lnSpc>
                          <a:spcPts val="2099"/>
                        </a:lnSpc>
                        <a:defRPr/>
                      </a:pPr>
                      <a:r>
                        <a:rPr lang="en-US" sz="1499">
                          <a:solidFill>
                            <a:srgbClr val="000000"/>
                          </a:solidFill>
                          <a:latin typeface="Public Sans"/>
                          <a:ea typeface="Public Sans"/>
                          <a:cs typeface="Public Sans"/>
                          <a:sym typeface="Public Sans"/>
                        </a:rPr>
                        <a:t>71%</a:t>
                      </a:r>
                      <a:endParaRPr lang="en-US" sz="1100"/>
                    </a:p>
                  </a:txBody>
                  <a:tcPr marL="57150" marR="57150" marT="57150" marB="571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AFE2EB"/>
                    </a:solidFill>
                  </a:tcPr>
                </a:tc>
                <a:extLst>
                  <a:ext uri="{0D108BD9-81ED-4DB2-BD59-A6C34878D82A}">
                    <a16:rowId xmlns:a16="http://schemas.microsoft.com/office/drawing/2014/main" val="10008"/>
                  </a:ext>
                </a:extLst>
              </a:tr>
              <a:tr h="429247">
                <a:tc>
                  <a:txBody>
                    <a:bodyPr/>
                    <a:lstStyle/>
                    <a:p>
                      <a:pPr algn="l">
                        <a:lnSpc>
                          <a:spcPts val="2099"/>
                        </a:lnSpc>
                        <a:defRPr/>
                      </a:pPr>
                      <a:r>
                        <a:rPr lang="en-US" sz="1499" b="1">
                          <a:solidFill>
                            <a:srgbClr val="000000"/>
                          </a:solidFill>
                          <a:latin typeface="Public Sans Bold"/>
                          <a:ea typeface="Public Sans Bold"/>
                          <a:cs typeface="Public Sans Bold"/>
                          <a:sym typeface="Public Sans Bold"/>
                        </a:rPr>
                        <a:t>Phillips</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394</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79%</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337</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AFE2EB"/>
                    </a:solidFill>
                  </a:tcPr>
                </a:tc>
                <a:tc>
                  <a:txBody>
                    <a:bodyPr/>
                    <a:lstStyle/>
                    <a:p>
                      <a:pPr algn="l">
                        <a:lnSpc>
                          <a:spcPts val="2099"/>
                        </a:lnSpc>
                        <a:defRPr/>
                      </a:pPr>
                      <a:r>
                        <a:rPr lang="en-US" sz="1499">
                          <a:solidFill>
                            <a:srgbClr val="000000"/>
                          </a:solidFill>
                          <a:latin typeface="Public Sans"/>
                          <a:ea typeface="Public Sans"/>
                          <a:cs typeface="Public Sans"/>
                          <a:sym typeface="Public Sans"/>
                        </a:rPr>
                        <a:t>67%</a:t>
                      </a:r>
                      <a:endParaRPr lang="en-US" sz="1100"/>
                    </a:p>
                  </a:txBody>
                  <a:tcPr marL="57150" marR="57150" marT="57150" marB="571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AFE2EB"/>
                    </a:solidFill>
                  </a:tcPr>
                </a:tc>
                <a:extLst>
                  <a:ext uri="{0D108BD9-81ED-4DB2-BD59-A6C34878D82A}">
                    <a16:rowId xmlns:a16="http://schemas.microsoft.com/office/drawing/2014/main" val="10009"/>
                  </a:ext>
                </a:extLst>
              </a:tr>
              <a:tr h="429247">
                <a:tc>
                  <a:txBody>
                    <a:bodyPr/>
                    <a:lstStyle/>
                    <a:p>
                      <a:pPr algn="l">
                        <a:lnSpc>
                          <a:spcPts val="2099"/>
                        </a:lnSpc>
                        <a:defRPr/>
                      </a:pPr>
                      <a:r>
                        <a:rPr lang="en-US" sz="1499" b="1">
                          <a:solidFill>
                            <a:srgbClr val="000000"/>
                          </a:solidFill>
                          <a:latin typeface="Public Sans Bold"/>
                          <a:ea typeface="Public Sans Bold"/>
                          <a:cs typeface="Public Sans Bold"/>
                          <a:sym typeface="Public Sans Bold"/>
                        </a:rPr>
                        <a:t>Rutherford</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461</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74%</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394</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AFE2EB"/>
                    </a:solidFill>
                  </a:tcPr>
                </a:tc>
                <a:tc>
                  <a:txBody>
                    <a:bodyPr/>
                    <a:lstStyle/>
                    <a:p>
                      <a:pPr algn="l">
                        <a:lnSpc>
                          <a:spcPts val="2099"/>
                        </a:lnSpc>
                        <a:defRPr/>
                      </a:pPr>
                      <a:r>
                        <a:rPr lang="en-US" sz="1499">
                          <a:solidFill>
                            <a:srgbClr val="000000"/>
                          </a:solidFill>
                          <a:latin typeface="Public Sans"/>
                          <a:ea typeface="Public Sans"/>
                          <a:cs typeface="Public Sans"/>
                          <a:sym typeface="Public Sans"/>
                        </a:rPr>
                        <a:t>63%</a:t>
                      </a:r>
                      <a:endParaRPr lang="en-US" sz="1100"/>
                    </a:p>
                  </a:txBody>
                  <a:tcPr marL="57150" marR="57150" marT="57150" marB="571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AFE2EB"/>
                    </a:solidFill>
                  </a:tcPr>
                </a:tc>
                <a:extLst>
                  <a:ext uri="{0D108BD9-81ED-4DB2-BD59-A6C34878D82A}">
                    <a16:rowId xmlns:a16="http://schemas.microsoft.com/office/drawing/2014/main" val="10010"/>
                  </a:ext>
                </a:extLst>
              </a:tr>
              <a:tr h="429247">
                <a:tc>
                  <a:txBody>
                    <a:bodyPr/>
                    <a:lstStyle/>
                    <a:p>
                      <a:pPr algn="l">
                        <a:lnSpc>
                          <a:spcPts val="2099"/>
                        </a:lnSpc>
                        <a:defRPr/>
                      </a:pPr>
                      <a:r>
                        <a:rPr lang="en-US" sz="1499" b="1">
                          <a:solidFill>
                            <a:srgbClr val="000000"/>
                          </a:solidFill>
                          <a:latin typeface="Public Sans Bold"/>
                          <a:ea typeface="Public Sans Bold"/>
                          <a:cs typeface="Public Sans Bold"/>
                          <a:sym typeface="Public Sans Bold"/>
                        </a:rPr>
                        <a:t>South Side</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605</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73%</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605</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AFE2EB"/>
                    </a:solidFill>
                  </a:tcPr>
                </a:tc>
                <a:tc>
                  <a:txBody>
                    <a:bodyPr/>
                    <a:lstStyle/>
                    <a:p>
                      <a:pPr algn="l">
                        <a:lnSpc>
                          <a:spcPts val="2099"/>
                        </a:lnSpc>
                        <a:defRPr/>
                      </a:pPr>
                      <a:r>
                        <a:rPr lang="en-US" sz="1499">
                          <a:solidFill>
                            <a:srgbClr val="000000"/>
                          </a:solidFill>
                          <a:latin typeface="Public Sans"/>
                          <a:ea typeface="Public Sans"/>
                          <a:cs typeface="Public Sans"/>
                          <a:sym typeface="Public Sans"/>
                        </a:rPr>
                        <a:t>73%</a:t>
                      </a:r>
                      <a:endParaRPr lang="en-US" sz="1100"/>
                    </a:p>
                  </a:txBody>
                  <a:tcPr marL="57150" marR="57150" marT="57150" marB="571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AFE2EB"/>
                    </a:solidFill>
                  </a:tcPr>
                </a:tc>
                <a:extLst>
                  <a:ext uri="{0D108BD9-81ED-4DB2-BD59-A6C34878D82A}">
                    <a16:rowId xmlns:a16="http://schemas.microsoft.com/office/drawing/2014/main" val="10011"/>
                  </a:ext>
                </a:extLst>
              </a:tr>
              <a:tr h="429247">
                <a:tc>
                  <a:txBody>
                    <a:bodyPr/>
                    <a:lstStyle/>
                    <a:p>
                      <a:pPr algn="l">
                        <a:lnSpc>
                          <a:spcPts val="2099"/>
                        </a:lnSpc>
                        <a:defRPr/>
                      </a:pPr>
                      <a:r>
                        <a:rPr lang="en-US" sz="1499" b="1">
                          <a:solidFill>
                            <a:srgbClr val="000000"/>
                          </a:solidFill>
                          <a:latin typeface="Public Sans Bold"/>
                          <a:ea typeface="Public Sans Bold"/>
                          <a:cs typeface="Public Sans Bold"/>
                          <a:sym typeface="Public Sans Bold"/>
                        </a:rPr>
                        <a:t>Tri-Community</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427</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71%</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352</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AFE2EB"/>
                    </a:solidFill>
                  </a:tcPr>
                </a:tc>
                <a:tc>
                  <a:txBody>
                    <a:bodyPr/>
                    <a:lstStyle/>
                    <a:p>
                      <a:pPr algn="l">
                        <a:lnSpc>
                          <a:spcPts val="2099"/>
                        </a:lnSpc>
                        <a:defRPr/>
                      </a:pPr>
                      <a:r>
                        <a:rPr lang="en-US" sz="1499">
                          <a:solidFill>
                            <a:srgbClr val="000000"/>
                          </a:solidFill>
                          <a:latin typeface="Public Sans"/>
                          <a:ea typeface="Public Sans"/>
                          <a:cs typeface="Public Sans"/>
                          <a:sym typeface="Public Sans"/>
                        </a:rPr>
                        <a:t>59%</a:t>
                      </a:r>
                      <a:endParaRPr lang="en-US" sz="1100"/>
                    </a:p>
                  </a:txBody>
                  <a:tcPr marL="57150" marR="57150" marT="57150" marB="571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AFE2EB"/>
                    </a:solidFill>
                  </a:tcPr>
                </a:tc>
                <a:extLst>
                  <a:ext uri="{0D108BD9-81ED-4DB2-BD59-A6C34878D82A}">
                    <a16:rowId xmlns:a16="http://schemas.microsoft.com/office/drawing/2014/main" val="10012"/>
                  </a:ext>
                </a:extLst>
              </a:tr>
              <a:tr h="429247">
                <a:tc>
                  <a:txBody>
                    <a:bodyPr/>
                    <a:lstStyle/>
                    <a:p>
                      <a:pPr algn="l">
                        <a:lnSpc>
                          <a:spcPts val="2099"/>
                        </a:lnSpc>
                        <a:defRPr/>
                      </a:pPr>
                      <a:r>
                        <a:rPr lang="en-US" sz="1499" b="1">
                          <a:solidFill>
                            <a:srgbClr val="000000"/>
                          </a:solidFill>
                          <a:latin typeface="Public Sans Bold"/>
                          <a:ea typeface="Public Sans Bold"/>
                          <a:cs typeface="Public Sans Bold"/>
                          <a:sym typeface="Public Sans Bold"/>
                        </a:rPr>
                        <a:t>West Hanover</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589</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76%</a:t>
                      </a:r>
                      <a:endParaRPr lang="en-US" sz="1100"/>
                    </a:p>
                  </a:txBody>
                  <a:tcPr marL="57150" marR="57150" marT="57150" marB="57150" anchor="ctr">
                    <a:lnL w="9525"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a:lnSpc>
                          <a:spcPts val="2099"/>
                        </a:lnSpc>
                        <a:defRPr/>
                      </a:pPr>
                      <a:r>
                        <a:rPr lang="en-US" sz="1499">
                          <a:solidFill>
                            <a:srgbClr val="000000"/>
                          </a:solidFill>
                          <a:latin typeface="Public Sans"/>
                          <a:ea typeface="Public Sans"/>
                          <a:cs typeface="Public Sans"/>
                          <a:sym typeface="Public Sans"/>
                        </a:rPr>
                        <a:t>589</a:t>
                      </a:r>
                      <a:endParaRPr lang="en-US" sz="1100"/>
                    </a:p>
                  </a:txBody>
                  <a:tcPr marL="57150" marR="57150" marT="57150" marB="57150" anchor="ctr">
                    <a:lnL w="381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AFE2EB"/>
                    </a:solidFill>
                  </a:tcPr>
                </a:tc>
                <a:tc>
                  <a:txBody>
                    <a:bodyPr/>
                    <a:lstStyle/>
                    <a:p>
                      <a:pPr algn="l">
                        <a:lnSpc>
                          <a:spcPts val="2099"/>
                        </a:lnSpc>
                        <a:defRPr/>
                      </a:pPr>
                      <a:r>
                        <a:rPr lang="en-US" sz="1499">
                          <a:solidFill>
                            <a:srgbClr val="000000"/>
                          </a:solidFill>
                          <a:latin typeface="Public Sans"/>
                          <a:ea typeface="Public Sans"/>
                          <a:cs typeface="Public Sans"/>
                          <a:sym typeface="Public Sans"/>
                        </a:rPr>
                        <a:t>76%</a:t>
                      </a:r>
                      <a:endParaRPr lang="en-US" sz="1100"/>
                    </a:p>
                  </a:txBody>
                  <a:tcPr marL="57150" marR="57150" marT="57150" marB="571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AFE2EB"/>
                    </a:solidFill>
                  </a:tcPr>
                </a:tc>
                <a:extLst>
                  <a:ext uri="{0D108BD9-81ED-4DB2-BD59-A6C34878D82A}">
                    <a16:rowId xmlns:a16="http://schemas.microsoft.com/office/drawing/2014/main" val="10013"/>
                  </a:ext>
                </a:extLst>
              </a:tr>
            </a:tbl>
          </a:graphicData>
        </a:graphic>
      </p:graphicFrame>
      <p:sp>
        <p:nvSpPr>
          <p:cNvPr id="3" name="Freeform 3" descr="EH Philips Elementary School Photo"/>
          <p:cNvSpPr/>
          <p:nvPr/>
        </p:nvSpPr>
        <p:spPr>
          <a:xfrm>
            <a:off x="9635349" y="914784"/>
            <a:ext cx="4064928" cy="4064928"/>
          </a:xfrm>
          <a:custGeom>
            <a:avLst/>
            <a:gdLst/>
            <a:ahLst/>
            <a:cxnLst/>
            <a:rect l="l" t="t" r="r" b="b"/>
            <a:pathLst>
              <a:path w="4064928" h="4064928">
                <a:moveTo>
                  <a:pt x="0" y="0"/>
                </a:moveTo>
                <a:lnTo>
                  <a:pt x="4064928" y="0"/>
                </a:lnTo>
                <a:lnTo>
                  <a:pt x="4064928" y="4064928"/>
                </a:lnTo>
                <a:lnTo>
                  <a:pt x="0" y="4064928"/>
                </a:lnTo>
                <a:lnTo>
                  <a:pt x="0" y="0"/>
                </a:lnTo>
                <a:close/>
              </a:path>
            </a:pathLst>
          </a:custGeom>
          <a:blipFill>
            <a:blip r:embed="rId3"/>
            <a:stretch>
              <a:fillRect l="-26161" r="-23932"/>
            </a:stretch>
          </a:blipFill>
        </p:spPr>
        <p:txBody>
          <a:bodyPr/>
          <a:lstStyle/>
          <a:p>
            <a:endParaRPr lang="en-US"/>
          </a:p>
        </p:txBody>
      </p:sp>
      <p:sp>
        <p:nvSpPr>
          <p:cNvPr id="4" name="Freeform 4" descr="Lawnton Elementary School Photo"/>
          <p:cNvSpPr/>
          <p:nvPr/>
        </p:nvSpPr>
        <p:spPr>
          <a:xfrm>
            <a:off x="14011463" y="914784"/>
            <a:ext cx="4064928" cy="4064928"/>
          </a:xfrm>
          <a:custGeom>
            <a:avLst/>
            <a:gdLst/>
            <a:ahLst/>
            <a:cxnLst/>
            <a:rect l="l" t="t" r="r" b="b"/>
            <a:pathLst>
              <a:path w="4064928" h="4064928">
                <a:moveTo>
                  <a:pt x="0" y="0"/>
                </a:moveTo>
                <a:lnTo>
                  <a:pt x="4064928" y="0"/>
                </a:lnTo>
                <a:lnTo>
                  <a:pt x="4064928" y="4064928"/>
                </a:lnTo>
                <a:lnTo>
                  <a:pt x="0" y="4064928"/>
                </a:lnTo>
                <a:lnTo>
                  <a:pt x="0" y="0"/>
                </a:lnTo>
                <a:close/>
              </a:path>
            </a:pathLst>
          </a:custGeom>
          <a:blipFill>
            <a:blip r:embed="rId4"/>
            <a:stretch>
              <a:fillRect l="-29224" r="-20868"/>
            </a:stretch>
          </a:blipFill>
        </p:spPr>
        <p:txBody>
          <a:bodyPr/>
          <a:lstStyle/>
          <a:p>
            <a:endParaRPr lang="en-US"/>
          </a:p>
        </p:txBody>
      </p:sp>
      <p:sp>
        <p:nvSpPr>
          <p:cNvPr id="5" name="Freeform 5" descr="Mountain View Elementary School Photo"/>
          <p:cNvSpPr/>
          <p:nvPr/>
        </p:nvSpPr>
        <p:spPr>
          <a:xfrm>
            <a:off x="9635349" y="5352353"/>
            <a:ext cx="4064928" cy="4064928"/>
          </a:xfrm>
          <a:custGeom>
            <a:avLst/>
            <a:gdLst/>
            <a:ahLst/>
            <a:cxnLst/>
            <a:rect l="l" t="t" r="r" b="b"/>
            <a:pathLst>
              <a:path w="4064928" h="4064928">
                <a:moveTo>
                  <a:pt x="0" y="0"/>
                </a:moveTo>
                <a:lnTo>
                  <a:pt x="4064928" y="0"/>
                </a:lnTo>
                <a:lnTo>
                  <a:pt x="4064928" y="4064928"/>
                </a:lnTo>
                <a:lnTo>
                  <a:pt x="0" y="4064928"/>
                </a:lnTo>
                <a:lnTo>
                  <a:pt x="0" y="0"/>
                </a:lnTo>
                <a:close/>
              </a:path>
            </a:pathLst>
          </a:custGeom>
          <a:blipFill>
            <a:blip r:embed="rId5"/>
            <a:stretch>
              <a:fillRect l="-24768" r="-25325"/>
            </a:stretch>
          </a:blipFill>
        </p:spPr>
        <p:txBody>
          <a:bodyPr/>
          <a:lstStyle/>
          <a:p>
            <a:endParaRPr lang="en-US"/>
          </a:p>
        </p:txBody>
      </p:sp>
      <p:sp>
        <p:nvSpPr>
          <p:cNvPr id="6" name="Freeform 6" descr="Paxtang Elementary School Photo"/>
          <p:cNvSpPr/>
          <p:nvPr/>
        </p:nvSpPr>
        <p:spPr>
          <a:xfrm>
            <a:off x="14011463" y="5352353"/>
            <a:ext cx="4064928" cy="4064928"/>
          </a:xfrm>
          <a:custGeom>
            <a:avLst/>
            <a:gdLst/>
            <a:ahLst/>
            <a:cxnLst/>
            <a:rect l="l" t="t" r="r" b="b"/>
            <a:pathLst>
              <a:path w="4064928" h="4064928">
                <a:moveTo>
                  <a:pt x="0" y="0"/>
                </a:moveTo>
                <a:lnTo>
                  <a:pt x="4064928" y="0"/>
                </a:lnTo>
                <a:lnTo>
                  <a:pt x="4064928" y="4064928"/>
                </a:lnTo>
                <a:lnTo>
                  <a:pt x="0" y="4064928"/>
                </a:lnTo>
                <a:lnTo>
                  <a:pt x="0" y="0"/>
                </a:lnTo>
                <a:close/>
              </a:path>
            </a:pathLst>
          </a:custGeom>
          <a:blipFill>
            <a:blip r:embed="rId6"/>
            <a:stretch>
              <a:fillRect l="-21983" r="-28110"/>
            </a:stretch>
          </a:blipFill>
        </p:spPr>
        <p:txBody>
          <a:bodyPr/>
          <a:lstStyle/>
          <a:p>
            <a:endParaRPr lang="en-US"/>
          </a:p>
        </p:txBody>
      </p:sp>
      <p:sp>
        <p:nvSpPr>
          <p:cNvPr id="2" name="Freeform 2" descr="CDSD logo"/>
          <p:cNvSpPr/>
          <p:nvPr/>
        </p:nvSpPr>
        <p:spPr>
          <a:xfrm>
            <a:off x="-202605" y="8338063"/>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7"/>
            <a:stretch>
              <a:fillRect l="-10710" r="-7102" b="-52508"/>
            </a:stretch>
          </a:blipFill>
        </p:spPr>
        <p:txBody>
          <a:bodyPr/>
          <a:lstStyle/>
          <a:p>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0" y="0"/>
            <a:ext cx="9144000" cy="10287000"/>
          </a:xfrm>
          <a:prstGeom prst="rect">
            <a:avLst/>
          </a:prstGeom>
          <a:solidFill>
            <a:srgbClr val="914E4C">
              <a:alpha val="3922"/>
            </a:srgbClr>
          </a:solidFill>
        </p:spPr>
        <p:txBody>
          <a:bodyPr/>
          <a:lstStyle/>
          <a:p>
            <a:endParaRPr lang="en-US"/>
          </a:p>
        </p:txBody>
      </p:sp>
      <p:sp>
        <p:nvSpPr>
          <p:cNvPr id="7" name="TextBox 7"/>
          <p:cNvSpPr txBox="1"/>
          <p:nvPr/>
        </p:nvSpPr>
        <p:spPr>
          <a:xfrm>
            <a:off x="493256" y="399128"/>
            <a:ext cx="8631521" cy="857250"/>
          </a:xfrm>
          <a:prstGeom prst="rect">
            <a:avLst/>
          </a:prstGeom>
        </p:spPr>
        <p:txBody>
          <a:bodyPr lIns="0" tIns="0" rIns="0" bIns="0" rtlCol="0" anchor="t">
            <a:spAutoFit/>
          </a:bodyPr>
          <a:lstStyle/>
          <a:p>
            <a:pPr marL="0" lvl="0" indent="0" algn="l">
              <a:lnSpc>
                <a:spcPts val="6720"/>
              </a:lnSpc>
            </a:pPr>
            <a:r>
              <a:rPr lang="en-US" sz="5600">
                <a:solidFill>
                  <a:srgbClr val="000000"/>
                </a:solidFill>
                <a:latin typeface="Public Sans Thin"/>
                <a:ea typeface="Public Sans Thin"/>
                <a:cs typeface="Public Sans Thin"/>
                <a:sym typeface="Public Sans Thin"/>
              </a:rPr>
              <a:t>Half Day Kindergarten</a:t>
            </a:r>
          </a:p>
        </p:txBody>
      </p:sp>
      <p:sp>
        <p:nvSpPr>
          <p:cNvPr id="6" name="TextBox 6"/>
          <p:cNvSpPr txBox="1"/>
          <p:nvPr/>
        </p:nvSpPr>
        <p:spPr>
          <a:xfrm>
            <a:off x="1393844" y="1810067"/>
            <a:ext cx="7596937" cy="6590665"/>
          </a:xfrm>
          <a:prstGeom prst="rect">
            <a:avLst/>
          </a:prstGeom>
        </p:spPr>
        <p:txBody>
          <a:bodyPr lIns="0" tIns="0" rIns="0" bIns="0" rtlCol="0" anchor="t">
            <a:spAutoFit/>
          </a:bodyPr>
          <a:lstStyle/>
          <a:p>
            <a:pPr algn="l">
              <a:lnSpc>
                <a:spcPts val="4759"/>
              </a:lnSpc>
            </a:pPr>
            <a:r>
              <a:rPr lang="en-US" sz="3399" b="1">
                <a:solidFill>
                  <a:srgbClr val="000000"/>
                </a:solidFill>
                <a:latin typeface="Public Sans Bold"/>
                <a:ea typeface="Public Sans Bold"/>
                <a:cs typeface="Public Sans Bold"/>
                <a:sym typeface="Public Sans Bold"/>
              </a:rPr>
              <a:t>Core Instruction</a:t>
            </a:r>
          </a:p>
          <a:p>
            <a:pPr marL="734059" lvl="1" indent="-367030" algn="l">
              <a:lnSpc>
                <a:spcPts val="4759"/>
              </a:lnSpc>
              <a:buFont typeface="Arial"/>
              <a:buChar char="•"/>
            </a:pPr>
            <a:r>
              <a:rPr lang="en-US" sz="3399">
                <a:solidFill>
                  <a:srgbClr val="000000"/>
                </a:solidFill>
                <a:latin typeface="Public Sans"/>
                <a:ea typeface="Public Sans"/>
                <a:cs typeface="Public Sans"/>
                <a:sym typeface="Public Sans"/>
              </a:rPr>
              <a:t>Literacy - 1 hour</a:t>
            </a:r>
          </a:p>
          <a:p>
            <a:pPr marL="734059" lvl="1" indent="-367030" algn="l">
              <a:lnSpc>
                <a:spcPts val="4759"/>
              </a:lnSpc>
              <a:buFont typeface="Arial"/>
              <a:buChar char="•"/>
            </a:pPr>
            <a:r>
              <a:rPr lang="en-US" sz="3399">
                <a:solidFill>
                  <a:srgbClr val="000000"/>
                </a:solidFill>
                <a:latin typeface="Public Sans"/>
                <a:ea typeface="Public Sans"/>
                <a:cs typeface="Public Sans"/>
                <a:sym typeface="Public Sans"/>
              </a:rPr>
              <a:t>Math - 30 minutes</a:t>
            </a:r>
          </a:p>
          <a:p>
            <a:pPr marL="734059" lvl="1" indent="-367030" algn="l">
              <a:lnSpc>
                <a:spcPts val="4759"/>
              </a:lnSpc>
              <a:buFont typeface="Arial"/>
              <a:buChar char="•"/>
            </a:pPr>
            <a:r>
              <a:rPr lang="en-US" sz="3399">
                <a:solidFill>
                  <a:srgbClr val="000000"/>
                </a:solidFill>
                <a:latin typeface="Public Sans"/>
                <a:ea typeface="Public Sans"/>
                <a:cs typeface="Public Sans"/>
                <a:sym typeface="Public Sans"/>
              </a:rPr>
              <a:t>Intervention - 20 minutes</a:t>
            </a:r>
          </a:p>
          <a:p>
            <a:pPr marL="734059" lvl="1" indent="-367030" algn="l">
              <a:lnSpc>
                <a:spcPts val="4759"/>
              </a:lnSpc>
              <a:buFont typeface="Arial"/>
              <a:buChar char="•"/>
            </a:pPr>
            <a:r>
              <a:rPr lang="en-US" sz="3399">
                <a:solidFill>
                  <a:srgbClr val="000000"/>
                </a:solidFill>
                <a:latin typeface="Public Sans"/>
                <a:ea typeface="Public Sans"/>
                <a:cs typeface="Public Sans"/>
                <a:sym typeface="Public Sans"/>
              </a:rPr>
              <a:t>Content - 15 minutes</a:t>
            </a:r>
          </a:p>
          <a:p>
            <a:pPr algn="l">
              <a:lnSpc>
                <a:spcPts val="4759"/>
              </a:lnSpc>
            </a:pPr>
            <a:endParaRPr lang="en-US" sz="3399">
              <a:solidFill>
                <a:srgbClr val="000000"/>
              </a:solidFill>
              <a:latin typeface="Public Sans"/>
              <a:ea typeface="Public Sans"/>
              <a:cs typeface="Public Sans"/>
              <a:sym typeface="Public Sans"/>
            </a:endParaRPr>
          </a:p>
          <a:p>
            <a:pPr algn="l">
              <a:lnSpc>
                <a:spcPts val="4759"/>
              </a:lnSpc>
            </a:pPr>
            <a:r>
              <a:rPr lang="en-US" sz="3399" b="1">
                <a:solidFill>
                  <a:srgbClr val="000000"/>
                </a:solidFill>
                <a:latin typeface="Public Sans Bold"/>
                <a:ea typeface="Public Sans Bold"/>
                <a:cs typeface="Public Sans Bold"/>
                <a:sym typeface="Public Sans Bold"/>
              </a:rPr>
              <a:t>Limitations</a:t>
            </a:r>
          </a:p>
          <a:p>
            <a:pPr marL="734059" lvl="1" indent="-367030" algn="l">
              <a:lnSpc>
                <a:spcPts val="4759"/>
              </a:lnSpc>
              <a:buFont typeface="Arial"/>
              <a:buChar char="•"/>
            </a:pPr>
            <a:r>
              <a:rPr lang="en-US" sz="3399">
                <a:solidFill>
                  <a:srgbClr val="000000"/>
                </a:solidFill>
                <a:latin typeface="Public Sans"/>
                <a:ea typeface="Public Sans"/>
                <a:cs typeface="Public Sans"/>
                <a:sym typeface="Public Sans"/>
              </a:rPr>
              <a:t>No creative arts</a:t>
            </a:r>
          </a:p>
          <a:p>
            <a:pPr marL="734059" lvl="1" indent="-367030" algn="l">
              <a:lnSpc>
                <a:spcPts val="4759"/>
              </a:lnSpc>
              <a:buFont typeface="Arial"/>
              <a:buChar char="•"/>
            </a:pPr>
            <a:r>
              <a:rPr lang="en-US" sz="3399">
                <a:solidFill>
                  <a:srgbClr val="000000"/>
                </a:solidFill>
                <a:latin typeface="Public Sans"/>
                <a:ea typeface="Public Sans"/>
                <a:cs typeface="Public Sans"/>
                <a:sym typeface="Public Sans"/>
              </a:rPr>
              <a:t>Limited time for self-directed activities, play, and recess</a:t>
            </a:r>
          </a:p>
          <a:p>
            <a:pPr marL="734059" lvl="1" indent="-367030" algn="l">
              <a:lnSpc>
                <a:spcPts val="4759"/>
              </a:lnSpc>
              <a:buFont typeface="Arial"/>
              <a:buChar char="•"/>
            </a:pPr>
            <a:r>
              <a:rPr lang="en-US" sz="3399">
                <a:solidFill>
                  <a:srgbClr val="000000"/>
                </a:solidFill>
                <a:latin typeface="Public Sans"/>
                <a:ea typeface="Public Sans"/>
                <a:cs typeface="Public Sans"/>
                <a:sym typeface="Public Sans"/>
              </a:rPr>
              <a:t>One school meal available per day</a:t>
            </a:r>
          </a:p>
        </p:txBody>
      </p:sp>
      <p:sp>
        <p:nvSpPr>
          <p:cNvPr id="4" name="Freeform 4" descr="arrows leading from half day to full day kindergarten "/>
          <p:cNvSpPr/>
          <p:nvPr/>
        </p:nvSpPr>
        <p:spPr>
          <a:xfrm>
            <a:off x="8260919" y="387664"/>
            <a:ext cx="1766161" cy="889704"/>
          </a:xfrm>
          <a:custGeom>
            <a:avLst/>
            <a:gdLst/>
            <a:ahLst/>
            <a:cxnLst/>
            <a:rect l="l" t="t" r="r" b="b"/>
            <a:pathLst>
              <a:path w="1766161" h="889704">
                <a:moveTo>
                  <a:pt x="0" y="0"/>
                </a:moveTo>
                <a:lnTo>
                  <a:pt x="1766162" y="0"/>
                </a:lnTo>
                <a:lnTo>
                  <a:pt x="1766162" y="889704"/>
                </a:lnTo>
                <a:lnTo>
                  <a:pt x="0" y="88970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TextBox 5"/>
          <p:cNvSpPr txBox="1">
            <a:spLocks noGrp="1"/>
          </p:cNvSpPr>
          <p:nvPr>
            <p:ph type="title" idx="4294967295"/>
          </p:nvPr>
        </p:nvSpPr>
        <p:spPr>
          <a:xfrm>
            <a:off x="10203291" y="399128"/>
            <a:ext cx="7657987" cy="85725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6720"/>
              </a:lnSpc>
              <a:spcBef>
                <a:spcPts val="0"/>
              </a:spcBef>
              <a:spcAft>
                <a:spcPts val="0"/>
              </a:spcAft>
              <a:buClrTx/>
              <a:buSzTx/>
              <a:buFontTx/>
              <a:buNone/>
              <a:tabLst/>
              <a:defRPr/>
            </a:pPr>
            <a:r>
              <a:rPr kumimoji="0" lang="en-US" sz="5600" b="0" i="0" u="none" strike="noStrike" kern="1200" cap="none" spc="0" normalizeH="0" baseline="0" noProof="0">
                <a:ln>
                  <a:noFill/>
                </a:ln>
                <a:solidFill>
                  <a:srgbClr val="000000"/>
                </a:solidFill>
                <a:effectLst/>
                <a:uLnTx/>
                <a:uFillTx/>
                <a:latin typeface="Public Sans Thin"/>
                <a:ea typeface="Public Sans Thin"/>
                <a:cs typeface="Public Sans Thin"/>
                <a:sym typeface="Public Sans Thin"/>
              </a:rPr>
              <a:t>Full Day Kindergarten </a:t>
            </a:r>
            <a:r>
              <a:rPr kumimoji="0" lang="en-US" sz="5600" b="0" i="0" u="none" strike="noStrike" kern="1200" cap="none" spc="0" normalizeH="0" baseline="0" noProof="0">
                <a:ln>
                  <a:noFill/>
                </a:ln>
                <a:solidFill>
                  <a:schemeClr val="bg1"/>
                </a:solidFill>
                <a:effectLst/>
                <a:uLnTx/>
                <a:uFillTx/>
                <a:latin typeface="Public Sans Thin"/>
                <a:ea typeface="Public Sans Thin"/>
                <a:cs typeface="Public Sans Thin"/>
                <a:sym typeface="Public Sans Thin"/>
              </a:rPr>
              <a:t>a</a:t>
            </a:r>
          </a:p>
        </p:txBody>
      </p:sp>
      <p:sp>
        <p:nvSpPr>
          <p:cNvPr id="8" name="TextBox 8"/>
          <p:cNvSpPr txBox="1"/>
          <p:nvPr/>
        </p:nvSpPr>
        <p:spPr>
          <a:xfrm>
            <a:off x="9500107" y="1810067"/>
            <a:ext cx="8081161" cy="7190740"/>
          </a:xfrm>
          <a:prstGeom prst="rect">
            <a:avLst/>
          </a:prstGeom>
        </p:spPr>
        <p:txBody>
          <a:bodyPr lIns="0" tIns="0" rIns="0" bIns="0" rtlCol="0" anchor="t">
            <a:spAutoFit/>
          </a:bodyPr>
          <a:lstStyle/>
          <a:p>
            <a:pPr algn="l">
              <a:lnSpc>
                <a:spcPts val="4759"/>
              </a:lnSpc>
            </a:pPr>
            <a:r>
              <a:rPr lang="en-US" sz="3399" b="1">
                <a:solidFill>
                  <a:srgbClr val="000000"/>
                </a:solidFill>
                <a:latin typeface="Public Sans Bold"/>
                <a:ea typeface="Public Sans Bold"/>
                <a:cs typeface="Public Sans Bold"/>
                <a:sym typeface="Public Sans Bold"/>
              </a:rPr>
              <a:t>Core Instruction</a:t>
            </a:r>
          </a:p>
          <a:p>
            <a:pPr marL="734059" lvl="1" indent="-367030" algn="l">
              <a:lnSpc>
                <a:spcPts val="4759"/>
              </a:lnSpc>
              <a:buFont typeface="Arial"/>
              <a:buChar char="•"/>
            </a:pPr>
            <a:r>
              <a:rPr lang="en-US" sz="3399">
                <a:solidFill>
                  <a:srgbClr val="000000"/>
                </a:solidFill>
                <a:latin typeface="Public Sans"/>
                <a:ea typeface="Public Sans"/>
                <a:cs typeface="Public Sans"/>
                <a:sym typeface="Public Sans"/>
              </a:rPr>
              <a:t>Literacy - 1.5 hours</a:t>
            </a:r>
          </a:p>
          <a:p>
            <a:pPr marL="734059" lvl="1" indent="-367030" algn="l">
              <a:lnSpc>
                <a:spcPts val="4759"/>
              </a:lnSpc>
              <a:buFont typeface="Arial"/>
              <a:buChar char="•"/>
            </a:pPr>
            <a:r>
              <a:rPr lang="en-US" sz="3399">
                <a:solidFill>
                  <a:srgbClr val="000000"/>
                </a:solidFill>
                <a:latin typeface="Public Sans"/>
                <a:ea typeface="Public Sans"/>
                <a:cs typeface="Public Sans"/>
                <a:sym typeface="Public Sans"/>
              </a:rPr>
              <a:t>Math - 1 hour</a:t>
            </a:r>
          </a:p>
          <a:p>
            <a:pPr marL="734059" lvl="1" indent="-367030" algn="l">
              <a:lnSpc>
                <a:spcPts val="4759"/>
              </a:lnSpc>
              <a:buFont typeface="Arial"/>
              <a:buChar char="•"/>
            </a:pPr>
            <a:r>
              <a:rPr lang="en-US" sz="3399">
                <a:solidFill>
                  <a:srgbClr val="000000"/>
                </a:solidFill>
                <a:latin typeface="Public Sans"/>
                <a:ea typeface="Public Sans"/>
                <a:cs typeface="Public Sans"/>
                <a:sym typeface="Public Sans"/>
              </a:rPr>
              <a:t>Literacy Intervention - 20 minutes</a:t>
            </a:r>
          </a:p>
          <a:p>
            <a:pPr marL="734059" lvl="1" indent="-367030" algn="l">
              <a:lnSpc>
                <a:spcPts val="4759"/>
              </a:lnSpc>
              <a:buFont typeface="Arial"/>
              <a:buChar char="•"/>
            </a:pPr>
            <a:r>
              <a:rPr lang="en-US" sz="3399">
                <a:solidFill>
                  <a:srgbClr val="000000"/>
                </a:solidFill>
                <a:latin typeface="Public Sans"/>
                <a:ea typeface="Public Sans"/>
                <a:cs typeface="Public Sans"/>
                <a:sym typeface="Public Sans"/>
              </a:rPr>
              <a:t>Math Intervention - 20 minutes</a:t>
            </a:r>
          </a:p>
          <a:p>
            <a:pPr marL="734059" lvl="1" indent="-367030" algn="l">
              <a:lnSpc>
                <a:spcPts val="4759"/>
              </a:lnSpc>
              <a:buFont typeface="Arial"/>
              <a:buChar char="•"/>
            </a:pPr>
            <a:r>
              <a:rPr lang="en-US" sz="3399">
                <a:solidFill>
                  <a:srgbClr val="000000"/>
                </a:solidFill>
                <a:latin typeface="Public Sans"/>
                <a:ea typeface="Public Sans"/>
                <a:cs typeface="Public Sans"/>
                <a:sym typeface="Public Sans"/>
              </a:rPr>
              <a:t>Content - 20 minutes</a:t>
            </a:r>
          </a:p>
          <a:p>
            <a:pPr algn="l">
              <a:lnSpc>
                <a:spcPts val="4759"/>
              </a:lnSpc>
            </a:pPr>
            <a:endParaRPr lang="en-US" sz="3399">
              <a:solidFill>
                <a:srgbClr val="000000"/>
              </a:solidFill>
              <a:latin typeface="Public Sans"/>
              <a:ea typeface="Public Sans"/>
              <a:cs typeface="Public Sans"/>
              <a:sym typeface="Public Sans"/>
            </a:endParaRPr>
          </a:p>
          <a:p>
            <a:pPr algn="l">
              <a:lnSpc>
                <a:spcPts val="4759"/>
              </a:lnSpc>
            </a:pPr>
            <a:r>
              <a:rPr lang="en-US" sz="3399" b="1">
                <a:solidFill>
                  <a:srgbClr val="000000"/>
                </a:solidFill>
                <a:latin typeface="Public Sans Bold"/>
                <a:ea typeface="Public Sans Bold"/>
                <a:cs typeface="Public Sans Bold"/>
                <a:sym typeface="Public Sans Bold"/>
              </a:rPr>
              <a:t>Additions</a:t>
            </a:r>
          </a:p>
          <a:p>
            <a:pPr marL="734059" lvl="1" indent="-367030" algn="l">
              <a:lnSpc>
                <a:spcPts val="4759"/>
              </a:lnSpc>
              <a:buFont typeface="Arial"/>
              <a:buChar char="•"/>
            </a:pPr>
            <a:r>
              <a:rPr lang="en-US" sz="3399">
                <a:solidFill>
                  <a:srgbClr val="000000"/>
                </a:solidFill>
                <a:latin typeface="Public Sans"/>
                <a:ea typeface="Public Sans"/>
                <a:cs typeface="Public Sans"/>
                <a:sym typeface="Public Sans"/>
              </a:rPr>
              <a:t>Time for creative arts standards</a:t>
            </a:r>
          </a:p>
          <a:p>
            <a:pPr marL="734059" lvl="1" indent="-367030" algn="l">
              <a:lnSpc>
                <a:spcPts val="4759"/>
              </a:lnSpc>
              <a:buFont typeface="Arial"/>
              <a:buChar char="•"/>
            </a:pPr>
            <a:r>
              <a:rPr lang="en-US" sz="3399">
                <a:solidFill>
                  <a:srgbClr val="000000"/>
                </a:solidFill>
                <a:latin typeface="Public Sans"/>
                <a:ea typeface="Public Sans"/>
                <a:cs typeface="Public Sans"/>
                <a:sym typeface="Public Sans"/>
              </a:rPr>
              <a:t>Time for play and learning centers</a:t>
            </a:r>
          </a:p>
          <a:p>
            <a:pPr marL="734059" lvl="1" indent="-367030" algn="l">
              <a:lnSpc>
                <a:spcPts val="4759"/>
              </a:lnSpc>
              <a:buFont typeface="Arial"/>
              <a:buChar char="•"/>
            </a:pPr>
            <a:r>
              <a:rPr lang="en-US" sz="3399">
                <a:solidFill>
                  <a:srgbClr val="000000"/>
                </a:solidFill>
                <a:latin typeface="Public Sans"/>
                <a:ea typeface="Public Sans"/>
                <a:cs typeface="Public Sans"/>
                <a:sym typeface="Public Sans"/>
              </a:rPr>
              <a:t>More time for social interactions</a:t>
            </a:r>
          </a:p>
          <a:p>
            <a:pPr marL="734059" lvl="1" indent="-367030" algn="l">
              <a:lnSpc>
                <a:spcPts val="4759"/>
              </a:lnSpc>
              <a:buFont typeface="Arial"/>
              <a:buChar char="•"/>
            </a:pPr>
            <a:r>
              <a:rPr lang="en-US" sz="3399">
                <a:solidFill>
                  <a:srgbClr val="000000"/>
                </a:solidFill>
                <a:latin typeface="Public Sans"/>
                <a:ea typeface="Public Sans"/>
                <a:cs typeface="Public Sans"/>
                <a:sym typeface="Public Sans"/>
              </a:rPr>
              <a:t>Two school meals available per day</a:t>
            </a:r>
          </a:p>
        </p:txBody>
      </p:sp>
      <p:sp>
        <p:nvSpPr>
          <p:cNvPr id="3" name="Freeform 3" descr="CDSD logo"/>
          <p:cNvSpPr/>
          <p:nvPr/>
        </p:nvSpPr>
        <p:spPr>
          <a:xfrm>
            <a:off x="0" y="81285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5"/>
            <a:stretch>
              <a:fillRect l="-10710" r="-7102" b="-52508"/>
            </a:stretch>
          </a:blipFill>
        </p:spPr>
        <p:txBody>
          <a:bodyPr/>
          <a:lstStyle/>
          <a:p>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0" y="0"/>
            <a:ext cx="10058400" cy="10287000"/>
          </a:xfrm>
          <a:prstGeom prst="rect">
            <a:avLst/>
          </a:prstGeom>
          <a:solidFill>
            <a:srgbClr val="914E4C">
              <a:alpha val="3922"/>
            </a:srgbClr>
          </a:solidFill>
        </p:spPr>
        <p:txBody>
          <a:bodyPr/>
          <a:lstStyle/>
          <a:p>
            <a:endParaRPr lang="en-US"/>
          </a:p>
        </p:txBody>
      </p:sp>
      <p:sp>
        <p:nvSpPr>
          <p:cNvPr id="4" name="TextBox 4"/>
          <p:cNvSpPr txBox="1">
            <a:spLocks noGrp="1"/>
          </p:cNvSpPr>
          <p:nvPr>
            <p:ph type="title" idx="4294967295"/>
          </p:nvPr>
        </p:nvSpPr>
        <p:spPr>
          <a:xfrm>
            <a:off x="1246773" y="861197"/>
            <a:ext cx="8096077" cy="9620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7439"/>
              </a:lnSpc>
              <a:spcBef>
                <a:spcPts val="0"/>
              </a:spcBef>
              <a:spcAft>
                <a:spcPts val="0"/>
              </a:spcAft>
              <a:buClrTx/>
              <a:buSzTx/>
              <a:buFontTx/>
              <a:buNone/>
              <a:tabLst/>
              <a:defRPr/>
            </a:pPr>
            <a:r>
              <a:rPr kumimoji="0" lang="en-US" sz="6199" b="0" i="0" u="none" strike="noStrike" kern="1200" cap="none" spc="0" normalizeH="0" baseline="0" noProof="0">
                <a:ln>
                  <a:noFill/>
                </a:ln>
                <a:solidFill>
                  <a:srgbClr val="000000"/>
                </a:solidFill>
                <a:effectLst/>
                <a:uLnTx/>
                <a:uFillTx/>
                <a:latin typeface="Public Sans Thin"/>
                <a:ea typeface="Public Sans Thin"/>
                <a:cs typeface="Public Sans Thin"/>
                <a:sym typeface="Public Sans Thin"/>
              </a:rPr>
              <a:t>Sample Schedule</a:t>
            </a:r>
          </a:p>
        </p:txBody>
      </p:sp>
      <p:sp>
        <p:nvSpPr>
          <p:cNvPr id="5" name="TextBox 5"/>
          <p:cNvSpPr txBox="1"/>
          <p:nvPr/>
        </p:nvSpPr>
        <p:spPr>
          <a:xfrm>
            <a:off x="1595082" y="2085871"/>
            <a:ext cx="8293013" cy="7250684"/>
          </a:xfrm>
          <a:prstGeom prst="rect">
            <a:avLst/>
          </a:prstGeom>
        </p:spPr>
        <p:txBody>
          <a:bodyPr lIns="0" tIns="0" rIns="0" bIns="0" rtlCol="0" anchor="t">
            <a:spAutoFit/>
          </a:bodyPr>
          <a:lstStyle/>
          <a:p>
            <a:pPr algn="l">
              <a:lnSpc>
                <a:spcPts val="3816"/>
              </a:lnSpc>
            </a:pPr>
            <a:r>
              <a:rPr lang="en-US" sz="2400">
                <a:solidFill>
                  <a:srgbClr val="000000"/>
                </a:solidFill>
                <a:latin typeface="Canva Sans"/>
                <a:ea typeface="Canva Sans"/>
                <a:cs typeface="Canva Sans"/>
                <a:sym typeface="Canva Sans"/>
              </a:rPr>
              <a:t>8:45-9:00 – Arrival, Breakfast, Morning Work </a:t>
            </a:r>
          </a:p>
          <a:p>
            <a:pPr algn="l">
              <a:lnSpc>
                <a:spcPts val="3816"/>
              </a:lnSpc>
            </a:pPr>
            <a:r>
              <a:rPr lang="en-US" sz="2400">
                <a:solidFill>
                  <a:srgbClr val="000000"/>
                </a:solidFill>
                <a:latin typeface="Canva Sans"/>
                <a:ea typeface="Canva Sans"/>
                <a:cs typeface="Canva Sans"/>
                <a:sym typeface="Canva Sans"/>
              </a:rPr>
              <a:t>9:15- 9:25- Morning Meeting  </a:t>
            </a:r>
          </a:p>
          <a:p>
            <a:pPr algn="l">
              <a:lnSpc>
                <a:spcPts val="3816"/>
              </a:lnSpc>
            </a:pPr>
            <a:r>
              <a:rPr lang="en-US" sz="2400">
                <a:solidFill>
                  <a:srgbClr val="000000"/>
                </a:solidFill>
                <a:latin typeface="Canva Sans"/>
                <a:ea typeface="Canva Sans"/>
                <a:cs typeface="Canva Sans"/>
                <a:sym typeface="Canva Sans"/>
              </a:rPr>
              <a:t>9:25-9:40 – Number Corner  </a:t>
            </a:r>
          </a:p>
          <a:p>
            <a:pPr algn="l">
              <a:lnSpc>
                <a:spcPts val="3816"/>
              </a:lnSpc>
            </a:pPr>
            <a:r>
              <a:rPr lang="en-US" sz="2400">
                <a:solidFill>
                  <a:srgbClr val="000000"/>
                </a:solidFill>
                <a:latin typeface="Canva Sans"/>
                <a:ea typeface="Canva Sans"/>
                <a:cs typeface="Canva Sans"/>
                <a:sym typeface="Canva Sans"/>
              </a:rPr>
              <a:t>9:40-11:30 – Literacy (Science/SS Integration) </a:t>
            </a:r>
          </a:p>
          <a:p>
            <a:pPr algn="l">
              <a:lnSpc>
                <a:spcPts val="3816"/>
              </a:lnSpc>
            </a:pPr>
            <a:r>
              <a:rPr lang="en-US" sz="2400">
                <a:solidFill>
                  <a:srgbClr val="000000"/>
                </a:solidFill>
                <a:latin typeface="Canva Sans"/>
                <a:ea typeface="Canva Sans"/>
                <a:cs typeface="Canva Sans"/>
                <a:sym typeface="Canva Sans"/>
              </a:rPr>
              <a:t>11:30-12:30 – Lunch/Recess </a:t>
            </a:r>
          </a:p>
          <a:p>
            <a:pPr algn="l">
              <a:lnSpc>
                <a:spcPts val="3816"/>
              </a:lnSpc>
            </a:pPr>
            <a:r>
              <a:rPr lang="en-US" sz="2400">
                <a:solidFill>
                  <a:srgbClr val="000000"/>
                </a:solidFill>
                <a:latin typeface="Canva Sans"/>
                <a:ea typeface="Canva Sans"/>
                <a:cs typeface="Canva Sans"/>
                <a:sym typeface="Canva Sans"/>
              </a:rPr>
              <a:t>12:15-12:30 – Rest/Story </a:t>
            </a:r>
          </a:p>
          <a:p>
            <a:pPr algn="l">
              <a:lnSpc>
                <a:spcPts val="3816"/>
              </a:lnSpc>
            </a:pPr>
            <a:r>
              <a:rPr lang="en-US" sz="2400">
                <a:solidFill>
                  <a:srgbClr val="000000"/>
                </a:solidFill>
                <a:latin typeface="Canva Sans"/>
                <a:ea typeface="Canva Sans"/>
                <a:cs typeface="Canva Sans"/>
                <a:sym typeface="Canva Sans"/>
              </a:rPr>
              <a:t>12:30- 12:50 – Literacy Intervention  </a:t>
            </a:r>
          </a:p>
          <a:p>
            <a:pPr algn="just">
              <a:lnSpc>
                <a:spcPts val="3816"/>
              </a:lnSpc>
            </a:pPr>
            <a:r>
              <a:rPr lang="en-US" sz="2400">
                <a:solidFill>
                  <a:srgbClr val="000000"/>
                </a:solidFill>
                <a:latin typeface="Canva Sans"/>
                <a:ea typeface="Canva Sans"/>
                <a:cs typeface="Canva Sans"/>
                <a:sym typeface="Canva Sans"/>
              </a:rPr>
              <a:t>1:10-1:45 – Classroom Play/Centers  </a:t>
            </a:r>
          </a:p>
          <a:p>
            <a:pPr algn="just">
              <a:lnSpc>
                <a:spcPts val="3816"/>
              </a:lnSpc>
            </a:pPr>
            <a:r>
              <a:rPr lang="en-US" sz="2400">
                <a:solidFill>
                  <a:srgbClr val="000000"/>
                </a:solidFill>
                <a:latin typeface="Canva Sans"/>
                <a:ea typeface="Canva Sans"/>
                <a:cs typeface="Canva Sans"/>
                <a:sym typeface="Canva Sans"/>
              </a:rPr>
              <a:t>1:45-2:30 – Math </a:t>
            </a:r>
          </a:p>
          <a:p>
            <a:pPr algn="just">
              <a:lnSpc>
                <a:spcPts val="3816"/>
              </a:lnSpc>
            </a:pPr>
            <a:r>
              <a:rPr lang="en-US" sz="2400">
                <a:solidFill>
                  <a:srgbClr val="000000"/>
                </a:solidFill>
                <a:latin typeface="Canva Sans"/>
                <a:ea typeface="Canva Sans"/>
                <a:cs typeface="Canva Sans"/>
                <a:sym typeface="Canva Sans"/>
              </a:rPr>
              <a:t>2:30-2:50 – Recess/Snack  </a:t>
            </a:r>
          </a:p>
          <a:p>
            <a:pPr algn="just">
              <a:lnSpc>
                <a:spcPts val="3816"/>
              </a:lnSpc>
            </a:pPr>
            <a:r>
              <a:rPr lang="en-US" sz="2400">
                <a:solidFill>
                  <a:srgbClr val="000000"/>
                </a:solidFill>
                <a:latin typeface="Canva Sans"/>
                <a:ea typeface="Canva Sans"/>
                <a:cs typeface="Canva Sans"/>
                <a:sym typeface="Canva Sans"/>
              </a:rPr>
              <a:t>2:50- 3:10 – Math Intervention </a:t>
            </a:r>
          </a:p>
          <a:p>
            <a:pPr algn="just">
              <a:lnSpc>
                <a:spcPts val="3816"/>
              </a:lnSpc>
            </a:pPr>
            <a:r>
              <a:rPr lang="en-US" sz="2400">
                <a:solidFill>
                  <a:srgbClr val="000000"/>
                </a:solidFill>
                <a:latin typeface="Canva Sans"/>
                <a:ea typeface="Canva Sans"/>
                <a:cs typeface="Canva Sans"/>
                <a:sym typeface="Canva Sans"/>
              </a:rPr>
              <a:t>3:10- 3:30 – Creative Arts (Music, Art, Library, PE, STEM)  </a:t>
            </a:r>
          </a:p>
          <a:p>
            <a:pPr algn="just">
              <a:lnSpc>
                <a:spcPts val="3816"/>
              </a:lnSpc>
            </a:pPr>
            <a:r>
              <a:rPr lang="en-US" sz="2400">
                <a:solidFill>
                  <a:srgbClr val="000000"/>
                </a:solidFill>
                <a:latin typeface="Canva Sans"/>
                <a:ea typeface="Canva Sans"/>
                <a:cs typeface="Canva Sans"/>
                <a:sym typeface="Canva Sans"/>
              </a:rPr>
              <a:t>3:30 - 3:40 – Clean up and prepare for dismissal  </a:t>
            </a:r>
          </a:p>
          <a:p>
            <a:pPr algn="l">
              <a:lnSpc>
                <a:spcPts val="3816"/>
              </a:lnSpc>
            </a:pPr>
            <a:r>
              <a:rPr lang="en-US" sz="2400">
                <a:solidFill>
                  <a:srgbClr val="000000"/>
                </a:solidFill>
                <a:latin typeface="Canva Sans"/>
                <a:ea typeface="Canva Sans"/>
                <a:cs typeface="Canva Sans"/>
                <a:sym typeface="Canva Sans"/>
              </a:rPr>
              <a:t>3:40- 3:45 - Dismissal  </a:t>
            </a:r>
          </a:p>
          <a:p>
            <a:pPr algn="ctr">
              <a:lnSpc>
                <a:spcPts val="4759"/>
              </a:lnSpc>
            </a:pPr>
            <a:endParaRPr lang="en-US" sz="2400">
              <a:solidFill>
                <a:srgbClr val="000000"/>
              </a:solidFill>
              <a:latin typeface="Canva Sans"/>
              <a:ea typeface="Canva Sans"/>
              <a:cs typeface="Canva Sans"/>
              <a:sym typeface="Canva Sans"/>
            </a:endParaRPr>
          </a:p>
        </p:txBody>
      </p:sp>
      <p:sp>
        <p:nvSpPr>
          <p:cNvPr id="6" name="Freeform 6" descr="Students on the carpet in Kindergarten classroom."/>
          <p:cNvSpPr/>
          <p:nvPr/>
        </p:nvSpPr>
        <p:spPr>
          <a:xfrm>
            <a:off x="11043588" y="880247"/>
            <a:ext cx="5945418" cy="7431773"/>
          </a:xfrm>
          <a:custGeom>
            <a:avLst/>
            <a:gdLst/>
            <a:ahLst/>
            <a:cxnLst/>
            <a:rect l="l" t="t" r="r" b="b"/>
            <a:pathLst>
              <a:path w="5945418" h="7431773">
                <a:moveTo>
                  <a:pt x="0" y="0"/>
                </a:moveTo>
                <a:lnTo>
                  <a:pt x="5945418" y="0"/>
                </a:lnTo>
                <a:lnTo>
                  <a:pt x="5945418" y="7431772"/>
                </a:lnTo>
                <a:lnTo>
                  <a:pt x="0" y="7431772"/>
                </a:lnTo>
                <a:lnTo>
                  <a:pt x="0" y="0"/>
                </a:lnTo>
                <a:close/>
              </a:path>
            </a:pathLst>
          </a:custGeom>
          <a:blipFill>
            <a:blip r:embed="rId2"/>
            <a:stretch>
              <a:fillRect l="-53795" r="-33821"/>
            </a:stretch>
          </a:blipFill>
        </p:spPr>
        <p:txBody>
          <a:bodyPr/>
          <a:lstStyle/>
          <a:p>
            <a:endParaRPr lang="en-US"/>
          </a:p>
        </p:txBody>
      </p:sp>
      <p:sp>
        <p:nvSpPr>
          <p:cNvPr id="3" name="Freeform 3" descr="CDSD logo"/>
          <p:cNvSpPr/>
          <p:nvPr/>
        </p:nvSpPr>
        <p:spPr>
          <a:xfrm>
            <a:off x="16129564" y="81285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3"/>
            <a:stretch>
              <a:fillRect l="-10710" r="-7102" b="-52508"/>
            </a:stretch>
          </a:blipFill>
        </p:spPr>
        <p:txBody>
          <a:bodyPr/>
          <a:lstStyle/>
          <a:p>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a:spLocks noGrp="1"/>
          </p:cNvSpPr>
          <p:nvPr>
            <p:ph type="title" idx="4294967295"/>
          </p:nvPr>
        </p:nvSpPr>
        <p:spPr>
          <a:xfrm>
            <a:off x="1412132" y="719630"/>
            <a:ext cx="7828200" cy="98795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020"/>
              </a:lnSpc>
              <a:spcBef>
                <a:spcPct val="0"/>
              </a:spcBef>
              <a:spcAft>
                <a:spcPts val="0"/>
              </a:spcAft>
              <a:buClrTx/>
              <a:buSzTx/>
              <a:buFontTx/>
              <a:buNone/>
              <a:tabLst/>
              <a:defRPr/>
            </a:pPr>
            <a:r>
              <a:rPr kumimoji="0" lang="en-US" sz="5729" b="0" i="0" u="none" strike="noStrike" kern="1200" cap="none" spc="0" normalizeH="0" baseline="0" noProof="0">
                <a:ln>
                  <a:noFill/>
                </a:ln>
                <a:solidFill>
                  <a:srgbClr val="000000"/>
                </a:solidFill>
                <a:effectLst/>
                <a:uLnTx/>
                <a:uFillTx/>
                <a:latin typeface="Public Sans Thin"/>
                <a:ea typeface="Public Sans Thin"/>
                <a:cs typeface="Public Sans Thin"/>
                <a:sym typeface="Public Sans Thin"/>
              </a:rPr>
              <a:t>Special Education</a:t>
            </a:r>
          </a:p>
        </p:txBody>
      </p:sp>
      <p:sp>
        <p:nvSpPr>
          <p:cNvPr id="5" name="TextBox 5"/>
          <p:cNvSpPr txBox="1"/>
          <p:nvPr/>
        </p:nvSpPr>
        <p:spPr>
          <a:xfrm>
            <a:off x="877401" y="2077085"/>
            <a:ext cx="8897663" cy="7009765"/>
          </a:xfrm>
          <a:prstGeom prst="rect">
            <a:avLst/>
          </a:prstGeom>
        </p:spPr>
        <p:txBody>
          <a:bodyPr lIns="0" tIns="0" rIns="0" bIns="0" rtlCol="0" anchor="t">
            <a:spAutoFit/>
          </a:bodyPr>
          <a:lstStyle/>
          <a:p>
            <a:pPr algn="ctr">
              <a:lnSpc>
                <a:spcPts val="4759"/>
              </a:lnSpc>
            </a:pPr>
            <a:r>
              <a:rPr lang="en-US" sz="3399">
                <a:solidFill>
                  <a:srgbClr val="000000"/>
                </a:solidFill>
                <a:latin typeface="Canva Sans"/>
                <a:ea typeface="Canva Sans"/>
                <a:cs typeface="Canva Sans"/>
                <a:sym typeface="Canva Sans"/>
              </a:rPr>
              <a:t>Current K-2nd grade students will be educated in a school closer to their home.</a:t>
            </a:r>
          </a:p>
          <a:p>
            <a:pPr algn="ctr">
              <a:lnSpc>
                <a:spcPts val="4059"/>
              </a:lnSpc>
            </a:pPr>
            <a:endParaRPr lang="en-US" sz="3399">
              <a:solidFill>
                <a:srgbClr val="000000"/>
              </a:solidFill>
              <a:latin typeface="Canva Sans"/>
              <a:ea typeface="Canva Sans"/>
              <a:cs typeface="Canva Sans"/>
              <a:sym typeface="Canva Sans"/>
            </a:endParaRPr>
          </a:p>
          <a:p>
            <a:pPr algn="ctr">
              <a:lnSpc>
                <a:spcPts val="4759"/>
              </a:lnSpc>
            </a:pPr>
            <a:r>
              <a:rPr lang="en-US" sz="3399">
                <a:solidFill>
                  <a:srgbClr val="000000"/>
                </a:solidFill>
                <a:latin typeface="Canva Sans"/>
                <a:ea typeface="Canva Sans"/>
                <a:cs typeface="Canva Sans"/>
                <a:sym typeface="Canva Sans"/>
              </a:rPr>
              <a:t>Current 3rd and 4th grade students will be given the option to stay in their current school or switch to a school closer to their home. </a:t>
            </a:r>
          </a:p>
          <a:p>
            <a:pPr algn="ctr">
              <a:lnSpc>
                <a:spcPts val="4059"/>
              </a:lnSpc>
            </a:pPr>
            <a:endParaRPr lang="en-US" sz="3399">
              <a:solidFill>
                <a:srgbClr val="000000"/>
              </a:solidFill>
              <a:latin typeface="Canva Sans"/>
              <a:ea typeface="Canva Sans"/>
              <a:cs typeface="Canva Sans"/>
              <a:sym typeface="Canva Sans"/>
            </a:endParaRPr>
          </a:p>
          <a:p>
            <a:pPr algn="ctr">
              <a:lnSpc>
                <a:spcPts val="4759"/>
              </a:lnSpc>
            </a:pPr>
            <a:r>
              <a:rPr lang="en-US" sz="3399">
                <a:solidFill>
                  <a:srgbClr val="000000"/>
                </a:solidFill>
                <a:latin typeface="Canva Sans"/>
                <a:ea typeface="Canva Sans"/>
                <a:cs typeface="Canva Sans"/>
                <a:sym typeface="Canva Sans"/>
              </a:rPr>
              <a:t>An additional benefit close to home classes for special education is more efficient, timely transportation for all students.</a:t>
            </a:r>
          </a:p>
        </p:txBody>
      </p:sp>
      <p:sp>
        <p:nvSpPr>
          <p:cNvPr id="3" name="Freeform 3" descr="Young boy in classroom smiling."/>
          <p:cNvSpPr/>
          <p:nvPr/>
        </p:nvSpPr>
        <p:spPr>
          <a:xfrm>
            <a:off x="10040965" y="0"/>
            <a:ext cx="6853714" cy="10287000"/>
          </a:xfrm>
          <a:custGeom>
            <a:avLst/>
            <a:gdLst/>
            <a:ahLst/>
            <a:cxnLst/>
            <a:rect l="l" t="t" r="r" b="b"/>
            <a:pathLst>
              <a:path w="6853714" h="10287000">
                <a:moveTo>
                  <a:pt x="0" y="0"/>
                </a:moveTo>
                <a:lnTo>
                  <a:pt x="6853714" y="0"/>
                </a:lnTo>
                <a:lnTo>
                  <a:pt x="6853714" y="10287000"/>
                </a:lnTo>
                <a:lnTo>
                  <a:pt x="0" y="10287000"/>
                </a:lnTo>
                <a:lnTo>
                  <a:pt x="0" y="0"/>
                </a:lnTo>
                <a:close/>
              </a:path>
            </a:pathLst>
          </a:custGeom>
          <a:blipFill>
            <a:blip r:embed="rId3"/>
            <a:stretch>
              <a:fillRect l="-31" r="-31"/>
            </a:stretch>
          </a:blipFill>
        </p:spPr>
        <p:txBody>
          <a:bodyPr/>
          <a:lstStyle/>
          <a:p>
            <a:endParaRPr lang="en-US"/>
          </a:p>
        </p:txBody>
      </p:sp>
      <p:sp>
        <p:nvSpPr>
          <p:cNvPr id="2" name="Freeform 2" descr="CDSD logo"/>
          <p:cNvSpPr/>
          <p:nvPr/>
        </p:nvSpPr>
        <p:spPr>
          <a:xfrm>
            <a:off x="0" y="81285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4"/>
            <a:stretch>
              <a:fillRect l="-10710" r="-7102" b="-52508"/>
            </a:stretch>
          </a:blipFill>
        </p:spPr>
        <p:txBody>
          <a:bodyPr/>
          <a:lstStyle/>
          <a:p>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a:spLocks noGrp="1"/>
          </p:cNvSpPr>
          <p:nvPr>
            <p:ph type="title" idx="4294967295"/>
          </p:nvPr>
        </p:nvSpPr>
        <p:spPr>
          <a:xfrm>
            <a:off x="3251299" y="564800"/>
            <a:ext cx="7828200" cy="98795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020"/>
              </a:lnSpc>
              <a:spcBef>
                <a:spcPct val="0"/>
              </a:spcBef>
              <a:spcAft>
                <a:spcPts val="0"/>
              </a:spcAft>
              <a:buClrTx/>
              <a:buSzTx/>
              <a:buFontTx/>
              <a:buNone/>
              <a:tabLst/>
              <a:defRPr/>
            </a:pPr>
            <a:r>
              <a:rPr kumimoji="0" lang="en-US" sz="5729" b="0" i="0" u="none" strike="noStrike" kern="1200" cap="none" spc="0" normalizeH="0" baseline="0" noProof="0">
                <a:ln>
                  <a:noFill/>
                </a:ln>
                <a:solidFill>
                  <a:srgbClr val="000000"/>
                </a:solidFill>
                <a:effectLst/>
                <a:uLnTx/>
                <a:uFillTx/>
                <a:latin typeface="Public Sans Thin"/>
                <a:ea typeface="Public Sans Thin"/>
                <a:cs typeface="Public Sans Thin"/>
                <a:sym typeface="Public Sans Thin"/>
              </a:rPr>
              <a:t>Early Intervention</a:t>
            </a:r>
          </a:p>
        </p:txBody>
      </p:sp>
      <p:sp>
        <p:nvSpPr>
          <p:cNvPr id="3" name="TextBox 3"/>
          <p:cNvSpPr txBox="1"/>
          <p:nvPr/>
        </p:nvSpPr>
        <p:spPr>
          <a:xfrm>
            <a:off x="754680" y="1840427"/>
            <a:ext cx="12668119" cy="7076440"/>
          </a:xfrm>
          <a:prstGeom prst="rect">
            <a:avLst/>
          </a:prstGeom>
        </p:spPr>
        <p:txBody>
          <a:bodyPr lIns="0" tIns="0" rIns="0" bIns="0" rtlCol="0" anchor="t">
            <a:spAutoFit/>
          </a:bodyPr>
          <a:lstStyle/>
          <a:p>
            <a:pPr algn="ctr">
              <a:lnSpc>
                <a:spcPts val="4759"/>
              </a:lnSpc>
            </a:pPr>
            <a:r>
              <a:rPr lang="en-US" sz="3399">
                <a:solidFill>
                  <a:srgbClr val="000000"/>
                </a:solidFill>
                <a:latin typeface="Canva Sans"/>
                <a:ea typeface="Canva Sans"/>
                <a:cs typeface="Canva Sans"/>
                <a:sym typeface="Canva Sans"/>
              </a:rPr>
              <a:t>Early intervention allows us to develop relationships with students and families before they start kindergarten. </a:t>
            </a:r>
          </a:p>
          <a:p>
            <a:pPr algn="ctr">
              <a:lnSpc>
                <a:spcPts val="4759"/>
              </a:lnSpc>
            </a:pPr>
            <a:endParaRPr lang="en-US" sz="3399">
              <a:solidFill>
                <a:srgbClr val="000000"/>
              </a:solidFill>
              <a:latin typeface="Canva Sans"/>
              <a:ea typeface="Canva Sans"/>
              <a:cs typeface="Canva Sans"/>
              <a:sym typeface="Canva Sans"/>
            </a:endParaRPr>
          </a:p>
          <a:p>
            <a:pPr algn="ctr">
              <a:lnSpc>
                <a:spcPts val="4759"/>
              </a:lnSpc>
            </a:pPr>
            <a:r>
              <a:rPr lang="en-US" sz="3399">
                <a:solidFill>
                  <a:srgbClr val="000000"/>
                </a:solidFill>
                <a:latin typeface="Canva Sans"/>
                <a:ea typeface="Canva Sans"/>
                <a:cs typeface="Canva Sans"/>
                <a:sym typeface="Canva Sans"/>
              </a:rPr>
              <a:t>Currently, there are no district classrooms available for IU early intervention classes. Students are being transported to other districts, such as districts located on the West Shore.</a:t>
            </a:r>
          </a:p>
          <a:p>
            <a:pPr algn="ctr">
              <a:lnSpc>
                <a:spcPts val="4759"/>
              </a:lnSpc>
            </a:pPr>
            <a:endParaRPr lang="en-US" sz="3399">
              <a:solidFill>
                <a:srgbClr val="000000"/>
              </a:solidFill>
              <a:latin typeface="Canva Sans"/>
              <a:ea typeface="Canva Sans"/>
              <a:cs typeface="Canva Sans"/>
              <a:sym typeface="Canva Sans"/>
            </a:endParaRPr>
          </a:p>
          <a:p>
            <a:pPr algn="ctr">
              <a:lnSpc>
                <a:spcPts val="4759"/>
              </a:lnSpc>
            </a:pPr>
            <a:r>
              <a:rPr lang="en-US" sz="3399">
                <a:solidFill>
                  <a:srgbClr val="000000"/>
                </a:solidFill>
                <a:latin typeface="Canva Sans"/>
                <a:ea typeface="Canva Sans"/>
                <a:cs typeface="Canva Sans"/>
                <a:sym typeface="Canva Sans"/>
              </a:rPr>
              <a:t>We could add these classes to the newly acquired buildings and in the current elementary buildings. </a:t>
            </a:r>
          </a:p>
          <a:p>
            <a:pPr algn="ctr">
              <a:lnSpc>
                <a:spcPts val="3919"/>
              </a:lnSpc>
            </a:pPr>
            <a:endParaRPr lang="en-US" sz="3399">
              <a:solidFill>
                <a:srgbClr val="000000"/>
              </a:solidFill>
              <a:latin typeface="Canva Sans"/>
              <a:ea typeface="Canva Sans"/>
              <a:cs typeface="Canva Sans"/>
              <a:sym typeface="Canva Sans"/>
            </a:endParaRPr>
          </a:p>
          <a:p>
            <a:pPr algn="ctr">
              <a:lnSpc>
                <a:spcPts val="4759"/>
              </a:lnSpc>
            </a:pPr>
            <a:r>
              <a:rPr lang="en-US" sz="3399">
                <a:solidFill>
                  <a:srgbClr val="000000"/>
                </a:solidFill>
                <a:latin typeface="Canva Sans"/>
                <a:ea typeface="Canva Sans"/>
                <a:cs typeface="Canva Sans"/>
                <a:sym typeface="Canva Sans"/>
              </a:rPr>
              <a:t>The current cost per year is over $700,000 just for transportation of early intervention students.</a:t>
            </a:r>
          </a:p>
        </p:txBody>
      </p:sp>
      <p:sp>
        <p:nvSpPr>
          <p:cNvPr id="4" name="Freeform 4" descr="Young boy playing with a toy truck."/>
          <p:cNvSpPr/>
          <p:nvPr/>
        </p:nvSpPr>
        <p:spPr>
          <a:xfrm>
            <a:off x="13545679" y="4640243"/>
            <a:ext cx="3488321" cy="3488321"/>
          </a:xfrm>
          <a:custGeom>
            <a:avLst/>
            <a:gdLst/>
            <a:ahLst/>
            <a:cxnLst/>
            <a:rect l="l" t="t" r="r" b="b"/>
            <a:pathLst>
              <a:path w="3488321" h="3488321">
                <a:moveTo>
                  <a:pt x="0" y="0"/>
                </a:moveTo>
                <a:lnTo>
                  <a:pt x="3488321" y="0"/>
                </a:lnTo>
                <a:lnTo>
                  <a:pt x="3488321" y="3488321"/>
                </a:lnTo>
                <a:lnTo>
                  <a:pt x="0" y="3488321"/>
                </a:lnTo>
                <a:lnTo>
                  <a:pt x="0" y="0"/>
                </a:lnTo>
                <a:close/>
              </a:path>
            </a:pathLst>
          </a:custGeom>
          <a:blipFill>
            <a:blip r:embed="rId3"/>
            <a:stretch>
              <a:fillRect/>
            </a:stretch>
          </a:blipFill>
        </p:spPr>
        <p:txBody>
          <a:bodyPr/>
          <a:lstStyle/>
          <a:p>
            <a:endParaRPr lang="en-US"/>
          </a:p>
        </p:txBody>
      </p:sp>
      <p:sp>
        <p:nvSpPr>
          <p:cNvPr id="5" name="Freeform 5" descr="2 students playing with colorful toys. "/>
          <p:cNvSpPr/>
          <p:nvPr/>
        </p:nvSpPr>
        <p:spPr>
          <a:xfrm>
            <a:off x="13545679" y="1212682"/>
            <a:ext cx="3488321" cy="3127826"/>
          </a:xfrm>
          <a:custGeom>
            <a:avLst/>
            <a:gdLst/>
            <a:ahLst/>
            <a:cxnLst/>
            <a:rect l="l" t="t" r="r" b="b"/>
            <a:pathLst>
              <a:path w="3488321" h="3127826">
                <a:moveTo>
                  <a:pt x="0" y="0"/>
                </a:moveTo>
                <a:lnTo>
                  <a:pt x="3488321" y="0"/>
                </a:lnTo>
                <a:lnTo>
                  <a:pt x="3488321" y="3127826"/>
                </a:lnTo>
                <a:lnTo>
                  <a:pt x="0" y="3127826"/>
                </a:lnTo>
                <a:lnTo>
                  <a:pt x="0" y="0"/>
                </a:lnTo>
                <a:close/>
              </a:path>
            </a:pathLst>
          </a:custGeom>
          <a:blipFill>
            <a:blip r:embed="rId4"/>
            <a:stretch>
              <a:fillRect/>
            </a:stretch>
          </a:blipFill>
        </p:spPr>
        <p:txBody>
          <a:bodyPr/>
          <a:lstStyle/>
          <a:p>
            <a:endParaRPr lang="en-US"/>
          </a:p>
        </p:txBody>
      </p:sp>
      <p:sp>
        <p:nvSpPr>
          <p:cNvPr id="7" name="TextBox 7"/>
          <p:cNvSpPr txBox="1"/>
          <p:nvPr/>
        </p:nvSpPr>
        <p:spPr>
          <a:xfrm>
            <a:off x="14599166" y="8297742"/>
            <a:ext cx="1571476" cy="198120"/>
          </a:xfrm>
          <a:prstGeom prst="rect">
            <a:avLst/>
          </a:prstGeom>
        </p:spPr>
        <p:txBody>
          <a:bodyPr lIns="0" tIns="0" rIns="0" bIns="0" rtlCol="0" anchor="t">
            <a:spAutoFit/>
          </a:bodyPr>
          <a:lstStyle/>
          <a:p>
            <a:pPr algn="ctr">
              <a:lnSpc>
                <a:spcPts val="1679"/>
              </a:lnSpc>
            </a:pPr>
            <a:r>
              <a:rPr lang="en-US" sz="1200">
                <a:solidFill>
                  <a:srgbClr val="000000"/>
                </a:solidFill>
                <a:latin typeface="Canva Sans"/>
                <a:ea typeface="Canva Sans"/>
                <a:cs typeface="Canva Sans"/>
                <a:sym typeface="Canva Sans"/>
              </a:rPr>
              <a:t>Images from caiu.org </a:t>
            </a:r>
          </a:p>
        </p:txBody>
      </p:sp>
      <p:sp>
        <p:nvSpPr>
          <p:cNvPr id="2" name="Freeform 2" descr="CDSD logo"/>
          <p:cNvSpPr/>
          <p:nvPr/>
        </p:nvSpPr>
        <p:spPr>
          <a:xfrm>
            <a:off x="0" y="81285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5"/>
            <a:stretch>
              <a:fillRect l="-10710" r="-7102" b="-52508"/>
            </a:stretch>
          </a:blipFill>
        </p:spPr>
        <p:txBody>
          <a:bodyPr/>
          <a:lstStyle/>
          <a:p>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a:spLocks noGrp="1"/>
          </p:cNvSpPr>
          <p:nvPr>
            <p:ph type="title" idx="4294967295"/>
          </p:nvPr>
        </p:nvSpPr>
        <p:spPr>
          <a:xfrm>
            <a:off x="833528" y="1613354"/>
            <a:ext cx="8572149" cy="85725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6720"/>
              </a:lnSpc>
              <a:spcBef>
                <a:spcPts val="0"/>
              </a:spcBef>
              <a:spcAft>
                <a:spcPts val="0"/>
              </a:spcAft>
              <a:buClrTx/>
              <a:buSzTx/>
              <a:buFontTx/>
              <a:buNone/>
              <a:tabLst/>
              <a:defRPr/>
            </a:pPr>
            <a:r>
              <a:rPr kumimoji="0" lang="en-US" sz="5600" b="0" i="0" u="none" strike="noStrike" kern="1200" cap="none" spc="0" normalizeH="0" baseline="0" noProof="0">
                <a:ln>
                  <a:noFill/>
                </a:ln>
                <a:solidFill>
                  <a:srgbClr val="000000"/>
                </a:solidFill>
                <a:effectLst/>
                <a:uLnTx/>
                <a:uFillTx/>
                <a:latin typeface="Public Sans Thin"/>
                <a:ea typeface="Public Sans Thin"/>
                <a:cs typeface="Public Sans Thin"/>
                <a:sym typeface="Public Sans Thin"/>
              </a:rPr>
              <a:t>Building Acquisition Cost</a:t>
            </a:r>
          </a:p>
        </p:txBody>
      </p:sp>
      <p:sp>
        <p:nvSpPr>
          <p:cNvPr id="3" name="TextBox 3"/>
          <p:cNvSpPr txBox="1"/>
          <p:nvPr/>
        </p:nvSpPr>
        <p:spPr>
          <a:xfrm>
            <a:off x="1171584" y="3109777"/>
            <a:ext cx="6029822" cy="4685665"/>
          </a:xfrm>
          <a:prstGeom prst="rect">
            <a:avLst/>
          </a:prstGeom>
        </p:spPr>
        <p:txBody>
          <a:bodyPr lIns="0" tIns="0" rIns="0" bIns="0" rtlCol="0" anchor="t">
            <a:spAutoFit/>
          </a:bodyPr>
          <a:lstStyle/>
          <a:p>
            <a:pPr algn="just">
              <a:lnSpc>
                <a:spcPts val="4759"/>
              </a:lnSpc>
            </a:pPr>
            <a:r>
              <a:rPr lang="en-US" sz="3399" b="1">
                <a:solidFill>
                  <a:srgbClr val="000000"/>
                </a:solidFill>
                <a:latin typeface="Public Sans Bold"/>
                <a:ea typeface="Public Sans Bold"/>
                <a:cs typeface="Public Sans Bold"/>
                <a:sym typeface="Public Sans Bold"/>
              </a:rPr>
              <a:t>4251 Crums Mill Rd </a:t>
            </a:r>
          </a:p>
          <a:p>
            <a:pPr algn="just">
              <a:lnSpc>
                <a:spcPts val="4759"/>
              </a:lnSpc>
            </a:pPr>
            <a:endParaRPr lang="en-US" sz="3399" b="1">
              <a:solidFill>
                <a:srgbClr val="000000"/>
              </a:solidFill>
              <a:latin typeface="Public Sans Bold"/>
              <a:ea typeface="Public Sans Bold"/>
              <a:cs typeface="Public Sans Bold"/>
              <a:sym typeface="Public Sans Bold"/>
            </a:endParaRPr>
          </a:p>
          <a:p>
            <a:pPr algn="just">
              <a:lnSpc>
                <a:spcPts val="4759"/>
              </a:lnSpc>
            </a:pPr>
            <a:r>
              <a:rPr lang="en-US" sz="3399" b="1">
                <a:solidFill>
                  <a:srgbClr val="000000"/>
                </a:solidFill>
                <a:latin typeface="Public Sans Bold"/>
                <a:ea typeface="Public Sans Bold"/>
                <a:cs typeface="Public Sans Bold"/>
                <a:sym typeface="Public Sans Bold"/>
              </a:rPr>
              <a:t>4031 Executive Park Rd </a:t>
            </a:r>
          </a:p>
          <a:p>
            <a:pPr algn="just">
              <a:lnSpc>
                <a:spcPts val="4759"/>
              </a:lnSpc>
            </a:pPr>
            <a:endParaRPr lang="en-US" sz="3399" b="1">
              <a:solidFill>
                <a:srgbClr val="000000"/>
              </a:solidFill>
              <a:latin typeface="Public Sans Bold"/>
              <a:ea typeface="Public Sans Bold"/>
              <a:cs typeface="Public Sans Bold"/>
              <a:sym typeface="Public Sans Bold"/>
            </a:endParaRPr>
          </a:p>
          <a:p>
            <a:pPr algn="just">
              <a:lnSpc>
                <a:spcPts val="4759"/>
              </a:lnSpc>
            </a:pPr>
            <a:r>
              <a:rPr lang="en-US" sz="3399" b="1">
                <a:solidFill>
                  <a:srgbClr val="000000"/>
                </a:solidFill>
                <a:latin typeface="Public Sans Bold"/>
                <a:ea typeface="Public Sans Bold"/>
                <a:cs typeface="Public Sans Bold"/>
                <a:sym typeface="Public Sans Bold"/>
              </a:rPr>
              <a:t>75 S Houcks Rd </a:t>
            </a:r>
          </a:p>
          <a:p>
            <a:pPr algn="just">
              <a:lnSpc>
                <a:spcPts val="3919"/>
              </a:lnSpc>
            </a:pPr>
            <a:endParaRPr lang="en-US" sz="3399" b="1">
              <a:solidFill>
                <a:srgbClr val="000000"/>
              </a:solidFill>
              <a:latin typeface="Public Sans Bold"/>
              <a:ea typeface="Public Sans Bold"/>
              <a:cs typeface="Public Sans Bold"/>
              <a:sym typeface="Public Sans Bold"/>
            </a:endParaRPr>
          </a:p>
          <a:p>
            <a:pPr algn="just">
              <a:lnSpc>
                <a:spcPts val="4759"/>
              </a:lnSpc>
            </a:pPr>
            <a:r>
              <a:rPr lang="en-US" sz="3399" b="1">
                <a:solidFill>
                  <a:srgbClr val="000000"/>
                </a:solidFill>
                <a:latin typeface="Public Sans Bold"/>
                <a:ea typeface="Public Sans Bold"/>
                <a:cs typeface="Public Sans Bold"/>
                <a:sym typeface="Public Sans Bold"/>
              </a:rPr>
              <a:t>Total Investment</a:t>
            </a:r>
            <a:r>
              <a:rPr lang="en-US" sz="3399">
                <a:solidFill>
                  <a:srgbClr val="000000"/>
                </a:solidFill>
                <a:latin typeface="Public Sans"/>
                <a:ea typeface="Public Sans"/>
                <a:cs typeface="Public Sans"/>
                <a:sym typeface="Public Sans"/>
              </a:rPr>
              <a:t> </a:t>
            </a:r>
          </a:p>
          <a:p>
            <a:pPr marL="0" lvl="0" indent="0" algn="just">
              <a:lnSpc>
                <a:spcPts val="4759"/>
              </a:lnSpc>
              <a:spcBef>
                <a:spcPct val="0"/>
              </a:spcBef>
            </a:pPr>
            <a:endParaRPr lang="en-US" sz="3399">
              <a:solidFill>
                <a:srgbClr val="000000"/>
              </a:solidFill>
              <a:latin typeface="Public Sans"/>
              <a:ea typeface="Public Sans"/>
              <a:cs typeface="Public Sans"/>
              <a:sym typeface="Public Sans"/>
            </a:endParaRPr>
          </a:p>
        </p:txBody>
      </p:sp>
      <p:sp>
        <p:nvSpPr>
          <p:cNvPr id="5" name="TextBox 5"/>
          <p:cNvSpPr txBox="1"/>
          <p:nvPr/>
        </p:nvSpPr>
        <p:spPr>
          <a:xfrm>
            <a:off x="2277940" y="3216774"/>
            <a:ext cx="6029822" cy="4566699"/>
          </a:xfrm>
          <a:prstGeom prst="rect">
            <a:avLst/>
          </a:prstGeom>
        </p:spPr>
        <p:txBody>
          <a:bodyPr lIns="0" tIns="0" rIns="0" bIns="0" rtlCol="0" anchor="t">
            <a:spAutoFit/>
          </a:bodyPr>
          <a:lstStyle/>
          <a:p>
            <a:pPr algn="r">
              <a:lnSpc>
                <a:spcPts val="4479"/>
              </a:lnSpc>
            </a:pPr>
            <a:r>
              <a:rPr lang="en-US" sz="3150">
                <a:solidFill>
                  <a:srgbClr val="000000"/>
                </a:solidFill>
                <a:latin typeface="Public Sans"/>
                <a:ea typeface="Public Sans"/>
                <a:cs typeface="Public Sans"/>
                <a:sym typeface="Public Sans"/>
              </a:rPr>
              <a:t>2.8 million</a:t>
            </a:r>
          </a:p>
          <a:p>
            <a:pPr algn="r">
              <a:lnSpc>
                <a:spcPts val="4479"/>
              </a:lnSpc>
            </a:pPr>
            <a:endParaRPr lang="en-US" sz="3199">
              <a:solidFill>
                <a:srgbClr val="000000"/>
              </a:solidFill>
              <a:latin typeface="Public Sans"/>
              <a:ea typeface="Public Sans"/>
              <a:cs typeface="Public Sans"/>
              <a:sym typeface="Public Sans"/>
            </a:endParaRPr>
          </a:p>
          <a:p>
            <a:pPr algn="r">
              <a:lnSpc>
                <a:spcPts val="4479"/>
              </a:lnSpc>
            </a:pPr>
            <a:r>
              <a:rPr lang="en-US" sz="3150">
                <a:solidFill>
                  <a:srgbClr val="000000"/>
                </a:solidFill>
                <a:latin typeface="Public Sans"/>
                <a:ea typeface="Public Sans"/>
                <a:cs typeface="Public Sans"/>
                <a:sym typeface="Public Sans"/>
              </a:rPr>
              <a:t>2.1 million</a:t>
            </a:r>
            <a:endParaRPr lang="en-US" sz="3150">
              <a:solidFill>
                <a:srgbClr val="000000"/>
              </a:solidFill>
              <a:latin typeface="Public Sans"/>
              <a:ea typeface="Public Sans"/>
              <a:cs typeface="Public Sans"/>
            </a:endParaRPr>
          </a:p>
          <a:p>
            <a:pPr algn="r">
              <a:lnSpc>
                <a:spcPts val="4479"/>
              </a:lnSpc>
            </a:pPr>
            <a:endParaRPr lang="en-US" sz="3199">
              <a:solidFill>
                <a:srgbClr val="000000"/>
              </a:solidFill>
              <a:latin typeface="Public Sans"/>
              <a:ea typeface="Public Sans"/>
              <a:cs typeface="Public Sans"/>
              <a:sym typeface="Public Sans"/>
            </a:endParaRPr>
          </a:p>
          <a:p>
            <a:pPr algn="r">
              <a:lnSpc>
                <a:spcPts val="4479"/>
              </a:lnSpc>
            </a:pPr>
            <a:r>
              <a:rPr lang="en-US" sz="3150">
                <a:solidFill>
                  <a:srgbClr val="000000"/>
                </a:solidFill>
                <a:latin typeface="Public Sans"/>
                <a:ea typeface="Public Sans"/>
                <a:cs typeface="Public Sans"/>
                <a:sym typeface="Public Sans"/>
              </a:rPr>
              <a:t>4.5 million</a:t>
            </a:r>
            <a:endParaRPr lang="en-US" sz="3150">
              <a:solidFill>
                <a:srgbClr val="000000"/>
              </a:solidFill>
              <a:latin typeface="Public Sans"/>
              <a:ea typeface="Public Sans"/>
              <a:cs typeface="Public Sans"/>
            </a:endParaRPr>
          </a:p>
          <a:p>
            <a:pPr algn="r">
              <a:lnSpc>
                <a:spcPts val="4479"/>
              </a:lnSpc>
            </a:pPr>
            <a:endParaRPr lang="en-US" sz="3199">
              <a:solidFill>
                <a:srgbClr val="000000"/>
              </a:solidFill>
              <a:latin typeface="Public Sans"/>
              <a:ea typeface="Public Sans"/>
              <a:cs typeface="Public Sans"/>
              <a:sym typeface="Public Sans"/>
            </a:endParaRPr>
          </a:p>
          <a:p>
            <a:pPr algn="r">
              <a:lnSpc>
                <a:spcPts val="4479"/>
              </a:lnSpc>
            </a:pPr>
            <a:r>
              <a:rPr lang="en-US" sz="3150">
                <a:solidFill>
                  <a:srgbClr val="000000"/>
                </a:solidFill>
                <a:latin typeface="Public Sans"/>
                <a:ea typeface="Public Sans"/>
                <a:cs typeface="Public Sans"/>
                <a:sym typeface="Public Sans"/>
              </a:rPr>
              <a:t>9.4 million</a:t>
            </a:r>
            <a:endParaRPr lang="en-US" sz="3150">
              <a:solidFill>
                <a:srgbClr val="000000"/>
              </a:solidFill>
              <a:latin typeface="Public Sans"/>
              <a:ea typeface="Public Sans"/>
              <a:cs typeface="Public Sans"/>
            </a:endParaRPr>
          </a:p>
          <a:p>
            <a:pPr marL="0" lvl="0" indent="0" algn="r">
              <a:lnSpc>
                <a:spcPts val="4479"/>
              </a:lnSpc>
              <a:spcBef>
                <a:spcPct val="0"/>
              </a:spcBef>
            </a:pPr>
            <a:endParaRPr lang="en-US" sz="3199">
              <a:solidFill>
                <a:srgbClr val="000000"/>
              </a:solidFill>
              <a:latin typeface="Public Sans"/>
              <a:ea typeface="Public Sans"/>
              <a:cs typeface="Public Sans"/>
              <a:sym typeface="Public Sans"/>
            </a:endParaRPr>
          </a:p>
        </p:txBody>
      </p:sp>
      <p:sp>
        <p:nvSpPr>
          <p:cNvPr id="2" name="Freeform 2" descr="Two students walking down a school hall."/>
          <p:cNvSpPr/>
          <p:nvPr/>
        </p:nvSpPr>
        <p:spPr>
          <a:xfrm>
            <a:off x="10058400" y="0"/>
            <a:ext cx="8229600" cy="10287000"/>
          </a:xfrm>
          <a:custGeom>
            <a:avLst/>
            <a:gdLst/>
            <a:ahLst/>
            <a:cxnLst/>
            <a:rect l="l" t="t" r="r" b="b"/>
            <a:pathLst>
              <a:path w="8229600" h="10287000">
                <a:moveTo>
                  <a:pt x="0" y="0"/>
                </a:moveTo>
                <a:lnTo>
                  <a:pt x="8229600" y="0"/>
                </a:lnTo>
                <a:lnTo>
                  <a:pt x="8229600" y="10287000"/>
                </a:lnTo>
                <a:lnTo>
                  <a:pt x="0" y="10287000"/>
                </a:lnTo>
                <a:lnTo>
                  <a:pt x="0" y="0"/>
                </a:lnTo>
                <a:close/>
              </a:path>
            </a:pathLst>
          </a:custGeom>
          <a:blipFill>
            <a:blip r:embed="rId3"/>
            <a:stretch>
              <a:fillRect l="-24997" r="-62619"/>
            </a:stretch>
          </a:blipFill>
        </p:spPr>
        <p:txBody>
          <a:bodyPr/>
          <a:lstStyle/>
          <a:p>
            <a:endParaRPr lang="en-US"/>
          </a:p>
        </p:txBody>
      </p:sp>
      <p:sp>
        <p:nvSpPr>
          <p:cNvPr id="6" name="Freeform 6" descr="CDSD logo"/>
          <p:cNvSpPr/>
          <p:nvPr/>
        </p:nvSpPr>
        <p:spPr>
          <a:xfrm>
            <a:off x="0" y="81285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4"/>
            <a:stretch>
              <a:fillRect l="-10710" r="-7102" b="-52508"/>
            </a:stretch>
          </a:blipFill>
        </p:spPr>
        <p:txBody>
          <a:bodyPr/>
          <a:lstStyle/>
          <a:p>
            <a:endParaRPr lang="en-US"/>
          </a:p>
        </p:txBody>
      </p:sp>
      <p:sp>
        <p:nvSpPr>
          <p:cNvPr id="7" name="AutoShape 7">
            <a:extLst>
              <a:ext uri="{C183D7F6-B498-43B3-948B-1728B52AA6E4}">
                <adec:decorative xmlns:adec="http://schemas.microsoft.com/office/drawing/2017/decorative" val="1"/>
              </a:ext>
            </a:extLst>
          </p:cNvPr>
          <p:cNvSpPr/>
          <p:nvPr/>
        </p:nvSpPr>
        <p:spPr>
          <a:xfrm>
            <a:off x="1171584" y="6462037"/>
            <a:ext cx="7136177" cy="0"/>
          </a:xfrm>
          <a:prstGeom prst="line">
            <a:avLst/>
          </a:prstGeom>
          <a:ln w="38100" cap="flat">
            <a:solidFill>
              <a:srgbClr val="000000"/>
            </a:solidFill>
            <a:prstDash val="solid"/>
            <a:headEnd type="none" w="sm" len="sm"/>
            <a:tailEnd type="none" w="sm" len="sm"/>
          </a:ln>
        </p:spPr>
        <p:txBody>
          <a:bodyPr/>
          <a:lstStyle/>
          <a:p>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30">
            <a:extLst>
              <a:ext uri="{FF2B5EF4-FFF2-40B4-BE49-F238E27FC236}">
                <a16:creationId xmlns:a16="http://schemas.microsoft.com/office/drawing/2014/main" id="{3F7F45BB-1F3C-7960-1C1C-275508FB875F}"/>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US"/>
              <a:t>Map of K locations</a:t>
            </a:r>
          </a:p>
        </p:txBody>
      </p:sp>
      <p:grpSp>
        <p:nvGrpSpPr>
          <p:cNvPr id="2" name="Group 2">
            <a:extLst>
              <a:ext uri="{C183D7F6-B498-43B3-948B-1728B52AA6E4}">
                <adec:decorative xmlns:adec="http://schemas.microsoft.com/office/drawing/2017/decorative" val="1"/>
              </a:ext>
            </a:extLst>
          </p:cNvPr>
          <p:cNvGrpSpPr>
            <a:grpSpLocks noChangeAspect="1"/>
          </p:cNvGrpSpPr>
          <p:nvPr/>
        </p:nvGrpSpPr>
        <p:grpSpPr>
          <a:xfrm>
            <a:off x="129483" y="9364365"/>
            <a:ext cx="422546" cy="922557"/>
            <a:chOff x="0" y="0"/>
            <a:chExt cx="413156" cy="902056"/>
          </a:xfrm>
        </p:grpSpPr>
        <p:sp>
          <p:nvSpPr>
            <p:cNvPr id="3" name="Freeform 3"/>
            <p:cNvSpPr/>
            <p:nvPr/>
          </p:nvSpPr>
          <p:spPr>
            <a:xfrm>
              <a:off x="0" y="0"/>
              <a:ext cx="413131" cy="902081"/>
            </a:xfrm>
            <a:custGeom>
              <a:avLst/>
              <a:gdLst/>
              <a:ahLst/>
              <a:cxnLst/>
              <a:rect l="l" t="t" r="r" b="b"/>
              <a:pathLst>
                <a:path w="413131" h="902081">
                  <a:moveTo>
                    <a:pt x="15875" y="902081"/>
                  </a:moveTo>
                  <a:lnTo>
                    <a:pt x="246253" y="902081"/>
                  </a:lnTo>
                  <a:lnTo>
                    <a:pt x="413131" y="0"/>
                  </a:lnTo>
                  <a:lnTo>
                    <a:pt x="35306" y="0"/>
                  </a:lnTo>
                  <a:lnTo>
                    <a:pt x="0" y="193675"/>
                  </a:lnTo>
                  <a:lnTo>
                    <a:pt x="147447" y="193675"/>
                  </a:lnTo>
                  <a:close/>
                </a:path>
              </a:pathLst>
            </a:custGeom>
            <a:solidFill>
              <a:srgbClr val="FFFFFF">
                <a:alpha val="49804"/>
              </a:srgbClr>
            </a:solidFill>
          </p:spPr>
          <p:txBody>
            <a:bodyPr/>
            <a:lstStyle/>
            <a:p>
              <a:endParaRPr lang="en-US" sz="1841"/>
            </a:p>
          </p:txBody>
        </p:sp>
      </p:grpSp>
      <p:sp>
        <p:nvSpPr>
          <p:cNvPr id="4" name="Freeform 4">
            <a:extLst>
              <a:ext uri="{C183D7F6-B498-43B3-948B-1728B52AA6E4}">
                <adec:decorative xmlns:adec="http://schemas.microsoft.com/office/drawing/2017/decorative" val="1"/>
              </a:ext>
            </a:extLst>
          </p:cNvPr>
          <p:cNvSpPr/>
          <p:nvPr/>
        </p:nvSpPr>
        <p:spPr>
          <a:xfrm>
            <a:off x="1746969" y="-64946"/>
            <a:ext cx="16612463" cy="10416883"/>
          </a:xfrm>
          <a:custGeom>
            <a:avLst/>
            <a:gdLst/>
            <a:ahLst/>
            <a:cxnLst/>
            <a:rect l="l" t="t" r="r" b="b"/>
            <a:pathLst>
              <a:path w="16243297" h="10185397">
                <a:moveTo>
                  <a:pt x="0" y="0"/>
                </a:moveTo>
                <a:lnTo>
                  <a:pt x="16243297" y="0"/>
                </a:lnTo>
                <a:lnTo>
                  <a:pt x="16243297" y="10185397"/>
                </a:lnTo>
                <a:lnTo>
                  <a:pt x="0" y="10185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841"/>
          </a:p>
        </p:txBody>
      </p:sp>
      <p:grpSp>
        <p:nvGrpSpPr>
          <p:cNvPr id="5" name="Group 5" descr="Map of Kindergarten locations. "/>
          <p:cNvGrpSpPr>
            <a:grpSpLocks noChangeAspect="1"/>
          </p:cNvGrpSpPr>
          <p:nvPr/>
        </p:nvGrpSpPr>
        <p:grpSpPr>
          <a:xfrm>
            <a:off x="3093766" y="233845"/>
            <a:ext cx="14496877" cy="9826033"/>
            <a:chOff x="0" y="0"/>
            <a:chExt cx="18899632" cy="12810236"/>
          </a:xfrm>
        </p:grpSpPr>
        <p:sp>
          <p:nvSpPr>
            <p:cNvPr id="6" name="Freeform 6"/>
            <p:cNvSpPr/>
            <p:nvPr/>
          </p:nvSpPr>
          <p:spPr>
            <a:xfrm>
              <a:off x="0" y="0"/>
              <a:ext cx="18899632" cy="12810236"/>
            </a:xfrm>
            <a:custGeom>
              <a:avLst/>
              <a:gdLst/>
              <a:ahLst/>
              <a:cxnLst/>
              <a:rect l="l" t="t" r="r" b="b"/>
              <a:pathLst>
                <a:path w="18899632" h="12810236">
                  <a:moveTo>
                    <a:pt x="7660513" y="0"/>
                  </a:moveTo>
                  <a:lnTo>
                    <a:pt x="7671054" y="104394"/>
                  </a:lnTo>
                  <a:cubicBezTo>
                    <a:pt x="7671054" y="599821"/>
                    <a:pt x="7269353" y="1001395"/>
                    <a:pt x="6774053" y="1001395"/>
                  </a:cubicBezTo>
                  <a:lnTo>
                    <a:pt x="0" y="1001395"/>
                  </a:lnTo>
                  <a:lnTo>
                    <a:pt x="0" y="12810236"/>
                  </a:lnTo>
                  <a:lnTo>
                    <a:pt x="18899632" y="12810236"/>
                  </a:lnTo>
                  <a:lnTo>
                    <a:pt x="18899632" y="0"/>
                  </a:lnTo>
                  <a:close/>
                </a:path>
              </a:pathLst>
            </a:custGeom>
            <a:blipFill>
              <a:blip r:embed="rId4"/>
              <a:stretch>
                <a:fillRect/>
              </a:stretch>
            </a:blipFill>
          </p:spPr>
          <p:txBody>
            <a:bodyPr/>
            <a:lstStyle/>
            <a:p>
              <a:endParaRPr lang="en-US" sz="1841"/>
            </a:p>
          </p:txBody>
        </p:sp>
      </p:grpSp>
      <p:sp>
        <p:nvSpPr>
          <p:cNvPr id="7" name="Freeform 7">
            <a:extLst>
              <a:ext uri="{C183D7F6-B498-43B3-948B-1728B52AA6E4}">
                <adec:decorative xmlns:adec="http://schemas.microsoft.com/office/drawing/2017/decorative" val="1"/>
              </a:ext>
            </a:extLst>
          </p:cNvPr>
          <p:cNvSpPr/>
          <p:nvPr/>
        </p:nvSpPr>
        <p:spPr>
          <a:xfrm>
            <a:off x="17822228" y="8650432"/>
            <a:ext cx="233649" cy="935182"/>
          </a:xfrm>
          <a:custGeom>
            <a:avLst/>
            <a:gdLst/>
            <a:ahLst/>
            <a:cxnLst/>
            <a:rect l="l" t="t" r="r" b="b"/>
            <a:pathLst>
              <a:path w="228457" h="914400">
                <a:moveTo>
                  <a:pt x="0" y="0"/>
                </a:moveTo>
                <a:lnTo>
                  <a:pt x="228457" y="0"/>
                </a:lnTo>
                <a:lnTo>
                  <a:pt x="228457" y="914400"/>
                </a:lnTo>
                <a:lnTo>
                  <a:pt x="0" y="9144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1841"/>
          </a:p>
        </p:txBody>
      </p:sp>
      <p:sp>
        <p:nvSpPr>
          <p:cNvPr id="8" name="Freeform 8">
            <a:extLst>
              <a:ext uri="{C183D7F6-B498-43B3-948B-1728B52AA6E4}">
                <adec:decorative xmlns:adec="http://schemas.microsoft.com/office/drawing/2017/decorative" val="1"/>
              </a:ext>
            </a:extLst>
          </p:cNvPr>
          <p:cNvSpPr/>
          <p:nvPr/>
        </p:nvSpPr>
        <p:spPr>
          <a:xfrm rot="5400000">
            <a:off x="17630982" y="9085476"/>
            <a:ext cx="643298" cy="136381"/>
          </a:xfrm>
          <a:custGeom>
            <a:avLst/>
            <a:gdLst/>
            <a:ahLst/>
            <a:cxnLst/>
            <a:rect l="l" t="t" r="r" b="b"/>
            <a:pathLst>
              <a:path w="629002" h="133350">
                <a:moveTo>
                  <a:pt x="0" y="0"/>
                </a:moveTo>
                <a:lnTo>
                  <a:pt x="629003" y="0"/>
                </a:lnTo>
                <a:lnTo>
                  <a:pt x="629003" y="133350"/>
                </a:lnTo>
                <a:lnTo>
                  <a:pt x="0" y="133350"/>
                </a:lnTo>
                <a:lnTo>
                  <a:pt x="0" y="0"/>
                </a:lnTo>
                <a:close/>
              </a:path>
            </a:pathLst>
          </a:custGeom>
          <a:blipFill>
            <a:blip r:embed="rId7"/>
            <a:stretch>
              <a:fillRect/>
            </a:stretch>
          </a:blipFill>
        </p:spPr>
        <p:txBody>
          <a:bodyPr/>
          <a:lstStyle/>
          <a:p>
            <a:endParaRPr lang="en-US" sz="1841"/>
          </a:p>
        </p:txBody>
      </p:sp>
      <p:sp>
        <p:nvSpPr>
          <p:cNvPr id="9" name="Freeform 9">
            <a:extLst>
              <a:ext uri="{C183D7F6-B498-43B3-948B-1728B52AA6E4}">
                <adec:decorative xmlns:adec="http://schemas.microsoft.com/office/drawing/2017/decorative" val="1"/>
              </a:ext>
            </a:extLst>
          </p:cNvPr>
          <p:cNvSpPr/>
          <p:nvPr/>
        </p:nvSpPr>
        <p:spPr>
          <a:xfrm>
            <a:off x="17817163" y="233796"/>
            <a:ext cx="243547" cy="8416636"/>
          </a:xfrm>
          <a:custGeom>
            <a:avLst/>
            <a:gdLst/>
            <a:ahLst/>
            <a:cxnLst/>
            <a:rect l="l" t="t" r="r" b="b"/>
            <a:pathLst>
              <a:path w="238135" h="8229600">
                <a:moveTo>
                  <a:pt x="0" y="0"/>
                </a:moveTo>
                <a:lnTo>
                  <a:pt x="238135" y="0"/>
                </a:lnTo>
                <a:lnTo>
                  <a:pt x="238135" y="8229600"/>
                </a:lnTo>
                <a:lnTo>
                  <a:pt x="0" y="82296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1841"/>
          </a:p>
        </p:txBody>
      </p:sp>
      <p:sp>
        <p:nvSpPr>
          <p:cNvPr id="10" name="Freeform 10">
            <a:extLst>
              <a:ext uri="{C183D7F6-B498-43B3-948B-1728B52AA6E4}">
                <adec:decorative xmlns:adec="http://schemas.microsoft.com/office/drawing/2017/decorative" val="1"/>
              </a:ext>
            </a:extLst>
          </p:cNvPr>
          <p:cNvSpPr/>
          <p:nvPr/>
        </p:nvSpPr>
        <p:spPr>
          <a:xfrm rot="5400000">
            <a:off x="15648027" y="6241979"/>
            <a:ext cx="4622915" cy="204892"/>
          </a:xfrm>
          <a:custGeom>
            <a:avLst/>
            <a:gdLst/>
            <a:ahLst/>
            <a:cxnLst/>
            <a:rect l="l" t="t" r="r" b="b"/>
            <a:pathLst>
              <a:path w="4520184" h="200339">
                <a:moveTo>
                  <a:pt x="0" y="0"/>
                </a:moveTo>
                <a:lnTo>
                  <a:pt x="4520184" y="0"/>
                </a:lnTo>
                <a:lnTo>
                  <a:pt x="4520184" y="200339"/>
                </a:lnTo>
                <a:lnTo>
                  <a:pt x="0" y="200339"/>
                </a:lnTo>
                <a:lnTo>
                  <a:pt x="0" y="0"/>
                </a:lnTo>
                <a:close/>
              </a:path>
            </a:pathLst>
          </a:custGeom>
          <a:blipFill>
            <a:blip r:embed="rId10"/>
            <a:stretch>
              <a:fillRect/>
            </a:stretch>
          </a:blipFill>
        </p:spPr>
        <p:txBody>
          <a:bodyPr/>
          <a:lstStyle/>
          <a:p>
            <a:endParaRPr lang="en-US" sz="1841"/>
          </a:p>
        </p:txBody>
      </p:sp>
      <p:sp>
        <p:nvSpPr>
          <p:cNvPr id="11" name="Freeform 11">
            <a:extLst>
              <a:ext uri="{C183D7F6-B498-43B3-948B-1728B52AA6E4}">
                <adec:decorative xmlns:adec="http://schemas.microsoft.com/office/drawing/2017/decorative" val="1"/>
              </a:ext>
            </a:extLst>
          </p:cNvPr>
          <p:cNvSpPr/>
          <p:nvPr/>
        </p:nvSpPr>
        <p:spPr>
          <a:xfrm>
            <a:off x="17822101" y="9585614"/>
            <a:ext cx="233795" cy="467591"/>
          </a:xfrm>
          <a:custGeom>
            <a:avLst/>
            <a:gdLst/>
            <a:ahLst/>
            <a:cxnLst/>
            <a:rect l="l" t="t" r="r" b="b"/>
            <a:pathLst>
              <a:path w="228600" h="457200">
                <a:moveTo>
                  <a:pt x="0" y="0"/>
                </a:moveTo>
                <a:lnTo>
                  <a:pt x="228600" y="0"/>
                </a:lnTo>
                <a:lnTo>
                  <a:pt x="228600" y="457200"/>
                </a:lnTo>
                <a:lnTo>
                  <a:pt x="0" y="4572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1841"/>
          </a:p>
        </p:txBody>
      </p:sp>
      <p:sp>
        <p:nvSpPr>
          <p:cNvPr id="12" name="Freeform 12">
            <a:extLst>
              <a:ext uri="{C183D7F6-B498-43B3-948B-1728B52AA6E4}">
                <adec:decorative xmlns:adec="http://schemas.microsoft.com/office/drawing/2017/decorative" val="1"/>
              </a:ext>
            </a:extLst>
          </p:cNvPr>
          <p:cNvSpPr/>
          <p:nvPr/>
        </p:nvSpPr>
        <p:spPr>
          <a:xfrm rot="5400000">
            <a:off x="17862070" y="9891983"/>
            <a:ext cx="194830" cy="204892"/>
          </a:xfrm>
          <a:custGeom>
            <a:avLst/>
            <a:gdLst/>
            <a:ahLst/>
            <a:cxnLst/>
            <a:rect l="l" t="t" r="r" b="b"/>
            <a:pathLst>
              <a:path w="190500" h="200339">
                <a:moveTo>
                  <a:pt x="0" y="0"/>
                </a:moveTo>
                <a:lnTo>
                  <a:pt x="190500" y="0"/>
                </a:lnTo>
                <a:lnTo>
                  <a:pt x="190500" y="200340"/>
                </a:lnTo>
                <a:lnTo>
                  <a:pt x="0" y="200340"/>
                </a:lnTo>
                <a:lnTo>
                  <a:pt x="0" y="0"/>
                </a:lnTo>
                <a:close/>
              </a:path>
            </a:pathLst>
          </a:custGeom>
          <a:blipFill>
            <a:blip r:embed="rId13"/>
            <a:stretch>
              <a:fillRect/>
            </a:stretch>
          </a:blipFill>
        </p:spPr>
        <p:txBody>
          <a:bodyPr/>
          <a:lstStyle/>
          <a:p>
            <a:endParaRPr lang="en-US" sz="1841"/>
          </a:p>
        </p:txBody>
      </p:sp>
      <p:sp>
        <p:nvSpPr>
          <p:cNvPr id="13" name="Freeform 13">
            <a:extLst>
              <a:ext uri="{C183D7F6-B498-43B3-948B-1728B52AA6E4}">
                <adec:decorative xmlns:adec="http://schemas.microsoft.com/office/drawing/2017/decorative" val="1"/>
              </a:ext>
            </a:extLst>
          </p:cNvPr>
          <p:cNvSpPr/>
          <p:nvPr/>
        </p:nvSpPr>
        <p:spPr>
          <a:xfrm>
            <a:off x="2873736" y="301917"/>
            <a:ext cx="5791376" cy="725740"/>
          </a:xfrm>
          <a:custGeom>
            <a:avLst/>
            <a:gdLst/>
            <a:ahLst/>
            <a:cxnLst/>
            <a:rect l="l" t="t" r="r" b="b"/>
            <a:pathLst>
              <a:path w="5662679" h="709612">
                <a:moveTo>
                  <a:pt x="0" y="0"/>
                </a:moveTo>
                <a:lnTo>
                  <a:pt x="5662679" y="0"/>
                </a:lnTo>
                <a:lnTo>
                  <a:pt x="5662679" y="709613"/>
                </a:lnTo>
                <a:lnTo>
                  <a:pt x="0" y="709613"/>
                </a:lnTo>
                <a:lnTo>
                  <a:pt x="0" y="0"/>
                </a:lnTo>
                <a:close/>
              </a:path>
            </a:pathLst>
          </a:custGeom>
          <a:blipFill>
            <a:blip r:embed="rId14"/>
            <a:stretch>
              <a:fillRect/>
            </a:stretch>
          </a:blipFill>
        </p:spPr>
        <p:txBody>
          <a:bodyPr/>
          <a:lstStyle/>
          <a:p>
            <a:endParaRPr lang="en-US" sz="1841"/>
          </a:p>
        </p:txBody>
      </p:sp>
      <p:sp>
        <p:nvSpPr>
          <p:cNvPr id="14" name="Freeform 14">
            <a:extLst>
              <a:ext uri="{C183D7F6-B498-43B3-948B-1728B52AA6E4}">
                <adec:decorative xmlns:adec="http://schemas.microsoft.com/office/drawing/2017/decorative" val="1"/>
              </a:ext>
            </a:extLst>
          </p:cNvPr>
          <p:cNvSpPr/>
          <p:nvPr/>
        </p:nvSpPr>
        <p:spPr>
          <a:xfrm>
            <a:off x="3092988" y="409464"/>
            <a:ext cx="5523544" cy="399722"/>
          </a:xfrm>
          <a:custGeom>
            <a:avLst/>
            <a:gdLst/>
            <a:ahLst/>
            <a:cxnLst/>
            <a:rect l="l" t="t" r="r" b="b"/>
            <a:pathLst>
              <a:path w="5400799" h="390839">
                <a:moveTo>
                  <a:pt x="0" y="0"/>
                </a:moveTo>
                <a:lnTo>
                  <a:pt x="5400799" y="0"/>
                </a:lnTo>
                <a:lnTo>
                  <a:pt x="5400799" y="390840"/>
                </a:lnTo>
                <a:lnTo>
                  <a:pt x="0" y="390840"/>
                </a:lnTo>
                <a:lnTo>
                  <a:pt x="0" y="0"/>
                </a:lnTo>
                <a:close/>
              </a:path>
            </a:pathLst>
          </a:custGeom>
          <a:blipFill>
            <a:blip r:embed="rId15"/>
            <a:stretch>
              <a:fillRect/>
            </a:stretch>
          </a:blipFill>
        </p:spPr>
        <p:txBody>
          <a:bodyPr/>
          <a:lstStyle/>
          <a:p>
            <a:endParaRPr lang="en-US" sz="1841"/>
          </a:p>
        </p:txBody>
      </p:sp>
      <p:sp>
        <p:nvSpPr>
          <p:cNvPr id="15" name="Freeform 15">
            <a:extLst>
              <a:ext uri="{C183D7F6-B498-43B3-948B-1728B52AA6E4}">
                <adec:decorative xmlns:adec="http://schemas.microsoft.com/office/drawing/2017/decorative" val="1"/>
              </a:ext>
            </a:extLst>
          </p:cNvPr>
          <p:cNvSpPr/>
          <p:nvPr/>
        </p:nvSpPr>
        <p:spPr>
          <a:xfrm>
            <a:off x="11322452" y="6105442"/>
            <a:ext cx="2276651" cy="313938"/>
          </a:xfrm>
          <a:custGeom>
            <a:avLst/>
            <a:gdLst/>
            <a:ahLst/>
            <a:cxnLst/>
            <a:rect l="l" t="t" r="r" b="b"/>
            <a:pathLst>
              <a:path w="2226059" h="306962">
                <a:moveTo>
                  <a:pt x="0" y="0"/>
                </a:moveTo>
                <a:lnTo>
                  <a:pt x="2226059" y="0"/>
                </a:lnTo>
                <a:lnTo>
                  <a:pt x="2226059" y="306962"/>
                </a:lnTo>
                <a:lnTo>
                  <a:pt x="0" y="306962"/>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sz="1841"/>
          </a:p>
        </p:txBody>
      </p:sp>
      <p:sp>
        <p:nvSpPr>
          <p:cNvPr id="16" name="Freeform 16">
            <a:extLst>
              <a:ext uri="{C183D7F6-B498-43B3-948B-1728B52AA6E4}">
                <adec:decorative xmlns:adec="http://schemas.microsoft.com/office/drawing/2017/decorative" val="1"/>
              </a:ext>
            </a:extLst>
          </p:cNvPr>
          <p:cNvSpPr/>
          <p:nvPr/>
        </p:nvSpPr>
        <p:spPr>
          <a:xfrm>
            <a:off x="11251406" y="6020165"/>
            <a:ext cx="2430567" cy="560135"/>
          </a:xfrm>
          <a:custGeom>
            <a:avLst/>
            <a:gdLst/>
            <a:ahLst/>
            <a:cxnLst/>
            <a:rect l="l" t="t" r="r" b="b"/>
            <a:pathLst>
              <a:path w="2376554" h="547688">
                <a:moveTo>
                  <a:pt x="0" y="0"/>
                </a:moveTo>
                <a:lnTo>
                  <a:pt x="2376554" y="0"/>
                </a:lnTo>
                <a:lnTo>
                  <a:pt x="2376554" y="547688"/>
                </a:lnTo>
                <a:lnTo>
                  <a:pt x="0" y="547688"/>
                </a:lnTo>
                <a:lnTo>
                  <a:pt x="0" y="0"/>
                </a:lnTo>
                <a:close/>
              </a:path>
            </a:pathLst>
          </a:custGeom>
          <a:blipFill>
            <a:blip r:embed="rId18"/>
            <a:stretch>
              <a:fillRect/>
            </a:stretch>
          </a:blipFill>
        </p:spPr>
        <p:txBody>
          <a:bodyPr/>
          <a:lstStyle/>
          <a:p>
            <a:endParaRPr lang="en-US" sz="1841"/>
          </a:p>
        </p:txBody>
      </p:sp>
      <p:sp>
        <p:nvSpPr>
          <p:cNvPr id="17" name="Freeform 17">
            <a:extLst>
              <a:ext uri="{C183D7F6-B498-43B3-948B-1728B52AA6E4}">
                <adec:decorative xmlns:adec="http://schemas.microsoft.com/office/drawing/2017/decorative" val="1"/>
              </a:ext>
            </a:extLst>
          </p:cNvPr>
          <p:cNvSpPr/>
          <p:nvPr/>
        </p:nvSpPr>
        <p:spPr>
          <a:xfrm>
            <a:off x="11280631" y="6049389"/>
            <a:ext cx="2352635" cy="482204"/>
          </a:xfrm>
          <a:custGeom>
            <a:avLst/>
            <a:gdLst/>
            <a:ahLst/>
            <a:cxnLst/>
            <a:rect l="l" t="t" r="r" b="b"/>
            <a:pathLst>
              <a:path w="2300354" h="471488">
                <a:moveTo>
                  <a:pt x="0" y="0"/>
                </a:moveTo>
                <a:lnTo>
                  <a:pt x="2300354" y="0"/>
                </a:lnTo>
                <a:lnTo>
                  <a:pt x="2300354" y="471488"/>
                </a:lnTo>
                <a:lnTo>
                  <a:pt x="0" y="471488"/>
                </a:lnTo>
                <a:lnTo>
                  <a:pt x="0" y="0"/>
                </a:lnTo>
                <a:close/>
              </a:path>
            </a:pathLst>
          </a:custGeom>
          <a:blipFill>
            <a:blip r:embed="rId19"/>
            <a:stretch>
              <a:fillRect/>
            </a:stretch>
          </a:blipFill>
        </p:spPr>
        <p:txBody>
          <a:bodyPr/>
          <a:lstStyle/>
          <a:p>
            <a:endParaRPr lang="en-US" sz="1841"/>
          </a:p>
        </p:txBody>
      </p:sp>
      <p:sp>
        <p:nvSpPr>
          <p:cNvPr id="18" name="Freeform 18">
            <a:extLst>
              <a:ext uri="{C183D7F6-B498-43B3-948B-1728B52AA6E4}">
                <adec:decorative xmlns:adec="http://schemas.microsoft.com/office/drawing/2017/decorative" val="1"/>
              </a:ext>
            </a:extLst>
          </p:cNvPr>
          <p:cNvSpPr/>
          <p:nvPr/>
        </p:nvSpPr>
        <p:spPr>
          <a:xfrm>
            <a:off x="11443382" y="6149141"/>
            <a:ext cx="2138839" cy="234117"/>
          </a:xfrm>
          <a:custGeom>
            <a:avLst/>
            <a:gdLst/>
            <a:ahLst/>
            <a:cxnLst/>
            <a:rect l="l" t="t" r="r" b="b"/>
            <a:pathLst>
              <a:path w="2091309" h="228914">
                <a:moveTo>
                  <a:pt x="0" y="0"/>
                </a:moveTo>
                <a:lnTo>
                  <a:pt x="2091309" y="0"/>
                </a:lnTo>
                <a:lnTo>
                  <a:pt x="2091309" y="228915"/>
                </a:lnTo>
                <a:lnTo>
                  <a:pt x="0" y="228915"/>
                </a:lnTo>
                <a:lnTo>
                  <a:pt x="0" y="0"/>
                </a:lnTo>
                <a:close/>
              </a:path>
            </a:pathLst>
          </a:custGeom>
          <a:blipFill>
            <a:blip r:embed="rId20"/>
            <a:stretch>
              <a:fillRect/>
            </a:stretch>
          </a:blipFill>
        </p:spPr>
        <p:txBody>
          <a:bodyPr/>
          <a:lstStyle/>
          <a:p>
            <a:endParaRPr lang="en-US" sz="1841"/>
          </a:p>
        </p:txBody>
      </p:sp>
      <p:sp>
        <p:nvSpPr>
          <p:cNvPr id="19" name="Freeform 19">
            <a:extLst>
              <a:ext uri="{C183D7F6-B498-43B3-948B-1728B52AA6E4}">
                <adec:decorative xmlns:adec="http://schemas.microsoft.com/office/drawing/2017/decorative" val="1"/>
              </a:ext>
            </a:extLst>
          </p:cNvPr>
          <p:cNvSpPr/>
          <p:nvPr/>
        </p:nvSpPr>
        <p:spPr>
          <a:xfrm>
            <a:off x="11909668" y="6812410"/>
            <a:ext cx="1114688" cy="313938"/>
          </a:xfrm>
          <a:custGeom>
            <a:avLst/>
            <a:gdLst/>
            <a:ahLst/>
            <a:cxnLst/>
            <a:rect l="l" t="t" r="r" b="b"/>
            <a:pathLst>
              <a:path w="1089917" h="306962">
                <a:moveTo>
                  <a:pt x="0" y="0"/>
                </a:moveTo>
                <a:lnTo>
                  <a:pt x="1089917" y="0"/>
                </a:lnTo>
                <a:lnTo>
                  <a:pt x="1089917" y="306962"/>
                </a:lnTo>
                <a:lnTo>
                  <a:pt x="0" y="30696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txBody>
          <a:bodyPr/>
          <a:lstStyle/>
          <a:p>
            <a:endParaRPr lang="en-US" sz="1841"/>
          </a:p>
        </p:txBody>
      </p:sp>
      <p:sp>
        <p:nvSpPr>
          <p:cNvPr id="20" name="Freeform 20">
            <a:extLst>
              <a:ext uri="{C183D7F6-B498-43B3-948B-1728B52AA6E4}">
                <adec:decorative xmlns:adec="http://schemas.microsoft.com/office/drawing/2017/decorative" val="1"/>
              </a:ext>
            </a:extLst>
          </p:cNvPr>
          <p:cNvSpPr/>
          <p:nvPr/>
        </p:nvSpPr>
        <p:spPr>
          <a:xfrm>
            <a:off x="11874861" y="6731293"/>
            <a:ext cx="1203073" cy="560135"/>
          </a:xfrm>
          <a:custGeom>
            <a:avLst/>
            <a:gdLst/>
            <a:ahLst/>
            <a:cxnLst/>
            <a:rect l="l" t="t" r="r" b="b"/>
            <a:pathLst>
              <a:path w="1176338" h="547688">
                <a:moveTo>
                  <a:pt x="0" y="0"/>
                </a:moveTo>
                <a:lnTo>
                  <a:pt x="1176337" y="0"/>
                </a:lnTo>
                <a:lnTo>
                  <a:pt x="1176337" y="547688"/>
                </a:lnTo>
                <a:lnTo>
                  <a:pt x="0" y="547688"/>
                </a:lnTo>
                <a:lnTo>
                  <a:pt x="0" y="0"/>
                </a:lnTo>
                <a:close/>
              </a:path>
            </a:pathLst>
          </a:custGeom>
          <a:blipFill>
            <a:blip r:embed="rId23"/>
            <a:stretch>
              <a:fillRect/>
            </a:stretch>
          </a:blipFill>
        </p:spPr>
        <p:txBody>
          <a:bodyPr/>
          <a:lstStyle/>
          <a:p>
            <a:endParaRPr lang="en-US" sz="1841"/>
          </a:p>
        </p:txBody>
      </p:sp>
      <p:sp>
        <p:nvSpPr>
          <p:cNvPr id="21" name="Freeform 21">
            <a:extLst>
              <a:ext uri="{C183D7F6-B498-43B3-948B-1728B52AA6E4}">
                <adec:decorative xmlns:adec="http://schemas.microsoft.com/office/drawing/2017/decorative" val="1"/>
              </a:ext>
            </a:extLst>
          </p:cNvPr>
          <p:cNvSpPr/>
          <p:nvPr/>
        </p:nvSpPr>
        <p:spPr>
          <a:xfrm>
            <a:off x="11904085" y="6750775"/>
            <a:ext cx="1125141" cy="491944"/>
          </a:xfrm>
          <a:custGeom>
            <a:avLst/>
            <a:gdLst/>
            <a:ahLst/>
            <a:cxnLst/>
            <a:rect l="l" t="t" r="r" b="b"/>
            <a:pathLst>
              <a:path w="1100138" h="481012">
                <a:moveTo>
                  <a:pt x="0" y="0"/>
                </a:moveTo>
                <a:lnTo>
                  <a:pt x="1100138" y="0"/>
                </a:lnTo>
                <a:lnTo>
                  <a:pt x="1100138" y="481013"/>
                </a:lnTo>
                <a:lnTo>
                  <a:pt x="0" y="481013"/>
                </a:lnTo>
                <a:lnTo>
                  <a:pt x="0" y="0"/>
                </a:lnTo>
                <a:close/>
              </a:path>
            </a:pathLst>
          </a:custGeom>
          <a:blipFill>
            <a:blip r:embed="rId24"/>
            <a:stretch>
              <a:fillRect/>
            </a:stretch>
          </a:blipFill>
        </p:spPr>
        <p:txBody>
          <a:bodyPr/>
          <a:lstStyle/>
          <a:p>
            <a:endParaRPr lang="en-US" sz="1841"/>
          </a:p>
        </p:txBody>
      </p:sp>
      <p:sp>
        <p:nvSpPr>
          <p:cNvPr id="22" name="Freeform 22">
            <a:extLst>
              <a:ext uri="{C183D7F6-B498-43B3-948B-1728B52AA6E4}">
                <adec:decorative xmlns:adec="http://schemas.microsoft.com/office/drawing/2017/decorative" val="1"/>
              </a:ext>
            </a:extLst>
          </p:cNvPr>
          <p:cNvSpPr/>
          <p:nvPr/>
        </p:nvSpPr>
        <p:spPr>
          <a:xfrm>
            <a:off x="12070080" y="6857348"/>
            <a:ext cx="909971" cy="233795"/>
          </a:xfrm>
          <a:custGeom>
            <a:avLst/>
            <a:gdLst/>
            <a:ahLst/>
            <a:cxnLst/>
            <a:rect l="l" t="t" r="r" b="b"/>
            <a:pathLst>
              <a:path w="889749" h="228600">
                <a:moveTo>
                  <a:pt x="0" y="0"/>
                </a:moveTo>
                <a:lnTo>
                  <a:pt x="889749" y="0"/>
                </a:lnTo>
                <a:lnTo>
                  <a:pt x="889749" y="228600"/>
                </a:lnTo>
                <a:lnTo>
                  <a:pt x="0" y="228600"/>
                </a:lnTo>
                <a:lnTo>
                  <a:pt x="0" y="0"/>
                </a:lnTo>
                <a:close/>
              </a:path>
            </a:pathLst>
          </a:custGeom>
          <a:blipFill>
            <a:blip r:embed="rId25"/>
            <a:stretch>
              <a:fillRect/>
            </a:stretch>
          </a:blipFill>
        </p:spPr>
        <p:txBody>
          <a:bodyPr/>
          <a:lstStyle/>
          <a:p>
            <a:endParaRPr lang="en-US" sz="1841"/>
          </a:p>
        </p:txBody>
      </p:sp>
      <p:sp>
        <p:nvSpPr>
          <p:cNvPr id="23" name="Freeform 23">
            <a:extLst>
              <a:ext uri="{C183D7F6-B498-43B3-948B-1728B52AA6E4}">
                <adec:decorative xmlns:adec="http://schemas.microsoft.com/office/drawing/2017/decorative" val="1"/>
              </a:ext>
            </a:extLst>
          </p:cNvPr>
          <p:cNvSpPr/>
          <p:nvPr/>
        </p:nvSpPr>
        <p:spPr>
          <a:xfrm>
            <a:off x="11545861" y="8070103"/>
            <a:ext cx="1848670" cy="313938"/>
          </a:xfrm>
          <a:custGeom>
            <a:avLst/>
            <a:gdLst/>
            <a:ahLst/>
            <a:cxnLst/>
            <a:rect l="l" t="t" r="r" b="b"/>
            <a:pathLst>
              <a:path w="1807588" h="306962">
                <a:moveTo>
                  <a:pt x="0" y="0"/>
                </a:moveTo>
                <a:lnTo>
                  <a:pt x="1807588" y="0"/>
                </a:lnTo>
                <a:lnTo>
                  <a:pt x="1807588" y="306962"/>
                </a:lnTo>
                <a:lnTo>
                  <a:pt x="0" y="306962"/>
                </a:lnTo>
                <a:lnTo>
                  <a:pt x="0" y="0"/>
                </a:lnTo>
                <a:close/>
              </a:path>
            </a:pathLst>
          </a:custGeom>
          <a:blipFill>
            <a:blip r:embed="rId26">
              <a:extLst>
                <a:ext uri="{96DAC541-7B7A-43D3-8B79-37D633B846F1}">
                  <asvg:svgBlip xmlns:asvg="http://schemas.microsoft.com/office/drawing/2016/SVG/main" r:embed="rId27"/>
                </a:ext>
              </a:extLst>
            </a:blip>
            <a:stretch>
              <a:fillRect/>
            </a:stretch>
          </a:blipFill>
        </p:spPr>
        <p:txBody>
          <a:bodyPr/>
          <a:lstStyle/>
          <a:p>
            <a:endParaRPr lang="en-US" sz="1841"/>
          </a:p>
        </p:txBody>
      </p:sp>
      <p:sp>
        <p:nvSpPr>
          <p:cNvPr id="24" name="Freeform 24">
            <a:extLst>
              <a:ext uri="{C183D7F6-B498-43B3-948B-1728B52AA6E4}">
                <adec:decorative xmlns:adec="http://schemas.microsoft.com/office/drawing/2017/decorative" val="1"/>
              </a:ext>
            </a:extLst>
          </p:cNvPr>
          <p:cNvSpPr/>
          <p:nvPr/>
        </p:nvSpPr>
        <p:spPr>
          <a:xfrm>
            <a:off x="11504685" y="7987943"/>
            <a:ext cx="1943493" cy="560135"/>
          </a:xfrm>
          <a:custGeom>
            <a:avLst/>
            <a:gdLst/>
            <a:ahLst/>
            <a:cxnLst/>
            <a:rect l="l" t="t" r="r" b="b"/>
            <a:pathLst>
              <a:path w="1900304" h="547688">
                <a:moveTo>
                  <a:pt x="0" y="0"/>
                </a:moveTo>
                <a:lnTo>
                  <a:pt x="1900304" y="0"/>
                </a:lnTo>
                <a:lnTo>
                  <a:pt x="1900304" y="547688"/>
                </a:lnTo>
                <a:lnTo>
                  <a:pt x="0" y="547688"/>
                </a:lnTo>
                <a:lnTo>
                  <a:pt x="0" y="0"/>
                </a:lnTo>
                <a:close/>
              </a:path>
            </a:pathLst>
          </a:custGeom>
          <a:blipFill>
            <a:blip r:embed="rId28"/>
            <a:stretch>
              <a:fillRect/>
            </a:stretch>
          </a:blipFill>
        </p:spPr>
        <p:txBody>
          <a:bodyPr/>
          <a:lstStyle/>
          <a:p>
            <a:endParaRPr lang="en-US" sz="1841"/>
          </a:p>
        </p:txBody>
      </p:sp>
      <p:sp>
        <p:nvSpPr>
          <p:cNvPr id="25" name="Freeform 25">
            <a:extLst>
              <a:ext uri="{C183D7F6-B498-43B3-948B-1728B52AA6E4}">
                <adec:decorative xmlns:adec="http://schemas.microsoft.com/office/drawing/2017/decorative" val="1"/>
              </a:ext>
            </a:extLst>
          </p:cNvPr>
          <p:cNvSpPr/>
          <p:nvPr/>
        </p:nvSpPr>
        <p:spPr>
          <a:xfrm>
            <a:off x="11533909" y="8017167"/>
            <a:ext cx="1865561" cy="482204"/>
          </a:xfrm>
          <a:custGeom>
            <a:avLst/>
            <a:gdLst/>
            <a:ahLst/>
            <a:cxnLst/>
            <a:rect l="l" t="t" r="r" b="b"/>
            <a:pathLst>
              <a:path w="1824104" h="471488">
                <a:moveTo>
                  <a:pt x="0" y="0"/>
                </a:moveTo>
                <a:lnTo>
                  <a:pt x="1824104" y="0"/>
                </a:lnTo>
                <a:lnTo>
                  <a:pt x="1824104" y="471488"/>
                </a:lnTo>
                <a:lnTo>
                  <a:pt x="0" y="471488"/>
                </a:lnTo>
                <a:lnTo>
                  <a:pt x="0" y="0"/>
                </a:lnTo>
                <a:close/>
              </a:path>
            </a:pathLst>
          </a:custGeom>
          <a:blipFill>
            <a:blip r:embed="rId29"/>
            <a:stretch>
              <a:fillRect/>
            </a:stretch>
          </a:blipFill>
        </p:spPr>
        <p:txBody>
          <a:bodyPr/>
          <a:lstStyle/>
          <a:p>
            <a:endParaRPr lang="en-US" sz="1841"/>
          </a:p>
        </p:txBody>
      </p:sp>
      <p:sp>
        <p:nvSpPr>
          <p:cNvPr id="26" name="Freeform 26">
            <a:extLst>
              <a:ext uri="{C183D7F6-B498-43B3-948B-1728B52AA6E4}">
                <adec:decorative xmlns:adec="http://schemas.microsoft.com/office/drawing/2017/decorative" val="1"/>
              </a:ext>
            </a:extLst>
          </p:cNvPr>
          <p:cNvSpPr/>
          <p:nvPr/>
        </p:nvSpPr>
        <p:spPr>
          <a:xfrm>
            <a:off x="11696270" y="8116209"/>
            <a:ext cx="1653197" cy="233795"/>
          </a:xfrm>
          <a:custGeom>
            <a:avLst/>
            <a:gdLst/>
            <a:ahLst/>
            <a:cxnLst/>
            <a:rect l="l" t="t" r="r" b="b"/>
            <a:pathLst>
              <a:path w="1616459" h="228600">
                <a:moveTo>
                  <a:pt x="0" y="0"/>
                </a:moveTo>
                <a:lnTo>
                  <a:pt x="1616459" y="0"/>
                </a:lnTo>
                <a:lnTo>
                  <a:pt x="1616459" y="228600"/>
                </a:lnTo>
                <a:lnTo>
                  <a:pt x="0" y="228600"/>
                </a:lnTo>
                <a:lnTo>
                  <a:pt x="0" y="0"/>
                </a:lnTo>
                <a:close/>
              </a:path>
            </a:pathLst>
          </a:custGeom>
          <a:blipFill>
            <a:blip r:embed="rId30"/>
            <a:stretch>
              <a:fillRect/>
            </a:stretch>
          </a:blipFill>
        </p:spPr>
        <p:txBody>
          <a:bodyPr/>
          <a:lstStyle/>
          <a:p>
            <a:endParaRPr lang="en-US" sz="1841"/>
          </a:p>
        </p:txBody>
      </p:sp>
      <p:sp>
        <p:nvSpPr>
          <p:cNvPr id="27" name="Freeform 27">
            <a:extLst>
              <a:ext uri="{C183D7F6-B498-43B3-948B-1728B52AA6E4}">
                <adec:decorative xmlns:adec="http://schemas.microsoft.com/office/drawing/2017/decorative" val="1"/>
              </a:ext>
            </a:extLst>
          </p:cNvPr>
          <p:cNvSpPr/>
          <p:nvPr/>
        </p:nvSpPr>
        <p:spPr>
          <a:xfrm>
            <a:off x="12147623" y="4992965"/>
            <a:ext cx="2347696" cy="313938"/>
          </a:xfrm>
          <a:custGeom>
            <a:avLst/>
            <a:gdLst/>
            <a:ahLst/>
            <a:cxnLst/>
            <a:rect l="l" t="t" r="r" b="b"/>
            <a:pathLst>
              <a:path w="2295525" h="306962">
                <a:moveTo>
                  <a:pt x="0" y="0"/>
                </a:moveTo>
                <a:lnTo>
                  <a:pt x="2295525" y="0"/>
                </a:lnTo>
                <a:lnTo>
                  <a:pt x="2295525" y="306962"/>
                </a:lnTo>
                <a:lnTo>
                  <a:pt x="0" y="306962"/>
                </a:lnTo>
                <a:lnTo>
                  <a:pt x="0" y="0"/>
                </a:lnTo>
                <a:close/>
              </a:path>
            </a:pathLst>
          </a:custGeom>
          <a:blipFill>
            <a:blip r:embed="rId31">
              <a:extLst>
                <a:ext uri="{96DAC541-7B7A-43D3-8B79-37D633B846F1}">
                  <asvg:svgBlip xmlns:asvg="http://schemas.microsoft.com/office/drawing/2016/SVG/main" r:embed="rId32"/>
                </a:ext>
              </a:extLst>
            </a:blip>
            <a:stretch>
              <a:fillRect/>
            </a:stretch>
          </a:blipFill>
        </p:spPr>
        <p:txBody>
          <a:bodyPr/>
          <a:lstStyle/>
          <a:p>
            <a:endParaRPr lang="en-US" sz="1841"/>
          </a:p>
        </p:txBody>
      </p:sp>
      <p:sp>
        <p:nvSpPr>
          <p:cNvPr id="28" name="Freeform 28">
            <a:extLst>
              <a:ext uri="{C183D7F6-B498-43B3-948B-1728B52AA6E4}">
                <adec:decorative xmlns:adec="http://schemas.microsoft.com/office/drawing/2017/decorative" val="1"/>
              </a:ext>
            </a:extLst>
          </p:cNvPr>
          <p:cNvSpPr/>
          <p:nvPr/>
        </p:nvSpPr>
        <p:spPr>
          <a:xfrm>
            <a:off x="12079432" y="4909636"/>
            <a:ext cx="2518240" cy="560135"/>
          </a:xfrm>
          <a:custGeom>
            <a:avLst/>
            <a:gdLst/>
            <a:ahLst/>
            <a:cxnLst/>
            <a:rect l="l" t="t" r="r" b="b"/>
            <a:pathLst>
              <a:path w="2462279" h="547688">
                <a:moveTo>
                  <a:pt x="0" y="0"/>
                </a:moveTo>
                <a:lnTo>
                  <a:pt x="2462279" y="0"/>
                </a:lnTo>
                <a:lnTo>
                  <a:pt x="2462279" y="547688"/>
                </a:lnTo>
                <a:lnTo>
                  <a:pt x="0" y="547688"/>
                </a:lnTo>
                <a:lnTo>
                  <a:pt x="0" y="0"/>
                </a:lnTo>
                <a:close/>
              </a:path>
            </a:pathLst>
          </a:custGeom>
          <a:blipFill>
            <a:blip r:embed="rId33"/>
            <a:stretch>
              <a:fillRect/>
            </a:stretch>
          </a:blipFill>
        </p:spPr>
        <p:txBody>
          <a:bodyPr/>
          <a:lstStyle/>
          <a:p>
            <a:endParaRPr lang="en-US" sz="1841"/>
          </a:p>
        </p:txBody>
      </p:sp>
      <p:sp>
        <p:nvSpPr>
          <p:cNvPr id="29" name="Freeform 29">
            <a:extLst>
              <a:ext uri="{C183D7F6-B498-43B3-948B-1728B52AA6E4}">
                <adec:decorative xmlns:adec="http://schemas.microsoft.com/office/drawing/2017/decorative" val="1"/>
              </a:ext>
            </a:extLst>
          </p:cNvPr>
          <p:cNvSpPr/>
          <p:nvPr/>
        </p:nvSpPr>
        <p:spPr>
          <a:xfrm>
            <a:off x="12098915" y="4938860"/>
            <a:ext cx="2440308" cy="482204"/>
          </a:xfrm>
          <a:custGeom>
            <a:avLst/>
            <a:gdLst/>
            <a:ahLst/>
            <a:cxnLst/>
            <a:rect l="l" t="t" r="r" b="b"/>
            <a:pathLst>
              <a:path w="2386079" h="471488">
                <a:moveTo>
                  <a:pt x="0" y="0"/>
                </a:moveTo>
                <a:lnTo>
                  <a:pt x="2386079" y="0"/>
                </a:lnTo>
                <a:lnTo>
                  <a:pt x="2386079" y="471488"/>
                </a:lnTo>
                <a:lnTo>
                  <a:pt x="0" y="471488"/>
                </a:lnTo>
                <a:lnTo>
                  <a:pt x="0" y="0"/>
                </a:lnTo>
                <a:close/>
              </a:path>
            </a:pathLst>
          </a:custGeom>
          <a:blipFill>
            <a:blip r:embed="rId34"/>
            <a:stretch>
              <a:fillRect/>
            </a:stretch>
          </a:blipFill>
        </p:spPr>
        <p:txBody>
          <a:bodyPr/>
          <a:lstStyle/>
          <a:p>
            <a:endParaRPr lang="en-US" sz="1841"/>
          </a:p>
        </p:txBody>
      </p:sp>
      <p:sp>
        <p:nvSpPr>
          <p:cNvPr id="30" name="Freeform 30">
            <a:extLst>
              <a:ext uri="{C183D7F6-B498-43B3-948B-1728B52AA6E4}">
                <adec:decorative xmlns:adec="http://schemas.microsoft.com/office/drawing/2017/decorative" val="1"/>
              </a:ext>
            </a:extLst>
          </p:cNvPr>
          <p:cNvSpPr/>
          <p:nvPr/>
        </p:nvSpPr>
        <p:spPr>
          <a:xfrm>
            <a:off x="12268680" y="5035633"/>
            <a:ext cx="2230798" cy="234117"/>
          </a:xfrm>
          <a:custGeom>
            <a:avLst/>
            <a:gdLst/>
            <a:ahLst/>
            <a:cxnLst/>
            <a:rect l="l" t="t" r="r" b="b"/>
            <a:pathLst>
              <a:path w="2181225" h="228914">
                <a:moveTo>
                  <a:pt x="0" y="0"/>
                </a:moveTo>
                <a:lnTo>
                  <a:pt x="2181225" y="0"/>
                </a:lnTo>
                <a:lnTo>
                  <a:pt x="2181225" y="228914"/>
                </a:lnTo>
                <a:lnTo>
                  <a:pt x="0" y="228914"/>
                </a:lnTo>
                <a:lnTo>
                  <a:pt x="0" y="0"/>
                </a:lnTo>
                <a:close/>
              </a:path>
            </a:pathLst>
          </a:custGeom>
          <a:blipFill>
            <a:blip r:embed="rId35"/>
            <a:stretch>
              <a:fillRect/>
            </a:stretch>
          </a:blipFill>
        </p:spPr>
        <p:txBody>
          <a:bodyPr/>
          <a:lstStyle/>
          <a:p>
            <a:endParaRPr lang="en-US" sz="1841"/>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a:grpSpLocks noChangeAspect="1"/>
          </p:cNvGrpSpPr>
          <p:nvPr/>
        </p:nvGrpSpPr>
        <p:grpSpPr>
          <a:xfrm>
            <a:off x="1" y="9346850"/>
            <a:ext cx="699311" cy="940073"/>
            <a:chOff x="0" y="0"/>
            <a:chExt cx="683768" cy="919175"/>
          </a:xfrm>
        </p:grpSpPr>
        <p:sp>
          <p:nvSpPr>
            <p:cNvPr id="3" name="Freeform 3"/>
            <p:cNvSpPr/>
            <p:nvPr/>
          </p:nvSpPr>
          <p:spPr>
            <a:xfrm>
              <a:off x="0" y="0"/>
              <a:ext cx="687832" cy="919226"/>
            </a:xfrm>
            <a:custGeom>
              <a:avLst/>
              <a:gdLst/>
              <a:ahLst/>
              <a:cxnLst/>
              <a:rect l="l" t="t" r="r" b="b"/>
              <a:pathLst>
                <a:path w="687832" h="919226">
                  <a:moveTo>
                    <a:pt x="419100" y="0"/>
                  </a:moveTo>
                  <a:cubicBezTo>
                    <a:pt x="397256" y="0"/>
                    <a:pt x="370205" y="3048"/>
                    <a:pt x="338074" y="9271"/>
                  </a:cubicBezTo>
                  <a:cubicBezTo>
                    <a:pt x="303403" y="15875"/>
                    <a:pt x="266827" y="29083"/>
                    <a:pt x="228473" y="49022"/>
                  </a:cubicBezTo>
                  <a:cubicBezTo>
                    <a:pt x="190119" y="68961"/>
                    <a:pt x="154178" y="98425"/>
                    <a:pt x="120523" y="137795"/>
                  </a:cubicBezTo>
                  <a:cubicBezTo>
                    <a:pt x="89789" y="175260"/>
                    <a:pt x="68072" y="211836"/>
                    <a:pt x="55499" y="247396"/>
                  </a:cubicBezTo>
                  <a:cubicBezTo>
                    <a:pt x="42926" y="282956"/>
                    <a:pt x="33655" y="315468"/>
                    <a:pt x="27940" y="345059"/>
                  </a:cubicBezTo>
                  <a:lnTo>
                    <a:pt x="247269" y="345059"/>
                  </a:lnTo>
                  <a:cubicBezTo>
                    <a:pt x="253111" y="310261"/>
                    <a:pt x="264795" y="278257"/>
                    <a:pt x="282321" y="249047"/>
                  </a:cubicBezTo>
                  <a:cubicBezTo>
                    <a:pt x="299847" y="219837"/>
                    <a:pt x="327914" y="204216"/>
                    <a:pt x="366776" y="202438"/>
                  </a:cubicBezTo>
                  <a:cubicBezTo>
                    <a:pt x="367284" y="202438"/>
                    <a:pt x="367792" y="202438"/>
                    <a:pt x="368173" y="202438"/>
                  </a:cubicBezTo>
                  <a:cubicBezTo>
                    <a:pt x="395605" y="202438"/>
                    <a:pt x="416560" y="210312"/>
                    <a:pt x="431292" y="226060"/>
                  </a:cubicBezTo>
                  <a:cubicBezTo>
                    <a:pt x="446278" y="242062"/>
                    <a:pt x="450723" y="267970"/>
                    <a:pt x="444754" y="303657"/>
                  </a:cubicBezTo>
                  <a:cubicBezTo>
                    <a:pt x="435229" y="351028"/>
                    <a:pt x="413131" y="391922"/>
                    <a:pt x="378460" y="426339"/>
                  </a:cubicBezTo>
                  <a:cubicBezTo>
                    <a:pt x="343789" y="460756"/>
                    <a:pt x="298831" y="497078"/>
                    <a:pt x="243586" y="535305"/>
                  </a:cubicBezTo>
                  <a:cubicBezTo>
                    <a:pt x="197358" y="569468"/>
                    <a:pt x="150876" y="603631"/>
                    <a:pt x="104267" y="637794"/>
                  </a:cubicBezTo>
                  <a:cubicBezTo>
                    <a:pt x="69850" y="662940"/>
                    <a:pt x="35052" y="688340"/>
                    <a:pt x="0" y="713613"/>
                  </a:cubicBezTo>
                  <a:lnTo>
                    <a:pt x="0" y="919226"/>
                  </a:lnTo>
                  <a:lnTo>
                    <a:pt x="566674" y="919226"/>
                  </a:lnTo>
                  <a:lnTo>
                    <a:pt x="601980" y="725424"/>
                  </a:lnTo>
                  <a:lnTo>
                    <a:pt x="281432" y="725424"/>
                  </a:lnTo>
                  <a:cubicBezTo>
                    <a:pt x="314325" y="699770"/>
                    <a:pt x="346964" y="674497"/>
                    <a:pt x="379222" y="649351"/>
                  </a:cubicBezTo>
                  <a:cubicBezTo>
                    <a:pt x="411480" y="624205"/>
                    <a:pt x="443484" y="599186"/>
                    <a:pt x="475234" y="574167"/>
                  </a:cubicBezTo>
                  <a:cubicBezTo>
                    <a:pt x="542290" y="522351"/>
                    <a:pt x="590804" y="473583"/>
                    <a:pt x="620903" y="427990"/>
                  </a:cubicBezTo>
                  <a:cubicBezTo>
                    <a:pt x="651002" y="382397"/>
                    <a:pt x="670306" y="332740"/>
                    <a:pt x="678815" y="279019"/>
                  </a:cubicBezTo>
                  <a:cubicBezTo>
                    <a:pt x="687832" y="229870"/>
                    <a:pt x="684657" y="184277"/>
                    <a:pt x="669417" y="142240"/>
                  </a:cubicBezTo>
                  <a:cubicBezTo>
                    <a:pt x="654177" y="100203"/>
                    <a:pt x="626110" y="66040"/>
                    <a:pt x="585470" y="40132"/>
                  </a:cubicBezTo>
                  <a:cubicBezTo>
                    <a:pt x="544830" y="14224"/>
                    <a:pt x="490982" y="762"/>
                    <a:pt x="423926" y="0"/>
                  </a:cubicBezTo>
                  <a:cubicBezTo>
                    <a:pt x="422275" y="0"/>
                    <a:pt x="420624" y="0"/>
                    <a:pt x="418973" y="0"/>
                  </a:cubicBezTo>
                  <a:close/>
                </a:path>
              </a:pathLst>
            </a:custGeom>
            <a:solidFill>
              <a:srgbClr val="FFFFFF">
                <a:alpha val="49804"/>
              </a:srgbClr>
            </a:solidFill>
          </p:spPr>
          <p:txBody>
            <a:bodyPr/>
            <a:lstStyle/>
            <a:p>
              <a:endParaRPr lang="en-US" sz="1841"/>
            </a:p>
          </p:txBody>
        </p:sp>
      </p:grpSp>
      <p:sp>
        <p:nvSpPr>
          <p:cNvPr id="4" name="Freeform 4">
            <a:extLst>
              <a:ext uri="{C183D7F6-B498-43B3-948B-1728B52AA6E4}">
                <adec:decorative xmlns:adec="http://schemas.microsoft.com/office/drawing/2017/decorative" val="1"/>
              </a:ext>
            </a:extLst>
          </p:cNvPr>
          <p:cNvSpPr/>
          <p:nvPr/>
        </p:nvSpPr>
        <p:spPr>
          <a:xfrm>
            <a:off x="1746969" y="-64946"/>
            <a:ext cx="16612463" cy="10416883"/>
          </a:xfrm>
          <a:custGeom>
            <a:avLst/>
            <a:gdLst/>
            <a:ahLst/>
            <a:cxnLst/>
            <a:rect l="l" t="t" r="r" b="b"/>
            <a:pathLst>
              <a:path w="16243297" h="10185397">
                <a:moveTo>
                  <a:pt x="0" y="0"/>
                </a:moveTo>
                <a:lnTo>
                  <a:pt x="16243297" y="0"/>
                </a:lnTo>
                <a:lnTo>
                  <a:pt x="16243297" y="10185397"/>
                </a:lnTo>
                <a:lnTo>
                  <a:pt x="0" y="1018539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1841"/>
          </a:p>
        </p:txBody>
      </p:sp>
      <p:sp>
        <p:nvSpPr>
          <p:cNvPr id="5" name="Freeform 5">
            <a:extLst>
              <a:ext uri="{C183D7F6-B498-43B3-948B-1728B52AA6E4}">
                <adec:decorative xmlns:adec="http://schemas.microsoft.com/office/drawing/2017/decorative" val="1"/>
              </a:ext>
            </a:extLst>
          </p:cNvPr>
          <p:cNvSpPr/>
          <p:nvPr/>
        </p:nvSpPr>
        <p:spPr>
          <a:xfrm rot="5400000">
            <a:off x="17630982" y="9085476"/>
            <a:ext cx="643298" cy="136381"/>
          </a:xfrm>
          <a:custGeom>
            <a:avLst/>
            <a:gdLst/>
            <a:ahLst/>
            <a:cxnLst/>
            <a:rect l="l" t="t" r="r" b="b"/>
            <a:pathLst>
              <a:path w="629002" h="133350">
                <a:moveTo>
                  <a:pt x="0" y="0"/>
                </a:moveTo>
                <a:lnTo>
                  <a:pt x="629003" y="0"/>
                </a:lnTo>
                <a:lnTo>
                  <a:pt x="629003" y="133350"/>
                </a:lnTo>
                <a:lnTo>
                  <a:pt x="0" y="133350"/>
                </a:lnTo>
                <a:lnTo>
                  <a:pt x="0" y="0"/>
                </a:lnTo>
                <a:close/>
              </a:path>
            </a:pathLst>
          </a:custGeom>
          <a:blipFill>
            <a:blip r:embed="rId5"/>
            <a:stretch>
              <a:fillRect/>
            </a:stretch>
          </a:blipFill>
        </p:spPr>
        <p:txBody>
          <a:bodyPr/>
          <a:lstStyle/>
          <a:p>
            <a:endParaRPr lang="en-US" sz="1841"/>
          </a:p>
        </p:txBody>
      </p:sp>
      <p:sp>
        <p:nvSpPr>
          <p:cNvPr id="6" name="Freeform 6">
            <a:extLst>
              <a:ext uri="{C183D7F6-B498-43B3-948B-1728B52AA6E4}">
                <adec:decorative xmlns:adec="http://schemas.microsoft.com/office/drawing/2017/decorative" val="1"/>
              </a:ext>
            </a:extLst>
          </p:cNvPr>
          <p:cNvSpPr/>
          <p:nvPr/>
        </p:nvSpPr>
        <p:spPr>
          <a:xfrm>
            <a:off x="17817163" y="233796"/>
            <a:ext cx="243547" cy="8416636"/>
          </a:xfrm>
          <a:custGeom>
            <a:avLst/>
            <a:gdLst/>
            <a:ahLst/>
            <a:cxnLst/>
            <a:rect l="l" t="t" r="r" b="b"/>
            <a:pathLst>
              <a:path w="238135" h="8229600">
                <a:moveTo>
                  <a:pt x="0" y="0"/>
                </a:moveTo>
                <a:lnTo>
                  <a:pt x="238135" y="0"/>
                </a:lnTo>
                <a:lnTo>
                  <a:pt x="238135" y="8229600"/>
                </a:lnTo>
                <a:lnTo>
                  <a:pt x="0" y="82296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1841"/>
          </a:p>
        </p:txBody>
      </p:sp>
      <p:sp>
        <p:nvSpPr>
          <p:cNvPr id="7" name="Freeform 7">
            <a:extLst>
              <a:ext uri="{C183D7F6-B498-43B3-948B-1728B52AA6E4}">
                <adec:decorative xmlns:adec="http://schemas.microsoft.com/office/drawing/2017/decorative" val="1"/>
              </a:ext>
            </a:extLst>
          </p:cNvPr>
          <p:cNvSpPr/>
          <p:nvPr/>
        </p:nvSpPr>
        <p:spPr>
          <a:xfrm rot="5400000">
            <a:off x="15648027" y="6241979"/>
            <a:ext cx="4622915" cy="204892"/>
          </a:xfrm>
          <a:custGeom>
            <a:avLst/>
            <a:gdLst/>
            <a:ahLst/>
            <a:cxnLst/>
            <a:rect l="l" t="t" r="r" b="b"/>
            <a:pathLst>
              <a:path w="4520184" h="200339">
                <a:moveTo>
                  <a:pt x="0" y="0"/>
                </a:moveTo>
                <a:lnTo>
                  <a:pt x="4520184" y="0"/>
                </a:lnTo>
                <a:lnTo>
                  <a:pt x="4520184" y="200339"/>
                </a:lnTo>
                <a:lnTo>
                  <a:pt x="0" y="200339"/>
                </a:lnTo>
                <a:lnTo>
                  <a:pt x="0" y="0"/>
                </a:lnTo>
                <a:close/>
              </a:path>
            </a:pathLst>
          </a:custGeom>
          <a:blipFill>
            <a:blip r:embed="rId8"/>
            <a:stretch>
              <a:fillRect/>
            </a:stretch>
          </a:blipFill>
        </p:spPr>
        <p:txBody>
          <a:bodyPr/>
          <a:lstStyle/>
          <a:p>
            <a:endParaRPr lang="en-US" sz="1841"/>
          </a:p>
        </p:txBody>
      </p:sp>
      <p:sp>
        <p:nvSpPr>
          <p:cNvPr id="8" name="Freeform 8">
            <a:extLst>
              <a:ext uri="{C183D7F6-B498-43B3-948B-1728B52AA6E4}">
                <adec:decorative xmlns:adec="http://schemas.microsoft.com/office/drawing/2017/decorative" val="1"/>
              </a:ext>
            </a:extLst>
          </p:cNvPr>
          <p:cNvSpPr/>
          <p:nvPr/>
        </p:nvSpPr>
        <p:spPr>
          <a:xfrm>
            <a:off x="17822101" y="9585614"/>
            <a:ext cx="233795" cy="467591"/>
          </a:xfrm>
          <a:custGeom>
            <a:avLst/>
            <a:gdLst/>
            <a:ahLst/>
            <a:cxnLst/>
            <a:rect l="l" t="t" r="r" b="b"/>
            <a:pathLst>
              <a:path w="228600" h="457200">
                <a:moveTo>
                  <a:pt x="0" y="0"/>
                </a:moveTo>
                <a:lnTo>
                  <a:pt x="228600" y="0"/>
                </a:lnTo>
                <a:lnTo>
                  <a:pt x="228600" y="457200"/>
                </a:lnTo>
                <a:lnTo>
                  <a:pt x="0" y="4572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1841"/>
          </a:p>
        </p:txBody>
      </p:sp>
      <p:sp>
        <p:nvSpPr>
          <p:cNvPr id="9" name="Freeform 9">
            <a:extLst>
              <a:ext uri="{C183D7F6-B498-43B3-948B-1728B52AA6E4}">
                <adec:decorative xmlns:adec="http://schemas.microsoft.com/office/drawing/2017/decorative" val="1"/>
              </a:ext>
            </a:extLst>
          </p:cNvPr>
          <p:cNvSpPr/>
          <p:nvPr/>
        </p:nvSpPr>
        <p:spPr>
          <a:xfrm rot="5400000">
            <a:off x="17862070" y="9891983"/>
            <a:ext cx="194830" cy="204892"/>
          </a:xfrm>
          <a:custGeom>
            <a:avLst/>
            <a:gdLst/>
            <a:ahLst/>
            <a:cxnLst/>
            <a:rect l="l" t="t" r="r" b="b"/>
            <a:pathLst>
              <a:path w="190500" h="200339">
                <a:moveTo>
                  <a:pt x="0" y="0"/>
                </a:moveTo>
                <a:lnTo>
                  <a:pt x="190500" y="0"/>
                </a:lnTo>
                <a:lnTo>
                  <a:pt x="190500" y="200340"/>
                </a:lnTo>
                <a:lnTo>
                  <a:pt x="0" y="200340"/>
                </a:lnTo>
                <a:lnTo>
                  <a:pt x="0" y="0"/>
                </a:lnTo>
                <a:close/>
              </a:path>
            </a:pathLst>
          </a:custGeom>
          <a:blipFill>
            <a:blip r:embed="rId11"/>
            <a:stretch>
              <a:fillRect/>
            </a:stretch>
          </a:blipFill>
        </p:spPr>
        <p:txBody>
          <a:bodyPr/>
          <a:lstStyle/>
          <a:p>
            <a:endParaRPr lang="en-US" sz="1841"/>
          </a:p>
        </p:txBody>
      </p:sp>
      <p:sp>
        <p:nvSpPr>
          <p:cNvPr id="10" name="Freeform 10">
            <a:extLst>
              <a:ext uri="{C183D7F6-B498-43B3-948B-1728B52AA6E4}">
                <adec:decorative xmlns:adec="http://schemas.microsoft.com/office/drawing/2017/decorative" val="1"/>
              </a:ext>
            </a:extLst>
          </p:cNvPr>
          <p:cNvSpPr/>
          <p:nvPr/>
        </p:nvSpPr>
        <p:spPr>
          <a:xfrm>
            <a:off x="2873736" y="301917"/>
            <a:ext cx="5128956" cy="725740"/>
          </a:xfrm>
          <a:custGeom>
            <a:avLst/>
            <a:gdLst/>
            <a:ahLst/>
            <a:cxnLst/>
            <a:rect l="l" t="t" r="r" b="b"/>
            <a:pathLst>
              <a:path w="5014979" h="709612">
                <a:moveTo>
                  <a:pt x="0" y="0"/>
                </a:moveTo>
                <a:lnTo>
                  <a:pt x="5014979" y="0"/>
                </a:lnTo>
                <a:lnTo>
                  <a:pt x="5014979" y="709613"/>
                </a:lnTo>
                <a:lnTo>
                  <a:pt x="0" y="709613"/>
                </a:lnTo>
                <a:lnTo>
                  <a:pt x="0" y="0"/>
                </a:lnTo>
                <a:close/>
              </a:path>
            </a:pathLst>
          </a:custGeom>
          <a:blipFill>
            <a:blip r:embed="rId12"/>
            <a:stretch>
              <a:fillRect/>
            </a:stretch>
          </a:blipFill>
        </p:spPr>
        <p:txBody>
          <a:bodyPr/>
          <a:lstStyle/>
          <a:p>
            <a:endParaRPr lang="en-US" sz="1841"/>
          </a:p>
        </p:txBody>
      </p:sp>
      <p:sp>
        <p:nvSpPr>
          <p:cNvPr id="11" name="Freeform 11">
            <a:extLst>
              <a:ext uri="{C183D7F6-B498-43B3-948B-1728B52AA6E4}">
                <adec:decorative xmlns:adec="http://schemas.microsoft.com/office/drawing/2017/decorative" val="1"/>
              </a:ext>
            </a:extLst>
          </p:cNvPr>
          <p:cNvSpPr/>
          <p:nvPr/>
        </p:nvSpPr>
        <p:spPr>
          <a:xfrm>
            <a:off x="3092987" y="409464"/>
            <a:ext cx="4868528" cy="399722"/>
          </a:xfrm>
          <a:custGeom>
            <a:avLst/>
            <a:gdLst/>
            <a:ahLst/>
            <a:cxnLst/>
            <a:rect l="l" t="t" r="r" b="b"/>
            <a:pathLst>
              <a:path w="4760338" h="390839">
                <a:moveTo>
                  <a:pt x="0" y="0"/>
                </a:moveTo>
                <a:lnTo>
                  <a:pt x="4760338" y="0"/>
                </a:lnTo>
                <a:lnTo>
                  <a:pt x="4760338" y="390840"/>
                </a:lnTo>
                <a:lnTo>
                  <a:pt x="0" y="390840"/>
                </a:lnTo>
                <a:lnTo>
                  <a:pt x="0" y="0"/>
                </a:lnTo>
                <a:close/>
              </a:path>
            </a:pathLst>
          </a:custGeom>
          <a:blipFill>
            <a:blip r:embed="rId13"/>
            <a:stretch>
              <a:fillRect/>
            </a:stretch>
          </a:blipFill>
        </p:spPr>
        <p:txBody>
          <a:bodyPr/>
          <a:lstStyle/>
          <a:p>
            <a:endParaRPr lang="en-US" sz="1841"/>
          </a:p>
        </p:txBody>
      </p:sp>
      <p:sp>
        <p:nvSpPr>
          <p:cNvPr id="12" name="Freeform 12">
            <a:extLst>
              <a:ext uri="{C183D7F6-B498-43B3-948B-1728B52AA6E4}">
                <adec:decorative xmlns:adec="http://schemas.microsoft.com/office/drawing/2017/decorative" val="1"/>
              </a:ext>
            </a:extLst>
          </p:cNvPr>
          <p:cNvSpPr/>
          <p:nvPr/>
        </p:nvSpPr>
        <p:spPr>
          <a:xfrm>
            <a:off x="7768750" y="2036992"/>
            <a:ext cx="5025444" cy="1685685"/>
          </a:xfrm>
          <a:custGeom>
            <a:avLst/>
            <a:gdLst/>
            <a:ahLst/>
            <a:cxnLst/>
            <a:rect l="l" t="t" r="r" b="b"/>
            <a:pathLst>
              <a:path w="4913767" h="1648225">
                <a:moveTo>
                  <a:pt x="0" y="0"/>
                </a:moveTo>
                <a:lnTo>
                  <a:pt x="4913767" y="0"/>
                </a:lnTo>
                <a:lnTo>
                  <a:pt x="4913767" y="1648225"/>
                </a:lnTo>
                <a:lnTo>
                  <a:pt x="0" y="1648225"/>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sz="1841"/>
          </a:p>
        </p:txBody>
      </p:sp>
      <p:sp>
        <p:nvSpPr>
          <p:cNvPr id="15" name="TextBox 15">
            <a:extLst>
              <a:ext uri="{C183D7F6-B498-43B3-948B-1728B52AA6E4}">
                <adec:decorative xmlns:adec="http://schemas.microsoft.com/office/drawing/2017/decorative" val="1"/>
              </a:ext>
            </a:extLst>
          </p:cNvPr>
          <p:cNvSpPr txBox="1"/>
          <p:nvPr/>
        </p:nvSpPr>
        <p:spPr>
          <a:xfrm>
            <a:off x="10433706" y="1992463"/>
            <a:ext cx="77484" cy="1550512"/>
          </a:xfrm>
          <a:prstGeom prst="rect">
            <a:avLst/>
          </a:prstGeom>
        </p:spPr>
        <p:txBody>
          <a:bodyPr lIns="0" tIns="0" rIns="0" bIns="0" rtlCol="0" anchor="t">
            <a:spAutoFit/>
          </a:bodyPr>
          <a:lstStyle/>
          <a:p>
            <a:pPr algn="just">
              <a:lnSpc>
                <a:spcPts val="2958"/>
              </a:lnSpc>
            </a:pPr>
            <a:r>
              <a:rPr lang="en-US" sz="2253" spc="-49">
                <a:solidFill>
                  <a:srgbClr val="000000"/>
                </a:solidFill>
                <a:latin typeface="IBM Plex Sans Condensed"/>
                <a:ea typeface="IBM Plex Sans Condensed"/>
                <a:cs typeface="IBM Plex Sans Condensed"/>
                <a:sym typeface="IBM Plex Sans Condensed"/>
              </a:rPr>
              <a:t> </a:t>
            </a:r>
          </a:p>
          <a:p>
            <a:pPr algn="just">
              <a:lnSpc>
                <a:spcPts val="2958"/>
              </a:lnSpc>
            </a:pPr>
            <a:r>
              <a:rPr lang="en-US" sz="2253" spc="-47">
                <a:solidFill>
                  <a:srgbClr val="000000"/>
                </a:solidFill>
                <a:latin typeface="IBM Plex Sans Condensed"/>
                <a:ea typeface="IBM Plex Sans Condensed"/>
                <a:cs typeface="IBM Plex Sans Condensed"/>
                <a:sym typeface="IBM Plex Sans Condensed"/>
              </a:rPr>
              <a:t> </a:t>
            </a:r>
          </a:p>
          <a:p>
            <a:pPr algn="just">
              <a:lnSpc>
                <a:spcPts val="2958"/>
              </a:lnSpc>
            </a:pPr>
            <a:r>
              <a:rPr lang="en-US" sz="2253" spc="-51">
                <a:solidFill>
                  <a:srgbClr val="000000"/>
                </a:solidFill>
                <a:latin typeface="IBM Plex Sans Condensed"/>
                <a:ea typeface="IBM Plex Sans Condensed"/>
                <a:cs typeface="IBM Plex Sans Condensed"/>
                <a:sym typeface="IBM Plex Sans Condensed"/>
              </a:rPr>
              <a:t> </a:t>
            </a:r>
          </a:p>
          <a:p>
            <a:pPr algn="just">
              <a:lnSpc>
                <a:spcPts val="2958"/>
              </a:lnSpc>
            </a:pPr>
            <a:r>
              <a:rPr lang="en-US" sz="2253" spc="-51">
                <a:solidFill>
                  <a:srgbClr val="000000"/>
                </a:solidFill>
                <a:latin typeface="IBM Plex Sans Condensed"/>
                <a:ea typeface="IBM Plex Sans Condensed"/>
                <a:cs typeface="IBM Plex Sans Condensed"/>
                <a:sym typeface="IBM Plex Sans Condensed"/>
              </a:rPr>
              <a:t> </a:t>
            </a:r>
          </a:p>
        </p:txBody>
      </p:sp>
      <p:sp>
        <p:nvSpPr>
          <p:cNvPr id="16" name="TextBox 16">
            <a:extLst>
              <a:ext uri="{C183D7F6-B498-43B3-948B-1728B52AA6E4}">
                <adec:decorative xmlns:adec="http://schemas.microsoft.com/office/drawing/2017/decorative" val="1"/>
              </a:ext>
            </a:extLst>
          </p:cNvPr>
          <p:cNvSpPr txBox="1"/>
          <p:nvPr/>
        </p:nvSpPr>
        <p:spPr>
          <a:xfrm>
            <a:off x="10680058" y="1992463"/>
            <a:ext cx="696087" cy="1550512"/>
          </a:xfrm>
          <a:prstGeom prst="rect">
            <a:avLst/>
          </a:prstGeom>
        </p:spPr>
        <p:txBody>
          <a:bodyPr lIns="0" tIns="0" rIns="0" bIns="0" rtlCol="0" anchor="t">
            <a:spAutoFit/>
          </a:bodyPr>
          <a:lstStyle/>
          <a:p>
            <a:pPr algn="r">
              <a:lnSpc>
                <a:spcPts val="2958"/>
              </a:lnSpc>
            </a:pPr>
            <a:r>
              <a:rPr lang="en-US" sz="2253" spc="-49">
                <a:solidFill>
                  <a:srgbClr val="000000"/>
                </a:solidFill>
                <a:latin typeface="IBM Plex Sans Condensed"/>
                <a:ea typeface="IBM Plex Sans Condensed"/>
                <a:cs typeface="IBM Plex Sans Condensed"/>
                <a:sym typeface="IBM Plex Sans Condensed"/>
              </a:rPr>
              <a:t>25 1,051 714 1,404</a:t>
            </a:r>
          </a:p>
        </p:txBody>
      </p:sp>
      <p:sp>
        <p:nvSpPr>
          <p:cNvPr id="17" name="TextBox 17">
            <a:extLst>
              <a:ext uri="{C183D7F6-B498-43B3-948B-1728B52AA6E4}">
                <adec:decorative xmlns:adec="http://schemas.microsoft.com/office/drawing/2017/decorative" val="1"/>
              </a:ext>
            </a:extLst>
          </p:cNvPr>
          <p:cNvSpPr txBox="1"/>
          <p:nvPr/>
        </p:nvSpPr>
        <p:spPr>
          <a:xfrm>
            <a:off x="11553051" y="2367823"/>
            <a:ext cx="220537" cy="1157047"/>
          </a:xfrm>
          <a:prstGeom prst="rect">
            <a:avLst/>
          </a:prstGeom>
        </p:spPr>
        <p:txBody>
          <a:bodyPr lIns="0" tIns="0" rIns="0" bIns="0" rtlCol="0" anchor="t">
            <a:spAutoFit/>
          </a:bodyPr>
          <a:lstStyle/>
          <a:p>
            <a:pPr algn="just">
              <a:lnSpc>
                <a:spcPts val="2958"/>
              </a:lnSpc>
            </a:pPr>
            <a:r>
              <a:rPr lang="en-US" sz="2253" spc="-51">
                <a:solidFill>
                  <a:srgbClr val="000000"/>
                </a:solidFill>
                <a:latin typeface="IBM Plex Sans Condensed"/>
                <a:ea typeface="IBM Plex Sans Condensed"/>
                <a:cs typeface="IBM Plex Sans Condensed"/>
                <a:sym typeface="IBM Plex Sans Condensed"/>
              </a:rPr>
              <a:t>sf sf sf</a:t>
            </a:r>
          </a:p>
        </p:txBody>
      </p:sp>
      <p:sp>
        <p:nvSpPr>
          <p:cNvPr id="18" name="TextBox 18">
            <a:extLst>
              <a:ext uri="{C183D7F6-B498-43B3-948B-1728B52AA6E4}">
                <adec:decorative xmlns:adec="http://schemas.microsoft.com/office/drawing/2017/decorative" val="1"/>
              </a:ext>
            </a:extLst>
          </p:cNvPr>
          <p:cNvSpPr txBox="1">
            <a:spLocks noGrp="1"/>
          </p:cNvSpPr>
          <p:nvPr>
            <p:ph type="title" idx="4294967295"/>
          </p:nvPr>
        </p:nvSpPr>
        <p:spPr>
          <a:xfrm>
            <a:off x="5537514" y="3876329"/>
            <a:ext cx="280175" cy="36546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2958"/>
              </a:lnSpc>
              <a:spcBef>
                <a:spcPts val="0"/>
              </a:spcBef>
              <a:spcAft>
                <a:spcPts val="0"/>
              </a:spcAft>
              <a:buClrTx/>
              <a:buSzTx/>
              <a:buFontTx/>
              <a:buNone/>
              <a:tabLst/>
              <a:defRPr/>
            </a:pPr>
            <a:r>
              <a:rPr kumimoji="0" lang="en-US" sz="2112" b="0" i="0" u="none" strike="noStrike" kern="1200" cap="none" spc="-48" normalizeH="0" baseline="0" noProof="0">
                <a:ln>
                  <a:noFill/>
                </a:ln>
                <a:solidFill>
                  <a:srgbClr val="000000"/>
                </a:solidFill>
                <a:effectLst/>
                <a:uLnTx/>
                <a:uFillTx/>
                <a:latin typeface="IBM Plex Sans Condensed"/>
                <a:ea typeface="IBM Plex Sans Condensed"/>
                <a:cs typeface="IBM Plex Sans Condensed"/>
                <a:sym typeface="IBM Plex Sans Condensed"/>
              </a:rPr>
              <a:t>SF</a:t>
            </a:r>
          </a:p>
        </p:txBody>
      </p:sp>
      <p:sp>
        <p:nvSpPr>
          <p:cNvPr id="19" name="TextBox 19">
            <a:extLst>
              <a:ext uri="{C183D7F6-B498-43B3-948B-1728B52AA6E4}">
                <adec:decorative xmlns:adec="http://schemas.microsoft.com/office/drawing/2017/decorative" val="1"/>
              </a:ext>
            </a:extLst>
          </p:cNvPr>
          <p:cNvSpPr txBox="1"/>
          <p:nvPr/>
        </p:nvSpPr>
        <p:spPr>
          <a:xfrm>
            <a:off x="3146585" y="4251863"/>
            <a:ext cx="1557702" cy="808111"/>
          </a:xfrm>
          <a:prstGeom prst="rect">
            <a:avLst/>
          </a:prstGeom>
        </p:spPr>
        <p:txBody>
          <a:bodyPr lIns="0" tIns="0" rIns="0" bIns="0" rtlCol="0" anchor="t">
            <a:spAutoFit/>
          </a:bodyPr>
          <a:lstStyle/>
          <a:p>
            <a:pPr algn="r">
              <a:lnSpc>
                <a:spcPts val="2958"/>
              </a:lnSpc>
            </a:pPr>
            <a:r>
              <a:rPr lang="en-US" sz="2112" spc="-46">
                <a:solidFill>
                  <a:srgbClr val="000000"/>
                </a:solidFill>
                <a:latin typeface="IBM Plex Sans Condensed"/>
                <a:ea typeface="IBM Plex Sans Condensed"/>
                <a:cs typeface="IBM Plex Sans Condensed"/>
                <a:sym typeface="IBM Plex Sans Condensed"/>
              </a:rPr>
              <a:t>Chambers Hill</a:t>
            </a:r>
          </a:p>
          <a:p>
            <a:pPr algn="r">
              <a:lnSpc>
                <a:spcPts val="3525"/>
              </a:lnSpc>
            </a:pPr>
            <a:r>
              <a:rPr lang="en-US" sz="2112" spc="-48">
                <a:solidFill>
                  <a:srgbClr val="000000"/>
                </a:solidFill>
                <a:latin typeface="IBM Plex Sans Condensed"/>
                <a:ea typeface="IBM Plex Sans Condensed"/>
                <a:cs typeface="IBM Plex Sans Condensed"/>
                <a:sym typeface="IBM Plex Sans Condensed"/>
              </a:rPr>
              <a:t>K1</a:t>
            </a:r>
          </a:p>
        </p:txBody>
      </p:sp>
      <p:sp>
        <p:nvSpPr>
          <p:cNvPr id="20" name="TextBox 20">
            <a:extLst>
              <a:ext uri="{C183D7F6-B498-43B3-948B-1728B52AA6E4}">
                <adec:decorative xmlns:adec="http://schemas.microsoft.com/office/drawing/2017/decorative" val="1"/>
              </a:ext>
            </a:extLst>
          </p:cNvPr>
          <p:cNvSpPr txBox="1"/>
          <p:nvPr/>
        </p:nvSpPr>
        <p:spPr>
          <a:xfrm>
            <a:off x="5176826" y="4605118"/>
            <a:ext cx="72360" cy="419312"/>
          </a:xfrm>
          <a:prstGeom prst="rect">
            <a:avLst/>
          </a:prstGeom>
        </p:spPr>
        <p:txBody>
          <a:bodyPr lIns="0" tIns="0" rIns="0" bIns="0" rtlCol="0" anchor="t">
            <a:spAutoFit/>
          </a:bodyPr>
          <a:lstStyle/>
          <a:p>
            <a:pPr>
              <a:lnSpc>
                <a:spcPts val="3525"/>
              </a:lnSpc>
            </a:pPr>
            <a:r>
              <a:rPr lang="en-US" sz="2112" spc="-48">
                <a:solidFill>
                  <a:srgbClr val="000000"/>
                </a:solidFill>
                <a:latin typeface="IBM Plex Sans Condensed"/>
                <a:ea typeface="IBM Plex Sans Condensed"/>
                <a:cs typeface="IBM Plex Sans Condensed"/>
                <a:sym typeface="IBM Plex Sans Condensed"/>
              </a:rPr>
              <a:t> </a:t>
            </a:r>
          </a:p>
        </p:txBody>
      </p:sp>
      <p:sp>
        <p:nvSpPr>
          <p:cNvPr id="21" name="TextBox 21">
            <a:extLst>
              <a:ext uri="{C183D7F6-B498-43B3-948B-1728B52AA6E4}">
                <adec:decorative xmlns:adec="http://schemas.microsoft.com/office/drawing/2017/decorative" val="1"/>
              </a:ext>
            </a:extLst>
          </p:cNvPr>
          <p:cNvSpPr txBox="1"/>
          <p:nvPr/>
        </p:nvSpPr>
        <p:spPr>
          <a:xfrm>
            <a:off x="5556461" y="4605119"/>
            <a:ext cx="627965" cy="405432"/>
          </a:xfrm>
          <a:prstGeom prst="rect">
            <a:avLst/>
          </a:prstGeom>
        </p:spPr>
        <p:txBody>
          <a:bodyPr lIns="0" tIns="0" rIns="0" bIns="0" rtlCol="0" anchor="t">
            <a:spAutoFit/>
          </a:bodyPr>
          <a:lstStyle/>
          <a:p>
            <a:pPr>
              <a:lnSpc>
                <a:spcPts val="3525"/>
              </a:lnSpc>
            </a:pPr>
            <a:r>
              <a:rPr lang="en-US" sz="2112" spc="-48">
                <a:solidFill>
                  <a:srgbClr val="000000"/>
                </a:solidFill>
                <a:latin typeface="IBM Plex Sans Condensed"/>
                <a:ea typeface="IBM Plex Sans Condensed"/>
                <a:cs typeface="IBM Plex Sans Condensed"/>
                <a:sym typeface="IBM Plex Sans Condensed"/>
              </a:rPr>
              <a:t>1,226</a:t>
            </a:r>
          </a:p>
        </p:txBody>
      </p:sp>
      <p:sp>
        <p:nvSpPr>
          <p:cNvPr id="22" name="TextBox 22">
            <a:extLst>
              <a:ext uri="{C183D7F6-B498-43B3-948B-1728B52AA6E4}">
                <adec:decorative xmlns:adec="http://schemas.microsoft.com/office/drawing/2017/decorative" val="1"/>
              </a:ext>
            </a:extLst>
          </p:cNvPr>
          <p:cNvSpPr txBox="1"/>
          <p:nvPr/>
        </p:nvSpPr>
        <p:spPr>
          <a:xfrm>
            <a:off x="3146585" y="5098952"/>
            <a:ext cx="1171939" cy="270780"/>
          </a:xfrm>
          <a:prstGeom prst="rect">
            <a:avLst/>
          </a:prstGeom>
        </p:spPr>
        <p:txBody>
          <a:bodyPr lIns="0" tIns="0" rIns="0" bIns="0" rtlCol="0" anchor="t">
            <a:spAutoFit/>
          </a:bodyPr>
          <a:lstStyle/>
          <a:p>
            <a:pPr>
              <a:lnSpc>
                <a:spcPts val="2102"/>
              </a:lnSpc>
            </a:pPr>
            <a:r>
              <a:rPr lang="en-US" sz="2112" spc="-48">
                <a:solidFill>
                  <a:srgbClr val="000000"/>
                </a:solidFill>
                <a:latin typeface="IBM Plex Sans Condensed"/>
                <a:ea typeface="IBM Plex Sans Condensed"/>
                <a:cs typeface="IBM Plex Sans Condensed"/>
                <a:sym typeface="IBM Plex Sans Condensed"/>
              </a:rPr>
              <a:t>EH Phillips</a:t>
            </a:r>
          </a:p>
        </p:txBody>
      </p:sp>
      <p:sp>
        <p:nvSpPr>
          <p:cNvPr id="23" name="TextBox 23">
            <a:extLst>
              <a:ext uri="{C183D7F6-B498-43B3-948B-1728B52AA6E4}">
                <adec:decorative xmlns:adec="http://schemas.microsoft.com/office/drawing/2017/decorative" val="1"/>
              </a:ext>
            </a:extLst>
          </p:cNvPr>
          <p:cNvSpPr txBox="1"/>
          <p:nvPr/>
        </p:nvSpPr>
        <p:spPr>
          <a:xfrm>
            <a:off x="4380265" y="5320250"/>
            <a:ext cx="299346" cy="735976"/>
          </a:xfrm>
          <a:prstGeom prst="rect">
            <a:avLst/>
          </a:prstGeom>
        </p:spPr>
        <p:txBody>
          <a:bodyPr lIns="0" tIns="0" rIns="0" bIns="0" rtlCol="0" anchor="t">
            <a:spAutoFit/>
          </a:bodyPr>
          <a:lstStyle/>
          <a:p>
            <a:pPr algn="just">
              <a:lnSpc>
                <a:spcPts val="3529"/>
              </a:lnSpc>
            </a:pPr>
            <a:r>
              <a:rPr lang="en-US" sz="2112" spc="-48">
                <a:solidFill>
                  <a:srgbClr val="000000"/>
                </a:solidFill>
                <a:latin typeface="IBM Plex Sans Condensed"/>
                <a:ea typeface="IBM Plex Sans Condensed"/>
                <a:cs typeface="IBM Plex Sans Condensed"/>
                <a:sym typeface="IBM Plex Sans Condensed"/>
              </a:rPr>
              <a:t>K1</a:t>
            </a:r>
          </a:p>
          <a:p>
            <a:pPr algn="just">
              <a:lnSpc>
                <a:spcPts val="2098"/>
              </a:lnSpc>
            </a:pPr>
            <a:r>
              <a:rPr lang="en-US" sz="2112" spc="-48">
                <a:solidFill>
                  <a:srgbClr val="000000"/>
                </a:solidFill>
                <a:latin typeface="IBM Plex Sans Condensed"/>
                <a:ea typeface="IBM Plex Sans Condensed"/>
                <a:cs typeface="IBM Plex Sans Condensed"/>
                <a:sym typeface="IBM Plex Sans Condensed"/>
              </a:rPr>
              <a:t>K2</a:t>
            </a:r>
          </a:p>
        </p:txBody>
      </p:sp>
      <p:sp>
        <p:nvSpPr>
          <p:cNvPr id="24" name="TextBox 24">
            <a:extLst>
              <a:ext uri="{C183D7F6-B498-43B3-948B-1728B52AA6E4}">
                <adec:decorative xmlns:adec="http://schemas.microsoft.com/office/drawing/2017/decorative" val="1"/>
              </a:ext>
            </a:extLst>
          </p:cNvPr>
          <p:cNvSpPr txBox="1"/>
          <p:nvPr/>
        </p:nvSpPr>
        <p:spPr>
          <a:xfrm>
            <a:off x="5176826" y="5320250"/>
            <a:ext cx="72360" cy="735976"/>
          </a:xfrm>
          <a:prstGeom prst="rect">
            <a:avLst/>
          </a:prstGeom>
        </p:spPr>
        <p:txBody>
          <a:bodyPr lIns="0" tIns="0" rIns="0" bIns="0" rtlCol="0" anchor="t">
            <a:spAutoFit/>
          </a:bodyPr>
          <a:lstStyle/>
          <a:p>
            <a:pPr algn="just">
              <a:lnSpc>
                <a:spcPts val="3529"/>
              </a:lnSpc>
            </a:pPr>
            <a:r>
              <a:rPr lang="en-US" sz="2112" spc="-48">
                <a:solidFill>
                  <a:srgbClr val="000000"/>
                </a:solidFill>
                <a:latin typeface="IBM Plex Sans Condensed"/>
                <a:ea typeface="IBM Plex Sans Condensed"/>
                <a:cs typeface="IBM Plex Sans Condensed"/>
                <a:sym typeface="IBM Plex Sans Condensed"/>
              </a:rPr>
              <a:t> </a:t>
            </a:r>
          </a:p>
          <a:p>
            <a:pPr algn="just">
              <a:lnSpc>
                <a:spcPts val="2098"/>
              </a:lnSpc>
            </a:pPr>
            <a:r>
              <a:rPr lang="en-US" sz="2112" spc="-48">
                <a:solidFill>
                  <a:srgbClr val="000000"/>
                </a:solidFill>
                <a:latin typeface="IBM Plex Sans Condensed"/>
                <a:ea typeface="IBM Plex Sans Condensed"/>
                <a:cs typeface="IBM Plex Sans Condensed"/>
                <a:sym typeface="IBM Plex Sans Condensed"/>
              </a:rPr>
              <a:t> </a:t>
            </a:r>
          </a:p>
        </p:txBody>
      </p:sp>
      <p:sp>
        <p:nvSpPr>
          <p:cNvPr id="25" name="TextBox 25">
            <a:extLst>
              <a:ext uri="{C183D7F6-B498-43B3-948B-1728B52AA6E4}">
                <adec:decorative xmlns:adec="http://schemas.microsoft.com/office/drawing/2017/decorative" val="1"/>
              </a:ext>
            </a:extLst>
          </p:cNvPr>
          <p:cNvSpPr txBox="1"/>
          <p:nvPr/>
        </p:nvSpPr>
        <p:spPr>
          <a:xfrm>
            <a:off x="5556461" y="5320250"/>
            <a:ext cx="627965" cy="719621"/>
          </a:xfrm>
          <a:prstGeom prst="rect">
            <a:avLst/>
          </a:prstGeom>
        </p:spPr>
        <p:txBody>
          <a:bodyPr lIns="0" tIns="0" rIns="0" bIns="0" rtlCol="0" anchor="t">
            <a:spAutoFit/>
          </a:bodyPr>
          <a:lstStyle/>
          <a:p>
            <a:pPr algn="just">
              <a:lnSpc>
                <a:spcPts val="3529"/>
              </a:lnSpc>
            </a:pPr>
            <a:r>
              <a:rPr lang="en-US" sz="2112" spc="-48">
                <a:solidFill>
                  <a:srgbClr val="000000"/>
                </a:solidFill>
                <a:latin typeface="IBM Plex Sans Condensed"/>
                <a:ea typeface="IBM Plex Sans Condensed"/>
                <a:cs typeface="IBM Plex Sans Condensed"/>
                <a:sym typeface="IBM Plex Sans Condensed"/>
              </a:rPr>
              <a:t>1,169</a:t>
            </a:r>
          </a:p>
          <a:p>
            <a:pPr algn="just">
              <a:lnSpc>
                <a:spcPts val="2098"/>
              </a:lnSpc>
            </a:pPr>
            <a:r>
              <a:rPr lang="en-US" sz="2112" spc="-48">
                <a:solidFill>
                  <a:srgbClr val="000000"/>
                </a:solidFill>
                <a:latin typeface="IBM Plex Sans Condensed"/>
                <a:ea typeface="IBM Plex Sans Condensed"/>
                <a:cs typeface="IBM Plex Sans Condensed"/>
                <a:sym typeface="IBM Plex Sans Condensed"/>
              </a:rPr>
              <a:t>1,279</a:t>
            </a:r>
          </a:p>
        </p:txBody>
      </p:sp>
      <p:sp>
        <p:nvSpPr>
          <p:cNvPr id="26" name="TextBox 26">
            <a:extLst>
              <a:ext uri="{C183D7F6-B498-43B3-948B-1728B52AA6E4}">
                <adec:decorative xmlns:adec="http://schemas.microsoft.com/office/drawing/2017/decorative" val="1"/>
              </a:ext>
            </a:extLst>
          </p:cNvPr>
          <p:cNvSpPr txBox="1"/>
          <p:nvPr/>
        </p:nvSpPr>
        <p:spPr>
          <a:xfrm>
            <a:off x="3146585" y="6035381"/>
            <a:ext cx="948187" cy="873688"/>
          </a:xfrm>
          <a:prstGeom prst="rect">
            <a:avLst/>
          </a:prstGeom>
        </p:spPr>
        <p:txBody>
          <a:bodyPr lIns="0" tIns="0" rIns="0" bIns="0" rtlCol="0" anchor="t">
            <a:spAutoFit/>
          </a:bodyPr>
          <a:lstStyle/>
          <a:p>
            <a:pPr>
              <a:lnSpc>
                <a:spcPts val="3534"/>
              </a:lnSpc>
            </a:pPr>
            <a:r>
              <a:rPr lang="en-US" sz="2112" spc="-48">
                <a:solidFill>
                  <a:srgbClr val="000000"/>
                </a:solidFill>
                <a:latin typeface="IBM Plex Sans Condensed"/>
                <a:ea typeface="IBM Plex Sans Condensed"/>
                <a:cs typeface="IBM Plex Sans Condensed"/>
                <a:sym typeface="IBM Plex Sans Condensed"/>
              </a:rPr>
              <a:t>La wnt on</a:t>
            </a:r>
          </a:p>
        </p:txBody>
      </p:sp>
      <p:sp>
        <p:nvSpPr>
          <p:cNvPr id="27" name="TextBox 27">
            <a:extLst>
              <a:ext uri="{C183D7F6-B498-43B3-948B-1728B52AA6E4}">
                <adec:decorative xmlns:adec="http://schemas.microsoft.com/office/drawing/2017/decorative" val="1"/>
              </a:ext>
            </a:extLst>
          </p:cNvPr>
          <p:cNvSpPr txBox="1"/>
          <p:nvPr/>
        </p:nvSpPr>
        <p:spPr>
          <a:xfrm>
            <a:off x="4380265" y="6529926"/>
            <a:ext cx="299346" cy="690071"/>
          </a:xfrm>
          <a:prstGeom prst="rect">
            <a:avLst/>
          </a:prstGeom>
        </p:spPr>
        <p:txBody>
          <a:bodyPr lIns="0" tIns="0" rIns="0" bIns="0" rtlCol="0" anchor="t">
            <a:spAutoFit/>
          </a:bodyPr>
          <a:lstStyle/>
          <a:p>
            <a:pPr algn="just">
              <a:lnSpc>
                <a:spcPts val="2106"/>
              </a:lnSpc>
            </a:pPr>
            <a:r>
              <a:rPr lang="en-US" sz="2112" spc="-48">
                <a:solidFill>
                  <a:srgbClr val="000000"/>
                </a:solidFill>
                <a:latin typeface="IBM Plex Sans Condensed"/>
                <a:ea typeface="IBM Plex Sans Condensed"/>
                <a:cs typeface="IBM Plex Sans Condensed"/>
                <a:sym typeface="IBM Plex Sans Condensed"/>
              </a:rPr>
              <a:t>K1</a:t>
            </a:r>
          </a:p>
          <a:p>
            <a:pPr algn="just">
              <a:lnSpc>
                <a:spcPts val="3521"/>
              </a:lnSpc>
            </a:pPr>
            <a:r>
              <a:rPr lang="en-US" sz="2112" spc="-48">
                <a:solidFill>
                  <a:srgbClr val="000000"/>
                </a:solidFill>
                <a:latin typeface="IBM Plex Sans Condensed"/>
                <a:ea typeface="IBM Plex Sans Condensed"/>
                <a:cs typeface="IBM Plex Sans Condensed"/>
                <a:sym typeface="IBM Plex Sans Condensed"/>
              </a:rPr>
              <a:t>K2</a:t>
            </a:r>
          </a:p>
        </p:txBody>
      </p:sp>
      <p:sp>
        <p:nvSpPr>
          <p:cNvPr id="28" name="TextBox 28">
            <a:extLst>
              <a:ext uri="{C183D7F6-B498-43B3-948B-1728B52AA6E4}">
                <adec:decorative xmlns:adec="http://schemas.microsoft.com/office/drawing/2017/decorative" val="1"/>
              </a:ext>
            </a:extLst>
          </p:cNvPr>
          <p:cNvSpPr txBox="1"/>
          <p:nvPr/>
        </p:nvSpPr>
        <p:spPr>
          <a:xfrm>
            <a:off x="5176826" y="6529926"/>
            <a:ext cx="72360" cy="690071"/>
          </a:xfrm>
          <a:prstGeom prst="rect">
            <a:avLst/>
          </a:prstGeom>
        </p:spPr>
        <p:txBody>
          <a:bodyPr lIns="0" tIns="0" rIns="0" bIns="0" rtlCol="0" anchor="t">
            <a:spAutoFit/>
          </a:bodyPr>
          <a:lstStyle/>
          <a:p>
            <a:pPr algn="just">
              <a:lnSpc>
                <a:spcPts val="2106"/>
              </a:lnSpc>
            </a:pPr>
            <a:r>
              <a:rPr lang="en-US" sz="2112" spc="-48">
                <a:solidFill>
                  <a:srgbClr val="000000"/>
                </a:solidFill>
                <a:latin typeface="IBM Plex Sans Condensed"/>
                <a:ea typeface="IBM Plex Sans Condensed"/>
                <a:cs typeface="IBM Plex Sans Condensed"/>
                <a:sym typeface="IBM Plex Sans Condensed"/>
              </a:rPr>
              <a:t> </a:t>
            </a:r>
          </a:p>
          <a:p>
            <a:pPr algn="just">
              <a:lnSpc>
                <a:spcPts val="3521"/>
              </a:lnSpc>
            </a:pPr>
            <a:r>
              <a:rPr lang="en-US" sz="2112" spc="-48">
                <a:solidFill>
                  <a:srgbClr val="000000"/>
                </a:solidFill>
                <a:latin typeface="IBM Plex Sans Condensed"/>
                <a:ea typeface="IBM Plex Sans Condensed"/>
                <a:cs typeface="IBM Plex Sans Condensed"/>
                <a:sym typeface="IBM Plex Sans Condensed"/>
              </a:rPr>
              <a:t> </a:t>
            </a:r>
          </a:p>
        </p:txBody>
      </p:sp>
      <p:sp>
        <p:nvSpPr>
          <p:cNvPr id="29" name="TextBox 29">
            <a:extLst>
              <a:ext uri="{C183D7F6-B498-43B3-948B-1728B52AA6E4}">
                <adec:decorative xmlns:adec="http://schemas.microsoft.com/office/drawing/2017/decorative" val="1"/>
              </a:ext>
            </a:extLst>
          </p:cNvPr>
          <p:cNvSpPr txBox="1"/>
          <p:nvPr/>
        </p:nvSpPr>
        <p:spPr>
          <a:xfrm>
            <a:off x="5765551" y="6529927"/>
            <a:ext cx="415328" cy="1424538"/>
          </a:xfrm>
          <a:prstGeom prst="rect">
            <a:avLst/>
          </a:prstGeom>
        </p:spPr>
        <p:txBody>
          <a:bodyPr lIns="0" tIns="0" rIns="0" bIns="0" rtlCol="0" anchor="t">
            <a:spAutoFit/>
          </a:bodyPr>
          <a:lstStyle/>
          <a:p>
            <a:pPr algn="just">
              <a:lnSpc>
                <a:spcPts val="2106"/>
              </a:lnSpc>
            </a:pPr>
            <a:r>
              <a:rPr lang="en-US" sz="2112" spc="-48">
                <a:solidFill>
                  <a:srgbClr val="000000"/>
                </a:solidFill>
                <a:latin typeface="IBM Plex Sans Condensed"/>
                <a:ea typeface="IBM Plex Sans Condensed"/>
                <a:cs typeface="IBM Plex Sans Condensed"/>
                <a:sym typeface="IBM Plex Sans Condensed"/>
              </a:rPr>
              <a:t>714</a:t>
            </a:r>
          </a:p>
          <a:p>
            <a:pPr algn="just">
              <a:lnSpc>
                <a:spcPts val="3521"/>
              </a:lnSpc>
            </a:pPr>
            <a:r>
              <a:rPr lang="en-US" sz="2112" spc="-48">
                <a:solidFill>
                  <a:srgbClr val="000000"/>
                </a:solidFill>
                <a:latin typeface="IBM Plex Sans Condensed"/>
                <a:ea typeface="IBM Plex Sans Condensed"/>
                <a:cs typeface="IBM Plex Sans Condensed"/>
                <a:sym typeface="IBM Plex Sans Condensed"/>
              </a:rPr>
              <a:t>791</a:t>
            </a:r>
          </a:p>
        </p:txBody>
      </p:sp>
      <p:sp>
        <p:nvSpPr>
          <p:cNvPr id="30" name="TextBox 30">
            <a:extLst>
              <a:ext uri="{C183D7F6-B498-43B3-948B-1728B52AA6E4}">
                <adec:decorative xmlns:adec="http://schemas.microsoft.com/office/drawing/2017/decorative" val="1"/>
              </a:ext>
            </a:extLst>
          </p:cNvPr>
          <p:cNvSpPr txBox="1"/>
          <p:nvPr/>
        </p:nvSpPr>
        <p:spPr>
          <a:xfrm>
            <a:off x="3146586" y="7245029"/>
            <a:ext cx="1190535" cy="270780"/>
          </a:xfrm>
          <a:prstGeom prst="rect">
            <a:avLst/>
          </a:prstGeom>
        </p:spPr>
        <p:txBody>
          <a:bodyPr lIns="0" tIns="0" rIns="0" bIns="0" rtlCol="0" anchor="t">
            <a:spAutoFit/>
          </a:bodyPr>
          <a:lstStyle/>
          <a:p>
            <a:pPr>
              <a:lnSpc>
                <a:spcPts val="2108"/>
              </a:lnSpc>
            </a:pPr>
            <a:r>
              <a:rPr lang="en-US" sz="2112" spc="-48">
                <a:solidFill>
                  <a:srgbClr val="000000"/>
                </a:solidFill>
                <a:latin typeface="IBM Plex Sans Condensed"/>
                <a:ea typeface="IBM Plex Sans Condensed"/>
                <a:cs typeface="IBM Plex Sans Condensed"/>
                <a:sym typeface="IBM Plex Sans Condensed"/>
              </a:rPr>
              <a:t>South Side</a:t>
            </a:r>
          </a:p>
        </p:txBody>
      </p:sp>
      <p:sp>
        <p:nvSpPr>
          <p:cNvPr id="31" name="TextBox 31">
            <a:extLst>
              <a:ext uri="{C183D7F6-B498-43B3-948B-1728B52AA6E4}">
                <adec:decorative xmlns:adec="http://schemas.microsoft.com/office/drawing/2017/decorative" val="1"/>
              </a:ext>
            </a:extLst>
          </p:cNvPr>
          <p:cNvSpPr txBox="1"/>
          <p:nvPr/>
        </p:nvSpPr>
        <p:spPr>
          <a:xfrm>
            <a:off x="4057481" y="7466209"/>
            <a:ext cx="1985294" cy="419312"/>
          </a:xfrm>
          <a:prstGeom prst="rect">
            <a:avLst/>
          </a:prstGeom>
        </p:spPr>
        <p:txBody>
          <a:bodyPr lIns="0" tIns="0" rIns="0" bIns="0" rtlCol="0" anchor="t">
            <a:spAutoFit/>
          </a:bodyPr>
          <a:lstStyle/>
          <a:p>
            <a:pPr>
              <a:lnSpc>
                <a:spcPts val="3521"/>
              </a:lnSpc>
            </a:pPr>
            <a:r>
              <a:rPr lang="en-US" sz="2112" spc="-31">
                <a:solidFill>
                  <a:srgbClr val="000000"/>
                </a:solidFill>
                <a:latin typeface="IBM Plex Sans Condensed"/>
                <a:ea typeface="IBM Plex Sans Condensed"/>
                <a:cs typeface="IBM Plex Sans Condensed"/>
                <a:sym typeface="IBM Plex Sans Condensed"/>
              </a:rPr>
              <a:t>none (at Paxtang)</a:t>
            </a:r>
          </a:p>
        </p:txBody>
      </p:sp>
      <p:sp>
        <p:nvSpPr>
          <p:cNvPr id="32" name="TextBox 32">
            <a:extLst>
              <a:ext uri="{C183D7F6-B498-43B3-948B-1728B52AA6E4}">
                <adec:decorative xmlns:adec="http://schemas.microsoft.com/office/drawing/2017/decorative" val="1"/>
              </a:ext>
            </a:extLst>
          </p:cNvPr>
          <p:cNvSpPr txBox="1"/>
          <p:nvPr/>
        </p:nvSpPr>
        <p:spPr>
          <a:xfrm>
            <a:off x="3146585" y="7960161"/>
            <a:ext cx="1571788" cy="1011401"/>
          </a:xfrm>
          <a:prstGeom prst="rect">
            <a:avLst/>
          </a:prstGeom>
        </p:spPr>
        <p:txBody>
          <a:bodyPr lIns="0" tIns="0" rIns="0" bIns="0" rtlCol="0" anchor="t">
            <a:spAutoFit/>
          </a:bodyPr>
          <a:lstStyle/>
          <a:p>
            <a:pPr algn="r">
              <a:lnSpc>
                <a:spcPts val="2108"/>
              </a:lnSpc>
            </a:pPr>
            <a:r>
              <a:rPr lang="en-US" sz="2112" spc="-29">
                <a:solidFill>
                  <a:srgbClr val="000000"/>
                </a:solidFill>
                <a:latin typeface="IBM Plex Sans Condensed"/>
                <a:ea typeface="IBM Plex Sans Condensed"/>
                <a:cs typeface="IBM Plex Sans Condensed"/>
                <a:sym typeface="IBM Plex Sans Condensed"/>
              </a:rPr>
              <a:t>West Hanover</a:t>
            </a:r>
          </a:p>
          <a:p>
            <a:pPr algn="r">
              <a:lnSpc>
                <a:spcPts val="3529"/>
              </a:lnSpc>
            </a:pPr>
            <a:r>
              <a:rPr lang="en-US" sz="2112" spc="-48">
                <a:solidFill>
                  <a:srgbClr val="000000"/>
                </a:solidFill>
                <a:latin typeface="IBM Plex Sans Condensed"/>
                <a:ea typeface="IBM Plex Sans Condensed"/>
                <a:cs typeface="IBM Plex Sans Condensed"/>
                <a:sym typeface="IBM Plex Sans Condensed"/>
              </a:rPr>
              <a:t>K1</a:t>
            </a:r>
          </a:p>
          <a:p>
            <a:pPr algn="r">
              <a:lnSpc>
                <a:spcPts val="2100"/>
              </a:lnSpc>
            </a:pPr>
            <a:r>
              <a:rPr lang="en-US" sz="2112" spc="-48">
                <a:solidFill>
                  <a:srgbClr val="000000"/>
                </a:solidFill>
                <a:latin typeface="IBM Plex Sans Condensed"/>
                <a:ea typeface="IBM Plex Sans Condensed"/>
                <a:cs typeface="IBM Plex Sans Condensed"/>
                <a:sym typeface="IBM Plex Sans Condensed"/>
              </a:rPr>
              <a:t>K2</a:t>
            </a:r>
          </a:p>
        </p:txBody>
      </p:sp>
      <p:sp>
        <p:nvSpPr>
          <p:cNvPr id="33" name="TextBox 33">
            <a:extLst>
              <a:ext uri="{C183D7F6-B498-43B3-948B-1728B52AA6E4}">
                <adec:decorative xmlns:adec="http://schemas.microsoft.com/office/drawing/2017/decorative" val="1"/>
              </a:ext>
            </a:extLst>
          </p:cNvPr>
          <p:cNvSpPr txBox="1"/>
          <p:nvPr/>
        </p:nvSpPr>
        <p:spPr>
          <a:xfrm>
            <a:off x="5176826" y="8181935"/>
            <a:ext cx="72360" cy="735976"/>
          </a:xfrm>
          <a:prstGeom prst="rect">
            <a:avLst/>
          </a:prstGeom>
        </p:spPr>
        <p:txBody>
          <a:bodyPr lIns="0" tIns="0" rIns="0" bIns="0" rtlCol="0" anchor="t">
            <a:spAutoFit/>
          </a:bodyPr>
          <a:lstStyle/>
          <a:p>
            <a:pPr algn="just">
              <a:lnSpc>
                <a:spcPts val="3529"/>
              </a:lnSpc>
            </a:pPr>
            <a:r>
              <a:rPr lang="en-US" sz="2112" spc="-48">
                <a:solidFill>
                  <a:srgbClr val="000000"/>
                </a:solidFill>
                <a:latin typeface="IBM Plex Sans Condensed"/>
                <a:ea typeface="IBM Plex Sans Condensed"/>
                <a:cs typeface="IBM Plex Sans Condensed"/>
                <a:sym typeface="IBM Plex Sans Condensed"/>
              </a:rPr>
              <a:t> </a:t>
            </a:r>
          </a:p>
          <a:p>
            <a:pPr algn="just">
              <a:lnSpc>
                <a:spcPts val="2100"/>
              </a:lnSpc>
            </a:pPr>
            <a:r>
              <a:rPr lang="en-US" sz="2112" spc="-48">
                <a:solidFill>
                  <a:srgbClr val="000000"/>
                </a:solidFill>
                <a:latin typeface="IBM Plex Sans Condensed"/>
                <a:ea typeface="IBM Plex Sans Condensed"/>
                <a:cs typeface="IBM Plex Sans Condensed"/>
                <a:sym typeface="IBM Plex Sans Condensed"/>
              </a:rPr>
              <a:t> </a:t>
            </a:r>
          </a:p>
        </p:txBody>
      </p:sp>
      <p:sp>
        <p:nvSpPr>
          <p:cNvPr id="34" name="TextBox 34">
            <a:extLst>
              <a:ext uri="{C183D7F6-B498-43B3-948B-1728B52AA6E4}">
                <adec:decorative xmlns:adec="http://schemas.microsoft.com/office/drawing/2017/decorative" val="1"/>
              </a:ext>
            </a:extLst>
          </p:cNvPr>
          <p:cNvSpPr txBox="1"/>
          <p:nvPr/>
        </p:nvSpPr>
        <p:spPr>
          <a:xfrm>
            <a:off x="5765551" y="8181935"/>
            <a:ext cx="415328" cy="1470443"/>
          </a:xfrm>
          <a:prstGeom prst="rect">
            <a:avLst/>
          </a:prstGeom>
        </p:spPr>
        <p:txBody>
          <a:bodyPr lIns="0" tIns="0" rIns="0" bIns="0" rtlCol="0" anchor="t">
            <a:spAutoFit/>
          </a:bodyPr>
          <a:lstStyle/>
          <a:p>
            <a:pPr algn="just">
              <a:lnSpc>
                <a:spcPts val="3529"/>
              </a:lnSpc>
            </a:pPr>
            <a:r>
              <a:rPr lang="en-US" sz="2112" spc="-48">
                <a:solidFill>
                  <a:srgbClr val="000000"/>
                </a:solidFill>
                <a:latin typeface="IBM Plex Sans Condensed"/>
                <a:ea typeface="IBM Plex Sans Condensed"/>
                <a:cs typeface="IBM Plex Sans Condensed"/>
                <a:sym typeface="IBM Plex Sans Condensed"/>
              </a:rPr>
              <a:t>976</a:t>
            </a:r>
          </a:p>
          <a:p>
            <a:pPr algn="just">
              <a:lnSpc>
                <a:spcPts val="2100"/>
              </a:lnSpc>
            </a:pPr>
            <a:r>
              <a:rPr lang="en-US" sz="2112" spc="-48">
                <a:solidFill>
                  <a:srgbClr val="000000"/>
                </a:solidFill>
                <a:latin typeface="IBM Plex Sans Condensed"/>
                <a:ea typeface="IBM Plex Sans Condensed"/>
                <a:cs typeface="IBM Plex Sans Condensed"/>
                <a:sym typeface="IBM Plex Sans Condensed"/>
              </a:rPr>
              <a:t>976</a:t>
            </a:r>
          </a:p>
        </p:txBody>
      </p:sp>
      <p:sp>
        <p:nvSpPr>
          <p:cNvPr id="35" name="TextBox 35">
            <a:extLst>
              <a:ext uri="{C183D7F6-B498-43B3-948B-1728B52AA6E4}">
                <adec:decorative xmlns:adec="http://schemas.microsoft.com/office/drawing/2017/decorative" val="1"/>
              </a:ext>
            </a:extLst>
          </p:cNvPr>
          <p:cNvSpPr txBox="1"/>
          <p:nvPr/>
        </p:nvSpPr>
        <p:spPr>
          <a:xfrm>
            <a:off x="7909496" y="4251863"/>
            <a:ext cx="1334670" cy="758928"/>
          </a:xfrm>
          <a:prstGeom prst="rect">
            <a:avLst/>
          </a:prstGeom>
        </p:spPr>
        <p:txBody>
          <a:bodyPr lIns="0" tIns="0" rIns="0" bIns="0" rtlCol="0" anchor="t">
            <a:spAutoFit/>
          </a:bodyPr>
          <a:lstStyle/>
          <a:p>
            <a:pPr>
              <a:lnSpc>
                <a:spcPts val="2958"/>
              </a:lnSpc>
            </a:pPr>
            <a:r>
              <a:rPr lang="en-US" sz="2112" spc="-48">
                <a:solidFill>
                  <a:srgbClr val="000000"/>
                </a:solidFill>
                <a:latin typeface="IBM Plex Sans Condensed"/>
                <a:ea typeface="IBM Plex Sans Condensed"/>
                <a:cs typeface="IBM Plex Sans Condensed"/>
                <a:sym typeface="IBM Plex Sans Condensed"/>
              </a:rPr>
              <a:t>Lingle s t own</a:t>
            </a:r>
          </a:p>
        </p:txBody>
      </p:sp>
      <p:sp>
        <p:nvSpPr>
          <p:cNvPr id="36" name="TextBox 36">
            <a:extLst>
              <a:ext uri="{C183D7F6-B498-43B3-948B-1728B52AA6E4}">
                <adec:decorative xmlns:adec="http://schemas.microsoft.com/office/drawing/2017/decorative" val="1"/>
              </a:ext>
            </a:extLst>
          </p:cNvPr>
          <p:cNvSpPr txBox="1"/>
          <p:nvPr/>
        </p:nvSpPr>
        <p:spPr>
          <a:xfrm>
            <a:off x="9541767" y="4673309"/>
            <a:ext cx="299346" cy="708575"/>
          </a:xfrm>
          <a:prstGeom prst="rect">
            <a:avLst/>
          </a:prstGeom>
        </p:spPr>
        <p:txBody>
          <a:bodyPr lIns="0" tIns="0" rIns="0" bIns="0" rtlCol="0" anchor="t">
            <a:spAutoFit/>
          </a:bodyPr>
          <a:lstStyle/>
          <a:p>
            <a:pPr algn="just">
              <a:lnSpc>
                <a:spcPts val="2815"/>
              </a:lnSpc>
            </a:pPr>
            <a:r>
              <a:rPr lang="en-US" sz="2112" spc="-48">
                <a:solidFill>
                  <a:srgbClr val="000000"/>
                </a:solidFill>
                <a:latin typeface="IBM Plex Sans Condensed"/>
                <a:ea typeface="IBM Plex Sans Condensed"/>
                <a:cs typeface="IBM Plex Sans Condensed"/>
                <a:sym typeface="IBM Plex Sans Condensed"/>
              </a:rPr>
              <a:t>K1 K2</a:t>
            </a:r>
          </a:p>
        </p:txBody>
      </p:sp>
      <p:sp>
        <p:nvSpPr>
          <p:cNvPr id="37" name="TextBox 37">
            <a:extLst>
              <a:ext uri="{C183D7F6-B498-43B3-948B-1728B52AA6E4}">
                <adec:decorative xmlns:adec="http://schemas.microsoft.com/office/drawing/2017/decorative" val="1"/>
              </a:ext>
            </a:extLst>
          </p:cNvPr>
          <p:cNvSpPr txBox="1"/>
          <p:nvPr/>
        </p:nvSpPr>
        <p:spPr>
          <a:xfrm>
            <a:off x="7909495" y="5388440"/>
            <a:ext cx="1565982" cy="351122"/>
          </a:xfrm>
          <a:prstGeom prst="rect">
            <a:avLst/>
          </a:prstGeom>
        </p:spPr>
        <p:txBody>
          <a:bodyPr lIns="0" tIns="0" rIns="0" bIns="0" rtlCol="0" anchor="t">
            <a:spAutoFit/>
          </a:bodyPr>
          <a:lstStyle/>
          <a:p>
            <a:pPr>
              <a:lnSpc>
                <a:spcPts val="2815"/>
              </a:lnSpc>
            </a:pPr>
            <a:r>
              <a:rPr lang="en-US" sz="2112" spc="-42">
                <a:solidFill>
                  <a:srgbClr val="000000"/>
                </a:solidFill>
                <a:latin typeface="IBM Plex Sans Condensed"/>
                <a:ea typeface="IBM Plex Sans Condensed"/>
                <a:cs typeface="IBM Plex Sans Condensed"/>
                <a:sym typeface="IBM Plex Sans Condensed"/>
              </a:rPr>
              <a:t>Middle Paxton</a:t>
            </a:r>
          </a:p>
        </p:txBody>
      </p:sp>
      <p:sp>
        <p:nvSpPr>
          <p:cNvPr id="38" name="TextBox 38">
            <a:extLst>
              <a:ext uri="{C183D7F6-B498-43B3-948B-1728B52AA6E4}">
                <adec:decorative xmlns:adec="http://schemas.microsoft.com/office/drawing/2017/decorative" val="1"/>
              </a:ext>
            </a:extLst>
          </p:cNvPr>
          <p:cNvSpPr txBox="1"/>
          <p:nvPr/>
        </p:nvSpPr>
        <p:spPr>
          <a:xfrm>
            <a:off x="9541767" y="5745884"/>
            <a:ext cx="299346" cy="351122"/>
          </a:xfrm>
          <a:prstGeom prst="rect">
            <a:avLst/>
          </a:prstGeom>
        </p:spPr>
        <p:txBody>
          <a:bodyPr lIns="0" tIns="0" rIns="0" bIns="0" rtlCol="0" anchor="t">
            <a:spAutoFit/>
          </a:bodyPr>
          <a:lstStyle/>
          <a:p>
            <a:pPr>
              <a:lnSpc>
                <a:spcPts val="2815"/>
              </a:lnSpc>
            </a:pPr>
            <a:r>
              <a:rPr lang="en-US" sz="2112" spc="-48">
                <a:solidFill>
                  <a:srgbClr val="000000"/>
                </a:solidFill>
                <a:latin typeface="IBM Plex Sans Condensed"/>
                <a:ea typeface="IBM Plex Sans Condensed"/>
                <a:cs typeface="IBM Plex Sans Condensed"/>
                <a:sym typeface="IBM Plex Sans Condensed"/>
              </a:rPr>
              <a:t>K1</a:t>
            </a:r>
          </a:p>
        </p:txBody>
      </p:sp>
      <p:sp>
        <p:nvSpPr>
          <p:cNvPr id="39" name="TextBox 39">
            <a:extLst>
              <a:ext uri="{C183D7F6-B498-43B3-948B-1728B52AA6E4}">
                <adec:decorative xmlns:adec="http://schemas.microsoft.com/office/drawing/2017/decorative" val="1"/>
              </a:ext>
            </a:extLst>
          </p:cNvPr>
          <p:cNvSpPr txBox="1"/>
          <p:nvPr/>
        </p:nvSpPr>
        <p:spPr>
          <a:xfrm>
            <a:off x="7909496" y="6103571"/>
            <a:ext cx="1642111" cy="351122"/>
          </a:xfrm>
          <a:prstGeom prst="rect">
            <a:avLst/>
          </a:prstGeom>
        </p:spPr>
        <p:txBody>
          <a:bodyPr lIns="0" tIns="0" rIns="0" bIns="0" rtlCol="0" anchor="t">
            <a:spAutoFit/>
          </a:bodyPr>
          <a:lstStyle/>
          <a:p>
            <a:pPr>
              <a:lnSpc>
                <a:spcPts val="2815"/>
              </a:lnSpc>
            </a:pPr>
            <a:r>
              <a:rPr lang="en-US" sz="2112" spc="-40">
                <a:solidFill>
                  <a:srgbClr val="000000"/>
                </a:solidFill>
                <a:latin typeface="IBM Plex Sans Condensed"/>
                <a:ea typeface="IBM Plex Sans Condensed"/>
                <a:cs typeface="IBM Plex Sans Condensed"/>
                <a:sym typeface="IBM Plex Sans Condensed"/>
              </a:rPr>
              <a:t>Mountain View</a:t>
            </a:r>
          </a:p>
        </p:txBody>
      </p:sp>
      <p:sp>
        <p:nvSpPr>
          <p:cNvPr id="40" name="TextBox 40">
            <a:extLst>
              <a:ext uri="{C183D7F6-B498-43B3-948B-1728B52AA6E4}">
                <adec:decorative xmlns:adec="http://schemas.microsoft.com/office/drawing/2017/decorative" val="1"/>
              </a:ext>
            </a:extLst>
          </p:cNvPr>
          <p:cNvSpPr txBox="1"/>
          <p:nvPr/>
        </p:nvSpPr>
        <p:spPr>
          <a:xfrm>
            <a:off x="9541767" y="6461737"/>
            <a:ext cx="299346" cy="708575"/>
          </a:xfrm>
          <a:prstGeom prst="rect">
            <a:avLst/>
          </a:prstGeom>
        </p:spPr>
        <p:txBody>
          <a:bodyPr lIns="0" tIns="0" rIns="0" bIns="0" rtlCol="0" anchor="t">
            <a:spAutoFit/>
          </a:bodyPr>
          <a:lstStyle/>
          <a:p>
            <a:pPr algn="just">
              <a:lnSpc>
                <a:spcPts val="2815"/>
              </a:lnSpc>
            </a:pPr>
            <a:r>
              <a:rPr lang="en-US" sz="2112" spc="-48">
                <a:solidFill>
                  <a:srgbClr val="000000"/>
                </a:solidFill>
                <a:latin typeface="IBM Plex Sans Condensed"/>
                <a:ea typeface="IBM Plex Sans Condensed"/>
                <a:cs typeface="IBM Plex Sans Condensed"/>
                <a:sym typeface="IBM Plex Sans Condensed"/>
              </a:rPr>
              <a:t>K1 K2</a:t>
            </a:r>
          </a:p>
        </p:txBody>
      </p:sp>
      <p:sp>
        <p:nvSpPr>
          <p:cNvPr id="41" name="TextBox 41">
            <a:extLst>
              <a:ext uri="{C183D7F6-B498-43B3-948B-1728B52AA6E4}">
                <adec:decorative xmlns:adec="http://schemas.microsoft.com/office/drawing/2017/decorative" val="1"/>
              </a:ext>
            </a:extLst>
          </p:cNvPr>
          <p:cNvSpPr txBox="1"/>
          <p:nvPr/>
        </p:nvSpPr>
        <p:spPr>
          <a:xfrm>
            <a:off x="7909496" y="7176839"/>
            <a:ext cx="1617406" cy="351122"/>
          </a:xfrm>
          <a:prstGeom prst="rect">
            <a:avLst/>
          </a:prstGeom>
        </p:spPr>
        <p:txBody>
          <a:bodyPr lIns="0" tIns="0" rIns="0" bIns="0" rtlCol="0" anchor="t">
            <a:spAutoFit/>
          </a:bodyPr>
          <a:lstStyle/>
          <a:p>
            <a:pPr>
              <a:lnSpc>
                <a:spcPts val="2815"/>
              </a:lnSpc>
            </a:pPr>
            <a:r>
              <a:rPr lang="en-US" sz="2112" spc="-48">
                <a:solidFill>
                  <a:srgbClr val="000000"/>
                </a:solidFill>
                <a:latin typeface="IBM Plex Sans Condensed"/>
                <a:ea typeface="IBM Plex Sans Condensed"/>
                <a:cs typeface="IBM Plex Sans Condensed"/>
                <a:sym typeface="IBM Plex Sans Condensed"/>
              </a:rPr>
              <a:t>Tri-Community</a:t>
            </a:r>
          </a:p>
        </p:txBody>
      </p:sp>
      <p:sp>
        <p:nvSpPr>
          <p:cNvPr id="42" name="TextBox 42">
            <a:extLst>
              <a:ext uri="{C183D7F6-B498-43B3-948B-1728B52AA6E4}">
                <adec:decorative xmlns:adec="http://schemas.microsoft.com/office/drawing/2017/decorative" val="1"/>
              </a:ext>
            </a:extLst>
          </p:cNvPr>
          <p:cNvSpPr txBox="1"/>
          <p:nvPr/>
        </p:nvSpPr>
        <p:spPr>
          <a:xfrm>
            <a:off x="9541767" y="7534399"/>
            <a:ext cx="299346" cy="708693"/>
          </a:xfrm>
          <a:prstGeom prst="rect">
            <a:avLst/>
          </a:prstGeom>
        </p:spPr>
        <p:txBody>
          <a:bodyPr lIns="0" tIns="0" rIns="0" bIns="0" rtlCol="0" anchor="t">
            <a:spAutoFit/>
          </a:bodyPr>
          <a:lstStyle/>
          <a:p>
            <a:pPr algn="just">
              <a:lnSpc>
                <a:spcPts val="2815"/>
              </a:lnSpc>
            </a:pPr>
            <a:r>
              <a:rPr lang="en-US" sz="2112" spc="-48">
                <a:solidFill>
                  <a:srgbClr val="000000"/>
                </a:solidFill>
                <a:latin typeface="IBM Plex Sans Condensed"/>
                <a:ea typeface="IBM Plex Sans Condensed"/>
                <a:cs typeface="IBM Plex Sans Condensed"/>
                <a:sym typeface="IBM Plex Sans Condensed"/>
              </a:rPr>
              <a:t>K1 K2</a:t>
            </a:r>
          </a:p>
        </p:txBody>
      </p:sp>
      <p:sp>
        <p:nvSpPr>
          <p:cNvPr id="43" name="TextBox 43">
            <a:extLst>
              <a:ext uri="{C183D7F6-B498-43B3-948B-1728B52AA6E4}">
                <adec:decorative xmlns:adec="http://schemas.microsoft.com/office/drawing/2017/decorative" val="1"/>
              </a:ext>
            </a:extLst>
          </p:cNvPr>
          <p:cNvSpPr txBox="1"/>
          <p:nvPr/>
        </p:nvSpPr>
        <p:spPr>
          <a:xfrm>
            <a:off x="10774815" y="3652275"/>
            <a:ext cx="280175" cy="591705"/>
          </a:xfrm>
          <a:prstGeom prst="rect">
            <a:avLst/>
          </a:prstGeom>
        </p:spPr>
        <p:txBody>
          <a:bodyPr lIns="0" tIns="0" rIns="0" bIns="0" rtlCol="0" anchor="t">
            <a:spAutoFit/>
          </a:bodyPr>
          <a:lstStyle/>
          <a:p>
            <a:pPr>
              <a:lnSpc>
                <a:spcPts val="5281"/>
              </a:lnSpc>
            </a:pPr>
            <a:r>
              <a:rPr lang="en-US" sz="2112" spc="-48">
                <a:solidFill>
                  <a:srgbClr val="000000"/>
                </a:solidFill>
                <a:latin typeface="IBM Plex Sans Condensed"/>
                <a:ea typeface="IBM Plex Sans Condensed"/>
                <a:cs typeface="IBM Plex Sans Condensed"/>
                <a:sym typeface="IBM Plex Sans Condensed"/>
              </a:rPr>
              <a:t>SF</a:t>
            </a:r>
          </a:p>
        </p:txBody>
      </p:sp>
      <p:sp>
        <p:nvSpPr>
          <p:cNvPr id="44" name="TextBox 44">
            <a:extLst>
              <a:ext uri="{C183D7F6-B498-43B3-948B-1728B52AA6E4}">
                <adec:decorative xmlns:adec="http://schemas.microsoft.com/office/drawing/2017/decorative" val="1"/>
              </a:ext>
            </a:extLst>
          </p:cNvPr>
          <p:cNvSpPr txBox="1"/>
          <p:nvPr/>
        </p:nvSpPr>
        <p:spPr>
          <a:xfrm>
            <a:off x="10433706" y="4439514"/>
            <a:ext cx="72360" cy="873688"/>
          </a:xfrm>
          <a:prstGeom prst="rect">
            <a:avLst/>
          </a:prstGeom>
        </p:spPr>
        <p:txBody>
          <a:bodyPr lIns="0" tIns="0" rIns="0" bIns="0" rtlCol="0" anchor="t">
            <a:spAutoFit/>
          </a:bodyPr>
          <a:lstStyle/>
          <a:p>
            <a:pPr algn="just">
              <a:lnSpc>
                <a:spcPts val="5281"/>
              </a:lnSpc>
            </a:pPr>
            <a:r>
              <a:rPr lang="en-US" sz="2112" spc="-48">
                <a:solidFill>
                  <a:srgbClr val="000000"/>
                </a:solidFill>
                <a:latin typeface="IBM Plex Sans Condensed"/>
                <a:ea typeface="IBM Plex Sans Condensed"/>
                <a:cs typeface="IBM Plex Sans Condensed"/>
                <a:sym typeface="IBM Plex Sans Condensed"/>
              </a:rPr>
              <a:t> </a:t>
            </a:r>
          </a:p>
          <a:p>
            <a:pPr algn="just">
              <a:lnSpc>
                <a:spcPts val="1055"/>
              </a:lnSpc>
            </a:pPr>
            <a:r>
              <a:rPr lang="en-US" sz="2112" spc="-48">
                <a:solidFill>
                  <a:srgbClr val="000000"/>
                </a:solidFill>
                <a:latin typeface="IBM Plex Sans Condensed"/>
                <a:ea typeface="IBM Plex Sans Condensed"/>
                <a:cs typeface="IBM Plex Sans Condensed"/>
                <a:sym typeface="IBM Plex Sans Condensed"/>
              </a:rPr>
              <a:t> </a:t>
            </a:r>
          </a:p>
        </p:txBody>
      </p:sp>
      <p:sp>
        <p:nvSpPr>
          <p:cNvPr id="45" name="TextBox 45">
            <a:extLst>
              <a:ext uri="{C183D7F6-B498-43B3-948B-1728B52AA6E4}">
                <adec:decorative xmlns:adec="http://schemas.microsoft.com/office/drawing/2017/decorative" val="1"/>
              </a:ext>
            </a:extLst>
          </p:cNvPr>
          <p:cNvSpPr txBox="1"/>
          <p:nvPr/>
        </p:nvSpPr>
        <p:spPr>
          <a:xfrm>
            <a:off x="10755868" y="4439513"/>
            <a:ext cx="627956" cy="854273"/>
          </a:xfrm>
          <a:prstGeom prst="rect">
            <a:avLst/>
          </a:prstGeom>
        </p:spPr>
        <p:txBody>
          <a:bodyPr lIns="0" tIns="0" rIns="0" bIns="0" rtlCol="0" anchor="t">
            <a:spAutoFit/>
          </a:bodyPr>
          <a:lstStyle/>
          <a:p>
            <a:pPr algn="just">
              <a:lnSpc>
                <a:spcPts val="5281"/>
              </a:lnSpc>
            </a:pPr>
            <a:r>
              <a:rPr lang="en-US" sz="2112" spc="-48">
                <a:solidFill>
                  <a:srgbClr val="000000"/>
                </a:solidFill>
                <a:latin typeface="IBM Plex Sans Condensed"/>
                <a:ea typeface="IBM Plex Sans Condensed"/>
                <a:cs typeface="IBM Plex Sans Condensed"/>
                <a:sym typeface="IBM Plex Sans Condensed"/>
              </a:rPr>
              <a:t>1,160</a:t>
            </a:r>
          </a:p>
          <a:p>
            <a:pPr algn="just">
              <a:lnSpc>
                <a:spcPts val="1055"/>
              </a:lnSpc>
            </a:pPr>
            <a:r>
              <a:rPr lang="en-US" sz="2112" spc="-48">
                <a:solidFill>
                  <a:srgbClr val="000000"/>
                </a:solidFill>
                <a:latin typeface="IBM Plex Sans Condensed"/>
                <a:ea typeface="IBM Plex Sans Condensed"/>
                <a:cs typeface="IBM Plex Sans Condensed"/>
                <a:sym typeface="IBM Plex Sans Condensed"/>
              </a:rPr>
              <a:t>1,264</a:t>
            </a:r>
          </a:p>
        </p:txBody>
      </p:sp>
      <p:sp>
        <p:nvSpPr>
          <p:cNvPr id="46" name="TextBox 46">
            <a:extLst>
              <a:ext uri="{C183D7F6-B498-43B3-948B-1728B52AA6E4}">
                <adec:decorative xmlns:adec="http://schemas.microsoft.com/office/drawing/2017/decorative" val="1"/>
              </a:ext>
            </a:extLst>
          </p:cNvPr>
          <p:cNvSpPr txBox="1"/>
          <p:nvPr/>
        </p:nvSpPr>
        <p:spPr>
          <a:xfrm>
            <a:off x="10433706" y="5512088"/>
            <a:ext cx="72360" cy="591705"/>
          </a:xfrm>
          <a:prstGeom prst="rect">
            <a:avLst/>
          </a:prstGeom>
        </p:spPr>
        <p:txBody>
          <a:bodyPr lIns="0" tIns="0" rIns="0" bIns="0" rtlCol="0" anchor="t">
            <a:spAutoFit/>
          </a:bodyPr>
          <a:lstStyle/>
          <a:p>
            <a:pPr>
              <a:lnSpc>
                <a:spcPts val="5281"/>
              </a:lnSpc>
            </a:pPr>
            <a:r>
              <a:rPr lang="en-US" sz="2112" spc="-48">
                <a:solidFill>
                  <a:srgbClr val="000000"/>
                </a:solidFill>
                <a:latin typeface="IBM Plex Sans Condensed"/>
                <a:ea typeface="IBM Plex Sans Condensed"/>
                <a:cs typeface="IBM Plex Sans Condensed"/>
                <a:sym typeface="IBM Plex Sans Condensed"/>
              </a:rPr>
              <a:t> </a:t>
            </a:r>
          </a:p>
        </p:txBody>
      </p:sp>
      <p:sp>
        <p:nvSpPr>
          <p:cNvPr id="47" name="TextBox 47">
            <a:extLst>
              <a:ext uri="{C183D7F6-B498-43B3-948B-1728B52AA6E4}">
                <adec:decorative xmlns:adec="http://schemas.microsoft.com/office/drawing/2017/decorative" val="1"/>
              </a:ext>
            </a:extLst>
          </p:cNvPr>
          <p:cNvSpPr txBox="1"/>
          <p:nvPr/>
        </p:nvSpPr>
        <p:spPr>
          <a:xfrm>
            <a:off x="10755868" y="5512088"/>
            <a:ext cx="627956" cy="578556"/>
          </a:xfrm>
          <a:prstGeom prst="rect">
            <a:avLst/>
          </a:prstGeom>
        </p:spPr>
        <p:txBody>
          <a:bodyPr lIns="0" tIns="0" rIns="0" bIns="0" rtlCol="0" anchor="t">
            <a:spAutoFit/>
          </a:bodyPr>
          <a:lstStyle/>
          <a:p>
            <a:pPr>
              <a:lnSpc>
                <a:spcPts val="5281"/>
              </a:lnSpc>
            </a:pPr>
            <a:r>
              <a:rPr lang="en-US" sz="2112" spc="-48">
                <a:solidFill>
                  <a:srgbClr val="000000"/>
                </a:solidFill>
                <a:latin typeface="IBM Plex Sans Condensed"/>
                <a:ea typeface="IBM Plex Sans Condensed"/>
                <a:cs typeface="IBM Plex Sans Condensed"/>
                <a:sym typeface="IBM Plex Sans Condensed"/>
              </a:rPr>
              <a:t>1,033</a:t>
            </a:r>
          </a:p>
        </p:txBody>
      </p:sp>
      <p:sp>
        <p:nvSpPr>
          <p:cNvPr id="48" name="TextBox 48">
            <a:extLst>
              <a:ext uri="{C183D7F6-B498-43B3-948B-1728B52AA6E4}">
                <adec:decorative xmlns:adec="http://schemas.microsoft.com/office/drawing/2017/decorative" val="1"/>
              </a:ext>
            </a:extLst>
          </p:cNvPr>
          <p:cNvSpPr txBox="1"/>
          <p:nvPr/>
        </p:nvSpPr>
        <p:spPr>
          <a:xfrm>
            <a:off x="10433706" y="6227941"/>
            <a:ext cx="72360" cy="873688"/>
          </a:xfrm>
          <a:prstGeom prst="rect">
            <a:avLst/>
          </a:prstGeom>
        </p:spPr>
        <p:txBody>
          <a:bodyPr lIns="0" tIns="0" rIns="0" bIns="0" rtlCol="0" anchor="t">
            <a:spAutoFit/>
          </a:bodyPr>
          <a:lstStyle/>
          <a:p>
            <a:pPr algn="just">
              <a:lnSpc>
                <a:spcPts val="5281"/>
              </a:lnSpc>
            </a:pPr>
            <a:r>
              <a:rPr lang="en-US" sz="2112" spc="-48">
                <a:solidFill>
                  <a:srgbClr val="000000"/>
                </a:solidFill>
                <a:latin typeface="IBM Plex Sans Condensed"/>
                <a:ea typeface="IBM Plex Sans Condensed"/>
                <a:cs typeface="IBM Plex Sans Condensed"/>
                <a:sym typeface="IBM Plex Sans Condensed"/>
              </a:rPr>
              <a:t> </a:t>
            </a:r>
          </a:p>
          <a:p>
            <a:pPr algn="just">
              <a:lnSpc>
                <a:spcPts val="1055"/>
              </a:lnSpc>
            </a:pPr>
            <a:r>
              <a:rPr lang="en-US" sz="2112" spc="-48">
                <a:solidFill>
                  <a:srgbClr val="000000"/>
                </a:solidFill>
                <a:latin typeface="IBM Plex Sans Condensed"/>
                <a:ea typeface="IBM Plex Sans Condensed"/>
                <a:cs typeface="IBM Plex Sans Condensed"/>
                <a:sym typeface="IBM Plex Sans Condensed"/>
              </a:rPr>
              <a:t> </a:t>
            </a:r>
          </a:p>
        </p:txBody>
      </p:sp>
      <p:sp>
        <p:nvSpPr>
          <p:cNvPr id="49" name="TextBox 49">
            <a:extLst>
              <a:ext uri="{C183D7F6-B498-43B3-948B-1728B52AA6E4}">
                <adec:decorative xmlns:adec="http://schemas.microsoft.com/office/drawing/2017/decorative" val="1"/>
              </a:ext>
            </a:extLst>
          </p:cNvPr>
          <p:cNvSpPr txBox="1"/>
          <p:nvPr/>
        </p:nvSpPr>
        <p:spPr>
          <a:xfrm>
            <a:off x="10964821" y="6227941"/>
            <a:ext cx="415328" cy="1713078"/>
          </a:xfrm>
          <a:prstGeom prst="rect">
            <a:avLst/>
          </a:prstGeom>
        </p:spPr>
        <p:txBody>
          <a:bodyPr lIns="0" tIns="0" rIns="0" bIns="0" rtlCol="0" anchor="t">
            <a:spAutoFit/>
          </a:bodyPr>
          <a:lstStyle/>
          <a:p>
            <a:pPr algn="just">
              <a:lnSpc>
                <a:spcPts val="5281"/>
              </a:lnSpc>
            </a:pPr>
            <a:r>
              <a:rPr lang="en-US" sz="2112" spc="-48">
                <a:solidFill>
                  <a:srgbClr val="000000"/>
                </a:solidFill>
                <a:latin typeface="IBM Plex Sans Condensed"/>
                <a:ea typeface="IBM Plex Sans Condensed"/>
                <a:cs typeface="IBM Plex Sans Condensed"/>
                <a:sym typeface="IBM Plex Sans Condensed"/>
              </a:rPr>
              <a:t>948</a:t>
            </a:r>
          </a:p>
          <a:p>
            <a:pPr algn="just">
              <a:lnSpc>
                <a:spcPts val="1055"/>
              </a:lnSpc>
            </a:pPr>
            <a:r>
              <a:rPr lang="en-US" sz="2112" spc="-48">
                <a:solidFill>
                  <a:srgbClr val="000000"/>
                </a:solidFill>
                <a:latin typeface="IBM Plex Sans Condensed"/>
                <a:ea typeface="IBM Plex Sans Condensed"/>
                <a:cs typeface="IBM Plex Sans Condensed"/>
                <a:sym typeface="IBM Plex Sans Condensed"/>
              </a:rPr>
              <a:t>945</a:t>
            </a:r>
          </a:p>
        </p:txBody>
      </p:sp>
      <p:sp>
        <p:nvSpPr>
          <p:cNvPr id="50" name="TextBox 50">
            <a:extLst>
              <a:ext uri="{C183D7F6-B498-43B3-948B-1728B52AA6E4}">
                <adec:decorative xmlns:adec="http://schemas.microsoft.com/office/drawing/2017/decorative" val="1"/>
              </a:ext>
            </a:extLst>
          </p:cNvPr>
          <p:cNvSpPr txBox="1"/>
          <p:nvPr/>
        </p:nvSpPr>
        <p:spPr>
          <a:xfrm>
            <a:off x="10433706" y="7300604"/>
            <a:ext cx="72360" cy="873688"/>
          </a:xfrm>
          <a:prstGeom prst="rect">
            <a:avLst/>
          </a:prstGeom>
        </p:spPr>
        <p:txBody>
          <a:bodyPr lIns="0" tIns="0" rIns="0" bIns="0" rtlCol="0" anchor="t">
            <a:spAutoFit/>
          </a:bodyPr>
          <a:lstStyle/>
          <a:p>
            <a:pPr algn="just">
              <a:lnSpc>
                <a:spcPts val="5281"/>
              </a:lnSpc>
            </a:pPr>
            <a:r>
              <a:rPr lang="en-US" sz="2112" spc="-48">
                <a:solidFill>
                  <a:srgbClr val="000000"/>
                </a:solidFill>
                <a:latin typeface="IBM Plex Sans Condensed"/>
                <a:ea typeface="IBM Plex Sans Condensed"/>
                <a:cs typeface="IBM Plex Sans Condensed"/>
                <a:sym typeface="IBM Plex Sans Condensed"/>
              </a:rPr>
              <a:t> </a:t>
            </a:r>
          </a:p>
          <a:p>
            <a:pPr algn="just">
              <a:lnSpc>
                <a:spcPts val="1055"/>
              </a:lnSpc>
            </a:pPr>
            <a:r>
              <a:rPr lang="en-US" sz="2112" spc="-48">
                <a:solidFill>
                  <a:srgbClr val="000000"/>
                </a:solidFill>
                <a:latin typeface="IBM Plex Sans Condensed"/>
                <a:ea typeface="IBM Plex Sans Condensed"/>
                <a:cs typeface="IBM Plex Sans Condensed"/>
                <a:sym typeface="IBM Plex Sans Condensed"/>
              </a:rPr>
              <a:t> </a:t>
            </a:r>
          </a:p>
        </p:txBody>
      </p:sp>
      <p:sp>
        <p:nvSpPr>
          <p:cNvPr id="51" name="TextBox 51">
            <a:extLst>
              <a:ext uri="{C183D7F6-B498-43B3-948B-1728B52AA6E4}">
                <adec:decorative xmlns:adec="http://schemas.microsoft.com/office/drawing/2017/decorative" val="1"/>
              </a:ext>
            </a:extLst>
          </p:cNvPr>
          <p:cNvSpPr txBox="1"/>
          <p:nvPr/>
        </p:nvSpPr>
        <p:spPr>
          <a:xfrm>
            <a:off x="10964821" y="7300604"/>
            <a:ext cx="415328" cy="1713078"/>
          </a:xfrm>
          <a:prstGeom prst="rect">
            <a:avLst/>
          </a:prstGeom>
        </p:spPr>
        <p:txBody>
          <a:bodyPr lIns="0" tIns="0" rIns="0" bIns="0" rtlCol="0" anchor="t">
            <a:spAutoFit/>
          </a:bodyPr>
          <a:lstStyle/>
          <a:p>
            <a:pPr algn="just">
              <a:lnSpc>
                <a:spcPts val="5281"/>
              </a:lnSpc>
            </a:pPr>
            <a:r>
              <a:rPr lang="en-US" sz="2112" spc="-48">
                <a:solidFill>
                  <a:srgbClr val="000000"/>
                </a:solidFill>
                <a:latin typeface="IBM Plex Sans Condensed"/>
                <a:ea typeface="IBM Plex Sans Condensed"/>
                <a:cs typeface="IBM Plex Sans Condensed"/>
                <a:sym typeface="IBM Plex Sans Condensed"/>
              </a:rPr>
              <a:t>989</a:t>
            </a:r>
          </a:p>
          <a:p>
            <a:pPr algn="just">
              <a:lnSpc>
                <a:spcPts val="1055"/>
              </a:lnSpc>
            </a:pPr>
            <a:r>
              <a:rPr lang="en-US" sz="2112" spc="-48">
                <a:solidFill>
                  <a:srgbClr val="000000"/>
                </a:solidFill>
                <a:latin typeface="IBM Plex Sans Condensed"/>
                <a:ea typeface="IBM Plex Sans Condensed"/>
                <a:cs typeface="IBM Plex Sans Condensed"/>
                <a:sym typeface="IBM Plex Sans Condensed"/>
              </a:rPr>
              <a:t>982</a:t>
            </a:r>
          </a:p>
        </p:txBody>
      </p:sp>
      <p:sp>
        <p:nvSpPr>
          <p:cNvPr id="52" name="TextBox 52">
            <a:extLst>
              <a:ext uri="{C183D7F6-B498-43B3-948B-1728B52AA6E4}">
                <adec:decorative xmlns:adec="http://schemas.microsoft.com/office/drawing/2017/decorative" val="1"/>
              </a:ext>
            </a:extLst>
          </p:cNvPr>
          <p:cNvSpPr txBox="1"/>
          <p:nvPr/>
        </p:nvSpPr>
        <p:spPr>
          <a:xfrm>
            <a:off x="13981748" y="5378699"/>
            <a:ext cx="891238" cy="758928"/>
          </a:xfrm>
          <a:prstGeom prst="rect">
            <a:avLst/>
          </a:prstGeom>
        </p:spPr>
        <p:txBody>
          <a:bodyPr lIns="0" tIns="0" rIns="0" bIns="0" rtlCol="0" anchor="t">
            <a:spAutoFit/>
          </a:bodyPr>
          <a:lstStyle/>
          <a:p>
            <a:pPr>
              <a:lnSpc>
                <a:spcPts val="2958"/>
              </a:lnSpc>
            </a:pPr>
            <a:r>
              <a:rPr lang="en-US" sz="2112" spc="-48">
                <a:solidFill>
                  <a:srgbClr val="000000"/>
                </a:solidFill>
                <a:latin typeface="IBM Plex Sans Condensed"/>
                <a:ea typeface="IBM Plex Sans Condensed"/>
                <a:cs typeface="IBM Plex Sans Condensed"/>
                <a:sym typeface="IBM Plex Sans Condensed"/>
              </a:rPr>
              <a:t>Pa xt a ng</a:t>
            </a:r>
          </a:p>
        </p:txBody>
      </p:sp>
      <p:sp>
        <p:nvSpPr>
          <p:cNvPr id="53" name="TextBox 53">
            <a:extLst>
              <a:ext uri="{C183D7F6-B498-43B3-948B-1728B52AA6E4}">
                <adec:decorative xmlns:adec="http://schemas.microsoft.com/office/drawing/2017/decorative" val="1"/>
              </a:ext>
            </a:extLst>
          </p:cNvPr>
          <p:cNvSpPr txBox="1"/>
          <p:nvPr/>
        </p:nvSpPr>
        <p:spPr>
          <a:xfrm>
            <a:off x="13981748" y="7167097"/>
            <a:ext cx="940919" cy="758928"/>
          </a:xfrm>
          <a:prstGeom prst="rect">
            <a:avLst/>
          </a:prstGeom>
        </p:spPr>
        <p:txBody>
          <a:bodyPr lIns="0" tIns="0" rIns="0" bIns="0" rtlCol="0" anchor="t">
            <a:spAutoFit/>
          </a:bodyPr>
          <a:lstStyle/>
          <a:p>
            <a:pPr>
              <a:lnSpc>
                <a:spcPts val="2958"/>
              </a:lnSpc>
            </a:pPr>
            <a:r>
              <a:rPr lang="en-US" sz="2112" spc="-48">
                <a:solidFill>
                  <a:srgbClr val="000000"/>
                </a:solidFill>
                <a:latin typeface="IBM Plex Sans Condensed"/>
                <a:ea typeface="IBM Plex Sans Condensed"/>
                <a:cs typeface="IBM Plex Sans Condensed"/>
                <a:sym typeface="IBM Plex Sans Condensed"/>
              </a:rPr>
              <a:t>Pa xt onia</a:t>
            </a:r>
          </a:p>
        </p:txBody>
      </p:sp>
      <p:sp>
        <p:nvSpPr>
          <p:cNvPr id="54" name="TextBox 54">
            <a:extLst>
              <a:ext uri="{C183D7F6-B498-43B3-948B-1728B52AA6E4}">
                <adec:decorative xmlns:adec="http://schemas.microsoft.com/office/drawing/2017/decorative" val="1"/>
              </a:ext>
            </a:extLst>
          </p:cNvPr>
          <p:cNvSpPr txBox="1"/>
          <p:nvPr/>
        </p:nvSpPr>
        <p:spPr>
          <a:xfrm>
            <a:off x="13981748" y="8597955"/>
            <a:ext cx="1162061" cy="758928"/>
          </a:xfrm>
          <a:prstGeom prst="rect">
            <a:avLst/>
          </a:prstGeom>
        </p:spPr>
        <p:txBody>
          <a:bodyPr lIns="0" tIns="0" rIns="0" bIns="0" rtlCol="0" anchor="t">
            <a:spAutoFit/>
          </a:bodyPr>
          <a:lstStyle/>
          <a:p>
            <a:pPr>
              <a:lnSpc>
                <a:spcPts val="2958"/>
              </a:lnSpc>
            </a:pPr>
            <a:r>
              <a:rPr lang="en-US" sz="2112" spc="-48">
                <a:solidFill>
                  <a:srgbClr val="000000"/>
                </a:solidFill>
                <a:latin typeface="IBM Plex Sans Condensed"/>
                <a:ea typeface="IBM Plex Sans Condensed"/>
                <a:cs typeface="IBM Plex Sans Condensed"/>
                <a:sym typeface="IBM Plex Sans Condensed"/>
              </a:rPr>
              <a:t>R ut he rf ord</a:t>
            </a:r>
          </a:p>
        </p:txBody>
      </p:sp>
      <p:sp>
        <p:nvSpPr>
          <p:cNvPr id="55" name="TextBox 55">
            <a:extLst>
              <a:ext uri="{C183D7F6-B498-43B3-948B-1728B52AA6E4}">
                <adec:decorative xmlns:adec="http://schemas.microsoft.com/office/drawing/2017/decorative" val="1"/>
              </a:ext>
            </a:extLst>
          </p:cNvPr>
          <p:cNvSpPr txBox="1"/>
          <p:nvPr/>
        </p:nvSpPr>
        <p:spPr>
          <a:xfrm>
            <a:off x="13981748" y="4251863"/>
            <a:ext cx="1151598" cy="365463"/>
          </a:xfrm>
          <a:prstGeom prst="rect">
            <a:avLst/>
          </a:prstGeom>
        </p:spPr>
        <p:txBody>
          <a:bodyPr lIns="0" tIns="0" rIns="0" bIns="0" rtlCol="0" anchor="t">
            <a:spAutoFit/>
          </a:bodyPr>
          <a:lstStyle/>
          <a:p>
            <a:pPr>
              <a:lnSpc>
                <a:spcPts val="2958"/>
              </a:lnSpc>
            </a:pPr>
            <a:r>
              <a:rPr lang="en-US" sz="2112" spc="-48">
                <a:solidFill>
                  <a:srgbClr val="000000"/>
                </a:solidFill>
                <a:latin typeface="IBM Plex Sans Condensed"/>
                <a:ea typeface="IBM Plex Sans Condensed"/>
                <a:cs typeface="IBM Plex Sans Condensed"/>
                <a:sym typeface="IBM Plex Sans Condensed"/>
              </a:rPr>
              <a:t>North Side</a:t>
            </a:r>
          </a:p>
        </p:txBody>
      </p:sp>
      <p:sp>
        <p:nvSpPr>
          <p:cNvPr id="56" name="TextBox 56">
            <a:extLst>
              <a:ext uri="{C183D7F6-B498-43B3-948B-1728B52AA6E4}">
                <adec:decorative xmlns:adec="http://schemas.microsoft.com/office/drawing/2017/decorative" val="1"/>
              </a:ext>
            </a:extLst>
          </p:cNvPr>
          <p:cNvSpPr txBox="1"/>
          <p:nvPr/>
        </p:nvSpPr>
        <p:spPr>
          <a:xfrm>
            <a:off x="15613524" y="4673309"/>
            <a:ext cx="299355" cy="708575"/>
          </a:xfrm>
          <a:prstGeom prst="rect">
            <a:avLst/>
          </a:prstGeom>
        </p:spPr>
        <p:txBody>
          <a:bodyPr lIns="0" tIns="0" rIns="0" bIns="0" rtlCol="0" anchor="t">
            <a:spAutoFit/>
          </a:bodyPr>
          <a:lstStyle/>
          <a:p>
            <a:pPr algn="just">
              <a:lnSpc>
                <a:spcPts val="2815"/>
              </a:lnSpc>
            </a:pPr>
            <a:r>
              <a:rPr lang="en-US" sz="2112" spc="-48">
                <a:solidFill>
                  <a:srgbClr val="000000"/>
                </a:solidFill>
                <a:latin typeface="IBM Plex Sans Condensed"/>
                <a:ea typeface="IBM Plex Sans Condensed"/>
                <a:cs typeface="IBM Plex Sans Condensed"/>
                <a:sym typeface="IBM Plex Sans Condensed"/>
              </a:rPr>
              <a:t>K1 K2</a:t>
            </a:r>
          </a:p>
        </p:txBody>
      </p:sp>
      <p:sp>
        <p:nvSpPr>
          <p:cNvPr id="57" name="TextBox 57">
            <a:extLst>
              <a:ext uri="{C183D7F6-B498-43B3-948B-1728B52AA6E4}">
                <adec:decorative xmlns:adec="http://schemas.microsoft.com/office/drawing/2017/decorative" val="1"/>
              </a:ext>
            </a:extLst>
          </p:cNvPr>
          <p:cNvSpPr txBox="1"/>
          <p:nvPr/>
        </p:nvSpPr>
        <p:spPr>
          <a:xfrm>
            <a:off x="15613524" y="5745884"/>
            <a:ext cx="299355" cy="1447490"/>
          </a:xfrm>
          <a:prstGeom prst="rect">
            <a:avLst/>
          </a:prstGeom>
        </p:spPr>
        <p:txBody>
          <a:bodyPr lIns="0" tIns="0" rIns="0" bIns="0" rtlCol="0" anchor="t">
            <a:spAutoFit/>
          </a:bodyPr>
          <a:lstStyle/>
          <a:p>
            <a:pPr algn="just">
              <a:lnSpc>
                <a:spcPts val="2815"/>
              </a:lnSpc>
            </a:pPr>
            <a:r>
              <a:rPr lang="en-US" sz="2112" spc="-48">
                <a:solidFill>
                  <a:srgbClr val="000000"/>
                </a:solidFill>
                <a:latin typeface="IBM Plex Sans Condensed"/>
                <a:ea typeface="IBM Plex Sans Condensed"/>
                <a:cs typeface="IBM Plex Sans Condensed"/>
                <a:sym typeface="IBM Plex Sans Condensed"/>
              </a:rPr>
              <a:t>K1 K2 K3 K4</a:t>
            </a:r>
          </a:p>
        </p:txBody>
      </p:sp>
      <p:sp>
        <p:nvSpPr>
          <p:cNvPr id="58" name="TextBox 58">
            <a:extLst>
              <a:ext uri="{C183D7F6-B498-43B3-948B-1728B52AA6E4}">
                <adec:decorative xmlns:adec="http://schemas.microsoft.com/office/drawing/2017/decorative" val="1"/>
              </a:ext>
            </a:extLst>
          </p:cNvPr>
          <p:cNvSpPr txBox="1"/>
          <p:nvPr/>
        </p:nvSpPr>
        <p:spPr>
          <a:xfrm>
            <a:off x="15613524" y="7534399"/>
            <a:ext cx="299355" cy="1080257"/>
          </a:xfrm>
          <a:prstGeom prst="rect">
            <a:avLst/>
          </a:prstGeom>
        </p:spPr>
        <p:txBody>
          <a:bodyPr lIns="0" tIns="0" rIns="0" bIns="0" rtlCol="0" anchor="t">
            <a:spAutoFit/>
          </a:bodyPr>
          <a:lstStyle/>
          <a:p>
            <a:pPr algn="just">
              <a:lnSpc>
                <a:spcPts val="2815"/>
              </a:lnSpc>
            </a:pPr>
            <a:r>
              <a:rPr lang="en-US" sz="2112" spc="-48">
                <a:solidFill>
                  <a:srgbClr val="000000"/>
                </a:solidFill>
                <a:latin typeface="IBM Plex Sans Condensed"/>
                <a:ea typeface="IBM Plex Sans Condensed"/>
                <a:cs typeface="IBM Plex Sans Condensed"/>
                <a:sym typeface="IBM Plex Sans Condensed"/>
              </a:rPr>
              <a:t>K1 K2 K3</a:t>
            </a:r>
          </a:p>
        </p:txBody>
      </p:sp>
      <p:sp>
        <p:nvSpPr>
          <p:cNvPr id="59" name="TextBox 59">
            <a:extLst>
              <a:ext uri="{C183D7F6-B498-43B3-948B-1728B52AA6E4}">
                <adec:decorative xmlns:adec="http://schemas.microsoft.com/office/drawing/2017/decorative" val="1"/>
              </a:ext>
            </a:extLst>
          </p:cNvPr>
          <p:cNvSpPr txBox="1"/>
          <p:nvPr/>
        </p:nvSpPr>
        <p:spPr>
          <a:xfrm>
            <a:off x="15613524" y="8965257"/>
            <a:ext cx="299355" cy="708693"/>
          </a:xfrm>
          <a:prstGeom prst="rect">
            <a:avLst/>
          </a:prstGeom>
        </p:spPr>
        <p:txBody>
          <a:bodyPr lIns="0" tIns="0" rIns="0" bIns="0" rtlCol="0" anchor="t">
            <a:spAutoFit/>
          </a:bodyPr>
          <a:lstStyle/>
          <a:p>
            <a:pPr algn="just">
              <a:lnSpc>
                <a:spcPts val="2815"/>
              </a:lnSpc>
            </a:pPr>
            <a:r>
              <a:rPr lang="en-US" sz="2112" spc="-48">
                <a:solidFill>
                  <a:srgbClr val="000000"/>
                </a:solidFill>
                <a:latin typeface="IBM Plex Sans Condensed"/>
                <a:ea typeface="IBM Plex Sans Condensed"/>
                <a:cs typeface="IBM Plex Sans Condensed"/>
                <a:sym typeface="IBM Plex Sans Condensed"/>
              </a:rPr>
              <a:t>K1 K2</a:t>
            </a:r>
          </a:p>
        </p:txBody>
      </p:sp>
      <p:sp>
        <p:nvSpPr>
          <p:cNvPr id="60" name="TextBox 60">
            <a:extLst>
              <a:ext uri="{C183D7F6-B498-43B3-948B-1728B52AA6E4}">
                <adec:decorative xmlns:adec="http://schemas.microsoft.com/office/drawing/2017/decorative" val="1"/>
              </a:ext>
            </a:extLst>
          </p:cNvPr>
          <p:cNvSpPr txBox="1"/>
          <p:nvPr/>
        </p:nvSpPr>
        <p:spPr>
          <a:xfrm>
            <a:off x="16847077" y="3652275"/>
            <a:ext cx="280175" cy="591705"/>
          </a:xfrm>
          <a:prstGeom prst="rect">
            <a:avLst/>
          </a:prstGeom>
        </p:spPr>
        <p:txBody>
          <a:bodyPr lIns="0" tIns="0" rIns="0" bIns="0" rtlCol="0" anchor="t">
            <a:spAutoFit/>
          </a:bodyPr>
          <a:lstStyle/>
          <a:p>
            <a:pPr>
              <a:lnSpc>
                <a:spcPts val="5281"/>
              </a:lnSpc>
            </a:pPr>
            <a:r>
              <a:rPr lang="en-US" sz="2112" spc="-48">
                <a:solidFill>
                  <a:srgbClr val="000000"/>
                </a:solidFill>
                <a:latin typeface="IBM Plex Sans Condensed"/>
                <a:ea typeface="IBM Plex Sans Condensed"/>
                <a:cs typeface="IBM Plex Sans Condensed"/>
                <a:sym typeface="IBM Plex Sans Condensed"/>
              </a:rPr>
              <a:t>SF</a:t>
            </a:r>
          </a:p>
        </p:txBody>
      </p:sp>
      <p:sp>
        <p:nvSpPr>
          <p:cNvPr id="61" name="TextBox 61">
            <a:extLst>
              <a:ext uri="{C183D7F6-B498-43B3-948B-1728B52AA6E4}">
                <adec:decorative xmlns:adec="http://schemas.microsoft.com/office/drawing/2017/decorative" val="1"/>
              </a:ext>
            </a:extLst>
          </p:cNvPr>
          <p:cNvSpPr txBox="1"/>
          <p:nvPr/>
        </p:nvSpPr>
        <p:spPr>
          <a:xfrm>
            <a:off x="16505462" y="4439514"/>
            <a:ext cx="72360" cy="873688"/>
          </a:xfrm>
          <a:prstGeom prst="rect">
            <a:avLst/>
          </a:prstGeom>
        </p:spPr>
        <p:txBody>
          <a:bodyPr lIns="0" tIns="0" rIns="0" bIns="0" rtlCol="0" anchor="t">
            <a:spAutoFit/>
          </a:bodyPr>
          <a:lstStyle/>
          <a:p>
            <a:pPr algn="just">
              <a:lnSpc>
                <a:spcPts val="5281"/>
              </a:lnSpc>
            </a:pPr>
            <a:r>
              <a:rPr lang="en-US" sz="2112" spc="-48">
                <a:solidFill>
                  <a:srgbClr val="000000"/>
                </a:solidFill>
                <a:latin typeface="IBM Plex Sans Condensed"/>
                <a:ea typeface="IBM Plex Sans Condensed"/>
                <a:cs typeface="IBM Plex Sans Condensed"/>
                <a:sym typeface="IBM Plex Sans Condensed"/>
              </a:rPr>
              <a:t> </a:t>
            </a:r>
          </a:p>
          <a:p>
            <a:pPr algn="just">
              <a:lnSpc>
                <a:spcPts val="1055"/>
              </a:lnSpc>
            </a:pPr>
            <a:r>
              <a:rPr lang="en-US" sz="2112" spc="-48">
                <a:solidFill>
                  <a:srgbClr val="000000"/>
                </a:solidFill>
                <a:latin typeface="IBM Plex Sans Condensed"/>
                <a:ea typeface="IBM Plex Sans Condensed"/>
                <a:cs typeface="IBM Plex Sans Condensed"/>
                <a:sym typeface="IBM Plex Sans Condensed"/>
              </a:rPr>
              <a:t> </a:t>
            </a:r>
          </a:p>
        </p:txBody>
      </p:sp>
      <p:sp>
        <p:nvSpPr>
          <p:cNvPr id="62" name="TextBox 62">
            <a:extLst>
              <a:ext uri="{C183D7F6-B498-43B3-948B-1728B52AA6E4}">
                <adec:decorative xmlns:adec="http://schemas.microsoft.com/office/drawing/2017/decorative" val="1"/>
              </a:ext>
            </a:extLst>
          </p:cNvPr>
          <p:cNvSpPr txBox="1"/>
          <p:nvPr/>
        </p:nvSpPr>
        <p:spPr>
          <a:xfrm>
            <a:off x="16828120" y="4439513"/>
            <a:ext cx="627956" cy="854273"/>
          </a:xfrm>
          <a:prstGeom prst="rect">
            <a:avLst/>
          </a:prstGeom>
        </p:spPr>
        <p:txBody>
          <a:bodyPr lIns="0" tIns="0" rIns="0" bIns="0" rtlCol="0" anchor="t">
            <a:spAutoFit/>
          </a:bodyPr>
          <a:lstStyle/>
          <a:p>
            <a:pPr algn="just">
              <a:lnSpc>
                <a:spcPts val="5281"/>
              </a:lnSpc>
            </a:pPr>
            <a:r>
              <a:rPr lang="en-US" sz="2112" spc="-48">
                <a:solidFill>
                  <a:srgbClr val="000000"/>
                </a:solidFill>
                <a:latin typeface="IBM Plex Sans Condensed"/>
                <a:ea typeface="IBM Plex Sans Condensed"/>
                <a:cs typeface="IBM Plex Sans Condensed"/>
                <a:sym typeface="IBM Plex Sans Condensed"/>
              </a:rPr>
              <a:t>1,297</a:t>
            </a:r>
          </a:p>
          <a:p>
            <a:pPr algn="just">
              <a:lnSpc>
                <a:spcPts val="1055"/>
              </a:lnSpc>
            </a:pPr>
            <a:r>
              <a:rPr lang="en-US" sz="2112" spc="-48">
                <a:solidFill>
                  <a:srgbClr val="000000"/>
                </a:solidFill>
                <a:latin typeface="IBM Plex Sans Condensed"/>
                <a:ea typeface="IBM Plex Sans Condensed"/>
                <a:cs typeface="IBM Plex Sans Condensed"/>
                <a:sym typeface="IBM Plex Sans Condensed"/>
              </a:rPr>
              <a:t>1,404</a:t>
            </a:r>
          </a:p>
        </p:txBody>
      </p:sp>
      <p:sp>
        <p:nvSpPr>
          <p:cNvPr id="63" name="TextBox 63">
            <a:extLst>
              <a:ext uri="{C183D7F6-B498-43B3-948B-1728B52AA6E4}">
                <adec:decorative xmlns:adec="http://schemas.microsoft.com/office/drawing/2017/decorative" val="1"/>
              </a:ext>
            </a:extLst>
          </p:cNvPr>
          <p:cNvSpPr txBox="1"/>
          <p:nvPr/>
        </p:nvSpPr>
        <p:spPr>
          <a:xfrm>
            <a:off x="16505462" y="5512088"/>
            <a:ext cx="72360" cy="1585242"/>
          </a:xfrm>
          <a:prstGeom prst="rect">
            <a:avLst/>
          </a:prstGeom>
        </p:spPr>
        <p:txBody>
          <a:bodyPr lIns="0" tIns="0" rIns="0" bIns="0" rtlCol="0" anchor="t">
            <a:spAutoFit/>
          </a:bodyPr>
          <a:lstStyle/>
          <a:p>
            <a:pPr algn="just">
              <a:lnSpc>
                <a:spcPts val="5281"/>
              </a:lnSpc>
            </a:pPr>
            <a:r>
              <a:rPr lang="en-US" sz="2112" spc="-48">
                <a:solidFill>
                  <a:srgbClr val="000000"/>
                </a:solidFill>
                <a:latin typeface="IBM Plex Sans Condensed"/>
                <a:ea typeface="IBM Plex Sans Condensed"/>
                <a:cs typeface="IBM Plex Sans Condensed"/>
                <a:sym typeface="IBM Plex Sans Condensed"/>
              </a:rPr>
              <a:t> </a:t>
            </a:r>
          </a:p>
          <a:p>
            <a:pPr algn="just">
              <a:lnSpc>
                <a:spcPts val="1055"/>
              </a:lnSpc>
            </a:pPr>
            <a:r>
              <a:rPr lang="en-US" sz="2112" spc="-48">
                <a:solidFill>
                  <a:srgbClr val="000000"/>
                </a:solidFill>
                <a:latin typeface="IBM Plex Sans Condensed"/>
                <a:ea typeface="IBM Plex Sans Condensed"/>
                <a:cs typeface="IBM Plex Sans Condensed"/>
                <a:sym typeface="IBM Plex Sans Condensed"/>
              </a:rPr>
              <a:t> </a:t>
            </a:r>
          </a:p>
          <a:p>
            <a:pPr algn="just">
              <a:lnSpc>
                <a:spcPts val="4584"/>
              </a:lnSpc>
            </a:pPr>
            <a:r>
              <a:rPr lang="en-US" sz="2112" spc="-48">
                <a:solidFill>
                  <a:srgbClr val="000000"/>
                </a:solidFill>
                <a:latin typeface="IBM Plex Sans Condensed"/>
                <a:ea typeface="IBM Plex Sans Condensed"/>
                <a:cs typeface="IBM Plex Sans Condensed"/>
                <a:sym typeface="IBM Plex Sans Condensed"/>
              </a:rPr>
              <a:t> </a:t>
            </a:r>
          </a:p>
          <a:p>
            <a:pPr algn="just">
              <a:lnSpc>
                <a:spcPts val="1055"/>
              </a:lnSpc>
            </a:pPr>
            <a:r>
              <a:rPr lang="en-US" sz="2112" spc="-48">
                <a:solidFill>
                  <a:srgbClr val="000000"/>
                </a:solidFill>
                <a:latin typeface="IBM Plex Sans Condensed"/>
                <a:ea typeface="IBM Plex Sans Condensed"/>
                <a:cs typeface="IBM Plex Sans Condensed"/>
                <a:sym typeface="IBM Plex Sans Condensed"/>
              </a:rPr>
              <a:t> </a:t>
            </a:r>
          </a:p>
        </p:txBody>
      </p:sp>
      <p:sp>
        <p:nvSpPr>
          <p:cNvPr id="64" name="TextBox 64">
            <a:extLst>
              <a:ext uri="{C183D7F6-B498-43B3-948B-1728B52AA6E4}">
                <adec:decorative xmlns:adec="http://schemas.microsoft.com/office/drawing/2017/decorative" val="1"/>
              </a:ext>
            </a:extLst>
          </p:cNvPr>
          <p:cNvSpPr txBox="1"/>
          <p:nvPr/>
        </p:nvSpPr>
        <p:spPr>
          <a:xfrm>
            <a:off x="16828120" y="5512088"/>
            <a:ext cx="627956" cy="1585242"/>
          </a:xfrm>
          <a:prstGeom prst="rect">
            <a:avLst/>
          </a:prstGeom>
        </p:spPr>
        <p:txBody>
          <a:bodyPr lIns="0" tIns="0" rIns="0" bIns="0" rtlCol="0" anchor="t">
            <a:spAutoFit/>
          </a:bodyPr>
          <a:lstStyle/>
          <a:p>
            <a:pPr algn="r">
              <a:lnSpc>
                <a:spcPts val="5281"/>
              </a:lnSpc>
            </a:pPr>
            <a:r>
              <a:rPr lang="en-US" sz="2112" spc="-48">
                <a:solidFill>
                  <a:srgbClr val="000000"/>
                </a:solidFill>
                <a:latin typeface="IBM Plex Sans Condensed"/>
                <a:ea typeface="IBM Plex Sans Condensed"/>
                <a:cs typeface="IBM Plex Sans Condensed"/>
                <a:sym typeface="IBM Plex Sans Condensed"/>
              </a:rPr>
              <a:t>813</a:t>
            </a:r>
          </a:p>
          <a:p>
            <a:pPr algn="r">
              <a:lnSpc>
                <a:spcPts val="1055"/>
              </a:lnSpc>
            </a:pPr>
            <a:r>
              <a:rPr lang="en-US" sz="2112" spc="-48">
                <a:solidFill>
                  <a:srgbClr val="000000"/>
                </a:solidFill>
                <a:latin typeface="IBM Plex Sans Condensed"/>
                <a:ea typeface="IBM Plex Sans Condensed"/>
                <a:cs typeface="IBM Plex Sans Condensed"/>
                <a:sym typeface="IBM Plex Sans Condensed"/>
              </a:rPr>
              <a:t>806</a:t>
            </a:r>
          </a:p>
          <a:p>
            <a:pPr algn="r">
              <a:lnSpc>
                <a:spcPts val="4584"/>
              </a:lnSpc>
            </a:pPr>
            <a:r>
              <a:rPr lang="en-US" sz="2112" spc="-48">
                <a:solidFill>
                  <a:srgbClr val="000000"/>
                </a:solidFill>
                <a:latin typeface="IBM Plex Sans Condensed"/>
                <a:ea typeface="IBM Plex Sans Condensed"/>
                <a:cs typeface="IBM Plex Sans Condensed"/>
                <a:sym typeface="IBM Plex Sans Condensed"/>
              </a:rPr>
              <a:t>799</a:t>
            </a:r>
          </a:p>
          <a:p>
            <a:pPr algn="r">
              <a:lnSpc>
                <a:spcPts val="1055"/>
              </a:lnSpc>
            </a:pPr>
            <a:r>
              <a:rPr lang="en-US" sz="2112" spc="-48">
                <a:solidFill>
                  <a:srgbClr val="000000"/>
                </a:solidFill>
                <a:latin typeface="IBM Plex Sans Condensed"/>
                <a:ea typeface="IBM Plex Sans Condensed"/>
                <a:cs typeface="IBM Plex Sans Condensed"/>
                <a:sym typeface="IBM Plex Sans Condensed"/>
              </a:rPr>
              <a:t>1,020</a:t>
            </a:r>
          </a:p>
        </p:txBody>
      </p:sp>
      <p:sp>
        <p:nvSpPr>
          <p:cNvPr id="65" name="TextBox 65">
            <a:extLst>
              <a:ext uri="{C183D7F6-B498-43B3-948B-1728B52AA6E4}">
                <adec:decorative xmlns:adec="http://schemas.microsoft.com/office/drawing/2017/decorative" val="1"/>
              </a:ext>
            </a:extLst>
          </p:cNvPr>
          <p:cNvSpPr txBox="1"/>
          <p:nvPr/>
        </p:nvSpPr>
        <p:spPr>
          <a:xfrm>
            <a:off x="16505462" y="7300604"/>
            <a:ext cx="72360" cy="1362240"/>
          </a:xfrm>
          <a:prstGeom prst="rect">
            <a:avLst/>
          </a:prstGeom>
        </p:spPr>
        <p:txBody>
          <a:bodyPr lIns="0" tIns="0" rIns="0" bIns="0" rtlCol="0" anchor="t">
            <a:spAutoFit/>
          </a:bodyPr>
          <a:lstStyle/>
          <a:p>
            <a:pPr algn="just">
              <a:lnSpc>
                <a:spcPts val="5281"/>
              </a:lnSpc>
            </a:pPr>
            <a:r>
              <a:rPr lang="en-US" sz="2112" spc="-48">
                <a:solidFill>
                  <a:srgbClr val="000000"/>
                </a:solidFill>
                <a:latin typeface="IBM Plex Sans Condensed"/>
                <a:ea typeface="IBM Plex Sans Condensed"/>
                <a:cs typeface="IBM Plex Sans Condensed"/>
                <a:sym typeface="IBM Plex Sans Condensed"/>
              </a:rPr>
              <a:t> </a:t>
            </a:r>
          </a:p>
          <a:p>
            <a:pPr algn="just">
              <a:lnSpc>
                <a:spcPts val="1055"/>
              </a:lnSpc>
            </a:pPr>
            <a:r>
              <a:rPr lang="en-US" sz="2112" spc="-48">
                <a:solidFill>
                  <a:srgbClr val="000000"/>
                </a:solidFill>
                <a:latin typeface="IBM Plex Sans Condensed"/>
                <a:ea typeface="IBM Plex Sans Condensed"/>
                <a:cs typeface="IBM Plex Sans Condensed"/>
                <a:sym typeface="IBM Plex Sans Condensed"/>
              </a:rPr>
              <a:t> </a:t>
            </a:r>
          </a:p>
          <a:p>
            <a:pPr algn="just">
              <a:lnSpc>
                <a:spcPts val="4584"/>
              </a:lnSpc>
            </a:pPr>
            <a:r>
              <a:rPr lang="en-US" sz="2112" spc="-48">
                <a:solidFill>
                  <a:srgbClr val="000000"/>
                </a:solidFill>
                <a:latin typeface="IBM Plex Sans Condensed"/>
                <a:ea typeface="IBM Plex Sans Condensed"/>
                <a:cs typeface="IBM Plex Sans Condensed"/>
                <a:sym typeface="IBM Plex Sans Condensed"/>
              </a:rPr>
              <a:t> </a:t>
            </a:r>
          </a:p>
        </p:txBody>
      </p:sp>
      <p:sp>
        <p:nvSpPr>
          <p:cNvPr id="66" name="TextBox 66">
            <a:extLst>
              <a:ext uri="{C183D7F6-B498-43B3-948B-1728B52AA6E4}">
                <adec:decorative xmlns:adec="http://schemas.microsoft.com/office/drawing/2017/decorative" val="1"/>
              </a:ext>
            </a:extLst>
          </p:cNvPr>
          <p:cNvSpPr txBox="1"/>
          <p:nvPr/>
        </p:nvSpPr>
        <p:spPr>
          <a:xfrm>
            <a:off x="16828120" y="7300604"/>
            <a:ext cx="627956" cy="1331968"/>
          </a:xfrm>
          <a:prstGeom prst="rect">
            <a:avLst/>
          </a:prstGeom>
        </p:spPr>
        <p:txBody>
          <a:bodyPr lIns="0" tIns="0" rIns="0" bIns="0" rtlCol="0" anchor="t">
            <a:spAutoFit/>
          </a:bodyPr>
          <a:lstStyle/>
          <a:p>
            <a:pPr algn="just">
              <a:lnSpc>
                <a:spcPts val="5281"/>
              </a:lnSpc>
            </a:pPr>
            <a:r>
              <a:rPr lang="en-US" sz="2112" spc="-48">
                <a:solidFill>
                  <a:srgbClr val="000000"/>
                </a:solidFill>
                <a:latin typeface="IBM Plex Sans Condensed"/>
                <a:ea typeface="IBM Plex Sans Condensed"/>
                <a:cs typeface="IBM Plex Sans Condensed"/>
                <a:sym typeface="IBM Plex Sans Condensed"/>
              </a:rPr>
              <a:t>1,129</a:t>
            </a:r>
          </a:p>
          <a:p>
            <a:pPr algn="just">
              <a:lnSpc>
                <a:spcPts val="1055"/>
              </a:lnSpc>
            </a:pPr>
            <a:r>
              <a:rPr lang="en-US" sz="2112" spc="-48">
                <a:solidFill>
                  <a:srgbClr val="000000"/>
                </a:solidFill>
                <a:latin typeface="IBM Plex Sans Condensed"/>
                <a:ea typeface="IBM Plex Sans Condensed"/>
                <a:cs typeface="IBM Plex Sans Condensed"/>
                <a:sym typeface="IBM Plex Sans Condensed"/>
              </a:rPr>
              <a:t>1,181</a:t>
            </a:r>
          </a:p>
          <a:p>
            <a:pPr algn="just">
              <a:lnSpc>
                <a:spcPts val="4584"/>
              </a:lnSpc>
            </a:pPr>
            <a:r>
              <a:rPr lang="en-US" sz="2112" spc="-48">
                <a:solidFill>
                  <a:srgbClr val="000000"/>
                </a:solidFill>
                <a:latin typeface="IBM Plex Sans Condensed"/>
                <a:ea typeface="IBM Plex Sans Condensed"/>
                <a:cs typeface="IBM Plex Sans Condensed"/>
                <a:sym typeface="IBM Plex Sans Condensed"/>
              </a:rPr>
              <a:t>1,258</a:t>
            </a:r>
          </a:p>
        </p:txBody>
      </p:sp>
      <p:sp>
        <p:nvSpPr>
          <p:cNvPr id="67" name="TextBox 67">
            <a:extLst>
              <a:ext uri="{C183D7F6-B498-43B3-948B-1728B52AA6E4}">
                <adec:decorative xmlns:adec="http://schemas.microsoft.com/office/drawing/2017/decorative" val="1"/>
              </a:ext>
            </a:extLst>
          </p:cNvPr>
          <p:cNvSpPr txBox="1"/>
          <p:nvPr/>
        </p:nvSpPr>
        <p:spPr>
          <a:xfrm>
            <a:off x="16505462" y="8731462"/>
            <a:ext cx="72360" cy="873688"/>
          </a:xfrm>
          <a:prstGeom prst="rect">
            <a:avLst/>
          </a:prstGeom>
        </p:spPr>
        <p:txBody>
          <a:bodyPr lIns="0" tIns="0" rIns="0" bIns="0" rtlCol="0" anchor="t">
            <a:spAutoFit/>
          </a:bodyPr>
          <a:lstStyle/>
          <a:p>
            <a:pPr algn="just">
              <a:lnSpc>
                <a:spcPts val="5281"/>
              </a:lnSpc>
            </a:pPr>
            <a:r>
              <a:rPr lang="en-US" sz="2112" spc="-48">
                <a:solidFill>
                  <a:srgbClr val="000000"/>
                </a:solidFill>
                <a:latin typeface="IBM Plex Sans Condensed"/>
                <a:ea typeface="IBM Plex Sans Condensed"/>
                <a:cs typeface="IBM Plex Sans Condensed"/>
                <a:sym typeface="IBM Plex Sans Condensed"/>
              </a:rPr>
              <a:t> </a:t>
            </a:r>
          </a:p>
          <a:p>
            <a:pPr algn="just">
              <a:lnSpc>
                <a:spcPts val="1055"/>
              </a:lnSpc>
            </a:pPr>
            <a:r>
              <a:rPr lang="en-US" sz="2112" spc="-48">
                <a:solidFill>
                  <a:srgbClr val="000000"/>
                </a:solidFill>
                <a:latin typeface="IBM Plex Sans Condensed"/>
                <a:ea typeface="IBM Plex Sans Condensed"/>
                <a:cs typeface="IBM Plex Sans Condensed"/>
                <a:sym typeface="IBM Plex Sans Condensed"/>
              </a:rPr>
              <a:t> </a:t>
            </a:r>
          </a:p>
        </p:txBody>
      </p:sp>
      <p:sp>
        <p:nvSpPr>
          <p:cNvPr id="68" name="TextBox 68">
            <a:extLst>
              <a:ext uri="{C183D7F6-B498-43B3-948B-1728B52AA6E4}">
                <adec:decorative xmlns:adec="http://schemas.microsoft.com/office/drawing/2017/decorative" val="1"/>
              </a:ext>
            </a:extLst>
          </p:cNvPr>
          <p:cNvSpPr txBox="1"/>
          <p:nvPr/>
        </p:nvSpPr>
        <p:spPr>
          <a:xfrm>
            <a:off x="16828120" y="8731462"/>
            <a:ext cx="627956" cy="854273"/>
          </a:xfrm>
          <a:prstGeom prst="rect">
            <a:avLst/>
          </a:prstGeom>
        </p:spPr>
        <p:txBody>
          <a:bodyPr lIns="0" tIns="0" rIns="0" bIns="0" rtlCol="0" anchor="t">
            <a:spAutoFit/>
          </a:bodyPr>
          <a:lstStyle/>
          <a:p>
            <a:pPr algn="just">
              <a:lnSpc>
                <a:spcPts val="5281"/>
              </a:lnSpc>
            </a:pPr>
            <a:r>
              <a:rPr lang="en-US" sz="2112" spc="-48">
                <a:solidFill>
                  <a:srgbClr val="000000"/>
                </a:solidFill>
                <a:latin typeface="IBM Plex Sans Condensed"/>
                <a:ea typeface="IBM Plex Sans Condensed"/>
                <a:cs typeface="IBM Plex Sans Condensed"/>
                <a:sym typeface="IBM Plex Sans Condensed"/>
              </a:rPr>
              <a:t>1,060</a:t>
            </a:r>
          </a:p>
          <a:p>
            <a:pPr algn="just">
              <a:lnSpc>
                <a:spcPts val="1055"/>
              </a:lnSpc>
            </a:pPr>
            <a:r>
              <a:rPr lang="en-US" sz="2112" spc="-48">
                <a:solidFill>
                  <a:srgbClr val="000000"/>
                </a:solidFill>
                <a:latin typeface="IBM Plex Sans Condensed"/>
                <a:ea typeface="IBM Plex Sans Condensed"/>
                <a:cs typeface="IBM Plex Sans Condensed"/>
                <a:sym typeface="IBM Plex Sans Condensed"/>
              </a:rPr>
              <a:t>1,060</a:t>
            </a:r>
          </a:p>
        </p:txBody>
      </p:sp>
      <p:pic>
        <p:nvPicPr>
          <p:cNvPr id="71" name="Picture 70" descr="Chart of square footage in each building.">
            <a:extLst>
              <a:ext uri="{FF2B5EF4-FFF2-40B4-BE49-F238E27FC236}">
                <a16:creationId xmlns:a16="http://schemas.microsoft.com/office/drawing/2014/main" id="{D179548F-14C6-F0FB-FECB-1434B3C9A8D8}"/>
              </a:ext>
            </a:extLst>
          </p:cNvPr>
          <p:cNvPicPr>
            <a:picLocks noChangeAspect="1"/>
          </p:cNvPicPr>
          <p:nvPr/>
        </p:nvPicPr>
        <p:blipFill>
          <a:blip r:embed="rId16"/>
          <a:stretch>
            <a:fillRect/>
          </a:stretch>
        </p:blipFill>
        <p:spPr>
          <a:xfrm>
            <a:off x="2865241" y="1435666"/>
            <a:ext cx="14975318" cy="8656177"/>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a:grpSpLocks noChangeAspect="1"/>
          </p:cNvGrpSpPr>
          <p:nvPr/>
        </p:nvGrpSpPr>
        <p:grpSpPr>
          <a:xfrm>
            <a:off x="0" y="9346899"/>
            <a:ext cx="665402" cy="940101"/>
            <a:chOff x="0" y="0"/>
            <a:chExt cx="650608" cy="919213"/>
          </a:xfrm>
        </p:grpSpPr>
        <p:sp>
          <p:nvSpPr>
            <p:cNvPr id="3" name="Freeform 3"/>
            <p:cNvSpPr/>
            <p:nvPr/>
          </p:nvSpPr>
          <p:spPr>
            <a:xfrm>
              <a:off x="0" y="0"/>
              <a:ext cx="654558" cy="919226"/>
            </a:xfrm>
            <a:custGeom>
              <a:avLst/>
              <a:gdLst/>
              <a:ahLst/>
              <a:cxnLst/>
              <a:rect l="l" t="t" r="r" b="b"/>
              <a:pathLst>
                <a:path w="654558" h="919226">
                  <a:moveTo>
                    <a:pt x="407670" y="0"/>
                  </a:moveTo>
                  <a:cubicBezTo>
                    <a:pt x="377190" y="0"/>
                    <a:pt x="344043" y="4445"/>
                    <a:pt x="308102" y="13462"/>
                  </a:cubicBezTo>
                  <a:cubicBezTo>
                    <a:pt x="271145" y="22606"/>
                    <a:pt x="235331" y="38100"/>
                    <a:pt x="200533" y="59690"/>
                  </a:cubicBezTo>
                  <a:cubicBezTo>
                    <a:pt x="165227" y="80772"/>
                    <a:pt x="134239" y="109347"/>
                    <a:pt x="107569" y="145288"/>
                  </a:cubicBezTo>
                  <a:cubicBezTo>
                    <a:pt x="80899" y="181229"/>
                    <a:pt x="61341" y="226314"/>
                    <a:pt x="49276" y="280289"/>
                  </a:cubicBezTo>
                  <a:lnTo>
                    <a:pt x="276098" y="280289"/>
                  </a:lnTo>
                  <a:cubicBezTo>
                    <a:pt x="277622" y="267462"/>
                    <a:pt x="284099" y="251714"/>
                    <a:pt x="295402" y="233045"/>
                  </a:cubicBezTo>
                  <a:cubicBezTo>
                    <a:pt x="306705" y="214376"/>
                    <a:pt x="328803" y="204089"/>
                    <a:pt x="361442" y="202184"/>
                  </a:cubicBezTo>
                  <a:cubicBezTo>
                    <a:pt x="383667" y="203073"/>
                    <a:pt x="398399" y="211328"/>
                    <a:pt x="405511" y="227203"/>
                  </a:cubicBezTo>
                  <a:cubicBezTo>
                    <a:pt x="412623" y="243078"/>
                    <a:pt x="414274" y="261112"/>
                    <a:pt x="410210" y="281559"/>
                  </a:cubicBezTo>
                  <a:cubicBezTo>
                    <a:pt x="403606" y="311150"/>
                    <a:pt x="391287" y="332232"/>
                    <a:pt x="373380" y="345059"/>
                  </a:cubicBezTo>
                  <a:cubicBezTo>
                    <a:pt x="355473" y="357886"/>
                    <a:pt x="337312" y="365633"/>
                    <a:pt x="319024" y="368427"/>
                  </a:cubicBezTo>
                  <a:cubicBezTo>
                    <a:pt x="303784" y="370713"/>
                    <a:pt x="292100" y="371856"/>
                    <a:pt x="284099" y="371856"/>
                  </a:cubicBezTo>
                  <a:cubicBezTo>
                    <a:pt x="282448" y="371856"/>
                    <a:pt x="281051" y="371856"/>
                    <a:pt x="279781" y="371729"/>
                  </a:cubicBezTo>
                  <a:lnTo>
                    <a:pt x="240665" y="371729"/>
                  </a:lnTo>
                  <a:lnTo>
                    <a:pt x="208915" y="541020"/>
                  </a:lnTo>
                  <a:lnTo>
                    <a:pt x="290576" y="541020"/>
                  </a:lnTo>
                  <a:cubicBezTo>
                    <a:pt x="291973" y="541020"/>
                    <a:pt x="293243" y="540893"/>
                    <a:pt x="294767" y="540893"/>
                  </a:cubicBezTo>
                  <a:cubicBezTo>
                    <a:pt x="306070" y="540893"/>
                    <a:pt x="319786" y="542544"/>
                    <a:pt x="335915" y="545719"/>
                  </a:cubicBezTo>
                  <a:cubicBezTo>
                    <a:pt x="354203" y="549275"/>
                    <a:pt x="369697" y="557657"/>
                    <a:pt x="382651" y="570865"/>
                  </a:cubicBezTo>
                  <a:cubicBezTo>
                    <a:pt x="395605" y="584073"/>
                    <a:pt x="399796" y="604520"/>
                    <a:pt x="395478" y="632587"/>
                  </a:cubicBezTo>
                  <a:cubicBezTo>
                    <a:pt x="389890" y="661924"/>
                    <a:pt x="377190" y="685927"/>
                    <a:pt x="357378" y="704723"/>
                  </a:cubicBezTo>
                  <a:cubicBezTo>
                    <a:pt x="337566" y="723519"/>
                    <a:pt x="310769" y="733171"/>
                    <a:pt x="277241" y="733806"/>
                  </a:cubicBezTo>
                  <a:cubicBezTo>
                    <a:pt x="250063" y="732790"/>
                    <a:pt x="230251" y="726821"/>
                    <a:pt x="217932" y="716026"/>
                  </a:cubicBezTo>
                  <a:cubicBezTo>
                    <a:pt x="205613" y="705231"/>
                    <a:pt x="197739" y="693293"/>
                    <a:pt x="194310" y="680339"/>
                  </a:cubicBezTo>
                  <a:cubicBezTo>
                    <a:pt x="190881" y="667385"/>
                    <a:pt x="189357" y="657098"/>
                    <a:pt x="189484" y="649605"/>
                  </a:cubicBezTo>
                  <a:lnTo>
                    <a:pt x="0" y="649605"/>
                  </a:lnTo>
                  <a:lnTo>
                    <a:pt x="0" y="843788"/>
                  </a:lnTo>
                  <a:cubicBezTo>
                    <a:pt x="21336" y="869950"/>
                    <a:pt x="48895" y="890524"/>
                    <a:pt x="82677" y="905256"/>
                  </a:cubicBezTo>
                  <a:cubicBezTo>
                    <a:pt x="94869" y="910590"/>
                    <a:pt x="107188" y="915289"/>
                    <a:pt x="119888" y="919226"/>
                  </a:cubicBezTo>
                  <a:lnTo>
                    <a:pt x="351536" y="919226"/>
                  </a:lnTo>
                  <a:cubicBezTo>
                    <a:pt x="371094" y="913511"/>
                    <a:pt x="390271" y="906399"/>
                    <a:pt x="408940" y="897890"/>
                  </a:cubicBezTo>
                  <a:cubicBezTo>
                    <a:pt x="463804" y="872871"/>
                    <a:pt x="510159" y="839216"/>
                    <a:pt x="548132" y="796671"/>
                  </a:cubicBezTo>
                  <a:cubicBezTo>
                    <a:pt x="586105" y="754126"/>
                    <a:pt x="610362" y="706501"/>
                    <a:pt x="620903" y="653415"/>
                  </a:cubicBezTo>
                  <a:cubicBezTo>
                    <a:pt x="624205" y="642112"/>
                    <a:pt x="625729" y="623062"/>
                    <a:pt x="625602" y="596011"/>
                  </a:cubicBezTo>
                  <a:cubicBezTo>
                    <a:pt x="625475" y="568960"/>
                    <a:pt x="616204" y="540385"/>
                    <a:pt x="597789" y="510413"/>
                  </a:cubicBezTo>
                  <a:cubicBezTo>
                    <a:pt x="579374" y="480441"/>
                    <a:pt x="544449" y="455295"/>
                    <a:pt x="492887" y="435229"/>
                  </a:cubicBezTo>
                  <a:cubicBezTo>
                    <a:pt x="505460" y="429387"/>
                    <a:pt x="522224" y="419608"/>
                    <a:pt x="543306" y="405765"/>
                  </a:cubicBezTo>
                  <a:cubicBezTo>
                    <a:pt x="564388" y="391922"/>
                    <a:pt x="584581" y="372110"/>
                    <a:pt x="604266" y="346456"/>
                  </a:cubicBezTo>
                  <a:cubicBezTo>
                    <a:pt x="623951" y="320802"/>
                    <a:pt x="637921" y="287401"/>
                    <a:pt x="646557" y="246126"/>
                  </a:cubicBezTo>
                  <a:cubicBezTo>
                    <a:pt x="654558" y="203200"/>
                    <a:pt x="650748" y="163068"/>
                    <a:pt x="635127" y="125984"/>
                  </a:cubicBezTo>
                  <a:cubicBezTo>
                    <a:pt x="619506" y="88900"/>
                    <a:pt x="592709" y="58674"/>
                    <a:pt x="554863" y="35687"/>
                  </a:cubicBezTo>
                  <a:cubicBezTo>
                    <a:pt x="517017" y="12700"/>
                    <a:pt x="468757" y="635"/>
                    <a:pt x="410210" y="0"/>
                  </a:cubicBezTo>
                  <a:cubicBezTo>
                    <a:pt x="409321" y="0"/>
                    <a:pt x="408559" y="0"/>
                    <a:pt x="407670" y="0"/>
                  </a:cubicBezTo>
                  <a:close/>
                </a:path>
              </a:pathLst>
            </a:custGeom>
            <a:solidFill>
              <a:srgbClr val="FFFFFF">
                <a:alpha val="49804"/>
              </a:srgbClr>
            </a:solidFill>
          </p:spPr>
          <p:txBody>
            <a:bodyPr/>
            <a:lstStyle/>
            <a:p>
              <a:endParaRPr lang="en-US" sz="1841"/>
            </a:p>
          </p:txBody>
        </p:sp>
      </p:grpSp>
      <p:sp>
        <p:nvSpPr>
          <p:cNvPr id="4" name="Freeform 4">
            <a:extLst>
              <a:ext uri="{C183D7F6-B498-43B3-948B-1728B52AA6E4}">
                <adec:decorative xmlns:adec="http://schemas.microsoft.com/office/drawing/2017/decorative" val="1"/>
              </a:ext>
            </a:extLst>
          </p:cNvPr>
          <p:cNvSpPr/>
          <p:nvPr/>
        </p:nvSpPr>
        <p:spPr>
          <a:xfrm>
            <a:off x="1746969" y="-64946"/>
            <a:ext cx="16612463" cy="10416883"/>
          </a:xfrm>
          <a:custGeom>
            <a:avLst/>
            <a:gdLst/>
            <a:ahLst/>
            <a:cxnLst/>
            <a:rect l="l" t="t" r="r" b="b"/>
            <a:pathLst>
              <a:path w="16243297" h="10185397">
                <a:moveTo>
                  <a:pt x="0" y="0"/>
                </a:moveTo>
                <a:lnTo>
                  <a:pt x="16243297" y="0"/>
                </a:lnTo>
                <a:lnTo>
                  <a:pt x="16243297" y="10185397"/>
                </a:lnTo>
                <a:lnTo>
                  <a:pt x="0" y="10185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841"/>
          </a:p>
        </p:txBody>
      </p:sp>
      <p:grpSp>
        <p:nvGrpSpPr>
          <p:cNvPr id="5" name="Group 5" descr="Crums Mill Road Building Photo"/>
          <p:cNvGrpSpPr>
            <a:grpSpLocks noChangeAspect="1"/>
          </p:cNvGrpSpPr>
          <p:nvPr/>
        </p:nvGrpSpPr>
        <p:grpSpPr>
          <a:xfrm>
            <a:off x="3089734" y="233796"/>
            <a:ext cx="14498435" cy="9819409"/>
            <a:chOff x="0" y="0"/>
            <a:chExt cx="18901664" cy="12801600"/>
          </a:xfrm>
        </p:grpSpPr>
        <p:sp>
          <p:nvSpPr>
            <p:cNvPr id="6" name="Freeform 6"/>
            <p:cNvSpPr/>
            <p:nvPr/>
          </p:nvSpPr>
          <p:spPr>
            <a:xfrm>
              <a:off x="0" y="0"/>
              <a:ext cx="18901663" cy="12801600"/>
            </a:xfrm>
            <a:custGeom>
              <a:avLst/>
              <a:gdLst/>
              <a:ahLst/>
              <a:cxnLst/>
              <a:rect l="l" t="t" r="r" b="b"/>
              <a:pathLst>
                <a:path w="18901663" h="12801600">
                  <a:moveTo>
                    <a:pt x="5807075" y="0"/>
                  </a:moveTo>
                  <a:lnTo>
                    <a:pt x="5807075" y="18669"/>
                  </a:lnTo>
                  <a:cubicBezTo>
                    <a:pt x="5807075" y="445516"/>
                    <a:pt x="5461000" y="791718"/>
                    <a:pt x="5034026" y="791718"/>
                  </a:cubicBezTo>
                  <a:lnTo>
                    <a:pt x="0" y="791718"/>
                  </a:lnTo>
                  <a:lnTo>
                    <a:pt x="0" y="12801600"/>
                  </a:lnTo>
                  <a:lnTo>
                    <a:pt x="18901663" y="12801600"/>
                  </a:lnTo>
                  <a:lnTo>
                    <a:pt x="18901663" y="0"/>
                  </a:lnTo>
                  <a:close/>
                </a:path>
              </a:pathLst>
            </a:custGeom>
            <a:blipFill>
              <a:blip r:embed="rId4"/>
              <a:stretch>
                <a:fillRect/>
              </a:stretch>
            </a:blipFill>
          </p:spPr>
          <p:txBody>
            <a:bodyPr/>
            <a:lstStyle/>
            <a:p>
              <a:endParaRPr lang="en-US" sz="1841"/>
            </a:p>
          </p:txBody>
        </p:sp>
      </p:grpSp>
      <p:sp>
        <p:nvSpPr>
          <p:cNvPr id="7" name="Freeform 7">
            <a:extLst>
              <a:ext uri="{C183D7F6-B498-43B3-948B-1728B52AA6E4}">
                <adec:decorative xmlns:adec="http://schemas.microsoft.com/office/drawing/2017/decorative" val="1"/>
              </a:ext>
            </a:extLst>
          </p:cNvPr>
          <p:cNvSpPr/>
          <p:nvPr/>
        </p:nvSpPr>
        <p:spPr>
          <a:xfrm>
            <a:off x="17822101" y="8650432"/>
            <a:ext cx="233795" cy="935182"/>
          </a:xfrm>
          <a:custGeom>
            <a:avLst/>
            <a:gdLst/>
            <a:ahLst/>
            <a:cxnLst/>
            <a:rect l="l" t="t" r="r" b="b"/>
            <a:pathLst>
              <a:path w="228600" h="914400">
                <a:moveTo>
                  <a:pt x="0" y="0"/>
                </a:moveTo>
                <a:lnTo>
                  <a:pt x="228600" y="0"/>
                </a:lnTo>
                <a:lnTo>
                  <a:pt x="228600" y="914400"/>
                </a:lnTo>
                <a:lnTo>
                  <a:pt x="0" y="9144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1841"/>
          </a:p>
        </p:txBody>
      </p:sp>
      <p:sp>
        <p:nvSpPr>
          <p:cNvPr id="8" name="Freeform 8">
            <a:extLst>
              <a:ext uri="{C183D7F6-B498-43B3-948B-1728B52AA6E4}">
                <adec:decorative xmlns:adec="http://schemas.microsoft.com/office/drawing/2017/decorative" val="1"/>
              </a:ext>
            </a:extLst>
          </p:cNvPr>
          <p:cNvSpPr/>
          <p:nvPr/>
        </p:nvSpPr>
        <p:spPr>
          <a:xfrm rot="5400000">
            <a:off x="17631148" y="9085311"/>
            <a:ext cx="643298" cy="136702"/>
          </a:xfrm>
          <a:custGeom>
            <a:avLst/>
            <a:gdLst/>
            <a:ahLst/>
            <a:cxnLst/>
            <a:rect l="l" t="t" r="r" b="b"/>
            <a:pathLst>
              <a:path w="629002" h="133664">
                <a:moveTo>
                  <a:pt x="0" y="0"/>
                </a:moveTo>
                <a:lnTo>
                  <a:pt x="629003" y="0"/>
                </a:lnTo>
                <a:lnTo>
                  <a:pt x="629003" y="133664"/>
                </a:lnTo>
                <a:lnTo>
                  <a:pt x="0" y="133664"/>
                </a:lnTo>
                <a:lnTo>
                  <a:pt x="0" y="0"/>
                </a:lnTo>
                <a:close/>
              </a:path>
            </a:pathLst>
          </a:custGeom>
          <a:blipFill>
            <a:blip r:embed="rId7"/>
            <a:stretch>
              <a:fillRect/>
            </a:stretch>
          </a:blipFill>
        </p:spPr>
        <p:txBody>
          <a:bodyPr/>
          <a:lstStyle/>
          <a:p>
            <a:endParaRPr lang="en-US" sz="1841"/>
          </a:p>
        </p:txBody>
      </p:sp>
      <p:sp>
        <p:nvSpPr>
          <p:cNvPr id="9" name="Freeform 9">
            <a:extLst>
              <a:ext uri="{C183D7F6-B498-43B3-948B-1728B52AA6E4}">
                <adec:decorative xmlns:adec="http://schemas.microsoft.com/office/drawing/2017/decorative" val="1"/>
              </a:ext>
            </a:extLst>
          </p:cNvPr>
          <p:cNvSpPr/>
          <p:nvPr/>
        </p:nvSpPr>
        <p:spPr>
          <a:xfrm>
            <a:off x="17817163" y="233796"/>
            <a:ext cx="243547" cy="8416636"/>
          </a:xfrm>
          <a:custGeom>
            <a:avLst/>
            <a:gdLst/>
            <a:ahLst/>
            <a:cxnLst/>
            <a:rect l="l" t="t" r="r" b="b"/>
            <a:pathLst>
              <a:path w="238135" h="8229600">
                <a:moveTo>
                  <a:pt x="0" y="0"/>
                </a:moveTo>
                <a:lnTo>
                  <a:pt x="238135" y="0"/>
                </a:lnTo>
                <a:lnTo>
                  <a:pt x="238135" y="8229600"/>
                </a:lnTo>
                <a:lnTo>
                  <a:pt x="0" y="82296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1841"/>
          </a:p>
        </p:txBody>
      </p:sp>
      <p:sp>
        <p:nvSpPr>
          <p:cNvPr id="10" name="Freeform 10">
            <a:extLst>
              <a:ext uri="{C183D7F6-B498-43B3-948B-1728B52AA6E4}">
                <adec:decorative xmlns:adec="http://schemas.microsoft.com/office/drawing/2017/decorative" val="1"/>
              </a:ext>
            </a:extLst>
          </p:cNvPr>
          <p:cNvSpPr/>
          <p:nvPr/>
        </p:nvSpPr>
        <p:spPr>
          <a:xfrm rot="5400000">
            <a:off x="15648027" y="6241979"/>
            <a:ext cx="4622915" cy="204892"/>
          </a:xfrm>
          <a:custGeom>
            <a:avLst/>
            <a:gdLst/>
            <a:ahLst/>
            <a:cxnLst/>
            <a:rect l="l" t="t" r="r" b="b"/>
            <a:pathLst>
              <a:path w="4520184" h="200339">
                <a:moveTo>
                  <a:pt x="0" y="0"/>
                </a:moveTo>
                <a:lnTo>
                  <a:pt x="4520184" y="0"/>
                </a:lnTo>
                <a:lnTo>
                  <a:pt x="4520184" y="200339"/>
                </a:lnTo>
                <a:lnTo>
                  <a:pt x="0" y="200339"/>
                </a:lnTo>
                <a:lnTo>
                  <a:pt x="0" y="0"/>
                </a:lnTo>
                <a:close/>
              </a:path>
            </a:pathLst>
          </a:custGeom>
          <a:blipFill>
            <a:blip r:embed="rId10"/>
            <a:stretch>
              <a:fillRect/>
            </a:stretch>
          </a:blipFill>
        </p:spPr>
        <p:txBody>
          <a:bodyPr/>
          <a:lstStyle/>
          <a:p>
            <a:endParaRPr lang="en-US" sz="1841"/>
          </a:p>
        </p:txBody>
      </p:sp>
      <p:sp>
        <p:nvSpPr>
          <p:cNvPr id="11" name="Freeform 11">
            <a:extLst>
              <a:ext uri="{C183D7F6-B498-43B3-948B-1728B52AA6E4}">
                <adec:decorative xmlns:adec="http://schemas.microsoft.com/office/drawing/2017/decorative" val="1"/>
              </a:ext>
            </a:extLst>
          </p:cNvPr>
          <p:cNvSpPr/>
          <p:nvPr/>
        </p:nvSpPr>
        <p:spPr>
          <a:xfrm>
            <a:off x="17822101" y="9585614"/>
            <a:ext cx="233795" cy="467591"/>
          </a:xfrm>
          <a:custGeom>
            <a:avLst/>
            <a:gdLst/>
            <a:ahLst/>
            <a:cxnLst/>
            <a:rect l="l" t="t" r="r" b="b"/>
            <a:pathLst>
              <a:path w="228600" h="457200">
                <a:moveTo>
                  <a:pt x="0" y="0"/>
                </a:moveTo>
                <a:lnTo>
                  <a:pt x="228600" y="0"/>
                </a:lnTo>
                <a:lnTo>
                  <a:pt x="228600" y="457200"/>
                </a:lnTo>
                <a:lnTo>
                  <a:pt x="0" y="4572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1841"/>
          </a:p>
        </p:txBody>
      </p:sp>
      <p:sp>
        <p:nvSpPr>
          <p:cNvPr id="12" name="Freeform 12">
            <a:extLst>
              <a:ext uri="{C183D7F6-B498-43B3-948B-1728B52AA6E4}">
                <adec:decorative xmlns:adec="http://schemas.microsoft.com/office/drawing/2017/decorative" val="1"/>
              </a:ext>
            </a:extLst>
          </p:cNvPr>
          <p:cNvSpPr/>
          <p:nvPr/>
        </p:nvSpPr>
        <p:spPr>
          <a:xfrm rot="5400000">
            <a:off x="17862070" y="9891983"/>
            <a:ext cx="194830" cy="204892"/>
          </a:xfrm>
          <a:custGeom>
            <a:avLst/>
            <a:gdLst/>
            <a:ahLst/>
            <a:cxnLst/>
            <a:rect l="l" t="t" r="r" b="b"/>
            <a:pathLst>
              <a:path w="190500" h="200339">
                <a:moveTo>
                  <a:pt x="0" y="0"/>
                </a:moveTo>
                <a:lnTo>
                  <a:pt x="190500" y="0"/>
                </a:lnTo>
                <a:lnTo>
                  <a:pt x="190500" y="200340"/>
                </a:lnTo>
                <a:lnTo>
                  <a:pt x="0" y="200340"/>
                </a:lnTo>
                <a:lnTo>
                  <a:pt x="0" y="0"/>
                </a:lnTo>
                <a:close/>
              </a:path>
            </a:pathLst>
          </a:custGeom>
          <a:blipFill>
            <a:blip r:embed="rId13"/>
            <a:stretch>
              <a:fillRect/>
            </a:stretch>
          </a:blipFill>
        </p:spPr>
        <p:txBody>
          <a:bodyPr/>
          <a:lstStyle/>
          <a:p>
            <a:endParaRPr lang="en-US" sz="1841"/>
          </a:p>
        </p:txBody>
      </p:sp>
      <p:sp>
        <p:nvSpPr>
          <p:cNvPr id="13" name="Freeform 13">
            <a:extLst>
              <a:ext uri="{C183D7F6-B498-43B3-948B-1728B52AA6E4}">
                <adec:decorative xmlns:adec="http://schemas.microsoft.com/office/drawing/2017/decorative" val="1"/>
              </a:ext>
            </a:extLst>
          </p:cNvPr>
          <p:cNvSpPr/>
          <p:nvPr/>
        </p:nvSpPr>
        <p:spPr>
          <a:xfrm>
            <a:off x="2873736" y="301917"/>
            <a:ext cx="3940496" cy="725740"/>
          </a:xfrm>
          <a:custGeom>
            <a:avLst/>
            <a:gdLst/>
            <a:ahLst/>
            <a:cxnLst/>
            <a:rect l="l" t="t" r="r" b="b"/>
            <a:pathLst>
              <a:path w="3852929" h="709612">
                <a:moveTo>
                  <a:pt x="0" y="0"/>
                </a:moveTo>
                <a:lnTo>
                  <a:pt x="3852929" y="0"/>
                </a:lnTo>
                <a:lnTo>
                  <a:pt x="3852929" y="709613"/>
                </a:lnTo>
                <a:lnTo>
                  <a:pt x="0" y="709613"/>
                </a:lnTo>
                <a:lnTo>
                  <a:pt x="0" y="0"/>
                </a:lnTo>
                <a:close/>
              </a:path>
            </a:pathLst>
          </a:custGeom>
          <a:blipFill>
            <a:blip r:embed="rId14"/>
            <a:stretch>
              <a:fillRect/>
            </a:stretch>
          </a:blipFill>
        </p:spPr>
        <p:txBody>
          <a:bodyPr/>
          <a:lstStyle/>
          <a:p>
            <a:endParaRPr lang="en-US" sz="1841"/>
          </a:p>
        </p:txBody>
      </p:sp>
      <p:sp>
        <p:nvSpPr>
          <p:cNvPr id="14" name="Freeform 14">
            <a:extLst>
              <a:ext uri="{C183D7F6-B498-43B3-948B-1728B52AA6E4}">
                <adec:decorative xmlns:adec="http://schemas.microsoft.com/office/drawing/2017/decorative" val="1"/>
              </a:ext>
            </a:extLst>
          </p:cNvPr>
          <p:cNvSpPr/>
          <p:nvPr/>
        </p:nvSpPr>
        <p:spPr>
          <a:xfrm>
            <a:off x="3092987" y="409464"/>
            <a:ext cx="3674096" cy="399722"/>
          </a:xfrm>
          <a:custGeom>
            <a:avLst/>
            <a:gdLst/>
            <a:ahLst/>
            <a:cxnLst/>
            <a:rect l="l" t="t" r="r" b="b"/>
            <a:pathLst>
              <a:path w="3592449" h="390839">
                <a:moveTo>
                  <a:pt x="0" y="0"/>
                </a:moveTo>
                <a:lnTo>
                  <a:pt x="3592449" y="0"/>
                </a:lnTo>
                <a:lnTo>
                  <a:pt x="3592449" y="390840"/>
                </a:lnTo>
                <a:lnTo>
                  <a:pt x="0" y="390840"/>
                </a:lnTo>
                <a:lnTo>
                  <a:pt x="0" y="0"/>
                </a:lnTo>
                <a:close/>
              </a:path>
            </a:pathLst>
          </a:custGeom>
          <a:blipFill>
            <a:blip r:embed="rId15"/>
            <a:stretch>
              <a:fillRect/>
            </a:stretch>
          </a:blipFill>
        </p:spPr>
        <p:txBody>
          <a:bodyPr/>
          <a:lstStyle/>
          <a:p>
            <a:endParaRPr lang="en-US" sz="1841"/>
          </a:p>
        </p:txBody>
      </p:sp>
      <p:sp>
        <p:nvSpPr>
          <p:cNvPr id="16" name="TextBox 16"/>
          <p:cNvSpPr txBox="1">
            <a:spLocks noGrp="1"/>
          </p:cNvSpPr>
          <p:nvPr>
            <p:ph type="title" idx="4294967295"/>
          </p:nvPr>
        </p:nvSpPr>
        <p:spPr>
          <a:xfrm>
            <a:off x="11276435" y="604355"/>
            <a:ext cx="5257970" cy="207749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372"/>
              </a:lnSpc>
              <a:spcBef>
                <a:spcPts val="0"/>
              </a:spcBef>
              <a:spcAft>
                <a:spcPts val="0"/>
              </a:spcAft>
              <a:buClrTx/>
              <a:buSzTx/>
              <a:buFontTx/>
              <a:buNone/>
              <a:tabLst/>
              <a:defRPr/>
            </a:pPr>
            <a:r>
              <a:rPr kumimoji="0" lang="en-US" sz="4530" b="0" i="0" u="none" strike="noStrike" kern="1200" cap="none" spc="-95" normalizeH="0" baseline="0" noProof="0">
                <a:ln>
                  <a:noFill/>
                </a:ln>
                <a:solidFill>
                  <a:srgbClr val="FFFFFF"/>
                </a:solidFill>
                <a:effectLst>
                  <a:outerShdw blurRad="38100" dist="38100" dir="2700000" algn="tl">
                    <a:srgbClr val="000000">
                      <a:alpha val="43137"/>
                    </a:srgbClr>
                  </a:outerShdw>
                </a:effectLst>
                <a:uLnTx/>
                <a:uFillTx/>
                <a:latin typeface="IBM Plex Sans Condensed"/>
                <a:ea typeface="IBM Plex Sans Condensed"/>
                <a:cs typeface="IBM Plex Sans Condensed"/>
                <a:sym typeface="IBM Plex Sans Condensed"/>
              </a:rPr>
              <a:t>Total Area: 21,333 SF Classrooms: 9 / 2 SE Capacity: 214 Pupils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5846CDD1-BFAA-0E3B-2AE0-ADC81E6D48CB}"/>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US" err="1"/>
              <a:t>Crums</a:t>
            </a:r>
            <a:r>
              <a:rPr lang="en-US"/>
              <a:t> mill bus turn around</a:t>
            </a:r>
          </a:p>
        </p:txBody>
      </p:sp>
      <p:grpSp>
        <p:nvGrpSpPr>
          <p:cNvPr id="2" name="Group 2">
            <a:extLst>
              <a:ext uri="{C183D7F6-B498-43B3-948B-1728B52AA6E4}">
                <adec:decorative xmlns:adec="http://schemas.microsoft.com/office/drawing/2017/decorative" val="1"/>
              </a:ext>
            </a:extLst>
          </p:cNvPr>
          <p:cNvGrpSpPr>
            <a:grpSpLocks noChangeAspect="1"/>
          </p:cNvGrpSpPr>
          <p:nvPr/>
        </p:nvGrpSpPr>
        <p:grpSpPr>
          <a:xfrm>
            <a:off x="0" y="9364365"/>
            <a:ext cx="684933" cy="922557"/>
            <a:chOff x="0" y="0"/>
            <a:chExt cx="669709" cy="902056"/>
          </a:xfrm>
        </p:grpSpPr>
        <p:sp>
          <p:nvSpPr>
            <p:cNvPr id="3" name="Freeform 3"/>
            <p:cNvSpPr/>
            <p:nvPr/>
          </p:nvSpPr>
          <p:spPr>
            <a:xfrm>
              <a:off x="0" y="0"/>
              <a:ext cx="669671" cy="902081"/>
            </a:xfrm>
            <a:custGeom>
              <a:avLst/>
              <a:gdLst/>
              <a:ahLst/>
              <a:cxnLst/>
              <a:rect l="l" t="t" r="r" b="b"/>
              <a:pathLst>
                <a:path w="669671" h="902081">
                  <a:moveTo>
                    <a:pt x="412496" y="280416"/>
                  </a:moveTo>
                  <a:lnTo>
                    <a:pt x="360045" y="563245"/>
                  </a:lnTo>
                  <a:lnTo>
                    <a:pt x="179705" y="563245"/>
                  </a:lnTo>
                  <a:lnTo>
                    <a:pt x="412496" y="280416"/>
                  </a:lnTo>
                  <a:close/>
                  <a:moveTo>
                    <a:pt x="455168" y="0"/>
                  </a:moveTo>
                  <a:lnTo>
                    <a:pt x="0" y="514096"/>
                  </a:lnTo>
                  <a:lnTo>
                    <a:pt x="0" y="743585"/>
                  </a:lnTo>
                  <a:lnTo>
                    <a:pt x="311404" y="743585"/>
                  </a:lnTo>
                  <a:lnTo>
                    <a:pt x="282194" y="902081"/>
                  </a:lnTo>
                  <a:lnTo>
                    <a:pt x="502666" y="902081"/>
                  </a:lnTo>
                  <a:lnTo>
                    <a:pt x="531876" y="743585"/>
                  </a:lnTo>
                  <a:lnTo>
                    <a:pt x="631825" y="743585"/>
                  </a:lnTo>
                  <a:lnTo>
                    <a:pt x="665988" y="563245"/>
                  </a:lnTo>
                  <a:lnTo>
                    <a:pt x="566166" y="563245"/>
                  </a:lnTo>
                  <a:lnTo>
                    <a:pt x="669671" y="0"/>
                  </a:lnTo>
                  <a:close/>
                </a:path>
              </a:pathLst>
            </a:custGeom>
            <a:solidFill>
              <a:srgbClr val="FFFFFF">
                <a:alpha val="49804"/>
              </a:srgbClr>
            </a:solidFill>
          </p:spPr>
          <p:txBody>
            <a:bodyPr/>
            <a:lstStyle/>
            <a:p>
              <a:endParaRPr lang="en-US" sz="1841"/>
            </a:p>
          </p:txBody>
        </p:sp>
      </p:grpSp>
      <p:sp>
        <p:nvSpPr>
          <p:cNvPr id="4" name="Freeform 4">
            <a:extLst>
              <a:ext uri="{C183D7F6-B498-43B3-948B-1728B52AA6E4}">
                <adec:decorative xmlns:adec="http://schemas.microsoft.com/office/drawing/2017/decorative" val="1"/>
              </a:ext>
            </a:extLst>
          </p:cNvPr>
          <p:cNvSpPr/>
          <p:nvPr/>
        </p:nvSpPr>
        <p:spPr>
          <a:xfrm>
            <a:off x="1746969" y="-64946"/>
            <a:ext cx="16612463" cy="10416883"/>
          </a:xfrm>
          <a:custGeom>
            <a:avLst/>
            <a:gdLst/>
            <a:ahLst/>
            <a:cxnLst/>
            <a:rect l="l" t="t" r="r" b="b"/>
            <a:pathLst>
              <a:path w="16243297" h="10185397">
                <a:moveTo>
                  <a:pt x="0" y="0"/>
                </a:moveTo>
                <a:lnTo>
                  <a:pt x="16243297" y="0"/>
                </a:lnTo>
                <a:lnTo>
                  <a:pt x="16243297" y="10185397"/>
                </a:lnTo>
                <a:lnTo>
                  <a:pt x="0" y="10185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841"/>
          </a:p>
        </p:txBody>
      </p:sp>
      <p:grpSp>
        <p:nvGrpSpPr>
          <p:cNvPr id="5" name="Group 5" descr="Crums Mill Road bus turn arounds."/>
          <p:cNvGrpSpPr>
            <a:grpSpLocks noChangeAspect="1"/>
          </p:cNvGrpSpPr>
          <p:nvPr/>
        </p:nvGrpSpPr>
        <p:grpSpPr>
          <a:xfrm>
            <a:off x="3089734" y="233796"/>
            <a:ext cx="14498435" cy="9819409"/>
            <a:chOff x="0" y="0"/>
            <a:chExt cx="18901664" cy="12801600"/>
          </a:xfrm>
        </p:grpSpPr>
        <p:sp>
          <p:nvSpPr>
            <p:cNvPr id="6" name="Freeform 6"/>
            <p:cNvSpPr/>
            <p:nvPr/>
          </p:nvSpPr>
          <p:spPr>
            <a:xfrm>
              <a:off x="0" y="0"/>
              <a:ext cx="18901663" cy="12801600"/>
            </a:xfrm>
            <a:custGeom>
              <a:avLst/>
              <a:gdLst/>
              <a:ahLst/>
              <a:cxnLst/>
              <a:rect l="l" t="t" r="r" b="b"/>
              <a:pathLst>
                <a:path w="18901663" h="12801600">
                  <a:moveTo>
                    <a:pt x="5807075" y="0"/>
                  </a:moveTo>
                  <a:lnTo>
                    <a:pt x="5807075" y="18669"/>
                  </a:lnTo>
                  <a:cubicBezTo>
                    <a:pt x="5807075" y="445516"/>
                    <a:pt x="5461000" y="791718"/>
                    <a:pt x="5034026" y="791718"/>
                  </a:cubicBezTo>
                  <a:lnTo>
                    <a:pt x="0" y="791718"/>
                  </a:lnTo>
                  <a:lnTo>
                    <a:pt x="0" y="12801600"/>
                  </a:lnTo>
                  <a:lnTo>
                    <a:pt x="18901663" y="12801600"/>
                  </a:lnTo>
                  <a:lnTo>
                    <a:pt x="18901663" y="0"/>
                  </a:lnTo>
                  <a:close/>
                </a:path>
              </a:pathLst>
            </a:custGeom>
            <a:blipFill>
              <a:blip r:embed="rId4"/>
              <a:stretch>
                <a:fillRect/>
              </a:stretch>
            </a:blipFill>
          </p:spPr>
          <p:txBody>
            <a:bodyPr/>
            <a:lstStyle/>
            <a:p>
              <a:endParaRPr lang="en-US" sz="1841"/>
            </a:p>
          </p:txBody>
        </p:sp>
      </p:grpSp>
      <p:sp>
        <p:nvSpPr>
          <p:cNvPr id="7" name="Freeform 7">
            <a:extLst>
              <a:ext uri="{C183D7F6-B498-43B3-948B-1728B52AA6E4}">
                <adec:decorative xmlns:adec="http://schemas.microsoft.com/office/drawing/2017/decorative" val="1"/>
              </a:ext>
            </a:extLst>
          </p:cNvPr>
          <p:cNvSpPr/>
          <p:nvPr/>
        </p:nvSpPr>
        <p:spPr>
          <a:xfrm>
            <a:off x="17822101" y="8650432"/>
            <a:ext cx="233795" cy="935182"/>
          </a:xfrm>
          <a:custGeom>
            <a:avLst/>
            <a:gdLst/>
            <a:ahLst/>
            <a:cxnLst/>
            <a:rect l="l" t="t" r="r" b="b"/>
            <a:pathLst>
              <a:path w="228600" h="914400">
                <a:moveTo>
                  <a:pt x="0" y="0"/>
                </a:moveTo>
                <a:lnTo>
                  <a:pt x="228600" y="0"/>
                </a:lnTo>
                <a:lnTo>
                  <a:pt x="228600" y="914400"/>
                </a:lnTo>
                <a:lnTo>
                  <a:pt x="0" y="9144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1841"/>
          </a:p>
        </p:txBody>
      </p:sp>
      <p:sp>
        <p:nvSpPr>
          <p:cNvPr id="8" name="Freeform 8">
            <a:extLst>
              <a:ext uri="{C183D7F6-B498-43B3-948B-1728B52AA6E4}">
                <adec:decorative xmlns:adec="http://schemas.microsoft.com/office/drawing/2017/decorative" val="1"/>
              </a:ext>
            </a:extLst>
          </p:cNvPr>
          <p:cNvSpPr/>
          <p:nvPr/>
        </p:nvSpPr>
        <p:spPr>
          <a:xfrm rot="5400000">
            <a:off x="17631148" y="9085311"/>
            <a:ext cx="643298" cy="136702"/>
          </a:xfrm>
          <a:custGeom>
            <a:avLst/>
            <a:gdLst/>
            <a:ahLst/>
            <a:cxnLst/>
            <a:rect l="l" t="t" r="r" b="b"/>
            <a:pathLst>
              <a:path w="629002" h="133664">
                <a:moveTo>
                  <a:pt x="0" y="0"/>
                </a:moveTo>
                <a:lnTo>
                  <a:pt x="629003" y="0"/>
                </a:lnTo>
                <a:lnTo>
                  <a:pt x="629003" y="133664"/>
                </a:lnTo>
                <a:lnTo>
                  <a:pt x="0" y="133664"/>
                </a:lnTo>
                <a:lnTo>
                  <a:pt x="0" y="0"/>
                </a:lnTo>
                <a:close/>
              </a:path>
            </a:pathLst>
          </a:custGeom>
          <a:blipFill>
            <a:blip r:embed="rId7"/>
            <a:stretch>
              <a:fillRect/>
            </a:stretch>
          </a:blipFill>
        </p:spPr>
        <p:txBody>
          <a:bodyPr/>
          <a:lstStyle/>
          <a:p>
            <a:endParaRPr lang="en-US" sz="1841"/>
          </a:p>
        </p:txBody>
      </p:sp>
      <p:sp>
        <p:nvSpPr>
          <p:cNvPr id="9" name="Freeform 9">
            <a:extLst>
              <a:ext uri="{C183D7F6-B498-43B3-948B-1728B52AA6E4}">
                <adec:decorative xmlns:adec="http://schemas.microsoft.com/office/drawing/2017/decorative" val="1"/>
              </a:ext>
            </a:extLst>
          </p:cNvPr>
          <p:cNvSpPr/>
          <p:nvPr/>
        </p:nvSpPr>
        <p:spPr>
          <a:xfrm>
            <a:off x="17817163" y="233796"/>
            <a:ext cx="243547" cy="8416636"/>
          </a:xfrm>
          <a:custGeom>
            <a:avLst/>
            <a:gdLst/>
            <a:ahLst/>
            <a:cxnLst/>
            <a:rect l="l" t="t" r="r" b="b"/>
            <a:pathLst>
              <a:path w="238135" h="8229600">
                <a:moveTo>
                  <a:pt x="0" y="0"/>
                </a:moveTo>
                <a:lnTo>
                  <a:pt x="238135" y="0"/>
                </a:lnTo>
                <a:lnTo>
                  <a:pt x="238135" y="8229600"/>
                </a:lnTo>
                <a:lnTo>
                  <a:pt x="0" y="82296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1841"/>
          </a:p>
        </p:txBody>
      </p:sp>
      <p:sp>
        <p:nvSpPr>
          <p:cNvPr id="10" name="Freeform 10">
            <a:extLst>
              <a:ext uri="{C183D7F6-B498-43B3-948B-1728B52AA6E4}">
                <adec:decorative xmlns:adec="http://schemas.microsoft.com/office/drawing/2017/decorative" val="1"/>
              </a:ext>
            </a:extLst>
          </p:cNvPr>
          <p:cNvSpPr/>
          <p:nvPr/>
        </p:nvSpPr>
        <p:spPr>
          <a:xfrm rot="5400000">
            <a:off x="15648027" y="6241979"/>
            <a:ext cx="4622915" cy="204892"/>
          </a:xfrm>
          <a:custGeom>
            <a:avLst/>
            <a:gdLst/>
            <a:ahLst/>
            <a:cxnLst/>
            <a:rect l="l" t="t" r="r" b="b"/>
            <a:pathLst>
              <a:path w="4520184" h="200339">
                <a:moveTo>
                  <a:pt x="0" y="0"/>
                </a:moveTo>
                <a:lnTo>
                  <a:pt x="4520184" y="0"/>
                </a:lnTo>
                <a:lnTo>
                  <a:pt x="4520184" y="200339"/>
                </a:lnTo>
                <a:lnTo>
                  <a:pt x="0" y="200339"/>
                </a:lnTo>
                <a:lnTo>
                  <a:pt x="0" y="0"/>
                </a:lnTo>
                <a:close/>
              </a:path>
            </a:pathLst>
          </a:custGeom>
          <a:blipFill>
            <a:blip r:embed="rId10"/>
            <a:stretch>
              <a:fillRect/>
            </a:stretch>
          </a:blipFill>
        </p:spPr>
        <p:txBody>
          <a:bodyPr/>
          <a:lstStyle/>
          <a:p>
            <a:endParaRPr lang="en-US" sz="1841"/>
          </a:p>
        </p:txBody>
      </p:sp>
      <p:sp>
        <p:nvSpPr>
          <p:cNvPr id="11" name="Freeform 11">
            <a:extLst>
              <a:ext uri="{C183D7F6-B498-43B3-948B-1728B52AA6E4}">
                <adec:decorative xmlns:adec="http://schemas.microsoft.com/office/drawing/2017/decorative" val="1"/>
              </a:ext>
            </a:extLst>
          </p:cNvPr>
          <p:cNvSpPr/>
          <p:nvPr/>
        </p:nvSpPr>
        <p:spPr>
          <a:xfrm>
            <a:off x="17822101" y="9585614"/>
            <a:ext cx="233795" cy="467591"/>
          </a:xfrm>
          <a:custGeom>
            <a:avLst/>
            <a:gdLst/>
            <a:ahLst/>
            <a:cxnLst/>
            <a:rect l="l" t="t" r="r" b="b"/>
            <a:pathLst>
              <a:path w="228600" h="457200">
                <a:moveTo>
                  <a:pt x="0" y="0"/>
                </a:moveTo>
                <a:lnTo>
                  <a:pt x="228600" y="0"/>
                </a:lnTo>
                <a:lnTo>
                  <a:pt x="228600" y="457200"/>
                </a:lnTo>
                <a:lnTo>
                  <a:pt x="0" y="4572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1841"/>
          </a:p>
        </p:txBody>
      </p:sp>
      <p:sp>
        <p:nvSpPr>
          <p:cNvPr id="12" name="Freeform 12">
            <a:extLst>
              <a:ext uri="{C183D7F6-B498-43B3-948B-1728B52AA6E4}">
                <adec:decorative xmlns:adec="http://schemas.microsoft.com/office/drawing/2017/decorative" val="1"/>
              </a:ext>
            </a:extLst>
          </p:cNvPr>
          <p:cNvSpPr/>
          <p:nvPr/>
        </p:nvSpPr>
        <p:spPr>
          <a:xfrm rot="5400000">
            <a:off x="17862070" y="9891983"/>
            <a:ext cx="194830" cy="204892"/>
          </a:xfrm>
          <a:custGeom>
            <a:avLst/>
            <a:gdLst/>
            <a:ahLst/>
            <a:cxnLst/>
            <a:rect l="l" t="t" r="r" b="b"/>
            <a:pathLst>
              <a:path w="190500" h="200339">
                <a:moveTo>
                  <a:pt x="0" y="0"/>
                </a:moveTo>
                <a:lnTo>
                  <a:pt x="190500" y="0"/>
                </a:lnTo>
                <a:lnTo>
                  <a:pt x="190500" y="200340"/>
                </a:lnTo>
                <a:lnTo>
                  <a:pt x="0" y="200340"/>
                </a:lnTo>
                <a:lnTo>
                  <a:pt x="0" y="0"/>
                </a:lnTo>
                <a:close/>
              </a:path>
            </a:pathLst>
          </a:custGeom>
          <a:blipFill>
            <a:blip r:embed="rId13"/>
            <a:stretch>
              <a:fillRect/>
            </a:stretch>
          </a:blipFill>
        </p:spPr>
        <p:txBody>
          <a:bodyPr/>
          <a:lstStyle/>
          <a:p>
            <a:endParaRPr lang="en-US" sz="1841"/>
          </a:p>
        </p:txBody>
      </p:sp>
      <p:sp>
        <p:nvSpPr>
          <p:cNvPr id="13" name="Freeform 13">
            <a:extLst>
              <a:ext uri="{C183D7F6-B498-43B3-948B-1728B52AA6E4}">
                <adec:decorative xmlns:adec="http://schemas.microsoft.com/office/drawing/2017/decorative" val="1"/>
              </a:ext>
            </a:extLst>
          </p:cNvPr>
          <p:cNvSpPr/>
          <p:nvPr/>
        </p:nvSpPr>
        <p:spPr>
          <a:xfrm>
            <a:off x="2873736" y="301917"/>
            <a:ext cx="3940496" cy="725740"/>
          </a:xfrm>
          <a:custGeom>
            <a:avLst/>
            <a:gdLst/>
            <a:ahLst/>
            <a:cxnLst/>
            <a:rect l="l" t="t" r="r" b="b"/>
            <a:pathLst>
              <a:path w="3852929" h="709612">
                <a:moveTo>
                  <a:pt x="0" y="0"/>
                </a:moveTo>
                <a:lnTo>
                  <a:pt x="3852929" y="0"/>
                </a:lnTo>
                <a:lnTo>
                  <a:pt x="3852929" y="709613"/>
                </a:lnTo>
                <a:lnTo>
                  <a:pt x="0" y="709613"/>
                </a:lnTo>
                <a:lnTo>
                  <a:pt x="0" y="0"/>
                </a:lnTo>
                <a:close/>
              </a:path>
            </a:pathLst>
          </a:custGeom>
          <a:blipFill>
            <a:blip r:embed="rId14"/>
            <a:stretch>
              <a:fillRect/>
            </a:stretch>
          </a:blipFill>
        </p:spPr>
        <p:txBody>
          <a:bodyPr/>
          <a:lstStyle/>
          <a:p>
            <a:endParaRPr lang="en-US" sz="1841"/>
          </a:p>
        </p:txBody>
      </p:sp>
      <p:sp>
        <p:nvSpPr>
          <p:cNvPr id="14" name="Freeform 14">
            <a:extLst>
              <a:ext uri="{C183D7F6-B498-43B3-948B-1728B52AA6E4}">
                <adec:decorative xmlns:adec="http://schemas.microsoft.com/office/drawing/2017/decorative" val="1"/>
              </a:ext>
            </a:extLst>
          </p:cNvPr>
          <p:cNvSpPr/>
          <p:nvPr/>
        </p:nvSpPr>
        <p:spPr>
          <a:xfrm>
            <a:off x="3092987" y="409464"/>
            <a:ext cx="3674096" cy="399722"/>
          </a:xfrm>
          <a:custGeom>
            <a:avLst/>
            <a:gdLst/>
            <a:ahLst/>
            <a:cxnLst/>
            <a:rect l="l" t="t" r="r" b="b"/>
            <a:pathLst>
              <a:path w="3592449" h="390839">
                <a:moveTo>
                  <a:pt x="0" y="0"/>
                </a:moveTo>
                <a:lnTo>
                  <a:pt x="3592449" y="0"/>
                </a:lnTo>
                <a:lnTo>
                  <a:pt x="3592449" y="390840"/>
                </a:lnTo>
                <a:lnTo>
                  <a:pt x="0" y="390840"/>
                </a:lnTo>
                <a:lnTo>
                  <a:pt x="0" y="0"/>
                </a:lnTo>
                <a:close/>
              </a:path>
            </a:pathLst>
          </a:custGeom>
          <a:blipFill>
            <a:blip r:embed="rId15"/>
            <a:stretch>
              <a:fillRect/>
            </a:stretch>
          </a:blipFill>
        </p:spPr>
        <p:txBody>
          <a:bodyPr/>
          <a:lstStyle/>
          <a:p>
            <a:endParaRPr lang="en-US" sz="1841"/>
          </a:p>
        </p:txBody>
      </p:sp>
      <p:sp>
        <p:nvSpPr>
          <p:cNvPr id="17" name="Freeform 17">
            <a:extLst>
              <a:ext uri="{C183D7F6-B498-43B3-948B-1728B52AA6E4}">
                <adec:decorative xmlns:adec="http://schemas.microsoft.com/office/drawing/2017/decorative" val="1"/>
              </a:ext>
            </a:extLst>
          </p:cNvPr>
          <p:cNvSpPr/>
          <p:nvPr/>
        </p:nvSpPr>
        <p:spPr>
          <a:xfrm>
            <a:off x="11251407" y="8504241"/>
            <a:ext cx="6473280" cy="1690214"/>
          </a:xfrm>
          <a:custGeom>
            <a:avLst/>
            <a:gdLst/>
            <a:ahLst/>
            <a:cxnLst/>
            <a:rect l="l" t="t" r="r" b="b"/>
            <a:pathLst>
              <a:path w="6329429" h="1652654">
                <a:moveTo>
                  <a:pt x="0" y="0"/>
                </a:moveTo>
                <a:lnTo>
                  <a:pt x="6329429" y="0"/>
                </a:lnTo>
                <a:lnTo>
                  <a:pt x="6329429" y="1652654"/>
                </a:lnTo>
                <a:lnTo>
                  <a:pt x="0" y="1652654"/>
                </a:lnTo>
                <a:lnTo>
                  <a:pt x="0" y="0"/>
                </a:lnTo>
                <a:close/>
              </a:path>
            </a:pathLst>
          </a:custGeom>
          <a:blipFill>
            <a:blip r:embed="rId16"/>
            <a:stretch>
              <a:fillRect/>
            </a:stretch>
          </a:blipFill>
        </p:spPr>
        <p:txBody>
          <a:bodyPr/>
          <a:lstStyle/>
          <a:p>
            <a:endParaRPr lang="en-US" sz="1841"/>
          </a:p>
        </p:txBody>
      </p:sp>
      <p:sp>
        <p:nvSpPr>
          <p:cNvPr id="18" name="Freeform 18">
            <a:extLst>
              <a:ext uri="{C183D7F6-B498-43B3-948B-1728B52AA6E4}">
                <adec:decorative xmlns:adec="http://schemas.microsoft.com/office/drawing/2017/decorative" val="1"/>
              </a:ext>
            </a:extLst>
          </p:cNvPr>
          <p:cNvSpPr/>
          <p:nvPr/>
        </p:nvSpPr>
        <p:spPr>
          <a:xfrm>
            <a:off x="11401163" y="8653160"/>
            <a:ext cx="6185838" cy="1400045"/>
          </a:xfrm>
          <a:custGeom>
            <a:avLst/>
            <a:gdLst/>
            <a:ahLst/>
            <a:cxnLst/>
            <a:rect l="l" t="t" r="r" b="b"/>
            <a:pathLst>
              <a:path w="6048375" h="1368933">
                <a:moveTo>
                  <a:pt x="0" y="0"/>
                </a:moveTo>
                <a:lnTo>
                  <a:pt x="6048375" y="0"/>
                </a:lnTo>
                <a:lnTo>
                  <a:pt x="6048375" y="1368933"/>
                </a:lnTo>
                <a:lnTo>
                  <a:pt x="0" y="1368933"/>
                </a:lnTo>
                <a:lnTo>
                  <a:pt x="0" y="0"/>
                </a:lnTo>
                <a:close/>
              </a:path>
            </a:pathLst>
          </a:custGeom>
          <a:blipFill>
            <a:blip r:embed="rId17"/>
            <a:stretch>
              <a:fillRect t="-2" b="-192"/>
            </a:stretch>
          </a:blipFill>
        </p:spPr>
        <p:txBody>
          <a:bodyPr/>
          <a:lstStyle/>
          <a:p>
            <a:endParaRPr lang="en-US" sz="1841"/>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a:extLst>
              <a:ext uri="{FF2B5EF4-FFF2-40B4-BE49-F238E27FC236}">
                <a16:creationId xmlns:a16="http://schemas.microsoft.com/office/drawing/2014/main" id="{53F7D8E6-9286-780C-70D6-FF43126002F2}"/>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US" err="1"/>
              <a:t>Crums</a:t>
            </a:r>
            <a:r>
              <a:rPr lang="en-US"/>
              <a:t> mill renovation main floor</a:t>
            </a:r>
          </a:p>
        </p:txBody>
      </p:sp>
      <p:grpSp>
        <p:nvGrpSpPr>
          <p:cNvPr id="2" name="Group 2">
            <a:extLst>
              <a:ext uri="{C183D7F6-B498-43B3-948B-1728B52AA6E4}">
                <adec:decorative xmlns:adec="http://schemas.microsoft.com/office/drawing/2017/decorative" val="1"/>
              </a:ext>
            </a:extLst>
          </p:cNvPr>
          <p:cNvGrpSpPr>
            <a:grpSpLocks noChangeAspect="1"/>
          </p:cNvGrpSpPr>
          <p:nvPr/>
        </p:nvGrpSpPr>
        <p:grpSpPr>
          <a:xfrm>
            <a:off x="0" y="9364365"/>
            <a:ext cx="688674" cy="922635"/>
            <a:chOff x="0" y="0"/>
            <a:chExt cx="673367" cy="902132"/>
          </a:xfrm>
        </p:grpSpPr>
        <p:sp>
          <p:nvSpPr>
            <p:cNvPr id="3" name="Freeform 3"/>
            <p:cNvSpPr/>
            <p:nvPr/>
          </p:nvSpPr>
          <p:spPr>
            <a:xfrm>
              <a:off x="0" y="0"/>
              <a:ext cx="673354" cy="902081"/>
            </a:xfrm>
            <a:custGeom>
              <a:avLst/>
              <a:gdLst/>
              <a:ahLst/>
              <a:cxnLst/>
              <a:rect l="l" t="t" r="r" b="b"/>
              <a:pathLst>
                <a:path w="673354" h="902081">
                  <a:moveTo>
                    <a:pt x="174879" y="0"/>
                  </a:moveTo>
                  <a:lnTo>
                    <a:pt x="1778" y="510667"/>
                  </a:lnTo>
                  <a:lnTo>
                    <a:pt x="179705" y="557022"/>
                  </a:lnTo>
                  <a:cubicBezTo>
                    <a:pt x="199517" y="527050"/>
                    <a:pt x="220853" y="506476"/>
                    <a:pt x="243840" y="495046"/>
                  </a:cubicBezTo>
                  <a:cubicBezTo>
                    <a:pt x="265684" y="484251"/>
                    <a:pt x="287528" y="478790"/>
                    <a:pt x="309372" y="478790"/>
                  </a:cubicBezTo>
                  <a:cubicBezTo>
                    <a:pt x="310388" y="478790"/>
                    <a:pt x="311531" y="478790"/>
                    <a:pt x="312547" y="478790"/>
                  </a:cubicBezTo>
                  <a:cubicBezTo>
                    <a:pt x="352679" y="480060"/>
                    <a:pt x="381000" y="492506"/>
                    <a:pt x="397383" y="516001"/>
                  </a:cubicBezTo>
                  <a:cubicBezTo>
                    <a:pt x="413766" y="539496"/>
                    <a:pt x="419354" y="566547"/>
                    <a:pt x="413639" y="597154"/>
                  </a:cubicBezTo>
                  <a:cubicBezTo>
                    <a:pt x="406400" y="630936"/>
                    <a:pt x="389128" y="659130"/>
                    <a:pt x="361823" y="681609"/>
                  </a:cubicBezTo>
                  <a:cubicBezTo>
                    <a:pt x="334518" y="704088"/>
                    <a:pt x="303784" y="715772"/>
                    <a:pt x="269748" y="716661"/>
                  </a:cubicBezTo>
                  <a:cubicBezTo>
                    <a:pt x="245872" y="716026"/>
                    <a:pt x="225933" y="710184"/>
                    <a:pt x="209804" y="699135"/>
                  </a:cubicBezTo>
                  <a:cubicBezTo>
                    <a:pt x="193675" y="688086"/>
                    <a:pt x="181991" y="675132"/>
                    <a:pt x="174625" y="660654"/>
                  </a:cubicBezTo>
                  <a:lnTo>
                    <a:pt x="0" y="660654"/>
                  </a:lnTo>
                  <a:lnTo>
                    <a:pt x="0" y="824484"/>
                  </a:lnTo>
                  <a:cubicBezTo>
                    <a:pt x="5588" y="831215"/>
                    <a:pt x="11557" y="837692"/>
                    <a:pt x="18034" y="844042"/>
                  </a:cubicBezTo>
                  <a:cubicBezTo>
                    <a:pt x="44450" y="870077"/>
                    <a:pt x="77470" y="889381"/>
                    <a:pt x="117221" y="902081"/>
                  </a:cubicBezTo>
                  <a:lnTo>
                    <a:pt x="363347" y="902081"/>
                  </a:lnTo>
                  <a:cubicBezTo>
                    <a:pt x="393065" y="893191"/>
                    <a:pt x="420624" y="881126"/>
                    <a:pt x="445897" y="865886"/>
                  </a:cubicBezTo>
                  <a:cubicBezTo>
                    <a:pt x="503428" y="831088"/>
                    <a:pt x="548894" y="788670"/>
                    <a:pt x="582295" y="738632"/>
                  </a:cubicBezTo>
                  <a:cubicBezTo>
                    <a:pt x="615696" y="688594"/>
                    <a:pt x="636778" y="639826"/>
                    <a:pt x="645287" y="592328"/>
                  </a:cubicBezTo>
                  <a:cubicBezTo>
                    <a:pt x="653542" y="549402"/>
                    <a:pt x="651510" y="504825"/>
                    <a:pt x="639445" y="458597"/>
                  </a:cubicBezTo>
                  <a:cubicBezTo>
                    <a:pt x="627380" y="412369"/>
                    <a:pt x="602107" y="373126"/>
                    <a:pt x="563753" y="340741"/>
                  </a:cubicBezTo>
                  <a:cubicBezTo>
                    <a:pt x="525399" y="308356"/>
                    <a:pt x="470916" y="291465"/>
                    <a:pt x="400304" y="290068"/>
                  </a:cubicBezTo>
                  <a:cubicBezTo>
                    <a:pt x="365760" y="290322"/>
                    <a:pt x="339090" y="293116"/>
                    <a:pt x="320421" y="298450"/>
                  </a:cubicBezTo>
                  <a:cubicBezTo>
                    <a:pt x="301752" y="303784"/>
                    <a:pt x="286131" y="309880"/>
                    <a:pt x="273431" y="316865"/>
                  </a:cubicBezTo>
                  <a:lnTo>
                    <a:pt x="316103" y="193548"/>
                  </a:lnTo>
                  <a:lnTo>
                    <a:pt x="638048" y="193548"/>
                  </a:lnTo>
                  <a:lnTo>
                    <a:pt x="673354" y="0"/>
                  </a:lnTo>
                  <a:close/>
                </a:path>
              </a:pathLst>
            </a:custGeom>
            <a:solidFill>
              <a:srgbClr val="FFFFFF">
                <a:alpha val="49804"/>
              </a:srgbClr>
            </a:solidFill>
          </p:spPr>
          <p:txBody>
            <a:bodyPr/>
            <a:lstStyle/>
            <a:p>
              <a:endParaRPr lang="en-US" sz="1841"/>
            </a:p>
          </p:txBody>
        </p:sp>
      </p:grpSp>
      <p:sp>
        <p:nvSpPr>
          <p:cNvPr id="4" name="Freeform 4">
            <a:extLst>
              <a:ext uri="{C183D7F6-B498-43B3-948B-1728B52AA6E4}">
                <adec:decorative xmlns:adec="http://schemas.microsoft.com/office/drawing/2017/decorative" val="1"/>
              </a:ext>
            </a:extLst>
          </p:cNvPr>
          <p:cNvSpPr/>
          <p:nvPr/>
        </p:nvSpPr>
        <p:spPr>
          <a:xfrm>
            <a:off x="1746969" y="-64946"/>
            <a:ext cx="16612463" cy="10416883"/>
          </a:xfrm>
          <a:custGeom>
            <a:avLst/>
            <a:gdLst/>
            <a:ahLst/>
            <a:cxnLst/>
            <a:rect l="l" t="t" r="r" b="b"/>
            <a:pathLst>
              <a:path w="16243297" h="10185397">
                <a:moveTo>
                  <a:pt x="0" y="0"/>
                </a:moveTo>
                <a:lnTo>
                  <a:pt x="16243297" y="0"/>
                </a:lnTo>
                <a:lnTo>
                  <a:pt x="16243297" y="10185397"/>
                </a:lnTo>
                <a:lnTo>
                  <a:pt x="0" y="10185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841"/>
          </a:p>
        </p:txBody>
      </p:sp>
      <p:sp>
        <p:nvSpPr>
          <p:cNvPr id="5" name="Freeform 5">
            <a:extLst>
              <a:ext uri="{C183D7F6-B498-43B3-948B-1728B52AA6E4}">
                <adec:decorative xmlns:adec="http://schemas.microsoft.com/office/drawing/2017/decorative" val="1"/>
              </a:ext>
            </a:extLst>
          </p:cNvPr>
          <p:cNvSpPr/>
          <p:nvPr/>
        </p:nvSpPr>
        <p:spPr>
          <a:xfrm rot="5400000">
            <a:off x="17630982" y="9085476"/>
            <a:ext cx="643298" cy="136381"/>
          </a:xfrm>
          <a:custGeom>
            <a:avLst/>
            <a:gdLst/>
            <a:ahLst/>
            <a:cxnLst/>
            <a:rect l="l" t="t" r="r" b="b"/>
            <a:pathLst>
              <a:path w="629002" h="133350">
                <a:moveTo>
                  <a:pt x="0" y="0"/>
                </a:moveTo>
                <a:lnTo>
                  <a:pt x="629003" y="0"/>
                </a:lnTo>
                <a:lnTo>
                  <a:pt x="629003" y="133350"/>
                </a:lnTo>
                <a:lnTo>
                  <a:pt x="0" y="133350"/>
                </a:lnTo>
                <a:lnTo>
                  <a:pt x="0" y="0"/>
                </a:lnTo>
                <a:close/>
              </a:path>
            </a:pathLst>
          </a:custGeom>
          <a:blipFill>
            <a:blip r:embed="rId4"/>
            <a:stretch>
              <a:fillRect/>
            </a:stretch>
          </a:blipFill>
        </p:spPr>
        <p:txBody>
          <a:bodyPr/>
          <a:lstStyle/>
          <a:p>
            <a:endParaRPr lang="en-US" sz="1841"/>
          </a:p>
        </p:txBody>
      </p:sp>
      <p:sp>
        <p:nvSpPr>
          <p:cNvPr id="6" name="Freeform 6">
            <a:extLst>
              <a:ext uri="{C183D7F6-B498-43B3-948B-1728B52AA6E4}">
                <adec:decorative xmlns:adec="http://schemas.microsoft.com/office/drawing/2017/decorative" val="1"/>
              </a:ext>
            </a:extLst>
          </p:cNvPr>
          <p:cNvSpPr/>
          <p:nvPr/>
        </p:nvSpPr>
        <p:spPr>
          <a:xfrm>
            <a:off x="17817163" y="233796"/>
            <a:ext cx="243547" cy="8416636"/>
          </a:xfrm>
          <a:custGeom>
            <a:avLst/>
            <a:gdLst/>
            <a:ahLst/>
            <a:cxnLst/>
            <a:rect l="l" t="t" r="r" b="b"/>
            <a:pathLst>
              <a:path w="238135" h="8229600">
                <a:moveTo>
                  <a:pt x="0" y="0"/>
                </a:moveTo>
                <a:lnTo>
                  <a:pt x="238135" y="0"/>
                </a:lnTo>
                <a:lnTo>
                  <a:pt x="238135" y="8229600"/>
                </a:lnTo>
                <a:lnTo>
                  <a:pt x="0" y="82296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1841"/>
          </a:p>
        </p:txBody>
      </p:sp>
      <p:sp>
        <p:nvSpPr>
          <p:cNvPr id="7" name="Freeform 7">
            <a:extLst>
              <a:ext uri="{C183D7F6-B498-43B3-948B-1728B52AA6E4}">
                <adec:decorative xmlns:adec="http://schemas.microsoft.com/office/drawing/2017/decorative" val="1"/>
              </a:ext>
            </a:extLst>
          </p:cNvPr>
          <p:cNvSpPr/>
          <p:nvPr/>
        </p:nvSpPr>
        <p:spPr>
          <a:xfrm rot="5400000">
            <a:off x="15648027" y="6241979"/>
            <a:ext cx="4622915" cy="204892"/>
          </a:xfrm>
          <a:custGeom>
            <a:avLst/>
            <a:gdLst/>
            <a:ahLst/>
            <a:cxnLst/>
            <a:rect l="l" t="t" r="r" b="b"/>
            <a:pathLst>
              <a:path w="4520184" h="200339">
                <a:moveTo>
                  <a:pt x="0" y="0"/>
                </a:moveTo>
                <a:lnTo>
                  <a:pt x="4520184" y="0"/>
                </a:lnTo>
                <a:lnTo>
                  <a:pt x="4520184" y="200339"/>
                </a:lnTo>
                <a:lnTo>
                  <a:pt x="0" y="200339"/>
                </a:lnTo>
                <a:lnTo>
                  <a:pt x="0" y="0"/>
                </a:lnTo>
                <a:close/>
              </a:path>
            </a:pathLst>
          </a:custGeom>
          <a:blipFill>
            <a:blip r:embed="rId7"/>
            <a:stretch>
              <a:fillRect/>
            </a:stretch>
          </a:blipFill>
        </p:spPr>
        <p:txBody>
          <a:bodyPr/>
          <a:lstStyle/>
          <a:p>
            <a:endParaRPr lang="en-US" sz="1841"/>
          </a:p>
        </p:txBody>
      </p:sp>
      <p:sp>
        <p:nvSpPr>
          <p:cNvPr id="8" name="Freeform 8">
            <a:extLst>
              <a:ext uri="{C183D7F6-B498-43B3-948B-1728B52AA6E4}">
                <adec:decorative xmlns:adec="http://schemas.microsoft.com/office/drawing/2017/decorative" val="1"/>
              </a:ext>
            </a:extLst>
          </p:cNvPr>
          <p:cNvSpPr/>
          <p:nvPr/>
        </p:nvSpPr>
        <p:spPr>
          <a:xfrm>
            <a:off x="17822101" y="9585614"/>
            <a:ext cx="233795" cy="467591"/>
          </a:xfrm>
          <a:custGeom>
            <a:avLst/>
            <a:gdLst/>
            <a:ahLst/>
            <a:cxnLst/>
            <a:rect l="l" t="t" r="r" b="b"/>
            <a:pathLst>
              <a:path w="228600" h="457200">
                <a:moveTo>
                  <a:pt x="0" y="0"/>
                </a:moveTo>
                <a:lnTo>
                  <a:pt x="228600" y="0"/>
                </a:lnTo>
                <a:lnTo>
                  <a:pt x="228600" y="457200"/>
                </a:lnTo>
                <a:lnTo>
                  <a:pt x="0" y="457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1841"/>
          </a:p>
        </p:txBody>
      </p:sp>
      <p:sp>
        <p:nvSpPr>
          <p:cNvPr id="9" name="Freeform 9">
            <a:extLst>
              <a:ext uri="{C183D7F6-B498-43B3-948B-1728B52AA6E4}">
                <adec:decorative xmlns:adec="http://schemas.microsoft.com/office/drawing/2017/decorative" val="1"/>
              </a:ext>
            </a:extLst>
          </p:cNvPr>
          <p:cNvSpPr/>
          <p:nvPr/>
        </p:nvSpPr>
        <p:spPr>
          <a:xfrm rot="5400000">
            <a:off x="17862070" y="9891983"/>
            <a:ext cx="194830" cy="204892"/>
          </a:xfrm>
          <a:custGeom>
            <a:avLst/>
            <a:gdLst/>
            <a:ahLst/>
            <a:cxnLst/>
            <a:rect l="l" t="t" r="r" b="b"/>
            <a:pathLst>
              <a:path w="190500" h="200339">
                <a:moveTo>
                  <a:pt x="0" y="0"/>
                </a:moveTo>
                <a:lnTo>
                  <a:pt x="190500" y="0"/>
                </a:lnTo>
                <a:lnTo>
                  <a:pt x="190500" y="200340"/>
                </a:lnTo>
                <a:lnTo>
                  <a:pt x="0" y="200340"/>
                </a:lnTo>
                <a:lnTo>
                  <a:pt x="0" y="0"/>
                </a:lnTo>
                <a:close/>
              </a:path>
            </a:pathLst>
          </a:custGeom>
          <a:blipFill>
            <a:blip r:embed="rId10"/>
            <a:stretch>
              <a:fillRect/>
            </a:stretch>
          </a:blipFill>
        </p:spPr>
        <p:txBody>
          <a:bodyPr/>
          <a:lstStyle/>
          <a:p>
            <a:endParaRPr lang="en-US" sz="1841"/>
          </a:p>
        </p:txBody>
      </p:sp>
      <p:sp>
        <p:nvSpPr>
          <p:cNvPr id="10" name="Freeform 10">
            <a:extLst>
              <a:ext uri="{C183D7F6-B498-43B3-948B-1728B52AA6E4}">
                <adec:decorative xmlns:adec="http://schemas.microsoft.com/office/drawing/2017/decorative" val="1"/>
              </a:ext>
            </a:extLst>
          </p:cNvPr>
          <p:cNvSpPr/>
          <p:nvPr/>
        </p:nvSpPr>
        <p:spPr>
          <a:xfrm>
            <a:off x="2873736" y="301917"/>
            <a:ext cx="3940496" cy="725740"/>
          </a:xfrm>
          <a:custGeom>
            <a:avLst/>
            <a:gdLst/>
            <a:ahLst/>
            <a:cxnLst/>
            <a:rect l="l" t="t" r="r" b="b"/>
            <a:pathLst>
              <a:path w="3852929" h="709612">
                <a:moveTo>
                  <a:pt x="0" y="0"/>
                </a:moveTo>
                <a:lnTo>
                  <a:pt x="3852929" y="0"/>
                </a:lnTo>
                <a:lnTo>
                  <a:pt x="3852929" y="709613"/>
                </a:lnTo>
                <a:lnTo>
                  <a:pt x="0" y="709613"/>
                </a:lnTo>
                <a:lnTo>
                  <a:pt x="0" y="0"/>
                </a:lnTo>
                <a:close/>
              </a:path>
            </a:pathLst>
          </a:custGeom>
          <a:blipFill>
            <a:blip r:embed="rId11"/>
            <a:stretch>
              <a:fillRect/>
            </a:stretch>
          </a:blipFill>
        </p:spPr>
        <p:txBody>
          <a:bodyPr/>
          <a:lstStyle/>
          <a:p>
            <a:endParaRPr lang="en-US" sz="1841"/>
          </a:p>
        </p:txBody>
      </p:sp>
      <p:sp>
        <p:nvSpPr>
          <p:cNvPr id="11" name="Freeform 11">
            <a:extLst>
              <a:ext uri="{C183D7F6-B498-43B3-948B-1728B52AA6E4}">
                <adec:decorative xmlns:adec="http://schemas.microsoft.com/office/drawing/2017/decorative" val="1"/>
              </a:ext>
            </a:extLst>
          </p:cNvPr>
          <p:cNvSpPr/>
          <p:nvPr/>
        </p:nvSpPr>
        <p:spPr>
          <a:xfrm>
            <a:off x="3092987" y="409464"/>
            <a:ext cx="3674096" cy="399722"/>
          </a:xfrm>
          <a:custGeom>
            <a:avLst/>
            <a:gdLst/>
            <a:ahLst/>
            <a:cxnLst/>
            <a:rect l="l" t="t" r="r" b="b"/>
            <a:pathLst>
              <a:path w="3592449" h="390839">
                <a:moveTo>
                  <a:pt x="0" y="0"/>
                </a:moveTo>
                <a:lnTo>
                  <a:pt x="3592449" y="0"/>
                </a:lnTo>
                <a:lnTo>
                  <a:pt x="3592449" y="390840"/>
                </a:lnTo>
                <a:lnTo>
                  <a:pt x="0" y="390840"/>
                </a:lnTo>
                <a:lnTo>
                  <a:pt x="0" y="0"/>
                </a:lnTo>
                <a:close/>
              </a:path>
            </a:pathLst>
          </a:custGeom>
          <a:blipFill>
            <a:blip r:embed="rId12"/>
            <a:stretch>
              <a:fillRect/>
            </a:stretch>
          </a:blipFill>
        </p:spPr>
        <p:txBody>
          <a:bodyPr/>
          <a:lstStyle/>
          <a:p>
            <a:endParaRPr lang="en-US" sz="1841"/>
          </a:p>
        </p:txBody>
      </p:sp>
      <p:sp>
        <p:nvSpPr>
          <p:cNvPr id="12" name="Freeform 12" descr="Building renovations diagram for Crums Mill Road. "/>
          <p:cNvSpPr/>
          <p:nvPr/>
        </p:nvSpPr>
        <p:spPr>
          <a:xfrm>
            <a:off x="2868543" y="963237"/>
            <a:ext cx="14668454" cy="7364557"/>
          </a:xfrm>
          <a:custGeom>
            <a:avLst/>
            <a:gdLst/>
            <a:ahLst/>
            <a:cxnLst/>
            <a:rect l="l" t="t" r="r" b="b"/>
            <a:pathLst>
              <a:path w="14342488" h="7200900">
                <a:moveTo>
                  <a:pt x="0" y="0"/>
                </a:moveTo>
                <a:lnTo>
                  <a:pt x="14342488" y="0"/>
                </a:lnTo>
                <a:lnTo>
                  <a:pt x="14342488" y="7200900"/>
                </a:lnTo>
                <a:lnTo>
                  <a:pt x="0" y="7200900"/>
                </a:lnTo>
                <a:lnTo>
                  <a:pt x="0" y="0"/>
                </a:lnTo>
                <a:close/>
              </a:path>
            </a:pathLst>
          </a:custGeom>
          <a:blipFill>
            <a:blip r:embed="rId13"/>
            <a:stretch>
              <a:fillRect r="-15"/>
            </a:stretch>
          </a:blipFill>
        </p:spPr>
        <p:txBody>
          <a:bodyPr/>
          <a:lstStyle/>
          <a:p>
            <a:endParaRPr lang="en-US" sz="1841"/>
          </a:p>
        </p:txBody>
      </p:sp>
      <p:sp>
        <p:nvSpPr>
          <p:cNvPr id="13" name="Freeform 13">
            <a:extLst>
              <a:ext uri="{C183D7F6-B498-43B3-948B-1728B52AA6E4}">
                <adec:decorative xmlns:adec="http://schemas.microsoft.com/office/drawing/2017/decorative" val="1"/>
              </a:ext>
            </a:extLst>
          </p:cNvPr>
          <p:cNvSpPr/>
          <p:nvPr/>
        </p:nvSpPr>
        <p:spPr>
          <a:xfrm>
            <a:off x="3097791" y="4789563"/>
            <a:ext cx="1023634" cy="2297820"/>
          </a:xfrm>
          <a:custGeom>
            <a:avLst/>
            <a:gdLst/>
            <a:ahLst/>
            <a:cxnLst/>
            <a:rect l="l" t="t" r="r" b="b"/>
            <a:pathLst>
              <a:path w="1000887" h="2246757">
                <a:moveTo>
                  <a:pt x="0" y="0"/>
                </a:moveTo>
                <a:lnTo>
                  <a:pt x="1000887" y="0"/>
                </a:lnTo>
                <a:lnTo>
                  <a:pt x="1000887" y="2246757"/>
                </a:lnTo>
                <a:lnTo>
                  <a:pt x="0" y="22467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sz="1841"/>
          </a:p>
        </p:txBody>
      </p:sp>
      <p:sp>
        <p:nvSpPr>
          <p:cNvPr id="14" name="Freeform 14">
            <a:extLst>
              <a:ext uri="{C183D7F6-B498-43B3-948B-1728B52AA6E4}">
                <adec:decorative xmlns:adec="http://schemas.microsoft.com/office/drawing/2017/decorative" val="1"/>
              </a:ext>
            </a:extLst>
          </p:cNvPr>
          <p:cNvSpPr/>
          <p:nvPr/>
        </p:nvSpPr>
        <p:spPr>
          <a:xfrm>
            <a:off x="6403269" y="8945920"/>
            <a:ext cx="486557" cy="951421"/>
          </a:xfrm>
          <a:custGeom>
            <a:avLst/>
            <a:gdLst/>
            <a:ahLst/>
            <a:cxnLst/>
            <a:rect l="l" t="t" r="r" b="b"/>
            <a:pathLst>
              <a:path w="475745" h="930278">
                <a:moveTo>
                  <a:pt x="0" y="0"/>
                </a:moveTo>
                <a:lnTo>
                  <a:pt x="475745" y="0"/>
                </a:lnTo>
                <a:lnTo>
                  <a:pt x="475745" y="930278"/>
                </a:lnTo>
                <a:lnTo>
                  <a:pt x="0" y="930278"/>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sz="1841"/>
          </a:p>
        </p:txBody>
      </p:sp>
      <p:sp>
        <p:nvSpPr>
          <p:cNvPr id="15" name="Freeform 15">
            <a:extLst>
              <a:ext uri="{C183D7F6-B498-43B3-948B-1728B52AA6E4}">
                <adec:decorative xmlns:adec="http://schemas.microsoft.com/office/drawing/2017/decorative" val="1"/>
              </a:ext>
            </a:extLst>
          </p:cNvPr>
          <p:cNvSpPr/>
          <p:nvPr/>
        </p:nvSpPr>
        <p:spPr>
          <a:xfrm>
            <a:off x="8930471" y="8945920"/>
            <a:ext cx="486557" cy="951421"/>
          </a:xfrm>
          <a:custGeom>
            <a:avLst/>
            <a:gdLst/>
            <a:ahLst/>
            <a:cxnLst/>
            <a:rect l="l" t="t" r="r" b="b"/>
            <a:pathLst>
              <a:path w="475745" h="930278">
                <a:moveTo>
                  <a:pt x="0" y="0"/>
                </a:moveTo>
                <a:lnTo>
                  <a:pt x="475745" y="0"/>
                </a:lnTo>
                <a:lnTo>
                  <a:pt x="475745" y="930278"/>
                </a:lnTo>
                <a:lnTo>
                  <a:pt x="0" y="930278"/>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sz="1841"/>
          </a:p>
        </p:txBody>
      </p:sp>
      <p:sp>
        <p:nvSpPr>
          <p:cNvPr id="16" name="Freeform 16">
            <a:extLst>
              <a:ext uri="{C183D7F6-B498-43B3-948B-1728B52AA6E4}">
                <adec:decorative xmlns:adec="http://schemas.microsoft.com/office/drawing/2017/decorative" val="1"/>
              </a:ext>
            </a:extLst>
          </p:cNvPr>
          <p:cNvSpPr/>
          <p:nvPr/>
        </p:nvSpPr>
        <p:spPr>
          <a:xfrm>
            <a:off x="11689257" y="8945920"/>
            <a:ext cx="486557" cy="951421"/>
          </a:xfrm>
          <a:custGeom>
            <a:avLst/>
            <a:gdLst/>
            <a:ahLst/>
            <a:cxnLst/>
            <a:rect l="l" t="t" r="r" b="b"/>
            <a:pathLst>
              <a:path w="475745" h="930278">
                <a:moveTo>
                  <a:pt x="0" y="0"/>
                </a:moveTo>
                <a:lnTo>
                  <a:pt x="475745" y="0"/>
                </a:lnTo>
                <a:lnTo>
                  <a:pt x="475745" y="930278"/>
                </a:lnTo>
                <a:lnTo>
                  <a:pt x="0" y="930278"/>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en-US" sz="1841"/>
          </a:p>
        </p:txBody>
      </p:sp>
      <p:sp>
        <p:nvSpPr>
          <p:cNvPr id="17" name="Freeform 17">
            <a:extLst>
              <a:ext uri="{C183D7F6-B498-43B3-948B-1728B52AA6E4}">
                <adec:decorative xmlns:adec="http://schemas.microsoft.com/office/drawing/2017/decorative" val="1"/>
              </a:ext>
            </a:extLst>
          </p:cNvPr>
          <p:cNvSpPr/>
          <p:nvPr/>
        </p:nvSpPr>
        <p:spPr>
          <a:xfrm>
            <a:off x="13466102" y="8945920"/>
            <a:ext cx="486557" cy="951421"/>
          </a:xfrm>
          <a:custGeom>
            <a:avLst/>
            <a:gdLst/>
            <a:ahLst/>
            <a:cxnLst/>
            <a:rect l="l" t="t" r="r" b="b"/>
            <a:pathLst>
              <a:path w="475745" h="930278">
                <a:moveTo>
                  <a:pt x="0" y="0"/>
                </a:moveTo>
                <a:lnTo>
                  <a:pt x="475745" y="0"/>
                </a:lnTo>
                <a:lnTo>
                  <a:pt x="475745" y="930278"/>
                </a:lnTo>
                <a:lnTo>
                  <a:pt x="0" y="930278"/>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txBody>
          <a:bodyPr/>
          <a:lstStyle/>
          <a:p>
            <a:endParaRPr lang="en-US" sz="1841"/>
          </a:p>
        </p:txBody>
      </p:sp>
      <p:sp>
        <p:nvSpPr>
          <p:cNvPr id="18" name="Freeform 18">
            <a:extLst>
              <a:ext uri="{C183D7F6-B498-43B3-948B-1728B52AA6E4}">
                <adec:decorative xmlns:adec="http://schemas.microsoft.com/office/drawing/2017/decorative" val="1"/>
              </a:ext>
            </a:extLst>
          </p:cNvPr>
          <p:cNvSpPr/>
          <p:nvPr/>
        </p:nvSpPr>
        <p:spPr>
          <a:xfrm>
            <a:off x="16279178" y="4794103"/>
            <a:ext cx="1023634" cy="2297820"/>
          </a:xfrm>
          <a:custGeom>
            <a:avLst/>
            <a:gdLst/>
            <a:ahLst/>
            <a:cxnLst/>
            <a:rect l="l" t="t" r="r" b="b"/>
            <a:pathLst>
              <a:path w="1000887" h="2246757">
                <a:moveTo>
                  <a:pt x="0" y="0"/>
                </a:moveTo>
                <a:lnTo>
                  <a:pt x="1000887" y="0"/>
                </a:lnTo>
                <a:lnTo>
                  <a:pt x="1000887" y="2246757"/>
                </a:lnTo>
                <a:lnTo>
                  <a:pt x="0" y="2246757"/>
                </a:lnTo>
                <a:lnTo>
                  <a:pt x="0" y="0"/>
                </a:lnTo>
                <a:close/>
              </a:path>
            </a:pathLst>
          </a:custGeom>
          <a:blipFill>
            <a:blip r:embed="rId24">
              <a:extLst>
                <a:ext uri="{96DAC541-7B7A-43D3-8B79-37D633B846F1}">
                  <asvg:svgBlip xmlns:asvg="http://schemas.microsoft.com/office/drawing/2016/SVG/main" r:embed="rId25"/>
                </a:ext>
              </a:extLst>
            </a:blip>
            <a:stretch>
              <a:fillRect/>
            </a:stretch>
          </a:blipFill>
        </p:spPr>
        <p:txBody>
          <a:bodyPr/>
          <a:lstStyle/>
          <a:p>
            <a:endParaRPr lang="en-US" sz="1841"/>
          </a:p>
        </p:txBody>
      </p:sp>
      <p:sp>
        <p:nvSpPr>
          <p:cNvPr id="19" name="TextBox 19">
            <a:extLst>
              <a:ext uri="{C183D7F6-B498-43B3-948B-1728B52AA6E4}">
                <adec:decorative xmlns:adec="http://schemas.microsoft.com/office/drawing/2017/decorative" val="1"/>
              </a:ext>
            </a:extLst>
          </p:cNvPr>
          <p:cNvSpPr txBox="1"/>
          <p:nvPr/>
        </p:nvSpPr>
        <p:spPr>
          <a:xfrm>
            <a:off x="6929434" y="8904470"/>
            <a:ext cx="1499983" cy="999137"/>
          </a:xfrm>
          <a:prstGeom prst="rect">
            <a:avLst/>
          </a:prstGeom>
        </p:spPr>
        <p:txBody>
          <a:bodyPr lIns="0" tIns="0" rIns="0" bIns="0" rtlCol="0" anchor="t">
            <a:spAutoFit/>
          </a:bodyPr>
          <a:lstStyle/>
          <a:p>
            <a:pPr>
              <a:lnSpc>
                <a:spcPts val="2580"/>
              </a:lnSpc>
            </a:pPr>
            <a:r>
              <a:rPr lang="en-US" sz="1843" spc="-42">
                <a:solidFill>
                  <a:srgbClr val="000000"/>
                </a:solidFill>
                <a:latin typeface="IBM Plex Sans Condensed"/>
                <a:ea typeface="IBM Plex Sans Condensed"/>
                <a:cs typeface="IBM Plex Sans Condensed"/>
                <a:sym typeface="IBM Plex Sans Condensed"/>
              </a:rPr>
              <a:t>C LASSROOM S ADMINISTRATION</a:t>
            </a:r>
          </a:p>
        </p:txBody>
      </p:sp>
      <p:sp>
        <p:nvSpPr>
          <p:cNvPr id="20" name="TextBox 20">
            <a:extLst>
              <a:ext uri="{C183D7F6-B498-43B3-948B-1728B52AA6E4}">
                <adec:decorative xmlns:adec="http://schemas.microsoft.com/office/drawing/2017/decorative" val="1"/>
              </a:ext>
            </a:extLst>
          </p:cNvPr>
          <p:cNvSpPr txBox="1"/>
          <p:nvPr/>
        </p:nvSpPr>
        <p:spPr>
          <a:xfrm>
            <a:off x="9457933" y="8904470"/>
            <a:ext cx="1820341" cy="999137"/>
          </a:xfrm>
          <a:prstGeom prst="rect">
            <a:avLst/>
          </a:prstGeom>
        </p:spPr>
        <p:txBody>
          <a:bodyPr lIns="0" tIns="0" rIns="0" bIns="0" rtlCol="0" anchor="t">
            <a:spAutoFit/>
          </a:bodyPr>
          <a:lstStyle/>
          <a:p>
            <a:pPr>
              <a:lnSpc>
                <a:spcPts val="2580"/>
              </a:lnSpc>
            </a:pPr>
            <a:r>
              <a:rPr lang="en-US" sz="1843" spc="-42">
                <a:solidFill>
                  <a:srgbClr val="000000"/>
                </a:solidFill>
                <a:latin typeface="IBM Plex Sans Condensed"/>
                <a:ea typeface="IBM Plex Sans Condensed"/>
                <a:cs typeface="IBM Plex Sans Condensed"/>
                <a:sym typeface="IBM Plex Sans Condensed"/>
              </a:rPr>
              <a:t>SPECIAL EDUCATION GUIDANCE</a:t>
            </a:r>
          </a:p>
        </p:txBody>
      </p:sp>
      <p:sp>
        <p:nvSpPr>
          <p:cNvPr id="21" name="TextBox 21">
            <a:extLst>
              <a:ext uri="{C183D7F6-B498-43B3-948B-1728B52AA6E4}">
                <adec:decorative xmlns:adec="http://schemas.microsoft.com/office/drawing/2017/decorative" val="1"/>
              </a:ext>
            </a:extLst>
          </p:cNvPr>
          <p:cNvSpPr txBox="1"/>
          <p:nvPr/>
        </p:nvSpPr>
        <p:spPr>
          <a:xfrm>
            <a:off x="12218413" y="8904470"/>
            <a:ext cx="827470" cy="999137"/>
          </a:xfrm>
          <a:prstGeom prst="rect">
            <a:avLst/>
          </a:prstGeom>
        </p:spPr>
        <p:txBody>
          <a:bodyPr lIns="0" tIns="0" rIns="0" bIns="0" rtlCol="0" anchor="t">
            <a:spAutoFit/>
          </a:bodyPr>
          <a:lstStyle/>
          <a:p>
            <a:pPr>
              <a:lnSpc>
                <a:spcPts val="2580"/>
              </a:lnSpc>
            </a:pPr>
            <a:r>
              <a:rPr lang="en-US" sz="1843" spc="-42">
                <a:solidFill>
                  <a:srgbClr val="000000"/>
                </a:solidFill>
                <a:latin typeface="IBM Plex Sans Condensed"/>
                <a:ea typeface="IBM Plex Sans Condensed"/>
                <a:cs typeface="IBM Plex Sans Condensed"/>
                <a:sym typeface="IBM Plex Sans Condensed"/>
              </a:rPr>
              <a:t>SEMINAR HEALTH</a:t>
            </a:r>
          </a:p>
        </p:txBody>
      </p:sp>
      <p:sp>
        <p:nvSpPr>
          <p:cNvPr id="22" name="TextBox 22">
            <a:extLst>
              <a:ext uri="{C183D7F6-B498-43B3-948B-1728B52AA6E4}">
                <adec:decorative xmlns:adec="http://schemas.microsoft.com/office/drawing/2017/decorative" val="1"/>
              </a:ext>
            </a:extLst>
          </p:cNvPr>
          <p:cNvSpPr txBox="1"/>
          <p:nvPr/>
        </p:nvSpPr>
        <p:spPr>
          <a:xfrm>
            <a:off x="13996165" y="8904470"/>
            <a:ext cx="968742" cy="999137"/>
          </a:xfrm>
          <a:prstGeom prst="rect">
            <a:avLst/>
          </a:prstGeom>
        </p:spPr>
        <p:txBody>
          <a:bodyPr lIns="0" tIns="0" rIns="0" bIns="0" rtlCol="0" anchor="t">
            <a:spAutoFit/>
          </a:bodyPr>
          <a:lstStyle/>
          <a:p>
            <a:pPr>
              <a:lnSpc>
                <a:spcPts val="2580"/>
              </a:lnSpc>
            </a:pPr>
            <a:r>
              <a:rPr lang="en-US" sz="1843" spc="-42">
                <a:solidFill>
                  <a:srgbClr val="000000"/>
                </a:solidFill>
                <a:latin typeface="IBM Plex Sans Condensed"/>
                <a:ea typeface="IBM Plex Sans Condensed"/>
                <a:cs typeface="IBM Plex Sans Condensed"/>
                <a:sym typeface="IBM Plex Sans Condensed"/>
              </a:rPr>
              <a:t>C AFE T E RIA KIT C HE N</a:t>
            </a:r>
          </a:p>
        </p:txBody>
      </p:sp>
      <p:sp>
        <p:nvSpPr>
          <p:cNvPr id="23" name="TextBox 23">
            <a:extLst>
              <a:ext uri="{C183D7F6-B498-43B3-948B-1728B52AA6E4}">
                <adec:decorative xmlns:adec="http://schemas.microsoft.com/office/drawing/2017/decorative" val="1"/>
              </a:ext>
            </a:extLst>
          </p:cNvPr>
          <p:cNvSpPr txBox="1"/>
          <p:nvPr/>
        </p:nvSpPr>
        <p:spPr>
          <a:xfrm>
            <a:off x="3290408" y="7043040"/>
            <a:ext cx="620123" cy="445926"/>
          </a:xfrm>
          <a:prstGeom prst="rect">
            <a:avLst/>
          </a:prstGeom>
        </p:spPr>
        <p:txBody>
          <a:bodyPr lIns="0" tIns="0" rIns="0" bIns="0" rtlCol="0" anchor="t">
            <a:spAutoFit/>
          </a:bodyPr>
          <a:lstStyle/>
          <a:p>
            <a:pPr algn="ctr">
              <a:lnSpc>
                <a:spcPts val="1691"/>
              </a:lnSpc>
            </a:pPr>
            <a:r>
              <a:rPr lang="en-US" sz="1459" spc="-30">
                <a:solidFill>
                  <a:srgbClr val="C00000"/>
                </a:solidFill>
                <a:latin typeface="IBM Plex Sans Condensed"/>
                <a:ea typeface="IBM Plex Sans Condensed"/>
                <a:cs typeface="IBM Plex Sans Condensed"/>
                <a:sym typeface="IBM Plex Sans Condensed"/>
              </a:rPr>
              <a:t>ENCLOSE STAIR</a:t>
            </a:r>
          </a:p>
        </p:txBody>
      </p:sp>
      <p:sp>
        <p:nvSpPr>
          <p:cNvPr id="24" name="TextBox 24">
            <a:extLst>
              <a:ext uri="{C183D7F6-B498-43B3-948B-1728B52AA6E4}">
                <adec:decorative xmlns:adec="http://schemas.microsoft.com/office/drawing/2017/decorative" val="1"/>
              </a:ext>
            </a:extLst>
          </p:cNvPr>
          <p:cNvSpPr txBox="1"/>
          <p:nvPr/>
        </p:nvSpPr>
        <p:spPr>
          <a:xfrm>
            <a:off x="16507001" y="7043040"/>
            <a:ext cx="620123" cy="445926"/>
          </a:xfrm>
          <a:prstGeom prst="rect">
            <a:avLst/>
          </a:prstGeom>
        </p:spPr>
        <p:txBody>
          <a:bodyPr lIns="0" tIns="0" rIns="0" bIns="0" rtlCol="0" anchor="t">
            <a:spAutoFit/>
          </a:bodyPr>
          <a:lstStyle/>
          <a:p>
            <a:pPr algn="ctr">
              <a:lnSpc>
                <a:spcPts val="1691"/>
              </a:lnSpc>
            </a:pPr>
            <a:r>
              <a:rPr lang="en-US" sz="1459" spc="-30">
                <a:solidFill>
                  <a:srgbClr val="C00000"/>
                </a:solidFill>
                <a:latin typeface="IBM Plex Sans Condensed"/>
                <a:ea typeface="IBM Plex Sans Condensed"/>
                <a:cs typeface="IBM Plex Sans Condensed"/>
                <a:sym typeface="IBM Plex Sans Condensed"/>
              </a:rPr>
              <a:t>ENCLOSE STAIR</a:t>
            </a:r>
          </a:p>
        </p:txBody>
      </p:sp>
      <p:pic>
        <p:nvPicPr>
          <p:cNvPr id="27" name="Picture 26" descr="Chart for building layout.">
            <a:extLst>
              <a:ext uri="{FF2B5EF4-FFF2-40B4-BE49-F238E27FC236}">
                <a16:creationId xmlns:a16="http://schemas.microsoft.com/office/drawing/2014/main" id="{05AF8177-8DC2-4DF2-C7FE-2E4CB8F6E97A}"/>
              </a:ext>
            </a:extLst>
          </p:cNvPr>
          <p:cNvPicPr>
            <a:picLocks noChangeAspect="1"/>
          </p:cNvPicPr>
          <p:nvPr/>
        </p:nvPicPr>
        <p:blipFill>
          <a:blip r:embed="rId26"/>
          <a:stretch>
            <a:fillRect/>
          </a:stretch>
        </p:blipFill>
        <p:spPr>
          <a:xfrm>
            <a:off x="5650164" y="8608445"/>
            <a:ext cx="9589836" cy="1387641"/>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a:extLst>
              <a:ext uri="{FF2B5EF4-FFF2-40B4-BE49-F238E27FC236}">
                <a16:creationId xmlns:a16="http://schemas.microsoft.com/office/drawing/2014/main" id="{09EE628F-15CA-3C1C-F36A-E7442D9497CA}"/>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US"/>
              <a:t>4521 </a:t>
            </a:r>
            <a:r>
              <a:rPr lang="en-US" err="1"/>
              <a:t>Crums</a:t>
            </a:r>
            <a:r>
              <a:rPr lang="en-US"/>
              <a:t> mill </a:t>
            </a:r>
            <a:r>
              <a:rPr lang="en-US" err="1"/>
              <a:t>rd</a:t>
            </a:r>
            <a:endParaRPr lang="en-US"/>
          </a:p>
        </p:txBody>
      </p:sp>
      <p:grpSp>
        <p:nvGrpSpPr>
          <p:cNvPr id="2" name="Group 2">
            <a:extLst>
              <a:ext uri="{C183D7F6-B498-43B3-948B-1728B52AA6E4}">
                <adec:decorative xmlns:adec="http://schemas.microsoft.com/office/drawing/2017/decorative" val="1"/>
              </a:ext>
            </a:extLst>
          </p:cNvPr>
          <p:cNvGrpSpPr>
            <a:grpSpLocks noChangeAspect="1"/>
          </p:cNvGrpSpPr>
          <p:nvPr/>
        </p:nvGrpSpPr>
        <p:grpSpPr>
          <a:xfrm>
            <a:off x="0" y="9364365"/>
            <a:ext cx="680121" cy="922635"/>
            <a:chOff x="0" y="0"/>
            <a:chExt cx="665010" cy="902132"/>
          </a:xfrm>
        </p:grpSpPr>
        <p:sp>
          <p:nvSpPr>
            <p:cNvPr id="3" name="Freeform 3"/>
            <p:cNvSpPr/>
            <p:nvPr/>
          </p:nvSpPr>
          <p:spPr>
            <a:xfrm>
              <a:off x="0" y="0"/>
              <a:ext cx="670306" cy="902081"/>
            </a:xfrm>
            <a:custGeom>
              <a:avLst/>
              <a:gdLst/>
              <a:ahLst/>
              <a:cxnLst/>
              <a:rect l="l" t="t" r="r" b="b"/>
              <a:pathLst>
                <a:path w="670306" h="902081">
                  <a:moveTo>
                    <a:pt x="319913" y="471678"/>
                  </a:moveTo>
                  <a:cubicBezTo>
                    <a:pt x="361188" y="473202"/>
                    <a:pt x="390398" y="486410"/>
                    <a:pt x="407543" y="511302"/>
                  </a:cubicBezTo>
                  <a:cubicBezTo>
                    <a:pt x="424688" y="536194"/>
                    <a:pt x="430403" y="564134"/>
                    <a:pt x="424815" y="594868"/>
                  </a:cubicBezTo>
                  <a:cubicBezTo>
                    <a:pt x="416941" y="631444"/>
                    <a:pt x="398780" y="660781"/>
                    <a:pt x="370459" y="682879"/>
                  </a:cubicBezTo>
                  <a:cubicBezTo>
                    <a:pt x="342138" y="704977"/>
                    <a:pt x="310134" y="716280"/>
                    <a:pt x="274955" y="716915"/>
                  </a:cubicBezTo>
                  <a:cubicBezTo>
                    <a:pt x="245364" y="716915"/>
                    <a:pt x="219837" y="706501"/>
                    <a:pt x="198628" y="685800"/>
                  </a:cubicBezTo>
                  <a:cubicBezTo>
                    <a:pt x="177419" y="665099"/>
                    <a:pt x="169926" y="633984"/>
                    <a:pt x="176276" y="592455"/>
                  </a:cubicBezTo>
                  <a:lnTo>
                    <a:pt x="176276" y="591185"/>
                  </a:lnTo>
                  <a:cubicBezTo>
                    <a:pt x="183007" y="558419"/>
                    <a:pt x="199390" y="530606"/>
                    <a:pt x="225298" y="507619"/>
                  </a:cubicBezTo>
                  <a:cubicBezTo>
                    <a:pt x="251206" y="484632"/>
                    <a:pt x="282829" y="472694"/>
                    <a:pt x="320040" y="471678"/>
                  </a:cubicBezTo>
                  <a:close/>
                  <a:moveTo>
                    <a:pt x="366141" y="0"/>
                  </a:moveTo>
                  <a:lnTo>
                    <a:pt x="80899" y="329184"/>
                  </a:lnTo>
                  <a:cubicBezTo>
                    <a:pt x="51689" y="363855"/>
                    <a:pt x="25273" y="401320"/>
                    <a:pt x="1905" y="441579"/>
                  </a:cubicBezTo>
                  <a:cubicBezTo>
                    <a:pt x="1270" y="442722"/>
                    <a:pt x="635" y="443738"/>
                    <a:pt x="0" y="444881"/>
                  </a:cubicBezTo>
                  <a:lnTo>
                    <a:pt x="0" y="444881"/>
                  </a:lnTo>
                  <a:lnTo>
                    <a:pt x="0" y="815086"/>
                  </a:lnTo>
                  <a:cubicBezTo>
                    <a:pt x="22860" y="846582"/>
                    <a:pt x="53340" y="871093"/>
                    <a:pt x="91186" y="888365"/>
                  </a:cubicBezTo>
                  <a:cubicBezTo>
                    <a:pt x="102743" y="893572"/>
                    <a:pt x="114681" y="898271"/>
                    <a:pt x="127000" y="902081"/>
                  </a:cubicBezTo>
                  <a:lnTo>
                    <a:pt x="360299" y="902081"/>
                  </a:lnTo>
                  <a:cubicBezTo>
                    <a:pt x="383159" y="895350"/>
                    <a:pt x="405638" y="886587"/>
                    <a:pt x="427609" y="875792"/>
                  </a:cubicBezTo>
                  <a:cubicBezTo>
                    <a:pt x="485521" y="847344"/>
                    <a:pt x="535051" y="807466"/>
                    <a:pt x="576199" y="756031"/>
                  </a:cubicBezTo>
                  <a:cubicBezTo>
                    <a:pt x="617347" y="704596"/>
                    <a:pt x="644906" y="644398"/>
                    <a:pt x="658749" y="575310"/>
                  </a:cubicBezTo>
                  <a:cubicBezTo>
                    <a:pt x="670306" y="507111"/>
                    <a:pt x="665861" y="450215"/>
                    <a:pt x="645668" y="405003"/>
                  </a:cubicBezTo>
                  <a:cubicBezTo>
                    <a:pt x="625475" y="359791"/>
                    <a:pt x="595884" y="325755"/>
                    <a:pt x="556768" y="303276"/>
                  </a:cubicBezTo>
                  <a:cubicBezTo>
                    <a:pt x="517652" y="280797"/>
                    <a:pt x="475742" y="269494"/>
                    <a:pt x="430784" y="269494"/>
                  </a:cubicBezTo>
                  <a:cubicBezTo>
                    <a:pt x="430784" y="269494"/>
                    <a:pt x="430784" y="269494"/>
                    <a:pt x="430657" y="269494"/>
                  </a:cubicBezTo>
                  <a:cubicBezTo>
                    <a:pt x="421386" y="269621"/>
                    <a:pt x="411607" y="270256"/>
                    <a:pt x="401574" y="271145"/>
                  </a:cubicBezTo>
                  <a:cubicBezTo>
                    <a:pt x="394716" y="271780"/>
                    <a:pt x="389763" y="272161"/>
                    <a:pt x="386969" y="272161"/>
                  </a:cubicBezTo>
                  <a:cubicBezTo>
                    <a:pt x="385699" y="272161"/>
                    <a:pt x="384810" y="272034"/>
                    <a:pt x="384302" y="271907"/>
                  </a:cubicBezTo>
                  <a:cubicBezTo>
                    <a:pt x="391668" y="263398"/>
                    <a:pt x="399161" y="255143"/>
                    <a:pt x="406654" y="247015"/>
                  </a:cubicBezTo>
                  <a:cubicBezTo>
                    <a:pt x="414147" y="238887"/>
                    <a:pt x="421386" y="231013"/>
                    <a:pt x="428117" y="223139"/>
                  </a:cubicBezTo>
                  <a:lnTo>
                    <a:pt x="633095" y="0"/>
                  </a:lnTo>
                  <a:close/>
                </a:path>
              </a:pathLst>
            </a:custGeom>
            <a:solidFill>
              <a:srgbClr val="FFFFFF">
                <a:alpha val="49804"/>
              </a:srgbClr>
            </a:solidFill>
          </p:spPr>
          <p:txBody>
            <a:bodyPr/>
            <a:lstStyle/>
            <a:p>
              <a:endParaRPr lang="en-US" sz="1841"/>
            </a:p>
          </p:txBody>
        </p:sp>
      </p:grpSp>
      <p:sp>
        <p:nvSpPr>
          <p:cNvPr id="4" name="Freeform 4">
            <a:extLst>
              <a:ext uri="{C183D7F6-B498-43B3-948B-1728B52AA6E4}">
                <adec:decorative xmlns:adec="http://schemas.microsoft.com/office/drawing/2017/decorative" val="1"/>
              </a:ext>
            </a:extLst>
          </p:cNvPr>
          <p:cNvSpPr/>
          <p:nvPr/>
        </p:nvSpPr>
        <p:spPr>
          <a:xfrm>
            <a:off x="1746969" y="-64946"/>
            <a:ext cx="16612463" cy="10416883"/>
          </a:xfrm>
          <a:custGeom>
            <a:avLst/>
            <a:gdLst/>
            <a:ahLst/>
            <a:cxnLst/>
            <a:rect l="l" t="t" r="r" b="b"/>
            <a:pathLst>
              <a:path w="16243297" h="10185397">
                <a:moveTo>
                  <a:pt x="0" y="0"/>
                </a:moveTo>
                <a:lnTo>
                  <a:pt x="16243297" y="0"/>
                </a:lnTo>
                <a:lnTo>
                  <a:pt x="16243297" y="10185397"/>
                </a:lnTo>
                <a:lnTo>
                  <a:pt x="0" y="10185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841"/>
          </a:p>
        </p:txBody>
      </p:sp>
      <p:sp>
        <p:nvSpPr>
          <p:cNvPr id="5" name="Freeform 5">
            <a:extLst>
              <a:ext uri="{C183D7F6-B498-43B3-948B-1728B52AA6E4}">
                <adec:decorative xmlns:adec="http://schemas.microsoft.com/office/drawing/2017/decorative" val="1"/>
              </a:ext>
            </a:extLst>
          </p:cNvPr>
          <p:cNvSpPr/>
          <p:nvPr/>
        </p:nvSpPr>
        <p:spPr>
          <a:xfrm rot="5400000">
            <a:off x="17630982" y="9085476"/>
            <a:ext cx="643298" cy="136381"/>
          </a:xfrm>
          <a:custGeom>
            <a:avLst/>
            <a:gdLst/>
            <a:ahLst/>
            <a:cxnLst/>
            <a:rect l="l" t="t" r="r" b="b"/>
            <a:pathLst>
              <a:path w="629002" h="133350">
                <a:moveTo>
                  <a:pt x="0" y="0"/>
                </a:moveTo>
                <a:lnTo>
                  <a:pt x="629003" y="0"/>
                </a:lnTo>
                <a:lnTo>
                  <a:pt x="629003" y="133350"/>
                </a:lnTo>
                <a:lnTo>
                  <a:pt x="0" y="133350"/>
                </a:lnTo>
                <a:lnTo>
                  <a:pt x="0" y="0"/>
                </a:lnTo>
                <a:close/>
              </a:path>
            </a:pathLst>
          </a:custGeom>
          <a:blipFill>
            <a:blip r:embed="rId4"/>
            <a:stretch>
              <a:fillRect/>
            </a:stretch>
          </a:blipFill>
        </p:spPr>
        <p:txBody>
          <a:bodyPr/>
          <a:lstStyle/>
          <a:p>
            <a:endParaRPr lang="en-US" sz="1841"/>
          </a:p>
        </p:txBody>
      </p:sp>
      <p:sp>
        <p:nvSpPr>
          <p:cNvPr id="6" name="Freeform 6">
            <a:extLst>
              <a:ext uri="{C183D7F6-B498-43B3-948B-1728B52AA6E4}">
                <adec:decorative xmlns:adec="http://schemas.microsoft.com/office/drawing/2017/decorative" val="1"/>
              </a:ext>
            </a:extLst>
          </p:cNvPr>
          <p:cNvSpPr/>
          <p:nvPr/>
        </p:nvSpPr>
        <p:spPr>
          <a:xfrm>
            <a:off x="17817163" y="233796"/>
            <a:ext cx="243547" cy="8416636"/>
          </a:xfrm>
          <a:custGeom>
            <a:avLst/>
            <a:gdLst/>
            <a:ahLst/>
            <a:cxnLst/>
            <a:rect l="l" t="t" r="r" b="b"/>
            <a:pathLst>
              <a:path w="238135" h="8229600">
                <a:moveTo>
                  <a:pt x="0" y="0"/>
                </a:moveTo>
                <a:lnTo>
                  <a:pt x="238135" y="0"/>
                </a:lnTo>
                <a:lnTo>
                  <a:pt x="238135" y="8229600"/>
                </a:lnTo>
                <a:lnTo>
                  <a:pt x="0" y="82296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1841"/>
          </a:p>
        </p:txBody>
      </p:sp>
      <p:sp>
        <p:nvSpPr>
          <p:cNvPr id="7" name="Freeform 7">
            <a:extLst>
              <a:ext uri="{C183D7F6-B498-43B3-948B-1728B52AA6E4}">
                <adec:decorative xmlns:adec="http://schemas.microsoft.com/office/drawing/2017/decorative" val="1"/>
              </a:ext>
            </a:extLst>
          </p:cNvPr>
          <p:cNvSpPr/>
          <p:nvPr/>
        </p:nvSpPr>
        <p:spPr>
          <a:xfrm rot="5400000">
            <a:off x="15648027" y="6241979"/>
            <a:ext cx="4622915" cy="204892"/>
          </a:xfrm>
          <a:custGeom>
            <a:avLst/>
            <a:gdLst/>
            <a:ahLst/>
            <a:cxnLst/>
            <a:rect l="l" t="t" r="r" b="b"/>
            <a:pathLst>
              <a:path w="4520184" h="200339">
                <a:moveTo>
                  <a:pt x="0" y="0"/>
                </a:moveTo>
                <a:lnTo>
                  <a:pt x="4520184" y="0"/>
                </a:lnTo>
                <a:lnTo>
                  <a:pt x="4520184" y="200339"/>
                </a:lnTo>
                <a:lnTo>
                  <a:pt x="0" y="200339"/>
                </a:lnTo>
                <a:lnTo>
                  <a:pt x="0" y="0"/>
                </a:lnTo>
                <a:close/>
              </a:path>
            </a:pathLst>
          </a:custGeom>
          <a:blipFill>
            <a:blip r:embed="rId7"/>
            <a:stretch>
              <a:fillRect/>
            </a:stretch>
          </a:blipFill>
        </p:spPr>
        <p:txBody>
          <a:bodyPr/>
          <a:lstStyle/>
          <a:p>
            <a:endParaRPr lang="en-US" sz="1841"/>
          </a:p>
        </p:txBody>
      </p:sp>
      <p:sp>
        <p:nvSpPr>
          <p:cNvPr id="8" name="Freeform 8">
            <a:extLst>
              <a:ext uri="{C183D7F6-B498-43B3-948B-1728B52AA6E4}">
                <adec:decorative xmlns:adec="http://schemas.microsoft.com/office/drawing/2017/decorative" val="1"/>
              </a:ext>
            </a:extLst>
          </p:cNvPr>
          <p:cNvSpPr/>
          <p:nvPr/>
        </p:nvSpPr>
        <p:spPr>
          <a:xfrm>
            <a:off x="17822101" y="9585614"/>
            <a:ext cx="233795" cy="467591"/>
          </a:xfrm>
          <a:custGeom>
            <a:avLst/>
            <a:gdLst/>
            <a:ahLst/>
            <a:cxnLst/>
            <a:rect l="l" t="t" r="r" b="b"/>
            <a:pathLst>
              <a:path w="228600" h="457200">
                <a:moveTo>
                  <a:pt x="0" y="0"/>
                </a:moveTo>
                <a:lnTo>
                  <a:pt x="228600" y="0"/>
                </a:lnTo>
                <a:lnTo>
                  <a:pt x="228600" y="457200"/>
                </a:lnTo>
                <a:lnTo>
                  <a:pt x="0" y="457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1841"/>
          </a:p>
        </p:txBody>
      </p:sp>
      <p:sp>
        <p:nvSpPr>
          <p:cNvPr id="9" name="Freeform 9">
            <a:extLst>
              <a:ext uri="{C183D7F6-B498-43B3-948B-1728B52AA6E4}">
                <adec:decorative xmlns:adec="http://schemas.microsoft.com/office/drawing/2017/decorative" val="1"/>
              </a:ext>
            </a:extLst>
          </p:cNvPr>
          <p:cNvSpPr/>
          <p:nvPr/>
        </p:nvSpPr>
        <p:spPr>
          <a:xfrm rot="5400000">
            <a:off x="17862070" y="9891983"/>
            <a:ext cx="194830" cy="204892"/>
          </a:xfrm>
          <a:custGeom>
            <a:avLst/>
            <a:gdLst/>
            <a:ahLst/>
            <a:cxnLst/>
            <a:rect l="l" t="t" r="r" b="b"/>
            <a:pathLst>
              <a:path w="190500" h="200339">
                <a:moveTo>
                  <a:pt x="0" y="0"/>
                </a:moveTo>
                <a:lnTo>
                  <a:pt x="190500" y="0"/>
                </a:lnTo>
                <a:lnTo>
                  <a:pt x="190500" y="200340"/>
                </a:lnTo>
                <a:lnTo>
                  <a:pt x="0" y="200340"/>
                </a:lnTo>
                <a:lnTo>
                  <a:pt x="0" y="0"/>
                </a:lnTo>
                <a:close/>
              </a:path>
            </a:pathLst>
          </a:custGeom>
          <a:blipFill>
            <a:blip r:embed="rId10"/>
            <a:stretch>
              <a:fillRect/>
            </a:stretch>
          </a:blipFill>
        </p:spPr>
        <p:txBody>
          <a:bodyPr/>
          <a:lstStyle/>
          <a:p>
            <a:endParaRPr lang="en-US" sz="1841"/>
          </a:p>
        </p:txBody>
      </p:sp>
      <p:sp>
        <p:nvSpPr>
          <p:cNvPr id="10" name="Freeform 10">
            <a:extLst>
              <a:ext uri="{C183D7F6-B498-43B3-948B-1728B52AA6E4}">
                <adec:decorative xmlns:adec="http://schemas.microsoft.com/office/drawing/2017/decorative" val="1"/>
              </a:ext>
            </a:extLst>
          </p:cNvPr>
          <p:cNvSpPr/>
          <p:nvPr/>
        </p:nvSpPr>
        <p:spPr>
          <a:xfrm>
            <a:off x="2873736" y="301917"/>
            <a:ext cx="3940496" cy="725740"/>
          </a:xfrm>
          <a:custGeom>
            <a:avLst/>
            <a:gdLst/>
            <a:ahLst/>
            <a:cxnLst/>
            <a:rect l="l" t="t" r="r" b="b"/>
            <a:pathLst>
              <a:path w="3852929" h="709612">
                <a:moveTo>
                  <a:pt x="0" y="0"/>
                </a:moveTo>
                <a:lnTo>
                  <a:pt x="3852929" y="0"/>
                </a:lnTo>
                <a:lnTo>
                  <a:pt x="3852929" y="709613"/>
                </a:lnTo>
                <a:lnTo>
                  <a:pt x="0" y="709613"/>
                </a:lnTo>
                <a:lnTo>
                  <a:pt x="0" y="0"/>
                </a:lnTo>
                <a:close/>
              </a:path>
            </a:pathLst>
          </a:custGeom>
          <a:blipFill>
            <a:blip r:embed="rId11"/>
            <a:stretch>
              <a:fillRect/>
            </a:stretch>
          </a:blipFill>
        </p:spPr>
        <p:txBody>
          <a:bodyPr/>
          <a:lstStyle/>
          <a:p>
            <a:endParaRPr lang="en-US" sz="1841"/>
          </a:p>
        </p:txBody>
      </p:sp>
      <p:sp>
        <p:nvSpPr>
          <p:cNvPr id="11" name="Freeform 11">
            <a:extLst>
              <a:ext uri="{C183D7F6-B498-43B3-948B-1728B52AA6E4}">
                <adec:decorative xmlns:adec="http://schemas.microsoft.com/office/drawing/2017/decorative" val="1"/>
              </a:ext>
            </a:extLst>
          </p:cNvPr>
          <p:cNvSpPr/>
          <p:nvPr/>
        </p:nvSpPr>
        <p:spPr>
          <a:xfrm>
            <a:off x="3092987" y="409464"/>
            <a:ext cx="3674096" cy="399722"/>
          </a:xfrm>
          <a:custGeom>
            <a:avLst/>
            <a:gdLst/>
            <a:ahLst/>
            <a:cxnLst/>
            <a:rect l="l" t="t" r="r" b="b"/>
            <a:pathLst>
              <a:path w="3592449" h="390839">
                <a:moveTo>
                  <a:pt x="0" y="0"/>
                </a:moveTo>
                <a:lnTo>
                  <a:pt x="3592449" y="0"/>
                </a:lnTo>
                <a:lnTo>
                  <a:pt x="3592449" y="390840"/>
                </a:lnTo>
                <a:lnTo>
                  <a:pt x="0" y="390840"/>
                </a:lnTo>
                <a:lnTo>
                  <a:pt x="0" y="0"/>
                </a:lnTo>
                <a:close/>
              </a:path>
            </a:pathLst>
          </a:custGeom>
          <a:blipFill>
            <a:blip r:embed="rId12"/>
            <a:stretch>
              <a:fillRect/>
            </a:stretch>
          </a:blipFill>
        </p:spPr>
        <p:txBody>
          <a:bodyPr/>
          <a:lstStyle/>
          <a:p>
            <a:endParaRPr lang="en-US" sz="1841"/>
          </a:p>
        </p:txBody>
      </p:sp>
      <p:sp>
        <p:nvSpPr>
          <p:cNvPr id="12" name="Freeform 12">
            <a:extLst>
              <a:ext uri="{C183D7F6-B498-43B3-948B-1728B52AA6E4}">
                <adec:decorative xmlns:adec="http://schemas.microsoft.com/office/drawing/2017/decorative" val="1"/>
              </a:ext>
            </a:extLst>
          </p:cNvPr>
          <p:cNvSpPr/>
          <p:nvPr/>
        </p:nvSpPr>
        <p:spPr>
          <a:xfrm>
            <a:off x="2862046" y="2041814"/>
            <a:ext cx="14668454" cy="6405995"/>
          </a:xfrm>
          <a:custGeom>
            <a:avLst/>
            <a:gdLst/>
            <a:ahLst/>
            <a:cxnLst/>
            <a:rect l="l" t="t" r="r" b="b"/>
            <a:pathLst>
              <a:path w="14342488" h="6263640">
                <a:moveTo>
                  <a:pt x="0" y="0"/>
                </a:moveTo>
                <a:lnTo>
                  <a:pt x="14342488" y="0"/>
                </a:lnTo>
                <a:lnTo>
                  <a:pt x="14342488" y="6263640"/>
                </a:lnTo>
                <a:lnTo>
                  <a:pt x="0" y="6263640"/>
                </a:lnTo>
                <a:lnTo>
                  <a:pt x="0" y="0"/>
                </a:lnTo>
                <a:close/>
              </a:path>
            </a:pathLst>
          </a:custGeom>
          <a:blipFill>
            <a:blip r:embed="rId13"/>
            <a:stretch>
              <a:fillRect r="-15" b="-60"/>
            </a:stretch>
          </a:blipFill>
        </p:spPr>
        <p:txBody>
          <a:bodyPr/>
          <a:lstStyle/>
          <a:p>
            <a:endParaRPr lang="en-US" sz="1841"/>
          </a:p>
        </p:txBody>
      </p:sp>
      <p:sp>
        <p:nvSpPr>
          <p:cNvPr id="13" name="Freeform 13">
            <a:extLst>
              <a:ext uri="{C183D7F6-B498-43B3-948B-1728B52AA6E4}">
                <adec:decorative xmlns:adec="http://schemas.microsoft.com/office/drawing/2017/decorative" val="1"/>
              </a:ext>
            </a:extLst>
          </p:cNvPr>
          <p:cNvSpPr/>
          <p:nvPr/>
        </p:nvSpPr>
        <p:spPr>
          <a:xfrm>
            <a:off x="3097791" y="4789563"/>
            <a:ext cx="1023634" cy="2297820"/>
          </a:xfrm>
          <a:custGeom>
            <a:avLst/>
            <a:gdLst/>
            <a:ahLst/>
            <a:cxnLst/>
            <a:rect l="l" t="t" r="r" b="b"/>
            <a:pathLst>
              <a:path w="1000887" h="2246757">
                <a:moveTo>
                  <a:pt x="0" y="0"/>
                </a:moveTo>
                <a:lnTo>
                  <a:pt x="1000887" y="0"/>
                </a:lnTo>
                <a:lnTo>
                  <a:pt x="1000887" y="2246757"/>
                </a:lnTo>
                <a:lnTo>
                  <a:pt x="0" y="22467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sz="1841"/>
          </a:p>
        </p:txBody>
      </p:sp>
      <p:sp>
        <p:nvSpPr>
          <p:cNvPr id="14" name="Freeform 14">
            <a:extLst>
              <a:ext uri="{C183D7F6-B498-43B3-948B-1728B52AA6E4}">
                <adec:decorative xmlns:adec="http://schemas.microsoft.com/office/drawing/2017/decorative" val="1"/>
              </a:ext>
            </a:extLst>
          </p:cNvPr>
          <p:cNvSpPr/>
          <p:nvPr/>
        </p:nvSpPr>
        <p:spPr>
          <a:xfrm>
            <a:off x="6403269" y="8945920"/>
            <a:ext cx="486557" cy="951421"/>
          </a:xfrm>
          <a:custGeom>
            <a:avLst/>
            <a:gdLst/>
            <a:ahLst/>
            <a:cxnLst/>
            <a:rect l="l" t="t" r="r" b="b"/>
            <a:pathLst>
              <a:path w="475745" h="930278">
                <a:moveTo>
                  <a:pt x="0" y="0"/>
                </a:moveTo>
                <a:lnTo>
                  <a:pt x="475745" y="0"/>
                </a:lnTo>
                <a:lnTo>
                  <a:pt x="475745" y="930278"/>
                </a:lnTo>
                <a:lnTo>
                  <a:pt x="0" y="930278"/>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sz="1841"/>
          </a:p>
        </p:txBody>
      </p:sp>
      <p:sp>
        <p:nvSpPr>
          <p:cNvPr id="15" name="Freeform 15">
            <a:extLst>
              <a:ext uri="{C183D7F6-B498-43B3-948B-1728B52AA6E4}">
                <adec:decorative xmlns:adec="http://schemas.microsoft.com/office/drawing/2017/decorative" val="1"/>
              </a:ext>
            </a:extLst>
          </p:cNvPr>
          <p:cNvSpPr/>
          <p:nvPr/>
        </p:nvSpPr>
        <p:spPr>
          <a:xfrm>
            <a:off x="8930471" y="8945920"/>
            <a:ext cx="486557" cy="951421"/>
          </a:xfrm>
          <a:custGeom>
            <a:avLst/>
            <a:gdLst/>
            <a:ahLst/>
            <a:cxnLst/>
            <a:rect l="l" t="t" r="r" b="b"/>
            <a:pathLst>
              <a:path w="475745" h="930278">
                <a:moveTo>
                  <a:pt x="0" y="0"/>
                </a:moveTo>
                <a:lnTo>
                  <a:pt x="475745" y="0"/>
                </a:lnTo>
                <a:lnTo>
                  <a:pt x="475745" y="930278"/>
                </a:lnTo>
                <a:lnTo>
                  <a:pt x="0" y="930278"/>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sz="1841"/>
          </a:p>
        </p:txBody>
      </p:sp>
      <p:sp>
        <p:nvSpPr>
          <p:cNvPr id="16" name="Freeform 16">
            <a:extLst>
              <a:ext uri="{C183D7F6-B498-43B3-948B-1728B52AA6E4}">
                <adec:decorative xmlns:adec="http://schemas.microsoft.com/office/drawing/2017/decorative" val="1"/>
              </a:ext>
            </a:extLst>
          </p:cNvPr>
          <p:cNvSpPr/>
          <p:nvPr/>
        </p:nvSpPr>
        <p:spPr>
          <a:xfrm>
            <a:off x="11689257" y="8945920"/>
            <a:ext cx="486557" cy="951421"/>
          </a:xfrm>
          <a:custGeom>
            <a:avLst/>
            <a:gdLst/>
            <a:ahLst/>
            <a:cxnLst/>
            <a:rect l="l" t="t" r="r" b="b"/>
            <a:pathLst>
              <a:path w="475745" h="930278">
                <a:moveTo>
                  <a:pt x="0" y="0"/>
                </a:moveTo>
                <a:lnTo>
                  <a:pt x="475745" y="0"/>
                </a:lnTo>
                <a:lnTo>
                  <a:pt x="475745" y="930278"/>
                </a:lnTo>
                <a:lnTo>
                  <a:pt x="0" y="930278"/>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en-US" sz="1841"/>
          </a:p>
        </p:txBody>
      </p:sp>
      <p:sp>
        <p:nvSpPr>
          <p:cNvPr id="17" name="Freeform 17">
            <a:extLst>
              <a:ext uri="{C183D7F6-B498-43B3-948B-1728B52AA6E4}">
                <adec:decorative xmlns:adec="http://schemas.microsoft.com/office/drawing/2017/decorative" val="1"/>
              </a:ext>
            </a:extLst>
          </p:cNvPr>
          <p:cNvSpPr/>
          <p:nvPr/>
        </p:nvSpPr>
        <p:spPr>
          <a:xfrm>
            <a:off x="13466102" y="8945920"/>
            <a:ext cx="486557" cy="951421"/>
          </a:xfrm>
          <a:custGeom>
            <a:avLst/>
            <a:gdLst/>
            <a:ahLst/>
            <a:cxnLst/>
            <a:rect l="l" t="t" r="r" b="b"/>
            <a:pathLst>
              <a:path w="475745" h="930278">
                <a:moveTo>
                  <a:pt x="0" y="0"/>
                </a:moveTo>
                <a:lnTo>
                  <a:pt x="475745" y="0"/>
                </a:lnTo>
                <a:lnTo>
                  <a:pt x="475745" y="930278"/>
                </a:lnTo>
                <a:lnTo>
                  <a:pt x="0" y="930278"/>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txBody>
          <a:bodyPr/>
          <a:lstStyle/>
          <a:p>
            <a:endParaRPr lang="en-US" sz="1841"/>
          </a:p>
        </p:txBody>
      </p:sp>
      <p:sp>
        <p:nvSpPr>
          <p:cNvPr id="18" name="Freeform 18">
            <a:extLst>
              <a:ext uri="{C183D7F6-B498-43B3-948B-1728B52AA6E4}">
                <adec:decorative xmlns:adec="http://schemas.microsoft.com/office/drawing/2017/decorative" val="1"/>
              </a:ext>
            </a:extLst>
          </p:cNvPr>
          <p:cNvSpPr/>
          <p:nvPr/>
        </p:nvSpPr>
        <p:spPr>
          <a:xfrm>
            <a:off x="16279178" y="4794103"/>
            <a:ext cx="1023634" cy="2297820"/>
          </a:xfrm>
          <a:custGeom>
            <a:avLst/>
            <a:gdLst/>
            <a:ahLst/>
            <a:cxnLst/>
            <a:rect l="l" t="t" r="r" b="b"/>
            <a:pathLst>
              <a:path w="1000887" h="2246757">
                <a:moveTo>
                  <a:pt x="0" y="0"/>
                </a:moveTo>
                <a:lnTo>
                  <a:pt x="1000887" y="0"/>
                </a:lnTo>
                <a:lnTo>
                  <a:pt x="1000887" y="2246757"/>
                </a:lnTo>
                <a:lnTo>
                  <a:pt x="0" y="2246757"/>
                </a:lnTo>
                <a:lnTo>
                  <a:pt x="0" y="0"/>
                </a:lnTo>
                <a:close/>
              </a:path>
            </a:pathLst>
          </a:custGeom>
          <a:blipFill>
            <a:blip r:embed="rId24">
              <a:extLst>
                <a:ext uri="{96DAC541-7B7A-43D3-8B79-37D633B846F1}">
                  <asvg:svgBlip xmlns:asvg="http://schemas.microsoft.com/office/drawing/2016/SVG/main" r:embed="rId25"/>
                </a:ext>
              </a:extLst>
            </a:blip>
            <a:stretch>
              <a:fillRect/>
            </a:stretch>
          </a:blipFill>
        </p:spPr>
        <p:txBody>
          <a:bodyPr/>
          <a:lstStyle/>
          <a:p>
            <a:endParaRPr lang="en-US" sz="1841"/>
          </a:p>
        </p:txBody>
      </p:sp>
      <p:sp>
        <p:nvSpPr>
          <p:cNvPr id="19" name="TextBox 19">
            <a:extLst>
              <a:ext uri="{C183D7F6-B498-43B3-948B-1728B52AA6E4}">
                <adec:decorative xmlns:adec="http://schemas.microsoft.com/office/drawing/2017/decorative" val="1"/>
              </a:ext>
            </a:extLst>
          </p:cNvPr>
          <p:cNvSpPr txBox="1"/>
          <p:nvPr/>
        </p:nvSpPr>
        <p:spPr>
          <a:xfrm>
            <a:off x="6929434" y="8904470"/>
            <a:ext cx="1499983" cy="999137"/>
          </a:xfrm>
          <a:prstGeom prst="rect">
            <a:avLst/>
          </a:prstGeom>
        </p:spPr>
        <p:txBody>
          <a:bodyPr lIns="0" tIns="0" rIns="0" bIns="0" rtlCol="0" anchor="t">
            <a:spAutoFit/>
          </a:bodyPr>
          <a:lstStyle/>
          <a:p>
            <a:pPr>
              <a:lnSpc>
                <a:spcPts val="2580"/>
              </a:lnSpc>
            </a:pPr>
            <a:r>
              <a:rPr lang="en-US" sz="1843" spc="-42">
                <a:solidFill>
                  <a:srgbClr val="000000"/>
                </a:solidFill>
                <a:latin typeface="IBM Plex Sans Condensed"/>
                <a:ea typeface="IBM Plex Sans Condensed"/>
                <a:cs typeface="IBM Plex Sans Condensed"/>
                <a:sym typeface="IBM Plex Sans Condensed"/>
              </a:rPr>
              <a:t>C LASSROOM S ADMINISTRATION</a:t>
            </a:r>
          </a:p>
        </p:txBody>
      </p:sp>
      <p:sp>
        <p:nvSpPr>
          <p:cNvPr id="20" name="TextBox 20">
            <a:extLst>
              <a:ext uri="{C183D7F6-B498-43B3-948B-1728B52AA6E4}">
                <adec:decorative xmlns:adec="http://schemas.microsoft.com/office/drawing/2017/decorative" val="1"/>
              </a:ext>
            </a:extLst>
          </p:cNvPr>
          <p:cNvSpPr txBox="1"/>
          <p:nvPr/>
        </p:nvSpPr>
        <p:spPr>
          <a:xfrm>
            <a:off x="9457933" y="8904470"/>
            <a:ext cx="1820341" cy="999137"/>
          </a:xfrm>
          <a:prstGeom prst="rect">
            <a:avLst/>
          </a:prstGeom>
        </p:spPr>
        <p:txBody>
          <a:bodyPr lIns="0" tIns="0" rIns="0" bIns="0" rtlCol="0" anchor="t">
            <a:spAutoFit/>
          </a:bodyPr>
          <a:lstStyle/>
          <a:p>
            <a:pPr>
              <a:lnSpc>
                <a:spcPts val="2580"/>
              </a:lnSpc>
            </a:pPr>
            <a:r>
              <a:rPr lang="en-US" sz="1843" spc="-42">
                <a:solidFill>
                  <a:srgbClr val="000000"/>
                </a:solidFill>
                <a:latin typeface="IBM Plex Sans Condensed"/>
                <a:ea typeface="IBM Plex Sans Condensed"/>
                <a:cs typeface="IBM Plex Sans Condensed"/>
                <a:sym typeface="IBM Plex Sans Condensed"/>
              </a:rPr>
              <a:t>SPECIAL EDUCATION GUIDANCE</a:t>
            </a:r>
          </a:p>
        </p:txBody>
      </p:sp>
      <p:sp>
        <p:nvSpPr>
          <p:cNvPr id="21" name="TextBox 21">
            <a:extLst>
              <a:ext uri="{C183D7F6-B498-43B3-948B-1728B52AA6E4}">
                <adec:decorative xmlns:adec="http://schemas.microsoft.com/office/drawing/2017/decorative" val="1"/>
              </a:ext>
            </a:extLst>
          </p:cNvPr>
          <p:cNvSpPr txBox="1"/>
          <p:nvPr/>
        </p:nvSpPr>
        <p:spPr>
          <a:xfrm>
            <a:off x="12218413" y="8904470"/>
            <a:ext cx="827470" cy="999137"/>
          </a:xfrm>
          <a:prstGeom prst="rect">
            <a:avLst/>
          </a:prstGeom>
        </p:spPr>
        <p:txBody>
          <a:bodyPr lIns="0" tIns="0" rIns="0" bIns="0" rtlCol="0" anchor="t">
            <a:spAutoFit/>
          </a:bodyPr>
          <a:lstStyle/>
          <a:p>
            <a:pPr>
              <a:lnSpc>
                <a:spcPts val="2580"/>
              </a:lnSpc>
            </a:pPr>
            <a:r>
              <a:rPr lang="en-US" sz="1843" spc="-42">
                <a:solidFill>
                  <a:srgbClr val="000000"/>
                </a:solidFill>
                <a:latin typeface="IBM Plex Sans Condensed"/>
                <a:ea typeface="IBM Plex Sans Condensed"/>
                <a:cs typeface="IBM Plex Sans Condensed"/>
                <a:sym typeface="IBM Plex Sans Condensed"/>
              </a:rPr>
              <a:t>SEMINAR HEALTH</a:t>
            </a:r>
          </a:p>
        </p:txBody>
      </p:sp>
      <p:sp>
        <p:nvSpPr>
          <p:cNvPr id="22" name="TextBox 22">
            <a:extLst>
              <a:ext uri="{C183D7F6-B498-43B3-948B-1728B52AA6E4}">
                <adec:decorative xmlns:adec="http://schemas.microsoft.com/office/drawing/2017/decorative" val="1"/>
              </a:ext>
            </a:extLst>
          </p:cNvPr>
          <p:cNvSpPr txBox="1"/>
          <p:nvPr/>
        </p:nvSpPr>
        <p:spPr>
          <a:xfrm>
            <a:off x="13996165" y="8904470"/>
            <a:ext cx="968742" cy="999137"/>
          </a:xfrm>
          <a:prstGeom prst="rect">
            <a:avLst/>
          </a:prstGeom>
        </p:spPr>
        <p:txBody>
          <a:bodyPr lIns="0" tIns="0" rIns="0" bIns="0" rtlCol="0" anchor="t">
            <a:spAutoFit/>
          </a:bodyPr>
          <a:lstStyle/>
          <a:p>
            <a:pPr>
              <a:lnSpc>
                <a:spcPts val="2580"/>
              </a:lnSpc>
            </a:pPr>
            <a:r>
              <a:rPr lang="en-US" sz="1843" spc="-42">
                <a:solidFill>
                  <a:srgbClr val="000000"/>
                </a:solidFill>
                <a:latin typeface="IBM Plex Sans Condensed"/>
                <a:ea typeface="IBM Plex Sans Condensed"/>
                <a:cs typeface="IBM Plex Sans Condensed"/>
                <a:sym typeface="IBM Plex Sans Condensed"/>
              </a:rPr>
              <a:t>C AFE T E RIA KIT C HE N</a:t>
            </a:r>
          </a:p>
        </p:txBody>
      </p:sp>
      <p:sp>
        <p:nvSpPr>
          <p:cNvPr id="23" name="TextBox 23">
            <a:extLst>
              <a:ext uri="{C183D7F6-B498-43B3-948B-1728B52AA6E4}">
                <adec:decorative xmlns:adec="http://schemas.microsoft.com/office/drawing/2017/decorative" val="1"/>
              </a:ext>
            </a:extLst>
          </p:cNvPr>
          <p:cNvSpPr txBox="1"/>
          <p:nvPr/>
        </p:nvSpPr>
        <p:spPr>
          <a:xfrm>
            <a:off x="3290408" y="7043040"/>
            <a:ext cx="620123" cy="445926"/>
          </a:xfrm>
          <a:prstGeom prst="rect">
            <a:avLst/>
          </a:prstGeom>
        </p:spPr>
        <p:txBody>
          <a:bodyPr lIns="0" tIns="0" rIns="0" bIns="0" rtlCol="0" anchor="t">
            <a:spAutoFit/>
          </a:bodyPr>
          <a:lstStyle/>
          <a:p>
            <a:pPr algn="ctr">
              <a:lnSpc>
                <a:spcPts val="1691"/>
              </a:lnSpc>
            </a:pPr>
            <a:r>
              <a:rPr lang="en-US" sz="1459" spc="-30">
                <a:solidFill>
                  <a:srgbClr val="C00000"/>
                </a:solidFill>
                <a:latin typeface="IBM Plex Sans Condensed"/>
                <a:ea typeface="IBM Plex Sans Condensed"/>
                <a:cs typeface="IBM Plex Sans Condensed"/>
                <a:sym typeface="IBM Plex Sans Condensed"/>
              </a:rPr>
              <a:t>ENCLOSE STAIR</a:t>
            </a:r>
          </a:p>
        </p:txBody>
      </p:sp>
      <p:sp>
        <p:nvSpPr>
          <p:cNvPr id="24" name="TextBox 24">
            <a:extLst>
              <a:ext uri="{C183D7F6-B498-43B3-948B-1728B52AA6E4}">
                <adec:decorative xmlns:adec="http://schemas.microsoft.com/office/drawing/2017/decorative" val="1"/>
              </a:ext>
            </a:extLst>
          </p:cNvPr>
          <p:cNvSpPr txBox="1"/>
          <p:nvPr/>
        </p:nvSpPr>
        <p:spPr>
          <a:xfrm>
            <a:off x="16507001" y="7043040"/>
            <a:ext cx="620123" cy="445926"/>
          </a:xfrm>
          <a:prstGeom prst="rect">
            <a:avLst/>
          </a:prstGeom>
        </p:spPr>
        <p:txBody>
          <a:bodyPr lIns="0" tIns="0" rIns="0" bIns="0" rtlCol="0" anchor="t">
            <a:spAutoFit/>
          </a:bodyPr>
          <a:lstStyle/>
          <a:p>
            <a:pPr algn="ctr">
              <a:lnSpc>
                <a:spcPts val="1691"/>
              </a:lnSpc>
            </a:pPr>
            <a:r>
              <a:rPr lang="en-US" sz="1459" spc="-30">
                <a:solidFill>
                  <a:srgbClr val="C00000"/>
                </a:solidFill>
                <a:latin typeface="IBM Plex Sans Condensed"/>
                <a:ea typeface="IBM Plex Sans Condensed"/>
                <a:cs typeface="IBM Plex Sans Condensed"/>
                <a:sym typeface="IBM Plex Sans Condensed"/>
              </a:rPr>
              <a:t>ENCLOSE STAIR</a:t>
            </a:r>
          </a:p>
        </p:txBody>
      </p:sp>
      <p:pic>
        <p:nvPicPr>
          <p:cNvPr id="28" name="Picture 27" descr="Chart for building layout.">
            <a:extLst>
              <a:ext uri="{FF2B5EF4-FFF2-40B4-BE49-F238E27FC236}">
                <a16:creationId xmlns:a16="http://schemas.microsoft.com/office/drawing/2014/main" id="{1653CFF1-87F2-0541-7D32-D2F6D7C6CFF5}"/>
              </a:ext>
            </a:extLst>
          </p:cNvPr>
          <p:cNvPicPr>
            <a:picLocks noChangeAspect="1"/>
          </p:cNvPicPr>
          <p:nvPr/>
        </p:nvPicPr>
        <p:blipFill>
          <a:blip r:embed="rId26"/>
          <a:stretch>
            <a:fillRect/>
          </a:stretch>
        </p:blipFill>
        <p:spPr>
          <a:xfrm>
            <a:off x="5650164" y="8608445"/>
            <a:ext cx="9589836" cy="1387641"/>
          </a:xfrm>
          <a:prstGeom prst="rect">
            <a:avLst/>
          </a:prstGeom>
        </p:spPr>
      </p:pic>
      <p:pic>
        <p:nvPicPr>
          <p:cNvPr id="30" name="Picture 29">
            <a:extLst>
              <a:ext uri="{FF2B5EF4-FFF2-40B4-BE49-F238E27FC236}">
                <a16:creationId xmlns:a16="http://schemas.microsoft.com/office/drawing/2014/main" id="{3505068B-8B24-A339-122D-414E4F06D184}"/>
              </a:ext>
              <a:ext uri="{C183D7F6-B498-43B3-948B-1728B52AA6E4}">
                <adec:decorative xmlns:adec="http://schemas.microsoft.com/office/drawing/2017/decorative" val="1"/>
              </a:ext>
            </a:extLst>
          </p:cNvPr>
          <p:cNvPicPr>
            <a:picLocks noChangeAspect="1"/>
          </p:cNvPicPr>
          <p:nvPr/>
        </p:nvPicPr>
        <p:blipFill>
          <a:blip r:embed="rId27"/>
          <a:stretch>
            <a:fillRect/>
          </a:stretch>
        </p:blipFill>
        <p:spPr>
          <a:xfrm>
            <a:off x="16541031" y="7050558"/>
            <a:ext cx="676881" cy="439378"/>
          </a:xfrm>
          <a:prstGeom prst="rect">
            <a:avLst/>
          </a:prstGeom>
        </p:spPr>
      </p:pic>
      <p:pic>
        <p:nvPicPr>
          <p:cNvPr id="32" name="Picture 31">
            <a:extLst>
              <a:ext uri="{FF2B5EF4-FFF2-40B4-BE49-F238E27FC236}">
                <a16:creationId xmlns:a16="http://schemas.microsoft.com/office/drawing/2014/main" id="{882A482A-A3AE-54C8-95D4-850933E8AFB0}"/>
              </a:ext>
              <a:ext uri="{C183D7F6-B498-43B3-948B-1728B52AA6E4}">
                <adec:decorative xmlns:adec="http://schemas.microsoft.com/office/drawing/2017/decorative" val="1"/>
              </a:ext>
            </a:extLst>
          </p:cNvPr>
          <p:cNvPicPr>
            <a:picLocks noChangeAspect="1"/>
          </p:cNvPicPr>
          <p:nvPr/>
        </p:nvPicPr>
        <p:blipFill>
          <a:blip r:embed="rId27"/>
          <a:stretch>
            <a:fillRect/>
          </a:stretch>
        </p:blipFill>
        <p:spPr>
          <a:xfrm>
            <a:off x="3328968" y="7033122"/>
            <a:ext cx="686966" cy="445925"/>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AB82B435-15F0-103C-F55E-1D8A2FBB9C79}"/>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US"/>
              <a:t>DAO site</a:t>
            </a:r>
          </a:p>
        </p:txBody>
      </p:sp>
      <p:grpSp>
        <p:nvGrpSpPr>
          <p:cNvPr id="2" name="Group 2">
            <a:extLst>
              <a:ext uri="{C183D7F6-B498-43B3-948B-1728B52AA6E4}">
                <adec:decorative xmlns:adec="http://schemas.microsoft.com/office/drawing/2017/decorative" val="1"/>
              </a:ext>
            </a:extLst>
          </p:cNvPr>
          <p:cNvGrpSpPr>
            <a:grpSpLocks noChangeAspect="1"/>
          </p:cNvGrpSpPr>
          <p:nvPr/>
        </p:nvGrpSpPr>
        <p:grpSpPr>
          <a:xfrm>
            <a:off x="0" y="9364365"/>
            <a:ext cx="716105" cy="922557"/>
            <a:chOff x="0" y="0"/>
            <a:chExt cx="700189" cy="902056"/>
          </a:xfrm>
        </p:grpSpPr>
        <p:sp>
          <p:nvSpPr>
            <p:cNvPr id="3" name="Freeform 3"/>
            <p:cNvSpPr/>
            <p:nvPr/>
          </p:nvSpPr>
          <p:spPr>
            <a:xfrm>
              <a:off x="0" y="0"/>
              <a:ext cx="700151" cy="902081"/>
            </a:xfrm>
            <a:custGeom>
              <a:avLst/>
              <a:gdLst/>
              <a:ahLst/>
              <a:cxnLst/>
              <a:rect l="l" t="t" r="r" b="b"/>
              <a:pathLst>
                <a:path w="700151" h="902081">
                  <a:moveTo>
                    <a:pt x="112649" y="0"/>
                  </a:moveTo>
                  <a:lnTo>
                    <a:pt x="77343" y="193675"/>
                  </a:lnTo>
                  <a:lnTo>
                    <a:pt x="427101" y="193675"/>
                  </a:lnTo>
                  <a:lnTo>
                    <a:pt x="0" y="845185"/>
                  </a:lnTo>
                  <a:lnTo>
                    <a:pt x="0" y="902081"/>
                  </a:lnTo>
                  <a:lnTo>
                    <a:pt x="216281" y="902081"/>
                  </a:lnTo>
                  <a:lnTo>
                    <a:pt x="667258" y="176657"/>
                  </a:lnTo>
                  <a:lnTo>
                    <a:pt x="700151" y="0"/>
                  </a:lnTo>
                  <a:close/>
                </a:path>
              </a:pathLst>
            </a:custGeom>
            <a:solidFill>
              <a:srgbClr val="FFFFFF">
                <a:alpha val="49804"/>
              </a:srgbClr>
            </a:solidFill>
          </p:spPr>
          <p:txBody>
            <a:bodyPr/>
            <a:lstStyle/>
            <a:p>
              <a:endParaRPr lang="en-US" sz="1841"/>
            </a:p>
          </p:txBody>
        </p:sp>
      </p:grpSp>
      <p:sp>
        <p:nvSpPr>
          <p:cNvPr id="4" name="Freeform 4">
            <a:extLst>
              <a:ext uri="{C183D7F6-B498-43B3-948B-1728B52AA6E4}">
                <adec:decorative xmlns:adec="http://schemas.microsoft.com/office/drawing/2017/decorative" val="1"/>
              </a:ext>
            </a:extLst>
          </p:cNvPr>
          <p:cNvSpPr/>
          <p:nvPr/>
        </p:nvSpPr>
        <p:spPr>
          <a:xfrm>
            <a:off x="1746969" y="-64946"/>
            <a:ext cx="16612463" cy="10416883"/>
          </a:xfrm>
          <a:custGeom>
            <a:avLst/>
            <a:gdLst/>
            <a:ahLst/>
            <a:cxnLst/>
            <a:rect l="l" t="t" r="r" b="b"/>
            <a:pathLst>
              <a:path w="16243297" h="10185397">
                <a:moveTo>
                  <a:pt x="0" y="0"/>
                </a:moveTo>
                <a:lnTo>
                  <a:pt x="16243297" y="0"/>
                </a:lnTo>
                <a:lnTo>
                  <a:pt x="16243297" y="10185397"/>
                </a:lnTo>
                <a:lnTo>
                  <a:pt x="0" y="10185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841"/>
          </a:p>
        </p:txBody>
      </p:sp>
      <p:grpSp>
        <p:nvGrpSpPr>
          <p:cNvPr id="5" name="Group 5" descr="Rutherford Road Building Photo"/>
          <p:cNvGrpSpPr>
            <a:grpSpLocks noChangeAspect="1"/>
          </p:cNvGrpSpPr>
          <p:nvPr/>
        </p:nvGrpSpPr>
        <p:grpSpPr>
          <a:xfrm>
            <a:off x="3089734" y="233796"/>
            <a:ext cx="14498435" cy="9819409"/>
            <a:chOff x="0" y="0"/>
            <a:chExt cx="18901664" cy="12801600"/>
          </a:xfrm>
        </p:grpSpPr>
        <p:sp>
          <p:nvSpPr>
            <p:cNvPr id="6" name="Freeform 6"/>
            <p:cNvSpPr/>
            <p:nvPr/>
          </p:nvSpPr>
          <p:spPr>
            <a:xfrm>
              <a:off x="0" y="0"/>
              <a:ext cx="18901663" cy="12801600"/>
            </a:xfrm>
            <a:custGeom>
              <a:avLst/>
              <a:gdLst/>
              <a:ahLst/>
              <a:cxnLst/>
              <a:rect l="l" t="t" r="r" b="b"/>
              <a:pathLst>
                <a:path w="18901663" h="12801600">
                  <a:moveTo>
                    <a:pt x="5807075" y="0"/>
                  </a:moveTo>
                  <a:lnTo>
                    <a:pt x="5807075" y="18669"/>
                  </a:lnTo>
                  <a:cubicBezTo>
                    <a:pt x="5807075" y="445516"/>
                    <a:pt x="5461000" y="791718"/>
                    <a:pt x="5034026" y="791718"/>
                  </a:cubicBezTo>
                  <a:lnTo>
                    <a:pt x="0" y="791718"/>
                  </a:lnTo>
                  <a:lnTo>
                    <a:pt x="0" y="12801600"/>
                  </a:lnTo>
                  <a:lnTo>
                    <a:pt x="18901663" y="12801600"/>
                  </a:lnTo>
                  <a:lnTo>
                    <a:pt x="18901663" y="0"/>
                  </a:lnTo>
                  <a:close/>
                </a:path>
              </a:pathLst>
            </a:custGeom>
            <a:blipFill>
              <a:blip r:embed="rId4"/>
              <a:stretch>
                <a:fillRect/>
              </a:stretch>
            </a:blipFill>
          </p:spPr>
          <p:txBody>
            <a:bodyPr/>
            <a:lstStyle/>
            <a:p>
              <a:endParaRPr lang="en-US" sz="1841"/>
            </a:p>
          </p:txBody>
        </p:sp>
      </p:grpSp>
      <p:sp>
        <p:nvSpPr>
          <p:cNvPr id="7" name="Freeform 7">
            <a:extLst>
              <a:ext uri="{C183D7F6-B498-43B3-948B-1728B52AA6E4}">
                <adec:decorative xmlns:adec="http://schemas.microsoft.com/office/drawing/2017/decorative" val="1"/>
              </a:ext>
            </a:extLst>
          </p:cNvPr>
          <p:cNvSpPr/>
          <p:nvPr/>
        </p:nvSpPr>
        <p:spPr>
          <a:xfrm>
            <a:off x="17822101" y="8650432"/>
            <a:ext cx="233795" cy="935182"/>
          </a:xfrm>
          <a:custGeom>
            <a:avLst/>
            <a:gdLst/>
            <a:ahLst/>
            <a:cxnLst/>
            <a:rect l="l" t="t" r="r" b="b"/>
            <a:pathLst>
              <a:path w="228600" h="914400">
                <a:moveTo>
                  <a:pt x="0" y="0"/>
                </a:moveTo>
                <a:lnTo>
                  <a:pt x="228600" y="0"/>
                </a:lnTo>
                <a:lnTo>
                  <a:pt x="228600" y="914400"/>
                </a:lnTo>
                <a:lnTo>
                  <a:pt x="0" y="9144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1841"/>
          </a:p>
        </p:txBody>
      </p:sp>
      <p:sp>
        <p:nvSpPr>
          <p:cNvPr id="8" name="Freeform 8">
            <a:extLst>
              <a:ext uri="{C183D7F6-B498-43B3-948B-1728B52AA6E4}">
                <adec:decorative xmlns:adec="http://schemas.microsoft.com/office/drawing/2017/decorative" val="1"/>
              </a:ext>
            </a:extLst>
          </p:cNvPr>
          <p:cNvSpPr/>
          <p:nvPr/>
        </p:nvSpPr>
        <p:spPr>
          <a:xfrm rot="5400000">
            <a:off x="17631148" y="9085311"/>
            <a:ext cx="643298" cy="136702"/>
          </a:xfrm>
          <a:custGeom>
            <a:avLst/>
            <a:gdLst/>
            <a:ahLst/>
            <a:cxnLst/>
            <a:rect l="l" t="t" r="r" b="b"/>
            <a:pathLst>
              <a:path w="629002" h="133664">
                <a:moveTo>
                  <a:pt x="0" y="0"/>
                </a:moveTo>
                <a:lnTo>
                  <a:pt x="629003" y="0"/>
                </a:lnTo>
                <a:lnTo>
                  <a:pt x="629003" y="133664"/>
                </a:lnTo>
                <a:lnTo>
                  <a:pt x="0" y="133664"/>
                </a:lnTo>
                <a:lnTo>
                  <a:pt x="0" y="0"/>
                </a:lnTo>
                <a:close/>
              </a:path>
            </a:pathLst>
          </a:custGeom>
          <a:blipFill>
            <a:blip r:embed="rId7"/>
            <a:stretch>
              <a:fillRect/>
            </a:stretch>
          </a:blipFill>
        </p:spPr>
        <p:txBody>
          <a:bodyPr/>
          <a:lstStyle/>
          <a:p>
            <a:endParaRPr lang="en-US" sz="1841"/>
          </a:p>
        </p:txBody>
      </p:sp>
      <p:sp>
        <p:nvSpPr>
          <p:cNvPr id="9" name="Freeform 9">
            <a:extLst>
              <a:ext uri="{C183D7F6-B498-43B3-948B-1728B52AA6E4}">
                <adec:decorative xmlns:adec="http://schemas.microsoft.com/office/drawing/2017/decorative" val="1"/>
              </a:ext>
            </a:extLst>
          </p:cNvPr>
          <p:cNvSpPr/>
          <p:nvPr/>
        </p:nvSpPr>
        <p:spPr>
          <a:xfrm>
            <a:off x="17817163" y="233796"/>
            <a:ext cx="243547" cy="8416636"/>
          </a:xfrm>
          <a:custGeom>
            <a:avLst/>
            <a:gdLst/>
            <a:ahLst/>
            <a:cxnLst/>
            <a:rect l="l" t="t" r="r" b="b"/>
            <a:pathLst>
              <a:path w="238135" h="8229600">
                <a:moveTo>
                  <a:pt x="0" y="0"/>
                </a:moveTo>
                <a:lnTo>
                  <a:pt x="238135" y="0"/>
                </a:lnTo>
                <a:lnTo>
                  <a:pt x="238135" y="8229600"/>
                </a:lnTo>
                <a:lnTo>
                  <a:pt x="0" y="82296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1841"/>
          </a:p>
        </p:txBody>
      </p:sp>
      <p:sp>
        <p:nvSpPr>
          <p:cNvPr id="10" name="Freeform 10">
            <a:extLst>
              <a:ext uri="{C183D7F6-B498-43B3-948B-1728B52AA6E4}">
                <adec:decorative xmlns:adec="http://schemas.microsoft.com/office/drawing/2017/decorative" val="1"/>
              </a:ext>
            </a:extLst>
          </p:cNvPr>
          <p:cNvSpPr/>
          <p:nvPr/>
        </p:nvSpPr>
        <p:spPr>
          <a:xfrm rot="5400000">
            <a:off x="15648027" y="6241979"/>
            <a:ext cx="4622915" cy="204892"/>
          </a:xfrm>
          <a:custGeom>
            <a:avLst/>
            <a:gdLst/>
            <a:ahLst/>
            <a:cxnLst/>
            <a:rect l="l" t="t" r="r" b="b"/>
            <a:pathLst>
              <a:path w="4520184" h="200339">
                <a:moveTo>
                  <a:pt x="0" y="0"/>
                </a:moveTo>
                <a:lnTo>
                  <a:pt x="4520184" y="0"/>
                </a:lnTo>
                <a:lnTo>
                  <a:pt x="4520184" y="200339"/>
                </a:lnTo>
                <a:lnTo>
                  <a:pt x="0" y="200339"/>
                </a:lnTo>
                <a:lnTo>
                  <a:pt x="0" y="0"/>
                </a:lnTo>
                <a:close/>
              </a:path>
            </a:pathLst>
          </a:custGeom>
          <a:blipFill>
            <a:blip r:embed="rId10"/>
            <a:stretch>
              <a:fillRect/>
            </a:stretch>
          </a:blipFill>
        </p:spPr>
        <p:txBody>
          <a:bodyPr/>
          <a:lstStyle/>
          <a:p>
            <a:endParaRPr lang="en-US" sz="1841"/>
          </a:p>
        </p:txBody>
      </p:sp>
      <p:sp>
        <p:nvSpPr>
          <p:cNvPr id="11" name="Freeform 11">
            <a:extLst>
              <a:ext uri="{C183D7F6-B498-43B3-948B-1728B52AA6E4}">
                <adec:decorative xmlns:adec="http://schemas.microsoft.com/office/drawing/2017/decorative" val="1"/>
              </a:ext>
            </a:extLst>
          </p:cNvPr>
          <p:cNvSpPr/>
          <p:nvPr/>
        </p:nvSpPr>
        <p:spPr>
          <a:xfrm>
            <a:off x="17822101" y="9585614"/>
            <a:ext cx="233795" cy="467591"/>
          </a:xfrm>
          <a:custGeom>
            <a:avLst/>
            <a:gdLst/>
            <a:ahLst/>
            <a:cxnLst/>
            <a:rect l="l" t="t" r="r" b="b"/>
            <a:pathLst>
              <a:path w="228600" h="457200">
                <a:moveTo>
                  <a:pt x="0" y="0"/>
                </a:moveTo>
                <a:lnTo>
                  <a:pt x="228600" y="0"/>
                </a:lnTo>
                <a:lnTo>
                  <a:pt x="228600" y="457200"/>
                </a:lnTo>
                <a:lnTo>
                  <a:pt x="0" y="4572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1841"/>
          </a:p>
        </p:txBody>
      </p:sp>
      <p:sp>
        <p:nvSpPr>
          <p:cNvPr id="12" name="Freeform 12">
            <a:extLst>
              <a:ext uri="{C183D7F6-B498-43B3-948B-1728B52AA6E4}">
                <adec:decorative xmlns:adec="http://schemas.microsoft.com/office/drawing/2017/decorative" val="1"/>
              </a:ext>
            </a:extLst>
          </p:cNvPr>
          <p:cNvSpPr/>
          <p:nvPr/>
        </p:nvSpPr>
        <p:spPr>
          <a:xfrm rot="5400000">
            <a:off x="17862070" y="9891983"/>
            <a:ext cx="194830" cy="204892"/>
          </a:xfrm>
          <a:custGeom>
            <a:avLst/>
            <a:gdLst/>
            <a:ahLst/>
            <a:cxnLst/>
            <a:rect l="l" t="t" r="r" b="b"/>
            <a:pathLst>
              <a:path w="190500" h="200339">
                <a:moveTo>
                  <a:pt x="0" y="0"/>
                </a:moveTo>
                <a:lnTo>
                  <a:pt x="190500" y="0"/>
                </a:lnTo>
                <a:lnTo>
                  <a:pt x="190500" y="200340"/>
                </a:lnTo>
                <a:lnTo>
                  <a:pt x="0" y="200340"/>
                </a:lnTo>
                <a:lnTo>
                  <a:pt x="0" y="0"/>
                </a:lnTo>
                <a:close/>
              </a:path>
            </a:pathLst>
          </a:custGeom>
          <a:blipFill>
            <a:blip r:embed="rId13"/>
            <a:stretch>
              <a:fillRect/>
            </a:stretch>
          </a:blipFill>
        </p:spPr>
        <p:txBody>
          <a:bodyPr/>
          <a:lstStyle/>
          <a:p>
            <a:endParaRPr lang="en-US" sz="1841"/>
          </a:p>
        </p:txBody>
      </p:sp>
      <p:sp>
        <p:nvSpPr>
          <p:cNvPr id="13" name="Freeform 13">
            <a:extLst>
              <a:ext uri="{C183D7F6-B498-43B3-948B-1728B52AA6E4}">
                <adec:decorative xmlns:adec="http://schemas.microsoft.com/office/drawing/2017/decorative" val="1"/>
              </a:ext>
            </a:extLst>
          </p:cNvPr>
          <p:cNvSpPr/>
          <p:nvPr/>
        </p:nvSpPr>
        <p:spPr>
          <a:xfrm>
            <a:off x="2873736" y="301917"/>
            <a:ext cx="1797371" cy="725740"/>
          </a:xfrm>
          <a:custGeom>
            <a:avLst/>
            <a:gdLst/>
            <a:ahLst/>
            <a:cxnLst/>
            <a:rect l="l" t="t" r="r" b="b"/>
            <a:pathLst>
              <a:path w="1757429" h="709612">
                <a:moveTo>
                  <a:pt x="0" y="0"/>
                </a:moveTo>
                <a:lnTo>
                  <a:pt x="1757429" y="0"/>
                </a:lnTo>
                <a:lnTo>
                  <a:pt x="1757429" y="709613"/>
                </a:lnTo>
                <a:lnTo>
                  <a:pt x="0" y="709613"/>
                </a:lnTo>
                <a:lnTo>
                  <a:pt x="0" y="0"/>
                </a:lnTo>
                <a:close/>
              </a:path>
            </a:pathLst>
          </a:custGeom>
          <a:blipFill>
            <a:blip r:embed="rId14"/>
            <a:stretch>
              <a:fillRect/>
            </a:stretch>
          </a:blipFill>
        </p:spPr>
        <p:txBody>
          <a:bodyPr/>
          <a:lstStyle/>
          <a:p>
            <a:endParaRPr lang="en-US" sz="1841"/>
          </a:p>
        </p:txBody>
      </p:sp>
      <p:sp>
        <p:nvSpPr>
          <p:cNvPr id="14" name="Freeform 14">
            <a:extLst>
              <a:ext uri="{C183D7F6-B498-43B3-948B-1728B52AA6E4}">
                <adec:decorative xmlns:adec="http://schemas.microsoft.com/office/drawing/2017/decorative" val="1"/>
              </a:ext>
            </a:extLst>
          </p:cNvPr>
          <p:cNvSpPr/>
          <p:nvPr/>
        </p:nvSpPr>
        <p:spPr>
          <a:xfrm>
            <a:off x="3092987" y="409464"/>
            <a:ext cx="1524084" cy="399722"/>
          </a:xfrm>
          <a:custGeom>
            <a:avLst/>
            <a:gdLst/>
            <a:ahLst/>
            <a:cxnLst/>
            <a:rect l="l" t="t" r="r" b="b"/>
            <a:pathLst>
              <a:path w="1490215" h="390839">
                <a:moveTo>
                  <a:pt x="0" y="0"/>
                </a:moveTo>
                <a:lnTo>
                  <a:pt x="1490215" y="0"/>
                </a:lnTo>
                <a:lnTo>
                  <a:pt x="1490215" y="390840"/>
                </a:lnTo>
                <a:lnTo>
                  <a:pt x="0" y="390840"/>
                </a:lnTo>
                <a:lnTo>
                  <a:pt x="0" y="0"/>
                </a:lnTo>
                <a:close/>
              </a:path>
            </a:pathLst>
          </a:custGeom>
          <a:blipFill>
            <a:blip r:embed="rId15"/>
            <a:stretch>
              <a:fillRect/>
            </a:stretch>
          </a:blipFill>
        </p:spPr>
        <p:txBody>
          <a:bodyPr/>
          <a:lstStyle/>
          <a:p>
            <a:endParaRPr lang="en-US" sz="1841"/>
          </a:p>
        </p:txBody>
      </p:sp>
      <p:sp>
        <p:nvSpPr>
          <p:cNvPr id="16" name="TextBox 16">
            <a:extLst>
              <a:ext uri="{C183D7F6-B498-43B3-948B-1728B52AA6E4}">
                <adec:decorative xmlns:adec="http://schemas.microsoft.com/office/drawing/2017/decorative" val="1"/>
              </a:ext>
            </a:extLst>
          </p:cNvPr>
          <p:cNvSpPr txBox="1"/>
          <p:nvPr/>
        </p:nvSpPr>
        <p:spPr>
          <a:xfrm>
            <a:off x="12834995" y="6453939"/>
            <a:ext cx="5117802" cy="2832943"/>
          </a:xfrm>
          <a:prstGeom prst="rect">
            <a:avLst/>
          </a:prstGeom>
        </p:spPr>
        <p:txBody>
          <a:bodyPr lIns="0" tIns="0" rIns="0" bIns="0" rtlCol="0" anchor="t">
            <a:spAutoFit/>
          </a:bodyPr>
          <a:lstStyle/>
          <a:p>
            <a:pPr>
              <a:lnSpc>
                <a:spcPts val="5413"/>
              </a:lnSpc>
            </a:pPr>
            <a:r>
              <a:rPr lang="en-US" sz="4530" spc="-95">
                <a:solidFill>
                  <a:srgbClr val="FFFFFF"/>
                </a:solidFill>
                <a:effectLst>
                  <a:outerShdw blurRad="38100" dist="38100" dir="2700000" algn="tl">
                    <a:srgbClr val="000000">
                      <a:alpha val="43137"/>
                    </a:srgbClr>
                  </a:outerShdw>
                </a:effectLst>
                <a:latin typeface="IBM Plex Sans Condensed"/>
                <a:ea typeface="IBM Plex Sans Condensed"/>
                <a:cs typeface="IBM Plex Sans Condensed"/>
                <a:sym typeface="IBM Plex Sans Condensed"/>
              </a:rPr>
              <a:t>Total Area: 32,697 SF Classrooms: 8 / 2 SE Capacity: 192 Pupils  w/alt: 258 Pupils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79704CEE-BE37-B75F-05B5-E858FE229FC8}"/>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US"/>
              <a:t>DAO Bus</a:t>
            </a:r>
          </a:p>
        </p:txBody>
      </p:sp>
      <p:grpSp>
        <p:nvGrpSpPr>
          <p:cNvPr id="2" name="Group 2">
            <a:extLst>
              <a:ext uri="{C183D7F6-B498-43B3-948B-1728B52AA6E4}">
                <adec:decorative xmlns:adec="http://schemas.microsoft.com/office/drawing/2017/decorative" val="1"/>
              </a:ext>
            </a:extLst>
          </p:cNvPr>
          <p:cNvGrpSpPr>
            <a:grpSpLocks noChangeAspect="1"/>
          </p:cNvGrpSpPr>
          <p:nvPr/>
        </p:nvGrpSpPr>
        <p:grpSpPr>
          <a:xfrm>
            <a:off x="0" y="9346909"/>
            <a:ext cx="692590" cy="940092"/>
            <a:chOff x="0" y="0"/>
            <a:chExt cx="677202" cy="919201"/>
          </a:xfrm>
        </p:grpSpPr>
        <p:sp>
          <p:nvSpPr>
            <p:cNvPr id="3" name="Freeform 3"/>
            <p:cNvSpPr/>
            <p:nvPr/>
          </p:nvSpPr>
          <p:spPr>
            <a:xfrm>
              <a:off x="-127" y="0"/>
              <a:ext cx="681101" cy="919226"/>
            </a:xfrm>
            <a:custGeom>
              <a:avLst/>
              <a:gdLst/>
              <a:ahLst/>
              <a:cxnLst/>
              <a:rect l="l" t="t" r="r" b="b"/>
              <a:pathLst>
                <a:path w="681101" h="919226">
                  <a:moveTo>
                    <a:pt x="378587" y="186436"/>
                  </a:moveTo>
                  <a:cubicBezTo>
                    <a:pt x="401193" y="186817"/>
                    <a:pt x="419100" y="194564"/>
                    <a:pt x="432435" y="209677"/>
                  </a:cubicBezTo>
                  <a:cubicBezTo>
                    <a:pt x="445770" y="224790"/>
                    <a:pt x="450469" y="244602"/>
                    <a:pt x="446913" y="269494"/>
                  </a:cubicBezTo>
                  <a:cubicBezTo>
                    <a:pt x="441325" y="294259"/>
                    <a:pt x="429133" y="314198"/>
                    <a:pt x="410337" y="329311"/>
                  </a:cubicBezTo>
                  <a:cubicBezTo>
                    <a:pt x="391541" y="344424"/>
                    <a:pt x="370840" y="352044"/>
                    <a:pt x="348107" y="352552"/>
                  </a:cubicBezTo>
                  <a:cubicBezTo>
                    <a:pt x="325501" y="352171"/>
                    <a:pt x="307594" y="344424"/>
                    <a:pt x="294386" y="329565"/>
                  </a:cubicBezTo>
                  <a:cubicBezTo>
                    <a:pt x="281178" y="314706"/>
                    <a:pt x="276733" y="295021"/>
                    <a:pt x="280924" y="270891"/>
                  </a:cubicBezTo>
                  <a:lnTo>
                    <a:pt x="280924" y="269621"/>
                  </a:lnTo>
                  <a:cubicBezTo>
                    <a:pt x="286004" y="244856"/>
                    <a:pt x="297815" y="224917"/>
                    <a:pt x="316484" y="209804"/>
                  </a:cubicBezTo>
                  <a:cubicBezTo>
                    <a:pt x="335153" y="194691"/>
                    <a:pt x="355854" y="187071"/>
                    <a:pt x="378587" y="186563"/>
                  </a:cubicBezTo>
                  <a:close/>
                  <a:moveTo>
                    <a:pt x="315087" y="527812"/>
                  </a:moveTo>
                  <a:cubicBezTo>
                    <a:pt x="346710" y="529082"/>
                    <a:pt x="369189" y="540258"/>
                    <a:pt x="382397" y="561340"/>
                  </a:cubicBezTo>
                  <a:cubicBezTo>
                    <a:pt x="395605" y="582422"/>
                    <a:pt x="400050" y="605790"/>
                    <a:pt x="395732" y="631444"/>
                  </a:cubicBezTo>
                  <a:cubicBezTo>
                    <a:pt x="390906" y="656590"/>
                    <a:pt x="377952" y="679577"/>
                    <a:pt x="356743" y="700532"/>
                  </a:cubicBezTo>
                  <a:cubicBezTo>
                    <a:pt x="335534" y="721487"/>
                    <a:pt x="309118" y="732663"/>
                    <a:pt x="277495" y="733933"/>
                  </a:cubicBezTo>
                  <a:cubicBezTo>
                    <a:pt x="246380" y="732663"/>
                    <a:pt x="224409" y="721487"/>
                    <a:pt x="211328" y="700659"/>
                  </a:cubicBezTo>
                  <a:cubicBezTo>
                    <a:pt x="198247" y="679831"/>
                    <a:pt x="193929" y="657098"/>
                    <a:pt x="198247" y="632587"/>
                  </a:cubicBezTo>
                  <a:lnTo>
                    <a:pt x="198247" y="631317"/>
                  </a:lnTo>
                  <a:cubicBezTo>
                    <a:pt x="202946" y="605663"/>
                    <a:pt x="215519" y="582295"/>
                    <a:pt x="236220" y="561213"/>
                  </a:cubicBezTo>
                  <a:cubicBezTo>
                    <a:pt x="256921" y="540131"/>
                    <a:pt x="283210" y="528955"/>
                    <a:pt x="315341" y="527685"/>
                  </a:cubicBezTo>
                  <a:close/>
                  <a:moveTo>
                    <a:pt x="413893" y="0"/>
                  </a:moveTo>
                  <a:cubicBezTo>
                    <a:pt x="343916" y="889"/>
                    <a:pt x="284099" y="13462"/>
                    <a:pt x="234188" y="37973"/>
                  </a:cubicBezTo>
                  <a:cubicBezTo>
                    <a:pt x="184277" y="62484"/>
                    <a:pt x="145034" y="93599"/>
                    <a:pt x="116078" y="131445"/>
                  </a:cubicBezTo>
                  <a:cubicBezTo>
                    <a:pt x="87122" y="169291"/>
                    <a:pt x="68961" y="208788"/>
                    <a:pt x="61595" y="249809"/>
                  </a:cubicBezTo>
                  <a:lnTo>
                    <a:pt x="61595" y="251079"/>
                  </a:lnTo>
                  <a:cubicBezTo>
                    <a:pt x="55753" y="284607"/>
                    <a:pt x="55880" y="312801"/>
                    <a:pt x="61976" y="335534"/>
                  </a:cubicBezTo>
                  <a:cubicBezTo>
                    <a:pt x="68072" y="358267"/>
                    <a:pt x="76708" y="376682"/>
                    <a:pt x="87503" y="390652"/>
                  </a:cubicBezTo>
                  <a:cubicBezTo>
                    <a:pt x="98298" y="404622"/>
                    <a:pt x="108077" y="415417"/>
                    <a:pt x="116332" y="423037"/>
                  </a:cubicBezTo>
                  <a:cubicBezTo>
                    <a:pt x="70612" y="445135"/>
                    <a:pt x="36195" y="474726"/>
                    <a:pt x="13208" y="511810"/>
                  </a:cubicBezTo>
                  <a:cubicBezTo>
                    <a:pt x="8509" y="519430"/>
                    <a:pt x="4064" y="527177"/>
                    <a:pt x="0" y="535051"/>
                  </a:cubicBezTo>
                  <a:lnTo>
                    <a:pt x="127" y="535051"/>
                  </a:lnTo>
                  <a:lnTo>
                    <a:pt x="127" y="826897"/>
                  </a:lnTo>
                  <a:cubicBezTo>
                    <a:pt x="5715" y="835152"/>
                    <a:pt x="11811" y="843153"/>
                    <a:pt x="18542" y="850773"/>
                  </a:cubicBezTo>
                  <a:cubicBezTo>
                    <a:pt x="46482" y="882269"/>
                    <a:pt x="82423" y="905129"/>
                    <a:pt x="126365" y="919226"/>
                  </a:cubicBezTo>
                  <a:lnTo>
                    <a:pt x="359156" y="919226"/>
                  </a:lnTo>
                  <a:cubicBezTo>
                    <a:pt x="408432" y="905129"/>
                    <a:pt x="453136" y="882269"/>
                    <a:pt x="493141" y="850773"/>
                  </a:cubicBezTo>
                  <a:cubicBezTo>
                    <a:pt x="563372" y="795401"/>
                    <a:pt x="607568" y="722757"/>
                    <a:pt x="625983" y="632714"/>
                  </a:cubicBezTo>
                  <a:cubicBezTo>
                    <a:pt x="634746" y="589280"/>
                    <a:pt x="634238" y="549021"/>
                    <a:pt x="624586" y="511810"/>
                  </a:cubicBezTo>
                  <a:cubicBezTo>
                    <a:pt x="614934" y="474599"/>
                    <a:pt x="591058" y="445008"/>
                    <a:pt x="552831" y="423037"/>
                  </a:cubicBezTo>
                  <a:cubicBezTo>
                    <a:pt x="570992" y="412115"/>
                    <a:pt x="592836" y="393192"/>
                    <a:pt x="618236" y="366395"/>
                  </a:cubicBezTo>
                  <a:cubicBezTo>
                    <a:pt x="643636" y="339598"/>
                    <a:pt x="662051" y="301117"/>
                    <a:pt x="673481" y="251079"/>
                  </a:cubicBezTo>
                  <a:cubicBezTo>
                    <a:pt x="681101" y="209550"/>
                    <a:pt x="677418" y="169799"/>
                    <a:pt x="662559" y="131826"/>
                  </a:cubicBezTo>
                  <a:cubicBezTo>
                    <a:pt x="647700" y="93853"/>
                    <a:pt x="619887" y="62484"/>
                    <a:pt x="579247" y="37973"/>
                  </a:cubicBezTo>
                  <a:cubicBezTo>
                    <a:pt x="538607" y="13462"/>
                    <a:pt x="483489" y="889"/>
                    <a:pt x="413893" y="0"/>
                  </a:cubicBezTo>
                  <a:close/>
                </a:path>
              </a:pathLst>
            </a:custGeom>
            <a:solidFill>
              <a:srgbClr val="FFFFFF">
                <a:alpha val="49804"/>
              </a:srgbClr>
            </a:solidFill>
          </p:spPr>
          <p:txBody>
            <a:bodyPr/>
            <a:lstStyle/>
            <a:p>
              <a:endParaRPr lang="en-US" sz="1841"/>
            </a:p>
          </p:txBody>
        </p:sp>
      </p:grpSp>
      <p:sp>
        <p:nvSpPr>
          <p:cNvPr id="4" name="Freeform 4">
            <a:extLst>
              <a:ext uri="{C183D7F6-B498-43B3-948B-1728B52AA6E4}">
                <adec:decorative xmlns:adec="http://schemas.microsoft.com/office/drawing/2017/decorative" val="1"/>
              </a:ext>
            </a:extLst>
          </p:cNvPr>
          <p:cNvSpPr/>
          <p:nvPr/>
        </p:nvSpPr>
        <p:spPr>
          <a:xfrm>
            <a:off x="1746969" y="-64946"/>
            <a:ext cx="16612463" cy="10416883"/>
          </a:xfrm>
          <a:custGeom>
            <a:avLst/>
            <a:gdLst/>
            <a:ahLst/>
            <a:cxnLst/>
            <a:rect l="l" t="t" r="r" b="b"/>
            <a:pathLst>
              <a:path w="16243297" h="10185397">
                <a:moveTo>
                  <a:pt x="0" y="0"/>
                </a:moveTo>
                <a:lnTo>
                  <a:pt x="16243297" y="0"/>
                </a:lnTo>
                <a:lnTo>
                  <a:pt x="16243297" y="10185397"/>
                </a:lnTo>
                <a:lnTo>
                  <a:pt x="0" y="10185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841"/>
          </a:p>
        </p:txBody>
      </p:sp>
      <p:grpSp>
        <p:nvGrpSpPr>
          <p:cNvPr id="5" name="Group 5">
            <a:extLst>
              <a:ext uri="{C183D7F6-B498-43B3-948B-1728B52AA6E4}">
                <adec:decorative xmlns:adec="http://schemas.microsoft.com/office/drawing/2017/decorative" val="1"/>
              </a:ext>
            </a:extLst>
          </p:cNvPr>
          <p:cNvGrpSpPr>
            <a:grpSpLocks noChangeAspect="1"/>
          </p:cNvGrpSpPr>
          <p:nvPr/>
        </p:nvGrpSpPr>
        <p:grpSpPr>
          <a:xfrm>
            <a:off x="3089734" y="233796"/>
            <a:ext cx="14498435" cy="9819409"/>
            <a:chOff x="0" y="0"/>
            <a:chExt cx="18901664" cy="12801600"/>
          </a:xfrm>
        </p:grpSpPr>
        <p:sp>
          <p:nvSpPr>
            <p:cNvPr id="6" name="Freeform 6"/>
            <p:cNvSpPr/>
            <p:nvPr/>
          </p:nvSpPr>
          <p:spPr>
            <a:xfrm>
              <a:off x="0" y="0"/>
              <a:ext cx="18901663" cy="12801600"/>
            </a:xfrm>
            <a:custGeom>
              <a:avLst/>
              <a:gdLst/>
              <a:ahLst/>
              <a:cxnLst/>
              <a:rect l="l" t="t" r="r" b="b"/>
              <a:pathLst>
                <a:path w="18901663" h="12801600">
                  <a:moveTo>
                    <a:pt x="5807075" y="0"/>
                  </a:moveTo>
                  <a:lnTo>
                    <a:pt x="5807075" y="18669"/>
                  </a:lnTo>
                  <a:cubicBezTo>
                    <a:pt x="5807075" y="445516"/>
                    <a:pt x="5461000" y="791718"/>
                    <a:pt x="5034026" y="791718"/>
                  </a:cubicBezTo>
                  <a:lnTo>
                    <a:pt x="0" y="791718"/>
                  </a:lnTo>
                  <a:lnTo>
                    <a:pt x="0" y="12801600"/>
                  </a:lnTo>
                  <a:lnTo>
                    <a:pt x="18901663" y="12801600"/>
                  </a:lnTo>
                  <a:lnTo>
                    <a:pt x="18901663" y="0"/>
                  </a:lnTo>
                  <a:close/>
                </a:path>
              </a:pathLst>
            </a:custGeom>
            <a:blipFill>
              <a:blip r:embed="rId4"/>
              <a:stretch>
                <a:fillRect/>
              </a:stretch>
            </a:blipFill>
          </p:spPr>
          <p:txBody>
            <a:bodyPr/>
            <a:lstStyle/>
            <a:p>
              <a:endParaRPr lang="en-US" sz="1841"/>
            </a:p>
          </p:txBody>
        </p:sp>
      </p:grpSp>
      <p:sp>
        <p:nvSpPr>
          <p:cNvPr id="7" name="Freeform 7">
            <a:extLst>
              <a:ext uri="{C183D7F6-B498-43B3-948B-1728B52AA6E4}">
                <adec:decorative xmlns:adec="http://schemas.microsoft.com/office/drawing/2017/decorative" val="1"/>
              </a:ext>
            </a:extLst>
          </p:cNvPr>
          <p:cNvSpPr/>
          <p:nvPr/>
        </p:nvSpPr>
        <p:spPr>
          <a:xfrm>
            <a:off x="17822101" y="8650432"/>
            <a:ext cx="233795" cy="935182"/>
          </a:xfrm>
          <a:custGeom>
            <a:avLst/>
            <a:gdLst/>
            <a:ahLst/>
            <a:cxnLst/>
            <a:rect l="l" t="t" r="r" b="b"/>
            <a:pathLst>
              <a:path w="228600" h="914400">
                <a:moveTo>
                  <a:pt x="0" y="0"/>
                </a:moveTo>
                <a:lnTo>
                  <a:pt x="228600" y="0"/>
                </a:lnTo>
                <a:lnTo>
                  <a:pt x="228600" y="914400"/>
                </a:lnTo>
                <a:lnTo>
                  <a:pt x="0" y="9144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1841"/>
          </a:p>
        </p:txBody>
      </p:sp>
      <p:sp>
        <p:nvSpPr>
          <p:cNvPr id="8" name="Freeform 8">
            <a:extLst>
              <a:ext uri="{C183D7F6-B498-43B3-948B-1728B52AA6E4}">
                <adec:decorative xmlns:adec="http://schemas.microsoft.com/office/drawing/2017/decorative" val="1"/>
              </a:ext>
            </a:extLst>
          </p:cNvPr>
          <p:cNvSpPr/>
          <p:nvPr/>
        </p:nvSpPr>
        <p:spPr>
          <a:xfrm rot="5400000">
            <a:off x="17631148" y="9085311"/>
            <a:ext cx="643298" cy="136702"/>
          </a:xfrm>
          <a:custGeom>
            <a:avLst/>
            <a:gdLst/>
            <a:ahLst/>
            <a:cxnLst/>
            <a:rect l="l" t="t" r="r" b="b"/>
            <a:pathLst>
              <a:path w="629002" h="133664">
                <a:moveTo>
                  <a:pt x="0" y="0"/>
                </a:moveTo>
                <a:lnTo>
                  <a:pt x="629003" y="0"/>
                </a:lnTo>
                <a:lnTo>
                  <a:pt x="629003" y="133664"/>
                </a:lnTo>
                <a:lnTo>
                  <a:pt x="0" y="133664"/>
                </a:lnTo>
                <a:lnTo>
                  <a:pt x="0" y="0"/>
                </a:lnTo>
                <a:close/>
              </a:path>
            </a:pathLst>
          </a:custGeom>
          <a:blipFill>
            <a:blip r:embed="rId7"/>
            <a:stretch>
              <a:fillRect/>
            </a:stretch>
          </a:blipFill>
        </p:spPr>
        <p:txBody>
          <a:bodyPr/>
          <a:lstStyle/>
          <a:p>
            <a:endParaRPr lang="en-US" sz="1841"/>
          </a:p>
        </p:txBody>
      </p:sp>
      <p:sp>
        <p:nvSpPr>
          <p:cNvPr id="9" name="Freeform 9">
            <a:extLst>
              <a:ext uri="{C183D7F6-B498-43B3-948B-1728B52AA6E4}">
                <adec:decorative xmlns:adec="http://schemas.microsoft.com/office/drawing/2017/decorative" val="1"/>
              </a:ext>
            </a:extLst>
          </p:cNvPr>
          <p:cNvSpPr/>
          <p:nvPr/>
        </p:nvSpPr>
        <p:spPr>
          <a:xfrm>
            <a:off x="17817163" y="233796"/>
            <a:ext cx="243547" cy="8416636"/>
          </a:xfrm>
          <a:custGeom>
            <a:avLst/>
            <a:gdLst/>
            <a:ahLst/>
            <a:cxnLst/>
            <a:rect l="l" t="t" r="r" b="b"/>
            <a:pathLst>
              <a:path w="238135" h="8229600">
                <a:moveTo>
                  <a:pt x="0" y="0"/>
                </a:moveTo>
                <a:lnTo>
                  <a:pt x="238135" y="0"/>
                </a:lnTo>
                <a:lnTo>
                  <a:pt x="238135" y="8229600"/>
                </a:lnTo>
                <a:lnTo>
                  <a:pt x="0" y="82296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1841"/>
          </a:p>
        </p:txBody>
      </p:sp>
      <p:sp>
        <p:nvSpPr>
          <p:cNvPr id="10" name="Freeform 10">
            <a:extLst>
              <a:ext uri="{C183D7F6-B498-43B3-948B-1728B52AA6E4}">
                <adec:decorative xmlns:adec="http://schemas.microsoft.com/office/drawing/2017/decorative" val="1"/>
              </a:ext>
            </a:extLst>
          </p:cNvPr>
          <p:cNvSpPr/>
          <p:nvPr/>
        </p:nvSpPr>
        <p:spPr>
          <a:xfrm rot="5400000">
            <a:off x="15648027" y="6241979"/>
            <a:ext cx="4622915" cy="204892"/>
          </a:xfrm>
          <a:custGeom>
            <a:avLst/>
            <a:gdLst/>
            <a:ahLst/>
            <a:cxnLst/>
            <a:rect l="l" t="t" r="r" b="b"/>
            <a:pathLst>
              <a:path w="4520184" h="200339">
                <a:moveTo>
                  <a:pt x="0" y="0"/>
                </a:moveTo>
                <a:lnTo>
                  <a:pt x="4520184" y="0"/>
                </a:lnTo>
                <a:lnTo>
                  <a:pt x="4520184" y="200339"/>
                </a:lnTo>
                <a:lnTo>
                  <a:pt x="0" y="200339"/>
                </a:lnTo>
                <a:lnTo>
                  <a:pt x="0" y="0"/>
                </a:lnTo>
                <a:close/>
              </a:path>
            </a:pathLst>
          </a:custGeom>
          <a:blipFill>
            <a:blip r:embed="rId10"/>
            <a:stretch>
              <a:fillRect/>
            </a:stretch>
          </a:blipFill>
        </p:spPr>
        <p:txBody>
          <a:bodyPr/>
          <a:lstStyle/>
          <a:p>
            <a:endParaRPr lang="en-US" sz="1841"/>
          </a:p>
        </p:txBody>
      </p:sp>
      <p:sp>
        <p:nvSpPr>
          <p:cNvPr id="11" name="Freeform 11">
            <a:extLst>
              <a:ext uri="{C183D7F6-B498-43B3-948B-1728B52AA6E4}">
                <adec:decorative xmlns:adec="http://schemas.microsoft.com/office/drawing/2017/decorative" val="1"/>
              </a:ext>
            </a:extLst>
          </p:cNvPr>
          <p:cNvSpPr/>
          <p:nvPr/>
        </p:nvSpPr>
        <p:spPr>
          <a:xfrm>
            <a:off x="17822101" y="9585614"/>
            <a:ext cx="233795" cy="467591"/>
          </a:xfrm>
          <a:custGeom>
            <a:avLst/>
            <a:gdLst/>
            <a:ahLst/>
            <a:cxnLst/>
            <a:rect l="l" t="t" r="r" b="b"/>
            <a:pathLst>
              <a:path w="228600" h="457200">
                <a:moveTo>
                  <a:pt x="0" y="0"/>
                </a:moveTo>
                <a:lnTo>
                  <a:pt x="228600" y="0"/>
                </a:lnTo>
                <a:lnTo>
                  <a:pt x="228600" y="457200"/>
                </a:lnTo>
                <a:lnTo>
                  <a:pt x="0" y="4572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1841"/>
          </a:p>
        </p:txBody>
      </p:sp>
      <p:sp>
        <p:nvSpPr>
          <p:cNvPr id="12" name="Freeform 12">
            <a:extLst>
              <a:ext uri="{C183D7F6-B498-43B3-948B-1728B52AA6E4}">
                <adec:decorative xmlns:adec="http://schemas.microsoft.com/office/drawing/2017/decorative" val="1"/>
              </a:ext>
            </a:extLst>
          </p:cNvPr>
          <p:cNvSpPr/>
          <p:nvPr/>
        </p:nvSpPr>
        <p:spPr>
          <a:xfrm rot="5400000">
            <a:off x="17862070" y="9891983"/>
            <a:ext cx="194830" cy="204892"/>
          </a:xfrm>
          <a:custGeom>
            <a:avLst/>
            <a:gdLst/>
            <a:ahLst/>
            <a:cxnLst/>
            <a:rect l="l" t="t" r="r" b="b"/>
            <a:pathLst>
              <a:path w="190500" h="200339">
                <a:moveTo>
                  <a:pt x="0" y="0"/>
                </a:moveTo>
                <a:lnTo>
                  <a:pt x="190500" y="0"/>
                </a:lnTo>
                <a:lnTo>
                  <a:pt x="190500" y="200340"/>
                </a:lnTo>
                <a:lnTo>
                  <a:pt x="0" y="200340"/>
                </a:lnTo>
                <a:lnTo>
                  <a:pt x="0" y="0"/>
                </a:lnTo>
                <a:close/>
              </a:path>
            </a:pathLst>
          </a:custGeom>
          <a:blipFill>
            <a:blip r:embed="rId13"/>
            <a:stretch>
              <a:fillRect/>
            </a:stretch>
          </a:blipFill>
        </p:spPr>
        <p:txBody>
          <a:bodyPr/>
          <a:lstStyle/>
          <a:p>
            <a:endParaRPr lang="en-US" sz="1841"/>
          </a:p>
        </p:txBody>
      </p:sp>
      <p:sp>
        <p:nvSpPr>
          <p:cNvPr id="13" name="Freeform 13">
            <a:extLst>
              <a:ext uri="{C183D7F6-B498-43B3-948B-1728B52AA6E4}">
                <adec:decorative xmlns:adec="http://schemas.microsoft.com/office/drawing/2017/decorative" val="1"/>
              </a:ext>
            </a:extLst>
          </p:cNvPr>
          <p:cNvSpPr/>
          <p:nvPr/>
        </p:nvSpPr>
        <p:spPr>
          <a:xfrm>
            <a:off x="2873736" y="301917"/>
            <a:ext cx="1797371" cy="725740"/>
          </a:xfrm>
          <a:custGeom>
            <a:avLst/>
            <a:gdLst/>
            <a:ahLst/>
            <a:cxnLst/>
            <a:rect l="l" t="t" r="r" b="b"/>
            <a:pathLst>
              <a:path w="1757429" h="709612">
                <a:moveTo>
                  <a:pt x="0" y="0"/>
                </a:moveTo>
                <a:lnTo>
                  <a:pt x="1757429" y="0"/>
                </a:lnTo>
                <a:lnTo>
                  <a:pt x="1757429" y="709613"/>
                </a:lnTo>
                <a:lnTo>
                  <a:pt x="0" y="709613"/>
                </a:lnTo>
                <a:lnTo>
                  <a:pt x="0" y="0"/>
                </a:lnTo>
                <a:close/>
              </a:path>
            </a:pathLst>
          </a:custGeom>
          <a:blipFill>
            <a:blip r:embed="rId14"/>
            <a:stretch>
              <a:fillRect/>
            </a:stretch>
          </a:blipFill>
        </p:spPr>
        <p:txBody>
          <a:bodyPr/>
          <a:lstStyle/>
          <a:p>
            <a:endParaRPr lang="en-US" sz="1841"/>
          </a:p>
        </p:txBody>
      </p:sp>
      <p:sp>
        <p:nvSpPr>
          <p:cNvPr id="14" name="Freeform 14">
            <a:extLst>
              <a:ext uri="{C183D7F6-B498-43B3-948B-1728B52AA6E4}">
                <adec:decorative xmlns:adec="http://schemas.microsoft.com/office/drawing/2017/decorative" val="1"/>
              </a:ext>
            </a:extLst>
          </p:cNvPr>
          <p:cNvSpPr/>
          <p:nvPr/>
        </p:nvSpPr>
        <p:spPr>
          <a:xfrm>
            <a:off x="3092987" y="409464"/>
            <a:ext cx="1524084" cy="399722"/>
          </a:xfrm>
          <a:custGeom>
            <a:avLst/>
            <a:gdLst/>
            <a:ahLst/>
            <a:cxnLst/>
            <a:rect l="l" t="t" r="r" b="b"/>
            <a:pathLst>
              <a:path w="1490215" h="390839">
                <a:moveTo>
                  <a:pt x="0" y="0"/>
                </a:moveTo>
                <a:lnTo>
                  <a:pt x="1490215" y="0"/>
                </a:lnTo>
                <a:lnTo>
                  <a:pt x="1490215" y="390840"/>
                </a:lnTo>
                <a:lnTo>
                  <a:pt x="0" y="390840"/>
                </a:lnTo>
                <a:lnTo>
                  <a:pt x="0" y="0"/>
                </a:lnTo>
                <a:close/>
              </a:path>
            </a:pathLst>
          </a:custGeom>
          <a:blipFill>
            <a:blip r:embed="rId15"/>
            <a:stretch>
              <a:fillRect/>
            </a:stretch>
          </a:blipFill>
        </p:spPr>
        <p:txBody>
          <a:bodyPr/>
          <a:lstStyle/>
          <a:p>
            <a:endParaRPr lang="en-US" sz="1841"/>
          </a:p>
        </p:txBody>
      </p:sp>
      <p:sp>
        <p:nvSpPr>
          <p:cNvPr id="17" name="Freeform 17">
            <a:extLst>
              <a:ext uri="{C183D7F6-B498-43B3-948B-1728B52AA6E4}">
                <adec:decorative xmlns:adec="http://schemas.microsoft.com/office/drawing/2017/decorative" val="1"/>
              </a:ext>
            </a:extLst>
          </p:cNvPr>
          <p:cNvSpPr/>
          <p:nvPr/>
        </p:nvSpPr>
        <p:spPr>
          <a:xfrm>
            <a:off x="3054702" y="7866244"/>
            <a:ext cx="6395348" cy="2118839"/>
          </a:xfrm>
          <a:custGeom>
            <a:avLst/>
            <a:gdLst/>
            <a:ahLst/>
            <a:cxnLst/>
            <a:rect l="l" t="t" r="r" b="b"/>
            <a:pathLst>
              <a:path w="6253229" h="2071754">
                <a:moveTo>
                  <a:pt x="0" y="0"/>
                </a:moveTo>
                <a:lnTo>
                  <a:pt x="6253229" y="0"/>
                </a:lnTo>
                <a:lnTo>
                  <a:pt x="6253229" y="2071755"/>
                </a:lnTo>
                <a:lnTo>
                  <a:pt x="0" y="2071755"/>
                </a:lnTo>
                <a:lnTo>
                  <a:pt x="0" y="0"/>
                </a:lnTo>
                <a:close/>
              </a:path>
            </a:pathLst>
          </a:custGeom>
          <a:blipFill>
            <a:blip r:embed="rId16"/>
            <a:stretch>
              <a:fillRect/>
            </a:stretch>
          </a:blipFill>
        </p:spPr>
        <p:txBody>
          <a:bodyPr/>
          <a:lstStyle/>
          <a:p>
            <a:endParaRPr lang="en-US" sz="1841"/>
          </a:p>
        </p:txBody>
      </p:sp>
      <p:sp>
        <p:nvSpPr>
          <p:cNvPr id="18" name="Freeform 18">
            <a:extLst>
              <a:ext uri="{C183D7F6-B498-43B3-948B-1728B52AA6E4}">
                <adec:decorative xmlns:adec="http://schemas.microsoft.com/office/drawing/2017/decorative" val="1"/>
              </a:ext>
            </a:extLst>
          </p:cNvPr>
          <p:cNvSpPr/>
          <p:nvPr/>
        </p:nvSpPr>
        <p:spPr>
          <a:xfrm>
            <a:off x="3200629" y="7958974"/>
            <a:ext cx="6103493" cy="1827589"/>
          </a:xfrm>
          <a:custGeom>
            <a:avLst/>
            <a:gdLst/>
            <a:ahLst/>
            <a:cxnLst/>
            <a:rect l="l" t="t" r="r" b="b"/>
            <a:pathLst>
              <a:path w="5967860" h="1786976">
                <a:moveTo>
                  <a:pt x="0" y="0"/>
                </a:moveTo>
                <a:lnTo>
                  <a:pt x="5967860" y="0"/>
                </a:lnTo>
                <a:lnTo>
                  <a:pt x="5967860" y="1786976"/>
                </a:lnTo>
                <a:lnTo>
                  <a:pt x="0" y="1786976"/>
                </a:lnTo>
                <a:lnTo>
                  <a:pt x="0" y="0"/>
                </a:lnTo>
                <a:close/>
              </a:path>
            </a:pathLst>
          </a:custGeom>
          <a:blipFill>
            <a:blip r:embed="rId17"/>
            <a:stretch>
              <a:fillRect r="-72" b="-208"/>
            </a:stretch>
          </a:blipFill>
        </p:spPr>
        <p:txBody>
          <a:bodyPr/>
          <a:lstStyle/>
          <a:p>
            <a:endParaRPr lang="en-US" sz="1841"/>
          </a:p>
        </p:txBody>
      </p:sp>
      <p:sp>
        <p:nvSpPr>
          <p:cNvPr id="19" name="Freeform 19">
            <a:extLst>
              <a:ext uri="{C183D7F6-B498-43B3-948B-1728B52AA6E4}">
                <adec:decorative xmlns:adec="http://schemas.microsoft.com/office/drawing/2017/decorative" val="1"/>
              </a:ext>
            </a:extLst>
          </p:cNvPr>
          <p:cNvSpPr/>
          <p:nvPr/>
        </p:nvSpPr>
        <p:spPr>
          <a:xfrm>
            <a:off x="4887104" y="833530"/>
            <a:ext cx="4463603" cy="1875692"/>
          </a:xfrm>
          <a:custGeom>
            <a:avLst/>
            <a:gdLst/>
            <a:ahLst/>
            <a:cxnLst/>
            <a:rect l="l" t="t" r="r" b="b"/>
            <a:pathLst>
              <a:path w="4364412" h="1834010">
                <a:moveTo>
                  <a:pt x="0" y="0"/>
                </a:moveTo>
                <a:lnTo>
                  <a:pt x="4364412" y="0"/>
                </a:lnTo>
                <a:lnTo>
                  <a:pt x="4364412" y="1834010"/>
                </a:lnTo>
                <a:lnTo>
                  <a:pt x="0" y="1834010"/>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sz="1841"/>
          </a:p>
        </p:txBody>
      </p:sp>
      <p:sp>
        <p:nvSpPr>
          <p:cNvPr id="20" name="TextBox 20">
            <a:extLst>
              <a:ext uri="{C183D7F6-B498-43B3-948B-1728B52AA6E4}">
                <adec:decorative xmlns:adec="http://schemas.microsoft.com/office/drawing/2017/decorative" val="1"/>
              </a:ext>
            </a:extLst>
          </p:cNvPr>
          <p:cNvSpPr txBox="1"/>
          <p:nvPr/>
        </p:nvSpPr>
        <p:spPr>
          <a:xfrm>
            <a:off x="5257154" y="1151940"/>
            <a:ext cx="1148355" cy="215160"/>
          </a:xfrm>
          <a:prstGeom prst="rect">
            <a:avLst/>
          </a:prstGeom>
        </p:spPr>
        <p:txBody>
          <a:bodyPr lIns="0" tIns="0" rIns="0" bIns="0" rtlCol="0" anchor="t">
            <a:spAutoFit/>
          </a:bodyPr>
          <a:lstStyle/>
          <a:p>
            <a:pPr>
              <a:lnSpc>
                <a:spcPts val="1829"/>
              </a:lnSpc>
            </a:pPr>
            <a:r>
              <a:rPr lang="en-US" sz="1306" i="1" spc="-54">
                <a:solidFill>
                  <a:srgbClr val="000000"/>
                </a:solidFill>
                <a:latin typeface="Montserrat Italics"/>
                <a:ea typeface="Montserrat Italics"/>
                <a:cs typeface="Montserrat Italics"/>
                <a:sym typeface="Montserrat Italics"/>
              </a:rPr>
              <a:t>PLAYGROUND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a:extLst>
              <a:ext uri="{FF2B5EF4-FFF2-40B4-BE49-F238E27FC236}">
                <a16:creationId xmlns:a16="http://schemas.microsoft.com/office/drawing/2014/main" id="{7114B7F2-07C5-75AE-CC77-FA8F0F389DE4}"/>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US"/>
              <a:t>DAO Site 1</a:t>
            </a:r>
            <a:r>
              <a:rPr lang="en-US" baseline="30000"/>
              <a:t>st</a:t>
            </a:r>
            <a:r>
              <a:rPr lang="en-US"/>
              <a:t> Floor</a:t>
            </a:r>
          </a:p>
        </p:txBody>
      </p:sp>
      <p:grpSp>
        <p:nvGrpSpPr>
          <p:cNvPr id="2" name="Group 2">
            <a:extLst>
              <a:ext uri="{C183D7F6-B498-43B3-948B-1728B52AA6E4}">
                <adec:decorative xmlns:adec="http://schemas.microsoft.com/office/drawing/2017/decorative" val="1"/>
              </a:ext>
            </a:extLst>
          </p:cNvPr>
          <p:cNvGrpSpPr>
            <a:grpSpLocks noChangeAspect="1"/>
          </p:cNvGrpSpPr>
          <p:nvPr/>
        </p:nvGrpSpPr>
        <p:grpSpPr>
          <a:xfrm>
            <a:off x="0" y="9346908"/>
            <a:ext cx="724921" cy="940013"/>
            <a:chOff x="0" y="0"/>
            <a:chExt cx="708812" cy="919124"/>
          </a:xfrm>
        </p:grpSpPr>
        <p:sp>
          <p:nvSpPr>
            <p:cNvPr id="3" name="Freeform 3"/>
            <p:cNvSpPr/>
            <p:nvPr/>
          </p:nvSpPr>
          <p:spPr>
            <a:xfrm>
              <a:off x="0" y="0"/>
              <a:ext cx="710692" cy="919099"/>
            </a:xfrm>
            <a:custGeom>
              <a:avLst/>
              <a:gdLst/>
              <a:ahLst/>
              <a:cxnLst/>
              <a:rect l="l" t="t" r="r" b="b"/>
              <a:pathLst>
                <a:path w="710692" h="919099">
                  <a:moveTo>
                    <a:pt x="378460" y="202184"/>
                  </a:moveTo>
                  <a:cubicBezTo>
                    <a:pt x="409321" y="202184"/>
                    <a:pt x="435356" y="212471"/>
                    <a:pt x="456946" y="233172"/>
                  </a:cubicBezTo>
                  <a:cubicBezTo>
                    <a:pt x="478536" y="253873"/>
                    <a:pt x="486029" y="284480"/>
                    <a:pt x="479679" y="325374"/>
                  </a:cubicBezTo>
                  <a:lnTo>
                    <a:pt x="479679" y="326644"/>
                  </a:lnTo>
                  <a:cubicBezTo>
                    <a:pt x="472948" y="359410"/>
                    <a:pt x="456565" y="387223"/>
                    <a:pt x="430276" y="410210"/>
                  </a:cubicBezTo>
                  <a:cubicBezTo>
                    <a:pt x="403987" y="433197"/>
                    <a:pt x="371729" y="445135"/>
                    <a:pt x="333375" y="446151"/>
                  </a:cubicBezTo>
                  <a:cubicBezTo>
                    <a:pt x="292735" y="444627"/>
                    <a:pt x="264287" y="431419"/>
                    <a:pt x="248031" y="406527"/>
                  </a:cubicBezTo>
                  <a:cubicBezTo>
                    <a:pt x="231775" y="381635"/>
                    <a:pt x="226441" y="353695"/>
                    <a:pt x="232156" y="322961"/>
                  </a:cubicBezTo>
                  <a:cubicBezTo>
                    <a:pt x="240030" y="286385"/>
                    <a:pt x="257810" y="257302"/>
                    <a:pt x="285623" y="235585"/>
                  </a:cubicBezTo>
                  <a:cubicBezTo>
                    <a:pt x="313436" y="213868"/>
                    <a:pt x="344297" y="202692"/>
                    <a:pt x="378460" y="202184"/>
                  </a:cubicBezTo>
                  <a:close/>
                  <a:moveTo>
                    <a:pt x="411353" y="0"/>
                  </a:moveTo>
                  <a:cubicBezTo>
                    <a:pt x="347091" y="381"/>
                    <a:pt x="286004" y="14859"/>
                    <a:pt x="228092" y="43307"/>
                  </a:cubicBezTo>
                  <a:cubicBezTo>
                    <a:pt x="170180" y="71755"/>
                    <a:pt x="120523" y="111633"/>
                    <a:pt x="79375" y="163068"/>
                  </a:cubicBezTo>
                  <a:cubicBezTo>
                    <a:pt x="41148" y="210820"/>
                    <a:pt x="14732" y="266192"/>
                    <a:pt x="0" y="329311"/>
                  </a:cubicBezTo>
                  <a:lnTo>
                    <a:pt x="0" y="329311"/>
                  </a:lnTo>
                  <a:lnTo>
                    <a:pt x="0" y="486664"/>
                  </a:lnTo>
                  <a:cubicBezTo>
                    <a:pt x="2667" y="496189"/>
                    <a:pt x="5969" y="505333"/>
                    <a:pt x="9906" y="514096"/>
                  </a:cubicBezTo>
                  <a:cubicBezTo>
                    <a:pt x="30099" y="559435"/>
                    <a:pt x="59817" y="593344"/>
                    <a:pt x="98806" y="615823"/>
                  </a:cubicBezTo>
                  <a:cubicBezTo>
                    <a:pt x="137795" y="638302"/>
                    <a:pt x="179832" y="649605"/>
                    <a:pt x="224790" y="649605"/>
                  </a:cubicBezTo>
                  <a:cubicBezTo>
                    <a:pt x="224790" y="649605"/>
                    <a:pt x="224790" y="649605"/>
                    <a:pt x="224917" y="649605"/>
                  </a:cubicBezTo>
                  <a:cubicBezTo>
                    <a:pt x="234315" y="649478"/>
                    <a:pt x="244221" y="648843"/>
                    <a:pt x="254508" y="647954"/>
                  </a:cubicBezTo>
                  <a:cubicBezTo>
                    <a:pt x="261620" y="647319"/>
                    <a:pt x="266446" y="646938"/>
                    <a:pt x="268986" y="646938"/>
                  </a:cubicBezTo>
                  <a:cubicBezTo>
                    <a:pt x="270256" y="646938"/>
                    <a:pt x="270891" y="647065"/>
                    <a:pt x="271145" y="647192"/>
                  </a:cubicBezTo>
                  <a:cubicBezTo>
                    <a:pt x="257683" y="662813"/>
                    <a:pt x="243078" y="679069"/>
                    <a:pt x="227330" y="695960"/>
                  </a:cubicBezTo>
                  <a:lnTo>
                    <a:pt x="22479" y="919099"/>
                  </a:lnTo>
                  <a:lnTo>
                    <a:pt x="289433" y="919099"/>
                  </a:lnTo>
                  <a:lnTo>
                    <a:pt x="574675" y="590042"/>
                  </a:lnTo>
                  <a:cubicBezTo>
                    <a:pt x="604520" y="555371"/>
                    <a:pt x="631063" y="517906"/>
                    <a:pt x="654177" y="477647"/>
                  </a:cubicBezTo>
                  <a:cubicBezTo>
                    <a:pt x="677291" y="437388"/>
                    <a:pt x="693547" y="394462"/>
                    <a:pt x="702691" y="348742"/>
                  </a:cubicBezTo>
                  <a:cubicBezTo>
                    <a:pt x="709422" y="312928"/>
                    <a:pt x="710692" y="274447"/>
                    <a:pt x="706501" y="233426"/>
                  </a:cubicBezTo>
                  <a:cubicBezTo>
                    <a:pt x="702310" y="192405"/>
                    <a:pt x="689356" y="155194"/>
                    <a:pt x="667385" y="121920"/>
                  </a:cubicBezTo>
                  <a:cubicBezTo>
                    <a:pt x="643509" y="81661"/>
                    <a:pt x="609219" y="51308"/>
                    <a:pt x="564515" y="30861"/>
                  </a:cubicBezTo>
                  <a:cubicBezTo>
                    <a:pt x="519811" y="10414"/>
                    <a:pt x="468630" y="0"/>
                    <a:pt x="411353" y="0"/>
                  </a:cubicBezTo>
                  <a:close/>
                </a:path>
              </a:pathLst>
            </a:custGeom>
            <a:solidFill>
              <a:srgbClr val="FFFFFF">
                <a:alpha val="49804"/>
              </a:srgbClr>
            </a:solidFill>
          </p:spPr>
          <p:txBody>
            <a:bodyPr/>
            <a:lstStyle/>
            <a:p>
              <a:endParaRPr lang="en-US" sz="1841"/>
            </a:p>
          </p:txBody>
        </p:sp>
      </p:grpSp>
      <p:sp>
        <p:nvSpPr>
          <p:cNvPr id="4" name="Freeform 4">
            <a:extLst>
              <a:ext uri="{C183D7F6-B498-43B3-948B-1728B52AA6E4}">
                <adec:decorative xmlns:adec="http://schemas.microsoft.com/office/drawing/2017/decorative" val="1"/>
              </a:ext>
            </a:extLst>
          </p:cNvPr>
          <p:cNvSpPr/>
          <p:nvPr/>
        </p:nvSpPr>
        <p:spPr>
          <a:xfrm>
            <a:off x="1746969" y="-64946"/>
            <a:ext cx="16612463" cy="10416883"/>
          </a:xfrm>
          <a:custGeom>
            <a:avLst/>
            <a:gdLst/>
            <a:ahLst/>
            <a:cxnLst/>
            <a:rect l="l" t="t" r="r" b="b"/>
            <a:pathLst>
              <a:path w="16243297" h="10185397">
                <a:moveTo>
                  <a:pt x="0" y="0"/>
                </a:moveTo>
                <a:lnTo>
                  <a:pt x="16243297" y="0"/>
                </a:lnTo>
                <a:lnTo>
                  <a:pt x="16243297" y="10185397"/>
                </a:lnTo>
                <a:lnTo>
                  <a:pt x="0" y="10185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841"/>
          </a:p>
        </p:txBody>
      </p:sp>
      <p:grpSp>
        <p:nvGrpSpPr>
          <p:cNvPr id="5" name="Group 5" descr="Building renovations diagram for Rutherford Road. "/>
          <p:cNvGrpSpPr>
            <a:grpSpLocks noChangeAspect="1"/>
          </p:cNvGrpSpPr>
          <p:nvPr/>
        </p:nvGrpSpPr>
        <p:grpSpPr>
          <a:xfrm>
            <a:off x="4034404" y="418884"/>
            <a:ext cx="13560136" cy="9147247"/>
            <a:chOff x="0" y="0"/>
            <a:chExt cx="17678400" cy="11925300"/>
          </a:xfrm>
        </p:grpSpPr>
        <p:sp>
          <p:nvSpPr>
            <p:cNvPr id="6" name="Freeform 6"/>
            <p:cNvSpPr/>
            <p:nvPr/>
          </p:nvSpPr>
          <p:spPr>
            <a:xfrm>
              <a:off x="0" y="0"/>
              <a:ext cx="17678400" cy="11925300"/>
            </a:xfrm>
            <a:custGeom>
              <a:avLst/>
              <a:gdLst/>
              <a:ahLst/>
              <a:cxnLst/>
              <a:rect l="l" t="t" r="r" b="b"/>
              <a:pathLst>
                <a:path w="17678400" h="11925300">
                  <a:moveTo>
                    <a:pt x="10108057" y="0"/>
                  </a:moveTo>
                  <a:lnTo>
                    <a:pt x="10108057" y="527939"/>
                  </a:lnTo>
                  <a:lnTo>
                    <a:pt x="2276221" y="527939"/>
                  </a:lnTo>
                  <a:lnTo>
                    <a:pt x="2276221" y="3889375"/>
                  </a:lnTo>
                  <a:lnTo>
                    <a:pt x="0" y="3889375"/>
                  </a:lnTo>
                  <a:lnTo>
                    <a:pt x="0" y="11925300"/>
                  </a:lnTo>
                  <a:lnTo>
                    <a:pt x="13833221" y="11925300"/>
                  </a:lnTo>
                  <a:lnTo>
                    <a:pt x="13833221" y="9464675"/>
                  </a:lnTo>
                  <a:lnTo>
                    <a:pt x="17678400" y="9464675"/>
                  </a:lnTo>
                  <a:lnTo>
                    <a:pt x="17678400" y="0"/>
                  </a:lnTo>
                  <a:close/>
                </a:path>
              </a:pathLst>
            </a:custGeom>
            <a:blipFill>
              <a:blip r:embed="rId4"/>
              <a:stretch>
                <a:fillRect/>
              </a:stretch>
            </a:blipFill>
          </p:spPr>
          <p:txBody>
            <a:bodyPr/>
            <a:lstStyle/>
            <a:p>
              <a:endParaRPr lang="en-US" sz="1841"/>
            </a:p>
          </p:txBody>
        </p:sp>
      </p:grpSp>
      <p:sp>
        <p:nvSpPr>
          <p:cNvPr id="7" name="Freeform 7">
            <a:extLst>
              <a:ext uri="{C183D7F6-B498-43B3-948B-1728B52AA6E4}">
                <adec:decorative xmlns:adec="http://schemas.microsoft.com/office/drawing/2017/decorative" val="1"/>
              </a:ext>
            </a:extLst>
          </p:cNvPr>
          <p:cNvSpPr/>
          <p:nvPr/>
        </p:nvSpPr>
        <p:spPr>
          <a:xfrm>
            <a:off x="17822228" y="8650432"/>
            <a:ext cx="233649" cy="935182"/>
          </a:xfrm>
          <a:custGeom>
            <a:avLst/>
            <a:gdLst/>
            <a:ahLst/>
            <a:cxnLst/>
            <a:rect l="l" t="t" r="r" b="b"/>
            <a:pathLst>
              <a:path w="228457" h="914400">
                <a:moveTo>
                  <a:pt x="0" y="0"/>
                </a:moveTo>
                <a:lnTo>
                  <a:pt x="228457" y="0"/>
                </a:lnTo>
                <a:lnTo>
                  <a:pt x="228457" y="914400"/>
                </a:lnTo>
                <a:lnTo>
                  <a:pt x="0" y="9144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1841"/>
          </a:p>
        </p:txBody>
      </p:sp>
      <p:sp>
        <p:nvSpPr>
          <p:cNvPr id="8" name="Freeform 8">
            <a:extLst>
              <a:ext uri="{C183D7F6-B498-43B3-948B-1728B52AA6E4}">
                <adec:decorative xmlns:adec="http://schemas.microsoft.com/office/drawing/2017/decorative" val="1"/>
              </a:ext>
            </a:extLst>
          </p:cNvPr>
          <p:cNvSpPr/>
          <p:nvPr/>
        </p:nvSpPr>
        <p:spPr>
          <a:xfrm rot="5400000">
            <a:off x="17630982" y="9085476"/>
            <a:ext cx="643298" cy="136381"/>
          </a:xfrm>
          <a:custGeom>
            <a:avLst/>
            <a:gdLst/>
            <a:ahLst/>
            <a:cxnLst/>
            <a:rect l="l" t="t" r="r" b="b"/>
            <a:pathLst>
              <a:path w="629002" h="133350">
                <a:moveTo>
                  <a:pt x="0" y="0"/>
                </a:moveTo>
                <a:lnTo>
                  <a:pt x="629003" y="0"/>
                </a:lnTo>
                <a:lnTo>
                  <a:pt x="629003" y="133350"/>
                </a:lnTo>
                <a:lnTo>
                  <a:pt x="0" y="133350"/>
                </a:lnTo>
                <a:lnTo>
                  <a:pt x="0" y="0"/>
                </a:lnTo>
                <a:close/>
              </a:path>
            </a:pathLst>
          </a:custGeom>
          <a:blipFill>
            <a:blip r:embed="rId7"/>
            <a:stretch>
              <a:fillRect/>
            </a:stretch>
          </a:blipFill>
        </p:spPr>
        <p:txBody>
          <a:bodyPr/>
          <a:lstStyle/>
          <a:p>
            <a:endParaRPr lang="en-US" sz="1841"/>
          </a:p>
        </p:txBody>
      </p:sp>
      <p:sp>
        <p:nvSpPr>
          <p:cNvPr id="9" name="Freeform 9">
            <a:extLst>
              <a:ext uri="{C183D7F6-B498-43B3-948B-1728B52AA6E4}">
                <adec:decorative xmlns:adec="http://schemas.microsoft.com/office/drawing/2017/decorative" val="1"/>
              </a:ext>
            </a:extLst>
          </p:cNvPr>
          <p:cNvSpPr/>
          <p:nvPr/>
        </p:nvSpPr>
        <p:spPr>
          <a:xfrm>
            <a:off x="17817163" y="233796"/>
            <a:ext cx="243547" cy="8416636"/>
          </a:xfrm>
          <a:custGeom>
            <a:avLst/>
            <a:gdLst/>
            <a:ahLst/>
            <a:cxnLst/>
            <a:rect l="l" t="t" r="r" b="b"/>
            <a:pathLst>
              <a:path w="238135" h="8229600">
                <a:moveTo>
                  <a:pt x="0" y="0"/>
                </a:moveTo>
                <a:lnTo>
                  <a:pt x="238135" y="0"/>
                </a:lnTo>
                <a:lnTo>
                  <a:pt x="238135" y="8229600"/>
                </a:lnTo>
                <a:lnTo>
                  <a:pt x="0" y="82296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1841"/>
          </a:p>
        </p:txBody>
      </p:sp>
      <p:sp>
        <p:nvSpPr>
          <p:cNvPr id="10" name="Freeform 10">
            <a:extLst>
              <a:ext uri="{C183D7F6-B498-43B3-948B-1728B52AA6E4}">
                <adec:decorative xmlns:adec="http://schemas.microsoft.com/office/drawing/2017/decorative" val="1"/>
              </a:ext>
            </a:extLst>
          </p:cNvPr>
          <p:cNvSpPr/>
          <p:nvPr/>
        </p:nvSpPr>
        <p:spPr>
          <a:xfrm rot="5400000">
            <a:off x="15648027" y="6241979"/>
            <a:ext cx="4622915" cy="204892"/>
          </a:xfrm>
          <a:custGeom>
            <a:avLst/>
            <a:gdLst/>
            <a:ahLst/>
            <a:cxnLst/>
            <a:rect l="l" t="t" r="r" b="b"/>
            <a:pathLst>
              <a:path w="4520184" h="200339">
                <a:moveTo>
                  <a:pt x="0" y="0"/>
                </a:moveTo>
                <a:lnTo>
                  <a:pt x="4520184" y="0"/>
                </a:lnTo>
                <a:lnTo>
                  <a:pt x="4520184" y="200339"/>
                </a:lnTo>
                <a:lnTo>
                  <a:pt x="0" y="200339"/>
                </a:lnTo>
                <a:lnTo>
                  <a:pt x="0" y="0"/>
                </a:lnTo>
                <a:close/>
              </a:path>
            </a:pathLst>
          </a:custGeom>
          <a:blipFill>
            <a:blip r:embed="rId10"/>
            <a:stretch>
              <a:fillRect/>
            </a:stretch>
          </a:blipFill>
        </p:spPr>
        <p:txBody>
          <a:bodyPr/>
          <a:lstStyle/>
          <a:p>
            <a:endParaRPr lang="en-US" sz="1841"/>
          </a:p>
        </p:txBody>
      </p:sp>
      <p:sp>
        <p:nvSpPr>
          <p:cNvPr id="11" name="Freeform 11">
            <a:extLst>
              <a:ext uri="{C183D7F6-B498-43B3-948B-1728B52AA6E4}">
                <adec:decorative xmlns:adec="http://schemas.microsoft.com/office/drawing/2017/decorative" val="1"/>
              </a:ext>
            </a:extLst>
          </p:cNvPr>
          <p:cNvSpPr/>
          <p:nvPr/>
        </p:nvSpPr>
        <p:spPr>
          <a:xfrm>
            <a:off x="17822101" y="9585614"/>
            <a:ext cx="233795" cy="467591"/>
          </a:xfrm>
          <a:custGeom>
            <a:avLst/>
            <a:gdLst/>
            <a:ahLst/>
            <a:cxnLst/>
            <a:rect l="l" t="t" r="r" b="b"/>
            <a:pathLst>
              <a:path w="228600" h="457200">
                <a:moveTo>
                  <a:pt x="0" y="0"/>
                </a:moveTo>
                <a:lnTo>
                  <a:pt x="228600" y="0"/>
                </a:lnTo>
                <a:lnTo>
                  <a:pt x="228600" y="457200"/>
                </a:lnTo>
                <a:lnTo>
                  <a:pt x="0" y="4572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1841"/>
          </a:p>
        </p:txBody>
      </p:sp>
      <p:sp>
        <p:nvSpPr>
          <p:cNvPr id="12" name="Freeform 12">
            <a:extLst>
              <a:ext uri="{C183D7F6-B498-43B3-948B-1728B52AA6E4}">
                <adec:decorative xmlns:adec="http://schemas.microsoft.com/office/drawing/2017/decorative" val="1"/>
              </a:ext>
            </a:extLst>
          </p:cNvPr>
          <p:cNvSpPr/>
          <p:nvPr/>
        </p:nvSpPr>
        <p:spPr>
          <a:xfrm rot="5400000">
            <a:off x="17862070" y="9891983"/>
            <a:ext cx="194830" cy="204892"/>
          </a:xfrm>
          <a:custGeom>
            <a:avLst/>
            <a:gdLst/>
            <a:ahLst/>
            <a:cxnLst/>
            <a:rect l="l" t="t" r="r" b="b"/>
            <a:pathLst>
              <a:path w="190500" h="200339">
                <a:moveTo>
                  <a:pt x="0" y="0"/>
                </a:moveTo>
                <a:lnTo>
                  <a:pt x="190500" y="0"/>
                </a:lnTo>
                <a:lnTo>
                  <a:pt x="190500" y="200340"/>
                </a:lnTo>
                <a:lnTo>
                  <a:pt x="0" y="200340"/>
                </a:lnTo>
                <a:lnTo>
                  <a:pt x="0" y="0"/>
                </a:lnTo>
                <a:close/>
              </a:path>
            </a:pathLst>
          </a:custGeom>
          <a:blipFill>
            <a:blip r:embed="rId13"/>
            <a:stretch>
              <a:fillRect/>
            </a:stretch>
          </a:blipFill>
        </p:spPr>
        <p:txBody>
          <a:bodyPr/>
          <a:lstStyle/>
          <a:p>
            <a:endParaRPr lang="en-US" sz="1841"/>
          </a:p>
        </p:txBody>
      </p:sp>
      <p:sp>
        <p:nvSpPr>
          <p:cNvPr id="13" name="Freeform 13">
            <a:extLst>
              <a:ext uri="{C183D7F6-B498-43B3-948B-1728B52AA6E4}">
                <adec:decorative xmlns:adec="http://schemas.microsoft.com/office/drawing/2017/decorative" val="1"/>
              </a:ext>
            </a:extLst>
          </p:cNvPr>
          <p:cNvSpPr/>
          <p:nvPr/>
        </p:nvSpPr>
        <p:spPr>
          <a:xfrm>
            <a:off x="2873736" y="301917"/>
            <a:ext cx="1797371" cy="725740"/>
          </a:xfrm>
          <a:custGeom>
            <a:avLst/>
            <a:gdLst/>
            <a:ahLst/>
            <a:cxnLst/>
            <a:rect l="l" t="t" r="r" b="b"/>
            <a:pathLst>
              <a:path w="1757429" h="709612">
                <a:moveTo>
                  <a:pt x="0" y="0"/>
                </a:moveTo>
                <a:lnTo>
                  <a:pt x="1757429" y="0"/>
                </a:lnTo>
                <a:lnTo>
                  <a:pt x="1757429" y="709613"/>
                </a:lnTo>
                <a:lnTo>
                  <a:pt x="0" y="709613"/>
                </a:lnTo>
                <a:lnTo>
                  <a:pt x="0" y="0"/>
                </a:lnTo>
                <a:close/>
              </a:path>
            </a:pathLst>
          </a:custGeom>
          <a:blipFill>
            <a:blip r:embed="rId14"/>
            <a:stretch>
              <a:fillRect/>
            </a:stretch>
          </a:blipFill>
        </p:spPr>
        <p:txBody>
          <a:bodyPr/>
          <a:lstStyle/>
          <a:p>
            <a:endParaRPr lang="en-US" sz="1841"/>
          </a:p>
        </p:txBody>
      </p:sp>
      <p:sp>
        <p:nvSpPr>
          <p:cNvPr id="14" name="Freeform 14">
            <a:extLst>
              <a:ext uri="{C183D7F6-B498-43B3-948B-1728B52AA6E4}">
                <adec:decorative xmlns:adec="http://schemas.microsoft.com/office/drawing/2017/decorative" val="1"/>
              </a:ext>
            </a:extLst>
          </p:cNvPr>
          <p:cNvSpPr/>
          <p:nvPr/>
        </p:nvSpPr>
        <p:spPr>
          <a:xfrm>
            <a:off x="3092987" y="409464"/>
            <a:ext cx="1524084" cy="399722"/>
          </a:xfrm>
          <a:custGeom>
            <a:avLst/>
            <a:gdLst/>
            <a:ahLst/>
            <a:cxnLst/>
            <a:rect l="l" t="t" r="r" b="b"/>
            <a:pathLst>
              <a:path w="1490215" h="390839">
                <a:moveTo>
                  <a:pt x="0" y="0"/>
                </a:moveTo>
                <a:lnTo>
                  <a:pt x="1490215" y="0"/>
                </a:lnTo>
                <a:lnTo>
                  <a:pt x="1490215" y="390840"/>
                </a:lnTo>
                <a:lnTo>
                  <a:pt x="0" y="390840"/>
                </a:lnTo>
                <a:lnTo>
                  <a:pt x="0" y="0"/>
                </a:lnTo>
                <a:close/>
              </a:path>
            </a:pathLst>
          </a:custGeom>
          <a:blipFill>
            <a:blip r:embed="rId15"/>
            <a:stretch>
              <a:fillRect/>
            </a:stretch>
          </a:blipFill>
        </p:spPr>
        <p:txBody>
          <a:bodyPr/>
          <a:lstStyle/>
          <a:p>
            <a:endParaRPr lang="en-US" sz="1841"/>
          </a:p>
        </p:txBody>
      </p:sp>
      <p:sp>
        <p:nvSpPr>
          <p:cNvPr id="15" name="Freeform 15">
            <a:extLst>
              <a:ext uri="{C183D7F6-B498-43B3-948B-1728B52AA6E4}">
                <adec:decorative xmlns:adec="http://schemas.microsoft.com/office/drawing/2017/decorative" val="1"/>
              </a:ext>
            </a:extLst>
          </p:cNvPr>
          <p:cNvSpPr/>
          <p:nvPr/>
        </p:nvSpPr>
        <p:spPr>
          <a:xfrm>
            <a:off x="3011802" y="950768"/>
            <a:ext cx="483830" cy="3756966"/>
          </a:xfrm>
          <a:custGeom>
            <a:avLst/>
            <a:gdLst/>
            <a:ahLst/>
            <a:cxnLst/>
            <a:rect l="l" t="t" r="r" b="b"/>
            <a:pathLst>
              <a:path w="473078" h="3673478">
                <a:moveTo>
                  <a:pt x="0" y="0"/>
                </a:moveTo>
                <a:lnTo>
                  <a:pt x="473078" y="0"/>
                </a:lnTo>
                <a:lnTo>
                  <a:pt x="473078" y="3673478"/>
                </a:lnTo>
                <a:lnTo>
                  <a:pt x="0" y="3673478"/>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sz="1841"/>
          </a:p>
        </p:txBody>
      </p:sp>
      <p:sp>
        <p:nvSpPr>
          <p:cNvPr id="16" name="Freeform 16">
            <a:extLst>
              <a:ext uri="{C183D7F6-B498-43B3-948B-1728B52AA6E4}">
                <adec:decorative xmlns:adec="http://schemas.microsoft.com/office/drawing/2017/decorative" val="1"/>
              </a:ext>
            </a:extLst>
          </p:cNvPr>
          <p:cNvSpPr/>
          <p:nvPr/>
        </p:nvSpPr>
        <p:spPr>
          <a:xfrm>
            <a:off x="5618105" y="469491"/>
            <a:ext cx="5188438" cy="2933539"/>
          </a:xfrm>
          <a:custGeom>
            <a:avLst/>
            <a:gdLst/>
            <a:ahLst/>
            <a:cxnLst/>
            <a:rect l="l" t="t" r="r" b="b"/>
            <a:pathLst>
              <a:path w="5073139" h="2868349">
                <a:moveTo>
                  <a:pt x="0" y="0"/>
                </a:moveTo>
                <a:lnTo>
                  <a:pt x="5073139" y="0"/>
                </a:lnTo>
                <a:lnTo>
                  <a:pt x="5073139" y="2868349"/>
                </a:lnTo>
                <a:lnTo>
                  <a:pt x="0" y="2868349"/>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sz="1841"/>
          </a:p>
        </p:txBody>
      </p:sp>
      <p:sp>
        <p:nvSpPr>
          <p:cNvPr id="17" name="Freeform 17">
            <a:extLst>
              <a:ext uri="{C183D7F6-B498-43B3-948B-1728B52AA6E4}">
                <adec:decorative xmlns:adec="http://schemas.microsoft.com/office/drawing/2017/decorative" val="1"/>
              </a:ext>
            </a:extLst>
          </p:cNvPr>
          <p:cNvSpPr/>
          <p:nvPr/>
        </p:nvSpPr>
        <p:spPr>
          <a:xfrm>
            <a:off x="11271406" y="3553692"/>
            <a:ext cx="51951" cy="2234042"/>
          </a:xfrm>
          <a:custGeom>
            <a:avLst/>
            <a:gdLst/>
            <a:ahLst/>
            <a:cxnLst/>
            <a:rect l="l" t="t" r="r" b="b"/>
            <a:pathLst>
              <a:path w="50797" h="2184397">
                <a:moveTo>
                  <a:pt x="0" y="0"/>
                </a:moveTo>
                <a:lnTo>
                  <a:pt x="50797" y="0"/>
                </a:lnTo>
                <a:lnTo>
                  <a:pt x="50797" y="2184397"/>
                </a:lnTo>
                <a:lnTo>
                  <a:pt x="0" y="2184397"/>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en-US" sz="1841"/>
          </a:p>
        </p:txBody>
      </p:sp>
      <p:sp>
        <p:nvSpPr>
          <p:cNvPr id="18" name="TextBox 18">
            <a:extLst>
              <a:ext uri="{C183D7F6-B498-43B3-948B-1728B52AA6E4}">
                <adec:decorative xmlns:adec="http://schemas.microsoft.com/office/drawing/2017/decorative" val="1"/>
              </a:ext>
            </a:extLst>
          </p:cNvPr>
          <p:cNvSpPr txBox="1"/>
          <p:nvPr/>
        </p:nvSpPr>
        <p:spPr>
          <a:xfrm>
            <a:off x="3536157" y="3242539"/>
            <a:ext cx="922168" cy="1592612"/>
          </a:xfrm>
          <a:prstGeom prst="rect">
            <a:avLst/>
          </a:prstGeom>
        </p:spPr>
        <p:txBody>
          <a:bodyPr lIns="0" tIns="0" rIns="0" bIns="0" rtlCol="0" anchor="t">
            <a:spAutoFit/>
          </a:bodyPr>
          <a:lstStyle/>
          <a:p>
            <a:pPr>
              <a:lnSpc>
                <a:spcPts val="2577"/>
              </a:lnSpc>
            </a:pPr>
            <a:r>
              <a:rPr lang="en-US" sz="1841" spc="-42">
                <a:solidFill>
                  <a:srgbClr val="000000"/>
                </a:solidFill>
                <a:latin typeface="IBM Plex Sans Condensed"/>
                <a:ea typeface="IBM Plex Sans Condensed"/>
                <a:cs typeface="IBM Plex Sans Condensed"/>
                <a:sym typeface="IBM Plex Sans Condensed"/>
              </a:rPr>
              <a:t>GUIDANCE</a:t>
            </a:r>
          </a:p>
          <a:p>
            <a:pPr>
              <a:lnSpc>
                <a:spcPts val="3683"/>
              </a:lnSpc>
            </a:pPr>
            <a:r>
              <a:rPr lang="en-US" sz="1843" spc="-42">
                <a:solidFill>
                  <a:srgbClr val="000000"/>
                </a:solidFill>
                <a:latin typeface="IBM Plex Sans Condensed"/>
                <a:ea typeface="IBM Plex Sans Condensed"/>
                <a:cs typeface="IBM Plex Sans Condensed"/>
                <a:sym typeface="IBM Plex Sans Condensed"/>
              </a:rPr>
              <a:t>HEALTH SEMINAR</a:t>
            </a:r>
          </a:p>
        </p:txBody>
      </p:sp>
      <p:sp>
        <p:nvSpPr>
          <p:cNvPr id="19" name="TextBox 19">
            <a:extLst>
              <a:ext uri="{C183D7F6-B498-43B3-948B-1728B52AA6E4}">
                <adec:decorative xmlns:adec="http://schemas.microsoft.com/office/drawing/2017/decorative" val="1"/>
              </a:ext>
            </a:extLst>
          </p:cNvPr>
          <p:cNvSpPr txBox="1"/>
          <p:nvPr/>
        </p:nvSpPr>
        <p:spPr>
          <a:xfrm>
            <a:off x="3536157" y="1838471"/>
            <a:ext cx="1499438" cy="1736882"/>
          </a:xfrm>
          <a:prstGeom prst="rect">
            <a:avLst/>
          </a:prstGeom>
        </p:spPr>
        <p:txBody>
          <a:bodyPr lIns="0" tIns="0" rIns="0" bIns="0" rtlCol="0" anchor="t">
            <a:spAutoFit/>
          </a:bodyPr>
          <a:lstStyle/>
          <a:p>
            <a:pPr>
              <a:lnSpc>
                <a:spcPts val="2577"/>
              </a:lnSpc>
            </a:pPr>
            <a:r>
              <a:rPr lang="en-US" sz="1841" spc="-42">
                <a:solidFill>
                  <a:srgbClr val="000000"/>
                </a:solidFill>
                <a:latin typeface="IBM Plex Sans Condensed"/>
                <a:ea typeface="IBM Plex Sans Condensed"/>
                <a:cs typeface="IBM Plex Sans Condensed"/>
                <a:sym typeface="IBM Plex Sans Condensed"/>
              </a:rPr>
              <a:t>C AFE T E RIA</a:t>
            </a:r>
          </a:p>
          <a:p>
            <a:pPr>
              <a:lnSpc>
                <a:spcPts val="3685"/>
              </a:lnSpc>
            </a:pPr>
            <a:r>
              <a:rPr lang="en-US" sz="1843" spc="-42">
                <a:solidFill>
                  <a:srgbClr val="000000"/>
                </a:solidFill>
                <a:latin typeface="IBM Plex Sans Condensed"/>
                <a:ea typeface="IBM Plex Sans Condensed"/>
                <a:cs typeface="IBM Plex Sans Condensed"/>
                <a:sym typeface="IBM Plex Sans Condensed"/>
              </a:rPr>
              <a:t>KIT C HE N ADMINISTRATION</a:t>
            </a:r>
          </a:p>
        </p:txBody>
      </p:sp>
      <p:sp>
        <p:nvSpPr>
          <p:cNvPr id="20" name="TextBox 20">
            <a:extLst>
              <a:ext uri="{C183D7F6-B498-43B3-948B-1728B52AA6E4}">
                <adec:decorative xmlns:adec="http://schemas.microsoft.com/office/drawing/2017/decorative" val="1"/>
              </a:ext>
            </a:extLst>
          </p:cNvPr>
          <p:cNvSpPr txBox="1"/>
          <p:nvPr/>
        </p:nvSpPr>
        <p:spPr>
          <a:xfrm>
            <a:off x="3536156" y="902246"/>
            <a:ext cx="1817282" cy="999072"/>
          </a:xfrm>
          <a:prstGeom prst="rect">
            <a:avLst/>
          </a:prstGeom>
        </p:spPr>
        <p:txBody>
          <a:bodyPr lIns="0" tIns="0" rIns="0" bIns="0" rtlCol="0" anchor="t">
            <a:spAutoFit/>
          </a:bodyPr>
          <a:lstStyle/>
          <a:p>
            <a:pPr>
              <a:lnSpc>
                <a:spcPts val="2577"/>
              </a:lnSpc>
            </a:pPr>
            <a:r>
              <a:rPr lang="en-US" sz="1841" spc="-42">
                <a:solidFill>
                  <a:srgbClr val="000000"/>
                </a:solidFill>
                <a:latin typeface="IBM Plex Sans Condensed"/>
                <a:ea typeface="IBM Plex Sans Condensed"/>
                <a:cs typeface="IBM Plex Sans Condensed"/>
                <a:sym typeface="IBM Plex Sans Condensed"/>
              </a:rPr>
              <a:t>C LASSROOM S SPECIAL EDUCATION</a:t>
            </a:r>
          </a:p>
        </p:txBody>
      </p:sp>
      <p:sp>
        <p:nvSpPr>
          <p:cNvPr id="21" name="TextBox 21">
            <a:extLst>
              <a:ext uri="{C183D7F6-B498-43B3-948B-1728B52AA6E4}">
                <adec:decorative xmlns:adec="http://schemas.microsoft.com/office/drawing/2017/decorative" val="1"/>
              </a:ext>
            </a:extLst>
          </p:cNvPr>
          <p:cNvSpPr txBox="1"/>
          <p:nvPr/>
        </p:nvSpPr>
        <p:spPr>
          <a:xfrm>
            <a:off x="6769937" y="384681"/>
            <a:ext cx="2905854" cy="581607"/>
          </a:xfrm>
          <a:prstGeom prst="rect">
            <a:avLst/>
          </a:prstGeom>
        </p:spPr>
        <p:txBody>
          <a:bodyPr lIns="0" tIns="0" rIns="0" bIns="0" rtlCol="0" anchor="t">
            <a:spAutoFit/>
          </a:bodyPr>
          <a:lstStyle/>
          <a:p>
            <a:pPr>
              <a:lnSpc>
                <a:spcPts val="2258"/>
              </a:lnSpc>
            </a:pPr>
            <a:r>
              <a:rPr lang="en-US" sz="1613" spc="-34">
                <a:solidFill>
                  <a:srgbClr val="C00000"/>
                </a:solidFill>
                <a:latin typeface="IBM Plex Sans Condensed"/>
                <a:ea typeface="IBM Plex Sans Condensed"/>
                <a:cs typeface="IBM Plex Sans Condensed"/>
                <a:sym typeface="IBM Plex Sans Condensed"/>
              </a:rPr>
              <a:t>ALTERNATE BID FOR 3 CLASSROOMS</a:t>
            </a:r>
          </a:p>
        </p:txBody>
      </p:sp>
      <p:sp>
        <p:nvSpPr>
          <p:cNvPr id="22" name="TextBox 22">
            <a:extLst>
              <a:ext uri="{C183D7F6-B498-43B3-948B-1728B52AA6E4}">
                <adec:decorative xmlns:adec="http://schemas.microsoft.com/office/drawing/2017/decorative" val="1"/>
              </a:ext>
            </a:extLst>
          </p:cNvPr>
          <p:cNvSpPr txBox="1"/>
          <p:nvPr/>
        </p:nvSpPr>
        <p:spPr>
          <a:xfrm>
            <a:off x="6409892" y="1863331"/>
            <a:ext cx="723158" cy="404854"/>
          </a:xfrm>
          <a:prstGeom prst="rect">
            <a:avLst/>
          </a:prstGeom>
        </p:spPr>
        <p:txBody>
          <a:bodyPr lIns="0" tIns="0" rIns="0" bIns="0" rtlCol="0" anchor="t">
            <a:spAutoFit/>
          </a:bodyPr>
          <a:lstStyle/>
          <a:p>
            <a:pPr>
              <a:lnSpc>
                <a:spcPts val="3439"/>
              </a:lnSpc>
            </a:pPr>
            <a:r>
              <a:rPr lang="en-US" sz="2457" spc="-27">
                <a:solidFill>
                  <a:srgbClr val="000000"/>
                </a:solidFill>
                <a:latin typeface="Montserrat"/>
                <a:ea typeface="Montserrat"/>
                <a:cs typeface="Montserrat"/>
                <a:sym typeface="Montserrat"/>
              </a:rPr>
              <a:t>CR 9</a:t>
            </a:r>
          </a:p>
        </p:txBody>
      </p:sp>
      <p:sp>
        <p:nvSpPr>
          <p:cNvPr id="23" name="TextBox 23">
            <a:extLst>
              <a:ext uri="{C183D7F6-B498-43B3-948B-1728B52AA6E4}">
                <adec:decorative xmlns:adec="http://schemas.microsoft.com/office/drawing/2017/decorative" val="1"/>
              </a:ext>
            </a:extLst>
          </p:cNvPr>
          <p:cNvSpPr txBox="1"/>
          <p:nvPr/>
        </p:nvSpPr>
        <p:spPr>
          <a:xfrm>
            <a:off x="7872156" y="1863330"/>
            <a:ext cx="902685" cy="414055"/>
          </a:xfrm>
          <a:prstGeom prst="rect">
            <a:avLst/>
          </a:prstGeom>
        </p:spPr>
        <p:txBody>
          <a:bodyPr lIns="0" tIns="0" rIns="0" bIns="0" rtlCol="0" anchor="t">
            <a:spAutoFit/>
          </a:bodyPr>
          <a:lstStyle/>
          <a:p>
            <a:pPr>
              <a:lnSpc>
                <a:spcPts val="3439"/>
              </a:lnSpc>
            </a:pPr>
            <a:r>
              <a:rPr lang="en-US" sz="2457" spc="-25">
                <a:solidFill>
                  <a:srgbClr val="000000"/>
                </a:solidFill>
                <a:latin typeface="Montserrat"/>
                <a:ea typeface="Montserrat"/>
                <a:cs typeface="Montserrat"/>
                <a:sym typeface="Montserrat"/>
              </a:rPr>
              <a:t>CR 10</a:t>
            </a:r>
          </a:p>
        </p:txBody>
      </p:sp>
      <p:sp>
        <p:nvSpPr>
          <p:cNvPr id="24" name="TextBox 24">
            <a:extLst>
              <a:ext uri="{C183D7F6-B498-43B3-948B-1728B52AA6E4}">
                <adec:decorative xmlns:adec="http://schemas.microsoft.com/office/drawing/2017/decorative" val="1"/>
              </a:ext>
            </a:extLst>
          </p:cNvPr>
          <p:cNvSpPr txBox="1"/>
          <p:nvPr/>
        </p:nvSpPr>
        <p:spPr>
          <a:xfrm>
            <a:off x="9389225" y="1856842"/>
            <a:ext cx="882305" cy="414055"/>
          </a:xfrm>
          <a:prstGeom prst="rect">
            <a:avLst/>
          </a:prstGeom>
        </p:spPr>
        <p:txBody>
          <a:bodyPr lIns="0" tIns="0" rIns="0" bIns="0" rtlCol="0" anchor="t">
            <a:spAutoFit/>
          </a:bodyPr>
          <a:lstStyle/>
          <a:p>
            <a:pPr>
              <a:lnSpc>
                <a:spcPts val="3439"/>
              </a:lnSpc>
            </a:pPr>
            <a:r>
              <a:rPr lang="en-US" sz="2457" spc="-27">
                <a:solidFill>
                  <a:srgbClr val="000000"/>
                </a:solidFill>
                <a:latin typeface="Montserrat"/>
                <a:ea typeface="Montserrat"/>
                <a:cs typeface="Montserrat"/>
                <a:sym typeface="Montserrat"/>
              </a:rPr>
              <a:t>CR 11</a:t>
            </a:r>
          </a:p>
        </p:txBody>
      </p:sp>
      <p:pic>
        <p:nvPicPr>
          <p:cNvPr id="27" name="Picture 26" descr="Chart for building layout.">
            <a:extLst>
              <a:ext uri="{FF2B5EF4-FFF2-40B4-BE49-F238E27FC236}">
                <a16:creationId xmlns:a16="http://schemas.microsoft.com/office/drawing/2014/main" id="{907AB692-D8F8-AD65-728D-8B62712090A1}"/>
              </a:ext>
            </a:extLst>
          </p:cNvPr>
          <p:cNvPicPr>
            <a:picLocks noChangeAspect="1"/>
          </p:cNvPicPr>
          <p:nvPr/>
        </p:nvPicPr>
        <p:blipFill>
          <a:blip r:embed="rId22"/>
          <a:stretch>
            <a:fillRect/>
          </a:stretch>
        </p:blipFill>
        <p:spPr>
          <a:xfrm>
            <a:off x="2969080" y="339322"/>
            <a:ext cx="2378847" cy="2903217"/>
          </a:xfrm>
          <a:prstGeom prst="rect">
            <a:avLst/>
          </a:prstGeom>
        </p:spPr>
      </p:pic>
      <p:pic>
        <p:nvPicPr>
          <p:cNvPr id="29" name="Picture 28" descr="Chart for rooms: guidance and health. ">
            <a:extLst>
              <a:ext uri="{FF2B5EF4-FFF2-40B4-BE49-F238E27FC236}">
                <a16:creationId xmlns:a16="http://schemas.microsoft.com/office/drawing/2014/main" id="{4B89E2AD-B97A-9318-0708-8F7A3B9D5256}"/>
              </a:ext>
            </a:extLst>
          </p:cNvPr>
          <p:cNvPicPr>
            <a:picLocks noChangeAspect="1"/>
          </p:cNvPicPr>
          <p:nvPr/>
        </p:nvPicPr>
        <p:blipFill>
          <a:blip r:embed="rId23"/>
          <a:stretch>
            <a:fillRect/>
          </a:stretch>
        </p:blipFill>
        <p:spPr>
          <a:xfrm>
            <a:off x="2902334" y="3282114"/>
            <a:ext cx="1643944" cy="1459823"/>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728AED14-C360-6A5E-9F67-1EEC70AD1D66}"/>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US"/>
              <a:t>DAO Site 2</a:t>
            </a:r>
            <a:r>
              <a:rPr lang="en-US" baseline="30000"/>
              <a:t>nd</a:t>
            </a:r>
            <a:r>
              <a:rPr lang="en-US"/>
              <a:t> Floor</a:t>
            </a:r>
          </a:p>
        </p:txBody>
      </p:sp>
      <p:grpSp>
        <p:nvGrpSpPr>
          <p:cNvPr id="2" name="Group 2">
            <a:extLst>
              <a:ext uri="{C183D7F6-B498-43B3-948B-1728B52AA6E4}">
                <adec:decorative xmlns:adec="http://schemas.microsoft.com/office/drawing/2017/decorative" val="1"/>
              </a:ext>
            </a:extLst>
          </p:cNvPr>
          <p:cNvGrpSpPr>
            <a:grpSpLocks noChangeAspect="1"/>
          </p:cNvGrpSpPr>
          <p:nvPr/>
        </p:nvGrpSpPr>
        <p:grpSpPr>
          <a:xfrm>
            <a:off x="127721" y="9346880"/>
            <a:ext cx="1264112" cy="940121"/>
            <a:chOff x="0" y="0"/>
            <a:chExt cx="1236028" cy="919226"/>
          </a:xfrm>
        </p:grpSpPr>
        <p:sp>
          <p:nvSpPr>
            <p:cNvPr id="3" name="Freeform 3"/>
            <p:cNvSpPr/>
            <p:nvPr/>
          </p:nvSpPr>
          <p:spPr>
            <a:xfrm>
              <a:off x="0" y="0"/>
              <a:ext cx="1240028" cy="919353"/>
            </a:xfrm>
            <a:custGeom>
              <a:avLst/>
              <a:gdLst/>
              <a:ahLst/>
              <a:cxnLst/>
              <a:rect l="l" t="t" r="r" b="b"/>
              <a:pathLst>
                <a:path w="1240028" h="919353">
                  <a:moveTo>
                    <a:pt x="917829" y="202311"/>
                  </a:moveTo>
                  <a:cubicBezTo>
                    <a:pt x="952373" y="203454"/>
                    <a:pt x="975487" y="212979"/>
                    <a:pt x="987298" y="230886"/>
                  </a:cubicBezTo>
                  <a:cubicBezTo>
                    <a:pt x="999109" y="248793"/>
                    <a:pt x="1004697" y="268224"/>
                    <a:pt x="1004189" y="289306"/>
                  </a:cubicBezTo>
                  <a:cubicBezTo>
                    <a:pt x="1003681" y="310388"/>
                    <a:pt x="1002157" y="326009"/>
                    <a:pt x="999617" y="336550"/>
                  </a:cubicBezTo>
                  <a:lnTo>
                    <a:pt x="950849" y="599821"/>
                  </a:lnTo>
                  <a:cubicBezTo>
                    <a:pt x="949325" y="609981"/>
                    <a:pt x="944880" y="625475"/>
                    <a:pt x="937514" y="646557"/>
                  </a:cubicBezTo>
                  <a:cubicBezTo>
                    <a:pt x="930148" y="667639"/>
                    <a:pt x="917448" y="687070"/>
                    <a:pt x="899033" y="705231"/>
                  </a:cubicBezTo>
                  <a:cubicBezTo>
                    <a:pt x="880618" y="723392"/>
                    <a:pt x="853948" y="732917"/>
                    <a:pt x="819023" y="734060"/>
                  </a:cubicBezTo>
                  <a:cubicBezTo>
                    <a:pt x="789813" y="733425"/>
                    <a:pt x="768858" y="725805"/>
                    <a:pt x="756158" y="711200"/>
                  </a:cubicBezTo>
                  <a:cubicBezTo>
                    <a:pt x="743458" y="696595"/>
                    <a:pt x="736346" y="679069"/>
                    <a:pt x="734695" y="658495"/>
                  </a:cubicBezTo>
                  <a:cubicBezTo>
                    <a:pt x="733044" y="637921"/>
                    <a:pt x="734441" y="618490"/>
                    <a:pt x="738505" y="599821"/>
                  </a:cubicBezTo>
                  <a:lnTo>
                    <a:pt x="787273" y="336423"/>
                  </a:lnTo>
                  <a:cubicBezTo>
                    <a:pt x="789940" y="319405"/>
                    <a:pt x="795655" y="300609"/>
                    <a:pt x="804545" y="279908"/>
                  </a:cubicBezTo>
                  <a:cubicBezTo>
                    <a:pt x="813435" y="259207"/>
                    <a:pt x="827024" y="241427"/>
                    <a:pt x="845185" y="226187"/>
                  </a:cubicBezTo>
                  <a:cubicBezTo>
                    <a:pt x="863346" y="210947"/>
                    <a:pt x="887476" y="202946"/>
                    <a:pt x="917829" y="202311"/>
                  </a:cubicBezTo>
                  <a:close/>
                  <a:moveTo>
                    <a:pt x="35306" y="17145"/>
                  </a:moveTo>
                  <a:lnTo>
                    <a:pt x="0" y="210820"/>
                  </a:lnTo>
                  <a:lnTo>
                    <a:pt x="147447" y="210820"/>
                  </a:lnTo>
                  <a:lnTo>
                    <a:pt x="15875" y="919099"/>
                  </a:lnTo>
                  <a:lnTo>
                    <a:pt x="246253" y="919099"/>
                  </a:lnTo>
                  <a:lnTo>
                    <a:pt x="413131" y="17145"/>
                  </a:lnTo>
                  <a:close/>
                  <a:moveTo>
                    <a:pt x="955675" y="0"/>
                  </a:moveTo>
                  <a:cubicBezTo>
                    <a:pt x="911733" y="0"/>
                    <a:pt x="862457" y="10287"/>
                    <a:pt x="807847" y="30861"/>
                  </a:cubicBezTo>
                  <a:cubicBezTo>
                    <a:pt x="751586" y="51943"/>
                    <a:pt x="699897" y="87630"/>
                    <a:pt x="652780" y="137795"/>
                  </a:cubicBezTo>
                  <a:cubicBezTo>
                    <a:pt x="605663" y="187960"/>
                    <a:pt x="573278" y="256159"/>
                    <a:pt x="555752" y="342519"/>
                  </a:cubicBezTo>
                  <a:lnTo>
                    <a:pt x="508254" y="593725"/>
                  </a:lnTo>
                  <a:cubicBezTo>
                    <a:pt x="494665" y="678180"/>
                    <a:pt x="501777" y="745490"/>
                    <a:pt x="529844" y="795782"/>
                  </a:cubicBezTo>
                  <a:cubicBezTo>
                    <a:pt x="557911" y="846074"/>
                    <a:pt x="595884" y="882142"/>
                    <a:pt x="643763" y="904113"/>
                  </a:cubicBezTo>
                  <a:cubicBezTo>
                    <a:pt x="656590" y="909955"/>
                    <a:pt x="669290" y="915035"/>
                    <a:pt x="681990" y="919353"/>
                  </a:cubicBezTo>
                  <a:lnTo>
                    <a:pt x="895223" y="919353"/>
                  </a:lnTo>
                  <a:cubicBezTo>
                    <a:pt x="909955" y="914908"/>
                    <a:pt x="924941" y="909574"/>
                    <a:pt x="940181" y="903351"/>
                  </a:cubicBezTo>
                  <a:cubicBezTo>
                    <a:pt x="995172" y="880999"/>
                    <a:pt x="1044829" y="844550"/>
                    <a:pt x="1089279" y="794258"/>
                  </a:cubicBezTo>
                  <a:cubicBezTo>
                    <a:pt x="1133729" y="743966"/>
                    <a:pt x="1164336" y="677164"/>
                    <a:pt x="1181227" y="593852"/>
                  </a:cubicBezTo>
                  <a:lnTo>
                    <a:pt x="1228725" y="342646"/>
                  </a:lnTo>
                  <a:cubicBezTo>
                    <a:pt x="1240028" y="276225"/>
                    <a:pt x="1238250" y="220853"/>
                    <a:pt x="1223518" y="176530"/>
                  </a:cubicBezTo>
                  <a:cubicBezTo>
                    <a:pt x="1208786" y="132207"/>
                    <a:pt x="1186053" y="97028"/>
                    <a:pt x="1155700" y="71120"/>
                  </a:cubicBezTo>
                  <a:cubicBezTo>
                    <a:pt x="1125347" y="45212"/>
                    <a:pt x="1092581" y="26924"/>
                    <a:pt x="1057148" y="16002"/>
                  </a:cubicBezTo>
                  <a:cubicBezTo>
                    <a:pt x="1022731" y="5334"/>
                    <a:pt x="990981" y="0"/>
                    <a:pt x="961771" y="0"/>
                  </a:cubicBezTo>
                  <a:cubicBezTo>
                    <a:pt x="961009" y="0"/>
                    <a:pt x="960120" y="0"/>
                    <a:pt x="959358" y="0"/>
                  </a:cubicBezTo>
                  <a:cubicBezTo>
                    <a:pt x="958088" y="0"/>
                    <a:pt x="956945" y="0"/>
                    <a:pt x="955675" y="0"/>
                  </a:cubicBezTo>
                  <a:close/>
                </a:path>
              </a:pathLst>
            </a:custGeom>
            <a:solidFill>
              <a:srgbClr val="FFFFFF">
                <a:alpha val="49804"/>
              </a:srgbClr>
            </a:solidFill>
          </p:spPr>
          <p:txBody>
            <a:bodyPr/>
            <a:lstStyle/>
            <a:p>
              <a:endParaRPr lang="en-US" sz="1841"/>
            </a:p>
          </p:txBody>
        </p:sp>
      </p:grpSp>
      <p:sp>
        <p:nvSpPr>
          <p:cNvPr id="4" name="Freeform 4">
            <a:extLst>
              <a:ext uri="{C183D7F6-B498-43B3-948B-1728B52AA6E4}">
                <adec:decorative xmlns:adec="http://schemas.microsoft.com/office/drawing/2017/decorative" val="1"/>
              </a:ext>
            </a:extLst>
          </p:cNvPr>
          <p:cNvSpPr/>
          <p:nvPr/>
        </p:nvSpPr>
        <p:spPr>
          <a:xfrm>
            <a:off x="1746969" y="-64946"/>
            <a:ext cx="16612463" cy="10416883"/>
          </a:xfrm>
          <a:custGeom>
            <a:avLst/>
            <a:gdLst/>
            <a:ahLst/>
            <a:cxnLst/>
            <a:rect l="l" t="t" r="r" b="b"/>
            <a:pathLst>
              <a:path w="16243297" h="10185397">
                <a:moveTo>
                  <a:pt x="0" y="0"/>
                </a:moveTo>
                <a:lnTo>
                  <a:pt x="16243297" y="0"/>
                </a:lnTo>
                <a:lnTo>
                  <a:pt x="16243297" y="10185397"/>
                </a:lnTo>
                <a:lnTo>
                  <a:pt x="0" y="10185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841"/>
          </a:p>
        </p:txBody>
      </p:sp>
      <p:sp>
        <p:nvSpPr>
          <p:cNvPr id="5" name="Freeform 5">
            <a:extLst>
              <a:ext uri="{C183D7F6-B498-43B3-948B-1728B52AA6E4}">
                <adec:decorative xmlns:adec="http://schemas.microsoft.com/office/drawing/2017/decorative" val="1"/>
              </a:ext>
            </a:extLst>
          </p:cNvPr>
          <p:cNvSpPr/>
          <p:nvPr/>
        </p:nvSpPr>
        <p:spPr>
          <a:xfrm rot="5400000">
            <a:off x="17630982" y="9085476"/>
            <a:ext cx="643298" cy="136381"/>
          </a:xfrm>
          <a:custGeom>
            <a:avLst/>
            <a:gdLst/>
            <a:ahLst/>
            <a:cxnLst/>
            <a:rect l="l" t="t" r="r" b="b"/>
            <a:pathLst>
              <a:path w="629002" h="133350">
                <a:moveTo>
                  <a:pt x="0" y="0"/>
                </a:moveTo>
                <a:lnTo>
                  <a:pt x="629003" y="0"/>
                </a:lnTo>
                <a:lnTo>
                  <a:pt x="629003" y="133350"/>
                </a:lnTo>
                <a:lnTo>
                  <a:pt x="0" y="133350"/>
                </a:lnTo>
                <a:lnTo>
                  <a:pt x="0" y="0"/>
                </a:lnTo>
                <a:close/>
              </a:path>
            </a:pathLst>
          </a:custGeom>
          <a:blipFill>
            <a:blip r:embed="rId4"/>
            <a:stretch>
              <a:fillRect/>
            </a:stretch>
          </a:blipFill>
        </p:spPr>
        <p:txBody>
          <a:bodyPr/>
          <a:lstStyle/>
          <a:p>
            <a:endParaRPr lang="en-US" sz="1841"/>
          </a:p>
        </p:txBody>
      </p:sp>
      <p:sp>
        <p:nvSpPr>
          <p:cNvPr id="6" name="Freeform 6">
            <a:extLst>
              <a:ext uri="{C183D7F6-B498-43B3-948B-1728B52AA6E4}">
                <adec:decorative xmlns:adec="http://schemas.microsoft.com/office/drawing/2017/decorative" val="1"/>
              </a:ext>
            </a:extLst>
          </p:cNvPr>
          <p:cNvSpPr/>
          <p:nvPr/>
        </p:nvSpPr>
        <p:spPr>
          <a:xfrm>
            <a:off x="17817163" y="233796"/>
            <a:ext cx="243547" cy="8416636"/>
          </a:xfrm>
          <a:custGeom>
            <a:avLst/>
            <a:gdLst/>
            <a:ahLst/>
            <a:cxnLst/>
            <a:rect l="l" t="t" r="r" b="b"/>
            <a:pathLst>
              <a:path w="238135" h="8229600">
                <a:moveTo>
                  <a:pt x="0" y="0"/>
                </a:moveTo>
                <a:lnTo>
                  <a:pt x="238135" y="0"/>
                </a:lnTo>
                <a:lnTo>
                  <a:pt x="238135" y="8229600"/>
                </a:lnTo>
                <a:lnTo>
                  <a:pt x="0" y="82296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1841"/>
          </a:p>
        </p:txBody>
      </p:sp>
      <p:sp>
        <p:nvSpPr>
          <p:cNvPr id="7" name="Freeform 7">
            <a:extLst>
              <a:ext uri="{C183D7F6-B498-43B3-948B-1728B52AA6E4}">
                <adec:decorative xmlns:adec="http://schemas.microsoft.com/office/drawing/2017/decorative" val="1"/>
              </a:ext>
            </a:extLst>
          </p:cNvPr>
          <p:cNvSpPr/>
          <p:nvPr/>
        </p:nvSpPr>
        <p:spPr>
          <a:xfrm rot="5400000">
            <a:off x="15648027" y="6241979"/>
            <a:ext cx="4622915" cy="204892"/>
          </a:xfrm>
          <a:custGeom>
            <a:avLst/>
            <a:gdLst/>
            <a:ahLst/>
            <a:cxnLst/>
            <a:rect l="l" t="t" r="r" b="b"/>
            <a:pathLst>
              <a:path w="4520184" h="200339">
                <a:moveTo>
                  <a:pt x="0" y="0"/>
                </a:moveTo>
                <a:lnTo>
                  <a:pt x="4520184" y="0"/>
                </a:lnTo>
                <a:lnTo>
                  <a:pt x="4520184" y="200339"/>
                </a:lnTo>
                <a:lnTo>
                  <a:pt x="0" y="200339"/>
                </a:lnTo>
                <a:lnTo>
                  <a:pt x="0" y="0"/>
                </a:lnTo>
                <a:close/>
              </a:path>
            </a:pathLst>
          </a:custGeom>
          <a:blipFill>
            <a:blip r:embed="rId7"/>
            <a:stretch>
              <a:fillRect/>
            </a:stretch>
          </a:blipFill>
        </p:spPr>
        <p:txBody>
          <a:bodyPr/>
          <a:lstStyle/>
          <a:p>
            <a:endParaRPr lang="en-US" sz="1841"/>
          </a:p>
        </p:txBody>
      </p:sp>
      <p:sp>
        <p:nvSpPr>
          <p:cNvPr id="8" name="Freeform 8">
            <a:extLst>
              <a:ext uri="{C183D7F6-B498-43B3-948B-1728B52AA6E4}">
                <adec:decorative xmlns:adec="http://schemas.microsoft.com/office/drawing/2017/decorative" val="1"/>
              </a:ext>
            </a:extLst>
          </p:cNvPr>
          <p:cNvSpPr/>
          <p:nvPr/>
        </p:nvSpPr>
        <p:spPr>
          <a:xfrm>
            <a:off x="17822101" y="9585614"/>
            <a:ext cx="233795" cy="467591"/>
          </a:xfrm>
          <a:custGeom>
            <a:avLst/>
            <a:gdLst/>
            <a:ahLst/>
            <a:cxnLst/>
            <a:rect l="l" t="t" r="r" b="b"/>
            <a:pathLst>
              <a:path w="228600" h="457200">
                <a:moveTo>
                  <a:pt x="0" y="0"/>
                </a:moveTo>
                <a:lnTo>
                  <a:pt x="228600" y="0"/>
                </a:lnTo>
                <a:lnTo>
                  <a:pt x="228600" y="457200"/>
                </a:lnTo>
                <a:lnTo>
                  <a:pt x="0" y="457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1841"/>
          </a:p>
        </p:txBody>
      </p:sp>
      <p:sp>
        <p:nvSpPr>
          <p:cNvPr id="9" name="Freeform 9">
            <a:extLst>
              <a:ext uri="{C183D7F6-B498-43B3-948B-1728B52AA6E4}">
                <adec:decorative xmlns:adec="http://schemas.microsoft.com/office/drawing/2017/decorative" val="1"/>
              </a:ext>
            </a:extLst>
          </p:cNvPr>
          <p:cNvSpPr/>
          <p:nvPr/>
        </p:nvSpPr>
        <p:spPr>
          <a:xfrm rot="5400000">
            <a:off x="17813363" y="9843276"/>
            <a:ext cx="292244" cy="204892"/>
          </a:xfrm>
          <a:custGeom>
            <a:avLst/>
            <a:gdLst/>
            <a:ahLst/>
            <a:cxnLst/>
            <a:rect l="l" t="t" r="r" b="b"/>
            <a:pathLst>
              <a:path w="285750" h="200339">
                <a:moveTo>
                  <a:pt x="0" y="0"/>
                </a:moveTo>
                <a:lnTo>
                  <a:pt x="285750" y="0"/>
                </a:lnTo>
                <a:lnTo>
                  <a:pt x="285750" y="200340"/>
                </a:lnTo>
                <a:lnTo>
                  <a:pt x="0" y="200340"/>
                </a:lnTo>
                <a:lnTo>
                  <a:pt x="0" y="0"/>
                </a:lnTo>
                <a:close/>
              </a:path>
            </a:pathLst>
          </a:custGeom>
          <a:blipFill>
            <a:blip r:embed="rId10"/>
            <a:stretch>
              <a:fillRect/>
            </a:stretch>
          </a:blipFill>
        </p:spPr>
        <p:txBody>
          <a:bodyPr/>
          <a:lstStyle/>
          <a:p>
            <a:endParaRPr lang="en-US" sz="1841"/>
          </a:p>
        </p:txBody>
      </p:sp>
      <p:sp>
        <p:nvSpPr>
          <p:cNvPr id="10" name="Freeform 10">
            <a:extLst>
              <a:ext uri="{C183D7F6-B498-43B3-948B-1728B52AA6E4}">
                <adec:decorative xmlns:adec="http://schemas.microsoft.com/office/drawing/2017/decorative" val="1"/>
              </a:ext>
            </a:extLst>
          </p:cNvPr>
          <p:cNvSpPr/>
          <p:nvPr/>
        </p:nvSpPr>
        <p:spPr>
          <a:xfrm>
            <a:off x="2873736" y="301917"/>
            <a:ext cx="1797371" cy="725740"/>
          </a:xfrm>
          <a:custGeom>
            <a:avLst/>
            <a:gdLst/>
            <a:ahLst/>
            <a:cxnLst/>
            <a:rect l="l" t="t" r="r" b="b"/>
            <a:pathLst>
              <a:path w="1757429" h="709612">
                <a:moveTo>
                  <a:pt x="0" y="0"/>
                </a:moveTo>
                <a:lnTo>
                  <a:pt x="1757429" y="0"/>
                </a:lnTo>
                <a:lnTo>
                  <a:pt x="1757429" y="709613"/>
                </a:lnTo>
                <a:lnTo>
                  <a:pt x="0" y="709613"/>
                </a:lnTo>
                <a:lnTo>
                  <a:pt x="0" y="0"/>
                </a:lnTo>
                <a:close/>
              </a:path>
            </a:pathLst>
          </a:custGeom>
          <a:blipFill>
            <a:blip r:embed="rId11"/>
            <a:stretch>
              <a:fillRect/>
            </a:stretch>
          </a:blipFill>
        </p:spPr>
        <p:txBody>
          <a:bodyPr/>
          <a:lstStyle/>
          <a:p>
            <a:endParaRPr lang="en-US" sz="1841"/>
          </a:p>
        </p:txBody>
      </p:sp>
      <p:sp>
        <p:nvSpPr>
          <p:cNvPr id="11" name="Freeform 11">
            <a:extLst>
              <a:ext uri="{C183D7F6-B498-43B3-948B-1728B52AA6E4}">
                <adec:decorative xmlns:adec="http://schemas.microsoft.com/office/drawing/2017/decorative" val="1"/>
              </a:ext>
            </a:extLst>
          </p:cNvPr>
          <p:cNvSpPr/>
          <p:nvPr/>
        </p:nvSpPr>
        <p:spPr>
          <a:xfrm>
            <a:off x="3092987" y="409464"/>
            <a:ext cx="1524084" cy="399722"/>
          </a:xfrm>
          <a:custGeom>
            <a:avLst/>
            <a:gdLst/>
            <a:ahLst/>
            <a:cxnLst/>
            <a:rect l="l" t="t" r="r" b="b"/>
            <a:pathLst>
              <a:path w="1490215" h="390839">
                <a:moveTo>
                  <a:pt x="0" y="0"/>
                </a:moveTo>
                <a:lnTo>
                  <a:pt x="1490215" y="0"/>
                </a:lnTo>
                <a:lnTo>
                  <a:pt x="1490215" y="390840"/>
                </a:lnTo>
                <a:lnTo>
                  <a:pt x="0" y="390840"/>
                </a:lnTo>
                <a:lnTo>
                  <a:pt x="0" y="0"/>
                </a:lnTo>
                <a:close/>
              </a:path>
            </a:pathLst>
          </a:custGeom>
          <a:blipFill>
            <a:blip r:embed="rId12"/>
            <a:stretch>
              <a:fillRect/>
            </a:stretch>
          </a:blipFill>
        </p:spPr>
        <p:txBody>
          <a:bodyPr/>
          <a:lstStyle/>
          <a:p>
            <a:endParaRPr lang="en-US" sz="1841"/>
          </a:p>
        </p:txBody>
      </p:sp>
      <p:sp>
        <p:nvSpPr>
          <p:cNvPr id="12" name="Freeform 12">
            <a:extLst>
              <a:ext uri="{C183D7F6-B498-43B3-948B-1728B52AA6E4}">
                <adec:decorative xmlns:adec="http://schemas.microsoft.com/office/drawing/2017/decorative" val="1"/>
              </a:ext>
            </a:extLst>
          </p:cNvPr>
          <p:cNvSpPr/>
          <p:nvPr/>
        </p:nvSpPr>
        <p:spPr>
          <a:xfrm>
            <a:off x="3011802" y="950768"/>
            <a:ext cx="483830" cy="3756966"/>
          </a:xfrm>
          <a:custGeom>
            <a:avLst/>
            <a:gdLst/>
            <a:ahLst/>
            <a:cxnLst/>
            <a:rect l="l" t="t" r="r" b="b"/>
            <a:pathLst>
              <a:path w="473078" h="3673478">
                <a:moveTo>
                  <a:pt x="0" y="0"/>
                </a:moveTo>
                <a:lnTo>
                  <a:pt x="473078" y="0"/>
                </a:lnTo>
                <a:lnTo>
                  <a:pt x="473078" y="3673478"/>
                </a:lnTo>
                <a:lnTo>
                  <a:pt x="0" y="367347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sz="1841"/>
          </a:p>
        </p:txBody>
      </p:sp>
      <p:grpSp>
        <p:nvGrpSpPr>
          <p:cNvPr id="13" name="Group 13">
            <a:extLst>
              <a:ext uri="{C183D7F6-B498-43B3-948B-1728B52AA6E4}">
                <adec:decorative xmlns:adec="http://schemas.microsoft.com/office/drawing/2017/decorative" val="1"/>
              </a:ext>
            </a:extLst>
          </p:cNvPr>
          <p:cNvGrpSpPr>
            <a:grpSpLocks noChangeAspect="1"/>
          </p:cNvGrpSpPr>
          <p:nvPr/>
        </p:nvGrpSpPr>
        <p:grpSpPr>
          <a:xfrm>
            <a:off x="4032971" y="1022856"/>
            <a:ext cx="12215813" cy="8426378"/>
            <a:chOff x="0" y="0"/>
            <a:chExt cx="15925800" cy="10985500"/>
          </a:xfrm>
        </p:grpSpPr>
        <p:sp>
          <p:nvSpPr>
            <p:cNvPr id="14" name="Freeform 14"/>
            <p:cNvSpPr/>
            <p:nvPr/>
          </p:nvSpPr>
          <p:spPr>
            <a:xfrm>
              <a:off x="0" y="0"/>
              <a:ext cx="15925800" cy="10985500"/>
            </a:xfrm>
            <a:custGeom>
              <a:avLst/>
              <a:gdLst/>
              <a:ahLst/>
              <a:cxnLst/>
              <a:rect l="l" t="t" r="r" b="b"/>
              <a:pathLst>
                <a:path w="15925800" h="10985500">
                  <a:moveTo>
                    <a:pt x="0" y="0"/>
                  </a:moveTo>
                  <a:lnTo>
                    <a:pt x="0" y="10985500"/>
                  </a:lnTo>
                  <a:lnTo>
                    <a:pt x="13554963" y="10985500"/>
                  </a:lnTo>
                  <a:lnTo>
                    <a:pt x="13554963" y="7871460"/>
                  </a:lnTo>
                  <a:lnTo>
                    <a:pt x="15925800" y="7871460"/>
                  </a:lnTo>
                  <a:lnTo>
                    <a:pt x="15925800" y="0"/>
                  </a:lnTo>
                  <a:close/>
                </a:path>
              </a:pathLst>
            </a:custGeom>
            <a:blipFill>
              <a:blip r:embed="rId15"/>
              <a:stretch>
                <a:fillRect/>
              </a:stretch>
            </a:blipFill>
          </p:spPr>
          <p:txBody>
            <a:bodyPr/>
            <a:lstStyle/>
            <a:p>
              <a:endParaRPr lang="en-US" sz="1841"/>
            </a:p>
          </p:txBody>
        </p:sp>
      </p:grpSp>
      <p:sp>
        <p:nvSpPr>
          <p:cNvPr id="15" name="Freeform 15">
            <a:extLst>
              <a:ext uri="{C183D7F6-B498-43B3-948B-1728B52AA6E4}">
                <adec:decorative xmlns:adec="http://schemas.microsoft.com/office/drawing/2017/decorative" val="1"/>
              </a:ext>
            </a:extLst>
          </p:cNvPr>
          <p:cNvSpPr/>
          <p:nvPr/>
        </p:nvSpPr>
        <p:spPr>
          <a:xfrm>
            <a:off x="6663171" y="8389098"/>
            <a:ext cx="1039094" cy="353937"/>
          </a:xfrm>
          <a:custGeom>
            <a:avLst/>
            <a:gdLst/>
            <a:ahLst/>
            <a:cxnLst/>
            <a:rect l="l" t="t" r="r" b="b"/>
            <a:pathLst>
              <a:path w="1016003" h="346072">
                <a:moveTo>
                  <a:pt x="0" y="0"/>
                </a:moveTo>
                <a:lnTo>
                  <a:pt x="1016003" y="0"/>
                </a:lnTo>
                <a:lnTo>
                  <a:pt x="1016003" y="346072"/>
                </a:lnTo>
                <a:lnTo>
                  <a:pt x="0" y="346072"/>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sz="1841"/>
          </a:p>
        </p:txBody>
      </p:sp>
      <p:sp>
        <p:nvSpPr>
          <p:cNvPr id="16" name="Freeform 16">
            <a:extLst>
              <a:ext uri="{C183D7F6-B498-43B3-948B-1728B52AA6E4}">
                <adec:decorative xmlns:adec="http://schemas.microsoft.com/office/drawing/2017/decorative" val="1"/>
              </a:ext>
            </a:extLst>
          </p:cNvPr>
          <p:cNvSpPr/>
          <p:nvPr/>
        </p:nvSpPr>
        <p:spPr>
          <a:xfrm>
            <a:off x="8630949" y="8403651"/>
            <a:ext cx="1039094" cy="353937"/>
          </a:xfrm>
          <a:custGeom>
            <a:avLst/>
            <a:gdLst/>
            <a:ahLst/>
            <a:cxnLst/>
            <a:rect l="l" t="t" r="r" b="b"/>
            <a:pathLst>
              <a:path w="1016003" h="346072">
                <a:moveTo>
                  <a:pt x="0" y="0"/>
                </a:moveTo>
                <a:lnTo>
                  <a:pt x="1016003" y="0"/>
                </a:lnTo>
                <a:lnTo>
                  <a:pt x="1016003" y="346072"/>
                </a:lnTo>
                <a:lnTo>
                  <a:pt x="0" y="346072"/>
                </a:lnTo>
                <a:lnTo>
                  <a:pt x="0" y="0"/>
                </a:lnTo>
                <a:close/>
              </a:path>
            </a:pathLst>
          </a:custGeom>
          <a:blipFill>
            <a:blip r:embed="rId16">
              <a:extLst>
                <a:ext uri="{96DAC541-7B7A-43D3-8B79-37D633B846F1}">
                  <asvg:svgBlip xmlns:asvg="http://schemas.microsoft.com/office/drawing/2016/SVG/main" r:embed="rId18"/>
                </a:ext>
              </a:extLst>
            </a:blip>
            <a:stretch>
              <a:fillRect/>
            </a:stretch>
          </a:blipFill>
        </p:spPr>
        <p:txBody>
          <a:bodyPr/>
          <a:lstStyle/>
          <a:p>
            <a:endParaRPr lang="en-US" sz="1841"/>
          </a:p>
        </p:txBody>
      </p:sp>
      <p:sp>
        <p:nvSpPr>
          <p:cNvPr id="17" name="Freeform 17">
            <a:extLst>
              <a:ext uri="{C183D7F6-B498-43B3-948B-1728B52AA6E4}">
                <adec:decorative xmlns:adec="http://schemas.microsoft.com/office/drawing/2017/decorative" val="1"/>
              </a:ext>
            </a:extLst>
          </p:cNvPr>
          <p:cNvSpPr/>
          <p:nvPr/>
        </p:nvSpPr>
        <p:spPr>
          <a:xfrm>
            <a:off x="10564701" y="8408580"/>
            <a:ext cx="1039094" cy="353937"/>
          </a:xfrm>
          <a:custGeom>
            <a:avLst/>
            <a:gdLst/>
            <a:ahLst/>
            <a:cxnLst/>
            <a:rect l="l" t="t" r="r" b="b"/>
            <a:pathLst>
              <a:path w="1016003" h="346072">
                <a:moveTo>
                  <a:pt x="0" y="0"/>
                </a:moveTo>
                <a:lnTo>
                  <a:pt x="1016003" y="0"/>
                </a:lnTo>
                <a:lnTo>
                  <a:pt x="1016003" y="346072"/>
                </a:lnTo>
                <a:lnTo>
                  <a:pt x="0" y="346072"/>
                </a:lnTo>
                <a:lnTo>
                  <a:pt x="0" y="0"/>
                </a:lnTo>
                <a:close/>
              </a:path>
            </a:pathLst>
          </a:custGeom>
          <a:blipFill>
            <a:blip r:embed="rId16">
              <a:extLst>
                <a:ext uri="{96DAC541-7B7A-43D3-8B79-37D633B846F1}">
                  <asvg:svgBlip xmlns:asvg="http://schemas.microsoft.com/office/drawing/2016/SVG/main" r:embed="rId19"/>
                </a:ext>
              </a:extLst>
            </a:blip>
            <a:stretch>
              <a:fillRect/>
            </a:stretch>
          </a:blipFill>
        </p:spPr>
        <p:txBody>
          <a:bodyPr/>
          <a:lstStyle/>
          <a:p>
            <a:endParaRPr lang="en-US" sz="1841"/>
          </a:p>
        </p:txBody>
      </p:sp>
      <p:sp>
        <p:nvSpPr>
          <p:cNvPr id="18" name="Freeform 18">
            <a:extLst>
              <a:ext uri="{C183D7F6-B498-43B3-948B-1728B52AA6E4}">
                <adec:decorative xmlns:adec="http://schemas.microsoft.com/office/drawing/2017/decorative" val="1"/>
              </a:ext>
            </a:extLst>
          </p:cNvPr>
          <p:cNvSpPr/>
          <p:nvPr/>
        </p:nvSpPr>
        <p:spPr>
          <a:xfrm>
            <a:off x="4943089" y="942585"/>
            <a:ext cx="11355835" cy="6049068"/>
          </a:xfrm>
          <a:custGeom>
            <a:avLst/>
            <a:gdLst/>
            <a:ahLst/>
            <a:cxnLst/>
            <a:rect l="l" t="t" r="r" b="b"/>
            <a:pathLst>
              <a:path w="11103483" h="5914644">
                <a:moveTo>
                  <a:pt x="0" y="0"/>
                </a:moveTo>
                <a:lnTo>
                  <a:pt x="11103483" y="0"/>
                </a:lnTo>
                <a:lnTo>
                  <a:pt x="11103483" y="5914644"/>
                </a:lnTo>
                <a:lnTo>
                  <a:pt x="0" y="5914644"/>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en-US" sz="1841"/>
          </a:p>
        </p:txBody>
      </p:sp>
      <p:sp>
        <p:nvSpPr>
          <p:cNvPr id="19" name="Freeform 19">
            <a:extLst>
              <a:ext uri="{C183D7F6-B498-43B3-948B-1728B52AA6E4}">
                <adec:decorative xmlns:adec="http://schemas.microsoft.com/office/drawing/2017/decorative" val="1"/>
              </a:ext>
            </a:extLst>
          </p:cNvPr>
          <p:cNvSpPr/>
          <p:nvPr/>
        </p:nvSpPr>
        <p:spPr>
          <a:xfrm>
            <a:off x="12654179" y="8418195"/>
            <a:ext cx="1039094" cy="353937"/>
          </a:xfrm>
          <a:custGeom>
            <a:avLst/>
            <a:gdLst/>
            <a:ahLst/>
            <a:cxnLst/>
            <a:rect l="l" t="t" r="r" b="b"/>
            <a:pathLst>
              <a:path w="1016003" h="346072">
                <a:moveTo>
                  <a:pt x="0" y="0"/>
                </a:moveTo>
                <a:lnTo>
                  <a:pt x="1016003" y="0"/>
                </a:lnTo>
                <a:lnTo>
                  <a:pt x="1016003" y="346072"/>
                </a:lnTo>
                <a:lnTo>
                  <a:pt x="0" y="346072"/>
                </a:lnTo>
                <a:lnTo>
                  <a:pt x="0" y="0"/>
                </a:lnTo>
                <a:close/>
              </a:path>
            </a:pathLst>
          </a:custGeom>
          <a:blipFill>
            <a:blip r:embed="rId16">
              <a:extLst>
                <a:ext uri="{96DAC541-7B7A-43D3-8B79-37D633B846F1}">
                  <asvg:svgBlip xmlns:asvg="http://schemas.microsoft.com/office/drawing/2016/SVG/main" r:embed="rId22"/>
                </a:ext>
              </a:extLst>
            </a:blip>
            <a:stretch>
              <a:fillRect/>
            </a:stretch>
          </a:blipFill>
        </p:spPr>
        <p:txBody>
          <a:bodyPr/>
          <a:lstStyle/>
          <a:p>
            <a:endParaRPr lang="en-US" sz="1841"/>
          </a:p>
        </p:txBody>
      </p:sp>
      <p:sp>
        <p:nvSpPr>
          <p:cNvPr id="20" name="TextBox 20">
            <a:extLst>
              <a:ext uri="{C183D7F6-B498-43B3-948B-1728B52AA6E4}">
                <adec:decorative xmlns:adec="http://schemas.microsoft.com/office/drawing/2017/decorative" val="1"/>
              </a:ext>
            </a:extLst>
          </p:cNvPr>
          <p:cNvSpPr txBox="1"/>
          <p:nvPr/>
        </p:nvSpPr>
        <p:spPr>
          <a:xfrm>
            <a:off x="3536157" y="3242539"/>
            <a:ext cx="922168" cy="1592612"/>
          </a:xfrm>
          <a:prstGeom prst="rect">
            <a:avLst/>
          </a:prstGeom>
        </p:spPr>
        <p:txBody>
          <a:bodyPr lIns="0" tIns="0" rIns="0" bIns="0" rtlCol="0" anchor="t">
            <a:spAutoFit/>
          </a:bodyPr>
          <a:lstStyle/>
          <a:p>
            <a:pPr>
              <a:lnSpc>
                <a:spcPts val="2577"/>
              </a:lnSpc>
            </a:pPr>
            <a:r>
              <a:rPr lang="en-US" sz="1841" spc="-42">
                <a:solidFill>
                  <a:srgbClr val="000000"/>
                </a:solidFill>
                <a:latin typeface="IBM Plex Sans Condensed"/>
                <a:ea typeface="IBM Plex Sans Condensed"/>
                <a:cs typeface="IBM Plex Sans Condensed"/>
                <a:sym typeface="IBM Plex Sans Condensed"/>
              </a:rPr>
              <a:t>GUIDANCE</a:t>
            </a:r>
          </a:p>
          <a:p>
            <a:pPr>
              <a:lnSpc>
                <a:spcPts val="3683"/>
              </a:lnSpc>
            </a:pPr>
            <a:r>
              <a:rPr lang="en-US" sz="1843" spc="-42">
                <a:solidFill>
                  <a:srgbClr val="000000"/>
                </a:solidFill>
                <a:latin typeface="IBM Plex Sans Condensed"/>
                <a:ea typeface="IBM Plex Sans Condensed"/>
                <a:cs typeface="IBM Plex Sans Condensed"/>
                <a:sym typeface="IBM Plex Sans Condensed"/>
              </a:rPr>
              <a:t>HEALTH SEMINAR</a:t>
            </a:r>
          </a:p>
        </p:txBody>
      </p:sp>
      <p:sp>
        <p:nvSpPr>
          <p:cNvPr id="21" name="TextBox 21">
            <a:extLst>
              <a:ext uri="{C183D7F6-B498-43B3-948B-1728B52AA6E4}">
                <adec:decorative xmlns:adec="http://schemas.microsoft.com/office/drawing/2017/decorative" val="1"/>
              </a:ext>
            </a:extLst>
          </p:cNvPr>
          <p:cNvSpPr txBox="1"/>
          <p:nvPr/>
        </p:nvSpPr>
        <p:spPr>
          <a:xfrm>
            <a:off x="3536157" y="1838471"/>
            <a:ext cx="1499438" cy="1736882"/>
          </a:xfrm>
          <a:prstGeom prst="rect">
            <a:avLst/>
          </a:prstGeom>
        </p:spPr>
        <p:txBody>
          <a:bodyPr lIns="0" tIns="0" rIns="0" bIns="0" rtlCol="0" anchor="t">
            <a:spAutoFit/>
          </a:bodyPr>
          <a:lstStyle/>
          <a:p>
            <a:pPr>
              <a:lnSpc>
                <a:spcPts val="2577"/>
              </a:lnSpc>
            </a:pPr>
            <a:r>
              <a:rPr lang="en-US" sz="1841" spc="-42">
                <a:solidFill>
                  <a:srgbClr val="000000"/>
                </a:solidFill>
                <a:latin typeface="IBM Plex Sans Condensed"/>
                <a:ea typeface="IBM Plex Sans Condensed"/>
                <a:cs typeface="IBM Plex Sans Condensed"/>
                <a:sym typeface="IBM Plex Sans Condensed"/>
              </a:rPr>
              <a:t>C AFE T E RIA</a:t>
            </a:r>
          </a:p>
          <a:p>
            <a:pPr>
              <a:lnSpc>
                <a:spcPts val="3685"/>
              </a:lnSpc>
            </a:pPr>
            <a:r>
              <a:rPr lang="en-US" sz="1843" spc="-42">
                <a:solidFill>
                  <a:srgbClr val="000000"/>
                </a:solidFill>
                <a:latin typeface="IBM Plex Sans Condensed"/>
                <a:ea typeface="IBM Plex Sans Condensed"/>
                <a:cs typeface="IBM Plex Sans Condensed"/>
                <a:sym typeface="IBM Plex Sans Condensed"/>
              </a:rPr>
              <a:t>KIT C HE N ADMINISTRATION</a:t>
            </a:r>
          </a:p>
        </p:txBody>
      </p:sp>
      <p:sp>
        <p:nvSpPr>
          <p:cNvPr id="22" name="TextBox 22">
            <a:extLst>
              <a:ext uri="{C183D7F6-B498-43B3-948B-1728B52AA6E4}">
                <adec:decorative xmlns:adec="http://schemas.microsoft.com/office/drawing/2017/decorative" val="1"/>
              </a:ext>
            </a:extLst>
          </p:cNvPr>
          <p:cNvSpPr txBox="1"/>
          <p:nvPr/>
        </p:nvSpPr>
        <p:spPr>
          <a:xfrm>
            <a:off x="3536156" y="902246"/>
            <a:ext cx="1817282" cy="999072"/>
          </a:xfrm>
          <a:prstGeom prst="rect">
            <a:avLst/>
          </a:prstGeom>
        </p:spPr>
        <p:txBody>
          <a:bodyPr lIns="0" tIns="0" rIns="0" bIns="0" rtlCol="0" anchor="t">
            <a:spAutoFit/>
          </a:bodyPr>
          <a:lstStyle/>
          <a:p>
            <a:pPr>
              <a:lnSpc>
                <a:spcPts val="2577"/>
              </a:lnSpc>
            </a:pPr>
            <a:r>
              <a:rPr lang="en-US" sz="1841" spc="-42">
                <a:solidFill>
                  <a:srgbClr val="000000"/>
                </a:solidFill>
                <a:latin typeface="IBM Plex Sans Condensed"/>
                <a:ea typeface="IBM Plex Sans Condensed"/>
                <a:cs typeface="IBM Plex Sans Condensed"/>
                <a:sym typeface="IBM Plex Sans Condensed"/>
              </a:rPr>
              <a:t>C LASSROOM S SPECIAL EDUCATION</a:t>
            </a:r>
          </a:p>
        </p:txBody>
      </p:sp>
      <p:sp>
        <p:nvSpPr>
          <p:cNvPr id="23" name="TextBox 23">
            <a:extLst>
              <a:ext uri="{C183D7F6-B498-43B3-948B-1728B52AA6E4}">
                <adec:decorative xmlns:adec="http://schemas.microsoft.com/office/drawing/2017/decorative" val="1"/>
              </a:ext>
            </a:extLst>
          </p:cNvPr>
          <p:cNvSpPr txBox="1"/>
          <p:nvPr/>
        </p:nvSpPr>
        <p:spPr>
          <a:xfrm>
            <a:off x="10346745" y="4309085"/>
            <a:ext cx="491457" cy="658134"/>
          </a:xfrm>
          <a:prstGeom prst="rect">
            <a:avLst/>
          </a:prstGeom>
        </p:spPr>
        <p:txBody>
          <a:bodyPr lIns="0" tIns="0" rIns="0" bIns="0" rtlCol="0" anchor="t">
            <a:spAutoFit/>
          </a:bodyPr>
          <a:lstStyle/>
          <a:p>
            <a:pPr>
              <a:lnSpc>
                <a:spcPts val="2580"/>
              </a:lnSpc>
            </a:pPr>
            <a:r>
              <a:rPr lang="en-US" sz="1843" spc="-42">
                <a:solidFill>
                  <a:srgbClr val="000000"/>
                </a:solidFill>
                <a:latin typeface="IBM Plex Sans Condensed"/>
                <a:ea typeface="IBM Plex Sans Condensed"/>
                <a:cs typeface="IBM Plex Sans Condensed"/>
                <a:sym typeface="IBM Plex Sans Condensed"/>
              </a:rPr>
              <a:t>ROOF</a:t>
            </a:r>
          </a:p>
        </p:txBody>
      </p:sp>
      <p:sp>
        <p:nvSpPr>
          <p:cNvPr id="24" name="TextBox 24">
            <a:extLst>
              <a:ext uri="{C183D7F6-B498-43B3-948B-1728B52AA6E4}">
                <adec:decorative xmlns:adec="http://schemas.microsoft.com/office/drawing/2017/decorative" val="1"/>
              </a:ext>
            </a:extLst>
          </p:cNvPr>
          <p:cNvSpPr txBox="1"/>
          <p:nvPr/>
        </p:nvSpPr>
        <p:spPr>
          <a:xfrm>
            <a:off x="6829166" y="8357954"/>
            <a:ext cx="723685" cy="413991"/>
          </a:xfrm>
          <a:prstGeom prst="rect">
            <a:avLst/>
          </a:prstGeom>
        </p:spPr>
        <p:txBody>
          <a:bodyPr lIns="0" tIns="0" rIns="0" bIns="0" rtlCol="0" anchor="t">
            <a:spAutoFit/>
          </a:bodyPr>
          <a:lstStyle/>
          <a:p>
            <a:pPr>
              <a:lnSpc>
                <a:spcPts val="3435"/>
              </a:lnSpc>
            </a:pPr>
            <a:r>
              <a:rPr lang="en-US" sz="2454" spc="-27">
                <a:solidFill>
                  <a:srgbClr val="000000"/>
                </a:solidFill>
                <a:latin typeface="Montserrat"/>
                <a:ea typeface="Montserrat"/>
                <a:cs typeface="Montserrat"/>
                <a:sym typeface="Montserrat"/>
              </a:rPr>
              <a:t>CR 5</a:t>
            </a:r>
          </a:p>
        </p:txBody>
      </p:sp>
      <p:sp>
        <p:nvSpPr>
          <p:cNvPr id="25" name="TextBox 25">
            <a:extLst>
              <a:ext uri="{C183D7F6-B498-43B3-948B-1728B52AA6E4}">
                <adec:decorative xmlns:adec="http://schemas.microsoft.com/office/drawing/2017/decorative" val="1"/>
              </a:ext>
            </a:extLst>
          </p:cNvPr>
          <p:cNvSpPr txBox="1"/>
          <p:nvPr/>
        </p:nvSpPr>
        <p:spPr>
          <a:xfrm>
            <a:off x="8798240" y="8372332"/>
            <a:ext cx="722525" cy="404854"/>
          </a:xfrm>
          <a:prstGeom prst="rect">
            <a:avLst/>
          </a:prstGeom>
        </p:spPr>
        <p:txBody>
          <a:bodyPr lIns="0" tIns="0" rIns="0" bIns="0" rtlCol="0" anchor="t">
            <a:spAutoFit/>
          </a:bodyPr>
          <a:lstStyle/>
          <a:p>
            <a:pPr>
              <a:lnSpc>
                <a:spcPts val="3439"/>
              </a:lnSpc>
            </a:pPr>
            <a:r>
              <a:rPr lang="en-US" sz="2457" spc="-27">
                <a:solidFill>
                  <a:srgbClr val="000000"/>
                </a:solidFill>
                <a:latin typeface="Montserrat"/>
                <a:ea typeface="Montserrat"/>
                <a:cs typeface="Montserrat"/>
                <a:sym typeface="Montserrat"/>
              </a:rPr>
              <a:t>CR 6</a:t>
            </a:r>
          </a:p>
        </p:txBody>
      </p:sp>
      <p:sp>
        <p:nvSpPr>
          <p:cNvPr id="26" name="TextBox 26">
            <a:extLst>
              <a:ext uri="{C183D7F6-B498-43B3-948B-1728B52AA6E4}">
                <adec:decorative xmlns:adec="http://schemas.microsoft.com/office/drawing/2017/decorative" val="1"/>
              </a:ext>
            </a:extLst>
          </p:cNvPr>
          <p:cNvSpPr txBox="1"/>
          <p:nvPr/>
        </p:nvSpPr>
        <p:spPr>
          <a:xfrm>
            <a:off x="10732897" y="8377135"/>
            <a:ext cx="722525" cy="414055"/>
          </a:xfrm>
          <a:prstGeom prst="rect">
            <a:avLst/>
          </a:prstGeom>
        </p:spPr>
        <p:txBody>
          <a:bodyPr lIns="0" tIns="0" rIns="0" bIns="0" rtlCol="0" anchor="t">
            <a:spAutoFit/>
          </a:bodyPr>
          <a:lstStyle/>
          <a:p>
            <a:pPr>
              <a:lnSpc>
                <a:spcPts val="3439"/>
              </a:lnSpc>
            </a:pPr>
            <a:r>
              <a:rPr lang="en-US" sz="2457" spc="-27">
                <a:solidFill>
                  <a:srgbClr val="000000"/>
                </a:solidFill>
                <a:latin typeface="Montserrat"/>
                <a:ea typeface="Montserrat"/>
                <a:cs typeface="Montserrat"/>
                <a:sym typeface="Montserrat"/>
              </a:rPr>
              <a:t>CR 7</a:t>
            </a:r>
          </a:p>
        </p:txBody>
      </p:sp>
      <p:sp>
        <p:nvSpPr>
          <p:cNvPr id="27" name="TextBox 27">
            <a:extLst>
              <a:ext uri="{C183D7F6-B498-43B3-948B-1728B52AA6E4}">
                <adec:decorative xmlns:adec="http://schemas.microsoft.com/office/drawing/2017/decorative" val="1"/>
              </a:ext>
            </a:extLst>
          </p:cNvPr>
          <p:cNvSpPr txBox="1"/>
          <p:nvPr/>
        </p:nvSpPr>
        <p:spPr>
          <a:xfrm>
            <a:off x="12823291" y="8386876"/>
            <a:ext cx="723158" cy="404854"/>
          </a:xfrm>
          <a:prstGeom prst="rect">
            <a:avLst/>
          </a:prstGeom>
        </p:spPr>
        <p:txBody>
          <a:bodyPr lIns="0" tIns="0" rIns="0" bIns="0" rtlCol="0" anchor="t">
            <a:spAutoFit/>
          </a:bodyPr>
          <a:lstStyle/>
          <a:p>
            <a:pPr>
              <a:lnSpc>
                <a:spcPts val="3439"/>
              </a:lnSpc>
            </a:pPr>
            <a:r>
              <a:rPr lang="en-US" sz="2457" spc="-27">
                <a:solidFill>
                  <a:srgbClr val="000000"/>
                </a:solidFill>
                <a:latin typeface="Montserrat"/>
                <a:ea typeface="Montserrat"/>
                <a:cs typeface="Montserrat"/>
                <a:sym typeface="Montserrat"/>
              </a:rPr>
              <a:t>CR 8</a:t>
            </a:r>
          </a:p>
        </p:txBody>
      </p:sp>
      <p:pic>
        <p:nvPicPr>
          <p:cNvPr id="29" name="Picture 28" descr="Chart for building layout.">
            <a:extLst>
              <a:ext uri="{FF2B5EF4-FFF2-40B4-BE49-F238E27FC236}">
                <a16:creationId xmlns:a16="http://schemas.microsoft.com/office/drawing/2014/main" id="{0D4ECDE1-7B25-1F5B-3F53-173A07571A9B}"/>
              </a:ext>
            </a:extLst>
          </p:cNvPr>
          <p:cNvPicPr>
            <a:picLocks noChangeAspect="1"/>
          </p:cNvPicPr>
          <p:nvPr/>
        </p:nvPicPr>
        <p:blipFill>
          <a:blip r:embed="rId23"/>
          <a:stretch>
            <a:fillRect/>
          </a:stretch>
        </p:blipFill>
        <p:spPr>
          <a:xfrm>
            <a:off x="2969080" y="339322"/>
            <a:ext cx="2378847" cy="2903217"/>
          </a:xfrm>
          <a:prstGeom prst="rect">
            <a:avLst/>
          </a:prstGeom>
        </p:spPr>
      </p:pic>
      <p:pic>
        <p:nvPicPr>
          <p:cNvPr id="30" name="Picture 29" descr="chart for rooms: guidance and health">
            <a:extLst>
              <a:ext uri="{FF2B5EF4-FFF2-40B4-BE49-F238E27FC236}">
                <a16:creationId xmlns:a16="http://schemas.microsoft.com/office/drawing/2014/main" id="{FAC5C13D-CFAF-EB84-3AB8-AC46E2E4C5E8}"/>
              </a:ext>
            </a:extLst>
          </p:cNvPr>
          <p:cNvPicPr>
            <a:picLocks noChangeAspect="1"/>
          </p:cNvPicPr>
          <p:nvPr/>
        </p:nvPicPr>
        <p:blipFill>
          <a:blip r:embed="rId24"/>
          <a:stretch>
            <a:fillRect/>
          </a:stretch>
        </p:blipFill>
        <p:spPr>
          <a:xfrm>
            <a:off x="2902334" y="3282114"/>
            <a:ext cx="1643944" cy="1459823"/>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26665334-E326-ED42-4D3B-C8CFDC49E407}"/>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US"/>
              <a:t>AFSCME Building </a:t>
            </a:r>
          </a:p>
        </p:txBody>
      </p:sp>
      <p:grpSp>
        <p:nvGrpSpPr>
          <p:cNvPr id="2" name="Group 2">
            <a:extLst>
              <a:ext uri="{C183D7F6-B498-43B3-948B-1728B52AA6E4}">
                <adec:decorative xmlns:adec="http://schemas.microsoft.com/office/drawing/2017/decorative" val="1"/>
              </a:ext>
            </a:extLst>
          </p:cNvPr>
          <p:cNvGrpSpPr>
            <a:grpSpLocks noChangeAspect="1"/>
          </p:cNvGrpSpPr>
          <p:nvPr/>
        </p:nvGrpSpPr>
        <p:grpSpPr>
          <a:xfrm>
            <a:off x="127720" y="9364365"/>
            <a:ext cx="1104449" cy="922557"/>
            <a:chOff x="0" y="0"/>
            <a:chExt cx="1079906" cy="902056"/>
          </a:xfrm>
        </p:grpSpPr>
        <p:sp>
          <p:nvSpPr>
            <p:cNvPr id="3" name="Freeform 3"/>
            <p:cNvSpPr/>
            <p:nvPr/>
          </p:nvSpPr>
          <p:spPr>
            <a:xfrm>
              <a:off x="0" y="0"/>
              <a:ext cx="1079881" cy="902081"/>
            </a:xfrm>
            <a:custGeom>
              <a:avLst/>
              <a:gdLst/>
              <a:ahLst/>
              <a:cxnLst/>
              <a:rect l="l" t="t" r="r" b="b"/>
              <a:pathLst>
                <a:path w="1079881" h="902081">
                  <a:moveTo>
                    <a:pt x="15875" y="902081"/>
                  </a:moveTo>
                  <a:lnTo>
                    <a:pt x="246253" y="902081"/>
                  </a:lnTo>
                  <a:lnTo>
                    <a:pt x="413131" y="0"/>
                  </a:lnTo>
                  <a:lnTo>
                    <a:pt x="35306" y="0"/>
                  </a:lnTo>
                  <a:lnTo>
                    <a:pt x="0" y="193675"/>
                  </a:lnTo>
                  <a:lnTo>
                    <a:pt x="147447" y="193675"/>
                  </a:lnTo>
                  <a:close/>
                  <a:moveTo>
                    <a:pt x="682625" y="902081"/>
                  </a:moveTo>
                  <a:lnTo>
                    <a:pt x="913003" y="902081"/>
                  </a:lnTo>
                  <a:lnTo>
                    <a:pt x="1079881" y="0"/>
                  </a:lnTo>
                  <a:lnTo>
                    <a:pt x="702056" y="0"/>
                  </a:lnTo>
                  <a:lnTo>
                    <a:pt x="666750" y="193675"/>
                  </a:lnTo>
                  <a:lnTo>
                    <a:pt x="814197" y="193675"/>
                  </a:lnTo>
                  <a:close/>
                </a:path>
              </a:pathLst>
            </a:custGeom>
            <a:solidFill>
              <a:srgbClr val="FFFFFF">
                <a:alpha val="49804"/>
              </a:srgbClr>
            </a:solidFill>
          </p:spPr>
          <p:txBody>
            <a:bodyPr/>
            <a:lstStyle/>
            <a:p>
              <a:endParaRPr lang="en-US" sz="1841"/>
            </a:p>
          </p:txBody>
        </p:sp>
      </p:grpSp>
      <p:sp>
        <p:nvSpPr>
          <p:cNvPr id="4" name="Freeform 4">
            <a:extLst>
              <a:ext uri="{C183D7F6-B498-43B3-948B-1728B52AA6E4}">
                <adec:decorative xmlns:adec="http://schemas.microsoft.com/office/drawing/2017/decorative" val="1"/>
              </a:ext>
            </a:extLst>
          </p:cNvPr>
          <p:cNvSpPr/>
          <p:nvPr/>
        </p:nvSpPr>
        <p:spPr>
          <a:xfrm>
            <a:off x="1740481" y="1"/>
            <a:ext cx="16625458" cy="10416883"/>
          </a:xfrm>
          <a:custGeom>
            <a:avLst/>
            <a:gdLst/>
            <a:ahLst/>
            <a:cxnLst/>
            <a:rect l="l" t="t" r="r" b="b"/>
            <a:pathLst>
              <a:path w="16256003" h="10185397">
                <a:moveTo>
                  <a:pt x="0" y="0"/>
                </a:moveTo>
                <a:lnTo>
                  <a:pt x="16256003" y="0"/>
                </a:lnTo>
                <a:lnTo>
                  <a:pt x="16256003" y="10185397"/>
                </a:lnTo>
                <a:lnTo>
                  <a:pt x="0" y="10185397"/>
                </a:lnTo>
                <a:lnTo>
                  <a:pt x="0" y="0"/>
                </a:lnTo>
                <a:close/>
              </a:path>
            </a:pathLst>
          </a:custGeom>
          <a:blipFill>
            <a:blip r:embed="rId2"/>
            <a:stretch>
              <a:fillRect/>
            </a:stretch>
          </a:blipFill>
        </p:spPr>
        <p:txBody>
          <a:bodyPr/>
          <a:lstStyle/>
          <a:p>
            <a:endParaRPr lang="en-US" sz="1841"/>
          </a:p>
        </p:txBody>
      </p:sp>
      <p:grpSp>
        <p:nvGrpSpPr>
          <p:cNvPr id="5" name="Group 5" descr="AFSCME Building Photo"/>
          <p:cNvGrpSpPr>
            <a:grpSpLocks noChangeAspect="1"/>
          </p:cNvGrpSpPr>
          <p:nvPr/>
        </p:nvGrpSpPr>
        <p:grpSpPr>
          <a:xfrm>
            <a:off x="3089734" y="233796"/>
            <a:ext cx="14498435" cy="9819409"/>
            <a:chOff x="0" y="0"/>
            <a:chExt cx="18901664" cy="12801600"/>
          </a:xfrm>
        </p:grpSpPr>
        <p:sp>
          <p:nvSpPr>
            <p:cNvPr id="6" name="Freeform 6"/>
            <p:cNvSpPr/>
            <p:nvPr/>
          </p:nvSpPr>
          <p:spPr>
            <a:xfrm>
              <a:off x="0" y="0"/>
              <a:ext cx="18901663" cy="12801600"/>
            </a:xfrm>
            <a:custGeom>
              <a:avLst/>
              <a:gdLst/>
              <a:ahLst/>
              <a:cxnLst/>
              <a:rect l="l" t="t" r="r" b="b"/>
              <a:pathLst>
                <a:path w="18901663" h="12801600">
                  <a:moveTo>
                    <a:pt x="5807075" y="0"/>
                  </a:moveTo>
                  <a:lnTo>
                    <a:pt x="5807075" y="18669"/>
                  </a:lnTo>
                  <a:cubicBezTo>
                    <a:pt x="5807075" y="445516"/>
                    <a:pt x="5461000" y="791718"/>
                    <a:pt x="5034026" y="791718"/>
                  </a:cubicBezTo>
                  <a:lnTo>
                    <a:pt x="0" y="791718"/>
                  </a:lnTo>
                  <a:lnTo>
                    <a:pt x="0" y="12801600"/>
                  </a:lnTo>
                  <a:lnTo>
                    <a:pt x="18901663" y="12801600"/>
                  </a:lnTo>
                  <a:lnTo>
                    <a:pt x="18901663" y="0"/>
                  </a:lnTo>
                  <a:close/>
                </a:path>
              </a:pathLst>
            </a:custGeom>
            <a:blipFill>
              <a:blip r:embed="rId3"/>
              <a:stretch>
                <a:fillRect/>
              </a:stretch>
            </a:blipFill>
          </p:spPr>
          <p:txBody>
            <a:bodyPr/>
            <a:lstStyle/>
            <a:p>
              <a:endParaRPr lang="en-US" sz="1841"/>
            </a:p>
          </p:txBody>
        </p:sp>
      </p:grpSp>
      <p:sp>
        <p:nvSpPr>
          <p:cNvPr id="7" name="Freeform 7">
            <a:extLst>
              <a:ext uri="{C183D7F6-B498-43B3-948B-1728B52AA6E4}">
                <adec:decorative xmlns:adec="http://schemas.microsoft.com/office/drawing/2017/decorative" val="1"/>
              </a:ext>
            </a:extLst>
          </p:cNvPr>
          <p:cNvSpPr/>
          <p:nvPr/>
        </p:nvSpPr>
        <p:spPr>
          <a:xfrm>
            <a:off x="17822101" y="8650432"/>
            <a:ext cx="233795" cy="935182"/>
          </a:xfrm>
          <a:custGeom>
            <a:avLst/>
            <a:gdLst/>
            <a:ahLst/>
            <a:cxnLst/>
            <a:rect l="l" t="t" r="r" b="b"/>
            <a:pathLst>
              <a:path w="228600" h="914400">
                <a:moveTo>
                  <a:pt x="0" y="0"/>
                </a:moveTo>
                <a:lnTo>
                  <a:pt x="228600" y="0"/>
                </a:lnTo>
                <a:lnTo>
                  <a:pt x="228600" y="914400"/>
                </a:lnTo>
                <a:lnTo>
                  <a:pt x="0" y="914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841"/>
          </a:p>
        </p:txBody>
      </p:sp>
      <p:sp>
        <p:nvSpPr>
          <p:cNvPr id="8" name="Freeform 8">
            <a:extLst>
              <a:ext uri="{C183D7F6-B498-43B3-948B-1728B52AA6E4}">
                <adec:decorative xmlns:adec="http://schemas.microsoft.com/office/drawing/2017/decorative" val="1"/>
              </a:ext>
            </a:extLst>
          </p:cNvPr>
          <p:cNvSpPr/>
          <p:nvPr/>
        </p:nvSpPr>
        <p:spPr>
          <a:xfrm rot="5400000">
            <a:off x="17631148" y="9085311"/>
            <a:ext cx="643298" cy="136702"/>
          </a:xfrm>
          <a:custGeom>
            <a:avLst/>
            <a:gdLst/>
            <a:ahLst/>
            <a:cxnLst/>
            <a:rect l="l" t="t" r="r" b="b"/>
            <a:pathLst>
              <a:path w="629002" h="133664">
                <a:moveTo>
                  <a:pt x="0" y="0"/>
                </a:moveTo>
                <a:lnTo>
                  <a:pt x="629003" y="0"/>
                </a:lnTo>
                <a:lnTo>
                  <a:pt x="629003" y="133664"/>
                </a:lnTo>
                <a:lnTo>
                  <a:pt x="0" y="133664"/>
                </a:lnTo>
                <a:lnTo>
                  <a:pt x="0" y="0"/>
                </a:lnTo>
                <a:close/>
              </a:path>
            </a:pathLst>
          </a:custGeom>
          <a:blipFill>
            <a:blip r:embed="rId6"/>
            <a:stretch>
              <a:fillRect/>
            </a:stretch>
          </a:blipFill>
        </p:spPr>
        <p:txBody>
          <a:bodyPr/>
          <a:lstStyle/>
          <a:p>
            <a:endParaRPr lang="en-US" sz="1841"/>
          </a:p>
        </p:txBody>
      </p:sp>
      <p:sp>
        <p:nvSpPr>
          <p:cNvPr id="9" name="Freeform 9">
            <a:extLst>
              <a:ext uri="{C183D7F6-B498-43B3-948B-1728B52AA6E4}">
                <adec:decorative xmlns:adec="http://schemas.microsoft.com/office/drawing/2017/decorative" val="1"/>
              </a:ext>
            </a:extLst>
          </p:cNvPr>
          <p:cNvSpPr/>
          <p:nvPr/>
        </p:nvSpPr>
        <p:spPr>
          <a:xfrm>
            <a:off x="17817163" y="233796"/>
            <a:ext cx="243547" cy="8416636"/>
          </a:xfrm>
          <a:custGeom>
            <a:avLst/>
            <a:gdLst/>
            <a:ahLst/>
            <a:cxnLst/>
            <a:rect l="l" t="t" r="r" b="b"/>
            <a:pathLst>
              <a:path w="238135" h="8229600">
                <a:moveTo>
                  <a:pt x="0" y="0"/>
                </a:moveTo>
                <a:lnTo>
                  <a:pt x="238135" y="0"/>
                </a:lnTo>
                <a:lnTo>
                  <a:pt x="238135" y="8229600"/>
                </a:lnTo>
                <a:lnTo>
                  <a:pt x="0" y="82296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1841"/>
          </a:p>
        </p:txBody>
      </p:sp>
      <p:sp>
        <p:nvSpPr>
          <p:cNvPr id="10" name="Freeform 10">
            <a:extLst>
              <a:ext uri="{C183D7F6-B498-43B3-948B-1728B52AA6E4}">
                <adec:decorative xmlns:adec="http://schemas.microsoft.com/office/drawing/2017/decorative" val="1"/>
              </a:ext>
            </a:extLst>
          </p:cNvPr>
          <p:cNvSpPr/>
          <p:nvPr/>
        </p:nvSpPr>
        <p:spPr>
          <a:xfrm rot="5400000">
            <a:off x="15648027" y="6241979"/>
            <a:ext cx="4622915" cy="204892"/>
          </a:xfrm>
          <a:custGeom>
            <a:avLst/>
            <a:gdLst/>
            <a:ahLst/>
            <a:cxnLst/>
            <a:rect l="l" t="t" r="r" b="b"/>
            <a:pathLst>
              <a:path w="4520184" h="200339">
                <a:moveTo>
                  <a:pt x="0" y="0"/>
                </a:moveTo>
                <a:lnTo>
                  <a:pt x="4520184" y="0"/>
                </a:lnTo>
                <a:lnTo>
                  <a:pt x="4520184" y="200339"/>
                </a:lnTo>
                <a:lnTo>
                  <a:pt x="0" y="200339"/>
                </a:lnTo>
                <a:lnTo>
                  <a:pt x="0" y="0"/>
                </a:lnTo>
                <a:close/>
              </a:path>
            </a:pathLst>
          </a:custGeom>
          <a:blipFill>
            <a:blip r:embed="rId9"/>
            <a:stretch>
              <a:fillRect/>
            </a:stretch>
          </a:blipFill>
        </p:spPr>
        <p:txBody>
          <a:bodyPr/>
          <a:lstStyle/>
          <a:p>
            <a:endParaRPr lang="en-US" sz="1841"/>
          </a:p>
        </p:txBody>
      </p:sp>
      <p:sp>
        <p:nvSpPr>
          <p:cNvPr id="11" name="Freeform 11">
            <a:extLst>
              <a:ext uri="{C183D7F6-B498-43B3-948B-1728B52AA6E4}">
                <adec:decorative xmlns:adec="http://schemas.microsoft.com/office/drawing/2017/decorative" val="1"/>
              </a:ext>
            </a:extLst>
          </p:cNvPr>
          <p:cNvSpPr/>
          <p:nvPr/>
        </p:nvSpPr>
        <p:spPr>
          <a:xfrm>
            <a:off x="17822101" y="9585614"/>
            <a:ext cx="233795" cy="467591"/>
          </a:xfrm>
          <a:custGeom>
            <a:avLst/>
            <a:gdLst/>
            <a:ahLst/>
            <a:cxnLst/>
            <a:rect l="l" t="t" r="r" b="b"/>
            <a:pathLst>
              <a:path w="228600" h="457200">
                <a:moveTo>
                  <a:pt x="0" y="0"/>
                </a:moveTo>
                <a:lnTo>
                  <a:pt x="228600" y="0"/>
                </a:lnTo>
                <a:lnTo>
                  <a:pt x="228600" y="457200"/>
                </a:lnTo>
                <a:lnTo>
                  <a:pt x="0" y="457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1841"/>
          </a:p>
        </p:txBody>
      </p:sp>
      <p:sp>
        <p:nvSpPr>
          <p:cNvPr id="12" name="Freeform 12">
            <a:extLst>
              <a:ext uri="{C183D7F6-B498-43B3-948B-1728B52AA6E4}">
                <adec:decorative xmlns:adec="http://schemas.microsoft.com/office/drawing/2017/decorative" val="1"/>
              </a:ext>
            </a:extLst>
          </p:cNvPr>
          <p:cNvSpPr/>
          <p:nvPr/>
        </p:nvSpPr>
        <p:spPr>
          <a:xfrm rot="5400000">
            <a:off x="17813363" y="9843276"/>
            <a:ext cx="292244" cy="204892"/>
          </a:xfrm>
          <a:custGeom>
            <a:avLst/>
            <a:gdLst/>
            <a:ahLst/>
            <a:cxnLst/>
            <a:rect l="l" t="t" r="r" b="b"/>
            <a:pathLst>
              <a:path w="285750" h="200339">
                <a:moveTo>
                  <a:pt x="0" y="0"/>
                </a:moveTo>
                <a:lnTo>
                  <a:pt x="285750" y="0"/>
                </a:lnTo>
                <a:lnTo>
                  <a:pt x="285750" y="200340"/>
                </a:lnTo>
                <a:lnTo>
                  <a:pt x="0" y="200340"/>
                </a:lnTo>
                <a:lnTo>
                  <a:pt x="0" y="0"/>
                </a:lnTo>
                <a:close/>
              </a:path>
            </a:pathLst>
          </a:custGeom>
          <a:blipFill>
            <a:blip r:embed="rId12"/>
            <a:stretch>
              <a:fillRect/>
            </a:stretch>
          </a:blipFill>
        </p:spPr>
        <p:txBody>
          <a:bodyPr/>
          <a:lstStyle/>
          <a:p>
            <a:endParaRPr lang="en-US" sz="1841"/>
          </a:p>
        </p:txBody>
      </p:sp>
      <p:sp>
        <p:nvSpPr>
          <p:cNvPr id="13" name="Freeform 13">
            <a:extLst>
              <a:ext uri="{C183D7F6-B498-43B3-948B-1728B52AA6E4}">
                <adec:decorative xmlns:adec="http://schemas.microsoft.com/office/drawing/2017/decorative" val="1"/>
              </a:ext>
            </a:extLst>
          </p:cNvPr>
          <p:cNvSpPr/>
          <p:nvPr/>
        </p:nvSpPr>
        <p:spPr>
          <a:xfrm>
            <a:off x="2873736" y="301917"/>
            <a:ext cx="3102729" cy="725740"/>
          </a:xfrm>
          <a:custGeom>
            <a:avLst/>
            <a:gdLst/>
            <a:ahLst/>
            <a:cxnLst/>
            <a:rect l="l" t="t" r="r" b="b"/>
            <a:pathLst>
              <a:path w="3033779" h="709612">
                <a:moveTo>
                  <a:pt x="0" y="0"/>
                </a:moveTo>
                <a:lnTo>
                  <a:pt x="3033779" y="0"/>
                </a:lnTo>
                <a:lnTo>
                  <a:pt x="3033779" y="709613"/>
                </a:lnTo>
                <a:lnTo>
                  <a:pt x="0" y="709613"/>
                </a:lnTo>
                <a:lnTo>
                  <a:pt x="0" y="0"/>
                </a:lnTo>
                <a:close/>
              </a:path>
            </a:pathLst>
          </a:custGeom>
          <a:blipFill>
            <a:blip r:embed="rId13"/>
            <a:stretch>
              <a:fillRect/>
            </a:stretch>
          </a:blipFill>
        </p:spPr>
        <p:txBody>
          <a:bodyPr/>
          <a:lstStyle/>
          <a:p>
            <a:endParaRPr lang="en-US" sz="1841"/>
          </a:p>
        </p:txBody>
      </p:sp>
      <p:sp>
        <p:nvSpPr>
          <p:cNvPr id="14" name="Freeform 14">
            <a:extLst>
              <a:ext uri="{C183D7F6-B498-43B3-948B-1728B52AA6E4}">
                <adec:decorative xmlns:adec="http://schemas.microsoft.com/office/drawing/2017/decorative" val="1"/>
              </a:ext>
            </a:extLst>
          </p:cNvPr>
          <p:cNvSpPr/>
          <p:nvPr/>
        </p:nvSpPr>
        <p:spPr>
          <a:xfrm>
            <a:off x="3092987" y="409464"/>
            <a:ext cx="2838404" cy="399722"/>
          </a:xfrm>
          <a:custGeom>
            <a:avLst/>
            <a:gdLst/>
            <a:ahLst/>
            <a:cxnLst/>
            <a:rect l="l" t="t" r="r" b="b"/>
            <a:pathLst>
              <a:path w="2775328" h="390839">
                <a:moveTo>
                  <a:pt x="0" y="0"/>
                </a:moveTo>
                <a:lnTo>
                  <a:pt x="2775328" y="0"/>
                </a:lnTo>
                <a:lnTo>
                  <a:pt x="2775328" y="390840"/>
                </a:lnTo>
                <a:lnTo>
                  <a:pt x="0" y="390840"/>
                </a:lnTo>
                <a:lnTo>
                  <a:pt x="0" y="0"/>
                </a:lnTo>
                <a:close/>
              </a:path>
            </a:pathLst>
          </a:custGeom>
          <a:blipFill>
            <a:blip r:embed="rId14"/>
            <a:stretch>
              <a:fillRect/>
            </a:stretch>
          </a:blipFill>
        </p:spPr>
        <p:txBody>
          <a:bodyPr/>
          <a:lstStyle/>
          <a:p>
            <a:endParaRPr lang="en-US" sz="1841"/>
          </a:p>
        </p:txBody>
      </p:sp>
      <p:sp>
        <p:nvSpPr>
          <p:cNvPr id="16" name="TextBox 16">
            <a:extLst>
              <a:ext uri="{C183D7F6-B498-43B3-948B-1728B52AA6E4}">
                <adec:decorative xmlns:adec="http://schemas.microsoft.com/office/drawing/2017/decorative" val="0"/>
              </a:ext>
            </a:extLst>
          </p:cNvPr>
          <p:cNvSpPr txBox="1"/>
          <p:nvPr/>
        </p:nvSpPr>
        <p:spPr>
          <a:xfrm>
            <a:off x="3457025" y="7674892"/>
            <a:ext cx="5246340" cy="2124708"/>
          </a:xfrm>
          <a:prstGeom prst="rect">
            <a:avLst/>
          </a:prstGeom>
        </p:spPr>
        <p:txBody>
          <a:bodyPr lIns="0" tIns="0" rIns="0" bIns="0" rtlCol="0" anchor="t">
            <a:spAutoFit/>
          </a:bodyPr>
          <a:lstStyle/>
          <a:p>
            <a:pPr>
              <a:lnSpc>
                <a:spcPts val="5372"/>
              </a:lnSpc>
            </a:pPr>
            <a:r>
              <a:rPr lang="en-US" sz="4530" spc="-95">
                <a:solidFill>
                  <a:srgbClr val="FFFFFF"/>
                </a:solidFill>
                <a:effectLst>
                  <a:outerShdw blurRad="38100" dist="38100" dir="2700000" algn="tl">
                    <a:srgbClr val="000000">
                      <a:alpha val="43137"/>
                    </a:srgbClr>
                  </a:outerShdw>
                </a:effectLst>
                <a:latin typeface="IBM Plex Sans Condensed"/>
                <a:ea typeface="IBM Plex Sans Condensed"/>
                <a:cs typeface="IBM Plex Sans Condensed"/>
                <a:sym typeface="IBM Plex Sans Condensed"/>
              </a:rPr>
              <a:t>Total Area: 32,187 SF Classrooms: 12 / 3 SE Capacity: 288 Pupils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AB30187F-8AFB-B991-5BEE-44D6115B87C2}"/>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US"/>
              <a:t>AFSCME Building Photos</a:t>
            </a:r>
          </a:p>
        </p:txBody>
      </p:sp>
      <p:grpSp>
        <p:nvGrpSpPr>
          <p:cNvPr id="2" name="Group 2">
            <a:extLst>
              <a:ext uri="{C183D7F6-B498-43B3-948B-1728B52AA6E4}">
                <adec:decorative xmlns:adec="http://schemas.microsoft.com/office/drawing/2017/decorative" val="1"/>
              </a:ext>
            </a:extLst>
          </p:cNvPr>
          <p:cNvGrpSpPr>
            <a:grpSpLocks noChangeAspect="1"/>
          </p:cNvGrpSpPr>
          <p:nvPr/>
        </p:nvGrpSpPr>
        <p:grpSpPr>
          <a:xfrm>
            <a:off x="127721" y="9346850"/>
            <a:ext cx="1251731" cy="940073"/>
            <a:chOff x="0" y="0"/>
            <a:chExt cx="1223912" cy="919175"/>
          </a:xfrm>
        </p:grpSpPr>
        <p:sp>
          <p:nvSpPr>
            <p:cNvPr id="3" name="Freeform 3"/>
            <p:cNvSpPr/>
            <p:nvPr/>
          </p:nvSpPr>
          <p:spPr>
            <a:xfrm>
              <a:off x="0" y="-508"/>
              <a:ext cx="1227963" cy="919734"/>
            </a:xfrm>
            <a:custGeom>
              <a:avLst/>
              <a:gdLst/>
              <a:ahLst/>
              <a:cxnLst/>
              <a:rect l="l" t="t" r="r" b="b"/>
              <a:pathLst>
                <a:path w="1227963" h="919734">
                  <a:moveTo>
                    <a:pt x="15875" y="919734"/>
                  </a:moveTo>
                  <a:lnTo>
                    <a:pt x="246253" y="919734"/>
                  </a:lnTo>
                  <a:lnTo>
                    <a:pt x="413131" y="17653"/>
                  </a:lnTo>
                  <a:lnTo>
                    <a:pt x="35306" y="17653"/>
                  </a:lnTo>
                  <a:lnTo>
                    <a:pt x="0" y="211328"/>
                  </a:lnTo>
                  <a:lnTo>
                    <a:pt x="147447" y="211328"/>
                  </a:lnTo>
                  <a:close/>
                  <a:moveTo>
                    <a:pt x="470535" y="919734"/>
                  </a:moveTo>
                  <a:lnTo>
                    <a:pt x="1106805" y="919734"/>
                  </a:lnTo>
                  <a:lnTo>
                    <a:pt x="1142111" y="726059"/>
                  </a:lnTo>
                  <a:lnTo>
                    <a:pt x="821563" y="726059"/>
                  </a:lnTo>
                  <a:cubicBezTo>
                    <a:pt x="854456" y="700405"/>
                    <a:pt x="887095" y="675132"/>
                    <a:pt x="919353" y="649986"/>
                  </a:cubicBezTo>
                  <a:cubicBezTo>
                    <a:pt x="951611" y="624840"/>
                    <a:pt x="983615" y="599821"/>
                    <a:pt x="1015365" y="574802"/>
                  </a:cubicBezTo>
                  <a:cubicBezTo>
                    <a:pt x="1082294" y="522986"/>
                    <a:pt x="1130935" y="474218"/>
                    <a:pt x="1161034" y="428625"/>
                  </a:cubicBezTo>
                  <a:cubicBezTo>
                    <a:pt x="1191133" y="383032"/>
                    <a:pt x="1210437" y="333375"/>
                    <a:pt x="1218946" y="279654"/>
                  </a:cubicBezTo>
                  <a:cubicBezTo>
                    <a:pt x="1227963" y="230505"/>
                    <a:pt x="1224788" y="184912"/>
                    <a:pt x="1209548" y="142875"/>
                  </a:cubicBezTo>
                  <a:cubicBezTo>
                    <a:pt x="1194181" y="100711"/>
                    <a:pt x="1166241" y="66675"/>
                    <a:pt x="1125601" y="40767"/>
                  </a:cubicBezTo>
                  <a:cubicBezTo>
                    <a:pt x="1084961" y="14859"/>
                    <a:pt x="1031113" y="1270"/>
                    <a:pt x="964184" y="508"/>
                  </a:cubicBezTo>
                  <a:cubicBezTo>
                    <a:pt x="941578" y="0"/>
                    <a:pt x="912876" y="3048"/>
                    <a:pt x="878205" y="9652"/>
                  </a:cubicBezTo>
                  <a:cubicBezTo>
                    <a:pt x="843534" y="16256"/>
                    <a:pt x="806958" y="29464"/>
                    <a:pt x="768604" y="49403"/>
                  </a:cubicBezTo>
                  <a:cubicBezTo>
                    <a:pt x="730250" y="69342"/>
                    <a:pt x="694309" y="98806"/>
                    <a:pt x="660654" y="138176"/>
                  </a:cubicBezTo>
                  <a:cubicBezTo>
                    <a:pt x="629920" y="175641"/>
                    <a:pt x="608203" y="212217"/>
                    <a:pt x="595630" y="247777"/>
                  </a:cubicBezTo>
                  <a:cubicBezTo>
                    <a:pt x="583057" y="283337"/>
                    <a:pt x="573786" y="315849"/>
                    <a:pt x="568071" y="345440"/>
                  </a:cubicBezTo>
                  <a:lnTo>
                    <a:pt x="787400" y="345440"/>
                  </a:lnTo>
                  <a:cubicBezTo>
                    <a:pt x="793242" y="310642"/>
                    <a:pt x="804926" y="278638"/>
                    <a:pt x="822452" y="249428"/>
                  </a:cubicBezTo>
                  <a:cubicBezTo>
                    <a:pt x="839978" y="220218"/>
                    <a:pt x="868045" y="204597"/>
                    <a:pt x="906907" y="202819"/>
                  </a:cubicBezTo>
                  <a:cubicBezTo>
                    <a:pt x="934974" y="202565"/>
                    <a:pt x="956564" y="210439"/>
                    <a:pt x="971550" y="226441"/>
                  </a:cubicBezTo>
                  <a:cubicBezTo>
                    <a:pt x="986536" y="242443"/>
                    <a:pt x="990981" y="268351"/>
                    <a:pt x="985012" y="304038"/>
                  </a:cubicBezTo>
                  <a:cubicBezTo>
                    <a:pt x="975487" y="351409"/>
                    <a:pt x="953389" y="392303"/>
                    <a:pt x="918718" y="426720"/>
                  </a:cubicBezTo>
                  <a:cubicBezTo>
                    <a:pt x="884047" y="461137"/>
                    <a:pt x="839089" y="497459"/>
                    <a:pt x="783844" y="535686"/>
                  </a:cubicBezTo>
                  <a:cubicBezTo>
                    <a:pt x="737616" y="569849"/>
                    <a:pt x="691134" y="604012"/>
                    <a:pt x="644525" y="638175"/>
                  </a:cubicBezTo>
                  <a:cubicBezTo>
                    <a:pt x="597916" y="672338"/>
                    <a:pt x="550926" y="706501"/>
                    <a:pt x="503428" y="740664"/>
                  </a:cubicBezTo>
                  <a:close/>
                </a:path>
              </a:pathLst>
            </a:custGeom>
            <a:solidFill>
              <a:srgbClr val="FFFFFF">
                <a:alpha val="49804"/>
              </a:srgbClr>
            </a:solidFill>
          </p:spPr>
          <p:txBody>
            <a:bodyPr/>
            <a:lstStyle/>
            <a:p>
              <a:endParaRPr lang="en-US" sz="1841"/>
            </a:p>
          </p:txBody>
        </p:sp>
      </p:grpSp>
      <p:sp>
        <p:nvSpPr>
          <p:cNvPr id="4" name="Freeform 4">
            <a:extLst>
              <a:ext uri="{C183D7F6-B498-43B3-948B-1728B52AA6E4}">
                <adec:decorative xmlns:adec="http://schemas.microsoft.com/office/drawing/2017/decorative" val="1"/>
              </a:ext>
            </a:extLst>
          </p:cNvPr>
          <p:cNvSpPr/>
          <p:nvPr/>
        </p:nvSpPr>
        <p:spPr>
          <a:xfrm>
            <a:off x="1746969" y="-64946"/>
            <a:ext cx="16612463" cy="10416883"/>
          </a:xfrm>
          <a:custGeom>
            <a:avLst/>
            <a:gdLst/>
            <a:ahLst/>
            <a:cxnLst/>
            <a:rect l="l" t="t" r="r" b="b"/>
            <a:pathLst>
              <a:path w="16243297" h="10185397">
                <a:moveTo>
                  <a:pt x="0" y="0"/>
                </a:moveTo>
                <a:lnTo>
                  <a:pt x="16243297" y="0"/>
                </a:lnTo>
                <a:lnTo>
                  <a:pt x="16243297" y="10185397"/>
                </a:lnTo>
                <a:lnTo>
                  <a:pt x="0" y="10185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841"/>
          </a:p>
        </p:txBody>
      </p:sp>
      <p:sp>
        <p:nvSpPr>
          <p:cNvPr id="5" name="Freeform 5">
            <a:extLst>
              <a:ext uri="{C183D7F6-B498-43B3-948B-1728B52AA6E4}">
                <adec:decorative xmlns:adec="http://schemas.microsoft.com/office/drawing/2017/decorative" val="1"/>
              </a:ext>
            </a:extLst>
          </p:cNvPr>
          <p:cNvSpPr/>
          <p:nvPr/>
        </p:nvSpPr>
        <p:spPr>
          <a:xfrm rot="5400000">
            <a:off x="17630982" y="9085476"/>
            <a:ext cx="643298" cy="136381"/>
          </a:xfrm>
          <a:custGeom>
            <a:avLst/>
            <a:gdLst/>
            <a:ahLst/>
            <a:cxnLst/>
            <a:rect l="l" t="t" r="r" b="b"/>
            <a:pathLst>
              <a:path w="629002" h="133350">
                <a:moveTo>
                  <a:pt x="0" y="0"/>
                </a:moveTo>
                <a:lnTo>
                  <a:pt x="629003" y="0"/>
                </a:lnTo>
                <a:lnTo>
                  <a:pt x="629003" y="133350"/>
                </a:lnTo>
                <a:lnTo>
                  <a:pt x="0" y="133350"/>
                </a:lnTo>
                <a:lnTo>
                  <a:pt x="0" y="0"/>
                </a:lnTo>
                <a:close/>
              </a:path>
            </a:pathLst>
          </a:custGeom>
          <a:blipFill>
            <a:blip r:embed="rId4"/>
            <a:stretch>
              <a:fillRect/>
            </a:stretch>
          </a:blipFill>
        </p:spPr>
        <p:txBody>
          <a:bodyPr/>
          <a:lstStyle/>
          <a:p>
            <a:endParaRPr lang="en-US" sz="1841"/>
          </a:p>
        </p:txBody>
      </p:sp>
      <p:sp>
        <p:nvSpPr>
          <p:cNvPr id="6" name="Freeform 6">
            <a:extLst>
              <a:ext uri="{C183D7F6-B498-43B3-948B-1728B52AA6E4}">
                <adec:decorative xmlns:adec="http://schemas.microsoft.com/office/drawing/2017/decorative" val="1"/>
              </a:ext>
            </a:extLst>
          </p:cNvPr>
          <p:cNvSpPr/>
          <p:nvPr/>
        </p:nvSpPr>
        <p:spPr>
          <a:xfrm>
            <a:off x="17817163" y="233796"/>
            <a:ext cx="243547" cy="8416636"/>
          </a:xfrm>
          <a:custGeom>
            <a:avLst/>
            <a:gdLst/>
            <a:ahLst/>
            <a:cxnLst/>
            <a:rect l="l" t="t" r="r" b="b"/>
            <a:pathLst>
              <a:path w="238135" h="8229600">
                <a:moveTo>
                  <a:pt x="0" y="0"/>
                </a:moveTo>
                <a:lnTo>
                  <a:pt x="238135" y="0"/>
                </a:lnTo>
                <a:lnTo>
                  <a:pt x="238135" y="8229600"/>
                </a:lnTo>
                <a:lnTo>
                  <a:pt x="0" y="82296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1841"/>
          </a:p>
        </p:txBody>
      </p:sp>
      <p:sp>
        <p:nvSpPr>
          <p:cNvPr id="7" name="Freeform 7">
            <a:extLst>
              <a:ext uri="{C183D7F6-B498-43B3-948B-1728B52AA6E4}">
                <adec:decorative xmlns:adec="http://schemas.microsoft.com/office/drawing/2017/decorative" val="1"/>
              </a:ext>
            </a:extLst>
          </p:cNvPr>
          <p:cNvSpPr/>
          <p:nvPr/>
        </p:nvSpPr>
        <p:spPr>
          <a:xfrm rot="5400000">
            <a:off x="15648027" y="6241979"/>
            <a:ext cx="4622915" cy="204892"/>
          </a:xfrm>
          <a:custGeom>
            <a:avLst/>
            <a:gdLst/>
            <a:ahLst/>
            <a:cxnLst/>
            <a:rect l="l" t="t" r="r" b="b"/>
            <a:pathLst>
              <a:path w="4520184" h="200339">
                <a:moveTo>
                  <a:pt x="0" y="0"/>
                </a:moveTo>
                <a:lnTo>
                  <a:pt x="4520184" y="0"/>
                </a:lnTo>
                <a:lnTo>
                  <a:pt x="4520184" y="200339"/>
                </a:lnTo>
                <a:lnTo>
                  <a:pt x="0" y="200339"/>
                </a:lnTo>
                <a:lnTo>
                  <a:pt x="0" y="0"/>
                </a:lnTo>
                <a:close/>
              </a:path>
            </a:pathLst>
          </a:custGeom>
          <a:blipFill>
            <a:blip r:embed="rId7"/>
            <a:stretch>
              <a:fillRect/>
            </a:stretch>
          </a:blipFill>
        </p:spPr>
        <p:txBody>
          <a:bodyPr/>
          <a:lstStyle/>
          <a:p>
            <a:endParaRPr lang="en-US" sz="1841"/>
          </a:p>
        </p:txBody>
      </p:sp>
      <p:sp>
        <p:nvSpPr>
          <p:cNvPr id="8" name="Freeform 8">
            <a:extLst>
              <a:ext uri="{C183D7F6-B498-43B3-948B-1728B52AA6E4}">
                <adec:decorative xmlns:adec="http://schemas.microsoft.com/office/drawing/2017/decorative" val="1"/>
              </a:ext>
            </a:extLst>
          </p:cNvPr>
          <p:cNvSpPr/>
          <p:nvPr/>
        </p:nvSpPr>
        <p:spPr>
          <a:xfrm>
            <a:off x="17822101" y="9585614"/>
            <a:ext cx="233795" cy="467591"/>
          </a:xfrm>
          <a:custGeom>
            <a:avLst/>
            <a:gdLst/>
            <a:ahLst/>
            <a:cxnLst/>
            <a:rect l="l" t="t" r="r" b="b"/>
            <a:pathLst>
              <a:path w="228600" h="457200">
                <a:moveTo>
                  <a:pt x="0" y="0"/>
                </a:moveTo>
                <a:lnTo>
                  <a:pt x="228600" y="0"/>
                </a:lnTo>
                <a:lnTo>
                  <a:pt x="228600" y="457200"/>
                </a:lnTo>
                <a:lnTo>
                  <a:pt x="0" y="457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1841"/>
          </a:p>
        </p:txBody>
      </p:sp>
      <p:sp>
        <p:nvSpPr>
          <p:cNvPr id="9" name="Freeform 9">
            <a:extLst>
              <a:ext uri="{C183D7F6-B498-43B3-948B-1728B52AA6E4}">
                <adec:decorative xmlns:adec="http://schemas.microsoft.com/office/drawing/2017/decorative" val="1"/>
              </a:ext>
            </a:extLst>
          </p:cNvPr>
          <p:cNvSpPr/>
          <p:nvPr/>
        </p:nvSpPr>
        <p:spPr>
          <a:xfrm rot="5400000">
            <a:off x="17813363" y="9843276"/>
            <a:ext cx="292244" cy="204892"/>
          </a:xfrm>
          <a:custGeom>
            <a:avLst/>
            <a:gdLst/>
            <a:ahLst/>
            <a:cxnLst/>
            <a:rect l="l" t="t" r="r" b="b"/>
            <a:pathLst>
              <a:path w="285750" h="200339">
                <a:moveTo>
                  <a:pt x="0" y="0"/>
                </a:moveTo>
                <a:lnTo>
                  <a:pt x="285750" y="0"/>
                </a:lnTo>
                <a:lnTo>
                  <a:pt x="285750" y="200340"/>
                </a:lnTo>
                <a:lnTo>
                  <a:pt x="0" y="200340"/>
                </a:lnTo>
                <a:lnTo>
                  <a:pt x="0" y="0"/>
                </a:lnTo>
                <a:close/>
              </a:path>
            </a:pathLst>
          </a:custGeom>
          <a:blipFill>
            <a:blip r:embed="rId10"/>
            <a:stretch>
              <a:fillRect/>
            </a:stretch>
          </a:blipFill>
        </p:spPr>
        <p:txBody>
          <a:bodyPr/>
          <a:lstStyle/>
          <a:p>
            <a:endParaRPr lang="en-US" sz="1841"/>
          </a:p>
        </p:txBody>
      </p:sp>
      <p:sp>
        <p:nvSpPr>
          <p:cNvPr id="10" name="Freeform 10">
            <a:extLst>
              <a:ext uri="{C183D7F6-B498-43B3-948B-1728B52AA6E4}">
                <adec:decorative xmlns:adec="http://schemas.microsoft.com/office/drawing/2017/decorative" val="1"/>
              </a:ext>
            </a:extLst>
          </p:cNvPr>
          <p:cNvSpPr/>
          <p:nvPr/>
        </p:nvSpPr>
        <p:spPr>
          <a:xfrm>
            <a:off x="2873736" y="301917"/>
            <a:ext cx="3102729" cy="725740"/>
          </a:xfrm>
          <a:custGeom>
            <a:avLst/>
            <a:gdLst/>
            <a:ahLst/>
            <a:cxnLst/>
            <a:rect l="l" t="t" r="r" b="b"/>
            <a:pathLst>
              <a:path w="3033779" h="709612">
                <a:moveTo>
                  <a:pt x="0" y="0"/>
                </a:moveTo>
                <a:lnTo>
                  <a:pt x="3033779" y="0"/>
                </a:lnTo>
                <a:lnTo>
                  <a:pt x="3033779" y="709613"/>
                </a:lnTo>
                <a:lnTo>
                  <a:pt x="0" y="709613"/>
                </a:lnTo>
                <a:lnTo>
                  <a:pt x="0" y="0"/>
                </a:lnTo>
                <a:close/>
              </a:path>
            </a:pathLst>
          </a:custGeom>
          <a:blipFill>
            <a:blip r:embed="rId11"/>
            <a:stretch>
              <a:fillRect/>
            </a:stretch>
          </a:blipFill>
        </p:spPr>
        <p:txBody>
          <a:bodyPr/>
          <a:lstStyle/>
          <a:p>
            <a:endParaRPr lang="en-US" sz="1841"/>
          </a:p>
        </p:txBody>
      </p:sp>
      <p:sp>
        <p:nvSpPr>
          <p:cNvPr id="11" name="Freeform 11">
            <a:extLst>
              <a:ext uri="{C183D7F6-B498-43B3-948B-1728B52AA6E4}">
                <adec:decorative xmlns:adec="http://schemas.microsoft.com/office/drawing/2017/decorative" val="1"/>
              </a:ext>
            </a:extLst>
          </p:cNvPr>
          <p:cNvSpPr/>
          <p:nvPr/>
        </p:nvSpPr>
        <p:spPr>
          <a:xfrm>
            <a:off x="3092987" y="409464"/>
            <a:ext cx="2838404" cy="399722"/>
          </a:xfrm>
          <a:custGeom>
            <a:avLst/>
            <a:gdLst/>
            <a:ahLst/>
            <a:cxnLst/>
            <a:rect l="l" t="t" r="r" b="b"/>
            <a:pathLst>
              <a:path w="2775328" h="390839">
                <a:moveTo>
                  <a:pt x="0" y="0"/>
                </a:moveTo>
                <a:lnTo>
                  <a:pt x="2775328" y="0"/>
                </a:lnTo>
                <a:lnTo>
                  <a:pt x="2775328" y="390840"/>
                </a:lnTo>
                <a:lnTo>
                  <a:pt x="0" y="390840"/>
                </a:lnTo>
                <a:lnTo>
                  <a:pt x="0" y="0"/>
                </a:lnTo>
                <a:close/>
              </a:path>
            </a:pathLst>
          </a:custGeom>
          <a:blipFill>
            <a:blip r:embed="rId12"/>
            <a:stretch>
              <a:fillRect/>
            </a:stretch>
          </a:blipFill>
        </p:spPr>
        <p:txBody>
          <a:bodyPr/>
          <a:lstStyle/>
          <a:p>
            <a:endParaRPr lang="en-US" sz="1841"/>
          </a:p>
        </p:txBody>
      </p:sp>
      <p:sp>
        <p:nvSpPr>
          <p:cNvPr id="12" name="Freeform 12" descr="AFSCME Building Photo"/>
          <p:cNvSpPr/>
          <p:nvPr/>
        </p:nvSpPr>
        <p:spPr>
          <a:xfrm>
            <a:off x="10550020" y="1033249"/>
            <a:ext cx="7033347" cy="9019955"/>
          </a:xfrm>
          <a:custGeom>
            <a:avLst/>
            <a:gdLst/>
            <a:ahLst/>
            <a:cxnLst/>
            <a:rect l="l" t="t" r="r" b="b"/>
            <a:pathLst>
              <a:path w="6877050" h="8819512">
                <a:moveTo>
                  <a:pt x="0" y="0"/>
                </a:moveTo>
                <a:lnTo>
                  <a:pt x="6877050" y="0"/>
                </a:lnTo>
                <a:lnTo>
                  <a:pt x="6877050" y="8819512"/>
                </a:lnTo>
                <a:lnTo>
                  <a:pt x="0" y="8819512"/>
                </a:lnTo>
                <a:lnTo>
                  <a:pt x="0" y="0"/>
                </a:lnTo>
                <a:close/>
              </a:path>
            </a:pathLst>
          </a:custGeom>
          <a:blipFill>
            <a:blip r:embed="rId13"/>
            <a:stretch>
              <a:fillRect/>
            </a:stretch>
          </a:blipFill>
        </p:spPr>
        <p:txBody>
          <a:bodyPr/>
          <a:lstStyle/>
          <a:p>
            <a:endParaRPr lang="en-US" sz="1841"/>
          </a:p>
        </p:txBody>
      </p:sp>
      <p:sp>
        <p:nvSpPr>
          <p:cNvPr id="13" name="Freeform 13" descr="AFSCME Building Photo"/>
          <p:cNvSpPr/>
          <p:nvPr/>
        </p:nvSpPr>
        <p:spPr>
          <a:xfrm rot="5400000">
            <a:off x="2096045" y="2023041"/>
            <a:ext cx="9020608" cy="7033220"/>
          </a:xfrm>
          <a:custGeom>
            <a:avLst/>
            <a:gdLst/>
            <a:ahLst/>
            <a:cxnLst/>
            <a:rect l="l" t="t" r="r" b="b"/>
            <a:pathLst>
              <a:path w="8820150" h="6876926">
                <a:moveTo>
                  <a:pt x="0" y="0"/>
                </a:moveTo>
                <a:lnTo>
                  <a:pt x="8820150" y="0"/>
                </a:lnTo>
                <a:lnTo>
                  <a:pt x="8820150" y="6876926"/>
                </a:lnTo>
                <a:lnTo>
                  <a:pt x="0" y="6876926"/>
                </a:lnTo>
                <a:lnTo>
                  <a:pt x="0" y="0"/>
                </a:lnTo>
                <a:close/>
              </a:path>
            </a:pathLst>
          </a:custGeom>
          <a:blipFill>
            <a:blip r:embed="rId14"/>
            <a:stretch>
              <a:fillRect b="-1"/>
            </a:stretch>
          </a:blipFill>
        </p:spPr>
        <p:txBody>
          <a:bodyPr/>
          <a:lstStyle/>
          <a:p>
            <a:endParaRPr lang="en-US" sz="1841"/>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4E161CC3-1E79-9B7C-FB9C-8D4ED8E38255}"/>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US"/>
              <a:t>AFCME Bus</a:t>
            </a:r>
          </a:p>
        </p:txBody>
      </p:sp>
      <p:grpSp>
        <p:nvGrpSpPr>
          <p:cNvPr id="2" name="Group 2">
            <a:extLst>
              <a:ext uri="{C183D7F6-B498-43B3-948B-1728B52AA6E4}">
                <adec:decorative xmlns:adec="http://schemas.microsoft.com/office/drawing/2017/decorative" val="1"/>
              </a:ext>
            </a:extLst>
          </p:cNvPr>
          <p:cNvGrpSpPr>
            <a:grpSpLocks noChangeAspect="1"/>
          </p:cNvGrpSpPr>
          <p:nvPr/>
        </p:nvGrpSpPr>
        <p:grpSpPr>
          <a:xfrm>
            <a:off x="127720" y="9346899"/>
            <a:ext cx="1219594" cy="940101"/>
            <a:chOff x="0" y="0"/>
            <a:chExt cx="1192492" cy="919213"/>
          </a:xfrm>
        </p:grpSpPr>
        <p:sp>
          <p:nvSpPr>
            <p:cNvPr id="3" name="Freeform 3"/>
            <p:cNvSpPr/>
            <p:nvPr/>
          </p:nvSpPr>
          <p:spPr>
            <a:xfrm>
              <a:off x="0" y="0"/>
              <a:ext cx="1196467" cy="919099"/>
            </a:xfrm>
            <a:custGeom>
              <a:avLst/>
              <a:gdLst/>
              <a:ahLst/>
              <a:cxnLst/>
              <a:rect l="l" t="t" r="r" b="b"/>
              <a:pathLst>
                <a:path w="1196467" h="919099">
                  <a:moveTo>
                    <a:pt x="35306" y="17018"/>
                  </a:moveTo>
                  <a:lnTo>
                    <a:pt x="0" y="210820"/>
                  </a:lnTo>
                  <a:lnTo>
                    <a:pt x="147447" y="210820"/>
                  </a:lnTo>
                  <a:lnTo>
                    <a:pt x="15875" y="919099"/>
                  </a:lnTo>
                  <a:lnTo>
                    <a:pt x="246253" y="919099"/>
                  </a:lnTo>
                  <a:lnTo>
                    <a:pt x="413131" y="17018"/>
                  </a:lnTo>
                  <a:close/>
                  <a:moveTo>
                    <a:pt x="949579" y="0"/>
                  </a:moveTo>
                  <a:cubicBezTo>
                    <a:pt x="919099" y="0"/>
                    <a:pt x="885952" y="4445"/>
                    <a:pt x="850011" y="13462"/>
                  </a:cubicBezTo>
                  <a:cubicBezTo>
                    <a:pt x="813054" y="22606"/>
                    <a:pt x="777240" y="38100"/>
                    <a:pt x="742442" y="59690"/>
                  </a:cubicBezTo>
                  <a:cubicBezTo>
                    <a:pt x="707136" y="80772"/>
                    <a:pt x="676148" y="109347"/>
                    <a:pt x="649478" y="145288"/>
                  </a:cubicBezTo>
                  <a:cubicBezTo>
                    <a:pt x="622808" y="181229"/>
                    <a:pt x="603377" y="226314"/>
                    <a:pt x="591312" y="280289"/>
                  </a:cubicBezTo>
                  <a:lnTo>
                    <a:pt x="817880" y="280289"/>
                  </a:lnTo>
                  <a:cubicBezTo>
                    <a:pt x="819404" y="267462"/>
                    <a:pt x="825881" y="251714"/>
                    <a:pt x="837184" y="233045"/>
                  </a:cubicBezTo>
                  <a:cubicBezTo>
                    <a:pt x="848487" y="214376"/>
                    <a:pt x="870585" y="204089"/>
                    <a:pt x="903224" y="202184"/>
                  </a:cubicBezTo>
                  <a:cubicBezTo>
                    <a:pt x="925449" y="203073"/>
                    <a:pt x="940181" y="211328"/>
                    <a:pt x="947293" y="227203"/>
                  </a:cubicBezTo>
                  <a:cubicBezTo>
                    <a:pt x="954405" y="243078"/>
                    <a:pt x="956056" y="261112"/>
                    <a:pt x="951992" y="281559"/>
                  </a:cubicBezTo>
                  <a:cubicBezTo>
                    <a:pt x="945388" y="311150"/>
                    <a:pt x="933069" y="332232"/>
                    <a:pt x="915162" y="345059"/>
                  </a:cubicBezTo>
                  <a:cubicBezTo>
                    <a:pt x="897255" y="357886"/>
                    <a:pt x="879094" y="365633"/>
                    <a:pt x="860806" y="368427"/>
                  </a:cubicBezTo>
                  <a:cubicBezTo>
                    <a:pt x="845566" y="370713"/>
                    <a:pt x="833882" y="371856"/>
                    <a:pt x="825881" y="371856"/>
                  </a:cubicBezTo>
                  <a:cubicBezTo>
                    <a:pt x="824230" y="371856"/>
                    <a:pt x="822833" y="371856"/>
                    <a:pt x="821563" y="371729"/>
                  </a:cubicBezTo>
                  <a:lnTo>
                    <a:pt x="782574" y="371729"/>
                  </a:lnTo>
                  <a:lnTo>
                    <a:pt x="750824" y="541020"/>
                  </a:lnTo>
                  <a:lnTo>
                    <a:pt x="832485" y="541020"/>
                  </a:lnTo>
                  <a:cubicBezTo>
                    <a:pt x="833882" y="541020"/>
                    <a:pt x="835152" y="540893"/>
                    <a:pt x="836676" y="540893"/>
                  </a:cubicBezTo>
                  <a:cubicBezTo>
                    <a:pt x="847979" y="540893"/>
                    <a:pt x="861695" y="542544"/>
                    <a:pt x="877824" y="545719"/>
                  </a:cubicBezTo>
                  <a:cubicBezTo>
                    <a:pt x="896112" y="549275"/>
                    <a:pt x="911606" y="557657"/>
                    <a:pt x="924560" y="570865"/>
                  </a:cubicBezTo>
                  <a:cubicBezTo>
                    <a:pt x="937514" y="584073"/>
                    <a:pt x="941705" y="604520"/>
                    <a:pt x="937387" y="632587"/>
                  </a:cubicBezTo>
                  <a:cubicBezTo>
                    <a:pt x="931799" y="661924"/>
                    <a:pt x="919099" y="685927"/>
                    <a:pt x="899287" y="704723"/>
                  </a:cubicBezTo>
                  <a:cubicBezTo>
                    <a:pt x="879475" y="723519"/>
                    <a:pt x="852678" y="733171"/>
                    <a:pt x="819150" y="733806"/>
                  </a:cubicBezTo>
                  <a:cubicBezTo>
                    <a:pt x="791972" y="732790"/>
                    <a:pt x="772160" y="726821"/>
                    <a:pt x="759841" y="716026"/>
                  </a:cubicBezTo>
                  <a:cubicBezTo>
                    <a:pt x="747522" y="705231"/>
                    <a:pt x="739521" y="693293"/>
                    <a:pt x="736219" y="680339"/>
                  </a:cubicBezTo>
                  <a:cubicBezTo>
                    <a:pt x="732917" y="667385"/>
                    <a:pt x="731266" y="657098"/>
                    <a:pt x="731393" y="649605"/>
                  </a:cubicBezTo>
                  <a:lnTo>
                    <a:pt x="498475" y="649605"/>
                  </a:lnTo>
                  <a:cubicBezTo>
                    <a:pt x="496443" y="667004"/>
                    <a:pt x="495935" y="690499"/>
                    <a:pt x="496951" y="719836"/>
                  </a:cubicBezTo>
                  <a:cubicBezTo>
                    <a:pt x="497967" y="749173"/>
                    <a:pt x="505333" y="779145"/>
                    <a:pt x="519176" y="809244"/>
                  </a:cubicBezTo>
                  <a:cubicBezTo>
                    <a:pt x="542036" y="852424"/>
                    <a:pt x="577088" y="884301"/>
                    <a:pt x="624459" y="905002"/>
                  </a:cubicBezTo>
                  <a:cubicBezTo>
                    <a:pt x="636651" y="910336"/>
                    <a:pt x="648970" y="915035"/>
                    <a:pt x="661670" y="918972"/>
                  </a:cubicBezTo>
                  <a:lnTo>
                    <a:pt x="893445" y="918972"/>
                  </a:lnTo>
                  <a:cubicBezTo>
                    <a:pt x="913003" y="913257"/>
                    <a:pt x="932180" y="906145"/>
                    <a:pt x="950849" y="897636"/>
                  </a:cubicBezTo>
                  <a:cubicBezTo>
                    <a:pt x="1005713" y="872617"/>
                    <a:pt x="1052068" y="838962"/>
                    <a:pt x="1090041" y="796417"/>
                  </a:cubicBezTo>
                  <a:cubicBezTo>
                    <a:pt x="1128014" y="753872"/>
                    <a:pt x="1152271" y="706247"/>
                    <a:pt x="1162812" y="653161"/>
                  </a:cubicBezTo>
                  <a:cubicBezTo>
                    <a:pt x="1166114" y="641858"/>
                    <a:pt x="1167765" y="622808"/>
                    <a:pt x="1167638" y="595757"/>
                  </a:cubicBezTo>
                  <a:cubicBezTo>
                    <a:pt x="1167511" y="568706"/>
                    <a:pt x="1158240" y="540131"/>
                    <a:pt x="1139825" y="510159"/>
                  </a:cubicBezTo>
                  <a:cubicBezTo>
                    <a:pt x="1121410" y="480187"/>
                    <a:pt x="1086485" y="455041"/>
                    <a:pt x="1034923" y="434975"/>
                  </a:cubicBezTo>
                  <a:cubicBezTo>
                    <a:pt x="1047496" y="429133"/>
                    <a:pt x="1064260" y="419354"/>
                    <a:pt x="1085342" y="405511"/>
                  </a:cubicBezTo>
                  <a:cubicBezTo>
                    <a:pt x="1106424" y="391668"/>
                    <a:pt x="1126617" y="371856"/>
                    <a:pt x="1146175" y="346202"/>
                  </a:cubicBezTo>
                  <a:cubicBezTo>
                    <a:pt x="1165733" y="320548"/>
                    <a:pt x="1179957" y="287147"/>
                    <a:pt x="1188466" y="245872"/>
                  </a:cubicBezTo>
                  <a:cubicBezTo>
                    <a:pt x="1196467" y="202946"/>
                    <a:pt x="1192657" y="162814"/>
                    <a:pt x="1177036" y="125730"/>
                  </a:cubicBezTo>
                  <a:cubicBezTo>
                    <a:pt x="1161415" y="88646"/>
                    <a:pt x="1134618" y="58420"/>
                    <a:pt x="1096772" y="35433"/>
                  </a:cubicBezTo>
                  <a:cubicBezTo>
                    <a:pt x="1058926" y="12446"/>
                    <a:pt x="1010666" y="635"/>
                    <a:pt x="951992" y="0"/>
                  </a:cubicBezTo>
                  <a:cubicBezTo>
                    <a:pt x="951103" y="0"/>
                    <a:pt x="950341" y="0"/>
                    <a:pt x="949452" y="0"/>
                  </a:cubicBezTo>
                  <a:close/>
                </a:path>
              </a:pathLst>
            </a:custGeom>
            <a:solidFill>
              <a:srgbClr val="FFFFFF">
                <a:alpha val="49804"/>
              </a:srgbClr>
            </a:solidFill>
          </p:spPr>
          <p:txBody>
            <a:bodyPr/>
            <a:lstStyle/>
            <a:p>
              <a:endParaRPr lang="en-US" sz="1841"/>
            </a:p>
          </p:txBody>
        </p:sp>
      </p:grpSp>
      <p:sp>
        <p:nvSpPr>
          <p:cNvPr id="4" name="Freeform 4">
            <a:extLst>
              <a:ext uri="{C183D7F6-B498-43B3-948B-1728B52AA6E4}">
                <adec:decorative xmlns:adec="http://schemas.microsoft.com/office/drawing/2017/decorative" val="1"/>
              </a:ext>
            </a:extLst>
          </p:cNvPr>
          <p:cNvSpPr/>
          <p:nvPr/>
        </p:nvSpPr>
        <p:spPr>
          <a:xfrm>
            <a:off x="1746969" y="-64946"/>
            <a:ext cx="16612463" cy="10416883"/>
          </a:xfrm>
          <a:custGeom>
            <a:avLst/>
            <a:gdLst/>
            <a:ahLst/>
            <a:cxnLst/>
            <a:rect l="l" t="t" r="r" b="b"/>
            <a:pathLst>
              <a:path w="16243297" h="10185397">
                <a:moveTo>
                  <a:pt x="0" y="0"/>
                </a:moveTo>
                <a:lnTo>
                  <a:pt x="16243297" y="0"/>
                </a:lnTo>
                <a:lnTo>
                  <a:pt x="16243297" y="10185397"/>
                </a:lnTo>
                <a:lnTo>
                  <a:pt x="0" y="10185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841"/>
          </a:p>
        </p:txBody>
      </p:sp>
      <p:grpSp>
        <p:nvGrpSpPr>
          <p:cNvPr id="5" name="Group 5" descr="AFSCME Building bus turn arounds."/>
          <p:cNvGrpSpPr>
            <a:grpSpLocks noChangeAspect="1"/>
          </p:cNvGrpSpPr>
          <p:nvPr/>
        </p:nvGrpSpPr>
        <p:grpSpPr>
          <a:xfrm>
            <a:off x="3089734" y="233796"/>
            <a:ext cx="14498435" cy="9819409"/>
            <a:chOff x="0" y="0"/>
            <a:chExt cx="18901664" cy="12801600"/>
          </a:xfrm>
        </p:grpSpPr>
        <p:sp>
          <p:nvSpPr>
            <p:cNvPr id="6" name="Freeform 6"/>
            <p:cNvSpPr/>
            <p:nvPr/>
          </p:nvSpPr>
          <p:spPr>
            <a:xfrm>
              <a:off x="0" y="0"/>
              <a:ext cx="18901663" cy="12801600"/>
            </a:xfrm>
            <a:custGeom>
              <a:avLst/>
              <a:gdLst/>
              <a:ahLst/>
              <a:cxnLst/>
              <a:rect l="l" t="t" r="r" b="b"/>
              <a:pathLst>
                <a:path w="18901663" h="12801600">
                  <a:moveTo>
                    <a:pt x="5807075" y="0"/>
                  </a:moveTo>
                  <a:lnTo>
                    <a:pt x="5807075" y="18669"/>
                  </a:lnTo>
                  <a:cubicBezTo>
                    <a:pt x="5807075" y="445516"/>
                    <a:pt x="5461000" y="791718"/>
                    <a:pt x="5034026" y="791718"/>
                  </a:cubicBezTo>
                  <a:lnTo>
                    <a:pt x="0" y="791718"/>
                  </a:lnTo>
                  <a:lnTo>
                    <a:pt x="0" y="12801600"/>
                  </a:lnTo>
                  <a:lnTo>
                    <a:pt x="18901663" y="12801600"/>
                  </a:lnTo>
                  <a:lnTo>
                    <a:pt x="18901663" y="0"/>
                  </a:lnTo>
                  <a:close/>
                </a:path>
              </a:pathLst>
            </a:custGeom>
            <a:blipFill>
              <a:blip r:embed="rId4"/>
              <a:stretch>
                <a:fillRect/>
              </a:stretch>
            </a:blipFill>
          </p:spPr>
          <p:txBody>
            <a:bodyPr/>
            <a:lstStyle/>
            <a:p>
              <a:endParaRPr lang="en-US" sz="1841"/>
            </a:p>
          </p:txBody>
        </p:sp>
      </p:grpSp>
      <p:sp>
        <p:nvSpPr>
          <p:cNvPr id="7" name="Freeform 7">
            <a:extLst>
              <a:ext uri="{C183D7F6-B498-43B3-948B-1728B52AA6E4}">
                <adec:decorative xmlns:adec="http://schemas.microsoft.com/office/drawing/2017/decorative" val="1"/>
              </a:ext>
            </a:extLst>
          </p:cNvPr>
          <p:cNvSpPr/>
          <p:nvPr/>
        </p:nvSpPr>
        <p:spPr>
          <a:xfrm>
            <a:off x="17822101" y="8650432"/>
            <a:ext cx="233795" cy="935182"/>
          </a:xfrm>
          <a:custGeom>
            <a:avLst/>
            <a:gdLst/>
            <a:ahLst/>
            <a:cxnLst/>
            <a:rect l="l" t="t" r="r" b="b"/>
            <a:pathLst>
              <a:path w="228600" h="914400">
                <a:moveTo>
                  <a:pt x="0" y="0"/>
                </a:moveTo>
                <a:lnTo>
                  <a:pt x="228600" y="0"/>
                </a:lnTo>
                <a:lnTo>
                  <a:pt x="228600" y="914400"/>
                </a:lnTo>
                <a:lnTo>
                  <a:pt x="0" y="9144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1841"/>
          </a:p>
        </p:txBody>
      </p:sp>
      <p:sp>
        <p:nvSpPr>
          <p:cNvPr id="8" name="Freeform 8">
            <a:extLst>
              <a:ext uri="{C183D7F6-B498-43B3-948B-1728B52AA6E4}">
                <adec:decorative xmlns:adec="http://schemas.microsoft.com/office/drawing/2017/decorative" val="1"/>
              </a:ext>
            </a:extLst>
          </p:cNvPr>
          <p:cNvSpPr/>
          <p:nvPr/>
        </p:nvSpPr>
        <p:spPr>
          <a:xfrm rot="5400000">
            <a:off x="17631148" y="9085311"/>
            <a:ext cx="643298" cy="136702"/>
          </a:xfrm>
          <a:custGeom>
            <a:avLst/>
            <a:gdLst/>
            <a:ahLst/>
            <a:cxnLst/>
            <a:rect l="l" t="t" r="r" b="b"/>
            <a:pathLst>
              <a:path w="629002" h="133664">
                <a:moveTo>
                  <a:pt x="0" y="0"/>
                </a:moveTo>
                <a:lnTo>
                  <a:pt x="629003" y="0"/>
                </a:lnTo>
                <a:lnTo>
                  <a:pt x="629003" y="133664"/>
                </a:lnTo>
                <a:lnTo>
                  <a:pt x="0" y="133664"/>
                </a:lnTo>
                <a:lnTo>
                  <a:pt x="0" y="0"/>
                </a:lnTo>
                <a:close/>
              </a:path>
            </a:pathLst>
          </a:custGeom>
          <a:blipFill>
            <a:blip r:embed="rId7"/>
            <a:stretch>
              <a:fillRect/>
            </a:stretch>
          </a:blipFill>
        </p:spPr>
        <p:txBody>
          <a:bodyPr/>
          <a:lstStyle/>
          <a:p>
            <a:endParaRPr lang="en-US" sz="1841"/>
          </a:p>
        </p:txBody>
      </p:sp>
      <p:sp>
        <p:nvSpPr>
          <p:cNvPr id="9" name="Freeform 9">
            <a:extLst>
              <a:ext uri="{C183D7F6-B498-43B3-948B-1728B52AA6E4}">
                <adec:decorative xmlns:adec="http://schemas.microsoft.com/office/drawing/2017/decorative" val="1"/>
              </a:ext>
            </a:extLst>
          </p:cNvPr>
          <p:cNvSpPr/>
          <p:nvPr/>
        </p:nvSpPr>
        <p:spPr>
          <a:xfrm>
            <a:off x="17817163" y="233796"/>
            <a:ext cx="243547" cy="8416636"/>
          </a:xfrm>
          <a:custGeom>
            <a:avLst/>
            <a:gdLst/>
            <a:ahLst/>
            <a:cxnLst/>
            <a:rect l="l" t="t" r="r" b="b"/>
            <a:pathLst>
              <a:path w="238135" h="8229600">
                <a:moveTo>
                  <a:pt x="0" y="0"/>
                </a:moveTo>
                <a:lnTo>
                  <a:pt x="238135" y="0"/>
                </a:lnTo>
                <a:lnTo>
                  <a:pt x="238135" y="8229600"/>
                </a:lnTo>
                <a:lnTo>
                  <a:pt x="0" y="82296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1841"/>
          </a:p>
        </p:txBody>
      </p:sp>
      <p:sp>
        <p:nvSpPr>
          <p:cNvPr id="10" name="Freeform 10">
            <a:extLst>
              <a:ext uri="{C183D7F6-B498-43B3-948B-1728B52AA6E4}">
                <adec:decorative xmlns:adec="http://schemas.microsoft.com/office/drawing/2017/decorative" val="1"/>
              </a:ext>
            </a:extLst>
          </p:cNvPr>
          <p:cNvSpPr/>
          <p:nvPr/>
        </p:nvSpPr>
        <p:spPr>
          <a:xfrm rot="5400000">
            <a:off x="15648027" y="6241979"/>
            <a:ext cx="4622915" cy="204892"/>
          </a:xfrm>
          <a:custGeom>
            <a:avLst/>
            <a:gdLst/>
            <a:ahLst/>
            <a:cxnLst/>
            <a:rect l="l" t="t" r="r" b="b"/>
            <a:pathLst>
              <a:path w="4520184" h="200339">
                <a:moveTo>
                  <a:pt x="0" y="0"/>
                </a:moveTo>
                <a:lnTo>
                  <a:pt x="4520184" y="0"/>
                </a:lnTo>
                <a:lnTo>
                  <a:pt x="4520184" y="200339"/>
                </a:lnTo>
                <a:lnTo>
                  <a:pt x="0" y="200339"/>
                </a:lnTo>
                <a:lnTo>
                  <a:pt x="0" y="0"/>
                </a:lnTo>
                <a:close/>
              </a:path>
            </a:pathLst>
          </a:custGeom>
          <a:blipFill>
            <a:blip r:embed="rId10"/>
            <a:stretch>
              <a:fillRect/>
            </a:stretch>
          </a:blipFill>
        </p:spPr>
        <p:txBody>
          <a:bodyPr/>
          <a:lstStyle/>
          <a:p>
            <a:endParaRPr lang="en-US" sz="1841"/>
          </a:p>
        </p:txBody>
      </p:sp>
      <p:sp>
        <p:nvSpPr>
          <p:cNvPr id="11" name="Freeform 11">
            <a:extLst>
              <a:ext uri="{C183D7F6-B498-43B3-948B-1728B52AA6E4}">
                <adec:decorative xmlns:adec="http://schemas.microsoft.com/office/drawing/2017/decorative" val="1"/>
              </a:ext>
            </a:extLst>
          </p:cNvPr>
          <p:cNvSpPr/>
          <p:nvPr/>
        </p:nvSpPr>
        <p:spPr>
          <a:xfrm>
            <a:off x="17822101" y="9585614"/>
            <a:ext cx="233795" cy="467591"/>
          </a:xfrm>
          <a:custGeom>
            <a:avLst/>
            <a:gdLst/>
            <a:ahLst/>
            <a:cxnLst/>
            <a:rect l="l" t="t" r="r" b="b"/>
            <a:pathLst>
              <a:path w="228600" h="457200">
                <a:moveTo>
                  <a:pt x="0" y="0"/>
                </a:moveTo>
                <a:lnTo>
                  <a:pt x="228600" y="0"/>
                </a:lnTo>
                <a:lnTo>
                  <a:pt x="228600" y="457200"/>
                </a:lnTo>
                <a:lnTo>
                  <a:pt x="0" y="4572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1841"/>
          </a:p>
        </p:txBody>
      </p:sp>
      <p:sp>
        <p:nvSpPr>
          <p:cNvPr id="12" name="Freeform 12">
            <a:extLst>
              <a:ext uri="{C183D7F6-B498-43B3-948B-1728B52AA6E4}">
                <adec:decorative xmlns:adec="http://schemas.microsoft.com/office/drawing/2017/decorative" val="1"/>
              </a:ext>
            </a:extLst>
          </p:cNvPr>
          <p:cNvSpPr/>
          <p:nvPr/>
        </p:nvSpPr>
        <p:spPr>
          <a:xfrm rot="5400000">
            <a:off x="17813363" y="9843276"/>
            <a:ext cx="292244" cy="204892"/>
          </a:xfrm>
          <a:custGeom>
            <a:avLst/>
            <a:gdLst/>
            <a:ahLst/>
            <a:cxnLst/>
            <a:rect l="l" t="t" r="r" b="b"/>
            <a:pathLst>
              <a:path w="285750" h="200339">
                <a:moveTo>
                  <a:pt x="0" y="0"/>
                </a:moveTo>
                <a:lnTo>
                  <a:pt x="285750" y="0"/>
                </a:lnTo>
                <a:lnTo>
                  <a:pt x="285750" y="200340"/>
                </a:lnTo>
                <a:lnTo>
                  <a:pt x="0" y="200340"/>
                </a:lnTo>
                <a:lnTo>
                  <a:pt x="0" y="0"/>
                </a:lnTo>
                <a:close/>
              </a:path>
            </a:pathLst>
          </a:custGeom>
          <a:blipFill>
            <a:blip r:embed="rId13"/>
            <a:stretch>
              <a:fillRect/>
            </a:stretch>
          </a:blipFill>
        </p:spPr>
        <p:txBody>
          <a:bodyPr/>
          <a:lstStyle/>
          <a:p>
            <a:endParaRPr lang="en-US" sz="1841"/>
          </a:p>
        </p:txBody>
      </p:sp>
      <p:sp>
        <p:nvSpPr>
          <p:cNvPr id="13" name="Freeform 13">
            <a:extLst>
              <a:ext uri="{C183D7F6-B498-43B3-948B-1728B52AA6E4}">
                <adec:decorative xmlns:adec="http://schemas.microsoft.com/office/drawing/2017/decorative" val="1"/>
              </a:ext>
            </a:extLst>
          </p:cNvPr>
          <p:cNvSpPr/>
          <p:nvPr/>
        </p:nvSpPr>
        <p:spPr>
          <a:xfrm>
            <a:off x="2873736" y="301917"/>
            <a:ext cx="3102729" cy="725740"/>
          </a:xfrm>
          <a:custGeom>
            <a:avLst/>
            <a:gdLst/>
            <a:ahLst/>
            <a:cxnLst/>
            <a:rect l="l" t="t" r="r" b="b"/>
            <a:pathLst>
              <a:path w="3033779" h="709612">
                <a:moveTo>
                  <a:pt x="0" y="0"/>
                </a:moveTo>
                <a:lnTo>
                  <a:pt x="3033779" y="0"/>
                </a:lnTo>
                <a:lnTo>
                  <a:pt x="3033779" y="709613"/>
                </a:lnTo>
                <a:lnTo>
                  <a:pt x="0" y="709613"/>
                </a:lnTo>
                <a:lnTo>
                  <a:pt x="0" y="0"/>
                </a:lnTo>
                <a:close/>
              </a:path>
            </a:pathLst>
          </a:custGeom>
          <a:blipFill>
            <a:blip r:embed="rId14"/>
            <a:stretch>
              <a:fillRect/>
            </a:stretch>
          </a:blipFill>
        </p:spPr>
        <p:txBody>
          <a:bodyPr/>
          <a:lstStyle/>
          <a:p>
            <a:endParaRPr lang="en-US" sz="1841"/>
          </a:p>
        </p:txBody>
      </p:sp>
      <p:sp>
        <p:nvSpPr>
          <p:cNvPr id="14" name="Freeform 14">
            <a:extLst>
              <a:ext uri="{C183D7F6-B498-43B3-948B-1728B52AA6E4}">
                <adec:decorative xmlns:adec="http://schemas.microsoft.com/office/drawing/2017/decorative" val="1"/>
              </a:ext>
            </a:extLst>
          </p:cNvPr>
          <p:cNvSpPr/>
          <p:nvPr/>
        </p:nvSpPr>
        <p:spPr>
          <a:xfrm>
            <a:off x="3092987" y="409464"/>
            <a:ext cx="2838404" cy="399722"/>
          </a:xfrm>
          <a:custGeom>
            <a:avLst/>
            <a:gdLst/>
            <a:ahLst/>
            <a:cxnLst/>
            <a:rect l="l" t="t" r="r" b="b"/>
            <a:pathLst>
              <a:path w="2775328" h="390839">
                <a:moveTo>
                  <a:pt x="0" y="0"/>
                </a:moveTo>
                <a:lnTo>
                  <a:pt x="2775328" y="0"/>
                </a:lnTo>
                <a:lnTo>
                  <a:pt x="2775328" y="390840"/>
                </a:lnTo>
                <a:lnTo>
                  <a:pt x="0" y="390840"/>
                </a:lnTo>
                <a:lnTo>
                  <a:pt x="0" y="0"/>
                </a:lnTo>
                <a:close/>
              </a:path>
            </a:pathLst>
          </a:custGeom>
          <a:blipFill>
            <a:blip r:embed="rId15"/>
            <a:stretch>
              <a:fillRect/>
            </a:stretch>
          </a:blipFill>
        </p:spPr>
        <p:txBody>
          <a:bodyPr/>
          <a:lstStyle/>
          <a:p>
            <a:endParaRPr lang="en-US" sz="1841"/>
          </a:p>
        </p:txBody>
      </p:sp>
      <p:sp>
        <p:nvSpPr>
          <p:cNvPr id="17" name="Freeform 17">
            <a:extLst>
              <a:ext uri="{C183D7F6-B498-43B3-948B-1728B52AA6E4}">
                <adec:decorative xmlns:adec="http://schemas.microsoft.com/office/drawing/2017/decorative" val="1"/>
              </a:ext>
            </a:extLst>
          </p:cNvPr>
          <p:cNvSpPr/>
          <p:nvPr/>
        </p:nvSpPr>
        <p:spPr>
          <a:xfrm>
            <a:off x="11192957" y="7900270"/>
            <a:ext cx="6560953" cy="2294186"/>
          </a:xfrm>
          <a:custGeom>
            <a:avLst/>
            <a:gdLst/>
            <a:ahLst/>
            <a:cxnLst/>
            <a:rect l="l" t="t" r="r" b="b"/>
            <a:pathLst>
              <a:path w="6415154" h="2243204">
                <a:moveTo>
                  <a:pt x="0" y="0"/>
                </a:moveTo>
                <a:lnTo>
                  <a:pt x="6415154" y="0"/>
                </a:lnTo>
                <a:lnTo>
                  <a:pt x="6415154" y="2243204"/>
                </a:lnTo>
                <a:lnTo>
                  <a:pt x="0" y="2243204"/>
                </a:lnTo>
                <a:lnTo>
                  <a:pt x="0" y="0"/>
                </a:lnTo>
                <a:close/>
              </a:path>
            </a:pathLst>
          </a:custGeom>
          <a:blipFill>
            <a:blip r:embed="rId16"/>
            <a:stretch>
              <a:fillRect/>
            </a:stretch>
          </a:blipFill>
        </p:spPr>
        <p:txBody>
          <a:bodyPr/>
          <a:lstStyle/>
          <a:p>
            <a:endParaRPr lang="en-US" sz="1841"/>
          </a:p>
        </p:txBody>
      </p:sp>
      <p:sp>
        <p:nvSpPr>
          <p:cNvPr id="18" name="Freeform 18">
            <a:extLst>
              <a:ext uri="{C183D7F6-B498-43B3-948B-1728B52AA6E4}">
                <adec:decorative xmlns:adec="http://schemas.microsoft.com/office/drawing/2017/decorative" val="1"/>
              </a:ext>
            </a:extLst>
          </p:cNvPr>
          <p:cNvSpPr/>
          <p:nvPr/>
        </p:nvSpPr>
        <p:spPr>
          <a:xfrm>
            <a:off x="11334667" y="8046724"/>
            <a:ext cx="6273511" cy="2006481"/>
          </a:xfrm>
          <a:custGeom>
            <a:avLst/>
            <a:gdLst/>
            <a:ahLst/>
            <a:cxnLst/>
            <a:rect l="l" t="t" r="r" b="b"/>
            <a:pathLst>
              <a:path w="6134100" h="1961893">
                <a:moveTo>
                  <a:pt x="0" y="0"/>
                </a:moveTo>
                <a:lnTo>
                  <a:pt x="6134100" y="0"/>
                </a:lnTo>
                <a:lnTo>
                  <a:pt x="6134100" y="1961893"/>
                </a:lnTo>
                <a:lnTo>
                  <a:pt x="0" y="1961893"/>
                </a:lnTo>
                <a:lnTo>
                  <a:pt x="0" y="0"/>
                </a:lnTo>
                <a:close/>
              </a:path>
            </a:pathLst>
          </a:custGeom>
          <a:blipFill>
            <a:blip r:embed="rId17"/>
            <a:stretch>
              <a:fillRect t="-1" b="-11"/>
            </a:stretch>
          </a:blipFill>
        </p:spPr>
        <p:txBody>
          <a:bodyPr/>
          <a:lstStyle/>
          <a:p>
            <a:endParaRPr lang="en-US" sz="1841"/>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A4CCF9EB-8E6A-AF80-626E-A07B60207564}"/>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US"/>
              <a:t>AFSCME Building 1</a:t>
            </a:r>
          </a:p>
        </p:txBody>
      </p:sp>
      <p:grpSp>
        <p:nvGrpSpPr>
          <p:cNvPr id="2" name="Group 2">
            <a:extLst>
              <a:ext uri="{C183D7F6-B498-43B3-948B-1728B52AA6E4}">
                <adec:decorative xmlns:adec="http://schemas.microsoft.com/office/drawing/2017/decorative" val="1"/>
              </a:ext>
            </a:extLst>
          </p:cNvPr>
          <p:cNvGrpSpPr>
            <a:grpSpLocks noChangeAspect="1"/>
          </p:cNvGrpSpPr>
          <p:nvPr/>
        </p:nvGrpSpPr>
        <p:grpSpPr>
          <a:xfrm>
            <a:off x="127720" y="9364365"/>
            <a:ext cx="1239077" cy="922557"/>
            <a:chOff x="0" y="0"/>
            <a:chExt cx="1211542" cy="902056"/>
          </a:xfrm>
        </p:grpSpPr>
        <p:sp>
          <p:nvSpPr>
            <p:cNvPr id="3" name="Freeform 3"/>
            <p:cNvSpPr/>
            <p:nvPr/>
          </p:nvSpPr>
          <p:spPr>
            <a:xfrm>
              <a:off x="0" y="0"/>
              <a:ext cx="1211580" cy="902081"/>
            </a:xfrm>
            <a:custGeom>
              <a:avLst/>
              <a:gdLst/>
              <a:ahLst/>
              <a:cxnLst/>
              <a:rect l="l" t="t" r="r" b="b"/>
              <a:pathLst>
                <a:path w="1211580" h="902081">
                  <a:moveTo>
                    <a:pt x="15875" y="902081"/>
                  </a:moveTo>
                  <a:lnTo>
                    <a:pt x="246253" y="902081"/>
                  </a:lnTo>
                  <a:lnTo>
                    <a:pt x="413131" y="0"/>
                  </a:lnTo>
                  <a:lnTo>
                    <a:pt x="35306" y="0"/>
                  </a:lnTo>
                  <a:lnTo>
                    <a:pt x="0" y="193675"/>
                  </a:lnTo>
                  <a:lnTo>
                    <a:pt x="147447" y="193675"/>
                  </a:lnTo>
                  <a:close/>
                  <a:moveTo>
                    <a:pt x="823976" y="902081"/>
                  </a:moveTo>
                  <a:lnTo>
                    <a:pt x="1044575" y="902081"/>
                  </a:lnTo>
                  <a:lnTo>
                    <a:pt x="1073785" y="743585"/>
                  </a:lnTo>
                  <a:lnTo>
                    <a:pt x="1173734" y="743585"/>
                  </a:lnTo>
                  <a:lnTo>
                    <a:pt x="1207897" y="563245"/>
                  </a:lnTo>
                  <a:lnTo>
                    <a:pt x="1107948" y="563245"/>
                  </a:lnTo>
                  <a:lnTo>
                    <a:pt x="1211580" y="0"/>
                  </a:lnTo>
                  <a:lnTo>
                    <a:pt x="997077" y="0"/>
                  </a:lnTo>
                  <a:lnTo>
                    <a:pt x="487553" y="575437"/>
                  </a:lnTo>
                  <a:lnTo>
                    <a:pt x="455803" y="743585"/>
                  </a:lnTo>
                  <a:lnTo>
                    <a:pt x="853186" y="743585"/>
                  </a:lnTo>
                  <a:close/>
                  <a:moveTo>
                    <a:pt x="721614" y="563245"/>
                  </a:moveTo>
                  <a:lnTo>
                    <a:pt x="954405" y="280416"/>
                  </a:lnTo>
                  <a:lnTo>
                    <a:pt x="901954" y="563245"/>
                  </a:lnTo>
                  <a:close/>
                </a:path>
              </a:pathLst>
            </a:custGeom>
            <a:solidFill>
              <a:srgbClr val="FFFFFF">
                <a:alpha val="49804"/>
              </a:srgbClr>
            </a:solidFill>
          </p:spPr>
          <p:txBody>
            <a:bodyPr/>
            <a:lstStyle/>
            <a:p>
              <a:endParaRPr lang="en-US" sz="1841"/>
            </a:p>
          </p:txBody>
        </p:sp>
      </p:grpSp>
      <p:sp>
        <p:nvSpPr>
          <p:cNvPr id="4" name="Freeform 4">
            <a:extLst>
              <a:ext uri="{C183D7F6-B498-43B3-948B-1728B52AA6E4}">
                <adec:decorative xmlns:adec="http://schemas.microsoft.com/office/drawing/2017/decorative" val="1"/>
              </a:ext>
            </a:extLst>
          </p:cNvPr>
          <p:cNvSpPr/>
          <p:nvPr/>
        </p:nvSpPr>
        <p:spPr>
          <a:xfrm>
            <a:off x="1746969" y="-64946"/>
            <a:ext cx="16612463" cy="10416883"/>
          </a:xfrm>
          <a:custGeom>
            <a:avLst/>
            <a:gdLst/>
            <a:ahLst/>
            <a:cxnLst/>
            <a:rect l="l" t="t" r="r" b="b"/>
            <a:pathLst>
              <a:path w="16243297" h="10185397">
                <a:moveTo>
                  <a:pt x="0" y="0"/>
                </a:moveTo>
                <a:lnTo>
                  <a:pt x="16243297" y="0"/>
                </a:lnTo>
                <a:lnTo>
                  <a:pt x="16243297" y="10185397"/>
                </a:lnTo>
                <a:lnTo>
                  <a:pt x="0" y="10185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841"/>
          </a:p>
        </p:txBody>
      </p:sp>
      <p:sp>
        <p:nvSpPr>
          <p:cNvPr id="5" name="Freeform 5">
            <a:extLst>
              <a:ext uri="{C183D7F6-B498-43B3-948B-1728B52AA6E4}">
                <adec:decorative xmlns:adec="http://schemas.microsoft.com/office/drawing/2017/decorative" val="1"/>
              </a:ext>
            </a:extLst>
          </p:cNvPr>
          <p:cNvSpPr/>
          <p:nvPr/>
        </p:nvSpPr>
        <p:spPr>
          <a:xfrm rot="5400000">
            <a:off x="17630982" y="9085476"/>
            <a:ext cx="643298" cy="136381"/>
          </a:xfrm>
          <a:custGeom>
            <a:avLst/>
            <a:gdLst/>
            <a:ahLst/>
            <a:cxnLst/>
            <a:rect l="l" t="t" r="r" b="b"/>
            <a:pathLst>
              <a:path w="629002" h="133350">
                <a:moveTo>
                  <a:pt x="0" y="0"/>
                </a:moveTo>
                <a:lnTo>
                  <a:pt x="629003" y="0"/>
                </a:lnTo>
                <a:lnTo>
                  <a:pt x="629003" y="133350"/>
                </a:lnTo>
                <a:lnTo>
                  <a:pt x="0" y="133350"/>
                </a:lnTo>
                <a:lnTo>
                  <a:pt x="0" y="0"/>
                </a:lnTo>
                <a:close/>
              </a:path>
            </a:pathLst>
          </a:custGeom>
          <a:blipFill>
            <a:blip r:embed="rId4"/>
            <a:stretch>
              <a:fillRect/>
            </a:stretch>
          </a:blipFill>
        </p:spPr>
        <p:txBody>
          <a:bodyPr/>
          <a:lstStyle/>
          <a:p>
            <a:endParaRPr lang="en-US" sz="1841"/>
          </a:p>
        </p:txBody>
      </p:sp>
      <p:sp>
        <p:nvSpPr>
          <p:cNvPr id="6" name="Freeform 6">
            <a:extLst>
              <a:ext uri="{C183D7F6-B498-43B3-948B-1728B52AA6E4}">
                <adec:decorative xmlns:adec="http://schemas.microsoft.com/office/drawing/2017/decorative" val="1"/>
              </a:ext>
            </a:extLst>
          </p:cNvPr>
          <p:cNvSpPr/>
          <p:nvPr/>
        </p:nvSpPr>
        <p:spPr>
          <a:xfrm>
            <a:off x="17817163" y="233796"/>
            <a:ext cx="243547" cy="8416636"/>
          </a:xfrm>
          <a:custGeom>
            <a:avLst/>
            <a:gdLst/>
            <a:ahLst/>
            <a:cxnLst/>
            <a:rect l="l" t="t" r="r" b="b"/>
            <a:pathLst>
              <a:path w="238135" h="8229600">
                <a:moveTo>
                  <a:pt x="0" y="0"/>
                </a:moveTo>
                <a:lnTo>
                  <a:pt x="238135" y="0"/>
                </a:lnTo>
                <a:lnTo>
                  <a:pt x="238135" y="8229600"/>
                </a:lnTo>
                <a:lnTo>
                  <a:pt x="0" y="82296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1841"/>
          </a:p>
        </p:txBody>
      </p:sp>
      <p:sp>
        <p:nvSpPr>
          <p:cNvPr id="7" name="Freeform 7">
            <a:extLst>
              <a:ext uri="{C183D7F6-B498-43B3-948B-1728B52AA6E4}">
                <adec:decorative xmlns:adec="http://schemas.microsoft.com/office/drawing/2017/decorative" val="1"/>
              </a:ext>
            </a:extLst>
          </p:cNvPr>
          <p:cNvSpPr/>
          <p:nvPr/>
        </p:nvSpPr>
        <p:spPr>
          <a:xfrm rot="5400000">
            <a:off x="15648027" y="6241979"/>
            <a:ext cx="4622915" cy="204892"/>
          </a:xfrm>
          <a:custGeom>
            <a:avLst/>
            <a:gdLst/>
            <a:ahLst/>
            <a:cxnLst/>
            <a:rect l="l" t="t" r="r" b="b"/>
            <a:pathLst>
              <a:path w="4520184" h="200339">
                <a:moveTo>
                  <a:pt x="0" y="0"/>
                </a:moveTo>
                <a:lnTo>
                  <a:pt x="4520184" y="0"/>
                </a:lnTo>
                <a:lnTo>
                  <a:pt x="4520184" y="200339"/>
                </a:lnTo>
                <a:lnTo>
                  <a:pt x="0" y="200339"/>
                </a:lnTo>
                <a:lnTo>
                  <a:pt x="0" y="0"/>
                </a:lnTo>
                <a:close/>
              </a:path>
            </a:pathLst>
          </a:custGeom>
          <a:blipFill>
            <a:blip r:embed="rId7"/>
            <a:stretch>
              <a:fillRect/>
            </a:stretch>
          </a:blipFill>
        </p:spPr>
        <p:txBody>
          <a:bodyPr/>
          <a:lstStyle/>
          <a:p>
            <a:endParaRPr lang="en-US" sz="1841"/>
          </a:p>
        </p:txBody>
      </p:sp>
      <p:sp>
        <p:nvSpPr>
          <p:cNvPr id="8" name="Freeform 8">
            <a:extLst>
              <a:ext uri="{C183D7F6-B498-43B3-948B-1728B52AA6E4}">
                <adec:decorative xmlns:adec="http://schemas.microsoft.com/office/drawing/2017/decorative" val="1"/>
              </a:ext>
            </a:extLst>
          </p:cNvPr>
          <p:cNvSpPr/>
          <p:nvPr/>
        </p:nvSpPr>
        <p:spPr>
          <a:xfrm>
            <a:off x="17822101" y="9585614"/>
            <a:ext cx="233795" cy="467591"/>
          </a:xfrm>
          <a:custGeom>
            <a:avLst/>
            <a:gdLst/>
            <a:ahLst/>
            <a:cxnLst/>
            <a:rect l="l" t="t" r="r" b="b"/>
            <a:pathLst>
              <a:path w="228600" h="457200">
                <a:moveTo>
                  <a:pt x="0" y="0"/>
                </a:moveTo>
                <a:lnTo>
                  <a:pt x="228600" y="0"/>
                </a:lnTo>
                <a:lnTo>
                  <a:pt x="228600" y="457200"/>
                </a:lnTo>
                <a:lnTo>
                  <a:pt x="0" y="457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1841"/>
          </a:p>
        </p:txBody>
      </p:sp>
      <p:sp>
        <p:nvSpPr>
          <p:cNvPr id="9" name="Freeform 9">
            <a:extLst>
              <a:ext uri="{C183D7F6-B498-43B3-948B-1728B52AA6E4}">
                <adec:decorative xmlns:adec="http://schemas.microsoft.com/office/drawing/2017/decorative" val="1"/>
              </a:ext>
            </a:extLst>
          </p:cNvPr>
          <p:cNvSpPr/>
          <p:nvPr/>
        </p:nvSpPr>
        <p:spPr>
          <a:xfrm rot="5400000">
            <a:off x="17813363" y="9843276"/>
            <a:ext cx="292244" cy="204892"/>
          </a:xfrm>
          <a:custGeom>
            <a:avLst/>
            <a:gdLst/>
            <a:ahLst/>
            <a:cxnLst/>
            <a:rect l="l" t="t" r="r" b="b"/>
            <a:pathLst>
              <a:path w="285750" h="200339">
                <a:moveTo>
                  <a:pt x="0" y="0"/>
                </a:moveTo>
                <a:lnTo>
                  <a:pt x="285750" y="0"/>
                </a:lnTo>
                <a:lnTo>
                  <a:pt x="285750" y="200340"/>
                </a:lnTo>
                <a:lnTo>
                  <a:pt x="0" y="200340"/>
                </a:lnTo>
                <a:lnTo>
                  <a:pt x="0" y="0"/>
                </a:lnTo>
                <a:close/>
              </a:path>
            </a:pathLst>
          </a:custGeom>
          <a:blipFill>
            <a:blip r:embed="rId10"/>
            <a:stretch>
              <a:fillRect/>
            </a:stretch>
          </a:blipFill>
        </p:spPr>
        <p:txBody>
          <a:bodyPr/>
          <a:lstStyle/>
          <a:p>
            <a:endParaRPr lang="en-US" sz="1841"/>
          </a:p>
        </p:txBody>
      </p:sp>
      <p:sp>
        <p:nvSpPr>
          <p:cNvPr id="10" name="Freeform 10">
            <a:extLst>
              <a:ext uri="{C183D7F6-B498-43B3-948B-1728B52AA6E4}">
                <adec:decorative xmlns:adec="http://schemas.microsoft.com/office/drawing/2017/decorative" val="1"/>
              </a:ext>
            </a:extLst>
          </p:cNvPr>
          <p:cNvSpPr/>
          <p:nvPr/>
        </p:nvSpPr>
        <p:spPr>
          <a:xfrm>
            <a:off x="2873736" y="301917"/>
            <a:ext cx="3102729" cy="725740"/>
          </a:xfrm>
          <a:custGeom>
            <a:avLst/>
            <a:gdLst/>
            <a:ahLst/>
            <a:cxnLst/>
            <a:rect l="l" t="t" r="r" b="b"/>
            <a:pathLst>
              <a:path w="3033779" h="709612">
                <a:moveTo>
                  <a:pt x="0" y="0"/>
                </a:moveTo>
                <a:lnTo>
                  <a:pt x="3033779" y="0"/>
                </a:lnTo>
                <a:lnTo>
                  <a:pt x="3033779" y="709613"/>
                </a:lnTo>
                <a:lnTo>
                  <a:pt x="0" y="709613"/>
                </a:lnTo>
                <a:lnTo>
                  <a:pt x="0" y="0"/>
                </a:lnTo>
                <a:close/>
              </a:path>
            </a:pathLst>
          </a:custGeom>
          <a:blipFill>
            <a:blip r:embed="rId11"/>
            <a:stretch>
              <a:fillRect/>
            </a:stretch>
          </a:blipFill>
        </p:spPr>
        <p:txBody>
          <a:bodyPr/>
          <a:lstStyle/>
          <a:p>
            <a:endParaRPr lang="en-US" sz="1841"/>
          </a:p>
        </p:txBody>
      </p:sp>
      <p:sp>
        <p:nvSpPr>
          <p:cNvPr id="11" name="Freeform 11">
            <a:extLst>
              <a:ext uri="{C183D7F6-B498-43B3-948B-1728B52AA6E4}">
                <adec:decorative xmlns:adec="http://schemas.microsoft.com/office/drawing/2017/decorative" val="1"/>
              </a:ext>
            </a:extLst>
          </p:cNvPr>
          <p:cNvSpPr/>
          <p:nvPr/>
        </p:nvSpPr>
        <p:spPr>
          <a:xfrm>
            <a:off x="3092987" y="409464"/>
            <a:ext cx="2838404" cy="399722"/>
          </a:xfrm>
          <a:custGeom>
            <a:avLst/>
            <a:gdLst/>
            <a:ahLst/>
            <a:cxnLst/>
            <a:rect l="l" t="t" r="r" b="b"/>
            <a:pathLst>
              <a:path w="2775328" h="390839">
                <a:moveTo>
                  <a:pt x="0" y="0"/>
                </a:moveTo>
                <a:lnTo>
                  <a:pt x="2775328" y="0"/>
                </a:lnTo>
                <a:lnTo>
                  <a:pt x="2775328" y="390840"/>
                </a:lnTo>
                <a:lnTo>
                  <a:pt x="0" y="390840"/>
                </a:lnTo>
                <a:lnTo>
                  <a:pt x="0" y="0"/>
                </a:lnTo>
                <a:close/>
              </a:path>
            </a:pathLst>
          </a:custGeom>
          <a:blipFill>
            <a:blip r:embed="rId12"/>
            <a:stretch>
              <a:fillRect/>
            </a:stretch>
          </a:blipFill>
        </p:spPr>
        <p:txBody>
          <a:bodyPr/>
          <a:lstStyle/>
          <a:p>
            <a:endParaRPr lang="en-US" sz="1841"/>
          </a:p>
        </p:txBody>
      </p:sp>
      <p:sp>
        <p:nvSpPr>
          <p:cNvPr id="12" name="Freeform 12" descr="Building renovations diagram for AFSCME Building. "/>
          <p:cNvSpPr/>
          <p:nvPr/>
        </p:nvSpPr>
        <p:spPr>
          <a:xfrm>
            <a:off x="3071030" y="2561619"/>
            <a:ext cx="14025516" cy="5357813"/>
          </a:xfrm>
          <a:custGeom>
            <a:avLst/>
            <a:gdLst/>
            <a:ahLst/>
            <a:cxnLst/>
            <a:rect l="l" t="t" r="r" b="b"/>
            <a:pathLst>
              <a:path w="13713838" h="5238750">
                <a:moveTo>
                  <a:pt x="0" y="0"/>
                </a:moveTo>
                <a:lnTo>
                  <a:pt x="13713838" y="0"/>
                </a:lnTo>
                <a:lnTo>
                  <a:pt x="13713838" y="5238750"/>
                </a:lnTo>
                <a:lnTo>
                  <a:pt x="0" y="5238750"/>
                </a:lnTo>
                <a:lnTo>
                  <a:pt x="0" y="0"/>
                </a:lnTo>
                <a:close/>
              </a:path>
            </a:pathLst>
          </a:custGeom>
          <a:blipFill>
            <a:blip r:embed="rId13"/>
            <a:stretch>
              <a:fillRect r="-15"/>
            </a:stretch>
          </a:blipFill>
        </p:spPr>
        <p:txBody>
          <a:bodyPr/>
          <a:lstStyle/>
          <a:p>
            <a:endParaRPr lang="en-US" sz="1841"/>
          </a:p>
        </p:txBody>
      </p:sp>
      <p:sp>
        <p:nvSpPr>
          <p:cNvPr id="13" name="Freeform 13">
            <a:extLst>
              <a:ext uri="{C183D7F6-B498-43B3-948B-1728B52AA6E4}">
                <adec:decorative xmlns:adec="http://schemas.microsoft.com/office/drawing/2017/decorative" val="1"/>
              </a:ext>
            </a:extLst>
          </p:cNvPr>
          <p:cNvSpPr/>
          <p:nvPr/>
        </p:nvSpPr>
        <p:spPr>
          <a:xfrm>
            <a:off x="6403269" y="8945920"/>
            <a:ext cx="486557" cy="951421"/>
          </a:xfrm>
          <a:custGeom>
            <a:avLst/>
            <a:gdLst/>
            <a:ahLst/>
            <a:cxnLst/>
            <a:rect l="l" t="t" r="r" b="b"/>
            <a:pathLst>
              <a:path w="475745" h="930278">
                <a:moveTo>
                  <a:pt x="0" y="0"/>
                </a:moveTo>
                <a:lnTo>
                  <a:pt x="475745" y="0"/>
                </a:lnTo>
                <a:lnTo>
                  <a:pt x="475745" y="930278"/>
                </a:lnTo>
                <a:lnTo>
                  <a:pt x="0" y="93027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sz="1841"/>
          </a:p>
        </p:txBody>
      </p:sp>
      <p:sp>
        <p:nvSpPr>
          <p:cNvPr id="14" name="Freeform 14">
            <a:extLst>
              <a:ext uri="{C183D7F6-B498-43B3-948B-1728B52AA6E4}">
                <adec:decorative xmlns:adec="http://schemas.microsoft.com/office/drawing/2017/decorative" val="1"/>
              </a:ext>
            </a:extLst>
          </p:cNvPr>
          <p:cNvSpPr/>
          <p:nvPr/>
        </p:nvSpPr>
        <p:spPr>
          <a:xfrm>
            <a:off x="8930471" y="8945920"/>
            <a:ext cx="486557" cy="951421"/>
          </a:xfrm>
          <a:custGeom>
            <a:avLst/>
            <a:gdLst/>
            <a:ahLst/>
            <a:cxnLst/>
            <a:rect l="l" t="t" r="r" b="b"/>
            <a:pathLst>
              <a:path w="475745" h="930278">
                <a:moveTo>
                  <a:pt x="0" y="0"/>
                </a:moveTo>
                <a:lnTo>
                  <a:pt x="475745" y="0"/>
                </a:lnTo>
                <a:lnTo>
                  <a:pt x="475745" y="930278"/>
                </a:lnTo>
                <a:lnTo>
                  <a:pt x="0" y="930278"/>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sz="1841"/>
          </a:p>
        </p:txBody>
      </p:sp>
      <p:sp>
        <p:nvSpPr>
          <p:cNvPr id="15" name="Freeform 15">
            <a:extLst>
              <a:ext uri="{C183D7F6-B498-43B3-948B-1728B52AA6E4}">
                <adec:decorative xmlns:adec="http://schemas.microsoft.com/office/drawing/2017/decorative" val="1"/>
              </a:ext>
            </a:extLst>
          </p:cNvPr>
          <p:cNvSpPr/>
          <p:nvPr/>
        </p:nvSpPr>
        <p:spPr>
          <a:xfrm>
            <a:off x="11689257" y="8945920"/>
            <a:ext cx="486557" cy="951421"/>
          </a:xfrm>
          <a:custGeom>
            <a:avLst/>
            <a:gdLst/>
            <a:ahLst/>
            <a:cxnLst/>
            <a:rect l="l" t="t" r="r" b="b"/>
            <a:pathLst>
              <a:path w="475745" h="930278">
                <a:moveTo>
                  <a:pt x="0" y="0"/>
                </a:moveTo>
                <a:lnTo>
                  <a:pt x="475745" y="0"/>
                </a:lnTo>
                <a:lnTo>
                  <a:pt x="475745" y="930278"/>
                </a:lnTo>
                <a:lnTo>
                  <a:pt x="0" y="930278"/>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sz="1841"/>
          </a:p>
        </p:txBody>
      </p:sp>
      <p:sp>
        <p:nvSpPr>
          <p:cNvPr id="16" name="Freeform 16">
            <a:extLst>
              <a:ext uri="{C183D7F6-B498-43B3-948B-1728B52AA6E4}">
                <adec:decorative xmlns:adec="http://schemas.microsoft.com/office/drawing/2017/decorative" val="1"/>
              </a:ext>
            </a:extLst>
          </p:cNvPr>
          <p:cNvSpPr/>
          <p:nvPr/>
        </p:nvSpPr>
        <p:spPr>
          <a:xfrm>
            <a:off x="13466102" y="8945920"/>
            <a:ext cx="486557" cy="951421"/>
          </a:xfrm>
          <a:custGeom>
            <a:avLst/>
            <a:gdLst/>
            <a:ahLst/>
            <a:cxnLst/>
            <a:rect l="l" t="t" r="r" b="b"/>
            <a:pathLst>
              <a:path w="475745" h="930278">
                <a:moveTo>
                  <a:pt x="0" y="0"/>
                </a:moveTo>
                <a:lnTo>
                  <a:pt x="475745" y="0"/>
                </a:lnTo>
                <a:lnTo>
                  <a:pt x="475745" y="930278"/>
                </a:lnTo>
                <a:lnTo>
                  <a:pt x="0" y="930278"/>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en-US" sz="1841"/>
          </a:p>
        </p:txBody>
      </p:sp>
      <p:sp>
        <p:nvSpPr>
          <p:cNvPr id="17" name="TextBox 17">
            <a:extLst>
              <a:ext uri="{C183D7F6-B498-43B3-948B-1728B52AA6E4}">
                <adec:decorative xmlns:adec="http://schemas.microsoft.com/office/drawing/2017/decorative" val="1"/>
              </a:ext>
            </a:extLst>
          </p:cNvPr>
          <p:cNvSpPr txBox="1"/>
          <p:nvPr/>
        </p:nvSpPr>
        <p:spPr>
          <a:xfrm>
            <a:off x="6929434" y="8904470"/>
            <a:ext cx="1499983" cy="999137"/>
          </a:xfrm>
          <a:prstGeom prst="rect">
            <a:avLst/>
          </a:prstGeom>
        </p:spPr>
        <p:txBody>
          <a:bodyPr lIns="0" tIns="0" rIns="0" bIns="0" rtlCol="0" anchor="t">
            <a:spAutoFit/>
          </a:bodyPr>
          <a:lstStyle/>
          <a:p>
            <a:pPr>
              <a:lnSpc>
                <a:spcPts val="2580"/>
              </a:lnSpc>
            </a:pPr>
            <a:r>
              <a:rPr lang="en-US" sz="1843" spc="-42">
                <a:solidFill>
                  <a:srgbClr val="000000"/>
                </a:solidFill>
                <a:latin typeface="IBM Plex Sans Condensed"/>
                <a:ea typeface="IBM Plex Sans Condensed"/>
                <a:cs typeface="IBM Plex Sans Condensed"/>
                <a:sym typeface="IBM Plex Sans Condensed"/>
              </a:rPr>
              <a:t>C LASSROOM S ADMINISTRATION</a:t>
            </a:r>
          </a:p>
        </p:txBody>
      </p:sp>
      <p:sp>
        <p:nvSpPr>
          <p:cNvPr id="18" name="TextBox 18">
            <a:extLst>
              <a:ext uri="{C183D7F6-B498-43B3-948B-1728B52AA6E4}">
                <adec:decorative xmlns:adec="http://schemas.microsoft.com/office/drawing/2017/decorative" val="1"/>
              </a:ext>
            </a:extLst>
          </p:cNvPr>
          <p:cNvSpPr txBox="1"/>
          <p:nvPr/>
        </p:nvSpPr>
        <p:spPr>
          <a:xfrm>
            <a:off x="9457933" y="8904470"/>
            <a:ext cx="1820341" cy="999137"/>
          </a:xfrm>
          <a:prstGeom prst="rect">
            <a:avLst/>
          </a:prstGeom>
        </p:spPr>
        <p:txBody>
          <a:bodyPr lIns="0" tIns="0" rIns="0" bIns="0" rtlCol="0" anchor="t">
            <a:spAutoFit/>
          </a:bodyPr>
          <a:lstStyle/>
          <a:p>
            <a:pPr>
              <a:lnSpc>
                <a:spcPts val="2580"/>
              </a:lnSpc>
            </a:pPr>
            <a:r>
              <a:rPr lang="en-US" sz="1843" spc="-42">
                <a:solidFill>
                  <a:srgbClr val="000000"/>
                </a:solidFill>
                <a:latin typeface="IBM Plex Sans Condensed"/>
                <a:ea typeface="IBM Plex Sans Condensed"/>
                <a:cs typeface="IBM Plex Sans Condensed"/>
                <a:sym typeface="IBM Plex Sans Condensed"/>
              </a:rPr>
              <a:t>SPECIAL EDUCATION GUIDANCE</a:t>
            </a:r>
          </a:p>
        </p:txBody>
      </p:sp>
      <p:sp>
        <p:nvSpPr>
          <p:cNvPr id="19" name="TextBox 19">
            <a:extLst>
              <a:ext uri="{C183D7F6-B498-43B3-948B-1728B52AA6E4}">
                <adec:decorative xmlns:adec="http://schemas.microsoft.com/office/drawing/2017/decorative" val="1"/>
              </a:ext>
            </a:extLst>
          </p:cNvPr>
          <p:cNvSpPr txBox="1"/>
          <p:nvPr/>
        </p:nvSpPr>
        <p:spPr>
          <a:xfrm>
            <a:off x="12218413" y="8904470"/>
            <a:ext cx="827470" cy="999137"/>
          </a:xfrm>
          <a:prstGeom prst="rect">
            <a:avLst/>
          </a:prstGeom>
        </p:spPr>
        <p:txBody>
          <a:bodyPr lIns="0" tIns="0" rIns="0" bIns="0" rtlCol="0" anchor="t">
            <a:spAutoFit/>
          </a:bodyPr>
          <a:lstStyle/>
          <a:p>
            <a:pPr>
              <a:lnSpc>
                <a:spcPts val="2580"/>
              </a:lnSpc>
            </a:pPr>
            <a:r>
              <a:rPr lang="en-US" sz="1843" spc="-42">
                <a:solidFill>
                  <a:srgbClr val="000000"/>
                </a:solidFill>
                <a:latin typeface="IBM Plex Sans Condensed"/>
                <a:ea typeface="IBM Plex Sans Condensed"/>
                <a:cs typeface="IBM Plex Sans Condensed"/>
                <a:sym typeface="IBM Plex Sans Condensed"/>
              </a:rPr>
              <a:t>SEMINAR HEALTH</a:t>
            </a:r>
          </a:p>
        </p:txBody>
      </p:sp>
      <p:sp>
        <p:nvSpPr>
          <p:cNvPr id="20" name="TextBox 20">
            <a:extLst>
              <a:ext uri="{C183D7F6-B498-43B3-948B-1728B52AA6E4}">
                <adec:decorative xmlns:adec="http://schemas.microsoft.com/office/drawing/2017/decorative" val="1"/>
              </a:ext>
            </a:extLst>
          </p:cNvPr>
          <p:cNvSpPr txBox="1"/>
          <p:nvPr/>
        </p:nvSpPr>
        <p:spPr>
          <a:xfrm>
            <a:off x="13996165" y="8904470"/>
            <a:ext cx="968742" cy="999137"/>
          </a:xfrm>
          <a:prstGeom prst="rect">
            <a:avLst/>
          </a:prstGeom>
        </p:spPr>
        <p:txBody>
          <a:bodyPr lIns="0" tIns="0" rIns="0" bIns="0" rtlCol="0" anchor="t">
            <a:spAutoFit/>
          </a:bodyPr>
          <a:lstStyle/>
          <a:p>
            <a:pPr>
              <a:lnSpc>
                <a:spcPts val="2580"/>
              </a:lnSpc>
            </a:pPr>
            <a:r>
              <a:rPr lang="en-US" sz="1843" spc="-42">
                <a:solidFill>
                  <a:srgbClr val="000000"/>
                </a:solidFill>
                <a:latin typeface="IBM Plex Sans Condensed"/>
                <a:ea typeface="IBM Plex Sans Condensed"/>
                <a:cs typeface="IBM Plex Sans Condensed"/>
                <a:sym typeface="IBM Plex Sans Condensed"/>
              </a:rPr>
              <a:t>C AFE T E RIA KIT C HE N</a:t>
            </a:r>
          </a:p>
        </p:txBody>
      </p:sp>
      <p:pic>
        <p:nvPicPr>
          <p:cNvPr id="22" name="Picture 21">
            <a:extLst>
              <a:ext uri="{FF2B5EF4-FFF2-40B4-BE49-F238E27FC236}">
                <a16:creationId xmlns:a16="http://schemas.microsoft.com/office/drawing/2014/main" id="{D9FFF8A3-8305-F58D-1C33-254239024D90}"/>
              </a:ext>
              <a:ext uri="{C183D7F6-B498-43B3-948B-1728B52AA6E4}">
                <adec:decorative xmlns:adec="http://schemas.microsoft.com/office/drawing/2017/decorative" val="1"/>
              </a:ext>
            </a:extLst>
          </p:cNvPr>
          <p:cNvPicPr>
            <a:picLocks noChangeAspect="1"/>
          </p:cNvPicPr>
          <p:nvPr/>
        </p:nvPicPr>
        <p:blipFill>
          <a:blip r:embed="rId22"/>
          <a:stretch>
            <a:fillRect/>
          </a:stretch>
        </p:blipFill>
        <p:spPr>
          <a:xfrm>
            <a:off x="5629850" y="8592413"/>
            <a:ext cx="10252592" cy="1460792"/>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6B4AD55D-4A69-6AFB-F86D-E5F4BC35E5AC}"/>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US"/>
              <a:t>AFSCME Building 2</a:t>
            </a:r>
          </a:p>
        </p:txBody>
      </p:sp>
      <p:grpSp>
        <p:nvGrpSpPr>
          <p:cNvPr id="2" name="Group 2">
            <a:extLst>
              <a:ext uri="{C183D7F6-B498-43B3-948B-1728B52AA6E4}">
                <adec:decorative xmlns:adec="http://schemas.microsoft.com/office/drawing/2017/decorative" val="1"/>
              </a:ext>
            </a:extLst>
          </p:cNvPr>
          <p:cNvGrpSpPr>
            <a:grpSpLocks noChangeAspect="1"/>
          </p:cNvGrpSpPr>
          <p:nvPr/>
        </p:nvGrpSpPr>
        <p:grpSpPr>
          <a:xfrm>
            <a:off x="127720" y="9364365"/>
            <a:ext cx="1242847" cy="922635"/>
            <a:chOff x="0" y="0"/>
            <a:chExt cx="1215225" cy="902132"/>
          </a:xfrm>
        </p:grpSpPr>
        <p:sp>
          <p:nvSpPr>
            <p:cNvPr id="3" name="Freeform 3"/>
            <p:cNvSpPr/>
            <p:nvPr/>
          </p:nvSpPr>
          <p:spPr>
            <a:xfrm>
              <a:off x="0" y="0"/>
              <a:ext cx="1215263" cy="902081"/>
            </a:xfrm>
            <a:custGeom>
              <a:avLst/>
              <a:gdLst/>
              <a:ahLst/>
              <a:cxnLst/>
              <a:rect l="l" t="t" r="r" b="b"/>
              <a:pathLst>
                <a:path w="1215263" h="902081">
                  <a:moveTo>
                    <a:pt x="35306" y="0"/>
                  </a:moveTo>
                  <a:lnTo>
                    <a:pt x="0" y="193675"/>
                  </a:lnTo>
                  <a:lnTo>
                    <a:pt x="147447" y="193675"/>
                  </a:lnTo>
                  <a:lnTo>
                    <a:pt x="15875" y="902081"/>
                  </a:lnTo>
                  <a:lnTo>
                    <a:pt x="246253" y="902081"/>
                  </a:lnTo>
                  <a:lnTo>
                    <a:pt x="413131" y="0"/>
                  </a:lnTo>
                  <a:close/>
                  <a:moveTo>
                    <a:pt x="716661" y="0"/>
                  </a:moveTo>
                  <a:lnTo>
                    <a:pt x="543560" y="510667"/>
                  </a:lnTo>
                  <a:lnTo>
                    <a:pt x="721487" y="557022"/>
                  </a:lnTo>
                  <a:cubicBezTo>
                    <a:pt x="741299" y="527050"/>
                    <a:pt x="762635" y="506476"/>
                    <a:pt x="785622" y="495046"/>
                  </a:cubicBezTo>
                  <a:cubicBezTo>
                    <a:pt x="807466" y="484251"/>
                    <a:pt x="829310" y="478790"/>
                    <a:pt x="851154" y="478790"/>
                  </a:cubicBezTo>
                  <a:cubicBezTo>
                    <a:pt x="852170" y="478790"/>
                    <a:pt x="853313" y="478790"/>
                    <a:pt x="854329" y="478790"/>
                  </a:cubicBezTo>
                  <a:cubicBezTo>
                    <a:pt x="894461" y="480060"/>
                    <a:pt x="922782" y="492506"/>
                    <a:pt x="939165" y="516001"/>
                  </a:cubicBezTo>
                  <a:cubicBezTo>
                    <a:pt x="955548" y="539496"/>
                    <a:pt x="961136" y="566547"/>
                    <a:pt x="955421" y="597154"/>
                  </a:cubicBezTo>
                  <a:cubicBezTo>
                    <a:pt x="948182" y="630936"/>
                    <a:pt x="930910" y="659130"/>
                    <a:pt x="903605" y="681609"/>
                  </a:cubicBezTo>
                  <a:cubicBezTo>
                    <a:pt x="876300" y="704088"/>
                    <a:pt x="845566" y="715772"/>
                    <a:pt x="811530" y="716661"/>
                  </a:cubicBezTo>
                  <a:cubicBezTo>
                    <a:pt x="787654" y="716026"/>
                    <a:pt x="767715" y="710184"/>
                    <a:pt x="751713" y="699135"/>
                  </a:cubicBezTo>
                  <a:cubicBezTo>
                    <a:pt x="735711" y="688086"/>
                    <a:pt x="723900" y="675132"/>
                    <a:pt x="716534" y="660654"/>
                  </a:cubicBezTo>
                  <a:lnTo>
                    <a:pt x="485140" y="660654"/>
                  </a:lnTo>
                  <a:cubicBezTo>
                    <a:pt x="485267" y="733806"/>
                    <a:pt x="510286" y="794893"/>
                    <a:pt x="559943" y="843915"/>
                  </a:cubicBezTo>
                  <a:cubicBezTo>
                    <a:pt x="586359" y="869950"/>
                    <a:pt x="619379" y="889254"/>
                    <a:pt x="659130" y="901954"/>
                  </a:cubicBezTo>
                  <a:lnTo>
                    <a:pt x="905129" y="901954"/>
                  </a:lnTo>
                  <a:cubicBezTo>
                    <a:pt x="934847" y="893064"/>
                    <a:pt x="962406" y="880999"/>
                    <a:pt x="987679" y="865759"/>
                  </a:cubicBezTo>
                  <a:cubicBezTo>
                    <a:pt x="1045210" y="830961"/>
                    <a:pt x="1090676" y="788543"/>
                    <a:pt x="1124077" y="738505"/>
                  </a:cubicBezTo>
                  <a:cubicBezTo>
                    <a:pt x="1157478" y="688467"/>
                    <a:pt x="1178560" y="639699"/>
                    <a:pt x="1187069" y="592201"/>
                  </a:cubicBezTo>
                  <a:cubicBezTo>
                    <a:pt x="1195324" y="549275"/>
                    <a:pt x="1193419" y="504698"/>
                    <a:pt x="1181227" y="458470"/>
                  </a:cubicBezTo>
                  <a:cubicBezTo>
                    <a:pt x="1169162" y="412242"/>
                    <a:pt x="1144016" y="372999"/>
                    <a:pt x="1105535" y="340614"/>
                  </a:cubicBezTo>
                  <a:cubicBezTo>
                    <a:pt x="1067054" y="308229"/>
                    <a:pt x="1012698" y="291338"/>
                    <a:pt x="942086" y="289941"/>
                  </a:cubicBezTo>
                  <a:cubicBezTo>
                    <a:pt x="907542" y="290195"/>
                    <a:pt x="880872" y="292989"/>
                    <a:pt x="862203" y="298323"/>
                  </a:cubicBezTo>
                  <a:cubicBezTo>
                    <a:pt x="843534" y="303657"/>
                    <a:pt x="827913" y="309753"/>
                    <a:pt x="815213" y="316738"/>
                  </a:cubicBezTo>
                  <a:lnTo>
                    <a:pt x="857885" y="193421"/>
                  </a:lnTo>
                  <a:lnTo>
                    <a:pt x="1179957" y="193421"/>
                  </a:lnTo>
                  <a:lnTo>
                    <a:pt x="1215263" y="0"/>
                  </a:lnTo>
                  <a:close/>
                </a:path>
              </a:pathLst>
            </a:custGeom>
            <a:solidFill>
              <a:srgbClr val="FFFFFF">
                <a:alpha val="49804"/>
              </a:srgbClr>
            </a:solidFill>
          </p:spPr>
          <p:txBody>
            <a:bodyPr/>
            <a:lstStyle/>
            <a:p>
              <a:endParaRPr lang="en-US" sz="1841"/>
            </a:p>
          </p:txBody>
        </p:sp>
      </p:grpSp>
      <p:sp>
        <p:nvSpPr>
          <p:cNvPr id="4" name="Freeform 4">
            <a:extLst>
              <a:ext uri="{C183D7F6-B498-43B3-948B-1728B52AA6E4}">
                <adec:decorative xmlns:adec="http://schemas.microsoft.com/office/drawing/2017/decorative" val="1"/>
              </a:ext>
            </a:extLst>
          </p:cNvPr>
          <p:cNvSpPr/>
          <p:nvPr/>
        </p:nvSpPr>
        <p:spPr>
          <a:xfrm>
            <a:off x="1746969" y="-64946"/>
            <a:ext cx="16612463" cy="10416883"/>
          </a:xfrm>
          <a:custGeom>
            <a:avLst/>
            <a:gdLst/>
            <a:ahLst/>
            <a:cxnLst/>
            <a:rect l="l" t="t" r="r" b="b"/>
            <a:pathLst>
              <a:path w="16243297" h="10185397">
                <a:moveTo>
                  <a:pt x="0" y="0"/>
                </a:moveTo>
                <a:lnTo>
                  <a:pt x="16243297" y="0"/>
                </a:lnTo>
                <a:lnTo>
                  <a:pt x="16243297" y="10185397"/>
                </a:lnTo>
                <a:lnTo>
                  <a:pt x="0" y="10185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841"/>
          </a:p>
        </p:txBody>
      </p:sp>
      <p:sp>
        <p:nvSpPr>
          <p:cNvPr id="5" name="Freeform 5">
            <a:extLst>
              <a:ext uri="{C183D7F6-B498-43B3-948B-1728B52AA6E4}">
                <adec:decorative xmlns:adec="http://schemas.microsoft.com/office/drawing/2017/decorative" val="1"/>
              </a:ext>
            </a:extLst>
          </p:cNvPr>
          <p:cNvSpPr/>
          <p:nvPr/>
        </p:nvSpPr>
        <p:spPr>
          <a:xfrm rot="5400000">
            <a:off x="17630982" y="9085476"/>
            <a:ext cx="643298" cy="136381"/>
          </a:xfrm>
          <a:custGeom>
            <a:avLst/>
            <a:gdLst/>
            <a:ahLst/>
            <a:cxnLst/>
            <a:rect l="l" t="t" r="r" b="b"/>
            <a:pathLst>
              <a:path w="629002" h="133350">
                <a:moveTo>
                  <a:pt x="0" y="0"/>
                </a:moveTo>
                <a:lnTo>
                  <a:pt x="629003" y="0"/>
                </a:lnTo>
                <a:lnTo>
                  <a:pt x="629003" y="133350"/>
                </a:lnTo>
                <a:lnTo>
                  <a:pt x="0" y="133350"/>
                </a:lnTo>
                <a:lnTo>
                  <a:pt x="0" y="0"/>
                </a:lnTo>
                <a:close/>
              </a:path>
            </a:pathLst>
          </a:custGeom>
          <a:blipFill>
            <a:blip r:embed="rId4"/>
            <a:stretch>
              <a:fillRect/>
            </a:stretch>
          </a:blipFill>
        </p:spPr>
        <p:txBody>
          <a:bodyPr/>
          <a:lstStyle/>
          <a:p>
            <a:endParaRPr lang="en-US" sz="1841"/>
          </a:p>
        </p:txBody>
      </p:sp>
      <p:sp>
        <p:nvSpPr>
          <p:cNvPr id="6" name="Freeform 6">
            <a:extLst>
              <a:ext uri="{C183D7F6-B498-43B3-948B-1728B52AA6E4}">
                <adec:decorative xmlns:adec="http://schemas.microsoft.com/office/drawing/2017/decorative" val="1"/>
              </a:ext>
            </a:extLst>
          </p:cNvPr>
          <p:cNvSpPr/>
          <p:nvPr/>
        </p:nvSpPr>
        <p:spPr>
          <a:xfrm>
            <a:off x="17817163" y="233796"/>
            <a:ext cx="243547" cy="8416636"/>
          </a:xfrm>
          <a:custGeom>
            <a:avLst/>
            <a:gdLst/>
            <a:ahLst/>
            <a:cxnLst/>
            <a:rect l="l" t="t" r="r" b="b"/>
            <a:pathLst>
              <a:path w="238135" h="8229600">
                <a:moveTo>
                  <a:pt x="0" y="0"/>
                </a:moveTo>
                <a:lnTo>
                  <a:pt x="238135" y="0"/>
                </a:lnTo>
                <a:lnTo>
                  <a:pt x="238135" y="8229600"/>
                </a:lnTo>
                <a:lnTo>
                  <a:pt x="0" y="82296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1841"/>
          </a:p>
        </p:txBody>
      </p:sp>
      <p:sp>
        <p:nvSpPr>
          <p:cNvPr id="7" name="Freeform 7">
            <a:extLst>
              <a:ext uri="{C183D7F6-B498-43B3-948B-1728B52AA6E4}">
                <adec:decorative xmlns:adec="http://schemas.microsoft.com/office/drawing/2017/decorative" val="1"/>
              </a:ext>
            </a:extLst>
          </p:cNvPr>
          <p:cNvSpPr/>
          <p:nvPr/>
        </p:nvSpPr>
        <p:spPr>
          <a:xfrm rot="5400000">
            <a:off x="15648027" y="6241979"/>
            <a:ext cx="4622915" cy="204892"/>
          </a:xfrm>
          <a:custGeom>
            <a:avLst/>
            <a:gdLst/>
            <a:ahLst/>
            <a:cxnLst/>
            <a:rect l="l" t="t" r="r" b="b"/>
            <a:pathLst>
              <a:path w="4520184" h="200339">
                <a:moveTo>
                  <a:pt x="0" y="0"/>
                </a:moveTo>
                <a:lnTo>
                  <a:pt x="4520184" y="0"/>
                </a:lnTo>
                <a:lnTo>
                  <a:pt x="4520184" y="200339"/>
                </a:lnTo>
                <a:lnTo>
                  <a:pt x="0" y="200339"/>
                </a:lnTo>
                <a:lnTo>
                  <a:pt x="0" y="0"/>
                </a:lnTo>
                <a:close/>
              </a:path>
            </a:pathLst>
          </a:custGeom>
          <a:blipFill>
            <a:blip r:embed="rId7"/>
            <a:stretch>
              <a:fillRect/>
            </a:stretch>
          </a:blipFill>
        </p:spPr>
        <p:txBody>
          <a:bodyPr/>
          <a:lstStyle/>
          <a:p>
            <a:endParaRPr lang="en-US" sz="1841"/>
          </a:p>
        </p:txBody>
      </p:sp>
      <p:sp>
        <p:nvSpPr>
          <p:cNvPr id="8" name="Freeform 8">
            <a:extLst>
              <a:ext uri="{C183D7F6-B498-43B3-948B-1728B52AA6E4}">
                <adec:decorative xmlns:adec="http://schemas.microsoft.com/office/drawing/2017/decorative" val="1"/>
              </a:ext>
            </a:extLst>
          </p:cNvPr>
          <p:cNvSpPr/>
          <p:nvPr/>
        </p:nvSpPr>
        <p:spPr>
          <a:xfrm>
            <a:off x="17822101" y="9585614"/>
            <a:ext cx="233795" cy="467591"/>
          </a:xfrm>
          <a:custGeom>
            <a:avLst/>
            <a:gdLst/>
            <a:ahLst/>
            <a:cxnLst/>
            <a:rect l="l" t="t" r="r" b="b"/>
            <a:pathLst>
              <a:path w="228600" h="457200">
                <a:moveTo>
                  <a:pt x="0" y="0"/>
                </a:moveTo>
                <a:lnTo>
                  <a:pt x="228600" y="0"/>
                </a:lnTo>
                <a:lnTo>
                  <a:pt x="228600" y="457200"/>
                </a:lnTo>
                <a:lnTo>
                  <a:pt x="0" y="457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1841"/>
          </a:p>
        </p:txBody>
      </p:sp>
      <p:sp>
        <p:nvSpPr>
          <p:cNvPr id="9" name="Freeform 9">
            <a:extLst>
              <a:ext uri="{C183D7F6-B498-43B3-948B-1728B52AA6E4}">
                <adec:decorative xmlns:adec="http://schemas.microsoft.com/office/drawing/2017/decorative" val="1"/>
              </a:ext>
            </a:extLst>
          </p:cNvPr>
          <p:cNvSpPr/>
          <p:nvPr/>
        </p:nvSpPr>
        <p:spPr>
          <a:xfrm rot="5400000">
            <a:off x="17813363" y="9843276"/>
            <a:ext cx="292244" cy="204892"/>
          </a:xfrm>
          <a:custGeom>
            <a:avLst/>
            <a:gdLst/>
            <a:ahLst/>
            <a:cxnLst/>
            <a:rect l="l" t="t" r="r" b="b"/>
            <a:pathLst>
              <a:path w="285750" h="200339">
                <a:moveTo>
                  <a:pt x="0" y="0"/>
                </a:moveTo>
                <a:lnTo>
                  <a:pt x="285750" y="0"/>
                </a:lnTo>
                <a:lnTo>
                  <a:pt x="285750" y="200340"/>
                </a:lnTo>
                <a:lnTo>
                  <a:pt x="0" y="200340"/>
                </a:lnTo>
                <a:lnTo>
                  <a:pt x="0" y="0"/>
                </a:lnTo>
                <a:close/>
              </a:path>
            </a:pathLst>
          </a:custGeom>
          <a:blipFill>
            <a:blip r:embed="rId10"/>
            <a:stretch>
              <a:fillRect/>
            </a:stretch>
          </a:blipFill>
        </p:spPr>
        <p:txBody>
          <a:bodyPr/>
          <a:lstStyle/>
          <a:p>
            <a:endParaRPr lang="en-US" sz="1841"/>
          </a:p>
        </p:txBody>
      </p:sp>
      <p:sp>
        <p:nvSpPr>
          <p:cNvPr id="10" name="Freeform 10">
            <a:extLst>
              <a:ext uri="{C183D7F6-B498-43B3-948B-1728B52AA6E4}">
                <adec:decorative xmlns:adec="http://schemas.microsoft.com/office/drawing/2017/decorative" val="1"/>
              </a:ext>
            </a:extLst>
          </p:cNvPr>
          <p:cNvSpPr/>
          <p:nvPr/>
        </p:nvSpPr>
        <p:spPr>
          <a:xfrm>
            <a:off x="2873736" y="301917"/>
            <a:ext cx="3102729" cy="725740"/>
          </a:xfrm>
          <a:custGeom>
            <a:avLst/>
            <a:gdLst/>
            <a:ahLst/>
            <a:cxnLst/>
            <a:rect l="l" t="t" r="r" b="b"/>
            <a:pathLst>
              <a:path w="3033779" h="709612">
                <a:moveTo>
                  <a:pt x="0" y="0"/>
                </a:moveTo>
                <a:lnTo>
                  <a:pt x="3033779" y="0"/>
                </a:lnTo>
                <a:lnTo>
                  <a:pt x="3033779" y="709613"/>
                </a:lnTo>
                <a:lnTo>
                  <a:pt x="0" y="709613"/>
                </a:lnTo>
                <a:lnTo>
                  <a:pt x="0" y="0"/>
                </a:lnTo>
                <a:close/>
              </a:path>
            </a:pathLst>
          </a:custGeom>
          <a:blipFill>
            <a:blip r:embed="rId11"/>
            <a:stretch>
              <a:fillRect/>
            </a:stretch>
          </a:blipFill>
        </p:spPr>
        <p:txBody>
          <a:bodyPr/>
          <a:lstStyle/>
          <a:p>
            <a:endParaRPr lang="en-US" sz="1841"/>
          </a:p>
        </p:txBody>
      </p:sp>
      <p:sp>
        <p:nvSpPr>
          <p:cNvPr id="11" name="Freeform 11">
            <a:extLst>
              <a:ext uri="{C183D7F6-B498-43B3-948B-1728B52AA6E4}">
                <adec:decorative xmlns:adec="http://schemas.microsoft.com/office/drawing/2017/decorative" val="1"/>
              </a:ext>
            </a:extLst>
          </p:cNvPr>
          <p:cNvSpPr/>
          <p:nvPr/>
        </p:nvSpPr>
        <p:spPr>
          <a:xfrm>
            <a:off x="3092987" y="409464"/>
            <a:ext cx="2838404" cy="399722"/>
          </a:xfrm>
          <a:custGeom>
            <a:avLst/>
            <a:gdLst/>
            <a:ahLst/>
            <a:cxnLst/>
            <a:rect l="l" t="t" r="r" b="b"/>
            <a:pathLst>
              <a:path w="2775328" h="390839">
                <a:moveTo>
                  <a:pt x="0" y="0"/>
                </a:moveTo>
                <a:lnTo>
                  <a:pt x="2775328" y="0"/>
                </a:lnTo>
                <a:lnTo>
                  <a:pt x="2775328" y="390840"/>
                </a:lnTo>
                <a:lnTo>
                  <a:pt x="0" y="390840"/>
                </a:lnTo>
                <a:lnTo>
                  <a:pt x="0" y="0"/>
                </a:lnTo>
                <a:close/>
              </a:path>
            </a:pathLst>
          </a:custGeom>
          <a:blipFill>
            <a:blip r:embed="rId12"/>
            <a:stretch>
              <a:fillRect/>
            </a:stretch>
          </a:blipFill>
        </p:spPr>
        <p:txBody>
          <a:bodyPr/>
          <a:lstStyle/>
          <a:p>
            <a:endParaRPr lang="en-US" sz="1841"/>
          </a:p>
        </p:txBody>
      </p:sp>
      <p:sp>
        <p:nvSpPr>
          <p:cNvPr id="12" name="Freeform 12" descr="Building renovations diagram for AFSCME Building. "/>
          <p:cNvSpPr/>
          <p:nvPr/>
        </p:nvSpPr>
        <p:spPr>
          <a:xfrm>
            <a:off x="5046738" y="467591"/>
            <a:ext cx="12552351" cy="7916577"/>
          </a:xfrm>
          <a:custGeom>
            <a:avLst/>
            <a:gdLst/>
            <a:ahLst/>
            <a:cxnLst/>
            <a:rect l="l" t="t" r="r" b="b"/>
            <a:pathLst>
              <a:path w="12273410" h="7740653">
                <a:moveTo>
                  <a:pt x="0" y="0"/>
                </a:moveTo>
                <a:lnTo>
                  <a:pt x="12273410" y="0"/>
                </a:lnTo>
                <a:lnTo>
                  <a:pt x="12273410" y="7740653"/>
                </a:lnTo>
                <a:lnTo>
                  <a:pt x="0" y="7740653"/>
                </a:lnTo>
                <a:lnTo>
                  <a:pt x="0" y="0"/>
                </a:lnTo>
                <a:close/>
              </a:path>
            </a:pathLst>
          </a:custGeom>
          <a:blipFill>
            <a:blip r:embed="rId13"/>
            <a:stretch>
              <a:fillRect r="-35" b="-40"/>
            </a:stretch>
          </a:blipFill>
        </p:spPr>
        <p:txBody>
          <a:bodyPr/>
          <a:lstStyle/>
          <a:p>
            <a:endParaRPr lang="en-US" sz="1841"/>
          </a:p>
        </p:txBody>
      </p:sp>
      <p:sp>
        <p:nvSpPr>
          <p:cNvPr id="13" name="Freeform 13">
            <a:extLst>
              <a:ext uri="{C183D7F6-B498-43B3-948B-1728B52AA6E4}">
                <adec:decorative xmlns:adec="http://schemas.microsoft.com/office/drawing/2017/decorative" val="1"/>
              </a:ext>
            </a:extLst>
          </p:cNvPr>
          <p:cNvSpPr/>
          <p:nvPr/>
        </p:nvSpPr>
        <p:spPr>
          <a:xfrm>
            <a:off x="6403269" y="8945920"/>
            <a:ext cx="486557" cy="951421"/>
          </a:xfrm>
          <a:custGeom>
            <a:avLst/>
            <a:gdLst/>
            <a:ahLst/>
            <a:cxnLst/>
            <a:rect l="l" t="t" r="r" b="b"/>
            <a:pathLst>
              <a:path w="475745" h="930278">
                <a:moveTo>
                  <a:pt x="0" y="0"/>
                </a:moveTo>
                <a:lnTo>
                  <a:pt x="475745" y="0"/>
                </a:lnTo>
                <a:lnTo>
                  <a:pt x="475745" y="930278"/>
                </a:lnTo>
                <a:lnTo>
                  <a:pt x="0" y="93027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sz="1841"/>
          </a:p>
        </p:txBody>
      </p:sp>
      <p:sp>
        <p:nvSpPr>
          <p:cNvPr id="14" name="Freeform 14">
            <a:extLst>
              <a:ext uri="{C183D7F6-B498-43B3-948B-1728B52AA6E4}">
                <adec:decorative xmlns:adec="http://schemas.microsoft.com/office/drawing/2017/decorative" val="1"/>
              </a:ext>
            </a:extLst>
          </p:cNvPr>
          <p:cNvSpPr/>
          <p:nvPr/>
        </p:nvSpPr>
        <p:spPr>
          <a:xfrm>
            <a:off x="8930471" y="8945920"/>
            <a:ext cx="486557" cy="951421"/>
          </a:xfrm>
          <a:custGeom>
            <a:avLst/>
            <a:gdLst/>
            <a:ahLst/>
            <a:cxnLst/>
            <a:rect l="l" t="t" r="r" b="b"/>
            <a:pathLst>
              <a:path w="475745" h="930278">
                <a:moveTo>
                  <a:pt x="0" y="0"/>
                </a:moveTo>
                <a:lnTo>
                  <a:pt x="475745" y="0"/>
                </a:lnTo>
                <a:lnTo>
                  <a:pt x="475745" y="930278"/>
                </a:lnTo>
                <a:lnTo>
                  <a:pt x="0" y="930278"/>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sz="1841"/>
          </a:p>
        </p:txBody>
      </p:sp>
      <p:sp>
        <p:nvSpPr>
          <p:cNvPr id="15" name="Freeform 15">
            <a:extLst>
              <a:ext uri="{C183D7F6-B498-43B3-948B-1728B52AA6E4}">
                <adec:decorative xmlns:adec="http://schemas.microsoft.com/office/drawing/2017/decorative" val="1"/>
              </a:ext>
            </a:extLst>
          </p:cNvPr>
          <p:cNvSpPr/>
          <p:nvPr/>
        </p:nvSpPr>
        <p:spPr>
          <a:xfrm>
            <a:off x="11689257" y="8945920"/>
            <a:ext cx="486557" cy="951421"/>
          </a:xfrm>
          <a:custGeom>
            <a:avLst/>
            <a:gdLst/>
            <a:ahLst/>
            <a:cxnLst/>
            <a:rect l="l" t="t" r="r" b="b"/>
            <a:pathLst>
              <a:path w="475745" h="930278">
                <a:moveTo>
                  <a:pt x="0" y="0"/>
                </a:moveTo>
                <a:lnTo>
                  <a:pt x="475745" y="0"/>
                </a:lnTo>
                <a:lnTo>
                  <a:pt x="475745" y="930278"/>
                </a:lnTo>
                <a:lnTo>
                  <a:pt x="0" y="930278"/>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sz="1841"/>
          </a:p>
        </p:txBody>
      </p:sp>
      <p:sp>
        <p:nvSpPr>
          <p:cNvPr id="16" name="Freeform 16">
            <a:extLst>
              <a:ext uri="{C183D7F6-B498-43B3-948B-1728B52AA6E4}">
                <adec:decorative xmlns:adec="http://schemas.microsoft.com/office/drawing/2017/decorative" val="1"/>
              </a:ext>
            </a:extLst>
          </p:cNvPr>
          <p:cNvSpPr/>
          <p:nvPr/>
        </p:nvSpPr>
        <p:spPr>
          <a:xfrm>
            <a:off x="13466102" y="8945920"/>
            <a:ext cx="486557" cy="951421"/>
          </a:xfrm>
          <a:custGeom>
            <a:avLst/>
            <a:gdLst/>
            <a:ahLst/>
            <a:cxnLst/>
            <a:rect l="l" t="t" r="r" b="b"/>
            <a:pathLst>
              <a:path w="475745" h="930278">
                <a:moveTo>
                  <a:pt x="0" y="0"/>
                </a:moveTo>
                <a:lnTo>
                  <a:pt x="475745" y="0"/>
                </a:lnTo>
                <a:lnTo>
                  <a:pt x="475745" y="930278"/>
                </a:lnTo>
                <a:lnTo>
                  <a:pt x="0" y="930278"/>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en-US" sz="1841"/>
          </a:p>
        </p:txBody>
      </p:sp>
      <p:sp>
        <p:nvSpPr>
          <p:cNvPr id="17" name="TextBox 17">
            <a:extLst>
              <a:ext uri="{C183D7F6-B498-43B3-948B-1728B52AA6E4}">
                <adec:decorative xmlns:adec="http://schemas.microsoft.com/office/drawing/2017/decorative" val="1"/>
              </a:ext>
            </a:extLst>
          </p:cNvPr>
          <p:cNvSpPr txBox="1"/>
          <p:nvPr/>
        </p:nvSpPr>
        <p:spPr>
          <a:xfrm>
            <a:off x="6929434" y="8904470"/>
            <a:ext cx="1499983" cy="999137"/>
          </a:xfrm>
          <a:prstGeom prst="rect">
            <a:avLst/>
          </a:prstGeom>
        </p:spPr>
        <p:txBody>
          <a:bodyPr lIns="0" tIns="0" rIns="0" bIns="0" rtlCol="0" anchor="t">
            <a:spAutoFit/>
          </a:bodyPr>
          <a:lstStyle/>
          <a:p>
            <a:pPr>
              <a:lnSpc>
                <a:spcPts val="2580"/>
              </a:lnSpc>
            </a:pPr>
            <a:r>
              <a:rPr lang="en-US" sz="1843" spc="-42">
                <a:solidFill>
                  <a:srgbClr val="000000"/>
                </a:solidFill>
                <a:latin typeface="IBM Plex Sans Condensed"/>
                <a:ea typeface="IBM Plex Sans Condensed"/>
                <a:cs typeface="IBM Plex Sans Condensed"/>
                <a:sym typeface="IBM Plex Sans Condensed"/>
              </a:rPr>
              <a:t>C LASSROOM S ADMINISTRATION</a:t>
            </a:r>
          </a:p>
        </p:txBody>
      </p:sp>
      <p:sp>
        <p:nvSpPr>
          <p:cNvPr id="18" name="TextBox 18">
            <a:extLst>
              <a:ext uri="{C183D7F6-B498-43B3-948B-1728B52AA6E4}">
                <adec:decorative xmlns:adec="http://schemas.microsoft.com/office/drawing/2017/decorative" val="1"/>
              </a:ext>
            </a:extLst>
          </p:cNvPr>
          <p:cNvSpPr txBox="1"/>
          <p:nvPr/>
        </p:nvSpPr>
        <p:spPr>
          <a:xfrm>
            <a:off x="9457933" y="8904470"/>
            <a:ext cx="1820341" cy="999137"/>
          </a:xfrm>
          <a:prstGeom prst="rect">
            <a:avLst/>
          </a:prstGeom>
        </p:spPr>
        <p:txBody>
          <a:bodyPr lIns="0" tIns="0" rIns="0" bIns="0" rtlCol="0" anchor="t">
            <a:spAutoFit/>
          </a:bodyPr>
          <a:lstStyle/>
          <a:p>
            <a:pPr>
              <a:lnSpc>
                <a:spcPts val="2580"/>
              </a:lnSpc>
            </a:pPr>
            <a:r>
              <a:rPr lang="en-US" sz="1843" spc="-42">
                <a:solidFill>
                  <a:srgbClr val="000000"/>
                </a:solidFill>
                <a:latin typeface="IBM Plex Sans Condensed"/>
                <a:ea typeface="IBM Plex Sans Condensed"/>
                <a:cs typeface="IBM Plex Sans Condensed"/>
                <a:sym typeface="IBM Plex Sans Condensed"/>
              </a:rPr>
              <a:t>SPECIAL EDUCATION GUIDANCE</a:t>
            </a:r>
          </a:p>
        </p:txBody>
      </p:sp>
      <p:sp>
        <p:nvSpPr>
          <p:cNvPr id="19" name="TextBox 19">
            <a:extLst>
              <a:ext uri="{C183D7F6-B498-43B3-948B-1728B52AA6E4}">
                <adec:decorative xmlns:adec="http://schemas.microsoft.com/office/drawing/2017/decorative" val="1"/>
              </a:ext>
            </a:extLst>
          </p:cNvPr>
          <p:cNvSpPr txBox="1"/>
          <p:nvPr/>
        </p:nvSpPr>
        <p:spPr>
          <a:xfrm>
            <a:off x="12218413" y="8904470"/>
            <a:ext cx="827470" cy="999137"/>
          </a:xfrm>
          <a:prstGeom prst="rect">
            <a:avLst/>
          </a:prstGeom>
        </p:spPr>
        <p:txBody>
          <a:bodyPr lIns="0" tIns="0" rIns="0" bIns="0" rtlCol="0" anchor="t">
            <a:spAutoFit/>
          </a:bodyPr>
          <a:lstStyle/>
          <a:p>
            <a:pPr>
              <a:lnSpc>
                <a:spcPts val="2580"/>
              </a:lnSpc>
            </a:pPr>
            <a:r>
              <a:rPr lang="en-US" sz="1843" spc="-42">
                <a:solidFill>
                  <a:srgbClr val="000000"/>
                </a:solidFill>
                <a:latin typeface="IBM Plex Sans Condensed"/>
                <a:ea typeface="IBM Plex Sans Condensed"/>
                <a:cs typeface="IBM Plex Sans Condensed"/>
                <a:sym typeface="IBM Plex Sans Condensed"/>
              </a:rPr>
              <a:t>SEMINAR HEALTH</a:t>
            </a:r>
          </a:p>
        </p:txBody>
      </p:sp>
      <p:sp>
        <p:nvSpPr>
          <p:cNvPr id="20" name="TextBox 20">
            <a:extLst>
              <a:ext uri="{C183D7F6-B498-43B3-948B-1728B52AA6E4}">
                <adec:decorative xmlns:adec="http://schemas.microsoft.com/office/drawing/2017/decorative" val="1"/>
              </a:ext>
            </a:extLst>
          </p:cNvPr>
          <p:cNvSpPr txBox="1"/>
          <p:nvPr/>
        </p:nvSpPr>
        <p:spPr>
          <a:xfrm>
            <a:off x="13996165" y="8904470"/>
            <a:ext cx="968742" cy="999137"/>
          </a:xfrm>
          <a:prstGeom prst="rect">
            <a:avLst/>
          </a:prstGeom>
        </p:spPr>
        <p:txBody>
          <a:bodyPr lIns="0" tIns="0" rIns="0" bIns="0" rtlCol="0" anchor="t">
            <a:spAutoFit/>
          </a:bodyPr>
          <a:lstStyle/>
          <a:p>
            <a:pPr>
              <a:lnSpc>
                <a:spcPts val="2580"/>
              </a:lnSpc>
            </a:pPr>
            <a:r>
              <a:rPr lang="en-US" sz="1843" spc="-42">
                <a:solidFill>
                  <a:srgbClr val="000000"/>
                </a:solidFill>
                <a:latin typeface="IBM Plex Sans Condensed"/>
                <a:ea typeface="IBM Plex Sans Condensed"/>
                <a:cs typeface="IBM Plex Sans Condensed"/>
                <a:sym typeface="IBM Plex Sans Condensed"/>
              </a:rPr>
              <a:t>C AFE T E RIA KIT C HE N</a:t>
            </a:r>
          </a:p>
        </p:txBody>
      </p:sp>
      <p:pic>
        <p:nvPicPr>
          <p:cNvPr id="22" name="Picture 21">
            <a:extLst>
              <a:ext uri="{FF2B5EF4-FFF2-40B4-BE49-F238E27FC236}">
                <a16:creationId xmlns:a16="http://schemas.microsoft.com/office/drawing/2014/main" id="{B8615D22-890F-364F-A1B3-BBFF9190F925}"/>
              </a:ext>
              <a:ext uri="{C183D7F6-B498-43B3-948B-1728B52AA6E4}">
                <adec:decorative xmlns:adec="http://schemas.microsoft.com/office/drawing/2017/decorative" val="1"/>
              </a:ext>
            </a:extLst>
          </p:cNvPr>
          <p:cNvPicPr>
            <a:picLocks noChangeAspect="1"/>
          </p:cNvPicPr>
          <p:nvPr/>
        </p:nvPicPr>
        <p:blipFill>
          <a:blip r:embed="rId22"/>
          <a:stretch>
            <a:fillRect/>
          </a:stretch>
        </p:blipFill>
        <p:spPr>
          <a:xfrm>
            <a:off x="5689343" y="8650432"/>
            <a:ext cx="9845385" cy="1402773"/>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533FF5CE-C015-77C4-9E88-C114CF7F957F}"/>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US"/>
              <a:t>AFSCME Building 3</a:t>
            </a:r>
          </a:p>
        </p:txBody>
      </p:sp>
      <p:grpSp>
        <p:nvGrpSpPr>
          <p:cNvPr id="2" name="Group 2">
            <a:extLst>
              <a:ext uri="{C183D7F6-B498-43B3-948B-1728B52AA6E4}">
                <adec:decorative xmlns:adec="http://schemas.microsoft.com/office/drawing/2017/decorative" val="1"/>
              </a:ext>
            </a:extLst>
          </p:cNvPr>
          <p:cNvGrpSpPr>
            <a:grpSpLocks noChangeAspect="1"/>
          </p:cNvGrpSpPr>
          <p:nvPr/>
        </p:nvGrpSpPr>
        <p:grpSpPr>
          <a:xfrm>
            <a:off x="127720" y="9364365"/>
            <a:ext cx="1234323" cy="922635"/>
            <a:chOff x="0" y="0"/>
            <a:chExt cx="1206894" cy="902132"/>
          </a:xfrm>
        </p:grpSpPr>
        <p:sp>
          <p:nvSpPr>
            <p:cNvPr id="3" name="Freeform 3"/>
            <p:cNvSpPr/>
            <p:nvPr/>
          </p:nvSpPr>
          <p:spPr>
            <a:xfrm>
              <a:off x="0" y="0"/>
              <a:ext cx="1212215" cy="902081"/>
            </a:xfrm>
            <a:custGeom>
              <a:avLst/>
              <a:gdLst/>
              <a:ahLst/>
              <a:cxnLst/>
              <a:rect l="l" t="t" r="r" b="b"/>
              <a:pathLst>
                <a:path w="1212215" h="902081">
                  <a:moveTo>
                    <a:pt x="861695" y="471678"/>
                  </a:moveTo>
                  <a:cubicBezTo>
                    <a:pt x="902970" y="473202"/>
                    <a:pt x="932180" y="486410"/>
                    <a:pt x="949325" y="511302"/>
                  </a:cubicBezTo>
                  <a:cubicBezTo>
                    <a:pt x="966470" y="536194"/>
                    <a:pt x="972185" y="564134"/>
                    <a:pt x="966597" y="594868"/>
                  </a:cubicBezTo>
                  <a:cubicBezTo>
                    <a:pt x="958723" y="631444"/>
                    <a:pt x="940562" y="660781"/>
                    <a:pt x="912241" y="682879"/>
                  </a:cubicBezTo>
                  <a:cubicBezTo>
                    <a:pt x="883920" y="704977"/>
                    <a:pt x="852043" y="716280"/>
                    <a:pt x="816737" y="716915"/>
                  </a:cubicBezTo>
                  <a:cubicBezTo>
                    <a:pt x="787146" y="716915"/>
                    <a:pt x="761619" y="706501"/>
                    <a:pt x="740410" y="685800"/>
                  </a:cubicBezTo>
                  <a:cubicBezTo>
                    <a:pt x="719201" y="665099"/>
                    <a:pt x="711708" y="633984"/>
                    <a:pt x="718058" y="592455"/>
                  </a:cubicBezTo>
                  <a:lnTo>
                    <a:pt x="718058" y="591185"/>
                  </a:lnTo>
                  <a:cubicBezTo>
                    <a:pt x="724789" y="558419"/>
                    <a:pt x="741172" y="530606"/>
                    <a:pt x="767080" y="507619"/>
                  </a:cubicBezTo>
                  <a:cubicBezTo>
                    <a:pt x="792988" y="484632"/>
                    <a:pt x="824611" y="472694"/>
                    <a:pt x="861822" y="471678"/>
                  </a:cubicBezTo>
                  <a:close/>
                  <a:moveTo>
                    <a:pt x="35306" y="0"/>
                  </a:moveTo>
                  <a:lnTo>
                    <a:pt x="0" y="193675"/>
                  </a:lnTo>
                  <a:lnTo>
                    <a:pt x="147447" y="193675"/>
                  </a:lnTo>
                  <a:lnTo>
                    <a:pt x="15875" y="902081"/>
                  </a:lnTo>
                  <a:lnTo>
                    <a:pt x="246253" y="902081"/>
                  </a:lnTo>
                  <a:lnTo>
                    <a:pt x="413131" y="0"/>
                  </a:lnTo>
                  <a:close/>
                  <a:moveTo>
                    <a:pt x="908050" y="0"/>
                  </a:moveTo>
                  <a:lnTo>
                    <a:pt x="622808" y="329184"/>
                  </a:lnTo>
                  <a:cubicBezTo>
                    <a:pt x="593471" y="363855"/>
                    <a:pt x="567182" y="401447"/>
                    <a:pt x="543687" y="441579"/>
                  </a:cubicBezTo>
                  <a:cubicBezTo>
                    <a:pt x="520192" y="481711"/>
                    <a:pt x="504063" y="524764"/>
                    <a:pt x="494792" y="570484"/>
                  </a:cubicBezTo>
                  <a:cubicBezTo>
                    <a:pt x="488061" y="606298"/>
                    <a:pt x="486791" y="644779"/>
                    <a:pt x="490982" y="685800"/>
                  </a:cubicBezTo>
                  <a:cubicBezTo>
                    <a:pt x="495173" y="726821"/>
                    <a:pt x="508127" y="764032"/>
                    <a:pt x="530098" y="797306"/>
                  </a:cubicBezTo>
                  <a:cubicBezTo>
                    <a:pt x="553974" y="837565"/>
                    <a:pt x="588264" y="867918"/>
                    <a:pt x="632968" y="888365"/>
                  </a:cubicBezTo>
                  <a:cubicBezTo>
                    <a:pt x="644525" y="893572"/>
                    <a:pt x="656463" y="898271"/>
                    <a:pt x="668782" y="902081"/>
                  </a:cubicBezTo>
                  <a:lnTo>
                    <a:pt x="902208" y="902081"/>
                  </a:lnTo>
                  <a:cubicBezTo>
                    <a:pt x="925068" y="895350"/>
                    <a:pt x="947547" y="886587"/>
                    <a:pt x="969518" y="875792"/>
                  </a:cubicBezTo>
                  <a:cubicBezTo>
                    <a:pt x="1027430" y="847344"/>
                    <a:pt x="1076960" y="807466"/>
                    <a:pt x="1118108" y="756031"/>
                  </a:cubicBezTo>
                  <a:cubicBezTo>
                    <a:pt x="1159256" y="704596"/>
                    <a:pt x="1186815" y="644398"/>
                    <a:pt x="1200658" y="575310"/>
                  </a:cubicBezTo>
                  <a:cubicBezTo>
                    <a:pt x="1212215" y="507111"/>
                    <a:pt x="1207770" y="450215"/>
                    <a:pt x="1187577" y="405003"/>
                  </a:cubicBezTo>
                  <a:cubicBezTo>
                    <a:pt x="1167384" y="359791"/>
                    <a:pt x="1137793" y="325755"/>
                    <a:pt x="1098677" y="303276"/>
                  </a:cubicBezTo>
                  <a:cubicBezTo>
                    <a:pt x="1059561" y="280797"/>
                    <a:pt x="1017651" y="269494"/>
                    <a:pt x="972693" y="269494"/>
                  </a:cubicBezTo>
                  <a:cubicBezTo>
                    <a:pt x="972693" y="269494"/>
                    <a:pt x="972693" y="269494"/>
                    <a:pt x="972566" y="269494"/>
                  </a:cubicBezTo>
                  <a:cubicBezTo>
                    <a:pt x="963295" y="269621"/>
                    <a:pt x="953516" y="270256"/>
                    <a:pt x="943483" y="271145"/>
                  </a:cubicBezTo>
                  <a:cubicBezTo>
                    <a:pt x="936625" y="271780"/>
                    <a:pt x="931672" y="272161"/>
                    <a:pt x="928878" y="272161"/>
                  </a:cubicBezTo>
                  <a:cubicBezTo>
                    <a:pt x="927608" y="272161"/>
                    <a:pt x="926719" y="272034"/>
                    <a:pt x="926211" y="271907"/>
                  </a:cubicBezTo>
                  <a:cubicBezTo>
                    <a:pt x="933577" y="263398"/>
                    <a:pt x="941070" y="255143"/>
                    <a:pt x="948563" y="247015"/>
                  </a:cubicBezTo>
                  <a:cubicBezTo>
                    <a:pt x="956056" y="238887"/>
                    <a:pt x="963295" y="231013"/>
                    <a:pt x="970026" y="223139"/>
                  </a:cubicBezTo>
                  <a:lnTo>
                    <a:pt x="1175004" y="0"/>
                  </a:lnTo>
                  <a:close/>
                </a:path>
              </a:pathLst>
            </a:custGeom>
            <a:solidFill>
              <a:srgbClr val="FFFFFF">
                <a:alpha val="49804"/>
              </a:srgbClr>
            </a:solidFill>
          </p:spPr>
          <p:txBody>
            <a:bodyPr/>
            <a:lstStyle/>
            <a:p>
              <a:endParaRPr lang="en-US" sz="1841"/>
            </a:p>
          </p:txBody>
        </p:sp>
      </p:grpSp>
      <p:sp>
        <p:nvSpPr>
          <p:cNvPr id="4" name="Freeform 4">
            <a:extLst>
              <a:ext uri="{C183D7F6-B498-43B3-948B-1728B52AA6E4}">
                <adec:decorative xmlns:adec="http://schemas.microsoft.com/office/drawing/2017/decorative" val="1"/>
              </a:ext>
            </a:extLst>
          </p:cNvPr>
          <p:cNvSpPr/>
          <p:nvPr/>
        </p:nvSpPr>
        <p:spPr>
          <a:xfrm>
            <a:off x="1746969" y="-64946"/>
            <a:ext cx="16612463" cy="10416883"/>
          </a:xfrm>
          <a:custGeom>
            <a:avLst/>
            <a:gdLst/>
            <a:ahLst/>
            <a:cxnLst/>
            <a:rect l="l" t="t" r="r" b="b"/>
            <a:pathLst>
              <a:path w="16243297" h="10185397">
                <a:moveTo>
                  <a:pt x="0" y="0"/>
                </a:moveTo>
                <a:lnTo>
                  <a:pt x="16243297" y="0"/>
                </a:lnTo>
                <a:lnTo>
                  <a:pt x="16243297" y="10185397"/>
                </a:lnTo>
                <a:lnTo>
                  <a:pt x="0" y="10185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841"/>
          </a:p>
        </p:txBody>
      </p:sp>
      <p:sp>
        <p:nvSpPr>
          <p:cNvPr id="5" name="Freeform 5">
            <a:extLst>
              <a:ext uri="{C183D7F6-B498-43B3-948B-1728B52AA6E4}">
                <adec:decorative xmlns:adec="http://schemas.microsoft.com/office/drawing/2017/decorative" val="1"/>
              </a:ext>
            </a:extLst>
          </p:cNvPr>
          <p:cNvSpPr/>
          <p:nvPr/>
        </p:nvSpPr>
        <p:spPr>
          <a:xfrm rot="5400000">
            <a:off x="17630982" y="9085476"/>
            <a:ext cx="643298" cy="136381"/>
          </a:xfrm>
          <a:custGeom>
            <a:avLst/>
            <a:gdLst/>
            <a:ahLst/>
            <a:cxnLst/>
            <a:rect l="l" t="t" r="r" b="b"/>
            <a:pathLst>
              <a:path w="629002" h="133350">
                <a:moveTo>
                  <a:pt x="0" y="0"/>
                </a:moveTo>
                <a:lnTo>
                  <a:pt x="629003" y="0"/>
                </a:lnTo>
                <a:lnTo>
                  <a:pt x="629003" y="133350"/>
                </a:lnTo>
                <a:lnTo>
                  <a:pt x="0" y="133350"/>
                </a:lnTo>
                <a:lnTo>
                  <a:pt x="0" y="0"/>
                </a:lnTo>
                <a:close/>
              </a:path>
            </a:pathLst>
          </a:custGeom>
          <a:blipFill>
            <a:blip r:embed="rId4"/>
            <a:stretch>
              <a:fillRect/>
            </a:stretch>
          </a:blipFill>
        </p:spPr>
        <p:txBody>
          <a:bodyPr/>
          <a:lstStyle/>
          <a:p>
            <a:endParaRPr lang="en-US" sz="1841"/>
          </a:p>
        </p:txBody>
      </p:sp>
      <p:sp>
        <p:nvSpPr>
          <p:cNvPr id="6" name="Freeform 6">
            <a:extLst>
              <a:ext uri="{C183D7F6-B498-43B3-948B-1728B52AA6E4}">
                <adec:decorative xmlns:adec="http://schemas.microsoft.com/office/drawing/2017/decorative" val="1"/>
              </a:ext>
            </a:extLst>
          </p:cNvPr>
          <p:cNvSpPr/>
          <p:nvPr/>
        </p:nvSpPr>
        <p:spPr>
          <a:xfrm>
            <a:off x="17817163" y="233796"/>
            <a:ext cx="243547" cy="8416636"/>
          </a:xfrm>
          <a:custGeom>
            <a:avLst/>
            <a:gdLst/>
            <a:ahLst/>
            <a:cxnLst/>
            <a:rect l="l" t="t" r="r" b="b"/>
            <a:pathLst>
              <a:path w="238135" h="8229600">
                <a:moveTo>
                  <a:pt x="0" y="0"/>
                </a:moveTo>
                <a:lnTo>
                  <a:pt x="238135" y="0"/>
                </a:lnTo>
                <a:lnTo>
                  <a:pt x="238135" y="8229600"/>
                </a:lnTo>
                <a:lnTo>
                  <a:pt x="0" y="82296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1841"/>
          </a:p>
        </p:txBody>
      </p:sp>
      <p:sp>
        <p:nvSpPr>
          <p:cNvPr id="7" name="Freeform 7">
            <a:extLst>
              <a:ext uri="{C183D7F6-B498-43B3-948B-1728B52AA6E4}">
                <adec:decorative xmlns:adec="http://schemas.microsoft.com/office/drawing/2017/decorative" val="1"/>
              </a:ext>
            </a:extLst>
          </p:cNvPr>
          <p:cNvSpPr/>
          <p:nvPr/>
        </p:nvSpPr>
        <p:spPr>
          <a:xfrm rot="5400000">
            <a:off x="15648027" y="6241979"/>
            <a:ext cx="4622915" cy="204892"/>
          </a:xfrm>
          <a:custGeom>
            <a:avLst/>
            <a:gdLst/>
            <a:ahLst/>
            <a:cxnLst/>
            <a:rect l="l" t="t" r="r" b="b"/>
            <a:pathLst>
              <a:path w="4520184" h="200339">
                <a:moveTo>
                  <a:pt x="0" y="0"/>
                </a:moveTo>
                <a:lnTo>
                  <a:pt x="4520184" y="0"/>
                </a:lnTo>
                <a:lnTo>
                  <a:pt x="4520184" y="200339"/>
                </a:lnTo>
                <a:lnTo>
                  <a:pt x="0" y="200339"/>
                </a:lnTo>
                <a:lnTo>
                  <a:pt x="0" y="0"/>
                </a:lnTo>
                <a:close/>
              </a:path>
            </a:pathLst>
          </a:custGeom>
          <a:blipFill>
            <a:blip r:embed="rId7"/>
            <a:stretch>
              <a:fillRect/>
            </a:stretch>
          </a:blipFill>
        </p:spPr>
        <p:txBody>
          <a:bodyPr/>
          <a:lstStyle/>
          <a:p>
            <a:endParaRPr lang="en-US" sz="1841"/>
          </a:p>
        </p:txBody>
      </p:sp>
      <p:sp>
        <p:nvSpPr>
          <p:cNvPr id="8" name="Freeform 8">
            <a:extLst>
              <a:ext uri="{C183D7F6-B498-43B3-948B-1728B52AA6E4}">
                <adec:decorative xmlns:adec="http://schemas.microsoft.com/office/drawing/2017/decorative" val="1"/>
              </a:ext>
            </a:extLst>
          </p:cNvPr>
          <p:cNvSpPr/>
          <p:nvPr/>
        </p:nvSpPr>
        <p:spPr>
          <a:xfrm>
            <a:off x="17822101" y="9585614"/>
            <a:ext cx="233795" cy="467591"/>
          </a:xfrm>
          <a:custGeom>
            <a:avLst/>
            <a:gdLst/>
            <a:ahLst/>
            <a:cxnLst/>
            <a:rect l="l" t="t" r="r" b="b"/>
            <a:pathLst>
              <a:path w="228600" h="457200">
                <a:moveTo>
                  <a:pt x="0" y="0"/>
                </a:moveTo>
                <a:lnTo>
                  <a:pt x="228600" y="0"/>
                </a:lnTo>
                <a:lnTo>
                  <a:pt x="228600" y="457200"/>
                </a:lnTo>
                <a:lnTo>
                  <a:pt x="0" y="457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1841"/>
          </a:p>
        </p:txBody>
      </p:sp>
      <p:sp>
        <p:nvSpPr>
          <p:cNvPr id="9" name="Freeform 9">
            <a:extLst>
              <a:ext uri="{C183D7F6-B498-43B3-948B-1728B52AA6E4}">
                <adec:decorative xmlns:adec="http://schemas.microsoft.com/office/drawing/2017/decorative" val="1"/>
              </a:ext>
            </a:extLst>
          </p:cNvPr>
          <p:cNvSpPr/>
          <p:nvPr/>
        </p:nvSpPr>
        <p:spPr>
          <a:xfrm rot="5400000">
            <a:off x="17813363" y="9843276"/>
            <a:ext cx="292244" cy="204892"/>
          </a:xfrm>
          <a:custGeom>
            <a:avLst/>
            <a:gdLst/>
            <a:ahLst/>
            <a:cxnLst/>
            <a:rect l="l" t="t" r="r" b="b"/>
            <a:pathLst>
              <a:path w="285750" h="200339">
                <a:moveTo>
                  <a:pt x="0" y="0"/>
                </a:moveTo>
                <a:lnTo>
                  <a:pt x="285750" y="0"/>
                </a:lnTo>
                <a:lnTo>
                  <a:pt x="285750" y="200340"/>
                </a:lnTo>
                <a:lnTo>
                  <a:pt x="0" y="200340"/>
                </a:lnTo>
                <a:lnTo>
                  <a:pt x="0" y="0"/>
                </a:lnTo>
                <a:close/>
              </a:path>
            </a:pathLst>
          </a:custGeom>
          <a:blipFill>
            <a:blip r:embed="rId10"/>
            <a:stretch>
              <a:fillRect/>
            </a:stretch>
          </a:blipFill>
        </p:spPr>
        <p:txBody>
          <a:bodyPr/>
          <a:lstStyle/>
          <a:p>
            <a:endParaRPr lang="en-US" sz="1841"/>
          </a:p>
        </p:txBody>
      </p:sp>
      <p:sp>
        <p:nvSpPr>
          <p:cNvPr id="10" name="Freeform 10">
            <a:extLst>
              <a:ext uri="{C183D7F6-B498-43B3-948B-1728B52AA6E4}">
                <adec:decorative xmlns:adec="http://schemas.microsoft.com/office/drawing/2017/decorative" val="1"/>
              </a:ext>
            </a:extLst>
          </p:cNvPr>
          <p:cNvSpPr/>
          <p:nvPr/>
        </p:nvSpPr>
        <p:spPr>
          <a:xfrm>
            <a:off x="2873736" y="301917"/>
            <a:ext cx="3102729" cy="725740"/>
          </a:xfrm>
          <a:custGeom>
            <a:avLst/>
            <a:gdLst/>
            <a:ahLst/>
            <a:cxnLst/>
            <a:rect l="l" t="t" r="r" b="b"/>
            <a:pathLst>
              <a:path w="3033779" h="709612">
                <a:moveTo>
                  <a:pt x="0" y="0"/>
                </a:moveTo>
                <a:lnTo>
                  <a:pt x="3033779" y="0"/>
                </a:lnTo>
                <a:lnTo>
                  <a:pt x="3033779" y="709613"/>
                </a:lnTo>
                <a:lnTo>
                  <a:pt x="0" y="709613"/>
                </a:lnTo>
                <a:lnTo>
                  <a:pt x="0" y="0"/>
                </a:lnTo>
                <a:close/>
              </a:path>
            </a:pathLst>
          </a:custGeom>
          <a:blipFill>
            <a:blip r:embed="rId11"/>
            <a:stretch>
              <a:fillRect/>
            </a:stretch>
          </a:blipFill>
        </p:spPr>
        <p:txBody>
          <a:bodyPr/>
          <a:lstStyle/>
          <a:p>
            <a:endParaRPr lang="en-US" sz="1841"/>
          </a:p>
        </p:txBody>
      </p:sp>
      <p:sp>
        <p:nvSpPr>
          <p:cNvPr id="11" name="Freeform 11">
            <a:extLst>
              <a:ext uri="{C183D7F6-B498-43B3-948B-1728B52AA6E4}">
                <adec:decorative xmlns:adec="http://schemas.microsoft.com/office/drawing/2017/decorative" val="1"/>
              </a:ext>
            </a:extLst>
          </p:cNvPr>
          <p:cNvSpPr/>
          <p:nvPr/>
        </p:nvSpPr>
        <p:spPr>
          <a:xfrm>
            <a:off x="3092987" y="409464"/>
            <a:ext cx="2838404" cy="399722"/>
          </a:xfrm>
          <a:custGeom>
            <a:avLst/>
            <a:gdLst/>
            <a:ahLst/>
            <a:cxnLst/>
            <a:rect l="l" t="t" r="r" b="b"/>
            <a:pathLst>
              <a:path w="2775328" h="390839">
                <a:moveTo>
                  <a:pt x="0" y="0"/>
                </a:moveTo>
                <a:lnTo>
                  <a:pt x="2775328" y="0"/>
                </a:lnTo>
                <a:lnTo>
                  <a:pt x="2775328" y="390840"/>
                </a:lnTo>
                <a:lnTo>
                  <a:pt x="0" y="390840"/>
                </a:lnTo>
                <a:lnTo>
                  <a:pt x="0" y="0"/>
                </a:lnTo>
                <a:close/>
              </a:path>
            </a:pathLst>
          </a:custGeom>
          <a:blipFill>
            <a:blip r:embed="rId12"/>
            <a:stretch>
              <a:fillRect/>
            </a:stretch>
          </a:blipFill>
        </p:spPr>
        <p:txBody>
          <a:bodyPr/>
          <a:lstStyle/>
          <a:p>
            <a:endParaRPr lang="en-US" sz="1841"/>
          </a:p>
        </p:txBody>
      </p:sp>
      <p:sp>
        <p:nvSpPr>
          <p:cNvPr id="12" name="Freeform 12" descr="Building renovations diagram for AFSCME Building. "/>
          <p:cNvSpPr/>
          <p:nvPr/>
        </p:nvSpPr>
        <p:spPr>
          <a:xfrm>
            <a:off x="5059596" y="2771129"/>
            <a:ext cx="12526108" cy="5581866"/>
          </a:xfrm>
          <a:custGeom>
            <a:avLst/>
            <a:gdLst/>
            <a:ahLst/>
            <a:cxnLst/>
            <a:rect l="l" t="t" r="r" b="b"/>
            <a:pathLst>
              <a:path w="12247750" h="5457825">
                <a:moveTo>
                  <a:pt x="0" y="0"/>
                </a:moveTo>
                <a:lnTo>
                  <a:pt x="12247750" y="0"/>
                </a:lnTo>
                <a:lnTo>
                  <a:pt x="12247750" y="5457825"/>
                </a:lnTo>
                <a:lnTo>
                  <a:pt x="0" y="5457825"/>
                </a:lnTo>
                <a:lnTo>
                  <a:pt x="0" y="0"/>
                </a:lnTo>
                <a:close/>
              </a:path>
            </a:pathLst>
          </a:custGeom>
          <a:blipFill>
            <a:blip r:embed="rId13"/>
            <a:stretch>
              <a:fillRect r="-11"/>
            </a:stretch>
          </a:blipFill>
        </p:spPr>
        <p:txBody>
          <a:bodyPr/>
          <a:lstStyle/>
          <a:p>
            <a:endParaRPr lang="en-US" sz="1841"/>
          </a:p>
        </p:txBody>
      </p:sp>
      <p:sp>
        <p:nvSpPr>
          <p:cNvPr id="13" name="Freeform 13">
            <a:extLst>
              <a:ext uri="{C183D7F6-B498-43B3-948B-1728B52AA6E4}">
                <adec:decorative xmlns:adec="http://schemas.microsoft.com/office/drawing/2017/decorative" val="1"/>
              </a:ext>
            </a:extLst>
          </p:cNvPr>
          <p:cNvSpPr/>
          <p:nvPr/>
        </p:nvSpPr>
        <p:spPr>
          <a:xfrm>
            <a:off x="6403269" y="8945920"/>
            <a:ext cx="486557" cy="951421"/>
          </a:xfrm>
          <a:custGeom>
            <a:avLst/>
            <a:gdLst/>
            <a:ahLst/>
            <a:cxnLst/>
            <a:rect l="l" t="t" r="r" b="b"/>
            <a:pathLst>
              <a:path w="475745" h="930278">
                <a:moveTo>
                  <a:pt x="0" y="0"/>
                </a:moveTo>
                <a:lnTo>
                  <a:pt x="475745" y="0"/>
                </a:lnTo>
                <a:lnTo>
                  <a:pt x="475745" y="930278"/>
                </a:lnTo>
                <a:lnTo>
                  <a:pt x="0" y="93027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sz="1841"/>
          </a:p>
        </p:txBody>
      </p:sp>
      <p:sp>
        <p:nvSpPr>
          <p:cNvPr id="14" name="Freeform 14">
            <a:extLst>
              <a:ext uri="{C183D7F6-B498-43B3-948B-1728B52AA6E4}">
                <adec:decorative xmlns:adec="http://schemas.microsoft.com/office/drawing/2017/decorative" val="1"/>
              </a:ext>
            </a:extLst>
          </p:cNvPr>
          <p:cNvSpPr/>
          <p:nvPr/>
        </p:nvSpPr>
        <p:spPr>
          <a:xfrm>
            <a:off x="8930471" y="8945920"/>
            <a:ext cx="486557" cy="951421"/>
          </a:xfrm>
          <a:custGeom>
            <a:avLst/>
            <a:gdLst/>
            <a:ahLst/>
            <a:cxnLst/>
            <a:rect l="l" t="t" r="r" b="b"/>
            <a:pathLst>
              <a:path w="475745" h="930278">
                <a:moveTo>
                  <a:pt x="0" y="0"/>
                </a:moveTo>
                <a:lnTo>
                  <a:pt x="475745" y="0"/>
                </a:lnTo>
                <a:lnTo>
                  <a:pt x="475745" y="930278"/>
                </a:lnTo>
                <a:lnTo>
                  <a:pt x="0" y="930278"/>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sz="1841"/>
          </a:p>
        </p:txBody>
      </p:sp>
      <p:sp>
        <p:nvSpPr>
          <p:cNvPr id="15" name="Freeform 15">
            <a:extLst>
              <a:ext uri="{C183D7F6-B498-43B3-948B-1728B52AA6E4}">
                <adec:decorative xmlns:adec="http://schemas.microsoft.com/office/drawing/2017/decorative" val="1"/>
              </a:ext>
            </a:extLst>
          </p:cNvPr>
          <p:cNvSpPr/>
          <p:nvPr/>
        </p:nvSpPr>
        <p:spPr>
          <a:xfrm>
            <a:off x="11689257" y="8945920"/>
            <a:ext cx="486557" cy="951421"/>
          </a:xfrm>
          <a:custGeom>
            <a:avLst/>
            <a:gdLst/>
            <a:ahLst/>
            <a:cxnLst/>
            <a:rect l="l" t="t" r="r" b="b"/>
            <a:pathLst>
              <a:path w="475745" h="930278">
                <a:moveTo>
                  <a:pt x="0" y="0"/>
                </a:moveTo>
                <a:lnTo>
                  <a:pt x="475745" y="0"/>
                </a:lnTo>
                <a:lnTo>
                  <a:pt x="475745" y="930278"/>
                </a:lnTo>
                <a:lnTo>
                  <a:pt x="0" y="930278"/>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sz="1841"/>
          </a:p>
        </p:txBody>
      </p:sp>
      <p:sp>
        <p:nvSpPr>
          <p:cNvPr id="16" name="Freeform 16">
            <a:extLst>
              <a:ext uri="{C183D7F6-B498-43B3-948B-1728B52AA6E4}">
                <adec:decorative xmlns:adec="http://schemas.microsoft.com/office/drawing/2017/decorative" val="1"/>
              </a:ext>
            </a:extLst>
          </p:cNvPr>
          <p:cNvSpPr/>
          <p:nvPr/>
        </p:nvSpPr>
        <p:spPr>
          <a:xfrm>
            <a:off x="13466102" y="8945920"/>
            <a:ext cx="486557" cy="951421"/>
          </a:xfrm>
          <a:custGeom>
            <a:avLst/>
            <a:gdLst/>
            <a:ahLst/>
            <a:cxnLst/>
            <a:rect l="l" t="t" r="r" b="b"/>
            <a:pathLst>
              <a:path w="475745" h="930278">
                <a:moveTo>
                  <a:pt x="0" y="0"/>
                </a:moveTo>
                <a:lnTo>
                  <a:pt x="475745" y="0"/>
                </a:lnTo>
                <a:lnTo>
                  <a:pt x="475745" y="930278"/>
                </a:lnTo>
                <a:lnTo>
                  <a:pt x="0" y="930278"/>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en-US" sz="1841"/>
          </a:p>
        </p:txBody>
      </p:sp>
      <p:sp>
        <p:nvSpPr>
          <p:cNvPr id="17" name="TextBox 17">
            <a:extLst>
              <a:ext uri="{C183D7F6-B498-43B3-948B-1728B52AA6E4}">
                <adec:decorative xmlns:adec="http://schemas.microsoft.com/office/drawing/2017/decorative" val="1"/>
              </a:ext>
            </a:extLst>
          </p:cNvPr>
          <p:cNvSpPr txBox="1"/>
          <p:nvPr/>
        </p:nvSpPr>
        <p:spPr>
          <a:xfrm>
            <a:off x="6929434" y="8904470"/>
            <a:ext cx="1499983" cy="999137"/>
          </a:xfrm>
          <a:prstGeom prst="rect">
            <a:avLst/>
          </a:prstGeom>
        </p:spPr>
        <p:txBody>
          <a:bodyPr lIns="0" tIns="0" rIns="0" bIns="0" rtlCol="0" anchor="t">
            <a:spAutoFit/>
          </a:bodyPr>
          <a:lstStyle/>
          <a:p>
            <a:pPr>
              <a:lnSpc>
                <a:spcPts val="2580"/>
              </a:lnSpc>
            </a:pPr>
            <a:r>
              <a:rPr lang="en-US" sz="1843" spc="-42">
                <a:solidFill>
                  <a:srgbClr val="000000"/>
                </a:solidFill>
                <a:latin typeface="IBM Plex Sans Condensed"/>
                <a:ea typeface="IBM Plex Sans Condensed"/>
                <a:cs typeface="IBM Plex Sans Condensed"/>
                <a:sym typeface="IBM Plex Sans Condensed"/>
              </a:rPr>
              <a:t>C LASSROOM S ADMINISTRATION</a:t>
            </a:r>
          </a:p>
        </p:txBody>
      </p:sp>
      <p:sp>
        <p:nvSpPr>
          <p:cNvPr id="18" name="TextBox 18">
            <a:extLst>
              <a:ext uri="{C183D7F6-B498-43B3-948B-1728B52AA6E4}">
                <adec:decorative xmlns:adec="http://schemas.microsoft.com/office/drawing/2017/decorative" val="1"/>
              </a:ext>
            </a:extLst>
          </p:cNvPr>
          <p:cNvSpPr txBox="1"/>
          <p:nvPr/>
        </p:nvSpPr>
        <p:spPr>
          <a:xfrm>
            <a:off x="9457933" y="8904470"/>
            <a:ext cx="1820341" cy="999137"/>
          </a:xfrm>
          <a:prstGeom prst="rect">
            <a:avLst/>
          </a:prstGeom>
        </p:spPr>
        <p:txBody>
          <a:bodyPr lIns="0" tIns="0" rIns="0" bIns="0" rtlCol="0" anchor="t">
            <a:spAutoFit/>
          </a:bodyPr>
          <a:lstStyle/>
          <a:p>
            <a:pPr>
              <a:lnSpc>
                <a:spcPts val="2580"/>
              </a:lnSpc>
            </a:pPr>
            <a:r>
              <a:rPr lang="en-US" sz="1843" spc="-42">
                <a:solidFill>
                  <a:srgbClr val="000000"/>
                </a:solidFill>
                <a:latin typeface="IBM Plex Sans Condensed"/>
                <a:ea typeface="IBM Plex Sans Condensed"/>
                <a:cs typeface="IBM Plex Sans Condensed"/>
                <a:sym typeface="IBM Plex Sans Condensed"/>
              </a:rPr>
              <a:t>SPECIAL EDUCATION GUIDANCE</a:t>
            </a:r>
          </a:p>
        </p:txBody>
      </p:sp>
      <p:sp>
        <p:nvSpPr>
          <p:cNvPr id="19" name="TextBox 19">
            <a:extLst>
              <a:ext uri="{C183D7F6-B498-43B3-948B-1728B52AA6E4}">
                <adec:decorative xmlns:adec="http://schemas.microsoft.com/office/drawing/2017/decorative" val="1"/>
              </a:ext>
            </a:extLst>
          </p:cNvPr>
          <p:cNvSpPr txBox="1"/>
          <p:nvPr/>
        </p:nvSpPr>
        <p:spPr>
          <a:xfrm>
            <a:off x="12218413" y="8904470"/>
            <a:ext cx="827470" cy="999137"/>
          </a:xfrm>
          <a:prstGeom prst="rect">
            <a:avLst/>
          </a:prstGeom>
        </p:spPr>
        <p:txBody>
          <a:bodyPr lIns="0" tIns="0" rIns="0" bIns="0" rtlCol="0" anchor="t">
            <a:spAutoFit/>
          </a:bodyPr>
          <a:lstStyle/>
          <a:p>
            <a:pPr>
              <a:lnSpc>
                <a:spcPts val="2580"/>
              </a:lnSpc>
            </a:pPr>
            <a:r>
              <a:rPr lang="en-US" sz="1843" spc="-42">
                <a:solidFill>
                  <a:srgbClr val="000000"/>
                </a:solidFill>
                <a:latin typeface="IBM Plex Sans Condensed"/>
                <a:ea typeface="IBM Plex Sans Condensed"/>
                <a:cs typeface="IBM Plex Sans Condensed"/>
                <a:sym typeface="IBM Plex Sans Condensed"/>
              </a:rPr>
              <a:t>SEMINAR HEALTH</a:t>
            </a:r>
          </a:p>
        </p:txBody>
      </p:sp>
      <p:sp>
        <p:nvSpPr>
          <p:cNvPr id="20" name="TextBox 20">
            <a:extLst>
              <a:ext uri="{C183D7F6-B498-43B3-948B-1728B52AA6E4}">
                <adec:decorative xmlns:adec="http://schemas.microsoft.com/office/drawing/2017/decorative" val="1"/>
              </a:ext>
            </a:extLst>
          </p:cNvPr>
          <p:cNvSpPr txBox="1"/>
          <p:nvPr/>
        </p:nvSpPr>
        <p:spPr>
          <a:xfrm>
            <a:off x="13996165" y="8904470"/>
            <a:ext cx="968742" cy="999137"/>
          </a:xfrm>
          <a:prstGeom prst="rect">
            <a:avLst/>
          </a:prstGeom>
        </p:spPr>
        <p:txBody>
          <a:bodyPr lIns="0" tIns="0" rIns="0" bIns="0" rtlCol="0" anchor="t">
            <a:spAutoFit/>
          </a:bodyPr>
          <a:lstStyle/>
          <a:p>
            <a:pPr>
              <a:lnSpc>
                <a:spcPts val="2580"/>
              </a:lnSpc>
            </a:pPr>
            <a:r>
              <a:rPr lang="en-US" sz="1843" spc="-42">
                <a:solidFill>
                  <a:srgbClr val="000000"/>
                </a:solidFill>
                <a:latin typeface="IBM Plex Sans Condensed"/>
                <a:ea typeface="IBM Plex Sans Condensed"/>
                <a:cs typeface="IBM Plex Sans Condensed"/>
                <a:sym typeface="IBM Plex Sans Condensed"/>
              </a:rPr>
              <a:t>C AFE T E RIA KIT C HE N</a:t>
            </a:r>
          </a:p>
        </p:txBody>
      </p:sp>
      <p:pic>
        <p:nvPicPr>
          <p:cNvPr id="22" name="Picture 21">
            <a:extLst>
              <a:ext uri="{FF2B5EF4-FFF2-40B4-BE49-F238E27FC236}">
                <a16:creationId xmlns:a16="http://schemas.microsoft.com/office/drawing/2014/main" id="{45D511FB-77C8-5C72-EFAB-BAD334F92F52}"/>
              </a:ext>
              <a:ext uri="{C183D7F6-B498-43B3-948B-1728B52AA6E4}">
                <adec:decorative xmlns:adec="http://schemas.microsoft.com/office/drawing/2017/decorative" val="1"/>
              </a:ext>
            </a:extLst>
          </p:cNvPr>
          <p:cNvPicPr>
            <a:picLocks noChangeAspect="1"/>
          </p:cNvPicPr>
          <p:nvPr/>
        </p:nvPicPr>
        <p:blipFill>
          <a:blip r:embed="rId22"/>
          <a:stretch>
            <a:fillRect/>
          </a:stretch>
        </p:blipFill>
        <p:spPr>
          <a:xfrm>
            <a:off x="5527584" y="8570178"/>
            <a:ext cx="9712415" cy="1383827"/>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CE6D1416-F588-E0C0-7557-D5FB9744D195}"/>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US"/>
              <a:t>Mountain Rd</a:t>
            </a:r>
          </a:p>
        </p:txBody>
      </p:sp>
      <p:grpSp>
        <p:nvGrpSpPr>
          <p:cNvPr id="2" name="Group 2">
            <a:extLst>
              <a:ext uri="{C183D7F6-B498-43B3-948B-1728B52AA6E4}">
                <adec:decorative xmlns:adec="http://schemas.microsoft.com/office/drawing/2017/decorative" val="1"/>
              </a:ext>
            </a:extLst>
          </p:cNvPr>
          <p:cNvGrpSpPr>
            <a:grpSpLocks noChangeAspect="1"/>
          </p:cNvGrpSpPr>
          <p:nvPr/>
        </p:nvGrpSpPr>
        <p:grpSpPr>
          <a:xfrm>
            <a:off x="127720" y="9364365"/>
            <a:ext cx="1270250" cy="922557"/>
            <a:chOff x="0" y="0"/>
            <a:chExt cx="1242022" cy="902056"/>
          </a:xfrm>
        </p:grpSpPr>
        <p:sp>
          <p:nvSpPr>
            <p:cNvPr id="3" name="Freeform 3"/>
            <p:cNvSpPr/>
            <p:nvPr/>
          </p:nvSpPr>
          <p:spPr>
            <a:xfrm>
              <a:off x="0" y="0"/>
              <a:ext cx="1242060" cy="902081"/>
            </a:xfrm>
            <a:custGeom>
              <a:avLst/>
              <a:gdLst/>
              <a:ahLst/>
              <a:cxnLst/>
              <a:rect l="l" t="t" r="r" b="b"/>
              <a:pathLst>
                <a:path w="1242060" h="902081">
                  <a:moveTo>
                    <a:pt x="15875" y="902081"/>
                  </a:moveTo>
                  <a:lnTo>
                    <a:pt x="246253" y="902081"/>
                  </a:lnTo>
                  <a:lnTo>
                    <a:pt x="413131" y="0"/>
                  </a:lnTo>
                  <a:lnTo>
                    <a:pt x="35306" y="0"/>
                  </a:lnTo>
                  <a:lnTo>
                    <a:pt x="0" y="193675"/>
                  </a:lnTo>
                  <a:lnTo>
                    <a:pt x="147447" y="193675"/>
                  </a:lnTo>
                  <a:close/>
                  <a:moveTo>
                    <a:pt x="654558" y="0"/>
                  </a:moveTo>
                  <a:lnTo>
                    <a:pt x="619125" y="193675"/>
                  </a:lnTo>
                  <a:lnTo>
                    <a:pt x="969010" y="193675"/>
                  </a:lnTo>
                  <a:lnTo>
                    <a:pt x="504571" y="902081"/>
                  </a:lnTo>
                  <a:lnTo>
                    <a:pt x="758190" y="902081"/>
                  </a:lnTo>
                  <a:lnTo>
                    <a:pt x="1209167" y="176657"/>
                  </a:lnTo>
                  <a:lnTo>
                    <a:pt x="1242060" y="0"/>
                  </a:lnTo>
                  <a:close/>
                </a:path>
              </a:pathLst>
            </a:custGeom>
            <a:solidFill>
              <a:srgbClr val="FFFFFF">
                <a:alpha val="49804"/>
              </a:srgbClr>
            </a:solidFill>
          </p:spPr>
          <p:txBody>
            <a:bodyPr/>
            <a:lstStyle/>
            <a:p>
              <a:endParaRPr lang="en-US" sz="1841"/>
            </a:p>
          </p:txBody>
        </p:sp>
      </p:grpSp>
      <p:sp>
        <p:nvSpPr>
          <p:cNvPr id="4" name="Freeform 4">
            <a:extLst>
              <a:ext uri="{C183D7F6-B498-43B3-948B-1728B52AA6E4}">
                <adec:decorative xmlns:adec="http://schemas.microsoft.com/office/drawing/2017/decorative" val="1"/>
              </a:ext>
            </a:extLst>
          </p:cNvPr>
          <p:cNvSpPr/>
          <p:nvPr/>
        </p:nvSpPr>
        <p:spPr>
          <a:xfrm>
            <a:off x="1746969" y="-64946"/>
            <a:ext cx="16612463" cy="10416883"/>
          </a:xfrm>
          <a:custGeom>
            <a:avLst/>
            <a:gdLst/>
            <a:ahLst/>
            <a:cxnLst/>
            <a:rect l="l" t="t" r="r" b="b"/>
            <a:pathLst>
              <a:path w="16243297" h="10185397">
                <a:moveTo>
                  <a:pt x="0" y="0"/>
                </a:moveTo>
                <a:lnTo>
                  <a:pt x="16243297" y="0"/>
                </a:lnTo>
                <a:lnTo>
                  <a:pt x="16243297" y="10185397"/>
                </a:lnTo>
                <a:lnTo>
                  <a:pt x="0" y="10185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841"/>
          </a:p>
        </p:txBody>
      </p:sp>
      <p:grpSp>
        <p:nvGrpSpPr>
          <p:cNvPr id="5" name="Group 5" descr="Mountain Road Building Photo"/>
          <p:cNvGrpSpPr>
            <a:grpSpLocks noChangeAspect="1"/>
          </p:cNvGrpSpPr>
          <p:nvPr/>
        </p:nvGrpSpPr>
        <p:grpSpPr>
          <a:xfrm>
            <a:off x="3089734" y="233796"/>
            <a:ext cx="14498435" cy="9819409"/>
            <a:chOff x="0" y="0"/>
            <a:chExt cx="18901664" cy="12801600"/>
          </a:xfrm>
        </p:grpSpPr>
        <p:sp>
          <p:nvSpPr>
            <p:cNvPr id="6" name="Freeform 6"/>
            <p:cNvSpPr/>
            <p:nvPr/>
          </p:nvSpPr>
          <p:spPr>
            <a:xfrm>
              <a:off x="0" y="0"/>
              <a:ext cx="18901663" cy="12801600"/>
            </a:xfrm>
            <a:custGeom>
              <a:avLst/>
              <a:gdLst/>
              <a:ahLst/>
              <a:cxnLst/>
              <a:rect l="l" t="t" r="r" b="b"/>
              <a:pathLst>
                <a:path w="18901663" h="12801600">
                  <a:moveTo>
                    <a:pt x="5807075" y="0"/>
                  </a:moveTo>
                  <a:lnTo>
                    <a:pt x="5807075" y="18669"/>
                  </a:lnTo>
                  <a:cubicBezTo>
                    <a:pt x="5807075" y="445516"/>
                    <a:pt x="5461000" y="791718"/>
                    <a:pt x="5034026" y="791718"/>
                  </a:cubicBezTo>
                  <a:lnTo>
                    <a:pt x="0" y="791718"/>
                  </a:lnTo>
                  <a:lnTo>
                    <a:pt x="0" y="12801600"/>
                  </a:lnTo>
                  <a:lnTo>
                    <a:pt x="18901663" y="12801600"/>
                  </a:lnTo>
                  <a:lnTo>
                    <a:pt x="18901663" y="0"/>
                  </a:lnTo>
                  <a:close/>
                </a:path>
              </a:pathLst>
            </a:custGeom>
            <a:blipFill>
              <a:blip r:embed="rId4"/>
              <a:stretch>
                <a:fillRect/>
              </a:stretch>
            </a:blipFill>
          </p:spPr>
          <p:txBody>
            <a:bodyPr/>
            <a:lstStyle/>
            <a:p>
              <a:endParaRPr lang="en-US" sz="1841"/>
            </a:p>
          </p:txBody>
        </p:sp>
      </p:grpSp>
      <p:sp>
        <p:nvSpPr>
          <p:cNvPr id="7" name="Freeform 7">
            <a:extLst>
              <a:ext uri="{C183D7F6-B498-43B3-948B-1728B52AA6E4}">
                <adec:decorative xmlns:adec="http://schemas.microsoft.com/office/drawing/2017/decorative" val="1"/>
              </a:ext>
            </a:extLst>
          </p:cNvPr>
          <p:cNvSpPr/>
          <p:nvPr/>
        </p:nvSpPr>
        <p:spPr>
          <a:xfrm>
            <a:off x="17822101" y="8650432"/>
            <a:ext cx="233795" cy="935182"/>
          </a:xfrm>
          <a:custGeom>
            <a:avLst/>
            <a:gdLst/>
            <a:ahLst/>
            <a:cxnLst/>
            <a:rect l="l" t="t" r="r" b="b"/>
            <a:pathLst>
              <a:path w="228600" h="914400">
                <a:moveTo>
                  <a:pt x="0" y="0"/>
                </a:moveTo>
                <a:lnTo>
                  <a:pt x="228600" y="0"/>
                </a:lnTo>
                <a:lnTo>
                  <a:pt x="228600" y="914400"/>
                </a:lnTo>
                <a:lnTo>
                  <a:pt x="0" y="9144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1841"/>
          </a:p>
        </p:txBody>
      </p:sp>
      <p:sp>
        <p:nvSpPr>
          <p:cNvPr id="8" name="Freeform 8">
            <a:extLst>
              <a:ext uri="{C183D7F6-B498-43B3-948B-1728B52AA6E4}">
                <adec:decorative xmlns:adec="http://schemas.microsoft.com/office/drawing/2017/decorative" val="1"/>
              </a:ext>
            </a:extLst>
          </p:cNvPr>
          <p:cNvSpPr/>
          <p:nvPr/>
        </p:nvSpPr>
        <p:spPr>
          <a:xfrm rot="5400000">
            <a:off x="17631148" y="9085311"/>
            <a:ext cx="643298" cy="136702"/>
          </a:xfrm>
          <a:custGeom>
            <a:avLst/>
            <a:gdLst/>
            <a:ahLst/>
            <a:cxnLst/>
            <a:rect l="l" t="t" r="r" b="b"/>
            <a:pathLst>
              <a:path w="629002" h="133664">
                <a:moveTo>
                  <a:pt x="0" y="0"/>
                </a:moveTo>
                <a:lnTo>
                  <a:pt x="629003" y="0"/>
                </a:lnTo>
                <a:lnTo>
                  <a:pt x="629003" y="133664"/>
                </a:lnTo>
                <a:lnTo>
                  <a:pt x="0" y="133664"/>
                </a:lnTo>
                <a:lnTo>
                  <a:pt x="0" y="0"/>
                </a:lnTo>
                <a:close/>
              </a:path>
            </a:pathLst>
          </a:custGeom>
          <a:blipFill>
            <a:blip r:embed="rId7"/>
            <a:stretch>
              <a:fillRect/>
            </a:stretch>
          </a:blipFill>
        </p:spPr>
        <p:txBody>
          <a:bodyPr/>
          <a:lstStyle/>
          <a:p>
            <a:endParaRPr lang="en-US" sz="1841"/>
          </a:p>
        </p:txBody>
      </p:sp>
      <p:sp>
        <p:nvSpPr>
          <p:cNvPr id="9" name="Freeform 9">
            <a:extLst>
              <a:ext uri="{C183D7F6-B498-43B3-948B-1728B52AA6E4}">
                <adec:decorative xmlns:adec="http://schemas.microsoft.com/office/drawing/2017/decorative" val="1"/>
              </a:ext>
            </a:extLst>
          </p:cNvPr>
          <p:cNvSpPr/>
          <p:nvPr/>
        </p:nvSpPr>
        <p:spPr>
          <a:xfrm>
            <a:off x="17817163" y="233796"/>
            <a:ext cx="243547" cy="8416636"/>
          </a:xfrm>
          <a:custGeom>
            <a:avLst/>
            <a:gdLst/>
            <a:ahLst/>
            <a:cxnLst/>
            <a:rect l="l" t="t" r="r" b="b"/>
            <a:pathLst>
              <a:path w="238135" h="8229600">
                <a:moveTo>
                  <a:pt x="0" y="0"/>
                </a:moveTo>
                <a:lnTo>
                  <a:pt x="238135" y="0"/>
                </a:lnTo>
                <a:lnTo>
                  <a:pt x="238135" y="8229600"/>
                </a:lnTo>
                <a:lnTo>
                  <a:pt x="0" y="82296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1841"/>
          </a:p>
        </p:txBody>
      </p:sp>
      <p:sp>
        <p:nvSpPr>
          <p:cNvPr id="10" name="Freeform 10">
            <a:extLst>
              <a:ext uri="{C183D7F6-B498-43B3-948B-1728B52AA6E4}">
                <adec:decorative xmlns:adec="http://schemas.microsoft.com/office/drawing/2017/decorative" val="1"/>
              </a:ext>
            </a:extLst>
          </p:cNvPr>
          <p:cNvSpPr/>
          <p:nvPr/>
        </p:nvSpPr>
        <p:spPr>
          <a:xfrm rot="5400000">
            <a:off x="15648027" y="6241979"/>
            <a:ext cx="4622915" cy="204892"/>
          </a:xfrm>
          <a:custGeom>
            <a:avLst/>
            <a:gdLst/>
            <a:ahLst/>
            <a:cxnLst/>
            <a:rect l="l" t="t" r="r" b="b"/>
            <a:pathLst>
              <a:path w="4520184" h="200339">
                <a:moveTo>
                  <a:pt x="0" y="0"/>
                </a:moveTo>
                <a:lnTo>
                  <a:pt x="4520184" y="0"/>
                </a:lnTo>
                <a:lnTo>
                  <a:pt x="4520184" y="200339"/>
                </a:lnTo>
                <a:lnTo>
                  <a:pt x="0" y="200339"/>
                </a:lnTo>
                <a:lnTo>
                  <a:pt x="0" y="0"/>
                </a:lnTo>
                <a:close/>
              </a:path>
            </a:pathLst>
          </a:custGeom>
          <a:blipFill>
            <a:blip r:embed="rId10"/>
            <a:stretch>
              <a:fillRect/>
            </a:stretch>
          </a:blipFill>
        </p:spPr>
        <p:txBody>
          <a:bodyPr/>
          <a:lstStyle/>
          <a:p>
            <a:endParaRPr lang="en-US" sz="1841"/>
          </a:p>
        </p:txBody>
      </p:sp>
      <p:sp>
        <p:nvSpPr>
          <p:cNvPr id="11" name="Freeform 11">
            <a:extLst>
              <a:ext uri="{C183D7F6-B498-43B3-948B-1728B52AA6E4}">
                <adec:decorative xmlns:adec="http://schemas.microsoft.com/office/drawing/2017/decorative" val="1"/>
              </a:ext>
            </a:extLst>
          </p:cNvPr>
          <p:cNvSpPr/>
          <p:nvPr/>
        </p:nvSpPr>
        <p:spPr>
          <a:xfrm>
            <a:off x="17822101" y="9585614"/>
            <a:ext cx="233795" cy="467591"/>
          </a:xfrm>
          <a:custGeom>
            <a:avLst/>
            <a:gdLst/>
            <a:ahLst/>
            <a:cxnLst/>
            <a:rect l="l" t="t" r="r" b="b"/>
            <a:pathLst>
              <a:path w="228600" h="457200">
                <a:moveTo>
                  <a:pt x="0" y="0"/>
                </a:moveTo>
                <a:lnTo>
                  <a:pt x="228600" y="0"/>
                </a:lnTo>
                <a:lnTo>
                  <a:pt x="228600" y="457200"/>
                </a:lnTo>
                <a:lnTo>
                  <a:pt x="0" y="4572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1841"/>
          </a:p>
        </p:txBody>
      </p:sp>
      <p:sp>
        <p:nvSpPr>
          <p:cNvPr id="12" name="Freeform 12">
            <a:extLst>
              <a:ext uri="{C183D7F6-B498-43B3-948B-1728B52AA6E4}">
                <adec:decorative xmlns:adec="http://schemas.microsoft.com/office/drawing/2017/decorative" val="1"/>
              </a:ext>
            </a:extLst>
          </p:cNvPr>
          <p:cNvSpPr/>
          <p:nvPr/>
        </p:nvSpPr>
        <p:spPr>
          <a:xfrm rot="5400000">
            <a:off x="17813363" y="9843276"/>
            <a:ext cx="292244" cy="204892"/>
          </a:xfrm>
          <a:custGeom>
            <a:avLst/>
            <a:gdLst/>
            <a:ahLst/>
            <a:cxnLst/>
            <a:rect l="l" t="t" r="r" b="b"/>
            <a:pathLst>
              <a:path w="285750" h="200339">
                <a:moveTo>
                  <a:pt x="0" y="0"/>
                </a:moveTo>
                <a:lnTo>
                  <a:pt x="285750" y="0"/>
                </a:lnTo>
                <a:lnTo>
                  <a:pt x="285750" y="200340"/>
                </a:lnTo>
                <a:lnTo>
                  <a:pt x="0" y="200340"/>
                </a:lnTo>
                <a:lnTo>
                  <a:pt x="0" y="0"/>
                </a:lnTo>
                <a:close/>
              </a:path>
            </a:pathLst>
          </a:custGeom>
          <a:blipFill>
            <a:blip r:embed="rId13"/>
            <a:stretch>
              <a:fillRect/>
            </a:stretch>
          </a:blipFill>
        </p:spPr>
        <p:txBody>
          <a:bodyPr/>
          <a:lstStyle/>
          <a:p>
            <a:endParaRPr lang="en-US" sz="1841"/>
          </a:p>
        </p:txBody>
      </p:sp>
      <p:sp>
        <p:nvSpPr>
          <p:cNvPr id="13" name="Freeform 13">
            <a:extLst>
              <a:ext uri="{C183D7F6-B498-43B3-948B-1728B52AA6E4}">
                <adec:decorative xmlns:adec="http://schemas.microsoft.com/office/drawing/2017/decorative" val="1"/>
              </a:ext>
            </a:extLst>
          </p:cNvPr>
          <p:cNvSpPr/>
          <p:nvPr/>
        </p:nvSpPr>
        <p:spPr>
          <a:xfrm>
            <a:off x="2873736" y="301917"/>
            <a:ext cx="4086618" cy="725740"/>
          </a:xfrm>
          <a:custGeom>
            <a:avLst/>
            <a:gdLst/>
            <a:ahLst/>
            <a:cxnLst/>
            <a:rect l="l" t="t" r="r" b="b"/>
            <a:pathLst>
              <a:path w="3995804" h="709612">
                <a:moveTo>
                  <a:pt x="0" y="0"/>
                </a:moveTo>
                <a:lnTo>
                  <a:pt x="3995804" y="0"/>
                </a:lnTo>
                <a:lnTo>
                  <a:pt x="3995804" y="709613"/>
                </a:lnTo>
                <a:lnTo>
                  <a:pt x="0" y="709613"/>
                </a:lnTo>
                <a:lnTo>
                  <a:pt x="0" y="0"/>
                </a:lnTo>
                <a:close/>
              </a:path>
            </a:pathLst>
          </a:custGeom>
          <a:blipFill>
            <a:blip r:embed="rId14"/>
            <a:stretch>
              <a:fillRect/>
            </a:stretch>
          </a:blipFill>
        </p:spPr>
        <p:txBody>
          <a:bodyPr/>
          <a:lstStyle/>
          <a:p>
            <a:endParaRPr lang="en-US" sz="1841"/>
          </a:p>
        </p:txBody>
      </p:sp>
      <p:sp>
        <p:nvSpPr>
          <p:cNvPr id="14" name="Freeform 14">
            <a:extLst>
              <a:ext uri="{C183D7F6-B498-43B3-948B-1728B52AA6E4}">
                <adec:decorative xmlns:adec="http://schemas.microsoft.com/office/drawing/2017/decorative" val="1"/>
              </a:ext>
            </a:extLst>
          </p:cNvPr>
          <p:cNvSpPr/>
          <p:nvPr/>
        </p:nvSpPr>
        <p:spPr>
          <a:xfrm>
            <a:off x="3092988" y="409464"/>
            <a:ext cx="3827494" cy="399722"/>
          </a:xfrm>
          <a:custGeom>
            <a:avLst/>
            <a:gdLst/>
            <a:ahLst/>
            <a:cxnLst/>
            <a:rect l="l" t="t" r="r" b="b"/>
            <a:pathLst>
              <a:path w="3742439" h="390839">
                <a:moveTo>
                  <a:pt x="0" y="0"/>
                </a:moveTo>
                <a:lnTo>
                  <a:pt x="3742439" y="0"/>
                </a:lnTo>
                <a:lnTo>
                  <a:pt x="3742439" y="390840"/>
                </a:lnTo>
                <a:lnTo>
                  <a:pt x="0" y="390840"/>
                </a:lnTo>
                <a:lnTo>
                  <a:pt x="0" y="0"/>
                </a:lnTo>
                <a:close/>
              </a:path>
            </a:pathLst>
          </a:custGeom>
          <a:blipFill>
            <a:blip r:embed="rId15"/>
            <a:stretch>
              <a:fillRect/>
            </a:stretch>
          </a:blipFill>
        </p:spPr>
        <p:txBody>
          <a:bodyPr/>
          <a:lstStyle/>
          <a:p>
            <a:endParaRPr lang="en-US" sz="1841"/>
          </a:p>
        </p:txBody>
      </p:sp>
      <p:sp>
        <p:nvSpPr>
          <p:cNvPr id="16" name="TextBox 16"/>
          <p:cNvSpPr txBox="1"/>
          <p:nvPr/>
        </p:nvSpPr>
        <p:spPr>
          <a:xfrm>
            <a:off x="3276600" y="7588078"/>
            <a:ext cx="5111354" cy="2124708"/>
          </a:xfrm>
          <a:prstGeom prst="rect">
            <a:avLst/>
          </a:prstGeom>
        </p:spPr>
        <p:txBody>
          <a:bodyPr lIns="0" tIns="0" rIns="0" bIns="0" rtlCol="0" anchor="t">
            <a:spAutoFit/>
          </a:bodyPr>
          <a:lstStyle/>
          <a:p>
            <a:pPr>
              <a:lnSpc>
                <a:spcPts val="5372"/>
              </a:lnSpc>
            </a:pPr>
            <a:r>
              <a:rPr lang="en-US" sz="4530" spc="-95">
                <a:solidFill>
                  <a:srgbClr val="FFFFFF"/>
                </a:solidFill>
                <a:effectLst>
                  <a:outerShdw blurRad="38100" dist="38100" dir="2700000" algn="tl">
                    <a:srgbClr val="000000">
                      <a:alpha val="43137"/>
                    </a:srgbClr>
                  </a:outerShdw>
                </a:effectLst>
                <a:latin typeface="IBM Plex Sans Condensed"/>
                <a:ea typeface="IBM Plex Sans Condensed"/>
                <a:cs typeface="IBM Plex Sans Condensed"/>
                <a:sym typeface="IBM Plex Sans Condensed"/>
              </a:rPr>
              <a:t>Total Area: 11,713 SF Classrooms: 5 / 0 SE Capacity: 110 Pupils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E0A785BE-7776-4537-E2C6-C566EAE12E6E}"/>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US"/>
              <a:t>Mountain Rd Bus</a:t>
            </a:r>
          </a:p>
        </p:txBody>
      </p:sp>
      <p:grpSp>
        <p:nvGrpSpPr>
          <p:cNvPr id="2" name="Group 2">
            <a:extLst>
              <a:ext uri="{C183D7F6-B498-43B3-948B-1728B52AA6E4}">
                <adec:decorative xmlns:adec="http://schemas.microsoft.com/office/drawing/2017/decorative" val="1"/>
              </a:ext>
            </a:extLst>
          </p:cNvPr>
          <p:cNvGrpSpPr>
            <a:grpSpLocks noChangeAspect="1"/>
          </p:cNvGrpSpPr>
          <p:nvPr/>
        </p:nvGrpSpPr>
        <p:grpSpPr>
          <a:xfrm>
            <a:off x="127720" y="9346909"/>
            <a:ext cx="1246793" cy="940092"/>
            <a:chOff x="0" y="0"/>
            <a:chExt cx="1219086" cy="919201"/>
          </a:xfrm>
        </p:grpSpPr>
        <p:sp>
          <p:nvSpPr>
            <p:cNvPr id="3" name="Freeform 3"/>
            <p:cNvSpPr/>
            <p:nvPr/>
          </p:nvSpPr>
          <p:spPr>
            <a:xfrm>
              <a:off x="0" y="0"/>
              <a:ext cx="1222883" cy="919226"/>
            </a:xfrm>
            <a:custGeom>
              <a:avLst/>
              <a:gdLst/>
              <a:ahLst/>
              <a:cxnLst/>
              <a:rect l="l" t="t" r="r" b="b"/>
              <a:pathLst>
                <a:path w="1222883" h="919226">
                  <a:moveTo>
                    <a:pt x="920369" y="186436"/>
                  </a:moveTo>
                  <a:cubicBezTo>
                    <a:pt x="942975" y="186817"/>
                    <a:pt x="960882" y="194564"/>
                    <a:pt x="974217" y="209677"/>
                  </a:cubicBezTo>
                  <a:cubicBezTo>
                    <a:pt x="987552" y="224790"/>
                    <a:pt x="992251" y="244602"/>
                    <a:pt x="988695" y="269494"/>
                  </a:cubicBezTo>
                  <a:cubicBezTo>
                    <a:pt x="983107" y="294259"/>
                    <a:pt x="970915" y="314198"/>
                    <a:pt x="952119" y="329311"/>
                  </a:cubicBezTo>
                  <a:cubicBezTo>
                    <a:pt x="933323" y="344424"/>
                    <a:pt x="912622" y="352044"/>
                    <a:pt x="889889" y="352552"/>
                  </a:cubicBezTo>
                  <a:cubicBezTo>
                    <a:pt x="867283" y="352171"/>
                    <a:pt x="849376" y="344424"/>
                    <a:pt x="836168" y="329565"/>
                  </a:cubicBezTo>
                  <a:cubicBezTo>
                    <a:pt x="822960" y="314706"/>
                    <a:pt x="818515" y="295021"/>
                    <a:pt x="822706" y="270891"/>
                  </a:cubicBezTo>
                  <a:lnTo>
                    <a:pt x="822706" y="269621"/>
                  </a:lnTo>
                  <a:cubicBezTo>
                    <a:pt x="827786" y="244856"/>
                    <a:pt x="839597" y="224917"/>
                    <a:pt x="858266" y="209804"/>
                  </a:cubicBezTo>
                  <a:cubicBezTo>
                    <a:pt x="876935" y="194691"/>
                    <a:pt x="897636" y="187071"/>
                    <a:pt x="920369" y="186563"/>
                  </a:cubicBezTo>
                  <a:close/>
                  <a:moveTo>
                    <a:pt x="856869" y="527812"/>
                  </a:moveTo>
                  <a:cubicBezTo>
                    <a:pt x="888492" y="529082"/>
                    <a:pt x="910971" y="540258"/>
                    <a:pt x="924179" y="561340"/>
                  </a:cubicBezTo>
                  <a:cubicBezTo>
                    <a:pt x="937387" y="582422"/>
                    <a:pt x="941832" y="605790"/>
                    <a:pt x="937387" y="631444"/>
                  </a:cubicBezTo>
                  <a:cubicBezTo>
                    <a:pt x="932561" y="656590"/>
                    <a:pt x="919607" y="679577"/>
                    <a:pt x="898398" y="700532"/>
                  </a:cubicBezTo>
                  <a:cubicBezTo>
                    <a:pt x="877189" y="721487"/>
                    <a:pt x="850773" y="732663"/>
                    <a:pt x="819023" y="733933"/>
                  </a:cubicBezTo>
                  <a:cubicBezTo>
                    <a:pt x="787908" y="732663"/>
                    <a:pt x="765937" y="721487"/>
                    <a:pt x="752856" y="700659"/>
                  </a:cubicBezTo>
                  <a:cubicBezTo>
                    <a:pt x="739775" y="679831"/>
                    <a:pt x="735457" y="657098"/>
                    <a:pt x="739775" y="632587"/>
                  </a:cubicBezTo>
                  <a:lnTo>
                    <a:pt x="739775" y="631317"/>
                  </a:lnTo>
                  <a:cubicBezTo>
                    <a:pt x="744474" y="605663"/>
                    <a:pt x="757047" y="582295"/>
                    <a:pt x="777748" y="561213"/>
                  </a:cubicBezTo>
                  <a:cubicBezTo>
                    <a:pt x="798449" y="540131"/>
                    <a:pt x="824865" y="528955"/>
                    <a:pt x="856869" y="527685"/>
                  </a:cubicBezTo>
                  <a:close/>
                  <a:moveTo>
                    <a:pt x="35306" y="17018"/>
                  </a:moveTo>
                  <a:lnTo>
                    <a:pt x="0" y="210820"/>
                  </a:lnTo>
                  <a:lnTo>
                    <a:pt x="147447" y="210820"/>
                  </a:lnTo>
                  <a:lnTo>
                    <a:pt x="15875" y="919099"/>
                  </a:lnTo>
                  <a:lnTo>
                    <a:pt x="246253" y="919099"/>
                  </a:lnTo>
                  <a:lnTo>
                    <a:pt x="413131" y="17018"/>
                  </a:lnTo>
                  <a:close/>
                  <a:moveTo>
                    <a:pt x="955675" y="0"/>
                  </a:moveTo>
                  <a:cubicBezTo>
                    <a:pt x="885698" y="889"/>
                    <a:pt x="825754" y="13462"/>
                    <a:pt x="775970" y="37973"/>
                  </a:cubicBezTo>
                  <a:cubicBezTo>
                    <a:pt x="726186" y="62484"/>
                    <a:pt x="686816" y="93599"/>
                    <a:pt x="657860" y="131445"/>
                  </a:cubicBezTo>
                  <a:cubicBezTo>
                    <a:pt x="628904" y="169291"/>
                    <a:pt x="610743" y="208788"/>
                    <a:pt x="603377" y="249809"/>
                  </a:cubicBezTo>
                  <a:lnTo>
                    <a:pt x="603377" y="251079"/>
                  </a:lnTo>
                  <a:cubicBezTo>
                    <a:pt x="597535" y="284607"/>
                    <a:pt x="597662" y="312801"/>
                    <a:pt x="603758" y="335534"/>
                  </a:cubicBezTo>
                  <a:cubicBezTo>
                    <a:pt x="609854" y="358267"/>
                    <a:pt x="618490" y="376682"/>
                    <a:pt x="629285" y="390652"/>
                  </a:cubicBezTo>
                  <a:cubicBezTo>
                    <a:pt x="640080" y="404622"/>
                    <a:pt x="649732" y="415417"/>
                    <a:pt x="658114" y="423037"/>
                  </a:cubicBezTo>
                  <a:cubicBezTo>
                    <a:pt x="612394" y="445135"/>
                    <a:pt x="577977" y="474726"/>
                    <a:pt x="554990" y="511810"/>
                  </a:cubicBezTo>
                  <a:cubicBezTo>
                    <a:pt x="532003" y="548894"/>
                    <a:pt x="516763" y="589280"/>
                    <a:pt x="509397" y="632714"/>
                  </a:cubicBezTo>
                  <a:cubicBezTo>
                    <a:pt x="494157" y="722757"/>
                    <a:pt x="511175" y="795401"/>
                    <a:pt x="560197" y="850773"/>
                  </a:cubicBezTo>
                  <a:cubicBezTo>
                    <a:pt x="588137" y="882269"/>
                    <a:pt x="624078" y="905129"/>
                    <a:pt x="668020" y="919226"/>
                  </a:cubicBezTo>
                  <a:lnTo>
                    <a:pt x="900938" y="919226"/>
                  </a:lnTo>
                  <a:cubicBezTo>
                    <a:pt x="950214" y="905129"/>
                    <a:pt x="994918" y="882269"/>
                    <a:pt x="1034923" y="850773"/>
                  </a:cubicBezTo>
                  <a:cubicBezTo>
                    <a:pt x="1105154" y="795401"/>
                    <a:pt x="1149350" y="722757"/>
                    <a:pt x="1167765" y="632714"/>
                  </a:cubicBezTo>
                  <a:cubicBezTo>
                    <a:pt x="1176528" y="589280"/>
                    <a:pt x="1176020" y="549021"/>
                    <a:pt x="1166368" y="511810"/>
                  </a:cubicBezTo>
                  <a:cubicBezTo>
                    <a:pt x="1156716" y="474599"/>
                    <a:pt x="1132840" y="445008"/>
                    <a:pt x="1094613" y="423037"/>
                  </a:cubicBezTo>
                  <a:cubicBezTo>
                    <a:pt x="1112774" y="412115"/>
                    <a:pt x="1134618" y="393192"/>
                    <a:pt x="1160018" y="366395"/>
                  </a:cubicBezTo>
                  <a:cubicBezTo>
                    <a:pt x="1185291" y="339598"/>
                    <a:pt x="1203833" y="301117"/>
                    <a:pt x="1215263" y="251079"/>
                  </a:cubicBezTo>
                  <a:cubicBezTo>
                    <a:pt x="1222883" y="209550"/>
                    <a:pt x="1219200" y="169799"/>
                    <a:pt x="1204341" y="131826"/>
                  </a:cubicBezTo>
                  <a:cubicBezTo>
                    <a:pt x="1189355" y="93726"/>
                    <a:pt x="1161669" y="62484"/>
                    <a:pt x="1121029" y="38100"/>
                  </a:cubicBezTo>
                  <a:cubicBezTo>
                    <a:pt x="1080389" y="13716"/>
                    <a:pt x="1025271" y="889"/>
                    <a:pt x="955675" y="0"/>
                  </a:cubicBezTo>
                  <a:close/>
                </a:path>
              </a:pathLst>
            </a:custGeom>
            <a:solidFill>
              <a:srgbClr val="FFFFFF">
                <a:alpha val="49804"/>
              </a:srgbClr>
            </a:solidFill>
          </p:spPr>
          <p:txBody>
            <a:bodyPr/>
            <a:lstStyle/>
            <a:p>
              <a:endParaRPr lang="en-US" sz="1841"/>
            </a:p>
          </p:txBody>
        </p:sp>
      </p:grpSp>
      <p:sp>
        <p:nvSpPr>
          <p:cNvPr id="4" name="Freeform 4">
            <a:extLst>
              <a:ext uri="{C183D7F6-B498-43B3-948B-1728B52AA6E4}">
                <adec:decorative xmlns:adec="http://schemas.microsoft.com/office/drawing/2017/decorative" val="1"/>
              </a:ext>
            </a:extLst>
          </p:cNvPr>
          <p:cNvSpPr/>
          <p:nvPr/>
        </p:nvSpPr>
        <p:spPr>
          <a:xfrm>
            <a:off x="1746969" y="-64946"/>
            <a:ext cx="16612463" cy="10416883"/>
          </a:xfrm>
          <a:custGeom>
            <a:avLst/>
            <a:gdLst/>
            <a:ahLst/>
            <a:cxnLst/>
            <a:rect l="l" t="t" r="r" b="b"/>
            <a:pathLst>
              <a:path w="16243297" h="10185397">
                <a:moveTo>
                  <a:pt x="0" y="0"/>
                </a:moveTo>
                <a:lnTo>
                  <a:pt x="16243297" y="0"/>
                </a:lnTo>
                <a:lnTo>
                  <a:pt x="16243297" y="10185397"/>
                </a:lnTo>
                <a:lnTo>
                  <a:pt x="0" y="10185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841"/>
          </a:p>
        </p:txBody>
      </p:sp>
      <p:grpSp>
        <p:nvGrpSpPr>
          <p:cNvPr id="5" name="Group 5" descr="Mountain Road bus turn arounds."/>
          <p:cNvGrpSpPr>
            <a:grpSpLocks noChangeAspect="1"/>
          </p:cNvGrpSpPr>
          <p:nvPr/>
        </p:nvGrpSpPr>
        <p:grpSpPr>
          <a:xfrm>
            <a:off x="3089734" y="233796"/>
            <a:ext cx="14498435" cy="9819409"/>
            <a:chOff x="0" y="0"/>
            <a:chExt cx="18901664" cy="12801600"/>
          </a:xfrm>
        </p:grpSpPr>
        <p:sp>
          <p:nvSpPr>
            <p:cNvPr id="6" name="Freeform 6"/>
            <p:cNvSpPr/>
            <p:nvPr/>
          </p:nvSpPr>
          <p:spPr>
            <a:xfrm>
              <a:off x="0" y="0"/>
              <a:ext cx="18901663" cy="12801600"/>
            </a:xfrm>
            <a:custGeom>
              <a:avLst/>
              <a:gdLst/>
              <a:ahLst/>
              <a:cxnLst/>
              <a:rect l="l" t="t" r="r" b="b"/>
              <a:pathLst>
                <a:path w="18901663" h="12801600">
                  <a:moveTo>
                    <a:pt x="5807075" y="0"/>
                  </a:moveTo>
                  <a:lnTo>
                    <a:pt x="5807075" y="18669"/>
                  </a:lnTo>
                  <a:cubicBezTo>
                    <a:pt x="5807075" y="445516"/>
                    <a:pt x="5461000" y="791718"/>
                    <a:pt x="5034026" y="791718"/>
                  </a:cubicBezTo>
                  <a:lnTo>
                    <a:pt x="0" y="791718"/>
                  </a:lnTo>
                  <a:lnTo>
                    <a:pt x="0" y="12801600"/>
                  </a:lnTo>
                  <a:lnTo>
                    <a:pt x="18901663" y="12801600"/>
                  </a:lnTo>
                  <a:lnTo>
                    <a:pt x="18901663" y="0"/>
                  </a:lnTo>
                  <a:close/>
                </a:path>
              </a:pathLst>
            </a:custGeom>
            <a:blipFill>
              <a:blip r:embed="rId4"/>
              <a:stretch>
                <a:fillRect/>
              </a:stretch>
            </a:blipFill>
          </p:spPr>
          <p:txBody>
            <a:bodyPr/>
            <a:lstStyle/>
            <a:p>
              <a:endParaRPr lang="en-US" sz="1841"/>
            </a:p>
          </p:txBody>
        </p:sp>
      </p:grpSp>
      <p:sp>
        <p:nvSpPr>
          <p:cNvPr id="7" name="Freeform 7">
            <a:extLst>
              <a:ext uri="{C183D7F6-B498-43B3-948B-1728B52AA6E4}">
                <adec:decorative xmlns:adec="http://schemas.microsoft.com/office/drawing/2017/decorative" val="1"/>
              </a:ext>
            </a:extLst>
          </p:cNvPr>
          <p:cNvSpPr/>
          <p:nvPr/>
        </p:nvSpPr>
        <p:spPr>
          <a:xfrm>
            <a:off x="17822101" y="8650432"/>
            <a:ext cx="233795" cy="935182"/>
          </a:xfrm>
          <a:custGeom>
            <a:avLst/>
            <a:gdLst/>
            <a:ahLst/>
            <a:cxnLst/>
            <a:rect l="l" t="t" r="r" b="b"/>
            <a:pathLst>
              <a:path w="228600" h="914400">
                <a:moveTo>
                  <a:pt x="0" y="0"/>
                </a:moveTo>
                <a:lnTo>
                  <a:pt x="228600" y="0"/>
                </a:lnTo>
                <a:lnTo>
                  <a:pt x="228600" y="914400"/>
                </a:lnTo>
                <a:lnTo>
                  <a:pt x="0" y="9144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1841"/>
          </a:p>
        </p:txBody>
      </p:sp>
      <p:sp>
        <p:nvSpPr>
          <p:cNvPr id="8" name="Freeform 8">
            <a:extLst>
              <a:ext uri="{C183D7F6-B498-43B3-948B-1728B52AA6E4}">
                <adec:decorative xmlns:adec="http://schemas.microsoft.com/office/drawing/2017/decorative" val="1"/>
              </a:ext>
            </a:extLst>
          </p:cNvPr>
          <p:cNvSpPr/>
          <p:nvPr/>
        </p:nvSpPr>
        <p:spPr>
          <a:xfrm rot="5400000">
            <a:off x="17631148" y="9085311"/>
            <a:ext cx="643298" cy="136702"/>
          </a:xfrm>
          <a:custGeom>
            <a:avLst/>
            <a:gdLst/>
            <a:ahLst/>
            <a:cxnLst/>
            <a:rect l="l" t="t" r="r" b="b"/>
            <a:pathLst>
              <a:path w="629002" h="133664">
                <a:moveTo>
                  <a:pt x="0" y="0"/>
                </a:moveTo>
                <a:lnTo>
                  <a:pt x="629003" y="0"/>
                </a:lnTo>
                <a:lnTo>
                  <a:pt x="629003" y="133664"/>
                </a:lnTo>
                <a:lnTo>
                  <a:pt x="0" y="133664"/>
                </a:lnTo>
                <a:lnTo>
                  <a:pt x="0" y="0"/>
                </a:lnTo>
                <a:close/>
              </a:path>
            </a:pathLst>
          </a:custGeom>
          <a:blipFill>
            <a:blip r:embed="rId7"/>
            <a:stretch>
              <a:fillRect/>
            </a:stretch>
          </a:blipFill>
        </p:spPr>
        <p:txBody>
          <a:bodyPr/>
          <a:lstStyle/>
          <a:p>
            <a:endParaRPr lang="en-US" sz="1841"/>
          </a:p>
        </p:txBody>
      </p:sp>
      <p:sp>
        <p:nvSpPr>
          <p:cNvPr id="9" name="Freeform 9">
            <a:extLst>
              <a:ext uri="{C183D7F6-B498-43B3-948B-1728B52AA6E4}">
                <adec:decorative xmlns:adec="http://schemas.microsoft.com/office/drawing/2017/decorative" val="1"/>
              </a:ext>
            </a:extLst>
          </p:cNvPr>
          <p:cNvSpPr/>
          <p:nvPr/>
        </p:nvSpPr>
        <p:spPr>
          <a:xfrm>
            <a:off x="17817163" y="233796"/>
            <a:ext cx="243547" cy="8416636"/>
          </a:xfrm>
          <a:custGeom>
            <a:avLst/>
            <a:gdLst/>
            <a:ahLst/>
            <a:cxnLst/>
            <a:rect l="l" t="t" r="r" b="b"/>
            <a:pathLst>
              <a:path w="238135" h="8229600">
                <a:moveTo>
                  <a:pt x="0" y="0"/>
                </a:moveTo>
                <a:lnTo>
                  <a:pt x="238135" y="0"/>
                </a:lnTo>
                <a:lnTo>
                  <a:pt x="238135" y="8229600"/>
                </a:lnTo>
                <a:lnTo>
                  <a:pt x="0" y="82296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1841"/>
          </a:p>
        </p:txBody>
      </p:sp>
      <p:sp>
        <p:nvSpPr>
          <p:cNvPr id="10" name="Freeform 10">
            <a:extLst>
              <a:ext uri="{C183D7F6-B498-43B3-948B-1728B52AA6E4}">
                <adec:decorative xmlns:adec="http://schemas.microsoft.com/office/drawing/2017/decorative" val="1"/>
              </a:ext>
            </a:extLst>
          </p:cNvPr>
          <p:cNvSpPr/>
          <p:nvPr/>
        </p:nvSpPr>
        <p:spPr>
          <a:xfrm rot="5400000">
            <a:off x="15648027" y="6241979"/>
            <a:ext cx="4622915" cy="204892"/>
          </a:xfrm>
          <a:custGeom>
            <a:avLst/>
            <a:gdLst/>
            <a:ahLst/>
            <a:cxnLst/>
            <a:rect l="l" t="t" r="r" b="b"/>
            <a:pathLst>
              <a:path w="4520184" h="200339">
                <a:moveTo>
                  <a:pt x="0" y="0"/>
                </a:moveTo>
                <a:lnTo>
                  <a:pt x="4520184" y="0"/>
                </a:lnTo>
                <a:lnTo>
                  <a:pt x="4520184" y="200339"/>
                </a:lnTo>
                <a:lnTo>
                  <a:pt x="0" y="200339"/>
                </a:lnTo>
                <a:lnTo>
                  <a:pt x="0" y="0"/>
                </a:lnTo>
                <a:close/>
              </a:path>
            </a:pathLst>
          </a:custGeom>
          <a:blipFill>
            <a:blip r:embed="rId10"/>
            <a:stretch>
              <a:fillRect/>
            </a:stretch>
          </a:blipFill>
        </p:spPr>
        <p:txBody>
          <a:bodyPr/>
          <a:lstStyle/>
          <a:p>
            <a:endParaRPr lang="en-US" sz="1841"/>
          </a:p>
        </p:txBody>
      </p:sp>
      <p:sp>
        <p:nvSpPr>
          <p:cNvPr id="11" name="Freeform 11">
            <a:extLst>
              <a:ext uri="{C183D7F6-B498-43B3-948B-1728B52AA6E4}">
                <adec:decorative xmlns:adec="http://schemas.microsoft.com/office/drawing/2017/decorative" val="1"/>
              </a:ext>
            </a:extLst>
          </p:cNvPr>
          <p:cNvSpPr/>
          <p:nvPr/>
        </p:nvSpPr>
        <p:spPr>
          <a:xfrm>
            <a:off x="17822101" y="9585614"/>
            <a:ext cx="233795" cy="467591"/>
          </a:xfrm>
          <a:custGeom>
            <a:avLst/>
            <a:gdLst/>
            <a:ahLst/>
            <a:cxnLst/>
            <a:rect l="l" t="t" r="r" b="b"/>
            <a:pathLst>
              <a:path w="228600" h="457200">
                <a:moveTo>
                  <a:pt x="0" y="0"/>
                </a:moveTo>
                <a:lnTo>
                  <a:pt x="228600" y="0"/>
                </a:lnTo>
                <a:lnTo>
                  <a:pt x="228600" y="457200"/>
                </a:lnTo>
                <a:lnTo>
                  <a:pt x="0" y="4572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1841"/>
          </a:p>
        </p:txBody>
      </p:sp>
      <p:sp>
        <p:nvSpPr>
          <p:cNvPr id="12" name="Freeform 12">
            <a:extLst>
              <a:ext uri="{C183D7F6-B498-43B3-948B-1728B52AA6E4}">
                <adec:decorative xmlns:adec="http://schemas.microsoft.com/office/drawing/2017/decorative" val="1"/>
              </a:ext>
            </a:extLst>
          </p:cNvPr>
          <p:cNvSpPr/>
          <p:nvPr/>
        </p:nvSpPr>
        <p:spPr>
          <a:xfrm rot="5400000">
            <a:off x="17813363" y="9843276"/>
            <a:ext cx="292244" cy="204892"/>
          </a:xfrm>
          <a:custGeom>
            <a:avLst/>
            <a:gdLst/>
            <a:ahLst/>
            <a:cxnLst/>
            <a:rect l="l" t="t" r="r" b="b"/>
            <a:pathLst>
              <a:path w="285750" h="200339">
                <a:moveTo>
                  <a:pt x="0" y="0"/>
                </a:moveTo>
                <a:lnTo>
                  <a:pt x="285750" y="0"/>
                </a:lnTo>
                <a:lnTo>
                  <a:pt x="285750" y="200340"/>
                </a:lnTo>
                <a:lnTo>
                  <a:pt x="0" y="200340"/>
                </a:lnTo>
                <a:lnTo>
                  <a:pt x="0" y="0"/>
                </a:lnTo>
                <a:close/>
              </a:path>
            </a:pathLst>
          </a:custGeom>
          <a:blipFill>
            <a:blip r:embed="rId13"/>
            <a:stretch>
              <a:fillRect/>
            </a:stretch>
          </a:blipFill>
        </p:spPr>
        <p:txBody>
          <a:bodyPr/>
          <a:lstStyle/>
          <a:p>
            <a:endParaRPr lang="en-US" sz="1841"/>
          </a:p>
        </p:txBody>
      </p:sp>
      <p:sp>
        <p:nvSpPr>
          <p:cNvPr id="13" name="Freeform 13">
            <a:extLst>
              <a:ext uri="{C183D7F6-B498-43B3-948B-1728B52AA6E4}">
                <adec:decorative xmlns:adec="http://schemas.microsoft.com/office/drawing/2017/decorative" val="1"/>
              </a:ext>
            </a:extLst>
          </p:cNvPr>
          <p:cNvSpPr/>
          <p:nvPr/>
        </p:nvSpPr>
        <p:spPr>
          <a:xfrm>
            <a:off x="2873736" y="301917"/>
            <a:ext cx="4086618" cy="725740"/>
          </a:xfrm>
          <a:custGeom>
            <a:avLst/>
            <a:gdLst/>
            <a:ahLst/>
            <a:cxnLst/>
            <a:rect l="l" t="t" r="r" b="b"/>
            <a:pathLst>
              <a:path w="3995804" h="709612">
                <a:moveTo>
                  <a:pt x="0" y="0"/>
                </a:moveTo>
                <a:lnTo>
                  <a:pt x="3995804" y="0"/>
                </a:lnTo>
                <a:lnTo>
                  <a:pt x="3995804" y="709613"/>
                </a:lnTo>
                <a:lnTo>
                  <a:pt x="0" y="709613"/>
                </a:lnTo>
                <a:lnTo>
                  <a:pt x="0" y="0"/>
                </a:lnTo>
                <a:close/>
              </a:path>
            </a:pathLst>
          </a:custGeom>
          <a:blipFill>
            <a:blip r:embed="rId14"/>
            <a:stretch>
              <a:fillRect/>
            </a:stretch>
          </a:blipFill>
        </p:spPr>
        <p:txBody>
          <a:bodyPr/>
          <a:lstStyle/>
          <a:p>
            <a:endParaRPr lang="en-US" sz="1841"/>
          </a:p>
        </p:txBody>
      </p:sp>
      <p:sp>
        <p:nvSpPr>
          <p:cNvPr id="14" name="Freeform 14">
            <a:extLst>
              <a:ext uri="{C183D7F6-B498-43B3-948B-1728B52AA6E4}">
                <adec:decorative xmlns:adec="http://schemas.microsoft.com/office/drawing/2017/decorative" val="1"/>
              </a:ext>
            </a:extLst>
          </p:cNvPr>
          <p:cNvSpPr/>
          <p:nvPr/>
        </p:nvSpPr>
        <p:spPr>
          <a:xfrm>
            <a:off x="3092988" y="409464"/>
            <a:ext cx="3827494" cy="399722"/>
          </a:xfrm>
          <a:custGeom>
            <a:avLst/>
            <a:gdLst/>
            <a:ahLst/>
            <a:cxnLst/>
            <a:rect l="l" t="t" r="r" b="b"/>
            <a:pathLst>
              <a:path w="3742439" h="390839">
                <a:moveTo>
                  <a:pt x="0" y="0"/>
                </a:moveTo>
                <a:lnTo>
                  <a:pt x="3742439" y="0"/>
                </a:lnTo>
                <a:lnTo>
                  <a:pt x="3742439" y="390840"/>
                </a:lnTo>
                <a:lnTo>
                  <a:pt x="0" y="390840"/>
                </a:lnTo>
                <a:lnTo>
                  <a:pt x="0" y="0"/>
                </a:lnTo>
                <a:close/>
              </a:path>
            </a:pathLst>
          </a:custGeom>
          <a:blipFill>
            <a:blip r:embed="rId15"/>
            <a:stretch>
              <a:fillRect/>
            </a:stretch>
          </a:blipFill>
        </p:spPr>
        <p:txBody>
          <a:bodyPr/>
          <a:lstStyle/>
          <a:p>
            <a:endParaRPr lang="en-US" sz="1841"/>
          </a:p>
        </p:txBody>
      </p:sp>
      <p:sp>
        <p:nvSpPr>
          <p:cNvPr id="17" name="Freeform 17">
            <a:extLst>
              <a:ext uri="{C183D7F6-B498-43B3-948B-1728B52AA6E4}">
                <adec:decorative xmlns:adec="http://schemas.microsoft.com/office/drawing/2017/decorative" val="1"/>
              </a:ext>
            </a:extLst>
          </p:cNvPr>
          <p:cNvSpPr/>
          <p:nvPr/>
        </p:nvSpPr>
        <p:spPr>
          <a:xfrm>
            <a:off x="2941926" y="8289929"/>
            <a:ext cx="5956981" cy="1904527"/>
          </a:xfrm>
          <a:custGeom>
            <a:avLst/>
            <a:gdLst/>
            <a:ahLst/>
            <a:cxnLst/>
            <a:rect l="l" t="t" r="r" b="b"/>
            <a:pathLst>
              <a:path w="5824604" h="1862204">
                <a:moveTo>
                  <a:pt x="0" y="0"/>
                </a:moveTo>
                <a:lnTo>
                  <a:pt x="5824604" y="0"/>
                </a:lnTo>
                <a:lnTo>
                  <a:pt x="5824604" y="1862204"/>
                </a:lnTo>
                <a:lnTo>
                  <a:pt x="0" y="1862204"/>
                </a:lnTo>
                <a:lnTo>
                  <a:pt x="0" y="0"/>
                </a:lnTo>
                <a:close/>
              </a:path>
            </a:pathLst>
          </a:custGeom>
          <a:blipFill>
            <a:blip r:embed="rId16"/>
            <a:stretch>
              <a:fillRect/>
            </a:stretch>
          </a:blipFill>
        </p:spPr>
        <p:txBody>
          <a:bodyPr/>
          <a:lstStyle/>
          <a:p>
            <a:endParaRPr lang="en-US" sz="1841"/>
          </a:p>
        </p:txBody>
      </p:sp>
      <p:sp>
        <p:nvSpPr>
          <p:cNvPr id="18" name="Freeform 18">
            <a:extLst>
              <a:ext uri="{C183D7F6-B498-43B3-948B-1728B52AA6E4}">
                <adec:decorative xmlns:adec="http://schemas.microsoft.com/office/drawing/2017/decorative" val="1"/>
              </a:ext>
            </a:extLst>
          </p:cNvPr>
          <p:cNvSpPr/>
          <p:nvPr/>
        </p:nvSpPr>
        <p:spPr>
          <a:xfrm>
            <a:off x="3089734" y="8431482"/>
            <a:ext cx="5668371" cy="1617085"/>
          </a:xfrm>
          <a:custGeom>
            <a:avLst/>
            <a:gdLst/>
            <a:ahLst/>
            <a:cxnLst/>
            <a:rect l="l" t="t" r="r" b="b"/>
            <a:pathLst>
              <a:path w="5542407" h="1581150">
                <a:moveTo>
                  <a:pt x="0" y="0"/>
                </a:moveTo>
                <a:lnTo>
                  <a:pt x="5542407" y="0"/>
                </a:lnTo>
                <a:lnTo>
                  <a:pt x="5542407" y="1581150"/>
                </a:lnTo>
                <a:lnTo>
                  <a:pt x="0" y="1581150"/>
                </a:lnTo>
                <a:lnTo>
                  <a:pt x="0" y="0"/>
                </a:lnTo>
                <a:close/>
              </a:path>
            </a:pathLst>
          </a:custGeom>
          <a:blipFill>
            <a:blip r:embed="rId17"/>
            <a:stretch>
              <a:fillRect r="-20"/>
            </a:stretch>
          </a:blipFill>
        </p:spPr>
        <p:txBody>
          <a:bodyPr/>
          <a:lstStyle/>
          <a:p>
            <a:endParaRPr lang="en-US" sz="1841"/>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26E92A92-D378-CCFF-0FF6-F6AE8962218C}"/>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US"/>
              <a:t>Mountain Rd Layout</a:t>
            </a:r>
          </a:p>
        </p:txBody>
      </p:sp>
      <p:grpSp>
        <p:nvGrpSpPr>
          <p:cNvPr id="2" name="Group 2">
            <a:extLst>
              <a:ext uri="{C183D7F6-B498-43B3-948B-1728B52AA6E4}">
                <adec:decorative xmlns:adec="http://schemas.microsoft.com/office/drawing/2017/decorative" val="1"/>
              </a:ext>
            </a:extLst>
          </p:cNvPr>
          <p:cNvGrpSpPr>
            <a:grpSpLocks noChangeAspect="1"/>
          </p:cNvGrpSpPr>
          <p:nvPr/>
        </p:nvGrpSpPr>
        <p:grpSpPr>
          <a:xfrm>
            <a:off x="127720" y="9346908"/>
            <a:ext cx="1279115" cy="940013"/>
            <a:chOff x="0" y="0"/>
            <a:chExt cx="1250696" cy="919124"/>
          </a:xfrm>
        </p:grpSpPr>
        <p:sp>
          <p:nvSpPr>
            <p:cNvPr id="3" name="Freeform 3"/>
            <p:cNvSpPr/>
            <p:nvPr/>
          </p:nvSpPr>
          <p:spPr>
            <a:xfrm>
              <a:off x="0" y="0"/>
              <a:ext cx="1252347" cy="919099"/>
            </a:xfrm>
            <a:custGeom>
              <a:avLst/>
              <a:gdLst/>
              <a:ahLst/>
              <a:cxnLst/>
              <a:rect l="l" t="t" r="r" b="b"/>
              <a:pathLst>
                <a:path w="1252347" h="919099">
                  <a:moveTo>
                    <a:pt x="15875" y="919099"/>
                  </a:moveTo>
                  <a:lnTo>
                    <a:pt x="246253" y="919099"/>
                  </a:lnTo>
                  <a:lnTo>
                    <a:pt x="413131" y="17018"/>
                  </a:lnTo>
                  <a:lnTo>
                    <a:pt x="35306" y="17018"/>
                  </a:lnTo>
                  <a:lnTo>
                    <a:pt x="0" y="210820"/>
                  </a:lnTo>
                  <a:lnTo>
                    <a:pt x="147447" y="210820"/>
                  </a:lnTo>
                  <a:close/>
                  <a:moveTo>
                    <a:pt x="831342" y="919099"/>
                  </a:moveTo>
                  <a:lnTo>
                    <a:pt x="1116457" y="590042"/>
                  </a:lnTo>
                  <a:cubicBezTo>
                    <a:pt x="1146302" y="555371"/>
                    <a:pt x="1172845" y="517906"/>
                    <a:pt x="1195959" y="477647"/>
                  </a:cubicBezTo>
                  <a:cubicBezTo>
                    <a:pt x="1219073" y="437388"/>
                    <a:pt x="1235329" y="394462"/>
                    <a:pt x="1244473" y="348742"/>
                  </a:cubicBezTo>
                  <a:cubicBezTo>
                    <a:pt x="1251077" y="312928"/>
                    <a:pt x="1252347" y="274447"/>
                    <a:pt x="1248283" y="233426"/>
                  </a:cubicBezTo>
                  <a:cubicBezTo>
                    <a:pt x="1244219" y="192405"/>
                    <a:pt x="1231011" y="155194"/>
                    <a:pt x="1209040" y="121920"/>
                  </a:cubicBezTo>
                  <a:cubicBezTo>
                    <a:pt x="1185164" y="81661"/>
                    <a:pt x="1150874" y="51308"/>
                    <a:pt x="1106170" y="30861"/>
                  </a:cubicBezTo>
                  <a:cubicBezTo>
                    <a:pt x="1061466" y="10414"/>
                    <a:pt x="1010539" y="0"/>
                    <a:pt x="953135" y="0"/>
                  </a:cubicBezTo>
                  <a:cubicBezTo>
                    <a:pt x="888873" y="381"/>
                    <a:pt x="827786" y="14859"/>
                    <a:pt x="769874" y="43307"/>
                  </a:cubicBezTo>
                  <a:cubicBezTo>
                    <a:pt x="711962" y="71755"/>
                    <a:pt x="662432" y="111633"/>
                    <a:pt x="621284" y="163068"/>
                  </a:cubicBezTo>
                  <a:cubicBezTo>
                    <a:pt x="580136" y="214503"/>
                    <a:pt x="552577" y="274701"/>
                    <a:pt x="538734" y="343789"/>
                  </a:cubicBezTo>
                  <a:cubicBezTo>
                    <a:pt x="527177" y="411988"/>
                    <a:pt x="531622" y="468884"/>
                    <a:pt x="551815" y="514096"/>
                  </a:cubicBezTo>
                  <a:cubicBezTo>
                    <a:pt x="572008" y="559308"/>
                    <a:pt x="601726" y="593344"/>
                    <a:pt x="640715" y="615823"/>
                  </a:cubicBezTo>
                  <a:cubicBezTo>
                    <a:pt x="679704" y="638302"/>
                    <a:pt x="721741" y="649605"/>
                    <a:pt x="766699" y="649605"/>
                  </a:cubicBezTo>
                  <a:cubicBezTo>
                    <a:pt x="776097" y="649478"/>
                    <a:pt x="786003" y="648843"/>
                    <a:pt x="796290" y="647954"/>
                  </a:cubicBezTo>
                  <a:cubicBezTo>
                    <a:pt x="806577" y="647065"/>
                    <a:pt x="812165" y="646811"/>
                    <a:pt x="813054" y="647192"/>
                  </a:cubicBezTo>
                  <a:cubicBezTo>
                    <a:pt x="799592" y="662813"/>
                    <a:pt x="784987" y="679069"/>
                    <a:pt x="769112" y="695960"/>
                  </a:cubicBezTo>
                  <a:lnTo>
                    <a:pt x="564388" y="919099"/>
                  </a:lnTo>
                  <a:close/>
                  <a:moveTo>
                    <a:pt x="1021461" y="326644"/>
                  </a:moveTo>
                  <a:cubicBezTo>
                    <a:pt x="1014730" y="359410"/>
                    <a:pt x="998347" y="387223"/>
                    <a:pt x="972058" y="410210"/>
                  </a:cubicBezTo>
                  <a:cubicBezTo>
                    <a:pt x="945769" y="433197"/>
                    <a:pt x="913511" y="445135"/>
                    <a:pt x="875157" y="446151"/>
                  </a:cubicBezTo>
                  <a:cubicBezTo>
                    <a:pt x="834517" y="444627"/>
                    <a:pt x="806069" y="431419"/>
                    <a:pt x="789813" y="406527"/>
                  </a:cubicBezTo>
                  <a:cubicBezTo>
                    <a:pt x="773557" y="381635"/>
                    <a:pt x="768223" y="353695"/>
                    <a:pt x="773938" y="322961"/>
                  </a:cubicBezTo>
                  <a:cubicBezTo>
                    <a:pt x="781812" y="286385"/>
                    <a:pt x="799592" y="257302"/>
                    <a:pt x="827405" y="235585"/>
                  </a:cubicBezTo>
                  <a:cubicBezTo>
                    <a:pt x="855218" y="213868"/>
                    <a:pt x="886079" y="202692"/>
                    <a:pt x="920242" y="202184"/>
                  </a:cubicBezTo>
                  <a:cubicBezTo>
                    <a:pt x="951103" y="202184"/>
                    <a:pt x="977265" y="212471"/>
                    <a:pt x="998728" y="233172"/>
                  </a:cubicBezTo>
                  <a:cubicBezTo>
                    <a:pt x="1020191" y="253873"/>
                    <a:pt x="1027811" y="284480"/>
                    <a:pt x="1021461" y="325374"/>
                  </a:cubicBezTo>
                  <a:close/>
                </a:path>
              </a:pathLst>
            </a:custGeom>
            <a:solidFill>
              <a:srgbClr val="FFFFFF">
                <a:alpha val="49804"/>
              </a:srgbClr>
            </a:solidFill>
          </p:spPr>
          <p:txBody>
            <a:bodyPr/>
            <a:lstStyle/>
            <a:p>
              <a:endParaRPr lang="en-US" sz="1841"/>
            </a:p>
          </p:txBody>
        </p:sp>
      </p:grpSp>
      <p:sp>
        <p:nvSpPr>
          <p:cNvPr id="4" name="Freeform 4">
            <a:extLst>
              <a:ext uri="{C183D7F6-B498-43B3-948B-1728B52AA6E4}">
                <adec:decorative xmlns:adec="http://schemas.microsoft.com/office/drawing/2017/decorative" val="1"/>
              </a:ext>
            </a:extLst>
          </p:cNvPr>
          <p:cNvSpPr/>
          <p:nvPr/>
        </p:nvSpPr>
        <p:spPr>
          <a:xfrm>
            <a:off x="1746969" y="-64946"/>
            <a:ext cx="16612463" cy="10416883"/>
          </a:xfrm>
          <a:custGeom>
            <a:avLst/>
            <a:gdLst/>
            <a:ahLst/>
            <a:cxnLst/>
            <a:rect l="l" t="t" r="r" b="b"/>
            <a:pathLst>
              <a:path w="16243297" h="10185397">
                <a:moveTo>
                  <a:pt x="0" y="0"/>
                </a:moveTo>
                <a:lnTo>
                  <a:pt x="16243297" y="0"/>
                </a:lnTo>
                <a:lnTo>
                  <a:pt x="16243297" y="10185397"/>
                </a:lnTo>
                <a:lnTo>
                  <a:pt x="0" y="10185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841"/>
          </a:p>
        </p:txBody>
      </p:sp>
      <p:sp>
        <p:nvSpPr>
          <p:cNvPr id="5" name="Freeform 5" descr="Building renovations diagram for Mountain Rd Building. "/>
          <p:cNvSpPr/>
          <p:nvPr/>
        </p:nvSpPr>
        <p:spPr>
          <a:xfrm>
            <a:off x="6485360" y="672834"/>
            <a:ext cx="10118151" cy="9155557"/>
          </a:xfrm>
          <a:custGeom>
            <a:avLst/>
            <a:gdLst/>
            <a:ahLst/>
            <a:cxnLst/>
            <a:rect l="l" t="t" r="r" b="b"/>
            <a:pathLst>
              <a:path w="9893303" h="8952100">
                <a:moveTo>
                  <a:pt x="0" y="0"/>
                </a:moveTo>
                <a:lnTo>
                  <a:pt x="9893303" y="0"/>
                </a:lnTo>
                <a:lnTo>
                  <a:pt x="9893303" y="8952100"/>
                </a:lnTo>
                <a:lnTo>
                  <a:pt x="0" y="8952100"/>
                </a:lnTo>
                <a:lnTo>
                  <a:pt x="0" y="0"/>
                </a:lnTo>
                <a:close/>
              </a:path>
            </a:pathLst>
          </a:custGeom>
          <a:blipFill>
            <a:blip r:embed="rId4"/>
            <a:stretch>
              <a:fillRect/>
            </a:stretch>
          </a:blipFill>
        </p:spPr>
        <p:txBody>
          <a:bodyPr/>
          <a:lstStyle/>
          <a:p>
            <a:endParaRPr lang="en-US" sz="1841"/>
          </a:p>
        </p:txBody>
      </p:sp>
      <p:sp>
        <p:nvSpPr>
          <p:cNvPr id="6" name="Freeform 6">
            <a:extLst>
              <a:ext uri="{C183D7F6-B498-43B3-948B-1728B52AA6E4}">
                <adec:decorative xmlns:adec="http://schemas.microsoft.com/office/drawing/2017/decorative" val="1"/>
              </a:ext>
            </a:extLst>
          </p:cNvPr>
          <p:cNvSpPr/>
          <p:nvPr/>
        </p:nvSpPr>
        <p:spPr>
          <a:xfrm>
            <a:off x="17822228" y="8650432"/>
            <a:ext cx="233649" cy="935182"/>
          </a:xfrm>
          <a:custGeom>
            <a:avLst/>
            <a:gdLst/>
            <a:ahLst/>
            <a:cxnLst/>
            <a:rect l="l" t="t" r="r" b="b"/>
            <a:pathLst>
              <a:path w="228457" h="914400">
                <a:moveTo>
                  <a:pt x="0" y="0"/>
                </a:moveTo>
                <a:lnTo>
                  <a:pt x="228457" y="0"/>
                </a:lnTo>
                <a:lnTo>
                  <a:pt x="228457" y="914400"/>
                </a:lnTo>
                <a:lnTo>
                  <a:pt x="0" y="9144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1841"/>
          </a:p>
        </p:txBody>
      </p:sp>
      <p:sp>
        <p:nvSpPr>
          <p:cNvPr id="7" name="Freeform 7">
            <a:extLst>
              <a:ext uri="{C183D7F6-B498-43B3-948B-1728B52AA6E4}">
                <adec:decorative xmlns:adec="http://schemas.microsoft.com/office/drawing/2017/decorative" val="1"/>
              </a:ext>
            </a:extLst>
          </p:cNvPr>
          <p:cNvSpPr/>
          <p:nvPr/>
        </p:nvSpPr>
        <p:spPr>
          <a:xfrm rot="5400000">
            <a:off x="17630982" y="9085476"/>
            <a:ext cx="643298" cy="136381"/>
          </a:xfrm>
          <a:custGeom>
            <a:avLst/>
            <a:gdLst/>
            <a:ahLst/>
            <a:cxnLst/>
            <a:rect l="l" t="t" r="r" b="b"/>
            <a:pathLst>
              <a:path w="629002" h="133350">
                <a:moveTo>
                  <a:pt x="0" y="0"/>
                </a:moveTo>
                <a:lnTo>
                  <a:pt x="629003" y="0"/>
                </a:lnTo>
                <a:lnTo>
                  <a:pt x="629003" y="133350"/>
                </a:lnTo>
                <a:lnTo>
                  <a:pt x="0" y="133350"/>
                </a:lnTo>
                <a:lnTo>
                  <a:pt x="0" y="0"/>
                </a:lnTo>
                <a:close/>
              </a:path>
            </a:pathLst>
          </a:custGeom>
          <a:blipFill>
            <a:blip r:embed="rId7"/>
            <a:stretch>
              <a:fillRect/>
            </a:stretch>
          </a:blipFill>
        </p:spPr>
        <p:txBody>
          <a:bodyPr/>
          <a:lstStyle/>
          <a:p>
            <a:endParaRPr lang="en-US" sz="1841"/>
          </a:p>
        </p:txBody>
      </p:sp>
      <p:sp>
        <p:nvSpPr>
          <p:cNvPr id="8" name="Freeform 8">
            <a:extLst>
              <a:ext uri="{C183D7F6-B498-43B3-948B-1728B52AA6E4}">
                <adec:decorative xmlns:adec="http://schemas.microsoft.com/office/drawing/2017/decorative" val="1"/>
              </a:ext>
            </a:extLst>
          </p:cNvPr>
          <p:cNvSpPr/>
          <p:nvPr/>
        </p:nvSpPr>
        <p:spPr>
          <a:xfrm>
            <a:off x="17817163" y="233796"/>
            <a:ext cx="243547" cy="8416636"/>
          </a:xfrm>
          <a:custGeom>
            <a:avLst/>
            <a:gdLst/>
            <a:ahLst/>
            <a:cxnLst/>
            <a:rect l="l" t="t" r="r" b="b"/>
            <a:pathLst>
              <a:path w="238135" h="8229600">
                <a:moveTo>
                  <a:pt x="0" y="0"/>
                </a:moveTo>
                <a:lnTo>
                  <a:pt x="238135" y="0"/>
                </a:lnTo>
                <a:lnTo>
                  <a:pt x="238135" y="8229600"/>
                </a:lnTo>
                <a:lnTo>
                  <a:pt x="0" y="82296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1841"/>
          </a:p>
        </p:txBody>
      </p:sp>
      <p:sp>
        <p:nvSpPr>
          <p:cNvPr id="9" name="Freeform 9">
            <a:extLst>
              <a:ext uri="{C183D7F6-B498-43B3-948B-1728B52AA6E4}">
                <adec:decorative xmlns:adec="http://schemas.microsoft.com/office/drawing/2017/decorative" val="1"/>
              </a:ext>
            </a:extLst>
          </p:cNvPr>
          <p:cNvSpPr/>
          <p:nvPr/>
        </p:nvSpPr>
        <p:spPr>
          <a:xfrm rot="5400000">
            <a:off x="15648027" y="6241979"/>
            <a:ext cx="4622915" cy="204892"/>
          </a:xfrm>
          <a:custGeom>
            <a:avLst/>
            <a:gdLst/>
            <a:ahLst/>
            <a:cxnLst/>
            <a:rect l="l" t="t" r="r" b="b"/>
            <a:pathLst>
              <a:path w="4520184" h="200339">
                <a:moveTo>
                  <a:pt x="0" y="0"/>
                </a:moveTo>
                <a:lnTo>
                  <a:pt x="4520184" y="0"/>
                </a:lnTo>
                <a:lnTo>
                  <a:pt x="4520184" y="200339"/>
                </a:lnTo>
                <a:lnTo>
                  <a:pt x="0" y="200339"/>
                </a:lnTo>
                <a:lnTo>
                  <a:pt x="0" y="0"/>
                </a:lnTo>
                <a:close/>
              </a:path>
            </a:pathLst>
          </a:custGeom>
          <a:blipFill>
            <a:blip r:embed="rId10"/>
            <a:stretch>
              <a:fillRect/>
            </a:stretch>
          </a:blipFill>
        </p:spPr>
        <p:txBody>
          <a:bodyPr/>
          <a:lstStyle/>
          <a:p>
            <a:endParaRPr lang="en-US" sz="1841"/>
          </a:p>
        </p:txBody>
      </p:sp>
      <p:sp>
        <p:nvSpPr>
          <p:cNvPr id="10" name="Freeform 10">
            <a:extLst>
              <a:ext uri="{C183D7F6-B498-43B3-948B-1728B52AA6E4}">
                <adec:decorative xmlns:adec="http://schemas.microsoft.com/office/drawing/2017/decorative" val="1"/>
              </a:ext>
            </a:extLst>
          </p:cNvPr>
          <p:cNvSpPr/>
          <p:nvPr/>
        </p:nvSpPr>
        <p:spPr>
          <a:xfrm>
            <a:off x="17822101" y="9585614"/>
            <a:ext cx="233795" cy="467591"/>
          </a:xfrm>
          <a:custGeom>
            <a:avLst/>
            <a:gdLst/>
            <a:ahLst/>
            <a:cxnLst/>
            <a:rect l="l" t="t" r="r" b="b"/>
            <a:pathLst>
              <a:path w="228600" h="457200">
                <a:moveTo>
                  <a:pt x="0" y="0"/>
                </a:moveTo>
                <a:lnTo>
                  <a:pt x="228600" y="0"/>
                </a:lnTo>
                <a:lnTo>
                  <a:pt x="228600" y="457200"/>
                </a:lnTo>
                <a:lnTo>
                  <a:pt x="0" y="4572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1841"/>
          </a:p>
        </p:txBody>
      </p:sp>
      <p:sp>
        <p:nvSpPr>
          <p:cNvPr id="11" name="Freeform 11">
            <a:extLst>
              <a:ext uri="{C183D7F6-B498-43B3-948B-1728B52AA6E4}">
                <adec:decorative xmlns:adec="http://schemas.microsoft.com/office/drawing/2017/decorative" val="1"/>
              </a:ext>
            </a:extLst>
          </p:cNvPr>
          <p:cNvSpPr/>
          <p:nvPr/>
        </p:nvSpPr>
        <p:spPr>
          <a:xfrm rot="5400000">
            <a:off x="17813363" y="9843276"/>
            <a:ext cx="292244" cy="204892"/>
          </a:xfrm>
          <a:custGeom>
            <a:avLst/>
            <a:gdLst/>
            <a:ahLst/>
            <a:cxnLst/>
            <a:rect l="l" t="t" r="r" b="b"/>
            <a:pathLst>
              <a:path w="285750" h="200339">
                <a:moveTo>
                  <a:pt x="0" y="0"/>
                </a:moveTo>
                <a:lnTo>
                  <a:pt x="285750" y="0"/>
                </a:lnTo>
                <a:lnTo>
                  <a:pt x="285750" y="200340"/>
                </a:lnTo>
                <a:lnTo>
                  <a:pt x="0" y="200340"/>
                </a:lnTo>
                <a:lnTo>
                  <a:pt x="0" y="0"/>
                </a:lnTo>
                <a:close/>
              </a:path>
            </a:pathLst>
          </a:custGeom>
          <a:blipFill>
            <a:blip r:embed="rId13"/>
            <a:stretch>
              <a:fillRect/>
            </a:stretch>
          </a:blipFill>
        </p:spPr>
        <p:txBody>
          <a:bodyPr/>
          <a:lstStyle/>
          <a:p>
            <a:endParaRPr lang="en-US" sz="1841"/>
          </a:p>
        </p:txBody>
      </p:sp>
      <p:sp>
        <p:nvSpPr>
          <p:cNvPr id="12" name="Freeform 12">
            <a:extLst>
              <a:ext uri="{C183D7F6-B498-43B3-948B-1728B52AA6E4}">
                <adec:decorative xmlns:adec="http://schemas.microsoft.com/office/drawing/2017/decorative" val="1"/>
              </a:ext>
            </a:extLst>
          </p:cNvPr>
          <p:cNvSpPr/>
          <p:nvPr/>
        </p:nvSpPr>
        <p:spPr>
          <a:xfrm>
            <a:off x="2873736" y="301917"/>
            <a:ext cx="4086618" cy="725740"/>
          </a:xfrm>
          <a:custGeom>
            <a:avLst/>
            <a:gdLst/>
            <a:ahLst/>
            <a:cxnLst/>
            <a:rect l="l" t="t" r="r" b="b"/>
            <a:pathLst>
              <a:path w="3995804" h="709612">
                <a:moveTo>
                  <a:pt x="0" y="0"/>
                </a:moveTo>
                <a:lnTo>
                  <a:pt x="3995804" y="0"/>
                </a:lnTo>
                <a:lnTo>
                  <a:pt x="3995804" y="709613"/>
                </a:lnTo>
                <a:lnTo>
                  <a:pt x="0" y="709613"/>
                </a:lnTo>
                <a:lnTo>
                  <a:pt x="0" y="0"/>
                </a:lnTo>
                <a:close/>
              </a:path>
            </a:pathLst>
          </a:custGeom>
          <a:blipFill>
            <a:blip r:embed="rId14"/>
            <a:stretch>
              <a:fillRect/>
            </a:stretch>
          </a:blipFill>
        </p:spPr>
        <p:txBody>
          <a:bodyPr/>
          <a:lstStyle/>
          <a:p>
            <a:endParaRPr lang="en-US" sz="1841"/>
          </a:p>
        </p:txBody>
      </p:sp>
      <p:sp>
        <p:nvSpPr>
          <p:cNvPr id="13" name="Freeform 13">
            <a:extLst>
              <a:ext uri="{C183D7F6-B498-43B3-948B-1728B52AA6E4}">
                <adec:decorative xmlns:adec="http://schemas.microsoft.com/office/drawing/2017/decorative" val="1"/>
              </a:ext>
            </a:extLst>
          </p:cNvPr>
          <p:cNvSpPr/>
          <p:nvPr/>
        </p:nvSpPr>
        <p:spPr>
          <a:xfrm>
            <a:off x="3092988" y="409464"/>
            <a:ext cx="3827494" cy="399722"/>
          </a:xfrm>
          <a:custGeom>
            <a:avLst/>
            <a:gdLst/>
            <a:ahLst/>
            <a:cxnLst/>
            <a:rect l="l" t="t" r="r" b="b"/>
            <a:pathLst>
              <a:path w="3742439" h="390839">
                <a:moveTo>
                  <a:pt x="0" y="0"/>
                </a:moveTo>
                <a:lnTo>
                  <a:pt x="3742439" y="0"/>
                </a:lnTo>
                <a:lnTo>
                  <a:pt x="3742439" y="390840"/>
                </a:lnTo>
                <a:lnTo>
                  <a:pt x="0" y="390840"/>
                </a:lnTo>
                <a:lnTo>
                  <a:pt x="0" y="0"/>
                </a:lnTo>
                <a:close/>
              </a:path>
            </a:pathLst>
          </a:custGeom>
          <a:blipFill>
            <a:blip r:embed="rId15"/>
            <a:stretch>
              <a:fillRect/>
            </a:stretch>
          </a:blipFill>
        </p:spPr>
        <p:txBody>
          <a:bodyPr/>
          <a:lstStyle/>
          <a:p>
            <a:endParaRPr lang="en-US" sz="1841"/>
          </a:p>
        </p:txBody>
      </p:sp>
      <p:sp>
        <p:nvSpPr>
          <p:cNvPr id="14" name="Freeform 14">
            <a:extLst>
              <a:ext uri="{C183D7F6-B498-43B3-948B-1728B52AA6E4}">
                <adec:decorative xmlns:adec="http://schemas.microsoft.com/office/drawing/2017/decorative" val="1"/>
              </a:ext>
            </a:extLst>
          </p:cNvPr>
          <p:cNvSpPr/>
          <p:nvPr/>
        </p:nvSpPr>
        <p:spPr>
          <a:xfrm>
            <a:off x="3011802" y="6140375"/>
            <a:ext cx="483830" cy="3756966"/>
          </a:xfrm>
          <a:custGeom>
            <a:avLst/>
            <a:gdLst/>
            <a:ahLst/>
            <a:cxnLst/>
            <a:rect l="l" t="t" r="r" b="b"/>
            <a:pathLst>
              <a:path w="473078" h="3673478">
                <a:moveTo>
                  <a:pt x="0" y="0"/>
                </a:moveTo>
                <a:lnTo>
                  <a:pt x="473078" y="0"/>
                </a:lnTo>
                <a:lnTo>
                  <a:pt x="473078" y="3673478"/>
                </a:lnTo>
                <a:lnTo>
                  <a:pt x="0" y="3673478"/>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sz="1841"/>
          </a:p>
        </p:txBody>
      </p:sp>
      <p:sp>
        <p:nvSpPr>
          <p:cNvPr id="15" name="TextBox 15">
            <a:extLst>
              <a:ext uri="{C183D7F6-B498-43B3-948B-1728B52AA6E4}">
                <adec:decorative xmlns:adec="http://schemas.microsoft.com/office/drawing/2017/decorative" val="1"/>
              </a:ext>
            </a:extLst>
          </p:cNvPr>
          <p:cNvSpPr txBox="1"/>
          <p:nvPr/>
        </p:nvSpPr>
        <p:spPr>
          <a:xfrm>
            <a:off x="3536157" y="9373172"/>
            <a:ext cx="824869" cy="658070"/>
          </a:xfrm>
          <a:prstGeom prst="rect">
            <a:avLst/>
          </a:prstGeom>
        </p:spPr>
        <p:txBody>
          <a:bodyPr lIns="0" tIns="0" rIns="0" bIns="0" rtlCol="0" anchor="t">
            <a:spAutoFit/>
          </a:bodyPr>
          <a:lstStyle/>
          <a:p>
            <a:pPr>
              <a:lnSpc>
                <a:spcPts val="2577"/>
              </a:lnSpc>
            </a:pPr>
            <a:r>
              <a:rPr lang="en-US" sz="1841" spc="-42">
                <a:solidFill>
                  <a:srgbClr val="000000"/>
                </a:solidFill>
                <a:latin typeface="IBM Plex Sans Condensed"/>
                <a:ea typeface="IBM Plex Sans Condensed"/>
                <a:cs typeface="IBM Plex Sans Condensed"/>
                <a:sym typeface="IBM Plex Sans Condensed"/>
              </a:rPr>
              <a:t>SEMINAR</a:t>
            </a:r>
          </a:p>
        </p:txBody>
      </p:sp>
      <p:sp>
        <p:nvSpPr>
          <p:cNvPr id="16" name="TextBox 16">
            <a:extLst>
              <a:ext uri="{C183D7F6-B498-43B3-948B-1728B52AA6E4}">
                <adec:decorative xmlns:adec="http://schemas.microsoft.com/office/drawing/2017/decorative" val="1"/>
              </a:ext>
            </a:extLst>
          </p:cNvPr>
          <p:cNvSpPr txBox="1"/>
          <p:nvPr/>
        </p:nvSpPr>
        <p:spPr>
          <a:xfrm>
            <a:off x="3536156" y="7032879"/>
            <a:ext cx="1499983" cy="2274617"/>
          </a:xfrm>
          <a:prstGeom prst="rect">
            <a:avLst/>
          </a:prstGeom>
        </p:spPr>
        <p:txBody>
          <a:bodyPr lIns="0" tIns="0" rIns="0" bIns="0" rtlCol="0" anchor="t">
            <a:spAutoFit/>
          </a:bodyPr>
          <a:lstStyle/>
          <a:p>
            <a:pPr>
              <a:lnSpc>
                <a:spcPts val="2577"/>
              </a:lnSpc>
            </a:pPr>
            <a:r>
              <a:rPr lang="en-US" sz="1841" spc="-42">
                <a:solidFill>
                  <a:srgbClr val="000000"/>
                </a:solidFill>
                <a:latin typeface="IBM Plex Sans Condensed"/>
                <a:ea typeface="IBM Plex Sans Condensed"/>
                <a:cs typeface="IBM Plex Sans Condensed"/>
                <a:sym typeface="IBM Plex Sans Condensed"/>
              </a:rPr>
              <a:t>C AFE T E RIA KIT C HE N ADMINISTRATION</a:t>
            </a:r>
          </a:p>
          <a:p>
            <a:pPr>
              <a:lnSpc>
                <a:spcPts val="3685"/>
              </a:lnSpc>
            </a:pPr>
            <a:r>
              <a:rPr lang="en-US" sz="1843" spc="-42">
                <a:solidFill>
                  <a:srgbClr val="000000"/>
                </a:solidFill>
                <a:latin typeface="IBM Plex Sans Condensed"/>
                <a:ea typeface="IBM Plex Sans Condensed"/>
                <a:cs typeface="IBM Plex Sans Condensed"/>
                <a:sym typeface="IBM Plex Sans Condensed"/>
              </a:rPr>
              <a:t>GUIDANCE HEALTH</a:t>
            </a:r>
          </a:p>
        </p:txBody>
      </p:sp>
      <p:sp>
        <p:nvSpPr>
          <p:cNvPr id="17" name="TextBox 17">
            <a:extLst>
              <a:ext uri="{C183D7F6-B498-43B3-948B-1728B52AA6E4}">
                <adec:decorative xmlns:adec="http://schemas.microsoft.com/office/drawing/2017/decorative" val="1"/>
              </a:ext>
            </a:extLst>
          </p:cNvPr>
          <p:cNvSpPr txBox="1"/>
          <p:nvPr/>
        </p:nvSpPr>
        <p:spPr>
          <a:xfrm>
            <a:off x="3536156" y="5989168"/>
            <a:ext cx="1817282" cy="1395881"/>
          </a:xfrm>
          <a:prstGeom prst="rect">
            <a:avLst/>
          </a:prstGeom>
        </p:spPr>
        <p:txBody>
          <a:bodyPr lIns="0" tIns="0" rIns="0" bIns="0" rtlCol="0" anchor="t">
            <a:spAutoFit/>
          </a:bodyPr>
          <a:lstStyle/>
          <a:p>
            <a:pPr>
              <a:lnSpc>
                <a:spcPts val="3685"/>
              </a:lnSpc>
            </a:pPr>
            <a:r>
              <a:rPr lang="en-US" sz="1843" spc="-42">
                <a:solidFill>
                  <a:srgbClr val="000000"/>
                </a:solidFill>
                <a:latin typeface="IBM Plex Sans Condensed"/>
                <a:ea typeface="IBM Plex Sans Condensed"/>
                <a:cs typeface="IBM Plex Sans Condensed"/>
                <a:sym typeface="IBM Plex Sans Condensed"/>
              </a:rPr>
              <a:t>C LASSROOM S SPECIAL EDUCATION</a:t>
            </a:r>
          </a:p>
        </p:txBody>
      </p:sp>
      <p:pic>
        <p:nvPicPr>
          <p:cNvPr id="19" name="Picture 18">
            <a:extLst>
              <a:ext uri="{FF2B5EF4-FFF2-40B4-BE49-F238E27FC236}">
                <a16:creationId xmlns:a16="http://schemas.microsoft.com/office/drawing/2014/main" id="{D7513F78-91F7-E3E1-180B-26E736A0B559}"/>
              </a:ext>
              <a:ext uri="{C183D7F6-B498-43B3-948B-1728B52AA6E4}">
                <adec:decorative xmlns:adec="http://schemas.microsoft.com/office/drawing/2017/decorative" val="1"/>
              </a:ext>
            </a:extLst>
          </p:cNvPr>
          <p:cNvPicPr>
            <a:picLocks noChangeAspect="1"/>
          </p:cNvPicPr>
          <p:nvPr/>
        </p:nvPicPr>
        <p:blipFill>
          <a:blip r:embed="rId18"/>
          <a:stretch>
            <a:fillRect/>
          </a:stretch>
        </p:blipFill>
        <p:spPr>
          <a:xfrm>
            <a:off x="2697097" y="5291117"/>
            <a:ext cx="3017903" cy="4871539"/>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7A43611C-1D46-3D5B-CE86-B3CEC47BB4A6}"/>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US"/>
              <a:t>Mountain Rd Floor 2</a:t>
            </a:r>
          </a:p>
        </p:txBody>
      </p:sp>
      <p:grpSp>
        <p:nvGrpSpPr>
          <p:cNvPr id="2" name="Group 2">
            <a:extLst>
              <a:ext uri="{C183D7F6-B498-43B3-948B-1728B52AA6E4}">
                <adec:decorative xmlns:adec="http://schemas.microsoft.com/office/drawing/2017/decorative" val="1"/>
              </a:ext>
            </a:extLst>
          </p:cNvPr>
          <p:cNvGrpSpPr>
            <a:grpSpLocks noChangeAspect="1"/>
          </p:cNvGrpSpPr>
          <p:nvPr/>
        </p:nvGrpSpPr>
        <p:grpSpPr>
          <a:xfrm>
            <a:off x="0" y="9346850"/>
            <a:ext cx="1391833" cy="940150"/>
            <a:chOff x="0" y="0"/>
            <a:chExt cx="1360907" cy="919251"/>
          </a:xfrm>
        </p:grpSpPr>
        <p:sp>
          <p:nvSpPr>
            <p:cNvPr id="3" name="Freeform 3"/>
            <p:cNvSpPr/>
            <p:nvPr/>
          </p:nvSpPr>
          <p:spPr>
            <a:xfrm>
              <a:off x="0" y="0"/>
              <a:ext cx="1364996" cy="919353"/>
            </a:xfrm>
            <a:custGeom>
              <a:avLst/>
              <a:gdLst/>
              <a:ahLst/>
              <a:cxnLst/>
              <a:rect l="l" t="t" r="r" b="b"/>
              <a:pathLst>
                <a:path w="1364996" h="919353">
                  <a:moveTo>
                    <a:pt x="1042797" y="202311"/>
                  </a:moveTo>
                  <a:cubicBezTo>
                    <a:pt x="1077341" y="203454"/>
                    <a:pt x="1100455" y="212979"/>
                    <a:pt x="1112266" y="230886"/>
                  </a:cubicBezTo>
                  <a:cubicBezTo>
                    <a:pt x="1124077" y="248793"/>
                    <a:pt x="1129665" y="268224"/>
                    <a:pt x="1129157" y="289306"/>
                  </a:cubicBezTo>
                  <a:cubicBezTo>
                    <a:pt x="1128649" y="310388"/>
                    <a:pt x="1127125" y="326009"/>
                    <a:pt x="1124585" y="336550"/>
                  </a:cubicBezTo>
                  <a:lnTo>
                    <a:pt x="1075690" y="599821"/>
                  </a:lnTo>
                  <a:cubicBezTo>
                    <a:pt x="1074166" y="609981"/>
                    <a:pt x="1069721" y="625475"/>
                    <a:pt x="1062355" y="646557"/>
                  </a:cubicBezTo>
                  <a:cubicBezTo>
                    <a:pt x="1054989" y="667639"/>
                    <a:pt x="1042289" y="687070"/>
                    <a:pt x="1023874" y="705231"/>
                  </a:cubicBezTo>
                  <a:cubicBezTo>
                    <a:pt x="1005459" y="723392"/>
                    <a:pt x="978789" y="732917"/>
                    <a:pt x="943864" y="734060"/>
                  </a:cubicBezTo>
                  <a:cubicBezTo>
                    <a:pt x="914654" y="733425"/>
                    <a:pt x="893699" y="725805"/>
                    <a:pt x="880999" y="711200"/>
                  </a:cubicBezTo>
                  <a:cubicBezTo>
                    <a:pt x="868299" y="696595"/>
                    <a:pt x="861187" y="679069"/>
                    <a:pt x="859536" y="658495"/>
                  </a:cubicBezTo>
                  <a:cubicBezTo>
                    <a:pt x="857885" y="637921"/>
                    <a:pt x="859282" y="618490"/>
                    <a:pt x="863346" y="599821"/>
                  </a:cubicBezTo>
                  <a:lnTo>
                    <a:pt x="912114" y="336423"/>
                  </a:lnTo>
                  <a:cubicBezTo>
                    <a:pt x="914781" y="319405"/>
                    <a:pt x="920496" y="300609"/>
                    <a:pt x="929386" y="279908"/>
                  </a:cubicBezTo>
                  <a:cubicBezTo>
                    <a:pt x="938276" y="259207"/>
                    <a:pt x="951865" y="241427"/>
                    <a:pt x="970026" y="226187"/>
                  </a:cubicBezTo>
                  <a:cubicBezTo>
                    <a:pt x="988187" y="210947"/>
                    <a:pt x="1012317" y="202946"/>
                    <a:pt x="1042670" y="202311"/>
                  </a:cubicBezTo>
                  <a:close/>
                  <a:moveTo>
                    <a:pt x="417322" y="0"/>
                  </a:moveTo>
                  <a:cubicBezTo>
                    <a:pt x="395478" y="0"/>
                    <a:pt x="368427" y="3048"/>
                    <a:pt x="336296" y="9271"/>
                  </a:cubicBezTo>
                  <a:cubicBezTo>
                    <a:pt x="301625" y="15875"/>
                    <a:pt x="265049" y="29083"/>
                    <a:pt x="226695" y="49022"/>
                  </a:cubicBezTo>
                  <a:cubicBezTo>
                    <a:pt x="188341" y="68961"/>
                    <a:pt x="152400" y="98425"/>
                    <a:pt x="118745" y="137668"/>
                  </a:cubicBezTo>
                  <a:cubicBezTo>
                    <a:pt x="88011" y="175133"/>
                    <a:pt x="66294" y="211709"/>
                    <a:pt x="53721" y="247269"/>
                  </a:cubicBezTo>
                  <a:cubicBezTo>
                    <a:pt x="41148" y="282829"/>
                    <a:pt x="31877" y="315341"/>
                    <a:pt x="26162" y="344932"/>
                  </a:cubicBezTo>
                  <a:lnTo>
                    <a:pt x="245491" y="344932"/>
                  </a:lnTo>
                  <a:cubicBezTo>
                    <a:pt x="251333" y="310134"/>
                    <a:pt x="263017" y="278130"/>
                    <a:pt x="280543" y="248920"/>
                  </a:cubicBezTo>
                  <a:cubicBezTo>
                    <a:pt x="298069" y="219710"/>
                    <a:pt x="326136" y="204089"/>
                    <a:pt x="364998" y="202311"/>
                  </a:cubicBezTo>
                  <a:cubicBezTo>
                    <a:pt x="365506" y="202311"/>
                    <a:pt x="366014" y="202311"/>
                    <a:pt x="366395" y="202311"/>
                  </a:cubicBezTo>
                  <a:cubicBezTo>
                    <a:pt x="393827" y="202311"/>
                    <a:pt x="414782" y="210185"/>
                    <a:pt x="429514" y="225933"/>
                  </a:cubicBezTo>
                  <a:cubicBezTo>
                    <a:pt x="444500" y="241935"/>
                    <a:pt x="448945" y="267843"/>
                    <a:pt x="442976" y="303530"/>
                  </a:cubicBezTo>
                  <a:cubicBezTo>
                    <a:pt x="433451" y="350901"/>
                    <a:pt x="411353" y="391795"/>
                    <a:pt x="376682" y="426212"/>
                  </a:cubicBezTo>
                  <a:cubicBezTo>
                    <a:pt x="342011" y="460629"/>
                    <a:pt x="297053" y="496951"/>
                    <a:pt x="241808" y="535178"/>
                  </a:cubicBezTo>
                  <a:cubicBezTo>
                    <a:pt x="195580" y="569341"/>
                    <a:pt x="149098" y="603504"/>
                    <a:pt x="102489" y="637667"/>
                  </a:cubicBezTo>
                  <a:cubicBezTo>
                    <a:pt x="68580" y="662559"/>
                    <a:pt x="34417" y="687451"/>
                    <a:pt x="0" y="712343"/>
                  </a:cubicBezTo>
                  <a:lnTo>
                    <a:pt x="0" y="919226"/>
                  </a:lnTo>
                  <a:lnTo>
                    <a:pt x="564896" y="919226"/>
                  </a:lnTo>
                  <a:lnTo>
                    <a:pt x="600202" y="725551"/>
                  </a:lnTo>
                  <a:lnTo>
                    <a:pt x="279654" y="725551"/>
                  </a:lnTo>
                  <a:cubicBezTo>
                    <a:pt x="312547" y="699897"/>
                    <a:pt x="345186" y="674624"/>
                    <a:pt x="377444" y="649478"/>
                  </a:cubicBezTo>
                  <a:cubicBezTo>
                    <a:pt x="409702" y="624332"/>
                    <a:pt x="441706" y="599313"/>
                    <a:pt x="473456" y="574294"/>
                  </a:cubicBezTo>
                  <a:cubicBezTo>
                    <a:pt x="540385" y="522478"/>
                    <a:pt x="589026" y="473710"/>
                    <a:pt x="619125" y="428117"/>
                  </a:cubicBezTo>
                  <a:cubicBezTo>
                    <a:pt x="649224" y="382524"/>
                    <a:pt x="668528" y="332867"/>
                    <a:pt x="677037" y="279146"/>
                  </a:cubicBezTo>
                  <a:cubicBezTo>
                    <a:pt x="686054" y="229997"/>
                    <a:pt x="682879" y="184404"/>
                    <a:pt x="667639" y="142367"/>
                  </a:cubicBezTo>
                  <a:cubicBezTo>
                    <a:pt x="652399" y="100330"/>
                    <a:pt x="624332" y="66167"/>
                    <a:pt x="583692" y="40259"/>
                  </a:cubicBezTo>
                  <a:cubicBezTo>
                    <a:pt x="543052" y="14351"/>
                    <a:pt x="489204" y="762"/>
                    <a:pt x="422275" y="0"/>
                  </a:cubicBezTo>
                  <a:cubicBezTo>
                    <a:pt x="420624" y="0"/>
                    <a:pt x="418973" y="0"/>
                    <a:pt x="417322" y="0"/>
                  </a:cubicBezTo>
                  <a:close/>
                  <a:moveTo>
                    <a:pt x="1080516" y="0"/>
                  </a:moveTo>
                  <a:cubicBezTo>
                    <a:pt x="1036574" y="0"/>
                    <a:pt x="987298" y="10287"/>
                    <a:pt x="932688" y="30861"/>
                  </a:cubicBezTo>
                  <a:cubicBezTo>
                    <a:pt x="876427" y="51943"/>
                    <a:pt x="824738" y="87630"/>
                    <a:pt x="777621" y="137795"/>
                  </a:cubicBezTo>
                  <a:cubicBezTo>
                    <a:pt x="730504" y="187960"/>
                    <a:pt x="698119" y="256159"/>
                    <a:pt x="680593" y="342519"/>
                  </a:cubicBezTo>
                  <a:lnTo>
                    <a:pt x="633095" y="593725"/>
                  </a:lnTo>
                  <a:cubicBezTo>
                    <a:pt x="619506" y="678180"/>
                    <a:pt x="626618" y="745490"/>
                    <a:pt x="654685" y="795782"/>
                  </a:cubicBezTo>
                  <a:cubicBezTo>
                    <a:pt x="682752" y="846074"/>
                    <a:pt x="720725" y="882142"/>
                    <a:pt x="768604" y="904113"/>
                  </a:cubicBezTo>
                  <a:cubicBezTo>
                    <a:pt x="781431" y="909955"/>
                    <a:pt x="794131" y="915035"/>
                    <a:pt x="806831" y="919353"/>
                  </a:cubicBezTo>
                  <a:lnTo>
                    <a:pt x="1020191" y="919353"/>
                  </a:lnTo>
                  <a:cubicBezTo>
                    <a:pt x="1034923" y="914908"/>
                    <a:pt x="1049909" y="909574"/>
                    <a:pt x="1065149" y="903351"/>
                  </a:cubicBezTo>
                  <a:cubicBezTo>
                    <a:pt x="1120140" y="880999"/>
                    <a:pt x="1169797" y="844550"/>
                    <a:pt x="1214247" y="794258"/>
                  </a:cubicBezTo>
                  <a:cubicBezTo>
                    <a:pt x="1258697" y="743966"/>
                    <a:pt x="1289304" y="677164"/>
                    <a:pt x="1306195" y="593852"/>
                  </a:cubicBezTo>
                  <a:lnTo>
                    <a:pt x="1353693" y="342646"/>
                  </a:lnTo>
                  <a:cubicBezTo>
                    <a:pt x="1364996" y="276225"/>
                    <a:pt x="1363218" y="220853"/>
                    <a:pt x="1348486" y="176530"/>
                  </a:cubicBezTo>
                  <a:cubicBezTo>
                    <a:pt x="1333754" y="132207"/>
                    <a:pt x="1311021" y="97155"/>
                    <a:pt x="1280668" y="71374"/>
                  </a:cubicBezTo>
                  <a:cubicBezTo>
                    <a:pt x="1250315" y="45593"/>
                    <a:pt x="1217549" y="27178"/>
                    <a:pt x="1182116" y="16256"/>
                  </a:cubicBezTo>
                  <a:cubicBezTo>
                    <a:pt x="1147572" y="5334"/>
                    <a:pt x="1115822" y="0"/>
                    <a:pt x="1086612" y="0"/>
                  </a:cubicBezTo>
                  <a:cubicBezTo>
                    <a:pt x="1085850" y="0"/>
                    <a:pt x="1084961" y="0"/>
                    <a:pt x="1084199" y="0"/>
                  </a:cubicBezTo>
                  <a:cubicBezTo>
                    <a:pt x="1082929" y="0"/>
                    <a:pt x="1081786" y="0"/>
                    <a:pt x="1080516" y="0"/>
                  </a:cubicBezTo>
                  <a:close/>
                </a:path>
              </a:pathLst>
            </a:custGeom>
            <a:solidFill>
              <a:srgbClr val="FFFFFF">
                <a:alpha val="49804"/>
              </a:srgbClr>
            </a:solidFill>
          </p:spPr>
          <p:txBody>
            <a:bodyPr/>
            <a:lstStyle/>
            <a:p>
              <a:endParaRPr lang="en-US" sz="1841"/>
            </a:p>
          </p:txBody>
        </p:sp>
      </p:grpSp>
      <p:sp>
        <p:nvSpPr>
          <p:cNvPr id="4" name="Freeform 4">
            <a:extLst>
              <a:ext uri="{C183D7F6-B498-43B3-948B-1728B52AA6E4}">
                <adec:decorative xmlns:adec="http://schemas.microsoft.com/office/drawing/2017/decorative" val="1"/>
              </a:ext>
            </a:extLst>
          </p:cNvPr>
          <p:cNvSpPr/>
          <p:nvPr/>
        </p:nvSpPr>
        <p:spPr>
          <a:xfrm>
            <a:off x="1746969" y="-64946"/>
            <a:ext cx="16612463" cy="10416883"/>
          </a:xfrm>
          <a:custGeom>
            <a:avLst/>
            <a:gdLst/>
            <a:ahLst/>
            <a:cxnLst/>
            <a:rect l="l" t="t" r="r" b="b"/>
            <a:pathLst>
              <a:path w="16243297" h="10185397">
                <a:moveTo>
                  <a:pt x="0" y="0"/>
                </a:moveTo>
                <a:lnTo>
                  <a:pt x="16243297" y="0"/>
                </a:lnTo>
                <a:lnTo>
                  <a:pt x="16243297" y="10185397"/>
                </a:lnTo>
                <a:lnTo>
                  <a:pt x="0" y="10185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841"/>
          </a:p>
        </p:txBody>
      </p:sp>
      <p:sp>
        <p:nvSpPr>
          <p:cNvPr id="5" name="Freeform 5">
            <a:extLst>
              <a:ext uri="{C183D7F6-B498-43B3-948B-1728B52AA6E4}">
                <adec:decorative xmlns:adec="http://schemas.microsoft.com/office/drawing/2017/decorative" val="1"/>
              </a:ext>
            </a:extLst>
          </p:cNvPr>
          <p:cNvSpPr/>
          <p:nvPr/>
        </p:nvSpPr>
        <p:spPr>
          <a:xfrm rot="5400000">
            <a:off x="17630982" y="9085476"/>
            <a:ext cx="643298" cy="136381"/>
          </a:xfrm>
          <a:custGeom>
            <a:avLst/>
            <a:gdLst/>
            <a:ahLst/>
            <a:cxnLst/>
            <a:rect l="l" t="t" r="r" b="b"/>
            <a:pathLst>
              <a:path w="629002" h="133350">
                <a:moveTo>
                  <a:pt x="0" y="0"/>
                </a:moveTo>
                <a:lnTo>
                  <a:pt x="629003" y="0"/>
                </a:lnTo>
                <a:lnTo>
                  <a:pt x="629003" y="133350"/>
                </a:lnTo>
                <a:lnTo>
                  <a:pt x="0" y="133350"/>
                </a:lnTo>
                <a:lnTo>
                  <a:pt x="0" y="0"/>
                </a:lnTo>
                <a:close/>
              </a:path>
            </a:pathLst>
          </a:custGeom>
          <a:blipFill>
            <a:blip r:embed="rId4"/>
            <a:stretch>
              <a:fillRect/>
            </a:stretch>
          </a:blipFill>
        </p:spPr>
        <p:txBody>
          <a:bodyPr/>
          <a:lstStyle/>
          <a:p>
            <a:endParaRPr lang="en-US" sz="1841"/>
          </a:p>
        </p:txBody>
      </p:sp>
      <p:sp>
        <p:nvSpPr>
          <p:cNvPr id="6" name="Freeform 6">
            <a:extLst>
              <a:ext uri="{C183D7F6-B498-43B3-948B-1728B52AA6E4}">
                <adec:decorative xmlns:adec="http://schemas.microsoft.com/office/drawing/2017/decorative" val="1"/>
              </a:ext>
            </a:extLst>
          </p:cNvPr>
          <p:cNvSpPr/>
          <p:nvPr/>
        </p:nvSpPr>
        <p:spPr>
          <a:xfrm>
            <a:off x="17817163" y="233796"/>
            <a:ext cx="243547" cy="8416636"/>
          </a:xfrm>
          <a:custGeom>
            <a:avLst/>
            <a:gdLst/>
            <a:ahLst/>
            <a:cxnLst/>
            <a:rect l="l" t="t" r="r" b="b"/>
            <a:pathLst>
              <a:path w="238135" h="8229600">
                <a:moveTo>
                  <a:pt x="0" y="0"/>
                </a:moveTo>
                <a:lnTo>
                  <a:pt x="238135" y="0"/>
                </a:lnTo>
                <a:lnTo>
                  <a:pt x="238135" y="8229600"/>
                </a:lnTo>
                <a:lnTo>
                  <a:pt x="0" y="82296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1841"/>
          </a:p>
        </p:txBody>
      </p:sp>
      <p:sp>
        <p:nvSpPr>
          <p:cNvPr id="7" name="Freeform 7">
            <a:extLst>
              <a:ext uri="{C183D7F6-B498-43B3-948B-1728B52AA6E4}">
                <adec:decorative xmlns:adec="http://schemas.microsoft.com/office/drawing/2017/decorative" val="1"/>
              </a:ext>
            </a:extLst>
          </p:cNvPr>
          <p:cNvSpPr/>
          <p:nvPr/>
        </p:nvSpPr>
        <p:spPr>
          <a:xfrm rot="5400000">
            <a:off x="15648027" y="6241979"/>
            <a:ext cx="4622915" cy="204892"/>
          </a:xfrm>
          <a:custGeom>
            <a:avLst/>
            <a:gdLst/>
            <a:ahLst/>
            <a:cxnLst/>
            <a:rect l="l" t="t" r="r" b="b"/>
            <a:pathLst>
              <a:path w="4520184" h="200339">
                <a:moveTo>
                  <a:pt x="0" y="0"/>
                </a:moveTo>
                <a:lnTo>
                  <a:pt x="4520184" y="0"/>
                </a:lnTo>
                <a:lnTo>
                  <a:pt x="4520184" y="200339"/>
                </a:lnTo>
                <a:lnTo>
                  <a:pt x="0" y="200339"/>
                </a:lnTo>
                <a:lnTo>
                  <a:pt x="0" y="0"/>
                </a:lnTo>
                <a:close/>
              </a:path>
            </a:pathLst>
          </a:custGeom>
          <a:blipFill>
            <a:blip r:embed="rId7"/>
            <a:stretch>
              <a:fillRect/>
            </a:stretch>
          </a:blipFill>
        </p:spPr>
        <p:txBody>
          <a:bodyPr/>
          <a:lstStyle/>
          <a:p>
            <a:endParaRPr lang="en-US" sz="1841"/>
          </a:p>
        </p:txBody>
      </p:sp>
      <p:sp>
        <p:nvSpPr>
          <p:cNvPr id="8" name="Freeform 8">
            <a:extLst>
              <a:ext uri="{C183D7F6-B498-43B3-948B-1728B52AA6E4}">
                <adec:decorative xmlns:adec="http://schemas.microsoft.com/office/drawing/2017/decorative" val="1"/>
              </a:ext>
            </a:extLst>
          </p:cNvPr>
          <p:cNvSpPr/>
          <p:nvPr/>
        </p:nvSpPr>
        <p:spPr>
          <a:xfrm>
            <a:off x="17822101" y="9585614"/>
            <a:ext cx="233795" cy="467591"/>
          </a:xfrm>
          <a:custGeom>
            <a:avLst/>
            <a:gdLst/>
            <a:ahLst/>
            <a:cxnLst/>
            <a:rect l="l" t="t" r="r" b="b"/>
            <a:pathLst>
              <a:path w="228600" h="457200">
                <a:moveTo>
                  <a:pt x="0" y="0"/>
                </a:moveTo>
                <a:lnTo>
                  <a:pt x="228600" y="0"/>
                </a:lnTo>
                <a:lnTo>
                  <a:pt x="228600" y="457200"/>
                </a:lnTo>
                <a:lnTo>
                  <a:pt x="0" y="457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1841"/>
          </a:p>
        </p:txBody>
      </p:sp>
      <p:sp>
        <p:nvSpPr>
          <p:cNvPr id="9" name="Freeform 9">
            <a:extLst>
              <a:ext uri="{C183D7F6-B498-43B3-948B-1728B52AA6E4}">
                <adec:decorative xmlns:adec="http://schemas.microsoft.com/office/drawing/2017/decorative" val="1"/>
              </a:ext>
            </a:extLst>
          </p:cNvPr>
          <p:cNvSpPr/>
          <p:nvPr/>
        </p:nvSpPr>
        <p:spPr>
          <a:xfrm rot="5400000">
            <a:off x="17813363" y="9843276"/>
            <a:ext cx="292244" cy="204892"/>
          </a:xfrm>
          <a:custGeom>
            <a:avLst/>
            <a:gdLst/>
            <a:ahLst/>
            <a:cxnLst/>
            <a:rect l="l" t="t" r="r" b="b"/>
            <a:pathLst>
              <a:path w="285750" h="200339">
                <a:moveTo>
                  <a:pt x="0" y="0"/>
                </a:moveTo>
                <a:lnTo>
                  <a:pt x="285750" y="0"/>
                </a:lnTo>
                <a:lnTo>
                  <a:pt x="285750" y="200340"/>
                </a:lnTo>
                <a:lnTo>
                  <a:pt x="0" y="200340"/>
                </a:lnTo>
                <a:lnTo>
                  <a:pt x="0" y="0"/>
                </a:lnTo>
                <a:close/>
              </a:path>
            </a:pathLst>
          </a:custGeom>
          <a:blipFill>
            <a:blip r:embed="rId10"/>
            <a:stretch>
              <a:fillRect/>
            </a:stretch>
          </a:blipFill>
        </p:spPr>
        <p:txBody>
          <a:bodyPr/>
          <a:lstStyle/>
          <a:p>
            <a:endParaRPr lang="en-US" sz="1841"/>
          </a:p>
        </p:txBody>
      </p:sp>
      <p:sp>
        <p:nvSpPr>
          <p:cNvPr id="10" name="Freeform 10">
            <a:extLst>
              <a:ext uri="{C183D7F6-B498-43B3-948B-1728B52AA6E4}">
                <adec:decorative xmlns:adec="http://schemas.microsoft.com/office/drawing/2017/decorative" val="1"/>
              </a:ext>
            </a:extLst>
          </p:cNvPr>
          <p:cNvSpPr/>
          <p:nvPr/>
        </p:nvSpPr>
        <p:spPr>
          <a:xfrm>
            <a:off x="2873736" y="301917"/>
            <a:ext cx="4086618" cy="725740"/>
          </a:xfrm>
          <a:custGeom>
            <a:avLst/>
            <a:gdLst/>
            <a:ahLst/>
            <a:cxnLst/>
            <a:rect l="l" t="t" r="r" b="b"/>
            <a:pathLst>
              <a:path w="3995804" h="709612">
                <a:moveTo>
                  <a:pt x="0" y="0"/>
                </a:moveTo>
                <a:lnTo>
                  <a:pt x="3995804" y="0"/>
                </a:lnTo>
                <a:lnTo>
                  <a:pt x="3995804" y="709613"/>
                </a:lnTo>
                <a:lnTo>
                  <a:pt x="0" y="709613"/>
                </a:lnTo>
                <a:lnTo>
                  <a:pt x="0" y="0"/>
                </a:lnTo>
                <a:close/>
              </a:path>
            </a:pathLst>
          </a:custGeom>
          <a:blipFill>
            <a:blip r:embed="rId11"/>
            <a:stretch>
              <a:fillRect/>
            </a:stretch>
          </a:blipFill>
        </p:spPr>
        <p:txBody>
          <a:bodyPr/>
          <a:lstStyle/>
          <a:p>
            <a:endParaRPr lang="en-US" sz="1841"/>
          </a:p>
        </p:txBody>
      </p:sp>
      <p:sp>
        <p:nvSpPr>
          <p:cNvPr id="11" name="Freeform 11">
            <a:extLst>
              <a:ext uri="{C183D7F6-B498-43B3-948B-1728B52AA6E4}">
                <adec:decorative xmlns:adec="http://schemas.microsoft.com/office/drawing/2017/decorative" val="1"/>
              </a:ext>
            </a:extLst>
          </p:cNvPr>
          <p:cNvSpPr/>
          <p:nvPr/>
        </p:nvSpPr>
        <p:spPr>
          <a:xfrm>
            <a:off x="3092988" y="409464"/>
            <a:ext cx="3827494" cy="399722"/>
          </a:xfrm>
          <a:custGeom>
            <a:avLst/>
            <a:gdLst/>
            <a:ahLst/>
            <a:cxnLst/>
            <a:rect l="l" t="t" r="r" b="b"/>
            <a:pathLst>
              <a:path w="3742439" h="390839">
                <a:moveTo>
                  <a:pt x="0" y="0"/>
                </a:moveTo>
                <a:lnTo>
                  <a:pt x="3742439" y="0"/>
                </a:lnTo>
                <a:lnTo>
                  <a:pt x="3742439" y="390840"/>
                </a:lnTo>
                <a:lnTo>
                  <a:pt x="0" y="390840"/>
                </a:lnTo>
                <a:lnTo>
                  <a:pt x="0" y="0"/>
                </a:lnTo>
                <a:close/>
              </a:path>
            </a:pathLst>
          </a:custGeom>
          <a:blipFill>
            <a:blip r:embed="rId12"/>
            <a:stretch>
              <a:fillRect/>
            </a:stretch>
          </a:blipFill>
        </p:spPr>
        <p:txBody>
          <a:bodyPr/>
          <a:lstStyle/>
          <a:p>
            <a:endParaRPr lang="en-US" sz="1841"/>
          </a:p>
        </p:txBody>
      </p:sp>
      <p:sp>
        <p:nvSpPr>
          <p:cNvPr id="12" name="Freeform 12">
            <a:extLst>
              <a:ext uri="{C183D7F6-B498-43B3-948B-1728B52AA6E4}">
                <adec:decorative xmlns:adec="http://schemas.microsoft.com/office/drawing/2017/decorative" val="1"/>
              </a:ext>
            </a:extLst>
          </p:cNvPr>
          <p:cNvSpPr/>
          <p:nvPr/>
        </p:nvSpPr>
        <p:spPr>
          <a:xfrm>
            <a:off x="3011802" y="6140375"/>
            <a:ext cx="483830" cy="3756966"/>
          </a:xfrm>
          <a:custGeom>
            <a:avLst/>
            <a:gdLst/>
            <a:ahLst/>
            <a:cxnLst/>
            <a:rect l="l" t="t" r="r" b="b"/>
            <a:pathLst>
              <a:path w="473078" h="3673478">
                <a:moveTo>
                  <a:pt x="0" y="0"/>
                </a:moveTo>
                <a:lnTo>
                  <a:pt x="473078" y="0"/>
                </a:lnTo>
                <a:lnTo>
                  <a:pt x="473078" y="3673478"/>
                </a:lnTo>
                <a:lnTo>
                  <a:pt x="0" y="367347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sz="1841"/>
          </a:p>
        </p:txBody>
      </p:sp>
      <p:sp>
        <p:nvSpPr>
          <p:cNvPr id="13" name="Freeform 13" descr="Building renovations diagram for Mountain Rd Building. "/>
          <p:cNvSpPr/>
          <p:nvPr/>
        </p:nvSpPr>
        <p:spPr>
          <a:xfrm>
            <a:off x="6486655" y="1136451"/>
            <a:ext cx="10118151" cy="8648873"/>
          </a:xfrm>
          <a:custGeom>
            <a:avLst/>
            <a:gdLst/>
            <a:ahLst/>
            <a:cxnLst/>
            <a:rect l="l" t="t" r="r" b="b"/>
            <a:pathLst>
              <a:path w="9893303" h="8456676">
                <a:moveTo>
                  <a:pt x="0" y="0"/>
                </a:moveTo>
                <a:lnTo>
                  <a:pt x="9893303" y="0"/>
                </a:lnTo>
                <a:lnTo>
                  <a:pt x="9893303" y="8456676"/>
                </a:lnTo>
                <a:lnTo>
                  <a:pt x="0" y="8456676"/>
                </a:lnTo>
                <a:lnTo>
                  <a:pt x="0" y="0"/>
                </a:lnTo>
                <a:close/>
              </a:path>
            </a:pathLst>
          </a:custGeom>
          <a:blipFill>
            <a:blip r:embed="rId15"/>
            <a:stretch>
              <a:fillRect/>
            </a:stretch>
          </a:blipFill>
        </p:spPr>
        <p:txBody>
          <a:bodyPr/>
          <a:lstStyle/>
          <a:p>
            <a:endParaRPr lang="en-US" sz="1841"/>
          </a:p>
        </p:txBody>
      </p:sp>
      <p:sp>
        <p:nvSpPr>
          <p:cNvPr id="14" name="TextBox 14">
            <a:extLst>
              <a:ext uri="{C183D7F6-B498-43B3-948B-1728B52AA6E4}">
                <adec:decorative xmlns:adec="http://schemas.microsoft.com/office/drawing/2017/decorative" val="1"/>
              </a:ext>
            </a:extLst>
          </p:cNvPr>
          <p:cNvSpPr txBox="1"/>
          <p:nvPr/>
        </p:nvSpPr>
        <p:spPr>
          <a:xfrm>
            <a:off x="3536157" y="9373172"/>
            <a:ext cx="824869" cy="658070"/>
          </a:xfrm>
          <a:prstGeom prst="rect">
            <a:avLst/>
          </a:prstGeom>
        </p:spPr>
        <p:txBody>
          <a:bodyPr lIns="0" tIns="0" rIns="0" bIns="0" rtlCol="0" anchor="t">
            <a:spAutoFit/>
          </a:bodyPr>
          <a:lstStyle/>
          <a:p>
            <a:pPr>
              <a:lnSpc>
                <a:spcPts val="2577"/>
              </a:lnSpc>
            </a:pPr>
            <a:r>
              <a:rPr lang="en-US" sz="1841" spc="-42">
                <a:solidFill>
                  <a:srgbClr val="000000"/>
                </a:solidFill>
                <a:latin typeface="IBM Plex Sans Condensed"/>
                <a:ea typeface="IBM Plex Sans Condensed"/>
                <a:cs typeface="IBM Plex Sans Condensed"/>
                <a:sym typeface="IBM Plex Sans Condensed"/>
              </a:rPr>
              <a:t>SEMINAR</a:t>
            </a:r>
          </a:p>
        </p:txBody>
      </p:sp>
      <p:sp>
        <p:nvSpPr>
          <p:cNvPr id="15" name="TextBox 15">
            <a:extLst>
              <a:ext uri="{C183D7F6-B498-43B3-948B-1728B52AA6E4}">
                <adec:decorative xmlns:adec="http://schemas.microsoft.com/office/drawing/2017/decorative" val="1"/>
              </a:ext>
            </a:extLst>
          </p:cNvPr>
          <p:cNvSpPr txBox="1"/>
          <p:nvPr/>
        </p:nvSpPr>
        <p:spPr>
          <a:xfrm>
            <a:off x="3536156" y="7032879"/>
            <a:ext cx="1499983" cy="2274617"/>
          </a:xfrm>
          <a:prstGeom prst="rect">
            <a:avLst/>
          </a:prstGeom>
        </p:spPr>
        <p:txBody>
          <a:bodyPr lIns="0" tIns="0" rIns="0" bIns="0" rtlCol="0" anchor="t">
            <a:spAutoFit/>
          </a:bodyPr>
          <a:lstStyle/>
          <a:p>
            <a:pPr>
              <a:lnSpc>
                <a:spcPts val="2577"/>
              </a:lnSpc>
            </a:pPr>
            <a:r>
              <a:rPr lang="en-US" sz="1841" spc="-42">
                <a:solidFill>
                  <a:srgbClr val="000000"/>
                </a:solidFill>
                <a:latin typeface="IBM Plex Sans Condensed"/>
                <a:ea typeface="IBM Plex Sans Condensed"/>
                <a:cs typeface="IBM Plex Sans Condensed"/>
                <a:sym typeface="IBM Plex Sans Condensed"/>
              </a:rPr>
              <a:t>C AFE T E RIA KIT C HE N ADMINISTRATION</a:t>
            </a:r>
          </a:p>
          <a:p>
            <a:pPr>
              <a:lnSpc>
                <a:spcPts val="3685"/>
              </a:lnSpc>
            </a:pPr>
            <a:r>
              <a:rPr lang="en-US" sz="1843" spc="-42">
                <a:solidFill>
                  <a:srgbClr val="000000"/>
                </a:solidFill>
                <a:latin typeface="IBM Plex Sans Condensed"/>
                <a:ea typeface="IBM Plex Sans Condensed"/>
                <a:cs typeface="IBM Plex Sans Condensed"/>
                <a:sym typeface="IBM Plex Sans Condensed"/>
              </a:rPr>
              <a:t>GUIDANCE HEALTH</a:t>
            </a:r>
          </a:p>
        </p:txBody>
      </p:sp>
      <p:sp>
        <p:nvSpPr>
          <p:cNvPr id="16" name="TextBox 16">
            <a:extLst>
              <a:ext uri="{C183D7F6-B498-43B3-948B-1728B52AA6E4}">
                <adec:decorative xmlns:adec="http://schemas.microsoft.com/office/drawing/2017/decorative" val="1"/>
              </a:ext>
            </a:extLst>
          </p:cNvPr>
          <p:cNvSpPr txBox="1"/>
          <p:nvPr/>
        </p:nvSpPr>
        <p:spPr>
          <a:xfrm>
            <a:off x="3536156" y="5989168"/>
            <a:ext cx="1817282" cy="1395881"/>
          </a:xfrm>
          <a:prstGeom prst="rect">
            <a:avLst/>
          </a:prstGeom>
        </p:spPr>
        <p:txBody>
          <a:bodyPr lIns="0" tIns="0" rIns="0" bIns="0" rtlCol="0" anchor="t">
            <a:spAutoFit/>
          </a:bodyPr>
          <a:lstStyle/>
          <a:p>
            <a:pPr>
              <a:lnSpc>
                <a:spcPts val="3685"/>
              </a:lnSpc>
            </a:pPr>
            <a:r>
              <a:rPr lang="en-US" sz="1843" spc="-42">
                <a:solidFill>
                  <a:srgbClr val="000000"/>
                </a:solidFill>
                <a:latin typeface="IBM Plex Sans Condensed"/>
                <a:ea typeface="IBM Plex Sans Condensed"/>
                <a:cs typeface="IBM Plex Sans Condensed"/>
                <a:sym typeface="IBM Plex Sans Condensed"/>
              </a:rPr>
              <a:t>C LASSROOM S SPECIAL EDUCATION</a:t>
            </a:r>
          </a:p>
        </p:txBody>
      </p:sp>
      <p:pic>
        <p:nvPicPr>
          <p:cNvPr id="18" name="Picture 17">
            <a:extLst>
              <a:ext uri="{FF2B5EF4-FFF2-40B4-BE49-F238E27FC236}">
                <a16:creationId xmlns:a16="http://schemas.microsoft.com/office/drawing/2014/main" id="{150610AA-1F05-AF4A-4455-17E149A37407}"/>
              </a:ext>
              <a:ext uri="{C183D7F6-B498-43B3-948B-1728B52AA6E4}">
                <adec:decorative xmlns:adec="http://schemas.microsoft.com/office/drawing/2017/decorative" val="1"/>
              </a:ext>
            </a:extLst>
          </p:cNvPr>
          <p:cNvPicPr>
            <a:picLocks noChangeAspect="1"/>
          </p:cNvPicPr>
          <p:nvPr/>
        </p:nvPicPr>
        <p:blipFill>
          <a:blip r:embed="rId16"/>
          <a:stretch>
            <a:fillRect/>
          </a:stretch>
        </p:blipFill>
        <p:spPr>
          <a:xfrm>
            <a:off x="2648247" y="5337729"/>
            <a:ext cx="2990553" cy="4827390"/>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a:spLocks noGrp="1"/>
          </p:cNvSpPr>
          <p:nvPr>
            <p:ph type="title" idx="4294967295"/>
          </p:nvPr>
        </p:nvSpPr>
        <p:spPr>
          <a:xfrm>
            <a:off x="636652" y="472809"/>
            <a:ext cx="8552257" cy="98795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020"/>
              </a:lnSpc>
              <a:spcBef>
                <a:spcPct val="0"/>
              </a:spcBef>
              <a:spcAft>
                <a:spcPts val="0"/>
              </a:spcAft>
              <a:buClrTx/>
              <a:buSzTx/>
              <a:buFontTx/>
              <a:buNone/>
              <a:tabLst/>
              <a:defRPr/>
            </a:pPr>
            <a:r>
              <a:rPr kumimoji="0" lang="en-US" sz="5729" b="0" i="0" u="none" strike="noStrike" kern="1200" cap="none" spc="0" normalizeH="0" baseline="0" noProof="0">
                <a:ln>
                  <a:noFill/>
                </a:ln>
                <a:solidFill>
                  <a:srgbClr val="000000"/>
                </a:solidFill>
                <a:effectLst/>
                <a:uLnTx/>
                <a:uFillTx/>
                <a:latin typeface="Public Sans Thin"/>
                <a:ea typeface="Public Sans Thin"/>
                <a:cs typeface="Public Sans Thin"/>
                <a:sym typeface="Public Sans Thin"/>
              </a:rPr>
              <a:t>Financial Considerations</a:t>
            </a:r>
          </a:p>
        </p:txBody>
      </p:sp>
      <p:sp>
        <p:nvSpPr>
          <p:cNvPr id="5" name="TextBox 5"/>
          <p:cNvSpPr txBox="1"/>
          <p:nvPr/>
        </p:nvSpPr>
        <p:spPr>
          <a:xfrm>
            <a:off x="453446" y="2098233"/>
            <a:ext cx="9296668" cy="6398895"/>
          </a:xfrm>
          <a:prstGeom prst="rect">
            <a:avLst/>
          </a:prstGeom>
        </p:spPr>
        <p:txBody>
          <a:bodyPr lIns="0" tIns="0" rIns="0" bIns="0" rtlCol="0" anchor="t">
            <a:spAutoFit/>
          </a:bodyPr>
          <a:lstStyle/>
          <a:p>
            <a:pPr algn="ctr">
              <a:lnSpc>
                <a:spcPts val="7649"/>
              </a:lnSpc>
            </a:pPr>
            <a:r>
              <a:rPr lang="en-US" sz="3399">
                <a:solidFill>
                  <a:srgbClr val="000000"/>
                </a:solidFill>
                <a:latin typeface="Canva Sans"/>
                <a:ea typeface="Canva Sans"/>
                <a:cs typeface="Canva Sans"/>
                <a:sym typeface="Canva Sans"/>
              </a:rPr>
              <a:t>Estimated one-time cost of </a:t>
            </a:r>
          </a:p>
          <a:p>
            <a:pPr algn="ctr">
              <a:lnSpc>
                <a:spcPts val="7649"/>
              </a:lnSpc>
            </a:pPr>
            <a:r>
              <a:rPr lang="en-US" sz="3399">
                <a:solidFill>
                  <a:srgbClr val="000000"/>
                </a:solidFill>
                <a:latin typeface="Canva Sans"/>
                <a:ea typeface="Canva Sans"/>
                <a:cs typeface="Canva Sans"/>
                <a:sym typeface="Canva Sans"/>
              </a:rPr>
              <a:t>materials needed per room</a:t>
            </a:r>
          </a:p>
          <a:p>
            <a:pPr marL="690881" lvl="1" indent="-345440" algn="just">
              <a:lnSpc>
                <a:spcPts val="7200"/>
              </a:lnSpc>
              <a:buFont typeface="Arial"/>
              <a:buChar char="•"/>
            </a:pPr>
            <a:r>
              <a:rPr lang="en-US" sz="3200">
                <a:solidFill>
                  <a:srgbClr val="000000"/>
                </a:solidFill>
                <a:latin typeface="Canva Sans"/>
                <a:ea typeface="Canva Sans"/>
                <a:cs typeface="Canva Sans"/>
                <a:sym typeface="Canva Sans"/>
              </a:rPr>
              <a:t>Furniture  </a:t>
            </a:r>
          </a:p>
          <a:p>
            <a:pPr marL="690881" lvl="1" indent="-345440" algn="just">
              <a:lnSpc>
                <a:spcPts val="7200"/>
              </a:lnSpc>
              <a:buFont typeface="Arial"/>
              <a:buChar char="•"/>
            </a:pPr>
            <a:r>
              <a:rPr lang="en-US" sz="3200">
                <a:solidFill>
                  <a:srgbClr val="000000"/>
                </a:solidFill>
                <a:latin typeface="Canva Sans"/>
                <a:ea typeface="Canva Sans"/>
                <a:cs typeface="Canva Sans"/>
                <a:sym typeface="Canva Sans"/>
              </a:rPr>
              <a:t>School Related Materials</a:t>
            </a:r>
          </a:p>
          <a:p>
            <a:pPr marL="690881" lvl="1" indent="-345440" algn="just">
              <a:lnSpc>
                <a:spcPts val="7200"/>
              </a:lnSpc>
              <a:buFont typeface="Arial"/>
              <a:buChar char="•"/>
            </a:pPr>
            <a:r>
              <a:rPr lang="en-US" sz="3200">
                <a:solidFill>
                  <a:srgbClr val="000000"/>
                </a:solidFill>
                <a:latin typeface="Canva Sans"/>
                <a:ea typeface="Canva Sans"/>
                <a:cs typeface="Canva Sans"/>
                <a:sym typeface="Canva Sans"/>
              </a:rPr>
              <a:t>Technology</a:t>
            </a:r>
          </a:p>
          <a:p>
            <a:pPr algn="just">
              <a:lnSpc>
                <a:spcPts val="7200"/>
              </a:lnSpc>
            </a:pPr>
            <a:r>
              <a:rPr lang="en-US" sz="3200">
                <a:solidFill>
                  <a:srgbClr val="000000"/>
                </a:solidFill>
                <a:latin typeface="Canva Sans"/>
                <a:ea typeface="Canva Sans"/>
                <a:cs typeface="Canva Sans"/>
                <a:sym typeface="Canva Sans"/>
              </a:rPr>
              <a:t>Estimated total </a:t>
            </a:r>
          </a:p>
          <a:p>
            <a:pPr algn="just">
              <a:lnSpc>
                <a:spcPts val="7200"/>
              </a:lnSpc>
            </a:pPr>
            <a:r>
              <a:rPr lang="en-US" sz="3200">
                <a:solidFill>
                  <a:srgbClr val="000000"/>
                </a:solidFill>
                <a:latin typeface="Canva Sans"/>
                <a:ea typeface="Canva Sans"/>
                <a:cs typeface="Canva Sans"/>
                <a:sym typeface="Canva Sans"/>
              </a:rPr>
              <a:t>cost of materials </a:t>
            </a:r>
          </a:p>
        </p:txBody>
      </p:sp>
      <p:sp>
        <p:nvSpPr>
          <p:cNvPr id="6" name="TextBox 6"/>
          <p:cNvSpPr txBox="1"/>
          <p:nvPr/>
        </p:nvSpPr>
        <p:spPr>
          <a:xfrm>
            <a:off x="5249665" y="3060258"/>
            <a:ext cx="4500449" cy="5436870"/>
          </a:xfrm>
          <a:prstGeom prst="rect">
            <a:avLst/>
          </a:prstGeom>
        </p:spPr>
        <p:txBody>
          <a:bodyPr lIns="0" tIns="0" rIns="0" bIns="0" rtlCol="0" anchor="t">
            <a:spAutoFit/>
          </a:bodyPr>
          <a:lstStyle/>
          <a:p>
            <a:pPr algn="r">
              <a:lnSpc>
                <a:spcPts val="7649"/>
              </a:lnSpc>
            </a:pPr>
            <a:endParaRPr/>
          </a:p>
          <a:p>
            <a:pPr algn="r">
              <a:lnSpc>
                <a:spcPts val="7200"/>
              </a:lnSpc>
            </a:pPr>
            <a:r>
              <a:rPr lang="en-US" sz="3200">
                <a:solidFill>
                  <a:srgbClr val="000000"/>
                </a:solidFill>
                <a:latin typeface="Canva Sans"/>
                <a:ea typeface="Canva Sans"/>
                <a:cs typeface="Canva Sans"/>
                <a:sym typeface="Canva Sans"/>
              </a:rPr>
              <a:t>$8,000-$10,000  $8,000-$10,000 $10,000-$17,000</a:t>
            </a:r>
          </a:p>
          <a:p>
            <a:pPr algn="r">
              <a:lnSpc>
                <a:spcPts val="7200"/>
              </a:lnSpc>
            </a:pPr>
            <a:endParaRPr lang="en-US" sz="3200">
              <a:solidFill>
                <a:srgbClr val="000000"/>
              </a:solidFill>
              <a:latin typeface="Canva Sans"/>
              <a:ea typeface="Canva Sans"/>
              <a:cs typeface="Canva Sans"/>
              <a:sym typeface="Canva Sans"/>
            </a:endParaRPr>
          </a:p>
          <a:p>
            <a:pPr algn="r">
              <a:lnSpc>
                <a:spcPts val="7200"/>
              </a:lnSpc>
            </a:pPr>
            <a:r>
              <a:rPr lang="en-US" sz="3200">
                <a:solidFill>
                  <a:srgbClr val="000000"/>
                </a:solidFill>
                <a:latin typeface="Canva Sans"/>
                <a:ea typeface="Canva Sans"/>
                <a:cs typeface="Canva Sans"/>
                <a:sym typeface="Canva Sans"/>
              </a:rPr>
              <a:t>$550,000-$800,000</a:t>
            </a:r>
          </a:p>
        </p:txBody>
      </p:sp>
      <p:sp>
        <p:nvSpPr>
          <p:cNvPr id="2" name="Freeform 2" descr="Student playing with Legos at a table."/>
          <p:cNvSpPr/>
          <p:nvPr/>
        </p:nvSpPr>
        <p:spPr>
          <a:xfrm>
            <a:off x="10058400" y="0"/>
            <a:ext cx="8229600" cy="10287000"/>
          </a:xfrm>
          <a:custGeom>
            <a:avLst/>
            <a:gdLst/>
            <a:ahLst/>
            <a:cxnLst/>
            <a:rect l="l" t="t" r="r" b="b"/>
            <a:pathLst>
              <a:path w="8229600" h="10287000">
                <a:moveTo>
                  <a:pt x="0" y="0"/>
                </a:moveTo>
                <a:lnTo>
                  <a:pt x="8229600" y="0"/>
                </a:lnTo>
                <a:lnTo>
                  <a:pt x="8229600" y="10287000"/>
                </a:lnTo>
                <a:lnTo>
                  <a:pt x="0" y="10287000"/>
                </a:lnTo>
                <a:lnTo>
                  <a:pt x="0" y="0"/>
                </a:lnTo>
                <a:close/>
              </a:path>
            </a:pathLst>
          </a:custGeom>
          <a:blipFill>
            <a:blip r:embed="rId2"/>
            <a:stretch>
              <a:fillRect l="-8704" r="-78913"/>
            </a:stretch>
          </a:blipFill>
        </p:spPr>
        <p:txBody>
          <a:bodyPr/>
          <a:lstStyle/>
          <a:p>
            <a:endParaRPr lang="en-US"/>
          </a:p>
        </p:txBody>
      </p:sp>
      <p:sp>
        <p:nvSpPr>
          <p:cNvPr id="3" name="Freeform 3" descr="CDSD logo"/>
          <p:cNvSpPr/>
          <p:nvPr/>
        </p:nvSpPr>
        <p:spPr>
          <a:xfrm>
            <a:off x="16129564" y="81285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3"/>
            <a:stretch>
              <a:fillRect l="-10710" r="-7102" b="-52508"/>
            </a:stretch>
          </a:blipFill>
        </p:spPr>
        <p:txBody>
          <a:bodyPr/>
          <a:lstStyle/>
          <a:p>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9144000" y="0"/>
            <a:ext cx="9144000" cy="10287000"/>
          </a:xfrm>
          <a:prstGeom prst="rect">
            <a:avLst/>
          </a:prstGeom>
          <a:solidFill>
            <a:srgbClr val="914E4C">
              <a:alpha val="3922"/>
            </a:srgbClr>
          </a:solidFill>
        </p:spPr>
        <p:txBody>
          <a:bodyPr/>
          <a:lstStyle/>
          <a:p>
            <a:endParaRPr lang="en-US"/>
          </a:p>
        </p:txBody>
      </p:sp>
      <p:sp>
        <p:nvSpPr>
          <p:cNvPr id="4" name="TextBox 4"/>
          <p:cNvSpPr txBox="1">
            <a:spLocks noGrp="1"/>
          </p:cNvSpPr>
          <p:nvPr>
            <p:ph type="title" idx="4294967295"/>
          </p:nvPr>
        </p:nvSpPr>
        <p:spPr>
          <a:xfrm>
            <a:off x="602071" y="261877"/>
            <a:ext cx="7828200" cy="98795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020"/>
              </a:lnSpc>
              <a:spcBef>
                <a:spcPct val="0"/>
              </a:spcBef>
              <a:spcAft>
                <a:spcPts val="0"/>
              </a:spcAft>
              <a:buClrTx/>
              <a:buSzTx/>
              <a:buFontTx/>
              <a:buNone/>
              <a:tabLst/>
              <a:defRPr/>
            </a:pPr>
            <a:r>
              <a:rPr kumimoji="0" lang="en-US" sz="5729" b="0" i="0" u="none" strike="noStrike" kern="1200" cap="none" spc="0" normalizeH="0" baseline="0" noProof="0">
                <a:ln>
                  <a:noFill/>
                </a:ln>
                <a:solidFill>
                  <a:srgbClr val="000000"/>
                </a:solidFill>
                <a:effectLst/>
                <a:uLnTx/>
                <a:uFillTx/>
                <a:latin typeface="Public Sans Thin"/>
                <a:ea typeface="Public Sans Thin"/>
                <a:cs typeface="Public Sans Thin"/>
                <a:sym typeface="Public Sans Thin"/>
              </a:rPr>
              <a:t>Staffing Increase</a:t>
            </a:r>
          </a:p>
        </p:txBody>
      </p:sp>
      <p:sp>
        <p:nvSpPr>
          <p:cNvPr id="5" name="TextBox 5"/>
          <p:cNvSpPr txBox="1"/>
          <p:nvPr/>
        </p:nvSpPr>
        <p:spPr>
          <a:xfrm>
            <a:off x="264325" y="1381954"/>
            <a:ext cx="8774012" cy="2600834"/>
          </a:xfrm>
          <a:prstGeom prst="rect">
            <a:avLst/>
          </a:prstGeom>
        </p:spPr>
        <p:txBody>
          <a:bodyPr lIns="0" tIns="0" rIns="0" bIns="0" rtlCol="0" anchor="t">
            <a:spAutoFit/>
          </a:bodyPr>
          <a:lstStyle/>
          <a:p>
            <a:pPr algn="ctr">
              <a:lnSpc>
                <a:spcPts val="5473"/>
              </a:lnSpc>
            </a:pPr>
            <a:r>
              <a:rPr lang="en-US" sz="3399" b="1">
                <a:solidFill>
                  <a:srgbClr val="000000"/>
                </a:solidFill>
                <a:latin typeface="Canva Sans Bold"/>
                <a:ea typeface="Canva Sans Bold"/>
                <a:cs typeface="Canva Sans Bold"/>
                <a:sym typeface="Canva Sans Bold"/>
              </a:rPr>
              <a:t>Current</a:t>
            </a:r>
          </a:p>
          <a:p>
            <a:pPr algn="ctr">
              <a:lnSpc>
                <a:spcPts val="5473"/>
              </a:lnSpc>
            </a:pPr>
            <a:r>
              <a:rPr lang="en-US" sz="3399">
                <a:solidFill>
                  <a:srgbClr val="000000"/>
                </a:solidFill>
                <a:latin typeface="Canva Sans"/>
                <a:ea typeface="Canva Sans"/>
                <a:cs typeface="Canva Sans"/>
                <a:sym typeface="Canva Sans"/>
              </a:rPr>
              <a:t>23 Kindergarten teachers cost - </a:t>
            </a:r>
          </a:p>
          <a:p>
            <a:pPr algn="ctr">
              <a:lnSpc>
                <a:spcPts val="5473"/>
              </a:lnSpc>
            </a:pPr>
            <a:r>
              <a:rPr lang="en-US" sz="3399">
                <a:solidFill>
                  <a:srgbClr val="000000"/>
                </a:solidFill>
                <a:latin typeface="Canva Sans"/>
                <a:ea typeface="Canva Sans"/>
                <a:cs typeface="Canva Sans"/>
                <a:sym typeface="Canva Sans"/>
              </a:rPr>
              <a:t>$2.7 million</a:t>
            </a:r>
          </a:p>
          <a:p>
            <a:pPr algn="ctr">
              <a:lnSpc>
                <a:spcPts val="4507"/>
              </a:lnSpc>
            </a:pPr>
            <a:endParaRPr lang="en-US" sz="3399">
              <a:solidFill>
                <a:srgbClr val="000000"/>
              </a:solidFill>
              <a:latin typeface="Canva Sans"/>
              <a:ea typeface="Canva Sans"/>
              <a:cs typeface="Canva Sans"/>
              <a:sym typeface="Canva Sans"/>
            </a:endParaRPr>
          </a:p>
        </p:txBody>
      </p:sp>
      <p:sp>
        <p:nvSpPr>
          <p:cNvPr id="7" name="TextBox 7"/>
          <p:cNvSpPr txBox="1"/>
          <p:nvPr/>
        </p:nvSpPr>
        <p:spPr>
          <a:xfrm>
            <a:off x="1079218" y="3594151"/>
            <a:ext cx="7351054" cy="6111622"/>
          </a:xfrm>
          <a:prstGeom prst="rect">
            <a:avLst/>
          </a:prstGeom>
        </p:spPr>
        <p:txBody>
          <a:bodyPr lIns="0" tIns="0" rIns="0" bIns="0" rtlCol="0" anchor="t">
            <a:spAutoFit/>
          </a:bodyPr>
          <a:lstStyle/>
          <a:p>
            <a:pPr algn="ctr">
              <a:lnSpc>
                <a:spcPts val="5507"/>
              </a:lnSpc>
            </a:pPr>
            <a:r>
              <a:rPr lang="en-US" sz="3399" b="1">
                <a:solidFill>
                  <a:srgbClr val="000000"/>
                </a:solidFill>
                <a:latin typeface="Canva Sans Bold"/>
                <a:ea typeface="Canva Sans Bold"/>
                <a:cs typeface="Canva Sans Bold"/>
                <a:sym typeface="Canva Sans Bold"/>
              </a:rPr>
              <a:t>Full Day for All Students</a:t>
            </a:r>
          </a:p>
          <a:p>
            <a:pPr marL="734056" lvl="1" indent="-367028" algn="l">
              <a:lnSpc>
                <a:spcPts val="5507"/>
              </a:lnSpc>
              <a:buFont typeface="Arial"/>
              <a:buChar char="•"/>
            </a:pPr>
            <a:r>
              <a:rPr lang="en-US" sz="3399">
                <a:solidFill>
                  <a:srgbClr val="000000"/>
                </a:solidFill>
                <a:latin typeface="Canva Sans"/>
                <a:ea typeface="Canva Sans"/>
                <a:cs typeface="Canva Sans"/>
                <a:sym typeface="Canva Sans"/>
              </a:rPr>
              <a:t>44 Kindergarten teachers estimated additional cost - $2.5 million</a:t>
            </a:r>
          </a:p>
          <a:p>
            <a:pPr marL="734056" lvl="1" indent="-367028" algn="l">
              <a:lnSpc>
                <a:spcPts val="5507"/>
              </a:lnSpc>
              <a:buFont typeface="Arial"/>
              <a:buChar char="•"/>
            </a:pPr>
            <a:r>
              <a:rPr lang="en-US" sz="3399">
                <a:solidFill>
                  <a:srgbClr val="000000"/>
                </a:solidFill>
                <a:latin typeface="Canva Sans"/>
                <a:ea typeface="Canva Sans"/>
                <a:cs typeface="Canva Sans"/>
                <a:sym typeface="Canva Sans"/>
              </a:rPr>
              <a:t>9 Custodial staff estimated additional cost - $790,000</a:t>
            </a:r>
          </a:p>
          <a:p>
            <a:pPr marL="734056" lvl="1" indent="-367028" algn="l">
              <a:lnSpc>
                <a:spcPts val="5507"/>
              </a:lnSpc>
              <a:buFont typeface="Arial"/>
              <a:buChar char="•"/>
            </a:pPr>
            <a:r>
              <a:rPr lang="en-US" sz="3399">
                <a:solidFill>
                  <a:srgbClr val="000000"/>
                </a:solidFill>
                <a:latin typeface="Canva Sans"/>
                <a:ea typeface="Canva Sans"/>
                <a:cs typeface="Canva Sans"/>
                <a:sym typeface="Canva Sans"/>
              </a:rPr>
              <a:t>Health room staff </a:t>
            </a:r>
          </a:p>
          <a:p>
            <a:pPr marL="734056" lvl="1" indent="-367028" algn="l">
              <a:lnSpc>
                <a:spcPts val="5507"/>
              </a:lnSpc>
              <a:buFont typeface="Arial"/>
              <a:buChar char="•"/>
            </a:pPr>
            <a:r>
              <a:rPr lang="en-US" sz="3399">
                <a:solidFill>
                  <a:srgbClr val="000000"/>
                </a:solidFill>
                <a:latin typeface="Canva Sans"/>
                <a:ea typeface="Canva Sans"/>
                <a:cs typeface="Canva Sans"/>
                <a:sym typeface="Canva Sans"/>
              </a:rPr>
              <a:t>Administrative staff</a:t>
            </a:r>
          </a:p>
          <a:p>
            <a:pPr algn="l">
              <a:lnSpc>
                <a:spcPts val="4535"/>
              </a:lnSpc>
            </a:pPr>
            <a:endParaRPr lang="en-US" sz="3399">
              <a:solidFill>
                <a:srgbClr val="000000"/>
              </a:solidFill>
              <a:latin typeface="Canva Sans"/>
              <a:ea typeface="Canva Sans"/>
              <a:cs typeface="Canva Sans"/>
              <a:sym typeface="Canva Sans"/>
            </a:endParaRPr>
          </a:p>
        </p:txBody>
      </p:sp>
      <p:sp>
        <p:nvSpPr>
          <p:cNvPr id="8" name="TextBox 8"/>
          <p:cNvSpPr txBox="1"/>
          <p:nvPr/>
        </p:nvSpPr>
        <p:spPr>
          <a:xfrm>
            <a:off x="9803675" y="261877"/>
            <a:ext cx="7828200" cy="987957"/>
          </a:xfrm>
          <a:prstGeom prst="rect">
            <a:avLst/>
          </a:prstGeom>
        </p:spPr>
        <p:txBody>
          <a:bodyPr lIns="0" tIns="0" rIns="0" bIns="0" rtlCol="0" anchor="t">
            <a:spAutoFit/>
          </a:bodyPr>
          <a:lstStyle/>
          <a:p>
            <a:pPr marL="0" lvl="0" indent="0" algn="ctr">
              <a:lnSpc>
                <a:spcPts val="8020"/>
              </a:lnSpc>
              <a:spcBef>
                <a:spcPct val="0"/>
              </a:spcBef>
            </a:pPr>
            <a:r>
              <a:rPr lang="en-US" sz="5729">
                <a:solidFill>
                  <a:srgbClr val="000000"/>
                </a:solidFill>
                <a:latin typeface="Public Sans Thin"/>
                <a:ea typeface="Public Sans Thin"/>
                <a:cs typeface="Public Sans Thin"/>
                <a:sym typeface="Public Sans Thin"/>
              </a:rPr>
              <a:t>HR Staffing Process</a:t>
            </a:r>
          </a:p>
        </p:txBody>
      </p:sp>
      <p:sp>
        <p:nvSpPr>
          <p:cNvPr id="6" name="TextBox 6"/>
          <p:cNvSpPr txBox="1"/>
          <p:nvPr/>
        </p:nvSpPr>
        <p:spPr>
          <a:xfrm>
            <a:off x="10000066" y="1676385"/>
            <a:ext cx="7768160" cy="5777544"/>
          </a:xfrm>
          <a:prstGeom prst="rect">
            <a:avLst/>
          </a:prstGeom>
        </p:spPr>
        <p:txBody>
          <a:bodyPr lIns="0" tIns="0" rIns="0" bIns="0" rtlCol="0" anchor="t">
            <a:spAutoFit/>
          </a:bodyPr>
          <a:lstStyle/>
          <a:p>
            <a:pPr marL="733425" lvl="1" indent="-367030">
              <a:lnSpc>
                <a:spcPts val="5711"/>
              </a:lnSpc>
              <a:buAutoNum type="arabicPeriod"/>
            </a:pPr>
            <a:r>
              <a:rPr lang="en-US" sz="3350">
                <a:solidFill>
                  <a:srgbClr val="000000"/>
                </a:solidFill>
                <a:latin typeface="Canva Sans"/>
                <a:ea typeface="Canva Sans"/>
                <a:cs typeface="Canva Sans"/>
              </a:rPr>
              <a:t>New Kindergarten positions will be posed internally and on the district website.</a:t>
            </a:r>
          </a:p>
          <a:p>
            <a:pPr marL="733425" lvl="1" indent="-367030">
              <a:lnSpc>
                <a:spcPts val="5711"/>
              </a:lnSpc>
              <a:buAutoNum type="arabicPeriod"/>
            </a:pPr>
            <a:r>
              <a:rPr lang="en-US" sz="3350">
                <a:solidFill>
                  <a:srgbClr val="000000"/>
                </a:solidFill>
                <a:latin typeface="Canva Sans"/>
                <a:ea typeface="Canva Sans"/>
                <a:cs typeface="Canva Sans"/>
              </a:rPr>
              <a:t>Existing Kindergarten teachers will be transferred according to the process in the Collective Bargaining Agreement. </a:t>
            </a:r>
            <a:endParaRPr lang="en-US" sz="3350">
              <a:solidFill>
                <a:srgbClr val="000000"/>
              </a:solidFill>
              <a:latin typeface="Canva Sans"/>
              <a:ea typeface="Canva Sans"/>
              <a:cs typeface="Canva Sans"/>
              <a:sym typeface="Canva Sans"/>
            </a:endParaRPr>
          </a:p>
          <a:p>
            <a:pPr algn="l">
              <a:lnSpc>
                <a:spcPts val="5711"/>
              </a:lnSpc>
            </a:pPr>
            <a:r>
              <a:rPr lang="en-US" sz="3350">
                <a:solidFill>
                  <a:srgbClr val="000000"/>
                </a:solidFill>
                <a:latin typeface="Canva Sans"/>
                <a:ea typeface="Canva Sans"/>
                <a:cs typeface="Canva Sans"/>
                <a:sym typeface="Canva Sans"/>
              </a:rPr>
              <a:t> </a:t>
            </a:r>
            <a:endParaRPr lang="en-US" sz="3350">
              <a:solidFill>
                <a:srgbClr val="000000"/>
              </a:solidFill>
              <a:latin typeface="Canva Sans"/>
              <a:ea typeface="Canva Sans"/>
              <a:cs typeface="Canva Sans"/>
            </a:endParaRPr>
          </a:p>
        </p:txBody>
      </p:sp>
      <p:sp>
        <p:nvSpPr>
          <p:cNvPr id="3" name="Freeform 3" descr="CDSD logo"/>
          <p:cNvSpPr/>
          <p:nvPr/>
        </p:nvSpPr>
        <p:spPr>
          <a:xfrm>
            <a:off x="16129564" y="81285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3"/>
            <a:stretch>
              <a:fillRect l="-10710" r="-7102" b="-52508"/>
            </a:stretch>
          </a:blipFill>
        </p:spPr>
        <p:txBody>
          <a:bodyPr/>
          <a:lstStyle/>
          <a:p>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a:spLocks noGrp="1"/>
          </p:cNvSpPr>
          <p:nvPr>
            <p:ph type="title" idx="4294967295"/>
          </p:nvPr>
        </p:nvSpPr>
        <p:spPr>
          <a:xfrm>
            <a:off x="516942" y="322677"/>
            <a:ext cx="8260196" cy="98795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020"/>
              </a:lnSpc>
              <a:spcBef>
                <a:spcPct val="0"/>
              </a:spcBef>
              <a:spcAft>
                <a:spcPts val="0"/>
              </a:spcAft>
              <a:buClrTx/>
              <a:buSzTx/>
              <a:buFontTx/>
              <a:buNone/>
              <a:tabLst/>
              <a:defRPr/>
            </a:pPr>
            <a:r>
              <a:rPr kumimoji="0" lang="en-US" sz="5729" b="0" i="0" u="none" strike="noStrike" kern="1200" cap="none" spc="0" normalizeH="0" baseline="0" noProof="0">
                <a:ln>
                  <a:noFill/>
                </a:ln>
                <a:solidFill>
                  <a:srgbClr val="000000"/>
                </a:solidFill>
                <a:effectLst/>
                <a:uLnTx/>
                <a:uFillTx/>
                <a:latin typeface="Public Sans Thin"/>
                <a:ea typeface="Public Sans Thin"/>
                <a:cs typeface="Public Sans Thin"/>
                <a:sym typeface="Public Sans Thin"/>
              </a:rPr>
              <a:t>Finances</a:t>
            </a:r>
          </a:p>
        </p:txBody>
      </p:sp>
      <p:sp>
        <p:nvSpPr>
          <p:cNvPr id="4" name="TextBox 4"/>
          <p:cNvSpPr txBox="1"/>
          <p:nvPr/>
        </p:nvSpPr>
        <p:spPr>
          <a:xfrm>
            <a:off x="516942" y="1688166"/>
            <a:ext cx="9083044" cy="6114174"/>
          </a:xfrm>
          <a:prstGeom prst="rect">
            <a:avLst/>
          </a:prstGeom>
        </p:spPr>
        <p:txBody>
          <a:bodyPr lIns="0" tIns="0" rIns="0" bIns="0" rtlCol="0" anchor="t">
            <a:spAutoFit/>
          </a:bodyPr>
          <a:lstStyle/>
          <a:p>
            <a:pPr algn="l">
              <a:lnSpc>
                <a:spcPts val="4759"/>
              </a:lnSpc>
            </a:pPr>
            <a:r>
              <a:rPr lang="en-US" sz="3350">
                <a:solidFill>
                  <a:srgbClr val="000000"/>
                </a:solidFill>
                <a:latin typeface="Canva Sans"/>
                <a:ea typeface="Canva Sans"/>
                <a:cs typeface="Canva Sans"/>
                <a:sym typeface="Canva Sans"/>
              </a:rPr>
              <a:t>Capital costs for Building Acquisition &amp; Renovations </a:t>
            </a:r>
          </a:p>
          <a:p>
            <a:pPr marL="733425" lvl="1" indent="-367030" algn="l">
              <a:lnSpc>
                <a:spcPts val="4759"/>
              </a:lnSpc>
              <a:buFont typeface="Arial"/>
              <a:buChar char="•"/>
            </a:pPr>
            <a:r>
              <a:rPr lang="en-US" sz="3350">
                <a:solidFill>
                  <a:srgbClr val="000000"/>
                </a:solidFill>
                <a:latin typeface="Canva Sans"/>
                <a:ea typeface="Canva Sans"/>
                <a:cs typeface="Canva Sans"/>
                <a:sym typeface="Canva Sans"/>
              </a:rPr>
              <a:t>Costs are anticipated to be $36 million.</a:t>
            </a:r>
            <a:endParaRPr lang="en-US" sz="3350">
              <a:solidFill>
                <a:srgbClr val="000000"/>
              </a:solidFill>
              <a:latin typeface="Canva Sans"/>
              <a:ea typeface="Canva Sans"/>
              <a:cs typeface="Canva Sans"/>
            </a:endParaRPr>
          </a:p>
          <a:p>
            <a:pPr marL="733425" lvl="1" indent="-367030" algn="l">
              <a:lnSpc>
                <a:spcPts val="4759"/>
              </a:lnSpc>
              <a:buFont typeface="Arial"/>
              <a:buChar char="•"/>
            </a:pPr>
            <a:r>
              <a:rPr lang="en-US" sz="3350">
                <a:solidFill>
                  <a:srgbClr val="000000"/>
                </a:solidFill>
                <a:latin typeface="Canva Sans"/>
                <a:ea typeface="Canva Sans"/>
                <a:cs typeface="Canva Sans"/>
                <a:sym typeface="Canva Sans"/>
              </a:rPr>
              <a:t>This will be paid through a Debt Issuance in early 2025.</a:t>
            </a:r>
            <a:endParaRPr lang="en-US" sz="3350">
              <a:solidFill>
                <a:srgbClr val="000000"/>
              </a:solidFill>
              <a:latin typeface="Canva Sans"/>
              <a:ea typeface="Canva Sans"/>
              <a:cs typeface="Canva Sans"/>
            </a:endParaRPr>
          </a:p>
          <a:p>
            <a:pPr algn="l">
              <a:lnSpc>
                <a:spcPts val="4759"/>
              </a:lnSpc>
            </a:pPr>
            <a:endParaRPr lang="en-US" sz="3399">
              <a:solidFill>
                <a:srgbClr val="000000"/>
              </a:solidFill>
              <a:latin typeface="Canva Sans"/>
              <a:ea typeface="Canva Sans"/>
              <a:cs typeface="Canva Sans"/>
              <a:sym typeface="Canva Sans"/>
            </a:endParaRPr>
          </a:p>
          <a:p>
            <a:pPr algn="l">
              <a:lnSpc>
                <a:spcPts val="4759"/>
              </a:lnSpc>
            </a:pPr>
            <a:r>
              <a:rPr lang="en-US" sz="3350">
                <a:solidFill>
                  <a:srgbClr val="000000"/>
                </a:solidFill>
                <a:latin typeface="Canva Sans"/>
                <a:ea typeface="Canva Sans"/>
                <a:cs typeface="Canva Sans"/>
                <a:sym typeface="Canva Sans"/>
              </a:rPr>
              <a:t>Annual Operating Costs </a:t>
            </a:r>
            <a:endParaRPr lang="en-US" sz="3350">
              <a:solidFill>
                <a:srgbClr val="000000"/>
              </a:solidFill>
              <a:latin typeface="Canva Sans"/>
              <a:ea typeface="Canva Sans"/>
              <a:cs typeface="Canva Sans"/>
            </a:endParaRPr>
          </a:p>
          <a:p>
            <a:pPr marL="733425" lvl="1" indent="-367030" algn="l">
              <a:lnSpc>
                <a:spcPts val="4759"/>
              </a:lnSpc>
              <a:buFont typeface="Arial"/>
              <a:buChar char="•"/>
            </a:pPr>
            <a:r>
              <a:rPr lang="en-US" sz="3350">
                <a:solidFill>
                  <a:srgbClr val="000000"/>
                </a:solidFill>
                <a:latin typeface="Canva Sans"/>
                <a:ea typeface="Canva Sans"/>
                <a:cs typeface="Canva Sans"/>
                <a:sym typeface="Canva Sans"/>
              </a:rPr>
              <a:t>Anticipated to be $3.5 million.</a:t>
            </a:r>
            <a:endParaRPr lang="en-US" sz="3350">
              <a:solidFill>
                <a:srgbClr val="000000"/>
              </a:solidFill>
              <a:latin typeface="Canva Sans"/>
              <a:ea typeface="Canva Sans"/>
              <a:cs typeface="Canva Sans"/>
            </a:endParaRPr>
          </a:p>
          <a:p>
            <a:pPr algn="l">
              <a:lnSpc>
                <a:spcPts val="4759"/>
              </a:lnSpc>
            </a:pPr>
            <a:endParaRPr lang="en-US" sz="3399">
              <a:solidFill>
                <a:srgbClr val="000000"/>
              </a:solidFill>
              <a:latin typeface="Canva Sans"/>
              <a:ea typeface="Canva Sans"/>
              <a:cs typeface="Canva Sans"/>
              <a:sym typeface="Canva Sans"/>
            </a:endParaRPr>
          </a:p>
          <a:p>
            <a:pPr algn="l">
              <a:lnSpc>
                <a:spcPts val="4759"/>
              </a:lnSpc>
            </a:pPr>
            <a:endParaRPr lang="en-US" sz="3399">
              <a:solidFill>
                <a:srgbClr val="000000"/>
              </a:solidFill>
              <a:latin typeface="Canva Sans"/>
              <a:ea typeface="Canva Sans"/>
              <a:cs typeface="Canva Sans"/>
              <a:sym typeface="Canva Sans"/>
            </a:endParaRPr>
          </a:p>
        </p:txBody>
      </p:sp>
      <p:sp>
        <p:nvSpPr>
          <p:cNvPr id="2" name="Freeform 2" descr="Student opening cereal for breakfast in the cafeteria. "/>
          <p:cNvSpPr/>
          <p:nvPr/>
        </p:nvSpPr>
        <p:spPr>
          <a:xfrm>
            <a:off x="10572750" y="0"/>
            <a:ext cx="7715250" cy="10287000"/>
          </a:xfrm>
          <a:custGeom>
            <a:avLst/>
            <a:gdLst/>
            <a:ahLst/>
            <a:cxnLst/>
            <a:rect l="l" t="t" r="r" b="b"/>
            <a:pathLst>
              <a:path w="7715250" h="10287000">
                <a:moveTo>
                  <a:pt x="0" y="0"/>
                </a:moveTo>
                <a:lnTo>
                  <a:pt x="7715250" y="0"/>
                </a:lnTo>
                <a:lnTo>
                  <a:pt x="7715250" y="10287000"/>
                </a:lnTo>
                <a:lnTo>
                  <a:pt x="0" y="10287000"/>
                </a:lnTo>
                <a:lnTo>
                  <a:pt x="0" y="0"/>
                </a:lnTo>
                <a:close/>
              </a:path>
            </a:pathLst>
          </a:custGeom>
          <a:blipFill>
            <a:blip r:embed="rId2"/>
            <a:stretch>
              <a:fillRect l="-67931" r="-32193"/>
            </a:stretch>
          </a:blipFill>
        </p:spPr>
        <p:txBody>
          <a:bodyPr/>
          <a:lstStyle/>
          <a:p>
            <a:endParaRPr lang="en-US"/>
          </a:p>
        </p:txBody>
      </p:sp>
      <p:sp>
        <p:nvSpPr>
          <p:cNvPr id="5" name="Freeform 3" descr="CDSD logo">
            <a:extLst>
              <a:ext uri="{FF2B5EF4-FFF2-40B4-BE49-F238E27FC236}">
                <a16:creationId xmlns:a16="http://schemas.microsoft.com/office/drawing/2014/main" id="{F030E68F-4CAA-4EEF-9288-5843855F8E8C}"/>
              </a:ext>
            </a:extLst>
          </p:cNvPr>
          <p:cNvSpPr/>
          <p:nvPr/>
        </p:nvSpPr>
        <p:spPr>
          <a:xfrm>
            <a:off x="-152400" y="80904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3"/>
            <a:stretch>
              <a:fillRect l="-10710" r="-7102" b="-52508"/>
            </a:stretch>
          </a:blipFill>
        </p:spPr>
        <p:txBody>
          <a:bodyPr/>
          <a:lstStyle/>
          <a:p>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a:spLocks noGrp="1"/>
          </p:cNvSpPr>
          <p:nvPr>
            <p:ph type="title" idx="4294967295"/>
          </p:nvPr>
        </p:nvSpPr>
        <p:spPr>
          <a:xfrm>
            <a:off x="424721" y="386019"/>
            <a:ext cx="6280165" cy="190500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439"/>
              </a:lnSpc>
              <a:spcBef>
                <a:spcPts val="0"/>
              </a:spcBef>
              <a:spcAft>
                <a:spcPts val="0"/>
              </a:spcAft>
              <a:buClrTx/>
              <a:buSzTx/>
              <a:buFontTx/>
              <a:buNone/>
              <a:tabLst/>
              <a:defRPr/>
            </a:pPr>
            <a:r>
              <a:rPr kumimoji="0" lang="en-US" sz="6199" b="0" i="0" u="none" strike="noStrike" kern="1200" cap="none" spc="0" normalizeH="0" baseline="0" noProof="0">
                <a:ln>
                  <a:noFill/>
                </a:ln>
                <a:solidFill>
                  <a:srgbClr val="000000"/>
                </a:solidFill>
                <a:effectLst/>
                <a:uLnTx/>
                <a:uFillTx/>
                <a:latin typeface="Public Sans Thin"/>
                <a:ea typeface="Public Sans Thin"/>
                <a:cs typeface="Public Sans Thin"/>
                <a:sym typeface="Public Sans Thin"/>
              </a:rPr>
              <a:t>Other Options</a:t>
            </a:r>
          </a:p>
          <a:p>
            <a:pPr marL="0" marR="0" lvl="0" indent="0" algn="ctr" defTabSz="914400" rtl="0" eaLnBrk="1" fontAlgn="auto" latinLnBrk="0" hangingPunct="1">
              <a:lnSpc>
                <a:spcPts val="7439"/>
              </a:lnSpc>
              <a:spcBef>
                <a:spcPts val="0"/>
              </a:spcBef>
              <a:spcAft>
                <a:spcPts val="0"/>
              </a:spcAft>
              <a:buClrTx/>
              <a:buSzTx/>
              <a:buFontTx/>
              <a:buNone/>
              <a:tabLst/>
              <a:defRPr/>
            </a:pPr>
            <a:r>
              <a:rPr kumimoji="0" lang="en-US" sz="6199" b="0" i="0" u="none" strike="noStrike" kern="1200" cap="none" spc="0" normalizeH="0" baseline="0" noProof="0">
                <a:ln>
                  <a:noFill/>
                </a:ln>
                <a:solidFill>
                  <a:srgbClr val="000000"/>
                </a:solidFill>
                <a:effectLst/>
                <a:uLnTx/>
                <a:uFillTx/>
                <a:latin typeface="Public Sans Thin"/>
                <a:ea typeface="Public Sans Thin"/>
                <a:cs typeface="Public Sans Thin"/>
                <a:sym typeface="Public Sans Thin"/>
              </a:rPr>
              <a:t>Considered</a:t>
            </a:r>
          </a:p>
        </p:txBody>
      </p:sp>
      <p:sp>
        <p:nvSpPr>
          <p:cNvPr id="3" name="TextBox 3"/>
          <p:cNvSpPr txBox="1"/>
          <p:nvPr/>
        </p:nvSpPr>
        <p:spPr>
          <a:xfrm>
            <a:off x="549893" y="2508702"/>
            <a:ext cx="6029822" cy="6736715"/>
          </a:xfrm>
          <a:prstGeom prst="rect">
            <a:avLst/>
          </a:prstGeom>
        </p:spPr>
        <p:txBody>
          <a:bodyPr lIns="0" tIns="0" rIns="0" bIns="0" rtlCol="0" anchor="t">
            <a:spAutoFit/>
          </a:bodyPr>
          <a:lstStyle/>
          <a:p>
            <a:pPr algn="ctr">
              <a:lnSpc>
                <a:spcPts val="4759"/>
              </a:lnSpc>
            </a:pPr>
            <a:r>
              <a:rPr lang="en-US" sz="3399" b="1">
                <a:solidFill>
                  <a:srgbClr val="000000"/>
                </a:solidFill>
                <a:latin typeface="Public Sans Bold"/>
                <a:ea typeface="Public Sans Bold"/>
                <a:cs typeface="Public Sans Bold"/>
                <a:sym typeface="Public Sans Bold"/>
              </a:rPr>
              <a:t>Build a new facility</a:t>
            </a:r>
          </a:p>
          <a:p>
            <a:pPr algn="ctr">
              <a:lnSpc>
                <a:spcPts val="4759"/>
              </a:lnSpc>
            </a:pPr>
            <a:r>
              <a:rPr lang="en-US" sz="3399">
                <a:solidFill>
                  <a:srgbClr val="000000"/>
                </a:solidFill>
                <a:latin typeface="Public Sans"/>
                <a:ea typeface="Public Sans"/>
                <a:cs typeface="Public Sans"/>
                <a:sym typeface="Public Sans"/>
              </a:rPr>
              <a:t>Estimated cost per building =</a:t>
            </a:r>
          </a:p>
          <a:p>
            <a:pPr algn="ctr">
              <a:lnSpc>
                <a:spcPts val="4759"/>
              </a:lnSpc>
            </a:pPr>
            <a:r>
              <a:rPr lang="en-US" sz="3399">
                <a:solidFill>
                  <a:srgbClr val="000000"/>
                </a:solidFill>
                <a:latin typeface="Public Sans"/>
                <a:ea typeface="Public Sans"/>
                <a:cs typeface="Public Sans"/>
                <a:sym typeface="Public Sans"/>
              </a:rPr>
              <a:t>$40-$50 million  </a:t>
            </a:r>
          </a:p>
          <a:p>
            <a:pPr algn="ctr">
              <a:lnSpc>
                <a:spcPts val="3640"/>
              </a:lnSpc>
            </a:pPr>
            <a:endParaRPr lang="en-US" sz="3399">
              <a:solidFill>
                <a:srgbClr val="000000"/>
              </a:solidFill>
              <a:latin typeface="Public Sans"/>
              <a:ea typeface="Public Sans"/>
              <a:cs typeface="Public Sans"/>
              <a:sym typeface="Public Sans"/>
            </a:endParaRPr>
          </a:p>
          <a:p>
            <a:pPr algn="ctr">
              <a:lnSpc>
                <a:spcPts val="4759"/>
              </a:lnSpc>
            </a:pPr>
            <a:r>
              <a:rPr lang="en-US" sz="3399" b="1">
                <a:solidFill>
                  <a:srgbClr val="000000"/>
                </a:solidFill>
                <a:latin typeface="Public Sans Bold"/>
                <a:ea typeface="Public Sans Bold"/>
                <a:cs typeface="Public Sans Bold"/>
                <a:sym typeface="Public Sans Bold"/>
              </a:rPr>
              <a:t>Add on to existing buildings</a:t>
            </a:r>
          </a:p>
          <a:p>
            <a:pPr algn="ctr">
              <a:lnSpc>
                <a:spcPts val="4759"/>
              </a:lnSpc>
            </a:pPr>
            <a:r>
              <a:rPr lang="en-US" sz="3399">
                <a:solidFill>
                  <a:srgbClr val="000000"/>
                </a:solidFill>
                <a:latin typeface="Public Sans"/>
                <a:ea typeface="Public Sans"/>
                <a:cs typeface="Public Sans"/>
                <a:sym typeface="Public Sans"/>
              </a:rPr>
              <a:t>Cost per building</a:t>
            </a:r>
            <a:r>
              <a:rPr lang="en-US" sz="3399" b="1">
                <a:solidFill>
                  <a:srgbClr val="000000"/>
                </a:solidFill>
                <a:latin typeface="Public Sans Bold"/>
                <a:ea typeface="Public Sans Bold"/>
                <a:cs typeface="Public Sans Bold"/>
                <a:sym typeface="Public Sans Bold"/>
              </a:rPr>
              <a:t> = </a:t>
            </a:r>
          </a:p>
          <a:p>
            <a:pPr algn="ctr">
              <a:lnSpc>
                <a:spcPts val="4759"/>
              </a:lnSpc>
            </a:pPr>
            <a:r>
              <a:rPr lang="en-US" sz="3399">
                <a:solidFill>
                  <a:srgbClr val="000000"/>
                </a:solidFill>
                <a:latin typeface="Public Sans"/>
                <a:ea typeface="Public Sans"/>
                <a:cs typeface="Public Sans"/>
                <a:sym typeface="Public Sans"/>
              </a:rPr>
              <a:t>$30-$40 million</a:t>
            </a:r>
          </a:p>
          <a:p>
            <a:pPr algn="ctr">
              <a:lnSpc>
                <a:spcPts val="3640"/>
              </a:lnSpc>
            </a:pPr>
            <a:endParaRPr lang="en-US" sz="3399">
              <a:solidFill>
                <a:srgbClr val="000000"/>
              </a:solidFill>
              <a:latin typeface="Public Sans"/>
              <a:ea typeface="Public Sans"/>
              <a:cs typeface="Public Sans"/>
              <a:sym typeface="Public Sans"/>
            </a:endParaRPr>
          </a:p>
          <a:p>
            <a:pPr algn="ctr">
              <a:lnSpc>
                <a:spcPts val="4759"/>
              </a:lnSpc>
            </a:pPr>
            <a:r>
              <a:rPr lang="en-US" sz="3399" b="1">
                <a:solidFill>
                  <a:srgbClr val="000000"/>
                </a:solidFill>
                <a:latin typeface="Public Sans Bold"/>
                <a:ea typeface="Public Sans Bold"/>
                <a:cs typeface="Public Sans Bold"/>
                <a:sym typeface="Public Sans Bold"/>
              </a:rPr>
              <a:t>E. H. Phillips $</a:t>
            </a:r>
          </a:p>
          <a:p>
            <a:pPr algn="ctr">
              <a:lnSpc>
                <a:spcPts val="4759"/>
              </a:lnSpc>
            </a:pPr>
            <a:r>
              <a:rPr lang="en-US" sz="3399">
                <a:solidFill>
                  <a:srgbClr val="000000"/>
                </a:solidFill>
                <a:latin typeface="Public Sans"/>
                <a:ea typeface="Public Sans"/>
                <a:cs typeface="Public Sans"/>
                <a:sym typeface="Public Sans"/>
              </a:rPr>
              <a:t>In 2022 the proposal to expand was $27-$29 million</a:t>
            </a:r>
          </a:p>
          <a:p>
            <a:pPr algn="ctr">
              <a:lnSpc>
                <a:spcPts val="3359"/>
              </a:lnSpc>
            </a:pPr>
            <a:endParaRPr lang="en-US" sz="3399">
              <a:solidFill>
                <a:srgbClr val="000000"/>
              </a:solidFill>
              <a:latin typeface="Public Sans"/>
              <a:ea typeface="Public Sans"/>
              <a:cs typeface="Public Sans"/>
              <a:sym typeface="Public Sans"/>
            </a:endParaRPr>
          </a:p>
        </p:txBody>
      </p:sp>
      <p:sp>
        <p:nvSpPr>
          <p:cNvPr id="5" name="TextBox 5"/>
          <p:cNvSpPr txBox="1"/>
          <p:nvPr/>
        </p:nvSpPr>
        <p:spPr>
          <a:xfrm>
            <a:off x="7132114" y="8760460"/>
            <a:ext cx="10593586" cy="497840"/>
          </a:xfrm>
          <a:prstGeom prst="rect">
            <a:avLst/>
          </a:prstGeom>
        </p:spPr>
        <p:txBody>
          <a:bodyPr lIns="0" tIns="0" rIns="0" bIns="0" rtlCol="0" anchor="t">
            <a:spAutoFit/>
          </a:bodyPr>
          <a:lstStyle/>
          <a:p>
            <a:pPr algn="ctr">
              <a:lnSpc>
                <a:spcPts val="4059"/>
              </a:lnSpc>
              <a:spcBef>
                <a:spcPct val="0"/>
              </a:spcBef>
            </a:pPr>
            <a:r>
              <a:rPr lang="en-US" sz="2899" i="1">
                <a:solidFill>
                  <a:srgbClr val="000000"/>
                </a:solidFill>
                <a:latin typeface="Canva Sans Italics"/>
                <a:ea typeface="Canva Sans Italics"/>
                <a:cs typeface="Canva Sans Italics"/>
                <a:sym typeface="Canva Sans Italics"/>
              </a:rPr>
              <a:t>Construction costs have been rising by 8% every 6 months. </a:t>
            </a:r>
          </a:p>
        </p:txBody>
      </p:sp>
      <p:sp>
        <p:nvSpPr>
          <p:cNvPr id="2" name="Freeform 2" descr="Students using magnetic dominos on a class board. "/>
          <p:cNvSpPr/>
          <p:nvPr/>
        </p:nvSpPr>
        <p:spPr>
          <a:xfrm>
            <a:off x="6955230" y="1348044"/>
            <a:ext cx="10947353" cy="7293674"/>
          </a:xfrm>
          <a:custGeom>
            <a:avLst/>
            <a:gdLst/>
            <a:ahLst/>
            <a:cxnLst/>
            <a:rect l="l" t="t" r="r" b="b"/>
            <a:pathLst>
              <a:path w="10947353" h="7293674">
                <a:moveTo>
                  <a:pt x="0" y="0"/>
                </a:moveTo>
                <a:lnTo>
                  <a:pt x="10947353" y="0"/>
                </a:lnTo>
                <a:lnTo>
                  <a:pt x="10947353" y="7293674"/>
                </a:lnTo>
                <a:lnTo>
                  <a:pt x="0" y="7293674"/>
                </a:lnTo>
                <a:lnTo>
                  <a:pt x="0" y="0"/>
                </a:lnTo>
                <a:close/>
              </a:path>
            </a:pathLst>
          </a:custGeom>
          <a:blipFill>
            <a:blip r:embed="rId3"/>
            <a:stretch>
              <a:fillRect/>
            </a:stretch>
          </a:blipFill>
        </p:spPr>
        <p:txBody>
          <a:bodyPr/>
          <a:lstStyle/>
          <a:p>
            <a:endParaRPr lang="en-US"/>
          </a:p>
        </p:txBody>
      </p:sp>
      <p:sp>
        <p:nvSpPr>
          <p:cNvPr id="6" name="Freeform 3" descr="CDSD logo">
            <a:extLst>
              <a:ext uri="{FF2B5EF4-FFF2-40B4-BE49-F238E27FC236}">
                <a16:creationId xmlns:a16="http://schemas.microsoft.com/office/drawing/2014/main" id="{9C099D01-971C-888C-A071-D3ED1829B5A8}"/>
              </a:ext>
            </a:extLst>
          </p:cNvPr>
          <p:cNvSpPr/>
          <p:nvPr/>
        </p:nvSpPr>
        <p:spPr>
          <a:xfrm>
            <a:off x="-152400" y="80904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4"/>
            <a:stretch>
              <a:fillRect l="-10710" r="-7102" b="-52508"/>
            </a:stretch>
          </a:blipFill>
        </p:spPr>
        <p:txBody>
          <a:bodyPr/>
          <a:lstStyle/>
          <a:p>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a:spLocks noGrp="1"/>
          </p:cNvSpPr>
          <p:nvPr>
            <p:ph type="title" idx="4294967295"/>
          </p:nvPr>
        </p:nvSpPr>
        <p:spPr>
          <a:xfrm>
            <a:off x="9703482" y="1582681"/>
            <a:ext cx="8260196" cy="98795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020"/>
              </a:lnSpc>
              <a:spcBef>
                <a:spcPct val="0"/>
              </a:spcBef>
              <a:spcAft>
                <a:spcPts val="0"/>
              </a:spcAft>
              <a:buClrTx/>
              <a:buSzTx/>
              <a:buFontTx/>
              <a:buNone/>
              <a:tabLst/>
              <a:defRPr/>
            </a:pPr>
            <a:r>
              <a:rPr kumimoji="0" lang="en-US" sz="5729" b="0" i="0" u="none" strike="noStrike" kern="1200" cap="none" spc="0" normalizeH="0" baseline="0" noProof="0">
                <a:ln>
                  <a:noFill/>
                </a:ln>
                <a:solidFill>
                  <a:srgbClr val="000000"/>
                </a:solidFill>
                <a:effectLst/>
                <a:uLnTx/>
                <a:uFillTx/>
                <a:latin typeface="Public Sans"/>
                <a:ea typeface="Public Sans"/>
                <a:cs typeface="Public Sans"/>
                <a:sym typeface="Public Sans"/>
              </a:rPr>
              <a:t>Considerations</a:t>
            </a:r>
          </a:p>
        </p:txBody>
      </p:sp>
      <p:sp>
        <p:nvSpPr>
          <p:cNvPr id="4" name="TextBox 4"/>
          <p:cNvSpPr txBox="1"/>
          <p:nvPr/>
        </p:nvSpPr>
        <p:spPr>
          <a:xfrm>
            <a:off x="11071978" y="3319780"/>
            <a:ext cx="6780414" cy="4780915"/>
          </a:xfrm>
          <a:prstGeom prst="rect">
            <a:avLst/>
          </a:prstGeom>
        </p:spPr>
        <p:txBody>
          <a:bodyPr lIns="0" tIns="0" rIns="0" bIns="0" rtlCol="0" anchor="t">
            <a:spAutoFit/>
          </a:bodyPr>
          <a:lstStyle/>
          <a:p>
            <a:pPr marL="734059" lvl="1" indent="-367030" algn="l">
              <a:lnSpc>
                <a:spcPts val="4759"/>
              </a:lnSpc>
              <a:buFont typeface="Arial"/>
              <a:buChar char="•"/>
            </a:pPr>
            <a:r>
              <a:rPr lang="en-US" sz="3399">
                <a:solidFill>
                  <a:srgbClr val="000000"/>
                </a:solidFill>
                <a:latin typeface="Canva Sans"/>
                <a:ea typeface="Canva Sans"/>
                <a:cs typeface="Canva Sans"/>
                <a:sym typeface="Canva Sans"/>
              </a:rPr>
              <a:t>Given the scope of the project, we are anticipating a later start time than Sept 2025.</a:t>
            </a:r>
          </a:p>
          <a:p>
            <a:pPr marL="734059" lvl="1" indent="-367030" algn="l">
              <a:lnSpc>
                <a:spcPts val="4759"/>
              </a:lnSpc>
              <a:buFont typeface="Arial"/>
              <a:buChar char="•"/>
            </a:pPr>
            <a:r>
              <a:rPr lang="en-US" sz="3399">
                <a:solidFill>
                  <a:srgbClr val="000000"/>
                </a:solidFill>
                <a:latin typeface="Canva Sans"/>
                <a:ea typeface="Canva Sans"/>
                <a:cs typeface="Canva Sans"/>
                <a:sym typeface="Canva Sans"/>
              </a:rPr>
              <a:t>Daily start and end times at Kindergarten Centers need to be finalized based on transportation needs.</a:t>
            </a:r>
          </a:p>
        </p:txBody>
      </p:sp>
      <p:sp>
        <p:nvSpPr>
          <p:cNvPr id="2" name="Freeform 2" descr="Two students playing a math game at a table. "/>
          <p:cNvSpPr/>
          <p:nvPr/>
        </p:nvSpPr>
        <p:spPr>
          <a:xfrm>
            <a:off x="553495" y="1945547"/>
            <a:ext cx="9929024" cy="6615212"/>
          </a:xfrm>
          <a:custGeom>
            <a:avLst/>
            <a:gdLst/>
            <a:ahLst/>
            <a:cxnLst/>
            <a:rect l="l" t="t" r="r" b="b"/>
            <a:pathLst>
              <a:path w="9929024" h="6615212">
                <a:moveTo>
                  <a:pt x="0" y="0"/>
                </a:moveTo>
                <a:lnTo>
                  <a:pt x="9929025" y="0"/>
                </a:lnTo>
                <a:lnTo>
                  <a:pt x="9929025" y="6615212"/>
                </a:lnTo>
                <a:lnTo>
                  <a:pt x="0" y="6615212"/>
                </a:lnTo>
                <a:lnTo>
                  <a:pt x="0" y="0"/>
                </a:lnTo>
                <a:close/>
              </a:path>
            </a:pathLst>
          </a:custGeom>
          <a:blipFill>
            <a:blip r:embed="rId3"/>
            <a:stretch>
              <a:fillRect/>
            </a:stretch>
          </a:blipFill>
        </p:spPr>
        <p:txBody>
          <a:bodyPr/>
          <a:lstStyle/>
          <a:p>
            <a:endParaRPr lang="en-US"/>
          </a:p>
        </p:txBody>
      </p:sp>
      <p:sp>
        <p:nvSpPr>
          <p:cNvPr id="5" name="Freeform 3" descr="CDSD logo">
            <a:extLst>
              <a:ext uri="{FF2B5EF4-FFF2-40B4-BE49-F238E27FC236}">
                <a16:creationId xmlns:a16="http://schemas.microsoft.com/office/drawing/2014/main" id="{BB5B16CE-3BC0-3AB5-FA43-12D756FF7A8F}"/>
              </a:ext>
            </a:extLst>
          </p:cNvPr>
          <p:cNvSpPr/>
          <p:nvPr/>
        </p:nvSpPr>
        <p:spPr>
          <a:xfrm>
            <a:off x="-152400" y="80904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4"/>
            <a:stretch>
              <a:fillRect l="-10710" r="-7102" b="-52508"/>
            </a:stretch>
          </a:blipFill>
        </p:spPr>
        <p:txBody>
          <a:bodyPr/>
          <a:lstStyle/>
          <a:p>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a:spLocks noGrp="1"/>
          </p:cNvSpPr>
          <p:nvPr>
            <p:ph type="title" idx="4294967295"/>
          </p:nvPr>
        </p:nvSpPr>
        <p:spPr>
          <a:xfrm>
            <a:off x="9395413" y="1138058"/>
            <a:ext cx="8260196" cy="98795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020"/>
              </a:lnSpc>
              <a:spcBef>
                <a:spcPct val="0"/>
              </a:spcBef>
              <a:spcAft>
                <a:spcPts val="0"/>
              </a:spcAft>
              <a:buClrTx/>
              <a:buSzTx/>
              <a:buFontTx/>
              <a:buNone/>
              <a:tabLst/>
              <a:defRPr/>
            </a:pPr>
            <a:r>
              <a:rPr kumimoji="0" lang="en-US" sz="5729" b="0" i="0" u="none" strike="noStrike" kern="1200" cap="none" spc="0" normalizeH="0" baseline="0" noProof="0">
                <a:ln>
                  <a:noFill/>
                </a:ln>
                <a:solidFill>
                  <a:srgbClr val="000000"/>
                </a:solidFill>
                <a:effectLst/>
                <a:uLnTx/>
                <a:uFillTx/>
                <a:latin typeface="Public Sans Thin"/>
                <a:ea typeface="Public Sans Thin"/>
                <a:cs typeface="Public Sans Thin"/>
                <a:sym typeface="Public Sans Thin"/>
              </a:rPr>
              <a:t>Next Steps</a:t>
            </a:r>
          </a:p>
        </p:txBody>
      </p:sp>
      <p:sp>
        <p:nvSpPr>
          <p:cNvPr id="4" name="TextBox 4"/>
          <p:cNvSpPr txBox="1"/>
          <p:nvPr/>
        </p:nvSpPr>
        <p:spPr>
          <a:xfrm>
            <a:off x="9860763" y="2372042"/>
            <a:ext cx="8037624" cy="6539738"/>
          </a:xfrm>
          <a:prstGeom prst="rect">
            <a:avLst/>
          </a:prstGeom>
        </p:spPr>
        <p:txBody>
          <a:bodyPr lIns="0" tIns="0" rIns="0" bIns="0" rtlCol="0" anchor="t">
            <a:spAutoFit/>
          </a:bodyPr>
          <a:lstStyle/>
          <a:p>
            <a:pPr marL="734059" lvl="1" indent="-367030" algn="l">
              <a:lnSpc>
                <a:spcPts val="5235"/>
              </a:lnSpc>
              <a:buFont typeface="Arial"/>
              <a:buChar char="•"/>
            </a:pPr>
            <a:r>
              <a:rPr lang="en-US" sz="3399">
                <a:solidFill>
                  <a:srgbClr val="000000"/>
                </a:solidFill>
                <a:latin typeface="Canva Sans"/>
                <a:ea typeface="Canva Sans"/>
                <a:cs typeface="Canva Sans"/>
                <a:sym typeface="Canva Sans"/>
              </a:rPr>
              <a:t>Approval for new buildings on the Dec 3rd board meeting</a:t>
            </a:r>
          </a:p>
          <a:p>
            <a:pPr marL="734059" lvl="1" indent="-367030" algn="l">
              <a:lnSpc>
                <a:spcPts val="5235"/>
              </a:lnSpc>
              <a:buFont typeface="Arial"/>
              <a:buChar char="•"/>
            </a:pPr>
            <a:r>
              <a:rPr lang="en-US" sz="3399">
                <a:solidFill>
                  <a:srgbClr val="000000"/>
                </a:solidFill>
                <a:latin typeface="Canva Sans"/>
                <a:ea typeface="Canva Sans"/>
                <a:cs typeface="Canva Sans"/>
                <a:sym typeface="Canva Sans"/>
              </a:rPr>
              <a:t>Close on new sites</a:t>
            </a:r>
          </a:p>
          <a:p>
            <a:pPr marL="734059" lvl="1" indent="-367030" algn="l">
              <a:lnSpc>
                <a:spcPts val="5235"/>
              </a:lnSpc>
              <a:buFont typeface="Arial"/>
              <a:buChar char="•"/>
            </a:pPr>
            <a:r>
              <a:rPr lang="en-US" sz="3399">
                <a:solidFill>
                  <a:srgbClr val="000000"/>
                </a:solidFill>
                <a:latin typeface="Canva Sans"/>
                <a:ea typeface="Canva Sans"/>
                <a:cs typeface="Canva Sans"/>
                <a:sym typeface="Canva Sans"/>
              </a:rPr>
              <a:t>Plan for movement of staff</a:t>
            </a:r>
          </a:p>
          <a:p>
            <a:pPr marL="734059" lvl="1" indent="-367030" algn="l">
              <a:lnSpc>
                <a:spcPts val="5235"/>
              </a:lnSpc>
              <a:buFont typeface="Arial"/>
              <a:buChar char="•"/>
            </a:pPr>
            <a:r>
              <a:rPr lang="en-US" sz="3399">
                <a:solidFill>
                  <a:srgbClr val="000000"/>
                </a:solidFill>
                <a:latin typeface="Canva Sans"/>
                <a:ea typeface="Canva Sans"/>
                <a:cs typeface="Canva Sans"/>
                <a:sym typeface="Canva Sans"/>
              </a:rPr>
              <a:t>Construction</a:t>
            </a:r>
          </a:p>
          <a:p>
            <a:pPr marL="734059" lvl="1" indent="-367030" algn="l">
              <a:lnSpc>
                <a:spcPts val="5235"/>
              </a:lnSpc>
              <a:buFont typeface="Arial"/>
              <a:buChar char="•"/>
            </a:pPr>
            <a:r>
              <a:rPr lang="en-US" sz="3399">
                <a:solidFill>
                  <a:srgbClr val="000000"/>
                </a:solidFill>
                <a:latin typeface="Canva Sans"/>
                <a:ea typeface="Canva Sans"/>
                <a:cs typeface="Canva Sans"/>
                <a:sym typeface="Canva Sans"/>
              </a:rPr>
              <a:t>Determine the timeline for starting full-day Kindergarten</a:t>
            </a:r>
          </a:p>
          <a:p>
            <a:pPr marL="734059" lvl="1" indent="-367030" algn="l">
              <a:lnSpc>
                <a:spcPts val="5235"/>
              </a:lnSpc>
              <a:buFont typeface="Arial"/>
              <a:buChar char="•"/>
            </a:pPr>
            <a:r>
              <a:rPr lang="en-US" sz="3399">
                <a:solidFill>
                  <a:srgbClr val="000000"/>
                </a:solidFill>
                <a:latin typeface="Canva Sans"/>
                <a:ea typeface="Canva Sans"/>
                <a:cs typeface="Canva Sans"/>
                <a:sym typeface="Canva Sans"/>
              </a:rPr>
              <a:t>Hire new teaching staff</a:t>
            </a:r>
          </a:p>
          <a:p>
            <a:pPr marL="734059" lvl="1" indent="-367030" algn="l">
              <a:lnSpc>
                <a:spcPts val="5235"/>
              </a:lnSpc>
              <a:buFont typeface="Arial"/>
              <a:buChar char="•"/>
            </a:pPr>
            <a:r>
              <a:rPr lang="en-US" sz="3399">
                <a:solidFill>
                  <a:srgbClr val="000000"/>
                </a:solidFill>
                <a:latin typeface="Canva Sans"/>
                <a:ea typeface="Canva Sans"/>
                <a:cs typeface="Canva Sans"/>
                <a:sym typeface="Canva Sans"/>
              </a:rPr>
              <a:t>Purchase materials for new sites</a:t>
            </a:r>
          </a:p>
          <a:p>
            <a:pPr marL="734059" lvl="1" indent="-367030" algn="l">
              <a:lnSpc>
                <a:spcPts val="5235"/>
              </a:lnSpc>
              <a:buFont typeface="Arial"/>
              <a:buChar char="•"/>
            </a:pPr>
            <a:r>
              <a:rPr lang="en-US" sz="3399">
                <a:solidFill>
                  <a:srgbClr val="000000"/>
                </a:solidFill>
                <a:latin typeface="Canva Sans"/>
                <a:ea typeface="Canva Sans"/>
                <a:cs typeface="Canva Sans"/>
                <a:sym typeface="Canva Sans"/>
              </a:rPr>
              <a:t>Move staff to new locations</a:t>
            </a:r>
          </a:p>
        </p:txBody>
      </p:sp>
      <p:sp>
        <p:nvSpPr>
          <p:cNvPr id="2" name="Freeform 2" descr="Students smiling on a carpet in Kindergarten classroom. "/>
          <p:cNvSpPr/>
          <p:nvPr/>
        </p:nvSpPr>
        <p:spPr>
          <a:xfrm>
            <a:off x="931626" y="1028700"/>
            <a:ext cx="7912243" cy="7912243"/>
          </a:xfrm>
          <a:custGeom>
            <a:avLst/>
            <a:gdLst/>
            <a:ahLst/>
            <a:cxnLst/>
            <a:rect l="l" t="t" r="r" b="b"/>
            <a:pathLst>
              <a:path w="7912243" h="7912243">
                <a:moveTo>
                  <a:pt x="0" y="0"/>
                </a:moveTo>
                <a:lnTo>
                  <a:pt x="7912243" y="0"/>
                </a:lnTo>
                <a:lnTo>
                  <a:pt x="7912243" y="7912243"/>
                </a:lnTo>
                <a:lnTo>
                  <a:pt x="0" y="7912243"/>
                </a:lnTo>
                <a:lnTo>
                  <a:pt x="0" y="0"/>
                </a:lnTo>
                <a:close/>
              </a:path>
            </a:pathLst>
          </a:custGeom>
          <a:blipFill>
            <a:blip r:embed="rId3"/>
            <a:stretch>
              <a:fillRect l="-36128" r="-13964"/>
            </a:stretch>
          </a:blipFill>
        </p:spPr>
        <p:txBody>
          <a:bodyPr/>
          <a:lstStyle/>
          <a:p>
            <a:endParaRPr lang="en-US"/>
          </a:p>
        </p:txBody>
      </p:sp>
      <p:sp>
        <p:nvSpPr>
          <p:cNvPr id="5" name="Freeform 3" descr="CDSD logo">
            <a:extLst>
              <a:ext uri="{FF2B5EF4-FFF2-40B4-BE49-F238E27FC236}">
                <a16:creationId xmlns:a16="http://schemas.microsoft.com/office/drawing/2014/main" id="{ADBAB42F-FD92-E8D3-2422-24B8EEBBA3A7}"/>
              </a:ext>
            </a:extLst>
          </p:cNvPr>
          <p:cNvSpPr/>
          <p:nvPr/>
        </p:nvSpPr>
        <p:spPr>
          <a:xfrm>
            <a:off x="-152400" y="80904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4"/>
            <a:stretch>
              <a:fillRect l="-10710" r="-7102" b="-52508"/>
            </a:stretch>
          </a:blipFill>
        </p:spPr>
        <p:txBody>
          <a:bodyPr/>
          <a:lstStyle/>
          <a:p>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a:spLocks noGrp="1"/>
          </p:cNvSpPr>
          <p:nvPr>
            <p:ph type="title" idx="4294967295"/>
          </p:nvPr>
        </p:nvSpPr>
        <p:spPr>
          <a:xfrm>
            <a:off x="636652" y="472809"/>
            <a:ext cx="8006646" cy="98795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020"/>
              </a:lnSpc>
              <a:spcBef>
                <a:spcPct val="0"/>
              </a:spcBef>
              <a:spcAft>
                <a:spcPts val="0"/>
              </a:spcAft>
              <a:buClrTx/>
              <a:buSzTx/>
              <a:buFontTx/>
              <a:buNone/>
              <a:tabLst/>
              <a:defRPr/>
            </a:pPr>
            <a:r>
              <a:rPr kumimoji="0" lang="en-US" sz="5729" b="0" i="0" u="none" strike="noStrike" kern="1200" cap="none" spc="0" normalizeH="0" baseline="0" noProof="0">
                <a:ln>
                  <a:noFill/>
                </a:ln>
                <a:solidFill>
                  <a:srgbClr val="000000"/>
                </a:solidFill>
                <a:effectLst/>
                <a:uLnTx/>
                <a:uFillTx/>
                <a:latin typeface="Public Sans Thin"/>
                <a:ea typeface="Public Sans Thin"/>
                <a:cs typeface="Public Sans Thin"/>
                <a:sym typeface="Public Sans Thin"/>
              </a:rPr>
              <a:t>Projected Outcomes</a:t>
            </a:r>
          </a:p>
        </p:txBody>
      </p:sp>
      <p:sp>
        <p:nvSpPr>
          <p:cNvPr id="4" name="TextBox 4"/>
          <p:cNvSpPr txBox="1"/>
          <p:nvPr/>
        </p:nvSpPr>
        <p:spPr>
          <a:xfrm>
            <a:off x="636652" y="1690263"/>
            <a:ext cx="7740475" cy="8381365"/>
          </a:xfrm>
          <a:prstGeom prst="rect">
            <a:avLst/>
          </a:prstGeom>
        </p:spPr>
        <p:txBody>
          <a:bodyPr lIns="0" tIns="0" rIns="0" bIns="0" rtlCol="0" anchor="t">
            <a:spAutoFit/>
          </a:bodyPr>
          <a:lstStyle/>
          <a:p>
            <a:pPr marL="734059" lvl="1" indent="-367030" algn="l">
              <a:lnSpc>
                <a:spcPts val="4759"/>
              </a:lnSpc>
              <a:buFont typeface="Arial"/>
              <a:buChar char="•"/>
            </a:pPr>
            <a:r>
              <a:rPr lang="en-US" sz="3399">
                <a:solidFill>
                  <a:srgbClr val="000000"/>
                </a:solidFill>
                <a:latin typeface="Canva Sans"/>
                <a:ea typeface="Canva Sans"/>
                <a:cs typeface="Canva Sans"/>
                <a:sym typeface="Canva Sans"/>
              </a:rPr>
              <a:t>Improved academic skills including literary and numeracy.</a:t>
            </a:r>
          </a:p>
          <a:p>
            <a:pPr marL="734059" lvl="1" indent="-367030" algn="l">
              <a:lnSpc>
                <a:spcPts val="4759"/>
              </a:lnSpc>
              <a:buFont typeface="Arial"/>
              <a:buChar char="•"/>
            </a:pPr>
            <a:r>
              <a:rPr lang="en-US" sz="3399">
                <a:solidFill>
                  <a:srgbClr val="000000"/>
                </a:solidFill>
                <a:latin typeface="Canva Sans"/>
                <a:ea typeface="Canva Sans"/>
                <a:cs typeface="Canva Sans"/>
                <a:sym typeface="Canva Sans"/>
              </a:rPr>
              <a:t>Enhanced social skills.</a:t>
            </a:r>
          </a:p>
          <a:p>
            <a:pPr marL="734059" lvl="1" indent="-367030" algn="l">
              <a:lnSpc>
                <a:spcPts val="4759"/>
              </a:lnSpc>
              <a:buFont typeface="Arial"/>
              <a:buChar char="•"/>
            </a:pPr>
            <a:r>
              <a:rPr lang="en-US" sz="3399">
                <a:solidFill>
                  <a:srgbClr val="000000"/>
                </a:solidFill>
                <a:latin typeface="Canva Sans"/>
                <a:ea typeface="Canva Sans"/>
                <a:cs typeface="Canva Sans"/>
                <a:sym typeface="Canva Sans"/>
              </a:rPr>
              <a:t>Greater number of students on or above grade level moving into 1st grade.</a:t>
            </a:r>
          </a:p>
          <a:p>
            <a:pPr marL="734059" lvl="1" indent="-367030" algn="l">
              <a:lnSpc>
                <a:spcPts val="4759"/>
              </a:lnSpc>
              <a:buFont typeface="Arial"/>
              <a:buChar char="•"/>
            </a:pPr>
            <a:r>
              <a:rPr lang="en-US" sz="3399">
                <a:solidFill>
                  <a:srgbClr val="000000"/>
                </a:solidFill>
                <a:latin typeface="Canva Sans"/>
                <a:ea typeface="Canva Sans"/>
                <a:cs typeface="Canva Sans"/>
                <a:sym typeface="Canva Sans"/>
              </a:rPr>
              <a:t>More students achieve grade-level standards by the third grade.</a:t>
            </a:r>
          </a:p>
          <a:p>
            <a:pPr marL="734059" lvl="1" indent="-367030" algn="l">
              <a:lnSpc>
                <a:spcPts val="4759"/>
              </a:lnSpc>
              <a:buFont typeface="Arial"/>
              <a:buChar char="•"/>
            </a:pPr>
            <a:r>
              <a:rPr lang="en-US" sz="3399">
                <a:solidFill>
                  <a:srgbClr val="000000"/>
                </a:solidFill>
                <a:latin typeface="Canva Sans"/>
                <a:ea typeface="Canva Sans"/>
                <a:cs typeface="Canva Sans"/>
                <a:sym typeface="Canva Sans"/>
              </a:rPr>
              <a:t>Decreased travel time for specialized transportation.</a:t>
            </a:r>
          </a:p>
          <a:p>
            <a:pPr marL="734059" lvl="1" indent="-367030" algn="l">
              <a:lnSpc>
                <a:spcPts val="4759"/>
              </a:lnSpc>
              <a:buFont typeface="Arial"/>
              <a:buChar char="•"/>
            </a:pPr>
            <a:r>
              <a:rPr lang="en-US" sz="3399">
                <a:solidFill>
                  <a:srgbClr val="000000"/>
                </a:solidFill>
                <a:latin typeface="Canva Sans"/>
                <a:ea typeface="Canva Sans"/>
                <a:cs typeface="Canva Sans"/>
                <a:sym typeface="Canva Sans"/>
              </a:rPr>
              <a:t>Increased capacity and room to expand across the district.</a:t>
            </a:r>
          </a:p>
          <a:p>
            <a:pPr algn="l">
              <a:lnSpc>
                <a:spcPts val="4759"/>
              </a:lnSpc>
            </a:pPr>
            <a:endParaRPr lang="en-US" sz="3399">
              <a:solidFill>
                <a:srgbClr val="000000"/>
              </a:solidFill>
              <a:latin typeface="Canva Sans"/>
              <a:ea typeface="Canva Sans"/>
              <a:cs typeface="Canva Sans"/>
              <a:sym typeface="Canva Sans"/>
            </a:endParaRPr>
          </a:p>
        </p:txBody>
      </p:sp>
      <p:sp>
        <p:nvSpPr>
          <p:cNvPr id="2" name="Freeform 2" descr="Boys playing with a tube set at a table. "/>
          <p:cNvSpPr/>
          <p:nvPr/>
        </p:nvSpPr>
        <p:spPr>
          <a:xfrm>
            <a:off x="8643298" y="596634"/>
            <a:ext cx="9170124" cy="9170124"/>
          </a:xfrm>
          <a:custGeom>
            <a:avLst/>
            <a:gdLst/>
            <a:ahLst/>
            <a:cxnLst/>
            <a:rect l="l" t="t" r="r" b="b"/>
            <a:pathLst>
              <a:path w="9170124" h="9170124">
                <a:moveTo>
                  <a:pt x="0" y="0"/>
                </a:moveTo>
                <a:lnTo>
                  <a:pt x="9170124" y="0"/>
                </a:lnTo>
                <a:lnTo>
                  <a:pt x="9170124" y="9170124"/>
                </a:lnTo>
                <a:lnTo>
                  <a:pt x="0" y="9170124"/>
                </a:lnTo>
                <a:lnTo>
                  <a:pt x="0" y="0"/>
                </a:lnTo>
                <a:close/>
              </a:path>
            </a:pathLst>
          </a:custGeom>
          <a:blipFill>
            <a:blip r:embed="rId2"/>
            <a:stretch>
              <a:fillRect l="-33693" r="-16306"/>
            </a:stretch>
          </a:blipFill>
        </p:spPr>
        <p:txBody>
          <a:bodyPr/>
          <a:lstStyle/>
          <a:p>
            <a:endParaRPr lang="en-US"/>
          </a:p>
        </p:txBody>
      </p:sp>
      <p:sp>
        <p:nvSpPr>
          <p:cNvPr id="5" name="Freeform 3" descr="CDSD logo">
            <a:extLst>
              <a:ext uri="{FF2B5EF4-FFF2-40B4-BE49-F238E27FC236}">
                <a16:creationId xmlns:a16="http://schemas.microsoft.com/office/drawing/2014/main" id="{EF0922A5-EF79-D39E-EB11-BDEA07286799}"/>
              </a:ext>
            </a:extLst>
          </p:cNvPr>
          <p:cNvSpPr/>
          <p:nvPr/>
        </p:nvSpPr>
        <p:spPr>
          <a:xfrm>
            <a:off x="16364442" y="8146786"/>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3"/>
            <a:stretch>
              <a:fillRect l="-10710" r="-7102" b="-52508"/>
            </a:stretch>
          </a:blipFill>
        </p:spPr>
        <p:txBody>
          <a:bodyPr/>
          <a:lstStyle/>
          <a:p>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a:spLocks noGrp="1"/>
          </p:cNvSpPr>
          <p:nvPr>
            <p:ph type="title" idx="4294967295"/>
          </p:nvPr>
        </p:nvSpPr>
        <p:spPr>
          <a:xfrm>
            <a:off x="1028700" y="-134697"/>
            <a:ext cx="16230600" cy="400431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18720"/>
              </a:lnSpc>
              <a:spcBef>
                <a:spcPts val="0"/>
              </a:spcBef>
              <a:spcAft>
                <a:spcPts val="0"/>
              </a:spcAft>
              <a:buClrTx/>
              <a:buSzTx/>
              <a:buFontTx/>
              <a:buNone/>
              <a:tabLst/>
              <a:defRPr/>
            </a:pPr>
            <a:r>
              <a:rPr kumimoji="0" lang="en-US" sz="9600" b="0" i="0" u="none" strike="noStrike" kern="1200" cap="none" spc="0" normalizeH="0" baseline="0" noProof="0">
                <a:ln>
                  <a:noFill/>
                </a:ln>
                <a:solidFill>
                  <a:srgbClr val="000000"/>
                </a:solidFill>
                <a:effectLst/>
                <a:uLnTx/>
                <a:uFillTx/>
                <a:latin typeface="Public Sans"/>
                <a:ea typeface="Public Sans"/>
                <a:cs typeface="Public Sans"/>
                <a:sym typeface="Public Sans"/>
              </a:rPr>
              <a:t>Full Day Kindergarten</a:t>
            </a:r>
          </a:p>
          <a:p>
            <a:pPr marL="0" marR="0" lvl="0" indent="0" algn="ctr" defTabSz="914400" rtl="0" eaLnBrk="1" fontAlgn="auto" latinLnBrk="0" hangingPunct="1">
              <a:lnSpc>
                <a:spcPts val="10560"/>
              </a:lnSpc>
              <a:spcBef>
                <a:spcPts val="0"/>
              </a:spcBef>
              <a:spcAft>
                <a:spcPts val="0"/>
              </a:spcAft>
              <a:buClrTx/>
              <a:buSzTx/>
              <a:buFontTx/>
              <a:buNone/>
              <a:tabLst/>
              <a:defRPr/>
            </a:pPr>
            <a:r>
              <a:rPr kumimoji="0" lang="en-US" sz="9600" b="0" i="0" u="none" strike="noStrike" kern="1200" cap="none" spc="0" normalizeH="0" baseline="0" noProof="0">
                <a:ln>
                  <a:noFill/>
                </a:ln>
                <a:solidFill>
                  <a:srgbClr val="000000"/>
                </a:solidFill>
                <a:effectLst/>
                <a:uLnTx/>
                <a:uFillTx/>
                <a:latin typeface="Public Sans"/>
                <a:ea typeface="Public Sans"/>
                <a:cs typeface="Public Sans"/>
                <a:sym typeface="Public Sans"/>
              </a:rPr>
              <a:t>Question and Answer</a:t>
            </a:r>
          </a:p>
        </p:txBody>
      </p:sp>
      <p:sp>
        <p:nvSpPr>
          <p:cNvPr id="2" name="Freeform 2" descr="Students in a lesson on the carpet in a classroom. "/>
          <p:cNvSpPr/>
          <p:nvPr/>
        </p:nvSpPr>
        <p:spPr>
          <a:xfrm>
            <a:off x="0" y="4460904"/>
            <a:ext cx="18211341" cy="5826096"/>
          </a:xfrm>
          <a:custGeom>
            <a:avLst/>
            <a:gdLst/>
            <a:ahLst/>
            <a:cxnLst/>
            <a:rect l="l" t="t" r="r" b="b"/>
            <a:pathLst>
              <a:path w="18211341" h="5826096">
                <a:moveTo>
                  <a:pt x="0" y="0"/>
                </a:moveTo>
                <a:lnTo>
                  <a:pt x="18211341" y="0"/>
                </a:lnTo>
                <a:lnTo>
                  <a:pt x="18211341" y="5826096"/>
                </a:lnTo>
                <a:lnTo>
                  <a:pt x="0" y="5826096"/>
                </a:lnTo>
                <a:lnTo>
                  <a:pt x="0" y="0"/>
                </a:lnTo>
                <a:close/>
              </a:path>
            </a:pathLst>
          </a:custGeom>
          <a:blipFill>
            <a:blip r:embed="rId2"/>
            <a:stretch>
              <a:fillRect l="-420" t="-37117" b="-72017"/>
            </a:stretch>
          </a:blipFill>
        </p:spPr>
        <p:txBody>
          <a:bodyPr/>
          <a:lstStyle/>
          <a:p>
            <a:endParaRPr lang="en-US"/>
          </a:p>
        </p:txBody>
      </p:sp>
      <p:sp>
        <p:nvSpPr>
          <p:cNvPr id="4" name="Freeform 3" descr="CDSD logo">
            <a:extLst>
              <a:ext uri="{FF2B5EF4-FFF2-40B4-BE49-F238E27FC236}">
                <a16:creationId xmlns:a16="http://schemas.microsoft.com/office/drawing/2014/main" id="{703C47A1-5981-CAA6-D3F4-58BB83E14B14}"/>
              </a:ext>
            </a:extLst>
          </p:cNvPr>
          <p:cNvSpPr/>
          <p:nvPr/>
        </p:nvSpPr>
        <p:spPr>
          <a:xfrm>
            <a:off x="-50518" y="8128564"/>
            <a:ext cx="2158436" cy="2158436"/>
          </a:xfrm>
          <a:custGeom>
            <a:avLst/>
            <a:gdLst/>
            <a:ahLst/>
            <a:cxnLst/>
            <a:rect l="l" t="t" r="r" b="b"/>
            <a:pathLst>
              <a:path w="2158436" h="2158436">
                <a:moveTo>
                  <a:pt x="0" y="0"/>
                </a:moveTo>
                <a:lnTo>
                  <a:pt x="2158436" y="0"/>
                </a:lnTo>
                <a:lnTo>
                  <a:pt x="2158436" y="2158436"/>
                </a:lnTo>
                <a:lnTo>
                  <a:pt x="0" y="2158436"/>
                </a:lnTo>
                <a:lnTo>
                  <a:pt x="0" y="0"/>
                </a:lnTo>
                <a:close/>
              </a:path>
            </a:pathLst>
          </a:custGeom>
          <a:blipFill>
            <a:blip r:embed="rId3"/>
            <a:stretch>
              <a:fillRect l="-10710" r="-7102" b="-52508"/>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Application>Microsoft Office PowerPoint</Application>
  <PresentationFormat>Custom</PresentationFormat>
  <Slides>64</Slides>
  <Notes>22</Notes>
  <HiddenSlides>0</HiddenSlides>
  <ScaleCrop>false</ScaleCrop>
  <HeadingPairs>
    <vt:vector size="4" baseType="variant">
      <vt:variant>
        <vt:lpstr>Theme</vt:lpstr>
      </vt:variant>
      <vt:variant>
        <vt:i4>1</vt:i4>
      </vt:variant>
      <vt:variant>
        <vt:lpstr>Slide Titles</vt:lpstr>
      </vt:variant>
      <vt:variant>
        <vt:i4>64</vt:i4>
      </vt:variant>
    </vt:vector>
  </HeadingPairs>
  <TitlesOfParts>
    <vt:vector size="65" baseType="lpstr">
      <vt:lpstr>Office Theme</vt:lpstr>
      <vt:lpstr>Full Day Kindergarten</vt:lpstr>
      <vt:lpstr>Purpose</vt:lpstr>
      <vt:lpstr>The Research Behind Full Day Kindergarten National Trends</vt:lpstr>
      <vt:lpstr>Full Day Kindergarten in Pennsylvania </vt:lpstr>
      <vt:lpstr>Full Day Kindergarten in Dauphin County</vt:lpstr>
      <vt:lpstr>Academic Benefits</vt:lpstr>
      <vt:lpstr>Social and Emotional Development</vt:lpstr>
      <vt:lpstr>Physical Development</vt:lpstr>
      <vt:lpstr>Benefits for Families</vt:lpstr>
      <vt:lpstr>Academic Impact</vt:lpstr>
      <vt:lpstr>Academic Impact a</vt:lpstr>
      <vt:lpstr>Academic Impact b</vt:lpstr>
      <vt:lpstr>Academic Impact: Closing the Achievement Gap</vt:lpstr>
      <vt:lpstr>Current results for one cohort of students moving from Kindergarten to second grade. </vt:lpstr>
      <vt:lpstr>Current results for student growth in  a Kindergarten cohort and a first-grade cohort. </vt:lpstr>
      <vt:lpstr>Societal and Economic Impact</vt:lpstr>
      <vt:lpstr>Societal and Economic Impact.</vt:lpstr>
      <vt:lpstr>Long Term Outcomes of Full Day Kindergarten</vt:lpstr>
      <vt:lpstr>A common argument against full-day kindergarten is that a full school day is too much for young kids to handle.  </vt:lpstr>
      <vt:lpstr>Key Research Takeaways</vt:lpstr>
      <vt:lpstr>Current Functional Capacity</vt:lpstr>
      <vt:lpstr>Central Dauphin School District's Current Kindergarten Structure</vt:lpstr>
      <vt:lpstr>Proposal Overview </vt:lpstr>
      <vt:lpstr>Enrollment Projections</vt:lpstr>
      <vt:lpstr>Building Plan</vt:lpstr>
      <vt:lpstr>Facility Expansion</vt:lpstr>
      <vt:lpstr>Facility Expansion a</vt:lpstr>
      <vt:lpstr>Facility Expansion b</vt:lpstr>
      <vt:lpstr>Facility Expansion d</vt:lpstr>
      <vt:lpstr>Facility Expansion c</vt:lpstr>
      <vt:lpstr>Proposed Functional Capacity</vt:lpstr>
      <vt:lpstr>Full Day Kindergarten a</vt:lpstr>
      <vt:lpstr>Sample Schedule</vt:lpstr>
      <vt:lpstr>Special Education</vt:lpstr>
      <vt:lpstr>Early Intervention</vt:lpstr>
      <vt:lpstr>Building Acquisition Cost</vt:lpstr>
      <vt:lpstr>Map of K locations</vt:lpstr>
      <vt:lpstr>SF</vt:lpstr>
      <vt:lpstr>Total Area: 21,333 SF Classrooms: 9 / 2 SE Capacity: 214 Pupils</vt:lpstr>
      <vt:lpstr>Crums mill bus turn around</vt:lpstr>
      <vt:lpstr>Crums mill renovation main floor</vt:lpstr>
      <vt:lpstr>4521 Crums mill rd</vt:lpstr>
      <vt:lpstr>DAO site</vt:lpstr>
      <vt:lpstr>DAO Bus</vt:lpstr>
      <vt:lpstr>DAO Site 1st Floor</vt:lpstr>
      <vt:lpstr>DAO Site 2nd Floor</vt:lpstr>
      <vt:lpstr>AFSCME Building </vt:lpstr>
      <vt:lpstr>AFSCME Building Photos</vt:lpstr>
      <vt:lpstr>AFCME Bus</vt:lpstr>
      <vt:lpstr>AFSCME Building 1</vt:lpstr>
      <vt:lpstr>AFSCME Building 2</vt:lpstr>
      <vt:lpstr>AFSCME Building 3</vt:lpstr>
      <vt:lpstr>Mountain Rd</vt:lpstr>
      <vt:lpstr>Mountain Rd Bus</vt:lpstr>
      <vt:lpstr>Mountain Rd Layout</vt:lpstr>
      <vt:lpstr>Mountain Rd Floor 2</vt:lpstr>
      <vt:lpstr>Financial Considerations</vt:lpstr>
      <vt:lpstr>Staffing Increase</vt:lpstr>
      <vt:lpstr>Finances</vt:lpstr>
      <vt:lpstr>Other Options Considered</vt:lpstr>
      <vt:lpstr>Considerations</vt:lpstr>
      <vt:lpstr>Next Steps</vt:lpstr>
      <vt:lpstr>Projected Outcomes</vt:lpstr>
      <vt:lpstr>Full Day Kindergarten Question and Answer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Central Dauphin School District</dc:title>
  <cp:revision>2</cp:revision>
  <dcterms:created xsi:type="dcterms:W3CDTF">2006-08-16T00:00:00Z</dcterms:created>
  <dcterms:modified xsi:type="dcterms:W3CDTF">2024-11-14T13:54:33Z</dcterms:modified>
  <dc:identifier>DAGSP1DpMp8</dc:identifier>
</cp:coreProperties>
</file>