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90" r:id="rId1"/>
  </p:sldMasterIdLst>
  <p:notesMasterIdLst>
    <p:notesMasterId r:id="rId20"/>
  </p:notesMasterIdLst>
  <p:handoutMasterIdLst>
    <p:handoutMasterId r:id="rId21"/>
  </p:handoutMasterIdLst>
  <p:sldIdLst>
    <p:sldId id="258" r:id="rId2"/>
    <p:sldId id="279" r:id="rId3"/>
    <p:sldId id="313" r:id="rId4"/>
    <p:sldId id="287" r:id="rId5"/>
    <p:sldId id="289" r:id="rId6"/>
    <p:sldId id="292" r:id="rId7"/>
    <p:sldId id="314" r:id="rId8"/>
    <p:sldId id="291" r:id="rId9"/>
    <p:sldId id="294" r:id="rId10"/>
    <p:sldId id="310" r:id="rId11"/>
    <p:sldId id="296" r:id="rId12"/>
    <p:sldId id="301" r:id="rId13"/>
    <p:sldId id="303" r:id="rId14"/>
    <p:sldId id="305" r:id="rId15"/>
    <p:sldId id="312" r:id="rId16"/>
    <p:sldId id="278" r:id="rId17"/>
    <p:sldId id="263" r:id="rId18"/>
    <p:sldId id="275" r:id="rId19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700" autoAdjust="0"/>
  </p:normalViewPr>
  <p:slideViewPr>
    <p:cSldViewPr>
      <p:cViewPr varScale="1">
        <p:scale>
          <a:sx n="107" d="100"/>
          <a:sy n="107" d="100"/>
        </p:scale>
        <p:origin x="-109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layout/>
    </c:title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       </c:v>
                </c:pt>
              </c:strCache>
            </c:strRef>
          </c:tx>
          <c:cat>
            <c:strRef>
              <c:f>Sheet1!$A$2:$A$14</c:f>
              <c:strCache>
                <c:ptCount val="13"/>
                <c:pt idx="0">
                  <c:v>1999-2000</c:v>
                </c:pt>
                <c:pt idx="1">
                  <c:v>2000-2001</c:v>
                </c:pt>
                <c:pt idx="2">
                  <c:v>2001-2002</c:v>
                </c:pt>
                <c:pt idx="3">
                  <c:v>2002-2003</c:v>
                </c:pt>
                <c:pt idx="4">
                  <c:v>2003-2004</c:v>
                </c:pt>
                <c:pt idx="5">
                  <c:v>2004-2005</c:v>
                </c:pt>
                <c:pt idx="6">
                  <c:v>2005-2006</c:v>
                </c:pt>
                <c:pt idx="7">
                  <c:v>2006-2007</c:v>
                </c:pt>
                <c:pt idx="8">
                  <c:v>2007-2008</c:v>
                </c:pt>
                <c:pt idx="9">
                  <c:v>2008-2009</c:v>
                </c:pt>
                <c:pt idx="10">
                  <c:v>2009-2010</c:v>
                </c:pt>
                <c:pt idx="11">
                  <c:v>2010-2011</c:v>
                </c:pt>
                <c:pt idx="12">
                  <c:v>2011-2012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4479</c:v>
                </c:pt>
                <c:pt idx="1">
                  <c:v>4564</c:v>
                </c:pt>
                <c:pt idx="2">
                  <c:v>4531</c:v>
                </c:pt>
                <c:pt idx="3">
                  <c:v>4555</c:v>
                </c:pt>
                <c:pt idx="4">
                  <c:v>4589</c:v>
                </c:pt>
                <c:pt idx="5">
                  <c:v>4619</c:v>
                </c:pt>
                <c:pt idx="6">
                  <c:v>4671</c:v>
                </c:pt>
                <c:pt idx="7">
                  <c:v>4867</c:v>
                </c:pt>
                <c:pt idx="8">
                  <c:v>4891</c:v>
                </c:pt>
                <c:pt idx="9">
                  <c:v>4931</c:v>
                </c:pt>
                <c:pt idx="10">
                  <c:v>5048</c:v>
                </c:pt>
                <c:pt idx="11">
                  <c:v>5072</c:v>
                </c:pt>
                <c:pt idx="12">
                  <c:v>5164</c:v>
                </c:pt>
              </c:numCache>
            </c:numRef>
          </c:val>
        </c:ser>
        <c:axId val="50619136"/>
        <c:axId val="52290304"/>
      </c:barChart>
      <c:catAx>
        <c:axId val="50619136"/>
        <c:scaling>
          <c:orientation val="minMax"/>
        </c:scaling>
        <c:axPos val="l"/>
        <c:tickLblPos val="nextTo"/>
        <c:crossAx val="52290304"/>
        <c:crosses val="autoZero"/>
        <c:auto val="1"/>
        <c:lblAlgn val="ctr"/>
        <c:lblOffset val="100"/>
      </c:catAx>
      <c:valAx>
        <c:axId val="52290304"/>
        <c:scaling>
          <c:orientation val="minMax"/>
        </c:scaling>
        <c:axPos val="b"/>
        <c:majorGridlines/>
        <c:numFmt formatCode="General" sourceLinked="1"/>
        <c:tickLblPos val="nextTo"/>
        <c:crossAx val="50619136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General</a:t>
            </a:r>
            <a:r>
              <a:rPr lang="en-US" baseline="0" dirty="0" smtClean="0"/>
              <a:t> Fund Revenues</a:t>
            </a:r>
            <a:endParaRPr lang="en-US" dirty="0"/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Program Expenses</c:v>
                </c:pt>
              </c:strCache>
            </c:strRef>
          </c:tx>
          <c:dLbls>
            <c:dLbl>
              <c:idx val="0"/>
              <c:layout>
                <c:manualLayout>
                  <c:x val="-3.7816358024691445E-2"/>
                  <c:y val="-0.13832650462913515"/>
                </c:manualLayout>
              </c:layout>
              <c:showCatName val="1"/>
              <c:showPercent val="1"/>
            </c:dLbl>
            <c:dLbl>
              <c:idx val="1"/>
              <c:layout>
                <c:manualLayout>
                  <c:x val="0.18357362447749628"/>
                  <c:y val="2.983478665817885E-2"/>
                </c:manualLayout>
              </c:layout>
              <c:showCatName val="1"/>
              <c:showPercent val="1"/>
            </c:dLbl>
            <c:dLbl>
              <c:idx val="2"/>
              <c:layout>
                <c:manualLayout>
                  <c:x val="7.3945939049285508E-2"/>
                  <c:y val="7.7717518082892928E-2"/>
                </c:manualLayout>
              </c:layout>
              <c:showCatName val="1"/>
              <c:showPercent val="1"/>
            </c:dLbl>
            <c:dLbl>
              <c:idx val="3"/>
              <c:layout>
                <c:manualLayout>
                  <c:x val="5.170360649363289E-4"/>
                  <c:y val="-1.2198700338800569E-2"/>
                </c:manualLayout>
              </c:layout>
              <c:showCatName val="1"/>
              <c:showPercent val="1"/>
            </c:dLbl>
            <c:dLbl>
              <c:idx val="4"/>
              <c:layout>
                <c:manualLayout>
                  <c:x val="6.1727179935841502E-3"/>
                  <c:y val="-4.0595058553112212E-2"/>
                </c:manualLayout>
              </c:layout>
              <c:showCatName val="1"/>
              <c:showPercent val="1"/>
            </c:dLbl>
            <c:dLbl>
              <c:idx val="7"/>
              <c:layout>
                <c:manualLayout>
                  <c:x val="-2.1618669194128508E-2"/>
                  <c:y val="-0.1908398238066145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Buildings and Grounds
8%</a:t>
                    </a:r>
                  </a:p>
                </c:rich>
              </c:tx>
              <c:showCatName val="1"/>
              <c:showPercent val="1"/>
            </c:dLbl>
            <c:dLbl>
              <c:idx val="8"/>
              <c:tx>
                <c:rich>
                  <a:bodyPr/>
                  <a:lstStyle/>
                  <a:p>
                    <a:r>
                      <a:rPr lang="en-US" sz="1400" dirty="0" smtClean="0"/>
                      <a:t>Transportation</a:t>
                    </a:r>
                    <a:r>
                      <a:rPr lang="en-US" sz="1400" dirty="0"/>
                      <a:t>
1%</a:t>
                    </a:r>
                  </a:p>
                </c:rich>
              </c:tx>
              <c:showCatName val="1"/>
              <c:showPercent val="1"/>
            </c:dLbl>
            <c:dLbl>
              <c:idx val="9"/>
              <c:layout>
                <c:manualLayout>
                  <c:x val="0.19135310343151538"/>
                  <c:y val="-1.3955849116256049E-2"/>
                </c:manualLayout>
              </c:layout>
              <c:showCatName val="1"/>
              <c:showPercent val="1"/>
            </c:dLbl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CatName val="1"/>
            <c:showPercent val="1"/>
            <c:showLeaderLines val="1"/>
          </c:dLbls>
          <c:cat>
            <c:strRef>
              <c:f>Sheet1!$A$2:$A$8</c:f>
              <c:strCache>
                <c:ptCount val="7"/>
                <c:pt idx="0">
                  <c:v>Property Taxes</c:v>
                </c:pt>
                <c:pt idx="1">
                  <c:v>Local/County</c:v>
                </c:pt>
                <c:pt idx="2">
                  <c:v>State Aid</c:v>
                </c:pt>
                <c:pt idx="3">
                  <c:v>Other State</c:v>
                </c:pt>
                <c:pt idx="4">
                  <c:v>Other</c:v>
                </c:pt>
                <c:pt idx="5">
                  <c:v>Federal Programs</c:v>
                </c:pt>
                <c:pt idx="6">
                  <c:v> 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49</c:v>
                </c:pt>
                <c:pt idx="1">
                  <c:v>8</c:v>
                </c:pt>
                <c:pt idx="2">
                  <c:v>23</c:v>
                </c:pt>
                <c:pt idx="3">
                  <c:v>7</c:v>
                </c:pt>
                <c:pt idx="4">
                  <c:v>5</c:v>
                </c:pt>
                <c:pt idx="5">
                  <c:v>8</c:v>
                </c:pt>
              </c:numCache>
            </c:numRef>
          </c:val>
        </c:ser>
      </c:pie3DChart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Program Expenses</c:v>
                </c:pt>
              </c:strCache>
            </c:strRef>
          </c:tx>
          <c:dLbls>
            <c:dLbl>
              <c:idx val="0"/>
              <c:layout>
                <c:manualLayout>
                  <c:x val="-3.7816358024691431E-2"/>
                  <c:y val="-0.13832650462913515"/>
                </c:manualLayout>
              </c:layout>
              <c:showCatName val="1"/>
              <c:showPercent val="1"/>
            </c:dLbl>
            <c:dLbl>
              <c:idx val="1"/>
              <c:layout>
                <c:manualLayout>
                  <c:x val="0.18357362447749623"/>
                  <c:y val="2.983478665817885E-2"/>
                </c:manualLayout>
              </c:layout>
              <c:showCatName val="1"/>
              <c:showPercent val="1"/>
            </c:dLbl>
            <c:dLbl>
              <c:idx val="2"/>
              <c:layout>
                <c:manualLayout>
                  <c:x val="7.3945939049285508E-2"/>
                  <c:y val="7.7717518082892928E-2"/>
                </c:manualLayout>
              </c:layout>
              <c:showCatName val="1"/>
              <c:showPercent val="1"/>
            </c:dLbl>
            <c:dLbl>
              <c:idx val="3"/>
              <c:layout>
                <c:manualLayout>
                  <c:x val="5.1703606493632868E-4"/>
                  <c:y val="-1.2198700338800569E-2"/>
                </c:manualLayout>
              </c:layout>
              <c:showCatName val="1"/>
              <c:showPercent val="1"/>
            </c:dLbl>
            <c:dLbl>
              <c:idx val="4"/>
              <c:layout>
                <c:manualLayout>
                  <c:x val="3.0864197530864265E-3"/>
                  <c:y val="-8.6172920734338423E-2"/>
                </c:manualLayout>
              </c:layout>
              <c:showCatName val="1"/>
              <c:showPercent val="1"/>
            </c:dLbl>
            <c:dLbl>
              <c:idx val="7"/>
              <c:layout>
                <c:manualLayout>
                  <c:x val="-2.1618669194128508E-2"/>
                  <c:y val="-0.1908398238066145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Buildings and Grounds
8%</a:t>
                    </a:r>
                  </a:p>
                </c:rich>
              </c:tx>
              <c:showCatName val="1"/>
              <c:showPercent val="1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z="1400" dirty="0" smtClean="0"/>
                      <a:t>Transportation</a:t>
                    </a:r>
                    <a:r>
                      <a:rPr lang="en-US" sz="1400" dirty="0"/>
                      <a:t>
1%</a:t>
                    </a:r>
                  </a:p>
                </c:rich>
              </c:tx>
              <c:showCatName val="1"/>
              <c:showPercent val="1"/>
            </c:dLbl>
            <c:dLbl>
              <c:idx val="9"/>
              <c:layout>
                <c:manualLayout>
                  <c:x val="0.19135310343151538"/>
                  <c:y val="-1.3955849116256044E-2"/>
                </c:manualLayout>
              </c:layout>
              <c:showCatName val="1"/>
              <c:showPercent val="1"/>
            </c:dLbl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CatName val="1"/>
            <c:showPercent val="1"/>
            <c:showLeaderLines val="1"/>
          </c:dLbls>
          <c:cat>
            <c:strRef>
              <c:f>Sheet1!$A$2:$A$12</c:f>
              <c:strCache>
                <c:ptCount val="11"/>
                <c:pt idx="0">
                  <c:v>Regular Instruction</c:v>
                </c:pt>
                <c:pt idx="1">
                  <c:v>Special Education</c:v>
                </c:pt>
                <c:pt idx="2">
                  <c:v>Student Support</c:v>
                </c:pt>
                <c:pt idx="3">
                  <c:v>Instructor Support</c:v>
                </c:pt>
                <c:pt idx="4">
                  <c:v>General Administration</c:v>
                </c:pt>
                <c:pt idx="5">
                  <c:v>Office of Principal</c:v>
                </c:pt>
                <c:pt idx="6">
                  <c:v>Business Support</c:v>
                </c:pt>
                <c:pt idx="7">
                  <c:v>Buildings and Grounds</c:v>
                </c:pt>
                <c:pt idx="8">
                  <c:v>Transporatation</c:v>
                </c:pt>
                <c:pt idx="9">
                  <c:v>Federal Programs</c:v>
                </c:pt>
                <c:pt idx="10">
                  <c:v>Other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52</c:v>
                </c:pt>
                <c:pt idx="1">
                  <c:v>13</c:v>
                </c:pt>
                <c:pt idx="2">
                  <c:v>5</c:v>
                </c:pt>
                <c:pt idx="3">
                  <c:v>7</c:v>
                </c:pt>
                <c:pt idx="4">
                  <c:v>2</c:v>
                </c:pt>
                <c:pt idx="5">
                  <c:v>5</c:v>
                </c:pt>
                <c:pt idx="6">
                  <c:v>1</c:v>
                </c:pt>
                <c:pt idx="7">
                  <c:v>9</c:v>
                </c:pt>
                <c:pt idx="8">
                  <c:v>1</c:v>
                </c:pt>
                <c:pt idx="9">
                  <c:v>5</c:v>
                </c:pt>
              </c:numCache>
            </c:numRef>
          </c:val>
        </c:ser>
      </c:pie3DChart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55FBB73-4992-4A11-8276-01EF1A7AD0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01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990B338-AB9C-4452-A7BF-6E9C4A43D2F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C22A12-5234-4A31-A7D8-26EF55AA819B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B791C1-B0FE-4F08-B55C-6016A9B2830F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8246BA-07B8-419A-B063-EE07845A1CAA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1FF8CC6-A7DB-42BF-B171-BFB48287F0A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E2DA354-7F11-4398-B54D-B603CCAA6D4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1F5D482-BFA4-43D4-A385-61D3F720E71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B0C5029-FFE7-4CE2-BEC4-61E6970B1AB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9BB3C6F-68B2-4164-9EBC-96D11A92A9B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B1D65C2-5FB9-4583-8259-4C7CF81EA55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E4E85FE-82BB-428D-8E64-B1F6A115409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E5B88F3-2A32-4322-BAE3-DD9EEABC2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pPr>
              <a:defRPr/>
            </a:pPr>
            <a:fld id="{27A75EF8-B132-4851-9557-0DB7A2B56F9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DF56D48-3514-412C-838A-A46FC8E4182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25F859E-6410-43CF-A46B-7534262F6CC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9713" y="0"/>
            <a:ext cx="7634287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09713" y="1239838"/>
            <a:ext cx="7634287" cy="27320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09713" y="4124325"/>
            <a:ext cx="7634287" cy="27336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DA025A-89E8-4B35-8758-B88B0580DA9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8DBCCEBD-47F5-4CCE-9E96-F9DADC5544F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391" r:id="rId1"/>
    <p:sldLayoutId id="2147484392" r:id="rId2"/>
    <p:sldLayoutId id="2147484393" r:id="rId3"/>
    <p:sldLayoutId id="2147484394" r:id="rId4"/>
    <p:sldLayoutId id="2147484395" r:id="rId5"/>
    <p:sldLayoutId id="2147484396" r:id="rId6"/>
    <p:sldLayoutId id="2147484397" r:id="rId7"/>
    <p:sldLayoutId id="2147484398" r:id="rId8"/>
    <p:sldLayoutId id="2147484399" r:id="rId9"/>
    <p:sldLayoutId id="2147484400" r:id="rId10"/>
    <p:sldLayoutId id="2147484401" r:id="rId11"/>
    <p:sldLayoutId id="2147484402" r:id="rId12"/>
    <p:sldLayoutId id="2147484403" r:id="rId13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438400"/>
            <a:ext cx="6400800" cy="1676400"/>
          </a:xfrm>
        </p:spPr>
        <p:txBody>
          <a:bodyPr/>
          <a:lstStyle/>
          <a:p>
            <a:pPr eaLnBrk="1" hangingPunct="1"/>
            <a:r>
              <a:rPr lang="en-US" dirty="0" smtClean="0"/>
              <a:t>Annual Budget Hearing</a:t>
            </a:r>
          </a:p>
          <a:p>
            <a:pPr eaLnBrk="1" hangingPunct="1"/>
            <a:r>
              <a:rPr lang="en-US" dirty="0" smtClean="0"/>
              <a:t>September 12, 2011</a:t>
            </a:r>
          </a:p>
        </p:txBody>
      </p:sp>
      <p:pic>
        <p:nvPicPr>
          <p:cNvPr id="13315" name="Picture 6" descr="kpslong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school bus 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9725" y="3352800"/>
            <a:ext cx="28194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 descr="kpslong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04799"/>
            <a:ext cx="914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Rectangle 5"/>
          <p:cNvSpPr>
            <a:spLocks noChangeArrowheads="1"/>
          </p:cNvSpPr>
          <p:nvPr/>
        </p:nvSpPr>
        <p:spPr bwMode="auto">
          <a:xfrm>
            <a:off x="685800" y="2951450"/>
            <a:ext cx="83058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buFontTx/>
              <a:buChar char="•"/>
            </a:pPr>
            <a:r>
              <a:rPr lang="en-US" sz="2000" dirty="0" smtClean="0"/>
              <a:t> Addresses classroom needs with additional elementary staffing</a:t>
            </a:r>
          </a:p>
          <a:p>
            <a:endParaRPr lang="en-US" sz="1000" dirty="0"/>
          </a:p>
          <a:p>
            <a:pPr>
              <a:buFontTx/>
              <a:buChar char="•"/>
            </a:pPr>
            <a:r>
              <a:rPr lang="en-US" sz="2000" dirty="0" smtClean="0"/>
              <a:t> Reduces overall staffing by 18 staff due to funding decreases</a:t>
            </a:r>
            <a:endParaRPr lang="en-US" sz="2000" dirty="0"/>
          </a:p>
          <a:p>
            <a:pPr>
              <a:buFontTx/>
              <a:buChar char="•"/>
            </a:pPr>
            <a:endParaRPr lang="en-US" sz="1000" dirty="0"/>
          </a:p>
          <a:p>
            <a:pPr>
              <a:buFontTx/>
              <a:buChar char="•"/>
            </a:pPr>
            <a:r>
              <a:rPr lang="en-US" sz="2000" dirty="0" smtClean="0"/>
              <a:t> Reduced funding of over $7 million in state aid/federal receipts</a:t>
            </a:r>
          </a:p>
          <a:p>
            <a:pPr>
              <a:buFontTx/>
              <a:buChar char="•"/>
            </a:pPr>
            <a:endParaRPr lang="en-US" sz="1000" dirty="0" smtClean="0"/>
          </a:p>
          <a:p>
            <a:pPr>
              <a:buFontTx/>
              <a:buChar char="•"/>
            </a:pPr>
            <a:r>
              <a:rPr lang="en-US" sz="2000" dirty="0" smtClean="0"/>
              <a:t> Increase in levy by 1 cent due to increase in TERIP participation</a:t>
            </a:r>
          </a:p>
          <a:p>
            <a:endParaRPr lang="en-US" sz="1000" dirty="0" smtClean="0"/>
          </a:p>
          <a:p>
            <a:pPr>
              <a:buFontTx/>
              <a:buChar char="•"/>
            </a:pPr>
            <a:r>
              <a:rPr lang="en-US" sz="2000" dirty="0" smtClean="0"/>
              <a:t> Total tax supported funds decrease of 29.23%</a:t>
            </a:r>
          </a:p>
          <a:p>
            <a:pPr>
              <a:buFontTx/>
              <a:buChar char="•"/>
            </a:pPr>
            <a:endParaRPr lang="en-US" sz="1000" dirty="0" smtClean="0"/>
          </a:p>
          <a:p>
            <a:pPr>
              <a:buFontTx/>
              <a:buChar char="•"/>
            </a:pPr>
            <a:r>
              <a:rPr lang="en-US" sz="2000" dirty="0" smtClean="0"/>
              <a:t> Total valuation increase of 3.88% (operations) and 3.42% (bond)</a:t>
            </a:r>
          </a:p>
          <a:p>
            <a:pPr>
              <a:buFontTx/>
              <a:buChar char="•"/>
            </a:pPr>
            <a:endParaRPr lang="en-US" sz="1000" dirty="0"/>
          </a:p>
        </p:txBody>
      </p:sp>
      <p:sp>
        <p:nvSpPr>
          <p:cNvPr id="14340" name="Text Box 7"/>
          <p:cNvSpPr txBox="1">
            <a:spLocks noChangeArrowheads="1"/>
          </p:cNvSpPr>
          <p:nvPr/>
        </p:nvSpPr>
        <p:spPr bwMode="auto">
          <a:xfrm>
            <a:off x="1981200" y="1981200"/>
            <a:ext cx="5105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 smtClean="0"/>
              <a:t>Overview</a:t>
            </a:r>
            <a:endParaRPr lang="en-US" sz="40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K-12 Enrollment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914400" y="1784350"/>
          <a:ext cx="7772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924800" cy="6096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dirty="0" smtClean="0"/>
              <a:t> State Aid History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</p:nvPr>
        </p:nvGraphicFramePr>
        <p:xfrm>
          <a:off x="990600" y="914400"/>
          <a:ext cx="7010401" cy="5762403"/>
        </p:xfrm>
        <a:graphic>
          <a:graphicData uri="http://schemas.openxmlformats.org/drawingml/2006/table">
            <a:tbl>
              <a:tblPr/>
              <a:tblGrid>
                <a:gridCol w="2696308"/>
                <a:gridCol w="1463710"/>
                <a:gridCol w="1463710"/>
                <a:gridCol w="1386673"/>
              </a:tblGrid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YEAR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AMOUNT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CHANGE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2002-2003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$9,942,400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($511,519)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(4.89%)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2003-2004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$9,626,949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($315,451)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(3.17%)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2004-2005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$9,483,556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($143,393)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(1.49%)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2005-2006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$9,962,176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$478,619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5.05%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2006-2007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$11,549,519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$1,587,343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15.93%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2007-2008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$12,996,218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$1,446,698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12.53%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2008-2009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$13,244,941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$248,723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1.91%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2009-2010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$12,530,075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($714,866)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(5.40%)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2010-2011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$14,905,662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$2,375,587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18.96%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2011-2012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$11,136,189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($3,769,473)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(25.29%)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924800" cy="990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smtClean="0"/>
              <a:t> </a:t>
            </a:r>
            <a:r>
              <a:rPr lang="en-US" b="1" dirty="0" smtClean="0"/>
              <a:t>2011/12 Budget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</p:nvPr>
        </p:nvGraphicFramePr>
        <p:xfrm>
          <a:off x="914399" y="1904999"/>
          <a:ext cx="7315202" cy="3352800"/>
        </p:xfrm>
        <a:graphic>
          <a:graphicData uri="http://schemas.openxmlformats.org/drawingml/2006/table">
            <a:tbl>
              <a:tblPr/>
              <a:tblGrid>
                <a:gridCol w="2813539"/>
                <a:gridCol w="1527350"/>
                <a:gridCol w="1527350"/>
                <a:gridCol w="1446963"/>
              </a:tblGrid>
              <a:tr h="10607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2010-11   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2011-12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Percentage 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General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$53,317,691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$49,401,318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(7.35%)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Building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$49,393,253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$22,100,000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(55.26%)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Bond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$4,230,749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$4,230,750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0.0%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Qualified Capital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$66,300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$250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(99.62%)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 Budget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$107,008,483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$75,732,318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(29.23%)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7772400" cy="9906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3600" dirty="0" smtClean="0"/>
              <a:t> </a:t>
            </a:r>
            <a:r>
              <a:rPr lang="en-US" sz="3600" b="1" dirty="0" smtClean="0"/>
              <a:t>2011/12 General Fund Receipts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</p:nvPr>
        </p:nvGraphicFramePr>
        <p:xfrm>
          <a:off x="609599" y="1371600"/>
          <a:ext cx="8077202" cy="5257801"/>
        </p:xfrm>
        <a:graphic>
          <a:graphicData uri="http://schemas.openxmlformats.org/drawingml/2006/table">
            <a:tbl>
              <a:tblPr/>
              <a:tblGrid>
                <a:gridCol w="3106615"/>
                <a:gridCol w="1686449"/>
                <a:gridCol w="1686449"/>
                <a:gridCol w="1597689"/>
              </a:tblGrid>
              <a:tr h="10753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2010-11   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2011-12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Percentage 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Property Taxes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$22,945,073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$24,188,206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5.42%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Other Local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$3,295,000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$3,332,000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1.12%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County Receipts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$600,000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$670,000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11.67%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State Aid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$14,905,662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$11,136,189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(25.29%)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Other State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$3,639,500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$3,727,142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2.41%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State Programs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$66,792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$144,326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116.08%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Federal Programs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$7,517,399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$3,803,455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(49.40%)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Cash Reserve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$348,265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$2,400,000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589.13%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$53,317,691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$49,401,318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(7.35%)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/>
          </p:nvPr>
        </p:nvGraphicFramePr>
        <p:xfrm>
          <a:off x="381000" y="228600"/>
          <a:ext cx="8229600" cy="5851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924800" cy="990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smtClean="0"/>
              <a:t> </a:t>
            </a:r>
            <a:r>
              <a:rPr lang="en-US" sz="3100" b="1" dirty="0" smtClean="0"/>
              <a:t>2011/12 General Fund Object Expenses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</p:nvPr>
        </p:nvGraphicFramePr>
        <p:xfrm>
          <a:off x="990597" y="1904999"/>
          <a:ext cx="7315202" cy="4269634"/>
        </p:xfrm>
        <a:graphic>
          <a:graphicData uri="http://schemas.openxmlformats.org/drawingml/2006/table">
            <a:tbl>
              <a:tblPr/>
              <a:tblGrid>
                <a:gridCol w="2813539"/>
                <a:gridCol w="1527350"/>
                <a:gridCol w="1527350"/>
                <a:gridCol w="1446963"/>
              </a:tblGrid>
              <a:tr h="10607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2010-11   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2011-12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Percentage 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Salaries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$37,347,114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$33,862,364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(9.57%)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Fringe Benefits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$7,728,044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$7,838,177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2.75%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Purchased Services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$2,822,225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$3,121,143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10.59%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Supplies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$4,087,067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$3,539,941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(13.39%)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Capital Outlay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$846,287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$708,450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(16.29%)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Miscellaneous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$486,955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$331,244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(31.98%)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$53,317,691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$49,401,318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(7.35%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772400" cy="3048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dirty="0" smtClean="0"/>
              <a:t>    </a:t>
            </a:r>
            <a:r>
              <a:rPr lang="en-US" sz="2400" b="1" dirty="0" smtClean="0"/>
              <a:t>2011/12 General Fund Program Expens</a:t>
            </a:r>
            <a:r>
              <a:rPr lang="en-US" sz="2200" b="1" dirty="0" smtClean="0"/>
              <a:t>es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</p:nvPr>
        </p:nvGraphicFramePr>
        <p:xfrm>
          <a:off x="533400" y="685806"/>
          <a:ext cx="8001000" cy="6062516"/>
        </p:xfrm>
        <a:graphic>
          <a:graphicData uri="http://schemas.openxmlformats.org/drawingml/2006/table">
            <a:tbl>
              <a:tblPr lastCol="1" bandRow="1"/>
              <a:tblGrid>
                <a:gridCol w="3077307"/>
                <a:gridCol w="1670539"/>
                <a:gridCol w="1670539"/>
                <a:gridCol w="1582615"/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2010-11   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2011-12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Percentage 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Regular Education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$26,203,466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$25,633,557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(2.17%)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Special Education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$6,116,490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$6,229,033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1.84%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Student Support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$2,463,472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$2,502,684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1.59%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Instructor Support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$3,139,539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$3,244,836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3.35%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General Administration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$926,363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$901,434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(2.69%)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Office of Principal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$2,904,981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$2,726,473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(6.14%)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Business Office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$728,728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$596,390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(18.16%)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Buildings and Grounds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$4,332,713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$4,316,232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(.38%)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Transportation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$725,239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$682,507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(5.89%)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Community Service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$72,733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(100.00%)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State Programs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$81,571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$88,809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8.87%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Federal Programs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$5,588,939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$2,453,933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(56.09%)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Summer School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$33,457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$25,430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(23.99%)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$53,317,691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$49,401,318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(7.35%)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/>
          </p:nvPr>
        </p:nvGraphicFramePr>
        <p:xfrm>
          <a:off x="685800" y="228600"/>
          <a:ext cx="8077200" cy="5851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924800" cy="762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smtClean="0"/>
              <a:t> </a:t>
            </a:r>
            <a:r>
              <a:rPr lang="en-US" sz="3100" b="1" dirty="0" smtClean="0"/>
              <a:t>2011/12 Building Fund</a:t>
            </a:r>
            <a:endParaRPr lang="en-US" sz="3100" dirty="0" smtClean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</p:nvPr>
        </p:nvGraphicFramePr>
        <p:xfrm>
          <a:off x="1523999" y="914401"/>
          <a:ext cx="6400801" cy="2897272"/>
        </p:xfrm>
        <a:graphic>
          <a:graphicData uri="http://schemas.openxmlformats.org/drawingml/2006/table">
            <a:tbl>
              <a:tblPr/>
              <a:tblGrid>
                <a:gridCol w="2461846"/>
                <a:gridCol w="1336431"/>
                <a:gridCol w="1336431"/>
                <a:gridCol w="1266093"/>
              </a:tblGrid>
              <a:tr h="916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2010-11   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2011-12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Percentage 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3959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Property Taxes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$2,840,882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$2,840,882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0.00%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3959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Interest Income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$12,000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$12,000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0.00%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3959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Bond Proceeds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$45,000,000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$19,210,519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(57.31%)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3959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Reserve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$1,540,861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$36,599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(97.62%)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3959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$49,393,743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$22,100,000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(55.26%)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0" y="4038600"/>
          <a:ext cx="6400799" cy="2438400"/>
        </p:xfrm>
        <a:graphic>
          <a:graphicData uri="http://schemas.openxmlformats.org/drawingml/2006/table">
            <a:tbl>
              <a:tblPr/>
              <a:tblGrid>
                <a:gridCol w="2461845"/>
                <a:gridCol w="1336431"/>
                <a:gridCol w="1336431"/>
                <a:gridCol w="1266092"/>
              </a:tblGrid>
              <a:tr h="7987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2010-11   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2011-12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Percentage 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4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Maintenance Projects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$4,383,253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$1,358,000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(69.02%)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4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Bond Issue Projects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$45,000,000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$20,742,000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(53.91%)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4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$49,383,253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$22,100,000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(55.26%)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924800" cy="990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smtClean="0"/>
              <a:t> </a:t>
            </a:r>
            <a:r>
              <a:rPr lang="en-US" sz="3100" b="1" dirty="0" smtClean="0"/>
              <a:t>2011/12 Other Funds</a:t>
            </a:r>
            <a:endParaRPr lang="en-US" sz="3100" dirty="0" smtClean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</p:nvPr>
        </p:nvGraphicFramePr>
        <p:xfrm>
          <a:off x="1219202" y="1904999"/>
          <a:ext cx="7010397" cy="4269634"/>
        </p:xfrm>
        <a:graphic>
          <a:graphicData uri="http://schemas.openxmlformats.org/drawingml/2006/table">
            <a:tbl>
              <a:tblPr/>
              <a:tblGrid>
                <a:gridCol w="2696307"/>
                <a:gridCol w="1463709"/>
                <a:gridCol w="1463709"/>
                <a:gridCol w="1386672"/>
              </a:tblGrid>
              <a:tr h="10607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2010-11   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2011-12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Percentage 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Bond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$4,230,749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$4,230,750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0.00%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Depreciation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$550,000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$550,000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0.00%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Employee Benefit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$425,000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$100,000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(76.47%)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Lunch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$2,150,000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$2,236,000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4.00%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Activity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$1,500,000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$1,500,000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0.00%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Student Fee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$185,000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$185,000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0.00%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Cooperative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$600,000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$615,000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2.50%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924800" cy="990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smtClean="0"/>
              <a:t> </a:t>
            </a:r>
            <a:r>
              <a:rPr lang="en-US" sz="3100" b="1" dirty="0" smtClean="0"/>
              <a:t>2011/12 Valuation</a:t>
            </a:r>
            <a:endParaRPr lang="en-US" sz="3100" dirty="0" smtClean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</p:nvPr>
        </p:nvGraphicFramePr>
        <p:xfrm>
          <a:off x="1219201" y="1904999"/>
          <a:ext cx="7162798" cy="4053840"/>
        </p:xfrm>
        <a:graphic>
          <a:graphicData uri="http://schemas.openxmlformats.org/drawingml/2006/table">
            <a:tbl>
              <a:tblPr/>
              <a:tblGrid>
                <a:gridCol w="2754923"/>
                <a:gridCol w="1495529"/>
                <a:gridCol w="1495529"/>
                <a:gridCol w="1416817"/>
              </a:tblGrid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KPS Valuation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 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FY 11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FY 12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City/Rural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$1,838,962,763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$1,892,560,736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2.91%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Personal Property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$64,301,629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$78,409,552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21.94%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Central Assessed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$51,769,488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$50,940,071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(1.60%)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$1,955,033,880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$2,021,910,359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3.42%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Affiliated Valuation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City/Rural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$2,038,455,890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$2,107,573,921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3.39%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Personal Property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$123,349,748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$137,927,961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11.82%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Central Assessed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$66,513,912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$69,297,297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4.18%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$2,228,319,550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$2,314,799,179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3.88%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924800" cy="990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smtClean="0"/>
              <a:t> </a:t>
            </a:r>
            <a:r>
              <a:rPr lang="en-US" sz="3100" b="1" dirty="0" smtClean="0"/>
              <a:t>2011/12 Tax Levy</a:t>
            </a:r>
            <a:endParaRPr lang="en-US" sz="3100" dirty="0" smtClean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</p:nvPr>
        </p:nvGraphicFramePr>
        <p:xfrm>
          <a:off x="1295399" y="1904999"/>
          <a:ext cx="6629401" cy="3811217"/>
        </p:xfrm>
        <a:graphic>
          <a:graphicData uri="http://schemas.openxmlformats.org/drawingml/2006/table">
            <a:tbl>
              <a:tblPr/>
              <a:tblGrid>
                <a:gridCol w="2549769"/>
                <a:gridCol w="1384161"/>
                <a:gridCol w="1384161"/>
                <a:gridCol w="1311310"/>
              </a:tblGrid>
              <a:tr h="10607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2010-11   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2011-12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Percentage 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General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$1.040000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$1.053869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1.48%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Building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$.128764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$.123954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(3.74%)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Bond Fund – KPS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$.044831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$.051095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13.97%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Bond Fund – Affiliated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$.121154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$.114507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(5.49%)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Qualified Capital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$.00000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$.00000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1.334750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1.34494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.76%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logostacked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1600200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Rectangle 5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Questions?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71800"/>
            <a:ext cx="6400800" cy="1752600"/>
          </a:xfrm>
        </p:spPr>
        <p:txBody>
          <a:bodyPr/>
          <a:lstStyle/>
          <a:p>
            <a:pPr eaLnBrk="1" hangingPunct="1"/>
            <a:r>
              <a:rPr lang="en-US" dirty="0" smtClean="0"/>
              <a:t>Tax Request Hearing</a:t>
            </a:r>
          </a:p>
          <a:p>
            <a:pPr eaLnBrk="1" hangingPunct="1"/>
            <a:r>
              <a:rPr lang="en-US" dirty="0" smtClean="0"/>
              <a:t>September 12, 2011</a:t>
            </a:r>
          </a:p>
        </p:txBody>
      </p:sp>
      <p:pic>
        <p:nvPicPr>
          <p:cNvPr id="15363" name="Picture 3" descr="kpslong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272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8" name="Picture 2" descr="C:\Documents and Settings\chrnelson\Local Settings\Temporary Internet Files\Content.IE5\KJPPKF3A\MC900388896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3505200"/>
            <a:ext cx="1397203" cy="1824228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3" name="Group 3"/>
          <p:cNvGraphicFramePr>
            <a:graphicFrameLocks noGrp="1"/>
          </p:cNvGraphicFramePr>
          <p:nvPr>
            <p:ph/>
          </p:nvPr>
        </p:nvGraphicFramePr>
        <p:xfrm>
          <a:off x="457200" y="274638"/>
          <a:ext cx="8229600" cy="5265420"/>
        </p:xfrm>
        <a:graphic>
          <a:graphicData uri="http://schemas.openxmlformats.org/drawingml/2006/table">
            <a:tbl>
              <a:tblPr/>
              <a:tblGrid>
                <a:gridCol w="2286000"/>
                <a:gridCol w="639763"/>
                <a:gridCol w="960437"/>
                <a:gridCol w="365125"/>
                <a:gridCol w="1158875"/>
                <a:gridCol w="193675"/>
                <a:gridCol w="1282700"/>
                <a:gridCol w="1343025"/>
              </a:tblGrid>
              <a:tr h="6762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TAX REQUEST*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Fund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2010/2011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2011/2012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Difference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% 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General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$23,174,523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$24,430,088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$1,255,564 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5.42%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Special Building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$2,869,291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$2,869,291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0%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Bond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$3,575,855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$3,683,399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$107,545 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3.01%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$29,619,669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$30,982,778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$1,363,109 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4.60%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*Includes collection &amp; delinquent fee.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logostacked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1600200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Rectangle 5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Questions?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2041</TotalTime>
  <Words>910</Words>
  <Application>Microsoft Office PowerPoint</Application>
  <PresentationFormat>On-screen Show (4:3)</PresentationFormat>
  <Paragraphs>435</Paragraphs>
  <Slides>18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Metro</vt:lpstr>
      <vt:lpstr>Slide 1</vt:lpstr>
      <vt:lpstr>Slide 2</vt:lpstr>
      <vt:lpstr>K-12 Enrollment</vt:lpstr>
      <vt:lpstr> State Aid History</vt:lpstr>
      <vt:lpstr> 2011/12 Budget</vt:lpstr>
      <vt:lpstr> 2011/12 General Fund Receipts</vt:lpstr>
      <vt:lpstr>Slide 7</vt:lpstr>
      <vt:lpstr> 2011/12 General Fund Object Expenses</vt:lpstr>
      <vt:lpstr>    2011/12 General Fund Program Expenses</vt:lpstr>
      <vt:lpstr>Slide 10</vt:lpstr>
      <vt:lpstr> 2011/12 Building Fund</vt:lpstr>
      <vt:lpstr> 2011/12 Other Funds</vt:lpstr>
      <vt:lpstr> 2011/12 Valuation</vt:lpstr>
      <vt:lpstr> 2011/12 Tax Levy</vt:lpstr>
      <vt:lpstr>Questions?</vt:lpstr>
      <vt:lpstr>Slide 16</vt:lpstr>
      <vt:lpstr>Slide 17</vt:lpstr>
      <vt:lpstr>Questions?</vt:lpstr>
    </vt:vector>
  </TitlesOfParts>
  <Company>KPS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Jim Moranville</dc:creator>
  <cp:lastModifiedBy>chrnelson</cp:lastModifiedBy>
  <cp:revision>143</cp:revision>
  <dcterms:created xsi:type="dcterms:W3CDTF">2008-09-03T15:15:11Z</dcterms:created>
  <dcterms:modified xsi:type="dcterms:W3CDTF">2011-09-13T14:01:34Z</dcterms:modified>
</cp:coreProperties>
</file>