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58" r:id="rId1"/>
  </p:sldMasterIdLst>
  <p:notesMasterIdLst>
    <p:notesMasterId r:id="rId19"/>
  </p:notesMasterIdLst>
  <p:handoutMasterIdLst>
    <p:handoutMasterId r:id="rId20"/>
  </p:handoutMasterIdLst>
  <p:sldIdLst>
    <p:sldId id="258" r:id="rId2"/>
    <p:sldId id="279" r:id="rId3"/>
    <p:sldId id="315" r:id="rId4"/>
    <p:sldId id="287" r:id="rId5"/>
    <p:sldId id="289" r:id="rId6"/>
    <p:sldId id="292" r:id="rId7"/>
    <p:sldId id="314" r:id="rId8"/>
    <p:sldId id="291" r:id="rId9"/>
    <p:sldId id="294" r:id="rId10"/>
    <p:sldId id="310" r:id="rId11"/>
    <p:sldId id="301" r:id="rId12"/>
    <p:sldId id="303" r:id="rId13"/>
    <p:sldId id="305" r:id="rId14"/>
    <p:sldId id="312" r:id="rId15"/>
    <p:sldId id="278" r:id="rId16"/>
    <p:sldId id="263" r:id="rId17"/>
    <p:sldId id="275" r:id="rId1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91" autoAdjust="0"/>
    <p:restoredTop sz="94700" autoAdjust="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      </c:v>
                </c:pt>
              </c:strCache>
            </c:strRef>
          </c:tx>
          <c:invertIfNegative val="0"/>
          <c:cat>
            <c:strRef>
              <c:f>Sheet1!$A$2:$A$14</c:f>
              <c:strCache>
                <c:ptCount val="13"/>
                <c:pt idx="0">
                  <c:v>2001-2002</c:v>
                </c:pt>
                <c:pt idx="1">
                  <c:v>2002-2003</c:v>
                </c:pt>
                <c:pt idx="2">
                  <c:v>2003-2004</c:v>
                </c:pt>
                <c:pt idx="3">
                  <c:v>2004-2005</c:v>
                </c:pt>
                <c:pt idx="4">
                  <c:v>2005-2006</c:v>
                </c:pt>
                <c:pt idx="5">
                  <c:v>2006-2007</c:v>
                </c:pt>
                <c:pt idx="6">
                  <c:v>2007-2008</c:v>
                </c:pt>
                <c:pt idx="7">
                  <c:v>2008-2009</c:v>
                </c:pt>
                <c:pt idx="8">
                  <c:v>2009-2010</c:v>
                </c:pt>
                <c:pt idx="9">
                  <c:v>2010-2011</c:v>
                </c:pt>
                <c:pt idx="10">
                  <c:v>2011-2012</c:v>
                </c:pt>
                <c:pt idx="11">
                  <c:v>2012-2013</c:v>
                </c:pt>
                <c:pt idx="12">
                  <c:v>2013-2014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4531</c:v>
                </c:pt>
                <c:pt idx="1">
                  <c:v>4555</c:v>
                </c:pt>
                <c:pt idx="2">
                  <c:v>4589</c:v>
                </c:pt>
                <c:pt idx="3">
                  <c:v>4619</c:v>
                </c:pt>
                <c:pt idx="4">
                  <c:v>4671</c:v>
                </c:pt>
                <c:pt idx="5">
                  <c:v>4879</c:v>
                </c:pt>
                <c:pt idx="6">
                  <c:v>4892</c:v>
                </c:pt>
                <c:pt idx="7">
                  <c:v>4928</c:v>
                </c:pt>
                <c:pt idx="8">
                  <c:v>5058</c:v>
                </c:pt>
                <c:pt idx="9">
                  <c:v>5072</c:v>
                </c:pt>
                <c:pt idx="10">
                  <c:v>5138</c:v>
                </c:pt>
                <c:pt idx="11">
                  <c:v>5138</c:v>
                </c:pt>
                <c:pt idx="12">
                  <c:v>5180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268416"/>
        <c:axId val="163433856"/>
      </c:barChart>
      <c:catAx>
        <c:axId val="150268416"/>
        <c:scaling>
          <c:orientation val="minMax"/>
        </c:scaling>
        <c:delete val="0"/>
        <c:axPos val="l"/>
        <c:majorTickMark val="out"/>
        <c:minorTickMark val="none"/>
        <c:tickLblPos val="nextTo"/>
        <c:crossAx val="163433856"/>
        <c:crosses val="autoZero"/>
        <c:auto val="1"/>
        <c:lblAlgn val="ctr"/>
        <c:lblOffset val="100"/>
        <c:noMultiLvlLbl val="0"/>
      </c:catAx>
      <c:valAx>
        <c:axId val="1634338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502684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General</a:t>
            </a:r>
            <a:r>
              <a:rPr lang="en-US" baseline="0" dirty="0" smtClean="0"/>
              <a:t> Fund Revenues</a:t>
            </a:r>
            <a:endParaRPr lang="en-US" dirty="0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Revenues</c:v>
                </c:pt>
              </c:strCache>
            </c:strRef>
          </c:tx>
          <c:dLbls>
            <c:dLbl>
              <c:idx val="0"/>
              <c:layout>
                <c:manualLayout>
                  <c:x val="-0.10263123359580063"/>
                  <c:y val="-0.2403341009394986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8357362447749628"/>
                  <c:y val="2.98347866581788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5.697069116360455E-2"/>
                  <c:y val="0.1580213704974344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5.170360649363289E-4"/>
                  <c:y val="-1.219870033880056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3.0864076018275521E-2"/>
                  <c:y val="-1.889131465729019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6.4965247399630596E-2"/>
                  <c:y val="-1.7708204271536052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2.1618669194128508E-2"/>
                  <c:y val="-0.1908398238066145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Buildings and Grounds
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1400" dirty="0" smtClean="0"/>
                      <a:t>Transportation</a:t>
                    </a:r>
                    <a:r>
                      <a:rPr lang="en-US" sz="1400" dirty="0"/>
                      <a:t>
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0.19135310343151538"/>
                  <c:y val="-1.395584911625604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Sheet1!$A$2:$A$8</c:f>
              <c:strCache>
                <c:ptCount val="7"/>
                <c:pt idx="0">
                  <c:v>Property Taxes</c:v>
                </c:pt>
                <c:pt idx="1">
                  <c:v>Local/County</c:v>
                </c:pt>
                <c:pt idx="2">
                  <c:v>State Aid</c:v>
                </c:pt>
                <c:pt idx="3">
                  <c:v>State  </c:v>
                </c:pt>
                <c:pt idx="4">
                  <c:v>Federal Programs</c:v>
                </c:pt>
                <c:pt idx="6">
                  <c:v> 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52</c:v>
                </c:pt>
                <c:pt idx="1">
                  <c:v>8</c:v>
                </c:pt>
                <c:pt idx="2">
                  <c:v>26</c:v>
                </c:pt>
                <c:pt idx="3">
                  <c:v>8</c:v>
                </c:pt>
                <c:pt idx="4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Program Expenses</c:v>
                </c:pt>
              </c:strCache>
            </c:strRef>
          </c:tx>
          <c:dLbls>
            <c:dLbl>
              <c:idx val="0"/>
              <c:layout>
                <c:manualLayout>
                  <c:x val="-3.7735849056603772E-2"/>
                  <c:y val="-0.347728144558853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8357363937998317"/>
                  <c:y val="6.188606231913318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1.891447531322735E-2"/>
                  <c:y val="8.840130560603001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5.1701084534244539E-4"/>
                  <c:y val="-0.1062159297395517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3.0864197530864265E-3"/>
                  <c:y val="-8.617292073433842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2.1618669194128508E-2"/>
                  <c:y val="-0.1908398238066145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Buildings and Grounds
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400" dirty="0" smtClean="0"/>
                      <a:t>Transportation</a:t>
                    </a:r>
                    <a:r>
                      <a:rPr lang="en-US" sz="1400" dirty="0"/>
                      <a:t>
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0.19135310343151538"/>
                  <c:y val="-1.395584911625604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Sheet1!$A$2:$A$12</c:f>
              <c:strCache>
                <c:ptCount val="11"/>
                <c:pt idx="0">
                  <c:v>Regular Instruction</c:v>
                </c:pt>
                <c:pt idx="1">
                  <c:v>Special Education</c:v>
                </c:pt>
                <c:pt idx="2">
                  <c:v>Student Support</c:v>
                </c:pt>
                <c:pt idx="3">
                  <c:v>Instructor Support</c:v>
                </c:pt>
                <c:pt idx="4">
                  <c:v>General Administration</c:v>
                </c:pt>
                <c:pt idx="5">
                  <c:v>Office of Principal</c:v>
                </c:pt>
                <c:pt idx="6">
                  <c:v>Business Support</c:v>
                </c:pt>
                <c:pt idx="7">
                  <c:v>Buildings and Grounds</c:v>
                </c:pt>
                <c:pt idx="8">
                  <c:v>Transporatation</c:v>
                </c:pt>
                <c:pt idx="9">
                  <c:v>Federal Programs</c:v>
                </c:pt>
                <c:pt idx="10">
                  <c:v>Other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52</c:v>
                </c:pt>
                <c:pt idx="1">
                  <c:v>12</c:v>
                </c:pt>
                <c:pt idx="2">
                  <c:v>5</c:v>
                </c:pt>
                <c:pt idx="3">
                  <c:v>7</c:v>
                </c:pt>
                <c:pt idx="4">
                  <c:v>2</c:v>
                </c:pt>
                <c:pt idx="5">
                  <c:v>6</c:v>
                </c:pt>
                <c:pt idx="6">
                  <c:v>1</c:v>
                </c:pt>
                <c:pt idx="7">
                  <c:v>9</c:v>
                </c:pt>
                <c:pt idx="8">
                  <c:v>1</c:v>
                </c:pt>
                <c:pt idx="9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55FBB73-4992-4A11-8276-01EF1A7AD0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604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990B338-AB9C-4452-A7BF-6E9C4A43D2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866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22A12-5234-4A31-A7D8-26EF55AA819B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B791C1-B0FE-4F08-B55C-6016A9B2830F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8246BA-07B8-419A-B063-EE07845A1CAA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F8CC6-A7DB-42BF-B171-BFB48287F0A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2DA354-7F11-4398-B54D-B603CCAA6D4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F5D482-BFA4-43D4-A385-61D3F720E71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0C5029-FFE7-4CE2-BEC4-61E6970B1A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B3C6F-68B2-4164-9EBC-96D11A92A9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1D65C2-5FB9-4583-8259-4C7CF81EA55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4E85FE-82BB-428D-8E64-B1F6A115409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5B88F3-2A32-4322-BAE3-DD9EEABC2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A75EF8-B132-4851-9557-0DB7A2B56F9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56D48-3514-412C-838A-A46FC8E4182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F859E-6410-43CF-A46B-7534262F6CC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713" y="0"/>
            <a:ext cx="763428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09713" y="1239838"/>
            <a:ext cx="7634287" cy="2732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9713" y="4124325"/>
            <a:ext cx="7634287" cy="2733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A025A-89E8-4B35-8758-B88B0580DA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DBCCEBD-47F5-4CCE-9E96-F9DADC5544F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59" r:id="rId1"/>
    <p:sldLayoutId id="2147484560" r:id="rId2"/>
    <p:sldLayoutId id="2147484561" r:id="rId3"/>
    <p:sldLayoutId id="2147484562" r:id="rId4"/>
    <p:sldLayoutId id="2147484563" r:id="rId5"/>
    <p:sldLayoutId id="2147484564" r:id="rId6"/>
    <p:sldLayoutId id="2147484565" r:id="rId7"/>
    <p:sldLayoutId id="2147484566" r:id="rId8"/>
    <p:sldLayoutId id="2147484567" r:id="rId9"/>
    <p:sldLayoutId id="2147484568" r:id="rId10"/>
    <p:sldLayoutId id="2147484569" r:id="rId11"/>
    <p:sldLayoutId id="2147484570" r:id="rId12"/>
    <p:sldLayoutId id="2147484571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38400"/>
            <a:ext cx="6400800" cy="1676400"/>
          </a:xfrm>
        </p:spPr>
        <p:txBody>
          <a:bodyPr/>
          <a:lstStyle/>
          <a:p>
            <a:pPr eaLnBrk="1" hangingPunct="1"/>
            <a:r>
              <a:rPr lang="en-US" dirty="0" smtClean="0"/>
              <a:t>Annual Budget Hearing</a:t>
            </a:r>
          </a:p>
          <a:p>
            <a:pPr eaLnBrk="1" hangingPunct="1"/>
            <a:r>
              <a:rPr lang="en-US" dirty="0" smtClean="0"/>
              <a:t>September </a:t>
            </a:r>
            <a:r>
              <a:rPr lang="en-US" dirty="0"/>
              <a:t>9</a:t>
            </a:r>
            <a:r>
              <a:rPr lang="en-US" dirty="0" smtClean="0"/>
              <a:t>, 2013</a:t>
            </a:r>
          </a:p>
        </p:txBody>
      </p:sp>
      <p:pic>
        <p:nvPicPr>
          <p:cNvPr id="13315" name="Picture 6" descr="kpslong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048000"/>
            <a:ext cx="1773022" cy="182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kpslong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04799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685800" y="2505175"/>
            <a:ext cx="8305800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buFontTx/>
              <a:buChar char="•"/>
            </a:pPr>
            <a:r>
              <a:rPr lang="en-US" sz="2000" dirty="0" smtClean="0"/>
              <a:t> Decrease in Tax Levy of 2 Cents</a:t>
            </a:r>
          </a:p>
          <a:p>
            <a:pPr>
              <a:buFontTx/>
              <a:buChar char="•"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000" dirty="0" smtClean="0"/>
              <a:t> Balanced </a:t>
            </a:r>
            <a:r>
              <a:rPr lang="en-US" sz="2000" dirty="0"/>
              <a:t>Budget – No Use of Cash Reserve </a:t>
            </a:r>
            <a:endParaRPr lang="en-US" sz="2000" dirty="0" smtClean="0"/>
          </a:p>
          <a:p>
            <a:pPr marL="171450" indent="-171450">
              <a:buFontTx/>
              <a:buChar char="-"/>
            </a:pPr>
            <a:r>
              <a:rPr lang="en-US" sz="1400" dirty="0" smtClean="0">
                <a:solidFill>
                  <a:srgbClr val="00B050"/>
                </a:solidFill>
              </a:rPr>
              <a:t>3 Year Effort to Overcome $3.8 million state aid loss</a:t>
            </a:r>
          </a:p>
          <a:p>
            <a:r>
              <a:rPr lang="en-US" sz="1400" dirty="0" smtClean="0">
                <a:solidFill>
                  <a:srgbClr val="00B050"/>
                </a:solidFill>
              </a:rPr>
              <a:t>-  District effort:   Staff reductions, pay freezes, budget cuts/freezes</a:t>
            </a:r>
            <a:endParaRPr lang="en-US" sz="1400" dirty="0">
              <a:solidFill>
                <a:srgbClr val="00B050"/>
              </a:solidFill>
            </a:endParaRPr>
          </a:p>
          <a:p>
            <a:endParaRPr lang="en-US" sz="1000" dirty="0"/>
          </a:p>
          <a:p>
            <a:pPr>
              <a:buFontTx/>
              <a:buChar char="•"/>
            </a:pPr>
            <a:r>
              <a:rPr lang="en-US" sz="2000" dirty="0" smtClean="0"/>
              <a:t> Mixed Revenues:  State Aid up 7.69%, Federal Income down 2%</a:t>
            </a:r>
          </a:p>
          <a:p>
            <a:endParaRPr lang="en-US" sz="1000" dirty="0"/>
          </a:p>
          <a:p>
            <a:pPr>
              <a:buFontTx/>
              <a:buChar char="•"/>
            </a:pPr>
            <a:r>
              <a:rPr lang="en-US" sz="2000" dirty="0" smtClean="0"/>
              <a:t> Increase in staffing due to Special Education/Enrollment/Grants</a:t>
            </a:r>
          </a:p>
          <a:p>
            <a:pPr>
              <a:buFontTx/>
              <a:buChar char="•"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000" dirty="0" smtClean="0"/>
              <a:t> 5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Section of Preschool Added (Grant)</a:t>
            </a:r>
          </a:p>
          <a:p>
            <a:pPr>
              <a:buFontTx/>
              <a:buChar char="•"/>
            </a:pPr>
            <a:endParaRPr lang="en-US" sz="1000" dirty="0"/>
          </a:p>
          <a:p>
            <a:pPr>
              <a:buFontTx/>
              <a:buChar char="•"/>
            </a:pPr>
            <a:r>
              <a:rPr lang="en-US" sz="2000" dirty="0" smtClean="0"/>
              <a:t> Total tax supported funds increase of .37%</a:t>
            </a:r>
          </a:p>
          <a:p>
            <a:pPr>
              <a:buFontTx/>
              <a:buChar char="•"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000" dirty="0" smtClean="0"/>
              <a:t> Total valuation increase of 8.70% (operations) and 6.73% (bond)</a:t>
            </a:r>
            <a:endParaRPr lang="en-US" sz="1000" dirty="0" smtClean="0"/>
          </a:p>
          <a:p>
            <a:endParaRPr lang="en-US" sz="1000" dirty="0"/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1981200" y="1981200"/>
            <a:ext cx="5105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smtClean="0"/>
              <a:t>Overview</a:t>
            </a:r>
            <a:endParaRPr lang="en-US" sz="40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K-12 Enrollment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0660312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033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924800" cy="533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 State Aid History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24613729"/>
              </p:ext>
            </p:extLst>
          </p:nvPr>
        </p:nvGraphicFramePr>
        <p:xfrm>
          <a:off x="990600" y="914400"/>
          <a:ext cx="7010401" cy="5762403"/>
        </p:xfrm>
        <a:graphic>
          <a:graphicData uri="http://schemas.openxmlformats.org/drawingml/2006/table">
            <a:tbl>
              <a:tblPr/>
              <a:tblGrid>
                <a:gridCol w="2696308"/>
                <a:gridCol w="1463710"/>
                <a:gridCol w="1463710"/>
                <a:gridCol w="1386673"/>
              </a:tblGrid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YEAR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AMOUNT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CHANGE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2004-2005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$9,483,556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($143,393)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(1.49%)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2005-2006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$9,962,176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$478,619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5.05%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2006-2007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$11,549,519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$1,587,343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15.93%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2007-2008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$12,996,218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$1,446,698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12.53%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2008-2009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$13,244,941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$248,723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1.91%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2009-2010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$12,530,075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($714,866)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(5.40%)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2010-2011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$14,905,662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$2,375,587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18.96%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2011-2012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$11,136,189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($3,769,473)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(25.29%)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2012-2013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$12,425,651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$1,289,462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11.58%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2013-2014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$13,380,902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$955,250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7.69%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b="1" dirty="0" smtClean="0"/>
              <a:t>2013/14 Budget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57779951"/>
              </p:ext>
            </p:extLst>
          </p:nvPr>
        </p:nvGraphicFramePr>
        <p:xfrm>
          <a:off x="914399" y="1904999"/>
          <a:ext cx="7315202" cy="3352800"/>
        </p:xfrm>
        <a:graphic>
          <a:graphicData uri="http://schemas.openxmlformats.org/drawingml/2006/table">
            <a:tbl>
              <a:tblPr/>
              <a:tblGrid>
                <a:gridCol w="2813539"/>
                <a:gridCol w="1527350"/>
                <a:gridCol w="1527350"/>
                <a:gridCol w="1446963"/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2012-13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2013-14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$49,992,393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$51,104,506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2.22%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$17,552,882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$16,724,000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(4.72%)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Bond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$4,025,107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$4,006,450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(.46%)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Qualified Capital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 Budget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$71,570,632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$71,835,206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.37%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77200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dirty="0" smtClean="0"/>
              <a:t> </a:t>
            </a:r>
            <a:r>
              <a:rPr lang="en-US" sz="3600" b="1" dirty="0" smtClean="0"/>
              <a:t>2013/14 General Fund Receipts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40371282"/>
              </p:ext>
            </p:extLst>
          </p:nvPr>
        </p:nvGraphicFramePr>
        <p:xfrm>
          <a:off x="609599" y="1371600"/>
          <a:ext cx="7620001" cy="5257801"/>
        </p:xfrm>
        <a:graphic>
          <a:graphicData uri="http://schemas.openxmlformats.org/drawingml/2006/table">
            <a:tbl>
              <a:tblPr/>
              <a:tblGrid>
                <a:gridCol w="2930769"/>
                <a:gridCol w="1590989"/>
                <a:gridCol w="1590989"/>
                <a:gridCol w="1507254"/>
              </a:tblGrid>
              <a:tr h="1075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2012-13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2013-14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Property Taxes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$24,536,249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$26,324,601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7.29%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Other Local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$3,475,500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$3,605,500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3.74%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County Receipts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$725,000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(3.33%)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Aid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$12,425,651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$13,380,902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7.69%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Other State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$3,709,606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$3,957,000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6.67%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$221,441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$204,697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(7.56%)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Federal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$2,983,865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$2,906,807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(2.58%)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Cash Reserve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$1,890,080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(100.00%)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$49,992,393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$51,104,506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2.22%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687711324"/>
              </p:ext>
            </p:extLst>
          </p:nvPr>
        </p:nvGraphicFramePr>
        <p:xfrm>
          <a:off x="381000" y="228600"/>
          <a:ext cx="8229600" cy="585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2013/14 General Fund Object Expenses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20960440"/>
              </p:ext>
            </p:extLst>
          </p:nvPr>
        </p:nvGraphicFramePr>
        <p:xfrm>
          <a:off x="990597" y="1904999"/>
          <a:ext cx="7315202" cy="4269634"/>
        </p:xfrm>
        <a:graphic>
          <a:graphicData uri="http://schemas.openxmlformats.org/drawingml/2006/table">
            <a:tbl>
              <a:tblPr/>
              <a:tblGrid>
                <a:gridCol w="2813539"/>
                <a:gridCol w="1527350"/>
                <a:gridCol w="1527350"/>
                <a:gridCol w="1446963"/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2012-13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2013-14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Salaries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$33,865,686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$35,901,229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3.61%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Fringe Benefits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$8,802,003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$8,469,753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(3.77%)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Purchased Services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$3,013,518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$3,084,416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2.35%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Supplies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$3,245,122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$3,357,616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3.47%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Capital Outlay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$722,868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$747,856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3.46%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Miscellaneous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$343,195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$353,636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3.04%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$49,992,393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$51,104,506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2.22%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7772400" cy="381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    </a:t>
            </a:r>
            <a:r>
              <a:rPr lang="en-US" sz="2400" b="1" dirty="0" smtClean="0"/>
              <a:t>2013/14 General Fund Program Expens</a:t>
            </a:r>
            <a:r>
              <a:rPr lang="en-US" sz="2200" b="1" dirty="0" smtClean="0"/>
              <a:t>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95133706"/>
              </p:ext>
            </p:extLst>
          </p:nvPr>
        </p:nvGraphicFramePr>
        <p:xfrm>
          <a:off x="533400" y="685806"/>
          <a:ext cx="7848601" cy="5657782"/>
        </p:xfrm>
        <a:graphic>
          <a:graphicData uri="http://schemas.openxmlformats.org/drawingml/2006/table">
            <a:tbl>
              <a:tblPr lastCol="1" bandRow="1"/>
              <a:tblGrid>
                <a:gridCol w="3018692"/>
                <a:gridCol w="1615720"/>
                <a:gridCol w="1661719"/>
                <a:gridCol w="1552470"/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2012-13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2013-14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Regular Education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$26,132,763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$26,925,630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3.03%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Special Education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$5,911,537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$5,987,927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Student Support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$2,486,338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$2,530,277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1.77%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Instructor Support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$3,343,775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$3,434,326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2.71%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Administration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$914,327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$937,407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2.52%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Office of Principal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$2,845,457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$2,926,374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2.84%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Business Office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$607,744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$617,102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1.54%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Buildings and Grounds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$4,343,075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$4,423,299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1.85%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Transportation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$688,529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$653,438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(5.10%)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$217,016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$192,446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(11.32%)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Federal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$2,474,401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$2,446,550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(1.13%)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Summer School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$27,430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$29,730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8.38%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$49,992,393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$51,104,506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2.22%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580231374"/>
              </p:ext>
            </p:extLst>
          </p:nvPr>
        </p:nvGraphicFramePr>
        <p:xfrm>
          <a:off x="685800" y="609600"/>
          <a:ext cx="80772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2013/14 Other Funds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01985543"/>
              </p:ext>
            </p:extLst>
          </p:nvPr>
        </p:nvGraphicFramePr>
        <p:xfrm>
          <a:off x="1219200" y="990600"/>
          <a:ext cx="7010397" cy="5020384"/>
        </p:xfrm>
        <a:graphic>
          <a:graphicData uri="http://schemas.openxmlformats.org/drawingml/2006/table">
            <a:tbl>
              <a:tblPr/>
              <a:tblGrid>
                <a:gridCol w="2696307"/>
                <a:gridCol w="1463709"/>
                <a:gridCol w="1463709"/>
                <a:gridCol w="1386672"/>
              </a:tblGrid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2012-12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2013-14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$17,552,882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$16,724,000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(4.72%)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Bond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$4,025,107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$4,006,450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(.46%)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Depreciation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Employee Benefit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Lunch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$2,350,000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$2,440,000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3.83%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Activity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$1,700,000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$2,000,000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17.65%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Student Fee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$190,000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(21.50%)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Cooperative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$630,000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$665,000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5.56%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543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2013/14 Valuation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93649792"/>
              </p:ext>
            </p:extLst>
          </p:nvPr>
        </p:nvGraphicFramePr>
        <p:xfrm>
          <a:off x="1219201" y="1904999"/>
          <a:ext cx="7162798" cy="4053840"/>
        </p:xfrm>
        <a:graphic>
          <a:graphicData uri="http://schemas.openxmlformats.org/drawingml/2006/table">
            <a:tbl>
              <a:tblPr/>
              <a:tblGrid>
                <a:gridCol w="2754923"/>
                <a:gridCol w="1495529"/>
                <a:gridCol w="1495529"/>
                <a:gridCol w="1416817"/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KPS Valuation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FY 13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FY 14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City/Rural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$1,922,846,101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$2,053,813,870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6.81%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Personal Property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$80,036,400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$83,722,617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4.61%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Central Assessed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$44,717,041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$47,836,064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6.98%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$2,047,599,542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$2,185,372,551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6.73%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Affiliated Valuation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City/Rural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$2,147,420,001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$2,336,566,405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8.81%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Personal Property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$139,368,003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$150,080,336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7.69%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Central Assessed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$65,086,936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$69,838,416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7.30%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$2,351,874,940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$2,556,485,157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8.70%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52400"/>
            <a:ext cx="69342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2013/14 Tax Levy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52249297"/>
              </p:ext>
            </p:extLst>
          </p:nvPr>
        </p:nvGraphicFramePr>
        <p:xfrm>
          <a:off x="1295399" y="1904999"/>
          <a:ext cx="6629401" cy="3811217"/>
        </p:xfrm>
        <a:graphic>
          <a:graphicData uri="http://schemas.openxmlformats.org/drawingml/2006/table">
            <a:tbl>
              <a:tblPr/>
              <a:tblGrid>
                <a:gridCol w="2549769"/>
                <a:gridCol w="1384161"/>
                <a:gridCol w="1384161"/>
                <a:gridCol w="1311310"/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2012-13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2013-14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$1.0537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$1.0400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(1.30%)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$.1220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$.1259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3.20%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Bond Fund – KPS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$.0484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$.0492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1.70%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Bond Fund – Affiliated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$.1209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$.1098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(9.15%)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Qualified Capital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1.3449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1.3249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(1.49%)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logostacked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16002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Questions?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6400800" cy="1752600"/>
          </a:xfrm>
        </p:spPr>
        <p:txBody>
          <a:bodyPr/>
          <a:lstStyle/>
          <a:p>
            <a:pPr eaLnBrk="1" hangingPunct="1"/>
            <a:r>
              <a:rPr lang="en-US" dirty="0" smtClean="0"/>
              <a:t>Tax Request Hearing</a:t>
            </a:r>
          </a:p>
          <a:p>
            <a:pPr eaLnBrk="1" hangingPunct="1"/>
            <a:r>
              <a:rPr lang="en-US" dirty="0" smtClean="0"/>
              <a:t>September </a:t>
            </a:r>
            <a:r>
              <a:rPr lang="en-US" dirty="0"/>
              <a:t>9</a:t>
            </a:r>
            <a:r>
              <a:rPr lang="en-US" dirty="0" smtClean="0"/>
              <a:t>, 2013</a:t>
            </a:r>
          </a:p>
        </p:txBody>
      </p:sp>
      <p:pic>
        <p:nvPicPr>
          <p:cNvPr id="15363" name="Picture 3" descr="kpslong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Program Files\Microsoft Office\MEDIA\CAGCAT10\j0222015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124200"/>
            <a:ext cx="1780337" cy="178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3" name="Group 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4105475768"/>
              </p:ext>
            </p:extLst>
          </p:nvPr>
        </p:nvGraphicFramePr>
        <p:xfrm>
          <a:off x="457200" y="228600"/>
          <a:ext cx="7848600" cy="5579745"/>
        </p:xfrm>
        <a:graphic>
          <a:graphicData uri="http://schemas.openxmlformats.org/drawingml/2006/table">
            <a:tbl>
              <a:tblPr/>
              <a:tblGrid>
                <a:gridCol w="2180167"/>
                <a:gridCol w="610144"/>
                <a:gridCol w="915972"/>
                <a:gridCol w="348221"/>
                <a:gridCol w="1105223"/>
                <a:gridCol w="184709"/>
                <a:gridCol w="1223316"/>
                <a:gridCol w="1280848"/>
              </a:tblGrid>
              <a:tr h="9906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TAX REQUEST*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Fund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2012/2013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2013/2014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Difference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%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$24,781,612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$26,587,847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$1,806,235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7.29%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Special Building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$2,869,291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$3,218,870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$349,579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12.18%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Bond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$3,832,950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$3,882,369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$49,419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1.29%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$31,483,853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$33,689,086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$2,205,233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7.00%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*Includes collection &amp; delinquent fee.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logostacked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16002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Questions?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2546</TotalTime>
  <Words>840</Words>
  <Application>Microsoft Office PowerPoint</Application>
  <PresentationFormat>On-screen Show (4:3)</PresentationFormat>
  <Paragraphs>395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Adjacency</vt:lpstr>
      <vt:lpstr>PowerPoint Presentation</vt:lpstr>
      <vt:lpstr>PowerPoint Presentation</vt:lpstr>
      <vt:lpstr>K-12 Enrollment</vt:lpstr>
      <vt:lpstr> State Aid History</vt:lpstr>
      <vt:lpstr> 2013/14 Budget</vt:lpstr>
      <vt:lpstr> 2013/14 General Fund Receipts</vt:lpstr>
      <vt:lpstr>PowerPoint Presentation</vt:lpstr>
      <vt:lpstr> 2013/14 General Fund Object Expenses</vt:lpstr>
      <vt:lpstr>    2013/14 General Fund Program Expenses</vt:lpstr>
      <vt:lpstr>PowerPoint Presentation</vt:lpstr>
      <vt:lpstr> 2013/14 Other Funds</vt:lpstr>
      <vt:lpstr> 2013/14 Valuation</vt:lpstr>
      <vt:lpstr> 2013/14 Tax Levy</vt:lpstr>
      <vt:lpstr>Questions?</vt:lpstr>
      <vt:lpstr>PowerPoint Presentation</vt:lpstr>
      <vt:lpstr>PowerPoint Presentation</vt:lpstr>
      <vt:lpstr>Questions?</vt:lpstr>
    </vt:vector>
  </TitlesOfParts>
  <Company>KPS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Moranville</dc:creator>
  <cp:lastModifiedBy>Chris Nelson</cp:lastModifiedBy>
  <cp:revision>179</cp:revision>
  <dcterms:created xsi:type="dcterms:W3CDTF">2008-09-03T15:15:11Z</dcterms:created>
  <dcterms:modified xsi:type="dcterms:W3CDTF">2013-09-09T17:53:09Z</dcterms:modified>
</cp:coreProperties>
</file>