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58" r:id="rId1"/>
  </p:sldMasterIdLst>
  <p:notesMasterIdLst>
    <p:notesMasterId r:id="rId20"/>
  </p:notesMasterIdLst>
  <p:handoutMasterIdLst>
    <p:handoutMasterId r:id="rId21"/>
  </p:handoutMasterIdLst>
  <p:sldIdLst>
    <p:sldId id="258" r:id="rId2"/>
    <p:sldId id="279" r:id="rId3"/>
    <p:sldId id="315" r:id="rId4"/>
    <p:sldId id="287" r:id="rId5"/>
    <p:sldId id="316" r:id="rId6"/>
    <p:sldId id="289" r:id="rId7"/>
    <p:sldId id="292" r:id="rId8"/>
    <p:sldId id="314" r:id="rId9"/>
    <p:sldId id="291" r:id="rId10"/>
    <p:sldId id="294" r:id="rId11"/>
    <p:sldId id="310" r:id="rId12"/>
    <p:sldId id="301" r:id="rId13"/>
    <p:sldId id="303" r:id="rId14"/>
    <p:sldId id="305" r:id="rId15"/>
    <p:sldId id="312" r:id="rId16"/>
    <p:sldId id="278" r:id="rId17"/>
    <p:sldId id="263" r:id="rId18"/>
    <p:sldId id="275" r:id="rId19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700" autoAdjust="0"/>
  </p:normalViewPr>
  <p:slideViewPr>
    <p:cSldViewPr>
      <p:cViewPr varScale="1">
        <p:scale>
          <a:sx n="106" d="100"/>
          <a:sy n="106" d="100"/>
        </p:scale>
        <p:origin x="112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      </c:v>
                </c:pt>
              </c:strCache>
            </c:strRef>
          </c:tx>
          <c:invertIfNegative val="0"/>
          <c:cat>
            <c:strRef>
              <c:f>Sheet1!$A$2:$A$14</c:f>
              <c:strCache>
                <c:ptCount val="13"/>
                <c:pt idx="0">
                  <c:v>2003-2004</c:v>
                </c:pt>
                <c:pt idx="1">
                  <c:v>2004-2005</c:v>
                </c:pt>
                <c:pt idx="2">
                  <c:v>2005-2006</c:v>
                </c:pt>
                <c:pt idx="3">
                  <c:v>2006-2007</c:v>
                </c:pt>
                <c:pt idx="4">
                  <c:v>2007-2008</c:v>
                </c:pt>
                <c:pt idx="5">
                  <c:v>2008-2009</c:v>
                </c:pt>
                <c:pt idx="6">
                  <c:v>2009-2010</c:v>
                </c:pt>
                <c:pt idx="7">
                  <c:v>2010-2011</c:v>
                </c:pt>
                <c:pt idx="8">
                  <c:v>2011-2012</c:v>
                </c:pt>
                <c:pt idx="9">
                  <c:v>2012-2013</c:v>
                </c:pt>
                <c:pt idx="10">
                  <c:v>2013-2014</c:v>
                </c:pt>
                <c:pt idx="11">
                  <c:v>2014-2015</c:v>
                </c:pt>
                <c:pt idx="12">
                  <c:v>2015-2016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4589</c:v>
                </c:pt>
                <c:pt idx="1">
                  <c:v>4619</c:v>
                </c:pt>
                <c:pt idx="2">
                  <c:v>4671</c:v>
                </c:pt>
                <c:pt idx="3">
                  <c:v>4879</c:v>
                </c:pt>
                <c:pt idx="4">
                  <c:v>4892</c:v>
                </c:pt>
                <c:pt idx="5">
                  <c:v>4928</c:v>
                </c:pt>
                <c:pt idx="6">
                  <c:v>5058</c:v>
                </c:pt>
                <c:pt idx="7">
                  <c:v>5072</c:v>
                </c:pt>
                <c:pt idx="8">
                  <c:v>5138</c:v>
                </c:pt>
                <c:pt idx="9">
                  <c:v>5138</c:v>
                </c:pt>
                <c:pt idx="10">
                  <c:v>5185</c:v>
                </c:pt>
                <c:pt idx="11">
                  <c:v>5194</c:v>
                </c:pt>
                <c:pt idx="12">
                  <c:v>5255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6284928"/>
        <c:axId val="166272376"/>
      </c:barChart>
      <c:catAx>
        <c:axId val="16628492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166272376"/>
        <c:crosses val="autoZero"/>
        <c:auto val="1"/>
        <c:lblAlgn val="ctr"/>
        <c:lblOffset val="100"/>
        <c:noMultiLvlLbl val="0"/>
      </c:catAx>
      <c:valAx>
        <c:axId val="16627237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6628492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General</a:t>
            </a:r>
            <a:r>
              <a:rPr lang="en-US" baseline="0" dirty="0" smtClean="0"/>
              <a:t> Fund Revenues</a:t>
            </a:r>
            <a:endParaRPr lang="en-US" dirty="0"/>
          </a:p>
        </c:rich>
      </c:tx>
      <c:layout/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Revenues</c:v>
                </c:pt>
              </c:strCache>
            </c:strRef>
          </c:tx>
          <c:dLbls>
            <c:dLbl>
              <c:idx val="0"/>
              <c:layout>
                <c:manualLayout>
                  <c:x val="-0.10263123359580063"/>
                  <c:y val="-0.24033410093949867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8357362447749628"/>
                  <c:y val="2.98347866581788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5.697069116360455E-2"/>
                  <c:y val="0.1580213704974344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5.170360649363289E-4"/>
                  <c:y val="-1.219870033880056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3.0864076018275521E-2"/>
                  <c:y val="-1.889131465729019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6.4965247399630596E-2"/>
                  <c:y val="-1.7708204271536052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2.1618669194128508E-2"/>
                  <c:y val="-0.1908398238066145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/>
                      <a:t>Buildings and Grounds
8%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 sz="1400" dirty="0" smtClean="0"/>
                      <a:t>Transportation</a:t>
                    </a:r>
                    <a:r>
                      <a:rPr lang="en-US" sz="1400" dirty="0"/>
                      <a:t>
1%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0.19135310343151538"/>
                  <c:y val="-1.395584911625604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Sheet1!$A$2:$A$8</c:f>
              <c:strCache>
                <c:ptCount val="7"/>
                <c:pt idx="0">
                  <c:v>Property Taxes</c:v>
                </c:pt>
                <c:pt idx="1">
                  <c:v>Local/County</c:v>
                </c:pt>
                <c:pt idx="2">
                  <c:v>State Aid</c:v>
                </c:pt>
                <c:pt idx="3">
                  <c:v>State  </c:v>
                </c:pt>
                <c:pt idx="4">
                  <c:v>Federal Programs</c:v>
                </c:pt>
                <c:pt idx="6">
                  <c:v> 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60</c:v>
                </c:pt>
                <c:pt idx="1">
                  <c:v>8</c:v>
                </c:pt>
                <c:pt idx="2">
                  <c:v>20</c:v>
                </c:pt>
                <c:pt idx="3">
                  <c:v>8</c:v>
                </c:pt>
                <c:pt idx="4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Program Expenses</c:v>
                </c:pt>
              </c:strCache>
            </c:strRef>
          </c:tx>
          <c:dLbls>
            <c:dLbl>
              <c:idx val="0"/>
              <c:layout>
                <c:manualLayout>
                  <c:x val="-3.7735849056603772E-2"/>
                  <c:y val="-0.347728144558853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8357363937998317"/>
                  <c:y val="6.188606231913318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891447531322735E-2"/>
                  <c:y val="8.840130560603001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5.1701084534244539E-4"/>
                  <c:y val="-0.1062159297395517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3.0864197530864265E-3"/>
                  <c:y val="-8.6172920734338423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2.1618669194128508E-2"/>
                  <c:y val="-0.1908398238066145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/>
                      <a:t>Buildings and Grounds
</a:t>
                    </a:r>
                    <a:r>
                      <a:rPr lang="en-US" sz="1400" dirty="0" smtClean="0"/>
                      <a:t>                    9	%</a:t>
                    </a:r>
                    <a:endParaRPr lang="en-US" sz="140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z="1400" dirty="0" smtClean="0"/>
                      <a:t>Transportation</a:t>
                    </a:r>
                    <a:r>
                      <a:rPr lang="en-US" sz="1400" dirty="0"/>
                      <a:t>
1%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0.19135310343151538"/>
                  <c:y val="-1.395584911625604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Sheet1!$A$2:$A$12</c:f>
              <c:strCache>
                <c:ptCount val="11"/>
                <c:pt idx="0">
                  <c:v>Regular Instruction</c:v>
                </c:pt>
                <c:pt idx="1">
                  <c:v>Special Education</c:v>
                </c:pt>
                <c:pt idx="2">
                  <c:v>Student Support</c:v>
                </c:pt>
                <c:pt idx="3">
                  <c:v>Instructor Support</c:v>
                </c:pt>
                <c:pt idx="4">
                  <c:v>General Administration</c:v>
                </c:pt>
                <c:pt idx="5">
                  <c:v>Office of Principal</c:v>
                </c:pt>
                <c:pt idx="6">
                  <c:v>Business Support</c:v>
                </c:pt>
                <c:pt idx="7">
                  <c:v>Buildings and Grounds</c:v>
                </c:pt>
                <c:pt idx="8">
                  <c:v>Transporatation</c:v>
                </c:pt>
                <c:pt idx="9">
                  <c:v>Federal Programs</c:v>
                </c:pt>
                <c:pt idx="10">
                  <c:v>Other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52</c:v>
                </c:pt>
                <c:pt idx="1">
                  <c:v>12</c:v>
                </c:pt>
                <c:pt idx="2">
                  <c:v>5</c:v>
                </c:pt>
                <c:pt idx="3">
                  <c:v>7</c:v>
                </c:pt>
                <c:pt idx="4">
                  <c:v>2</c:v>
                </c:pt>
                <c:pt idx="5">
                  <c:v>6</c:v>
                </c:pt>
                <c:pt idx="6">
                  <c:v>1</c:v>
                </c:pt>
                <c:pt idx="7">
                  <c:v>9</c:v>
                </c:pt>
                <c:pt idx="8">
                  <c:v>1</c:v>
                </c:pt>
                <c:pt idx="9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93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93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055FBB73-4992-4A11-8276-01EF1A7AD0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6040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01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0990B338-AB9C-4452-A7BF-6E9C4A43D2F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4866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C22A12-5234-4A31-A7D8-26EF55AA819B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649808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B791C1-B0FE-4F08-B55C-6016A9B2830F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776942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8246BA-07B8-419A-B063-EE07845A1CAA}" type="slidenum">
              <a:rPr lang="en-US"/>
              <a:pPr/>
              <a:t>16</a:t>
            </a:fld>
            <a:endParaRPr lang="en-US" dirty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253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F8CC6-A7DB-42BF-B171-BFB48287F0A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2DA354-7F11-4398-B54D-B603CCAA6D4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F5D482-BFA4-43D4-A385-61D3F720E71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0C5029-FFE7-4CE2-BEC4-61E6970B1AB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B3C6F-68B2-4164-9EBC-96D11A92A9B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1D65C2-5FB9-4583-8259-4C7CF81EA55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4E85FE-82BB-428D-8E64-B1F6A115409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5B88F3-2A32-4322-BAE3-DD9EEABC2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7A75EF8-B132-4851-9557-0DB7A2B56F9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F56D48-3514-412C-838A-A46FC8E4182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F859E-6410-43CF-A46B-7534262F6CC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9713" y="0"/>
            <a:ext cx="7634287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09713" y="1239838"/>
            <a:ext cx="7634287" cy="27320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09713" y="4124325"/>
            <a:ext cx="7634287" cy="27336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DA025A-89E8-4B35-8758-B88B0580DA9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DBCCEBD-47F5-4CCE-9E96-F9DADC5544F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59" r:id="rId1"/>
    <p:sldLayoutId id="2147484560" r:id="rId2"/>
    <p:sldLayoutId id="2147484561" r:id="rId3"/>
    <p:sldLayoutId id="2147484562" r:id="rId4"/>
    <p:sldLayoutId id="2147484563" r:id="rId5"/>
    <p:sldLayoutId id="2147484564" r:id="rId6"/>
    <p:sldLayoutId id="2147484565" r:id="rId7"/>
    <p:sldLayoutId id="2147484566" r:id="rId8"/>
    <p:sldLayoutId id="2147484567" r:id="rId9"/>
    <p:sldLayoutId id="2147484568" r:id="rId10"/>
    <p:sldLayoutId id="2147484569" r:id="rId11"/>
    <p:sldLayoutId id="2147484570" r:id="rId12"/>
    <p:sldLayoutId id="2147484571" r:id="rId13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w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438400"/>
            <a:ext cx="6400800" cy="1676400"/>
          </a:xfrm>
        </p:spPr>
        <p:txBody>
          <a:bodyPr/>
          <a:lstStyle/>
          <a:p>
            <a:pPr eaLnBrk="1" hangingPunct="1"/>
            <a:r>
              <a:rPr lang="en-US" dirty="0" smtClean="0"/>
              <a:t>Annual Budget Hearing</a:t>
            </a:r>
          </a:p>
          <a:p>
            <a:pPr eaLnBrk="1" hangingPunct="1"/>
            <a:r>
              <a:rPr lang="en-US" dirty="0" smtClean="0"/>
              <a:t>September 14, 2015</a:t>
            </a:r>
          </a:p>
          <a:p>
            <a:pPr eaLnBrk="1" hangingPunct="1"/>
            <a:endParaRPr lang="en-US" dirty="0" smtClean="0"/>
          </a:p>
        </p:txBody>
      </p:sp>
      <p:pic>
        <p:nvPicPr>
          <p:cNvPr id="13315" name="Picture 6" descr="kpslong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Program Files\Microsoft Office\MEDIA\CAGCAT10\j0195812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048000"/>
            <a:ext cx="1773022" cy="1824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 descr="kpslong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04799"/>
            <a:ext cx="9144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Rectangle 5"/>
          <p:cNvSpPr>
            <a:spLocks noChangeArrowheads="1"/>
          </p:cNvSpPr>
          <p:nvPr/>
        </p:nvSpPr>
        <p:spPr bwMode="auto">
          <a:xfrm>
            <a:off x="685800" y="2797562"/>
            <a:ext cx="8305800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buFontTx/>
              <a:buChar char="•"/>
            </a:pPr>
            <a:r>
              <a:rPr lang="en-US" sz="2000" dirty="0" smtClean="0"/>
              <a:t> Decrease in Tax Levy of 7.0 Cents</a:t>
            </a:r>
          </a:p>
          <a:p>
            <a:pPr>
              <a:buFontTx/>
              <a:buChar char="•"/>
            </a:pPr>
            <a:endParaRPr lang="en-US" sz="1000" dirty="0" smtClean="0"/>
          </a:p>
          <a:p>
            <a:pPr>
              <a:buFontTx/>
              <a:buChar char="•"/>
            </a:pPr>
            <a:r>
              <a:rPr lang="en-US" sz="2000" dirty="0" smtClean="0"/>
              <a:t> Revenues Decreases:  State Aid, Federal Income </a:t>
            </a:r>
          </a:p>
          <a:p>
            <a:pPr>
              <a:buFontTx/>
              <a:buChar char="•"/>
            </a:pPr>
            <a:endParaRPr lang="en-US" sz="1000" dirty="0" smtClean="0"/>
          </a:p>
          <a:p>
            <a:pPr>
              <a:buFontTx/>
              <a:buChar char="•"/>
            </a:pPr>
            <a:r>
              <a:rPr lang="en-US" sz="2000" dirty="0"/>
              <a:t> </a:t>
            </a:r>
            <a:r>
              <a:rPr lang="en-US" sz="2000" dirty="0" smtClean="0"/>
              <a:t>Total valuation </a:t>
            </a:r>
            <a:r>
              <a:rPr lang="en-US" sz="2000" dirty="0"/>
              <a:t>increase of </a:t>
            </a:r>
            <a:r>
              <a:rPr lang="en-US" sz="2000" dirty="0" smtClean="0"/>
              <a:t>14.87%</a:t>
            </a:r>
            <a:endParaRPr lang="en-US" sz="2000" dirty="0"/>
          </a:p>
          <a:p>
            <a:endParaRPr lang="en-US" sz="1000" dirty="0"/>
          </a:p>
          <a:p>
            <a:pPr>
              <a:buFontTx/>
              <a:buChar char="•"/>
            </a:pPr>
            <a:r>
              <a:rPr lang="en-US" sz="2000" dirty="0" smtClean="0"/>
              <a:t> Increase in staffing due to Special Education/Enrollment/Grants</a:t>
            </a:r>
          </a:p>
          <a:p>
            <a:pPr>
              <a:buFontTx/>
              <a:buChar char="•"/>
            </a:pPr>
            <a:endParaRPr lang="en-US" sz="1000" dirty="0" smtClean="0"/>
          </a:p>
          <a:p>
            <a:pPr>
              <a:buFontTx/>
              <a:buChar char="•"/>
            </a:pPr>
            <a:r>
              <a:rPr lang="en-US" sz="2000" dirty="0" smtClean="0"/>
              <a:t> Increased Preschool Programs</a:t>
            </a:r>
          </a:p>
          <a:p>
            <a:pPr>
              <a:buFontTx/>
              <a:buChar char="•"/>
            </a:pPr>
            <a:endParaRPr lang="en-US" sz="1000" dirty="0" smtClean="0"/>
          </a:p>
          <a:p>
            <a:pPr>
              <a:buFontTx/>
              <a:buChar char="•"/>
            </a:pPr>
            <a:r>
              <a:rPr lang="en-US" sz="2000" dirty="0" smtClean="0"/>
              <a:t> Large increase in Activity Fund due to Scoreboard Purchases</a:t>
            </a:r>
            <a:endParaRPr lang="en-US" sz="2000" dirty="0"/>
          </a:p>
          <a:p>
            <a:pPr>
              <a:buFontTx/>
              <a:buChar char="•"/>
            </a:pPr>
            <a:endParaRPr lang="en-US" sz="1000" dirty="0"/>
          </a:p>
          <a:p>
            <a:pPr>
              <a:buFontTx/>
              <a:buChar char="•"/>
            </a:pPr>
            <a:endParaRPr lang="en-US" sz="1000" dirty="0" smtClean="0"/>
          </a:p>
          <a:p>
            <a:endParaRPr lang="en-US" sz="1000" dirty="0"/>
          </a:p>
        </p:txBody>
      </p:sp>
      <p:sp>
        <p:nvSpPr>
          <p:cNvPr id="14340" name="Text Box 7"/>
          <p:cNvSpPr txBox="1">
            <a:spLocks noChangeArrowheads="1"/>
          </p:cNvSpPr>
          <p:nvPr/>
        </p:nvSpPr>
        <p:spPr bwMode="auto">
          <a:xfrm>
            <a:off x="1981200" y="1981200"/>
            <a:ext cx="5105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 dirty="0" smtClean="0"/>
              <a:t>Overview</a:t>
            </a:r>
            <a:endParaRPr lang="en-US" sz="40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K-12 Enrollment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8231507"/>
              </p:ext>
            </p:extLst>
          </p:nvPr>
        </p:nvGraphicFramePr>
        <p:xfrm>
          <a:off x="457200" y="1600200"/>
          <a:ext cx="76200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10337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924800" cy="5334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dirty="0" smtClean="0"/>
              <a:t> State Aid History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944572163"/>
              </p:ext>
            </p:extLst>
          </p:nvPr>
        </p:nvGraphicFramePr>
        <p:xfrm>
          <a:off x="990600" y="914400"/>
          <a:ext cx="7010401" cy="5762403"/>
        </p:xfrm>
        <a:graphic>
          <a:graphicData uri="http://schemas.openxmlformats.org/drawingml/2006/table">
            <a:tbl>
              <a:tblPr/>
              <a:tblGrid>
                <a:gridCol w="2696308"/>
                <a:gridCol w="1463710"/>
                <a:gridCol w="1463710"/>
                <a:gridCol w="1386673"/>
              </a:tblGrid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YEAR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AMOUNT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CHANGE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2006-2007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$11,549,519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$1,587,343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15.93%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2007-2008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$12,996,218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$1,446,698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12.53%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7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2008-2009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$13,244,941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$248,723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1.91%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2009-2010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$12,530,075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($714,866)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(5.40%)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2010-2011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$14,905,662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$2,375,587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18.96%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2011-2012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$11,136,189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($3,769,473)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(25.29%)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2012-2013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$12,425,651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$1,289,462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11.58%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2013-2014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$13,380,902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$955,250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7.69%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2014-2015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$11,927,040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($1,453,862)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(10.87%)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2015-2016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$10,680,479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($1,246,561)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(10.45%)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FY 14 Per Pupil Spending	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09713" y="1524000"/>
            <a:ext cx="7634287" cy="5105400"/>
          </a:xfrm>
        </p:spPr>
        <p:txBody>
          <a:bodyPr/>
          <a:lstStyle/>
          <a:p>
            <a:r>
              <a:rPr lang="en-US" dirty="0" smtClean="0"/>
              <a:t>Kearney                         $9,834.56</a:t>
            </a:r>
          </a:p>
          <a:p>
            <a:r>
              <a:rPr lang="en-US" dirty="0" smtClean="0"/>
              <a:t>State                            $11,364.62  (15.56%)</a:t>
            </a:r>
          </a:p>
          <a:p>
            <a:endParaRPr lang="en-US" dirty="0"/>
          </a:p>
          <a:p>
            <a:r>
              <a:rPr lang="en-US" dirty="0" smtClean="0"/>
              <a:t>Kearney                         $9,834.56</a:t>
            </a:r>
          </a:p>
          <a:p>
            <a:r>
              <a:rPr lang="en-US" dirty="0" smtClean="0"/>
              <a:t>20 Largest Schools  	$10,397.37  (5.72%)</a:t>
            </a:r>
          </a:p>
          <a:p>
            <a:endParaRPr lang="en-US" dirty="0"/>
          </a:p>
          <a:p>
            <a:r>
              <a:rPr lang="en-US" dirty="0" smtClean="0"/>
              <a:t>Kearney                         $9,834.56</a:t>
            </a:r>
          </a:p>
          <a:p>
            <a:r>
              <a:rPr lang="en-US" dirty="0" smtClean="0"/>
              <a:t>Negotiations Tier       $10,194.88  (3.66%)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17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924800" cy="9906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dirty="0" smtClean="0"/>
              <a:t> </a:t>
            </a:r>
            <a:r>
              <a:rPr lang="en-US" b="1" dirty="0" smtClean="0"/>
              <a:t>2015/16 Budget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493415414"/>
              </p:ext>
            </p:extLst>
          </p:nvPr>
        </p:nvGraphicFramePr>
        <p:xfrm>
          <a:off x="914399" y="1904999"/>
          <a:ext cx="7315202" cy="3352800"/>
        </p:xfrm>
        <a:graphic>
          <a:graphicData uri="http://schemas.openxmlformats.org/drawingml/2006/table">
            <a:tbl>
              <a:tblPr/>
              <a:tblGrid>
                <a:gridCol w="2813539"/>
                <a:gridCol w="1527350"/>
                <a:gridCol w="1527350"/>
                <a:gridCol w="1446963"/>
              </a:tblGrid>
              <a:tr h="10607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2014-15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2015-16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Percentage Change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General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$52,133,878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$53,872,395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3.33%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Building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$43,280,000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$43,280,000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0.00%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Bond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$6,841,013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$6,605,757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(3.44%)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Qualified Capital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$250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(100.00%)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 Budget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$102,255,141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$103,758,152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1.47%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077200" cy="9906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3600" dirty="0" smtClean="0"/>
              <a:t> </a:t>
            </a:r>
            <a:r>
              <a:rPr lang="en-US" sz="3600" b="1" dirty="0" smtClean="0"/>
              <a:t>2015/16 General Fund Receipts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051847981"/>
              </p:ext>
            </p:extLst>
          </p:nvPr>
        </p:nvGraphicFramePr>
        <p:xfrm>
          <a:off x="609599" y="1371600"/>
          <a:ext cx="7620001" cy="5302932"/>
        </p:xfrm>
        <a:graphic>
          <a:graphicData uri="http://schemas.openxmlformats.org/drawingml/2006/table">
            <a:tbl>
              <a:tblPr/>
              <a:tblGrid>
                <a:gridCol w="2930769"/>
                <a:gridCol w="1590989"/>
                <a:gridCol w="1590989"/>
                <a:gridCol w="1507254"/>
              </a:tblGrid>
              <a:tr h="10753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2014-15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2015-16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Percentage Change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Property Taxes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$29,070,985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$32,749,481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12.65%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Other Local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$3,687,000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$3,597,500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(2.43%)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098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County Receipts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$700,000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$700,000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0.00%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State Aid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$11,927,040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$10,680,479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(10.45%)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Other State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$3,874,500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$3,825,662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(1.26%)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State Programs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$390,397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$344,918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(11.65%)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Federal Programs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$2,483,956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$1,974,355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(20.52%)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Cash Reserve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0.00%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$52,133,878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$53,872,395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3.33%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1164119907"/>
              </p:ext>
            </p:extLst>
          </p:nvPr>
        </p:nvGraphicFramePr>
        <p:xfrm>
          <a:off x="381000" y="228600"/>
          <a:ext cx="8229600" cy="5851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924800" cy="9906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dirty="0" smtClean="0"/>
              <a:t> </a:t>
            </a:r>
            <a:r>
              <a:rPr lang="en-US" sz="3100" b="1" dirty="0" smtClean="0"/>
              <a:t>2015/16 General Fund Object Expenses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620580360"/>
              </p:ext>
            </p:extLst>
          </p:nvPr>
        </p:nvGraphicFramePr>
        <p:xfrm>
          <a:off x="990597" y="1904999"/>
          <a:ext cx="7315202" cy="4269634"/>
        </p:xfrm>
        <a:graphic>
          <a:graphicData uri="http://schemas.openxmlformats.org/drawingml/2006/table">
            <a:tbl>
              <a:tblPr/>
              <a:tblGrid>
                <a:gridCol w="2813539"/>
                <a:gridCol w="1527350"/>
                <a:gridCol w="1527350"/>
                <a:gridCol w="1446963"/>
              </a:tblGrid>
              <a:tr h="10607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2014-15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2015-16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Percentage Change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Salaries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$36,145,176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$37,364,966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3.37%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Fringe Benefits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$8,149,722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$8,431,858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3.46%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Purchased Services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$3,334,055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$3,432,484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2.95%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Supplies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$3,405,446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$3,508,556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3.03%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Capital Outlay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$749,972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$775,059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3.35%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Miscellaneous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$349,507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$359,472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2.85%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$52,133,878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$53,872,395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3.33%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7772400" cy="381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dirty="0" smtClean="0"/>
              <a:t>    </a:t>
            </a:r>
            <a:r>
              <a:rPr lang="en-US" sz="2400" b="1" dirty="0" smtClean="0"/>
              <a:t>2015/16 General Fund Program Expens</a:t>
            </a:r>
            <a:r>
              <a:rPr lang="en-US" sz="2200" b="1" dirty="0" smtClean="0"/>
              <a:t>es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484956541"/>
              </p:ext>
            </p:extLst>
          </p:nvPr>
        </p:nvGraphicFramePr>
        <p:xfrm>
          <a:off x="533400" y="685806"/>
          <a:ext cx="7848601" cy="5681264"/>
        </p:xfrm>
        <a:graphic>
          <a:graphicData uri="http://schemas.openxmlformats.org/drawingml/2006/table">
            <a:tbl>
              <a:tblPr lastCol="1" bandRow="1"/>
              <a:tblGrid>
                <a:gridCol w="3018692"/>
                <a:gridCol w="1615720"/>
                <a:gridCol w="1661719"/>
                <a:gridCol w="1552470"/>
              </a:tblGrid>
              <a:tr h="3657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2014-15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2015-16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Percentage Change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Regular Education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$26,846,337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$27,760,330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3.40%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Special Education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$6,180,639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$6,320,420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2.26%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Student Support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$2,636,481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$2,734,994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3.74%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Instructor Support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$3,561,489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$3,652,281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2.55%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General Administration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$1,031,408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$1,029,423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(1.19%)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Office of Principal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$3,009,201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$3,148,888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4.64%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Business Office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$618,403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$650,263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5.15%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282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Buildings and Grounds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$4,599,902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$4,951,665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7.65%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Transportation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$677,459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$698,831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3.15%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State Programs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$404,126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$483,570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19.66%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Federal Programs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$2,539,133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$2,412,930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(4.97%)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Summer School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$29,300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$28,800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(1.71%)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$52,133,878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$53,872,395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3.33%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3208047699"/>
              </p:ext>
            </p:extLst>
          </p:nvPr>
        </p:nvGraphicFramePr>
        <p:xfrm>
          <a:off x="685800" y="609600"/>
          <a:ext cx="8077200" cy="594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924800" cy="9906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dirty="0" smtClean="0"/>
              <a:t> </a:t>
            </a:r>
            <a:r>
              <a:rPr lang="en-US" sz="3100" b="1" dirty="0" smtClean="0"/>
              <a:t>2015/16 Other Funds</a:t>
            </a:r>
            <a:endParaRPr lang="en-US" sz="3100" dirty="0" smtClean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854123488"/>
              </p:ext>
            </p:extLst>
          </p:nvPr>
        </p:nvGraphicFramePr>
        <p:xfrm>
          <a:off x="1219200" y="990600"/>
          <a:ext cx="7010397" cy="5020384"/>
        </p:xfrm>
        <a:graphic>
          <a:graphicData uri="http://schemas.openxmlformats.org/drawingml/2006/table">
            <a:tbl>
              <a:tblPr/>
              <a:tblGrid>
                <a:gridCol w="2696307"/>
                <a:gridCol w="1463709"/>
                <a:gridCol w="1463709"/>
                <a:gridCol w="1386672"/>
              </a:tblGrid>
              <a:tr h="76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2014-15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2015-16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Percentage Change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22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Building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$43,280,000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$43,280,000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0.00%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22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Bond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$6,841,013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$6,605,757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(3.44%)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22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Depreciation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$550,000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$550,000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0.00%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22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Employee Benefit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$100,000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$100,000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0.00%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22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Lunch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$2,540,000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$2,667,000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5.00%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22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Activity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$2,100,000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$2,400,000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14.29%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22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Student Fee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$155,000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$155,000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0.00%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5322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Cooperative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$675,745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$625,000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(7.51%)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7543800" cy="9906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dirty="0" smtClean="0"/>
              <a:t> </a:t>
            </a:r>
            <a:r>
              <a:rPr lang="en-US" sz="3100" b="1" dirty="0" smtClean="0"/>
              <a:t>2015/16 Valuation</a:t>
            </a:r>
            <a:endParaRPr lang="en-US" sz="3100" dirty="0" smtClean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965855935"/>
              </p:ext>
            </p:extLst>
          </p:nvPr>
        </p:nvGraphicFramePr>
        <p:xfrm>
          <a:off x="1219201" y="1904999"/>
          <a:ext cx="7162798" cy="4053840"/>
        </p:xfrm>
        <a:graphic>
          <a:graphicData uri="http://schemas.openxmlformats.org/drawingml/2006/table">
            <a:tbl>
              <a:tblPr/>
              <a:tblGrid>
                <a:gridCol w="2754923"/>
                <a:gridCol w="1495529"/>
                <a:gridCol w="1495529"/>
                <a:gridCol w="1416817"/>
              </a:tblGrid>
              <a:tr h="640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2009 Bond Valuation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FY 14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FY 15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Change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City/Rural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$2,607,665,685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$2,990,914,544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14.70%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Personal Property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$140,801,189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$164,007,851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16.48%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Central Assessed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$74,466,897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$87,907,177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18.05%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$2,822,933,771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$3,242,829,572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14.87%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2013 Bond Valuation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City/Rural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$2,607,971,830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$2,991,246,779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14.70%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Personal Property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$140,801,189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$164,007,851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16.48%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Central Assessed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$74,466,897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$87,907,177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18.05%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$2,823,239,916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$3,243,161,807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14.87%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152400"/>
            <a:ext cx="6934200" cy="9906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dirty="0" smtClean="0"/>
              <a:t> </a:t>
            </a:r>
            <a:r>
              <a:rPr lang="en-US" sz="3100" b="1" dirty="0" smtClean="0"/>
              <a:t>2015/16 Tax Levy</a:t>
            </a:r>
            <a:endParaRPr lang="en-US" sz="3100" dirty="0" smtClean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044066061"/>
              </p:ext>
            </p:extLst>
          </p:nvPr>
        </p:nvGraphicFramePr>
        <p:xfrm>
          <a:off x="1295399" y="1904999"/>
          <a:ext cx="6629401" cy="4269634"/>
        </p:xfrm>
        <a:graphic>
          <a:graphicData uri="http://schemas.openxmlformats.org/drawingml/2006/table">
            <a:tbl>
              <a:tblPr/>
              <a:tblGrid>
                <a:gridCol w="2549769"/>
                <a:gridCol w="1384161"/>
                <a:gridCol w="1384161"/>
                <a:gridCol w="1311310"/>
              </a:tblGrid>
              <a:tr h="10607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2013-14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2015-16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Percentage Change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General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$1.0400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$1.0200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(1.92%)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Building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$.0100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$.0000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(100.00%)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2009 Bond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$.1074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$.0975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(9.23%)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2013 Bond Fund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$.1328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$.1025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(22.79%)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Qualified Capital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$.0000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$.0000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.00%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1.2902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1.2200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(5.44%)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logostackedco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0"/>
            <a:ext cx="1600200" cy="119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Rectangle 5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Questions?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971800"/>
            <a:ext cx="6400800" cy="1752600"/>
          </a:xfrm>
        </p:spPr>
        <p:txBody>
          <a:bodyPr/>
          <a:lstStyle/>
          <a:p>
            <a:pPr eaLnBrk="1" hangingPunct="1"/>
            <a:r>
              <a:rPr lang="en-US" dirty="0" smtClean="0"/>
              <a:t>Tax Request Hearing</a:t>
            </a:r>
          </a:p>
          <a:p>
            <a:pPr eaLnBrk="1" hangingPunct="1"/>
            <a:r>
              <a:rPr lang="en-US" dirty="0" smtClean="0"/>
              <a:t>September 14, 2015	</a:t>
            </a:r>
          </a:p>
        </p:txBody>
      </p:sp>
      <p:pic>
        <p:nvPicPr>
          <p:cNvPr id="15363" name="Picture 3" descr="kpslong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272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Program Files\Microsoft Office\MEDIA\CAGCAT10\j0222015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124200"/>
            <a:ext cx="1780337" cy="1786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3" name="Group 3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1857513977"/>
              </p:ext>
            </p:extLst>
          </p:nvPr>
        </p:nvGraphicFramePr>
        <p:xfrm>
          <a:off x="457200" y="228600"/>
          <a:ext cx="7848600" cy="5579745"/>
        </p:xfrm>
        <a:graphic>
          <a:graphicData uri="http://schemas.openxmlformats.org/drawingml/2006/table">
            <a:tbl>
              <a:tblPr/>
              <a:tblGrid>
                <a:gridCol w="2180167"/>
                <a:gridCol w="610144"/>
                <a:gridCol w="915972"/>
                <a:gridCol w="348221"/>
                <a:gridCol w="1105223"/>
                <a:gridCol w="184709"/>
                <a:gridCol w="1223316"/>
                <a:gridCol w="1280848"/>
              </a:tblGrid>
              <a:tr h="9906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TAX REQUEST*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627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Fund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2014/2015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2015/2016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Difference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% 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General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$29,361,695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$33,080,284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$3,718,589 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12.66%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Special Building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$282,324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($282,324)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(100.00%)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Bond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$6,780,446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$6,486,007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($294,439) 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(4.34%)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8775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$36,424,465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$39,566,290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$3,141,825 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8.63%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627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627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*Includes collection &amp; delinquent fee.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logostackedco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0"/>
            <a:ext cx="1600200" cy="119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Rectangle 5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Questions?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2886</TotalTime>
  <Words>806</Words>
  <Application>Microsoft Office PowerPoint</Application>
  <PresentationFormat>On-screen Show (4:3)</PresentationFormat>
  <Paragraphs>401</Paragraphs>
  <Slides>18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Arial Narrow</vt:lpstr>
      <vt:lpstr>Calibri</vt:lpstr>
      <vt:lpstr>Cambria</vt:lpstr>
      <vt:lpstr>Adjacency</vt:lpstr>
      <vt:lpstr>PowerPoint Presentation</vt:lpstr>
      <vt:lpstr>PowerPoint Presentation</vt:lpstr>
      <vt:lpstr>K-12 Enrollment</vt:lpstr>
      <vt:lpstr> State Aid History</vt:lpstr>
      <vt:lpstr>FY 14 Per Pupil Spending </vt:lpstr>
      <vt:lpstr> 2015/16 Budget</vt:lpstr>
      <vt:lpstr> 2015/16 General Fund Receipts</vt:lpstr>
      <vt:lpstr>PowerPoint Presentation</vt:lpstr>
      <vt:lpstr> 2015/16 General Fund Object Expenses</vt:lpstr>
      <vt:lpstr>    2015/16 General Fund Program Expenses</vt:lpstr>
      <vt:lpstr>PowerPoint Presentation</vt:lpstr>
      <vt:lpstr> 2015/16 Other Funds</vt:lpstr>
      <vt:lpstr> 2015/16 Valuation</vt:lpstr>
      <vt:lpstr> 2015/16 Tax Levy</vt:lpstr>
      <vt:lpstr>Questions?</vt:lpstr>
      <vt:lpstr>PowerPoint Presentation</vt:lpstr>
      <vt:lpstr>PowerPoint Presentation</vt:lpstr>
      <vt:lpstr>Questions?</vt:lpstr>
    </vt:vector>
  </TitlesOfParts>
  <Company>KPS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Jim Moranville</dc:creator>
  <cp:lastModifiedBy>Chris Nelson</cp:lastModifiedBy>
  <cp:revision>212</cp:revision>
  <dcterms:created xsi:type="dcterms:W3CDTF">2008-09-03T15:15:11Z</dcterms:created>
  <dcterms:modified xsi:type="dcterms:W3CDTF">2015-09-14T13:25:07Z</dcterms:modified>
</cp:coreProperties>
</file>