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58" r:id="rId1"/>
  </p:sldMasterIdLst>
  <p:notesMasterIdLst>
    <p:notesMasterId r:id="rId19"/>
  </p:notesMasterIdLst>
  <p:handoutMasterIdLst>
    <p:handoutMasterId r:id="rId20"/>
  </p:handoutMasterIdLst>
  <p:sldIdLst>
    <p:sldId id="258" r:id="rId2"/>
    <p:sldId id="279" r:id="rId3"/>
    <p:sldId id="315" r:id="rId4"/>
    <p:sldId id="287" r:id="rId5"/>
    <p:sldId id="289" r:id="rId6"/>
    <p:sldId id="292" r:id="rId7"/>
    <p:sldId id="314" r:id="rId8"/>
    <p:sldId id="291" r:id="rId9"/>
    <p:sldId id="294" r:id="rId10"/>
    <p:sldId id="310" r:id="rId11"/>
    <p:sldId id="301" r:id="rId12"/>
    <p:sldId id="303" r:id="rId13"/>
    <p:sldId id="305" r:id="rId14"/>
    <p:sldId id="312" r:id="rId15"/>
    <p:sldId id="278" r:id="rId16"/>
    <p:sldId id="263" r:id="rId17"/>
    <p:sldId id="275" r:id="rId18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700" autoAdjust="0"/>
  </p:normalViewPr>
  <p:slideViewPr>
    <p:cSldViewPr>
      <p:cViewPr varScale="1">
        <p:scale>
          <a:sx n="106" d="100"/>
          <a:sy n="106" d="100"/>
        </p:scale>
        <p:origin x="112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       </c:v>
                </c:pt>
              </c:strCache>
            </c:strRef>
          </c:tx>
          <c:invertIfNegative val="0"/>
          <c:cat>
            <c:strRef>
              <c:f>Sheet1!$A$2:$A$15</c:f>
              <c:strCache>
                <c:ptCount val="13"/>
                <c:pt idx="0">
                  <c:v>2004-2005</c:v>
                </c:pt>
                <c:pt idx="1">
                  <c:v>2005-2006</c:v>
                </c:pt>
                <c:pt idx="2">
                  <c:v>2006-2007</c:v>
                </c:pt>
                <c:pt idx="3">
                  <c:v>2007-2008</c:v>
                </c:pt>
                <c:pt idx="4">
                  <c:v>2008-2009</c:v>
                </c:pt>
                <c:pt idx="5">
                  <c:v>2009-2010</c:v>
                </c:pt>
                <c:pt idx="6">
                  <c:v>2010-2011</c:v>
                </c:pt>
                <c:pt idx="7">
                  <c:v>2011-2012</c:v>
                </c:pt>
                <c:pt idx="8">
                  <c:v>2012-2013</c:v>
                </c:pt>
                <c:pt idx="9">
                  <c:v>2013-2014</c:v>
                </c:pt>
                <c:pt idx="10">
                  <c:v>2014-2015</c:v>
                </c:pt>
                <c:pt idx="11">
                  <c:v>2015-2016</c:v>
                </c:pt>
                <c:pt idx="12">
                  <c:v>2016-2017</c:v>
                </c:pt>
              </c:strCache>
            </c:str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4621</c:v>
                </c:pt>
                <c:pt idx="1">
                  <c:v>4671</c:v>
                </c:pt>
                <c:pt idx="2">
                  <c:v>4870</c:v>
                </c:pt>
                <c:pt idx="3">
                  <c:v>4854</c:v>
                </c:pt>
                <c:pt idx="4">
                  <c:v>4912</c:v>
                </c:pt>
                <c:pt idx="5">
                  <c:v>4995</c:v>
                </c:pt>
                <c:pt idx="6">
                  <c:v>5075</c:v>
                </c:pt>
                <c:pt idx="7">
                  <c:v>5136</c:v>
                </c:pt>
                <c:pt idx="8">
                  <c:v>5117</c:v>
                </c:pt>
                <c:pt idx="9">
                  <c:v>5188</c:v>
                </c:pt>
                <c:pt idx="10">
                  <c:v>5189</c:v>
                </c:pt>
                <c:pt idx="11">
                  <c:v>5346</c:v>
                </c:pt>
                <c:pt idx="12">
                  <c:v>5400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5311264"/>
        <c:axId val="275311656"/>
      </c:barChart>
      <c:catAx>
        <c:axId val="27531126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275311656"/>
        <c:crosses val="autoZero"/>
        <c:auto val="1"/>
        <c:lblAlgn val="ctr"/>
        <c:lblOffset val="100"/>
        <c:noMultiLvlLbl val="0"/>
      </c:catAx>
      <c:valAx>
        <c:axId val="275311656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2753112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General</a:t>
            </a:r>
            <a:r>
              <a:rPr lang="en-US" baseline="0" dirty="0" smtClean="0"/>
              <a:t> Fund Revenues</a:t>
            </a:r>
            <a:endParaRPr lang="en-US" dirty="0"/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Revenues</c:v>
                </c:pt>
              </c:strCache>
            </c:strRef>
          </c:tx>
          <c:dLbls>
            <c:dLbl>
              <c:idx val="0"/>
              <c:layout>
                <c:manualLayout>
                  <c:x val="-0.10263123359580063"/>
                  <c:y val="-0.24033410093949867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7.0331486341984671E-4"/>
                  <c:y val="-0.14162479011881518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952938174394866"/>
                      <c:h val="8.9376017362995122E-2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4.5015553611354132E-3"/>
                  <c:y val="1.5861847979800177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7762345679012352E-2"/>
                      <c:h val="9.588714053174173E-2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5.170360649363289E-4"/>
                  <c:y val="-1.2198700338800569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3.0864076018275521E-2"/>
                  <c:y val="-1.889131465729019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6.4965247399630596E-2"/>
                  <c:y val="-1.7708204271536052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2.1618669194128508E-2"/>
                  <c:y val="-0.19083982380661452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/>
                      <a:t>Buildings and Grounds
8%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en-US" sz="1400" dirty="0" smtClean="0"/>
                      <a:t>Transportation</a:t>
                    </a:r>
                    <a:r>
                      <a:rPr lang="en-US" sz="1400" dirty="0"/>
                      <a:t>
1%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0.19135310343151538"/>
                  <c:y val="-1.3955849116256049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Sheet1!$A$2:$A$8</c:f>
              <c:strCache>
                <c:ptCount val="7"/>
                <c:pt idx="0">
                  <c:v>Property Taxes</c:v>
                </c:pt>
                <c:pt idx="1">
                  <c:v>Local/County</c:v>
                </c:pt>
                <c:pt idx="2">
                  <c:v>State Aid</c:v>
                </c:pt>
                <c:pt idx="3">
                  <c:v>State  </c:v>
                </c:pt>
                <c:pt idx="4">
                  <c:v>Federal Programs</c:v>
                </c:pt>
                <c:pt idx="6">
                  <c:v> 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62</c:v>
                </c:pt>
                <c:pt idx="1">
                  <c:v>8</c:v>
                </c:pt>
                <c:pt idx="2">
                  <c:v>17</c:v>
                </c:pt>
                <c:pt idx="3">
                  <c:v>9</c:v>
                </c:pt>
                <c:pt idx="4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Program Expenses</c:v>
                </c:pt>
              </c:strCache>
            </c:strRef>
          </c:tx>
          <c:dLbls>
            <c:dLbl>
              <c:idx val="0"/>
              <c:layout>
                <c:manualLayout>
                  <c:x val="-3.7735849056603772E-2"/>
                  <c:y val="-0.347728144558853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8357363937998317"/>
                  <c:y val="6.188606231913318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891447531322735E-2"/>
                  <c:y val="8.8401305606030017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5.1701084534244539E-4"/>
                  <c:y val="-0.10621592973955178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3.0864197530864265E-3"/>
                  <c:y val="-8.6172920734338423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2.1618669194128508E-2"/>
                  <c:y val="-0.19083982380661452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/>
                      <a:t>Buildings and Grounds
</a:t>
                    </a:r>
                    <a:r>
                      <a:rPr lang="en-US" sz="1400" dirty="0" smtClean="0"/>
                      <a:t>                    9	%</a:t>
                    </a:r>
                    <a:endParaRPr lang="en-US" sz="140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en-US" sz="1400" dirty="0" smtClean="0"/>
                      <a:t>Transportation</a:t>
                    </a:r>
                    <a:r>
                      <a:rPr lang="en-US" sz="1400" dirty="0"/>
                      <a:t>
1%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0.19135310343151538"/>
                  <c:y val="-1.395584911625604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Sheet1!$A$2:$A$12</c:f>
              <c:strCache>
                <c:ptCount val="11"/>
                <c:pt idx="0">
                  <c:v>Regular Instruction</c:v>
                </c:pt>
                <c:pt idx="1">
                  <c:v>Special Education</c:v>
                </c:pt>
                <c:pt idx="2">
                  <c:v>Student Support</c:v>
                </c:pt>
                <c:pt idx="3">
                  <c:v>Instructor Support</c:v>
                </c:pt>
                <c:pt idx="4">
                  <c:v>General Administration</c:v>
                </c:pt>
                <c:pt idx="5">
                  <c:v>Office of Principal</c:v>
                </c:pt>
                <c:pt idx="6">
                  <c:v>Business Support</c:v>
                </c:pt>
                <c:pt idx="7">
                  <c:v>Buildings and Grounds</c:v>
                </c:pt>
                <c:pt idx="8">
                  <c:v>Transporatation</c:v>
                </c:pt>
                <c:pt idx="9">
                  <c:v>Federal Programs</c:v>
                </c:pt>
                <c:pt idx="10">
                  <c:v>Other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51</c:v>
                </c:pt>
                <c:pt idx="1">
                  <c:v>12</c:v>
                </c:pt>
                <c:pt idx="2">
                  <c:v>5</c:v>
                </c:pt>
                <c:pt idx="3">
                  <c:v>7</c:v>
                </c:pt>
                <c:pt idx="4">
                  <c:v>2</c:v>
                </c:pt>
                <c:pt idx="5">
                  <c:v>6</c:v>
                </c:pt>
                <c:pt idx="6">
                  <c:v>1</c:v>
                </c:pt>
                <c:pt idx="7">
                  <c:v>9</c:v>
                </c:pt>
                <c:pt idx="8">
                  <c:v>1</c:v>
                </c:pt>
                <c:pt idx="9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93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93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055FBB73-4992-4A11-8276-01EF1A7AD0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76040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01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01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0990B338-AB9C-4452-A7BF-6E9C4A43D2F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4866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C22A12-5234-4A31-A7D8-26EF55AA819B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649808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DB791C1-B0FE-4F08-B55C-6016A9B2830F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776942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28246BA-07B8-419A-B063-EE07845A1CAA}" type="slidenum">
              <a:rPr lang="en-US"/>
              <a:pPr/>
              <a:t>15</a:t>
            </a:fld>
            <a:endParaRPr lang="en-US" dirty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253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F8CC6-A7DB-42BF-B171-BFB48287F0A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2DA354-7F11-4398-B54D-B603CCAA6D4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F5D482-BFA4-43D4-A385-61D3F720E71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0C5029-FFE7-4CE2-BEC4-61E6970B1AB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BB3C6F-68B2-4164-9EBC-96D11A92A9B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1D65C2-5FB9-4583-8259-4C7CF81EA55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4E85FE-82BB-428D-8E64-B1F6A115409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5B88F3-2A32-4322-BAE3-DD9EEABC2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7A75EF8-B132-4851-9557-0DB7A2B56F9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F56D48-3514-412C-838A-A46FC8E4182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F859E-6410-43CF-A46B-7534262F6CC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9713" y="0"/>
            <a:ext cx="7634287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09713" y="1239838"/>
            <a:ext cx="7634287" cy="27320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09713" y="4124325"/>
            <a:ext cx="7634287" cy="27336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DA025A-89E8-4B35-8758-B88B0580DA9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DBCCEBD-47F5-4CCE-9E96-F9DADC5544F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59" r:id="rId1"/>
    <p:sldLayoutId id="2147484560" r:id="rId2"/>
    <p:sldLayoutId id="2147484561" r:id="rId3"/>
    <p:sldLayoutId id="2147484562" r:id="rId4"/>
    <p:sldLayoutId id="2147484563" r:id="rId5"/>
    <p:sldLayoutId id="2147484564" r:id="rId6"/>
    <p:sldLayoutId id="2147484565" r:id="rId7"/>
    <p:sldLayoutId id="2147484566" r:id="rId8"/>
    <p:sldLayoutId id="2147484567" r:id="rId9"/>
    <p:sldLayoutId id="2147484568" r:id="rId10"/>
    <p:sldLayoutId id="2147484569" r:id="rId11"/>
    <p:sldLayoutId id="2147484570" r:id="rId12"/>
    <p:sldLayoutId id="2147484571" r:id="rId13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w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438400"/>
            <a:ext cx="6400800" cy="1676400"/>
          </a:xfrm>
        </p:spPr>
        <p:txBody>
          <a:bodyPr/>
          <a:lstStyle/>
          <a:p>
            <a:pPr eaLnBrk="1" hangingPunct="1"/>
            <a:r>
              <a:rPr lang="en-US" dirty="0" smtClean="0"/>
              <a:t>Annual Budget Hearing</a:t>
            </a:r>
          </a:p>
          <a:p>
            <a:pPr eaLnBrk="1" hangingPunct="1"/>
            <a:r>
              <a:rPr lang="en-US" dirty="0" smtClean="0"/>
              <a:t>September 12, 2016</a:t>
            </a:r>
          </a:p>
          <a:p>
            <a:pPr eaLnBrk="1" hangingPunct="1"/>
            <a:endParaRPr lang="en-US" dirty="0" smtClean="0"/>
          </a:p>
        </p:txBody>
      </p:sp>
      <p:pic>
        <p:nvPicPr>
          <p:cNvPr id="13315" name="Picture 6" descr="kpslong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Program Files\Microsoft Office\MEDIA\CAGCAT10\j0195812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3048000"/>
            <a:ext cx="1773022" cy="1824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3" descr="kpslong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304799"/>
            <a:ext cx="9144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Rectangle 5"/>
          <p:cNvSpPr>
            <a:spLocks noChangeArrowheads="1"/>
          </p:cNvSpPr>
          <p:nvPr/>
        </p:nvSpPr>
        <p:spPr bwMode="auto">
          <a:xfrm>
            <a:off x="685800" y="2797562"/>
            <a:ext cx="8305800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buFontTx/>
              <a:buChar char="•"/>
            </a:pPr>
            <a:r>
              <a:rPr lang="en-US" sz="2000" dirty="0" smtClean="0"/>
              <a:t> Decrease in Tax Levy of 2.0 Cents</a:t>
            </a:r>
          </a:p>
          <a:p>
            <a:pPr>
              <a:buFontTx/>
              <a:buChar char="•"/>
            </a:pPr>
            <a:endParaRPr lang="en-US" sz="1000" dirty="0" smtClean="0"/>
          </a:p>
          <a:p>
            <a:pPr>
              <a:buFontTx/>
              <a:buChar char="•"/>
            </a:pPr>
            <a:r>
              <a:rPr lang="en-US" sz="2000" dirty="0" smtClean="0"/>
              <a:t> $1.2 million State Aid Decrease</a:t>
            </a:r>
          </a:p>
          <a:p>
            <a:pPr>
              <a:buFontTx/>
              <a:buChar char="•"/>
            </a:pPr>
            <a:endParaRPr lang="en-US" sz="1000" dirty="0" smtClean="0"/>
          </a:p>
          <a:p>
            <a:pPr>
              <a:buFontTx/>
              <a:buChar char="•"/>
            </a:pPr>
            <a:r>
              <a:rPr lang="en-US" sz="2000" dirty="0"/>
              <a:t> </a:t>
            </a:r>
            <a:r>
              <a:rPr lang="en-US" sz="2000" dirty="0" smtClean="0"/>
              <a:t>Total valuation </a:t>
            </a:r>
            <a:r>
              <a:rPr lang="en-US" sz="2000" dirty="0"/>
              <a:t>increase of </a:t>
            </a:r>
            <a:r>
              <a:rPr lang="en-US" sz="2000" dirty="0" smtClean="0"/>
              <a:t>7.80%</a:t>
            </a:r>
            <a:endParaRPr lang="en-US" sz="2000" dirty="0"/>
          </a:p>
          <a:p>
            <a:endParaRPr lang="en-US" sz="1000" dirty="0"/>
          </a:p>
          <a:p>
            <a:pPr>
              <a:buFontTx/>
              <a:buChar char="•"/>
            </a:pPr>
            <a:r>
              <a:rPr lang="en-US" sz="2000" dirty="0" smtClean="0"/>
              <a:t> $1.4 million dollar increase in staffing</a:t>
            </a:r>
          </a:p>
          <a:p>
            <a:pPr>
              <a:buFontTx/>
              <a:buChar char="•"/>
            </a:pPr>
            <a:endParaRPr lang="en-US" sz="1000" dirty="0" smtClean="0"/>
          </a:p>
          <a:p>
            <a:pPr>
              <a:buFontTx/>
              <a:buChar char="•"/>
            </a:pPr>
            <a:r>
              <a:rPr lang="en-US" sz="2000" dirty="0" smtClean="0"/>
              <a:t> 2 added Preschool Programs</a:t>
            </a:r>
          </a:p>
          <a:p>
            <a:pPr>
              <a:buFontTx/>
              <a:buChar char="•"/>
            </a:pPr>
            <a:endParaRPr lang="en-US" sz="1000" dirty="0" smtClean="0"/>
          </a:p>
          <a:p>
            <a:pPr>
              <a:buFontTx/>
              <a:buChar char="•"/>
            </a:pPr>
            <a:r>
              <a:rPr lang="en-US" sz="2000" dirty="0" smtClean="0"/>
              <a:t> 15% increase in Lunch Fund due to closed HS lunch</a:t>
            </a:r>
            <a:endParaRPr lang="en-US" sz="2000" dirty="0"/>
          </a:p>
          <a:p>
            <a:pPr>
              <a:buFontTx/>
              <a:buChar char="•"/>
            </a:pPr>
            <a:endParaRPr lang="en-US" sz="1000" dirty="0"/>
          </a:p>
          <a:p>
            <a:pPr>
              <a:buFontTx/>
              <a:buChar char="•"/>
            </a:pPr>
            <a:endParaRPr lang="en-US" sz="1000" dirty="0" smtClean="0"/>
          </a:p>
          <a:p>
            <a:endParaRPr lang="en-US" sz="1000" dirty="0"/>
          </a:p>
        </p:txBody>
      </p:sp>
      <p:sp>
        <p:nvSpPr>
          <p:cNvPr id="14340" name="Text Box 7"/>
          <p:cNvSpPr txBox="1">
            <a:spLocks noChangeArrowheads="1"/>
          </p:cNvSpPr>
          <p:nvPr/>
        </p:nvSpPr>
        <p:spPr bwMode="auto">
          <a:xfrm>
            <a:off x="1981200" y="1981200"/>
            <a:ext cx="51054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 dirty="0" smtClean="0"/>
              <a:t>Overview</a:t>
            </a:r>
            <a:endParaRPr lang="en-US" sz="40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K-12 Enrollment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7083617"/>
              </p:ext>
            </p:extLst>
          </p:nvPr>
        </p:nvGraphicFramePr>
        <p:xfrm>
          <a:off x="457200" y="1600200"/>
          <a:ext cx="76200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10337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924800" cy="5334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dirty="0" smtClean="0"/>
              <a:t> State Aid History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8091487" cy="5353050"/>
          </a:xfrm>
          <a:noFill/>
        </p:spPr>
        <p:txBody>
          <a:bodyPr/>
          <a:lstStyle/>
          <a:p>
            <a:pPr marL="231775" indent="-231775" eaLnBrk="1" hangingPunct="1">
              <a:spcAft>
                <a:spcPct val="20000"/>
              </a:spcAft>
              <a:buNone/>
            </a:pPr>
            <a:r>
              <a:rPr lang="en-US" dirty="0" smtClean="0"/>
              <a:t> </a:t>
            </a:r>
          </a:p>
          <a:p>
            <a:pPr marL="231775" indent="-231775" eaLnBrk="1" hangingPunct="1">
              <a:spcAft>
                <a:spcPct val="20000"/>
              </a:spcAft>
              <a:buNone/>
            </a:pPr>
            <a:endParaRPr lang="en-US" dirty="0" smtClean="0"/>
          </a:p>
        </p:txBody>
      </p:sp>
      <p:graphicFrame>
        <p:nvGraphicFramePr>
          <p:cNvPr id="73732" name="Group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395272762"/>
              </p:ext>
            </p:extLst>
          </p:nvPr>
        </p:nvGraphicFramePr>
        <p:xfrm>
          <a:off x="990600" y="914400"/>
          <a:ext cx="7010401" cy="5762403"/>
        </p:xfrm>
        <a:graphic>
          <a:graphicData uri="http://schemas.openxmlformats.org/drawingml/2006/table">
            <a:tbl>
              <a:tblPr/>
              <a:tblGrid>
                <a:gridCol w="2696308"/>
                <a:gridCol w="1463710"/>
                <a:gridCol w="1463710"/>
                <a:gridCol w="1386673"/>
              </a:tblGrid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YEAR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AMOUNT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CHANGE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2007-2008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$12,996,218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$1,446,698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12.53%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2008-2009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$13,244,941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$248,723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1.91%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7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2009-2010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$12,530,075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($714,866)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(5.40%)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2010-2011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$14,905,662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$2,375,587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18.96%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2011-2012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$11,136,189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($3,769,473)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 (25.29%)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2012-2013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$12,425,651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$1,289,462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 11.58%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2013-2014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$13,380,902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$955,250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 7.69%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2014-2015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$11,927,040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($1,453,862)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(10.87%)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2015-2016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$10,680,479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($1,246,561)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(10.45%)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2016-2017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$9,453,347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($1,227,132)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(11.49%)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924800" cy="9906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dirty="0" smtClean="0"/>
              <a:t> </a:t>
            </a:r>
            <a:r>
              <a:rPr lang="en-US" b="1" dirty="0" smtClean="0"/>
              <a:t>2016/17 Budget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8091487" cy="5353050"/>
          </a:xfrm>
          <a:noFill/>
        </p:spPr>
        <p:txBody>
          <a:bodyPr/>
          <a:lstStyle/>
          <a:p>
            <a:pPr marL="231775" indent="-231775" eaLnBrk="1" hangingPunct="1">
              <a:spcAft>
                <a:spcPct val="20000"/>
              </a:spcAft>
              <a:buNone/>
            </a:pPr>
            <a:r>
              <a:rPr lang="en-US" dirty="0" smtClean="0"/>
              <a:t> </a:t>
            </a:r>
          </a:p>
          <a:p>
            <a:pPr marL="231775" indent="-231775" eaLnBrk="1" hangingPunct="1">
              <a:spcAft>
                <a:spcPct val="20000"/>
              </a:spcAft>
              <a:buNone/>
            </a:pPr>
            <a:endParaRPr lang="en-US" dirty="0" smtClean="0"/>
          </a:p>
        </p:txBody>
      </p:sp>
      <p:graphicFrame>
        <p:nvGraphicFramePr>
          <p:cNvPr id="73732" name="Group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242822848"/>
              </p:ext>
            </p:extLst>
          </p:nvPr>
        </p:nvGraphicFramePr>
        <p:xfrm>
          <a:off x="914399" y="1904999"/>
          <a:ext cx="7315202" cy="2894383"/>
        </p:xfrm>
        <a:graphic>
          <a:graphicData uri="http://schemas.openxmlformats.org/drawingml/2006/table">
            <a:tbl>
              <a:tblPr/>
              <a:tblGrid>
                <a:gridCol w="2813539"/>
                <a:gridCol w="1527350"/>
                <a:gridCol w="1527350"/>
                <a:gridCol w="1446963"/>
              </a:tblGrid>
              <a:tr h="10607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2015-16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2016-17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Percentage Change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General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$53,872,395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$56,032,755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4.01%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Building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$43,280,000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$30,000,000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(30.68%)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Bond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$6,605,757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$7,049,465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6.72%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Total Budget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$103,758,152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$93,082,220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(10.29%)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8077200" cy="9906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3600" dirty="0" smtClean="0"/>
              <a:t> </a:t>
            </a:r>
            <a:r>
              <a:rPr lang="en-US" sz="3600" b="1" dirty="0" smtClean="0"/>
              <a:t>2016/17 General Fund Receipts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8091487" cy="5353050"/>
          </a:xfrm>
          <a:noFill/>
        </p:spPr>
        <p:txBody>
          <a:bodyPr/>
          <a:lstStyle/>
          <a:p>
            <a:pPr marL="231775" indent="-231775" eaLnBrk="1" hangingPunct="1">
              <a:spcAft>
                <a:spcPct val="20000"/>
              </a:spcAft>
              <a:buNone/>
            </a:pPr>
            <a:r>
              <a:rPr lang="en-US" dirty="0" smtClean="0"/>
              <a:t> </a:t>
            </a:r>
          </a:p>
          <a:p>
            <a:pPr marL="231775" indent="-231775" eaLnBrk="1" hangingPunct="1">
              <a:spcAft>
                <a:spcPct val="20000"/>
              </a:spcAft>
              <a:buNone/>
            </a:pPr>
            <a:endParaRPr lang="en-US" dirty="0" smtClean="0"/>
          </a:p>
        </p:txBody>
      </p:sp>
      <p:graphicFrame>
        <p:nvGraphicFramePr>
          <p:cNvPr id="73732" name="Group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769645258"/>
              </p:ext>
            </p:extLst>
          </p:nvPr>
        </p:nvGraphicFramePr>
        <p:xfrm>
          <a:off x="609599" y="1371600"/>
          <a:ext cx="7620001" cy="5302932"/>
        </p:xfrm>
        <a:graphic>
          <a:graphicData uri="http://schemas.openxmlformats.org/drawingml/2006/table">
            <a:tbl>
              <a:tblPr/>
              <a:tblGrid>
                <a:gridCol w="2930769"/>
                <a:gridCol w="1590989"/>
                <a:gridCol w="1590989"/>
                <a:gridCol w="1507254"/>
              </a:tblGrid>
              <a:tr h="10753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2015-16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2016-17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Percentage Change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647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Property Taxes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$32,749,481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$34,704,232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5.97%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647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Other Local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$3,597,500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$4,164,000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15.75%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098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County Receipts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$500,000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$530,000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6.00%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647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State Aid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$10,680,479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$9,453,347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(11.49%)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647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Other State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$3,825,662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$4,129,000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7.93%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647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State Programs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$344,918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$722,179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109.38%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647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Federal Programs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$2,174,355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$2,329,756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7.16%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647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Cash Reserve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0.00%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647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Totals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$53,872,395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$56,032,755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4.01%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2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1052812118"/>
              </p:ext>
            </p:extLst>
          </p:nvPr>
        </p:nvGraphicFramePr>
        <p:xfrm>
          <a:off x="457200" y="228600"/>
          <a:ext cx="8229600" cy="5851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924800" cy="9906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dirty="0" smtClean="0"/>
              <a:t> </a:t>
            </a:r>
            <a:r>
              <a:rPr lang="en-US" sz="3100" b="1" dirty="0" smtClean="0"/>
              <a:t>2016/17 General Fund Object Expenses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8091487" cy="5353050"/>
          </a:xfrm>
          <a:noFill/>
        </p:spPr>
        <p:txBody>
          <a:bodyPr/>
          <a:lstStyle/>
          <a:p>
            <a:pPr marL="231775" indent="-231775" eaLnBrk="1" hangingPunct="1">
              <a:spcAft>
                <a:spcPct val="20000"/>
              </a:spcAft>
              <a:buNone/>
            </a:pPr>
            <a:r>
              <a:rPr lang="en-US" dirty="0" smtClean="0"/>
              <a:t> </a:t>
            </a:r>
          </a:p>
          <a:p>
            <a:pPr marL="231775" indent="-231775" eaLnBrk="1" hangingPunct="1">
              <a:spcAft>
                <a:spcPct val="20000"/>
              </a:spcAft>
              <a:buNone/>
            </a:pPr>
            <a:endParaRPr lang="en-US" dirty="0" smtClean="0"/>
          </a:p>
        </p:txBody>
      </p:sp>
      <p:graphicFrame>
        <p:nvGraphicFramePr>
          <p:cNvPr id="73732" name="Group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856076215"/>
              </p:ext>
            </p:extLst>
          </p:nvPr>
        </p:nvGraphicFramePr>
        <p:xfrm>
          <a:off x="990597" y="1978766"/>
          <a:ext cx="7315202" cy="4269634"/>
        </p:xfrm>
        <a:graphic>
          <a:graphicData uri="http://schemas.openxmlformats.org/drawingml/2006/table">
            <a:tbl>
              <a:tblPr/>
              <a:tblGrid>
                <a:gridCol w="2813539"/>
                <a:gridCol w="1527350"/>
                <a:gridCol w="1527350"/>
                <a:gridCol w="1446963"/>
              </a:tblGrid>
              <a:tr h="10607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2015-16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2016-17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Percentage Change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Salaries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$37,364,966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$38,771,825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3.77%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Fringe Benefits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$8,431,858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$8,744,375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3.71%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Purchased Services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$3,432,484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$3,585,547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4.46%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Supplies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$3,508,556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$3,708,305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5.69%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Capital Outlay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$775,059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$814,725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5.12%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Miscellaneous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$359,472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$407,978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13.49%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Totals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$53,872,395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$56,032,755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4.01%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7772400" cy="381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dirty="0" smtClean="0"/>
              <a:t>    </a:t>
            </a:r>
            <a:r>
              <a:rPr lang="en-US" sz="2400" b="1" dirty="0" smtClean="0"/>
              <a:t>2016/17 General Fund Program Expens</a:t>
            </a:r>
            <a:r>
              <a:rPr lang="en-US" sz="2200" b="1" dirty="0" smtClean="0"/>
              <a:t>es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8091487" cy="5353050"/>
          </a:xfrm>
          <a:noFill/>
        </p:spPr>
        <p:txBody>
          <a:bodyPr/>
          <a:lstStyle/>
          <a:p>
            <a:pPr marL="231775" indent="-231775" eaLnBrk="1" hangingPunct="1">
              <a:spcAft>
                <a:spcPct val="20000"/>
              </a:spcAft>
              <a:buNone/>
            </a:pPr>
            <a:r>
              <a:rPr lang="en-US" dirty="0" smtClean="0"/>
              <a:t> </a:t>
            </a:r>
          </a:p>
          <a:p>
            <a:pPr marL="231775" indent="-231775" eaLnBrk="1" hangingPunct="1">
              <a:spcAft>
                <a:spcPct val="20000"/>
              </a:spcAft>
              <a:buNone/>
            </a:pPr>
            <a:endParaRPr lang="en-US" dirty="0" smtClean="0"/>
          </a:p>
        </p:txBody>
      </p:sp>
      <p:graphicFrame>
        <p:nvGraphicFramePr>
          <p:cNvPr id="73732" name="Group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475939878"/>
              </p:ext>
            </p:extLst>
          </p:nvPr>
        </p:nvGraphicFramePr>
        <p:xfrm>
          <a:off x="533400" y="685806"/>
          <a:ext cx="7848601" cy="5681264"/>
        </p:xfrm>
        <a:graphic>
          <a:graphicData uri="http://schemas.openxmlformats.org/drawingml/2006/table">
            <a:tbl>
              <a:tblPr lastCol="1" bandRow="1"/>
              <a:tblGrid>
                <a:gridCol w="3018692"/>
                <a:gridCol w="1615720"/>
                <a:gridCol w="1661719"/>
                <a:gridCol w="1552470"/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2015-16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2016-17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Percentage Change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Regular Education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$27,760,330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$28,464,017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2.53%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Special Education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$6,320,420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$6,857,145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8.49%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Student Support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$2,734,994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$2,788,646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1.96%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Instructor Support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$3,652,281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$3,705,770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1.46%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General Administration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$1,029,423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$1,095,527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6.42%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Office of Principal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$3,148,888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$3,400,057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7.98%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Business Office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$650,263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$665,105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2.28%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282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Buildings and Grounds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$4,951,665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$5,113,922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3.28%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Transportation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$698,831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$719,079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2.90%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State Programs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$483,570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$747,477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54.57%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Federal Programs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$2,412,930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$2,447,010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1.41%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Summer School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$28,800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$29,000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.69%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Totals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$53,872,395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$56,032,755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4.01%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2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337645812"/>
              </p:ext>
            </p:extLst>
          </p:nvPr>
        </p:nvGraphicFramePr>
        <p:xfrm>
          <a:off x="685800" y="609600"/>
          <a:ext cx="8077200" cy="594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924800" cy="9906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smtClean="0"/>
              <a:t> </a:t>
            </a:r>
            <a:r>
              <a:rPr lang="en-US" sz="3100" b="1" smtClean="0"/>
              <a:t>2016/17 Other Funds</a:t>
            </a:r>
            <a:endParaRPr lang="en-US" sz="3100" dirty="0" smtClean="0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8091487" cy="5353050"/>
          </a:xfrm>
          <a:noFill/>
        </p:spPr>
        <p:txBody>
          <a:bodyPr/>
          <a:lstStyle/>
          <a:p>
            <a:pPr marL="231775" indent="-231775" eaLnBrk="1" hangingPunct="1">
              <a:spcAft>
                <a:spcPct val="20000"/>
              </a:spcAft>
              <a:buNone/>
            </a:pPr>
            <a:r>
              <a:rPr lang="en-US" smtClean="0"/>
              <a:t> </a:t>
            </a:r>
          </a:p>
          <a:p>
            <a:pPr marL="231775" indent="-231775" eaLnBrk="1" hangingPunct="1">
              <a:spcAft>
                <a:spcPct val="20000"/>
              </a:spcAft>
              <a:buNone/>
            </a:pPr>
            <a:endParaRPr lang="en-US" dirty="0" smtClean="0"/>
          </a:p>
        </p:txBody>
      </p:sp>
      <p:graphicFrame>
        <p:nvGraphicFramePr>
          <p:cNvPr id="73732" name="Group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363401764"/>
              </p:ext>
            </p:extLst>
          </p:nvPr>
        </p:nvGraphicFramePr>
        <p:xfrm>
          <a:off x="1219200" y="1600200"/>
          <a:ext cx="7010397" cy="3772908"/>
        </p:xfrm>
        <a:graphic>
          <a:graphicData uri="http://schemas.openxmlformats.org/drawingml/2006/table">
            <a:tbl>
              <a:tblPr/>
              <a:tblGrid>
                <a:gridCol w="2696307"/>
                <a:gridCol w="1463709"/>
                <a:gridCol w="1463709"/>
                <a:gridCol w="1386672"/>
              </a:tblGrid>
              <a:tr h="152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2015-16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2016-17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Percentage Change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322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Depreciation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$550,000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$550,000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0.00%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322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Employee Benefit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$100,000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$100,000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0.00%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322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Lunch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$2,667,000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$3,075,000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15.30%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322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Activity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$2,400,000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$2,490,000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3.75%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322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Student Fee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$155,000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$155,000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0.00%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322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Cooperative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$625,000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$625,000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0.00%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152400"/>
            <a:ext cx="7543800" cy="9906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dirty="0" smtClean="0"/>
              <a:t> </a:t>
            </a:r>
            <a:r>
              <a:rPr lang="en-US" sz="3100" b="1" dirty="0" smtClean="0"/>
              <a:t>2016/17 Valuation</a:t>
            </a:r>
            <a:endParaRPr lang="en-US" sz="3100" dirty="0" smtClean="0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8091487" cy="5353050"/>
          </a:xfrm>
          <a:noFill/>
        </p:spPr>
        <p:txBody>
          <a:bodyPr/>
          <a:lstStyle/>
          <a:p>
            <a:pPr marL="231775" indent="-231775" eaLnBrk="1" hangingPunct="1">
              <a:spcAft>
                <a:spcPct val="20000"/>
              </a:spcAft>
              <a:buNone/>
            </a:pPr>
            <a:r>
              <a:rPr lang="en-US" dirty="0" smtClean="0"/>
              <a:t> </a:t>
            </a:r>
          </a:p>
          <a:p>
            <a:pPr marL="231775" indent="-231775" eaLnBrk="1" hangingPunct="1">
              <a:spcAft>
                <a:spcPct val="20000"/>
              </a:spcAft>
              <a:buNone/>
            </a:pPr>
            <a:endParaRPr lang="en-US" dirty="0" smtClean="0"/>
          </a:p>
        </p:txBody>
      </p:sp>
      <p:graphicFrame>
        <p:nvGraphicFramePr>
          <p:cNvPr id="73732" name="Group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906435495"/>
              </p:ext>
            </p:extLst>
          </p:nvPr>
        </p:nvGraphicFramePr>
        <p:xfrm>
          <a:off x="1219201" y="1904999"/>
          <a:ext cx="7162798" cy="4053840"/>
        </p:xfrm>
        <a:graphic>
          <a:graphicData uri="http://schemas.openxmlformats.org/drawingml/2006/table">
            <a:tbl>
              <a:tblPr/>
              <a:tblGrid>
                <a:gridCol w="2754923"/>
                <a:gridCol w="1495529"/>
                <a:gridCol w="1495529"/>
                <a:gridCol w="1416817"/>
              </a:tblGrid>
              <a:tr h="640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2009 Bond Valuation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FY 16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FY 17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Change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City/Rural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$2,990,914,544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$3,236,605,663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8.21%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Personal Property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$164,007,851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$166,634,458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1.60%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Central Assessed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$87,907,177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$92,415,621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5.13%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Total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$3,242,829,572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$3,495,655,742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7.80%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2013 Bond Valuation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City/Rural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$2,991,246,779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$3,236,934,564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8.21%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Personal Property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$164,007,851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$166,634,458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1.60%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Central Assessed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$87,907,177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$92,415,621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5.13%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Total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$3,243,161,807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$3,495,984,643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7.80%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152400"/>
            <a:ext cx="6934200" cy="9906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dirty="0" smtClean="0"/>
              <a:t> </a:t>
            </a:r>
            <a:r>
              <a:rPr lang="en-US" sz="3100" b="1" dirty="0" smtClean="0"/>
              <a:t>2016/17 Tax Levy</a:t>
            </a:r>
            <a:endParaRPr lang="en-US" sz="3100" dirty="0" smtClean="0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8091487" cy="5353050"/>
          </a:xfrm>
          <a:noFill/>
        </p:spPr>
        <p:txBody>
          <a:bodyPr/>
          <a:lstStyle/>
          <a:p>
            <a:pPr marL="231775" indent="-231775" eaLnBrk="1" hangingPunct="1">
              <a:spcAft>
                <a:spcPct val="20000"/>
              </a:spcAft>
              <a:buNone/>
            </a:pPr>
            <a:r>
              <a:rPr lang="en-US" dirty="0" smtClean="0"/>
              <a:t> </a:t>
            </a:r>
          </a:p>
          <a:p>
            <a:pPr marL="231775" indent="-231775" eaLnBrk="1" hangingPunct="1">
              <a:spcAft>
                <a:spcPct val="20000"/>
              </a:spcAft>
              <a:buNone/>
            </a:pPr>
            <a:endParaRPr lang="en-US" dirty="0" smtClean="0"/>
          </a:p>
        </p:txBody>
      </p:sp>
      <p:graphicFrame>
        <p:nvGraphicFramePr>
          <p:cNvPr id="73732" name="Group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632336491"/>
              </p:ext>
            </p:extLst>
          </p:nvPr>
        </p:nvGraphicFramePr>
        <p:xfrm>
          <a:off x="1295399" y="1904999"/>
          <a:ext cx="6629401" cy="3352800"/>
        </p:xfrm>
        <a:graphic>
          <a:graphicData uri="http://schemas.openxmlformats.org/drawingml/2006/table">
            <a:tbl>
              <a:tblPr/>
              <a:tblGrid>
                <a:gridCol w="2549769"/>
                <a:gridCol w="1384161"/>
                <a:gridCol w="1384161"/>
                <a:gridCol w="1311310"/>
              </a:tblGrid>
              <a:tr h="10607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2015-16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2016-17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Percentage Change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General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$1.0200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$1.0027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(1.69%)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Building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$.0000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$.0115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100.00%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2009 Bond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$.0975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$.0888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(9.67%)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2013 Bond Fund 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$.1025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$.0977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(4.70%)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Total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1.2200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1.2000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(1.64%)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logostackedcol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0"/>
            <a:ext cx="1600200" cy="119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Rectangle 5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Questions?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971800"/>
            <a:ext cx="6400800" cy="1752600"/>
          </a:xfrm>
        </p:spPr>
        <p:txBody>
          <a:bodyPr/>
          <a:lstStyle/>
          <a:p>
            <a:pPr eaLnBrk="1" hangingPunct="1"/>
            <a:r>
              <a:rPr lang="en-US" dirty="0" smtClean="0"/>
              <a:t>Tax Request Hearing</a:t>
            </a:r>
          </a:p>
          <a:p>
            <a:pPr eaLnBrk="1" hangingPunct="1"/>
            <a:r>
              <a:rPr lang="en-US" dirty="0" smtClean="0"/>
              <a:t>September 12, 2016</a:t>
            </a:r>
          </a:p>
        </p:txBody>
      </p:sp>
      <p:pic>
        <p:nvPicPr>
          <p:cNvPr id="15363" name="Picture 3" descr="kpslong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272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C:\Program Files\Microsoft Office\MEDIA\CAGCAT10\j0222015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3124200"/>
            <a:ext cx="1780337" cy="1786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3" name="Group 3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3765737913"/>
              </p:ext>
            </p:extLst>
          </p:nvPr>
        </p:nvGraphicFramePr>
        <p:xfrm>
          <a:off x="457200" y="228600"/>
          <a:ext cx="7848600" cy="5579745"/>
        </p:xfrm>
        <a:graphic>
          <a:graphicData uri="http://schemas.openxmlformats.org/drawingml/2006/table">
            <a:tbl>
              <a:tblPr/>
              <a:tblGrid>
                <a:gridCol w="2180167"/>
                <a:gridCol w="610144"/>
                <a:gridCol w="915972"/>
                <a:gridCol w="348221"/>
                <a:gridCol w="1105223"/>
                <a:gridCol w="184709"/>
                <a:gridCol w="1223316"/>
                <a:gridCol w="1280848"/>
              </a:tblGrid>
              <a:tr h="9906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TAX REQUEST*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627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Fund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2015/2016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2016/2017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Difference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% 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General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$33,080,251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$35,054,780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$1,974,529 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5.97%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Special Building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$402,779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$402,779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100.00%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Bond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$6,486,0000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$6,494,009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$8,009 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.12%</a:t>
                      </a: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Total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$39,566,251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$41,951,568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$2,385,316 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6.03%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627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627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*Includes collection &amp; delinquent fee.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logostackedcol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0"/>
            <a:ext cx="1600200" cy="119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Rectangle 5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Questions?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3082</TotalTime>
  <Words>732</Words>
  <Application>Microsoft Office PowerPoint</Application>
  <PresentationFormat>On-screen Show (4:3)</PresentationFormat>
  <Paragraphs>365</Paragraphs>
  <Slides>17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Arial Narrow</vt:lpstr>
      <vt:lpstr>Calibri</vt:lpstr>
      <vt:lpstr>Cambria</vt:lpstr>
      <vt:lpstr>Adjacency</vt:lpstr>
      <vt:lpstr>PowerPoint Presentation</vt:lpstr>
      <vt:lpstr>PowerPoint Presentation</vt:lpstr>
      <vt:lpstr>K-12 Enrollment</vt:lpstr>
      <vt:lpstr> State Aid History</vt:lpstr>
      <vt:lpstr> 2016/17 Budget</vt:lpstr>
      <vt:lpstr> 2016/17 General Fund Receipts</vt:lpstr>
      <vt:lpstr>PowerPoint Presentation</vt:lpstr>
      <vt:lpstr> 2016/17 General Fund Object Expenses</vt:lpstr>
      <vt:lpstr>    2016/17 General Fund Program Expenses</vt:lpstr>
      <vt:lpstr>PowerPoint Presentation</vt:lpstr>
      <vt:lpstr> 2016/17 Other Funds</vt:lpstr>
      <vt:lpstr> 2016/17 Valuation</vt:lpstr>
      <vt:lpstr> 2016/17 Tax Levy</vt:lpstr>
      <vt:lpstr>Questions?</vt:lpstr>
      <vt:lpstr>PowerPoint Presentation</vt:lpstr>
      <vt:lpstr>PowerPoint Presentation</vt:lpstr>
      <vt:lpstr>Questions?</vt:lpstr>
    </vt:vector>
  </TitlesOfParts>
  <Company>KPS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Jim Moranville</dc:creator>
  <cp:lastModifiedBy>Chris Nelson</cp:lastModifiedBy>
  <cp:revision>242</cp:revision>
  <dcterms:created xsi:type="dcterms:W3CDTF">2008-09-03T15:15:11Z</dcterms:created>
  <dcterms:modified xsi:type="dcterms:W3CDTF">2016-09-07T22:34:11Z</dcterms:modified>
</cp:coreProperties>
</file>