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58" r:id="rId1"/>
  </p:sldMasterIdLst>
  <p:notesMasterIdLst>
    <p:notesMasterId r:id="rId20"/>
  </p:notesMasterIdLst>
  <p:handoutMasterIdLst>
    <p:handoutMasterId r:id="rId21"/>
  </p:handoutMasterIdLst>
  <p:sldIdLst>
    <p:sldId id="258" r:id="rId2"/>
    <p:sldId id="279" r:id="rId3"/>
    <p:sldId id="318" r:id="rId4"/>
    <p:sldId id="315" r:id="rId5"/>
    <p:sldId id="287" r:id="rId6"/>
    <p:sldId id="289" r:id="rId7"/>
    <p:sldId id="292" r:id="rId8"/>
    <p:sldId id="314" r:id="rId9"/>
    <p:sldId id="291" r:id="rId10"/>
    <p:sldId id="294" r:id="rId11"/>
    <p:sldId id="310" r:id="rId12"/>
    <p:sldId id="301" r:id="rId13"/>
    <p:sldId id="303" r:id="rId14"/>
    <p:sldId id="305" r:id="rId15"/>
    <p:sldId id="316" r:id="rId16"/>
    <p:sldId id="278" r:id="rId17"/>
    <p:sldId id="263" r:id="rId18"/>
    <p:sldId id="275" r:id="rId1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 varScale="1">
        <p:scale>
          <a:sx n="110" d="100"/>
          <a:sy n="110" d="100"/>
        </p:scale>
        <p:origin x="162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      </c:v>
                </c:pt>
              </c:strCache>
            </c:strRef>
          </c:tx>
          <c:invertIfNegative val="0"/>
          <c:cat>
            <c:strRef>
              <c:f>Sheet1!$A$2:$A$15</c:f>
              <c:strCache>
                <c:ptCount val="13"/>
                <c:pt idx="0">
                  <c:v>2005-2006</c:v>
                </c:pt>
                <c:pt idx="1">
                  <c:v>2006-2007</c:v>
                </c:pt>
                <c:pt idx="2">
                  <c:v>2007-2008</c:v>
                </c:pt>
                <c:pt idx="3">
                  <c:v>2008-2009</c:v>
                </c:pt>
                <c:pt idx="4">
                  <c:v>2009-2010</c:v>
                </c:pt>
                <c:pt idx="5">
                  <c:v>2010-2011</c:v>
                </c:pt>
                <c:pt idx="6">
                  <c:v>2011-2012</c:v>
                </c:pt>
                <c:pt idx="7">
                  <c:v>2012-2013</c:v>
                </c:pt>
                <c:pt idx="8">
                  <c:v>2013-2014</c:v>
                </c:pt>
                <c:pt idx="9">
                  <c:v>2014-2015</c:v>
                </c:pt>
                <c:pt idx="10">
                  <c:v>2015-2016</c:v>
                </c:pt>
                <c:pt idx="11">
                  <c:v>2016-2017</c:v>
                </c:pt>
                <c:pt idx="12">
                  <c:v>2017-2018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4671</c:v>
                </c:pt>
                <c:pt idx="1">
                  <c:v>4870</c:v>
                </c:pt>
                <c:pt idx="2">
                  <c:v>4854</c:v>
                </c:pt>
                <c:pt idx="3">
                  <c:v>4912</c:v>
                </c:pt>
                <c:pt idx="4">
                  <c:v>4995</c:v>
                </c:pt>
                <c:pt idx="5">
                  <c:v>5075</c:v>
                </c:pt>
                <c:pt idx="6">
                  <c:v>5136</c:v>
                </c:pt>
                <c:pt idx="7">
                  <c:v>5117</c:v>
                </c:pt>
                <c:pt idx="8">
                  <c:v>5188</c:v>
                </c:pt>
                <c:pt idx="9">
                  <c:v>5189</c:v>
                </c:pt>
                <c:pt idx="10">
                  <c:v>5346</c:v>
                </c:pt>
                <c:pt idx="11">
                  <c:v>5389</c:v>
                </c:pt>
                <c:pt idx="12">
                  <c:v>5500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FC7-4804-8CEE-A9E0CDCFB6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9574704"/>
        <c:axId val="219575088"/>
      </c:barChart>
      <c:catAx>
        <c:axId val="2195747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219575088"/>
        <c:crosses val="autoZero"/>
        <c:auto val="1"/>
        <c:lblAlgn val="ctr"/>
        <c:lblOffset val="100"/>
        <c:noMultiLvlLbl val="0"/>
      </c:catAx>
      <c:valAx>
        <c:axId val="21957508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2195747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General</a:t>
            </a:r>
            <a:r>
              <a:rPr lang="en-US" baseline="0" dirty="0" smtClean="0"/>
              <a:t> Fund Revenues</a:t>
            </a:r>
            <a:endParaRPr lang="en-US" dirty="0"/>
          </a:p>
        </c:rich>
      </c:tx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Revenues</c:v>
                </c:pt>
              </c:strCache>
            </c:strRef>
          </c:tx>
          <c:dLbls>
            <c:dLbl>
              <c:idx val="0"/>
              <c:layout>
                <c:manualLayout>
                  <c:x val="-0.10263123359580063"/>
                  <c:y val="-0.24033410093949867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B274-4E42-B6CF-C4B79735F13A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7.0331486341984671E-4"/>
                  <c:y val="-0.1416247901188151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274-4E42-B6CF-C4B79735F13A}"/>
                </c:ext>
                <c:ext xmlns:c15="http://schemas.microsoft.com/office/drawing/2012/chart" uri="{CE6537A1-D6FC-4f65-9D91-7224C49458BB}">
                  <c15:layout>
                    <c:manualLayout>
                      <c:w val="0.16952938174394866"/>
                      <c:h val="8.9376017362995122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4.5015553611354132E-3"/>
                  <c:y val="1.586184797980017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B274-4E42-B6CF-C4B79735F13A}"/>
                </c:ext>
                <c:ext xmlns:c15="http://schemas.microsoft.com/office/drawing/2012/chart" uri="{CE6537A1-D6FC-4f65-9D91-7224C49458BB}">
                  <c15:layout>
                    <c:manualLayout>
                      <c:w val="8.7762345679012352E-2"/>
                      <c:h val="9.588714053174173E-2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5.170360649363289E-4"/>
                  <c:y val="-1.219870033880056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274-4E42-B6CF-C4B79735F13A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0864076018275521E-2"/>
                  <c:y val="-1.889131465729019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B274-4E42-B6CF-C4B79735F13A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6.4965247399630596E-2"/>
                  <c:y val="-1.7708204271536052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274-4E42-B6CF-C4B79735F13A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B274-4E42-B6CF-C4B79735F13A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B274-4E42-B6CF-C4B79735F13A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19135310343151538"/>
                  <c:y val="-1.3955849116256049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B274-4E42-B6CF-C4B79735F13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Property Taxes</c:v>
                </c:pt>
                <c:pt idx="1">
                  <c:v>Local/County</c:v>
                </c:pt>
                <c:pt idx="2">
                  <c:v>State Aid</c:v>
                </c:pt>
                <c:pt idx="3">
                  <c:v>State  </c:v>
                </c:pt>
                <c:pt idx="4">
                  <c:v>Federal Programs</c:v>
                </c:pt>
                <c:pt idx="5">
                  <c:v>Cash Reserve</c:v>
                </c:pt>
                <c:pt idx="6">
                  <c:v> 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64</c:v>
                </c:pt>
                <c:pt idx="1">
                  <c:v>9</c:v>
                </c:pt>
                <c:pt idx="2">
                  <c:v>14</c:v>
                </c:pt>
                <c:pt idx="3">
                  <c:v>8.5</c:v>
                </c:pt>
                <c:pt idx="4">
                  <c:v>4</c:v>
                </c:pt>
                <c:pt idx="5">
                  <c:v>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B274-4E42-B6CF-C4B79735F1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Program Expenses</c:v>
                </c:pt>
              </c:strCache>
            </c:strRef>
          </c:tx>
          <c:dLbls>
            <c:dLbl>
              <c:idx val="0"/>
              <c:layout>
                <c:manualLayout>
                  <c:x val="-3.7735849056603772E-2"/>
                  <c:y val="-0.347728144558853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4EE-44D5-ABAE-45A307CA4723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8357363937998317"/>
                  <c:y val="6.188606231913318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4EE-44D5-ABAE-45A307CA4723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891447531322735E-2"/>
                  <c:y val="8.8401305606030017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4EE-44D5-ABAE-45A307CA4723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1701084534244539E-4"/>
                  <c:y val="-0.10621592973955178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4EE-44D5-ABAE-45A307CA4723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0864197530864265E-3"/>
                  <c:y val="-8.6172920734338423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4EE-44D5-ABAE-45A307CA4723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1618669194128508E-2"/>
                  <c:y val="-0.1908398238066145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/>
                      <a:t>Buildings and Grounds
</a:t>
                    </a:r>
                    <a:r>
                      <a:rPr lang="en-US" sz="1400" dirty="0" smtClean="0"/>
                      <a:t>                    9	%</a:t>
                    </a:r>
                    <a:endParaRPr lang="en-US" sz="1400" dirty="0"/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4EE-44D5-ABAE-45A307CA4723}"/>
                </c:ex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en-US" sz="1400" dirty="0" smtClean="0"/>
                      <a:t>Transportation</a:t>
                    </a:r>
                    <a:r>
                      <a:rPr lang="en-US" sz="1400" dirty="0"/>
                      <a:t>
1%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4EE-44D5-ABAE-45A307CA4723}"/>
                </c:ex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0.19135310343151538"/>
                  <c:y val="-1.3955849116256044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4EE-44D5-ABAE-45A307CA4723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Sheet1!$A$2:$A$12</c:f>
              <c:strCache>
                <c:ptCount val="11"/>
                <c:pt idx="0">
                  <c:v>Regular Instruction</c:v>
                </c:pt>
                <c:pt idx="1">
                  <c:v>Special Education</c:v>
                </c:pt>
                <c:pt idx="2">
                  <c:v>Student Support</c:v>
                </c:pt>
                <c:pt idx="3">
                  <c:v>Instructor Support</c:v>
                </c:pt>
                <c:pt idx="4">
                  <c:v>General Administration</c:v>
                </c:pt>
                <c:pt idx="5">
                  <c:v>Office of Principal</c:v>
                </c:pt>
                <c:pt idx="6">
                  <c:v>Business Support</c:v>
                </c:pt>
                <c:pt idx="7">
                  <c:v>Buildings and Grounds</c:v>
                </c:pt>
                <c:pt idx="8">
                  <c:v>Transporatation</c:v>
                </c:pt>
                <c:pt idx="9">
                  <c:v>State/Federal Programs</c:v>
                </c:pt>
                <c:pt idx="10">
                  <c:v>Other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51</c:v>
                </c:pt>
                <c:pt idx="1">
                  <c:v>12</c:v>
                </c:pt>
                <c:pt idx="2">
                  <c:v>5</c:v>
                </c:pt>
                <c:pt idx="3">
                  <c:v>7</c:v>
                </c:pt>
                <c:pt idx="4">
                  <c:v>2</c:v>
                </c:pt>
                <c:pt idx="5">
                  <c:v>6</c:v>
                </c:pt>
                <c:pt idx="6">
                  <c:v>1</c:v>
                </c:pt>
                <c:pt idx="7">
                  <c:v>10</c:v>
                </c:pt>
                <c:pt idx="8">
                  <c:v>1</c:v>
                </c:pt>
                <c:pt idx="9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4EE-44D5-ABAE-45A307CA47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55FBB73-4992-4A11-8276-01EF1A7AD0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76040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01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990B338-AB9C-4452-A7BF-6E9C4A43D2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4866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C22A12-5234-4A31-A7D8-26EF55AA819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64980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B791C1-B0FE-4F08-B55C-6016A9B2830F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77694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246BA-07B8-419A-B063-EE07845A1CAA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53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FF8CC6-A7DB-42BF-B171-BFB48287F0A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2DA354-7F11-4398-B54D-B603CCAA6D4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F5D482-BFA4-43D4-A385-61D3F720E71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0C5029-FFE7-4CE2-BEC4-61E6970B1AB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BB3C6F-68B2-4164-9EBC-96D11A92A9B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1D65C2-5FB9-4583-8259-4C7CF81EA55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4E85FE-82BB-428D-8E64-B1F6A11540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5B88F3-2A32-4322-BAE3-DD9EEABC2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7A75EF8-B132-4851-9557-0DB7A2B56F9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F56D48-3514-412C-838A-A46FC8E4182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5F859E-6410-43CF-A46B-7534262F6CC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9713" y="0"/>
            <a:ext cx="763428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09713" y="1239838"/>
            <a:ext cx="7634287" cy="2732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9713" y="4124325"/>
            <a:ext cx="7634287" cy="2733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DA025A-89E8-4B35-8758-B88B0580DA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8DBCCEBD-47F5-4CCE-9E96-F9DADC5544F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9" r:id="rId1"/>
    <p:sldLayoutId id="2147484560" r:id="rId2"/>
    <p:sldLayoutId id="2147484561" r:id="rId3"/>
    <p:sldLayoutId id="2147484562" r:id="rId4"/>
    <p:sldLayoutId id="2147484563" r:id="rId5"/>
    <p:sldLayoutId id="2147484564" r:id="rId6"/>
    <p:sldLayoutId id="2147484565" r:id="rId7"/>
    <p:sldLayoutId id="2147484566" r:id="rId8"/>
    <p:sldLayoutId id="2147484567" r:id="rId9"/>
    <p:sldLayoutId id="2147484568" r:id="rId10"/>
    <p:sldLayoutId id="2147484569" r:id="rId11"/>
    <p:sldLayoutId id="2147484570" r:id="rId12"/>
    <p:sldLayoutId id="2147484571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791200" y="1219200"/>
            <a:ext cx="2971800" cy="2895600"/>
          </a:xfrm>
        </p:spPr>
        <p:txBody>
          <a:bodyPr/>
          <a:lstStyle/>
          <a:p>
            <a:pPr eaLnBrk="1" hangingPunct="1"/>
            <a:r>
              <a:rPr lang="en-US" dirty="0" smtClean="0"/>
              <a:t>Annual Budget Hearing</a:t>
            </a:r>
          </a:p>
          <a:p>
            <a:pPr eaLnBrk="1" hangingPunct="1"/>
            <a:r>
              <a:rPr lang="en-US" dirty="0" smtClean="0"/>
              <a:t>September 11, 2017</a:t>
            </a:r>
          </a:p>
          <a:p>
            <a:pPr eaLnBrk="1" hangingPunct="1"/>
            <a:endParaRPr lang="en-US" dirty="0" smtClean="0"/>
          </a:p>
        </p:txBody>
      </p:sp>
      <p:pic>
        <p:nvPicPr>
          <p:cNvPr id="1026" name="Picture 2" descr="C:\Program Files\Microsoft Office\MEDIA\CAGCAT10\j019581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589" y="2971800"/>
            <a:ext cx="1773022" cy="182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576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5"/>
          <p:cNvSpPr>
            <a:spLocks noChangeArrowheads="1"/>
          </p:cNvSpPr>
          <p:nvPr/>
        </p:nvSpPr>
        <p:spPr bwMode="auto">
          <a:xfrm>
            <a:off x="304800" y="3050233"/>
            <a:ext cx="8686800" cy="340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$1.55 million State Aid Decrease.  Lowest State Aid since 1997-98</a:t>
            </a:r>
          </a:p>
          <a:p>
            <a:pPr marL="285750" indent="-28575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dirty="0" smtClean="0"/>
              <a:t>  $318,000 </a:t>
            </a:r>
            <a:r>
              <a:rPr lang="en-US" sz="2000" dirty="0" smtClean="0"/>
              <a:t>Revenue losses: Federal, Preschool</a:t>
            </a:r>
            <a:r>
              <a:rPr lang="en-US" sz="2000" dirty="0"/>
              <a:t>, Sped </a:t>
            </a:r>
            <a:r>
              <a:rPr lang="en-US" sz="2000" dirty="0" smtClean="0"/>
              <a:t>&amp; County Fines </a:t>
            </a:r>
          </a:p>
          <a:p>
            <a:pPr marL="285750" indent="-28575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 </a:t>
            </a:r>
            <a:r>
              <a:rPr lang="en-US" sz="2000" dirty="0"/>
              <a:t>$1.0 million in budget reductions in the operational budget</a:t>
            </a:r>
            <a:endParaRPr lang="en-US" sz="2000" dirty="0" smtClean="0"/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Cash Reserve of $132,693 needed to fund budget</a:t>
            </a:r>
            <a:endParaRPr lang="en-US" sz="2000" dirty="0"/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Total valuation </a:t>
            </a:r>
            <a:r>
              <a:rPr lang="en-US" sz="2000" dirty="0"/>
              <a:t>increase of </a:t>
            </a:r>
            <a:r>
              <a:rPr lang="en-US" sz="2000" dirty="0" smtClean="0"/>
              <a:t>5.05%</a:t>
            </a:r>
            <a:endParaRPr lang="en-US" sz="2000" dirty="0"/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$858,839 Debt Service Increase </a:t>
            </a:r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1.5 FTE teacher positions added</a:t>
            </a:r>
          </a:p>
          <a:p>
            <a:pPr marL="342900" indent="-342900">
              <a:spcBef>
                <a:spcPts val="15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2000" dirty="0" smtClean="0"/>
              <a:t>  Tax levy from $1.20 to $1.21</a:t>
            </a:r>
            <a:endParaRPr lang="en-US" sz="2000" dirty="0"/>
          </a:p>
          <a:p>
            <a:pPr>
              <a:buFontTx/>
              <a:buChar char="•"/>
            </a:pPr>
            <a:endParaRPr lang="en-US" sz="1000" dirty="0"/>
          </a:p>
          <a:p>
            <a:pPr>
              <a:buFontTx/>
              <a:buChar char="•"/>
            </a:pPr>
            <a:endParaRPr lang="en-US" sz="1000" dirty="0" smtClean="0"/>
          </a:p>
          <a:p>
            <a:endParaRPr lang="en-US" sz="1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1614" r="7500" b="12986"/>
          <a:stretch/>
        </p:blipFill>
        <p:spPr>
          <a:xfrm>
            <a:off x="457200" y="228600"/>
            <a:ext cx="4191000" cy="2259853"/>
          </a:xfrm>
          <a:prstGeom prst="rect">
            <a:avLst/>
          </a:prstGeom>
        </p:spPr>
      </p:pic>
      <p:sp>
        <p:nvSpPr>
          <p:cNvPr id="14340" name="Text Box 7"/>
          <p:cNvSpPr txBox="1">
            <a:spLocks noChangeArrowheads="1"/>
          </p:cNvSpPr>
          <p:nvPr/>
        </p:nvSpPr>
        <p:spPr bwMode="auto">
          <a:xfrm>
            <a:off x="1981200" y="1981200"/>
            <a:ext cx="510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b="1" dirty="0" smtClean="0"/>
              <a:t>Overview</a:t>
            </a:r>
            <a:endParaRPr lang="en-US" sz="4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9248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Levy History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05030787"/>
              </p:ext>
            </p:extLst>
          </p:nvPr>
        </p:nvGraphicFramePr>
        <p:xfrm>
          <a:off x="990600" y="914400"/>
          <a:ext cx="5623728" cy="5231944"/>
        </p:xfrm>
        <a:graphic>
          <a:graphicData uri="http://schemas.openxmlformats.org/drawingml/2006/table">
            <a:tbl>
              <a:tblPr/>
              <a:tblGrid>
                <a:gridCol w="26963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2009-2010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$1.35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2010-2011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2011-2012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2012-2013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2013-2014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2014-2015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2015-2016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(.07)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2016-2017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(.02)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2017-2018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.01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3768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K-12 Enrollment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4216761"/>
              </p:ext>
            </p:extLst>
          </p:nvPr>
        </p:nvGraphicFramePr>
        <p:xfrm>
          <a:off x="457200" y="1600200"/>
          <a:ext cx="7620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1033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924800" cy="533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State Aid History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23987640"/>
              </p:ext>
            </p:extLst>
          </p:nvPr>
        </p:nvGraphicFramePr>
        <p:xfrm>
          <a:off x="990600" y="914400"/>
          <a:ext cx="7010401" cy="5762403"/>
        </p:xfrm>
        <a:graphic>
          <a:graphicData uri="http://schemas.openxmlformats.org/drawingml/2006/table">
            <a:tbl>
              <a:tblPr/>
              <a:tblGrid>
                <a:gridCol w="26963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37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8667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YEAR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AMOUNT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2008-2009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$13,244,941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$248,723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1.91%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2009-2010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$12,530,075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($714,866)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(5.40%)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2010-2011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$14,905,662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$2,375,587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18.96%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2011-2012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$11,136,189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($3,769,473)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(25.29%)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2012-2013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$12,425,651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$1,289,462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11.58%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2013-2014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$13,380,902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$955,250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 7.69%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2014-2015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$11,927,040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($1,453,862)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(10.87%)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2015-2016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$10,680,479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($1,246,561)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(10.45%)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2016-2017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$9,453,347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($1,227,132)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(11.49%)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5304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2017-2018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$7,897,369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($1,555,978)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(16.46%)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b="1" dirty="0" smtClean="0"/>
              <a:t>2017/18 Budget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82925575"/>
              </p:ext>
            </p:extLst>
          </p:nvPr>
        </p:nvGraphicFramePr>
        <p:xfrm>
          <a:off x="914399" y="1904999"/>
          <a:ext cx="7315202" cy="2894383"/>
        </p:xfrm>
        <a:graphic>
          <a:graphicData uri="http://schemas.openxmlformats.org/drawingml/2006/table">
            <a:tbl>
              <a:tblPr/>
              <a:tblGrid>
                <a:gridCol w="28135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69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$56,032,755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$56,547,000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$30,000,000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$20,000,000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(33.33%)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$7,049,465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$7,908,304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12.18%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 Budget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$93,082,220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$84,455,304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(9.27%)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077200" cy="990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3600" dirty="0" smtClean="0"/>
              <a:t> </a:t>
            </a:r>
            <a:r>
              <a:rPr lang="en-US" sz="3600" b="1" dirty="0" smtClean="0"/>
              <a:t>2017/18 General Fund Receipts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92783483"/>
              </p:ext>
            </p:extLst>
          </p:nvPr>
        </p:nvGraphicFramePr>
        <p:xfrm>
          <a:off x="609599" y="1371600"/>
          <a:ext cx="7620001" cy="5302932"/>
        </p:xfrm>
        <a:graphic>
          <a:graphicData uri="http://schemas.openxmlformats.org/drawingml/2006/table">
            <a:tbl>
              <a:tblPr/>
              <a:tblGrid>
                <a:gridCol w="29307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909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909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0725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753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Property Taxes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$34,704,232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$36,306,124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4.62%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Local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$4,164,000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$4,628,600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11.16%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98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County Receipts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$530,000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(5.66%)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Aid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$9,453,347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$7,897,369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(16.46%)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Other State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$4,129,000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</a:t>
                      </a: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4,119,798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(.24%)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$717,179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$669,490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(6.65%)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$2,334,997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$2,292,926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(1.80%)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Cash Reserve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$132,693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100.00%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647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$56,032,755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$56,547,000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286426522"/>
              </p:ext>
            </p:extLst>
          </p:nvPr>
        </p:nvGraphicFramePr>
        <p:xfrm>
          <a:off x="457200" y="228600"/>
          <a:ext cx="8229600" cy="5851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2017/18 General Fund Object Expenses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9082614"/>
              </p:ext>
            </p:extLst>
          </p:nvPr>
        </p:nvGraphicFramePr>
        <p:xfrm>
          <a:off x="990597" y="1978766"/>
          <a:ext cx="7315202" cy="4269634"/>
        </p:xfrm>
        <a:graphic>
          <a:graphicData uri="http://schemas.openxmlformats.org/drawingml/2006/table">
            <a:tbl>
              <a:tblPr/>
              <a:tblGrid>
                <a:gridCol w="28135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273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4696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Salaries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$38,771,825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$39,577,304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2.08%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Fringe Benefits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$8,744,375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$8,623,080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(1.39%)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Purchased Services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$3,485,547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$3,466,394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(.55%)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Supplies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$3,383,305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$3,443,972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1.79%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Capital Outlay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$1,339,725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$1,129,075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(15.72%)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Miscellaneous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$307,978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$307,175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(.26%)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$56,032,755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$56,547,000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7772400" cy="381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dirty="0" smtClean="0"/>
              <a:t>    </a:t>
            </a:r>
            <a:r>
              <a:rPr lang="en-US" sz="2400" b="1" dirty="0" smtClean="0"/>
              <a:t>2017/18 General Fund Program Expens</a:t>
            </a:r>
            <a:r>
              <a:rPr lang="en-US" sz="2200" b="1" dirty="0" smtClean="0"/>
              <a:t>es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23019233"/>
              </p:ext>
            </p:extLst>
          </p:nvPr>
        </p:nvGraphicFramePr>
        <p:xfrm>
          <a:off x="609600" y="762000"/>
          <a:ext cx="7848601" cy="5681264"/>
        </p:xfrm>
        <a:graphic>
          <a:graphicData uri="http://schemas.openxmlformats.org/drawingml/2006/table">
            <a:tbl>
              <a:tblPr lastCol="1" bandRow="1"/>
              <a:tblGrid>
                <a:gridCol w="30186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6157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6171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24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Regular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$27,884,017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$28,748,033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3.10%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Special Education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$6,857,145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$6,691,319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(2.42%)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$2,788,646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$2,941,016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5.46%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Instructor Support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$3,705,770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$3,721,624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.43%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Administration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$1,095,527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$1,105,659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Office of Principal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$3,400,057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$3,348,424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(1.52%)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Business Office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$665,105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$651,519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(2.04%)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428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Buildings and Grounds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$5,713,922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$5,591,969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(2.13%)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Transportation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$719,079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$702,779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(2.27%)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State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$747,477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$755,274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1.04%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Federal Programs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$2,447,010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$2,281,434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(6.67%)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Summer School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$7,950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(11.67%)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4047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Totals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$56,032,755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$56,547,000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ontent Placeholder 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230581749"/>
              </p:ext>
            </p:extLst>
          </p:nvPr>
        </p:nvGraphicFramePr>
        <p:xfrm>
          <a:off x="685800" y="609600"/>
          <a:ext cx="8077200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52400"/>
            <a:ext cx="7924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2017/18 Other Funds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26466346"/>
              </p:ext>
            </p:extLst>
          </p:nvPr>
        </p:nvGraphicFramePr>
        <p:xfrm>
          <a:off x="1219200" y="1600200"/>
          <a:ext cx="7010397" cy="3772908"/>
        </p:xfrm>
        <a:graphic>
          <a:graphicData uri="http://schemas.openxmlformats.org/drawingml/2006/table">
            <a:tbl>
              <a:tblPr/>
              <a:tblGrid>
                <a:gridCol w="26963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370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6370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8667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52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Depreciation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$550,000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Employee Benefit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$100,000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Lunch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$3,075,000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$3,170,000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3.09%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Activity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$2,490,000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$2,565,000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3.01%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Student Fee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$155,000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322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Cooperative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$625,000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$650,000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4.00%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5438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2017/18 Valuation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673802301"/>
              </p:ext>
            </p:extLst>
          </p:nvPr>
        </p:nvGraphicFramePr>
        <p:xfrm>
          <a:off x="1219201" y="1904999"/>
          <a:ext cx="7162798" cy="4053840"/>
        </p:xfrm>
        <a:graphic>
          <a:graphicData uri="http://schemas.openxmlformats.org/drawingml/2006/table">
            <a:tbl>
              <a:tblPr/>
              <a:tblGrid>
                <a:gridCol w="275492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955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9552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16817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 Bond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FY 18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$3,236,605,663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$3,407,101,800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5.27%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$166,634,458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$170,983,205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2.61%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$92,415,621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$94,193,915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$3,495,655,742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$3,672,278,920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5.05%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 Bond Valuation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City/Rural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$3,236,934,564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$3,407,439,150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5.27%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Personal Property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$166,634,458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$170,983,205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2.61%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Central Assessed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$92,415,621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$94,193,915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1.92%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$3,495,984,643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$3,672,616,270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5.05%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152400"/>
            <a:ext cx="6934200" cy="9906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/>
              <a:t> </a:t>
            </a:r>
            <a:r>
              <a:rPr lang="en-US" sz="3100" b="1" dirty="0" smtClean="0"/>
              <a:t>2017/18 Tax Levy</a:t>
            </a:r>
            <a:endParaRPr lang="en-US" sz="3100" dirty="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19200"/>
            <a:ext cx="8091487" cy="5353050"/>
          </a:xfrm>
          <a:noFill/>
        </p:spPr>
        <p:txBody>
          <a:bodyPr/>
          <a:lstStyle/>
          <a:p>
            <a:pPr marL="231775" indent="-231775" eaLnBrk="1" hangingPunct="1">
              <a:spcAft>
                <a:spcPct val="20000"/>
              </a:spcAft>
              <a:buNone/>
            </a:pPr>
            <a:r>
              <a:rPr lang="en-US" dirty="0" smtClean="0"/>
              <a:t> </a:t>
            </a:r>
          </a:p>
          <a:p>
            <a:pPr marL="231775" indent="-231775" eaLnBrk="1" hangingPunct="1">
              <a:spcAft>
                <a:spcPct val="20000"/>
              </a:spcAft>
              <a:buNone/>
            </a:pPr>
            <a:endParaRPr lang="en-US" dirty="0" smtClean="0"/>
          </a:p>
        </p:txBody>
      </p:sp>
      <p:graphicFrame>
        <p:nvGraphicFramePr>
          <p:cNvPr id="73732" name="Group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78463854"/>
              </p:ext>
            </p:extLst>
          </p:nvPr>
        </p:nvGraphicFramePr>
        <p:xfrm>
          <a:off x="1295399" y="1904999"/>
          <a:ext cx="6629401" cy="3352800"/>
        </p:xfrm>
        <a:graphic>
          <a:graphicData uri="http://schemas.openxmlformats.org/drawingml/2006/table">
            <a:tbl>
              <a:tblPr/>
              <a:tblGrid>
                <a:gridCol w="254976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3841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841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31131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10607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Narrow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2016-17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2017-18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Budget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Percentage Change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General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$1.0027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$.9985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(.42%)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Building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$.0115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$.0110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(4.51%)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2009 Bond Fund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$.0881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$.0845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(4.10%)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2013 Bond Fund 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$.0977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$.1160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18.73%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84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Total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1.2100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Narrow" pitchFamily="34" charset="0"/>
                        </a:rPr>
                        <a:t>0.83%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chemeClr val="tx2">
                            <a:gamma/>
                            <a:shade val="81961"/>
                            <a:invGamma/>
                            <a:alpha val="53999"/>
                          </a:schemeClr>
                        </a:gs>
                        <a:gs pos="100000">
                          <a:schemeClr val="tx2">
                            <a:alpha val="8000"/>
                          </a:schemeClr>
                        </a:gs>
                      </a:gsLst>
                      <a:lin ang="27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576" cy="6858000"/>
          </a:xfrm>
          <a:prstGeom prst="rect">
            <a:avLst/>
          </a:prstGeom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724400" y="381000"/>
            <a:ext cx="3352800" cy="841375"/>
          </a:xfrm>
        </p:spPr>
        <p:txBody>
          <a:bodyPr/>
          <a:lstStyle/>
          <a:p>
            <a:pPr eaLnBrk="1" hangingPunct="1"/>
            <a:r>
              <a:rPr lang="en-US" sz="5400" dirty="0" smtClean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26422232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9718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Tax Request Hearing</a:t>
            </a:r>
          </a:p>
          <a:p>
            <a:pPr eaLnBrk="1" hangingPunct="1"/>
            <a:r>
              <a:rPr lang="en-US" dirty="0" smtClean="0"/>
              <a:t>September 11, 2017</a:t>
            </a:r>
          </a:p>
        </p:txBody>
      </p:sp>
      <p:pic>
        <p:nvPicPr>
          <p:cNvPr id="2050" name="Picture 2" descr="C:\Program Files\Microsoft Office\MEDIA\CAGCAT10\j0222015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124200"/>
            <a:ext cx="1780337" cy="178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1614" r="7500" b="12986"/>
          <a:stretch/>
        </p:blipFill>
        <p:spPr>
          <a:xfrm>
            <a:off x="457200" y="228600"/>
            <a:ext cx="4191000" cy="2259853"/>
          </a:xfrm>
          <a:prstGeom prst="rect">
            <a:avLst/>
          </a:prstGeom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3" name="Group 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3907441888"/>
              </p:ext>
            </p:extLst>
          </p:nvPr>
        </p:nvGraphicFramePr>
        <p:xfrm>
          <a:off x="457200" y="228600"/>
          <a:ext cx="7848600" cy="5579745"/>
        </p:xfrm>
        <a:graphic>
          <a:graphicData uri="http://schemas.openxmlformats.org/drawingml/2006/table">
            <a:tbl>
              <a:tblPr/>
              <a:tblGrid>
                <a:gridCol w="21801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1014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1597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34822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0522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84709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2331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28084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99060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TAX REQUEST*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Fund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2016/2017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2017/2018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Difference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%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079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General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$35,054,745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$36,672,852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$1,618,107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4.62%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Special Building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$402,739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$404,040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$1,301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.32%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Bond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$6,494,002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$7,361,524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$867,522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13.36%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8775"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Total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$41,951,486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$44,438,416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$2,486,930 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5.93%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6762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*Includes collection &amp; delinquent fee.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38576" cy="6858000"/>
          </a:xfrm>
          <a:prstGeom prst="rect">
            <a:avLst/>
          </a:prstGeom>
        </p:spPr>
      </p:pic>
      <p:sp>
        <p:nvSpPr>
          <p:cNvPr id="2662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4724400" y="381000"/>
            <a:ext cx="3352800" cy="841375"/>
          </a:xfrm>
        </p:spPr>
        <p:txBody>
          <a:bodyPr/>
          <a:lstStyle/>
          <a:p>
            <a:pPr eaLnBrk="1" hangingPunct="1"/>
            <a:r>
              <a:rPr lang="en-US" sz="5400" dirty="0" smtClean="0"/>
              <a:t>Questions?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3460</TotalTime>
  <Words>829</Words>
  <Application>Microsoft Office PowerPoint</Application>
  <PresentationFormat>On-screen Show (4:3)</PresentationFormat>
  <Paragraphs>393</Paragraphs>
  <Slides>18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Arial Narrow</vt:lpstr>
      <vt:lpstr>Calibri</vt:lpstr>
      <vt:lpstr>Cambria</vt:lpstr>
      <vt:lpstr>Wingdings</vt:lpstr>
      <vt:lpstr>Adjacency</vt:lpstr>
      <vt:lpstr>PowerPoint Presentation</vt:lpstr>
      <vt:lpstr>PowerPoint Presentation</vt:lpstr>
      <vt:lpstr> Levy History</vt:lpstr>
      <vt:lpstr>K-12 Enrollment</vt:lpstr>
      <vt:lpstr> State Aid History</vt:lpstr>
      <vt:lpstr> 2017/18 Budget</vt:lpstr>
      <vt:lpstr> 2017/18 General Fund Receipts</vt:lpstr>
      <vt:lpstr>PowerPoint Presentation</vt:lpstr>
      <vt:lpstr> 2017/18 General Fund Object Expenses</vt:lpstr>
      <vt:lpstr>    2017/18 General Fund Program Expenses</vt:lpstr>
      <vt:lpstr>PowerPoint Presentation</vt:lpstr>
      <vt:lpstr> 2017/18 Other Funds</vt:lpstr>
      <vt:lpstr> 2017/18 Valuation</vt:lpstr>
      <vt:lpstr> 2017/18 Tax Levy</vt:lpstr>
      <vt:lpstr>Questions?</vt:lpstr>
      <vt:lpstr>PowerPoint Presentation</vt:lpstr>
      <vt:lpstr>PowerPoint Presentation</vt:lpstr>
      <vt:lpstr>Questions?</vt:lpstr>
    </vt:vector>
  </TitlesOfParts>
  <Company>KPS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Jim Moranville</dc:creator>
  <cp:lastModifiedBy>Deb Baumgartner</cp:lastModifiedBy>
  <cp:revision>282</cp:revision>
  <dcterms:created xsi:type="dcterms:W3CDTF">2008-09-03T15:15:11Z</dcterms:created>
  <dcterms:modified xsi:type="dcterms:W3CDTF">2017-09-19T16:14:20Z</dcterms:modified>
</cp:coreProperties>
</file>