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58" r:id="rId1"/>
  </p:sldMasterIdLst>
  <p:notesMasterIdLst>
    <p:notesMasterId r:id="rId21"/>
  </p:notesMasterIdLst>
  <p:handoutMasterIdLst>
    <p:handoutMasterId r:id="rId22"/>
  </p:handoutMasterIdLst>
  <p:sldIdLst>
    <p:sldId id="258" r:id="rId2"/>
    <p:sldId id="279" r:id="rId3"/>
    <p:sldId id="319" r:id="rId4"/>
    <p:sldId id="318" r:id="rId5"/>
    <p:sldId id="315" r:id="rId6"/>
    <p:sldId id="287" r:id="rId7"/>
    <p:sldId id="289" r:id="rId8"/>
    <p:sldId id="292" r:id="rId9"/>
    <p:sldId id="314" r:id="rId10"/>
    <p:sldId id="291" r:id="rId11"/>
    <p:sldId id="294" r:id="rId12"/>
    <p:sldId id="310" r:id="rId13"/>
    <p:sldId id="301" r:id="rId14"/>
    <p:sldId id="303" r:id="rId15"/>
    <p:sldId id="305" r:id="rId16"/>
    <p:sldId id="316" r:id="rId17"/>
    <p:sldId id="278" r:id="rId18"/>
    <p:sldId id="263" r:id="rId19"/>
    <p:sldId id="275" r:id="rId20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700" autoAdjust="0"/>
  </p:normalViewPr>
  <p:slideViewPr>
    <p:cSldViewPr>
      <p:cViewPr varScale="1">
        <p:scale>
          <a:sx n="105" d="100"/>
          <a:sy n="105" d="100"/>
        </p:scale>
        <p:origin x="118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      </c:v>
                </c:pt>
              </c:strCache>
            </c:strRef>
          </c:tx>
          <c:invertIfNegative val="0"/>
          <c:cat>
            <c:strRef>
              <c:f>Sheet1!$A$2:$A$15</c:f>
              <c:strCache>
                <c:ptCount val="13"/>
                <c:pt idx="0">
                  <c:v>2006-2007</c:v>
                </c:pt>
                <c:pt idx="1">
                  <c:v>2007-2008</c:v>
                </c:pt>
                <c:pt idx="2">
                  <c:v>2008-2009</c:v>
                </c:pt>
                <c:pt idx="3">
                  <c:v>2009-2010</c:v>
                </c:pt>
                <c:pt idx="4">
                  <c:v>2010-2011</c:v>
                </c:pt>
                <c:pt idx="5">
                  <c:v>2011-2012</c:v>
                </c:pt>
                <c:pt idx="6">
                  <c:v>2012-2013</c:v>
                </c:pt>
                <c:pt idx="7">
                  <c:v>2013-2014</c:v>
                </c:pt>
                <c:pt idx="8">
                  <c:v>2014-2015</c:v>
                </c:pt>
                <c:pt idx="9">
                  <c:v>2015-2016</c:v>
                </c:pt>
                <c:pt idx="10">
                  <c:v>2016-2017</c:v>
                </c:pt>
                <c:pt idx="11">
                  <c:v>2017-2018</c:v>
                </c:pt>
                <c:pt idx="12">
                  <c:v>2018-2019</c:v>
                </c:pt>
              </c:strCache>
            </c:str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4870</c:v>
                </c:pt>
                <c:pt idx="1">
                  <c:v>4854</c:v>
                </c:pt>
                <c:pt idx="2">
                  <c:v>4912</c:v>
                </c:pt>
                <c:pt idx="3">
                  <c:v>4995</c:v>
                </c:pt>
                <c:pt idx="4">
                  <c:v>5075</c:v>
                </c:pt>
                <c:pt idx="5">
                  <c:v>5136</c:v>
                </c:pt>
                <c:pt idx="6">
                  <c:v>5117</c:v>
                </c:pt>
                <c:pt idx="7">
                  <c:v>5188</c:v>
                </c:pt>
                <c:pt idx="8">
                  <c:v>5189</c:v>
                </c:pt>
                <c:pt idx="9">
                  <c:v>5346</c:v>
                </c:pt>
                <c:pt idx="10">
                  <c:v>5389</c:v>
                </c:pt>
                <c:pt idx="11">
                  <c:v>5500</c:v>
                </c:pt>
                <c:pt idx="12">
                  <c:v>5600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C7-4804-8CEE-A9E0CDCFB6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5311264"/>
        <c:axId val="275311656"/>
      </c:barChart>
      <c:catAx>
        <c:axId val="27531126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275311656"/>
        <c:crosses val="autoZero"/>
        <c:auto val="1"/>
        <c:lblAlgn val="ctr"/>
        <c:lblOffset val="100"/>
        <c:noMultiLvlLbl val="0"/>
      </c:catAx>
      <c:valAx>
        <c:axId val="27531165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2753112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General</a:t>
            </a:r>
            <a:r>
              <a:rPr lang="en-US" baseline="0" dirty="0" smtClean="0"/>
              <a:t> Fund Revenues</a:t>
            </a:r>
            <a:endParaRPr lang="en-US" dirty="0"/>
          </a:p>
        </c:rich>
      </c:tx>
      <c:layout/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Revenues</c:v>
                </c:pt>
              </c:strCache>
            </c:strRef>
          </c:tx>
          <c:dLbls>
            <c:dLbl>
              <c:idx val="0"/>
              <c:layout>
                <c:manualLayout>
                  <c:x val="-0.10263123359580063"/>
                  <c:y val="-0.2403341009394986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274-4E42-B6CF-C4B79735F13A}"/>
                </c:ext>
              </c:extLst>
            </c:dLbl>
            <c:dLbl>
              <c:idx val="1"/>
              <c:layout>
                <c:manualLayout>
                  <c:x val="7.0331486341984671E-4"/>
                  <c:y val="-0.1416247901188151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952938174394866"/>
                      <c:h val="8.937601736299512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274-4E42-B6CF-C4B79735F13A}"/>
                </c:ext>
              </c:extLst>
            </c:dLbl>
            <c:dLbl>
              <c:idx val="2"/>
              <c:layout>
                <c:manualLayout>
                  <c:x val="4.5015553611354132E-3"/>
                  <c:y val="1.586184797980017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7762345679012352E-2"/>
                      <c:h val="9.58871405317417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B274-4E42-B6CF-C4B79735F13A}"/>
                </c:ext>
              </c:extLst>
            </c:dLbl>
            <c:dLbl>
              <c:idx val="3"/>
              <c:layout>
                <c:manualLayout>
                  <c:x val="5.170360649363289E-4"/>
                  <c:y val="-1.219870033880056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274-4E42-B6CF-C4B79735F13A}"/>
                </c:ext>
              </c:extLst>
            </c:dLbl>
            <c:dLbl>
              <c:idx val="4"/>
              <c:layout>
                <c:manualLayout>
                  <c:x val="3.0864076018275521E-2"/>
                  <c:y val="-1.889131465729019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B274-4E42-B6CF-C4B79735F13A}"/>
                </c:ext>
              </c:extLst>
            </c:dLbl>
            <c:dLbl>
              <c:idx val="5"/>
              <c:layout>
                <c:manualLayout>
                  <c:x val="6.4965247399630596E-2"/>
                  <c:y val="-1.7708204271536052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B274-4E42-B6CF-C4B79735F13A}"/>
                </c:ext>
              </c:extLst>
            </c:dLbl>
            <c:dLbl>
              <c:idx val="7"/>
              <c:layout>
                <c:manualLayout>
                  <c:x val="-2.1618669194128508E-2"/>
                  <c:y val="-0.1908398238066145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Buildings and Grounds
8%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274-4E42-B6CF-C4B79735F13A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 sz="1400" dirty="0" smtClean="0"/>
                      <a:t>Transportation</a:t>
                    </a:r>
                    <a:r>
                      <a:rPr lang="en-US" sz="1400" dirty="0"/>
                      <a:t>
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274-4E42-B6CF-C4B79735F13A}"/>
                </c:ext>
              </c:extLst>
            </c:dLbl>
            <c:dLbl>
              <c:idx val="9"/>
              <c:layout>
                <c:manualLayout>
                  <c:x val="0.19135310343151538"/>
                  <c:y val="-1.395584911625604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274-4E42-B6CF-C4B79735F1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Sheet1!$A$2:$A$9</c:f>
              <c:strCache>
                <c:ptCount val="7"/>
                <c:pt idx="0">
                  <c:v>Property Taxes</c:v>
                </c:pt>
                <c:pt idx="1">
                  <c:v>Local/County</c:v>
                </c:pt>
                <c:pt idx="2">
                  <c:v>State Aid</c:v>
                </c:pt>
                <c:pt idx="3">
                  <c:v>Other State</c:v>
                </c:pt>
                <c:pt idx="4">
                  <c:v>Federal Programs</c:v>
                </c:pt>
                <c:pt idx="5">
                  <c:v>Other Financing</c:v>
                </c:pt>
                <c:pt idx="6">
                  <c:v>Cash Reserve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66</c:v>
                </c:pt>
                <c:pt idx="1">
                  <c:v>9</c:v>
                </c:pt>
                <c:pt idx="2">
                  <c:v>12</c:v>
                </c:pt>
                <c:pt idx="3">
                  <c:v>9</c:v>
                </c:pt>
                <c:pt idx="4">
                  <c:v>4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274-4E42-B6CF-C4B79735F1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Program Expenses</c:v>
                </c:pt>
              </c:strCache>
            </c:strRef>
          </c:tx>
          <c:dLbls>
            <c:dLbl>
              <c:idx val="0"/>
              <c:layout>
                <c:manualLayout>
                  <c:x val="-3.7735849056603772E-2"/>
                  <c:y val="-0.347728144558853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4EE-44D5-ABAE-45A307CA4723}"/>
                </c:ext>
              </c:extLst>
            </c:dLbl>
            <c:dLbl>
              <c:idx val="1"/>
              <c:layout>
                <c:manualLayout>
                  <c:x val="0.18357363937998317"/>
                  <c:y val="6.188606231913318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4EE-44D5-ABAE-45A307CA4723}"/>
                </c:ext>
              </c:extLst>
            </c:dLbl>
            <c:dLbl>
              <c:idx val="2"/>
              <c:layout>
                <c:manualLayout>
                  <c:x val="1.891447531322735E-2"/>
                  <c:y val="8.840130560603001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4EE-44D5-ABAE-45A307CA4723}"/>
                </c:ext>
              </c:extLst>
            </c:dLbl>
            <c:dLbl>
              <c:idx val="3"/>
              <c:layout>
                <c:manualLayout>
                  <c:x val="5.1701084534244539E-4"/>
                  <c:y val="-5.920738273100485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4EE-44D5-ABAE-45A307CA4723}"/>
                </c:ext>
              </c:extLst>
            </c:dLbl>
            <c:dLbl>
              <c:idx val="4"/>
              <c:layout>
                <c:manualLayout>
                  <c:x val="1.5141385628683205E-3"/>
                  <c:y val="-9.899337102093007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C4EE-44D5-ABAE-45A307CA4723}"/>
                </c:ext>
              </c:extLst>
            </c:dLbl>
            <c:dLbl>
              <c:idx val="7"/>
              <c:layout>
                <c:manualLayout>
                  <c:x val="-2.1618669194128508E-2"/>
                  <c:y val="-0.1908398238066145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 smtClean="0"/>
                      <a:t>Facilities</a:t>
                    </a:r>
                    <a:r>
                      <a:rPr lang="en-US" sz="1400" dirty="0"/>
                      <a:t>
</a:t>
                    </a:r>
                    <a:r>
                      <a:rPr lang="en-US" sz="1400" dirty="0" smtClean="0"/>
                      <a:t>                  12	%</a:t>
                    </a:r>
                    <a:endParaRPr lang="en-US" sz="140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C4EE-44D5-ABAE-45A307CA4723}"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z="1400" dirty="0" smtClean="0"/>
                      <a:t>Transportation</a:t>
                    </a:r>
                    <a:r>
                      <a:rPr lang="en-US" sz="1400" dirty="0"/>
                      <a:t>
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C4EE-44D5-ABAE-45A307CA4723}"/>
                </c:ext>
              </c:extLst>
            </c:dLbl>
            <c:dLbl>
              <c:idx val="9"/>
              <c:layout>
                <c:manualLayout>
                  <c:x val="0.19135310343151538"/>
                  <c:y val="-1.395584911625604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C4EE-44D5-ABAE-45A307CA472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Sheet1!$A$2:$A$12</c:f>
              <c:strCache>
                <c:ptCount val="11"/>
                <c:pt idx="0">
                  <c:v>Regular Instruction</c:v>
                </c:pt>
                <c:pt idx="1">
                  <c:v>Special Education</c:v>
                </c:pt>
                <c:pt idx="2">
                  <c:v>Student Support</c:v>
                </c:pt>
                <c:pt idx="3">
                  <c:v>Instructor Support</c:v>
                </c:pt>
                <c:pt idx="4">
                  <c:v>General Administration</c:v>
                </c:pt>
                <c:pt idx="5">
                  <c:v>School Administration</c:v>
                </c:pt>
                <c:pt idx="6">
                  <c:v>Central Services</c:v>
                </c:pt>
                <c:pt idx="7">
                  <c:v>Maint of Plant/Fac. Acq.</c:v>
                </c:pt>
                <c:pt idx="8">
                  <c:v>Transporatation</c:v>
                </c:pt>
                <c:pt idx="9">
                  <c:v>State/Federal Programs</c:v>
                </c:pt>
                <c:pt idx="10">
                  <c:v>Transfers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51</c:v>
                </c:pt>
                <c:pt idx="1">
                  <c:v>12</c:v>
                </c:pt>
                <c:pt idx="2">
                  <c:v>5</c:v>
                </c:pt>
                <c:pt idx="3">
                  <c:v>6</c:v>
                </c:pt>
                <c:pt idx="4">
                  <c:v>1</c:v>
                </c:pt>
                <c:pt idx="5">
                  <c:v>6</c:v>
                </c:pt>
                <c:pt idx="6">
                  <c:v>2</c:v>
                </c:pt>
                <c:pt idx="7">
                  <c:v>11</c:v>
                </c:pt>
                <c:pt idx="8">
                  <c:v>1</c:v>
                </c:pt>
                <c:pt idx="9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4EE-44D5-ABAE-45A307CA47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55FBB73-4992-4A11-8276-01EF1A7AD0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6040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01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990B338-AB9C-4452-A7BF-6E9C4A43D2F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4866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C22A12-5234-4A31-A7D8-26EF55AA819B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649808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B791C1-B0FE-4F08-B55C-6016A9B2830F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77694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8246BA-07B8-419A-B063-EE07845A1CAA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253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F8CC6-A7DB-42BF-B171-BFB48287F0A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2DA354-7F11-4398-B54D-B603CCAA6D4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F5D482-BFA4-43D4-A385-61D3F720E71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0C5029-FFE7-4CE2-BEC4-61E6970B1AB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B3C6F-68B2-4164-9EBC-96D11A92A9B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1D65C2-5FB9-4583-8259-4C7CF81EA55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4E85FE-82BB-428D-8E64-B1F6A115409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5B88F3-2A32-4322-BAE3-DD9EEABC2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7A75EF8-B132-4851-9557-0DB7A2B56F9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F56D48-3514-412C-838A-A46FC8E4182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F859E-6410-43CF-A46B-7534262F6CC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9713" y="0"/>
            <a:ext cx="763428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09713" y="1239838"/>
            <a:ext cx="7634287" cy="2732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09713" y="4124325"/>
            <a:ext cx="7634287" cy="27336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DA025A-89E8-4B35-8758-B88B0580DA9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DBCCEBD-47F5-4CCE-9E96-F9DADC5544F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59" r:id="rId1"/>
    <p:sldLayoutId id="2147484560" r:id="rId2"/>
    <p:sldLayoutId id="2147484561" r:id="rId3"/>
    <p:sldLayoutId id="2147484562" r:id="rId4"/>
    <p:sldLayoutId id="2147484563" r:id="rId5"/>
    <p:sldLayoutId id="2147484564" r:id="rId6"/>
    <p:sldLayoutId id="2147484565" r:id="rId7"/>
    <p:sldLayoutId id="2147484566" r:id="rId8"/>
    <p:sldLayoutId id="2147484567" r:id="rId9"/>
    <p:sldLayoutId id="2147484568" r:id="rId10"/>
    <p:sldLayoutId id="2147484569" r:id="rId11"/>
    <p:sldLayoutId id="2147484570" r:id="rId12"/>
    <p:sldLayoutId id="2147484571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791200" y="1219200"/>
            <a:ext cx="2971800" cy="2895600"/>
          </a:xfrm>
        </p:spPr>
        <p:txBody>
          <a:bodyPr/>
          <a:lstStyle/>
          <a:p>
            <a:pPr eaLnBrk="1" hangingPunct="1"/>
            <a:r>
              <a:rPr lang="en-US" dirty="0" smtClean="0"/>
              <a:t>Annual Budget Hearing</a:t>
            </a:r>
          </a:p>
          <a:p>
            <a:pPr eaLnBrk="1" hangingPunct="1"/>
            <a:r>
              <a:rPr lang="en-US" dirty="0" smtClean="0"/>
              <a:t>September 10, 2018</a:t>
            </a:r>
          </a:p>
          <a:p>
            <a:pPr eaLnBrk="1" hangingPunct="1"/>
            <a:endParaRPr lang="en-US" dirty="0" smtClean="0"/>
          </a:p>
        </p:txBody>
      </p:sp>
      <p:pic>
        <p:nvPicPr>
          <p:cNvPr id="1026" name="Picture 2" descr="C:\Program Files\Microsoft Office\MEDIA\CAGCAT10\j0195812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0589" y="2971800"/>
            <a:ext cx="1773022" cy="1824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38576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304800" y="2973289"/>
            <a:ext cx="8686800" cy="3554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342900" indent="-342900">
              <a:spcBef>
                <a:spcPts val="150"/>
              </a:spcBef>
              <a:spcAft>
                <a:spcPts val="150"/>
              </a:spcAft>
              <a:buFont typeface="Wingdings" panose="05000000000000000000" pitchFamily="2" charset="2"/>
              <a:buChar char="§"/>
            </a:pPr>
            <a:r>
              <a:rPr lang="en-US" sz="2000" dirty="0" smtClean="0"/>
              <a:t> $1.2 million State Aid Decrease.  Lowest State Aid since 1996-97</a:t>
            </a:r>
          </a:p>
          <a:p>
            <a:pPr marL="285750" indent="-285750">
              <a:spcBef>
                <a:spcPts val="150"/>
              </a:spcBef>
              <a:spcAft>
                <a:spcPts val="150"/>
              </a:spcAft>
              <a:buFont typeface="Wingdings" panose="05000000000000000000" pitchFamily="2" charset="2"/>
              <a:buChar char="§"/>
            </a:pPr>
            <a:r>
              <a:rPr lang="en-US" sz="2000" dirty="0" smtClean="0"/>
              <a:t> </a:t>
            </a:r>
            <a:r>
              <a:rPr lang="en-US" sz="2000" dirty="0"/>
              <a:t> </a:t>
            </a:r>
            <a:r>
              <a:rPr lang="en-US" sz="2000" dirty="0" smtClean="0"/>
              <a:t>Reduction of 7 positions </a:t>
            </a:r>
          </a:p>
          <a:p>
            <a:pPr marL="285750" indent="-285750">
              <a:spcBef>
                <a:spcPts val="150"/>
              </a:spcBef>
              <a:spcAft>
                <a:spcPts val="150"/>
              </a:spcAft>
              <a:buFont typeface="Wingdings" panose="05000000000000000000" pitchFamily="2" charset="2"/>
              <a:buChar char="§"/>
            </a:pPr>
            <a:r>
              <a:rPr lang="en-US" sz="2000" dirty="0" smtClean="0"/>
              <a:t>  Over $600,000 in budget cuts</a:t>
            </a:r>
          </a:p>
          <a:p>
            <a:pPr marL="342900" indent="-342900">
              <a:spcBef>
                <a:spcPts val="150"/>
              </a:spcBef>
              <a:spcAft>
                <a:spcPts val="150"/>
              </a:spcAft>
              <a:buFont typeface="Wingdings" panose="05000000000000000000" pitchFamily="2" charset="2"/>
              <a:buChar char="§"/>
            </a:pPr>
            <a:r>
              <a:rPr lang="en-US" sz="2000" dirty="0" smtClean="0"/>
              <a:t> 12.5% increase in electrical rates</a:t>
            </a:r>
            <a:endParaRPr lang="en-US" sz="2000" dirty="0"/>
          </a:p>
          <a:p>
            <a:pPr marL="342900" indent="-342900">
              <a:spcBef>
                <a:spcPts val="150"/>
              </a:spcBef>
              <a:spcAft>
                <a:spcPts val="150"/>
              </a:spcAft>
              <a:buFont typeface="Wingdings" panose="05000000000000000000" pitchFamily="2" charset="2"/>
              <a:buChar char="§"/>
            </a:pPr>
            <a:r>
              <a:rPr lang="en-US" sz="2000" dirty="0" smtClean="0"/>
              <a:t> Total valuation </a:t>
            </a:r>
            <a:r>
              <a:rPr lang="en-US" sz="2000" dirty="0"/>
              <a:t>increase of </a:t>
            </a:r>
            <a:r>
              <a:rPr lang="en-US" sz="2000" dirty="0" smtClean="0"/>
              <a:t>5.32%</a:t>
            </a:r>
            <a:endParaRPr lang="en-US" sz="2000" dirty="0"/>
          </a:p>
          <a:p>
            <a:pPr marL="342900" indent="-342900">
              <a:spcBef>
                <a:spcPts val="150"/>
              </a:spcBef>
              <a:spcAft>
                <a:spcPts val="150"/>
              </a:spcAft>
              <a:buFont typeface="Wingdings" panose="05000000000000000000" pitchFamily="2" charset="2"/>
              <a:buChar char="§"/>
            </a:pPr>
            <a:r>
              <a:rPr lang="en-US" sz="2000" dirty="0" smtClean="0"/>
              <a:t>  Staffing increases for Special Education/Social Emotional Needs</a:t>
            </a:r>
          </a:p>
          <a:p>
            <a:pPr marL="342900" indent="-342900">
              <a:spcBef>
                <a:spcPts val="150"/>
              </a:spcBef>
              <a:spcAft>
                <a:spcPts val="150"/>
              </a:spcAft>
              <a:buFont typeface="Wingdings" panose="05000000000000000000" pitchFamily="2" charset="2"/>
              <a:buChar char="§"/>
            </a:pPr>
            <a:r>
              <a:rPr lang="en-US" sz="2000" dirty="0" smtClean="0"/>
              <a:t> 1.5 FTE teacher positions added</a:t>
            </a:r>
          </a:p>
          <a:p>
            <a:pPr marL="342900" indent="-342900">
              <a:spcBef>
                <a:spcPts val="150"/>
              </a:spcBef>
              <a:spcAft>
                <a:spcPts val="150"/>
              </a:spcAft>
              <a:buFont typeface="Wingdings" panose="05000000000000000000" pitchFamily="2" charset="2"/>
              <a:buChar char="§"/>
            </a:pPr>
            <a:r>
              <a:rPr lang="en-US" sz="2000" dirty="0" smtClean="0"/>
              <a:t>  Tax levy from $1.21 to $1.22</a:t>
            </a:r>
            <a:endParaRPr lang="en-US" sz="2000" dirty="0"/>
          </a:p>
          <a:p>
            <a:pPr>
              <a:buFontTx/>
              <a:buChar char="•"/>
            </a:pPr>
            <a:endParaRPr lang="en-US" sz="2000" dirty="0"/>
          </a:p>
          <a:p>
            <a:pPr>
              <a:buFontTx/>
              <a:buChar char="•"/>
            </a:pPr>
            <a:endParaRPr lang="en-US" sz="1000" dirty="0" smtClean="0"/>
          </a:p>
          <a:p>
            <a:endParaRPr lang="en-US" sz="1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" t="11614" r="7500" b="12986"/>
          <a:stretch/>
        </p:blipFill>
        <p:spPr>
          <a:xfrm>
            <a:off x="457200" y="228600"/>
            <a:ext cx="4191000" cy="2259853"/>
          </a:xfrm>
          <a:prstGeom prst="rect">
            <a:avLst/>
          </a:prstGeom>
        </p:spPr>
      </p:pic>
      <p:sp>
        <p:nvSpPr>
          <p:cNvPr id="14340" name="Text Box 7"/>
          <p:cNvSpPr txBox="1">
            <a:spLocks noChangeArrowheads="1"/>
          </p:cNvSpPr>
          <p:nvPr/>
        </p:nvSpPr>
        <p:spPr bwMode="auto">
          <a:xfrm>
            <a:off x="1981200" y="1981200"/>
            <a:ext cx="5105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 smtClean="0"/>
              <a:t>Overview</a:t>
            </a:r>
            <a:endParaRPr lang="en-US" sz="40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533400"/>
            <a:ext cx="7620000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</a:rPr>
              <a:t>SPED and Social/Emotional Staffing </a:t>
            </a: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Shortages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en-US" sz="1200" dirty="0"/>
          </a:p>
          <a:p>
            <a:pPr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  SPED 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- We have increased/added over 100 SPED students over the last 2 years</a:t>
            </a:r>
          </a:p>
          <a:p>
            <a:pPr marL="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IDEA/ESSA compliance</a:t>
            </a:r>
          </a:p>
          <a:p>
            <a:pPr marL="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Required services are IEP Driven and require Least Restrictive Environment (LRE)</a:t>
            </a:r>
          </a:p>
          <a:p>
            <a:pPr marL="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Paraprofessionals provide </a:t>
            </a:r>
            <a:r>
              <a:rPr lang="en-US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broader 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support, more flexibility, and are less expensive than adding additional teachers</a:t>
            </a:r>
            <a:r>
              <a:rPr lang="en-US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  <a:p>
            <a:pPr marL="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+mj-lt"/>
              <a:buAutoNum type="arabicPeriod" startAt="2"/>
            </a:pPr>
            <a:r>
              <a:rPr lang="en-US" sz="1200" dirty="0" smtClean="0"/>
              <a:t> </a:t>
            </a:r>
            <a:r>
              <a:rPr lang="en-US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Social 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Worker @ KHS /Elementary </a:t>
            </a:r>
          </a:p>
          <a:p>
            <a:pPr marL="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Currently have 1 Social Worker serving 2,758 students at 6-12 level</a:t>
            </a:r>
          </a:p>
          <a:p>
            <a:pPr marL="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Currently only have .6 FTE serving 810 students at Park, BH, </a:t>
            </a:r>
            <a:r>
              <a:rPr lang="en-US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WH</a:t>
            </a:r>
          </a:p>
          <a:p>
            <a:pPr marL="457200">
              <a:spcBef>
                <a:spcPts val="0"/>
              </a:spcBef>
              <a:spcAft>
                <a:spcPts val="0"/>
              </a:spcAft>
            </a:pPr>
            <a:endParaRPr lang="en-US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45720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+mj-lt"/>
              <a:buAutoNum type="arabicPeriod" startAt="3"/>
            </a:pPr>
            <a:r>
              <a:rPr lang="en-US" sz="1200" dirty="0" smtClean="0"/>
              <a:t> </a:t>
            </a:r>
            <a:r>
              <a:rPr lang="en-US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Counselor 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@ Sunrise and Horizon Middle Schools</a:t>
            </a:r>
          </a:p>
          <a:p>
            <a:pPr marL="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We reduced from 3 to 2 counselors at the 6-8 level in 12/13</a:t>
            </a:r>
          </a:p>
          <a:p>
            <a:pPr marL="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We served 1,022 students in 12/13</a:t>
            </a:r>
          </a:p>
          <a:p>
            <a:pPr marL="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We currently serve 1,226 or approx. 200 more </a:t>
            </a:r>
            <a:r>
              <a:rPr lang="en-US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students</a:t>
            </a:r>
          </a:p>
          <a:p>
            <a:pPr marL="457200">
              <a:spcBef>
                <a:spcPts val="0"/>
              </a:spcBef>
              <a:spcAft>
                <a:spcPts val="0"/>
              </a:spcAft>
            </a:pPr>
            <a:endParaRPr lang="en-US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45720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+mj-lt"/>
              <a:buAutoNum type="arabicPeriod" startAt="4"/>
            </a:pPr>
            <a:r>
              <a:rPr lang="en-US" sz="1200" dirty="0" smtClean="0"/>
              <a:t> </a:t>
            </a:r>
            <a:r>
              <a:rPr lang="en-US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Counselor 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@ Several Elementary Schools </a:t>
            </a:r>
          </a:p>
          <a:p>
            <a:pPr marL="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We have not increased counselor staffing since adding for Buffalo Hills</a:t>
            </a:r>
            <a:r>
              <a:rPr lang="en-US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  <a:p>
            <a:pPr marL="457200">
              <a:spcBef>
                <a:spcPts val="0"/>
              </a:spcBef>
              <a:spcAft>
                <a:spcPts val="0"/>
              </a:spcAft>
            </a:pPr>
            <a:endParaRPr lang="en-US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45720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+mj-lt"/>
              <a:buAutoNum type="arabicPeriod" startAt="5"/>
            </a:pPr>
            <a:r>
              <a:rPr lang="en-US" sz="1200" dirty="0" smtClean="0"/>
              <a:t> </a:t>
            </a:r>
            <a:r>
              <a:rPr lang="en-US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School 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Psychologist </a:t>
            </a:r>
          </a:p>
          <a:p>
            <a:pPr marL="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We have reduced from .5 FTE to .1 contracted services</a:t>
            </a:r>
          </a:p>
          <a:p>
            <a:pPr marL="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Social/emotional needs increasing (MTSS)</a:t>
            </a:r>
          </a:p>
          <a:p>
            <a:pPr marL="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Guiding teachers/students in classroom techniques for self-regulation</a:t>
            </a:r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14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924800" cy="5334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 smtClean="0"/>
              <a:t> Levy History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47320354"/>
              </p:ext>
            </p:extLst>
          </p:nvPr>
        </p:nvGraphicFramePr>
        <p:xfrm>
          <a:off x="990600" y="914400"/>
          <a:ext cx="5623728" cy="5231944"/>
        </p:xfrm>
        <a:graphic>
          <a:graphicData uri="http://schemas.openxmlformats.org/drawingml/2006/table">
            <a:tbl>
              <a:tblPr/>
              <a:tblGrid>
                <a:gridCol w="26963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YEAR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AMOUNT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CHANGE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2010-2011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1.33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(.02)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2011-2012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1.34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.01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2012-2013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1.34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.00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2013-2014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1.32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(.02)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2014-2015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1.29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(.03)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2015-2016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1.22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(.07)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2016-2017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1.20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(.02)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2017-2018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1.21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.01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2018-2019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1.22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.01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3768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K-12 Enrollment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1555278"/>
              </p:ext>
            </p:extLst>
          </p:nvPr>
        </p:nvGraphicFramePr>
        <p:xfrm>
          <a:off x="457200" y="1600200"/>
          <a:ext cx="7620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1033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924800" cy="5334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 smtClean="0"/>
              <a:t> State Aid History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58166528"/>
              </p:ext>
            </p:extLst>
          </p:nvPr>
        </p:nvGraphicFramePr>
        <p:xfrm>
          <a:off x="990600" y="914400"/>
          <a:ext cx="7010401" cy="5762403"/>
        </p:xfrm>
        <a:graphic>
          <a:graphicData uri="http://schemas.openxmlformats.org/drawingml/2006/table">
            <a:tbl>
              <a:tblPr/>
              <a:tblGrid>
                <a:gridCol w="26963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66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YEAR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AMOUNT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CHANGE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2009-2010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$12,530,075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($714,866)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(5.40%)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2010-2011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$14,905,662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$2,375,587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18.96%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2011-2012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$11,136,189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($3,769,473)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(25.29%)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2012-2013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$12,425,651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$1,289,462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11.58%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2013-2014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$13,380,902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$955,250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7.69%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2014-2015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$11,927,040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($1,453,862)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(10.87%)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2015-2016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$10,680,479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($1,246,561)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(10.45%)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2016-2017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$9,453,347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($1,227,132)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(11.49%)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2017-2018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$7,897,369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($1,555,978)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(16.46%)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2018-2019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$6,694,300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($1,203,069)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(15.23%)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9248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> </a:t>
            </a:r>
            <a:r>
              <a:rPr lang="en-US" b="1" dirty="0" smtClean="0"/>
              <a:t>2018/19 Budget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92855466"/>
              </p:ext>
            </p:extLst>
          </p:nvPr>
        </p:nvGraphicFramePr>
        <p:xfrm>
          <a:off x="914399" y="1904999"/>
          <a:ext cx="7315202" cy="2894383"/>
        </p:xfrm>
        <a:graphic>
          <a:graphicData uri="http://schemas.openxmlformats.org/drawingml/2006/table">
            <a:tbl>
              <a:tblPr/>
              <a:tblGrid>
                <a:gridCol w="28135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7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7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69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607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2017-18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2018-19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General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$56,547,000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$58,197,793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2.92%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Building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$20,000,000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$14,577,000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(27.12%)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Bond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$7,908,304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$7,876,363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(.40%)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 Budget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$84,455,304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$80,651,156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(4.50%)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077200" cy="9906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600" dirty="0" smtClean="0"/>
              <a:t> </a:t>
            </a:r>
            <a:r>
              <a:rPr lang="en-US" sz="3600" b="1" dirty="0" smtClean="0"/>
              <a:t>2018/19 General Fund Receipts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95786656"/>
              </p:ext>
            </p:extLst>
          </p:nvPr>
        </p:nvGraphicFramePr>
        <p:xfrm>
          <a:off x="609599" y="1371600"/>
          <a:ext cx="7620001" cy="5302932"/>
        </p:xfrm>
        <a:graphic>
          <a:graphicData uri="http://schemas.openxmlformats.org/drawingml/2006/table">
            <a:tbl>
              <a:tblPr/>
              <a:tblGrid>
                <a:gridCol w="29307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09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09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72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753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2017-18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2018-19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Property Taxes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$36,306,124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$38,618,318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6.37%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Other Local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$4,628,600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$4,886,708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5.58%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98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County Receipts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$525,000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5.00%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State Aid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$7,897,369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$6,694,300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(15.23%)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Other State Receipts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$4,789,288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$4,977,137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3.92%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Federal Programs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$2,292,926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$2,396,330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4.51%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Other Financing Sources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100.00%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Cash Reserve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$132,693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(100.00%)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$56,547,000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$58,197,793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2.92%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855787621"/>
              </p:ext>
            </p:extLst>
          </p:nvPr>
        </p:nvGraphicFramePr>
        <p:xfrm>
          <a:off x="457200" y="228600"/>
          <a:ext cx="8229600" cy="5851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9248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> </a:t>
            </a:r>
            <a:r>
              <a:rPr lang="en-US" sz="3100" b="1" dirty="0" smtClean="0"/>
              <a:t>2018/19 General Fund Object Expenses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62651556"/>
              </p:ext>
            </p:extLst>
          </p:nvPr>
        </p:nvGraphicFramePr>
        <p:xfrm>
          <a:off x="990597" y="1978766"/>
          <a:ext cx="7315202" cy="4269634"/>
        </p:xfrm>
        <a:graphic>
          <a:graphicData uri="http://schemas.openxmlformats.org/drawingml/2006/table">
            <a:tbl>
              <a:tblPr/>
              <a:tblGrid>
                <a:gridCol w="28135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7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7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69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607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2017-18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2018-19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Salaries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$39,577,304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$40,421,393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2.13%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Fringe Benefits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$8,623,080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$8,813,103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2.20%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Purchased Services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$3,466,394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$2,972,622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(14.24%)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Supplies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$3,443,972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$2,664,042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(22.65%)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Capital Outlay/Property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$1,129,075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$3,033,589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168.68%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Miscellaneous/Transfers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$307,175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$293,045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(4.60%)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$56,547,000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$58,197,793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2.92%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7772400" cy="381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 smtClean="0"/>
              <a:t>    </a:t>
            </a:r>
            <a:r>
              <a:rPr lang="en-US" sz="2400" b="1" dirty="0" smtClean="0"/>
              <a:t>2018/19 General Fund Program Expens</a:t>
            </a:r>
            <a:r>
              <a:rPr lang="en-US" sz="2200" b="1" dirty="0" smtClean="0"/>
              <a:t>es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4210041"/>
              </p:ext>
            </p:extLst>
          </p:nvPr>
        </p:nvGraphicFramePr>
        <p:xfrm>
          <a:off x="609600" y="762000"/>
          <a:ext cx="7848601" cy="6085998"/>
        </p:xfrm>
        <a:graphic>
          <a:graphicData uri="http://schemas.openxmlformats.org/drawingml/2006/table">
            <a:tbl>
              <a:tblPr lastCol="1" bandRow="1"/>
              <a:tblGrid>
                <a:gridCol w="30186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5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17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24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5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2017-18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2018-19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Regular Education/Summer School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$28,755,983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$29,431,542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2.35%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Special Education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$6,691,319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$6,963,349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4.07%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Student Support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$2,941,016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$2,628,020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(10.64%)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225767818"/>
                  </a:ext>
                </a:extLst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Instructor Support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$3,721,624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$3,401,481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(8.60%)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General Administration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$1,105,659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$712,164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(35.59%)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School Administration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$3,348,424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$3,472,458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3.70%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Central Services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$651,519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$1,038,725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64.88%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Operations &amp; Maintenance of Plant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$5,591,969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$5,209,295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(6.84%)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82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Transportation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$702,779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$735,459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4.65%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State Programs/Private Grants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$755,274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$849,668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12.50%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Facilities 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Acq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. &amp; Construction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$1,118,552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100.00%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Federal Programs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$2,281,434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$2,419,080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6.03%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Transfers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$218,000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100.00%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$56,547,000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$58,197,793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2.92%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3427874186"/>
              </p:ext>
            </p:extLst>
          </p:nvPr>
        </p:nvGraphicFramePr>
        <p:xfrm>
          <a:off x="762000" y="609600"/>
          <a:ext cx="8077200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9248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> </a:t>
            </a:r>
            <a:r>
              <a:rPr lang="en-US" sz="3100" b="1" dirty="0" smtClean="0"/>
              <a:t>2018/19 Other Funds</a:t>
            </a:r>
            <a:endParaRPr lang="en-US" sz="3100" dirty="0" smtClean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23537698"/>
              </p:ext>
            </p:extLst>
          </p:nvPr>
        </p:nvGraphicFramePr>
        <p:xfrm>
          <a:off x="1219200" y="1600200"/>
          <a:ext cx="7010397" cy="3772908"/>
        </p:xfrm>
        <a:graphic>
          <a:graphicData uri="http://schemas.openxmlformats.org/drawingml/2006/table">
            <a:tbl>
              <a:tblPr/>
              <a:tblGrid>
                <a:gridCol w="2696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7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7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66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2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2017-18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2018-19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Depreciation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$550,000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$550,000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0.00%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Employee Benefit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0.00%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Lunch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$3,170,000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$3,296,800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4.00%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Activity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$2,565,000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$2,680,425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4.50%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Student Fee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$155,000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$155,000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0.00%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Cooperative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$650,000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$670,000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3.08%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5438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> </a:t>
            </a:r>
            <a:r>
              <a:rPr lang="en-US" sz="3100" b="1" dirty="0" smtClean="0"/>
              <a:t>2018/19 Valuation</a:t>
            </a:r>
            <a:endParaRPr lang="en-US" sz="3100" dirty="0" smtClean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83871980"/>
              </p:ext>
            </p:extLst>
          </p:nvPr>
        </p:nvGraphicFramePr>
        <p:xfrm>
          <a:off x="1219201" y="1904999"/>
          <a:ext cx="7162798" cy="4053840"/>
        </p:xfrm>
        <a:graphic>
          <a:graphicData uri="http://schemas.openxmlformats.org/drawingml/2006/table">
            <a:tbl>
              <a:tblPr/>
              <a:tblGrid>
                <a:gridCol w="27549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55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55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68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2009 Bond Valuation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FY 18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FY 19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City/Rural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$3,407,101,800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$3,594,693,281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5.51%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Personal Property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$170,983,205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$171,750,427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.45%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Central Assessed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$94,193,915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$101,095,156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7.33%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$3,672,278,920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$3,867,538,864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5.32%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2013 Bond Valuation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City/Rural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$3,407,439,150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$3,595,025,766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5.51%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Personal Property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$170,983,205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$171,750,427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.45%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Central Assessed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$94,193,915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$101,095,156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7.33%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$3,672,616,270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$3,867,871,349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5.32%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152400"/>
            <a:ext cx="69342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> </a:t>
            </a:r>
            <a:r>
              <a:rPr lang="en-US" sz="3100" b="1" dirty="0" smtClean="0"/>
              <a:t>2018/19 Tax Levy</a:t>
            </a:r>
            <a:endParaRPr lang="en-US" sz="3100" dirty="0" smtClean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002459164"/>
              </p:ext>
            </p:extLst>
          </p:nvPr>
        </p:nvGraphicFramePr>
        <p:xfrm>
          <a:off x="1295399" y="1904999"/>
          <a:ext cx="6629401" cy="3352800"/>
        </p:xfrm>
        <a:graphic>
          <a:graphicData uri="http://schemas.openxmlformats.org/drawingml/2006/table">
            <a:tbl>
              <a:tblPr/>
              <a:tblGrid>
                <a:gridCol w="25497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41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13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607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2017-18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2018-19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General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$.9985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$1.0085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Building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$.0110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$.0059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(46.53%)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2009 Bond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$.0845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$.0861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2.01%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2013 Bond Fund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$.1160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$.1195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2.97%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1.2100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1.2200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0.83%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38576" cy="6858000"/>
          </a:xfrm>
          <a:prstGeom prst="rect">
            <a:avLst/>
          </a:prstGeom>
        </p:spPr>
      </p:pic>
      <p:sp>
        <p:nvSpPr>
          <p:cNvPr id="2662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724400" y="381000"/>
            <a:ext cx="3352800" cy="841375"/>
          </a:xfrm>
        </p:spPr>
        <p:txBody>
          <a:bodyPr/>
          <a:lstStyle/>
          <a:p>
            <a:pPr eaLnBrk="1" hangingPunct="1"/>
            <a:r>
              <a:rPr lang="en-US" sz="5400" dirty="0" smtClean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6422232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71800"/>
            <a:ext cx="6400800" cy="1752600"/>
          </a:xfrm>
        </p:spPr>
        <p:txBody>
          <a:bodyPr/>
          <a:lstStyle/>
          <a:p>
            <a:pPr eaLnBrk="1" hangingPunct="1"/>
            <a:r>
              <a:rPr lang="en-US" dirty="0" smtClean="0"/>
              <a:t>Tax Request Hearing</a:t>
            </a:r>
          </a:p>
          <a:p>
            <a:pPr eaLnBrk="1" hangingPunct="1"/>
            <a:r>
              <a:rPr lang="en-US" dirty="0" smtClean="0"/>
              <a:t>September 10, 2018</a:t>
            </a:r>
          </a:p>
        </p:txBody>
      </p:sp>
      <p:pic>
        <p:nvPicPr>
          <p:cNvPr id="2050" name="Picture 2" descr="C:\Program Files\Microsoft Office\MEDIA\CAGCAT10\j0222015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124200"/>
            <a:ext cx="1780337" cy="178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" t="11614" r="7500" b="12986"/>
          <a:stretch/>
        </p:blipFill>
        <p:spPr>
          <a:xfrm>
            <a:off x="457200" y="228600"/>
            <a:ext cx="4191000" cy="2259853"/>
          </a:xfrm>
          <a:prstGeom prst="rect">
            <a:avLst/>
          </a:prstGeo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3" name="Group 3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1800290470"/>
              </p:ext>
            </p:extLst>
          </p:nvPr>
        </p:nvGraphicFramePr>
        <p:xfrm>
          <a:off x="457200" y="228600"/>
          <a:ext cx="7848600" cy="5579745"/>
        </p:xfrm>
        <a:graphic>
          <a:graphicData uri="http://schemas.openxmlformats.org/drawingml/2006/table">
            <a:tbl>
              <a:tblPr/>
              <a:tblGrid>
                <a:gridCol w="21801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0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59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82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52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47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233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808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9906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TAX REQUEST*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62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Fund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2017/2018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2018/2019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Difference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% 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General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$36,672,852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$39,008,402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$2,335,586 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6.37%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Special Building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$404,040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$227,509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$(176,491)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(43.69%)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Bond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$7,361,524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$7,951,881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$590,365 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8.02%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$44,438,416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$47,187,792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$2,749,459 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6.19%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762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762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*Includes collection &amp; delinquent fee.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38576" cy="6858000"/>
          </a:xfrm>
          <a:prstGeom prst="rect">
            <a:avLst/>
          </a:prstGeom>
        </p:spPr>
      </p:pic>
      <p:sp>
        <p:nvSpPr>
          <p:cNvPr id="2662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724400" y="381000"/>
            <a:ext cx="3352800" cy="841375"/>
          </a:xfrm>
        </p:spPr>
        <p:txBody>
          <a:bodyPr/>
          <a:lstStyle/>
          <a:p>
            <a:pPr eaLnBrk="1" hangingPunct="1"/>
            <a:r>
              <a:rPr lang="en-US" sz="5400" dirty="0" smtClean="0"/>
              <a:t>Questions?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3602</TotalTime>
  <Words>998</Words>
  <Application>Microsoft Office PowerPoint</Application>
  <PresentationFormat>On-screen Show (4:3)</PresentationFormat>
  <Paragraphs>438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Arial Narrow</vt:lpstr>
      <vt:lpstr>Calibri</vt:lpstr>
      <vt:lpstr>Cambria</vt:lpstr>
      <vt:lpstr>Wingdings</vt:lpstr>
      <vt:lpstr>Adjacency</vt:lpstr>
      <vt:lpstr>PowerPoint Presentation</vt:lpstr>
      <vt:lpstr>PowerPoint Presentation</vt:lpstr>
      <vt:lpstr>PowerPoint Presentation</vt:lpstr>
      <vt:lpstr> Levy History</vt:lpstr>
      <vt:lpstr>K-12 Enrollment</vt:lpstr>
      <vt:lpstr> State Aid History</vt:lpstr>
      <vt:lpstr> 2018/19 Budget</vt:lpstr>
      <vt:lpstr> 2018/19 General Fund Receipts</vt:lpstr>
      <vt:lpstr>PowerPoint Presentation</vt:lpstr>
      <vt:lpstr> 2018/19 General Fund Object Expenses</vt:lpstr>
      <vt:lpstr>    2018/19 General Fund Program Expenses</vt:lpstr>
      <vt:lpstr>PowerPoint Presentation</vt:lpstr>
      <vt:lpstr> 2018/19 Other Funds</vt:lpstr>
      <vt:lpstr> 2018/19 Valuation</vt:lpstr>
      <vt:lpstr> 2018/19 Tax Levy</vt:lpstr>
      <vt:lpstr>Questions?</vt:lpstr>
      <vt:lpstr>PowerPoint Presentation</vt:lpstr>
      <vt:lpstr>PowerPoint Presentation</vt:lpstr>
      <vt:lpstr>Questions?</vt:lpstr>
    </vt:vector>
  </TitlesOfParts>
  <Company>KPS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Jim Moranville</dc:creator>
  <cp:lastModifiedBy>Chris Nelson</cp:lastModifiedBy>
  <cp:revision>311</cp:revision>
  <dcterms:created xsi:type="dcterms:W3CDTF">2008-09-03T15:15:11Z</dcterms:created>
  <dcterms:modified xsi:type="dcterms:W3CDTF">2018-09-04T20:45:19Z</dcterms:modified>
</cp:coreProperties>
</file>