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5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9" r:id="rId3"/>
    <p:sldId id="318" r:id="rId4"/>
    <p:sldId id="315" r:id="rId5"/>
    <p:sldId id="287" r:id="rId6"/>
    <p:sldId id="289" r:id="rId7"/>
    <p:sldId id="292" r:id="rId8"/>
    <p:sldId id="314" r:id="rId9"/>
    <p:sldId id="291" r:id="rId10"/>
    <p:sldId id="294" r:id="rId11"/>
    <p:sldId id="310" r:id="rId12"/>
    <p:sldId id="301" r:id="rId13"/>
    <p:sldId id="303" r:id="rId14"/>
    <p:sldId id="305" r:id="rId15"/>
    <p:sldId id="316" r:id="rId16"/>
    <p:sldId id="278" r:id="rId17"/>
    <p:sldId id="263" r:id="rId18"/>
    <p:sldId id="275" r:id="rId1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09" d="100"/>
          <a:sy n="109" d="100"/>
        </p:scale>
        <p:origin x="168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3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</c:v>
                </c:pt>
                <c:pt idx="5">
                  <c:v>2013-2014</c:v>
                </c:pt>
                <c:pt idx="6">
                  <c:v>2014-2015</c:v>
                </c:pt>
                <c:pt idx="7">
                  <c:v>2015-2016</c:v>
                </c:pt>
                <c:pt idx="8">
                  <c:v>2016-2017</c:v>
                </c:pt>
                <c:pt idx="9">
                  <c:v>2017-2018</c:v>
                </c:pt>
                <c:pt idx="10">
                  <c:v>2018-2019</c:v>
                </c:pt>
                <c:pt idx="11">
                  <c:v>2019-2020</c:v>
                </c:pt>
                <c:pt idx="12">
                  <c:v>2020-2021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4912</c:v>
                </c:pt>
                <c:pt idx="1">
                  <c:v>4995</c:v>
                </c:pt>
                <c:pt idx="2">
                  <c:v>5075</c:v>
                </c:pt>
                <c:pt idx="3">
                  <c:v>5136</c:v>
                </c:pt>
                <c:pt idx="4">
                  <c:v>5117</c:v>
                </c:pt>
                <c:pt idx="5">
                  <c:v>5188</c:v>
                </c:pt>
                <c:pt idx="6">
                  <c:v>5189</c:v>
                </c:pt>
                <c:pt idx="7">
                  <c:v>5346</c:v>
                </c:pt>
                <c:pt idx="8">
                  <c:v>5389</c:v>
                </c:pt>
                <c:pt idx="9">
                  <c:v>5498</c:v>
                </c:pt>
                <c:pt idx="10">
                  <c:v>5597</c:v>
                </c:pt>
                <c:pt idx="11">
                  <c:v>5710</c:v>
                </c:pt>
                <c:pt idx="12">
                  <c:v>5600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7-4804-8CEE-A9E0CDCFB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5311264"/>
        <c:axId val="275311656"/>
      </c:barChart>
      <c:catAx>
        <c:axId val="275311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75311656"/>
        <c:crosses val="autoZero"/>
        <c:auto val="1"/>
        <c:lblAlgn val="ctr"/>
        <c:lblOffset val="100"/>
        <c:noMultiLvlLbl val="0"/>
      </c:catAx>
      <c:valAx>
        <c:axId val="2753116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75311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</a:t>
            </a:r>
            <a:r>
              <a:rPr lang="en-US" baseline="0" dirty="0" smtClean="0"/>
              <a:t> Fund Revenues</a:t>
            </a:r>
            <a:endParaRPr lang="en-US" dirty="0"/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dLbls>
            <c:dLbl>
              <c:idx val="0"/>
              <c:layout>
                <c:manualLayout>
                  <c:x val="-0.10263123359580063"/>
                  <c:y val="-0.2403341009394986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274-4E42-B6CF-C4B79735F13A}"/>
                </c:ext>
              </c:extLst>
            </c:dLbl>
            <c:dLbl>
              <c:idx val="1"/>
              <c:layout>
                <c:manualLayout>
                  <c:x val="7.0331486341984671E-4"/>
                  <c:y val="-0.141624790118815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52938174394866"/>
                      <c:h val="8.9376017362995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74-4E42-B6CF-C4B79735F13A}"/>
                </c:ext>
              </c:extLst>
            </c:dLbl>
            <c:dLbl>
              <c:idx val="2"/>
              <c:layout>
                <c:manualLayout>
                  <c:x val="4.5015553611354132E-3"/>
                  <c:y val="1.586184797980017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762345679012352E-2"/>
                      <c:h val="9.5887140531741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274-4E42-B6CF-C4B79735F13A}"/>
                </c:ext>
              </c:extLst>
            </c:dLbl>
            <c:dLbl>
              <c:idx val="3"/>
              <c:layout>
                <c:manualLayout>
                  <c:x val="5.170360649363289E-4"/>
                  <c:y val="-1.21987003388005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274-4E42-B6CF-C4B79735F13A}"/>
                </c:ext>
              </c:extLst>
            </c:dLbl>
            <c:dLbl>
              <c:idx val="4"/>
              <c:layout>
                <c:manualLayout>
                  <c:x val="3.0864076018275521E-2"/>
                  <c:y val="-1.88913146572901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274-4E42-B6CF-C4B79735F13A}"/>
                </c:ext>
              </c:extLst>
            </c:dLbl>
            <c:dLbl>
              <c:idx val="5"/>
              <c:layout>
                <c:manualLayout>
                  <c:x val="6.4965247399630596E-2"/>
                  <c:y val="-1.77082042715360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274-4E42-B6CF-C4B79735F13A}"/>
                </c:ext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74-4E42-B6CF-C4B79735F13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74-4E42-B6CF-C4B79735F13A}"/>
                </c:ext>
              </c:extLst>
            </c:dLbl>
            <c:dLbl>
              <c:idx val="9"/>
              <c:layout>
                <c:manualLayout>
                  <c:x val="0.19135310343151538"/>
                  <c:y val="-1.39558491162560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74-4E42-B6CF-C4B79735F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6"/>
                <c:pt idx="0">
                  <c:v>Property Taxes</c:v>
                </c:pt>
                <c:pt idx="1">
                  <c:v>Local/County</c:v>
                </c:pt>
                <c:pt idx="2">
                  <c:v>State Aid</c:v>
                </c:pt>
                <c:pt idx="3">
                  <c:v>Other State</c:v>
                </c:pt>
                <c:pt idx="4">
                  <c:v>Federal Programs</c:v>
                </c:pt>
                <c:pt idx="5">
                  <c:v>Other Financing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</c:v>
                </c:pt>
                <c:pt idx="1">
                  <c:v>5</c:v>
                </c:pt>
                <c:pt idx="2">
                  <c:v>8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74-4E42-B6CF-C4B79735F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735849056603772E-2"/>
                  <c:y val="-0.3477281445588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4EE-44D5-ABAE-45A307CA4723}"/>
                </c:ext>
              </c:extLst>
            </c:dLbl>
            <c:dLbl>
              <c:idx val="1"/>
              <c:layout>
                <c:manualLayout>
                  <c:x val="0.18357363937998317"/>
                  <c:y val="6.1886062319133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4EE-44D5-ABAE-45A307CA4723}"/>
                </c:ext>
              </c:extLst>
            </c:dLbl>
            <c:dLbl>
              <c:idx val="2"/>
              <c:layout>
                <c:manualLayout>
                  <c:x val="1.891447531322735E-2"/>
                  <c:y val="8.84013056060300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4EE-44D5-ABAE-45A307CA4723}"/>
                </c:ext>
              </c:extLst>
            </c:dLbl>
            <c:dLbl>
              <c:idx val="3"/>
              <c:layout>
                <c:manualLayout>
                  <c:x val="5.1701084534244539E-4"/>
                  <c:y val="-5.920738273100485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4EE-44D5-ABAE-45A307CA4723}"/>
                </c:ext>
              </c:extLst>
            </c:dLbl>
            <c:dLbl>
              <c:idx val="4"/>
              <c:layout>
                <c:manualLayout>
                  <c:x val="1.5141385628683205E-3"/>
                  <c:y val="-9.899337102093007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4EE-44D5-ABAE-45A307CA4723}"/>
                </c:ext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Facilities</a:t>
                    </a:r>
                    <a:r>
                      <a:rPr lang="en-US" sz="1400" dirty="0"/>
                      <a:t>
</a:t>
                    </a:r>
                    <a:r>
                      <a:rPr lang="en-US" sz="1400" dirty="0" smtClean="0"/>
                      <a:t>                  12	%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4EE-44D5-ABAE-45A307CA4723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4EE-44D5-ABAE-45A307CA4723}"/>
                </c:ext>
              </c:extLst>
            </c:dLbl>
            <c:dLbl>
              <c:idx val="9"/>
              <c:layout>
                <c:manualLayout>
                  <c:x val="0.19135310343151538"/>
                  <c:y val="-1.39558491162560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4EE-44D5-ABAE-45A307CA47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Sheet1!$A$2:$A$12</c:f>
              <c:strCache>
                <c:ptCount val="11"/>
                <c:pt idx="0">
                  <c:v>Regular Instruction</c:v>
                </c:pt>
                <c:pt idx="1">
                  <c:v>Special Education</c:v>
                </c:pt>
                <c:pt idx="2">
                  <c:v>Student Support</c:v>
                </c:pt>
                <c:pt idx="3">
                  <c:v>Instructor Support</c:v>
                </c:pt>
                <c:pt idx="4">
                  <c:v>General Administration</c:v>
                </c:pt>
                <c:pt idx="5">
                  <c:v>School Administration</c:v>
                </c:pt>
                <c:pt idx="6">
                  <c:v>Central Services</c:v>
                </c:pt>
                <c:pt idx="7">
                  <c:v>Maint of Plant/Fac. Acq.</c:v>
                </c:pt>
                <c:pt idx="8">
                  <c:v>Transporatation</c:v>
                </c:pt>
                <c:pt idx="9">
                  <c:v>State/Federal Programs</c:v>
                </c:pt>
                <c:pt idx="10">
                  <c:v>Transfers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51</c:v>
                </c:pt>
                <c:pt idx="1">
                  <c:v>12</c:v>
                </c:pt>
                <c:pt idx="2">
                  <c:v>4</c:v>
                </c:pt>
                <c:pt idx="3">
                  <c:v>6</c:v>
                </c:pt>
                <c:pt idx="4">
                  <c:v>1</c:v>
                </c:pt>
                <c:pt idx="5">
                  <c:v>6</c:v>
                </c:pt>
                <c:pt idx="6">
                  <c:v>2</c:v>
                </c:pt>
                <c:pt idx="7">
                  <c:v>11</c:v>
                </c:pt>
                <c:pt idx="8">
                  <c:v>1</c:v>
                </c:pt>
                <c:pt idx="9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EE-44D5-ABAE-45A307CA4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5FBB73-4992-4A11-8276-01EF1A7AD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0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990B338-AB9C-4452-A7BF-6E9C4A43D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22A12-5234-4A31-A7D8-26EF55AA819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4980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791C1-B0FE-4F08-B55C-6016A9B2830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769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246BA-07B8-419A-B063-EE07845A1CA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F8CC6-A7DB-42BF-B171-BFB48287F0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DA354-7F11-4398-B54D-B603CCAA6D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5D482-BFA4-43D4-A385-61D3F720E7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C5029-FFE7-4CE2-BEC4-61E6970B1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B3C6F-68B2-4164-9EBC-96D11A92A9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D65C2-5FB9-4583-8259-4C7CF81EA5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E85FE-82BB-428D-8E64-B1F6A11540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B88F3-2A32-4322-BAE3-DD9EEABC2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A75EF8-B132-4851-9557-0DB7A2B56F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56D48-3514-412C-838A-A46FC8E41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F859E-6410-43CF-A46B-7534262F6C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713" y="0"/>
            <a:ext cx="76342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239838"/>
            <a:ext cx="7634287" cy="2732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713" y="4124325"/>
            <a:ext cx="7634287" cy="2733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025A-89E8-4B35-8758-B88B0580D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BCCEBD-47F5-4CCE-9E96-F9DADC554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91200" y="1219200"/>
            <a:ext cx="2971800" cy="2895600"/>
          </a:xfrm>
        </p:spPr>
        <p:txBody>
          <a:bodyPr/>
          <a:lstStyle/>
          <a:p>
            <a:pPr eaLnBrk="1" hangingPunct="1"/>
            <a:r>
              <a:rPr lang="en-US" dirty="0" smtClean="0"/>
              <a:t>Annual Budget Hearing</a:t>
            </a:r>
          </a:p>
          <a:p>
            <a:pPr eaLnBrk="1" hangingPunct="1"/>
            <a:r>
              <a:rPr lang="en-US" dirty="0" smtClean="0"/>
              <a:t>September 14, 2020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89" y="2971800"/>
            <a:ext cx="1773022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04800" y="2973289"/>
            <a:ext cx="86868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$16.90% increase in State Aid.</a:t>
            </a:r>
          </a:p>
          <a:p>
            <a:pPr marL="285750" indent="-28575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 Total Change in Tax Fund Budgets (5.66%)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General Fund Budget increase of 2.98%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1 Cent Levy Drop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Total valuation </a:t>
            </a:r>
            <a:r>
              <a:rPr lang="en-US" sz="2000" dirty="0"/>
              <a:t>increase of </a:t>
            </a:r>
            <a:r>
              <a:rPr lang="en-US" sz="2000" dirty="0" smtClean="0"/>
              <a:t>1.77%.   6.2% average last 10 years.</a:t>
            </a:r>
            <a:endParaRPr lang="en-US" sz="2000" dirty="0"/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Staffing increases for FCS/Speech Teachers/Sub Teachers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000" dirty="0" smtClean="0"/>
              <a:t>      Asst. Elem Principal and Early Childhood Grant</a:t>
            </a:r>
          </a:p>
          <a:p>
            <a:pPr>
              <a:spcBef>
                <a:spcPts val="150"/>
              </a:spcBef>
              <a:spcAft>
                <a:spcPts val="150"/>
              </a:spcAft>
            </a:pPr>
            <a:endParaRPr lang="en-US" sz="2000" dirty="0" smtClean="0"/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endParaRPr lang="en-US" sz="1000" dirty="0" smtClean="0"/>
          </a:p>
          <a:p>
            <a:endParaRPr lang="en-US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1614" r="7500" b="12986"/>
          <a:stretch/>
        </p:blipFill>
        <p:spPr>
          <a:xfrm>
            <a:off x="457200" y="228600"/>
            <a:ext cx="4191000" cy="2259853"/>
          </a:xfrm>
          <a:prstGeom prst="rect">
            <a:avLst/>
          </a:prstGeom>
        </p:spPr>
      </p:pic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981200" y="19812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Overview</a:t>
            </a:r>
            <a:endParaRPr lang="en-US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Levy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88907664"/>
              </p:ext>
            </p:extLst>
          </p:nvPr>
        </p:nvGraphicFramePr>
        <p:xfrm>
          <a:off x="990600" y="914400"/>
          <a:ext cx="5623728" cy="5231944"/>
        </p:xfrm>
        <a:graphic>
          <a:graphicData uri="http://schemas.openxmlformats.org/drawingml/2006/table">
            <a:tbl>
              <a:tblPr/>
              <a:tblGrid>
                <a:gridCol w="2696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(.07)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2016-2017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2017-2018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2018-2019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2019-2020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2020-2021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76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K-12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5404956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3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State Aid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99447855"/>
              </p:ext>
            </p:extLst>
          </p:nvPr>
        </p:nvGraphicFramePr>
        <p:xfrm>
          <a:off x="990600" y="914400"/>
          <a:ext cx="7010401" cy="5762403"/>
        </p:xfrm>
        <a:graphic>
          <a:graphicData uri="http://schemas.openxmlformats.org/drawingml/2006/table">
            <a:tbl>
              <a:tblPr/>
              <a:tblGrid>
                <a:gridCol w="2696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($3,769,473)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$12,425,651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$1,289,462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11.58%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$13,380,902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$955,250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$11,927,040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($1,453,862)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(10.87%)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$10,680,479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($1,246,561)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(10.45%)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2016-2017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$9,453,347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($1,227,132)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2017-2018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$7,897,369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($1,555,978)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(16.46%)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2018-2019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$6,694,300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($1,203,069)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(15.23%)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2019-2020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$6,882,243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$187,943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2.81%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2020-2021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$8,045,293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$1,163,050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16.90%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b="1" dirty="0" smtClean="0"/>
              <a:t>2020/21 Budget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81446306"/>
              </p:ext>
            </p:extLst>
          </p:nvPr>
        </p:nvGraphicFramePr>
        <p:xfrm>
          <a:off x="914399" y="1904999"/>
          <a:ext cx="7315202" cy="2894383"/>
        </p:xfrm>
        <a:graphic>
          <a:graphicData uri="http://schemas.openxmlformats.org/drawingml/2006/table">
            <a:tbl>
              <a:tblPr/>
              <a:tblGrid>
                <a:gridCol w="2813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$59,615,180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$61,392,844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(50.00%)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$7,878,628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$7,604,483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(3.48%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Budget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$79,493,808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$74,997,327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(5.66%)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 </a:t>
            </a:r>
            <a:r>
              <a:rPr lang="en-US" sz="3600" b="1" dirty="0" smtClean="0"/>
              <a:t>2020/21 General Fund Receipts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39989984"/>
              </p:ext>
            </p:extLst>
          </p:nvPr>
        </p:nvGraphicFramePr>
        <p:xfrm>
          <a:off x="609599" y="1371600"/>
          <a:ext cx="7620001" cy="4838210"/>
        </p:xfrm>
        <a:graphic>
          <a:graphicData uri="http://schemas.openxmlformats.org/drawingml/2006/table">
            <a:tbl>
              <a:tblPr/>
              <a:tblGrid>
                <a:gridCol w="2930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$39,355,092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$40,139,482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Local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$5,081,500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$4,082,497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County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$532,875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$485,000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(8.98%)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Aid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$6,882,243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$8,045,293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16.90%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State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$5,091,208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$5,123,062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.63%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$2,572,262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$2,697,510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4.87%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Financing Sources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$59,615,180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$61,392,844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189325297"/>
              </p:ext>
            </p:extLst>
          </p:nvPr>
        </p:nvGraphicFramePr>
        <p:xfrm>
          <a:off x="533400" y="228600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2020/21 General Fund Object Expenses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46754108"/>
              </p:ext>
            </p:extLst>
          </p:nvPr>
        </p:nvGraphicFramePr>
        <p:xfrm>
          <a:off x="990597" y="1978766"/>
          <a:ext cx="7315202" cy="4354353"/>
        </p:xfrm>
        <a:graphic>
          <a:graphicData uri="http://schemas.openxmlformats.org/drawingml/2006/table">
            <a:tbl>
              <a:tblPr/>
              <a:tblGrid>
                <a:gridCol w="2813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54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$41,196,275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$42,496,558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3.16%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Fringe Benefits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$8,805,968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$9,271,094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5.28%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Purchased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$3,092,838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$2,973,787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(3.85%)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Supplies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$2,834,471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$2,819,116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(.54%)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Capital Outlay/Property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$3,376,832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$3,491,415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Miscellaneous/Transfers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$308,796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$340,874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10.38%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$59,615,180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$61,392,844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381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   </a:t>
            </a:r>
            <a:r>
              <a:rPr lang="en-US" sz="2400" b="1" dirty="0" smtClean="0"/>
              <a:t>2020/21 General Fund Program Expens</a:t>
            </a:r>
            <a:r>
              <a:rPr lang="en-US" sz="2200" b="1" dirty="0" smtClean="0"/>
              <a:t>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94975271"/>
              </p:ext>
            </p:extLst>
          </p:nvPr>
        </p:nvGraphicFramePr>
        <p:xfrm>
          <a:off x="609600" y="762001"/>
          <a:ext cx="7848601" cy="5948934"/>
        </p:xfrm>
        <a:graphic>
          <a:graphicData uri="http://schemas.openxmlformats.org/drawingml/2006/table">
            <a:tbl>
              <a:tblPr lastCol="1" bandRow="1"/>
              <a:tblGrid>
                <a:gridCol w="3018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1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2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Regular Education/Summer School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$30,028,429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$31,133,990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3.68%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Special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$6,815,839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$6,975,018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2.34%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$2,611,893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$2,654,157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1.62%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25767818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Instructor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$3,535,280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$3,629,179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2.66%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$727,916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$758,210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4.16%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School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$3,497,780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$3,711,928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6.05%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$1,063,251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$1,069,659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.60%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Operations &amp; Maintenance of Plant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$5,177,573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$5,222,410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.87%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71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Transportation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$737,074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$766,304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3.97%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Programs/Private Grants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$992,477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$970,256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(2.24%)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Facilities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Acq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 &amp; Construction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$1,511,000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$1,711,050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13.24%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$2,687,668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$2,557,083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(4.86%)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4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Transfers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$229,000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$233,600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7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$59,615,180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$61,392,844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872420545"/>
              </p:ext>
            </p:extLst>
          </p:nvPr>
        </p:nvGraphicFramePr>
        <p:xfrm>
          <a:off x="762000" y="609600"/>
          <a:ext cx="8077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2020/21 Other Funds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99171734"/>
              </p:ext>
            </p:extLst>
          </p:nvPr>
        </p:nvGraphicFramePr>
        <p:xfrm>
          <a:off x="1219200" y="1600200"/>
          <a:ext cx="7010397" cy="3772908"/>
        </p:xfrm>
        <a:graphic>
          <a:graphicData uri="http://schemas.openxmlformats.org/drawingml/2006/table">
            <a:tbl>
              <a:tblPr/>
              <a:tblGrid>
                <a:gridCol w="2696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Depreciation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Benefit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Lunch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$3,428,672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$3,531,532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Activity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$2,787,642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$2,871,271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Fee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Cooperative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$661,000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5.90%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2020/21 Valuation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46062015"/>
              </p:ext>
            </p:extLst>
          </p:nvPr>
        </p:nvGraphicFramePr>
        <p:xfrm>
          <a:off x="1219201" y="1904999"/>
          <a:ext cx="7162798" cy="4053840"/>
        </p:xfrm>
        <a:graphic>
          <a:graphicData uri="http://schemas.openxmlformats.org/drawingml/2006/table">
            <a:tbl>
              <a:tblPr/>
              <a:tblGrid>
                <a:gridCol w="275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6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20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21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$3,703,604,238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$3,769,986,385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1.79%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$160,210,050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$159,984,574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(.14%)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$102,634,718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$106,623,953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3.89%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$3,966,449,006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$4,036,594,912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1.77%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$3,703,968,134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$3,770,350,281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1.79%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$160,210,050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$159,984,574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(.14%)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$102,634,718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$106,623,953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3.89%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$3,966,812,902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$4,036,958,808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1.77%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69342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2020/21 Tax Levy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68320800"/>
              </p:ext>
            </p:extLst>
          </p:nvPr>
        </p:nvGraphicFramePr>
        <p:xfrm>
          <a:off x="1295399" y="1904999"/>
          <a:ext cx="6629401" cy="3352800"/>
        </p:xfrm>
        <a:graphic>
          <a:graphicData uri="http://schemas.openxmlformats.org/drawingml/2006/table">
            <a:tbl>
              <a:tblPr/>
              <a:tblGrid>
                <a:gridCol w="2549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1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2019-20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2020-21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$1.0021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$1.0043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$.0204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$.0237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$.0822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$.0712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Fund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$.1153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$.1108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1.2100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(.82%)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724400" y="381000"/>
            <a:ext cx="3352800" cy="841375"/>
          </a:xfrm>
        </p:spPr>
        <p:txBody>
          <a:bodyPr/>
          <a:lstStyle/>
          <a:p>
            <a:pPr eaLnBrk="1" hangingPunct="1"/>
            <a:r>
              <a:rPr lang="en-US" sz="5400" dirty="0" smtClean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42223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Tax Request Hearing</a:t>
            </a:r>
          </a:p>
          <a:p>
            <a:pPr eaLnBrk="1" hangingPunct="1"/>
            <a:r>
              <a:rPr lang="en-US" dirty="0" smtClean="0"/>
              <a:t>September 14, 2020</a:t>
            </a:r>
          </a:p>
        </p:txBody>
      </p:sp>
      <p:pic>
        <p:nvPicPr>
          <p:cNvPr id="2050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1780337" cy="178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1614" r="7500" b="12986"/>
          <a:stretch/>
        </p:blipFill>
        <p:spPr>
          <a:xfrm>
            <a:off x="457200" y="228600"/>
            <a:ext cx="4191000" cy="2259853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275792820"/>
              </p:ext>
            </p:extLst>
          </p:nvPr>
        </p:nvGraphicFramePr>
        <p:xfrm>
          <a:off x="457200" y="228600"/>
          <a:ext cx="7848600" cy="5579745"/>
        </p:xfrm>
        <a:graphic>
          <a:graphicData uri="http://schemas.openxmlformats.org/drawingml/2006/table">
            <a:tbl>
              <a:tblPr/>
              <a:tblGrid>
                <a:gridCol w="2180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59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7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33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08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90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TAX REQUEST*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2019/2020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2020/2021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Difference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$39,752,618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$40,544,931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Building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$808,081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$954,705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$7,834,169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$7,347,356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$48,394,868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$48,846,992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$452,123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.93%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*Includes collection &amp; delinquent fee.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724400" y="381000"/>
            <a:ext cx="3352800" cy="841375"/>
          </a:xfrm>
        </p:spPr>
        <p:txBody>
          <a:bodyPr/>
          <a:lstStyle/>
          <a:p>
            <a:pPr eaLnBrk="1" hangingPunct="1"/>
            <a:r>
              <a:rPr lang="en-US" sz="5400" dirty="0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4369</TotalTime>
  <Words>798</Words>
  <Application>Microsoft Office PowerPoint</Application>
  <PresentationFormat>On-screen Show (4:3)</PresentationFormat>
  <Paragraphs>397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Calibri</vt:lpstr>
      <vt:lpstr>Cambria</vt:lpstr>
      <vt:lpstr>Wingdings</vt:lpstr>
      <vt:lpstr>Adjacency</vt:lpstr>
      <vt:lpstr>PowerPoint Presentation</vt:lpstr>
      <vt:lpstr>PowerPoint Presentation</vt:lpstr>
      <vt:lpstr> Levy History</vt:lpstr>
      <vt:lpstr>K-12 Enrollment</vt:lpstr>
      <vt:lpstr> State Aid History</vt:lpstr>
      <vt:lpstr> 2020/21 Budget</vt:lpstr>
      <vt:lpstr> 2020/21 General Fund Receipts</vt:lpstr>
      <vt:lpstr>PowerPoint Presentation</vt:lpstr>
      <vt:lpstr> 2020/21 General Fund Object Expenses</vt:lpstr>
      <vt:lpstr>    2020/21 General Fund Program Expenses</vt:lpstr>
      <vt:lpstr>PowerPoint Presentation</vt:lpstr>
      <vt:lpstr> 2020/21 Other Funds</vt:lpstr>
      <vt:lpstr> 2020/21 Valuation</vt:lpstr>
      <vt:lpstr> 2020/21 Tax Levy</vt:lpstr>
      <vt:lpstr>Questions?</vt:lpstr>
      <vt:lpstr>PowerPoint Presentation</vt:lpstr>
      <vt:lpstr>PowerPoint Presentation</vt:lpstr>
      <vt:lpstr>Questions?</vt:lpstr>
    </vt:vector>
  </TitlesOfParts>
  <Company>KPS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Moranville</dc:creator>
  <cp:lastModifiedBy>Deb Baumgartner</cp:lastModifiedBy>
  <cp:revision>349</cp:revision>
  <cp:lastPrinted>2020-09-08T15:30:08Z</cp:lastPrinted>
  <dcterms:created xsi:type="dcterms:W3CDTF">2008-09-03T15:15:11Z</dcterms:created>
  <dcterms:modified xsi:type="dcterms:W3CDTF">2020-12-02T18:29:58Z</dcterms:modified>
</cp:coreProperties>
</file>