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8"/>
  </p:notesMasterIdLst>
  <p:handoutMasterIdLst>
    <p:handoutMasterId r:id="rId9"/>
  </p:handoutMasterIdLst>
  <p:sldIdLst>
    <p:sldId id="256" r:id="rId2"/>
    <p:sldId id="262" r:id="rId3"/>
    <p:sldId id="263" r:id="rId4"/>
    <p:sldId id="264" r:id="rId5"/>
    <p:sldId id="259" r:id="rId6"/>
    <p:sldId id="260" r:id="rId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Loofe" initials="CL" lastIdx="1" clrIdx="0">
    <p:extLst>
      <p:ext uri="{19B8F6BF-5375-455C-9EA6-DF929625EA0E}">
        <p15:presenceInfo xmlns:p15="http://schemas.microsoft.com/office/powerpoint/2012/main" userId="246e2aa92025776f" providerId="Windows Live"/>
      </p:ext>
    </p:extLst>
  </p:cmAuthor>
  <p:cmAuthor id="2" name=" " initials="" lastIdx="1" clrIdx="1">
    <p:extLst>
      <p:ext uri="{19B8F6BF-5375-455C-9EA6-DF929625EA0E}">
        <p15:presenceInfo xmlns:p15="http://schemas.microsoft.com/office/powerpoint/2012/main" userId="S-1-5-21-1993962763-152049171-1060284298-600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8F7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4660"/>
  </p:normalViewPr>
  <p:slideViewPr>
    <p:cSldViewPr snapToGrid="0" showGuides="1">
      <p:cViewPr varScale="1">
        <p:scale>
          <a:sx n="109" d="100"/>
          <a:sy n="109" d="100"/>
        </p:scale>
        <p:origin x="672" y="102"/>
      </p:cViewPr>
      <p:guideLst>
        <p:guide orient="horz" pos="2184"/>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173C283-6523-4DAF-B0D8-BF2CFD5B52E1}" type="datetimeFigureOut">
              <a:rPr lang="en-US" smtClean="0"/>
              <a:t>9/29/2021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DA7DB64F-F100-4B25-8E2F-05226390A8F5}" type="slidenum">
              <a:rPr lang="en-US" smtClean="0"/>
              <a:t>‹#›</a:t>
            </a:fld>
            <a:endParaRPr lang="en-US"/>
          </a:p>
        </p:txBody>
      </p:sp>
    </p:spTree>
    <p:extLst>
      <p:ext uri="{BB962C8B-B14F-4D97-AF65-F5344CB8AC3E}">
        <p14:creationId xmlns:p14="http://schemas.microsoft.com/office/powerpoint/2010/main" val="2702177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98D8C67-506A-44DA-9D87-DCC5DB33524E}" type="datetimeFigureOut">
              <a:rPr lang="en-US" smtClean="0"/>
              <a:t>9/29/2021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36918298-9D9B-4862-A942-4A825BD92871}" type="slidenum">
              <a:rPr lang="en-US" smtClean="0"/>
              <a:t>‹#›</a:t>
            </a:fld>
            <a:endParaRPr lang="en-US"/>
          </a:p>
        </p:txBody>
      </p:sp>
    </p:spTree>
    <p:extLst>
      <p:ext uri="{BB962C8B-B14F-4D97-AF65-F5344CB8AC3E}">
        <p14:creationId xmlns:p14="http://schemas.microsoft.com/office/powerpoint/2010/main" val="441831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Evening, On August 30</a:t>
            </a:r>
            <a:r>
              <a:rPr lang="en-US" baseline="30000" dirty="0" smtClean="0"/>
              <a:t>th</a:t>
            </a:r>
            <a:r>
              <a:rPr lang="en-US" baseline="0" dirty="0" smtClean="0"/>
              <a:t>, 2021 a special board work session with the Board of Education, Dr. Edwards, Mr. </a:t>
            </a:r>
            <a:r>
              <a:rPr lang="en-US" baseline="0" dirty="0" err="1" smtClean="0"/>
              <a:t>Mundorf</a:t>
            </a:r>
            <a:r>
              <a:rPr lang="en-US" baseline="0" dirty="0" smtClean="0"/>
              <a:t>  and myself was held to begin planning for the 2021-2022 Budget.  I am presenting to the Board of Education and to you, our stakeholders my recommendations for the FY22 Budget.  The Budget hearing and Tax Request hearing will follow this presentation.  Here is a summary of my FY22 Preliminary Budget….</a:t>
            </a:r>
            <a:endParaRPr lang="en-US" dirty="0"/>
          </a:p>
        </p:txBody>
      </p:sp>
      <p:sp>
        <p:nvSpPr>
          <p:cNvPr id="4" name="Slide Number Placeholder 3"/>
          <p:cNvSpPr>
            <a:spLocks noGrp="1"/>
          </p:cNvSpPr>
          <p:nvPr>
            <p:ph type="sldNum" sz="quarter" idx="10"/>
          </p:nvPr>
        </p:nvSpPr>
        <p:spPr/>
        <p:txBody>
          <a:bodyPr/>
          <a:lstStyle/>
          <a:p>
            <a:fld id="{36918298-9D9B-4862-A942-4A825BD92871}" type="slidenum">
              <a:rPr lang="en-US" smtClean="0"/>
              <a:t>1</a:t>
            </a:fld>
            <a:endParaRPr lang="en-US"/>
          </a:p>
        </p:txBody>
      </p:sp>
    </p:spTree>
    <p:extLst>
      <p:ext uri="{BB962C8B-B14F-4D97-AF65-F5344CB8AC3E}">
        <p14:creationId xmlns:p14="http://schemas.microsoft.com/office/powerpoint/2010/main" val="449905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918298-9D9B-4862-A942-4A825BD92871}" type="slidenum">
              <a:rPr lang="en-US" smtClean="0"/>
              <a:t>2</a:t>
            </a:fld>
            <a:endParaRPr lang="en-US"/>
          </a:p>
        </p:txBody>
      </p:sp>
    </p:spTree>
    <p:extLst>
      <p:ext uri="{BB962C8B-B14F-4D97-AF65-F5344CB8AC3E}">
        <p14:creationId xmlns:p14="http://schemas.microsoft.com/office/powerpoint/2010/main" val="3179932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918298-9D9B-4862-A942-4A825BD92871}" type="slidenum">
              <a:rPr lang="en-US" smtClean="0"/>
              <a:t>3</a:t>
            </a:fld>
            <a:endParaRPr lang="en-US"/>
          </a:p>
        </p:txBody>
      </p:sp>
    </p:spTree>
    <p:extLst>
      <p:ext uri="{BB962C8B-B14F-4D97-AF65-F5344CB8AC3E}">
        <p14:creationId xmlns:p14="http://schemas.microsoft.com/office/powerpoint/2010/main" val="515209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918298-9D9B-4862-A942-4A825BD92871}" type="slidenum">
              <a:rPr lang="en-US" smtClean="0"/>
              <a:t>4</a:t>
            </a:fld>
            <a:endParaRPr lang="en-US"/>
          </a:p>
        </p:txBody>
      </p:sp>
    </p:spTree>
    <p:extLst>
      <p:ext uri="{BB962C8B-B14F-4D97-AF65-F5344CB8AC3E}">
        <p14:creationId xmlns:p14="http://schemas.microsoft.com/office/powerpoint/2010/main" val="967760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918298-9D9B-4862-A942-4A825BD92871}" type="slidenum">
              <a:rPr lang="en-US" smtClean="0"/>
              <a:t>5</a:t>
            </a:fld>
            <a:endParaRPr lang="en-US"/>
          </a:p>
        </p:txBody>
      </p:sp>
    </p:spTree>
    <p:extLst>
      <p:ext uri="{BB962C8B-B14F-4D97-AF65-F5344CB8AC3E}">
        <p14:creationId xmlns:p14="http://schemas.microsoft.com/office/powerpoint/2010/main" val="1140091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918298-9D9B-4862-A942-4A825BD92871}" type="slidenum">
              <a:rPr lang="en-US" smtClean="0"/>
              <a:t>6</a:t>
            </a:fld>
            <a:endParaRPr lang="en-US"/>
          </a:p>
        </p:txBody>
      </p:sp>
    </p:spTree>
    <p:extLst>
      <p:ext uri="{BB962C8B-B14F-4D97-AF65-F5344CB8AC3E}">
        <p14:creationId xmlns:p14="http://schemas.microsoft.com/office/powerpoint/2010/main" val="1138671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9/29/2021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9/29/2021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9/29/2021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9/29/2021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50000"/>
              <a:lumOff val="5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9/29/2021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fld id="{5586B75A-687E-405C-8A0B-8D00578BA2C3}" type="datetimeFigureOut">
              <a:rPr lang="en-US" dirty="0"/>
              <a:pPr/>
              <a:t>9/29/2021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tabLst>
          <a:tab pos="1143000" algn="l"/>
        </a:tabLst>
        <a:defRPr sz="2000" kern="1200">
          <a:solidFill>
            <a:schemeClr val="bg2">
              <a:lumMod val="20000"/>
              <a:lumOff val="80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800" kern="1200">
          <a:solidFill>
            <a:schemeClr val="bg2">
              <a:lumMod val="20000"/>
              <a:lumOff val="80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600" kern="1200">
          <a:solidFill>
            <a:schemeClr val="bg2">
              <a:lumMod val="20000"/>
              <a:lumOff val="80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8145" y="1030777"/>
            <a:ext cx="7794845" cy="2458905"/>
          </a:xfrm>
        </p:spPr>
        <p:txBody>
          <a:bodyPr>
            <a:normAutofit/>
          </a:bodyPr>
          <a:lstStyle/>
          <a:p>
            <a:r>
              <a:rPr lang="en-US" dirty="0" smtClean="0"/>
              <a:t>Kearney Public Schools</a:t>
            </a:r>
            <a:br>
              <a:rPr lang="en-US" dirty="0" smtClean="0"/>
            </a:br>
            <a:r>
              <a:rPr lang="en-US" sz="4000" dirty="0" smtClean="0"/>
              <a:t>FY 2021-22 Budget Correction</a:t>
            </a:r>
            <a:endParaRPr lang="en-US" sz="4000" dirty="0"/>
          </a:p>
        </p:txBody>
      </p:sp>
      <p:sp>
        <p:nvSpPr>
          <p:cNvPr id="3" name="Subtitle 2"/>
          <p:cNvSpPr>
            <a:spLocks noGrp="1"/>
          </p:cNvSpPr>
          <p:nvPr>
            <p:ph type="subTitle" idx="1"/>
          </p:nvPr>
        </p:nvSpPr>
        <p:spPr>
          <a:xfrm>
            <a:off x="748144" y="3614530"/>
            <a:ext cx="7390015" cy="1364794"/>
          </a:xfrm>
        </p:spPr>
        <p:txBody>
          <a:bodyPr/>
          <a:lstStyle/>
          <a:p>
            <a:r>
              <a:rPr lang="en-US" dirty="0" smtClean="0"/>
              <a:t>October 11, </a:t>
            </a:r>
            <a:r>
              <a:rPr lang="en-US" dirty="0" smtClean="0"/>
              <a:t>2021</a:t>
            </a:r>
          </a:p>
          <a:p>
            <a:r>
              <a:rPr lang="en-US" dirty="0" smtClean="0"/>
              <a:t>5:30 pm</a:t>
            </a:r>
          </a:p>
          <a:p>
            <a:endParaRPr lang="en-US" dirty="0"/>
          </a:p>
        </p:txBody>
      </p:sp>
      <p:pic>
        <p:nvPicPr>
          <p:cNvPr id="4" name="Picture 3"/>
          <p:cNvPicPr>
            <a:picLocks noChangeAspect="1"/>
          </p:cNvPicPr>
          <p:nvPr/>
        </p:nvPicPr>
        <p:blipFill>
          <a:blip r:embed="rId3"/>
          <a:stretch>
            <a:fillRect/>
          </a:stretch>
        </p:blipFill>
        <p:spPr>
          <a:xfrm>
            <a:off x="6852458" y="3088178"/>
            <a:ext cx="4668982" cy="2663942"/>
          </a:xfrm>
          <a:prstGeom prst="rect">
            <a:avLst/>
          </a:prstGeom>
        </p:spPr>
      </p:pic>
    </p:spTree>
    <p:extLst>
      <p:ext uri="{BB962C8B-B14F-4D97-AF65-F5344CB8AC3E}">
        <p14:creationId xmlns:p14="http://schemas.microsoft.com/office/powerpoint/2010/main" val="3650213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2021-2022 Proposed </a:t>
            </a:r>
            <a:r>
              <a:rPr lang="en-US" dirty="0" smtClean="0"/>
              <a:t>Budget </a:t>
            </a:r>
            <a:br>
              <a:rPr lang="en-US" dirty="0" smtClean="0"/>
            </a:br>
            <a:r>
              <a:rPr lang="en-US" sz="2400" dirty="0">
                <a:solidFill>
                  <a:srgbClr val="7030A0"/>
                </a:solidFill>
              </a:rPr>
              <a:t>(Corrections in purple</a:t>
            </a:r>
            <a:r>
              <a:rPr lang="en-US" sz="2400" dirty="0" smtClean="0">
                <a:solidFill>
                  <a:srgbClr val="7030A0"/>
                </a:solidFill>
              </a:rPr>
              <a:t>)</a:t>
            </a:r>
            <a:br>
              <a:rPr lang="en-US" sz="2400" dirty="0" smtClean="0">
                <a:solidFill>
                  <a:srgbClr val="7030A0"/>
                </a:solidFill>
              </a:rPr>
            </a:br>
            <a:r>
              <a:rPr lang="en-US" sz="2400" dirty="0" smtClean="0">
                <a:solidFill>
                  <a:srgbClr val="7030A0"/>
                </a:solidFill>
              </a:rPr>
              <a:t/>
            </a:r>
            <a:br>
              <a:rPr lang="en-US" sz="2400" dirty="0" smtClean="0">
                <a:solidFill>
                  <a:srgbClr val="7030A0"/>
                </a:solidFill>
              </a:rPr>
            </a:br>
            <a:r>
              <a:rPr lang="en-US" sz="2400" dirty="0" smtClean="0">
                <a:solidFill>
                  <a:srgbClr val="7030A0"/>
                </a:solidFill>
              </a:rPr>
              <a:t>NOTE: reduction in Special Building Fund which reduces the budgeted disbursements. </a:t>
            </a:r>
            <a:r>
              <a:rPr lang="en-US" dirty="0">
                <a:solidFill>
                  <a:srgbClr val="7030A0"/>
                </a:solidFill>
              </a:rPr>
              <a:t/>
            </a:r>
            <a:br>
              <a:rPr lang="en-US" dirty="0">
                <a:solidFill>
                  <a:srgbClr val="7030A0"/>
                </a:solidFill>
              </a:rPr>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97471865"/>
              </p:ext>
            </p:extLst>
          </p:nvPr>
        </p:nvGraphicFramePr>
        <p:xfrm>
          <a:off x="3566160" y="2104784"/>
          <a:ext cx="8129845" cy="3089031"/>
        </p:xfrm>
        <a:graphic>
          <a:graphicData uri="http://schemas.openxmlformats.org/drawingml/2006/table">
            <a:tbl>
              <a:tblPr firstRow="1" bandRow="1">
                <a:tableStyleId>{5C22544A-7EE6-4342-B048-85BDC9FD1C3A}</a:tableStyleId>
              </a:tblPr>
              <a:tblGrid>
                <a:gridCol w="1625969">
                  <a:extLst>
                    <a:ext uri="{9D8B030D-6E8A-4147-A177-3AD203B41FA5}">
                      <a16:colId xmlns:a16="http://schemas.microsoft.com/office/drawing/2014/main" val="3526171444"/>
                    </a:ext>
                  </a:extLst>
                </a:gridCol>
                <a:gridCol w="1625969">
                  <a:extLst>
                    <a:ext uri="{9D8B030D-6E8A-4147-A177-3AD203B41FA5}">
                      <a16:colId xmlns:a16="http://schemas.microsoft.com/office/drawing/2014/main" val="3402727152"/>
                    </a:ext>
                  </a:extLst>
                </a:gridCol>
                <a:gridCol w="1625969">
                  <a:extLst>
                    <a:ext uri="{9D8B030D-6E8A-4147-A177-3AD203B41FA5}">
                      <a16:colId xmlns:a16="http://schemas.microsoft.com/office/drawing/2014/main" val="180586184"/>
                    </a:ext>
                  </a:extLst>
                </a:gridCol>
                <a:gridCol w="1625969">
                  <a:extLst>
                    <a:ext uri="{9D8B030D-6E8A-4147-A177-3AD203B41FA5}">
                      <a16:colId xmlns:a16="http://schemas.microsoft.com/office/drawing/2014/main" val="781505100"/>
                    </a:ext>
                  </a:extLst>
                </a:gridCol>
                <a:gridCol w="1625969">
                  <a:extLst>
                    <a:ext uri="{9D8B030D-6E8A-4147-A177-3AD203B41FA5}">
                      <a16:colId xmlns:a16="http://schemas.microsoft.com/office/drawing/2014/main" val="3755366587"/>
                    </a:ext>
                  </a:extLst>
                </a:gridCol>
              </a:tblGrid>
              <a:tr h="795575">
                <a:tc>
                  <a:txBody>
                    <a:bodyPr/>
                    <a:lstStyle/>
                    <a:p>
                      <a:pPr algn="ctr"/>
                      <a:r>
                        <a:rPr lang="en-US" sz="2000" dirty="0" smtClean="0"/>
                        <a:t>FUND</a:t>
                      </a:r>
                      <a:endParaRPr lang="en-US" sz="2000" dirty="0"/>
                    </a:p>
                  </a:txBody>
                  <a:tcPr/>
                </a:tc>
                <a:tc>
                  <a:txBody>
                    <a:bodyPr/>
                    <a:lstStyle/>
                    <a:p>
                      <a:pPr algn="ctr"/>
                      <a:r>
                        <a:rPr lang="en-US" sz="2000" dirty="0" smtClean="0"/>
                        <a:t>FY 21</a:t>
                      </a:r>
                      <a:endParaRPr lang="en-US" sz="2000" dirty="0"/>
                    </a:p>
                  </a:txBody>
                  <a:tcPr/>
                </a:tc>
                <a:tc>
                  <a:txBody>
                    <a:bodyPr/>
                    <a:lstStyle/>
                    <a:p>
                      <a:pPr algn="ctr"/>
                      <a:r>
                        <a:rPr lang="en-US" sz="2000" dirty="0" smtClean="0"/>
                        <a:t>FY 22</a:t>
                      </a:r>
                      <a:endParaRPr lang="en-US" sz="2000" dirty="0"/>
                    </a:p>
                  </a:txBody>
                  <a:tcPr/>
                </a:tc>
                <a:tc>
                  <a:txBody>
                    <a:bodyPr/>
                    <a:lstStyle/>
                    <a:p>
                      <a:pPr algn="ctr"/>
                      <a:r>
                        <a:rPr lang="en-US" sz="2000" dirty="0" smtClean="0"/>
                        <a:t>DIFFERENCE</a:t>
                      </a:r>
                      <a:endParaRPr lang="en-US" sz="2000" dirty="0"/>
                    </a:p>
                  </a:txBody>
                  <a:tcPr/>
                </a:tc>
                <a:tc>
                  <a:txBody>
                    <a:bodyPr/>
                    <a:lstStyle/>
                    <a:p>
                      <a:pPr algn="ctr"/>
                      <a:r>
                        <a:rPr lang="en-US" sz="2000" dirty="0" smtClean="0"/>
                        <a:t>CHANGE %</a:t>
                      </a:r>
                      <a:endParaRPr lang="en-US" sz="2000" dirty="0"/>
                    </a:p>
                  </a:txBody>
                  <a:tcPr/>
                </a:tc>
                <a:extLst>
                  <a:ext uri="{0D108BD9-81ED-4DB2-BD59-A6C34878D82A}">
                    <a16:rowId xmlns:a16="http://schemas.microsoft.com/office/drawing/2014/main" val="3810985232"/>
                  </a:ext>
                </a:extLst>
              </a:tr>
              <a:tr h="460928">
                <a:tc>
                  <a:txBody>
                    <a:bodyPr/>
                    <a:lstStyle/>
                    <a:p>
                      <a:pPr algn="ctr"/>
                      <a:r>
                        <a:rPr lang="en-US" sz="1600" b="1" dirty="0" smtClean="0"/>
                        <a:t>General</a:t>
                      </a:r>
                    </a:p>
                  </a:txBody>
                  <a:tcPr/>
                </a:tc>
                <a:tc>
                  <a:txBody>
                    <a:bodyPr/>
                    <a:lstStyle/>
                    <a:p>
                      <a:pPr algn="ctr"/>
                      <a:r>
                        <a:rPr lang="en-US" sz="2000" dirty="0" smtClean="0"/>
                        <a:t>$61,392,844</a:t>
                      </a:r>
                    </a:p>
                  </a:txBody>
                  <a:tcPr/>
                </a:tc>
                <a:tc>
                  <a:txBody>
                    <a:bodyPr/>
                    <a:lstStyle/>
                    <a:p>
                      <a:pPr algn="ctr"/>
                      <a:r>
                        <a:rPr lang="en-US" sz="2000" dirty="0" smtClean="0"/>
                        <a:t>$66,050,806</a:t>
                      </a:r>
                      <a:endParaRPr lang="en-US" sz="2000" dirty="0"/>
                    </a:p>
                  </a:txBody>
                  <a:tcPr/>
                </a:tc>
                <a:tc>
                  <a:txBody>
                    <a:bodyPr/>
                    <a:lstStyle/>
                    <a:p>
                      <a:pPr algn="ctr"/>
                      <a:r>
                        <a:rPr lang="en-US" sz="2000" dirty="0" smtClean="0"/>
                        <a:t>$4,657,962</a:t>
                      </a:r>
                      <a:endParaRPr lang="en-US" sz="2000" dirty="0"/>
                    </a:p>
                  </a:txBody>
                  <a:tcPr/>
                </a:tc>
                <a:tc>
                  <a:txBody>
                    <a:bodyPr/>
                    <a:lstStyle/>
                    <a:p>
                      <a:pPr algn="ctr"/>
                      <a:r>
                        <a:rPr lang="en-US" sz="2000" dirty="0" smtClean="0"/>
                        <a:t>7.59%</a:t>
                      </a:r>
                      <a:endParaRPr lang="en-US" sz="2000" dirty="0"/>
                    </a:p>
                  </a:txBody>
                  <a:tcPr/>
                </a:tc>
                <a:extLst>
                  <a:ext uri="{0D108BD9-81ED-4DB2-BD59-A6C34878D82A}">
                    <a16:rowId xmlns:a16="http://schemas.microsoft.com/office/drawing/2014/main" val="3956417114"/>
                  </a:ext>
                </a:extLst>
              </a:tr>
              <a:tr h="460928">
                <a:tc>
                  <a:txBody>
                    <a:bodyPr/>
                    <a:lstStyle/>
                    <a:p>
                      <a:pPr algn="ctr"/>
                      <a:r>
                        <a:rPr lang="en-US" sz="1600" b="1" dirty="0" smtClean="0"/>
                        <a:t>Special Building</a:t>
                      </a:r>
                    </a:p>
                  </a:txBody>
                  <a:tcPr/>
                </a:tc>
                <a:tc>
                  <a:txBody>
                    <a:bodyPr/>
                    <a:lstStyle/>
                    <a:p>
                      <a:pPr algn="ctr"/>
                      <a:r>
                        <a:rPr lang="en-US" sz="2000" dirty="0" smtClean="0"/>
                        <a:t>$6,000,000</a:t>
                      </a:r>
                      <a:endParaRPr lang="en-US" sz="2000" dirty="0"/>
                    </a:p>
                  </a:txBody>
                  <a:tcPr/>
                </a:tc>
                <a:tc>
                  <a:txBody>
                    <a:bodyPr/>
                    <a:lstStyle/>
                    <a:p>
                      <a:pPr algn="ctr"/>
                      <a:r>
                        <a:rPr lang="en-US" sz="2000" b="1" dirty="0" smtClean="0">
                          <a:solidFill>
                            <a:srgbClr val="7030A0"/>
                          </a:solidFill>
                        </a:rPr>
                        <a:t>$2,937,643</a:t>
                      </a:r>
                    </a:p>
                    <a:p>
                      <a:pPr algn="ctr"/>
                      <a:r>
                        <a:rPr lang="en-US" sz="2000" dirty="0" smtClean="0"/>
                        <a:t>$3,000,000</a:t>
                      </a:r>
                    </a:p>
                  </a:txBody>
                  <a:tcPr/>
                </a:tc>
                <a:tc>
                  <a:txBody>
                    <a:bodyPr/>
                    <a:lstStyle/>
                    <a:p>
                      <a:pPr algn="ctr"/>
                      <a:r>
                        <a:rPr lang="en-US" sz="2000" b="1" dirty="0" smtClean="0">
                          <a:solidFill>
                            <a:srgbClr val="7030A0"/>
                          </a:solidFill>
                        </a:rPr>
                        <a:t>-$</a:t>
                      </a:r>
                      <a:r>
                        <a:rPr lang="en-US" sz="2000" b="1" dirty="0" smtClean="0">
                          <a:solidFill>
                            <a:srgbClr val="7030A0"/>
                          </a:solidFill>
                        </a:rPr>
                        <a:t>3,062,357</a:t>
                      </a:r>
                    </a:p>
                    <a:p>
                      <a:pPr algn="ctr"/>
                      <a:r>
                        <a:rPr lang="en-US" sz="2000" dirty="0" smtClean="0"/>
                        <a:t>-$3,000,000</a:t>
                      </a:r>
                      <a:endParaRPr lang="en-US" sz="2000" dirty="0"/>
                    </a:p>
                  </a:txBody>
                  <a:tcPr/>
                </a:tc>
                <a:tc>
                  <a:txBody>
                    <a:bodyPr/>
                    <a:lstStyle/>
                    <a:p>
                      <a:pPr algn="ctr"/>
                      <a:r>
                        <a:rPr lang="en-US" sz="2000" b="1" dirty="0" smtClean="0">
                          <a:solidFill>
                            <a:srgbClr val="7030A0"/>
                          </a:solidFill>
                        </a:rPr>
                        <a:t>-</a:t>
                      </a:r>
                      <a:r>
                        <a:rPr lang="en-US" sz="2000" b="1" dirty="0" smtClean="0">
                          <a:solidFill>
                            <a:srgbClr val="7030A0"/>
                          </a:solidFill>
                        </a:rPr>
                        <a:t>51.4%</a:t>
                      </a:r>
                    </a:p>
                    <a:p>
                      <a:pPr algn="ctr"/>
                      <a:r>
                        <a:rPr lang="en-US" sz="2000" b="0" dirty="0" smtClean="0">
                          <a:solidFill>
                            <a:schemeClr val="bg1"/>
                          </a:solidFill>
                        </a:rPr>
                        <a:t>-50.00%</a:t>
                      </a:r>
                      <a:endParaRPr lang="en-US" sz="2000" b="0" dirty="0">
                        <a:solidFill>
                          <a:schemeClr val="bg1"/>
                        </a:solidFill>
                      </a:endParaRPr>
                    </a:p>
                  </a:txBody>
                  <a:tcPr/>
                </a:tc>
                <a:extLst>
                  <a:ext uri="{0D108BD9-81ED-4DB2-BD59-A6C34878D82A}">
                    <a16:rowId xmlns:a16="http://schemas.microsoft.com/office/drawing/2014/main" val="4197435120"/>
                  </a:ext>
                </a:extLst>
              </a:tr>
              <a:tr h="460928">
                <a:tc>
                  <a:txBody>
                    <a:bodyPr/>
                    <a:lstStyle/>
                    <a:p>
                      <a:pPr algn="ctr"/>
                      <a:r>
                        <a:rPr lang="en-US" sz="1600" b="1" dirty="0" smtClean="0"/>
                        <a:t>Bond</a:t>
                      </a:r>
                      <a:endParaRPr lang="en-US" sz="1600" b="1" dirty="0"/>
                    </a:p>
                  </a:txBody>
                  <a:tcPr/>
                </a:tc>
                <a:tc>
                  <a:txBody>
                    <a:bodyPr/>
                    <a:lstStyle/>
                    <a:p>
                      <a:pPr algn="ctr"/>
                      <a:r>
                        <a:rPr lang="en-US" sz="2000" dirty="0" smtClean="0"/>
                        <a:t>$7,604,483</a:t>
                      </a:r>
                      <a:endParaRPr lang="en-US" sz="2000" dirty="0"/>
                    </a:p>
                  </a:txBody>
                  <a:tcPr/>
                </a:tc>
                <a:tc>
                  <a:txBody>
                    <a:bodyPr/>
                    <a:lstStyle/>
                    <a:p>
                      <a:pPr algn="ctr"/>
                      <a:r>
                        <a:rPr lang="en-US" sz="2000" dirty="0" smtClean="0"/>
                        <a:t>$7,379,643</a:t>
                      </a:r>
                      <a:endParaRPr lang="en-US" sz="2000" dirty="0"/>
                    </a:p>
                  </a:txBody>
                  <a:tcPr/>
                </a:tc>
                <a:tc>
                  <a:txBody>
                    <a:bodyPr/>
                    <a:lstStyle/>
                    <a:p>
                      <a:pPr algn="ctr"/>
                      <a:r>
                        <a:rPr lang="en-US" sz="2000" dirty="0" smtClean="0"/>
                        <a:t>-$224,840</a:t>
                      </a:r>
                      <a:endParaRPr lang="en-US" sz="2000" dirty="0"/>
                    </a:p>
                  </a:txBody>
                  <a:tcPr/>
                </a:tc>
                <a:tc>
                  <a:txBody>
                    <a:bodyPr/>
                    <a:lstStyle/>
                    <a:p>
                      <a:pPr algn="ctr"/>
                      <a:r>
                        <a:rPr lang="en-US" sz="2000" dirty="0" smtClean="0"/>
                        <a:t>-2.96%</a:t>
                      </a:r>
                      <a:endParaRPr lang="en-US" sz="2000" dirty="0"/>
                    </a:p>
                  </a:txBody>
                  <a:tcPr/>
                </a:tc>
                <a:extLst>
                  <a:ext uri="{0D108BD9-81ED-4DB2-BD59-A6C34878D82A}">
                    <a16:rowId xmlns:a16="http://schemas.microsoft.com/office/drawing/2014/main" val="1403965084"/>
                  </a:ext>
                </a:extLst>
              </a:tr>
              <a:tr h="460928">
                <a:tc>
                  <a:txBody>
                    <a:bodyPr/>
                    <a:lstStyle/>
                    <a:p>
                      <a:pPr algn="r"/>
                      <a:r>
                        <a:rPr lang="en-US" dirty="0" smtClean="0">
                          <a:solidFill>
                            <a:srgbClr val="00B0F0"/>
                          </a:solidFill>
                        </a:rPr>
                        <a:t>Total</a:t>
                      </a:r>
                      <a:endParaRPr lang="en-US" dirty="0">
                        <a:solidFill>
                          <a:srgbClr val="00B0F0"/>
                        </a:solidFill>
                      </a:endParaRPr>
                    </a:p>
                  </a:txBody>
                  <a:tcPr/>
                </a:tc>
                <a:tc>
                  <a:txBody>
                    <a:bodyPr/>
                    <a:lstStyle/>
                    <a:p>
                      <a:pPr algn="ctr"/>
                      <a:r>
                        <a:rPr lang="en-US" dirty="0" smtClean="0">
                          <a:solidFill>
                            <a:srgbClr val="00B0F0"/>
                          </a:solidFill>
                        </a:rPr>
                        <a:t>$74,997,327</a:t>
                      </a:r>
                      <a:endParaRPr lang="en-US" dirty="0">
                        <a:solidFill>
                          <a:srgbClr val="00B0F0"/>
                        </a:solidFill>
                      </a:endParaRPr>
                    </a:p>
                  </a:txBody>
                  <a:tcPr/>
                </a:tc>
                <a:tc>
                  <a:txBody>
                    <a:bodyPr/>
                    <a:lstStyle/>
                    <a:p>
                      <a:pPr algn="ctr"/>
                      <a:r>
                        <a:rPr lang="en-US" sz="2000" b="1" dirty="0" smtClean="0">
                          <a:solidFill>
                            <a:srgbClr val="7030A0"/>
                          </a:solidFill>
                        </a:rPr>
                        <a:t>$76,368,092</a:t>
                      </a:r>
                    </a:p>
                    <a:p>
                      <a:pPr algn="ctr"/>
                      <a:r>
                        <a:rPr lang="en-US" dirty="0" smtClean="0">
                          <a:solidFill>
                            <a:srgbClr val="00B0F0"/>
                          </a:solidFill>
                        </a:rPr>
                        <a:t>$</a:t>
                      </a:r>
                      <a:r>
                        <a:rPr lang="en-US" dirty="0" smtClean="0">
                          <a:solidFill>
                            <a:srgbClr val="00B0F0"/>
                          </a:solidFill>
                        </a:rPr>
                        <a:t>76,430,449</a:t>
                      </a:r>
                      <a:endParaRPr lang="en-US" dirty="0">
                        <a:solidFill>
                          <a:srgbClr val="00B0F0"/>
                        </a:solidFill>
                      </a:endParaRPr>
                    </a:p>
                  </a:txBody>
                  <a:tcPr/>
                </a:tc>
                <a:tc>
                  <a:txBody>
                    <a:bodyPr/>
                    <a:lstStyle/>
                    <a:p>
                      <a:pPr algn="ctr"/>
                      <a:r>
                        <a:rPr lang="en-US" b="1" dirty="0" smtClean="0">
                          <a:solidFill>
                            <a:srgbClr val="7030A0"/>
                          </a:solidFill>
                        </a:rPr>
                        <a:t>$</a:t>
                      </a:r>
                      <a:r>
                        <a:rPr lang="en-US" sz="2000" b="1" dirty="0" smtClean="0">
                          <a:solidFill>
                            <a:srgbClr val="7030A0"/>
                          </a:solidFill>
                        </a:rPr>
                        <a:t>1,370,765</a:t>
                      </a:r>
                    </a:p>
                    <a:p>
                      <a:pPr algn="ctr"/>
                      <a:r>
                        <a:rPr lang="en-US" dirty="0" smtClean="0">
                          <a:solidFill>
                            <a:srgbClr val="00B0F0"/>
                          </a:solidFill>
                        </a:rPr>
                        <a:t>$1,433,122</a:t>
                      </a:r>
                      <a:endParaRPr lang="en-US" dirty="0">
                        <a:solidFill>
                          <a:srgbClr val="00B0F0"/>
                        </a:solidFill>
                      </a:endParaRPr>
                    </a:p>
                  </a:txBody>
                  <a:tcPr/>
                </a:tc>
                <a:tc>
                  <a:txBody>
                    <a:bodyPr/>
                    <a:lstStyle/>
                    <a:p>
                      <a:pPr algn="ctr"/>
                      <a:r>
                        <a:rPr lang="en-US" sz="2000" b="1" dirty="0" smtClean="0">
                          <a:solidFill>
                            <a:srgbClr val="7030A0"/>
                          </a:solidFill>
                        </a:rPr>
                        <a:t>1.82%</a:t>
                      </a:r>
                    </a:p>
                    <a:p>
                      <a:pPr algn="ctr"/>
                      <a:r>
                        <a:rPr lang="en-US" dirty="0" smtClean="0">
                          <a:solidFill>
                            <a:srgbClr val="00B0F0"/>
                          </a:solidFill>
                        </a:rPr>
                        <a:t>1.91</a:t>
                      </a:r>
                      <a:r>
                        <a:rPr lang="en-US" dirty="0" smtClean="0">
                          <a:solidFill>
                            <a:srgbClr val="00B0F0"/>
                          </a:solidFill>
                        </a:rPr>
                        <a:t>%</a:t>
                      </a:r>
                      <a:endParaRPr lang="en-US" dirty="0">
                        <a:solidFill>
                          <a:srgbClr val="00B0F0"/>
                        </a:solidFill>
                      </a:endParaRPr>
                    </a:p>
                  </a:txBody>
                  <a:tcPr/>
                </a:tc>
                <a:extLst>
                  <a:ext uri="{0D108BD9-81ED-4DB2-BD59-A6C34878D82A}">
                    <a16:rowId xmlns:a16="http://schemas.microsoft.com/office/drawing/2014/main" val="2289659805"/>
                  </a:ext>
                </a:extLst>
              </a:tr>
            </a:tbl>
          </a:graphicData>
        </a:graphic>
      </p:graphicFrame>
    </p:spTree>
    <p:extLst>
      <p:ext uri="{BB962C8B-B14F-4D97-AF65-F5344CB8AC3E}">
        <p14:creationId xmlns:p14="http://schemas.microsoft.com/office/powerpoint/2010/main" val="12348768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Preliminary Tax </a:t>
            </a:r>
            <a:r>
              <a:rPr lang="en-US" dirty="0" smtClean="0"/>
              <a:t>Request </a:t>
            </a:r>
            <a:r>
              <a:rPr lang="en-US" sz="3200" dirty="0" smtClean="0">
                <a:solidFill>
                  <a:srgbClr val="7030A0"/>
                </a:solidFill>
              </a:rPr>
              <a:t>(NO CHANGES)</a:t>
            </a:r>
            <a:endParaRPr lang="en-US" sz="3200" dirty="0">
              <a:solidFill>
                <a:srgbClr val="7030A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35833662"/>
              </p:ext>
            </p:extLst>
          </p:nvPr>
        </p:nvGraphicFramePr>
        <p:xfrm>
          <a:off x="3582783" y="2198300"/>
          <a:ext cx="8096600" cy="2452255"/>
        </p:xfrm>
        <a:graphic>
          <a:graphicData uri="http://schemas.openxmlformats.org/drawingml/2006/table">
            <a:tbl>
              <a:tblPr firstRow="1" bandRow="1">
                <a:tableStyleId>{5C22544A-7EE6-4342-B048-85BDC9FD1C3A}</a:tableStyleId>
              </a:tblPr>
              <a:tblGrid>
                <a:gridCol w="1619320">
                  <a:extLst>
                    <a:ext uri="{9D8B030D-6E8A-4147-A177-3AD203B41FA5}">
                      <a16:colId xmlns:a16="http://schemas.microsoft.com/office/drawing/2014/main" val="2564752306"/>
                    </a:ext>
                  </a:extLst>
                </a:gridCol>
                <a:gridCol w="1619320">
                  <a:extLst>
                    <a:ext uri="{9D8B030D-6E8A-4147-A177-3AD203B41FA5}">
                      <a16:colId xmlns:a16="http://schemas.microsoft.com/office/drawing/2014/main" val="2203637775"/>
                    </a:ext>
                  </a:extLst>
                </a:gridCol>
                <a:gridCol w="1619320">
                  <a:extLst>
                    <a:ext uri="{9D8B030D-6E8A-4147-A177-3AD203B41FA5}">
                      <a16:colId xmlns:a16="http://schemas.microsoft.com/office/drawing/2014/main" val="3611542870"/>
                    </a:ext>
                  </a:extLst>
                </a:gridCol>
                <a:gridCol w="1619320">
                  <a:extLst>
                    <a:ext uri="{9D8B030D-6E8A-4147-A177-3AD203B41FA5}">
                      <a16:colId xmlns:a16="http://schemas.microsoft.com/office/drawing/2014/main" val="2556073356"/>
                    </a:ext>
                  </a:extLst>
                </a:gridCol>
                <a:gridCol w="1619320">
                  <a:extLst>
                    <a:ext uri="{9D8B030D-6E8A-4147-A177-3AD203B41FA5}">
                      <a16:colId xmlns:a16="http://schemas.microsoft.com/office/drawing/2014/main" val="3208293796"/>
                    </a:ext>
                  </a:extLst>
                </a:gridCol>
              </a:tblGrid>
              <a:tr h="490451">
                <a:tc>
                  <a:txBody>
                    <a:bodyPr/>
                    <a:lstStyle/>
                    <a:p>
                      <a:pPr algn="ctr"/>
                      <a:r>
                        <a:rPr lang="en-US" sz="1600" dirty="0" smtClean="0"/>
                        <a:t>FUND</a:t>
                      </a:r>
                      <a:endParaRPr lang="en-US" sz="1600" dirty="0"/>
                    </a:p>
                  </a:txBody>
                  <a:tcPr/>
                </a:tc>
                <a:tc>
                  <a:txBody>
                    <a:bodyPr/>
                    <a:lstStyle/>
                    <a:p>
                      <a:pPr algn="ctr"/>
                      <a:r>
                        <a:rPr lang="en-US" sz="1600" dirty="0" smtClean="0"/>
                        <a:t>FY 21</a:t>
                      </a:r>
                      <a:endParaRPr lang="en-US" sz="1600" dirty="0"/>
                    </a:p>
                  </a:txBody>
                  <a:tcPr/>
                </a:tc>
                <a:tc>
                  <a:txBody>
                    <a:bodyPr/>
                    <a:lstStyle/>
                    <a:p>
                      <a:pPr algn="ctr"/>
                      <a:r>
                        <a:rPr lang="en-US" sz="1600" dirty="0" smtClean="0"/>
                        <a:t>FY 22</a:t>
                      </a:r>
                      <a:endParaRPr lang="en-US" sz="1600" dirty="0"/>
                    </a:p>
                  </a:txBody>
                  <a:tcPr/>
                </a:tc>
                <a:tc>
                  <a:txBody>
                    <a:bodyPr/>
                    <a:lstStyle/>
                    <a:p>
                      <a:pPr algn="ctr"/>
                      <a:r>
                        <a:rPr lang="en-US" sz="1600" dirty="0" smtClean="0"/>
                        <a:t>DIFFERENCE</a:t>
                      </a:r>
                      <a:endParaRPr lang="en-US" sz="1600" dirty="0"/>
                    </a:p>
                  </a:txBody>
                  <a:tcPr/>
                </a:tc>
                <a:tc>
                  <a:txBody>
                    <a:bodyPr/>
                    <a:lstStyle/>
                    <a:p>
                      <a:pPr algn="ctr"/>
                      <a:r>
                        <a:rPr lang="en-US" sz="1600" dirty="0" smtClean="0"/>
                        <a:t>CHANGE %</a:t>
                      </a:r>
                      <a:endParaRPr lang="en-US" sz="1600" dirty="0"/>
                    </a:p>
                  </a:txBody>
                  <a:tcPr/>
                </a:tc>
                <a:extLst>
                  <a:ext uri="{0D108BD9-81ED-4DB2-BD59-A6C34878D82A}">
                    <a16:rowId xmlns:a16="http://schemas.microsoft.com/office/drawing/2014/main" val="12395444"/>
                  </a:ext>
                </a:extLst>
              </a:tr>
              <a:tr h="490451">
                <a:tc>
                  <a:txBody>
                    <a:bodyPr/>
                    <a:lstStyle/>
                    <a:p>
                      <a:r>
                        <a:rPr lang="en-US" sz="1600" dirty="0" smtClean="0"/>
                        <a:t>General</a:t>
                      </a:r>
                    </a:p>
                  </a:txBody>
                  <a:tcPr/>
                </a:tc>
                <a:tc>
                  <a:txBody>
                    <a:bodyPr/>
                    <a:lstStyle/>
                    <a:p>
                      <a:pPr algn="ctr"/>
                      <a:r>
                        <a:rPr lang="en-US" dirty="0" smtClean="0">
                          <a:solidFill>
                            <a:schemeClr val="bg1"/>
                          </a:solidFill>
                        </a:rPr>
                        <a:t>$40,540,877</a:t>
                      </a:r>
                      <a:endParaRPr lang="en-US" dirty="0">
                        <a:solidFill>
                          <a:schemeClr val="bg1"/>
                        </a:solidFill>
                      </a:endParaRPr>
                    </a:p>
                  </a:txBody>
                  <a:tcPr/>
                </a:tc>
                <a:tc>
                  <a:txBody>
                    <a:bodyPr/>
                    <a:lstStyle/>
                    <a:p>
                      <a:pPr algn="ctr"/>
                      <a:r>
                        <a:rPr lang="en-US" dirty="0" smtClean="0">
                          <a:solidFill>
                            <a:schemeClr val="bg1"/>
                          </a:solidFill>
                        </a:rPr>
                        <a:t>$41,551,881</a:t>
                      </a:r>
                      <a:endParaRPr lang="en-US" dirty="0">
                        <a:solidFill>
                          <a:schemeClr val="bg1"/>
                        </a:solidFill>
                      </a:endParaRPr>
                    </a:p>
                  </a:txBody>
                  <a:tcPr/>
                </a:tc>
                <a:tc>
                  <a:txBody>
                    <a:bodyPr/>
                    <a:lstStyle/>
                    <a:p>
                      <a:pPr algn="ctr"/>
                      <a:r>
                        <a:rPr lang="en-US" dirty="0" smtClean="0">
                          <a:solidFill>
                            <a:schemeClr val="bg1"/>
                          </a:solidFill>
                        </a:rPr>
                        <a:t>$1,011,004</a:t>
                      </a:r>
                      <a:endParaRPr lang="en-US" dirty="0">
                        <a:solidFill>
                          <a:schemeClr val="bg1"/>
                        </a:solidFill>
                      </a:endParaRPr>
                    </a:p>
                  </a:txBody>
                  <a:tcPr/>
                </a:tc>
                <a:tc>
                  <a:txBody>
                    <a:bodyPr/>
                    <a:lstStyle/>
                    <a:p>
                      <a:pPr algn="ctr"/>
                      <a:r>
                        <a:rPr lang="en-US" dirty="0" smtClean="0">
                          <a:solidFill>
                            <a:schemeClr val="bg1"/>
                          </a:solidFill>
                        </a:rPr>
                        <a:t>2.49%</a:t>
                      </a:r>
                      <a:endParaRPr lang="en-US" dirty="0">
                        <a:solidFill>
                          <a:schemeClr val="bg1"/>
                        </a:solidFill>
                      </a:endParaRPr>
                    </a:p>
                  </a:txBody>
                  <a:tcPr/>
                </a:tc>
                <a:extLst>
                  <a:ext uri="{0D108BD9-81ED-4DB2-BD59-A6C34878D82A}">
                    <a16:rowId xmlns:a16="http://schemas.microsoft.com/office/drawing/2014/main" val="957085582"/>
                  </a:ext>
                </a:extLst>
              </a:tr>
              <a:tr h="490451">
                <a:tc>
                  <a:txBody>
                    <a:bodyPr/>
                    <a:lstStyle/>
                    <a:p>
                      <a:r>
                        <a:rPr lang="en-US" sz="1600" dirty="0" smtClean="0"/>
                        <a:t>Special Building</a:t>
                      </a:r>
                      <a:endParaRPr lang="en-US" sz="1600" dirty="0"/>
                    </a:p>
                  </a:txBody>
                  <a:tcPr/>
                </a:tc>
                <a:tc>
                  <a:txBody>
                    <a:bodyPr/>
                    <a:lstStyle/>
                    <a:p>
                      <a:pPr algn="ctr"/>
                      <a:r>
                        <a:rPr lang="en-US" dirty="0" smtClean="0">
                          <a:solidFill>
                            <a:schemeClr val="bg1"/>
                          </a:solidFill>
                        </a:rPr>
                        <a:t>$864,895</a:t>
                      </a:r>
                      <a:endParaRPr lang="en-US" dirty="0">
                        <a:solidFill>
                          <a:schemeClr val="bg1"/>
                        </a:solidFill>
                      </a:endParaRPr>
                    </a:p>
                  </a:txBody>
                  <a:tcPr/>
                </a:tc>
                <a:tc>
                  <a:txBody>
                    <a:bodyPr/>
                    <a:lstStyle/>
                    <a:p>
                      <a:pPr algn="ctr"/>
                      <a:r>
                        <a:rPr lang="en-US" dirty="0" smtClean="0">
                          <a:solidFill>
                            <a:schemeClr val="bg1"/>
                          </a:solidFill>
                        </a:rPr>
                        <a:t>$0</a:t>
                      </a:r>
                      <a:endParaRPr lang="en-US" dirty="0">
                        <a:solidFill>
                          <a:schemeClr val="bg1"/>
                        </a:solidFill>
                      </a:endParaRPr>
                    </a:p>
                  </a:txBody>
                  <a:tcPr/>
                </a:tc>
                <a:tc>
                  <a:txBody>
                    <a:bodyPr/>
                    <a:lstStyle/>
                    <a:p>
                      <a:pPr algn="ctr"/>
                      <a:r>
                        <a:rPr lang="en-US" dirty="0" smtClean="0">
                          <a:solidFill>
                            <a:schemeClr val="bg1"/>
                          </a:solidFill>
                        </a:rPr>
                        <a:t>-$864,895</a:t>
                      </a:r>
                      <a:endParaRPr lang="en-US" dirty="0">
                        <a:solidFill>
                          <a:schemeClr val="bg1"/>
                        </a:solidFill>
                      </a:endParaRPr>
                    </a:p>
                  </a:txBody>
                  <a:tcPr/>
                </a:tc>
                <a:tc>
                  <a:txBody>
                    <a:bodyPr/>
                    <a:lstStyle/>
                    <a:p>
                      <a:pPr algn="ctr"/>
                      <a:r>
                        <a:rPr lang="en-US" dirty="0" smtClean="0">
                          <a:solidFill>
                            <a:schemeClr val="bg1"/>
                          </a:solidFill>
                        </a:rPr>
                        <a:t>-100%</a:t>
                      </a:r>
                    </a:p>
                  </a:txBody>
                  <a:tcPr/>
                </a:tc>
                <a:extLst>
                  <a:ext uri="{0D108BD9-81ED-4DB2-BD59-A6C34878D82A}">
                    <a16:rowId xmlns:a16="http://schemas.microsoft.com/office/drawing/2014/main" val="281606473"/>
                  </a:ext>
                </a:extLst>
              </a:tr>
              <a:tr h="490451">
                <a:tc>
                  <a:txBody>
                    <a:bodyPr/>
                    <a:lstStyle/>
                    <a:p>
                      <a:r>
                        <a:rPr lang="en-US" sz="1600" dirty="0" smtClean="0"/>
                        <a:t>Bond Funds</a:t>
                      </a:r>
                      <a:endParaRPr lang="en-US" sz="1600" dirty="0"/>
                    </a:p>
                  </a:txBody>
                  <a:tcPr/>
                </a:tc>
                <a:tc>
                  <a:txBody>
                    <a:bodyPr/>
                    <a:lstStyle/>
                    <a:p>
                      <a:pPr algn="ctr"/>
                      <a:r>
                        <a:rPr lang="en-US" dirty="0" smtClean="0">
                          <a:solidFill>
                            <a:schemeClr val="bg1"/>
                          </a:solidFill>
                        </a:rPr>
                        <a:t>$7,346,621</a:t>
                      </a:r>
                      <a:endParaRPr lang="en-US" dirty="0">
                        <a:solidFill>
                          <a:schemeClr val="bg1"/>
                        </a:solidFill>
                      </a:endParaRPr>
                    </a:p>
                  </a:txBody>
                  <a:tcPr/>
                </a:tc>
                <a:tc>
                  <a:txBody>
                    <a:bodyPr/>
                    <a:lstStyle/>
                    <a:p>
                      <a:pPr algn="ctr"/>
                      <a:r>
                        <a:rPr lang="en-US" dirty="0" smtClean="0">
                          <a:solidFill>
                            <a:schemeClr val="bg1"/>
                          </a:solidFill>
                        </a:rPr>
                        <a:t>$6,938,023</a:t>
                      </a:r>
                      <a:endParaRPr lang="en-US" dirty="0">
                        <a:solidFill>
                          <a:schemeClr val="bg1"/>
                        </a:solidFill>
                      </a:endParaRPr>
                    </a:p>
                  </a:txBody>
                  <a:tcPr/>
                </a:tc>
                <a:tc>
                  <a:txBody>
                    <a:bodyPr/>
                    <a:lstStyle/>
                    <a:p>
                      <a:pPr algn="ctr"/>
                      <a:r>
                        <a:rPr lang="en-US" dirty="0" smtClean="0">
                          <a:solidFill>
                            <a:schemeClr val="bg1"/>
                          </a:solidFill>
                        </a:rPr>
                        <a:t>-$408,598</a:t>
                      </a:r>
                      <a:endParaRPr lang="en-US" dirty="0">
                        <a:solidFill>
                          <a:schemeClr val="bg1"/>
                        </a:solidFill>
                      </a:endParaRPr>
                    </a:p>
                  </a:txBody>
                  <a:tcPr/>
                </a:tc>
                <a:tc>
                  <a:txBody>
                    <a:bodyPr/>
                    <a:lstStyle/>
                    <a:p>
                      <a:pPr algn="ctr"/>
                      <a:r>
                        <a:rPr lang="en-US" dirty="0" smtClean="0">
                          <a:solidFill>
                            <a:schemeClr val="bg1"/>
                          </a:solidFill>
                        </a:rPr>
                        <a:t>-5.56%</a:t>
                      </a:r>
                      <a:endParaRPr lang="en-US" dirty="0">
                        <a:solidFill>
                          <a:schemeClr val="bg1"/>
                        </a:solidFill>
                      </a:endParaRPr>
                    </a:p>
                  </a:txBody>
                  <a:tcPr/>
                </a:tc>
                <a:extLst>
                  <a:ext uri="{0D108BD9-81ED-4DB2-BD59-A6C34878D82A}">
                    <a16:rowId xmlns:a16="http://schemas.microsoft.com/office/drawing/2014/main" val="1127688833"/>
                  </a:ext>
                </a:extLst>
              </a:tr>
              <a:tr h="490451">
                <a:tc>
                  <a:txBody>
                    <a:bodyPr/>
                    <a:lstStyle/>
                    <a:p>
                      <a:pPr algn="r"/>
                      <a:r>
                        <a:rPr lang="en-US" dirty="0" smtClean="0">
                          <a:solidFill>
                            <a:srgbClr val="00B0F0"/>
                          </a:solidFill>
                        </a:rPr>
                        <a:t>Total</a:t>
                      </a:r>
                      <a:endParaRPr lang="en-US" dirty="0">
                        <a:solidFill>
                          <a:srgbClr val="00B0F0"/>
                        </a:solidFill>
                      </a:endParaRPr>
                    </a:p>
                  </a:txBody>
                  <a:tcPr/>
                </a:tc>
                <a:tc>
                  <a:txBody>
                    <a:bodyPr/>
                    <a:lstStyle/>
                    <a:p>
                      <a:pPr algn="ctr"/>
                      <a:r>
                        <a:rPr lang="en-US" dirty="0" smtClean="0">
                          <a:solidFill>
                            <a:srgbClr val="00B0F0"/>
                          </a:solidFill>
                        </a:rPr>
                        <a:t>$48,752,393</a:t>
                      </a:r>
                      <a:endParaRPr lang="en-US" dirty="0">
                        <a:solidFill>
                          <a:srgbClr val="00B0F0"/>
                        </a:solidFill>
                      </a:endParaRPr>
                    </a:p>
                  </a:txBody>
                  <a:tcPr/>
                </a:tc>
                <a:tc>
                  <a:txBody>
                    <a:bodyPr/>
                    <a:lstStyle/>
                    <a:p>
                      <a:pPr algn="ctr"/>
                      <a:r>
                        <a:rPr lang="en-US" dirty="0" smtClean="0">
                          <a:solidFill>
                            <a:srgbClr val="00B0F0"/>
                          </a:solidFill>
                        </a:rPr>
                        <a:t>$48,489,904</a:t>
                      </a:r>
                      <a:endParaRPr lang="en-US" dirty="0">
                        <a:solidFill>
                          <a:srgbClr val="00B0F0"/>
                        </a:solidFill>
                      </a:endParaRPr>
                    </a:p>
                  </a:txBody>
                  <a:tcPr/>
                </a:tc>
                <a:tc>
                  <a:txBody>
                    <a:bodyPr/>
                    <a:lstStyle/>
                    <a:p>
                      <a:pPr algn="ctr"/>
                      <a:r>
                        <a:rPr lang="en-US" dirty="0" smtClean="0">
                          <a:solidFill>
                            <a:srgbClr val="00B0F0"/>
                          </a:solidFill>
                        </a:rPr>
                        <a:t>-$262,489</a:t>
                      </a:r>
                      <a:endParaRPr lang="en-US" dirty="0">
                        <a:solidFill>
                          <a:srgbClr val="00B0F0"/>
                        </a:solidFill>
                      </a:endParaRPr>
                    </a:p>
                  </a:txBody>
                  <a:tcPr/>
                </a:tc>
                <a:tc>
                  <a:txBody>
                    <a:bodyPr/>
                    <a:lstStyle/>
                    <a:p>
                      <a:pPr algn="ctr"/>
                      <a:r>
                        <a:rPr lang="en-US" dirty="0" smtClean="0">
                          <a:solidFill>
                            <a:srgbClr val="00B0F0"/>
                          </a:solidFill>
                        </a:rPr>
                        <a:t>-$0.54%</a:t>
                      </a:r>
                      <a:endParaRPr lang="en-US" dirty="0">
                        <a:solidFill>
                          <a:srgbClr val="00B0F0"/>
                        </a:solidFill>
                      </a:endParaRPr>
                    </a:p>
                  </a:txBody>
                  <a:tcPr/>
                </a:tc>
                <a:extLst>
                  <a:ext uri="{0D108BD9-81ED-4DB2-BD59-A6C34878D82A}">
                    <a16:rowId xmlns:a16="http://schemas.microsoft.com/office/drawing/2014/main" val="3482562982"/>
                  </a:ext>
                </a:extLst>
              </a:tr>
            </a:tbl>
          </a:graphicData>
        </a:graphic>
      </p:graphicFrame>
    </p:spTree>
    <p:extLst>
      <p:ext uri="{BB962C8B-B14F-4D97-AF65-F5344CB8AC3E}">
        <p14:creationId xmlns:p14="http://schemas.microsoft.com/office/powerpoint/2010/main" val="35424081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Estimated Tax </a:t>
            </a:r>
            <a:r>
              <a:rPr lang="en-US" dirty="0" smtClean="0"/>
              <a:t>Levy</a:t>
            </a:r>
            <a:r>
              <a:rPr lang="en-US" dirty="0" smtClean="0"/>
              <a:t>	</a:t>
            </a:r>
            <a:r>
              <a:rPr lang="en-US" sz="1600" dirty="0" smtClean="0">
                <a:solidFill>
                  <a:srgbClr val="7030A0"/>
                </a:solidFill>
              </a:rPr>
              <a:t>(Corrections in purple) </a:t>
            </a:r>
            <a:br>
              <a:rPr lang="en-US" sz="1600" dirty="0" smtClean="0">
                <a:solidFill>
                  <a:srgbClr val="7030A0"/>
                </a:solidFill>
              </a:rPr>
            </a:br>
            <a:r>
              <a:rPr lang="en-US" sz="1600" dirty="0" smtClean="0">
                <a:solidFill>
                  <a:srgbClr val="7030A0"/>
                </a:solidFill>
              </a:rPr>
              <a:t/>
            </a:r>
            <a:br>
              <a:rPr lang="en-US" sz="1600" dirty="0" smtClean="0">
                <a:solidFill>
                  <a:srgbClr val="7030A0"/>
                </a:solidFill>
              </a:rPr>
            </a:br>
            <a:r>
              <a:rPr lang="en-US" sz="2000" dirty="0" smtClean="0">
                <a:solidFill>
                  <a:srgbClr val="7030A0"/>
                </a:solidFill>
              </a:rPr>
              <a:t>NOTE: </a:t>
            </a:r>
            <a:r>
              <a:rPr lang="en-US" sz="2000" dirty="0" smtClean="0">
                <a:solidFill>
                  <a:srgbClr val="7030A0"/>
                </a:solidFill>
              </a:rPr>
              <a:t>FY22 reduction in tax asking as a result of this correction compared to FY21.</a:t>
            </a:r>
            <a:endParaRPr lang="en-US" sz="2000" dirty="0">
              <a:solidFill>
                <a:srgbClr val="7030A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1950386"/>
              </p:ext>
            </p:extLst>
          </p:nvPr>
        </p:nvGraphicFramePr>
        <p:xfrm>
          <a:off x="3524595" y="2148423"/>
          <a:ext cx="8196350" cy="3040962"/>
        </p:xfrm>
        <a:graphic>
          <a:graphicData uri="http://schemas.openxmlformats.org/drawingml/2006/table">
            <a:tbl>
              <a:tblPr firstRow="1" bandRow="1">
                <a:tableStyleId>{5C22544A-7EE6-4342-B048-85BDC9FD1C3A}</a:tableStyleId>
              </a:tblPr>
              <a:tblGrid>
                <a:gridCol w="1639270">
                  <a:extLst>
                    <a:ext uri="{9D8B030D-6E8A-4147-A177-3AD203B41FA5}">
                      <a16:colId xmlns:a16="http://schemas.microsoft.com/office/drawing/2014/main" val="2434581654"/>
                    </a:ext>
                  </a:extLst>
                </a:gridCol>
                <a:gridCol w="1639270">
                  <a:extLst>
                    <a:ext uri="{9D8B030D-6E8A-4147-A177-3AD203B41FA5}">
                      <a16:colId xmlns:a16="http://schemas.microsoft.com/office/drawing/2014/main" val="1020480400"/>
                    </a:ext>
                  </a:extLst>
                </a:gridCol>
                <a:gridCol w="1639270">
                  <a:extLst>
                    <a:ext uri="{9D8B030D-6E8A-4147-A177-3AD203B41FA5}">
                      <a16:colId xmlns:a16="http://schemas.microsoft.com/office/drawing/2014/main" val="943847425"/>
                    </a:ext>
                  </a:extLst>
                </a:gridCol>
                <a:gridCol w="1639270">
                  <a:extLst>
                    <a:ext uri="{9D8B030D-6E8A-4147-A177-3AD203B41FA5}">
                      <a16:colId xmlns:a16="http://schemas.microsoft.com/office/drawing/2014/main" val="2983926391"/>
                    </a:ext>
                  </a:extLst>
                </a:gridCol>
                <a:gridCol w="1639270">
                  <a:extLst>
                    <a:ext uri="{9D8B030D-6E8A-4147-A177-3AD203B41FA5}">
                      <a16:colId xmlns:a16="http://schemas.microsoft.com/office/drawing/2014/main" val="4287436338"/>
                    </a:ext>
                  </a:extLst>
                </a:gridCol>
              </a:tblGrid>
              <a:tr h="514641">
                <a:tc>
                  <a:txBody>
                    <a:bodyPr/>
                    <a:lstStyle/>
                    <a:p>
                      <a:r>
                        <a:rPr lang="en-US" sz="1600" dirty="0" smtClean="0"/>
                        <a:t>FUND</a:t>
                      </a:r>
                      <a:endParaRPr lang="en-US" sz="1600" dirty="0"/>
                    </a:p>
                  </a:txBody>
                  <a:tcPr/>
                </a:tc>
                <a:tc>
                  <a:txBody>
                    <a:bodyPr/>
                    <a:lstStyle/>
                    <a:p>
                      <a:r>
                        <a:rPr lang="en-US" sz="1600" dirty="0" smtClean="0"/>
                        <a:t>FY 21</a:t>
                      </a:r>
                      <a:endParaRPr lang="en-US" sz="1600" dirty="0"/>
                    </a:p>
                  </a:txBody>
                  <a:tcPr/>
                </a:tc>
                <a:tc>
                  <a:txBody>
                    <a:bodyPr/>
                    <a:lstStyle/>
                    <a:p>
                      <a:r>
                        <a:rPr lang="en-US" sz="1600" dirty="0" smtClean="0"/>
                        <a:t>FY 22</a:t>
                      </a:r>
                      <a:endParaRPr lang="en-US" sz="1600" dirty="0"/>
                    </a:p>
                  </a:txBody>
                  <a:tcPr/>
                </a:tc>
                <a:tc>
                  <a:txBody>
                    <a:bodyPr/>
                    <a:lstStyle/>
                    <a:p>
                      <a:r>
                        <a:rPr lang="en-US" sz="1600" dirty="0" smtClean="0"/>
                        <a:t>DIFFERENCE</a:t>
                      </a:r>
                      <a:endParaRPr lang="en-US" sz="1600" dirty="0"/>
                    </a:p>
                  </a:txBody>
                  <a:tcPr/>
                </a:tc>
                <a:tc>
                  <a:txBody>
                    <a:bodyPr/>
                    <a:lstStyle/>
                    <a:p>
                      <a:r>
                        <a:rPr lang="en-US" sz="1600" dirty="0" smtClean="0"/>
                        <a:t>CHANGE %</a:t>
                      </a:r>
                      <a:endParaRPr lang="en-US" sz="1600" dirty="0"/>
                    </a:p>
                  </a:txBody>
                  <a:tcPr/>
                </a:tc>
                <a:extLst>
                  <a:ext uri="{0D108BD9-81ED-4DB2-BD59-A6C34878D82A}">
                    <a16:rowId xmlns:a16="http://schemas.microsoft.com/office/drawing/2014/main" val="1405445925"/>
                  </a:ext>
                </a:extLst>
              </a:tr>
              <a:tr h="514641">
                <a:tc>
                  <a:txBody>
                    <a:bodyPr/>
                    <a:lstStyle/>
                    <a:p>
                      <a:r>
                        <a:rPr lang="en-US" sz="1600" dirty="0" smtClean="0"/>
                        <a:t>General</a:t>
                      </a:r>
                    </a:p>
                  </a:txBody>
                  <a:tcPr/>
                </a:tc>
                <a:tc>
                  <a:txBody>
                    <a:bodyPr/>
                    <a:lstStyle/>
                    <a:p>
                      <a:pPr algn="ctr"/>
                      <a:r>
                        <a:rPr lang="en-US" dirty="0" smtClean="0">
                          <a:solidFill>
                            <a:schemeClr val="bg1"/>
                          </a:solidFill>
                        </a:rPr>
                        <a:t>$</a:t>
                      </a:r>
                      <a:r>
                        <a:rPr lang="en-US" dirty="0" smtClean="0">
                          <a:solidFill>
                            <a:schemeClr val="bg1"/>
                          </a:solidFill>
                        </a:rPr>
                        <a:t>1.004</a:t>
                      </a:r>
                      <a:endParaRPr lang="en-US" dirty="0">
                        <a:solidFill>
                          <a:schemeClr val="bg1"/>
                        </a:solidFill>
                      </a:endParaRPr>
                    </a:p>
                  </a:txBody>
                  <a:tcPr/>
                </a:tc>
                <a:tc>
                  <a:txBody>
                    <a:bodyPr/>
                    <a:lstStyle/>
                    <a:p>
                      <a:pPr algn="ctr"/>
                      <a:r>
                        <a:rPr lang="en-US" sz="2000" b="1" dirty="0" smtClean="0">
                          <a:solidFill>
                            <a:srgbClr val="7030A0"/>
                          </a:solidFill>
                        </a:rPr>
                        <a:t>$1.024</a:t>
                      </a:r>
                    </a:p>
                    <a:p>
                      <a:pPr algn="ctr"/>
                      <a:r>
                        <a:rPr lang="en-US" dirty="0" smtClean="0">
                          <a:solidFill>
                            <a:schemeClr val="bg1"/>
                          </a:solidFill>
                        </a:rPr>
                        <a:t>$1.050</a:t>
                      </a:r>
                      <a:endParaRPr lang="en-US" dirty="0">
                        <a:solidFill>
                          <a:schemeClr val="bg1"/>
                        </a:solidFill>
                      </a:endParaRPr>
                    </a:p>
                  </a:txBody>
                  <a:tcPr/>
                </a:tc>
                <a:tc>
                  <a:txBody>
                    <a:bodyPr/>
                    <a:lstStyle/>
                    <a:p>
                      <a:pPr algn="ctr"/>
                      <a:r>
                        <a:rPr lang="en-US" sz="2000" b="1" dirty="0" smtClean="0">
                          <a:solidFill>
                            <a:srgbClr val="7030A0"/>
                          </a:solidFill>
                        </a:rPr>
                        <a:t>$.02</a:t>
                      </a:r>
                    </a:p>
                    <a:p>
                      <a:pPr algn="ctr"/>
                      <a:r>
                        <a:rPr lang="en-US" dirty="0" smtClean="0">
                          <a:solidFill>
                            <a:schemeClr val="bg1"/>
                          </a:solidFill>
                        </a:rPr>
                        <a:t>$.</a:t>
                      </a:r>
                      <a:r>
                        <a:rPr lang="en-US" dirty="0" smtClean="0">
                          <a:solidFill>
                            <a:schemeClr val="bg1"/>
                          </a:solidFill>
                        </a:rPr>
                        <a:t>04565756</a:t>
                      </a:r>
                      <a:endParaRPr lang="en-US" dirty="0">
                        <a:solidFill>
                          <a:schemeClr val="bg1"/>
                        </a:solidFill>
                      </a:endParaRPr>
                    </a:p>
                  </a:txBody>
                  <a:tcPr/>
                </a:tc>
                <a:tc>
                  <a:txBody>
                    <a:bodyPr/>
                    <a:lstStyle/>
                    <a:p>
                      <a:pPr algn="ctr"/>
                      <a:r>
                        <a:rPr lang="en-US" sz="2000" b="1" dirty="0" smtClean="0">
                          <a:solidFill>
                            <a:srgbClr val="7030A0"/>
                          </a:solidFill>
                        </a:rPr>
                        <a:t>1.99%</a:t>
                      </a:r>
                    </a:p>
                    <a:p>
                      <a:pPr algn="ctr"/>
                      <a:r>
                        <a:rPr lang="en-US" dirty="0" smtClean="0">
                          <a:solidFill>
                            <a:schemeClr val="bg1"/>
                          </a:solidFill>
                        </a:rPr>
                        <a:t>4.58%</a:t>
                      </a:r>
                      <a:endParaRPr lang="en-US" dirty="0">
                        <a:solidFill>
                          <a:schemeClr val="bg1"/>
                        </a:solidFill>
                      </a:endParaRPr>
                    </a:p>
                  </a:txBody>
                  <a:tcPr/>
                </a:tc>
                <a:extLst>
                  <a:ext uri="{0D108BD9-81ED-4DB2-BD59-A6C34878D82A}">
                    <a16:rowId xmlns:a16="http://schemas.microsoft.com/office/drawing/2014/main" val="568713424"/>
                  </a:ext>
                </a:extLst>
              </a:tr>
              <a:tr h="514641">
                <a:tc>
                  <a:txBody>
                    <a:bodyPr/>
                    <a:lstStyle/>
                    <a:p>
                      <a:r>
                        <a:rPr lang="en-US" sz="1600" dirty="0" smtClean="0"/>
                        <a:t>Special Building</a:t>
                      </a:r>
                      <a:endParaRPr lang="en-US" sz="1600" dirty="0"/>
                    </a:p>
                  </a:txBody>
                  <a:tcPr/>
                </a:tc>
                <a:tc>
                  <a:txBody>
                    <a:bodyPr/>
                    <a:lstStyle/>
                    <a:p>
                      <a:pPr algn="ctr"/>
                      <a:r>
                        <a:rPr lang="en-US" dirty="0" smtClean="0">
                          <a:solidFill>
                            <a:schemeClr val="bg1"/>
                          </a:solidFill>
                        </a:rPr>
                        <a:t>$0.02364909</a:t>
                      </a:r>
                      <a:endParaRPr lang="en-US" dirty="0">
                        <a:solidFill>
                          <a:schemeClr val="bg1"/>
                        </a:solidFill>
                      </a:endParaRPr>
                    </a:p>
                  </a:txBody>
                  <a:tcPr/>
                </a:tc>
                <a:tc>
                  <a:txBody>
                    <a:bodyPr/>
                    <a:lstStyle/>
                    <a:p>
                      <a:pPr algn="ctr"/>
                      <a:r>
                        <a:rPr lang="en-US" dirty="0" smtClean="0">
                          <a:solidFill>
                            <a:schemeClr val="bg1"/>
                          </a:solidFill>
                        </a:rPr>
                        <a:t>$0.00</a:t>
                      </a:r>
                      <a:endParaRPr lang="en-US" dirty="0">
                        <a:solidFill>
                          <a:schemeClr val="bg1"/>
                        </a:solidFill>
                      </a:endParaRPr>
                    </a:p>
                  </a:txBody>
                  <a:tcPr/>
                </a:tc>
                <a:tc>
                  <a:txBody>
                    <a:bodyPr/>
                    <a:lstStyle/>
                    <a:p>
                      <a:pPr algn="ctr"/>
                      <a:r>
                        <a:rPr lang="en-US" dirty="0" smtClean="0">
                          <a:solidFill>
                            <a:schemeClr val="bg1"/>
                          </a:solidFill>
                        </a:rPr>
                        <a:t>-$.02364909</a:t>
                      </a:r>
                      <a:endParaRPr lang="en-US" dirty="0">
                        <a:solidFill>
                          <a:schemeClr val="bg1"/>
                        </a:solidFill>
                      </a:endParaRPr>
                    </a:p>
                  </a:txBody>
                  <a:tcPr/>
                </a:tc>
                <a:tc>
                  <a:txBody>
                    <a:bodyPr/>
                    <a:lstStyle/>
                    <a:p>
                      <a:pPr algn="ctr"/>
                      <a:r>
                        <a:rPr lang="en-US" dirty="0" smtClean="0">
                          <a:solidFill>
                            <a:schemeClr val="bg1"/>
                          </a:solidFill>
                        </a:rPr>
                        <a:t>- 100%</a:t>
                      </a:r>
                      <a:endParaRPr lang="en-US" dirty="0">
                        <a:solidFill>
                          <a:schemeClr val="bg1"/>
                        </a:solidFill>
                      </a:endParaRPr>
                    </a:p>
                  </a:txBody>
                  <a:tcPr/>
                </a:tc>
                <a:extLst>
                  <a:ext uri="{0D108BD9-81ED-4DB2-BD59-A6C34878D82A}">
                    <a16:rowId xmlns:a16="http://schemas.microsoft.com/office/drawing/2014/main" val="3803081751"/>
                  </a:ext>
                </a:extLst>
              </a:tr>
              <a:tr h="514641">
                <a:tc>
                  <a:txBody>
                    <a:bodyPr/>
                    <a:lstStyle/>
                    <a:p>
                      <a:r>
                        <a:rPr lang="en-US" sz="1600" dirty="0" smtClean="0"/>
                        <a:t>Bond Funds</a:t>
                      </a:r>
                      <a:endParaRPr lang="en-US" sz="1600" dirty="0"/>
                    </a:p>
                  </a:txBody>
                  <a:tcPr/>
                </a:tc>
                <a:tc>
                  <a:txBody>
                    <a:bodyPr/>
                    <a:lstStyle/>
                    <a:p>
                      <a:pPr algn="ctr"/>
                      <a:r>
                        <a:rPr lang="en-US" dirty="0" smtClean="0">
                          <a:solidFill>
                            <a:schemeClr val="bg1"/>
                          </a:solidFill>
                        </a:rPr>
                        <a:t>$0.18200849</a:t>
                      </a:r>
                      <a:endParaRPr lang="en-US" dirty="0">
                        <a:solidFill>
                          <a:schemeClr val="bg1"/>
                        </a:solidFill>
                      </a:endParaRPr>
                    </a:p>
                  </a:txBody>
                  <a:tcPr/>
                </a:tc>
                <a:tc>
                  <a:txBody>
                    <a:bodyPr/>
                    <a:lstStyle/>
                    <a:p>
                      <a:pPr algn="ctr"/>
                      <a:r>
                        <a:rPr lang="en-US" sz="2000" b="1" dirty="0" smtClean="0">
                          <a:solidFill>
                            <a:srgbClr val="7030A0"/>
                          </a:solidFill>
                        </a:rPr>
                        <a:t>$.171032</a:t>
                      </a:r>
                    </a:p>
                    <a:p>
                      <a:pPr algn="ctr"/>
                      <a:r>
                        <a:rPr lang="en-US" dirty="0" smtClean="0">
                          <a:solidFill>
                            <a:schemeClr val="bg1"/>
                          </a:solidFill>
                        </a:rPr>
                        <a:t>$0.17303</a:t>
                      </a:r>
                      <a:endParaRPr lang="en-US" dirty="0">
                        <a:solidFill>
                          <a:schemeClr val="bg1"/>
                        </a:solidFill>
                      </a:endParaRPr>
                    </a:p>
                  </a:txBody>
                  <a:tcPr/>
                </a:tc>
                <a:tc>
                  <a:txBody>
                    <a:bodyPr/>
                    <a:lstStyle/>
                    <a:p>
                      <a:pPr algn="ctr"/>
                      <a:r>
                        <a:rPr lang="en-US" sz="2000" b="1" dirty="0" smtClean="0">
                          <a:solidFill>
                            <a:srgbClr val="7030A0"/>
                          </a:solidFill>
                        </a:rPr>
                        <a:t>-$.01097649</a:t>
                      </a:r>
                    </a:p>
                    <a:p>
                      <a:pPr algn="ctr"/>
                      <a:r>
                        <a:rPr lang="en-US" dirty="0" smtClean="0">
                          <a:solidFill>
                            <a:schemeClr val="bg1"/>
                          </a:solidFill>
                        </a:rPr>
                        <a:t>-$</a:t>
                      </a:r>
                      <a:r>
                        <a:rPr lang="en-US" dirty="0" smtClean="0">
                          <a:solidFill>
                            <a:schemeClr val="bg1"/>
                          </a:solidFill>
                        </a:rPr>
                        <a:t>0.00897563</a:t>
                      </a:r>
                      <a:endParaRPr lang="en-US" dirty="0">
                        <a:solidFill>
                          <a:schemeClr val="bg1"/>
                        </a:solidFill>
                      </a:endParaRPr>
                    </a:p>
                  </a:txBody>
                  <a:tcPr/>
                </a:tc>
                <a:tc>
                  <a:txBody>
                    <a:bodyPr/>
                    <a:lstStyle/>
                    <a:p>
                      <a:pPr algn="ctr"/>
                      <a:r>
                        <a:rPr lang="en-US" sz="2000" b="1" dirty="0" smtClean="0">
                          <a:solidFill>
                            <a:srgbClr val="7030A0"/>
                          </a:solidFill>
                        </a:rPr>
                        <a:t>-6.41%</a:t>
                      </a:r>
                    </a:p>
                    <a:p>
                      <a:pPr algn="ctr"/>
                      <a:r>
                        <a:rPr lang="en-US" dirty="0" smtClean="0">
                          <a:solidFill>
                            <a:schemeClr val="bg1"/>
                          </a:solidFill>
                        </a:rPr>
                        <a:t>-</a:t>
                      </a:r>
                      <a:r>
                        <a:rPr lang="en-US" dirty="0" smtClean="0">
                          <a:solidFill>
                            <a:schemeClr val="bg1"/>
                          </a:solidFill>
                        </a:rPr>
                        <a:t>6.58%</a:t>
                      </a:r>
                      <a:endParaRPr lang="en-US" dirty="0">
                        <a:solidFill>
                          <a:schemeClr val="bg1"/>
                        </a:solidFill>
                      </a:endParaRPr>
                    </a:p>
                  </a:txBody>
                  <a:tcPr/>
                </a:tc>
                <a:extLst>
                  <a:ext uri="{0D108BD9-81ED-4DB2-BD59-A6C34878D82A}">
                    <a16:rowId xmlns:a16="http://schemas.microsoft.com/office/drawing/2014/main" val="601385186"/>
                  </a:ext>
                </a:extLst>
              </a:tr>
              <a:tr h="514641">
                <a:tc>
                  <a:txBody>
                    <a:bodyPr/>
                    <a:lstStyle/>
                    <a:p>
                      <a:pPr algn="r"/>
                      <a:r>
                        <a:rPr lang="en-US" dirty="0" smtClean="0">
                          <a:solidFill>
                            <a:srgbClr val="00B0F0"/>
                          </a:solidFill>
                        </a:rPr>
                        <a:t>Total</a:t>
                      </a:r>
                      <a:endParaRPr lang="en-US" dirty="0">
                        <a:solidFill>
                          <a:srgbClr val="00B0F0"/>
                        </a:solidFill>
                      </a:endParaRPr>
                    </a:p>
                  </a:txBody>
                  <a:tcPr/>
                </a:tc>
                <a:tc>
                  <a:txBody>
                    <a:bodyPr/>
                    <a:lstStyle/>
                    <a:p>
                      <a:pPr algn="ctr"/>
                      <a:r>
                        <a:rPr lang="en-US" dirty="0" smtClean="0">
                          <a:solidFill>
                            <a:srgbClr val="00B0F0"/>
                          </a:solidFill>
                        </a:rPr>
                        <a:t>$1.21000003</a:t>
                      </a:r>
                      <a:endParaRPr lang="en-US" dirty="0">
                        <a:solidFill>
                          <a:srgbClr val="00B0F0"/>
                        </a:solidFill>
                      </a:endParaRPr>
                    </a:p>
                  </a:txBody>
                  <a:tcPr/>
                </a:tc>
                <a:tc>
                  <a:txBody>
                    <a:bodyPr/>
                    <a:lstStyle/>
                    <a:p>
                      <a:pPr algn="ctr"/>
                      <a:r>
                        <a:rPr lang="en-US" sz="2000" b="1" dirty="0" smtClean="0">
                          <a:solidFill>
                            <a:srgbClr val="7030A0"/>
                          </a:solidFill>
                        </a:rPr>
                        <a:t>$1.195309</a:t>
                      </a:r>
                    </a:p>
                    <a:p>
                      <a:pPr algn="ctr"/>
                      <a:r>
                        <a:rPr lang="en-US" dirty="0" smtClean="0">
                          <a:solidFill>
                            <a:srgbClr val="00B0F0"/>
                          </a:solidFill>
                        </a:rPr>
                        <a:t>$</a:t>
                      </a:r>
                      <a:r>
                        <a:rPr lang="en-US" dirty="0" smtClean="0">
                          <a:solidFill>
                            <a:srgbClr val="00B0F0"/>
                          </a:solidFill>
                        </a:rPr>
                        <a:t>1.22303286</a:t>
                      </a:r>
                      <a:endParaRPr lang="en-US" dirty="0">
                        <a:solidFill>
                          <a:srgbClr val="00B0F0"/>
                        </a:solidFill>
                      </a:endParaRPr>
                    </a:p>
                  </a:txBody>
                  <a:tcPr/>
                </a:tc>
                <a:tc>
                  <a:txBody>
                    <a:bodyPr/>
                    <a:lstStyle/>
                    <a:p>
                      <a:pPr algn="ctr"/>
                      <a:r>
                        <a:rPr lang="en-US" sz="2000" b="1" dirty="0" smtClean="0">
                          <a:solidFill>
                            <a:srgbClr val="7030A0"/>
                          </a:solidFill>
                        </a:rPr>
                        <a:t>-$.01469103</a:t>
                      </a:r>
                    </a:p>
                    <a:p>
                      <a:pPr algn="ctr"/>
                      <a:r>
                        <a:rPr lang="en-US" dirty="0" smtClean="0">
                          <a:solidFill>
                            <a:srgbClr val="00B0F0"/>
                          </a:solidFill>
                        </a:rPr>
                        <a:t>$</a:t>
                      </a:r>
                      <a:r>
                        <a:rPr lang="en-US" dirty="0" smtClean="0">
                          <a:solidFill>
                            <a:srgbClr val="00B0F0"/>
                          </a:solidFill>
                        </a:rPr>
                        <a:t>0.01303283</a:t>
                      </a:r>
                      <a:endParaRPr lang="en-US" dirty="0">
                        <a:solidFill>
                          <a:srgbClr val="00B0F0"/>
                        </a:solidFill>
                      </a:endParaRPr>
                    </a:p>
                  </a:txBody>
                  <a:tcPr/>
                </a:tc>
                <a:tc>
                  <a:txBody>
                    <a:bodyPr/>
                    <a:lstStyle/>
                    <a:p>
                      <a:pPr algn="ctr"/>
                      <a:r>
                        <a:rPr lang="en-US" sz="2000" b="1" dirty="0" smtClean="0">
                          <a:solidFill>
                            <a:srgbClr val="7030A0"/>
                          </a:solidFill>
                        </a:rPr>
                        <a:t>-1.23%</a:t>
                      </a:r>
                    </a:p>
                    <a:p>
                      <a:pPr algn="ctr"/>
                      <a:r>
                        <a:rPr lang="en-US" dirty="0" smtClean="0">
                          <a:solidFill>
                            <a:srgbClr val="00B0F0"/>
                          </a:solidFill>
                        </a:rPr>
                        <a:t>1.08</a:t>
                      </a:r>
                      <a:r>
                        <a:rPr lang="en-US" dirty="0" smtClean="0">
                          <a:solidFill>
                            <a:srgbClr val="00B0F0"/>
                          </a:solidFill>
                        </a:rPr>
                        <a:t>%</a:t>
                      </a:r>
                      <a:endParaRPr lang="en-US" dirty="0">
                        <a:solidFill>
                          <a:srgbClr val="00B0F0"/>
                        </a:solidFill>
                      </a:endParaRPr>
                    </a:p>
                  </a:txBody>
                  <a:tcPr/>
                </a:tc>
                <a:extLst>
                  <a:ext uri="{0D108BD9-81ED-4DB2-BD59-A6C34878D82A}">
                    <a16:rowId xmlns:a16="http://schemas.microsoft.com/office/drawing/2014/main" val="3496485197"/>
                  </a:ext>
                </a:extLst>
              </a:tr>
            </a:tbl>
          </a:graphicData>
        </a:graphic>
      </p:graphicFrame>
    </p:spTree>
    <p:extLst>
      <p:ext uri="{BB962C8B-B14F-4D97-AF65-F5344CB8AC3E}">
        <p14:creationId xmlns:p14="http://schemas.microsoft.com/office/powerpoint/2010/main" val="36982369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 Highlights</a:t>
            </a:r>
            <a:endParaRPr lang="en-US" dirty="0"/>
          </a:p>
        </p:txBody>
      </p:sp>
      <p:sp>
        <p:nvSpPr>
          <p:cNvPr id="3" name="Content Placeholder 2"/>
          <p:cNvSpPr>
            <a:spLocks noGrp="1"/>
          </p:cNvSpPr>
          <p:nvPr>
            <p:ph idx="1"/>
          </p:nvPr>
        </p:nvSpPr>
        <p:spPr>
          <a:xfrm>
            <a:off x="3807229" y="1123837"/>
            <a:ext cx="7315200" cy="5120640"/>
          </a:xfrm>
        </p:spPr>
        <p:txBody>
          <a:bodyPr/>
          <a:lstStyle/>
          <a:p>
            <a:r>
              <a:rPr lang="en-US" dirty="0" smtClean="0"/>
              <a:t>State Aid: slight increase,$393,824.00 from previous year (4.90%)</a:t>
            </a:r>
          </a:p>
          <a:p>
            <a:r>
              <a:rPr lang="en-US" dirty="0" smtClean="0"/>
              <a:t>I recommend we </a:t>
            </a:r>
            <a:r>
              <a:rPr lang="en-US" dirty="0" smtClean="0"/>
              <a:t> </a:t>
            </a:r>
            <a:r>
              <a:rPr lang="en-US" dirty="0" smtClean="0">
                <a:solidFill>
                  <a:srgbClr val="FFFF00"/>
                </a:solidFill>
              </a:rPr>
              <a:t>(decrease) </a:t>
            </a:r>
            <a:r>
              <a:rPr lang="en-US" dirty="0" smtClean="0"/>
              <a:t>increase </a:t>
            </a:r>
            <a:r>
              <a:rPr lang="en-US" dirty="0" smtClean="0"/>
              <a:t>the tax </a:t>
            </a:r>
            <a:r>
              <a:rPr lang="en-US" dirty="0"/>
              <a:t>ask by </a:t>
            </a:r>
            <a:r>
              <a:rPr lang="en-US" b="1" dirty="0" smtClean="0">
                <a:solidFill>
                  <a:srgbClr val="FFFF00"/>
                </a:solidFill>
              </a:rPr>
              <a:t>(</a:t>
            </a:r>
            <a:r>
              <a:rPr lang="en-US" b="1" dirty="0" smtClean="0">
                <a:solidFill>
                  <a:srgbClr val="FFFF00"/>
                </a:solidFill>
              </a:rPr>
              <a:t>$.01469103) </a:t>
            </a:r>
            <a:r>
              <a:rPr lang="en-US" dirty="0" smtClean="0"/>
              <a:t>$</a:t>
            </a:r>
            <a:r>
              <a:rPr lang="en-US" dirty="0" smtClean="0"/>
              <a:t>0.01303 </a:t>
            </a:r>
            <a:r>
              <a:rPr lang="en-US" dirty="0"/>
              <a:t>cents compared to previous </a:t>
            </a:r>
            <a:r>
              <a:rPr lang="en-US" dirty="0" smtClean="0"/>
              <a:t>year</a:t>
            </a:r>
          </a:p>
          <a:p>
            <a:r>
              <a:rPr lang="en-US" dirty="0"/>
              <a:t>$1,006,950.00 in additional funding from this tax </a:t>
            </a:r>
            <a:r>
              <a:rPr lang="en-US" dirty="0" smtClean="0"/>
              <a:t>ask</a:t>
            </a:r>
          </a:p>
          <a:p>
            <a:r>
              <a:rPr lang="en-US" dirty="0" smtClean="0"/>
              <a:t>$1,150,000.00 in RESERVES used in FY22 Budget</a:t>
            </a:r>
          </a:p>
          <a:p>
            <a:r>
              <a:rPr lang="en-US" dirty="0" smtClean="0"/>
              <a:t>FY22 total operating budget for KPS would exceed last year’s budget by 1.91</a:t>
            </a:r>
            <a:r>
              <a:rPr lang="en-US" dirty="0" smtClean="0"/>
              <a:t>% </a:t>
            </a:r>
            <a:r>
              <a:rPr lang="en-US" dirty="0" smtClean="0">
                <a:solidFill>
                  <a:srgbClr val="FFFF00"/>
                </a:solidFill>
              </a:rPr>
              <a:t>(1.82% is the corrected percentage).</a:t>
            </a:r>
            <a:endParaRPr lang="en-US" dirty="0" smtClean="0">
              <a:solidFill>
                <a:srgbClr val="FFFF00"/>
              </a:solidFill>
            </a:endParaRPr>
          </a:p>
          <a:p>
            <a:r>
              <a:rPr lang="en-US" dirty="0" smtClean="0"/>
              <a:t>Significant Grant Increases in Cares Funding and Early Childhood .  Shows up as an increase in our Reserves however, these funds are not sustainable and will be exhausted over the next few years.  </a:t>
            </a:r>
          </a:p>
          <a:p>
            <a:pPr marL="0" indent="0">
              <a:buNone/>
            </a:pPr>
            <a:endParaRPr lang="en-US" dirty="0" smtClean="0"/>
          </a:p>
        </p:txBody>
      </p:sp>
    </p:spTree>
    <p:extLst>
      <p:ext uri="{BB962C8B-B14F-4D97-AF65-F5344CB8AC3E}">
        <p14:creationId xmlns:p14="http://schemas.microsoft.com/office/powerpoint/2010/main" val="23838129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propose to use our increased resources?</a:t>
            </a:r>
            <a:endParaRPr lang="en-US" dirty="0"/>
          </a:p>
        </p:txBody>
      </p:sp>
      <p:sp>
        <p:nvSpPr>
          <p:cNvPr id="3" name="Content Placeholder 2"/>
          <p:cNvSpPr>
            <a:spLocks noGrp="1"/>
          </p:cNvSpPr>
          <p:nvPr>
            <p:ph idx="1"/>
          </p:nvPr>
        </p:nvSpPr>
        <p:spPr/>
        <p:txBody>
          <a:bodyPr/>
          <a:lstStyle/>
          <a:p>
            <a:r>
              <a:rPr lang="en-US" dirty="0" smtClean="0"/>
              <a:t>KPS is no different than any other entity in Kearney when it comes to its valued employees.  We too, have challenges of hiring and retaining classified, exempt and certified staff.  This can be directly attributed to a competitive job market and a low unemployment rate in our community and surrounding areas.  </a:t>
            </a:r>
          </a:p>
          <a:p>
            <a:r>
              <a:rPr lang="en-US" dirty="0" smtClean="0"/>
              <a:t>Increase in numbers and additional expenses associated with IDEA / Individuals with Disabilities Education Act</a:t>
            </a:r>
          </a:p>
          <a:p>
            <a:r>
              <a:rPr lang="en-US" dirty="0" smtClean="0"/>
              <a:t>The addition of the </a:t>
            </a:r>
            <a:r>
              <a:rPr lang="en-US" dirty="0" err="1" smtClean="0"/>
              <a:t>Hanny</a:t>
            </a:r>
            <a:r>
              <a:rPr lang="en-US" dirty="0" smtClean="0"/>
              <a:t> </a:t>
            </a:r>
            <a:r>
              <a:rPr lang="en-US" dirty="0" err="1" smtClean="0"/>
              <a:t>Arram</a:t>
            </a:r>
            <a:r>
              <a:rPr lang="en-US" dirty="0" smtClean="0"/>
              <a:t> Center for Success:  employees salaries and benefits and operating budget must be accounted for.</a:t>
            </a:r>
          </a:p>
          <a:p>
            <a:r>
              <a:rPr lang="en-US" dirty="0" smtClean="0"/>
              <a:t>KPS Board of Education is embarking on it’s 2</a:t>
            </a:r>
            <a:r>
              <a:rPr lang="en-US" baseline="30000" dirty="0" smtClean="0"/>
              <a:t>nd</a:t>
            </a:r>
            <a:r>
              <a:rPr lang="en-US" dirty="0" smtClean="0"/>
              <a:t> Strategic Plan (2022-2027) and is proactively planning for the future of KPS.</a:t>
            </a:r>
            <a:endParaRPr lang="en-US" dirty="0"/>
          </a:p>
        </p:txBody>
      </p:sp>
    </p:spTree>
    <p:extLst>
      <p:ext uri="{BB962C8B-B14F-4D97-AF65-F5344CB8AC3E}">
        <p14:creationId xmlns:p14="http://schemas.microsoft.com/office/powerpoint/2010/main" val="141810273"/>
      </p:ext>
    </p:extLst>
  </p:cSld>
  <p:clrMapOvr>
    <a:masterClrMapping/>
  </p:clrMapOvr>
  <p:timing>
    <p:tnLst>
      <p:par>
        <p:cTn id="1" dur="indefinite" restart="never" nodeType="tmRoot"/>
      </p:par>
    </p:tnLst>
  </p:timing>
</p:sld>
</file>

<file path=ppt/theme/theme1.xml><?xml version="1.0" encoding="utf-8"?>
<a:theme xmlns:a="http://schemas.openxmlformats.org/drawingml/2006/main" name="Frame">
  <a:themeElements>
    <a:clrScheme name="Frame">
      <a:dk1>
        <a:sysClr val="windowText" lastClr="000000"/>
      </a:dk1>
      <a:lt1>
        <a:sysClr val="window" lastClr="FFFFFF"/>
      </a:lt1>
      <a:dk2>
        <a:srgbClr val="4A3F38"/>
      </a:dk2>
      <a:lt2>
        <a:srgbClr val="EEEDCB"/>
      </a:lt2>
      <a:accent1>
        <a:srgbClr val="818E9F"/>
      </a:accent1>
      <a:accent2>
        <a:srgbClr val="D26400"/>
      </a:accent2>
      <a:accent3>
        <a:srgbClr val="C3BA45"/>
      </a:accent3>
      <a:accent4>
        <a:srgbClr val="8A8552"/>
      </a:accent4>
      <a:accent5>
        <a:srgbClr val="F3B843"/>
      </a:accent5>
      <a:accent6>
        <a:srgbClr val="786C71"/>
      </a:accent6>
      <a:hlink>
        <a:srgbClr val="46A7CA"/>
      </a:hlink>
      <a:folHlink>
        <a:srgbClr val="B2B2B2"/>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9935E573-C197-41A8-BCA1-5D5F62C560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345</TotalTime>
  <Words>523</Words>
  <Application>Microsoft Office PowerPoint</Application>
  <PresentationFormat>Widescreen</PresentationFormat>
  <Paragraphs>115</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Calibri</vt:lpstr>
      <vt:lpstr>Corbel</vt:lpstr>
      <vt:lpstr>Wingdings 2</vt:lpstr>
      <vt:lpstr>Frame</vt:lpstr>
      <vt:lpstr>Kearney Public Schools FY 2021-22 Budget Correction</vt:lpstr>
      <vt:lpstr>2021-2022 Proposed Budget  (Corrections in purple)  NOTE: reduction in Special Building Fund which reduces the budgeted disbursements.  </vt:lpstr>
      <vt:lpstr>Preliminary Tax Request (NO CHANGES)</vt:lpstr>
      <vt:lpstr>Estimated Tax Levy (Corrections in purple)   NOTE: FY22 reduction in tax asking as a result of this correction compared to FY21.</vt:lpstr>
      <vt:lpstr>Budget Highlights</vt:lpstr>
      <vt:lpstr>How do we propose to use our increased resources?</vt:lpstr>
    </vt:vector>
  </TitlesOfParts>
  <Company>Kearney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Kearney Public Schools Special Budget Work Session</dc:title>
  <dc:creator>Chris Loofe</dc:creator>
  <cp:lastModifiedBy> </cp:lastModifiedBy>
  <cp:revision>51</cp:revision>
  <cp:lastPrinted>2021-09-09T16:25:02Z</cp:lastPrinted>
  <dcterms:created xsi:type="dcterms:W3CDTF">2021-08-30T13:52:52Z</dcterms:created>
  <dcterms:modified xsi:type="dcterms:W3CDTF">2021-09-29T15:07:47Z</dcterms:modified>
</cp:coreProperties>
</file>