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8" r:id="rId8"/>
    <p:sldId id="289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" y="1447800"/>
            <a:ext cx="10631977" cy="3329581"/>
          </a:xfrm>
        </p:spPr>
        <p:txBody>
          <a:bodyPr/>
          <a:lstStyle/>
          <a:p>
            <a:pPr algn="ctr"/>
            <a:r>
              <a:rPr lang="en-US" dirty="0" smtClean="0"/>
              <a:t>Kearney Public Schools </a:t>
            </a:r>
            <a:br>
              <a:rPr lang="en-US" dirty="0" smtClean="0"/>
            </a:br>
            <a:r>
              <a:rPr lang="en-US" dirty="0" smtClean="0"/>
              <a:t>Annual Report &amp; Budget Book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4257" y="4818943"/>
            <a:ext cx="10516114" cy="1872802"/>
          </a:xfrm>
        </p:spPr>
        <p:txBody>
          <a:bodyPr>
            <a:normAutofit fontScale="70000" lnSpcReduction="20000"/>
          </a:bodyPr>
          <a:lstStyle/>
          <a:p>
            <a:r>
              <a:rPr lang="en-US" sz="4400" dirty="0" smtClean="0"/>
              <a:t>2022-2023</a:t>
            </a:r>
          </a:p>
          <a:p>
            <a:r>
              <a:rPr lang="en-US" sz="2600" dirty="0" smtClean="0"/>
              <a:t>(data 2021-22)</a:t>
            </a:r>
          </a:p>
          <a:p>
            <a:pPr algn="r"/>
            <a:r>
              <a:rPr lang="en-US" sz="4400" dirty="0"/>
              <a:t>	</a:t>
            </a:r>
            <a:r>
              <a:rPr lang="en-US" sz="4400" dirty="0" smtClean="0"/>
              <a:t>						Dr. Chris Loofe</a:t>
            </a:r>
          </a:p>
          <a:p>
            <a:pPr algn="r"/>
            <a:r>
              <a:rPr lang="en-US" sz="4400" dirty="0" smtClean="0"/>
              <a:t>Associate Superintendent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53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Ten Year Enrollment History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245938"/>
              </p:ext>
            </p:extLst>
          </p:nvPr>
        </p:nvGraphicFramePr>
        <p:xfrm>
          <a:off x="1654233" y="1504532"/>
          <a:ext cx="7306886" cy="3840553"/>
        </p:xfrm>
        <a:graphic>
          <a:graphicData uri="http://schemas.openxmlformats.org/drawingml/2006/table">
            <a:tbl>
              <a:tblPr/>
              <a:tblGrid>
                <a:gridCol w="1555296">
                  <a:extLst>
                    <a:ext uri="{9D8B030D-6E8A-4147-A177-3AD203B41FA5}">
                      <a16:colId xmlns:a16="http://schemas.microsoft.com/office/drawing/2014/main" val="4021177987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3419581659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1194575186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4041164838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1922006204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1499577296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2706893949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2824277361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2073192298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869735574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1868988456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3766986116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2909047595"/>
                    </a:ext>
                  </a:extLst>
                </a:gridCol>
                <a:gridCol w="386998">
                  <a:extLst>
                    <a:ext uri="{9D8B030D-6E8A-4147-A177-3AD203B41FA5}">
                      <a16:colId xmlns:a16="http://schemas.microsoft.com/office/drawing/2014/main" val="809671243"/>
                    </a:ext>
                  </a:extLst>
                </a:gridCol>
                <a:gridCol w="720616">
                  <a:extLst>
                    <a:ext uri="{9D8B030D-6E8A-4147-A177-3AD203B41FA5}">
                      <a16:colId xmlns:a16="http://schemas.microsoft.com/office/drawing/2014/main" val="1905001166"/>
                    </a:ext>
                  </a:extLst>
                </a:gridCol>
              </a:tblGrid>
              <a:tr h="4604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0673211"/>
                  </a:ext>
                </a:extLst>
              </a:tr>
              <a:tr h="27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2011-12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488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440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483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452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402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5,138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933981"/>
                  </a:ext>
                </a:extLst>
              </a:tr>
              <a:tr h="27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2012-13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5,138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092182"/>
                  </a:ext>
                </a:extLst>
              </a:tr>
              <a:tr h="27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2013-14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5,185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983878"/>
                  </a:ext>
                </a:extLst>
              </a:tr>
              <a:tr h="27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2014-15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5,194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609541"/>
                  </a:ext>
                </a:extLst>
              </a:tr>
              <a:tr h="27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2015-16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5,309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843997"/>
                  </a:ext>
                </a:extLst>
              </a:tr>
              <a:tr h="27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2016-17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5,407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014454"/>
                  </a:ext>
                </a:extLst>
              </a:tr>
              <a:tr h="27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2017-18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5,507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712306"/>
                  </a:ext>
                </a:extLst>
              </a:tr>
              <a:tr h="27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2018-19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481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5,597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857039"/>
                  </a:ext>
                </a:extLst>
              </a:tr>
              <a:tr h="27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2019-20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5,688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496365"/>
                  </a:ext>
                </a:extLst>
              </a:tr>
              <a:tr h="27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2020-21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5,566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963056"/>
                  </a:ext>
                </a:extLst>
              </a:tr>
              <a:tr h="273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2021-22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5,634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384028"/>
                  </a:ext>
                </a:extLst>
              </a:tr>
              <a:tr h="3735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* Excludes Pre-School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788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2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2021-2022 Enrollment by Building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0114955"/>
              </p:ext>
            </p:extLst>
          </p:nvPr>
        </p:nvGraphicFramePr>
        <p:xfrm>
          <a:off x="1448696" y="1588900"/>
          <a:ext cx="7628802" cy="3847625"/>
        </p:xfrm>
        <a:graphic>
          <a:graphicData uri="http://schemas.openxmlformats.org/drawingml/2006/table">
            <a:tbl>
              <a:tblPr/>
              <a:tblGrid>
                <a:gridCol w="1628777">
                  <a:extLst>
                    <a:ext uri="{9D8B030D-6E8A-4147-A177-3AD203B41FA5}">
                      <a16:colId xmlns:a16="http://schemas.microsoft.com/office/drawing/2014/main" val="886340598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740902226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4096677590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3759404948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139607262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1465304794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454883069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1321522918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2884039482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1651744892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799643520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504532985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1868722566"/>
                    </a:ext>
                  </a:extLst>
                </a:gridCol>
                <a:gridCol w="403714">
                  <a:extLst>
                    <a:ext uri="{9D8B030D-6E8A-4147-A177-3AD203B41FA5}">
                      <a16:colId xmlns:a16="http://schemas.microsoft.com/office/drawing/2014/main" val="4617373"/>
                    </a:ext>
                  </a:extLst>
                </a:gridCol>
                <a:gridCol w="751743">
                  <a:extLst>
                    <a:ext uri="{9D8B030D-6E8A-4147-A177-3AD203B41FA5}">
                      <a16:colId xmlns:a16="http://schemas.microsoft.com/office/drawing/2014/main" val="66818390"/>
                    </a:ext>
                  </a:extLst>
                </a:gridCol>
              </a:tblGrid>
              <a:tr h="450845">
                <a:tc>
                  <a:txBody>
                    <a:bodyPr/>
                    <a:lstStyle/>
                    <a:p>
                      <a:pPr algn="ctr" fontAlgn="b"/>
                      <a:endParaRPr lang="en-US" sz="1200" b="1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85704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Bryant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238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854385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Buffalo Hills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313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2761365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Central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759465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Emerson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228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6033206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Glenwood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158437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Kenwood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383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5042238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Meadowlark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385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7615325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Northeast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363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260657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Park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274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993100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Windy Hills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258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8816553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Horizon MS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621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5146896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Sunrise MS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915321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Hanny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Arram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Center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7614983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High School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1,461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227668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528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472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486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460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451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430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411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409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398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361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416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5,634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8689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46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Cash Receipts, Disbursements and Cash Balances FYE 2022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205855"/>
              </p:ext>
            </p:extLst>
          </p:nvPr>
        </p:nvGraphicFramePr>
        <p:xfrm>
          <a:off x="2869146" y="2069260"/>
          <a:ext cx="5817652" cy="4122492"/>
        </p:xfrm>
        <a:graphic>
          <a:graphicData uri="http://schemas.openxmlformats.org/drawingml/2006/table">
            <a:tbl>
              <a:tblPr/>
              <a:tblGrid>
                <a:gridCol w="1628717">
                  <a:extLst>
                    <a:ext uri="{9D8B030D-6E8A-4147-A177-3AD203B41FA5}">
                      <a16:colId xmlns:a16="http://schemas.microsoft.com/office/drawing/2014/main" val="2363116842"/>
                    </a:ext>
                  </a:extLst>
                </a:gridCol>
                <a:gridCol w="28150">
                  <a:extLst>
                    <a:ext uri="{9D8B030D-6E8A-4147-A177-3AD203B41FA5}">
                      <a16:colId xmlns:a16="http://schemas.microsoft.com/office/drawing/2014/main" val="1307466113"/>
                    </a:ext>
                  </a:extLst>
                </a:gridCol>
                <a:gridCol w="790753">
                  <a:extLst>
                    <a:ext uri="{9D8B030D-6E8A-4147-A177-3AD203B41FA5}">
                      <a16:colId xmlns:a16="http://schemas.microsoft.com/office/drawing/2014/main" val="2912262002"/>
                    </a:ext>
                  </a:extLst>
                </a:gridCol>
                <a:gridCol w="28150">
                  <a:extLst>
                    <a:ext uri="{9D8B030D-6E8A-4147-A177-3AD203B41FA5}">
                      <a16:colId xmlns:a16="http://schemas.microsoft.com/office/drawing/2014/main" val="2196048324"/>
                    </a:ext>
                  </a:extLst>
                </a:gridCol>
                <a:gridCol w="837963">
                  <a:extLst>
                    <a:ext uri="{9D8B030D-6E8A-4147-A177-3AD203B41FA5}">
                      <a16:colId xmlns:a16="http://schemas.microsoft.com/office/drawing/2014/main" val="2555473255"/>
                    </a:ext>
                  </a:extLst>
                </a:gridCol>
                <a:gridCol w="28150">
                  <a:extLst>
                    <a:ext uri="{9D8B030D-6E8A-4147-A177-3AD203B41FA5}">
                      <a16:colId xmlns:a16="http://schemas.microsoft.com/office/drawing/2014/main" val="2709865282"/>
                    </a:ext>
                  </a:extLst>
                </a:gridCol>
                <a:gridCol w="837963">
                  <a:extLst>
                    <a:ext uri="{9D8B030D-6E8A-4147-A177-3AD203B41FA5}">
                      <a16:colId xmlns:a16="http://schemas.microsoft.com/office/drawing/2014/main" val="241439298"/>
                    </a:ext>
                  </a:extLst>
                </a:gridCol>
                <a:gridCol w="28150">
                  <a:extLst>
                    <a:ext uri="{9D8B030D-6E8A-4147-A177-3AD203B41FA5}">
                      <a16:colId xmlns:a16="http://schemas.microsoft.com/office/drawing/2014/main" val="2405017974"/>
                    </a:ext>
                  </a:extLst>
                </a:gridCol>
                <a:gridCol w="790753">
                  <a:extLst>
                    <a:ext uri="{9D8B030D-6E8A-4147-A177-3AD203B41FA5}">
                      <a16:colId xmlns:a16="http://schemas.microsoft.com/office/drawing/2014/main" val="637286167"/>
                    </a:ext>
                  </a:extLst>
                </a:gridCol>
                <a:gridCol w="28150">
                  <a:extLst>
                    <a:ext uri="{9D8B030D-6E8A-4147-A177-3AD203B41FA5}">
                      <a16:colId xmlns:a16="http://schemas.microsoft.com/office/drawing/2014/main" val="3365775247"/>
                    </a:ext>
                  </a:extLst>
                </a:gridCol>
                <a:gridCol w="790753">
                  <a:extLst>
                    <a:ext uri="{9D8B030D-6E8A-4147-A177-3AD203B41FA5}">
                      <a16:colId xmlns:a16="http://schemas.microsoft.com/office/drawing/2014/main" val="1935631450"/>
                    </a:ext>
                  </a:extLst>
                </a:gridCol>
              </a:tblGrid>
              <a:tr h="12813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Excess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050857"/>
                  </a:ext>
                </a:extLst>
              </a:tr>
              <a:tr h="19574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Cash Balances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(Deficiency)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Cash Balances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957567"/>
                  </a:ext>
                </a:extLst>
              </a:tr>
              <a:tr h="17549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(Deficits) 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of Receipts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035376"/>
                  </a:ext>
                </a:extLst>
              </a:tr>
              <a:tr h="14305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Beginning of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Over (Under)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End of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916896"/>
                  </a:ext>
                </a:extLst>
              </a:tr>
              <a:tr h="16451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750593"/>
                  </a:ext>
                </a:extLst>
              </a:tr>
              <a:tr h="14305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549277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GENERAL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$ 15,047,338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$  76,707,810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$  65,855,088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$ 10,852,722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$ 25,900,060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4007258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417855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ACTIVITY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2,541,107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2,881,338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2,842,787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38,551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2,579,658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4020696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524585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SCHOOL NUTRITION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1,786,432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4,452,168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3,472,475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979,693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2,766,125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618004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67436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BOND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7,671,908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9,405,767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7,378,643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2,027,124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9,699,032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0945714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9825175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SPECIAL BUILDING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2,657,827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342,401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713,202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(370,801)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2,287,026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9013237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910816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DEPRECIATION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551,046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156,357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156,357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707,403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070314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4235410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EMPLOYEE BENEFIT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312,754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608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838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(230)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312,524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985575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537626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COOPERATIVE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7,989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418,179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411,074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7,105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15,094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1283949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9683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STUDENT FEE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89,846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338,467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239,121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99,346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 dirty="0">
                          <a:effectLst/>
                          <a:latin typeface="Arial" panose="020B0604020202020204" pitchFamily="34" charset="0"/>
                        </a:rPr>
                        <a:t>        189,192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3210970"/>
                  </a:ext>
                </a:extLst>
              </a:tr>
              <a:tr h="14305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783970"/>
                  </a:ext>
                </a:extLst>
              </a:tr>
              <a:tr h="1683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GRAND TOTAL - ALL FUNDS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 $ 30,666,247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 $  94,703,095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 $  80,913,228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 $ 13,789,867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 $ 44,456,114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112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2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825" y="319715"/>
            <a:ext cx="9991899" cy="1400530"/>
          </a:xfrm>
        </p:spPr>
        <p:txBody>
          <a:bodyPr/>
          <a:lstStyle/>
          <a:p>
            <a:pPr algn="ctr"/>
            <a:r>
              <a:rPr lang="en-US" dirty="0" smtClean="0"/>
              <a:t>Schedule of Receipts and Disbursements Compared to Budget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6799844"/>
              </p:ext>
            </p:extLst>
          </p:nvPr>
        </p:nvGraphicFramePr>
        <p:xfrm>
          <a:off x="3075712" y="1769367"/>
          <a:ext cx="5070762" cy="4706248"/>
        </p:xfrm>
        <a:graphic>
          <a:graphicData uri="http://schemas.openxmlformats.org/drawingml/2006/table">
            <a:tbl>
              <a:tblPr/>
              <a:tblGrid>
                <a:gridCol w="527898">
                  <a:extLst>
                    <a:ext uri="{9D8B030D-6E8A-4147-A177-3AD203B41FA5}">
                      <a16:colId xmlns:a16="http://schemas.microsoft.com/office/drawing/2014/main" val="584335297"/>
                    </a:ext>
                  </a:extLst>
                </a:gridCol>
                <a:gridCol w="1954009">
                  <a:extLst>
                    <a:ext uri="{9D8B030D-6E8A-4147-A177-3AD203B41FA5}">
                      <a16:colId xmlns:a16="http://schemas.microsoft.com/office/drawing/2014/main" val="937907840"/>
                    </a:ext>
                  </a:extLst>
                </a:gridCol>
                <a:gridCol w="275768">
                  <a:extLst>
                    <a:ext uri="{9D8B030D-6E8A-4147-A177-3AD203B41FA5}">
                      <a16:colId xmlns:a16="http://schemas.microsoft.com/office/drawing/2014/main" val="2561108187"/>
                    </a:ext>
                  </a:extLst>
                </a:gridCol>
                <a:gridCol w="28645">
                  <a:extLst>
                    <a:ext uri="{9D8B030D-6E8A-4147-A177-3AD203B41FA5}">
                      <a16:colId xmlns:a16="http://schemas.microsoft.com/office/drawing/2014/main" val="524168004"/>
                    </a:ext>
                  </a:extLst>
                </a:gridCol>
                <a:gridCol w="777402">
                  <a:extLst>
                    <a:ext uri="{9D8B030D-6E8A-4147-A177-3AD203B41FA5}">
                      <a16:colId xmlns:a16="http://schemas.microsoft.com/office/drawing/2014/main" val="549552720"/>
                    </a:ext>
                  </a:extLst>
                </a:gridCol>
                <a:gridCol w="28645">
                  <a:extLst>
                    <a:ext uri="{9D8B030D-6E8A-4147-A177-3AD203B41FA5}">
                      <a16:colId xmlns:a16="http://schemas.microsoft.com/office/drawing/2014/main" val="1007630396"/>
                    </a:ext>
                  </a:extLst>
                </a:gridCol>
                <a:gridCol w="703864">
                  <a:extLst>
                    <a:ext uri="{9D8B030D-6E8A-4147-A177-3AD203B41FA5}">
                      <a16:colId xmlns:a16="http://schemas.microsoft.com/office/drawing/2014/main" val="3942561040"/>
                    </a:ext>
                  </a:extLst>
                </a:gridCol>
                <a:gridCol w="28645">
                  <a:extLst>
                    <a:ext uri="{9D8B030D-6E8A-4147-A177-3AD203B41FA5}">
                      <a16:colId xmlns:a16="http://schemas.microsoft.com/office/drawing/2014/main" val="1431813073"/>
                    </a:ext>
                  </a:extLst>
                </a:gridCol>
                <a:gridCol w="745886">
                  <a:extLst>
                    <a:ext uri="{9D8B030D-6E8A-4147-A177-3AD203B41FA5}">
                      <a16:colId xmlns:a16="http://schemas.microsoft.com/office/drawing/2014/main" val="738834317"/>
                    </a:ext>
                  </a:extLst>
                </a:gridCol>
              </a:tblGrid>
              <a:tr h="13471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265920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Original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1339820"/>
                  </a:ext>
                </a:extLst>
              </a:tr>
              <a:tr h="14621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and Final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Actual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(Unfavorable)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652781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0714805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Local sources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46,030,977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$ 55,022,108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8,991,131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3826734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County sources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475,000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496,702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21,702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4782473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State sources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13,821,164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17,095,743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3,274,579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683557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Federal sources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4,212,744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4,092,109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(120,635)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2661455"/>
                  </a:ext>
                </a:extLst>
              </a:tr>
              <a:tr h="15848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5000/6000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Non-revenue receipts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703,364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1,148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(702,216)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484240"/>
                  </a:ext>
                </a:extLst>
              </a:tr>
              <a:tr h="15848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 receipts</a:t>
                      </a:r>
                    </a:p>
                  </a:txBody>
                  <a:tcPr marL="252166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65,243,249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$ 76,707,810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11,464,561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19720"/>
                  </a:ext>
                </a:extLst>
              </a:tr>
              <a:tr h="15848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2166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617697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8101162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Regular instruction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32,083,249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$ 30,286,200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1,797,049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018926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Special education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5,990,503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6,021,466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(30,963)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520019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Summer school</a:t>
                      </a:r>
                    </a:p>
                  </a:txBody>
                  <a:tcPr marL="8405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33,550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33,550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419729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Support services:</a:t>
                      </a:r>
                    </a:p>
                  </a:txBody>
                  <a:tcPr marL="8405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573638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Pupils</a:t>
                      </a:r>
                    </a:p>
                  </a:txBody>
                  <a:tcPr marL="16811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4,448,644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4,584,166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(135,522)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8746664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Staff</a:t>
                      </a:r>
                    </a:p>
                  </a:txBody>
                  <a:tcPr marL="16811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3,839,134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3,777,774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61,360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013071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General administration</a:t>
                      </a:r>
                    </a:p>
                  </a:txBody>
                  <a:tcPr marL="16811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747,646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696,754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50,892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581501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2410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Office of principal</a:t>
                      </a:r>
                    </a:p>
                  </a:txBody>
                  <a:tcPr marL="16811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3,877,920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3,331,348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546,572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529415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Central services</a:t>
                      </a:r>
                    </a:p>
                  </a:txBody>
                  <a:tcPr marL="16811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1,139,860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1,029,256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110,604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6999517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Maintenance and operations</a:t>
                      </a:r>
                    </a:p>
                  </a:txBody>
                  <a:tcPr marL="16811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5,673,821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5,942,719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(268,898)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375032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2710/2730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Regular pupil transportation</a:t>
                      </a:r>
                    </a:p>
                  </a:txBody>
                  <a:tcPr marL="16811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548,192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636,773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(88,581)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159559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2712/2732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Special education transportation</a:t>
                      </a:r>
                    </a:p>
                  </a:txBody>
                  <a:tcPr marL="16811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357,792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547,499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(189,707)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910416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Community services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(30,000)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(1,997)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(28,003)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311386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Categorical private grants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61,086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64,910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(3,824)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429919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State categorical programs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853,515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1,161,475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(307,960)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9419882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Facilities acquisition and construction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1,702,000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1,225,631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476,369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849999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Federal programs</a:t>
                      </a:r>
                    </a:p>
                  </a:txBody>
                  <a:tcPr marL="8405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4,485,622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6,011,660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(1,526,038)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910467"/>
                  </a:ext>
                </a:extLst>
              </a:tr>
              <a:tr h="158483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8405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238,272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539,454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(301,182)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4059682"/>
                  </a:ext>
                </a:extLst>
              </a:tr>
              <a:tr h="15848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 disbursements</a:t>
                      </a:r>
                    </a:p>
                  </a:txBody>
                  <a:tcPr marL="252166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66,050,806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$ 65,855,088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  195,718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8699996"/>
                  </a:ext>
                </a:extLst>
              </a:tr>
              <a:tr h="15848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2166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7303565"/>
                  </a:ext>
                </a:extLst>
              </a:tr>
              <a:tr h="13471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Excess (deficit) of receipts </a:t>
                      </a:r>
                    </a:p>
                  </a:txBody>
                  <a:tcPr marL="252166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3918885"/>
                  </a:ext>
                </a:extLst>
              </a:tr>
              <a:tr h="10543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over disbursements</a:t>
                      </a:r>
                    </a:p>
                  </a:txBody>
                  <a:tcPr marL="33622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  (807,557)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$ 10,852,722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 dirty="0">
                          <a:effectLst/>
                          <a:latin typeface="Arial" panose="020B0604020202020204" pitchFamily="34" charset="0"/>
                        </a:rPr>
                        <a:t> $  11,660,279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963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06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31" y="436093"/>
            <a:ext cx="11105803" cy="1400530"/>
          </a:xfrm>
        </p:spPr>
        <p:txBody>
          <a:bodyPr/>
          <a:lstStyle/>
          <a:p>
            <a:pPr algn="ctr"/>
            <a:r>
              <a:rPr lang="en-US" dirty="0" smtClean="0"/>
              <a:t>General Fund Receipts, Disbursements &amp; Ending Cash Balances FYE 22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4950631"/>
              </p:ext>
            </p:extLst>
          </p:nvPr>
        </p:nvGraphicFramePr>
        <p:xfrm>
          <a:off x="2601883" y="1923138"/>
          <a:ext cx="5694219" cy="3596512"/>
        </p:xfrm>
        <a:graphic>
          <a:graphicData uri="http://schemas.openxmlformats.org/drawingml/2006/table">
            <a:tbl>
              <a:tblPr/>
              <a:tblGrid>
                <a:gridCol w="3834813">
                  <a:extLst>
                    <a:ext uri="{9D8B030D-6E8A-4147-A177-3AD203B41FA5}">
                      <a16:colId xmlns:a16="http://schemas.microsoft.com/office/drawing/2014/main" val="430223258"/>
                    </a:ext>
                  </a:extLst>
                </a:gridCol>
                <a:gridCol w="914350">
                  <a:extLst>
                    <a:ext uri="{9D8B030D-6E8A-4147-A177-3AD203B41FA5}">
                      <a16:colId xmlns:a16="http://schemas.microsoft.com/office/drawing/2014/main" val="960031937"/>
                    </a:ext>
                  </a:extLst>
                </a:gridCol>
                <a:gridCol w="30706">
                  <a:extLst>
                    <a:ext uri="{9D8B030D-6E8A-4147-A177-3AD203B41FA5}">
                      <a16:colId xmlns:a16="http://schemas.microsoft.com/office/drawing/2014/main" val="454919524"/>
                    </a:ext>
                  </a:extLst>
                </a:gridCol>
                <a:gridCol w="914350">
                  <a:extLst>
                    <a:ext uri="{9D8B030D-6E8A-4147-A177-3AD203B41FA5}">
                      <a16:colId xmlns:a16="http://schemas.microsoft.com/office/drawing/2014/main" val="542869376"/>
                    </a:ext>
                  </a:extLst>
                </a:gridCol>
              </a:tblGrid>
              <a:tr h="24166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5079898"/>
                  </a:ext>
                </a:extLst>
              </a:tr>
              <a:tr h="24166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826773"/>
                  </a:ext>
                </a:extLst>
              </a:tr>
              <a:tr h="2416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Beginning cash balance,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$ 15,047,338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$ 13,397,529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3014301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Add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76,707,810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63,337,405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285178"/>
                  </a:ext>
                </a:extLst>
              </a:tr>
              <a:tr h="2416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$ 91,755,148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$ 76,734,934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5439869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Less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65,855,088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61,687,596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1713812"/>
                  </a:ext>
                </a:extLst>
              </a:tr>
              <a:tr h="241663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7120912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$ 25,900,060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$ 15,047,338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617541"/>
                  </a:ext>
                </a:extLst>
              </a:tr>
              <a:tr h="241663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868430"/>
                  </a:ext>
                </a:extLst>
              </a:tr>
              <a:tr h="2416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PROOF OF ENDING CASH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072652"/>
                  </a:ext>
                </a:extLst>
              </a:tr>
              <a:tr h="2416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Cash and investments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$ 14,178,729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$ 15,047,338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323535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Cash held at County Treasurer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11,721,331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6731165"/>
                  </a:ext>
                </a:extLst>
              </a:tr>
              <a:tr h="241663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2573364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$ 25,900,060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 dirty="0">
                          <a:effectLst/>
                          <a:latin typeface="Arial" panose="020B0604020202020204" pitchFamily="34" charset="0"/>
                        </a:rPr>
                        <a:t> $ 15,047,338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5016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41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Schedule of Receipts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4828224"/>
              </p:ext>
            </p:extLst>
          </p:nvPr>
        </p:nvGraphicFramePr>
        <p:xfrm>
          <a:off x="1740859" y="1304492"/>
          <a:ext cx="6056479" cy="5087994"/>
        </p:xfrm>
        <a:graphic>
          <a:graphicData uri="http://schemas.openxmlformats.org/drawingml/2006/table">
            <a:tbl>
              <a:tblPr/>
              <a:tblGrid>
                <a:gridCol w="3363156">
                  <a:extLst>
                    <a:ext uri="{9D8B030D-6E8A-4147-A177-3AD203B41FA5}">
                      <a16:colId xmlns:a16="http://schemas.microsoft.com/office/drawing/2014/main" val="3733796042"/>
                    </a:ext>
                  </a:extLst>
                </a:gridCol>
                <a:gridCol w="1632996">
                  <a:extLst>
                    <a:ext uri="{9D8B030D-6E8A-4147-A177-3AD203B41FA5}">
                      <a16:colId xmlns:a16="http://schemas.microsoft.com/office/drawing/2014/main" val="1028673815"/>
                    </a:ext>
                  </a:extLst>
                </a:gridCol>
                <a:gridCol w="36651">
                  <a:extLst>
                    <a:ext uri="{9D8B030D-6E8A-4147-A177-3AD203B41FA5}">
                      <a16:colId xmlns:a16="http://schemas.microsoft.com/office/drawing/2014/main" val="1984554156"/>
                    </a:ext>
                  </a:extLst>
                </a:gridCol>
                <a:gridCol w="1023676">
                  <a:extLst>
                    <a:ext uri="{9D8B030D-6E8A-4147-A177-3AD203B41FA5}">
                      <a16:colId xmlns:a16="http://schemas.microsoft.com/office/drawing/2014/main" val="2523856076"/>
                    </a:ext>
                  </a:extLst>
                </a:gridCol>
              </a:tblGrid>
              <a:tr h="16381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       2022</a:t>
                      </a:r>
                      <a:endParaRPr lang="en-US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      2021</a:t>
                      </a:r>
                      <a:endParaRPr lang="en-US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3854625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LOCAL SOURCES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506067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Local property taxes       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$ 49,545,679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$ 37,079,898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9714494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Carline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33,947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29,886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80513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Public power district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1,244,388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1,195,867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631201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Motor vehicle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3,951,074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3,691,996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0692567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Interest income              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35,035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13,352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288825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Local licenses                      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30,636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41,304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4221963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Local fines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10,420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7,053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26825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Community service activities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53,970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44,459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5278718"/>
                  </a:ext>
                </a:extLst>
              </a:tr>
              <a:tr h="19272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Other local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116,959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 dirty="0">
                          <a:effectLst/>
                          <a:latin typeface="Arial" panose="020B0604020202020204" pitchFamily="34" charset="0"/>
                        </a:rPr>
                        <a:t>          87,022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087164"/>
                  </a:ext>
                </a:extLst>
              </a:tr>
              <a:tr h="19272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 Total local sources  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$ 55,022,108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 dirty="0">
                          <a:effectLst/>
                          <a:latin typeface="Arial" panose="020B0604020202020204" pitchFamily="34" charset="0"/>
                        </a:rPr>
                        <a:t> $ 42,190,837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050125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222270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COUNTY SOURCES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569827"/>
                  </a:ext>
                </a:extLst>
              </a:tr>
              <a:tr h="19272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County fines        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496,702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 dirty="0">
                          <a:effectLst/>
                          <a:latin typeface="Arial" panose="020B0604020202020204" pitchFamily="34" charset="0"/>
                        </a:rPr>
                        <a:t> $     439,732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917447"/>
                  </a:ext>
                </a:extLst>
              </a:tr>
              <a:tr h="19272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 Total county sources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496,702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 dirty="0">
                          <a:effectLst/>
                          <a:latin typeface="Arial" panose="020B0604020202020204" pitchFamily="34" charset="0"/>
                        </a:rPr>
                        <a:t> $     439,732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2444326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302292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STATE SOURCES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0584169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State aid                     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8,439,117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$   8,045,293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6329568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Special education - programs          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2,859,117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3,114,415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95907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Homestead exemption                   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1,186,814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1,048,094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099296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2,349,968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2,244,376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76976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Personal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    124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091268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High ability learners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32,756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36,512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609996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Flex preschool - state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11,288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17,394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9519826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Flex school age - state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162,818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263657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Pro-rate motor vehicle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115,124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103,479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961378"/>
                  </a:ext>
                </a:extLst>
              </a:tr>
              <a:tr h="16381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State apportionment                    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740,896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      751,164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946590"/>
                  </a:ext>
                </a:extLst>
              </a:tr>
              <a:tr h="19272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State early childhood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1,197,845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 dirty="0">
                          <a:effectLst/>
                          <a:latin typeface="Arial" panose="020B0604020202020204" pitchFamily="34" charset="0"/>
                        </a:rPr>
                        <a:t>        845,609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6316528"/>
                  </a:ext>
                </a:extLst>
              </a:tr>
              <a:tr h="19272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           Total state sources  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 dirty="0">
                          <a:effectLst/>
                          <a:latin typeface="Arial" panose="020B0604020202020204" pitchFamily="34" charset="0"/>
                        </a:rPr>
                        <a:t> $ 17,095,743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sng" strike="noStrike" dirty="0">
                          <a:effectLst/>
                          <a:latin typeface="Arial" panose="020B0604020202020204" pitchFamily="34" charset="0"/>
                        </a:rPr>
                        <a:t> $ 16,206,460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0313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918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Fund Schedule of Receipts (continued)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116353" y="2052635"/>
          <a:ext cx="4921069" cy="4195769"/>
        </p:xfrm>
        <a:graphic>
          <a:graphicData uri="http://schemas.openxmlformats.org/drawingml/2006/table">
            <a:tbl>
              <a:tblPr/>
              <a:tblGrid>
                <a:gridCol w="2567514">
                  <a:extLst>
                    <a:ext uri="{9D8B030D-6E8A-4147-A177-3AD203B41FA5}">
                      <a16:colId xmlns:a16="http://schemas.microsoft.com/office/drawing/2014/main" val="1317108611"/>
                    </a:ext>
                  </a:extLst>
                </a:gridCol>
                <a:gridCol w="687727">
                  <a:extLst>
                    <a:ext uri="{9D8B030D-6E8A-4147-A177-3AD203B41FA5}">
                      <a16:colId xmlns:a16="http://schemas.microsoft.com/office/drawing/2014/main" val="3081833969"/>
                    </a:ext>
                  </a:extLst>
                </a:gridCol>
                <a:gridCol w="819159">
                  <a:extLst>
                    <a:ext uri="{9D8B030D-6E8A-4147-A177-3AD203B41FA5}">
                      <a16:colId xmlns:a16="http://schemas.microsoft.com/office/drawing/2014/main" val="1200237656"/>
                    </a:ext>
                  </a:extLst>
                </a:gridCol>
                <a:gridCol w="27510">
                  <a:extLst>
                    <a:ext uri="{9D8B030D-6E8A-4147-A177-3AD203B41FA5}">
                      <a16:colId xmlns:a16="http://schemas.microsoft.com/office/drawing/2014/main" val="286203020"/>
                    </a:ext>
                  </a:extLst>
                </a:gridCol>
                <a:gridCol w="819159">
                  <a:extLst>
                    <a:ext uri="{9D8B030D-6E8A-4147-A177-3AD203B41FA5}">
                      <a16:colId xmlns:a16="http://schemas.microsoft.com/office/drawing/2014/main" val="1664842451"/>
                    </a:ext>
                  </a:extLst>
                </a:gridCol>
              </a:tblGrid>
              <a:tr h="156079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1811035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FEDERAL SOURCES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408299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Title I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804,107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511,878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3653844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Title II - Part 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159,514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163,537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095508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McKinny-Vento homeless grant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15,319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10,480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4295736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IDEA Preschool 3-5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45,901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25,892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678283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IDEA enrollment/poverty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1,579,496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1,096,583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060403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IDEA proportionate share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67,594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23,981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3761427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IDEA special projects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29,531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50,291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7341420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MIPS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271,641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206,864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616631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MAAPS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112,752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124,754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171668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Carl Perkins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58,232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30,865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0502891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Title I - migrant education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53,817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129,603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0147925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Title III - LEP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19,430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19,251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816316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Title IV - safe and drug free schools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40,776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37,781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522991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ESSER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306,744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064732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ESSER II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456,934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1,573,694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29590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ESSER III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147,860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8973556"/>
                  </a:ext>
                </a:extLst>
              </a:tr>
              <a:tr h="1836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Other federal sources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229,205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187,304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523531"/>
                  </a:ext>
                </a:extLst>
              </a:tr>
              <a:tr h="1836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federal sources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4,092,109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4,499,502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0374532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340811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NON-REVENUE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9522273"/>
                  </a:ext>
                </a:extLst>
              </a:tr>
              <a:tr h="1836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Sale of property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1,148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   874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486987"/>
                  </a:ext>
                </a:extLst>
              </a:tr>
              <a:tr h="1836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non-revenue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1,148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   874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098123"/>
                  </a:ext>
                </a:extLst>
              </a:tr>
              <a:tr h="156079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7677795"/>
                  </a:ext>
                </a:extLst>
              </a:tr>
              <a:tr h="1836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$ 76,707,810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 dirty="0">
                          <a:effectLst/>
                          <a:latin typeface="Arial" panose="020B0604020202020204" pitchFamily="34" charset="0"/>
                        </a:rPr>
                        <a:t> $ 63,337,405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6368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99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Fund Disbursements </a:t>
            </a:r>
            <a:br>
              <a:rPr lang="en-US" dirty="0" smtClean="0"/>
            </a:br>
            <a:r>
              <a:rPr lang="en-US" dirty="0" smtClean="0"/>
              <a:t>for FYE 2022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5862786"/>
              </p:ext>
            </p:extLst>
          </p:nvPr>
        </p:nvGraphicFramePr>
        <p:xfrm>
          <a:off x="798023" y="1812174"/>
          <a:ext cx="4264427" cy="4680064"/>
        </p:xfrm>
        <a:graphic>
          <a:graphicData uri="http://schemas.openxmlformats.org/drawingml/2006/table">
            <a:tbl>
              <a:tblPr/>
              <a:tblGrid>
                <a:gridCol w="2158172">
                  <a:extLst>
                    <a:ext uri="{9D8B030D-6E8A-4147-A177-3AD203B41FA5}">
                      <a16:colId xmlns:a16="http://schemas.microsoft.com/office/drawing/2014/main" val="4071666432"/>
                    </a:ext>
                  </a:extLst>
                </a:gridCol>
                <a:gridCol w="731751">
                  <a:extLst>
                    <a:ext uri="{9D8B030D-6E8A-4147-A177-3AD203B41FA5}">
                      <a16:colId xmlns:a16="http://schemas.microsoft.com/office/drawing/2014/main" val="683692743"/>
                    </a:ext>
                  </a:extLst>
                </a:gridCol>
                <a:gridCol w="662531">
                  <a:extLst>
                    <a:ext uri="{9D8B030D-6E8A-4147-A177-3AD203B41FA5}">
                      <a16:colId xmlns:a16="http://schemas.microsoft.com/office/drawing/2014/main" val="2507135369"/>
                    </a:ext>
                  </a:extLst>
                </a:gridCol>
                <a:gridCol w="49442">
                  <a:extLst>
                    <a:ext uri="{9D8B030D-6E8A-4147-A177-3AD203B41FA5}">
                      <a16:colId xmlns:a16="http://schemas.microsoft.com/office/drawing/2014/main" val="3813699082"/>
                    </a:ext>
                  </a:extLst>
                </a:gridCol>
                <a:gridCol w="662531">
                  <a:extLst>
                    <a:ext uri="{9D8B030D-6E8A-4147-A177-3AD203B41FA5}">
                      <a16:colId xmlns:a16="http://schemas.microsoft.com/office/drawing/2014/main" val="3030510316"/>
                    </a:ext>
                  </a:extLst>
                </a:gridCol>
              </a:tblGrid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953821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29549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REGULAR INSTRUCTION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730215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$ 24,289,495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$ 22,317,608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847637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4,688,765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4,477,414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293577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296,889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313,121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834556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839,545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1,399,115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242841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Capital outlays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163,145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1,387,393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4017361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Miscellaneous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  8,361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10,514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763830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Total regular instruction</a:t>
                      </a:r>
                    </a:p>
                  </a:txBody>
                  <a:tcPr marL="21008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$ 30,286,200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$ 29,905,165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3662318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2441650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SPECIAL EDUCATION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031338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4,815,705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4,192,762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213421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917,250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870,058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5034806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255,177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163,686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440618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33,034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47,083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491821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Miscellaneous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    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    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654037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Total special education</a:t>
                      </a:r>
                    </a:p>
                  </a:txBody>
                  <a:tcPr marL="21008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6,021,466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5,273,889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790240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863534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SUMMER SCHOOL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654929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    10,000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8454909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Total summer school</a:t>
                      </a:r>
                    </a:p>
                  </a:txBody>
                  <a:tcPr marL="21008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    10,000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0082376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008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3424498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SUPPORT SERVICES - PUPILS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353415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3,557,584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3,306,059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975217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689,635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671,307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448384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277,593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183,932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797839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52,959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50,075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501585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Capital outlays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165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638220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Miscellaneous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  6,230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  7,356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2381791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Total support services - pupils</a:t>
                      </a:r>
                    </a:p>
                  </a:txBody>
                  <a:tcPr marL="21008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4,584,166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4,218,729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8595240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0310924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SUPPORT SERVICES - STAFF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824681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2,424,041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2,116,984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653889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533,074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488,063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948056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145,158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175,811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7996169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84,605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102,918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9208822"/>
                  </a:ext>
                </a:extLst>
              </a:tr>
              <a:tr h="11065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Capital outlays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581,971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433,548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495727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Miscellaneous</a:t>
                      </a:r>
                    </a:p>
                  </a:txBody>
                  <a:tcPr marL="7002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  8,925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  5,376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7880378"/>
                  </a:ext>
                </a:extLst>
              </a:tr>
              <a:tr h="13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Total support services - staff</a:t>
                      </a:r>
                    </a:p>
                  </a:txBody>
                  <a:tcPr marL="21008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3,777,774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 dirty="0">
                          <a:effectLst/>
                          <a:latin typeface="Arial" panose="020B0604020202020204" pitchFamily="34" charset="0"/>
                        </a:rPr>
                        <a:t> $   3,322,700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26534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01975"/>
              </p:ext>
            </p:extLst>
          </p:nvPr>
        </p:nvGraphicFramePr>
        <p:xfrm>
          <a:off x="5802284" y="1778911"/>
          <a:ext cx="4779819" cy="4729955"/>
        </p:xfrm>
        <a:graphic>
          <a:graphicData uri="http://schemas.openxmlformats.org/drawingml/2006/table">
            <a:tbl>
              <a:tblPr/>
              <a:tblGrid>
                <a:gridCol w="2429178">
                  <a:extLst>
                    <a:ext uri="{9D8B030D-6E8A-4147-A177-3AD203B41FA5}">
                      <a16:colId xmlns:a16="http://schemas.microsoft.com/office/drawing/2014/main" val="2046459611"/>
                    </a:ext>
                  </a:extLst>
                </a:gridCol>
                <a:gridCol w="844931">
                  <a:extLst>
                    <a:ext uri="{9D8B030D-6E8A-4147-A177-3AD203B41FA5}">
                      <a16:colId xmlns:a16="http://schemas.microsoft.com/office/drawing/2014/main" val="1810106944"/>
                    </a:ext>
                  </a:extLst>
                </a:gridCol>
                <a:gridCol w="725774">
                  <a:extLst>
                    <a:ext uri="{9D8B030D-6E8A-4147-A177-3AD203B41FA5}">
                      <a16:colId xmlns:a16="http://schemas.microsoft.com/office/drawing/2014/main" val="2582260801"/>
                    </a:ext>
                  </a:extLst>
                </a:gridCol>
                <a:gridCol w="54162">
                  <a:extLst>
                    <a:ext uri="{9D8B030D-6E8A-4147-A177-3AD203B41FA5}">
                      <a16:colId xmlns:a16="http://schemas.microsoft.com/office/drawing/2014/main" val="3601975121"/>
                    </a:ext>
                  </a:extLst>
                </a:gridCol>
                <a:gridCol w="725774">
                  <a:extLst>
                    <a:ext uri="{9D8B030D-6E8A-4147-A177-3AD203B41FA5}">
                      <a16:colId xmlns:a16="http://schemas.microsoft.com/office/drawing/2014/main" val="2411240016"/>
                    </a:ext>
                  </a:extLst>
                </a:gridCol>
              </a:tblGrid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13158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5809255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EXECUTIVE ADMINISTRATION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5269873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483,365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463,276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8891024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95,058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92,883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0491203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73,857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96,428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2131830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3,092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5,179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7890163"/>
                  </a:ext>
                </a:extLst>
              </a:tr>
              <a:tr h="15135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Miscellaneous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41,382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31,547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786121"/>
                  </a:ext>
                </a:extLst>
              </a:tr>
              <a:tr h="15135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 executive administration</a:t>
                      </a:r>
                    </a:p>
                  </a:txBody>
                  <a:tcPr marL="241676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696,754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689,313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2649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4499836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OFFICE OF PRINCIPAL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5060528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2,697,274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2,950,905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1432683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566,282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611,170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6489932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31,708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17,415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8237336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16,444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19,947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600790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Capital outlays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9,578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13,118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4589425"/>
                  </a:ext>
                </a:extLst>
              </a:tr>
              <a:tr h="15135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Miscellaneous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10,062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19,671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238235"/>
                  </a:ext>
                </a:extLst>
              </a:tr>
              <a:tr h="15135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 office of principal</a:t>
                      </a:r>
                    </a:p>
                  </a:txBody>
                  <a:tcPr marL="241676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3,331,348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3,632,226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1748239"/>
                  </a:ext>
                </a:extLst>
              </a:tr>
              <a:tr h="151358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1713628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BUSINESS SERVICES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4924022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656,096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698,300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165583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146,931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160,541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061484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193,892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194,038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631165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29,206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3,686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896449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Capital outlays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1,981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2,183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574678"/>
                  </a:ext>
                </a:extLst>
              </a:tr>
              <a:tr h="15135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Miscellaneous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1,150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1,460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8518765"/>
                  </a:ext>
                </a:extLst>
              </a:tr>
              <a:tr h="15135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 business services</a:t>
                      </a:r>
                    </a:p>
                  </a:txBody>
                  <a:tcPr marL="241676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1,029,256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1,060,208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426159"/>
                  </a:ext>
                </a:extLst>
              </a:tr>
              <a:tr h="151358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520382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MAINTENANCE AND OPERATIONS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338018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2,682,310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2,285,742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882013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945,210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874,140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0918894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534,349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913,666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6475979"/>
                  </a:ext>
                </a:extLst>
              </a:tr>
              <a:tr h="12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1,619,529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1,366,098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2642032"/>
                  </a:ext>
                </a:extLst>
              </a:tr>
              <a:tr h="15135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Capital outlays</a:t>
                      </a:r>
                    </a:p>
                  </a:txBody>
                  <a:tcPr marL="8055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161,321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73,138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004972"/>
                  </a:ext>
                </a:extLst>
              </a:tr>
              <a:tr h="15135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 maintenance and operations</a:t>
                      </a:r>
                    </a:p>
                  </a:txBody>
                  <a:tcPr marL="241676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5,942,719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 dirty="0">
                          <a:effectLst/>
                          <a:latin typeface="Arial" panose="020B0604020202020204" pitchFamily="34" charset="0"/>
                        </a:rPr>
                        <a:t> $   5,512,784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446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638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Fund Disbursements </a:t>
            </a:r>
            <a:br>
              <a:rPr lang="en-US" dirty="0"/>
            </a:br>
            <a:r>
              <a:rPr lang="en-US" dirty="0"/>
              <a:t>for FYE 2022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7055026"/>
              </p:ext>
            </p:extLst>
          </p:nvPr>
        </p:nvGraphicFramePr>
        <p:xfrm>
          <a:off x="825802" y="1789157"/>
          <a:ext cx="4178461" cy="4827776"/>
        </p:xfrm>
        <a:graphic>
          <a:graphicData uri="http://schemas.openxmlformats.org/drawingml/2006/table">
            <a:tbl>
              <a:tblPr/>
              <a:tblGrid>
                <a:gridCol w="2190225">
                  <a:extLst>
                    <a:ext uri="{9D8B030D-6E8A-4147-A177-3AD203B41FA5}">
                      <a16:colId xmlns:a16="http://schemas.microsoft.com/office/drawing/2014/main" val="659118360"/>
                    </a:ext>
                  </a:extLst>
                </a:gridCol>
                <a:gridCol w="635165">
                  <a:extLst>
                    <a:ext uri="{9D8B030D-6E8A-4147-A177-3AD203B41FA5}">
                      <a16:colId xmlns:a16="http://schemas.microsoft.com/office/drawing/2014/main" val="3440830104"/>
                    </a:ext>
                  </a:extLst>
                </a:gridCol>
                <a:gridCol w="652200">
                  <a:extLst>
                    <a:ext uri="{9D8B030D-6E8A-4147-A177-3AD203B41FA5}">
                      <a16:colId xmlns:a16="http://schemas.microsoft.com/office/drawing/2014/main" val="2729338851"/>
                    </a:ext>
                  </a:extLst>
                </a:gridCol>
                <a:gridCol w="48671">
                  <a:extLst>
                    <a:ext uri="{9D8B030D-6E8A-4147-A177-3AD203B41FA5}">
                      <a16:colId xmlns:a16="http://schemas.microsoft.com/office/drawing/2014/main" val="1614347845"/>
                    </a:ext>
                  </a:extLst>
                </a:gridCol>
                <a:gridCol w="652200">
                  <a:extLst>
                    <a:ext uri="{9D8B030D-6E8A-4147-A177-3AD203B41FA5}">
                      <a16:colId xmlns:a16="http://schemas.microsoft.com/office/drawing/2014/main" val="1013514844"/>
                    </a:ext>
                  </a:extLst>
                </a:gridCol>
              </a:tblGrid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027467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218271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REGULAR PUPIL TRANSPORTATION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605374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461,975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375,822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7069770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90,847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74,987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124089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7,616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110,991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542375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68,664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40,271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805086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Capital outlays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5,640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37,338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671094"/>
                  </a:ext>
                </a:extLst>
              </a:tr>
              <a:tr h="13599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Miscellaneous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2,031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1,289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6343955"/>
                  </a:ext>
                </a:extLst>
              </a:tr>
              <a:tr h="13599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 regular pupil transportation</a:t>
                      </a:r>
                    </a:p>
                  </a:txBody>
                  <a:tcPr marL="223443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636,773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640,698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576130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5018587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SPECIAL EDUCATION TRANSPORTATION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0520472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249,064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175,646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0198055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60,422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41,120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1450518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7,609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16,818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4475500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30,228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21,373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1088"/>
                  </a:ext>
                </a:extLst>
              </a:tr>
              <a:tr h="13599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Capital outlays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200,176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027734"/>
                  </a:ext>
                </a:extLst>
              </a:tr>
              <a:tr h="13599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 special education transportation</a:t>
                      </a:r>
                    </a:p>
                  </a:txBody>
                  <a:tcPr marL="223443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547,499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254,957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2641559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endParaRPr lang="en-US" sz="700" b="1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601088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COMMUNITY SERVICES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7664095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53,807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8087"/>
                  </a:ext>
                </a:extLst>
              </a:tr>
              <a:tr h="23374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(1,997)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(1,527)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727467"/>
                  </a:ext>
                </a:extLst>
              </a:tr>
              <a:tr h="23374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 community services</a:t>
                      </a:r>
                    </a:p>
                  </a:txBody>
                  <a:tcPr marL="223443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   (1,997)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  52,280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985897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endParaRPr lang="en-US" sz="700" b="1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403907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STATE CATEGORICAL PROGRAMS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724974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838,223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648,408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4761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150,874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150,129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361598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56,002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58,315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305432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102,324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159,541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725930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Capital outlays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12,500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8226568"/>
                  </a:ext>
                </a:extLst>
              </a:tr>
              <a:tr h="13599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Miscellaneous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1,552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1,115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216255"/>
                  </a:ext>
                </a:extLst>
              </a:tr>
              <a:tr h="13599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 state categorical programs</a:t>
                      </a:r>
                    </a:p>
                  </a:txBody>
                  <a:tcPr marL="223443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1,161,475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1,017,508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062858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endParaRPr lang="en-US" sz="700" b="1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8831434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CATEGORICAL PRIVATE GRANTS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88151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Salaries              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53,433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56,394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816362"/>
                  </a:ext>
                </a:extLst>
              </a:tr>
              <a:tr h="11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Employee benefits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11,477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9,722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0991384"/>
                  </a:ext>
                </a:extLst>
              </a:tr>
              <a:tr h="13599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Supplies</a:t>
                      </a:r>
                    </a:p>
                  </a:txBody>
                  <a:tcPr marL="7448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830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203078"/>
                  </a:ext>
                </a:extLst>
              </a:tr>
              <a:tr h="13599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Total categorical private grants</a:t>
                      </a:r>
                    </a:p>
                  </a:txBody>
                  <a:tcPr marL="223443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  64,910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 dirty="0">
                          <a:effectLst/>
                          <a:latin typeface="Arial" panose="020B0604020202020204" pitchFamily="34" charset="0"/>
                        </a:rPr>
                        <a:t> $       66,946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20263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469126"/>
              </p:ext>
            </p:extLst>
          </p:nvPr>
        </p:nvGraphicFramePr>
        <p:xfrm>
          <a:off x="5287141" y="1828191"/>
          <a:ext cx="4929201" cy="4772120"/>
        </p:xfrm>
        <a:graphic>
          <a:graphicData uri="http://schemas.openxmlformats.org/drawingml/2006/table">
            <a:tbl>
              <a:tblPr/>
              <a:tblGrid>
                <a:gridCol w="2583740">
                  <a:extLst>
                    <a:ext uri="{9D8B030D-6E8A-4147-A177-3AD203B41FA5}">
                      <a16:colId xmlns:a16="http://schemas.microsoft.com/office/drawing/2014/main" val="183913286"/>
                    </a:ext>
                  </a:extLst>
                </a:gridCol>
                <a:gridCol w="749284">
                  <a:extLst>
                    <a:ext uri="{9D8B030D-6E8A-4147-A177-3AD203B41FA5}">
                      <a16:colId xmlns:a16="http://schemas.microsoft.com/office/drawing/2014/main" val="77198031"/>
                    </a:ext>
                  </a:extLst>
                </a:gridCol>
                <a:gridCol w="769380">
                  <a:extLst>
                    <a:ext uri="{9D8B030D-6E8A-4147-A177-3AD203B41FA5}">
                      <a16:colId xmlns:a16="http://schemas.microsoft.com/office/drawing/2014/main" val="2908875832"/>
                    </a:ext>
                  </a:extLst>
                </a:gridCol>
                <a:gridCol w="57417">
                  <a:extLst>
                    <a:ext uri="{9D8B030D-6E8A-4147-A177-3AD203B41FA5}">
                      <a16:colId xmlns:a16="http://schemas.microsoft.com/office/drawing/2014/main" val="2894689022"/>
                    </a:ext>
                  </a:extLst>
                </a:gridCol>
                <a:gridCol w="769380">
                  <a:extLst>
                    <a:ext uri="{9D8B030D-6E8A-4147-A177-3AD203B41FA5}">
                      <a16:colId xmlns:a16="http://schemas.microsoft.com/office/drawing/2014/main" val="3413873046"/>
                    </a:ext>
                  </a:extLst>
                </a:gridCol>
              </a:tblGrid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8834084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1333141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FEDERAL PROGRAMS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4303198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Title I 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844,395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755,427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894032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Title I - Part D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61,762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975609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Title II - Part A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168,824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5223420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McKinney-Vento homeless grant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11,706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13,039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286092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IDEA - preschool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47,652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24,932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7301311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IDEA - poverty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1,451,098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1,174,834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32138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IDEA - proportionate share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71,052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23,586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580657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IDEA - special projects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43,116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40,915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2621571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Carl Perkins grant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32,450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50,168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411021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Title I - migrant education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172,126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0146262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Title III - LEP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18,851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19,036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0105205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Title IV - safe and drug free schools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39,020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39,359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1589005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ESSER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120,044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884176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ESSER II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374,448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1,621,078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306115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ESSER III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2,828,139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31,161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9812464"/>
                  </a:ext>
                </a:extLst>
              </a:tr>
              <a:tr h="1797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Other federal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187,971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158,877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7428206"/>
                  </a:ext>
                </a:extLst>
              </a:tr>
              <a:tr h="1797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Total federal programs</a:t>
                      </a:r>
                    </a:p>
                  </a:txBody>
                  <a:tcPr marL="284458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6,011,660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4,413,406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1911034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2871849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FACILITIES ACQUISITION &amp; CONSTRUCTION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385235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Purchased services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477,401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329,968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343309"/>
                  </a:ext>
                </a:extLst>
              </a:tr>
              <a:tr h="1797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Capital outlays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748,230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1,053,218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5540975"/>
                  </a:ext>
                </a:extLst>
              </a:tr>
              <a:tr h="1797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Total facilities acquisition &amp; construction</a:t>
                      </a:r>
                    </a:p>
                  </a:txBody>
                  <a:tcPr marL="284458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1,225,631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1,383,186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038008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94467"/>
                  </a:ext>
                </a:extLst>
              </a:tr>
              <a:tr h="1797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TRANSFERS OUT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319944"/>
                  </a:ext>
                </a:extLst>
              </a:tr>
              <a:tr h="1797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Transfer to activity fund</a:t>
                      </a: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539,454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233,600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498123"/>
                  </a:ext>
                </a:extLst>
              </a:tr>
              <a:tr h="15278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819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582060"/>
                  </a:ext>
                </a:extLst>
              </a:tr>
              <a:tr h="1797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Total disbursements</a:t>
                      </a:r>
                    </a:p>
                  </a:txBody>
                  <a:tcPr marL="284458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$ 65,855,088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 dirty="0">
                          <a:effectLst/>
                          <a:latin typeface="Arial" panose="020B0604020202020204" pitchFamily="34" charset="0"/>
                        </a:rPr>
                        <a:t> $ 61,687,595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5926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45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633" y="452718"/>
            <a:ext cx="10274531" cy="1400530"/>
          </a:xfrm>
        </p:spPr>
        <p:txBody>
          <a:bodyPr/>
          <a:lstStyle/>
          <a:p>
            <a:pPr algn="ctr"/>
            <a:r>
              <a:rPr lang="en-US" dirty="0" smtClean="0"/>
              <a:t>Activities Fund Receipts, Disbursements and Cash Balances FYE 22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0138653"/>
              </p:ext>
            </p:extLst>
          </p:nvPr>
        </p:nvGraphicFramePr>
        <p:xfrm>
          <a:off x="2223511" y="2055798"/>
          <a:ext cx="6962052" cy="2566079"/>
        </p:xfrm>
        <a:graphic>
          <a:graphicData uri="http://schemas.openxmlformats.org/drawingml/2006/table">
            <a:tbl>
              <a:tblPr/>
              <a:tblGrid>
                <a:gridCol w="3846005">
                  <a:extLst>
                    <a:ext uri="{9D8B030D-6E8A-4147-A177-3AD203B41FA5}">
                      <a16:colId xmlns:a16="http://schemas.microsoft.com/office/drawing/2014/main" val="300439798"/>
                    </a:ext>
                  </a:extLst>
                </a:gridCol>
                <a:gridCol w="125583">
                  <a:extLst>
                    <a:ext uri="{9D8B030D-6E8A-4147-A177-3AD203B41FA5}">
                      <a16:colId xmlns:a16="http://schemas.microsoft.com/office/drawing/2014/main" val="2809659320"/>
                    </a:ext>
                  </a:extLst>
                </a:gridCol>
                <a:gridCol w="973274">
                  <a:extLst>
                    <a:ext uri="{9D8B030D-6E8A-4147-A177-3AD203B41FA5}">
                      <a16:colId xmlns:a16="http://schemas.microsoft.com/office/drawing/2014/main" val="597052496"/>
                    </a:ext>
                  </a:extLst>
                </a:gridCol>
                <a:gridCol w="35321">
                  <a:extLst>
                    <a:ext uri="{9D8B030D-6E8A-4147-A177-3AD203B41FA5}">
                      <a16:colId xmlns:a16="http://schemas.microsoft.com/office/drawing/2014/main" val="3416343778"/>
                    </a:ext>
                  </a:extLst>
                </a:gridCol>
                <a:gridCol w="973274">
                  <a:extLst>
                    <a:ext uri="{9D8B030D-6E8A-4147-A177-3AD203B41FA5}">
                      <a16:colId xmlns:a16="http://schemas.microsoft.com/office/drawing/2014/main" val="3826078144"/>
                    </a:ext>
                  </a:extLst>
                </a:gridCol>
                <a:gridCol w="35321">
                  <a:extLst>
                    <a:ext uri="{9D8B030D-6E8A-4147-A177-3AD203B41FA5}">
                      <a16:colId xmlns:a16="http://schemas.microsoft.com/office/drawing/2014/main" val="1289256543"/>
                    </a:ext>
                  </a:extLst>
                </a:gridCol>
                <a:gridCol w="973274">
                  <a:extLst>
                    <a:ext uri="{9D8B030D-6E8A-4147-A177-3AD203B41FA5}">
                      <a16:colId xmlns:a16="http://schemas.microsoft.com/office/drawing/2014/main" val="2477822607"/>
                    </a:ext>
                  </a:extLst>
                </a:gridCol>
              </a:tblGrid>
              <a:tr h="22313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6957287"/>
                  </a:ext>
                </a:extLst>
              </a:tr>
              <a:tr h="23708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Original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719507"/>
                  </a:ext>
                </a:extLst>
              </a:tr>
              <a:tr h="23708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and Final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2628847"/>
                  </a:ext>
                </a:extLst>
              </a:tr>
              <a:tr h="27892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urier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urier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3873499"/>
                  </a:ext>
                </a:extLst>
              </a:tr>
              <a:tr h="237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Beginning cash balance,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$ 2,511,106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$ 2,541,107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$ 2,041,629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948813"/>
                  </a:ext>
                </a:extLst>
              </a:tr>
              <a:tr h="278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Add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1,800,000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2,881,338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1,999,793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601071"/>
                  </a:ext>
                </a:extLst>
              </a:tr>
              <a:tr h="237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$ 4,311,106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$ 5,422,445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$ 4,041,422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955292"/>
                  </a:ext>
                </a:extLst>
              </a:tr>
              <a:tr h="278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Less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4,311,106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2,842,787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1,500,315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778558"/>
                  </a:ext>
                </a:extLst>
              </a:tr>
              <a:tr h="27892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urier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urier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urier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495032"/>
                  </a:ext>
                </a:extLst>
              </a:tr>
              <a:tr h="278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$ 2,579,658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 dirty="0">
                          <a:effectLst/>
                          <a:latin typeface="Arial" panose="020B0604020202020204" pitchFamily="34" charset="0"/>
                        </a:rPr>
                        <a:t> $ 2,541,107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324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0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2131" y="980902"/>
            <a:ext cx="77724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smtClean="0"/>
              <a:t>Board of Education</a:t>
            </a:r>
          </a:p>
          <a:p>
            <a:pPr algn="ctr"/>
            <a:endParaRPr lang="en-US" sz="2800" b="1" dirty="0" smtClean="0"/>
          </a:p>
          <a:p>
            <a:pPr algn="ctr"/>
            <a:r>
              <a:rPr lang="en-US" dirty="0" smtClean="0"/>
              <a:t>				</a:t>
            </a:r>
            <a:r>
              <a:rPr lang="en-US" b="1" u="sng" dirty="0" smtClean="0"/>
              <a:t>Years of Service			Term Expires</a:t>
            </a:r>
            <a:endParaRPr lang="en-US" b="1" u="sng" dirty="0"/>
          </a:p>
          <a:p>
            <a:endParaRPr lang="en-US" dirty="0" smtClean="0"/>
          </a:p>
          <a:p>
            <a:r>
              <a:rPr lang="en-US" dirty="0" smtClean="0"/>
              <a:t>Alex </a:t>
            </a:r>
            <a:r>
              <a:rPr lang="en-US" dirty="0" err="1" smtClean="0"/>
              <a:t>Straatmann</a:t>
            </a:r>
            <a:r>
              <a:rPr lang="en-US" dirty="0" smtClean="0"/>
              <a:t>			8 years				     2022</a:t>
            </a:r>
          </a:p>
          <a:p>
            <a:endParaRPr lang="en-US" dirty="0"/>
          </a:p>
          <a:p>
            <a:r>
              <a:rPr lang="en-US" dirty="0" smtClean="0"/>
              <a:t>Kathy Gifford				6 years				     2024</a:t>
            </a:r>
          </a:p>
          <a:p>
            <a:endParaRPr lang="en-US" dirty="0"/>
          </a:p>
          <a:p>
            <a:r>
              <a:rPr lang="en-US" dirty="0" smtClean="0"/>
              <a:t>Wendy </a:t>
            </a:r>
            <a:r>
              <a:rPr lang="en-US" dirty="0" err="1" smtClean="0"/>
              <a:t>Kreis</a:t>
            </a:r>
            <a:r>
              <a:rPr lang="en-US" dirty="0" smtClean="0"/>
              <a:t>					4 years	 			     2022</a:t>
            </a:r>
          </a:p>
          <a:p>
            <a:endParaRPr lang="en-US" dirty="0"/>
          </a:p>
          <a:p>
            <a:r>
              <a:rPr lang="en-US" dirty="0" smtClean="0"/>
              <a:t>Drew Blessing				4 years				     2022</a:t>
            </a:r>
          </a:p>
          <a:p>
            <a:endParaRPr lang="en-US" dirty="0"/>
          </a:p>
          <a:p>
            <a:r>
              <a:rPr lang="en-US" dirty="0" smtClean="0"/>
              <a:t>David Brandt				3 years				     2024</a:t>
            </a:r>
          </a:p>
          <a:p>
            <a:endParaRPr lang="en-US" dirty="0"/>
          </a:p>
          <a:p>
            <a:r>
              <a:rPr lang="en-US" dirty="0" smtClean="0"/>
              <a:t>Steve </a:t>
            </a:r>
            <a:r>
              <a:rPr lang="en-US" dirty="0" err="1" smtClean="0"/>
              <a:t>Gaasch</a:t>
            </a:r>
            <a:r>
              <a:rPr lang="en-US" dirty="0" smtClean="0"/>
              <a:t>				3 years				     2024</a:t>
            </a:r>
          </a:p>
        </p:txBody>
      </p:sp>
    </p:spTree>
    <p:extLst>
      <p:ext uri="{BB962C8B-B14F-4D97-AF65-F5344CB8AC3E}">
        <p14:creationId xmlns:p14="http://schemas.microsoft.com/office/powerpoint/2010/main" val="287194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Activities Fund Receipts, Disbursements </a:t>
            </a:r>
            <a:r>
              <a:rPr lang="en-US" dirty="0" smtClean="0"/>
              <a:t>FYE </a:t>
            </a:r>
            <a:r>
              <a:rPr lang="en-US" dirty="0"/>
              <a:t>22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291227"/>
              </p:ext>
            </p:extLst>
          </p:nvPr>
        </p:nvGraphicFramePr>
        <p:xfrm>
          <a:off x="3092338" y="1787251"/>
          <a:ext cx="4979319" cy="4738237"/>
        </p:xfrm>
        <a:graphic>
          <a:graphicData uri="http://schemas.openxmlformats.org/drawingml/2006/table">
            <a:tbl>
              <a:tblPr/>
              <a:tblGrid>
                <a:gridCol w="1801345">
                  <a:extLst>
                    <a:ext uri="{9D8B030D-6E8A-4147-A177-3AD203B41FA5}">
                      <a16:colId xmlns:a16="http://schemas.microsoft.com/office/drawing/2014/main" val="3736385003"/>
                    </a:ext>
                  </a:extLst>
                </a:gridCol>
                <a:gridCol w="100539">
                  <a:extLst>
                    <a:ext uri="{9D8B030D-6E8A-4147-A177-3AD203B41FA5}">
                      <a16:colId xmlns:a16="http://schemas.microsoft.com/office/drawing/2014/main" val="3173323987"/>
                    </a:ext>
                  </a:extLst>
                </a:gridCol>
                <a:gridCol w="748466">
                  <a:extLst>
                    <a:ext uri="{9D8B030D-6E8A-4147-A177-3AD203B41FA5}">
                      <a16:colId xmlns:a16="http://schemas.microsoft.com/office/drawing/2014/main" val="1209921613"/>
                    </a:ext>
                  </a:extLst>
                </a:gridCol>
                <a:gridCol w="27857">
                  <a:extLst>
                    <a:ext uri="{9D8B030D-6E8A-4147-A177-3AD203B41FA5}">
                      <a16:colId xmlns:a16="http://schemas.microsoft.com/office/drawing/2014/main" val="2833876668"/>
                    </a:ext>
                  </a:extLst>
                </a:gridCol>
                <a:gridCol w="748466">
                  <a:extLst>
                    <a:ext uri="{9D8B030D-6E8A-4147-A177-3AD203B41FA5}">
                      <a16:colId xmlns:a16="http://schemas.microsoft.com/office/drawing/2014/main" val="2185300389"/>
                    </a:ext>
                  </a:extLst>
                </a:gridCol>
                <a:gridCol w="27857">
                  <a:extLst>
                    <a:ext uri="{9D8B030D-6E8A-4147-A177-3AD203B41FA5}">
                      <a16:colId xmlns:a16="http://schemas.microsoft.com/office/drawing/2014/main" val="1026350603"/>
                    </a:ext>
                  </a:extLst>
                </a:gridCol>
                <a:gridCol w="748466">
                  <a:extLst>
                    <a:ext uri="{9D8B030D-6E8A-4147-A177-3AD203B41FA5}">
                      <a16:colId xmlns:a16="http://schemas.microsoft.com/office/drawing/2014/main" val="3724788237"/>
                    </a:ext>
                  </a:extLst>
                </a:gridCol>
                <a:gridCol w="27857">
                  <a:extLst>
                    <a:ext uri="{9D8B030D-6E8A-4147-A177-3AD203B41FA5}">
                      <a16:colId xmlns:a16="http://schemas.microsoft.com/office/drawing/2014/main" val="3229669015"/>
                    </a:ext>
                  </a:extLst>
                </a:gridCol>
                <a:gridCol w="748466">
                  <a:extLst>
                    <a:ext uri="{9D8B030D-6E8A-4147-A177-3AD203B41FA5}">
                      <a16:colId xmlns:a16="http://schemas.microsoft.com/office/drawing/2014/main" val="3828989286"/>
                    </a:ext>
                  </a:extLst>
                </a:gridCol>
              </a:tblGrid>
              <a:tr h="14698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Beginning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Ending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459655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1710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5259128"/>
                  </a:ext>
                </a:extLst>
              </a:tr>
              <a:tr h="27668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Balance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7070344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(Deficit)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(Deficit)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65327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8/31/2021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8/31/2022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1174307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ACTIVITY ACCOUNT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9161411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Athletic Director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577,821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326,403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  19,480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884,744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411652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Athletic pass-thru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(39,876)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85,529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128,844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(83,191)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7413343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Training room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(23,199)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1,931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11,075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(32,343)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260018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Advertising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(71,363)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144,999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113,943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(40,307)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265470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Weight room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10,026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12,302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(2,276)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7870871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Wish list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33,567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53,820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60,960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26,427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8076231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Boys cross country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(12,000)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1,165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8,657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(19,492)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772542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Girls cross country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(11,061)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1,212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9,479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(19,328)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246685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Football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(116,105)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53,735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86,664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(149,034)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7650117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Volleyball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(40,084)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17,184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43,162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(66,062)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185484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Boys golf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(5,768)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1,560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9,045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(13,253)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9657607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Girls golf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(7,189)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1,560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5,144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(10,773)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6250912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Boys tennis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(8,981)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811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6,220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(14,390)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945729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Girls tennis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(7,137)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965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7,478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(13,650)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4334249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Boys basketball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(29,497)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24,281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53,768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(58,984)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424742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Girls basketball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(41,614)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14,669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38,210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(65,155)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3927319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Softball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(44,756)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2,964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22,545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(64,337)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529484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Swimming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(3,704)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14,323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19,216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(8,597)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1351922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Wrestling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(37,597)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17,583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37,358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(57,372)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249221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Baseball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(36,031)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57,500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60,917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(39,448)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8665038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Boys soccer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(11,805)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4,834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17,618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(24,589)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7808102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Girls soccer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(14,419)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3,109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15,532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(26,842)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4415756"/>
                  </a:ext>
                </a:extLst>
              </a:tr>
              <a:tr h="1469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Boys track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(25,960)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9,449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48,591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(65,102)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214876"/>
                  </a:ext>
                </a:extLst>
              </a:tr>
              <a:tr h="17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Girls track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(28,012)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2,919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32,118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(57,211)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5580300"/>
                  </a:ext>
                </a:extLst>
              </a:tr>
              <a:tr h="17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Subtotal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5,256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842,505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868,326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 dirty="0">
                          <a:effectLst/>
                          <a:latin typeface="Arial" panose="020B0604020202020204" pitchFamily="34" charset="0"/>
                        </a:rPr>
                        <a:t> $      (20,565)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7552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64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Activities Fund Receipts, Disbursements FYE </a:t>
            </a:r>
            <a:r>
              <a:rPr lang="en-US" dirty="0" smtClean="0"/>
              <a:t>22 (continued)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363545"/>
              </p:ext>
            </p:extLst>
          </p:nvPr>
        </p:nvGraphicFramePr>
        <p:xfrm>
          <a:off x="3133897" y="1737360"/>
          <a:ext cx="4455623" cy="5054149"/>
        </p:xfrm>
        <a:graphic>
          <a:graphicData uri="http://schemas.openxmlformats.org/drawingml/2006/table">
            <a:tbl>
              <a:tblPr/>
              <a:tblGrid>
                <a:gridCol w="1632535">
                  <a:extLst>
                    <a:ext uri="{9D8B030D-6E8A-4147-A177-3AD203B41FA5}">
                      <a16:colId xmlns:a16="http://schemas.microsoft.com/office/drawing/2014/main" val="3222373674"/>
                    </a:ext>
                  </a:extLst>
                </a:gridCol>
                <a:gridCol w="38821">
                  <a:extLst>
                    <a:ext uri="{9D8B030D-6E8A-4147-A177-3AD203B41FA5}">
                      <a16:colId xmlns:a16="http://schemas.microsoft.com/office/drawing/2014/main" val="450012733"/>
                    </a:ext>
                  </a:extLst>
                </a:gridCol>
                <a:gridCol w="666951">
                  <a:extLst>
                    <a:ext uri="{9D8B030D-6E8A-4147-A177-3AD203B41FA5}">
                      <a16:colId xmlns:a16="http://schemas.microsoft.com/office/drawing/2014/main" val="3737297956"/>
                    </a:ext>
                  </a:extLst>
                </a:gridCol>
                <a:gridCol w="38821">
                  <a:extLst>
                    <a:ext uri="{9D8B030D-6E8A-4147-A177-3AD203B41FA5}">
                      <a16:colId xmlns:a16="http://schemas.microsoft.com/office/drawing/2014/main" val="3501575742"/>
                    </a:ext>
                  </a:extLst>
                </a:gridCol>
                <a:gridCol w="666951">
                  <a:extLst>
                    <a:ext uri="{9D8B030D-6E8A-4147-A177-3AD203B41FA5}">
                      <a16:colId xmlns:a16="http://schemas.microsoft.com/office/drawing/2014/main" val="1886652358"/>
                    </a:ext>
                  </a:extLst>
                </a:gridCol>
                <a:gridCol w="38821">
                  <a:extLst>
                    <a:ext uri="{9D8B030D-6E8A-4147-A177-3AD203B41FA5}">
                      <a16:colId xmlns:a16="http://schemas.microsoft.com/office/drawing/2014/main" val="1356607890"/>
                    </a:ext>
                  </a:extLst>
                </a:gridCol>
                <a:gridCol w="666951">
                  <a:extLst>
                    <a:ext uri="{9D8B030D-6E8A-4147-A177-3AD203B41FA5}">
                      <a16:colId xmlns:a16="http://schemas.microsoft.com/office/drawing/2014/main" val="3972488426"/>
                    </a:ext>
                  </a:extLst>
                </a:gridCol>
                <a:gridCol w="38821">
                  <a:extLst>
                    <a:ext uri="{9D8B030D-6E8A-4147-A177-3AD203B41FA5}">
                      <a16:colId xmlns:a16="http://schemas.microsoft.com/office/drawing/2014/main" val="3601204051"/>
                    </a:ext>
                  </a:extLst>
                </a:gridCol>
                <a:gridCol w="666951">
                  <a:extLst>
                    <a:ext uri="{9D8B030D-6E8A-4147-A177-3AD203B41FA5}">
                      <a16:colId xmlns:a16="http://schemas.microsoft.com/office/drawing/2014/main" val="2097175442"/>
                    </a:ext>
                  </a:extLst>
                </a:gridCol>
              </a:tblGrid>
              <a:tr h="101067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Beginning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Ending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1293963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1710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2100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956993"/>
                  </a:ext>
                </a:extLst>
              </a:tr>
              <a:tr h="188688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753082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(Deficit)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(Deficit)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204213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8/31/2021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8/31/2022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898045"/>
                  </a:ext>
                </a:extLst>
              </a:tr>
              <a:tr h="117930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ACTIVITY ACCOUNT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ourier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ourier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ourier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ourier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0477144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Advanced placement-test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$         1,150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$         6,381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$         7,196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$            335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196551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Alternative education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225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150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531215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Art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790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1,508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1,554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744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5207056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Art Honor Society - Sr. High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6,435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2,571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3,171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5,835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159253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Bearcat Corner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4,594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12,448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11,563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5,479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839356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Bobcat choir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661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258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251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668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648607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Book fair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7,086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11,058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11,389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6,755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057882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Box tops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8,994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582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3,123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6,453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326379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Builder club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629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754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1,349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411823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Champions Plaza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5,484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195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5,289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204171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Cheerleaders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(5,122)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23,064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16,346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1,596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33259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Chromebook maintenance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73,536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190,001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110,399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153,138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593545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Class of 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2,357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10,502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8,722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4,137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0473028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Class of 2023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2,523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19,365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20,847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1,041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708219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Class of 2024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1,955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3,495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176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5,274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2918868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Class of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1,910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1,830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906317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Concessions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11,500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83,053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70,127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24,426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823402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Construction tech project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318,056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391,900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290,924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419,032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1548515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Courtesy/teachers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8,506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955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1,831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7,630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4732719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Culinary Arts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125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184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155773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DAFY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1,857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727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554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2,030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2411022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Dance Catz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(1,576)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40,664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17,778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21,310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970536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Debate/mock trial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2,245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409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3,836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75838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DECA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13,009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42,540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46,222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9,327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3159869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District Art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513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465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374898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Donations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72,994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16,988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26,364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63,618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270188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DuPont Pioneer Giving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368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368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482334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Drama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24,007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39,030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35,828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27,209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6905934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Dual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12,401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12,401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3711537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ECHO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7,640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6,140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5,596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8,184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58187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Education Quest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190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1,690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892525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Educator's Rising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4,648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1,632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1,372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4,908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4630572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Electronics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4,842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4,842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722859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Elementary counselor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4,171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4,171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349057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ELL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678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678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999624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FBLA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21,084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12,017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11,912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21,189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071881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FCCLA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15,972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24,845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30,093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10,724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729866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FCS lab fees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2,480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1,834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4,314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395839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FFA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12,092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37,690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39,666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10,116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336023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Fishing club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451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451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163096"/>
                  </a:ext>
                </a:extLst>
              </a:tr>
              <a:tr h="10024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Foreign Language club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1,694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1,694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43990"/>
                  </a:ext>
                </a:extLst>
              </a:tr>
              <a:tr h="117930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Foundation donations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       166,831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       102,966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         60,774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       209,023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329698"/>
                  </a:ext>
                </a:extLst>
              </a:tr>
              <a:tr h="117930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          Subtotal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$     818,075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$   1,090,437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$     834,619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 dirty="0">
                          <a:effectLst/>
                          <a:latin typeface="Arial" panose="020B0604020202020204" pitchFamily="34" charset="0"/>
                        </a:rPr>
                        <a:t> $   1,073,893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730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44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049" y="344653"/>
            <a:ext cx="9404723" cy="1400530"/>
          </a:xfrm>
        </p:spPr>
        <p:txBody>
          <a:bodyPr/>
          <a:lstStyle/>
          <a:p>
            <a:pPr algn="ctr"/>
            <a:r>
              <a:rPr lang="en-US" dirty="0"/>
              <a:t>Activities Fund Receipts, Disbursements FYE 22 (continued)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7800470"/>
              </p:ext>
            </p:extLst>
          </p:nvPr>
        </p:nvGraphicFramePr>
        <p:xfrm>
          <a:off x="3183773" y="1750796"/>
          <a:ext cx="3990113" cy="5032382"/>
        </p:xfrm>
        <a:graphic>
          <a:graphicData uri="http://schemas.openxmlformats.org/drawingml/2006/table">
            <a:tbl>
              <a:tblPr/>
              <a:tblGrid>
                <a:gridCol w="1451809">
                  <a:extLst>
                    <a:ext uri="{9D8B030D-6E8A-4147-A177-3AD203B41FA5}">
                      <a16:colId xmlns:a16="http://schemas.microsoft.com/office/drawing/2014/main" val="1489087640"/>
                    </a:ext>
                  </a:extLst>
                </a:gridCol>
                <a:gridCol w="34136">
                  <a:extLst>
                    <a:ext uri="{9D8B030D-6E8A-4147-A177-3AD203B41FA5}">
                      <a16:colId xmlns:a16="http://schemas.microsoft.com/office/drawing/2014/main" val="1526802877"/>
                    </a:ext>
                  </a:extLst>
                </a:gridCol>
                <a:gridCol w="600440">
                  <a:extLst>
                    <a:ext uri="{9D8B030D-6E8A-4147-A177-3AD203B41FA5}">
                      <a16:colId xmlns:a16="http://schemas.microsoft.com/office/drawing/2014/main" val="1139907467"/>
                    </a:ext>
                  </a:extLst>
                </a:gridCol>
                <a:gridCol w="34136">
                  <a:extLst>
                    <a:ext uri="{9D8B030D-6E8A-4147-A177-3AD203B41FA5}">
                      <a16:colId xmlns:a16="http://schemas.microsoft.com/office/drawing/2014/main" val="20273599"/>
                    </a:ext>
                  </a:extLst>
                </a:gridCol>
                <a:gridCol w="600440">
                  <a:extLst>
                    <a:ext uri="{9D8B030D-6E8A-4147-A177-3AD203B41FA5}">
                      <a16:colId xmlns:a16="http://schemas.microsoft.com/office/drawing/2014/main" val="2557626294"/>
                    </a:ext>
                  </a:extLst>
                </a:gridCol>
                <a:gridCol w="34136">
                  <a:extLst>
                    <a:ext uri="{9D8B030D-6E8A-4147-A177-3AD203B41FA5}">
                      <a16:colId xmlns:a16="http://schemas.microsoft.com/office/drawing/2014/main" val="88774421"/>
                    </a:ext>
                  </a:extLst>
                </a:gridCol>
                <a:gridCol w="600440">
                  <a:extLst>
                    <a:ext uri="{9D8B030D-6E8A-4147-A177-3AD203B41FA5}">
                      <a16:colId xmlns:a16="http://schemas.microsoft.com/office/drawing/2014/main" val="4045574836"/>
                    </a:ext>
                  </a:extLst>
                </a:gridCol>
                <a:gridCol w="34136">
                  <a:extLst>
                    <a:ext uri="{9D8B030D-6E8A-4147-A177-3AD203B41FA5}">
                      <a16:colId xmlns:a16="http://schemas.microsoft.com/office/drawing/2014/main" val="288615466"/>
                    </a:ext>
                  </a:extLst>
                </a:gridCol>
                <a:gridCol w="600440">
                  <a:extLst>
                    <a:ext uri="{9D8B030D-6E8A-4147-A177-3AD203B41FA5}">
                      <a16:colId xmlns:a16="http://schemas.microsoft.com/office/drawing/2014/main" val="4089715749"/>
                    </a:ext>
                  </a:extLst>
                </a:gridCol>
              </a:tblGrid>
              <a:tr h="100816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Beginning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Ending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97039"/>
                  </a:ext>
                </a:extLst>
              </a:tr>
              <a:tr h="169493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1710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2100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991501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496144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(Deficit)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(Deficit)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247618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8/31/2021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8/31/2022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27156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ACTIVITY ACCOUNT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5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4975899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French club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$         1,734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$        (1,000)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$            734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03886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FUTP60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418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418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656143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Fundraiser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4,362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4,362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640352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Fundraiser 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452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5,156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5,536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6306719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Fundraiser 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1,731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665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344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2,052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743033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Guidance office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550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550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166998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Green Team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2,340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233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2,482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203084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History - Holocaust and Genocide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750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750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636528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HOSA Vocational club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8,541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4,596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2,030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11,107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201398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Industrial tech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5,342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4,170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294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9,218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6099161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Industrial tech - metals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1,313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4,505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2,108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781059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Industrial tech - explore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670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670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82409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Industrial tech - small engines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777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777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50232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Industrial tech - woods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6,530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27,250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33,780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84109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Interact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209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209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572044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Jeans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117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117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445412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K-Club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531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995860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Kearney Outdoor Learning Area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2,635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2,635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765049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Key club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135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592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499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228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627622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Kindness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750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735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16369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Life skills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1,113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1,113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121138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Log/yearbook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54,960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83,342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60,530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77,772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7925447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Magazines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20,992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5,796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6,486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20,302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08029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Media - library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868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14,861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9,548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6,181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8524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Media - district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2,933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2,933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092501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Media - book vending machine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1,750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3,959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379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5,330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8087846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Media - leap account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567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567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136706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Media - lost book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8,779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12,730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10,188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11,321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272013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Media - productions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6,561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10,274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8,658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8,177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9704847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MPAC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1,550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846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704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49816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Music - band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28,595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101,238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83,703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46,130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519512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Music - band uniforms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69,505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89,505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7610774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Music - choral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362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16,105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16,017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450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777509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Music - district music contest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  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4390617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Music - Maynard Ferguson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3,706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2,203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917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4,992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615165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Music - Tri M Honor Society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440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1,456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  183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1,713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8691951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Music - Musicalia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4,323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4,167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7,380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1,110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8244949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Music - orchestra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15,427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8,414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5,149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18,692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5602152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Music - orchestra rental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28,175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21,571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9,642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40,104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4307917"/>
                  </a:ext>
                </a:extLst>
              </a:tr>
              <a:tr h="1008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Music - shared elementary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1,915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53,387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52,436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          2,866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732566"/>
                  </a:ext>
                </a:extLst>
              </a:tr>
              <a:tr h="118607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effectLst/>
                          <a:latin typeface="Arial" panose="020B0604020202020204" pitchFamily="34" charset="0"/>
                        </a:rPr>
                        <a:t>  Music - vocal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         27,523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         22,031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         18,925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         30,629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899477"/>
                  </a:ext>
                </a:extLst>
              </a:tr>
              <a:tr h="118607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          Subtotal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$     317,956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$     430,563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effectLst/>
                          <a:latin typeface="Arial" panose="020B0604020202020204" pitchFamily="34" charset="0"/>
                        </a:rPr>
                        <a:t> $     333,117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 dirty="0">
                          <a:effectLst/>
                          <a:latin typeface="Arial" panose="020B0604020202020204" pitchFamily="34" charset="0"/>
                        </a:rPr>
                        <a:t> $     415,402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4666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76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Activities Fund Receipts, Disbursements FYE 22 (continued)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305850"/>
              </p:ext>
            </p:extLst>
          </p:nvPr>
        </p:nvGraphicFramePr>
        <p:xfrm>
          <a:off x="3308466" y="1787248"/>
          <a:ext cx="4247802" cy="4937751"/>
        </p:xfrm>
        <a:graphic>
          <a:graphicData uri="http://schemas.openxmlformats.org/drawingml/2006/table">
            <a:tbl>
              <a:tblPr/>
              <a:tblGrid>
                <a:gridCol w="1493918">
                  <a:extLst>
                    <a:ext uri="{9D8B030D-6E8A-4147-A177-3AD203B41FA5}">
                      <a16:colId xmlns:a16="http://schemas.microsoft.com/office/drawing/2014/main" val="2864666316"/>
                    </a:ext>
                  </a:extLst>
                </a:gridCol>
                <a:gridCol w="29968">
                  <a:extLst>
                    <a:ext uri="{9D8B030D-6E8A-4147-A177-3AD203B41FA5}">
                      <a16:colId xmlns:a16="http://schemas.microsoft.com/office/drawing/2014/main" val="3820967195"/>
                    </a:ext>
                  </a:extLst>
                </a:gridCol>
                <a:gridCol w="658503">
                  <a:extLst>
                    <a:ext uri="{9D8B030D-6E8A-4147-A177-3AD203B41FA5}">
                      <a16:colId xmlns:a16="http://schemas.microsoft.com/office/drawing/2014/main" val="3769577949"/>
                    </a:ext>
                  </a:extLst>
                </a:gridCol>
                <a:gridCol w="29968">
                  <a:extLst>
                    <a:ext uri="{9D8B030D-6E8A-4147-A177-3AD203B41FA5}">
                      <a16:colId xmlns:a16="http://schemas.microsoft.com/office/drawing/2014/main" val="3706367922"/>
                    </a:ext>
                  </a:extLst>
                </a:gridCol>
                <a:gridCol w="658503">
                  <a:extLst>
                    <a:ext uri="{9D8B030D-6E8A-4147-A177-3AD203B41FA5}">
                      <a16:colId xmlns:a16="http://schemas.microsoft.com/office/drawing/2014/main" val="2333526265"/>
                    </a:ext>
                  </a:extLst>
                </a:gridCol>
                <a:gridCol w="29968">
                  <a:extLst>
                    <a:ext uri="{9D8B030D-6E8A-4147-A177-3AD203B41FA5}">
                      <a16:colId xmlns:a16="http://schemas.microsoft.com/office/drawing/2014/main" val="1469214232"/>
                    </a:ext>
                  </a:extLst>
                </a:gridCol>
                <a:gridCol w="658503">
                  <a:extLst>
                    <a:ext uri="{9D8B030D-6E8A-4147-A177-3AD203B41FA5}">
                      <a16:colId xmlns:a16="http://schemas.microsoft.com/office/drawing/2014/main" val="353745641"/>
                    </a:ext>
                  </a:extLst>
                </a:gridCol>
                <a:gridCol w="29968">
                  <a:extLst>
                    <a:ext uri="{9D8B030D-6E8A-4147-A177-3AD203B41FA5}">
                      <a16:colId xmlns:a16="http://schemas.microsoft.com/office/drawing/2014/main" val="1829356835"/>
                    </a:ext>
                  </a:extLst>
                </a:gridCol>
                <a:gridCol w="658503">
                  <a:extLst>
                    <a:ext uri="{9D8B030D-6E8A-4147-A177-3AD203B41FA5}">
                      <a16:colId xmlns:a16="http://schemas.microsoft.com/office/drawing/2014/main" val="1221135468"/>
                    </a:ext>
                  </a:extLst>
                </a:gridCol>
              </a:tblGrid>
              <a:tr h="12185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Beginning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Ending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5041992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1710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227189"/>
                  </a:ext>
                </a:extLst>
              </a:tr>
              <a:tr h="24370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2758252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(Deficit)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(Deficit)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2444301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8/31/2021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8/31/2022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736259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ACTIVITY ACCOUNT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871512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National honor society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  1,319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  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     214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  4,105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041399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One Act Play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7,497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14,835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15,847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6,485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8188849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PAC's district fundraiser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22,306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16,632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17,551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21,387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8133856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Positive Behavior Supports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100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100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0940556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Pioneer Days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3,465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712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3,753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6598241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Playground equipment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2,519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849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599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2,769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9126415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Poverty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93568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Principal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682,257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196,969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615,346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263,880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367363"/>
                  </a:ext>
                </a:extLst>
              </a:tr>
              <a:tr h="24370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Prom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(1,200)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6690655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PTO donations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30,871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2,401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2,824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30,448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3111398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Recycling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1,221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1,221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088284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Revolving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420,346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112,184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54,888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477,642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6530844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Revolving fund - KHS students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3,961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4,300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8,261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669631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Student advisory board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2,451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8,716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9,746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1,421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4375989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Scholarship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5,933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599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6,532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5302063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Skills USA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6,711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4,000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6,211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3379526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Spanish club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2,536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1,200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329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3,407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2730190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Sped - transition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2,687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2,639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290066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Special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1,330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175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1,435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507232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Speech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7,027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11,289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9,560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8,756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218930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StrivTV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4,000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4,000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5044638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Stand for the Silent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2,068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940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833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2,175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464486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STEM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2,095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9,500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513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11,082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589298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Student activity account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108,996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64,548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50,718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122,826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326272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Student council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23,133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34,263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18,053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39,343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323496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Technology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39,995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25,878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65,873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28604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Textbooks - lost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2,973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1,315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762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3,526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020325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Transcripts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1,690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1,690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9061663"/>
                  </a:ext>
                </a:extLst>
              </a:tr>
              <a:tr h="12185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Wellness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13,901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(750)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2,422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10,729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24925"/>
                  </a:ext>
                </a:extLst>
              </a:tr>
              <a:tr h="14306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World Classrooms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599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599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153971"/>
                  </a:ext>
                </a:extLst>
              </a:tr>
              <a:tr h="14306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Subtotal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1,399,820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517,833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806,725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1,110,928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464816"/>
                  </a:ext>
                </a:extLst>
              </a:tr>
              <a:tr h="14306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Total, activity account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2,541,107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2,881,338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2,842,787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 dirty="0">
                          <a:effectLst/>
                          <a:latin typeface="Arial" panose="020B0604020202020204" pitchFamily="34" charset="0"/>
                        </a:rPr>
                        <a:t> $   2,579,658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758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33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3213"/>
            <a:ext cx="10897985" cy="1400530"/>
          </a:xfrm>
        </p:spPr>
        <p:txBody>
          <a:bodyPr/>
          <a:lstStyle/>
          <a:p>
            <a:pPr algn="ctr"/>
            <a:r>
              <a:rPr lang="en-US" dirty="0" smtClean="0"/>
              <a:t>Nutrition Fund Receipts, Disbursements and Ending Cash Balances FYE 22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208115"/>
              </p:ext>
            </p:extLst>
          </p:nvPr>
        </p:nvGraphicFramePr>
        <p:xfrm>
          <a:off x="2959331" y="1554488"/>
          <a:ext cx="5095703" cy="5170497"/>
        </p:xfrm>
        <a:graphic>
          <a:graphicData uri="http://schemas.openxmlformats.org/drawingml/2006/table">
            <a:tbl>
              <a:tblPr/>
              <a:tblGrid>
                <a:gridCol w="2758820">
                  <a:extLst>
                    <a:ext uri="{9D8B030D-6E8A-4147-A177-3AD203B41FA5}">
                      <a16:colId xmlns:a16="http://schemas.microsoft.com/office/drawing/2014/main" val="2308486559"/>
                    </a:ext>
                  </a:extLst>
                </a:gridCol>
                <a:gridCol w="54094">
                  <a:extLst>
                    <a:ext uri="{9D8B030D-6E8A-4147-A177-3AD203B41FA5}">
                      <a16:colId xmlns:a16="http://schemas.microsoft.com/office/drawing/2014/main" val="3324656563"/>
                    </a:ext>
                  </a:extLst>
                </a:gridCol>
                <a:gridCol w="724867">
                  <a:extLst>
                    <a:ext uri="{9D8B030D-6E8A-4147-A177-3AD203B41FA5}">
                      <a16:colId xmlns:a16="http://schemas.microsoft.com/office/drawing/2014/main" val="4059019031"/>
                    </a:ext>
                  </a:extLst>
                </a:gridCol>
                <a:gridCol w="54094">
                  <a:extLst>
                    <a:ext uri="{9D8B030D-6E8A-4147-A177-3AD203B41FA5}">
                      <a16:colId xmlns:a16="http://schemas.microsoft.com/office/drawing/2014/main" val="1107452225"/>
                    </a:ext>
                  </a:extLst>
                </a:gridCol>
                <a:gridCol w="724867">
                  <a:extLst>
                    <a:ext uri="{9D8B030D-6E8A-4147-A177-3AD203B41FA5}">
                      <a16:colId xmlns:a16="http://schemas.microsoft.com/office/drawing/2014/main" val="834603454"/>
                    </a:ext>
                  </a:extLst>
                </a:gridCol>
                <a:gridCol w="54094">
                  <a:extLst>
                    <a:ext uri="{9D8B030D-6E8A-4147-A177-3AD203B41FA5}">
                      <a16:colId xmlns:a16="http://schemas.microsoft.com/office/drawing/2014/main" val="4163213648"/>
                    </a:ext>
                  </a:extLst>
                </a:gridCol>
                <a:gridCol w="724867">
                  <a:extLst>
                    <a:ext uri="{9D8B030D-6E8A-4147-A177-3AD203B41FA5}">
                      <a16:colId xmlns:a16="http://schemas.microsoft.com/office/drawing/2014/main" val="1078479094"/>
                    </a:ext>
                  </a:extLst>
                </a:gridCol>
              </a:tblGrid>
              <a:tr h="14386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357499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Original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215126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and Final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220584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1994843"/>
                  </a:ext>
                </a:extLst>
              </a:tr>
              <a:tr h="1692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Beginning cash,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1,786,432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1,786,432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756,733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555408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994367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7781653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Sale of lunches and milk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52,100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504,872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434,888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822624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Interest income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4,541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4,854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9759398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State reimbursements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31,816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570197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Federal reimbursements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1,829,900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3,942,755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3,205,240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339878"/>
                  </a:ext>
                </a:extLst>
              </a:tr>
              <a:tr h="1692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ESSER grant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272,199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6693167"/>
                  </a:ext>
                </a:extLst>
              </a:tr>
              <a:tr h="1692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1,925,000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4,452,168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3,948,997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034862"/>
                  </a:ext>
                </a:extLst>
              </a:tr>
              <a:tr h="1692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3,711,432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6,238,600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4,705,730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6762960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8197438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5089467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Student support services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6257986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Salaries 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1,158,111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1,367,015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1,085,079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591590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Employee benefits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292,471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328,889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284,469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5694953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Food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1,850,000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1,565,820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1,394,647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4135110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Purchased services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28,300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14,959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16,246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8746456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Supplies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137,500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29,514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46,924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8241024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Capital outlay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213,050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129,582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62,043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750800"/>
                  </a:ext>
                </a:extLst>
              </a:tr>
              <a:tr h="1692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Other expenses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1,862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740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9579299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Child and adult food program 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578887"/>
                  </a:ext>
                </a:extLst>
              </a:tr>
              <a:tr h="1692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Food</a:t>
                      </a:r>
                    </a:p>
                  </a:txBody>
                  <a:tcPr marL="824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30,000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34,834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29,150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22255"/>
                  </a:ext>
                </a:extLst>
              </a:tr>
              <a:tr h="1692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3,711,432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3,472,475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2,919,298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44114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701697"/>
                  </a:ext>
                </a:extLst>
              </a:tr>
              <a:tr h="1692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2,766,125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1,786,432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4334461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3344728"/>
                  </a:ext>
                </a:extLst>
              </a:tr>
              <a:tr h="14386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PROOF OF ENDING CASH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968981"/>
                  </a:ext>
                </a:extLst>
              </a:tr>
              <a:tr h="1692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2,766,125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1,786,432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4050368"/>
                  </a:ext>
                </a:extLst>
              </a:tr>
              <a:tr h="169247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9669420"/>
                  </a:ext>
                </a:extLst>
              </a:tr>
              <a:tr h="1692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2,766,125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 dirty="0">
                          <a:effectLst/>
                          <a:latin typeface="Arial" panose="020B0604020202020204" pitchFamily="34" charset="0"/>
                        </a:rPr>
                        <a:t> $   1,786,432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843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99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Bond </a:t>
            </a:r>
            <a:r>
              <a:rPr lang="en-US" dirty="0"/>
              <a:t>Fund Receipts, Disbursements and Ending Cash Balances FYE 22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201177"/>
              </p:ext>
            </p:extLst>
          </p:nvPr>
        </p:nvGraphicFramePr>
        <p:xfrm>
          <a:off x="3200400" y="1770614"/>
          <a:ext cx="4754882" cy="4929443"/>
        </p:xfrm>
        <a:graphic>
          <a:graphicData uri="http://schemas.openxmlformats.org/drawingml/2006/table">
            <a:tbl>
              <a:tblPr/>
              <a:tblGrid>
                <a:gridCol w="2219874">
                  <a:extLst>
                    <a:ext uri="{9D8B030D-6E8A-4147-A177-3AD203B41FA5}">
                      <a16:colId xmlns:a16="http://schemas.microsoft.com/office/drawing/2014/main" val="201614969"/>
                    </a:ext>
                  </a:extLst>
                </a:gridCol>
                <a:gridCol w="111552">
                  <a:extLst>
                    <a:ext uri="{9D8B030D-6E8A-4147-A177-3AD203B41FA5}">
                      <a16:colId xmlns:a16="http://schemas.microsoft.com/office/drawing/2014/main" val="2269075971"/>
                    </a:ext>
                  </a:extLst>
                </a:gridCol>
                <a:gridCol w="758550">
                  <a:extLst>
                    <a:ext uri="{9D8B030D-6E8A-4147-A177-3AD203B41FA5}">
                      <a16:colId xmlns:a16="http://schemas.microsoft.com/office/drawing/2014/main" val="47719345"/>
                    </a:ext>
                  </a:extLst>
                </a:gridCol>
                <a:gridCol w="92031">
                  <a:extLst>
                    <a:ext uri="{9D8B030D-6E8A-4147-A177-3AD203B41FA5}">
                      <a16:colId xmlns:a16="http://schemas.microsoft.com/office/drawing/2014/main" val="607219028"/>
                    </a:ext>
                  </a:extLst>
                </a:gridCol>
                <a:gridCol w="758550">
                  <a:extLst>
                    <a:ext uri="{9D8B030D-6E8A-4147-A177-3AD203B41FA5}">
                      <a16:colId xmlns:a16="http://schemas.microsoft.com/office/drawing/2014/main" val="1167767260"/>
                    </a:ext>
                  </a:extLst>
                </a:gridCol>
                <a:gridCol w="89241">
                  <a:extLst>
                    <a:ext uri="{9D8B030D-6E8A-4147-A177-3AD203B41FA5}">
                      <a16:colId xmlns:a16="http://schemas.microsoft.com/office/drawing/2014/main" val="3859020602"/>
                    </a:ext>
                  </a:extLst>
                </a:gridCol>
                <a:gridCol w="725084">
                  <a:extLst>
                    <a:ext uri="{9D8B030D-6E8A-4147-A177-3AD203B41FA5}">
                      <a16:colId xmlns:a16="http://schemas.microsoft.com/office/drawing/2014/main" val="3657832909"/>
                    </a:ext>
                  </a:extLst>
                </a:gridCol>
              </a:tblGrid>
              <a:tr h="14676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889321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Original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466043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and Final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4846833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9455750"/>
                  </a:ext>
                </a:extLst>
              </a:tr>
              <a:tr h="1726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Beginning cash,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7,593,357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7,671,908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6,687,266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817992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7630313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551771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Local district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6,819,643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8,684,061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7,162,637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8926640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Carline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5,795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5,536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46830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Investment interest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60,000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105,800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25,637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502855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Homestead exemption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197,955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189,935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1659513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392,375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407,338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414115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Personal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0194249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Pro-rate motor vehicle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19,781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19,309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426360"/>
                  </a:ext>
                </a:extLst>
              </a:tr>
              <a:tr h="1726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Other non-revenue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23,000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3316754"/>
                  </a:ext>
                </a:extLst>
              </a:tr>
              <a:tr h="1726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6,902,643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9,405,767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7,810,414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001359"/>
                  </a:ext>
                </a:extLst>
              </a:tr>
              <a:tr h="1726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$ 14,496,000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$ 17,077,675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$14,497,680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172296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6618138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889150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Principal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5,215,000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5,215,000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4,310,000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4852226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Interest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2,160,643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2,160,643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2,513,272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4781390"/>
                  </a:ext>
                </a:extLst>
              </a:tr>
              <a:tr h="1726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Miscellaneous expenses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7,120,357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2,500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414724"/>
                  </a:ext>
                </a:extLst>
              </a:tr>
              <a:tr h="1726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$ 14,496,000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7,378,643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6,825,772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3931620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0442908"/>
                  </a:ext>
                </a:extLst>
              </a:tr>
              <a:tr h="1726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9,699,032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7,671,908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586745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1254934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6090730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PROOF OF ENDING CASH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8257085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Cash and investments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7,802,024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7,671,908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7292768"/>
                  </a:ext>
                </a:extLst>
              </a:tr>
              <a:tr h="1726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Cash at County Treasurer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1,897,008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0677797"/>
                  </a:ext>
                </a:extLst>
              </a:tr>
              <a:tr h="14676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3599770"/>
                  </a:ext>
                </a:extLst>
              </a:tr>
              <a:tr h="1726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9,699,032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 dirty="0">
                          <a:effectLst/>
                          <a:latin typeface="Arial" panose="020B0604020202020204" pitchFamily="34" charset="0"/>
                        </a:rPr>
                        <a:t> $  7,671,908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3376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910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575" y="452718"/>
            <a:ext cx="10316094" cy="1400530"/>
          </a:xfrm>
        </p:spPr>
        <p:txBody>
          <a:bodyPr/>
          <a:lstStyle/>
          <a:p>
            <a:r>
              <a:rPr lang="en-US" dirty="0" smtClean="0"/>
              <a:t>Building </a:t>
            </a:r>
            <a:r>
              <a:rPr lang="en-US" dirty="0"/>
              <a:t>Fund Receipts, Disbursements and Ending Cash Balances FYE 22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737356"/>
              </p:ext>
            </p:extLst>
          </p:nvPr>
        </p:nvGraphicFramePr>
        <p:xfrm>
          <a:off x="3266904" y="1803862"/>
          <a:ext cx="4638499" cy="4862957"/>
        </p:xfrm>
        <a:graphic>
          <a:graphicData uri="http://schemas.openxmlformats.org/drawingml/2006/table">
            <a:tbl>
              <a:tblPr/>
              <a:tblGrid>
                <a:gridCol w="2258364">
                  <a:extLst>
                    <a:ext uri="{9D8B030D-6E8A-4147-A177-3AD203B41FA5}">
                      <a16:colId xmlns:a16="http://schemas.microsoft.com/office/drawing/2014/main" val="941006175"/>
                    </a:ext>
                  </a:extLst>
                </a:gridCol>
                <a:gridCol w="741717">
                  <a:extLst>
                    <a:ext uri="{9D8B030D-6E8A-4147-A177-3AD203B41FA5}">
                      <a16:colId xmlns:a16="http://schemas.microsoft.com/office/drawing/2014/main" val="3148115994"/>
                    </a:ext>
                  </a:extLst>
                </a:gridCol>
                <a:gridCol w="55351">
                  <a:extLst>
                    <a:ext uri="{9D8B030D-6E8A-4147-A177-3AD203B41FA5}">
                      <a16:colId xmlns:a16="http://schemas.microsoft.com/office/drawing/2014/main" val="1731745997"/>
                    </a:ext>
                  </a:extLst>
                </a:gridCol>
                <a:gridCol w="785999">
                  <a:extLst>
                    <a:ext uri="{9D8B030D-6E8A-4147-A177-3AD203B41FA5}">
                      <a16:colId xmlns:a16="http://schemas.microsoft.com/office/drawing/2014/main" val="1462054077"/>
                    </a:ext>
                  </a:extLst>
                </a:gridCol>
                <a:gridCol w="55351">
                  <a:extLst>
                    <a:ext uri="{9D8B030D-6E8A-4147-A177-3AD203B41FA5}">
                      <a16:colId xmlns:a16="http://schemas.microsoft.com/office/drawing/2014/main" val="4048762631"/>
                    </a:ext>
                  </a:extLst>
                </a:gridCol>
                <a:gridCol w="741717">
                  <a:extLst>
                    <a:ext uri="{9D8B030D-6E8A-4147-A177-3AD203B41FA5}">
                      <a16:colId xmlns:a16="http://schemas.microsoft.com/office/drawing/2014/main" val="2887954510"/>
                    </a:ext>
                  </a:extLst>
                </a:gridCol>
              </a:tblGrid>
              <a:tr h="13917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9808520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Original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6324641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and Final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1742974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121633"/>
                  </a:ext>
                </a:extLst>
              </a:tr>
              <a:tr h="16373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Beginning cash,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2,820,961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2,657,827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3,191,026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932424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103579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3499108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Local district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336,628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856,332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8684658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Carline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210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679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948063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Investment interest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4,701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6,913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2092857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Other local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250,000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8265304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Homestead exemption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(61)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24,681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694197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52,721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129079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Personal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018379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Pro-rate motor vehicle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923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2,324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187424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Sale of property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139,358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3156031"/>
                  </a:ext>
                </a:extLst>
              </a:tr>
              <a:tr h="16373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Other non-revenue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114,002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418730"/>
                  </a:ext>
                </a:extLst>
              </a:tr>
              <a:tr h="16373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116,502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  342,401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1,333,011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776769"/>
                  </a:ext>
                </a:extLst>
              </a:tr>
              <a:tr h="16373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2,937,463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3,000,228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4,524,037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442666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928152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923735"/>
                  </a:ext>
                </a:extLst>
              </a:tr>
              <a:tr h="16373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Improvements and maintenance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1,000,000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713,202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1,866,210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467391"/>
                  </a:ext>
                </a:extLst>
              </a:tr>
              <a:tr h="16373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ESSER III expenditures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1,937,463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249582"/>
                  </a:ext>
                </a:extLst>
              </a:tr>
              <a:tr h="16373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2,937,463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  713,202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1,866,210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240150"/>
                  </a:ext>
                </a:extLst>
              </a:tr>
              <a:tr h="16373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037115"/>
                  </a:ext>
                </a:extLst>
              </a:tr>
              <a:tr h="16373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 2,287,026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2,657,827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188297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9123204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75570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PROOF OF ENDING CASH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0099459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Cash and investments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2,286,991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2,657,827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282387"/>
                  </a:ext>
                </a:extLst>
              </a:tr>
              <a:tr h="16373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Cash held at County Treasurer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571175"/>
                  </a:ext>
                </a:extLst>
              </a:tr>
              <a:tr h="13917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0044694"/>
                  </a:ext>
                </a:extLst>
              </a:tr>
              <a:tr h="16373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 2,287,026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 dirty="0">
                          <a:effectLst/>
                          <a:latin typeface="Arial" panose="020B0604020202020204" pitchFamily="34" charset="0"/>
                        </a:rPr>
                        <a:t> $   2,657,827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157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06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694" y="145147"/>
            <a:ext cx="11479876" cy="1400530"/>
          </a:xfrm>
        </p:spPr>
        <p:txBody>
          <a:bodyPr/>
          <a:lstStyle/>
          <a:p>
            <a:pPr algn="ctr"/>
            <a:r>
              <a:rPr lang="en-US" dirty="0" smtClean="0"/>
              <a:t>Depreciation </a:t>
            </a:r>
            <a:r>
              <a:rPr lang="en-US" dirty="0"/>
              <a:t>Fund Receipts, Disbursements </a:t>
            </a:r>
            <a:r>
              <a:rPr lang="en-US" dirty="0" smtClean="0"/>
              <a:t>&amp; Ending </a:t>
            </a:r>
            <a:r>
              <a:rPr lang="en-US" dirty="0"/>
              <a:t>Cash Balances FYE 22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943522"/>
              </p:ext>
            </p:extLst>
          </p:nvPr>
        </p:nvGraphicFramePr>
        <p:xfrm>
          <a:off x="2809701" y="1554472"/>
          <a:ext cx="5719155" cy="5045832"/>
        </p:xfrm>
        <a:graphic>
          <a:graphicData uri="http://schemas.openxmlformats.org/drawingml/2006/table">
            <a:tbl>
              <a:tblPr/>
              <a:tblGrid>
                <a:gridCol w="2550990">
                  <a:extLst>
                    <a:ext uri="{9D8B030D-6E8A-4147-A177-3AD203B41FA5}">
                      <a16:colId xmlns:a16="http://schemas.microsoft.com/office/drawing/2014/main" val="2863469312"/>
                    </a:ext>
                  </a:extLst>
                </a:gridCol>
                <a:gridCol w="274300">
                  <a:extLst>
                    <a:ext uri="{9D8B030D-6E8A-4147-A177-3AD203B41FA5}">
                      <a16:colId xmlns:a16="http://schemas.microsoft.com/office/drawing/2014/main" val="2913323242"/>
                    </a:ext>
                  </a:extLst>
                </a:gridCol>
                <a:gridCol w="918905">
                  <a:extLst>
                    <a:ext uri="{9D8B030D-6E8A-4147-A177-3AD203B41FA5}">
                      <a16:colId xmlns:a16="http://schemas.microsoft.com/office/drawing/2014/main" val="3378452333"/>
                    </a:ext>
                  </a:extLst>
                </a:gridCol>
                <a:gridCol w="68575">
                  <a:extLst>
                    <a:ext uri="{9D8B030D-6E8A-4147-A177-3AD203B41FA5}">
                      <a16:colId xmlns:a16="http://schemas.microsoft.com/office/drawing/2014/main" val="3313867635"/>
                    </a:ext>
                  </a:extLst>
                </a:gridCol>
                <a:gridCol w="918905">
                  <a:extLst>
                    <a:ext uri="{9D8B030D-6E8A-4147-A177-3AD203B41FA5}">
                      <a16:colId xmlns:a16="http://schemas.microsoft.com/office/drawing/2014/main" val="3749076708"/>
                    </a:ext>
                  </a:extLst>
                </a:gridCol>
                <a:gridCol w="68575">
                  <a:extLst>
                    <a:ext uri="{9D8B030D-6E8A-4147-A177-3AD203B41FA5}">
                      <a16:colId xmlns:a16="http://schemas.microsoft.com/office/drawing/2014/main" val="4063539809"/>
                    </a:ext>
                  </a:extLst>
                </a:gridCol>
                <a:gridCol w="918905">
                  <a:extLst>
                    <a:ext uri="{9D8B030D-6E8A-4147-A177-3AD203B41FA5}">
                      <a16:colId xmlns:a16="http://schemas.microsoft.com/office/drawing/2014/main" val="320054342"/>
                    </a:ext>
                  </a:extLst>
                </a:gridCol>
              </a:tblGrid>
              <a:tr h="19584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997879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Original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923728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and Final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203898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626603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Beginning cash,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550,000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551,046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550,000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790957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1013500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63455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Allocation from General Fund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155,114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237,693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1774122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Interest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1,243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2,017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2044467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156,357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239,710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0765780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550,000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707,403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789,710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5910137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04649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3476897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Vehicle acquisitions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223,000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238,664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938379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Improvements and maintenance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327,000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4788483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550,000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238,664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877502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4390058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707,403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551,046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5586387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110548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035368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PROOF OF ENDING CASH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8661111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Cash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707,403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551,046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4982691"/>
                  </a:ext>
                </a:extLst>
              </a:tr>
              <a:tr h="19584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0997140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707,403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 dirty="0">
                          <a:effectLst/>
                          <a:latin typeface="Arial" panose="020B0604020202020204" pitchFamily="34" charset="0"/>
                        </a:rPr>
                        <a:t> $     551,046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531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21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02" y="253213"/>
            <a:ext cx="12061766" cy="1400530"/>
          </a:xfrm>
        </p:spPr>
        <p:txBody>
          <a:bodyPr/>
          <a:lstStyle/>
          <a:p>
            <a:pPr algn="ctr"/>
            <a:r>
              <a:rPr lang="en-US" dirty="0" smtClean="0"/>
              <a:t>Employee Benefit </a:t>
            </a:r>
            <a:r>
              <a:rPr lang="en-US" dirty="0"/>
              <a:t>Fund Receipts, Disbursements &amp; Ending Cash Balances FYE 22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3843656"/>
              </p:ext>
            </p:extLst>
          </p:nvPr>
        </p:nvGraphicFramePr>
        <p:xfrm>
          <a:off x="2876204" y="1986738"/>
          <a:ext cx="5348634" cy="4073543"/>
        </p:xfrm>
        <a:graphic>
          <a:graphicData uri="http://schemas.openxmlformats.org/drawingml/2006/table">
            <a:tbl>
              <a:tblPr/>
              <a:tblGrid>
                <a:gridCol w="2385722">
                  <a:extLst>
                    <a:ext uri="{9D8B030D-6E8A-4147-A177-3AD203B41FA5}">
                      <a16:colId xmlns:a16="http://schemas.microsoft.com/office/drawing/2014/main" val="2218480055"/>
                    </a:ext>
                  </a:extLst>
                </a:gridCol>
                <a:gridCol w="256529">
                  <a:extLst>
                    <a:ext uri="{9D8B030D-6E8A-4147-A177-3AD203B41FA5}">
                      <a16:colId xmlns:a16="http://schemas.microsoft.com/office/drawing/2014/main" val="133026257"/>
                    </a:ext>
                  </a:extLst>
                </a:gridCol>
                <a:gridCol w="859373">
                  <a:extLst>
                    <a:ext uri="{9D8B030D-6E8A-4147-A177-3AD203B41FA5}">
                      <a16:colId xmlns:a16="http://schemas.microsoft.com/office/drawing/2014/main" val="611101776"/>
                    </a:ext>
                  </a:extLst>
                </a:gridCol>
                <a:gridCol w="64132">
                  <a:extLst>
                    <a:ext uri="{9D8B030D-6E8A-4147-A177-3AD203B41FA5}">
                      <a16:colId xmlns:a16="http://schemas.microsoft.com/office/drawing/2014/main" val="211170976"/>
                    </a:ext>
                  </a:extLst>
                </a:gridCol>
                <a:gridCol w="859373">
                  <a:extLst>
                    <a:ext uri="{9D8B030D-6E8A-4147-A177-3AD203B41FA5}">
                      <a16:colId xmlns:a16="http://schemas.microsoft.com/office/drawing/2014/main" val="1365517765"/>
                    </a:ext>
                  </a:extLst>
                </a:gridCol>
                <a:gridCol w="64132">
                  <a:extLst>
                    <a:ext uri="{9D8B030D-6E8A-4147-A177-3AD203B41FA5}">
                      <a16:colId xmlns:a16="http://schemas.microsoft.com/office/drawing/2014/main" val="513832717"/>
                    </a:ext>
                  </a:extLst>
                </a:gridCol>
                <a:gridCol w="859373">
                  <a:extLst>
                    <a:ext uri="{9D8B030D-6E8A-4147-A177-3AD203B41FA5}">
                      <a16:colId xmlns:a16="http://schemas.microsoft.com/office/drawing/2014/main" val="1431867118"/>
                    </a:ext>
                  </a:extLst>
                </a:gridCol>
              </a:tblGrid>
              <a:tr h="17269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9585305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Original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935534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and Final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1353734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235125"/>
                  </a:ext>
                </a:extLst>
              </a:tr>
              <a:tr h="20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Beginning cash,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312,129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312,754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312,713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4802047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9819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150192"/>
                  </a:ext>
                </a:extLst>
              </a:tr>
              <a:tr h="20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Interest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1,000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   608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1,207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6936346"/>
                  </a:ext>
                </a:extLst>
              </a:tr>
              <a:tr h="20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1,000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   608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1,207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934849"/>
                  </a:ext>
                </a:extLst>
              </a:tr>
              <a:tr h="20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313,129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313,362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313,920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9077847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146501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550492"/>
                  </a:ext>
                </a:extLst>
              </a:tr>
              <a:tr h="20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Claims to State of Nebraska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313,129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   838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1,166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4696672"/>
                  </a:ext>
                </a:extLst>
              </a:tr>
              <a:tr h="20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313,129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   838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1,166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606535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4785"/>
                  </a:ext>
                </a:extLst>
              </a:tr>
              <a:tr h="20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312,524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312,754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561234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464464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1211365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PROOF OF ENDING CASH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9784374"/>
                  </a:ext>
                </a:extLst>
              </a:tr>
              <a:tr h="20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Cash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312,524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312,754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989137"/>
                  </a:ext>
                </a:extLst>
              </a:tr>
              <a:tr h="17269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285419"/>
                  </a:ext>
                </a:extLst>
              </a:tr>
              <a:tr h="20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312,524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 dirty="0">
                          <a:effectLst/>
                          <a:latin typeface="Arial" panose="020B0604020202020204" pitchFamily="34" charset="0"/>
                        </a:rPr>
                        <a:t> $     312,754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037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377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333" y="369591"/>
            <a:ext cx="9826390" cy="1400530"/>
          </a:xfrm>
        </p:spPr>
        <p:txBody>
          <a:bodyPr/>
          <a:lstStyle/>
          <a:p>
            <a:pPr algn="ctr"/>
            <a:r>
              <a:rPr lang="en-US" dirty="0" smtClean="0"/>
              <a:t>Coop </a:t>
            </a:r>
            <a:r>
              <a:rPr lang="en-US" dirty="0"/>
              <a:t>Fund Receipts, Disbursements &amp; Ending Cash Balances FYE 22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4231433"/>
              </p:ext>
            </p:extLst>
          </p:nvPr>
        </p:nvGraphicFramePr>
        <p:xfrm>
          <a:off x="3183776" y="1729036"/>
          <a:ext cx="4879569" cy="4846330"/>
        </p:xfrm>
        <a:graphic>
          <a:graphicData uri="http://schemas.openxmlformats.org/drawingml/2006/table">
            <a:tbl>
              <a:tblPr/>
              <a:tblGrid>
                <a:gridCol w="2317795">
                  <a:extLst>
                    <a:ext uri="{9D8B030D-6E8A-4147-A177-3AD203B41FA5}">
                      <a16:colId xmlns:a16="http://schemas.microsoft.com/office/drawing/2014/main" val="2826912964"/>
                    </a:ext>
                  </a:extLst>
                </a:gridCol>
                <a:gridCol w="221799">
                  <a:extLst>
                    <a:ext uri="{9D8B030D-6E8A-4147-A177-3AD203B41FA5}">
                      <a16:colId xmlns:a16="http://schemas.microsoft.com/office/drawing/2014/main" val="2062069882"/>
                    </a:ext>
                  </a:extLst>
                </a:gridCol>
                <a:gridCol w="743025">
                  <a:extLst>
                    <a:ext uri="{9D8B030D-6E8A-4147-A177-3AD203B41FA5}">
                      <a16:colId xmlns:a16="http://schemas.microsoft.com/office/drawing/2014/main" val="3208887771"/>
                    </a:ext>
                  </a:extLst>
                </a:gridCol>
                <a:gridCol w="55450">
                  <a:extLst>
                    <a:ext uri="{9D8B030D-6E8A-4147-A177-3AD203B41FA5}">
                      <a16:colId xmlns:a16="http://schemas.microsoft.com/office/drawing/2014/main" val="3972056838"/>
                    </a:ext>
                  </a:extLst>
                </a:gridCol>
                <a:gridCol w="743025">
                  <a:extLst>
                    <a:ext uri="{9D8B030D-6E8A-4147-A177-3AD203B41FA5}">
                      <a16:colId xmlns:a16="http://schemas.microsoft.com/office/drawing/2014/main" val="2227559450"/>
                    </a:ext>
                  </a:extLst>
                </a:gridCol>
                <a:gridCol w="55450">
                  <a:extLst>
                    <a:ext uri="{9D8B030D-6E8A-4147-A177-3AD203B41FA5}">
                      <a16:colId xmlns:a16="http://schemas.microsoft.com/office/drawing/2014/main" val="889968000"/>
                    </a:ext>
                  </a:extLst>
                </a:gridCol>
                <a:gridCol w="743025">
                  <a:extLst>
                    <a:ext uri="{9D8B030D-6E8A-4147-A177-3AD203B41FA5}">
                      <a16:colId xmlns:a16="http://schemas.microsoft.com/office/drawing/2014/main" val="450495913"/>
                    </a:ext>
                  </a:extLst>
                </a:gridCol>
              </a:tblGrid>
              <a:tr h="1487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0336086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Original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436359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and Final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2947846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642610"/>
                  </a:ext>
                </a:extLst>
              </a:tr>
              <a:tr h="1749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Beginning cash balance,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7,931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7,989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5,324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67891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0455842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539811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Activity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  83,818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229,782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103,409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692653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Other local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75,239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2,184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166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3636434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ESU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53,012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86,441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54,789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942356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State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270,000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64,154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47,280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831392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Nebraska Arts Council grant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20,000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3,927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303751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ELO opportunity grant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(6,617)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26,655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1431927"/>
                  </a:ext>
                </a:extLst>
              </a:tr>
              <a:tr h="1749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KCLC grant - federal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190,000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38,308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260,054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671791"/>
                  </a:ext>
                </a:extLst>
              </a:tr>
              <a:tr h="1749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692,069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418,179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492,353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1635251"/>
                  </a:ext>
                </a:extLst>
              </a:tr>
              <a:tr h="1749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700,000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426,168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497,677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369289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681528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653586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Regular instruction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399,499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 (91,219)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162,697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0477524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Executive administration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108,288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56,021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54,319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572674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State categorical programs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57,270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353,296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39,054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019220"/>
                  </a:ext>
                </a:extLst>
              </a:tr>
              <a:tr h="1749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KCLC grant expenses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134,943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92,976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233,618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4425561"/>
                  </a:ext>
                </a:extLst>
              </a:tr>
              <a:tr h="1749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700,000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411,074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489,688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0085900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5473218"/>
                  </a:ext>
                </a:extLst>
              </a:tr>
              <a:tr h="1749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    15,094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      7,989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336383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198147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745852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PROOF OF ENDING CASH BALANCE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409778"/>
                  </a:ext>
                </a:extLst>
              </a:tr>
              <a:tr h="1749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15,094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7,989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3159284"/>
                  </a:ext>
                </a:extLst>
              </a:tr>
              <a:tr h="1487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680937"/>
                  </a:ext>
                </a:extLst>
              </a:tr>
              <a:tr h="1749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    15,094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 dirty="0">
                          <a:effectLst/>
                          <a:latin typeface="Arial" panose="020B0604020202020204" pitchFamily="34" charset="0"/>
                        </a:rPr>
                        <a:t> $         7,989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969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15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36002"/>
          </a:xfrm>
        </p:spPr>
        <p:txBody>
          <a:bodyPr/>
          <a:lstStyle/>
          <a:p>
            <a:pPr algn="ctr"/>
            <a:r>
              <a:rPr lang="en-US" dirty="0" smtClean="0"/>
              <a:t>Average Daily Membership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4981983"/>
              </p:ext>
            </p:extLst>
          </p:nvPr>
        </p:nvGraphicFramePr>
        <p:xfrm>
          <a:off x="1762298" y="1279901"/>
          <a:ext cx="7140633" cy="4986009"/>
        </p:xfrm>
        <a:graphic>
          <a:graphicData uri="http://schemas.openxmlformats.org/drawingml/2006/table">
            <a:tbl>
              <a:tblPr/>
              <a:tblGrid>
                <a:gridCol w="710926">
                  <a:extLst>
                    <a:ext uri="{9D8B030D-6E8A-4147-A177-3AD203B41FA5}">
                      <a16:colId xmlns:a16="http://schemas.microsoft.com/office/drawing/2014/main" val="2515200183"/>
                    </a:ext>
                  </a:extLst>
                </a:gridCol>
                <a:gridCol w="850325">
                  <a:extLst>
                    <a:ext uri="{9D8B030D-6E8A-4147-A177-3AD203B41FA5}">
                      <a16:colId xmlns:a16="http://schemas.microsoft.com/office/drawing/2014/main" val="1953271446"/>
                    </a:ext>
                  </a:extLst>
                </a:gridCol>
                <a:gridCol w="933962">
                  <a:extLst>
                    <a:ext uri="{9D8B030D-6E8A-4147-A177-3AD203B41FA5}">
                      <a16:colId xmlns:a16="http://schemas.microsoft.com/office/drawing/2014/main" val="642312520"/>
                    </a:ext>
                  </a:extLst>
                </a:gridCol>
                <a:gridCol w="920023">
                  <a:extLst>
                    <a:ext uri="{9D8B030D-6E8A-4147-A177-3AD203B41FA5}">
                      <a16:colId xmlns:a16="http://schemas.microsoft.com/office/drawing/2014/main" val="97665080"/>
                    </a:ext>
                  </a:extLst>
                </a:gridCol>
                <a:gridCol w="780626">
                  <a:extLst>
                    <a:ext uri="{9D8B030D-6E8A-4147-A177-3AD203B41FA5}">
                      <a16:colId xmlns:a16="http://schemas.microsoft.com/office/drawing/2014/main" val="3297356141"/>
                    </a:ext>
                  </a:extLst>
                </a:gridCol>
                <a:gridCol w="1045480">
                  <a:extLst>
                    <a:ext uri="{9D8B030D-6E8A-4147-A177-3AD203B41FA5}">
                      <a16:colId xmlns:a16="http://schemas.microsoft.com/office/drawing/2014/main" val="3806721810"/>
                    </a:ext>
                  </a:extLst>
                </a:gridCol>
                <a:gridCol w="825930">
                  <a:extLst>
                    <a:ext uri="{9D8B030D-6E8A-4147-A177-3AD203B41FA5}">
                      <a16:colId xmlns:a16="http://schemas.microsoft.com/office/drawing/2014/main" val="2990841208"/>
                    </a:ext>
                  </a:extLst>
                </a:gridCol>
                <a:gridCol w="1073361">
                  <a:extLst>
                    <a:ext uri="{9D8B030D-6E8A-4147-A177-3AD203B41FA5}">
                      <a16:colId xmlns:a16="http://schemas.microsoft.com/office/drawing/2014/main" val="853798707"/>
                    </a:ext>
                  </a:extLst>
                </a:gridCol>
              </a:tblGrid>
              <a:tr h="31010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Of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Of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726454"/>
                  </a:ext>
                </a:extLst>
              </a:tr>
              <a:tr h="14735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Arial" panose="020B0604020202020204" pitchFamily="34" charset="0"/>
                        </a:rPr>
                        <a:t>Increase/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Arial" panose="020B0604020202020204" pitchFamily="34" charset="0"/>
                        </a:rPr>
                        <a:t>KPS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Increase/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7347473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 </a:t>
                      </a:r>
                      <a:r>
                        <a:rPr lang="en-US" sz="900" b="1" i="0" u="sng" strike="noStrike" dirty="0" smtClean="0">
                          <a:effectLst/>
                          <a:latin typeface="Arial" panose="020B0604020202020204" pitchFamily="34" charset="0"/>
                        </a:rPr>
                        <a:t>Year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effectLst/>
                          <a:latin typeface="Arial" panose="020B0604020202020204" pitchFamily="34" charset="0"/>
                        </a:rPr>
                        <a:t>Elementary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effectLst/>
                          <a:latin typeface="Arial" panose="020B0604020202020204" pitchFamily="34" charset="0"/>
                        </a:rPr>
                        <a:t>Secondary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        </a:t>
                      </a:r>
                      <a:r>
                        <a:rPr lang="en-US" sz="900" b="1" i="0" u="sng" strike="noStrike" dirty="0" smtClean="0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lang="en-US" sz="9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effectLst/>
                          <a:latin typeface="Arial" panose="020B0604020202020204" pitchFamily="34" charset="0"/>
                        </a:rPr>
                        <a:t>Decrease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effectLst/>
                          <a:latin typeface="Arial" panose="020B0604020202020204" pitchFamily="34" charset="0"/>
                        </a:rPr>
                        <a:t>Valuation/ADM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effectLst/>
                          <a:latin typeface="Arial" panose="020B0604020202020204" pitchFamily="34" charset="0"/>
                        </a:rPr>
                        <a:t>Decrease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effectLst/>
                          <a:latin typeface="Arial" panose="020B0604020202020204" pitchFamily="34" charset="0"/>
                        </a:rPr>
                        <a:t>Valuation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9209295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1997-98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2,164.50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2,353.47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4,517.97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$203,084.60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-3.1%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917,530,146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591847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1998-99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2,126.94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2,402.33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4,529.27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0.3%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$212,533.21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4.7%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962,620,276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864118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1999-00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2,121.92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2,368.02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4,489.94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-0.9%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$234,146.29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10.2%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1,051,302,775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2532060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2000-01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2,122.94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2,393.43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4,516.37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0.6%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$244,541.58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4.4%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1,104,440,271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71416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2001-02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2,084.62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2,406.77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4,491.39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-0.6%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$263,570.88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7.8%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1,183,799,631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3031964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2002-03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2,130.92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2,404.07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4,534.99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1.0%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$274,540.17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4.2%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1,245,036,925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66782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2003-04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2,121.46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2,448.82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4,570.28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0.8%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$286,792.63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4.5%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1,310,722,634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021095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2004-05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2,159.45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2,461.39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4,620.84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1.1%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$305,596.27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6.6%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1,412,111,465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6494666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2005-06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2,202.56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2,468.73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4,671.29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1.1%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$324,023.20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6.0%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1,513,606,351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5592024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2006-07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2,385.08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2,485.12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4,870.20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4.3%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$373,328.62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15.2%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1,818,185,034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79869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2007-08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2,379.64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2,474.59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4,854.23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-0.3%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$402,674.53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7.9%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1,954,674,762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6935363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2008-09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2,447.27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2,464.71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4,911.98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1.2%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$420,478.18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4.4%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2,065,380,408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1711293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2009-10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2,519.13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2,476.00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4,995.13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1.7%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$439,873.62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4.6%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2,197,225,894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939842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2010-11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2,581.06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2,493.99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5,075.05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1.6%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$439,073.42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-0.2%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2,228,319,550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081149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2011-12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2,667.97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2,467.82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5,135.79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1.2%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$450,719.20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2.7%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2,314,799,179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5315423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2012-13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2,647.41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2,469.16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5,116.57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-0.4%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$459,658.51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2.0%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2,351,874,940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865162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2013-14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2,742.60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2,445.58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5,188.18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1.4%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$492,751.82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7.2%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2,556,485,157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0917257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2014-15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2,726.55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2,462.00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5,188.55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$544,128.88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10.4%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2,823,239,916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3384704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2015-16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2,748.34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2,597.38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5,345.72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3.0%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$606,683.82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11.5%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3,243,161,807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3734386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2016-17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2,784.17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2,605.22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5,389.39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0.8%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$648,679.10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6.9%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3,495,984,643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063751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2017-18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2,818.21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2,679.82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5,498.03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2.0%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$667,987.67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3.0%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3,672,616,270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1407738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2018-19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2,833.67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2,750.61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5,584.28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1.6%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$692,635.64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3.7%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3,867,871,349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828194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2019-20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2,860.58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2,828.52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5,689.10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1.9%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$697,265.46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0.7%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3,966,812,902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742140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2020-21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2,856.23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2,853.70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5,709.93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0.37%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$707,006.71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1.4%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4,036,958,808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0760497"/>
                  </a:ext>
                </a:extLst>
              </a:tr>
              <a:tr h="1741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2021-22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2,815.29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2,856.21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5,671.50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-0.67%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$754,681.70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6.7%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4,280,177,242</a:t>
                      </a:r>
                    </a:p>
                  </a:txBody>
                  <a:tcPr marL="8776" marR="8776" marT="87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117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62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Fee </a:t>
            </a:r>
            <a:r>
              <a:rPr lang="en-US" dirty="0"/>
              <a:t>Fund Receipts, Disbursements &amp; Ending Cash Balances FYE 22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861026"/>
              </p:ext>
            </p:extLst>
          </p:nvPr>
        </p:nvGraphicFramePr>
        <p:xfrm>
          <a:off x="3341715" y="1778913"/>
          <a:ext cx="4613566" cy="4804768"/>
        </p:xfrm>
        <a:graphic>
          <a:graphicData uri="http://schemas.openxmlformats.org/drawingml/2006/table">
            <a:tbl>
              <a:tblPr/>
              <a:tblGrid>
                <a:gridCol w="1779062">
                  <a:extLst>
                    <a:ext uri="{9D8B030D-6E8A-4147-A177-3AD203B41FA5}">
                      <a16:colId xmlns:a16="http://schemas.microsoft.com/office/drawing/2014/main" val="3185315365"/>
                    </a:ext>
                  </a:extLst>
                </a:gridCol>
                <a:gridCol w="31370">
                  <a:extLst>
                    <a:ext uri="{9D8B030D-6E8A-4147-A177-3AD203B41FA5}">
                      <a16:colId xmlns:a16="http://schemas.microsoft.com/office/drawing/2014/main" val="3790430032"/>
                    </a:ext>
                  </a:extLst>
                </a:gridCol>
                <a:gridCol w="677256">
                  <a:extLst>
                    <a:ext uri="{9D8B030D-6E8A-4147-A177-3AD203B41FA5}">
                      <a16:colId xmlns:a16="http://schemas.microsoft.com/office/drawing/2014/main" val="3014016988"/>
                    </a:ext>
                  </a:extLst>
                </a:gridCol>
                <a:gridCol w="31370">
                  <a:extLst>
                    <a:ext uri="{9D8B030D-6E8A-4147-A177-3AD203B41FA5}">
                      <a16:colId xmlns:a16="http://schemas.microsoft.com/office/drawing/2014/main" val="2971785500"/>
                    </a:ext>
                  </a:extLst>
                </a:gridCol>
                <a:gridCol w="677256">
                  <a:extLst>
                    <a:ext uri="{9D8B030D-6E8A-4147-A177-3AD203B41FA5}">
                      <a16:colId xmlns:a16="http://schemas.microsoft.com/office/drawing/2014/main" val="1128243016"/>
                    </a:ext>
                  </a:extLst>
                </a:gridCol>
                <a:gridCol w="31370">
                  <a:extLst>
                    <a:ext uri="{9D8B030D-6E8A-4147-A177-3AD203B41FA5}">
                      <a16:colId xmlns:a16="http://schemas.microsoft.com/office/drawing/2014/main" val="1016660056"/>
                    </a:ext>
                  </a:extLst>
                </a:gridCol>
                <a:gridCol w="677256">
                  <a:extLst>
                    <a:ext uri="{9D8B030D-6E8A-4147-A177-3AD203B41FA5}">
                      <a16:colId xmlns:a16="http://schemas.microsoft.com/office/drawing/2014/main" val="59867029"/>
                    </a:ext>
                  </a:extLst>
                </a:gridCol>
                <a:gridCol w="31370">
                  <a:extLst>
                    <a:ext uri="{9D8B030D-6E8A-4147-A177-3AD203B41FA5}">
                      <a16:colId xmlns:a16="http://schemas.microsoft.com/office/drawing/2014/main" val="2336280518"/>
                    </a:ext>
                  </a:extLst>
                </a:gridCol>
                <a:gridCol w="677256">
                  <a:extLst>
                    <a:ext uri="{9D8B030D-6E8A-4147-A177-3AD203B41FA5}">
                      <a16:colId xmlns:a16="http://schemas.microsoft.com/office/drawing/2014/main" val="132503994"/>
                    </a:ext>
                  </a:extLst>
                </a:gridCol>
              </a:tblGrid>
              <a:tr h="11976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Ending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295581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Beginning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2100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098967"/>
                  </a:ext>
                </a:extLst>
              </a:tr>
              <a:tr h="225444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Cash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917524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(Deficit)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185867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STUDENT FEE 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8/31/2021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Transfers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8/31/2022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9324249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291809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Activity tickets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    32,085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    37,900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    69,985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180738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Boys cross country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712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 53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 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715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305571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Girls cross country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1,486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697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1,643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540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118855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Football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(78)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5,056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3,028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1,950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252367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Girls golf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639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6,783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7,029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393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513496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Softball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1,881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2,167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768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3,280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461856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Boys tennis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3,099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2,240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1,793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3,546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380843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Unified bowling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10,841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13,241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8,110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15,972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1173597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Volleyball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568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5,824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100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6,292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446734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Boys basketball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3,411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6,192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7,995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1,608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082208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Girls basketball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1,417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3,860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4,491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786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362831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Swimming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6,552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7,758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7,958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6,352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1780644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Wrestling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11,276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11,276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039522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Baseball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4,617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4,617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865487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Boys golf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2,410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131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1,843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698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456732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Girls tennis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4,507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2,170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2,301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4,376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710347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Boys track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4,070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485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288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4,267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019888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Girls track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159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637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557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239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8211725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Boys soccer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6,632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5,348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8,518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3,462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010237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Girls soccer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7,702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13,141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6,516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14,327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9151240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Interest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211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235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211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235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980707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Preschool tuition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285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205,756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104,060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101,981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5970828"/>
                  </a:ext>
                </a:extLst>
              </a:tr>
              <a:tr h="14090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Summer school band tuition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  1,257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  2,900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  1,877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     2,280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409070"/>
                  </a:ext>
                </a:extLst>
              </a:tr>
              <a:tr h="14090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         Subtotal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    89,846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  338,467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  239,121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$     189,192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682341"/>
                  </a:ext>
                </a:extLst>
              </a:tr>
              <a:tr h="140902"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0405812"/>
                  </a:ext>
                </a:extLst>
              </a:tr>
              <a:tr h="140902"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519758"/>
                  </a:ext>
                </a:extLst>
              </a:tr>
              <a:tr h="140902">
                <a:tc>
                  <a:txBody>
                    <a:bodyPr/>
                    <a:lstStyle/>
                    <a:p>
                      <a:pPr algn="l" fontAlgn="b"/>
                      <a:endParaRPr lang="en-US" sz="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Original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5508134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Actual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and Final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3069742"/>
                  </a:ext>
                </a:extLst>
              </a:tr>
              <a:tr h="11976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Beginning cash balance, September 1, 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    89,846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$       79,634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7997512"/>
                  </a:ext>
                </a:extLst>
              </a:tr>
              <a:tr h="1197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Add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338,467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        75,366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77653"/>
                  </a:ext>
                </a:extLst>
              </a:tr>
              <a:tr h="14090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  Less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(239,121)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sng" strike="noStrike">
                          <a:effectLst/>
                          <a:latin typeface="Arial" panose="020B0604020202020204" pitchFamily="34" charset="0"/>
                        </a:rPr>
                        <a:t>       (155,000)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0476920"/>
                  </a:ext>
                </a:extLst>
              </a:tr>
              <a:tr h="14090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31, 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dbl" strike="noStrike">
                          <a:effectLst/>
                          <a:latin typeface="Arial" panose="020B0604020202020204" pitchFamily="34" charset="0"/>
                        </a:rPr>
                        <a:t> $     189,192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dbl" strike="noStrike" dirty="0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959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79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Counties Receipts and Disbursements FYE 22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19736"/>
              </p:ext>
            </p:extLst>
          </p:nvPr>
        </p:nvGraphicFramePr>
        <p:xfrm>
          <a:off x="2419000" y="2061550"/>
          <a:ext cx="6284424" cy="3308472"/>
        </p:xfrm>
        <a:graphic>
          <a:graphicData uri="http://schemas.openxmlformats.org/drawingml/2006/table">
            <a:tbl>
              <a:tblPr/>
              <a:tblGrid>
                <a:gridCol w="1998289">
                  <a:extLst>
                    <a:ext uri="{9D8B030D-6E8A-4147-A177-3AD203B41FA5}">
                      <a16:colId xmlns:a16="http://schemas.microsoft.com/office/drawing/2014/main" val="4278627869"/>
                    </a:ext>
                  </a:extLst>
                </a:gridCol>
                <a:gridCol w="254329">
                  <a:extLst>
                    <a:ext uri="{9D8B030D-6E8A-4147-A177-3AD203B41FA5}">
                      <a16:colId xmlns:a16="http://schemas.microsoft.com/office/drawing/2014/main" val="492940476"/>
                    </a:ext>
                  </a:extLst>
                </a:gridCol>
                <a:gridCol w="649141">
                  <a:extLst>
                    <a:ext uri="{9D8B030D-6E8A-4147-A177-3AD203B41FA5}">
                      <a16:colId xmlns:a16="http://schemas.microsoft.com/office/drawing/2014/main" val="1942703833"/>
                    </a:ext>
                  </a:extLst>
                </a:gridCol>
                <a:gridCol w="27392">
                  <a:extLst>
                    <a:ext uri="{9D8B030D-6E8A-4147-A177-3AD203B41FA5}">
                      <a16:colId xmlns:a16="http://schemas.microsoft.com/office/drawing/2014/main" val="3611543223"/>
                    </a:ext>
                  </a:extLst>
                </a:gridCol>
                <a:gridCol w="649141">
                  <a:extLst>
                    <a:ext uri="{9D8B030D-6E8A-4147-A177-3AD203B41FA5}">
                      <a16:colId xmlns:a16="http://schemas.microsoft.com/office/drawing/2014/main" val="3523136058"/>
                    </a:ext>
                  </a:extLst>
                </a:gridCol>
                <a:gridCol w="27392">
                  <a:extLst>
                    <a:ext uri="{9D8B030D-6E8A-4147-A177-3AD203B41FA5}">
                      <a16:colId xmlns:a16="http://schemas.microsoft.com/office/drawing/2014/main" val="4241889906"/>
                    </a:ext>
                  </a:extLst>
                </a:gridCol>
                <a:gridCol w="649141">
                  <a:extLst>
                    <a:ext uri="{9D8B030D-6E8A-4147-A177-3AD203B41FA5}">
                      <a16:colId xmlns:a16="http://schemas.microsoft.com/office/drawing/2014/main" val="2795234744"/>
                    </a:ext>
                  </a:extLst>
                </a:gridCol>
                <a:gridCol w="27392">
                  <a:extLst>
                    <a:ext uri="{9D8B030D-6E8A-4147-A177-3AD203B41FA5}">
                      <a16:colId xmlns:a16="http://schemas.microsoft.com/office/drawing/2014/main" val="522537460"/>
                    </a:ext>
                  </a:extLst>
                </a:gridCol>
                <a:gridCol w="649141">
                  <a:extLst>
                    <a:ext uri="{9D8B030D-6E8A-4147-A177-3AD203B41FA5}">
                      <a16:colId xmlns:a16="http://schemas.microsoft.com/office/drawing/2014/main" val="523967112"/>
                    </a:ext>
                  </a:extLst>
                </a:gridCol>
                <a:gridCol w="27392">
                  <a:extLst>
                    <a:ext uri="{9D8B030D-6E8A-4147-A177-3AD203B41FA5}">
                      <a16:colId xmlns:a16="http://schemas.microsoft.com/office/drawing/2014/main" val="1419838931"/>
                    </a:ext>
                  </a:extLst>
                </a:gridCol>
                <a:gridCol w="649141">
                  <a:extLst>
                    <a:ext uri="{9D8B030D-6E8A-4147-A177-3AD203B41FA5}">
                      <a16:colId xmlns:a16="http://schemas.microsoft.com/office/drawing/2014/main" val="2098676346"/>
                    </a:ext>
                  </a:extLst>
                </a:gridCol>
                <a:gridCol w="27392">
                  <a:extLst>
                    <a:ext uri="{9D8B030D-6E8A-4147-A177-3AD203B41FA5}">
                      <a16:colId xmlns:a16="http://schemas.microsoft.com/office/drawing/2014/main" val="1405946347"/>
                    </a:ext>
                  </a:extLst>
                </a:gridCol>
                <a:gridCol w="649141">
                  <a:extLst>
                    <a:ext uri="{9D8B030D-6E8A-4147-A177-3AD203B41FA5}">
                      <a16:colId xmlns:a16="http://schemas.microsoft.com/office/drawing/2014/main" val="3387633556"/>
                    </a:ext>
                  </a:extLst>
                </a:gridCol>
              </a:tblGrid>
              <a:tr h="13110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537712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256078"/>
                  </a:ext>
                </a:extLst>
              </a:tr>
              <a:tr h="15424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Beginning cash balance,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$ 12,179,188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$ 11,494,505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278,929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225,671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2,146,590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2,187,999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218944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7545791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350209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Tax collections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$ 38,098,694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$ 38,250,581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58,310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891,139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6,396,913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6,983,433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280376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2,349,968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2,205,000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51,921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392,375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399,577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570060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Personal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124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191145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Homestead exemption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1,186,814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1,048,094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(61)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24,680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197,955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189,935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9973608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Public power district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1,244,388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1,195,867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28,159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207,786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216,717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540523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In lieu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3,076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3,076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186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186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372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372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973240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Pro-rate motor vehicle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115,124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103,479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923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2,324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19,781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19,309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491622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Carline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25,038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31,212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735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4,182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5,657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244993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Fines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494,435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412,391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560"/>
                  </a:ext>
                </a:extLst>
              </a:tr>
              <a:tr h="15424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Motor vehicle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3,619,935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3,660,877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377736"/>
                  </a:ext>
                </a:extLst>
              </a:tr>
              <a:tr h="15424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$ 47,137,472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$ 46,910,701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  59,358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999,147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7,219,364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7,815,022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9086114"/>
                  </a:ext>
                </a:extLst>
              </a:tr>
              <a:tr h="15424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$ 59,316,660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$ 58,405,206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338,287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1,224,818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9,365,954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$ 10,003,021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48817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0105082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806616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Remitted to school treasurer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$ 47,202,365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$ 45,833,451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337,665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936,740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7,402,961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7,784,778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623872"/>
                  </a:ext>
                </a:extLst>
              </a:tr>
              <a:tr h="15424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Collection fees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392,964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392,567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587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9,149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65,985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71,653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091956"/>
                  </a:ext>
                </a:extLst>
              </a:tr>
              <a:tr h="15424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$ 47,595,329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$ 46,226,018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338,252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945,889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7,468,946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7,856,431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5684331"/>
                  </a:ext>
                </a:extLst>
              </a:tr>
              <a:tr h="13110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8705801"/>
                  </a:ext>
                </a:extLst>
              </a:tr>
              <a:tr h="15424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$ 11,721,331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$ 12,179,188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          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  278,929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1,897,008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 dirty="0">
                          <a:effectLst/>
                          <a:latin typeface="Arial" panose="020B0604020202020204" pitchFamily="34" charset="0"/>
                        </a:rPr>
                        <a:t> $   2,146,590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7168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170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Buffalo County Receipts and Disbursements FYE 22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886822"/>
              </p:ext>
            </p:extLst>
          </p:nvPr>
        </p:nvGraphicFramePr>
        <p:xfrm>
          <a:off x="2293293" y="2576336"/>
          <a:ext cx="6933835" cy="3716392"/>
        </p:xfrm>
        <a:graphic>
          <a:graphicData uri="http://schemas.openxmlformats.org/drawingml/2006/table">
            <a:tbl>
              <a:tblPr/>
              <a:tblGrid>
                <a:gridCol w="1982711">
                  <a:extLst>
                    <a:ext uri="{9D8B030D-6E8A-4147-A177-3AD203B41FA5}">
                      <a16:colId xmlns:a16="http://schemas.microsoft.com/office/drawing/2014/main" val="2542869104"/>
                    </a:ext>
                  </a:extLst>
                </a:gridCol>
                <a:gridCol w="294046">
                  <a:extLst>
                    <a:ext uri="{9D8B030D-6E8A-4147-A177-3AD203B41FA5}">
                      <a16:colId xmlns:a16="http://schemas.microsoft.com/office/drawing/2014/main" val="962146433"/>
                    </a:ext>
                  </a:extLst>
                </a:gridCol>
                <a:gridCol w="750518">
                  <a:extLst>
                    <a:ext uri="{9D8B030D-6E8A-4147-A177-3AD203B41FA5}">
                      <a16:colId xmlns:a16="http://schemas.microsoft.com/office/drawing/2014/main" val="2887314575"/>
                    </a:ext>
                  </a:extLst>
                </a:gridCol>
                <a:gridCol w="30794">
                  <a:extLst>
                    <a:ext uri="{9D8B030D-6E8A-4147-A177-3AD203B41FA5}">
                      <a16:colId xmlns:a16="http://schemas.microsoft.com/office/drawing/2014/main" val="1654298585"/>
                    </a:ext>
                  </a:extLst>
                </a:gridCol>
                <a:gridCol w="750518">
                  <a:extLst>
                    <a:ext uri="{9D8B030D-6E8A-4147-A177-3AD203B41FA5}">
                      <a16:colId xmlns:a16="http://schemas.microsoft.com/office/drawing/2014/main" val="1840095403"/>
                    </a:ext>
                  </a:extLst>
                </a:gridCol>
                <a:gridCol w="30794">
                  <a:extLst>
                    <a:ext uri="{9D8B030D-6E8A-4147-A177-3AD203B41FA5}">
                      <a16:colId xmlns:a16="http://schemas.microsoft.com/office/drawing/2014/main" val="1920052622"/>
                    </a:ext>
                  </a:extLst>
                </a:gridCol>
                <a:gridCol w="750518">
                  <a:extLst>
                    <a:ext uri="{9D8B030D-6E8A-4147-A177-3AD203B41FA5}">
                      <a16:colId xmlns:a16="http://schemas.microsoft.com/office/drawing/2014/main" val="3703129051"/>
                    </a:ext>
                  </a:extLst>
                </a:gridCol>
                <a:gridCol w="30794">
                  <a:extLst>
                    <a:ext uri="{9D8B030D-6E8A-4147-A177-3AD203B41FA5}">
                      <a16:colId xmlns:a16="http://schemas.microsoft.com/office/drawing/2014/main" val="224106926"/>
                    </a:ext>
                  </a:extLst>
                </a:gridCol>
                <a:gridCol w="750518">
                  <a:extLst>
                    <a:ext uri="{9D8B030D-6E8A-4147-A177-3AD203B41FA5}">
                      <a16:colId xmlns:a16="http://schemas.microsoft.com/office/drawing/2014/main" val="2109875109"/>
                    </a:ext>
                  </a:extLst>
                </a:gridCol>
                <a:gridCol w="30794">
                  <a:extLst>
                    <a:ext uri="{9D8B030D-6E8A-4147-A177-3AD203B41FA5}">
                      <a16:colId xmlns:a16="http://schemas.microsoft.com/office/drawing/2014/main" val="1091579234"/>
                    </a:ext>
                  </a:extLst>
                </a:gridCol>
                <a:gridCol w="750518">
                  <a:extLst>
                    <a:ext uri="{9D8B030D-6E8A-4147-A177-3AD203B41FA5}">
                      <a16:colId xmlns:a16="http://schemas.microsoft.com/office/drawing/2014/main" val="3505147125"/>
                    </a:ext>
                  </a:extLst>
                </a:gridCol>
                <a:gridCol w="30794">
                  <a:extLst>
                    <a:ext uri="{9D8B030D-6E8A-4147-A177-3AD203B41FA5}">
                      <a16:colId xmlns:a16="http://schemas.microsoft.com/office/drawing/2014/main" val="1314101518"/>
                    </a:ext>
                  </a:extLst>
                </a:gridCol>
                <a:gridCol w="750518">
                  <a:extLst>
                    <a:ext uri="{9D8B030D-6E8A-4147-A177-3AD203B41FA5}">
                      <a16:colId xmlns:a16="http://schemas.microsoft.com/office/drawing/2014/main" val="1819006182"/>
                    </a:ext>
                  </a:extLst>
                </a:gridCol>
              </a:tblGrid>
              <a:tr h="15334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313205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290484"/>
                  </a:ext>
                </a:extLst>
              </a:tr>
              <a:tr h="18040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Beginning cash balance,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$ 11,854,254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$ 11,180,162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271,476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219,442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2,089,229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2,127,424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485166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393345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009204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Tax collections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$ 36,831,137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$ 37,070,513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  56,145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863,592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6,183,949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6,768,418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7853941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2,254,575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2,117,138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49,852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376,447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383,655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3597624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Homestead exemption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1,171,531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1,032,265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(61)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24,308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195,392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187,066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161768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Public power district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     1,244,388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1,195,867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28,159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207,786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216,717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145501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In-lieu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3,070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3,070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186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186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372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372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720869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Pro-rate motor vehicle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112,002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100,759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911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2,262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19,251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18,801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8616996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Carline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25,038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31,212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735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4,182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5,657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1521172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Fines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483,850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394,780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754680"/>
                  </a:ext>
                </a:extLst>
              </a:tr>
              <a:tr h="18040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Motor vehicle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3,543,454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3,586,117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938327"/>
                  </a:ext>
                </a:extLst>
              </a:tr>
              <a:tr h="18040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$ 45,669,045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$ 45,531,721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  57,181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969,094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6,987,379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7,580,686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585195"/>
                  </a:ext>
                </a:extLst>
              </a:tr>
              <a:tr h="18040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$ 57,523,299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$ 56,711,883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328,657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1,188,536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9,076,608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9,708,110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0162482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4469776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5830510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Remitted to school treasurer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$ 45,696,844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$ 44,476,863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328,056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  908,187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7,160,772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$   7,549,378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85355"/>
                  </a:ext>
                </a:extLst>
              </a:tr>
              <a:tr h="18040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  Collection fees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380,288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380,766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  566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  8,873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63,845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         69,503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758159"/>
                  </a:ext>
                </a:extLst>
              </a:tr>
              <a:tr h="18040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         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$ 46,077,132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$ 44,857,629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328,622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  917,060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 dirty="0">
                          <a:effectLst/>
                          <a:latin typeface="Arial" panose="020B0604020202020204" pitchFamily="34" charset="0"/>
                        </a:rPr>
                        <a:t> $   7,224,617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sng" strike="noStrike">
                          <a:effectLst/>
                          <a:latin typeface="Arial" panose="020B0604020202020204" pitchFamily="34" charset="0"/>
                        </a:rPr>
                        <a:t> $   7,618,881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835178"/>
                  </a:ext>
                </a:extLst>
              </a:tr>
              <a:tr h="15334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61380"/>
                  </a:ext>
                </a:extLst>
              </a:tr>
              <a:tr h="18040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$ 11,446,167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$ 11,854,254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          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  271,476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>
                          <a:effectLst/>
                          <a:latin typeface="Arial" panose="020B0604020202020204" pitchFamily="34" charset="0"/>
                        </a:rPr>
                        <a:t> $   1,851,991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dbl" strike="noStrike" dirty="0">
                          <a:effectLst/>
                          <a:latin typeface="Arial" panose="020B0604020202020204" pitchFamily="34" charset="0"/>
                        </a:rPr>
                        <a:t> $   2,089,229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462283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05251" y="2036618"/>
            <a:ext cx="4621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 Fund     Building Fund   Bond Fund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02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Phelps </a:t>
            </a:r>
            <a:r>
              <a:rPr lang="en-US" dirty="0"/>
              <a:t>County Receipts and Disbursements FYE 22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189229"/>
              </p:ext>
            </p:extLst>
          </p:nvPr>
        </p:nvGraphicFramePr>
        <p:xfrm>
          <a:off x="2448127" y="2459956"/>
          <a:ext cx="6978502" cy="3516897"/>
        </p:xfrm>
        <a:graphic>
          <a:graphicData uri="http://schemas.openxmlformats.org/drawingml/2006/table">
            <a:tbl>
              <a:tblPr/>
              <a:tblGrid>
                <a:gridCol w="2156595">
                  <a:extLst>
                    <a:ext uri="{9D8B030D-6E8A-4147-A177-3AD203B41FA5}">
                      <a16:colId xmlns:a16="http://schemas.microsoft.com/office/drawing/2014/main" val="3147359823"/>
                    </a:ext>
                  </a:extLst>
                </a:gridCol>
                <a:gridCol w="779982">
                  <a:extLst>
                    <a:ext uri="{9D8B030D-6E8A-4147-A177-3AD203B41FA5}">
                      <a16:colId xmlns:a16="http://schemas.microsoft.com/office/drawing/2014/main" val="4275248526"/>
                    </a:ext>
                  </a:extLst>
                </a:gridCol>
                <a:gridCol w="28403">
                  <a:extLst>
                    <a:ext uri="{9D8B030D-6E8A-4147-A177-3AD203B41FA5}">
                      <a16:colId xmlns:a16="http://schemas.microsoft.com/office/drawing/2014/main" val="1371706961"/>
                    </a:ext>
                  </a:extLst>
                </a:gridCol>
                <a:gridCol w="779982">
                  <a:extLst>
                    <a:ext uri="{9D8B030D-6E8A-4147-A177-3AD203B41FA5}">
                      <a16:colId xmlns:a16="http://schemas.microsoft.com/office/drawing/2014/main" val="2663400572"/>
                    </a:ext>
                  </a:extLst>
                </a:gridCol>
                <a:gridCol w="28403">
                  <a:extLst>
                    <a:ext uri="{9D8B030D-6E8A-4147-A177-3AD203B41FA5}">
                      <a16:colId xmlns:a16="http://schemas.microsoft.com/office/drawing/2014/main" val="9373899"/>
                    </a:ext>
                  </a:extLst>
                </a:gridCol>
                <a:gridCol w="779982">
                  <a:extLst>
                    <a:ext uri="{9D8B030D-6E8A-4147-A177-3AD203B41FA5}">
                      <a16:colId xmlns:a16="http://schemas.microsoft.com/office/drawing/2014/main" val="3385478920"/>
                    </a:ext>
                  </a:extLst>
                </a:gridCol>
                <a:gridCol w="28403">
                  <a:extLst>
                    <a:ext uri="{9D8B030D-6E8A-4147-A177-3AD203B41FA5}">
                      <a16:colId xmlns:a16="http://schemas.microsoft.com/office/drawing/2014/main" val="1474932269"/>
                    </a:ext>
                  </a:extLst>
                </a:gridCol>
                <a:gridCol w="779982">
                  <a:extLst>
                    <a:ext uri="{9D8B030D-6E8A-4147-A177-3AD203B41FA5}">
                      <a16:colId xmlns:a16="http://schemas.microsoft.com/office/drawing/2014/main" val="1950910575"/>
                    </a:ext>
                  </a:extLst>
                </a:gridCol>
                <a:gridCol w="28403">
                  <a:extLst>
                    <a:ext uri="{9D8B030D-6E8A-4147-A177-3AD203B41FA5}">
                      <a16:colId xmlns:a16="http://schemas.microsoft.com/office/drawing/2014/main" val="727189694"/>
                    </a:ext>
                  </a:extLst>
                </a:gridCol>
                <a:gridCol w="779982">
                  <a:extLst>
                    <a:ext uri="{9D8B030D-6E8A-4147-A177-3AD203B41FA5}">
                      <a16:colId xmlns:a16="http://schemas.microsoft.com/office/drawing/2014/main" val="965163664"/>
                    </a:ext>
                  </a:extLst>
                </a:gridCol>
                <a:gridCol w="28403">
                  <a:extLst>
                    <a:ext uri="{9D8B030D-6E8A-4147-A177-3AD203B41FA5}">
                      <a16:colId xmlns:a16="http://schemas.microsoft.com/office/drawing/2014/main" val="2829107502"/>
                    </a:ext>
                  </a:extLst>
                </a:gridCol>
                <a:gridCol w="779982">
                  <a:extLst>
                    <a:ext uri="{9D8B030D-6E8A-4147-A177-3AD203B41FA5}">
                      <a16:colId xmlns:a16="http://schemas.microsoft.com/office/drawing/2014/main" val="1240433285"/>
                    </a:ext>
                  </a:extLst>
                </a:gridCol>
              </a:tblGrid>
              <a:tr h="1738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4688923"/>
                  </a:ext>
                </a:extLst>
              </a:tr>
              <a:tr h="1738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35852"/>
                  </a:ext>
                </a:extLst>
              </a:tr>
              <a:tr h="20447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Beginning cash balance,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64,941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60,150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1,526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1,216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11,745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11,791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317643"/>
                  </a:ext>
                </a:extLst>
              </a:tr>
              <a:tr h="1738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347239"/>
                  </a:ext>
                </a:extLst>
              </a:tr>
              <a:tr h="1738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6210156"/>
                  </a:ext>
                </a:extLst>
              </a:tr>
              <a:tr h="1738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Tax collections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259,383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234,766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       644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    5,453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  43,701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  42,913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1850135"/>
                  </a:ext>
                </a:extLst>
              </a:tr>
              <a:tr h="1738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 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20,580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19,513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460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3,436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3,536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16607"/>
                  </a:ext>
                </a:extLst>
              </a:tr>
              <a:tr h="1738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Pro-rate motor vehicle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630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601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109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112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9807863"/>
                  </a:ext>
                </a:extLst>
              </a:tr>
              <a:tr h="1738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Fines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129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271402"/>
                  </a:ext>
                </a:extLst>
              </a:tr>
              <a:tr h="20447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Motor vehicle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5,716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5,052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2594841"/>
                  </a:ext>
                </a:extLst>
              </a:tr>
              <a:tr h="20447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286,394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260,061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   649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5,927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47,246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46,561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9519347"/>
                  </a:ext>
                </a:extLst>
              </a:tr>
              <a:tr h="20447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351,335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320,211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2,175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7,143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58,991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58,352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926649"/>
                  </a:ext>
                </a:extLst>
              </a:tr>
              <a:tr h="1738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688300"/>
                  </a:ext>
                </a:extLst>
              </a:tr>
              <a:tr h="1738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024392"/>
                  </a:ext>
                </a:extLst>
              </a:tr>
              <a:tr h="1738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Remitted to school treasurer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280,624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252,922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    2,169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    5,562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  47,181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$       46,178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7875759"/>
                  </a:ext>
                </a:extLst>
              </a:tr>
              <a:tr h="20447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  Collection fees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2,594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2,348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      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    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  437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             429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356097"/>
                  </a:ext>
                </a:extLst>
              </a:tr>
              <a:tr h="20447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        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283,218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255,270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2,175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  5,617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47,618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sng" strike="noStrike">
                          <a:effectLst/>
                          <a:latin typeface="Arial" panose="020B0604020202020204" pitchFamily="34" charset="0"/>
                        </a:rPr>
                        <a:t> $       46,607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6330469"/>
                  </a:ext>
                </a:extLst>
              </a:tr>
              <a:tr h="1738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446169"/>
                  </a:ext>
                </a:extLst>
              </a:tr>
              <a:tr h="20447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    68,117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    64,941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      1,526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>
                          <a:effectLst/>
                          <a:latin typeface="Arial" panose="020B0604020202020204" pitchFamily="34" charset="0"/>
                        </a:rPr>
                        <a:t> $       11,373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dbl" strike="noStrike" dirty="0">
                          <a:effectLst/>
                          <a:latin typeface="Arial" panose="020B0604020202020204" pitchFamily="34" charset="0"/>
                        </a:rPr>
                        <a:t> $       11,745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9393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38255" y="1978429"/>
            <a:ext cx="4621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 Fund     Building Fund   Bond Fund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1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Kearney County Receipts and Disbursements FYE 22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54833" y="1780816"/>
            <a:ext cx="4669941" cy="499915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144469"/>
              </p:ext>
            </p:extLst>
          </p:nvPr>
        </p:nvGraphicFramePr>
        <p:xfrm>
          <a:off x="1984518" y="2279607"/>
          <a:ext cx="7683503" cy="4038600"/>
        </p:xfrm>
        <a:graphic>
          <a:graphicData uri="http://schemas.openxmlformats.org/drawingml/2006/table">
            <a:tbl>
              <a:tblPr/>
              <a:tblGrid>
                <a:gridCol w="2383879">
                  <a:extLst>
                    <a:ext uri="{9D8B030D-6E8A-4147-A177-3AD203B41FA5}">
                      <a16:colId xmlns:a16="http://schemas.microsoft.com/office/drawing/2014/main" val="2166924606"/>
                    </a:ext>
                  </a:extLst>
                </a:gridCol>
                <a:gridCol w="66483">
                  <a:extLst>
                    <a:ext uri="{9D8B030D-6E8A-4147-A177-3AD203B41FA5}">
                      <a16:colId xmlns:a16="http://schemas.microsoft.com/office/drawing/2014/main" val="2534165865"/>
                    </a:ext>
                  </a:extLst>
                </a:gridCol>
                <a:gridCol w="848446">
                  <a:extLst>
                    <a:ext uri="{9D8B030D-6E8A-4147-A177-3AD203B41FA5}">
                      <a16:colId xmlns:a16="http://schemas.microsoft.com/office/drawing/2014/main" val="4281208836"/>
                    </a:ext>
                  </a:extLst>
                </a:gridCol>
                <a:gridCol w="28493">
                  <a:extLst>
                    <a:ext uri="{9D8B030D-6E8A-4147-A177-3AD203B41FA5}">
                      <a16:colId xmlns:a16="http://schemas.microsoft.com/office/drawing/2014/main" val="3781926523"/>
                    </a:ext>
                  </a:extLst>
                </a:gridCol>
                <a:gridCol w="848446">
                  <a:extLst>
                    <a:ext uri="{9D8B030D-6E8A-4147-A177-3AD203B41FA5}">
                      <a16:colId xmlns:a16="http://schemas.microsoft.com/office/drawing/2014/main" val="2914961541"/>
                    </a:ext>
                  </a:extLst>
                </a:gridCol>
                <a:gridCol w="28493">
                  <a:extLst>
                    <a:ext uri="{9D8B030D-6E8A-4147-A177-3AD203B41FA5}">
                      <a16:colId xmlns:a16="http://schemas.microsoft.com/office/drawing/2014/main" val="97393673"/>
                    </a:ext>
                  </a:extLst>
                </a:gridCol>
                <a:gridCol w="848446">
                  <a:extLst>
                    <a:ext uri="{9D8B030D-6E8A-4147-A177-3AD203B41FA5}">
                      <a16:colId xmlns:a16="http://schemas.microsoft.com/office/drawing/2014/main" val="2210047129"/>
                    </a:ext>
                  </a:extLst>
                </a:gridCol>
                <a:gridCol w="28493">
                  <a:extLst>
                    <a:ext uri="{9D8B030D-6E8A-4147-A177-3AD203B41FA5}">
                      <a16:colId xmlns:a16="http://schemas.microsoft.com/office/drawing/2014/main" val="4242117715"/>
                    </a:ext>
                  </a:extLst>
                </a:gridCol>
                <a:gridCol w="848446">
                  <a:extLst>
                    <a:ext uri="{9D8B030D-6E8A-4147-A177-3AD203B41FA5}">
                      <a16:colId xmlns:a16="http://schemas.microsoft.com/office/drawing/2014/main" val="3009753148"/>
                    </a:ext>
                  </a:extLst>
                </a:gridCol>
                <a:gridCol w="28493">
                  <a:extLst>
                    <a:ext uri="{9D8B030D-6E8A-4147-A177-3AD203B41FA5}">
                      <a16:colId xmlns:a16="http://schemas.microsoft.com/office/drawing/2014/main" val="4108068143"/>
                    </a:ext>
                  </a:extLst>
                </a:gridCol>
                <a:gridCol w="848446">
                  <a:extLst>
                    <a:ext uri="{9D8B030D-6E8A-4147-A177-3AD203B41FA5}">
                      <a16:colId xmlns:a16="http://schemas.microsoft.com/office/drawing/2014/main" val="592189262"/>
                    </a:ext>
                  </a:extLst>
                </a:gridCol>
                <a:gridCol w="28493">
                  <a:extLst>
                    <a:ext uri="{9D8B030D-6E8A-4147-A177-3AD203B41FA5}">
                      <a16:colId xmlns:a16="http://schemas.microsoft.com/office/drawing/2014/main" val="3727560705"/>
                    </a:ext>
                  </a:extLst>
                </a:gridCol>
                <a:gridCol w="848446">
                  <a:extLst>
                    <a:ext uri="{9D8B030D-6E8A-4147-A177-3AD203B41FA5}">
                      <a16:colId xmlns:a16="http://schemas.microsoft.com/office/drawing/2014/main" val="41351363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1261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86421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Beginning cash balance, September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257,789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252,593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5,927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5,013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45,616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48,784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44108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6914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96382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Tax collections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1,008,174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945,302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    1,521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  22,094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169,263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172,102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2921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74,813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68,349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1,609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12,492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12,386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82736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Personal property tax credit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124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3847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Homestead exemption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15,283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15,829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372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2,563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2,869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7086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In-lieu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743846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Pro-rate motor vehicle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2,492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2,119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421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396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54523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Fines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565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888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8920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Motor vehicle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70,765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69,708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793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receipts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1,172,098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1,102,325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1,528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24,126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184,739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187,775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04289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cash available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1,429,887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1,354,918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7,455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29,139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230,355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236,559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549395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07872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5907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Remitted to school treasurer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1,213,803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1,087,676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    7,440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  22,991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195,008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$     189,222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7949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 Collection fees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10,082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9,453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    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  221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1,703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           1,721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4730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         Total disbursements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1,223,885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1,097,129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  7,455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  23,212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196,711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 $     190,943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3146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21977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Ending cash balance, August 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206,002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257,789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           -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    5,927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>
                          <a:effectLst/>
                          <a:latin typeface="Arial" panose="020B0604020202020204" pitchFamily="34" charset="0"/>
                        </a:rPr>
                        <a:t> $       33,644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dbl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dbl" strike="noStrike" dirty="0">
                          <a:effectLst/>
                          <a:latin typeface="Arial" panose="020B0604020202020204" pitchFamily="34" charset="0"/>
                        </a:rPr>
                        <a:t> $       45,616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360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67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Debt Service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9063134"/>
              </p:ext>
            </p:extLst>
          </p:nvPr>
        </p:nvGraphicFramePr>
        <p:xfrm>
          <a:off x="2228128" y="1718267"/>
          <a:ext cx="6508549" cy="4333406"/>
        </p:xfrm>
        <a:graphic>
          <a:graphicData uri="http://schemas.openxmlformats.org/drawingml/2006/table">
            <a:tbl>
              <a:tblPr/>
              <a:tblGrid>
                <a:gridCol w="450986">
                  <a:extLst>
                    <a:ext uri="{9D8B030D-6E8A-4147-A177-3AD203B41FA5}">
                      <a16:colId xmlns:a16="http://schemas.microsoft.com/office/drawing/2014/main" val="3498391860"/>
                    </a:ext>
                  </a:extLst>
                </a:gridCol>
                <a:gridCol w="1014719">
                  <a:extLst>
                    <a:ext uri="{9D8B030D-6E8A-4147-A177-3AD203B41FA5}">
                      <a16:colId xmlns:a16="http://schemas.microsoft.com/office/drawing/2014/main" val="2214541062"/>
                    </a:ext>
                  </a:extLst>
                </a:gridCol>
                <a:gridCol w="901972">
                  <a:extLst>
                    <a:ext uri="{9D8B030D-6E8A-4147-A177-3AD203B41FA5}">
                      <a16:colId xmlns:a16="http://schemas.microsoft.com/office/drawing/2014/main" val="475323754"/>
                    </a:ext>
                  </a:extLst>
                </a:gridCol>
                <a:gridCol w="932721">
                  <a:extLst>
                    <a:ext uri="{9D8B030D-6E8A-4147-A177-3AD203B41FA5}">
                      <a16:colId xmlns:a16="http://schemas.microsoft.com/office/drawing/2014/main" val="3354253812"/>
                    </a:ext>
                  </a:extLst>
                </a:gridCol>
                <a:gridCol w="1096716">
                  <a:extLst>
                    <a:ext uri="{9D8B030D-6E8A-4147-A177-3AD203B41FA5}">
                      <a16:colId xmlns:a16="http://schemas.microsoft.com/office/drawing/2014/main" val="522200376"/>
                    </a:ext>
                  </a:extLst>
                </a:gridCol>
                <a:gridCol w="1014719">
                  <a:extLst>
                    <a:ext uri="{9D8B030D-6E8A-4147-A177-3AD203B41FA5}">
                      <a16:colId xmlns:a16="http://schemas.microsoft.com/office/drawing/2014/main" val="3381683419"/>
                    </a:ext>
                  </a:extLst>
                </a:gridCol>
                <a:gridCol w="1096716">
                  <a:extLst>
                    <a:ext uri="{9D8B030D-6E8A-4147-A177-3AD203B41FA5}">
                      <a16:colId xmlns:a16="http://schemas.microsoft.com/office/drawing/2014/main" val="1053474090"/>
                    </a:ext>
                  </a:extLst>
                </a:gridCol>
              </a:tblGrid>
              <a:tr h="228074">
                <a:tc gridSpan="2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Remaining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Remaining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Remaining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8870579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Principal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Interest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Principal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Interest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effectLst/>
                          <a:latin typeface="Arial" panose="020B0604020202020204" pitchFamily="34" charset="0"/>
                        </a:rPr>
                        <a:t>Debt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134169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100,095,000.00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18,821,144.32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118,916,144.32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156435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5,215,000.00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2,160,643.28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7,375,643.28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94,880,000.00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16,660,501.04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111,540,501.04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64058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5,325,000.00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2,026,794.53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7,351,794.53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89,555,000.00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14,633,706.51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104,188,706.51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931958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5,465,000.00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1,894,172.11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7,359,172.11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84,090,000.00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12,739,534.40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96,829,534.40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4035574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5,600,000.00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1,773,864.81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7,373,864.81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78,490,000.00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10,965,669.59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89,455,669.59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369940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5,715,000.00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1,660,864.56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7,375,864.56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72,775,000.00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9,304,805.03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82,079,805.03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1473629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5,830,000.00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1,550,303.76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7,380,303.76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66,945,000.00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7,754,501.27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74,699,501.27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85259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5,935,000.00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1,425,864.46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7,360,864.46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61,010,000.00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6,328,636.81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67,338,636.81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040515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6,050,000.00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1,289,898.28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7,339,898.28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54,960,000.00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5,038,738.53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59,998,738.53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1439951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6,220,000.00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1,144,996.23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7,364,996.23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48,740,000.00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3,893,742.30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52,633,742.30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28539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6,525,000.00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1,000,272.28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7,525,272.28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42,215,000.00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2,893,470.02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45,108,470.02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5935006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6,665,000.00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857,715.93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7,522,715.93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35,550,000.00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2,035,754.09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37,585,754.09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6136126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6,815,000.00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713,695.98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7,528,695.98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28,735,000.00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1,322,058.11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30,057,058.11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795646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6,950,000.00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568,552.48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7,518,552.48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21,785,000.00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753,505.63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22,538,505.63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337174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7,100,000.00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414,720.78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7,514,720.78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14,685,000.00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338,784.85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15,023,784.85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5273061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7,260,000.00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253,333.15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7,513,333.15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7,425,000.00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85,451.70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7,510,451.70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718206"/>
                  </a:ext>
                </a:extLst>
              </a:tr>
              <a:tr h="22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FY 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7,425,000.00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85,451.70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7,510,451.70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857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087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Actual Valuation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7794216"/>
              </p:ext>
            </p:extLst>
          </p:nvPr>
        </p:nvGraphicFramePr>
        <p:xfrm>
          <a:off x="2277687" y="1800785"/>
          <a:ext cx="6109858" cy="2408836"/>
        </p:xfrm>
        <a:graphic>
          <a:graphicData uri="http://schemas.openxmlformats.org/drawingml/2006/table">
            <a:tbl>
              <a:tblPr/>
              <a:tblGrid>
                <a:gridCol w="796072">
                  <a:extLst>
                    <a:ext uri="{9D8B030D-6E8A-4147-A177-3AD203B41FA5}">
                      <a16:colId xmlns:a16="http://schemas.microsoft.com/office/drawing/2014/main" val="2794886489"/>
                    </a:ext>
                  </a:extLst>
                </a:gridCol>
                <a:gridCol w="1418005">
                  <a:extLst>
                    <a:ext uri="{9D8B030D-6E8A-4147-A177-3AD203B41FA5}">
                      <a16:colId xmlns:a16="http://schemas.microsoft.com/office/drawing/2014/main" val="3206543803"/>
                    </a:ext>
                  </a:extLst>
                </a:gridCol>
                <a:gridCol w="1238888">
                  <a:extLst>
                    <a:ext uri="{9D8B030D-6E8A-4147-A177-3AD203B41FA5}">
                      <a16:colId xmlns:a16="http://schemas.microsoft.com/office/drawing/2014/main" val="1537601163"/>
                    </a:ext>
                  </a:extLst>
                </a:gridCol>
                <a:gridCol w="1238888">
                  <a:extLst>
                    <a:ext uri="{9D8B030D-6E8A-4147-A177-3AD203B41FA5}">
                      <a16:colId xmlns:a16="http://schemas.microsoft.com/office/drawing/2014/main" val="4266093499"/>
                    </a:ext>
                  </a:extLst>
                </a:gridCol>
                <a:gridCol w="1418005">
                  <a:extLst>
                    <a:ext uri="{9D8B030D-6E8A-4147-A177-3AD203B41FA5}">
                      <a16:colId xmlns:a16="http://schemas.microsoft.com/office/drawing/2014/main" val="821799048"/>
                    </a:ext>
                  </a:extLst>
                </a:gridCol>
              </a:tblGrid>
              <a:tr h="432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City/Rural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Public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Personal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051114"/>
                  </a:ext>
                </a:extLst>
              </a:tr>
              <a:tr h="260873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Real Estate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Utilities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Property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770324"/>
                  </a:ext>
                </a:extLst>
              </a:tr>
              <a:tr h="427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Buffalo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3,878,876,334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121,448,376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146,537,718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4,146,862,428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87898"/>
                  </a:ext>
                </a:extLst>
              </a:tr>
              <a:tr h="427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Kearney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102,659,060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193,202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5,860,411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108,712,673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6077249"/>
                  </a:ext>
                </a:extLst>
              </a:tr>
              <a:tr h="427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Phelps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24,260,643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341,444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24,602,141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3729939"/>
                  </a:ext>
                </a:extLst>
              </a:tr>
              <a:tr h="43216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4,005,796,037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121,641,632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152,739,573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4,280,177,242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032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99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Valuation History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942307"/>
              </p:ext>
            </p:extLst>
          </p:nvPr>
        </p:nvGraphicFramePr>
        <p:xfrm>
          <a:off x="2820065" y="1548895"/>
          <a:ext cx="5035462" cy="3821129"/>
        </p:xfrm>
        <a:graphic>
          <a:graphicData uri="http://schemas.openxmlformats.org/drawingml/2006/table">
            <a:tbl>
              <a:tblPr/>
              <a:tblGrid>
                <a:gridCol w="653249">
                  <a:extLst>
                    <a:ext uri="{9D8B030D-6E8A-4147-A177-3AD203B41FA5}">
                      <a16:colId xmlns:a16="http://schemas.microsoft.com/office/drawing/2014/main" val="426944245"/>
                    </a:ext>
                  </a:extLst>
                </a:gridCol>
                <a:gridCol w="993483">
                  <a:extLst>
                    <a:ext uri="{9D8B030D-6E8A-4147-A177-3AD203B41FA5}">
                      <a16:colId xmlns:a16="http://schemas.microsoft.com/office/drawing/2014/main" val="31928609"/>
                    </a:ext>
                  </a:extLst>
                </a:gridCol>
                <a:gridCol w="870999">
                  <a:extLst>
                    <a:ext uri="{9D8B030D-6E8A-4147-A177-3AD203B41FA5}">
                      <a16:colId xmlns:a16="http://schemas.microsoft.com/office/drawing/2014/main" val="1442791791"/>
                    </a:ext>
                  </a:extLst>
                </a:gridCol>
                <a:gridCol w="870999">
                  <a:extLst>
                    <a:ext uri="{9D8B030D-6E8A-4147-A177-3AD203B41FA5}">
                      <a16:colId xmlns:a16="http://schemas.microsoft.com/office/drawing/2014/main" val="3029442646"/>
                    </a:ext>
                  </a:extLst>
                </a:gridCol>
                <a:gridCol w="993483">
                  <a:extLst>
                    <a:ext uri="{9D8B030D-6E8A-4147-A177-3AD203B41FA5}">
                      <a16:colId xmlns:a16="http://schemas.microsoft.com/office/drawing/2014/main" val="1028504071"/>
                    </a:ext>
                  </a:extLst>
                </a:gridCol>
                <a:gridCol w="653249">
                  <a:extLst>
                    <a:ext uri="{9D8B030D-6E8A-4147-A177-3AD203B41FA5}">
                      <a16:colId xmlns:a16="http://schemas.microsoft.com/office/drawing/2014/main" val="1693998136"/>
                    </a:ext>
                  </a:extLst>
                </a:gridCol>
              </a:tblGrid>
              <a:tr h="2105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School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Real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Public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Personal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1048915"/>
                  </a:ext>
                </a:extLst>
              </a:tr>
              <a:tr h="2105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Estate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Utilities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Property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Incr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7309946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2012-13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$2,147,420,001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$65,086,936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$139,368,003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$2,351,874,940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1.60%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7792069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238772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2013-14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$2,336,566,405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$69,838,416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$150,080,336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$2,556,485,157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8.70%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830315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388892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2014-15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$2,607,971,830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$74,466,897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$140,801,189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$2,823,239,916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10.43%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6921199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175696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2015-16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$2,991,246,779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$87,907,177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$164,007,851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$3,243,161,807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14.87%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3586487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7469446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2016-17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$3,236,934,564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$92,415,621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$166,634,458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$3,495,984,643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7.80%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798346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8387590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2017-18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$3,407,439,150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$94,193,915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$170,983,205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$3,672,616,270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5.05%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883013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2018771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2018-19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$3,595,025,766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$101,095,156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$171,750,427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$3,867,871,349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5.32%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6291326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6363689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2019-20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$3,703,968,134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$102,634,718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$160,210,050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$3,966,812,902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2.56%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249102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7141469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2020-21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$3,770,350,281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$106,623,953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$159,984,574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$4,036,958,808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1.77%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6982030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367827"/>
                  </a:ext>
                </a:extLst>
              </a:tr>
              <a:tr h="17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2021-22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$4,005,796,037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$121,641,632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$152,739,573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$4,280,177,242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6.02%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649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36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2627"/>
          </a:xfrm>
        </p:spPr>
        <p:txBody>
          <a:bodyPr/>
          <a:lstStyle/>
          <a:p>
            <a:pPr algn="ctr"/>
            <a:r>
              <a:rPr lang="en-US" dirty="0" smtClean="0"/>
              <a:t>State Aid History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5385632"/>
              </p:ext>
            </p:extLst>
          </p:nvPr>
        </p:nvGraphicFramePr>
        <p:xfrm>
          <a:off x="1020187" y="1670253"/>
          <a:ext cx="9944300" cy="444791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86075">
                  <a:extLst>
                    <a:ext uri="{9D8B030D-6E8A-4147-A177-3AD203B41FA5}">
                      <a16:colId xmlns:a16="http://schemas.microsoft.com/office/drawing/2014/main" val="3248005934"/>
                    </a:ext>
                  </a:extLst>
                </a:gridCol>
                <a:gridCol w="2486075">
                  <a:extLst>
                    <a:ext uri="{9D8B030D-6E8A-4147-A177-3AD203B41FA5}">
                      <a16:colId xmlns:a16="http://schemas.microsoft.com/office/drawing/2014/main" val="2707471250"/>
                    </a:ext>
                  </a:extLst>
                </a:gridCol>
                <a:gridCol w="2486075">
                  <a:extLst>
                    <a:ext uri="{9D8B030D-6E8A-4147-A177-3AD203B41FA5}">
                      <a16:colId xmlns:a16="http://schemas.microsoft.com/office/drawing/2014/main" val="3116878975"/>
                    </a:ext>
                  </a:extLst>
                </a:gridCol>
                <a:gridCol w="2486075">
                  <a:extLst>
                    <a:ext uri="{9D8B030D-6E8A-4147-A177-3AD203B41FA5}">
                      <a16:colId xmlns:a16="http://schemas.microsoft.com/office/drawing/2014/main" val="2812138905"/>
                    </a:ext>
                  </a:extLst>
                </a:gridCol>
              </a:tblGrid>
              <a:tr h="4043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DIFFERENCE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 CHANGE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632701"/>
                  </a:ext>
                </a:extLst>
              </a:tr>
              <a:tr h="4043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12-13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$12,425,651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$1,289,462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11.58 %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932948"/>
                  </a:ext>
                </a:extLst>
              </a:tr>
              <a:tr h="4043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13-14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$13,380,902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$955,251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7.69 %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060523"/>
                  </a:ext>
                </a:extLst>
              </a:tr>
              <a:tr h="4043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14-15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$11,927,040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($1,453,862)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-10.87 %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806691"/>
                  </a:ext>
                </a:extLst>
              </a:tr>
              <a:tr h="4043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15-16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$10,680,479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($1,246,561)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-10.45 %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908539"/>
                  </a:ext>
                </a:extLst>
              </a:tr>
              <a:tr h="4043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16-17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$9,453,347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($1,227,132)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-11.49 %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4608740"/>
                  </a:ext>
                </a:extLst>
              </a:tr>
              <a:tr h="4043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17-18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$7,897,369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($1,555,978)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-16.46 %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399956"/>
                  </a:ext>
                </a:extLst>
              </a:tr>
              <a:tr h="4043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18-19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$6,694,300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($1,203,069)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-15.23 %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6817038"/>
                  </a:ext>
                </a:extLst>
              </a:tr>
              <a:tr h="4043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19-20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$6,882,243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$187,943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2.81%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875871"/>
                  </a:ext>
                </a:extLst>
              </a:tr>
              <a:tr h="4043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20-21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$8,045,293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$1,163,050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16.90 %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393821"/>
                  </a:ext>
                </a:extLst>
              </a:tr>
              <a:tr h="4043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21-22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$8,439,117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$393,824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4.6%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662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858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Fund Revenue vs. Expenditure Comparison FYE 22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678259"/>
              </p:ext>
            </p:extLst>
          </p:nvPr>
        </p:nvGraphicFramePr>
        <p:xfrm>
          <a:off x="3266903" y="2052635"/>
          <a:ext cx="4696689" cy="4082153"/>
        </p:xfrm>
        <a:graphic>
          <a:graphicData uri="http://schemas.openxmlformats.org/drawingml/2006/table">
            <a:tbl>
              <a:tblPr/>
              <a:tblGrid>
                <a:gridCol w="1356155">
                  <a:extLst>
                    <a:ext uri="{9D8B030D-6E8A-4147-A177-3AD203B41FA5}">
                      <a16:colId xmlns:a16="http://schemas.microsoft.com/office/drawing/2014/main" val="1225895941"/>
                    </a:ext>
                  </a:extLst>
                </a:gridCol>
                <a:gridCol w="1226524">
                  <a:extLst>
                    <a:ext uri="{9D8B030D-6E8A-4147-A177-3AD203B41FA5}">
                      <a16:colId xmlns:a16="http://schemas.microsoft.com/office/drawing/2014/main" val="2218759691"/>
                    </a:ext>
                  </a:extLst>
                </a:gridCol>
                <a:gridCol w="1057005">
                  <a:extLst>
                    <a:ext uri="{9D8B030D-6E8A-4147-A177-3AD203B41FA5}">
                      <a16:colId xmlns:a16="http://schemas.microsoft.com/office/drawing/2014/main" val="2853037276"/>
                    </a:ext>
                  </a:extLst>
                </a:gridCol>
                <a:gridCol w="1057005">
                  <a:extLst>
                    <a:ext uri="{9D8B030D-6E8A-4147-A177-3AD203B41FA5}">
                      <a16:colId xmlns:a16="http://schemas.microsoft.com/office/drawing/2014/main" val="275349794"/>
                    </a:ext>
                  </a:extLst>
                </a:gridCol>
              </a:tblGrid>
              <a:tr h="199131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dirty="0">
                          <a:effectLst/>
                        </a:rPr>
                        <a:t>FY2022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dirty="0">
                          <a:effectLst/>
                        </a:rPr>
                        <a:t>Revenues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dirty="0">
                          <a:effectLst/>
                        </a:rPr>
                        <a:t>Expenditures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dirty="0">
                          <a:effectLst/>
                        </a:rPr>
                        <a:t>Change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798864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Sept. 2021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$ 13,411,426.46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$ 5,961,476.61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$ 7,449,949.85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996395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Oct. 2021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$ 2,501,933.51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$ 5,592,742.55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(3,090,809.04)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1779006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Nov. 2021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$ 1,640,373.08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$ 5,151,632.90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(3,511,259.82)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459609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Dec. 2021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$ 1,995,725.32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$ 5,103,773.07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(3,108,047.75)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0424768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Jan. 2022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$ 8,429,252.06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$ 5,032,629.52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$ 3,396,622.54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9298602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Feb. 2022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$ 3,549,172.54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$ 5,296,861.42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(1,747,688.88)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2902359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Mar. 2022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$ 4,149,421.68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$ 5,119,319.53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(969,897.85)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6225543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Apr. 2022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$ 3,534,964.48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$ 5,037,549.31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(1,502,584.83)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448823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May. 2022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$ 18,184,158.43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$ 5,398,098.54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$ 12,786,059.89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388579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Jun. 2022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$ 4,108,030.98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$ 5,896,414.02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(1,788,383.04)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4183610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Jul. 2022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$ 2,126,838.69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$ 5,010,248.82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(2,883,410.13)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24775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Aug. 2022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$ 1,367,825.81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$ 7,254,341.73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(5,886,515.92)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526574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FY2022 TOTALS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effectLst/>
                        </a:rPr>
                        <a:t>$ 64,999,123.04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$ 65,855,088.02 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effectLst/>
                        </a:rPr>
                        <a:t>$ (855,964.98)</a:t>
                      </a:r>
                    </a:p>
                  </a:txBody>
                  <a:tcPr marL="8570" marR="857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025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997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Tax Request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2599602"/>
              </p:ext>
            </p:extLst>
          </p:nvPr>
        </p:nvGraphicFramePr>
        <p:xfrm>
          <a:off x="2754370" y="1453212"/>
          <a:ext cx="5940743" cy="4449661"/>
        </p:xfrm>
        <a:graphic>
          <a:graphicData uri="http://schemas.openxmlformats.org/drawingml/2006/table">
            <a:tbl>
              <a:tblPr/>
              <a:tblGrid>
                <a:gridCol w="1910287">
                  <a:extLst>
                    <a:ext uri="{9D8B030D-6E8A-4147-A177-3AD203B41FA5}">
                      <a16:colId xmlns:a16="http://schemas.microsoft.com/office/drawing/2014/main" val="4119199206"/>
                    </a:ext>
                  </a:extLst>
                </a:gridCol>
                <a:gridCol w="1312655">
                  <a:extLst>
                    <a:ext uri="{9D8B030D-6E8A-4147-A177-3AD203B41FA5}">
                      <a16:colId xmlns:a16="http://schemas.microsoft.com/office/drawing/2014/main" val="394952417"/>
                    </a:ext>
                  </a:extLst>
                </a:gridCol>
                <a:gridCol w="1337556">
                  <a:extLst>
                    <a:ext uri="{9D8B030D-6E8A-4147-A177-3AD203B41FA5}">
                      <a16:colId xmlns:a16="http://schemas.microsoft.com/office/drawing/2014/main" val="2630559956"/>
                    </a:ext>
                  </a:extLst>
                </a:gridCol>
                <a:gridCol w="1380245">
                  <a:extLst>
                    <a:ext uri="{9D8B030D-6E8A-4147-A177-3AD203B41FA5}">
                      <a16:colId xmlns:a16="http://schemas.microsoft.com/office/drawing/2014/main" val="3048535797"/>
                    </a:ext>
                  </a:extLst>
                </a:gridCol>
              </a:tblGrid>
              <a:tr h="3018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effectLst/>
                          <a:latin typeface="Arial" panose="020B0604020202020204" pitchFamily="34" charset="0"/>
                        </a:rPr>
                        <a:t>TAX REQUEST*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0164628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endParaRPr lang="en-US" sz="12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826853"/>
                  </a:ext>
                </a:extLst>
              </a:tr>
              <a:tr h="2347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FY 20-21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effectLst/>
                          <a:latin typeface="Arial" panose="020B0604020202020204" pitchFamily="34" charset="0"/>
                        </a:rPr>
                        <a:t>FY 21-22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sng" strike="noStrike">
                          <a:effectLst/>
                          <a:latin typeface="Arial" panose="020B0604020202020204" pitchFamily="34" charset="0"/>
                        </a:rPr>
                        <a:t>Difference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966855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General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$40,540,877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$43,074,493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$2,533,616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8939559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Special Building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$350,000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$350,000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36384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Bond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$7,346,621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$7,351,795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$5,174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961342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QCPUF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sng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sng" strike="noStrike">
                          <a:effectLst/>
                          <a:latin typeface="Arial" panose="020B0604020202020204" pitchFamily="34" charset="0"/>
                        </a:rPr>
                        <a:t>$1,271,214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$1,271,214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5442516"/>
                  </a:ext>
                </a:extLst>
              </a:tr>
              <a:tr h="234781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$47,887,498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$52,047,502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$4,160,004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377006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631951"/>
                  </a:ext>
                </a:extLst>
              </a:tr>
              <a:tr h="22360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* Includes County 1% collection fee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377494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8389309"/>
                  </a:ext>
                </a:extLst>
              </a:tr>
              <a:tr h="3018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effectLst/>
                          <a:latin typeface="Arial" panose="020B0604020202020204" pitchFamily="34" charset="0"/>
                        </a:rPr>
                        <a:t>TAX LEVY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128152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2291201"/>
                  </a:ext>
                </a:extLst>
              </a:tr>
              <a:tr h="2347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Fund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FY 20-21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>
                          <a:effectLst/>
                          <a:latin typeface="Arial" panose="020B0604020202020204" pitchFamily="34" charset="0"/>
                        </a:rPr>
                        <a:t>FY 21-22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Difference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8117518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General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$1.004342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$1.016537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$0.012195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6046232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Special Building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$0.023649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$0.008260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-$0.015389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0538643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Bond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$0.182008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$0.173506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-$0.008502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234434"/>
                  </a:ext>
                </a:extLst>
              </a:tr>
              <a:tr h="223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QCPUF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sng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sng" strike="noStrike">
                          <a:effectLst/>
                          <a:latin typeface="Arial" panose="020B0604020202020204" pitchFamily="34" charset="0"/>
                        </a:rPr>
                        <a:t>$0.030000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144154"/>
                  </a:ext>
                </a:extLst>
              </a:tr>
              <a:tr h="234781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$1.210000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$1.228303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$0.018303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5181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07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229</TotalTime>
  <Words>7783</Words>
  <Application>Microsoft Office PowerPoint</Application>
  <PresentationFormat>Widescreen</PresentationFormat>
  <Paragraphs>3562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Century Gothic</vt:lpstr>
      <vt:lpstr>Courier</vt:lpstr>
      <vt:lpstr>Wingdings 3</vt:lpstr>
      <vt:lpstr>Ion</vt:lpstr>
      <vt:lpstr>Kearney Public Schools  Annual Report &amp; Budget Book</vt:lpstr>
      <vt:lpstr>PowerPoint Presentation</vt:lpstr>
      <vt:lpstr>Average Daily Membership</vt:lpstr>
      <vt:lpstr>Debt Service</vt:lpstr>
      <vt:lpstr>Actual Valuation</vt:lpstr>
      <vt:lpstr>Valuation History</vt:lpstr>
      <vt:lpstr>State Aid History</vt:lpstr>
      <vt:lpstr>General Fund Revenue vs. Expenditure Comparison FYE 22</vt:lpstr>
      <vt:lpstr>Tax Request </vt:lpstr>
      <vt:lpstr>Ten Year Enrollment History</vt:lpstr>
      <vt:lpstr>2021-2022 Enrollment by Building</vt:lpstr>
      <vt:lpstr>Cash Receipts, Disbursements and Cash Balances FYE 2022</vt:lpstr>
      <vt:lpstr>Schedule of Receipts and Disbursements Compared to Budget</vt:lpstr>
      <vt:lpstr>General Fund Receipts, Disbursements &amp; Ending Cash Balances FYE 22</vt:lpstr>
      <vt:lpstr>General Fund Schedule of Receipts</vt:lpstr>
      <vt:lpstr>General Fund Schedule of Receipts (continued)</vt:lpstr>
      <vt:lpstr>General Fund Disbursements  for FYE 2022</vt:lpstr>
      <vt:lpstr>General Fund Disbursements  for FYE 2022</vt:lpstr>
      <vt:lpstr>Activities Fund Receipts, Disbursements and Cash Balances FYE 22</vt:lpstr>
      <vt:lpstr>Activities Fund Receipts, Disbursements FYE 22</vt:lpstr>
      <vt:lpstr>Activities Fund Receipts, Disbursements FYE 22 (continued)</vt:lpstr>
      <vt:lpstr>Activities Fund Receipts, Disbursements FYE 22 (continued)</vt:lpstr>
      <vt:lpstr>Activities Fund Receipts, Disbursements FYE 22 (continued)</vt:lpstr>
      <vt:lpstr>Nutrition Fund Receipts, Disbursements and Ending Cash Balances FYE 22</vt:lpstr>
      <vt:lpstr>Bond Fund Receipts, Disbursements and Ending Cash Balances FYE 22</vt:lpstr>
      <vt:lpstr>Building Fund Receipts, Disbursements and Ending Cash Balances FYE 22</vt:lpstr>
      <vt:lpstr>Depreciation Fund Receipts, Disbursements &amp; Ending Cash Balances FYE 22</vt:lpstr>
      <vt:lpstr>Employee Benefit Fund Receipts, Disbursements &amp; Ending Cash Balances FYE 22</vt:lpstr>
      <vt:lpstr>Coop Fund Receipts, Disbursements &amp; Ending Cash Balances FYE 22</vt:lpstr>
      <vt:lpstr>Fee Fund Receipts, Disbursements &amp; Ending Cash Balances FYE 22</vt:lpstr>
      <vt:lpstr>All Counties Receipts and Disbursements FYE 22</vt:lpstr>
      <vt:lpstr>Buffalo County Receipts and Disbursements FYE 22</vt:lpstr>
      <vt:lpstr>Phelps County Receipts and Disbursements FYE 22</vt:lpstr>
      <vt:lpstr>Kearney County Receipts and Disbursements FYE 22</vt:lpstr>
    </vt:vector>
  </TitlesOfParts>
  <Company>Kearney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Kearney Public Schools  Annual Report</dc:title>
  <dc:creator>Christopher Loofe</dc:creator>
  <cp:lastModifiedBy> </cp:lastModifiedBy>
  <cp:revision>22</cp:revision>
  <dcterms:created xsi:type="dcterms:W3CDTF">2022-11-15T15:54:52Z</dcterms:created>
  <dcterms:modified xsi:type="dcterms:W3CDTF">2022-11-15T19:43:56Z</dcterms:modified>
</cp:coreProperties>
</file>