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10287000" cx="18288000"/>
  <p:notesSz cx="6858000" cy="9144000"/>
  <p:embeddedFontLst>
    <p:embeddedFont>
      <p:font typeface="Poppins"/>
      <p:regular r:id="rId25"/>
      <p:bold r:id="rId26"/>
      <p:italic r:id="rId27"/>
      <p:boldItalic r:id="rId28"/>
    </p:embeddedFont>
    <p:embeddedFont>
      <p:font typeface="Poppins Medium"/>
      <p:regular r:id="rId29"/>
      <p:bold r:id="rId30"/>
      <p:italic r:id="rId31"/>
      <p:boldItalic r:id="rId32"/>
    </p:embeddedFont>
    <p:embeddedFont>
      <p:font typeface="Poppins SemiBold"/>
      <p:regular r:id="rId33"/>
      <p:bold r:id="rId34"/>
      <p:italic r:id="rId35"/>
      <p:boldItalic r:id="rId36"/>
    </p:embeddedFont>
    <p:embeddedFont>
      <p:font typeface="Sansita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7E3F91C-E201-4ECE-ADC1-BC9D93293461}">
  <a:tblStyle styleId="{A7E3F91C-E201-4ECE-ADC1-BC9D9329346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ansita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oppinsMedium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Medium-italic.fntdata"/><Relationship Id="rId30" Type="http://schemas.openxmlformats.org/officeDocument/2006/relationships/font" Target="fonts/PoppinsMedium-bold.fntdata"/><Relationship Id="rId11" Type="http://schemas.openxmlformats.org/officeDocument/2006/relationships/slide" Target="slides/slide5.xml"/><Relationship Id="rId33" Type="http://schemas.openxmlformats.org/officeDocument/2006/relationships/font" Target="fonts/PoppinsSemiBold-regular.fntdata"/><Relationship Id="rId10" Type="http://schemas.openxmlformats.org/officeDocument/2006/relationships/slide" Target="slides/slide4.xml"/><Relationship Id="rId32" Type="http://schemas.openxmlformats.org/officeDocument/2006/relationships/font" Target="fonts/PoppinsMedium-boldItalic.fntdata"/><Relationship Id="rId13" Type="http://schemas.openxmlformats.org/officeDocument/2006/relationships/slide" Target="slides/slide7.xml"/><Relationship Id="rId35" Type="http://schemas.openxmlformats.org/officeDocument/2006/relationships/font" Target="fonts/PoppinsSemiBold-italic.fntdata"/><Relationship Id="rId12" Type="http://schemas.openxmlformats.org/officeDocument/2006/relationships/slide" Target="slides/slide6.xml"/><Relationship Id="rId34" Type="http://schemas.openxmlformats.org/officeDocument/2006/relationships/font" Target="fonts/PoppinsSemiBold-bold.fntdata"/><Relationship Id="rId15" Type="http://schemas.openxmlformats.org/officeDocument/2006/relationships/slide" Target="slides/slide9.xml"/><Relationship Id="rId37" Type="http://schemas.openxmlformats.org/officeDocument/2006/relationships/font" Target="fonts/Sansita-regular.fntdata"/><Relationship Id="rId14" Type="http://schemas.openxmlformats.org/officeDocument/2006/relationships/slide" Target="slides/slide8.xml"/><Relationship Id="rId36" Type="http://schemas.openxmlformats.org/officeDocument/2006/relationships/font" Target="fonts/PoppinsSemiBold-boldItalic.fntdata"/><Relationship Id="rId17" Type="http://schemas.openxmlformats.org/officeDocument/2006/relationships/slide" Target="slides/slide11.xml"/><Relationship Id="rId39" Type="http://schemas.openxmlformats.org/officeDocument/2006/relationships/font" Target="fonts/Sansita-italic.fntdata"/><Relationship Id="rId16" Type="http://schemas.openxmlformats.org/officeDocument/2006/relationships/slide" Target="slides/slide10.xml"/><Relationship Id="rId38" Type="http://schemas.openxmlformats.org/officeDocument/2006/relationships/font" Target="fonts/Sansit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25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jpg"/><Relationship Id="rId10" Type="http://schemas.openxmlformats.org/officeDocument/2006/relationships/image" Target="../media/image11.png"/><Relationship Id="rId13" Type="http://schemas.openxmlformats.org/officeDocument/2006/relationships/image" Target="../media/image22.jpg"/><Relationship Id="rId1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5.png"/><Relationship Id="rId9" Type="http://schemas.openxmlformats.org/officeDocument/2006/relationships/image" Target="../media/image19.png"/><Relationship Id="rId15" Type="http://schemas.openxmlformats.org/officeDocument/2006/relationships/image" Target="../media/image24.jpg"/><Relationship Id="rId14" Type="http://schemas.openxmlformats.org/officeDocument/2006/relationships/image" Target="../media/image18.jpg"/><Relationship Id="rId17" Type="http://schemas.openxmlformats.org/officeDocument/2006/relationships/image" Target="../media/image12.png"/><Relationship Id="rId16" Type="http://schemas.openxmlformats.org/officeDocument/2006/relationships/image" Target="../media/image20.jp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18" Type="http://schemas.openxmlformats.org/officeDocument/2006/relationships/image" Target="../media/image21.jp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Relationship Id="rId7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29.pn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31.png"/><Relationship Id="rId7" Type="http://schemas.openxmlformats.org/officeDocument/2006/relationships/image" Target="../media/image16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29.png"/><Relationship Id="rId7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29.png"/><Relationship Id="rId7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32.jpg"/><Relationship Id="rId12" Type="http://schemas.openxmlformats.org/officeDocument/2006/relationships/hyperlink" Target="https://drive.google.com/file/d/1ayS84Msj2l6iurU8cuPHZ8f5PgvKdINK/view?usp=drive_lin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25.png"/><Relationship Id="rId5" Type="http://schemas.openxmlformats.org/officeDocument/2006/relationships/image" Target="../media/image27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2816745">
            <a:off x="12537760" y="5402034"/>
            <a:ext cx="9769056" cy="3072812"/>
          </a:xfrm>
          <a:custGeom>
            <a:rect b="b" l="l" r="r" t="t"/>
            <a:pathLst>
              <a:path extrusionOk="0"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2816745">
            <a:off x="7616063" y="-23683"/>
            <a:ext cx="9769056" cy="3072812"/>
          </a:xfrm>
          <a:custGeom>
            <a:rect b="b" l="l" r="r" t="t"/>
            <a:pathLst>
              <a:path extrusionOk="0"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2816745">
            <a:off x="6177408" y="768153"/>
            <a:ext cx="5461122" cy="1257455"/>
          </a:xfrm>
          <a:custGeom>
            <a:rect b="b" l="l" r="r" t="t"/>
            <a:pathLst>
              <a:path extrusionOk="0" h="1257455" w="5461122">
                <a:moveTo>
                  <a:pt x="0" y="0"/>
                </a:moveTo>
                <a:lnTo>
                  <a:pt x="5461122" y="0"/>
                </a:lnTo>
                <a:lnTo>
                  <a:pt x="5461122" y="1257456"/>
                </a:lnTo>
                <a:lnTo>
                  <a:pt x="0" y="1257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3445" l="0" r="0" t="-13159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2816745">
            <a:off x="14528739" y="9831871"/>
            <a:ext cx="5461122" cy="1257455"/>
          </a:xfrm>
          <a:custGeom>
            <a:rect b="b" l="l" r="r" t="t"/>
            <a:pathLst>
              <a:path extrusionOk="0" h="1257455" w="5461122">
                <a:moveTo>
                  <a:pt x="0" y="0"/>
                </a:moveTo>
                <a:lnTo>
                  <a:pt x="5461122" y="0"/>
                </a:lnTo>
                <a:lnTo>
                  <a:pt x="5461122" y="1257455"/>
                </a:lnTo>
                <a:lnTo>
                  <a:pt x="0" y="12574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3445" l="0" r="0" t="-13159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>
            <a:off x="8525511" y="448215"/>
            <a:ext cx="9390570" cy="9390570"/>
          </a:xfrm>
          <a:custGeom>
            <a:rect b="b" l="l" r="r" t="t"/>
            <a:pathLst>
              <a:path extrusionOk="0" h="9390570" w="9390570">
                <a:moveTo>
                  <a:pt x="0" y="0"/>
                </a:moveTo>
                <a:lnTo>
                  <a:pt x="9390570" y="0"/>
                </a:lnTo>
                <a:lnTo>
                  <a:pt x="9390570" y="9390570"/>
                </a:lnTo>
                <a:lnTo>
                  <a:pt x="0" y="9390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>
            <a:off x="9019305" y="942008"/>
            <a:ext cx="8402983" cy="8402983"/>
          </a:xfrm>
          <a:custGeom>
            <a:rect b="b" l="l" r="r" t="t"/>
            <a:pathLst>
              <a:path extrusionOk="0" h="8402983" w="8402983">
                <a:moveTo>
                  <a:pt x="0" y="0"/>
                </a:moveTo>
                <a:lnTo>
                  <a:pt x="8402983" y="0"/>
                </a:lnTo>
                <a:lnTo>
                  <a:pt x="8402983" y="8402984"/>
                </a:lnTo>
                <a:lnTo>
                  <a:pt x="0" y="84029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9483718" y="1406421"/>
            <a:ext cx="7474157" cy="7474157"/>
          </a:xfrm>
          <a:custGeom>
            <a:rect b="b" l="l" r="r" t="t"/>
            <a:pathLst>
              <a:path extrusionOk="0" h="7474157" w="7474157">
                <a:moveTo>
                  <a:pt x="0" y="0"/>
                </a:moveTo>
                <a:lnTo>
                  <a:pt x="7474157" y="0"/>
                </a:lnTo>
                <a:lnTo>
                  <a:pt x="7474157" y="7474158"/>
                </a:lnTo>
                <a:lnTo>
                  <a:pt x="0" y="7474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1" name="Google Shape;91;p13"/>
          <p:cNvGrpSpPr/>
          <p:nvPr/>
        </p:nvGrpSpPr>
        <p:grpSpPr>
          <a:xfrm>
            <a:off x="9905486" y="1828190"/>
            <a:ext cx="6630621" cy="6630621"/>
            <a:chOff x="0" y="0"/>
            <a:chExt cx="812800" cy="812800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3"/>
          <p:cNvSpPr/>
          <p:nvPr/>
        </p:nvSpPr>
        <p:spPr>
          <a:xfrm>
            <a:off x="9905486" y="1939319"/>
            <a:ext cx="6343048" cy="6343022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/>
          <p:nvPr/>
        </p:nvSpPr>
        <p:spPr>
          <a:xfrm>
            <a:off x="16392320" y="277894"/>
            <a:ext cx="1501611" cy="1501611"/>
          </a:xfrm>
          <a:custGeom>
            <a:rect b="b" l="l" r="r" t="t"/>
            <a:pathLst>
              <a:path extrusionOk="0" h="1501611" w="1501611">
                <a:moveTo>
                  <a:pt x="0" y="0"/>
                </a:moveTo>
                <a:lnTo>
                  <a:pt x="1501612" y="0"/>
                </a:lnTo>
                <a:lnTo>
                  <a:pt x="1501612" y="1501612"/>
                </a:lnTo>
                <a:lnTo>
                  <a:pt x="0" y="150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>
            <a:off x="841390" y="8272817"/>
            <a:ext cx="977469" cy="977469"/>
          </a:xfrm>
          <a:custGeom>
            <a:rect b="b" l="l" r="r" t="t"/>
            <a:pathLst>
              <a:path extrusionOk="0" h="977469" w="977469">
                <a:moveTo>
                  <a:pt x="0" y="0"/>
                </a:moveTo>
                <a:lnTo>
                  <a:pt x="977469" y="0"/>
                </a:lnTo>
                <a:lnTo>
                  <a:pt x="977469" y="977469"/>
                </a:lnTo>
                <a:lnTo>
                  <a:pt x="0" y="977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>
            <a:off x="8910558" y="7621235"/>
            <a:ext cx="1259344" cy="1259344"/>
          </a:xfrm>
          <a:custGeom>
            <a:rect b="b" l="l" r="r" t="t"/>
            <a:pathLst>
              <a:path extrusionOk="0" h="1259344" w="1259344">
                <a:moveTo>
                  <a:pt x="0" y="0"/>
                </a:moveTo>
                <a:lnTo>
                  <a:pt x="1259343" y="0"/>
                </a:lnTo>
                <a:lnTo>
                  <a:pt x="1259343" y="1259344"/>
                </a:lnTo>
                <a:lnTo>
                  <a:pt x="0" y="1259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/>
          <p:nvPr/>
        </p:nvSpPr>
        <p:spPr>
          <a:xfrm>
            <a:off x="685601" y="598909"/>
            <a:ext cx="1552133" cy="1552133"/>
          </a:xfrm>
          <a:custGeom>
            <a:rect b="b" l="l" r="r" t="t"/>
            <a:pathLst>
              <a:path extrusionOk="0" h="1552133" w="1552133">
                <a:moveTo>
                  <a:pt x="0" y="0"/>
                </a:moveTo>
                <a:lnTo>
                  <a:pt x="1552132" y="0"/>
                </a:lnTo>
                <a:lnTo>
                  <a:pt x="1552132" y="1552133"/>
                </a:lnTo>
                <a:lnTo>
                  <a:pt x="0" y="15521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3"/>
          <p:cNvSpPr txBox="1"/>
          <p:nvPr/>
        </p:nvSpPr>
        <p:spPr>
          <a:xfrm>
            <a:off x="2237733" y="796173"/>
            <a:ext cx="3283804" cy="877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64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KEARNEY</a:t>
            </a:r>
            <a:endParaRPr/>
          </a:p>
          <a:p>
            <a:pPr indent="0" lvl="0" marL="0" marR="0" rtl="0" algn="l">
              <a:lnSpc>
                <a:spcPct val="114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64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PUBLIC SCHOOLS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2237733" y="1683598"/>
            <a:ext cx="4916582" cy="2701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</a:t>
            </a:r>
            <a:r>
              <a:rPr b="0" i="0" lang="en-US" sz="17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earneypublicschools.org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034729" y="3763569"/>
            <a:ext cx="7496811" cy="19742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8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Annual Report </a:t>
            </a:r>
            <a:endParaRPr/>
          </a:p>
          <a:p>
            <a:pPr indent="0" lvl="0" marL="0" marR="0" rtl="0" algn="l">
              <a:lnSpc>
                <a:spcPct val="11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58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&amp; Audit Access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1034729" y="5534382"/>
            <a:ext cx="5549696" cy="1025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58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Fiscal Year End 2024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2012198" y="8340705"/>
            <a:ext cx="5549696" cy="8607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5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Dr. Chris Loofe</a:t>
            </a:r>
            <a:endParaRPr/>
          </a:p>
          <a:p>
            <a:pPr indent="0" lvl="0" marL="0" marR="0" rtl="0" algn="l">
              <a:lnSpc>
                <a:spcPct val="113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5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Associate Superintendent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 flipH="1">
            <a:off x="7350327" y="2854032"/>
            <a:ext cx="3465227" cy="395792"/>
          </a:xfrm>
          <a:custGeom>
            <a:rect b="b" l="l" r="r" t="t"/>
            <a:pathLst>
              <a:path extrusionOk="0" h="395792" w="3465227">
                <a:moveTo>
                  <a:pt x="3465227" y="0"/>
                </a:moveTo>
                <a:lnTo>
                  <a:pt x="0" y="0"/>
                </a:lnTo>
                <a:lnTo>
                  <a:pt x="0" y="395792"/>
                </a:lnTo>
                <a:lnTo>
                  <a:pt x="3465227" y="395792"/>
                </a:lnTo>
                <a:lnTo>
                  <a:pt x="34652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09" name="Google Shape;109;p14"/>
          <p:cNvSpPr/>
          <p:nvPr/>
        </p:nvSpPr>
        <p:spPr>
          <a:xfrm flipH="1">
            <a:off x="7350327" y="5536300"/>
            <a:ext cx="3465227" cy="395792"/>
          </a:xfrm>
          <a:custGeom>
            <a:rect b="b" l="l" r="r" t="t"/>
            <a:pathLst>
              <a:path extrusionOk="0" h="395792" w="3465227">
                <a:moveTo>
                  <a:pt x="3465227" y="0"/>
                </a:moveTo>
                <a:lnTo>
                  <a:pt x="0" y="0"/>
                </a:lnTo>
                <a:lnTo>
                  <a:pt x="0" y="395792"/>
                </a:lnTo>
                <a:lnTo>
                  <a:pt x="3465227" y="395792"/>
                </a:lnTo>
                <a:lnTo>
                  <a:pt x="34652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10" name="Google Shape;110;p14"/>
          <p:cNvSpPr/>
          <p:nvPr/>
        </p:nvSpPr>
        <p:spPr>
          <a:xfrm flipH="1">
            <a:off x="7350327" y="8202234"/>
            <a:ext cx="3465227" cy="395792"/>
          </a:xfrm>
          <a:custGeom>
            <a:rect b="b" l="l" r="r" t="t"/>
            <a:pathLst>
              <a:path extrusionOk="0" h="395792" w="3465227">
                <a:moveTo>
                  <a:pt x="3465227" y="0"/>
                </a:moveTo>
                <a:lnTo>
                  <a:pt x="0" y="0"/>
                </a:lnTo>
                <a:lnTo>
                  <a:pt x="0" y="395792"/>
                </a:lnTo>
                <a:lnTo>
                  <a:pt x="3465227" y="395792"/>
                </a:lnTo>
                <a:lnTo>
                  <a:pt x="34652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11" name="Google Shape;111;p14"/>
          <p:cNvSpPr/>
          <p:nvPr/>
        </p:nvSpPr>
        <p:spPr>
          <a:xfrm>
            <a:off x="9692063" y="1928437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2" y="0"/>
                </a:lnTo>
                <a:lnTo>
                  <a:pt x="2246982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6277880" y="1928437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3" y="0"/>
                </a:lnTo>
                <a:lnTo>
                  <a:pt x="2246983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/>
          <p:nvPr/>
        </p:nvSpPr>
        <p:spPr>
          <a:xfrm>
            <a:off x="9692063" y="4609077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2" y="0"/>
                </a:lnTo>
                <a:lnTo>
                  <a:pt x="2246982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>
            <a:off x="6277880" y="4609077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3" y="0"/>
                </a:lnTo>
                <a:lnTo>
                  <a:pt x="2246983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/>
          <p:nvPr/>
        </p:nvSpPr>
        <p:spPr>
          <a:xfrm>
            <a:off x="9702232" y="7292973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2" y="0"/>
                </a:lnTo>
                <a:lnTo>
                  <a:pt x="2246982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14"/>
          <p:cNvSpPr/>
          <p:nvPr/>
        </p:nvSpPr>
        <p:spPr>
          <a:xfrm>
            <a:off x="6288050" y="7292973"/>
            <a:ext cx="2246982" cy="2246982"/>
          </a:xfrm>
          <a:custGeom>
            <a:rect b="b" l="l" r="r" t="t"/>
            <a:pathLst>
              <a:path extrusionOk="0" h="2246982" w="2246982">
                <a:moveTo>
                  <a:pt x="0" y="0"/>
                </a:moveTo>
                <a:lnTo>
                  <a:pt x="2246982" y="0"/>
                </a:lnTo>
                <a:lnTo>
                  <a:pt x="2246982" y="2246982"/>
                </a:lnTo>
                <a:lnTo>
                  <a:pt x="0" y="2246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14"/>
          <p:cNvSpPr/>
          <p:nvPr/>
        </p:nvSpPr>
        <p:spPr>
          <a:xfrm>
            <a:off x="9836090" y="2062295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6" y="0"/>
                </a:lnTo>
                <a:lnTo>
                  <a:pt x="1979266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14"/>
          <p:cNvSpPr/>
          <p:nvPr/>
        </p:nvSpPr>
        <p:spPr>
          <a:xfrm>
            <a:off x="6421908" y="2062295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6" y="0"/>
                </a:lnTo>
                <a:lnTo>
                  <a:pt x="1979266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4"/>
          <p:cNvSpPr/>
          <p:nvPr/>
        </p:nvSpPr>
        <p:spPr>
          <a:xfrm>
            <a:off x="9836090" y="4742935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6" y="0"/>
                </a:lnTo>
                <a:lnTo>
                  <a:pt x="1979266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14"/>
          <p:cNvSpPr/>
          <p:nvPr/>
        </p:nvSpPr>
        <p:spPr>
          <a:xfrm>
            <a:off x="6421908" y="4742935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6" y="0"/>
                </a:lnTo>
                <a:lnTo>
                  <a:pt x="1979266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4"/>
          <p:cNvSpPr/>
          <p:nvPr/>
        </p:nvSpPr>
        <p:spPr>
          <a:xfrm>
            <a:off x="9846259" y="7426831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7" y="0"/>
                </a:lnTo>
                <a:lnTo>
                  <a:pt x="1979267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4"/>
          <p:cNvSpPr/>
          <p:nvPr/>
        </p:nvSpPr>
        <p:spPr>
          <a:xfrm>
            <a:off x="6432077" y="7426831"/>
            <a:ext cx="1979266" cy="1979266"/>
          </a:xfrm>
          <a:custGeom>
            <a:rect b="b" l="l" r="r" t="t"/>
            <a:pathLst>
              <a:path extrusionOk="0" h="1979266" w="1979266">
                <a:moveTo>
                  <a:pt x="0" y="0"/>
                </a:moveTo>
                <a:lnTo>
                  <a:pt x="1979266" y="0"/>
                </a:lnTo>
                <a:lnTo>
                  <a:pt x="1979266" y="1979266"/>
                </a:lnTo>
                <a:lnTo>
                  <a:pt x="0" y="1979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14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4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4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26" name="Google Shape;126;p14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27" name="Google Shape;127;p14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4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14"/>
          <p:cNvSpPr/>
          <p:nvPr/>
        </p:nvSpPr>
        <p:spPr>
          <a:xfrm>
            <a:off x="6753303" y="5182528"/>
            <a:ext cx="1296137" cy="1103336"/>
          </a:xfrm>
          <a:custGeom>
            <a:rect b="b" l="l" r="r" t="t"/>
            <a:pathLst>
              <a:path extrusionOk="0" h="1103336" w="1296137">
                <a:moveTo>
                  <a:pt x="0" y="0"/>
                </a:moveTo>
                <a:lnTo>
                  <a:pt x="1296137" y="0"/>
                </a:lnTo>
                <a:lnTo>
                  <a:pt x="1296137" y="1103336"/>
                </a:lnTo>
                <a:lnTo>
                  <a:pt x="0" y="11033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14"/>
          <p:cNvSpPr/>
          <p:nvPr/>
        </p:nvSpPr>
        <p:spPr>
          <a:xfrm>
            <a:off x="10238392" y="5081189"/>
            <a:ext cx="1195002" cy="1306013"/>
          </a:xfrm>
          <a:custGeom>
            <a:rect b="b" l="l" r="r" t="t"/>
            <a:pathLst>
              <a:path extrusionOk="0" h="1306013" w="1195002">
                <a:moveTo>
                  <a:pt x="0" y="0"/>
                </a:moveTo>
                <a:lnTo>
                  <a:pt x="1195002" y="0"/>
                </a:lnTo>
                <a:lnTo>
                  <a:pt x="1195002" y="1306014"/>
                </a:lnTo>
                <a:lnTo>
                  <a:pt x="0" y="1306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14"/>
          <p:cNvSpPr/>
          <p:nvPr/>
        </p:nvSpPr>
        <p:spPr>
          <a:xfrm>
            <a:off x="6886075" y="7779468"/>
            <a:ext cx="1071269" cy="1161268"/>
          </a:xfrm>
          <a:custGeom>
            <a:rect b="b" l="l" r="r" t="t"/>
            <a:pathLst>
              <a:path extrusionOk="0" h="1161268" w="1071269">
                <a:moveTo>
                  <a:pt x="0" y="0"/>
                </a:moveTo>
                <a:lnTo>
                  <a:pt x="1071270" y="0"/>
                </a:lnTo>
                <a:lnTo>
                  <a:pt x="1071270" y="1161268"/>
                </a:lnTo>
                <a:lnTo>
                  <a:pt x="0" y="1161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14"/>
          <p:cNvSpPr/>
          <p:nvPr/>
        </p:nvSpPr>
        <p:spPr>
          <a:xfrm>
            <a:off x="10255259" y="7779468"/>
            <a:ext cx="1161268" cy="1161268"/>
          </a:xfrm>
          <a:custGeom>
            <a:rect b="b" l="l" r="r" t="t"/>
            <a:pathLst>
              <a:path extrusionOk="0" h="1161268" w="1161268">
                <a:moveTo>
                  <a:pt x="0" y="0"/>
                </a:moveTo>
                <a:lnTo>
                  <a:pt x="1161267" y="0"/>
                </a:lnTo>
                <a:lnTo>
                  <a:pt x="1161267" y="1161268"/>
                </a:lnTo>
                <a:lnTo>
                  <a:pt x="0" y="1161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14"/>
          <p:cNvSpPr/>
          <p:nvPr/>
        </p:nvSpPr>
        <p:spPr>
          <a:xfrm>
            <a:off x="9917912" y="4834930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32710" l="0" r="0" t="-5718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4"/>
          <p:cNvSpPr/>
          <p:nvPr/>
        </p:nvSpPr>
        <p:spPr>
          <a:xfrm>
            <a:off x="9978964" y="2108950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36372" l="0" r="0" t="-1353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/>
          <p:nvPr/>
        </p:nvSpPr>
        <p:spPr>
          <a:xfrm>
            <a:off x="6524068" y="7502492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41561" l="0" r="0" t="-834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4"/>
          <p:cNvSpPr/>
          <p:nvPr/>
        </p:nvSpPr>
        <p:spPr>
          <a:xfrm>
            <a:off x="9938251" y="7518826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40522" l="0" r="0" t="-9377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4"/>
          <p:cNvSpPr/>
          <p:nvPr/>
        </p:nvSpPr>
        <p:spPr>
          <a:xfrm>
            <a:off x="6524068" y="4836558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-43637" l="0" r="0" t="-62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6536622" y="2154290"/>
            <a:ext cx="1795283" cy="1795276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-39487" l="0" r="0" t="-10416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"/>
          <p:cNvSpPr/>
          <p:nvPr/>
        </p:nvSpPr>
        <p:spPr>
          <a:xfrm rot="-201385">
            <a:off x="194541" y="398277"/>
            <a:ext cx="830453" cy="830453"/>
          </a:xfrm>
          <a:custGeom>
            <a:rect b="b" l="l" r="r" t="t"/>
            <a:pathLst>
              <a:path extrusionOk="0" h="830453" w="830453">
                <a:moveTo>
                  <a:pt x="0" y="0"/>
                </a:moveTo>
                <a:lnTo>
                  <a:pt x="830453" y="0"/>
                </a:lnTo>
                <a:lnTo>
                  <a:pt x="830453" y="830452"/>
                </a:lnTo>
                <a:lnTo>
                  <a:pt x="0" y="830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4"/>
          <p:cNvSpPr txBox="1"/>
          <p:nvPr/>
        </p:nvSpPr>
        <p:spPr>
          <a:xfrm>
            <a:off x="5182974" y="1019175"/>
            <a:ext cx="8241215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KPS BOARD OF EDUCATION</a:t>
            </a:r>
            <a:endParaRPr/>
          </a:p>
        </p:txBody>
      </p:sp>
      <p:sp>
        <p:nvSpPr>
          <p:cNvPr id="141" name="Google Shape;141;p14"/>
          <p:cNvSpPr txBox="1"/>
          <p:nvPr/>
        </p:nvSpPr>
        <p:spPr>
          <a:xfrm>
            <a:off x="3645765" y="2937076"/>
            <a:ext cx="2441615" cy="61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 Years of Service</a:t>
            </a:r>
            <a:endParaRPr/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 Term Expires</a:t>
            </a:r>
            <a:endParaRPr/>
          </a:p>
        </p:txBody>
      </p:sp>
      <p:sp>
        <p:nvSpPr>
          <p:cNvPr id="142" name="Google Shape;142;p14"/>
          <p:cNvSpPr txBox="1"/>
          <p:nvPr/>
        </p:nvSpPr>
        <p:spPr>
          <a:xfrm>
            <a:off x="12129545" y="5141522"/>
            <a:ext cx="3585931" cy="394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DREW BLESSING</a:t>
            </a:r>
            <a:endParaRPr/>
          </a:p>
        </p:txBody>
      </p:sp>
      <p:sp>
        <p:nvSpPr>
          <p:cNvPr id="143" name="Google Shape;143;p14"/>
          <p:cNvSpPr txBox="1"/>
          <p:nvPr/>
        </p:nvSpPr>
        <p:spPr>
          <a:xfrm>
            <a:off x="2501449" y="2468573"/>
            <a:ext cx="3585931" cy="394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KATHY GIFFORD</a:t>
            </a:r>
            <a:endParaRPr/>
          </a:p>
        </p:txBody>
      </p:sp>
      <p:sp>
        <p:nvSpPr>
          <p:cNvPr id="144" name="Google Shape;144;p14"/>
          <p:cNvSpPr txBox="1"/>
          <p:nvPr/>
        </p:nvSpPr>
        <p:spPr>
          <a:xfrm>
            <a:off x="2501449" y="5143500"/>
            <a:ext cx="35859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latin typeface="Poppins"/>
                <a:ea typeface="Poppins"/>
                <a:cs typeface="Poppins"/>
                <a:sym typeface="Poppins"/>
              </a:rPr>
              <a:t>       Amy Barth</a:t>
            </a:r>
            <a:endParaRPr/>
          </a:p>
        </p:txBody>
      </p:sp>
      <p:sp>
        <p:nvSpPr>
          <p:cNvPr id="145" name="Google Shape;145;p14"/>
          <p:cNvSpPr txBox="1"/>
          <p:nvPr/>
        </p:nvSpPr>
        <p:spPr>
          <a:xfrm>
            <a:off x="2501449" y="7759623"/>
            <a:ext cx="3585931" cy="394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PAUL HAZZARD</a:t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12079899" y="2388496"/>
            <a:ext cx="3585931" cy="394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STEVE GAASCH</a:t>
            </a:r>
            <a:endParaRPr/>
          </a:p>
        </p:txBody>
      </p:sp>
      <p:sp>
        <p:nvSpPr>
          <p:cNvPr id="147" name="Google Shape;147;p14"/>
          <p:cNvSpPr txBox="1"/>
          <p:nvPr/>
        </p:nvSpPr>
        <p:spPr>
          <a:xfrm>
            <a:off x="12079899" y="7827463"/>
            <a:ext cx="3585931" cy="394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2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JOHN ICENOGLE</a:t>
            </a:r>
            <a:endParaRPr/>
          </a:p>
        </p:txBody>
      </p:sp>
      <p:sp>
        <p:nvSpPr>
          <p:cNvPr id="148" name="Google Shape;148;p14"/>
          <p:cNvSpPr txBox="1"/>
          <p:nvPr/>
        </p:nvSpPr>
        <p:spPr>
          <a:xfrm>
            <a:off x="3645765" y="8206762"/>
            <a:ext cx="2441615" cy="61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 Years of Service</a:t>
            </a:r>
            <a:endParaRPr/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2026 Term Expires</a:t>
            </a:r>
            <a:endParaRPr/>
          </a:p>
        </p:txBody>
      </p:sp>
      <p:sp>
        <p:nvSpPr>
          <p:cNvPr id="149" name="Google Shape;149;p14"/>
          <p:cNvSpPr txBox="1"/>
          <p:nvPr/>
        </p:nvSpPr>
        <p:spPr>
          <a:xfrm>
            <a:off x="12198597" y="5605839"/>
            <a:ext cx="2441615" cy="61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  Years of Service</a:t>
            </a:r>
            <a:endParaRPr/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2026 Term Expires</a:t>
            </a:r>
            <a:endParaRPr/>
          </a:p>
        </p:txBody>
      </p:sp>
      <p:sp>
        <p:nvSpPr>
          <p:cNvPr id="150" name="Google Shape;150;p14"/>
          <p:cNvSpPr txBox="1"/>
          <p:nvPr/>
        </p:nvSpPr>
        <p:spPr>
          <a:xfrm>
            <a:off x="12079899" y="2937076"/>
            <a:ext cx="2441615" cy="61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 Years of Service</a:t>
            </a:r>
            <a:endParaRPr/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 Term Expires</a:t>
            </a:r>
            <a:endParaRPr/>
          </a:p>
        </p:txBody>
      </p:sp>
      <p:sp>
        <p:nvSpPr>
          <p:cNvPr id="151" name="Google Shape;151;p14"/>
          <p:cNvSpPr txBox="1"/>
          <p:nvPr/>
        </p:nvSpPr>
        <p:spPr>
          <a:xfrm>
            <a:off x="12198597" y="8274602"/>
            <a:ext cx="2441615" cy="61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  Years of Service</a:t>
            </a:r>
            <a:endParaRPr/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2026 Term Expires</a:t>
            </a:r>
            <a:endParaRPr/>
          </a:p>
        </p:txBody>
      </p:sp>
      <p:sp>
        <p:nvSpPr>
          <p:cNvPr id="152" name="Google Shape;152;p14"/>
          <p:cNvSpPr txBox="1"/>
          <p:nvPr/>
        </p:nvSpPr>
        <p:spPr>
          <a:xfrm>
            <a:off x="3645765" y="5607959"/>
            <a:ext cx="2441700" cy="6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latin typeface="Poppins"/>
                <a:ea typeface="Poppins"/>
                <a:cs typeface="Poppins"/>
                <a:sym typeface="Poppins"/>
              </a:rPr>
              <a:t>Interim</a:t>
            </a:r>
            <a:endParaRPr sz="1992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just">
              <a:lnSpc>
                <a:spcPct val="119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 Term Expires</a:t>
            </a:r>
            <a:endParaRPr/>
          </a:p>
        </p:txBody>
      </p:sp>
      <p:sp>
        <p:nvSpPr>
          <p:cNvPr id="153" name="Google Shape;153;p14"/>
          <p:cNvSpPr/>
          <p:nvPr/>
        </p:nvSpPr>
        <p:spPr>
          <a:xfrm rot="-201385">
            <a:off x="346941" y="550677"/>
            <a:ext cx="830453" cy="830453"/>
          </a:xfrm>
          <a:custGeom>
            <a:rect b="b" l="l" r="r" t="t"/>
            <a:pathLst>
              <a:path extrusionOk="0" h="830453" w="830453">
                <a:moveTo>
                  <a:pt x="0" y="0"/>
                </a:moveTo>
                <a:lnTo>
                  <a:pt x="830453" y="0"/>
                </a:lnTo>
                <a:lnTo>
                  <a:pt x="830453" y="830452"/>
                </a:lnTo>
                <a:lnTo>
                  <a:pt x="0" y="830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4" name="Google Shape;154;p14"/>
          <p:cNvPicPr preferRelativeResize="0"/>
          <p:nvPr/>
        </p:nvPicPr>
        <p:blipFill rotWithShape="1">
          <a:blip r:embed="rId18">
            <a:alphaModFix/>
          </a:blip>
          <a:srcRect b="31324" l="0" r="0" t="0"/>
          <a:stretch/>
        </p:blipFill>
        <p:spPr>
          <a:xfrm>
            <a:off x="6463166" y="4676239"/>
            <a:ext cx="1917085" cy="211265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15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15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62" name="Google Shape;162;p15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63" name="Google Shape;163;p15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15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165" name="Google Shape;165;p15"/>
          <p:cNvGraphicFramePr/>
          <p:nvPr/>
        </p:nvGraphicFramePr>
        <p:xfrm>
          <a:off x="2059626" y="24773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2721250"/>
                <a:gridCol w="2721250"/>
                <a:gridCol w="2721250"/>
                <a:gridCol w="2721250"/>
                <a:gridCol w="2721250"/>
              </a:tblGrid>
              <a:tr h="1335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City/Rural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Real Estate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Public 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Utilities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Personal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Property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113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Buffalo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4,227,479,729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175,759,834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137,929,302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4,541,168,865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Kearney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114,848,610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199,473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4,535,261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119,583,344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3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5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Phelps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26,110,054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265,266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26,375,320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4,368,438,393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175,959,307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142,729,829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4,687,127,529</a:t>
                      </a:r>
                      <a:endParaRPr sz="1100" u="none" cap="none" strike="noStrike"/>
                    </a:p>
                  </a:txBody>
                  <a:tcPr marT="133350" marB="133350" marR="133350" marL="13335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6" name="Google Shape;166;p15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15"/>
          <p:cNvSpPr txBox="1"/>
          <p:nvPr/>
        </p:nvSpPr>
        <p:spPr>
          <a:xfrm>
            <a:off x="5058528" y="1178756"/>
            <a:ext cx="7883698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FY 24 ACTUAL VALUATION</a:t>
            </a:r>
            <a:endParaRPr/>
          </a:p>
        </p:txBody>
      </p:sp>
      <p:sp>
        <p:nvSpPr>
          <p:cNvPr id="168" name="Google Shape;168;p15"/>
          <p:cNvSpPr/>
          <p:nvPr/>
        </p:nvSpPr>
        <p:spPr>
          <a:xfrm>
            <a:off x="4731648" y="7827916"/>
            <a:ext cx="326880" cy="326880"/>
          </a:xfrm>
          <a:custGeom>
            <a:rect b="b" l="l" r="r" t="t"/>
            <a:pathLst>
              <a:path extrusionOk="0" h="326880" w="326880">
                <a:moveTo>
                  <a:pt x="0" y="0"/>
                </a:moveTo>
                <a:lnTo>
                  <a:pt x="326880" y="0"/>
                </a:lnTo>
                <a:lnTo>
                  <a:pt x="326880" y="326880"/>
                </a:lnTo>
                <a:lnTo>
                  <a:pt x="0" y="32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15"/>
          <p:cNvSpPr/>
          <p:nvPr/>
        </p:nvSpPr>
        <p:spPr>
          <a:xfrm>
            <a:off x="10486973" y="7827916"/>
            <a:ext cx="326880" cy="326880"/>
          </a:xfrm>
          <a:custGeom>
            <a:rect b="b" l="l" r="r" t="t"/>
            <a:pathLst>
              <a:path extrusionOk="0" h="326880" w="326880">
                <a:moveTo>
                  <a:pt x="0" y="0"/>
                </a:moveTo>
                <a:lnTo>
                  <a:pt x="326880" y="0"/>
                </a:lnTo>
                <a:lnTo>
                  <a:pt x="326880" y="326880"/>
                </a:lnTo>
                <a:lnTo>
                  <a:pt x="0" y="32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5"/>
          <p:cNvSpPr/>
          <p:nvPr/>
        </p:nvSpPr>
        <p:spPr>
          <a:xfrm>
            <a:off x="13063380" y="7827916"/>
            <a:ext cx="326880" cy="326880"/>
          </a:xfrm>
          <a:custGeom>
            <a:rect b="b" l="l" r="r" t="t"/>
            <a:pathLst>
              <a:path extrusionOk="0" h="326880" w="326880">
                <a:moveTo>
                  <a:pt x="0" y="0"/>
                </a:moveTo>
                <a:lnTo>
                  <a:pt x="326880" y="0"/>
                </a:lnTo>
                <a:lnTo>
                  <a:pt x="326880" y="326880"/>
                </a:lnTo>
                <a:lnTo>
                  <a:pt x="0" y="32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15"/>
          <p:cNvSpPr/>
          <p:nvPr/>
        </p:nvSpPr>
        <p:spPr>
          <a:xfrm>
            <a:off x="7910566" y="7827916"/>
            <a:ext cx="326880" cy="326880"/>
          </a:xfrm>
          <a:custGeom>
            <a:rect b="b" l="l" r="r" t="t"/>
            <a:pathLst>
              <a:path extrusionOk="0" h="326880" w="326880">
                <a:moveTo>
                  <a:pt x="0" y="0"/>
                </a:moveTo>
                <a:lnTo>
                  <a:pt x="326880" y="0"/>
                </a:lnTo>
                <a:lnTo>
                  <a:pt x="326880" y="326880"/>
                </a:lnTo>
                <a:lnTo>
                  <a:pt x="0" y="326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5"/>
          <p:cNvSpPr/>
          <p:nvPr/>
        </p:nvSpPr>
        <p:spPr>
          <a:xfrm>
            <a:off x="17251848" y="24221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4"/>
                </a:lnTo>
                <a:lnTo>
                  <a:pt x="0" y="887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6"/>
          <p:cNvGrpSpPr/>
          <p:nvPr/>
        </p:nvGrpSpPr>
        <p:grpSpPr>
          <a:xfrm rot="-5400000">
            <a:off x="3964335" y="-4036665"/>
            <a:ext cx="10287000" cy="18360330"/>
            <a:chOff x="0" y="-19050"/>
            <a:chExt cx="2709333" cy="4835643"/>
          </a:xfrm>
        </p:grpSpPr>
        <p:sp>
          <p:nvSpPr>
            <p:cNvPr id="178" name="Google Shape;178;p16"/>
            <p:cNvSpPr/>
            <p:nvPr/>
          </p:nvSpPr>
          <p:spPr>
            <a:xfrm>
              <a:off x="0" y="0"/>
              <a:ext cx="2709333" cy="4816592"/>
            </a:xfrm>
            <a:custGeom>
              <a:rect b="b" l="l" r="r" t="t"/>
              <a:pathLst>
                <a:path extrusionOk="0" h="4816592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9" name="Google Shape;179;p16"/>
            <p:cNvSpPr txBox="1"/>
            <p:nvPr/>
          </p:nvSpPr>
          <p:spPr>
            <a:xfrm>
              <a:off x="0" y="-19050"/>
              <a:ext cx="2709333" cy="4835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6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16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6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83" name="Google Shape;183;p16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84" name="Google Shape;184;p16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6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6" name="Google Shape;186;p16"/>
          <p:cNvGrpSpPr/>
          <p:nvPr/>
        </p:nvGrpSpPr>
        <p:grpSpPr>
          <a:xfrm>
            <a:off x="1678897" y="1601178"/>
            <a:ext cx="14436080" cy="7847273"/>
            <a:chOff x="0" y="-19050"/>
            <a:chExt cx="3802095" cy="2066772"/>
          </a:xfrm>
        </p:grpSpPr>
        <p:sp>
          <p:nvSpPr>
            <p:cNvPr id="187" name="Google Shape;187;p16"/>
            <p:cNvSpPr/>
            <p:nvPr/>
          </p:nvSpPr>
          <p:spPr>
            <a:xfrm>
              <a:off x="0" y="0"/>
              <a:ext cx="3802095" cy="2047722"/>
            </a:xfrm>
            <a:custGeom>
              <a:rect b="b" l="l" r="r" t="t"/>
              <a:pathLst>
                <a:path extrusionOk="0" h="2047722" w="3802095">
                  <a:moveTo>
                    <a:pt x="0" y="0"/>
                  </a:moveTo>
                  <a:lnTo>
                    <a:pt x="3802095" y="0"/>
                  </a:lnTo>
                  <a:lnTo>
                    <a:pt x="3802095" y="2047722"/>
                  </a:lnTo>
                  <a:lnTo>
                    <a:pt x="0" y="2047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88" name="Google Shape;188;p16"/>
            <p:cNvSpPr txBox="1"/>
            <p:nvPr/>
          </p:nvSpPr>
          <p:spPr>
            <a:xfrm>
              <a:off x="0" y="-19050"/>
              <a:ext cx="3802095" cy="20667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189" name="Google Shape;189;p16"/>
          <p:cNvGraphicFramePr/>
          <p:nvPr/>
        </p:nvGraphicFramePr>
        <p:xfrm>
          <a:off x="1678896" y="14185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2694225"/>
                <a:gridCol w="2348375"/>
                <a:gridCol w="2348375"/>
                <a:gridCol w="2348375"/>
                <a:gridCol w="2348375"/>
                <a:gridCol w="2348375"/>
              </a:tblGrid>
              <a:tr h="915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YEAR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REAL ESTATE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PUBLIC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b="1" lang="en-US" sz="1999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UTILITIES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PERSONAL PROPERTY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INCREASE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2014-15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$2,336,566,405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$69,838,416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$150,080,336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$2,556,485,157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8.70%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2015-16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$2,607,971,830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$74,466,897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$140,801,189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$2,823,239,916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10.43%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2016-17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$2,991,246,779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$87,907,177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$164,007,851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$3,243,161,807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14.87%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2017-18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$3,236,934,564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$92,415,621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$166,634,458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$3,495,984,643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7.80%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2018-19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$3,407,439,150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$94,193,915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$170,983,205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$3,672,616,270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5.05%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2019-20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$3,595,025,766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$101,095,156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$171,750,427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$3,867,871,349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5.32%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2020-21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$3,703,968,134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$102,634,718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$160,210,050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$3,966,812,902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2.56%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$3,770,350,281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$106,623,953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$159,984,574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$4,036,958,808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1.77%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$4,056,703,9827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$121,641,632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$152,739,573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$4,280,177,242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5.51%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$4,368,438,393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$175,959,307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$142,729,829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$4,687,127,529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4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9.51</a:t>
                      </a:r>
                      <a:r>
                        <a:rPr lang="en-US" sz="1799" u="none" cap="none" strike="noStrik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0" name="Google Shape;190;p16"/>
          <p:cNvSpPr txBox="1"/>
          <p:nvPr/>
        </p:nvSpPr>
        <p:spPr>
          <a:xfrm>
            <a:off x="4732890" y="692164"/>
            <a:ext cx="7883698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FFBC00"/>
                </a:solidFill>
                <a:latin typeface="Poppins"/>
                <a:ea typeface="Poppins"/>
                <a:cs typeface="Poppins"/>
                <a:sym typeface="Poppins"/>
              </a:rPr>
              <a:t>VALUATION HISTORY</a:t>
            </a:r>
            <a:endParaRPr/>
          </a:p>
        </p:txBody>
      </p:sp>
      <p:sp>
        <p:nvSpPr>
          <p:cNvPr id="191" name="Google Shape;191;p16"/>
          <p:cNvSpPr/>
          <p:nvPr/>
        </p:nvSpPr>
        <p:spPr>
          <a:xfrm flipH="1" rot="-2942733">
            <a:off x="-664444" y="753407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92" name="Google Shape;192;p16"/>
          <p:cNvSpPr/>
          <p:nvPr/>
        </p:nvSpPr>
        <p:spPr>
          <a:xfrm flipH="1" rot="2815484">
            <a:off x="16220995" y="670312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193" name="Google Shape;193;p16"/>
          <p:cNvSpPr/>
          <p:nvPr/>
        </p:nvSpPr>
        <p:spPr>
          <a:xfrm>
            <a:off x="161428" y="380713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4"/>
                </a:lnTo>
                <a:lnTo>
                  <a:pt x="0" y="887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16"/>
          <p:cNvSpPr/>
          <p:nvPr/>
        </p:nvSpPr>
        <p:spPr>
          <a:xfrm>
            <a:off x="17125559" y="374679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3" y="0"/>
                </a:lnTo>
                <a:lnTo>
                  <a:pt x="887163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17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17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02" name="Google Shape;202;p17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03" name="Google Shape;203;p17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17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205" name="Google Shape;205;p17"/>
          <p:cNvGraphicFramePr/>
          <p:nvPr/>
        </p:nvGraphicFramePr>
        <p:xfrm>
          <a:off x="754470" y="12057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674975"/>
                <a:gridCol w="2121500"/>
                <a:gridCol w="2154650"/>
                <a:gridCol w="2088325"/>
                <a:gridCol w="2121500"/>
                <a:gridCol w="2121500"/>
                <a:gridCol w="2121500"/>
                <a:gridCol w="2121500"/>
              </a:tblGrid>
              <a:tr h="938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6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  Year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Elementary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Secondary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         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of Increase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 Decrease</a:t>
                      </a:r>
                      <a:endParaRPr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KPS Valuation/ADM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of Increase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or Decrease</a:t>
                      </a:r>
                      <a:endParaRPr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Valuation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2014-15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2,726.55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2,462.00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5,188.55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$544,128.88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10.4%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2,556,485,157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2015-16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2,748.34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2,597.38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5,345.72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3.0%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$606,683.82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11.5%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2,823,239,916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2016-17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2,784.17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2,605.22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5,389.39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0.8%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$648,679.10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6.9%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3,243,161,807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2017-18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2,818.21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2,679.82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5,498.03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2.0%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$667,987.67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3.0%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3,495,984,643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2018-19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2,833.67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2,750.61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5,584.28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1.6%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$692,635.64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3.7%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3,672,616,270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2019-20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2,860.58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2,828.52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5,689.10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1.9%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$697,265.46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0.7%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3,867,871,349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2020-21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2,856.23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2,853.70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5,709.93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0.37%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$707,006.71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1.4%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3,966,812,902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2,815.29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2,856.21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5,671.50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-0.67%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$754,681.70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6.7%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4,036,958,808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2,780.11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2,840.42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5,620.53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1.01%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$755,227.66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.01%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4,280,177,242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2,785.50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2,844.95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5,630.45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$832,460.56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1.1%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4,687,127,529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938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3995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99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2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Cost Per Pupil $13,811.00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</a:tbl>
          </a:graphicData>
        </a:graphic>
      </p:graphicFrame>
      <p:sp>
        <p:nvSpPr>
          <p:cNvPr id="206" name="Google Shape;206;p17"/>
          <p:cNvSpPr txBox="1"/>
          <p:nvPr/>
        </p:nvSpPr>
        <p:spPr>
          <a:xfrm>
            <a:off x="2900600" y="475675"/>
            <a:ext cx="12765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AVERAGE DAILY MEMBERSHIP</a:t>
            </a:r>
            <a:endParaRPr/>
          </a:p>
        </p:txBody>
      </p:sp>
      <p:sp>
        <p:nvSpPr>
          <p:cNvPr id="207" name="Google Shape;207;p17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17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18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8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16" name="Google Shape;216;p18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17" name="Google Shape;217;p18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18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18"/>
          <p:cNvSpPr/>
          <p:nvPr/>
        </p:nvSpPr>
        <p:spPr>
          <a:xfrm>
            <a:off x="-143204" y="2595251"/>
            <a:ext cx="9010178" cy="6351310"/>
          </a:xfrm>
          <a:custGeom>
            <a:rect b="b" l="l" r="r" t="t"/>
            <a:pathLst>
              <a:path extrusionOk="0" h="6351310" w="9010178">
                <a:moveTo>
                  <a:pt x="0" y="0"/>
                </a:moveTo>
                <a:lnTo>
                  <a:pt x="9010178" y="0"/>
                </a:lnTo>
                <a:lnTo>
                  <a:pt x="9010178" y="6351310"/>
                </a:lnTo>
                <a:lnTo>
                  <a:pt x="0" y="6351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70884" r="0" t="0"/>
            </a:stretch>
          </a:blipFill>
          <a:ln>
            <a:noFill/>
          </a:ln>
        </p:spPr>
      </p:sp>
      <p:grpSp>
        <p:nvGrpSpPr>
          <p:cNvPr id="220" name="Google Shape;220;p18"/>
          <p:cNvGrpSpPr/>
          <p:nvPr/>
        </p:nvGrpSpPr>
        <p:grpSpPr>
          <a:xfrm>
            <a:off x="4471001" y="7486927"/>
            <a:ext cx="13155745" cy="2003654"/>
            <a:chOff x="0" y="-9525"/>
            <a:chExt cx="3464888" cy="527711"/>
          </a:xfrm>
        </p:grpSpPr>
        <p:sp>
          <p:nvSpPr>
            <p:cNvPr id="221" name="Google Shape;221;p18"/>
            <p:cNvSpPr/>
            <p:nvPr/>
          </p:nvSpPr>
          <p:spPr>
            <a:xfrm>
              <a:off x="0" y="0"/>
              <a:ext cx="3464888" cy="518186"/>
            </a:xfrm>
            <a:custGeom>
              <a:rect b="b" l="l" r="r" t="t"/>
              <a:pathLst>
                <a:path extrusionOk="0" h="518186" w="3464888">
                  <a:moveTo>
                    <a:pt x="6473" y="0"/>
                  </a:moveTo>
                  <a:lnTo>
                    <a:pt x="3458414" y="0"/>
                  </a:lnTo>
                  <a:cubicBezTo>
                    <a:pt x="3461989" y="0"/>
                    <a:pt x="3464888" y="2898"/>
                    <a:pt x="3464888" y="6473"/>
                  </a:cubicBezTo>
                  <a:lnTo>
                    <a:pt x="3464888" y="511713"/>
                  </a:lnTo>
                  <a:cubicBezTo>
                    <a:pt x="3464888" y="515288"/>
                    <a:pt x="3461989" y="518186"/>
                    <a:pt x="3458414" y="518186"/>
                  </a:cubicBezTo>
                  <a:lnTo>
                    <a:pt x="6473" y="518186"/>
                  </a:lnTo>
                  <a:cubicBezTo>
                    <a:pt x="4756" y="518186"/>
                    <a:pt x="3110" y="517504"/>
                    <a:pt x="1896" y="516290"/>
                  </a:cubicBezTo>
                  <a:cubicBezTo>
                    <a:pt x="682" y="515076"/>
                    <a:pt x="0" y="513430"/>
                    <a:pt x="0" y="511713"/>
                  </a:cubicBezTo>
                  <a:lnTo>
                    <a:pt x="0" y="6473"/>
                  </a:lnTo>
                  <a:cubicBezTo>
                    <a:pt x="0" y="2898"/>
                    <a:pt x="2898" y="0"/>
                    <a:pt x="64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8"/>
            <p:cNvSpPr txBox="1"/>
            <p:nvPr/>
          </p:nvSpPr>
          <p:spPr>
            <a:xfrm>
              <a:off x="0" y="-9525"/>
              <a:ext cx="3464888" cy="5277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6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8"/>
          <p:cNvSpPr/>
          <p:nvPr/>
        </p:nvSpPr>
        <p:spPr>
          <a:xfrm>
            <a:off x="-235661" y="4325059"/>
            <a:ext cx="2846821" cy="2846821"/>
          </a:xfrm>
          <a:custGeom>
            <a:rect b="b" l="l" r="r" t="t"/>
            <a:pathLst>
              <a:path extrusionOk="0" h="2846821" w="2846821">
                <a:moveTo>
                  <a:pt x="0" y="0"/>
                </a:moveTo>
                <a:lnTo>
                  <a:pt x="2846821" y="0"/>
                </a:lnTo>
                <a:lnTo>
                  <a:pt x="2846821" y="2846821"/>
                </a:lnTo>
                <a:lnTo>
                  <a:pt x="0" y="2846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4" name="Google Shape;224;p18"/>
          <p:cNvGrpSpPr/>
          <p:nvPr/>
        </p:nvGrpSpPr>
        <p:grpSpPr>
          <a:xfrm>
            <a:off x="3917004" y="2161621"/>
            <a:ext cx="13155745" cy="1812215"/>
            <a:chOff x="0" y="-9525"/>
            <a:chExt cx="3464888" cy="477291"/>
          </a:xfrm>
        </p:grpSpPr>
        <p:sp>
          <p:nvSpPr>
            <p:cNvPr id="225" name="Google Shape;225;p18"/>
            <p:cNvSpPr/>
            <p:nvPr/>
          </p:nvSpPr>
          <p:spPr>
            <a:xfrm>
              <a:off x="0" y="0"/>
              <a:ext cx="3464888" cy="467766"/>
            </a:xfrm>
            <a:custGeom>
              <a:rect b="b" l="l" r="r" t="t"/>
              <a:pathLst>
                <a:path extrusionOk="0" h="467766" w="3464888">
                  <a:moveTo>
                    <a:pt x="6473" y="0"/>
                  </a:moveTo>
                  <a:lnTo>
                    <a:pt x="3458414" y="0"/>
                  </a:lnTo>
                  <a:cubicBezTo>
                    <a:pt x="3461989" y="0"/>
                    <a:pt x="3464888" y="2898"/>
                    <a:pt x="3464888" y="6473"/>
                  </a:cubicBezTo>
                  <a:lnTo>
                    <a:pt x="3464888" y="461293"/>
                  </a:lnTo>
                  <a:cubicBezTo>
                    <a:pt x="3464888" y="464868"/>
                    <a:pt x="3461989" y="467766"/>
                    <a:pt x="3458414" y="467766"/>
                  </a:cubicBezTo>
                  <a:lnTo>
                    <a:pt x="6473" y="467766"/>
                  </a:lnTo>
                  <a:cubicBezTo>
                    <a:pt x="2898" y="467766"/>
                    <a:pt x="0" y="464868"/>
                    <a:pt x="0" y="461293"/>
                  </a:cubicBezTo>
                  <a:lnTo>
                    <a:pt x="0" y="6473"/>
                  </a:lnTo>
                  <a:cubicBezTo>
                    <a:pt x="0" y="2898"/>
                    <a:pt x="2898" y="0"/>
                    <a:pt x="64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8"/>
            <p:cNvSpPr txBox="1"/>
            <p:nvPr/>
          </p:nvSpPr>
          <p:spPr>
            <a:xfrm>
              <a:off x="0" y="-9525"/>
              <a:ext cx="3464888" cy="477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6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4709309" y="3636284"/>
            <a:ext cx="12917438" cy="3724706"/>
            <a:chOff x="0" y="-9525"/>
            <a:chExt cx="3402124" cy="980993"/>
          </a:xfrm>
        </p:grpSpPr>
        <p:sp>
          <p:nvSpPr>
            <p:cNvPr id="228" name="Google Shape;228;p18"/>
            <p:cNvSpPr/>
            <p:nvPr/>
          </p:nvSpPr>
          <p:spPr>
            <a:xfrm>
              <a:off x="0" y="0"/>
              <a:ext cx="3402124" cy="971468"/>
            </a:xfrm>
            <a:custGeom>
              <a:rect b="b" l="l" r="r" t="t"/>
              <a:pathLst>
                <a:path extrusionOk="0" h="971468" w="3402124">
                  <a:moveTo>
                    <a:pt x="6593" y="0"/>
                  </a:moveTo>
                  <a:lnTo>
                    <a:pt x="3395531" y="0"/>
                  </a:lnTo>
                  <a:cubicBezTo>
                    <a:pt x="3399172" y="0"/>
                    <a:pt x="3402124" y="2952"/>
                    <a:pt x="3402124" y="6593"/>
                  </a:cubicBezTo>
                  <a:lnTo>
                    <a:pt x="3402124" y="964875"/>
                  </a:lnTo>
                  <a:cubicBezTo>
                    <a:pt x="3402124" y="966623"/>
                    <a:pt x="3401429" y="968300"/>
                    <a:pt x="3400193" y="969537"/>
                  </a:cubicBezTo>
                  <a:cubicBezTo>
                    <a:pt x="3398956" y="970773"/>
                    <a:pt x="3397279" y="971468"/>
                    <a:pt x="3395531" y="971468"/>
                  </a:cubicBezTo>
                  <a:lnTo>
                    <a:pt x="6593" y="971468"/>
                  </a:lnTo>
                  <a:cubicBezTo>
                    <a:pt x="4844" y="971468"/>
                    <a:pt x="3167" y="970773"/>
                    <a:pt x="1931" y="969537"/>
                  </a:cubicBezTo>
                  <a:cubicBezTo>
                    <a:pt x="695" y="968300"/>
                    <a:pt x="0" y="966623"/>
                    <a:pt x="0" y="964875"/>
                  </a:cubicBezTo>
                  <a:lnTo>
                    <a:pt x="0" y="6593"/>
                  </a:lnTo>
                  <a:cubicBezTo>
                    <a:pt x="0" y="4844"/>
                    <a:pt x="695" y="3167"/>
                    <a:pt x="1931" y="1931"/>
                  </a:cubicBezTo>
                  <a:cubicBezTo>
                    <a:pt x="3167" y="695"/>
                    <a:pt x="4844" y="0"/>
                    <a:pt x="6593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66675">
              <a:solidFill>
                <a:srgbClr val="021B7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8"/>
            <p:cNvSpPr txBox="1"/>
            <p:nvPr/>
          </p:nvSpPr>
          <p:spPr>
            <a:xfrm>
              <a:off x="0" y="-9525"/>
              <a:ext cx="3402124" cy="9809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6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18"/>
          <p:cNvGrpSpPr/>
          <p:nvPr/>
        </p:nvGrpSpPr>
        <p:grpSpPr>
          <a:xfrm>
            <a:off x="4387575" y="1566211"/>
            <a:ext cx="11940049" cy="1844158"/>
            <a:chOff x="0" y="-9525"/>
            <a:chExt cx="3144704" cy="485704"/>
          </a:xfrm>
        </p:grpSpPr>
        <p:sp>
          <p:nvSpPr>
            <p:cNvPr id="231" name="Google Shape;231;p18"/>
            <p:cNvSpPr/>
            <p:nvPr/>
          </p:nvSpPr>
          <p:spPr>
            <a:xfrm>
              <a:off x="0" y="0"/>
              <a:ext cx="3144704" cy="476179"/>
            </a:xfrm>
            <a:custGeom>
              <a:rect b="b" l="l" r="r" t="t"/>
              <a:pathLst>
                <a:path extrusionOk="0" h="476179" w="3144704">
                  <a:moveTo>
                    <a:pt x="7132" y="0"/>
                  </a:moveTo>
                  <a:lnTo>
                    <a:pt x="3137572" y="0"/>
                  </a:lnTo>
                  <a:cubicBezTo>
                    <a:pt x="3141511" y="0"/>
                    <a:pt x="3144704" y="3193"/>
                    <a:pt x="3144704" y="7132"/>
                  </a:cubicBezTo>
                  <a:lnTo>
                    <a:pt x="3144704" y="469047"/>
                  </a:lnTo>
                  <a:cubicBezTo>
                    <a:pt x="3144704" y="470938"/>
                    <a:pt x="3143953" y="472752"/>
                    <a:pt x="3142615" y="474090"/>
                  </a:cubicBezTo>
                  <a:cubicBezTo>
                    <a:pt x="3141278" y="475428"/>
                    <a:pt x="3139464" y="476179"/>
                    <a:pt x="3137572" y="476179"/>
                  </a:cubicBezTo>
                  <a:lnTo>
                    <a:pt x="7132" y="476179"/>
                  </a:lnTo>
                  <a:cubicBezTo>
                    <a:pt x="3193" y="476179"/>
                    <a:pt x="0" y="472986"/>
                    <a:pt x="0" y="469047"/>
                  </a:cubicBezTo>
                  <a:lnTo>
                    <a:pt x="0" y="7132"/>
                  </a:lnTo>
                  <a:cubicBezTo>
                    <a:pt x="0" y="5241"/>
                    <a:pt x="751" y="3427"/>
                    <a:pt x="2089" y="2089"/>
                  </a:cubicBezTo>
                  <a:cubicBezTo>
                    <a:pt x="3427" y="751"/>
                    <a:pt x="5241" y="0"/>
                    <a:pt x="713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57150">
              <a:solidFill>
                <a:srgbClr val="021B7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8"/>
            <p:cNvSpPr txBox="1"/>
            <p:nvPr/>
          </p:nvSpPr>
          <p:spPr>
            <a:xfrm>
              <a:off x="0" y="-9525"/>
              <a:ext cx="3144704" cy="485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6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18"/>
          <p:cNvSpPr/>
          <p:nvPr/>
        </p:nvSpPr>
        <p:spPr>
          <a:xfrm>
            <a:off x="3124698" y="2389225"/>
            <a:ext cx="1584610" cy="1584610"/>
          </a:xfrm>
          <a:custGeom>
            <a:rect b="b" l="l" r="r" t="t"/>
            <a:pathLst>
              <a:path extrusionOk="0" h="1584610" w="1584610">
                <a:moveTo>
                  <a:pt x="0" y="0"/>
                </a:moveTo>
                <a:lnTo>
                  <a:pt x="1584611" y="0"/>
                </a:lnTo>
                <a:lnTo>
                  <a:pt x="1584611" y="1584610"/>
                </a:lnTo>
                <a:lnTo>
                  <a:pt x="0" y="1584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18"/>
          <p:cNvSpPr/>
          <p:nvPr/>
        </p:nvSpPr>
        <p:spPr>
          <a:xfrm>
            <a:off x="3569580" y="5079880"/>
            <a:ext cx="1584610" cy="1584610"/>
          </a:xfrm>
          <a:custGeom>
            <a:rect b="b" l="l" r="r" t="t"/>
            <a:pathLst>
              <a:path extrusionOk="0" h="1584610" w="1584610">
                <a:moveTo>
                  <a:pt x="0" y="0"/>
                </a:moveTo>
                <a:lnTo>
                  <a:pt x="1584610" y="0"/>
                </a:lnTo>
                <a:lnTo>
                  <a:pt x="1584610" y="1584611"/>
                </a:lnTo>
                <a:lnTo>
                  <a:pt x="0" y="1584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5" name="Google Shape;235;p18"/>
          <p:cNvGrpSpPr/>
          <p:nvPr/>
        </p:nvGrpSpPr>
        <p:grpSpPr>
          <a:xfrm>
            <a:off x="4336195" y="7639327"/>
            <a:ext cx="11991429" cy="2176970"/>
            <a:chOff x="0" y="-9525"/>
            <a:chExt cx="3158237" cy="573358"/>
          </a:xfrm>
        </p:grpSpPr>
        <p:sp>
          <p:nvSpPr>
            <p:cNvPr id="236" name="Google Shape;236;p18"/>
            <p:cNvSpPr/>
            <p:nvPr/>
          </p:nvSpPr>
          <p:spPr>
            <a:xfrm>
              <a:off x="0" y="0"/>
              <a:ext cx="3158236" cy="563833"/>
            </a:xfrm>
            <a:custGeom>
              <a:rect b="b" l="l" r="r" t="t"/>
              <a:pathLst>
                <a:path extrusionOk="0" h="563833" w="3158236">
                  <a:moveTo>
                    <a:pt x="7102" y="0"/>
                  </a:moveTo>
                  <a:lnTo>
                    <a:pt x="3151135" y="0"/>
                  </a:lnTo>
                  <a:cubicBezTo>
                    <a:pt x="3155057" y="0"/>
                    <a:pt x="3158236" y="3180"/>
                    <a:pt x="3158236" y="7102"/>
                  </a:cubicBezTo>
                  <a:lnTo>
                    <a:pt x="3158236" y="556732"/>
                  </a:lnTo>
                  <a:cubicBezTo>
                    <a:pt x="3158236" y="558615"/>
                    <a:pt x="3157488" y="560421"/>
                    <a:pt x="3156156" y="561753"/>
                  </a:cubicBezTo>
                  <a:cubicBezTo>
                    <a:pt x="3154824" y="563085"/>
                    <a:pt x="3153018" y="563833"/>
                    <a:pt x="3151135" y="563833"/>
                  </a:cubicBezTo>
                  <a:lnTo>
                    <a:pt x="7102" y="563833"/>
                  </a:lnTo>
                  <a:cubicBezTo>
                    <a:pt x="3180" y="563833"/>
                    <a:pt x="0" y="560654"/>
                    <a:pt x="0" y="556732"/>
                  </a:cubicBezTo>
                  <a:lnTo>
                    <a:pt x="0" y="7102"/>
                  </a:lnTo>
                  <a:cubicBezTo>
                    <a:pt x="0" y="3180"/>
                    <a:pt x="3180" y="0"/>
                    <a:pt x="7102" y="0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66675">
              <a:solidFill>
                <a:srgbClr val="021B79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8"/>
            <p:cNvSpPr txBox="1"/>
            <p:nvPr/>
          </p:nvSpPr>
          <p:spPr>
            <a:xfrm>
              <a:off x="0" y="-9525"/>
              <a:ext cx="3158237" cy="57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6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8" name="Google Shape;238;p18"/>
          <p:cNvSpPr/>
          <p:nvPr/>
        </p:nvSpPr>
        <p:spPr>
          <a:xfrm>
            <a:off x="3124698" y="7410792"/>
            <a:ext cx="1584610" cy="1584610"/>
          </a:xfrm>
          <a:custGeom>
            <a:rect b="b" l="l" r="r" t="t"/>
            <a:pathLst>
              <a:path extrusionOk="0" h="1584610" w="1584610">
                <a:moveTo>
                  <a:pt x="0" y="0"/>
                </a:moveTo>
                <a:lnTo>
                  <a:pt x="1584611" y="0"/>
                </a:lnTo>
                <a:lnTo>
                  <a:pt x="1584611" y="1584610"/>
                </a:lnTo>
                <a:lnTo>
                  <a:pt x="0" y="1584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18"/>
          <p:cNvSpPr/>
          <p:nvPr/>
        </p:nvSpPr>
        <p:spPr>
          <a:xfrm>
            <a:off x="3226269" y="2483624"/>
            <a:ext cx="1395812" cy="1395812"/>
          </a:xfrm>
          <a:custGeom>
            <a:rect b="b" l="l" r="r" t="t"/>
            <a:pathLst>
              <a:path extrusionOk="0" h="1395812" w="1395812">
                <a:moveTo>
                  <a:pt x="0" y="0"/>
                </a:moveTo>
                <a:lnTo>
                  <a:pt x="1395812" y="0"/>
                </a:lnTo>
                <a:lnTo>
                  <a:pt x="1395812" y="1395812"/>
                </a:lnTo>
                <a:lnTo>
                  <a:pt x="0" y="1395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8"/>
          <p:cNvSpPr/>
          <p:nvPr/>
        </p:nvSpPr>
        <p:spPr>
          <a:xfrm>
            <a:off x="3663979" y="5174279"/>
            <a:ext cx="1395812" cy="1395812"/>
          </a:xfrm>
          <a:custGeom>
            <a:rect b="b" l="l" r="r" t="t"/>
            <a:pathLst>
              <a:path extrusionOk="0" h="1395812" w="1395812">
                <a:moveTo>
                  <a:pt x="0" y="0"/>
                </a:moveTo>
                <a:lnTo>
                  <a:pt x="1395812" y="0"/>
                </a:lnTo>
                <a:lnTo>
                  <a:pt x="1395812" y="1395813"/>
                </a:lnTo>
                <a:lnTo>
                  <a:pt x="0" y="1395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18"/>
          <p:cNvSpPr/>
          <p:nvPr/>
        </p:nvSpPr>
        <p:spPr>
          <a:xfrm>
            <a:off x="3226269" y="7505191"/>
            <a:ext cx="1395812" cy="1395812"/>
          </a:xfrm>
          <a:custGeom>
            <a:rect b="b" l="l" r="r" t="t"/>
            <a:pathLst>
              <a:path extrusionOk="0" h="1395812" w="1395812">
                <a:moveTo>
                  <a:pt x="0" y="0"/>
                </a:moveTo>
                <a:lnTo>
                  <a:pt x="1395812" y="0"/>
                </a:lnTo>
                <a:lnTo>
                  <a:pt x="1395812" y="1395812"/>
                </a:lnTo>
                <a:lnTo>
                  <a:pt x="0" y="1395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18"/>
          <p:cNvSpPr/>
          <p:nvPr/>
        </p:nvSpPr>
        <p:spPr>
          <a:xfrm>
            <a:off x="-748479" y="3973835"/>
            <a:ext cx="3594142" cy="3594142"/>
          </a:xfrm>
          <a:custGeom>
            <a:rect b="b" l="l" r="r" t="t"/>
            <a:pathLst>
              <a:path extrusionOk="0" h="3594142" w="3594142">
                <a:moveTo>
                  <a:pt x="0" y="0"/>
                </a:moveTo>
                <a:lnTo>
                  <a:pt x="3594142" y="0"/>
                </a:lnTo>
                <a:lnTo>
                  <a:pt x="3594142" y="3594142"/>
                </a:lnTo>
                <a:lnTo>
                  <a:pt x="0" y="3594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18"/>
          <p:cNvSpPr txBox="1"/>
          <p:nvPr/>
        </p:nvSpPr>
        <p:spPr>
          <a:xfrm>
            <a:off x="4916967" y="726371"/>
            <a:ext cx="7963489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DEBT ADMINISTRATION</a:t>
            </a:r>
            <a:endParaRPr/>
          </a:p>
        </p:txBody>
      </p:sp>
      <p:sp>
        <p:nvSpPr>
          <p:cNvPr id="244" name="Google Shape;244;p18"/>
          <p:cNvSpPr txBox="1"/>
          <p:nvPr/>
        </p:nvSpPr>
        <p:spPr>
          <a:xfrm>
            <a:off x="4709300" y="1736422"/>
            <a:ext cx="11336100" cy="16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Despite state-mandated budget and levy limitations and other fiscal pressures on school districts in Nebraska, the School District has maintained exceptional bond ratings.  Buffalo County School District 07 is currently rated </a:t>
            </a:r>
            <a:r>
              <a:rPr b="1" lang="en-US" sz="2399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“AA-”</a:t>
            </a:r>
            <a:r>
              <a:rPr lang="en-US" sz="2399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 by Standard &amp; Poor’s.</a:t>
            </a:r>
            <a:endParaRPr sz="1800"/>
          </a:p>
        </p:txBody>
      </p:sp>
      <p:sp>
        <p:nvSpPr>
          <p:cNvPr id="245" name="Google Shape;245;p18"/>
          <p:cNvSpPr txBox="1"/>
          <p:nvPr/>
        </p:nvSpPr>
        <p:spPr>
          <a:xfrm>
            <a:off x="4916967" y="7913617"/>
            <a:ext cx="11118900" cy="10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b="1" lang="en-US" sz="20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t year-end (8-31-24), the School District had outstanding debt in the following categories</a:t>
            </a:r>
            <a:r>
              <a:rPr b="1" lang="en-US" sz="19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/>
          </a:p>
          <a:p>
            <a:pPr indent="0" lvl="0" marL="0" marR="0" rtl="0" algn="just">
              <a:lnSpc>
                <a:spcPct val="119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82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5059791" y="3830960"/>
            <a:ext cx="12387600" cy="3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In September 2013, voters passed a $75,400,000 bond issue.  </a:t>
            </a:r>
            <a:endParaRPr sz="2000"/>
          </a:p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In February 2015, $48,920,000 worth of bonds were sold.</a:t>
            </a:r>
            <a:endParaRPr sz="2000"/>
          </a:p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In April of 2016, the remaining bonds were sold.</a:t>
            </a:r>
            <a:endParaRPr sz="2000"/>
          </a:p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In October 2020, the Series 2015 bonds were refinanced through an advanced refunding with proceeds of $49,625,000.</a:t>
            </a:r>
            <a:endParaRPr sz="2000"/>
          </a:p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Payments will be made according to schedule until December 2024 when the Series 2015 bonds become callable.</a:t>
            </a:r>
            <a:endParaRPr sz="2000"/>
          </a:p>
          <a:p>
            <a:pPr indent="-229209" lvl="1" marL="382219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21B79"/>
              </a:buClr>
              <a:buSzPts val="2370"/>
              <a:buFont typeface="Arial"/>
              <a:buChar char="•"/>
            </a:pPr>
            <a:r>
              <a:rPr b="0" i="0" lang="en-US" sz="2370" u="none" cap="none" strike="noStrike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In October 2022, $9,650,000 worth of QCPUF bonds were issued.</a:t>
            </a:r>
            <a:endParaRPr sz="2000"/>
          </a:p>
        </p:txBody>
      </p:sp>
      <p:sp>
        <p:nvSpPr>
          <p:cNvPr id="247" name="Google Shape;247;p18"/>
          <p:cNvSpPr txBox="1"/>
          <p:nvPr/>
        </p:nvSpPr>
        <p:spPr>
          <a:xfrm>
            <a:off x="3487960" y="2773748"/>
            <a:ext cx="1646000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99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RATED </a:t>
            </a:r>
            <a:endParaRPr/>
          </a:p>
          <a:p>
            <a:pPr indent="0" lvl="0" marL="0" marR="0" rtl="0" algn="l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99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“AA-”</a:t>
            </a:r>
            <a:endParaRPr/>
          </a:p>
        </p:txBody>
      </p:sp>
      <p:sp>
        <p:nvSpPr>
          <p:cNvPr id="248" name="Google Shape;248;p18"/>
          <p:cNvSpPr txBox="1"/>
          <p:nvPr/>
        </p:nvSpPr>
        <p:spPr>
          <a:xfrm>
            <a:off x="3522556" y="8006127"/>
            <a:ext cx="2449525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99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DEBT</a:t>
            </a:r>
            <a:endParaRPr/>
          </a:p>
        </p:txBody>
      </p:sp>
      <p:sp>
        <p:nvSpPr>
          <p:cNvPr id="249" name="Google Shape;249;p18"/>
          <p:cNvSpPr txBox="1"/>
          <p:nvPr/>
        </p:nvSpPr>
        <p:spPr>
          <a:xfrm>
            <a:off x="3826405" y="5642428"/>
            <a:ext cx="1841828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99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BONDS</a:t>
            </a:r>
            <a:endParaRPr/>
          </a:p>
        </p:txBody>
      </p:sp>
      <p:sp>
        <p:nvSpPr>
          <p:cNvPr id="250" name="Google Shape;250;p18"/>
          <p:cNvSpPr txBox="1"/>
          <p:nvPr/>
        </p:nvSpPr>
        <p:spPr>
          <a:xfrm>
            <a:off x="6554450" y="8480200"/>
            <a:ext cx="94815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General Obligation Refunding Bonds (Prin. &amp; Int.)  </a:t>
            </a:r>
            <a:r>
              <a:rPr b="1" lang="en-US" sz="20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$150,852,394</a:t>
            </a:r>
            <a:r>
              <a:rPr lang="en-US" sz="20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5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Lease Purchase Obligations (Prin. &amp; Int.)  </a:t>
            </a:r>
            <a:r>
              <a:rPr lang="en-US" sz="19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                  -</a:t>
            </a:r>
            <a:br>
              <a:rPr lang="en-US" sz="1982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</a:br>
            <a:endParaRPr/>
          </a:p>
          <a:p>
            <a:pPr indent="0" lvl="0" marL="0" marR="0" rtl="0" algn="just">
              <a:lnSpc>
                <a:spcPct val="188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82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TOTAL DISTRICT DEBT  </a:t>
            </a:r>
            <a:r>
              <a:rPr lang="en-US" sz="198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                       </a:t>
            </a:r>
            <a:r>
              <a:rPr b="1" lang="en-US" sz="1982">
                <a:solidFill>
                  <a:srgbClr val="F1C21D"/>
                </a:solidFill>
                <a:latin typeface="Poppins"/>
                <a:ea typeface="Poppins"/>
                <a:cs typeface="Poppins"/>
                <a:sym typeface="Poppins"/>
              </a:rPr>
              <a:t> $150,852,394</a:t>
            </a:r>
            <a:r>
              <a:rPr lang="en-US" sz="1982">
                <a:solidFill>
                  <a:srgbClr val="FFBC00"/>
                </a:solidFill>
                <a:latin typeface="Poppins"/>
                <a:ea typeface="Poppins"/>
                <a:cs typeface="Poppins"/>
                <a:sym typeface="Poppins"/>
              </a:rPr>
              <a:t>                      </a:t>
            </a:r>
            <a:endParaRPr/>
          </a:p>
        </p:txBody>
      </p:sp>
      <p:cxnSp>
        <p:nvCxnSpPr>
          <p:cNvPr id="251" name="Google Shape;251;p18"/>
          <p:cNvCxnSpPr/>
          <p:nvPr/>
        </p:nvCxnSpPr>
        <p:spPr>
          <a:xfrm>
            <a:off x="6515602" y="9212125"/>
            <a:ext cx="8152200" cy="0"/>
          </a:xfrm>
          <a:prstGeom prst="straightConnector1">
            <a:avLst/>
          </a:prstGeom>
          <a:noFill/>
          <a:ln cap="flat" cmpd="sng" w="38100">
            <a:solidFill>
              <a:srgbClr val="021B7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2" name="Google Shape;252;p18"/>
          <p:cNvSpPr/>
          <p:nvPr/>
        </p:nvSpPr>
        <p:spPr>
          <a:xfrm>
            <a:off x="190003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18"/>
          <p:cNvSpPr/>
          <p:nvPr/>
        </p:nvSpPr>
        <p:spPr>
          <a:xfrm>
            <a:off x="17280423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9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19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61" name="Google Shape;261;p19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62" name="Google Shape;262;p19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19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9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19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266" name="Google Shape;266;p19"/>
          <p:cNvGraphicFramePr/>
          <p:nvPr/>
        </p:nvGraphicFramePr>
        <p:xfrm>
          <a:off x="152400" y="13872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711225"/>
                <a:gridCol w="1988075"/>
                <a:gridCol w="1981350"/>
                <a:gridCol w="1994800"/>
                <a:gridCol w="1988075"/>
                <a:gridCol w="1988075"/>
                <a:gridCol w="1829825"/>
                <a:gridCol w="2146350"/>
                <a:gridCol w="2146350"/>
              </a:tblGrid>
              <a:tr h="1354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FISCAL YEAR ENDING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2015 BONDS </a:t>
                      </a:r>
                      <a:endParaRPr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2016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2017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2020a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August 31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42,730,000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933,014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1,255,000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610,425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1,050,000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107,075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735,000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101,625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1,285,000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572,325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945,000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88,175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81,950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1,300,000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533,550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890,000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69,158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64,450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1,310,000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487,850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920,000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49,010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905,000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46,550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1,340,000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434,850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32,730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930,000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28,200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2030-2034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7,345,000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1,353,475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13,515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945,000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9,450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2035-2037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4,830,000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219,450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$ 42,730,000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$ 933,014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$ 18,665,000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$ 4,211,925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$ 5,340,000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$ 359,663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$ 5,265,000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$ 332,225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67" name="Google Shape;267;p19"/>
          <p:cNvCxnSpPr/>
          <p:nvPr/>
        </p:nvCxnSpPr>
        <p:spPr>
          <a:xfrm>
            <a:off x="1863033" y="1387212"/>
            <a:ext cx="47625" cy="7983436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8" name="Google Shape;268;p19"/>
          <p:cNvCxnSpPr/>
          <p:nvPr/>
        </p:nvCxnSpPr>
        <p:spPr>
          <a:xfrm flipH="1">
            <a:off x="161428" y="8522948"/>
            <a:ext cx="17765118" cy="14866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9" name="Google Shape;269;p19"/>
          <p:cNvCxnSpPr/>
          <p:nvPr/>
        </p:nvCxnSpPr>
        <p:spPr>
          <a:xfrm flipH="1">
            <a:off x="5832876" y="1387212"/>
            <a:ext cx="47625" cy="7983720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0" name="Google Shape;270;p19"/>
          <p:cNvCxnSpPr/>
          <p:nvPr/>
        </p:nvCxnSpPr>
        <p:spPr>
          <a:xfrm>
            <a:off x="9805033" y="1387212"/>
            <a:ext cx="0" cy="8032379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1" name="Google Shape;271;p19"/>
          <p:cNvCxnSpPr/>
          <p:nvPr/>
        </p:nvCxnSpPr>
        <p:spPr>
          <a:xfrm>
            <a:off x="13640370" y="1387212"/>
            <a:ext cx="0" cy="7985883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2" name="Google Shape;272;p19"/>
          <p:cNvCxnSpPr/>
          <p:nvPr/>
        </p:nvCxnSpPr>
        <p:spPr>
          <a:xfrm>
            <a:off x="17936111" y="1387212"/>
            <a:ext cx="0" cy="7955121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73" name="Google Shape;273;p19"/>
          <p:cNvGrpSpPr/>
          <p:nvPr/>
        </p:nvGrpSpPr>
        <p:grpSpPr>
          <a:xfrm>
            <a:off x="1910658" y="1314881"/>
            <a:ext cx="3922219" cy="1417459"/>
            <a:chOff x="0" y="-19050"/>
            <a:chExt cx="1033012" cy="373322"/>
          </a:xfrm>
        </p:grpSpPr>
        <p:sp>
          <p:nvSpPr>
            <p:cNvPr id="274" name="Google Shape;274;p19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75" name="Google Shape;275;p19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6" name="Google Shape;276;p19"/>
          <p:cNvSpPr txBox="1"/>
          <p:nvPr/>
        </p:nvSpPr>
        <p:spPr>
          <a:xfrm>
            <a:off x="4927357" y="353074"/>
            <a:ext cx="7883698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FISCAL YEAR</a:t>
            </a:r>
            <a:endParaRPr/>
          </a:p>
        </p:txBody>
      </p:sp>
      <p:sp>
        <p:nvSpPr>
          <p:cNvPr id="277" name="Google Shape;277;p19"/>
          <p:cNvSpPr txBox="1"/>
          <p:nvPr/>
        </p:nvSpPr>
        <p:spPr>
          <a:xfrm>
            <a:off x="1678897" y="1837104"/>
            <a:ext cx="42501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99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2015 BONDS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99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8" name="Google Shape;278;p19"/>
          <p:cNvGrpSpPr/>
          <p:nvPr/>
        </p:nvGrpSpPr>
        <p:grpSpPr>
          <a:xfrm>
            <a:off x="9909343" y="1370129"/>
            <a:ext cx="3688232" cy="1332898"/>
            <a:chOff x="0" y="-19050"/>
            <a:chExt cx="1033012" cy="373322"/>
          </a:xfrm>
        </p:grpSpPr>
        <p:sp>
          <p:nvSpPr>
            <p:cNvPr id="279" name="Google Shape;279;p19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280" name="Google Shape;280;p19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1" name="Google Shape;281;p19"/>
          <p:cNvSpPr txBox="1"/>
          <p:nvPr/>
        </p:nvSpPr>
        <p:spPr>
          <a:xfrm>
            <a:off x="9691408" y="1858925"/>
            <a:ext cx="3996600" cy="7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74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2017 BONDS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74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82" name="Google Shape;282;p19"/>
          <p:cNvGrpSpPr/>
          <p:nvPr/>
        </p:nvGrpSpPr>
        <p:grpSpPr>
          <a:xfrm>
            <a:off x="5933627" y="1367603"/>
            <a:ext cx="3825251" cy="1382415"/>
            <a:chOff x="0" y="-19050"/>
            <a:chExt cx="1033012" cy="373322"/>
          </a:xfrm>
        </p:grpSpPr>
        <p:sp>
          <p:nvSpPr>
            <p:cNvPr id="283" name="Google Shape;283;p19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4" name="Google Shape;284;p19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19"/>
          <p:cNvSpPr txBox="1"/>
          <p:nvPr/>
        </p:nvSpPr>
        <p:spPr>
          <a:xfrm>
            <a:off x="5738946" y="1807634"/>
            <a:ext cx="41451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48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2016 BONDS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48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86" name="Google Shape;286;p19"/>
          <p:cNvGrpSpPr/>
          <p:nvPr/>
        </p:nvGrpSpPr>
        <p:grpSpPr>
          <a:xfrm>
            <a:off x="13776399" y="1349925"/>
            <a:ext cx="4112087" cy="1382415"/>
            <a:chOff x="0" y="-19050"/>
            <a:chExt cx="1110473" cy="373322"/>
          </a:xfrm>
        </p:grpSpPr>
        <p:sp>
          <p:nvSpPr>
            <p:cNvPr id="287" name="Google Shape;287;p19"/>
            <p:cNvSpPr/>
            <p:nvPr/>
          </p:nvSpPr>
          <p:spPr>
            <a:xfrm>
              <a:off x="0" y="0"/>
              <a:ext cx="1110473" cy="354272"/>
            </a:xfrm>
            <a:custGeom>
              <a:rect b="b" l="l" r="r" t="t"/>
              <a:pathLst>
                <a:path extrusionOk="0" h="354272" w="1110473">
                  <a:moveTo>
                    <a:pt x="0" y="0"/>
                  </a:moveTo>
                  <a:lnTo>
                    <a:pt x="1110473" y="0"/>
                  </a:lnTo>
                  <a:lnTo>
                    <a:pt x="1110473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8" name="Google Shape;288;p19"/>
            <p:cNvSpPr txBox="1"/>
            <p:nvPr/>
          </p:nvSpPr>
          <p:spPr>
            <a:xfrm>
              <a:off x="0" y="-19050"/>
              <a:ext cx="1110473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19"/>
          <p:cNvSpPr txBox="1"/>
          <p:nvPr/>
        </p:nvSpPr>
        <p:spPr>
          <a:xfrm>
            <a:off x="13550368" y="1807631"/>
            <a:ext cx="4145100" cy="7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48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2020A BONDS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48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20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20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97" name="Google Shape;297;p20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298" name="Google Shape;298;p20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20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20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20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02" name="Google Shape;302;p20"/>
          <p:cNvGraphicFramePr/>
          <p:nvPr/>
        </p:nvGraphicFramePr>
        <p:xfrm>
          <a:off x="161428" y="13872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702200"/>
                <a:gridCol w="1988075"/>
                <a:gridCol w="1981350"/>
                <a:gridCol w="1994800"/>
                <a:gridCol w="1988075"/>
                <a:gridCol w="1988075"/>
                <a:gridCol w="1829825"/>
                <a:gridCol w="2146350"/>
                <a:gridCol w="2146350"/>
              </a:tblGrid>
              <a:tr h="1354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FISCAL YEAR ENDING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2015 BONDS </a:t>
                      </a:r>
                      <a:endParaRPr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2016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2017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SERIES 2020a BONDS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August 31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1,015,000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119,910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825,800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815,000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369,075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14,500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1,030,000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101,248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1,590,000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817,167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855,000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327,325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1,100,000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80,720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1,655,000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802,426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895,000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283,575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16,800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1,100,000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58,445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1,700,000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784,009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940,000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237,700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14,400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35,510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2,245,000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758,608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194,000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2030-2034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11,925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22,765,000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2,496,390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4,365,000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357,500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270,000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22,600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2035-2037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16,955,000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934,534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$ 6,365,000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$ 407,758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$ 47,595,000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$ 7,418,934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$ 8,860,000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$ 1,769,575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$500,000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$ 99,300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303" name="Google Shape;303;p20"/>
          <p:cNvCxnSpPr/>
          <p:nvPr/>
        </p:nvCxnSpPr>
        <p:spPr>
          <a:xfrm>
            <a:off x="1863033" y="1387212"/>
            <a:ext cx="47625" cy="7983436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" name="Google Shape;304;p20"/>
          <p:cNvCxnSpPr/>
          <p:nvPr/>
        </p:nvCxnSpPr>
        <p:spPr>
          <a:xfrm flipH="1">
            <a:off x="161428" y="8522948"/>
            <a:ext cx="17765118" cy="14866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5" name="Google Shape;305;p20"/>
          <p:cNvCxnSpPr/>
          <p:nvPr/>
        </p:nvCxnSpPr>
        <p:spPr>
          <a:xfrm flipH="1">
            <a:off x="5832876" y="1387212"/>
            <a:ext cx="47625" cy="7983720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6" name="Google Shape;306;p20"/>
          <p:cNvCxnSpPr/>
          <p:nvPr/>
        </p:nvCxnSpPr>
        <p:spPr>
          <a:xfrm>
            <a:off x="9805033" y="1387212"/>
            <a:ext cx="0" cy="8032379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20"/>
          <p:cNvCxnSpPr/>
          <p:nvPr/>
        </p:nvCxnSpPr>
        <p:spPr>
          <a:xfrm>
            <a:off x="13640370" y="1387212"/>
            <a:ext cx="0" cy="7985883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8" name="Google Shape;308;p20"/>
          <p:cNvCxnSpPr/>
          <p:nvPr/>
        </p:nvCxnSpPr>
        <p:spPr>
          <a:xfrm>
            <a:off x="17936111" y="1387212"/>
            <a:ext cx="0" cy="7955121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09" name="Google Shape;309;p20"/>
          <p:cNvGrpSpPr/>
          <p:nvPr/>
        </p:nvGrpSpPr>
        <p:grpSpPr>
          <a:xfrm>
            <a:off x="1910658" y="1314881"/>
            <a:ext cx="3922219" cy="1417459"/>
            <a:chOff x="0" y="-19050"/>
            <a:chExt cx="1033012" cy="373322"/>
          </a:xfrm>
        </p:grpSpPr>
        <p:sp>
          <p:nvSpPr>
            <p:cNvPr id="310" name="Google Shape;310;p20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11" name="Google Shape;311;p20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20"/>
          <p:cNvSpPr txBox="1"/>
          <p:nvPr/>
        </p:nvSpPr>
        <p:spPr>
          <a:xfrm>
            <a:off x="4927357" y="353074"/>
            <a:ext cx="7883698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FISCAL YEAR</a:t>
            </a:r>
            <a:endParaRPr/>
          </a:p>
        </p:txBody>
      </p:sp>
      <p:sp>
        <p:nvSpPr>
          <p:cNvPr id="313" name="Google Shape;313;p20"/>
          <p:cNvSpPr txBox="1"/>
          <p:nvPr/>
        </p:nvSpPr>
        <p:spPr>
          <a:xfrm>
            <a:off x="1678897" y="1818054"/>
            <a:ext cx="4250136" cy="782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99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2020B BONDS</a:t>
            </a:r>
            <a:endParaRPr/>
          </a:p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99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4" name="Google Shape;314;p20"/>
          <p:cNvGrpSpPr/>
          <p:nvPr/>
        </p:nvGrpSpPr>
        <p:grpSpPr>
          <a:xfrm>
            <a:off x="9952138" y="1370129"/>
            <a:ext cx="3688232" cy="1332898"/>
            <a:chOff x="0" y="-19050"/>
            <a:chExt cx="1033012" cy="373322"/>
          </a:xfrm>
        </p:grpSpPr>
        <p:sp>
          <p:nvSpPr>
            <p:cNvPr id="315" name="Google Shape;315;p20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316" name="Google Shape;316;p20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20"/>
          <p:cNvSpPr txBox="1"/>
          <p:nvPr/>
        </p:nvSpPr>
        <p:spPr>
          <a:xfrm>
            <a:off x="9691408" y="1830350"/>
            <a:ext cx="3996587" cy="737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74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2022 BONDS</a:t>
            </a:r>
            <a:endParaRPr/>
          </a:p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74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8" name="Google Shape;318;p20"/>
          <p:cNvGrpSpPr/>
          <p:nvPr/>
        </p:nvGrpSpPr>
        <p:grpSpPr>
          <a:xfrm>
            <a:off x="5933627" y="1367603"/>
            <a:ext cx="3825251" cy="1382415"/>
            <a:chOff x="0" y="-19050"/>
            <a:chExt cx="1033012" cy="373322"/>
          </a:xfrm>
        </p:grpSpPr>
        <p:sp>
          <p:nvSpPr>
            <p:cNvPr id="319" name="Google Shape;319;p20"/>
            <p:cNvSpPr/>
            <p:nvPr/>
          </p:nvSpPr>
          <p:spPr>
            <a:xfrm>
              <a:off x="0" y="0"/>
              <a:ext cx="1033012" cy="354272"/>
            </a:xfrm>
            <a:custGeom>
              <a:rect b="b" l="l" r="r" t="t"/>
              <a:pathLst>
                <a:path extrusionOk="0" h="354272" w="1033012">
                  <a:moveTo>
                    <a:pt x="0" y="0"/>
                  </a:moveTo>
                  <a:lnTo>
                    <a:pt x="1033012" y="0"/>
                  </a:lnTo>
                  <a:lnTo>
                    <a:pt x="1033012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0" name="Google Shape;320;p20"/>
            <p:cNvSpPr txBox="1"/>
            <p:nvPr/>
          </p:nvSpPr>
          <p:spPr>
            <a:xfrm>
              <a:off x="0" y="-19050"/>
              <a:ext cx="1033012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20"/>
          <p:cNvSpPr txBox="1"/>
          <p:nvPr/>
        </p:nvSpPr>
        <p:spPr>
          <a:xfrm>
            <a:off x="5707596" y="1806259"/>
            <a:ext cx="4145062" cy="774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48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2020C BONDS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48">
              <a:solidFill>
                <a:srgbClr val="021B7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22" name="Google Shape;322;p20"/>
          <p:cNvGrpSpPr/>
          <p:nvPr/>
        </p:nvGrpSpPr>
        <p:grpSpPr>
          <a:xfrm>
            <a:off x="13776399" y="1349925"/>
            <a:ext cx="4112087" cy="1382415"/>
            <a:chOff x="0" y="-19050"/>
            <a:chExt cx="1110473" cy="373322"/>
          </a:xfrm>
        </p:grpSpPr>
        <p:sp>
          <p:nvSpPr>
            <p:cNvPr id="323" name="Google Shape;323;p20"/>
            <p:cNvSpPr/>
            <p:nvPr/>
          </p:nvSpPr>
          <p:spPr>
            <a:xfrm>
              <a:off x="0" y="0"/>
              <a:ext cx="1110473" cy="354272"/>
            </a:xfrm>
            <a:custGeom>
              <a:rect b="b" l="l" r="r" t="t"/>
              <a:pathLst>
                <a:path extrusionOk="0" h="354272" w="1110473">
                  <a:moveTo>
                    <a:pt x="0" y="0"/>
                  </a:moveTo>
                  <a:lnTo>
                    <a:pt x="1110473" y="0"/>
                  </a:lnTo>
                  <a:lnTo>
                    <a:pt x="1110473" y="354272"/>
                  </a:lnTo>
                  <a:lnTo>
                    <a:pt x="0" y="354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4" name="Google Shape;324;p20"/>
            <p:cNvSpPr txBox="1"/>
            <p:nvPr/>
          </p:nvSpPr>
          <p:spPr>
            <a:xfrm>
              <a:off x="0" y="-19050"/>
              <a:ext cx="1110473" cy="3733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5" name="Google Shape;325;p20"/>
          <p:cNvSpPr txBox="1"/>
          <p:nvPr/>
        </p:nvSpPr>
        <p:spPr>
          <a:xfrm>
            <a:off x="13550368" y="1788581"/>
            <a:ext cx="4145062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SERIES 2024 BONDS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1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21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21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33" name="Google Shape;333;p21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34" name="Google Shape;334;p21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5" name="Google Shape;335;p21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1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1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38" name="Google Shape;338;p21"/>
          <p:cNvGraphicFramePr/>
          <p:nvPr/>
        </p:nvGraphicFramePr>
        <p:xfrm>
          <a:off x="4807687" y="135889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2545400"/>
                <a:gridCol w="2146350"/>
                <a:gridCol w="2146350"/>
              </a:tblGrid>
              <a:tr h="1354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FISCAL YEAR ENDING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6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21B79"/>
                        </a:buClr>
                        <a:buSzPts val="2000"/>
                        <a:buFont typeface="Poppins"/>
                        <a:buNone/>
                      </a:pPr>
                      <a:r>
                        <a:rPr b="1" lang="en-US" sz="20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2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August 31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Principal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48,285,000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3,081,424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6,620,000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2,007,190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6,785,000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1,8850,679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6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6,935,000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1,667,964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7,100,000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1,496,298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7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2030-2034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37,810,000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4,264,855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2035-2037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21,785,000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1,153,984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$135,320,000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$ 15,532,394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339" name="Google Shape;339;p21"/>
          <p:cNvCxnSpPr/>
          <p:nvPr/>
        </p:nvCxnSpPr>
        <p:spPr>
          <a:xfrm>
            <a:off x="7344960" y="1358895"/>
            <a:ext cx="47625" cy="7983436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0" name="Google Shape;340;p21"/>
          <p:cNvCxnSpPr/>
          <p:nvPr/>
        </p:nvCxnSpPr>
        <p:spPr>
          <a:xfrm rot="10800000">
            <a:off x="4868173" y="8415000"/>
            <a:ext cx="6824100" cy="5100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p21"/>
          <p:cNvCxnSpPr/>
          <p:nvPr/>
        </p:nvCxnSpPr>
        <p:spPr>
          <a:xfrm>
            <a:off x="11692273" y="1334424"/>
            <a:ext cx="0" cy="8032379"/>
          </a:xfrm>
          <a:prstGeom prst="straightConnector1">
            <a:avLst/>
          </a:prstGeom>
          <a:noFill/>
          <a:ln cap="flat" cmpd="sng" w="95250">
            <a:solidFill>
              <a:srgbClr val="FFBC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p21"/>
          <p:cNvSpPr txBox="1"/>
          <p:nvPr/>
        </p:nvSpPr>
        <p:spPr>
          <a:xfrm>
            <a:off x="4927357" y="353074"/>
            <a:ext cx="7883698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FISCAL YEAR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2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p22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9" name="Google Shape;349;p22"/>
          <p:cNvGrpSpPr/>
          <p:nvPr/>
        </p:nvGrpSpPr>
        <p:grpSpPr>
          <a:xfrm>
            <a:off x="1351886" y="909626"/>
            <a:ext cx="15268152" cy="4791697"/>
            <a:chOff x="0" y="-19050"/>
            <a:chExt cx="4021242" cy="1262011"/>
          </a:xfrm>
        </p:grpSpPr>
        <p:sp>
          <p:nvSpPr>
            <p:cNvPr id="350" name="Google Shape;350;p22"/>
            <p:cNvSpPr/>
            <p:nvPr/>
          </p:nvSpPr>
          <p:spPr>
            <a:xfrm>
              <a:off x="0" y="0"/>
              <a:ext cx="4021242" cy="1242961"/>
            </a:xfrm>
            <a:custGeom>
              <a:rect b="b" l="l" r="r" t="t"/>
              <a:pathLst>
                <a:path extrusionOk="0" h="1242961" w="4021242">
                  <a:moveTo>
                    <a:pt x="25860" y="0"/>
                  </a:moveTo>
                  <a:lnTo>
                    <a:pt x="3995382" y="0"/>
                  </a:lnTo>
                  <a:cubicBezTo>
                    <a:pt x="4002240" y="0"/>
                    <a:pt x="4008818" y="2725"/>
                    <a:pt x="4013667" y="7574"/>
                  </a:cubicBezTo>
                  <a:cubicBezTo>
                    <a:pt x="4018517" y="12424"/>
                    <a:pt x="4021242" y="19002"/>
                    <a:pt x="4021242" y="25860"/>
                  </a:cubicBezTo>
                  <a:lnTo>
                    <a:pt x="4021242" y="1217101"/>
                  </a:lnTo>
                  <a:cubicBezTo>
                    <a:pt x="4021242" y="1231383"/>
                    <a:pt x="4009664" y="1242961"/>
                    <a:pt x="3995382" y="1242961"/>
                  </a:cubicBezTo>
                  <a:lnTo>
                    <a:pt x="25860" y="1242961"/>
                  </a:lnTo>
                  <a:cubicBezTo>
                    <a:pt x="19002" y="1242961"/>
                    <a:pt x="12424" y="1240236"/>
                    <a:pt x="7574" y="1235387"/>
                  </a:cubicBezTo>
                  <a:cubicBezTo>
                    <a:pt x="2725" y="1230537"/>
                    <a:pt x="0" y="1223959"/>
                    <a:pt x="0" y="1217101"/>
                  </a:cubicBezTo>
                  <a:lnTo>
                    <a:pt x="0" y="25860"/>
                  </a:lnTo>
                  <a:cubicBezTo>
                    <a:pt x="0" y="19002"/>
                    <a:pt x="2725" y="12424"/>
                    <a:pt x="7574" y="7574"/>
                  </a:cubicBezTo>
                  <a:cubicBezTo>
                    <a:pt x="12424" y="2725"/>
                    <a:pt x="19002" y="0"/>
                    <a:pt x="258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85725">
              <a:solidFill>
                <a:srgbClr val="021B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2"/>
            <p:cNvSpPr txBox="1"/>
            <p:nvPr/>
          </p:nvSpPr>
          <p:spPr>
            <a:xfrm>
              <a:off x="0" y="-19050"/>
              <a:ext cx="4021242" cy="12620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22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53" name="Google Shape;353;p22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54" name="Google Shape;354;p22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5" name="Google Shape;355;p22"/>
          <p:cNvSpPr/>
          <p:nvPr/>
        </p:nvSpPr>
        <p:spPr>
          <a:xfrm>
            <a:off x="1351886" y="485205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2"/>
                </a:lnTo>
                <a:lnTo>
                  <a:pt x="0" y="6540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6" name="Google Shape;356;p22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7" name="Google Shape;357;p22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58" name="Google Shape;358;p22"/>
          <p:cNvGraphicFramePr/>
          <p:nvPr/>
        </p:nvGraphicFramePr>
        <p:xfrm>
          <a:off x="4643995" y="9572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870650"/>
                <a:gridCol w="1629725"/>
                <a:gridCol w="1629725"/>
                <a:gridCol w="1629725"/>
                <a:gridCol w="1629725"/>
                <a:gridCol w="1629725"/>
                <a:gridCol w="1629725"/>
              </a:tblGrid>
              <a:tr h="155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YEARS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FUND LEVY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SPECIAL BUILDING FUND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ELEM BOND FUND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KHS BOND FUND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QUALIFIED CAPITAL PURPOSE UNDERTAKING FUND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 LEVY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</a:tr>
              <a:tr h="51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2019-2020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1.0021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0.0204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0.0822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0.1153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1.2200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51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2020-2021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1.0043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0.0237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0.0712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0.1108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1.2100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3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2021-2022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1.0243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0.0722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0.0988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1.1953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69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2022-2023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1.0165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0.0083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0.1735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0.0300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1.2283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2023-2024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.9828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0.0216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0.0673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0.0913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0.0300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1.1930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pSp>
        <p:nvGrpSpPr>
          <p:cNvPr id="359" name="Google Shape;359;p22"/>
          <p:cNvGrpSpPr/>
          <p:nvPr/>
        </p:nvGrpSpPr>
        <p:grpSpPr>
          <a:xfrm>
            <a:off x="1244219" y="5726018"/>
            <a:ext cx="15375818" cy="4560982"/>
            <a:chOff x="0" y="-19050"/>
            <a:chExt cx="4049598" cy="1201247"/>
          </a:xfrm>
        </p:grpSpPr>
        <p:sp>
          <p:nvSpPr>
            <p:cNvPr id="360" name="Google Shape;360;p22"/>
            <p:cNvSpPr/>
            <p:nvPr/>
          </p:nvSpPr>
          <p:spPr>
            <a:xfrm>
              <a:off x="0" y="0"/>
              <a:ext cx="4049598" cy="1182197"/>
            </a:xfrm>
            <a:custGeom>
              <a:rect b="b" l="l" r="r" t="t"/>
              <a:pathLst>
                <a:path extrusionOk="0" h="1182197" w="4049598">
                  <a:moveTo>
                    <a:pt x="25679" y="0"/>
                  </a:moveTo>
                  <a:lnTo>
                    <a:pt x="4023919" y="0"/>
                  </a:lnTo>
                  <a:cubicBezTo>
                    <a:pt x="4038101" y="0"/>
                    <a:pt x="4049598" y="11497"/>
                    <a:pt x="4049598" y="25679"/>
                  </a:cubicBezTo>
                  <a:lnTo>
                    <a:pt x="4049598" y="1156517"/>
                  </a:lnTo>
                  <a:cubicBezTo>
                    <a:pt x="4049598" y="1170700"/>
                    <a:pt x="4038101" y="1182197"/>
                    <a:pt x="4023919" y="1182197"/>
                  </a:cubicBezTo>
                  <a:lnTo>
                    <a:pt x="25679" y="1182197"/>
                  </a:lnTo>
                  <a:cubicBezTo>
                    <a:pt x="11497" y="1182197"/>
                    <a:pt x="0" y="1170700"/>
                    <a:pt x="0" y="1156517"/>
                  </a:cubicBezTo>
                  <a:lnTo>
                    <a:pt x="0" y="25679"/>
                  </a:lnTo>
                  <a:cubicBezTo>
                    <a:pt x="0" y="11497"/>
                    <a:pt x="11497" y="0"/>
                    <a:pt x="2567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85725">
              <a:solidFill>
                <a:srgbClr val="FFB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2"/>
            <p:cNvSpPr txBox="1"/>
            <p:nvPr/>
          </p:nvSpPr>
          <p:spPr>
            <a:xfrm>
              <a:off x="0" y="-19050"/>
              <a:ext cx="4049598" cy="12012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362" name="Google Shape;362;p22"/>
          <p:cNvGraphicFramePr/>
          <p:nvPr/>
        </p:nvGraphicFramePr>
        <p:xfrm>
          <a:off x="5568045" y="5877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2804375"/>
                <a:gridCol w="2387425"/>
                <a:gridCol w="2521650"/>
                <a:gridCol w="3011550"/>
              </a:tblGrid>
              <a:tr h="101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YEARS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TAX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CERTIFIED*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AMOUNT COLLECTED**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COLLECTED</a:t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</a:tr>
              <a:tr h="6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2019-2020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39,355,092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39,384,882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100.1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6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2020-2021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40,139,482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40,372,368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100.6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2021-2022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41,136,363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41,361,130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100.5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6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2022-2023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43,074,493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43,235,239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100.4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2023-2024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45,606,038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46,362,538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101.7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</a:tbl>
          </a:graphicData>
        </a:graphic>
      </p:graphicFrame>
      <p:sp>
        <p:nvSpPr>
          <p:cNvPr id="363" name="Google Shape;363;p22"/>
          <p:cNvSpPr txBox="1"/>
          <p:nvPr/>
        </p:nvSpPr>
        <p:spPr>
          <a:xfrm>
            <a:off x="4927357" y="353074"/>
            <a:ext cx="7883698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TAX INFORMATION</a:t>
            </a:r>
            <a:endParaRPr/>
          </a:p>
        </p:txBody>
      </p:sp>
      <p:sp>
        <p:nvSpPr>
          <p:cNvPr id="364" name="Google Shape;364;p22"/>
          <p:cNvSpPr txBox="1"/>
          <p:nvPr/>
        </p:nvSpPr>
        <p:spPr>
          <a:xfrm>
            <a:off x="1863469" y="7875670"/>
            <a:ext cx="3248460" cy="2052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*Does not include the 1% collection fee the County assesses.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000000"/>
                </a:solidFill>
                <a:latin typeface="Sansita"/>
                <a:ea typeface="Sansita"/>
                <a:cs typeface="Sansita"/>
                <a:sym typeface="Sansita"/>
              </a:rPr>
              <a:t>**Includes property taxes collected, homestead exemption receipts from the State and property tax credit.</a:t>
            </a:r>
            <a:endParaRPr/>
          </a:p>
        </p:txBody>
      </p:sp>
      <p:sp>
        <p:nvSpPr>
          <p:cNvPr id="365" name="Google Shape;365;p22"/>
          <p:cNvSpPr txBox="1"/>
          <p:nvPr/>
        </p:nvSpPr>
        <p:spPr>
          <a:xfrm>
            <a:off x="1678897" y="1509923"/>
            <a:ext cx="2477393" cy="1045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DISTRICT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TAX RATES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($ PER $100)</a:t>
            </a:r>
            <a:endParaRPr/>
          </a:p>
        </p:txBody>
      </p:sp>
      <p:sp>
        <p:nvSpPr>
          <p:cNvPr id="366" name="Google Shape;366;p22"/>
          <p:cNvSpPr txBox="1"/>
          <p:nvPr/>
        </p:nvSpPr>
        <p:spPr>
          <a:xfrm>
            <a:off x="2005908" y="6187098"/>
            <a:ext cx="2477393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SCHOOL DISTRICT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SCHEDULE OF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TAX COLLECTIONS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(GENERAL FUND)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3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2" name="Google Shape;372;p23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3" name="Google Shape;373;p23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74" name="Google Shape;374;p23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75" name="Google Shape;375;p23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6" name="Google Shape;376;p23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p23"/>
          <p:cNvSpPr txBox="1"/>
          <p:nvPr/>
        </p:nvSpPr>
        <p:spPr>
          <a:xfrm>
            <a:off x="4927357" y="520579"/>
            <a:ext cx="7883698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COMPARISON OF </a:t>
            </a:r>
            <a:endParaRPr/>
          </a:p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SOURCES OF INCOME</a:t>
            </a:r>
            <a:endParaRPr/>
          </a:p>
        </p:txBody>
      </p:sp>
      <p:sp>
        <p:nvSpPr>
          <p:cNvPr id="378" name="Google Shape;378;p23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p23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23"/>
          <p:cNvSpPr txBox="1"/>
          <p:nvPr/>
        </p:nvSpPr>
        <p:spPr>
          <a:xfrm>
            <a:off x="1351886" y="2211831"/>
            <a:ext cx="16052582" cy="978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largest single source of receipts for the School District is property tax. In 2023-2024, the School District’s valuation increased from $4,280,177,242 to $4,687,127,259 or 9.51%. The following table shows the property tax rates, by fund, for the fiscal years, including a calculation of the amount and percentage by which each levy changed. Note: levies are expressed in dollars and cents per $100 of valuation.</a:t>
            </a:r>
            <a:endParaRPr/>
          </a:p>
        </p:txBody>
      </p:sp>
      <p:graphicFrame>
        <p:nvGraphicFramePr>
          <p:cNvPr id="381" name="Google Shape;381;p23"/>
          <p:cNvGraphicFramePr/>
          <p:nvPr/>
        </p:nvGraphicFramePr>
        <p:xfrm>
          <a:off x="2743200" y="35302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4370325"/>
                <a:gridCol w="2665725"/>
                <a:gridCol w="2665725"/>
                <a:gridCol w="2665725"/>
              </a:tblGrid>
              <a:tr h="7645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Fund 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FY 24 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FY 23 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Change 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699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Fund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0.9828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1.0165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-3.31%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99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Building Fund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0.0216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0.0083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159.65%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31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2013 Bond Fund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0.0913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0.1735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-47.36%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11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2009 Bond Fund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0.0673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0.0000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100.00%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70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Qualified Capital Purpose </a:t>
                      </a:r>
                      <a:endParaRPr sz="1100" u="none" cap="none" strike="noStrike"/>
                    </a:p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Undertaking Fund</a:t>
                      </a:r>
                      <a:endParaRPr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0.0300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0.0300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0192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District Totals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1.1930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1.2283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-( 0.0350)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cxnSp>
        <p:nvCxnSpPr>
          <p:cNvPr id="382" name="Google Shape;382;p23"/>
          <p:cNvCxnSpPr/>
          <p:nvPr/>
        </p:nvCxnSpPr>
        <p:spPr>
          <a:xfrm>
            <a:off x="2743163" y="8517795"/>
            <a:ext cx="12367505" cy="26132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p24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24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90" name="Google Shape;390;p24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391" name="Google Shape;391;p24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24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24"/>
          <p:cNvSpPr txBox="1"/>
          <p:nvPr/>
        </p:nvSpPr>
        <p:spPr>
          <a:xfrm>
            <a:off x="4038548" y="337179"/>
            <a:ext cx="10199896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TOTAL RECEIPTS</a:t>
            </a:r>
            <a:endParaRPr/>
          </a:p>
        </p:txBody>
      </p:sp>
      <p:sp>
        <p:nvSpPr>
          <p:cNvPr id="394" name="Google Shape;394;p24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24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396" name="Google Shape;396;p24"/>
          <p:cNvGraphicFramePr/>
          <p:nvPr/>
        </p:nvGraphicFramePr>
        <p:xfrm>
          <a:off x="2005908" y="194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4224100"/>
                <a:gridCol w="2576525"/>
                <a:gridCol w="2576525"/>
                <a:gridCol w="2576525"/>
                <a:gridCol w="2576525"/>
              </a:tblGrid>
              <a:tr h="1039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Receipts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Governmental Activities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Business Type Activities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 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 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5912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Program Receipts 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Charges for Services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$ 132,983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$ 1,417,265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$ 1,550,248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$ 1,514,560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Operating Grants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11,361,148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2,276,661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13,637,809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10,820,936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Receipts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Taxes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56,138,125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56,138,125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52,536,378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Interest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1,361,755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47,606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1,409,361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1,286,219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Fines &amp; License Fees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586,691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586,691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546,306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State Aid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17,525,649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17,525,649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16,869,041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Activities Receipts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2,757,395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2,757,395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2,102,481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 Fee Receipts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288,730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288,730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295,592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5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Other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889,422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889,422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10,851,394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 Receipts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$ 91,041,898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$ 3,741,532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$ 94,783,430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$ 96,822,907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397" name="Google Shape;397;p24"/>
          <p:cNvSpPr txBox="1"/>
          <p:nvPr/>
        </p:nvSpPr>
        <p:spPr>
          <a:xfrm>
            <a:off x="3091579" y="1031308"/>
            <a:ext cx="11766459" cy="727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Below is information from that Statement, rearranged slightly, so you can see our total receipts and disbursements for the year.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5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3" name="Google Shape;403;p25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25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05" name="Google Shape;405;p25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06" name="Google Shape;406;p25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7" name="Google Shape;407;p25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8" name="Google Shape;408;p25"/>
          <p:cNvSpPr txBox="1"/>
          <p:nvPr/>
        </p:nvSpPr>
        <p:spPr>
          <a:xfrm>
            <a:off x="4038548" y="337179"/>
            <a:ext cx="102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TOTAL </a:t>
            </a:r>
            <a:r>
              <a:rPr b="1" lang="en-US" sz="4500">
                <a:latin typeface="Poppins"/>
                <a:ea typeface="Poppins"/>
                <a:cs typeface="Poppins"/>
                <a:sym typeface="Poppins"/>
              </a:rPr>
              <a:t>DISBURSEMENTS</a:t>
            </a:r>
            <a:endParaRPr/>
          </a:p>
        </p:txBody>
      </p:sp>
      <p:sp>
        <p:nvSpPr>
          <p:cNvPr id="409" name="Google Shape;409;p25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0" name="Google Shape;410;p25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11" name="Google Shape;411;p25"/>
          <p:cNvGraphicFramePr/>
          <p:nvPr/>
        </p:nvGraphicFramePr>
        <p:xfrm>
          <a:off x="1762789" y="22933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4224100"/>
                <a:gridCol w="2576525"/>
                <a:gridCol w="2576525"/>
                <a:gridCol w="2576525"/>
                <a:gridCol w="2576525"/>
              </a:tblGrid>
              <a:tr h="103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Disbursements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Governmental Activities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Business Type Activities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2024 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99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 Total</a:t>
                      </a:r>
                      <a:endParaRPr sz="11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591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Instruction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$ 41,016,718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$ 41,016,718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$ 38,915,924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Support Services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24,927,563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24,927,563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21,791,986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&amp; Administrative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6,616,852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6,616,852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5,428,172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5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Federal Programs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4,697,193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4,697,193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3,967,613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Debt Services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8,561,172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8,561,172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7,554,571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Capital Outlay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1,716,899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1,716,899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426,459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Activities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3,729,783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3,729,783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2,245,568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 Fees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225,327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-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225,327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197,206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3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Nutrition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4,188,032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3,887,917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3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 Disbursements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$ 91,491,507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$ 4,188,032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$ 91,491,507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$ 84,415,416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412" name="Google Shape;412;p25"/>
          <p:cNvSpPr txBox="1"/>
          <p:nvPr/>
        </p:nvSpPr>
        <p:spPr>
          <a:xfrm>
            <a:off x="3091579" y="1031308"/>
            <a:ext cx="11766459" cy="7277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Below is information from that Statement, rearranged slightly, so you can see our total receipts and disbursements for the year.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26"/>
          <p:cNvGrpSpPr/>
          <p:nvPr/>
        </p:nvGrpSpPr>
        <p:grpSpPr>
          <a:xfrm rot="-5400000">
            <a:off x="3983385" y="-4036665"/>
            <a:ext cx="10287000" cy="18360330"/>
            <a:chOff x="0" y="-19050"/>
            <a:chExt cx="2709333" cy="4835643"/>
          </a:xfrm>
        </p:grpSpPr>
        <p:sp>
          <p:nvSpPr>
            <p:cNvPr id="418" name="Google Shape;418;p26"/>
            <p:cNvSpPr/>
            <p:nvPr/>
          </p:nvSpPr>
          <p:spPr>
            <a:xfrm>
              <a:off x="0" y="0"/>
              <a:ext cx="2709333" cy="4816592"/>
            </a:xfrm>
            <a:custGeom>
              <a:rect b="b" l="l" r="r" t="t"/>
              <a:pathLst>
                <a:path extrusionOk="0" h="4816592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19" name="Google Shape;419;p26"/>
            <p:cNvSpPr txBox="1"/>
            <p:nvPr/>
          </p:nvSpPr>
          <p:spPr>
            <a:xfrm>
              <a:off x="0" y="-19050"/>
              <a:ext cx="2709333" cy="4835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26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26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2" name="Google Shape;422;p26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23" name="Google Shape;423;p26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24" name="Google Shape;424;p26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p26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6" name="Google Shape;426;p26"/>
          <p:cNvGrpSpPr/>
          <p:nvPr/>
        </p:nvGrpSpPr>
        <p:grpSpPr>
          <a:xfrm>
            <a:off x="1678897" y="1171904"/>
            <a:ext cx="14440835" cy="8577006"/>
            <a:chOff x="0" y="-19050"/>
            <a:chExt cx="3803347" cy="2258965"/>
          </a:xfrm>
        </p:grpSpPr>
        <p:sp>
          <p:nvSpPr>
            <p:cNvPr id="427" name="Google Shape;427;p26"/>
            <p:cNvSpPr/>
            <p:nvPr/>
          </p:nvSpPr>
          <p:spPr>
            <a:xfrm>
              <a:off x="0" y="0"/>
              <a:ext cx="3803347" cy="2239915"/>
            </a:xfrm>
            <a:custGeom>
              <a:rect b="b" l="l" r="r" t="t"/>
              <a:pathLst>
                <a:path extrusionOk="0" h="2239915" w="3803347">
                  <a:moveTo>
                    <a:pt x="0" y="0"/>
                  </a:moveTo>
                  <a:lnTo>
                    <a:pt x="3803347" y="0"/>
                  </a:lnTo>
                  <a:lnTo>
                    <a:pt x="3803347" y="2239915"/>
                  </a:lnTo>
                  <a:lnTo>
                    <a:pt x="0" y="22399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28" name="Google Shape;428;p26"/>
            <p:cNvSpPr txBox="1"/>
            <p:nvPr/>
          </p:nvSpPr>
          <p:spPr>
            <a:xfrm>
              <a:off x="0" y="-19050"/>
              <a:ext cx="3803346" cy="22589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429" name="Google Shape;429;p26"/>
          <p:cNvGraphicFramePr/>
          <p:nvPr/>
        </p:nvGraphicFramePr>
        <p:xfrm>
          <a:off x="1964614" y="13091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3885775"/>
                <a:gridCol w="3486100"/>
                <a:gridCol w="3475675"/>
                <a:gridCol w="3480875"/>
              </a:tblGrid>
              <a:tr h="791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AMOUNT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DIFFERENCE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99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%CHANGE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14-15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$11,927,040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($1,453,862)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-10.87 %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15-16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$10,680,479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($1,246,561)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-10.45 %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8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16-17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$9,453,347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($1,227,132)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-11.49 %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17-18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$7,897,369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($1,555,978)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-16.46 %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18-19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$6,694,300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($1,203,069)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-15.23 %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6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19-20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$6,882,243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$187,943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2.81%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1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20-21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$8,045,293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$1,163,050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16.90 %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21-22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$8,439,117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$393,824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4.6%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22-23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$10,092,488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$1,653,371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8.36%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4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23-24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$10,034,566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-$57,922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-.57%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0" name="Google Shape;430;p26"/>
          <p:cNvSpPr txBox="1"/>
          <p:nvPr/>
        </p:nvSpPr>
        <p:spPr>
          <a:xfrm>
            <a:off x="4882520" y="295885"/>
            <a:ext cx="7883698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STATE AID HISTORY</a:t>
            </a:r>
            <a:endParaRPr/>
          </a:p>
        </p:txBody>
      </p:sp>
      <p:sp>
        <p:nvSpPr>
          <p:cNvPr id="431" name="Google Shape;431;p26"/>
          <p:cNvSpPr/>
          <p:nvPr/>
        </p:nvSpPr>
        <p:spPr>
          <a:xfrm flipH="1" rot="-2942733">
            <a:off x="-664444" y="753407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32" name="Google Shape;432;p26"/>
          <p:cNvSpPr/>
          <p:nvPr/>
        </p:nvSpPr>
        <p:spPr>
          <a:xfrm flipH="1" rot="2815484">
            <a:off x="16220995" y="670312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33" name="Google Shape;433;p26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p26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7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27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27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42" name="Google Shape;442;p27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43" name="Google Shape;443;p27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p27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45" name="Google Shape;445;p27"/>
          <p:cNvGraphicFramePr/>
          <p:nvPr/>
        </p:nvGraphicFramePr>
        <p:xfrm>
          <a:off x="787673" y="1299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269725"/>
                <a:gridCol w="934150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004425"/>
                <a:gridCol w="1451250"/>
                <a:gridCol w="1451250"/>
              </a:tblGrid>
              <a:tr h="60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2012-13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5,138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2013-14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5,185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2014-15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5,194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2015-16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5,309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2016-17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5,407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2017-18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491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5,507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2018-19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5,597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2019-20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5,688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2020-21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497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5,566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51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5,553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F2F4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5,678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6" name="Google Shape;446;p27"/>
          <p:cNvSpPr txBox="1"/>
          <p:nvPr/>
        </p:nvSpPr>
        <p:spPr>
          <a:xfrm>
            <a:off x="2341871" y="475680"/>
            <a:ext cx="13681867" cy="68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 YEAR ENROLLMENT HISTORY</a:t>
            </a:r>
            <a:endParaRPr/>
          </a:p>
        </p:txBody>
      </p:sp>
      <p:sp>
        <p:nvSpPr>
          <p:cNvPr id="447" name="Google Shape;447;p27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8" name="Google Shape;448;p27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8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4" name="Google Shape;454;p28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5" name="Google Shape;455;p28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56" name="Google Shape;456;p28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57" name="Google Shape;457;p28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8" name="Google Shape;458;p28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459" name="Google Shape;459;p28"/>
          <p:cNvGraphicFramePr/>
          <p:nvPr/>
        </p:nvGraphicFramePr>
        <p:xfrm>
          <a:off x="1048592" y="102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1560075"/>
                <a:gridCol w="999150"/>
                <a:gridCol w="1014175"/>
                <a:gridCol w="1067800"/>
                <a:gridCol w="1147350"/>
                <a:gridCol w="1057125"/>
                <a:gridCol w="1057125"/>
                <a:gridCol w="1057125"/>
                <a:gridCol w="1057125"/>
                <a:gridCol w="1057125"/>
                <a:gridCol w="1057125"/>
                <a:gridCol w="1057125"/>
                <a:gridCol w="1057125"/>
                <a:gridCol w="1163500"/>
                <a:gridCol w="1438150"/>
              </a:tblGrid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Bryant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Buffalo Hills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Central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Emerson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196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Glenwood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Kenwood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Meadowlark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Northeast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Park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Windy Hills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251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Horizon MS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220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631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21B7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Sunrise MS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173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185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558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647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HAC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9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rgbClr val="021B7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High School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399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376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381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354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1522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64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22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 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5,678</a:t>
                      </a:r>
                      <a:endParaRPr sz="1100" u="none" cap="none" strike="noStrike"/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21B79"/>
                    </a:solidFill>
                  </a:tcPr>
                </a:tc>
              </a:tr>
            </a:tbl>
          </a:graphicData>
        </a:graphic>
      </p:graphicFrame>
      <p:sp>
        <p:nvSpPr>
          <p:cNvPr id="460" name="Google Shape;460;p28"/>
          <p:cNvSpPr txBox="1"/>
          <p:nvPr/>
        </p:nvSpPr>
        <p:spPr>
          <a:xfrm>
            <a:off x="2303067" y="337179"/>
            <a:ext cx="13681867" cy="6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2023-2024 ENROLLMENT BY BUILDING</a:t>
            </a:r>
            <a:endParaRPr/>
          </a:p>
        </p:txBody>
      </p:sp>
      <p:sp>
        <p:nvSpPr>
          <p:cNvPr id="461" name="Google Shape;461;p28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2" name="Google Shape;462;p28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29"/>
          <p:cNvGrpSpPr/>
          <p:nvPr/>
        </p:nvGrpSpPr>
        <p:grpSpPr>
          <a:xfrm rot="-5400000">
            <a:off x="3964335" y="-4036665"/>
            <a:ext cx="10287000" cy="18360330"/>
            <a:chOff x="0" y="-19050"/>
            <a:chExt cx="2709333" cy="4835643"/>
          </a:xfrm>
        </p:grpSpPr>
        <p:sp>
          <p:nvSpPr>
            <p:cNvPr id="468" name="Google Shape;468;p29"/>
            <p:cNvSpPr/>
            <p:nvPr/>
          </p:nvSpPr>
          <p:spPr>
            <a:xfrm>
              <a:off x="0" y="0"/>
              <a:ext cx="2709333" cy="4816592"/>
            </a:xfrm>
            <a:custGeom>
              <a:rect b="b" l="l" r="r" t="t"/>
              <a:pathLst>
                <a:path extrusionOk="0" h="4816592" w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69" name="Google Shape;469;p29"/>
            <p:cNvSpPr txBox="1"/>
            <p:nvPr/>
          </p:nvSpPr>
          <p:spPr>
            <a:xfrm>
              <a:off x="0" y="-19050"/>
              <a:ext cx="2709333" cy="48356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1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0" name="Google Shape;470;p29"/>
          <p:cNvSpPr/>
          <p:nvPr/>
        </p:nvSpPr>
        <p:spPr>
          <a:xfrm rot="2816745">
            <a:off x="16201008" y="-69536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0" y="0"/>
                </a:moveTo>
                <a:lnTo>
                  <a:pt x="4802675" y="0"/>
                </a:lnTo>
                <a:lnTo>
                  <a:pt x="4802675" y="1510660"/>
                </a:lnTo>
                <a:lnTo>
                  <a:pt x="0" y="151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1" name="Google Shape;471;p29"/>
          <p:cNvSpPr/>
          <p:nvPr/>
        </p:nvSpPr>
        <p:spPr>
          <a:xfrm flipH="1" rot="-2906905">
            <a:off x="-2486805" y="-270124"/>
            <a:ext cx="4802674" cy="1510659"/>
          </a:xfrm>
          <a:custGeom>
            <a:rect b="b" l="l" r="r" t="t"/>
            <a:pathLst>
              <a:path extrusionOk="0" h="1510659" w="4802674">
                <a:moveTo>
                  <a:pt x="4802675" y="0"/>
                </a:moveTo>
                <a:lnTo>
                  <a:pt x="0" y="0"/>
                </a:lnTo>
                <a:lnTo>
                  <a:pt x="0" y="1510659"/>
                </a:lnTo>
                <a:lnTo>
                  <a:pt x="4802675" y="1510659"/>
                </a:lnTo>
                <a:lnTo>
                  <a:pt x="480267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29"/>
          <p:cNvSpPr/>
          <p:nvPr/>
        </p:nvSpPr>
        <p:spPr>
          <a:xfrm rot="2816745">
            <a:off x="15173184" y="78807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0" y="0"/>
                </a:moveTo>
                <a:lnTo>
                  <a:pt x="4213365" y="0"/>
                </a:lnTo>
                <a:lnTo>
                  <a:pt x="4213365" y="481244"/>
                </a:lnTo>
                <a:lnTo>
                  <a:pt x="0" y="481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73" name="Google Shape;473;p29"/>
          <p:cNvSpPr/>
          <p:nvPr/>
        </p:nvSpPr>
        <p:spPr>
          <a:xfrm flipH="1" rot="-2942733">
            <a:off x="-1058091" y="742968"/>
            <a:ext cx="4213366" cy="481243"/>
          </a:xfrm>
          <a:custGeom>
            <a:rect b="b" l="l" r="r" t="t"/>
            <a:pathLst>
              <a:path extrusionOk="0" h="481243" w="4213366">
                <a:moveTo>
                  <a:pt x="4213365" y="0"/>
                </a:moveTo>
                <a:lnTo>
                  <a:pt x="0" y="0"/>
                </a:lnTo>
                <a:lnTo>
                  <a:pt x="0" y="481244"/>
                </a:lnTo>
                <a:lnTo>
                  <a:pt x="4213365" y="481244"/>
                </a:lnTo>
                <a:lnTo>
                  <a:pt x="421336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74" name="Google Shape;474;p29"/>
          <p:cNvSpPr/>
          <p:nvPr/>
        </p:nvSpPr>
        <p:spPr>
          <a:xfrm>
            <a:off x="16293027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1" y="0"/>
                </a:lnTo>
                <a:lnTo>
                  <a:pt x="654021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5" name="Google Shape;475;p29"/>
          <p:cNvSpPr/>
          <p:nvPr/>
        </p:nvSpPr>
        <p:spPr>
          <a:xfrm>
            <a:off x="1351886" y="374679"/>
            <a:ext cx="654021" cy="654021"/>
          </a:xfrm>
          <a:custGeom>
            <a:rect b="b" l="l" r="r" t="t"/>
            <a:pathLst>
              <a:path extrusionOk="0" h="654021" w="654021">
                <a:moveTo>
                  <a:pt x="0" y="0"/>
                </a:moveTo>
                <a:lnTo>
                  <a:pt x="654022" y="0"/>
                </a:lnTo>
                <a:lnTo>
                  <a:pt x="654022" y="654021"/>
                </a:lnTo>
                <a:lnTo>
                  <a:pt x="0" y="654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29"/>
          <p:cNvSpPr/>
          <p:nvPr/>
        </p:nvSpPr>
        <p:spPr>
          <a:xfrm flipH="1" rot="-2942733">
            <a:off x="-664444" y="753407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77" name="Google Shape;477;p29"/>
          <p:cNvSpPr/>
          <p:nvPr/>
        </p:nvSpPr>
        <p:spPr>
          <a:xfrm flipH="1" rot="2815484">
            <a:off x="16220995" y="670312"/>
            <a:ext cx="2696291" cy="307966"/>
          </a:xfrm>
          <a:custGeom>
            <a:rect b="b" l="l" r="r" t="t"/>
            <a:pathLst>
              <a:path extrusionOk="0" h="307966" w="2696291">
                <a:moveTo>
                  <a:pt x="2696291" y="0"/>
                </a:moveTo>
                <a:lnTo>
                  <a:pt x="0" y="0"/>
                </a:lnTo>
                <a:lnTo>
                  <a:pt x="0" y="307966"/>
                </a:lnTo>
                <a:lnTo>
                  <a:pt x="2696291" y="307966"/>
                </a:lnTo>
                <a:lnTo>
                  <a:pt x="269629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5059" l="0" r="0" t="-80308"/>
            </a:stretch>
          </a:blipFill>
          <a:ln>
            <a:noFill/>
          </a:ln>
        </p:spPr>
      </p:sp>
      <p:sp>
        <p:nvSpPr>
          <p:cNvPr id="478" name="Google Shape;478;p29"/>
          <p:cNvSpPr txBox="1"/>
          <p:nvPr/>
        </p:nvSpPr>
        <p:spPr>
          <a:xfrm>
            <a:off x="3631775" y="156600"/>
            <a:ext cx="10583100" cy="1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CASH RECEIPTS, </a:t>
            </a: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DISBURSEMENTS</a:t>
            </a: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endParaRPr/>
          </a:p>
          <a:p>
            <a:pPr indent="0" lvl="0" marL="0" marR="0" rtl="0" algn="ctr">
              <a:lnSpc>
                <a:spcPct val="112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00">
                <a:solidFill>
                  <a:srgbClr val="021B79"/>
                </a:solidFill>
                <a:latin typeface="Poppins"/>
                <a:ea typeface="Poppins"/>
                <a:cs typeface="Poppins"/>
                <a:sym typeface="Poppins"/>
              </a:rPr>
              <a:t>&amp; CASH BALANCES FYE 2024</a:t>
            </a:r>
            <a:endParaRPr/>
          </a:p>
        </p:txBody>
      </p:sp>
      <p:sp>
        <p:nvSpPr>
          <p:cNvPr id="479" name="Google Shape;479;p29"/>
          <p:cNvSpPr/>
          <p:nvPr/>
        </p:nvSpPr>
        <p:spPr>
          <a:xfrm>
            <a:off x="161428" y="301118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0" name="Google Shape;480;p29"/>
          <p:cNvSpPr/>
          <p:nvPr/>
        </p:nvSpPr>
        <p:spPr>
          <a:xfrm>
            <a:off x="17251848" y="276222"/>
            <a:ext cx="887163" cy="887163"/>
          </a:xfrm>
          <a:custGeom>
            <a:rect b="b" l="l" r="r" t="t"/>
            <a:pathLst>
              <a:path extrusionOk="0" h="887163" w="887163">
                <a:moveTo>
                  <a:pt x="0" y="0"/>
                </a:moveTo>
                <a:lnTo>
                  <a:pt x="887164" y="0"/>
                </a:lnTo>
                <a:lnTo>
                  <a:pt x="887164" y="887163"/>
                </a:lnTo>
                <a:lnTo>
                  <a:pt x="0" y="88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1" name="Google Shape;481;p29"/>
          <p:cNvSpPr txBox="1"/>
          <p:nvPr/>
        </p:nvSpPr>
        <p:spPr>
          <a:xfrm>
            <a:off x="3134479" y="1520573"/>
            <a:ext cx="11080519" cy="513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COMBINED SCHEDULE OF CASH RECEIPTS, DISBURSEMENTS AND CASH BALANCES</a:t>
            </a:r>
            <a:endParaRPr/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the Year Ended August 31, 2024</a:t>
            </a:r>
            <a:endParaRPr/>
          </a:p>
        </p:txBody>
      </p:sp>
      <p:graphicFrame>
        <p:nvGraphicFramePr>
          <p:cNvPr id="482" name="Google Shape;482;p29"/>
          <p:cNvGraphicFramePr/>
          <p:nvPr/>
        </p:nvGraphicFramePr>
        <p:xfrm>
          <a:off x="391041" y="21637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{A7E3F91C-E201-4ECE-ADC1-BC9D93293461}</a:tableStyleId>
              </a:tblPr>
              <a:tblGrid>
                <a:gridCol w="3270700"/>
                <a:gridCol w="3461950"/>
                <a:gridCol w="2693325"/>
                <a:gridCol w="2693325"/>
                <a:gridCol w="2934875"/>
                <a:gridCol w="2451750"/>
              </a:tblGrid>
              <a:tr h="1077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267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Cash Balance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at the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Beginning of the Year</a:t>
                      </a:r>
                      <a:endParaRPr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Receipts and Transfers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Disbursements and Transfers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Excess (Deficiency) of Receipts Over (Under) Disbursements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Cash Balance 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at the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13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End of the Year</a:t>
                      </a:r>
                      <a:endParaRPr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C00"/>
                    </a:solidFill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$ 27,033,505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$ 75,847,827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$ 73,745,553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$ 2,102,274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$ 29,135,779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Activity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2,679,878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2,757,395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3,729,783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(972,388)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1,707,490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Nutrition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2,787,009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3,741,532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4,188,032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(446,500)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2,340,509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Bond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10,080,340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7,853,080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7,361,572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491,508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10,571,848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Special Building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1,914,685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1,036,236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899,891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136,345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2,051,030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Depreciation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1,076,197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249,673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1,102,609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(852,936)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223,261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Employee Benefit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323,878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5,977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281,774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(275,797)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48,081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Cooperative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130,685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573,567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680,865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(107,298)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23,387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Student Fee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287,578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288,730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225,327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63,403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350,981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820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Qualified Capital Purpose Undertaking Fund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10,549,850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2,666,596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3,701,316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(1,034,720)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9,515,130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1275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Grand Total All Funds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$ 56,863,605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$ 95,020,613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$ 95,916,722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(896,109)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sng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$ 55,967,496</a:t>
                      </a:r>
                      <a:endParaRPr sz="1100" u="none" cap="none" strike="noStrike"/>
                    </a:p>
                  </a:txBody>
                  <a:tcPr marT="28575" marB="28575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B60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0"/>
          <p:cNvSpPr/>
          <p:nvPr/>
        </p:nvSpPr>
        <p:spPr>
          <a:xfrm>
            <a:off x="221140" y="927448"/>
            <a:ext cx="8553615" cy="8553615"/>
          </a:xfrm>
          <a:custGeom>
            <a:rect b="b" l="l" r="r" t="t"/>
            <a:pathLst>
              <a:path extrusionOk="0" h="8553615" w="8553615">
                <a:moveTo>
                  <a:pt x="0" y="0"/>
                </a:moveTo>
                <a:lnTo>
                  <a:pt x="8553615" y="0"/>
                </a:lnTo>
                <a:lnTo>
                  <a:pt x="8553615" y="8553615"/>
                </a:lnTo>
                <a:lnTo>
                  <a:pt x="0" y="85536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8" name="Google Shape;488;p30"/>
          <p:cNvSpPr/>
          <p:nvPr/>
        </p:nvSpPr>
        <p:spPr>
          <a:xfrm>
            <a:off x="14525294" y="6524294"/>
            <a:ext cx="2734006" cy="2734006"/>
          </a:xfrm>
          <a:custGeom>
            <a:rect b="b" l="l" r="r" t="t"/>
            <a:pathLst>
              <a:path extrusionOk="0" h="2734006" w="2734006">
                <a:moveTo>
                  <a:pt x="0" y="0"/>
                </a:moveTo>
                <a:lnTo>
                  <a:pt x="2734006" y="0"/>
                </a:lnTo>
                <a:lnTo>
                  <a:pt x="2734006" y="2734006"/>
                </a:lnTo>
                <a:lnTo>
                  <a:pt x="0" y="2734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9" name="Google Shape;489;p30"/>
          <p:cNvSpPr/>
          <p:nvPr/>
        </p:nvSpPr>
        <p:spPr>
          <a:xfrm flipH="1" rot="7901713">
            <a:off x="369264" y="-14654"/>
            <a:ext cx="9769056" cy="3072812"/>
          </a:xfrm>
          <a:custGeom>
            <a:rect b="b" l="l" r="r" t="t"/>
            <a:pathLst>
              <a:path extrusionOk="0" h="3072812" w="9769056">
                <a:moveTo>
                  <a:pt x="9769056" y="0"/>
                </a:moveTo>
                <a:lnTo>
                  <a:pt x="0" y="0"/>
                </a:lnTo>
                <a:lnTo>
                  <a:pt x="0" y="3072812"/>
                </a:lnTo>
                <a:lnTo>
                  <a:pt x="9769056" y="3072812"/>
                </a:lnTo>
                <a:lnTo>
                  <a:pt x="976905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0" name="Google Shape;490;p30"/>
          <p:cNvSpPr/>
          <p:nvPr/>
        </p:nvSpPr>
        <p:spPr>
          <a:xfrm rot="7901713">
            <a:off x="-1456491" y="7699667"/>
            <a:ext cx="9769056" cy="3072812"/>
          </a:xfrm>
          <a:custGeom>
            <a:rect b="b" l="l" r="r" t="t"/>
            <a:pathLst>
              <a:path extrusionOk="0" h="3072812" w="9769056">
                <a:moveTo>
                  <a:pt x="0" y="0"/>
                </a:moveTo>
                <a:lnTo>
                  <a:pt x="9769056" y="0"/>
                </a:lnTo>
                <a:lnTo>
                  <a:pt x="9769056" y="3072812"/>
                </a:lnTo>
                <a:lnTo>
                  <a:pt x="0" y="3072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1" name="Google Shape;491;p30"/>
          <p:cNvSpPr/>
          <p:nvPr/>
        </p:nvSpPr>
        <p:spPr>
          <a:xfrm rot="7885646">
            <a:off x="5439295" y="1114148"/>
            <a:ext cx="5461122" cy="815209"/>
          </a:xfrm>
          <a:custGeom>
            <a:rect b="b" l="l" r="r" t="t"/>
            <a:pathLst>
              <a:path extrusionOk="0" h="815209" w="5461122">
                <a:moveTo>
                  <a:pt x="0" y="0"/>
                </a:moveTo>
                <a:lnTo>
                  <a:pt x="5461122" y="0"/>
                </a:lnTo>
                <a:lnTo>
                  <a:pt x="5461122" y="815208"/>
                </a:lnTo>
                <a:lnTo>
                  <a:pt x="0" y="815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8566" l="0" r="0" t="-42141"/>
            </a:stretch>
          </a:blipFill>
          <a:ln>
            <a:noFill/>
          </a:ln>
        </p:spPr>
      </p:sp>
      <p:sp>
        <p:nvSpPr>
          <p:cNvPr id="492" name="Google Shape;492;p30"/>
          <p:cNvSpPr/>
          <p:nvPr/>
        </p:nvSpPr>
        <p:spPr>
          <a:xfrm flipH="1" rot="7885646">
            <a:off x="-1701861" y="8200655"/>
            <a:ext cx="5461122" cy="815209"/>
          </a:xfrm>
          <a:custGeom>
            <a:rect b="b" l="l" r="r" t="t"/>
            <a:pathLst>
              <a:path extrusionOk="0" h="815209" w="5461122">
                <a:moveTo>
                  <a:pt x="5461122" y="0"/>
                </a:moveTo>
                <a:lnTo>
                  <a:pt x="0" y="0"/>
                </a:lnTo>
                <a:lnTo>
                  <a:pt x="0" y="815208"/>
                </a:lnTo>
                <a:lnTo>
                  <a:pt x="5461122" y="815208"/>
                </a:lnTo>
                <a:lnTo>
                  <a:pt x="546112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8566" l="0" r="0" t="-42141"/>
            </a:stretch>
          </a:blipFill>
          <a:ln>
            <a:noFill/>
          </a:ln>
        </p:spPr>
      </p:sp>
      <p:sp>
        <p:nvSpPr>
          <p:cNvPr id="493" name="Google Shape;493;p30"/>
          <p:cNvSpPr/>
          <p:nvPr/>
        </p:nvSpPr>
        <p:spPr>
          <a:xfrm>
            <a:off x="670923" y="1377231"/>
            <a:ext cx="7654049" cy="7654049"/>
          </a:xfrm>
          <a:custGeom>
            <a:rect b="b" l="l" r="r" t="t"/>
            <a:pathLst>
              <a:path extrusionOk="0" h="7654049" w="7654049">
                <a:moveTo>
                  <a:pt x="0" y="0"/>
                </a:moveTo>
                <a:lnTo>
                  <a:pt x="7654049" y="0"/>
                </a:lnTo>
                <a:lnTo>
                  <a:pt x="7654049" y="7654049"/>
                </a:lnTo>
                <a:lnTo>
                  <a:pt x="0" y="7654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4" name="Google Shape;494;p30"/>
          <p:cNvSpPr/>
          <p:nvPr/>
        </p:nvSpPr>
        <p:spPr>
          <a:xfrm>
            <a:off x="1093944" y="1800252"/>
            <a:ext cx="6808007" cy="6808007"/>
          </a:xfrm>
          <a:custGeom>
            <a:rect b="b" l="l" r="r" t="t"/>
            <a:pathLst>
              <a:path extrusionOk="0" h="6808007" w="6808007">
                <a:moveTo>
                  <a:pt x="0" y="0"/>
                </a:moveTo>
                <a:lnTo>
                  <a:pt x="6808007" y="0"/>
                </a:lnTo>
                <a:lnTo>
                  <a:pt x="6808007" y="6808007"/>
                </a:lnTo>
                <a:lnTo>
                  <a:pt x="0" y="6808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5" name="Google Shape;495;p30"/>
          <p:cNvSpPr/>
          <p:nvPr/>
        </p:nvSpPr>
        <p:spPr>
          <a:xfrm>
            <a:off x="14716842" y="6715842"/>
            <a:ext cx="2350909" cy="2350909"/>
          </a:xfrm>
          <a:custGeom>
            <a:rect b="b" l="l" r="r" t="t"/>
            <a:pathLst>
              <a:path extrusionOk="0" h="2350909" w="2350909">
                <a:moveTo>
                  <a:pt x="0" y="0"/>
                </a:moveTo>
                <a:lnTo>
                  <a:pt x="2350909" y="0"/>
                </a:lnTo>
                <a:lnTo>
                  <a:pt x="2350909" y="2350909"/>
                </a:lnTo>
                <a:lnTo>
                  <a:pt x="0" y="2350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6" name="Google Shape;496;p30"/>
          <p:cNvSpPr/>
          <p:nvPr/>
        </p:nvSpPr>
        <p:spPr>
          <a:xfrm>
            <a:off x="522651" y="805937"/>
            <a:ext cx="1142588" cy="1142588"/>
          </a:xfrm>
          <a:custGeom>
            <a:rect b="b" l="l" r="r" t="t"/>
            <a:pathLst>
              <a:path extrusionOk="0" h="1142588" w="1142588">
                <a:moveTo>
                  <a:pt x="0" y="0"/>
                </a:moveTo>
                <a:lnTo>
                  <a:pt x="1142587" y="0"/>
                </a:lnTo>
                <a:lnTo>
                  <a:pt x="1142587" y="1142588"/>
                </a:lnTo>
                <a:lnTo>
                  <a:pt x="0" y="1142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7" name="Google Shape;497;p30"/>
          <p:cNvSpPr/>
          <p:nvPr/>
        </p:nvSpPr>
        <p:spPr>
          <a:xfrm>
            <a:off x="7323616" y="7606902"/>
            <a:ext cx="1001357" cy="1001357"/>
          </a:xfrm>
          <a:custGeom>
            <a:rect b="b" l="l" r="r" t="t"/>
            <a:pathLst>
              <a:path extrusionOk="0" h="1001357" w="1001357">
                <a:moveTo>
                  <a:pt x="0" y="0"/>
                </a:moveTo>
                <a:lnTo>
                  <a:pt x="1001356" y="0"/>
                </a:lnTo>
                <a:lnTo>
                  <a:pt x="1001356" y="1001357"/>
                </a:lnTo>
                <a:lnTo>
                  <a:pt x="0" y="10013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8" name="Google Shape;498;p30"/>
          <p:cNvSpPr/>
          <p:nvPr/>
        </p:nvSpPr>
        <p:spPr>
          <a:xfrm>
            <a:off x="14797121" y="6796126"/>
            <a:ext cx="2190351" cy="2190343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42807" l="0" r="0" t="-700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0"/>
          <p:cNvSpPr/>
          <p:nvPr/>
        </p:nvSpPr>
        <p:spPr>
          <a:xfrm>
            <a:off x="1093944" y="1948525"/>
            <a:ext cx="6343048" cy="6343022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0"/>
          <p:cNvSpPr txBox="1"/>
          <p:nvPr/>
        </p:nvSpPr>
        <p:spPr>
          <a:xfrm>
            <a:off x="11582400" y="6215000"/>
            <a:ext cx="3672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8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1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12"/>
              </a:rPr>
              <a:t>Access KPS FY 24 Audit</a:t>
            </a:r>
            <a:endParaRPr/>
          </a:p>
        </p:txBody>
      </p:sp>
      <p:sp>
        <p:nvSpPr>
          <p:cNvPr id="501" name="Google Shape;501;p30"/>
          <p:cNvSpPr txBox="1"/>
          <p:nvPr/>
        </p:nvSpPr>
        <p:spPr>
          <a:xfrm>
            <a:off x="10691352" y="1019175"/>
            <a:ext cx="6567948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Kearney Public Schools</a:t>
            </a:r>
            <a:endParaRPr/>
          </a:p>
          <a:p>
            <a:pPr indent="0" lvl="0" marL="0" marR="0" rtl="0" algn="r">
              <a:lnSpc>
                <a:spcPct val="11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2024 Audit</a:t>
            </a:r>
            <a:endParaRPr/>
          </a:p>
        </p:txBody>
      </p:sp>
      <p:sp>
        <p:nvSpPr>
          <p:cNvPr id="502" name="Google Shape;502;p30"/>
          <p:cNvSpPr txBox="1"/>
          <p:nvPr/>
        </p:nvSpPr>
        <p:spPr>
          <a:xfrm>
            <a:off x="10444723" y="7601100"/>
            <a:ext cx="3761219" cy="955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Associate Superintendent</a:t>
            </a:r>
            <a:endParaRPr/>
          </a:p>
          <a:p>
            <a:pPr indent="0" lvl="0" marL="0" marR="0" rtl="0" algn="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chrloofe@kearneycats.com</a:t>
            </a:r>
            <a:endParaRPr/>
          </a:p>
          <a:p>
            <a:pPr indent="0" lvl="0" marL="0" marR="0" rtl="0" algn="r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308-698-8006</a:t>
            </a:r>
            <a:endParaRPr/>
          </a:p>
        </p:txBody>
      </p:sp>
      <p:sp>
        <p:nvSpPr>
          <p:cNvPr id="503" name="Google Shape;503;p30"/>
          <p:cNvSpPr txBox="1"/>
          <p:nvPr/>
        </p:nvSpPr>
        <p:spPr>
          <a:xfrm>
            <a:off x="10282208" y="7030722"/>
            <a:ext cx="3862389" cy="576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2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4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Dr. Chris Loofe</a:t>
            </a:r>
            <a:endParaRPr/>
          </a:p>
        </p:txBody>
      </p:sp>
      <p:sp>
        <p:nvSpPr>
          <p:cNvPr id="504" name="Google Shape;504;p30"/>
          <p:cNvSpPr txBox="1"/>
          <p:nvPr/>
        </p:nvSpPr>
        <p:spPr>
          <a:xfrm>
            <a:off x="11894700" y="3500775"/>
            <a:ext cx="5589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KEARNEY PUBLIC SCHOOL DISTRICT NO. 07</a:t>
            </a:r>
            <a:endParaRPr sz="19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KEARNEY, NEBRASKA</a:t>
            </a:r>
            <a:endParaRPr sz="19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FINANCIAL REPORT</a:t>
            </a:r>
            <a:endParaRPr sz="19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(AUDITED)</a:t>
            </a:r>
            <a:endParaRPr sz="19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AUGUST 31, 2024</a:t>
            </a:r>
            <a:endParaRPr sz="19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