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6" r:id="rId5"/>
    <p:sldId id="258" r:id="rId6"/>
    <p:sldId id="262" r:id="rId7"/>
    <p:sldId id="1062" r:id="rId8"/>
    <p:sldId id="1070" r:id="rId9"/>
    <p:sldId id="264" r:id="rId10"/>
    <p:sldId id="263" r:id="rId11"/>
    <p:sldId id="265" r:id="rId12"/>
    <p:sldId id="1219" r:id="rId13"/>
    <p:sldId id="1220" r:id="rId14"/>
    <p:sldId id="1169" r:id="rId15"/>
    <p:sldId id="267" r:id="rId16"/>
    <p:sldId id="1071" r:id="rId17"/>
    <p:sldId id="1222" r:id="rId18"/>
    <p:sldId id="1057" r:id="rId19"/>
    <p:sldId id="1221" r:id="rId20"/>
    <p:sldId id="1044" r:id="rId21"/>
    <p:sldId id="1087" r:id="rId22"/>
    <p:sldId id="266" r:id="rId23"/>
    <p:sldId id="1073" r:id="rId24"/>
    <p:sldId id="1065" r:id="rId25"/>
    <p:sldId id="1130" r:id="rId26"/>
    <p:sldId id="1076" r:id="rId27"/>
    <p:sldId id="1078" r:id="rId28"/>
    <p:sldId id="1064" r:id="rId29"/>
    <p:sldId id="121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5DD5FF"/>
    <a:srgbClr val="BD92DE"/>
    <a:srgbClr val="B07BD7"/>
    <a:srgbClr val="FFB089"/>
    <a:srgbClr val="FFA679"/>
    <a:srgbClr val="FFCCB3"/>
    <a:srgbClr val="FF9966"/>
    <a:srgbClr val="65FFB2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40126582278479"/>
          <c:y val="0.21916123642439436"/>
          <c:w val="0.51175012658227859"/>
          <c:h val="0.67549306599832926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explosion val="1"/>
          <c:dPt>
            <c:idx val="0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7B7-4BE4-9162-B17051983890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7B7-4BE4-9162-B17051983890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7B7-4BE4-9162-B170519838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data'!$A$26:$A$29</c:f>
              <c:strCache>
                <c:ptCount val="4"/>
                <c:pt idx="0">
                  <c:v>Local</c:v>
                </c:pt>
                <c:pt idx="1">
                  <c:v>State</c:v>
                </c:pt>
                <c:pt idx="2">
                  <c:v>Other</c:v>
                </c:pt>
                <c:pt idx="3">
                  <c:v>Fund Balance</c:v>
                </c:pt>
              </c:strCache>
            </c:strRef>
          </c:cat>
          <c:val>
            <c:numRef>
              <c:f>'chart data'!$B$26:$B$29</c:f>
              <c:numCache>
                <c:formatCode>"$"#,##0_);\("$"#,##0\)</c:formatCode>
                <c:ptCount val="4"/>
                <c:pt idx="0">
                  <c:v>408758557</c:v>
                </c:pt>
                <c:pt idx="1">
                  <c:v>307923044</c:v>
                </c:pt>
                <c:pt idx="2">
                  <c:v>1480231</c:v>
                </c:pt>
                <c:pt idx="3">
                  <c:v>20840282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7B7-4BE4-9162-B17051983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6424016397377135"/>
          <c:y val="0.30083200991812609"/>
          <c:w val="0.29429568993902094"/>
          <c:h val="0.54887336368542061"/>
        </c:manualLayout>
      </c:layout>
      <c:pieChart>
        <c:varyColors val="1"/>
        <c:ser>
          <c:idx val="0"/>
          <c:order val="0"/>
          <c:explosion val="1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035D-42C5-AE1D-0AE7C39058EF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35D-42C5-AE1D-0AE7C39058EF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035D-42C5-AE1D-0AE7C39058EF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035D-42C5-AE1D-0AE7C39058E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035D-42C5-AE1D-0AE7C39058E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035D-42C5-AE1D-0AE7C39058E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035D-42C5-AE1D-0AE7C39058EF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035D-42C5-AE1D-0AE7C39058EF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035D-42C5-AE1D-0AE7C39058EF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035D-42C5-AE1D-0AE7C39058EF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035D-42C5-AE1D-0AE7C39058EF}"/>
              </c:ext>
            </c:extLst>
          </c:dPt>
          <c:dPt>
            <c:idx val="1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C-035D-42C5-AE1D-0AE7C39058EF}"/>
              </c:ext>
            </c:extLst>
          </c:dPt>
          <c:dPt>
            <c:idx val="12"/>
            <c:bubble3D val="0"/>
            <c:spPr>
              <a:solidFill>
                <a:srgbClr val="FF0000"/>
              </a:solidFill>
              <a:ln w="12700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035D-42C5-AE1D-0AE7C39058EF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F-035D-42C5-AE1D-0AE7C39058EF}"/>
              </c:ext>
            </c:extLst>
          </c:dPt>
          <c:dLbls>
            <c:dLbl>
              <c:idx val="0"/>
              <c:layout>
                <c:manualLayout>
                  <c:x val="0.10052434732080852"/>
                  <c:y val="-1.38757126543315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5D-42C5-AE1D-0AE7C39058EF}"/>
                </c:ext>
              </c:extLst>
            </c:dLbl>
            <c:dLbl>
              <c:idx val="1"/>
              <c:layout>
                <c:manualLayout>
                  <c:x val="5.4676671932596101E-2"/>
                  <c:y val="-1.283104643104643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5D-42C5-AE1D-0AE7C39058EF}"/>
                </c:ext>
              </c:extLst>
            </c:dLbl>
            <c:dLbl>
              <c:idx val="2"/>
              <c:layout>
                <c:manualLayout>
                  <c:x val="0.10392827804107425"/>
                  <c:y val="-2.569230769230898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5D-42C5-AE1D-0AE7C39058EF}"/>
                </c:ext>
              </c:extLst>
            </c:dLbl>
            <c:dLbl>
              <c:idx val="3"/>
              <c:layout>
                <c:manualLayout>
                  <c:x val="-7.2786519220642443E-2"/>
                  <c:y val="-6.934305555555555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5D-42C5-AE1D-0AE7C39058EF}"/>
                </c:ext>
              </c:extLst>
            </c:dLbl>
            <c:dLbl>
              <c:idx val="4"/>
              <c:layout>
                <c:manualLayout>
                  <c:x val="-3.6113638757240656E-2"/>
                  <c:y val="1.0541926541926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35D-42C5-AE1D-0AE7C39058EF}"/>
                </c:ext>
              </c:extLst>
            </c:dLbl>
            <c:dLbl>
              <c:idx val="5"/>
              <c:layout>
                <c:manualLayout>
                  <c:x val="-0.10603550854467779"/>
                  <c:y val="0.127428626178352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35D-42C5-AE1D-0AE7C39058EF}"/>
                </c:ext>
              </c:extLst>
            </c:dLbl>
            <c:dLbl>
              <c:idx val="6"/>
              <c:layout>
                <c:manualLayout>
                  <c:x val="-5.9592809976688671E-2"/>
                  <c:y val="6.06176388888888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677547470259523"/>
                      <c:h val="0.107810971132752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035D-42C5-AE1D-0AE7C39058EF}"/>
                </c:ext>
              </c:extLst>
            </c:dLbl>
            <c:dLbl>
              <c:idx val="7"/>
              <c:layout>
                <c:manualLayout>
                  <c:x val="-0.17953410218442117"/>
                  <c:y val="-6.511252462942305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35D-42C5-AE1D-0AE7C39058EF}"/>
                </c:ext>
              </c:extLst>
            </c:dLbl>
            <c:dLbl>
              <c:idx val="8"/>
              <c:layout>
                <c:manualLayout>
                  <c:x val="-0.14980511655874415"/>
                  <c:y val="-0.10200813261191281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35D-42C5-AE1D-0AE7C39058EF}"/>
                </c:ext>
              </c:extLst>
            </c:dLbl>
            <c:dLbl>
              <c:idx val="9"/>
              <c:layout>
                <c:manualLayout>
                  <c:x val="-1.5303317535545072E-2"/>
                  <c:y val="-2.978613998613998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35D-42C5-AE1D-0AE7C39058EF}"/>
                </c:ext>
              </c:extLst>
            </c:dLbl>
            <c:dLbl>
              <c:idx val="10"/>
              <c:layout>
                <c:manualLayout>
                  <c:x val="-1.7638546603475514E-2"/>
                  <c:y val="-9.44913888888888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35D-42C5-AE1D-0AE7C39058EF}"/>
                </c:ext>
              </c:extLst>
            </c:dLbl>
            <c:dLbl>
              <c:idx val="11"/>
              <c:layout>
                <c:manualLayout>
                  <c:x val="9.2586835176408588E-2"/>
                  <c:y val="-6.035819444444445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35D-42C5-AE1D-0AE7C39058EF}"/>
                </c:ext>
              </c:extLst>
            </c:dLbl>
            <c:dLbl>
              <c:idx val="12"/>
              <c:layout>
                <c:manualLayout>
                  <c:x val="0.17943934222391159"/>
                  <c:y val="-7.787568515066359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35D-42C5-AE1D-0AE7C39058EF}"/>
                </c:ext>
              </c:extLst>
            </c:dLbl>
            <c:dLbl>
              <c:idx val="13"/>
              <c:layout>
                <c:manualLayout>
                  <c:x val="0.12027509215376514"/>
                  <c:y val="2.08209286209285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35D-42C5-AE1D-0AE7C39058EF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data'!$A$6:$A$19</c:f>
              <c:strCache>
                <c:ptCount val="14"/>
                <c:pt idx="0">
                  <c:v>Real Estate</c:v>
                </c:pt>
                <c:pt idx="1">
                  <c:v>Earned Income Tax</c:v>
                </c:pt>
                <c:pt idx="2">
                  <c:v>Real Estate Transfer Tax</c:v>
                </c:pt>
                <c:pt idx="3">
                  <c:v>Other Local Revenues</c:v>
                </c:pt>
                <c:pt idx="4">
                  <c:v>Basic Instructional Subsidy</c:v>
                </c:pt>
                <c:pt idx="5">
                  <c:v>Special Education State Reimbursement</c:v>
                </c:pt>
                <c:pt idx="6">
                  <c:v>Transportation State Reimbursement</c:v>
                </c:pt>
                <c:pt idx="7">
                  <c:v>State Property Tax Reduction</c:v>
                </c:pt>
                <c:pt idx="8">
                  <c:v>Social Security Payments</c:v>
                </c:pt>
                <c:pt idx="9">
                  <c:v>Retirement Contributions</c:v>
                </c:pt>
                <c:pt idx="10">
                  <c:v>Other State Revenues</c:v>
                </c:pt>
                <c:pt idx="11">
                  <c:v>Other Sources Revenues</c:v>
                </c:pt>
                <c:pt idx="12">
                  <c:v>Fund Balance</c:v>
                </c:pt>
                <c:pt idx="13">
                  <c:v>Prior Year Encumb.</c:v>
                </c:pt>
              </c:strCache>
            </c:strRef>
          </c:cat>
          <c:val>
            <c:numRef>
              <c:f>'chart data'!$B$6:$B$19</c:f>
              <c:numCache>
                <c:formatCode>"$"#,##0_);\("$"#,##0\)</c:formatCode>
                <c:ptCount val="14"/>
                <c:pt idx="0">
                  <c:v>184611282</c:v>
                </c:pt>
                <c:pt idx="1">
                  <c:v>192846550</c:v>
                </c:pt>
                <c:pt idx="2">
                  <c:v>16658112</c:v>
                </c:pt>
                <c:pt idx="3">
                  <c:v>14642613</c:v>
                </c:pt>
                <c:pt idx="4">
                  <c:v>181404596</c:v>
                </c:pt>
                <c:pt idx="5">
                  <c:v>30735243</c:v>
                </c:pt>
                <c:pt idx="6">
                  <c:v>13650000</c:v>
                </c:pt>
                <c:pt idx="7">
                  <c:v>23587172</c:v>
                </c:pt>
                <c:pt idx="8">
                  <c:v>7887796</c:v>
                </c:pt>
                <c:pt idx="9">
                  <c:v>41397850</c:v>
                </c:pt>
                <c:pt idx="10">
                  <c:v>9260387</c:v>
                </c:pt>
                <c:pt idx="11">
                  <c:v>1480231</c:v>
                </c:pt>
                <c:pt idx="12">
                  <c:v>20840282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35D-42C5-AE1D-0AE7C3905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058789943298382"/>
          <c:y val="0.15340734774936124"/>
          <c:w val="0.50165677189642088"/>
          <c:h val="0.69280389807716691"/>
        </c:manualLayout>
      </c:layout>
      <c:pieChart>
        <c:varyColors val="1"/>
        <c:ser>
          <c:idx val="0"/>
          <c:order val="0"/>
          <c:tx>
            <c:strRef>
              <c:f>Sheet4!$C$1</c:f>
              <c:strCache>
                <c:ptCount val="1"/>
                <c:pt idx="0">
                  <c:v> 2025 Budget 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B3-4784-99E1-4380E4880CD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B3-4784-99E1-4380E4880CD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1B3-4784-99E1-4380E4880CD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1B3-4784-99E1-4380E4880CD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1B3-4784-99E1-4380E4880CDC}"/>
              </c:ext>
            </c:extLst>
          </c:dPt>
          <c:dPt>
            <c:idx val="5"/>
            <c:bubble3D val="0"/>
            <c:explosion val="6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1B3-4784-99E1-4380E4880CD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1B3-4784-99E1-4380E4880CD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1B3-4784-99E1-4380E4880CD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1B3-4784-99E1-4380E4880CD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1B3-4784-99E1-4380E4880CD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1B3-4784-99E1-4380E4880CD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1B3-4784-99E1-4380E4880CDC}"/>
              </c:ext>
            </c:extLst>
          </c:dPt>
          <c:dLbls>
            <c:dLbl>
              <c:idx val="0"/>
              <c:layout>
                <c:manualLayout>
                  <c:x val="0.12076267371635371"/>
                  <c:y val="-1.75740565162529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B3-4784-99E1-4380E4880CDC}"/>
                </c:ext>
              </c:extLst>
            </c:dLbl>
            <c:dLbl>
              <c:idx val="1"/>
              <c:layout>
                <c:manualLayout>
                  <c:x val="8.7074478325767021E-2"/>
                  <c:y val="-7.2931139028400947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B3-4784-99E1-4380E4880CDC}"/>
                </c:ext>
              </c:extLst>
            </c:dLbl>
            <c:dLbl>
              <c:idx val="2"/>
              <c:layout>
                <c:manualLayout>
                  <c:x val="1.4136589938476319E-2"/>
                  <c:y val="3.20195324679299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B3-4784-99E1-4380E4880CDC}"/>
                </c:ext>
              </c:extLst>
            </c:dLbl>
            <c:dLbl>
              <c:idx val="3"/>
              <c:layout>
                <c:manualLayout>
                  <c:x val="3.7807482621368252E-2"/>
                  <c:y val="-1.50951979866905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1B3-4784-99E1-4380E4880CDC}"/>
                </c:ext>
              </c:extLst>
            </c:dLbl>
            <c:dLbl>
              <c:idx val="4"/>
              <c:layout>
                <c:manualLayout>
                  <c:x val="6.3523657625517524E-2"/>
                  <c:y val="1.35220259274925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309003359748818"/>
                      <c:h val="0.105495437152904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1B3-4784-99E1-4380E4880CDC}"/>
                </c:ext>
              </c:extLst>
            </c:dLbl>
            <c:dLbl>
              <c:idx val="5"/>
              <c:layout>
                <c:manualLayout>
                  <c:x val="3.9074911699771821E-2"/>
                  <c:y val="3.00879330251813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1B3-4784-99E1-4380E4880CDC}"/>
                </c:ext>
              </c:extLst>
            </c:dLbl>
            <c:dLbl>
              <c:idx val="6"/>
              <c:layout>
                <c:manualLayout>
                  <c:x val="9.4539785737788706E-2"/>
                  <c:y val="2.725418881880691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1B3-4784-99E1-4380E4880CDC}"/>
                </c:ext>
              </c:extLst>
            </c:dLbl>
            <c:dLbl>
              <c:idx val="7"/>
              <c:layout>
                <c:manualLayout>
                  <c:x val="-0.13667017370109238"/>
                  <c:y val="-0.138212263359949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1B3-4784-99E1-4380E4880CDC}"/>
                </c:ext>
              </c:extLst>
            </c:dLbl>
            <c:dLbl>
              <c:idx val="8"/>
              <c:layout>
                <c:manualLayout>
                  <c:x val="-0.13262012741018092"/>
                  <c:y val="9.26697135803382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1B3-4784-99E1-4380E4880CDC}"/>
                </c:ext>
              </c:extLst>
            </c:dLbl>
            <c:dLbl>
              <c:idx val="9"/>
              <c:layout>
                <c:manualLayout>
                  <c:x val="-0.13926931442377258"/>
                  <c:y val="2.456765429941920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1B3-4784-99E1-4380E4880CDC}"/>
                </c:ext>
              </c:extLst>
            </c:dLbl>
            <c:dLbl>
              <c:idx val="10"/>
              <c:layout>
                <c:manualLayout>
                  <c:x val="-6.7429658179125274E-2"/>
                  <c:y val="-1.577122133077610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9337295858324"/>
                      <c:h val="6.88297288319094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E1B3-4784-99E1-4380E4880CDC}"/>
                </c:ext>
              </c:extLst>
            </c:dLbl>
            <c:dLbl>
              <c:idx val="11"/>
              <c:layout>
                <c:manualLayout>
                  <c:x val="1.9933664487647218E-2"/>
                  <c:y val="-3.288922908790883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1B3-4784-99E1-4380E4880C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Sheet4!$A$2:$A$13</c:f>
              <c:strCache>
                <c:ptCount val="12"/>
                <c:pt idx="0">
                  <c:v>Administration</c:v>
                </c:pt>
                <c:pt idx="1">
                  <c:v>Benefits</c:v>
                </c:pt>
                <c:pt idx="2">
                  <c:v>Charter Schools</c:v>
                </c:pt>
                <c:pt idx="3">
                  <c:v>Debt Service</c:v>
                </c:pt>
                <c:pt idx="4">
                  <c:v>Fixed Costs/Contingencies/Fund Transfers</c:v>
                </c:pt>
                <c:pt idx="5">
                  <c:v>Operations</c:v>
                </c:pt>
                <c:pt idx="6">
                  <c:v>Post Retire Benefits</c:v>
                </c:pt>
                <c:pt idx="7">
                  <c:v>Schools</c:v>
                </c:pt>
                <c:pt idx="8">
                  <c:v>Special Education/Intersystem Payments</c:v>
                </c:pt>
                <c:pt idx="9">
                  <c:v>Tax Refunds</c:v>
                </c:pt>
                <c:pt idx="10">
                  <c:v>Transportation</c:v>
                </c:pt>
                <c:pt idx="11">
                  <c:v>Utilities</c:v>
                </c:pt>
              </c:strCache>
            </c:strRef>
          </c:cat>
          <c:val>
            <c:numRef>
              <c:f>Sheet4!$C$2:$C$13</c:f>
              <c:numCache>
                <c:formatCode>_(* #,##0_);_(* \(#,##0\);_(* "-"??_);_(@_)</c:formatCode>
                <c:ptCount val="12"/>
                <c:pt idx="0">
                  <c:v>52921608</c:v>
                </c:pt>
                <c:pt idx="1">
                  <c:v>5624837</c:v>
                </c:pt>
                <c:pt idx="2">
                  <c:v>154683579</c:v>
                </c:pt>
                <c:pt idx="3">
                  <c:v>39030848</c:v>
                </c:pt>
                <c:pt idx="4">
                  <c:v>1088052</c:v>
                </c:pt>
                <c:pt idx="5">
                  <c:v>58854571</c:v>
                </c:pt>
                <c:pt idx="6">
                  <c:v>3968713</c:v>
                </c:pt>
                <c:pt idx="7">
                  <c:v>261458020</c:v>
                </c:pt>
                <c:pt idx="8">
                  <c:v>101280068</c:v>
                </c:pt>
                <c:pt idx="9">
                  <c:v>7025000</c:v>
                </c:pt>
                <c:pt idx="10">
                  <c:v>41445246</c:v>
                </c:pt>
                <c:pt idx="11">
                  <c:v>11621572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E1B3-4784-99E1-4380E4880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387377538842347"/>
          <c:y val="0.3139729343455081"/>
          <c:w val="0.43329989969909727"/>
          <c:h val="0.57067371202113604"/>
        </c:manualLayout>
      </c:layout>
      <c:pieChart>
        <c:varyColors val="1"/>
        <c:ser>
          <c:idx val="0"/>
          <c:order val="0"/>
          <c:explosion val="3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FAA-4CCB-987F-B4E8D467494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BFAA-4CCB-987F-B4E8D4674941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BFAA-4CCB-987F-B4E8D4674941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BFAA-4CCB-987F-B4E8D4674941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BFAA-4CCB-987F-B4E8D4674941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BFAA-4CCB-987F-B4E8D4674941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BFAA-4CCB-987F-B4E8D4674941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BFAA-4CCB-987F-B4E8D4674941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BFAA-4CCB-987F-B4E8D4674941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BFAA-4CCB-987F-B4E8D4674941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BFAA-4CCB-987F-B4E8D4674941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BFAA-4CCB-987F-B4E8D4674941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BFAA-4CCB-987F-B4E8D4674941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BFAA-4CCB-987F-B4E8D4674941}"/>
              </c:ext>
            </c:extLst>
          </c:dPt>
          <c:dLbls>
            <c:dLbl>
              <c:idx val="0"/>
              <c:layout>
                <c:manualLayout>
                  <c:x val="4.9900473933649292E-3"/>
                  <c:y val="9.361469161469097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AA-4CCB-987F-B4E8D4674941}"/>
                </c:ext>
              </c:extLst>
            </c:dLbl>
            <c:dLbl>
              <c:idx val="1"/>
              <c:layout>
                <c:manualLayout>
                  <c:x val="-1.2414481305950501E-2"/>
                  <c:y val="-7.196396396396396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AA-4CCB-987F-B4E8D4674941}"/>
                </c:ext>
              </c:extLst>
            </c:dLbl>
            <c:dLbl>
              <c:idx val="2"/>
              <c:layout>
                <c:manualLayout>
                  <c:x val="-5.2549763033175358E-3"/>
                  <c:y val="1.153860013860013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AA-4CCB-987F-B4E8D4674941}"/>
                </c:ext>
              </c:extLst>
            </c:dLbl>
            <c:dLbl>
              <c:idx val="3"/>
              <c:layout>
                <c:manualLayout>
                  <c:x val="-3.6472669826224331E-2"/>
                  <c:y val="1.21879417879417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AA-4CCB-987F-B4E8D4674941}"/>
                </c:ext>
              </c:extLst>
            </c:dLbl>
            <c:dLbl>
              <c:idx val="4"/>
              <c:layout>
                <c:manualLayout>
                  <c:x val="-7.8424328593996839E-2"/>
                  <c:y val="5.08485100485099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AA-4CCB-987F-B4E8D4674941}"/>
                </c:ext>
              </c:extLst>
            </c:dLbl>
            <c:dLbl>
              <c:idx val="5"/>
              <c:layout>
                <c:manualLayout>
                  <c:x val="-0.16110036861506058"/>
                  <c:y val="4.551420651420651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AA-4CCB-987F-B4E8D4674941}"/>
                </c:ext>
              </c:extLst>
            </c:dLbl>
            <c:dLbl>
              <c:idx val="6"/>
              <c:layout>
                <c:manualLayout>
                  <c:x val="-8.2421695629278563E-2"/>
                  <c:y val="1.92606944444444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AA-4CCB-987F-B4E8D4674941}"/>
                </c:ext>
              </c:extLst>
            </c:dLbl>
            <c:dLbl>
              <c:idx val="7"/>
              <c:layout>
                <c:manualLayout>
                  <c:x val="-0.20424894073149807"/>
                  <c:y val="-2.71397550358213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FAA-4CCB-987F-B4E8D4674941}"/>
                </c:ext>
              </c:extLst>
            </c:dLbl>
            <c:dLbl>
              <c:idx val="8"/>
              <c:layout>
                <c:manualLayout>
                  <c:x val="-0.18426516026320325"/>
                  <c:y val="-7.44433177053771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FAA-4CCB-987F-B4E8D4674941}"/>
                </c:ext>
              </c:extLst>
            </c:dLbl>
            <c:dLbl>
              <c:idx val="9"/>
              <c:layout>
                <c:manualLayout>
                  <c:x val="-4.7740073723012109E-2"/>
                  <c:y val="-8.734151074151072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FAA-4CCB-987F-B4E8D4674941}"/>
                </c:ext>
              </c:extLst>
            </c:dLbl>
            <c:dLbl>
              <c:idx val="10"/>
              <c:layout>
                <c:manualLayout>
                  <c:x val="-3.4577830437072146E-2"/>
                  <c:y val="-0.11612182952182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FAA-4CCB-987F-B4E8D4674941}"/>
                </c:ext>
              </c:extLst>
            </c:dLbl>
            <c:dLbl>
              <c:idx val="11"/>
              <c:layout>
                <c:manualLayout>
                  <c:x val="0.10530521327014218"/>
                  <c:y val="-9.182855162855162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FAA-4CCB-987F-B4E8D4674941}"/>
                </c:ext>
              </c:extLst>
            </c:dLbl>
            <c:dLbl>
              <c:idx val="12"/>
              <c:layout>
                <c:manualLayout>
                  <c:x val="0.16018299104791997"/>
                  <c:y val="-4.68735966735966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FAA-4CCB-987F-B4E8D4674941}"/>
                </c:ext>
              </c:extLst>
            </c:dLbl>
            <c:dLbl>
              <c:idx val="13"/>
              <c:layout>
                <c:manualLayout>
                  <c:x val="0.19517809373354397"/>
                  <c:y val="2.35585585585585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FAA-4CCB-987F-B4E8D467494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'2025 AppMajObj'!$B$8:$B$21</c:f>
              <c:strCache>
                <c:ptCount val="14"/>
                <c:pt idx="0">
                  <c:v>Salaries &amp; Benefits</c:v>
                </c:pt>
                <c:pt idx="1">
                  <c:v>Special Education</c:v>
                </c:pt>
                <c:pt idx="2">
                  <c:v>Debt Service</c:v>
                </c:pt>
                <c:pt idx="3">
                  <c:v>Charter Schools</c:v>
                </c:pt>
                <c:pt idx="4">
                  <c:v>Transportation</c:v>
                </c:pt>
                <c:pt idx="5">
                  <c:v>Utilities</c:v>
                </c:pt>
                <c:pt idx="6">
                  <c:v>Purch. Prof. &amp; Tech. Services</c:v>
                </c:pt>
                <c:pt idx="7">
                  <c:v>Purch. Prop. Services</c:v>
                </c:pt>
                <c:pt idx="8">
                  <c:v>Other Purch. Services</c:v>
                </c:pt>
                <c:pt idx="9">
                  <c:v>Supplies</c:v>
                </c:pt>
                <c:pt idx="10">
                  <c:v>Property</c:v>
                </c:pt>
                <c:pt idx="11">
                  <c:v>Other Objects</c:v>
                </c:pt>
                <c:pt idx="12">
                  <c:v>Other Finan. Uses</c:v>
                </c:pt>
                <c:pt idx="13">
                  <c:v>Prior Year Encumbrances</c:v>
                </c:pt>
              </c:strCache>
            </c:strRef>
          </c:cat>
          <c:val>
            <c:numRef>
              <c:f>'2025 AppMajObj'!$C$8:$C$21</c:f>
              <c:numCache>
                <c:formatCode>"$"#,##0</c:formatCode>
                <c:ptCount val="14"/>
                <c:pt idx="0">
                  <c:v>343572515</c:v>
                </c:pt>
                <c:pt idx="1">
                  <c:v>97348345</c:v>
                </c:pt>
                <c:pt idx="2">
                  <c:v>39030848</c:v>
                </c:pt>
                <c:pt idx="3">
                  <c:v>154683579</c:v>
                </c:pt>
                <c:pt idx="4">
                  <c:v>41098117</c:v>
                </c:pt>
                <c:pt idx="5">
                  <c:v>11885610</c:v>
                </c:pt>
                <c:pt idx="6">
                  <c:v>10587653</c:v>
                </c:pt>
                <c:pt idx="7">
                  <c:v>5305256</c:v>
                </c:pt>
                <c:pt idx="8">
                  <c:v>12442042</c:v>
                </c:pt>
                <c:pt idx="9">
                  <c:v>12836453</c:v>
                </c:pt>
                <c:pt idx="10">
                  <c:v>2412139</c:v>
                </c:pt>
                <c:pt idx="11">
                  <c:v>7720357</c:v>
                </c:pt>
                <c:pt idx="12">
                  <c:v>79200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FAA-4CCB-987F-B4E8D4674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559529290105663"/>
          <c:y val="0.20974281638182446"/>
          <c:w val="0.36574777799436775"/>
          <c:h val="0.69205079517880042"/>
        </c:manualLayout>
      </c:layout>
      <c:pieChart>
        <c:varyColors val="1"/>
        <c:ser>
          <c:idx val="0"/>
          <c:order val="0"/>
          <c:explosion val="4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207-4516-8502-84FCA5D9341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8207-4516-8502-84FCA5D93415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8207-4516-8502-84FCA5D93415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8207-4516-8502-84FCA5D93415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8207-4516-8502-84FCA5D93415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8207-4516-8502-84FCA5D93415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8207-4516-8502-84FCA5D93415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8207-4516-8502-84FCA5D93415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8207-4516-8502-84FCA5D93415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8207-4516-8502-84FCA5D93415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8207-4516-8502-84FCA5D93415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8207-4516-8502-84FCA5D93415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8207-4516-8502-84FCA5D93415}"/>
              </c:ext>
            </c:extLst>
          </c:dPt>
          <c:dLbls>
            <c:dLbl>
              <c:idx val="0"/>
              <c:layout>
                <c:manualLayout>
                  <c:x val="3.4487414428646557E-2"/>
                  <c:y val="-3.38221760221760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07-4516-8502-84FCA5D93415}"/>
                </c:ext>
              </c:extLst>
            </c:dLbl>
            <c:dLbl>
              <c:idx val="1"/>
              <c:layout>
                <c:manualLayout>
                  <c:x val="2.870057925223797E-2"/>
                  <c:y val="2.900069300069300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07-4516-8502-84FCA5D93415}"/>
                </c:ext>
              </c:extLst>
            </c:dLbl>
            <c:dLbl>
              <c:idx val="2"/>
              <c:layout>
                <c:manualLayout>
                  <c:x val="-2.5011058451816746E-3"/>
                  <c:y val="5.25476388888888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07-4516-8502-84FCA5D93415}"/>
                </c:ext>
              </c:extLst>
            </c:dLbl>
            <c:dLbl>
              <c:idx val="5"/>
              <c:layout>
                <c:manualLayout>
                  <c:x val="-1.9665771458662454E-2"/>
                  <c:y val="-3.277588357588357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07-4516-8502-84FCA5D93415}"/>
                </c:ext>
              </c:extLst>
            </c:dLbl>
            <c:dLbl>
              <c:idx val="8"/>
              <c:layout>
                <c:manualLayout>
                  <c:x val="-2.6701948393891523E-2"/>
                  <c:y val="-4.430103950103950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207-4516-8502-84FCA5D93415}"/>
                </c:ext>
              </c:extLst>
            </c:dLbl>
            <c:dLbl>
              <c:idx val="9"/>
              <c:layout>
                <c:manualLayout>
                  <c:x val="4.0853923117430226E-2"/>
                  <c:y val="-6.005557865557865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207-4516-8502-84FCA5D93415}"/>
                </c:ext>
              </c:extLst>
            </c:dLbl>
            <c:dLbl>
              <c:idx val="10"/>
              <c:layout>
                <c:manualLayout>
                  <c:x val="7.5536176935229016E-2"/>
                  <c:y val="-4.835578655578655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207-4516-8502-84FCA5D93415}"/>
                </c:ext>
              </c:extLst>
            </c:dLbl>
            <c:dLbl>
              <c:idx val="11"/>
              <c:layout>
                <c:manualLayout>
                  <c:x val="0.10024265402843602"/>
                  <c:y val="-2.150214830214833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207-4516-8502-84FCA5D93415}"/>
                </c:ext>
              </c:extLst>
            </c:dLbl>
            <c:dLbl>
              <c:idx val="12"/>
              <c:layout>
                <c:manualLayout>
                  <c:x val="0.15470194839389143"/>
                  <c:y val="3.496853776853773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5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207-4516-8502-84FCA5D93415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'2025 AppMajObj'!$B$8:$B$20</c:f>
              <c:strCache>
                <c:ptCount val="13"/>
                <c:pt idx="0">
                  <c:v>Instruction</c:v>
                </c:pt>
                <c:pt idx="1">
                  <c:v>Instructional Support </c:v>
                </c:pt>
                <c:pt idx="2">
                  <c:v>Support Services - Administration </c:v>
                </c:pt>
                <c:pt idx="3">
                  <c:v>Support Services - Pupil Health</c:v>
                </c:pt>
                <c:pt idx="4">
                  <c:v>Support Services - Business</c:v>
                </c:pt>
                <c:pt idx="5">
                  <c:v>Support Services - Operations &amp; Maintenance</c:v>
                </c:pt>
                <c:pt idx="6">
                  <c:v>Support Services - Transportation</c:v>
                </c:pt>
                <c:pt idx="7">
                  <c:v>Support Services - Central</c:v>
                </c:pt>
                <c:pt idx="8">
                  <c:v>Non-Instructional</c:v>
                </c:pt>
                <c:pt idx="9">
                  <c:v>Facilities</c:v>
                </c:pt>
                <c:pt idx="10">
                  <c:v>Debt Service</c:v>
                </c:pt>
                <c:pt idx="11">
                  <c:v>Other Uses</c:v>
                </c:pt>
                <c:pt idx="12">
                  <c:v>Prior Year Enc.</c:v>
                </c:pt>
              </c:strCache>
            </c:strRef>
          </c:cat>
          <c:val>
            <c:numRef>
              <c:f>'2025 AppMajObj'!$C$8:$C$20</c:f>
              <c:numCache>
                <c:formatCode>"$"#,##0_);\("$"#,##0\)</c:formatCode>
                <c:ptCount val="13"/>
                <c:pt idx="0">
                  <c:v>465082635</c:v>
                </c:pt>
                <c:pt idx="1">
                  <c:v>35325712</c:v>
                </c:pt>
                <c:pt idx="2">
                  <c:v>41361076</c:v>
                </c:pt>
                <c:pt idx="3">
                  <c:v>12333493</c:v>
                </c:pt>
                <c:pt idx="4">
                  <c:v>7101463</c:v>
                </c:pt>
                <c:pt idx="5">
                  <c:v>67877611</c:v>
                </c:pt>
                <c:pt idx="6">
                  <c:v>41446246</c:v>
                </c:pt>
                <c:pt idx="7">
                  <c:v>13429596</c:v>
                </c:pt>
                <c:pt idx="8">
                  <c:v>5776758</c:v>
                </c:pt>
                <c:pt idx="9">
                  <c:v>2657476</c:v>
                </c:pt>
                <c:pt idx="10">
                  <c:v>39030848</c:v>
                </c:pt>
                <c:pt idx="11">
                  <c:v>7579200</c:v>
                </c:pt>
                <c:pt idx="12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207-4516-8502-84FCA5D93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0.69307</cdr:x>
      <cdr:y>0.45918</cdr:y>
    </cdr:from>
    <cdr:to>
      <cdr:x>0.94884</cdr:x>
      <cdr:y>0.56641</cdr:y>
    </cdr:to>
    <cdr:sp macro="" textlink="">
      <cdr:nvSpPr>
        <cdr:cNvPr id="4096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811323" y="2774890"/>
          <a:ext cx="2882617" cy="6479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Total Revenue	$718,161,832</a:t>
          </a:r>
        </a:p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Prior Encumbrances	$    2,500,000</a:t>
          </a:r>
        </a:p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Deficit		$  20,840,282</a:t>
          </a:r>
          <a:endParaRPr 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0.72545</cdr:x>
      <cdr:y>0.85265</cdr:y>
    </cdr:from>
    <cdr:to>
      <cdr:x>0.96842</cdr:x>
      <cdr:y>0.92141</cdr:y>
    </cdr:to>
    <cdr:sp macro="" textlink="">
      <cdr:nvSpPr>
        <cdr:cNvPr id="1638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56398" y="5442657"/>
          <a:ext cx="2899242" cy="4389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marL="0" marR="0" lvl="0" indent="0" algn="l" defTabSz="914400" rtl="0" eaLnBrk="1" fontAlgn="auto" latinLnBrk="0" hangingPunct="1">
            <a:lnSpc>
              <a:spcPts val="14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Total Appropriations    $739,002,114</a:t>
          </a:r>
        </a:p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Prior Encumbrances    $    2,500,000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0.73226</cdr:x>
      <cdr:y>0.3497</cdr:y>
    </cdr:from>
    <cdr:to>
      <cdr:x>0.96929</cdr:x>
      <cdr:y>0.42145</cdr:y>
    </cdr:to>
    <cdr:sp macro="" textlink="">
      <cdr:nvSpPr>
        <cdr:cNvPr id="3072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474660" y="2138905"/>
          <a:ext cx="2743200" cy="4389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Total Appropriations    $739,002,114</a:t>
          </a:r>
        </a:p>
        <a:p xmlns:a="http://schemas.openxmlformats.org/drawingml/2006/main">
          <a:pPr algn="l" rtl="0">
            <a:defRPr sz="1000"/>
          </a:pP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Prior Encumbrances    $    2,500,000</a:t>
          </a:r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47A87-F4F8-4AFD-9257-C7B325C39858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CEA89-791A-4C4B-AB00-73A27D2D2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CEA89-791A-4C4B-AB00-73A27D2D23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87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CEA89-791A-4C4B-AB00-73A27D2D23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4EFC-DE64-4312-A42A-8A5F74DC39E9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5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D3F7-0035-44C5-8666-80443707B253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2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14B7C-AA29-4280-8508-BA078F10B53C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8AB7-CD77-42EC-9FC6-39DBA99426FB}" type="datetime1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4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36E0-EE5E-40B3-B31C-57FE1DF606BD}" type="datetime1">
              <a:rPr lang="en-US" smtClean="0"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3CBF-5A41-431D-B56B-5C5E1CF1227F}" type="datetime1">
              <a:rPr lang="en-US" smtClean="0"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B1C2-631A-476F-81F9-DE5F82A3FAF7}" type="datetime1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631F-30A6-4206-A67D-EEB1C66D8027}" type="datetime1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B4E8-1D35-48E9-8257-8DB008464695}" type="datetime1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3C6B-1497-4B72-BF14-B3AEA632E679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7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FDD2-073A-4754-8451-29E63403C272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0439-036F-41FF-842E-D850F103F3E8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1117"/>
            <a:ext cx="9144000" cy="1355750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2025 Preliminary General Fund Budget</a:t>
            </a:r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B5128750-6DE7-4BD7-B6DD-399E9047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22758"/>
            <a:ext cx="4522796" cy="2919017"/>
          </a:xfrm>
          <a:custGeom>
            <a:avLst/>
            <a:gdLst>
              <a:gd name="connsiteX0" fmla="*/ 0 w 4522796"/>
              <a:gd name="connsiteY0" fmla="*/ 2919017 h 2919017"/>
              <a:gd name="connsiteX1" fmla="*/ 4522796 w 4522796"/>
              <a:gd name="connsiteY1" fmla="*/ 2919017 h 2919017"/>
              <a:gd name="connsiteX2" fmla="*/ 3170909 w 4522796"/>
              <a:gd name="connsiteY2" fmla="*/ 0 h 2919017"/>
              <a:gd name="connsiteX3" fmla="*/ 0 w 4522796"/>
              <a:gd name="connsiteY3" fmla="*/ 0 h 2919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919017">
                <a:moveTo>
                  <a:pt x="0" y="2919017"/>
                </a:moveTo>
                <a:lnTo>
                  <a:pt x="4522796" y="2919017"/>
                </a:lnTo>
                <a:lnTo>
                  <a:pt x="31709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67" y="1115628"/>
            <a:ext cx="3410479" cy="1133983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10086" y="1537675"/>
            <a:ext cx="3410482" cy="28989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7BA6415-1CCB-4FE4-8D1D-DE0505D9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CA1B373B-0DE9-4AE4-A839-26F801A34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448626"/>
            <a:ext cx="6754821" cy="1409374"/>
          </a:xfrm>
          <a:custGeom>
            <a:avLst/>
            <a:gdLst>
              <a:gd name="connsiteX0" fmla="*/ 0 w 6754821"/>
              <a:gd name="connsiteY0" fmla="*/ 0 h 1409374"/>
              <a:gd name="connsiteX1" fmla="*/ 6754821 w 6754821"/>
              <a:gd name="connsiteY1" fmla="*/ 0 h 1409374"/>
              <a:gd name="connsiteX2" fmla="*/ 6102096 w 6754821"/>
              <a:gd name="connsiteY2" fmla="*/ 1409374 h 1409374"/>
              <a:gd name="connsiteX3" fmla="*/ 0 w 6754821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4821" h="1409374">
                <a:moveTo>
                  <a:pt x="0" y="0"/>
                </a:moveTo>
                <a:lnTo>
                  <a:pt x="6754821" y="0"/>
                </a:lnTo>
                <a:lnTo>
                  <a:pt x="6102096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89898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16276" y="54740"/>
            <a:ext cx="9144000" cy="9572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US" sz="4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Presentation of the 2025 Preliminary General Fund Budget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7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2025 Preliminary Budget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Expenditures for 2025 are budgeted at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739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million:</a:t>
            </a:r>
          </a:p>
          <a:p>
            <a:pPr marL="857250" lvl="1" indent="-457200" algn="l"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Represents a 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3.08% increase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from 2024 adopted budget</a:t>
            </a:r>
          </a:p>
          <a:p>
            <a:pPr marL="857250" lvl="1" indent="-457200" algn="l"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Includes an operating deficit of 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$20.8 million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in 2025 which is $9.2 million less than the 2024 operating deficit of 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$30 million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The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current budget adheres 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to Board’s minimum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5 percent fund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balance policy 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for the General Fund through 2025 based on assumptions to date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Projections as of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9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/30/24 indicate final expenditures of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$707.1 million </a:t>
            </a:r>
            <a:r>
              <a:rPr lang="en-US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and an operating </a:t>
            </a:r>
            <a:r>
              <a:rPr lang="en-US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surplus</a:t>
            </a:r>
            <a:r>
              <a:rPr lang="en-US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of $2.6 million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Does NOT include a millage increase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7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2587" y="2671420"/>
            <a:ext cx="8483601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Revenues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056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2025 Revenue Assumptions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A decline in real estate revenue due to property assessment appeals and an increased state property tax reduction allocation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No increase in the millage rate</a:t>
            </a: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An increase in earned income tax revenue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Slight increases in State Basic Education and Special Education funding consistent with 2024-25 increases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Continued Cyber Charter Transition Reimbursement funding through 2026-27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algn="l"/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3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0556" y="54740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2025 Revenues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69358" y="643813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9224C5D-1A30-773D-1FD8-32594F9276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362466"/>
              </p:ext>
            </p:extLst>
          </p:nvPr>
        </p:nvGraphicFramePr>
        <p:xfrm>
          <a:off x="955742" y="1442687"/>
          <a:ext cx="10280514" cy="5380065"/>
        </p:xfrm>
        <a:graphic>
          <a:graphicData uri="http://schemas.openxmlformats.org/drawingml/2006/table">
            <a:tbl>
              <a:tblPr/>
              <a:tblGrid>
                <a:gridCol w="4255181">
                  <a:extLst>
                    <a:ext uri="{9D8B030D-6E8A-4147-A177-3AD203B41FA5}">
                      <a16:colId xmlns:a16="http://schemas.microsoft.com/office/drawing/2014/main" val="2353732395"/>
                    </a:ext>
                  </a:extLst>
                </a:gridCol>
                <a:gridCol w="1770154">
                  <a:extLst>
                    <a:ext uri="{9D8B030D-6E8A-4147-A177-3AD203B41FA5}">
                      <a16:colId xmlns:a16="http://schemas.microsoft.com/office/drawing/2014/main" val="3283470345"/>
                    </a:ext>
                  </a:extLst>
                </a:gridCol>
                <a:gridCol w="1770154">
                  <a:extLst>
                    <a:ext uri="{9D8B030D-6E8A-4147-A177-3AD203B41FA5}">
                      <a16:colId xmlns:a16="http://schemas.microsoft.com/office/drawing/2014/main" val="3622626543"/>
                    </a:ext>
                  </a:extLst>
                </a:gridCol>
                <a:gridCol w="1174430">
                  <a:extLst>
                    <a:ext uri="{9D8B030D-6E8A-4147-A177-3AD203B41FA5}">
                      <a16:colId xmlns:a16="http://schemas.microsoft.com/office/drawing/2014/main" val="1053854415"/>
                    </a:ext>
                  </a:extLst>
                </a:gridCol>
                <a:gridCol w="1310595">
                  <a:extLst>
                    <a:ext uri="{9D8B030D-6E8A-4147-A177-3AD203B41FA5}">
                      <a16:colId xmlns:a16="http://schemas.microsoft.com/office/drawing/2014/main" val="3928894653"/>
                    </a:ext>
                  </a:extLst>
                </a:gridCol>
              </a:tblGrid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916054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     LOCAL SOURCES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PROJECTED REVENUES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PERCENT OF TOTAL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02391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Real Estate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$184,611,282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24.91%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281047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Earned Income Tax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$192,846,550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26.01%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167636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Real Estate Transfer Tax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$16,658,112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2.25%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025507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Other Local Revenues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$14,642,613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1.97%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3838359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         Total - Local Sources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$408,758,557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55.14%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864254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257487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     STATE SOURCES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8388915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Basic Instructional Subsidy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$181,404,596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24.46%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106424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Special Education State Reimbursement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$30,735,243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4.14%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621261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Transportation State Reimbursement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$13,650,000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1.84%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6256497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State Property Tax Reduction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$23,587,172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3.18%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210540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Social Security Payments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$7,887,796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1.06%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013262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Retirement Contributions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$41,397,850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5.58%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283711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Other State Revenues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$9,260,387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804271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         Total - State Sources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$307,923,044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41.51%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55081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82153"/>
                  </a:ext>
                </a:extLst>
              </a:tr>
              <a:tr h="3026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     REVENUE FROM OTHER SOURCES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$1,480,231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0.20%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1875059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$1,480,231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0.20%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185852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526417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     FROM FUND BALANCE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$20,840,282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2.81%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00186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$20,840,282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2.81%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586280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712577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     PRIOR  YEAR ENCUMBRANCES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$2,500,000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0.34%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14969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$2,500,000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0.34%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307909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8710203"/>
                  </a:ext>
                </a:extLst>
              </a:tr>
              <a:tr h="169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Times New Roman" panose="02020603050405020304" pitchFamily="18" charset="0"/>
                        </a:rPr>
                        <a:t>$741,502,114 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100.00%</a:t>
                      </a:r>
                    </a:p>
                  </a:txBody>
                  <a:tcPr marL="5174" marR="5174" marT="51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096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55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33980" y="54740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latin typeface="Helvetica" panose="020B0604020202020204" pitchFamily="34" charset="0"/>
                <a:cs typeface="Helvetica" panose="020B0604020202020204" pitchFamily="34" charset="0"/>
              </a:rPr>
              <a:t>2025 Revenues</a:t>
            </a:r>
            <a:endParaRPr lang="en-US" sz="44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FDEEB03-D2D4-E709-2E3A-A740367CF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83122"/>
              </p:ext>
            </p:extLst>
          </p:nvPr>
        </p:nvGraphicFramePr>
        <p:xfrm>
          <a:off x="1623050" y="1012003"/>
          <a:ext cx="8635001" cy="5736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347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latin typeface="Helvetica" panose="020B0604020202020204" pitchFamily="34" charset="0"/>
                <a:cs typeface="Helvetica" panose="020B0604020202020204" pitchFamily="34" charset="0"/>
              </a:rPr>
              <a:t>2025 Revenues</a:t>
            </a:r>
            <a:endParaRPr lang="en-US" sz="44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D26ED84-3A9A-26FE-5B08-977686C50F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027108"/>
              </p:ext>
            </p:extLst>
          </p:nvPr>
        </p:nvGraphicFramePr>
        <p:xfrm>
          <a:off x="749030" y="702804"/>
          <a:ext cx="11270583" cy="6043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69248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1412" y="3447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We are projecting increases in the highlighted areas total $34.1 million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1B977FD-2E68-62BA-0040-F3D7DD1FB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403846"/>
              </p:ext>
            </p:extLst>
          </p:nvPr>
        </p:nvGraphicFramePr>
        <p:xfrm>
          <a:off x="515029" y="1505425"/>
          <a:ext cx="11161942" cy="4593728"/>
        </p:xfrm>
        <a:graphic>
          <a:graphicData uri="http://schemas.openxmlformats.org/drawingml/2006/table">
            <a:tbl>
              <a:tblPr/>
              <a:tblGrid>
                <a:gridCol w="4494444">
                  <a:extLst>
                    <a:ext uri="{9D8B030D-6E8A-4147-A177-3AD203B41FA5}">
                      <a16:colId xmlns:a16="http://schemas.microsoft.com/office/drawing/2014/main" val="4265950705"/>
                    </a:ext>
                  </a:extLst>
                </a:gridCol>
                <a:gridCol w="1698640">
                  <a:extLst>
                    <a:ext uri="{9D8B030D-6E8A-4147-A177-3AD203B41FA5}">
                      <a16:colId xmlns:a16="http://schemas.microsoft.com/office/drawing/2014/main" val="968747004"/>
                    </a:ext>
                  </a:extLst>
                </a:gridCol>
                <a:gridCol w="1822747">
                  <a:extLst>
                    <a:ext uri="{9D8B030D-6E8A-4147-A177-3AD203B41FA5}">
                      <a16:colId xmlns:a16="http://schemas.microsoft.com/office/drawing/2014/main" val="2016376460"/>
                    </a:ext>
                  </a:extLst>
                </a:gridCol>
                <a:gridCol w="1672932">
                  <a:extLst>
                    <a:ext uri="{9D8B030D-6E8A-4147-A177-3AD203B41FA5}">
                      <a16:colId xmlns:a16="http://schemas.microsoft.com/office/drawing/2014/main" val="2518291166"/>
                    </a:ext>
                  </a:extLst>
                </a:gridCol>
                <a:gridCol w="1473179">
                  <a:extLst>
                    <a:ext uri="{9D8B030D-6E8A-4147-A177-3AD203B41FA5}">
                      <a16:colId xmlns:a16="http://schemas.microsoft.com/office/drawing/2014/main" val="706747080"/>
                    </a:ext>
                  </a:extLst>
                </a:gridCol>
              </a:tblGrid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 Sources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772978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Real Estate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190,139,106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184,611,282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(5,527,824)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-2.91%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194794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Earned Income Tax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179,675,946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192,846,550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13,170,604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7.33%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610224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Real Estate Transfer Tax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 14,834,183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16,658,112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1,823,929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12.30%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0125932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Other Local Revenues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   8,839,925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14,642,613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5,802,688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65.64%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12030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Basic Instructional Subsidy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177,705,418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181,404,596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3,699,178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2.08%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065181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Education State Reimbursement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30,656,855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30,735,243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78,388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249483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 State Reimbursement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13,000,000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13,650,000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75860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State Property Tax Reduction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 19,636,817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23,587,172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3,950,355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20.12%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697616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Social Security Payments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7,836,839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7,887,796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50,957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285164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Retirement Contributions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40,404,362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41,397,850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993,488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628127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Other State Revenues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   3,578,245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 9,260,387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5,682,142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158.80%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921717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 From Other Sources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618,926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1,480,231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861,305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139.16%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314061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From Fund Balance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29,985,031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20,840,282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(9,144,749)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-30.50%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1728354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 Year Encumbrances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184830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719,411,653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741,502,114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22,090,461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78119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AB70033-491F-8D28-E786-15509A6919FA}"/>
              </a:ext>
            </a:extLst>
          </p:cNvPr>
          <p:cNvSpPr txBox="1"/>
          <p:nvPr/>
        </p:nvSpPr>
        <p:spPr>
          <a:xfrm>
            <a:off x="-1" y="6478080"/>
            <a:ext cx="62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Green: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Positive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Red: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Negative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7650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1412" y="3447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We are projecting a significant decrease in </a:t>
            </a:r>
            <a:b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</a:br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Real Estate Tax Revenue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1B977FD-2E68-62BA-0040-F3D7DD1FB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367299"/>
              </p:ext>
            </p:extLst>
          </p:nvPr>
        </p:nvGraphicFramePr>
        <p:xfrm>
          <a:off x="515029" y="1505425"/>
          <a:ext cx="11161942" cy="4593728"/>
        </p:xfrm>
        <a:graphic>
          <a:graphicData uri="http://schemas.openxmlformats.org/drawingml/2006/table">
            <a:tbl>
              <a:tblPr/>
              <a:tblGrid>
                <a:gridCol w="4494444">
                  <a:extLst>
                    <a:ext uri="{9D8B030D-6E8A-4147-A177-3AD203B41FA5}">
                      <a16:colId xmlns:a16="http://schemas.microsoft.com/office/drawing/2014/main" val="4265950705"/>
                    </a:ext>
                  </a:extLst>
                </a:gridCol>
                <a:gridCol w="1698640">
                  <a:extLst>
                    <a:ext uri="{9D8B030D-6E8A-4147-A177-3AD203B41FA5}">
                      <a16:colId xmlns:a16="http://schemas.microsoft.com/office/drawing/2014/main" val="968747004"/>
                    </a:ext>
                  </a:extLst>
                </a:gridCol>
                <a:gridCol w="1822747">
                  <a:extLst>
                    <a:ext uri="{9D8B030D-6E8A-4147-A177-3AD203B41FA5}">
                      <a16:colId xmlns:a16="http://schemas.microsoft.com/office/drawing/2014/main" val="2016376460"/>
                    </a:ext>
                  </a:extLst>
                </a:gridCol>
                <a:gridCol w="1672932">
                  <a:extLst>
                    <a:ext uri="{9D8B030D-6E8A-4147-A177-3AD203B41FA5}">
                      <a16:colId xmlns:a16="http://schemas.microsoft.com/office/drawing/2014/main" val="2518291166"/>
                    </a:ext>
                  </a:extLst>
                </a:gridCol>
                <a:gridCol w="1473179">
                  <a:extLst>
                    <a:ext uri="{9D8B030D-6E8A-4147-A177-3AD203B41FA5}">
                      <a16:colId xmlns:a16="http://schemas.microsoft.com/office/drawing/2014/main" val="706747080"/>
                    </a:ext>
                  </a:extLst>
                </a:gridCol>
              </a:tblGrid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 Sources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772978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Real Estate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 190,139,106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184,611,282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(5,527,824)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-2.91%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194794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Earned Income Tax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179,675,946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192,846,550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13,170,604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610224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Real Estate Transfer Tax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14,834,183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16,658,112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1,823,929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12.30%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0125932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Local Revenues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8,839,925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14,642,613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5,802,688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65.64%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12030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Basic Instructional Subsidy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177,705,418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181,404,596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3,699,178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065181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Education State Reimbursement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30,656,855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30,735,243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78,388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249483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 State Reimbursement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13,000,000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13,650,000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650,000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75860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State Property Tax Reduction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19,636,817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23,587,172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3,950,355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20.12%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697616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Social Security Payments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7,836,839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7,887,796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50,957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285164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Retirement Contributions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40,404,362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41,397,850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993,488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628127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State Revenues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3,578,245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9,260,387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5,682,142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158.80%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921717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 From Other Sources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618,926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1,480,231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861,305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139.16%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314061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From Fund Balance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29,985,031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20,840,282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(9,144,749)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-30.50%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1728354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 Year Encumbrances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184830"/>
                  </a:ext>
                </a:extLst>
              </a:tr>
              <a:tr h="28710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719,411,653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741,502,114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22,090,461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78119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9D2587C-D8D8-E734-6C28-3DFC41F7534B}"/>
              </a:ext>
            </a:extLst>
          </p:cNvPr>
          <p:cNvSpPr txBox="1"/>
          <p:nvPr/>
        </p:nvSpPr>
        <p:spPr>
          <a:xfrm>
            <a:off x="-1" y="6478080"/>
            <a:ext cx="62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Green: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Positive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Red: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Negative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831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Property Assessment Appeals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$6,945,845 in tax refunds awarded for assessment appeals were filed for the 2022 and 2023 tax years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$3,032,963 in refunds for 2022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$3,912,882 in refunds for 2023</a:t>
            </a: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1,188 assessment appeals were filed for the 2024 tax year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Total tax base represented by these appeals is $1,525,125,704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Total reduction in assessed value due to appeals is $157,793,000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reduction is revenue due to appeals is $1,617,378</a:t>
            </a: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757 assessment appeals were filed for the 2025 tax year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Total tax base represented by these appeals is $885,246,486</a:t>
            </a: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8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2587" y="2671420"/>
            <a:ext cx="8483601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Expenditures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989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2025 Expenditure Assumptions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Stable workforce</a:t>
            </a: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Up to 8.8% increase to employer healthcare costs </a:t>
            </a:r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This budget assumes no school closures, school renovations, and delivery model changes for the 2025-26 school year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Increase in tax refunds due to property assessment appeals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Implementation of new cyber charter tuition calculation effective January 1, 2025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Education of students at Allegheny County Jail and Shuman Detention Center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No Summer B.O.O.S.T. programming in 2025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algn="l"/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2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588A4-DDBD-590B-3C9A-020D432B5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BCBDE424-C157-5FAE-B0B5-FF416369860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04ADBC-9C52-3362-996A-502C709A32A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584803-6553-C906-75DF-6B03112F74D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DAEA73E-B493-5A75-DA49-43C5DF75B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Why no Summer B.O.O.S.T. </a:t>
            </a:r>
            <a:r>
              <a:rPr lang="en-US" sz="4400" spc="-150">
                <a:latin typeface="Helvetica" charset="0"/>
                <a:ea typeface="Helvetica" charset="0"/>
                <a:cs typeface="Helvetica" charset="0"/>
              </a:rPr>
              <a:t>in 2025?</a:t>
            </a:r>
            <a:endParaRPr lang="en-US" sz="44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451256C-8028-745D-0C8F-C4CB8E34F83B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Since 2021, we have relied on federal ESSER funds to supplement this program, but those funds concluded this past September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3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Significant investment with limited impact on student achievement</a:t>
            </a:r>
          </a:p>
          <a:p>
            <a:pPr algn="l"/>
            <a:endParaRPr lang="en-US" sz="23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Persistent challenges with daily attendance and enrollment</a:t>
            </a:r>
          </a:p>
          <a:p>
            <a:pPr lvl="0" algn="l"/>
            <a:endParaRPr lang="en-US" sz="23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Continued commitment to most vulnerable populations through Extended School Year (ESY)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3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School-based summer programs funded through site-based budgets will remain in place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3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300" dirty="0">
                <a:latin typeface="Helvetica" panose="020B0604020202020204" pitchFamily="34" charset="0"/>
                <a:cs typeface="Helvetica" panose="020B0604020202020204" pitchFamily="34" charset="0"/>
              </a:rPr>
              <a:t>Reevaluate what summer programming could look like in the future to support student outcomes</a:t>
            </a:r>
          </a:p>
          <a:p>
            <a:pPr algn="l"/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algn="l"/>
            <a:endParaRPr lang="en-US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98E5F-0966-497C-BA95-98951EE02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8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54740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Schools, Special Education, and Charter Payments account for 70% of the budget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DC7E0B1-00C8-1F54-7B9D-4804B1106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444283"/>
              </p:ext>
            </p:extLst>
          </p:nvPr>
        </p:nvGraphicFramePr>
        <p:xfrm>
          <a:off x="172387" y="1153886"/>
          <a:ext cx="11888984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33962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1412" y="3447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Charters and Tax Refunds account for </a:t>
            </a:r>
            <a:b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</a:br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$12.1 million in increased expenditures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7A20F1E-C0B2-D71D-05B4-8B2247762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800567"/>
              </p:ext>
            </p:extLst>
          </p:nvPr>
        </p:nvGraphicFramePr>
        <p:xfrm>
          <a:off x="580424" y="1581817"/>
          <a:ext cx="11224988" cy="4386326"/>
        </p:xfrm>
        <a:graphic>
          <a:graphicData uri="http://schemas.openxmlformats.org/drawingml/2006/table">
            <a:tbl>
              <a:tblPr/>
              <a:tblGrid>
                <a:gridCol w="4867267">
                  <a:extLst>
                    <a:ext uri="{9D8B030D-6E8A-4147-A177-3AD203B41FA5}">
                      <a16:colId xmlns:a16="http://schemas.microsoft.com/office/drawing/2014/main" val="4221548591"/>
                    </a:ext>
                  </a:extLst>
                </a:gridCol>
                <a:gridCol w="1700050">
                  <a:extLst>
                    <a:ext uri="{9D8B030D-6E8A-4147-A177-3AD203B41FA5}">
                      <a16:colId xmlns:a16="http://schemas.microsoft.com/office/drawing/2014/main" val="1014425232"/>
                    </a:ext>
                  </a:extLst>
                </a:gridCol>
                <a:gridCol w="1700050">
                  <a:extLst>
                    <a:ext uri="{9D8B030D-6E8A-4147-A177-3AD203B41FA5}">
                      <a16:colId xmlns:a16="http://schemas.microsoft.com/office/drawing/2014/main" val="3305891707"/>
                    </a:ext>
                  </a:extLst>
                </a:gridCol>
                <a:gridCol w="1560319">
                  <a:extLst>
                    <a:ext uri="{9D8B030D-6E8A-4147-A177-3AD203B41FA5}">
                      <a16:colId xmlns:a16="http://schemas.microsoft.com/office/drawing/2014/main" val="2146427290"/>
                    </a:ext>
                  </a:extLst>
                </a:gridCol>
                <a:gridCol w="1397302">
                  <a:extLst>
                    <a:ext uri="{9D8B030D-6E8A-4147-A177-3AD203B41FA5}">
                      <a16:colId xmlns:a16="http://schemas.microsoft.com/office/drawing/2014/main" val="185141667"/>
                    </a:ext>
                  </a:extLst>
                </a:gridCol>
              </a:tblGrid>
              <a:tr h="31330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 Category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43252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Administration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53,024,897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52,921,608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(103,289)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8246822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5,624,837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5,624,837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783097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Charter Schools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146,039,108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154,683,579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8,644,471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5.92%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13896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Debt Service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40,777,137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39,030,848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(1,746,289)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-4.28%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906874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Fixed Costs/Contingencies/Fund Transfers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1,586,635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1,088,052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(498,583)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-31.42%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007136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Operations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57,201,758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58,854,571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1,652,813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90531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Post Retirement Benefits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3,728,111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3,968,713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240,602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273557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Schools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255,181,178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261,458,020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6,276,842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695979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Education/Intersystem Payments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99,352,991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101,280,068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1,927,077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153459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Tax Refunds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   3,525,000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   7,025,000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3,500,000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99.29%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567315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39,259,274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41,445,246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2,185,972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076204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Utilities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11,610,727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11,621,572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10,845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06086"/>
                  </a:ext>
                </a:extLst>
              </a:tr>
              <a:tr h="3133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716,911,653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739,002,114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22,090,461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86775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04B86E7-FF91-8863-F28C-0AA614894C82}"/>
              </a:ext>
            </a:extLst>
          </p:cNvPr>
          <p:cNvSpPr txBox="1"/>
          <p:nvPr/>
        </p:nvSpPr>
        <p:spPr>
          <a:xfrm>
            <a:off x="-1" y="6478080"/>
            <a:ext cx="62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Green: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Positive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Red: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Negative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9735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2025 Appropriations by Major Object</a:t>
            </a:r>
            <a:endParaRPr lang="en-US" sz="40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06F033C-29C0-5FFB-5AAB-0CB2C8395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929982"/>
              </p:ext>
            </p:extLst>
          </p:nvPr>
        </p:nvGraphicFramePr>
        <p:xfrm>
          <a:off x="250371" y="438912"/>
          <a:ext cx="11769242" cy="6383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0877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What are objects?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 object describes the service or item that is being purchased (Salaries &amp; Benefits, Supplies)</a:t>
            </a:r>
          </a:p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39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1412" y="3447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Spending on Debt Service and Equipment will be $2.8 million less in 2025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E72B531-9616-F027-93ED-8DC82E653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771777"/>
              </p:ext>
            </p:extLst>
          </p:nvPr>
        </p:nvGraphicFramePr>
        <p:xfrm>
          <a:off x="424543" y="1492943"/>
          <a:ext cx="11462657" cy="4792980"/>
        </p:xfrm>
        <a:graphic>
          <a:graphicData uri="http://schemas.openxmlformats.org/drawingml/2006/table">
            <a:tbl>
              <a:tblPr/>
              <a:tblGrid>
                <a:gridCol w="4494044">
                  <a:extLst>
                    <a:ext uri="{9D8B030D-6E8A-4147-A177-3AD203B41FA5}">
                      <a16:colId xmlns:a16="http://schemas.microsoft.com/office/drawing/2014/main" val="1146698218"/>
                    </a:ext>
                  </a:extLst>
                </a:gridCol>
                <a:gridCol w="1877259">
                  <a:extLst>
                    <a:ext uri="{9D8B030D-6E8A-4147-A177-3AD203B41FA5}">
                      <a16:colId xmlns:a16="http://schemas.microsoft.com/office/drawing/2014/main" val="936151814"/>
                    </a:ext>
                  </a:extLst>
                </a:gridCol>
                <a:gridCol w="1905703">
                  <a:extLst>
                    <a:ext uri="{9D8B030D-6E8A-4147-A177-3AD203B41FA5}">
                      <a16:colId xmlns:a16="http://schemas.microsoft.com/office/drawing/2014/main" val="993638872"/>
                    </a:ext>
                  </a:extLst>
                </a:gridCol>
                <a:gridCol w="1735042">
                  <a:extLst>
                    <a:ext uri="{9D8B030D-6E8A-4147-A177-3AD203B41FA5}">
                      <a16:colId xmlns:a16="http://schemas.microsoft.com/office/drawing/2014/main" val="581831968"/>
                    </a:ext>
                  </a:extLst>
                </a:gridCol>
                <a:gridCol w="1450609">
                  <a:extLst>
                    <a:ext uri="{9D8B030D-6E8A-4147-A177-3AD203B41FA5}">
                      <a16:colId xmlns:a16="http://schemas.microsoft.com/office/drawing/2014/main" val="1074925969"/>
                    </a:ext>
                  </a:extLst>
                </a:gridCol>
              </a:tblGrid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 Category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486200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Salaries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204,884,664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206,216,889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1,332,225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109634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134,723,289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137,355,626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2,632,337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305319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Education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92,332,991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97,348,345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5,015,354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374987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Debt Service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40,777,137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39,030,848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(1,746,289)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-4.28%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9992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Charter Schools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146,039,108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154,683,579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8,644,471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871417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38,871,166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41,098,117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2,226,951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553419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Utilities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11,724,127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11,885,610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161,483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114929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Purch. Prof. &amp; Tech. Services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10,638,376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10,587,653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(50,723)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427786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Purch. Prop. Services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4,760,235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5,305,256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545,021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11.45%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080554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Purch. Services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12,297,338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12,442,042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144,704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127668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Supplies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12,256,849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12,836,453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579,604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433631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Property (Equipment)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3,542,616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2,412,139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(1,130,477)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-31.91%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155559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Objects (Tax Refunds)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3,734,957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7,720,357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3,985,400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106.71%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127231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Uses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328,800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79,200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(249,600)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-75.91%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769023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 Year Encumbrances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930410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719,411,653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741,502,114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22,090,461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23402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E3555DE-045C-5BB0-BCB8-9209768CDA13}"/>
              </a:ext>
            </a:extLst>
          </p:cNvPr>
          <p:cNvSpPr txBox="1"/>
          <p:nvPr/>
        </p:nvSpPr>
        <p:spPr>
          <a:xfrm>
            <a:off x="-1" y="6478080"/>
            <a:ext cx="62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Green: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Positive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Red: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Negative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0123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1412" y="3447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200" spc="-150" dirty="0">
                <a:latin typeface="Helvetica" charset="0"/>
                <a:ea typeface="Helvetica" charset="0"/>
                <a:cs typeface="Helvetica" charset="0"/>
              </a:rPr>
              <a:t>We continue to see increase in spending on Personnel, Special Education, and Transportation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E72B531-9616-F027-93ED-8DC82E653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472492"/>
              </p:ext>
            </p:extLst>
          </p:nvPr>
        </p:nvGraphicFramePr>
        <p:xfrm>
          <a:off x="424543" y="1492943"/>
          <a:ext cx="11462657" cy="4792980"/>
        </p:xfrm>
        <a:graphic>
          <a:graphicData uri="http://schemas.openxmlformats.org/drawingml/2006/table">
            <a:tbl>
              <a:tblPr/>
              <a:tblGrid>
                <a:gridCol w="4494044">
                  <a:extLst>
                    <a:ext uri="{9D8B030D-6E8A-4147-A177-3AD203B41FA5}">
                      <a16:colId xmlns:a16="http://schemas.microsoft.com/office/drawing/2014/main" val="1146698218"/>
                    </a:ext>
                  </a:extLst>
                </a:gridCol>
                <a:gridCol w="1877259">
                  <a:extLst>
                    <a:ext uri="{9D8B030D-6E8A-4147-A177-3AD203B41FA5}">
                      <a16:colId xmlns:a16="http://schemas.microsoft.com/office/drawing/2014/main" val="936151814"/>
                    </a:ext>
                  </a:extLst>
                </a:gridCol>
                <a:gridCol w="1905703">
                  <a:extLst>
                    <a:ext uri="{9D8B030D-6E8A-4147-A177-3AD203B41FA5}">
                      <a16:colId xmlns:a16="http://schemas.microsoft.com/office/drawing/2014/main" val="993638872"/>
                    </a:ext>
                  </a:extLst>
                </a:gridCol>
                <a:gridCol w="1735042">
                  <a:extLst>
                    <a:ext uri="{9D8B030D-6E8A-4147-A177-3AD203B41FA5}">
                      <a16:colId xmlns:a16="http://schemas.microsoft.com/office/drawing/2014/main" val="581831968"/>
                    </a:ext>
                  </a:extLst>
                </a:gridCol>
                <a:gridCol w="1450609">
                  <a:extLst>
                    <a:ext uri="{9D8B030D-6E8A-4147-A177-3AD203B41FA5}">
                      <a16:colId xmlns:a16="http://schemas.microsoft.com/office/drawing/2014/main" val="1074925969"/>
                    </a:ext>
                  </a:extLst>
                </a:gridCol>
              </a:tblGrid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 Category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486200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Salaries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204,884,664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206,216,889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1,332,225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0.65%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109634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134,723,289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137,355,626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2,632,337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1.95%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305319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Special Education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92,332,991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97,348,345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5,015,354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5.43%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374987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Debt Service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40,777,137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39,030,848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(1,746,289)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-4.28%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9992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Charter Schools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146,039,108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154,683,579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8,644,471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5.92%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871417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Transportation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38,871,166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41,098,117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 2,226,951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5.73%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553419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Utilities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11,724,127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11,885,610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161,483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114929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Purch. Prof. &amp; Tech. Services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10,638,376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10,587,653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(50,723)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427786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Purch. Prop. Services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4,760,235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5,305,256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545,021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11.45%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080554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Purch. Services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12,297,338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12,442,042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144,704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127668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Supplies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12,256,849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12,836,453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579,604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433631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Property (Equipment)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3,542,616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2,412,139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(1,130,477)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-31.91%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155559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Objects (Tax Refunds)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3,734,957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7,720,357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3,985,400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106.71%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127231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Uses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328,800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79,200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(249,600)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-75.91%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769023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 Year Encumbrances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930410"/>
                  </a:ext>
                </a:extLst>
              </a:tr>
              <a:tr h="26867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719,411,653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741,502,114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22,090,461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23402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020A64D-A1F1-FE0A-84FF-B333A97E1C46}"/>
              </a:ext>
            </a:extLst>
          </p:cNvPr>
          <p:cNvSpPr txBox="1"/>
          <p:nvPr/>
        </p:nvSpPr>
        <p:spPr>
          <a:xfrm>
            <a:off x="-1" y="6478080"/>
            <a:ext cx="62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Green: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Positive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Red: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Negative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3219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2025 Appropriations by Function</a:t>
            </a:r>
            <a:endParaRPr lang="en-US" sz="40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8CDD996-61D4-72B9-1C87-314C102F1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584727"/>
              </p:ext>
            </p:extLst>
          </p:nvPr>
        </p:nvGraphicFramePr>
        <p:xfrm>
          <a:off x="368301" y="903514"/>
          <a:ext cx="11573328" cy="6116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89594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What are functions?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 function describes that activity or program that an expenditure is supporting (i.e. Instruction, Administration)</a:t>
            </a:r>
          </a:p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42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1412" y="3447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Charter Payments account for over half of the total increase in Instruction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1D0B8DE-D16A-41E4-08A8-3C5E72827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768424"/>
              </p:ext>
            </p:extLst>
          </p:nvPr>
        </p:nvGraphicFramePr>
        <p:xfrm>
          <a:off x="604155" y="1607475"/>
          <a:ext cx="10983689" cy="4612350"/>
        </p:xfrm>
        <a:graphic>
          <a:graphicData uri="http://schemas.openxmlformats.org/drawingml/2006/table">
            <a:tbl>
              <a:tblPr/>
              <a:tblGrid>
                <a:gridCol w="4615211">
                  <a:extLst>
                    <a:ext uri="{9D8B030D-6E8A-4147-A177-3AD203B41FA5}">
                      <a16:colId xmlns:a16="http://schemas.microsoft.com/office/drawing/2014/main" val="1555603185"/>
                    </a:ext>
                  </a:extLst>
                </a:gridCol>
                <a:gridCol w="1701699">
                  <a:extLst>
                    <a:ext uri="{9D8B030D-6E8A-4147-A177-3AD203B41FA5}">
                      <a16:colId xmlns:a16="http://schemas.microsoft.com/office/drawing/2014/main" val="1822257230"/>
                    </a:ext>
                  </a:extLst>
                </a:gridCol>
                <a:gridCol w="1701699">
                  <a:extLst>
                    <a:ext uri="{9D8B030D-6E8A-4147-A177-3AD203B41FA5}">
                      <a16:colId xmlns:a16="http://schemas.microsoft.com/office/drawing/2014/main" val="874988056"/>
                    </a:ext>
                  </a:extLst>
                </a:gridCol>
                <a:gridCol w="1572781">
                  <a:extLst>
                    <a:ext uri="{9D8B030D-6E8A-4147-A177-3AD203B41FA5}">
                      <a16:colId xmlns:a16="http://schemas.microsoft.com/office/drawing/2014/main" val="2494710440"/>
                    </a:ext>
                  </a:extLst>
                </a:gridCol>
                <a:gridCol w="1392299">
                  <a:extLst>
                    <a:ext uri="{9D8B030D-6E8A-4147-A177-3AD203B41FA5}">
                      <a16:colId xmlns:a16="http://schemas.microsoft.com/office/drawing/2014/main" val="1925521559"/>
                    </a:ext>
                  </a:extLst>
                </a:gridCol>
              </a:tblGrid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 Category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6023566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Instruction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450,209,599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465,082,635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14,873,036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3.30%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191561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Instructional Support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36,252,092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35,325,712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(926,380)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-2.56%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000829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Services - Administration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40,258,390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41,361,076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1,102,686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736022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Services - Pupil Health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11,611,030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12,333,493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722,463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391059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Services - Business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7,465,003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7,101,463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(363,540)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-4.87%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4785192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Services - Operations &amp; Maint.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66,188,312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67,877,611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1,689,299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2073505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Services - Transportation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39,260,274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41,446,246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2,185,972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925113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Services - Central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12,884,997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13,429,596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544,599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48477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Non-Instructional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5,518,543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5,776,758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258,215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391546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Facilities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2,657,476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2,657,476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57653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Debt Service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40,777,137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39,030,848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(1,746,289)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-4.28%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114261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Uses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3,828,800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7,579,200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3,750,400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97.95%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237238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 Year Encumbrances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426621"/>
                  </a:ext>
                </a:extLst>
              </a:tr>
              <a:tr h="3074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719,411,653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741,502,114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22,090,461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55427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4F49B49-0897-5D5B-033E-004C198549E6}"/>
              </a:ext>
            </a:extLst>
          </p:cNvPr>
          <p:cNvSpPr txBox="1"/>
          <p:nvPr/>
        </p:nvSpPr>
        <p:spPr>
          <a:xfrm>
            <a:off x="-1" y="6478080"/>
            <a:ext cx="62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Green: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Positive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Red: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Negative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6886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Financial Outlook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07E5C39-CB24-AB32-E1A4-0BEBB45AF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883310"/>
              </p:ext>
            </p:extLst>
          </p:nvPr>
        </p:nvGraphicFramePr>
        <p:xfrm>
          <a:off x="361103" y="1532139"/>
          <a:ext cx="11517461" cy="4714409"/>
        </p:xfrm>
        <a:graphic>
          <a:graphicData uri="http://schemas.openxmlformats.org/drawingml/2006/table">
            <a:tbl>
              <a:tblPr/>
              <a:tblGrid>
                <a:gridCol w="3525753">
                  <a:extLst>
                    <a:ext uri="{9D8B030D-6E8A-4147-A177-3AD203B41FA5}">
                      <a16:colId xmlns:a16="http://schemas.microsoft.com/office/drawing/2014/main" val="1362255121"/>
                    </a:ext>
                  </a:extLst>
                </a:gridCol>
                <a:gridCol w="1292776">
                  <a:extLst>
                    <a:ext uri="{9D8B030D-6E8A-4147-A177-3AD203B41FA5}">
                      <a16:colId xmlns:a16="http://schemas.microsoft.com/office/drawing/2014/main" val="2032277107"/>
                    </a:ext>
                  </a:extLst>
                </a:gridCol>
                <a:gridCol w="1292776">
                  <a:extLst>
                    <a:ext uri="{9D8B030D-6E8A-4147-A177-3AD203B41FA5}">
                      <a16:colId xmlns:a16="http://schemas.microsoft.com/office/drawing/2014/main" val="759359153"/>
                    </a:ext>
                  </a:extLst>
                </a:gridCol>
                <a:gridCol w="1395611">
                  <a:extLst>
                    <a:ext uri="{9D8B030D-6E8A-4147-A177-3AD203B41FA5}">
                      <a16:colId xmlns:a16="http://schemas.microsoft.com/office/drawing/2014/main" val="1008707437"/>
                    </a:ext>
                  </a:extLst>
                </a:gridCol>
                <a:gridCol w="1395611">
                  <a:extLst>
                    <a:ext uri="{9D8B030D-6E8A-4147-A177-3AD203B41FA5}">
                      <a16:colId xmlns:a16="http://schemas.microsoft.com/office/drawing/2014/main" val="3754579678"/>
                    </a:ext>
                  </a:extLst>
                </a:gridCol>
                <a:gridCol w="1307467">
                  <a:extLst>
                    <a:ext uri="{9D8B030D-6E8A-4147-A177-3AD203B41FA5}">
                      <a16:colId xmlns:a16="http://schemas.microsoft.com/office/drawing/2014/main" val="2831190679"/>
                    </a:ext>
                  </a:extLst>
                </a:gridCol>
                <a:gridCol w="1307467">
                  <a:extLst>
                    <a:ext uri="{9D8B030D-6E8A-4147-A177-3AD203B41FA5}">
                      <a16:colId xmlns:a16="http://schemas.microsoft.com/office/drawing/2014/main" val="1468625317"/>
                    </a:ext>
                  </a:extLst>
                </a:gridCol>
              </a:tblGrid>
              <a:tr h="2545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712294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914402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240317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69242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310786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Total Revenues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$652,954,802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$682,258,983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$686,926,621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$707,052,049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$718,161,832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$728,992,314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328577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058025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Total Expenditures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$656,174,842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$678,916,579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$716,911,653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$704,494,080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$739,002,114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$754,096,526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324533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15740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Beginning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$86,627,084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$83,407,045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$78,352,794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$86,749,449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$89,307,418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$68,467,136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165821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Operating Surplus/(Deficit)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($3,220,039)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$3,342,404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($29,985,032)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$2,557,969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($20,840,282)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($25,104,211)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68876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$83,407,045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$86,749,449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$48,367,762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$89,307,418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$68,467,136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$43,362,925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99802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Projected Reservations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037709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Committed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021396"/>
                  </a:ext>
                </a:extLst>
              </a:tr>
              <a:tr h="33408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(16,448,232)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(29,985,032)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($28,995,171)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($20,840,282)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($25,104,211)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(33,108,110.74)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484062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Unassigned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$64,458,813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$54,264,418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$16,872,591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$65,967,136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$40,862,925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$7,754,814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959628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% Budgeted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9.82%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7.99%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2.35%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9.36%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5.53%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1.03%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704670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148144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Minimum Fund Balance per Board Policy #721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$32,808,742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$33,945,829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$35,845,583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$35,224,704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$36,950,106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$37,704,826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640735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02996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Compliance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425552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839947"/>
                  </a:ext>
                </a:extLst>
              </a:tr>
              <a:tr h="196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Funds needed to comply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($31,650,071)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($20,318,589)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$18,972,991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($30,742,432)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($3,912,819)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$29,950,012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884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910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Key Takeaways for the 2025 Budget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The 2025 budget includes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an operating deficit of 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$20.8 million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The 2025 budget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adheres 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to Board’s minimum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5 percent fund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balance policy 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for the General Fund through 2025 based on assumptions to date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We CANNOT rely on fund balance to balance the 2027 budget</a:t>
            </a:r>
          </a:p>
          <a:p>
            <a:pPr lvl="1" algn="l"/>
            <a:endParaRPr lang="en-US" sz="24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Does NOT include a millage increase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This budget assumes no school closures, school renovations, and delivery model changes for the 2025-26 school year</a:t>
            </a:r>
          </a:p>
          <a:p>
            <a:pPr algn="l"/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No Summer B.O.O.S.T. programming in 2025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algn="l"/>
            <a:endParaRPr lang="en-US" sz="24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2025 General Fund Budget Development Timeline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November 4, 2024 – Presentation of 2025 Preliminary Budget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November 13, 2024  – Release of Preliminary 2025 General Fund Budget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December 9, 2024 – Special Budget Hearing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December 18, 2024 – Approval of the 2025 General Fund Budget and Tax Rates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December 31, 2024 – Deadline to adopt the 2025 Budget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02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FE9E6ACEB8B043B074224EA2E03B1A" ma:contentTypeVersion="14" ma:contentTypeDescription="Create a new document." ma:contentTypeScope="" ma:versionID="aa2aa3217f94df4f56038bea73edea3e">
  <xsd:schema xmlns:xsd="http://www.w3.org/2001/XMLSchema" xmlns:xs="http://www.w3.org/2001/XMLSchema" xmlns:p="http://schemas.microsoft.com/office/2006/metadata/properties" xmlns:ns3="a06b82fa-d8cc-4b98-9877-a0204d9ee8dd" xmlns:ns4="23aa0acd-5b12-4517-96e9-0851fed0fd5e" targetNamespace="http://schemas.microsoft.com/office/2006/metadata/properties" ma:root="true" ma:fieldsID="e3d1a02d4e81bfdd3ffdc97724e81ebe" ns3:_="" ns4:_="">
    <xsd:import namespace="a06b82fa-d8cc-4b98-9877-a0204d9ee8dd"/>
    <xsd:import namespace="23aa0acd-5b12-4517-96e9-0851fed0fd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b82fa-d8cc-4b98-9877-a0204d9ee8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a0acd-5b12-4517-96e9-0851fed0fd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D654D0-B851-47E1-BD3B-F1B7C6CC5E82}">
  <ds:schemaRefs>
    <ds:schemaRef ds:uri="23aa0acd-5b12-4517-96e9-0851fed0fd5e"/>
    <ds:schemaRef ds:uri="a06b82fa-d8cc-4b98-9877-a0204d9ee8d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E3A180-E158-4A87-8228-AE7D0D217C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F32105-4C02-4555-8C74-1FF98F096285}">
  <ds:schemaRefs>
    <ds:schemaRef ds:uri="23aa0acd-5b12-4517-96e9-0851fed0fd5e"/>
    <ds:schemaRef ds:uri="a06b82fa-d8cc-4b98-9877-a0204d9ee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5078</TotalTime>
  <Words>2567</Words>
  <Application>Microsoft Office PowerPoint</Application>
  <PresentationFormat>Widescreen</PresentationFormat>
  <Paragraphs>887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Helvetica</vt:lpstr>
      <vt:lpstr>Times New Roman</vt:lpstr>
      <vt:lpstr>Office Theme</vt:lpstr>
      <vt:lpstr>2025 Preliminary General Fund Budget</vt:lpstr>
      <vt:lpstr>Agenda</vt:lpstr>
      <vt:lpstr>2025 Preliminary Budget</vt:lpstr>
      <vt:lpstr>Revenues</vt:lpstr>
      <vt:lpstr>2025 Revenue Assumptions</vt:lpstr>
      <vt:lpstr>2025 Revenues</vt:lpstr>
      <vt:lpstr>2025 Revenues</vt:lpstr>
      <vt:lpstr>2025 Revenues</vt:lpstr>
      <vt:lpstr>We are projecting increases in the highlighted areas total $34.1 million</vt:lpstr>
      <vt:lpstr>We are projecting a significant decrease in  Real Estate Tax Revenue</vt:lpstr>
      <vt:lpstr>Impact of Property Assessment Appeals</vt:lpstr>
      <vt:lpstr>Expenditures</vt:lpstr>
      <vt:lpstr>2025 Expenditure Assumptions</vt:lpstr>
      <vt:lpstr>Why no Summer B.O.O.S.T. in 2025?</vt:lpstr>
      <vt:lpstr>Schools, Special Education, and Charter Payments account for 70% of the budget</vt:lpstr>
      <vt:lpstr>Charters and Tax Refunds account for  $12.1 million in increased expenditures</vt:lpstr>
      <vt:lpstr>2025 Appropriations by Major Object</vt:lpstr>
      <vt:lpstr>What are objects?</vt:lpstr>
      <vt:lpstr>Spending on Debt Service and Equipment will be $2.8 million less in 2025</vt:lpstr>
      <vt:lpstr>We continue to see increase in spending on Personnel, Special Education, and Transportation</vt:lpstr>
      <vt:lpstr>2025 Appropriations by Function</vt:lpstr>
      <vt:lpstr>What are functions?</vt:lpstr>
      <vt:lpstr>Charter Payments account for over half of the total increase in Instruction</vt:lpstr>
      <vt:lpstr>Financial Outlook</vt:lpstr>
      <vt:lpstr>Key Takeaways for the 2025 Budget</vt:lpstr>
      <vt:lpstr>2025 General Fund Budget Development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Weather Coverage Starts NOW!!</dc:title>
  <dc:creator>Santucci, Jocelyn</dc:creator>
  <cp:lastModifiedBy>Joseph, Ronald</cp:lastModifiedBy>
  <cp:revision>29</cp:revision>
  <dcterms:created xsi:type="dcterms:W3CDTF">2022-09-27T17:59:12Z</dcterms:created>
  <dcterms:modified xsi:type="dcterms:W3CDTF">2024-11-06T14:06:31Z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0x0101009FFE9E6ACEB8B043B074224EA2E03B1A</vt:lpwstr>
  </property>
</Properties>
</file>