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</p:sldIdLst>
  <p:sldSz cy="5143500" cx="9144000"/>
  <p:notesSz cx="6858000" cy="9144000"/>
  <p:embeddedFontLst>
    <p:embeddedFont>
      <p:font typeface="Montserrat SemiBold"/>
      <p:regular r:id="rId36"/>
      <p:bold r:id="rId37"/>
      <p:italic r:id="rId38"/>
      <p:boldItalic r:id="rId39"/>
    </p:embeddedFont>
    <p:embeddedFont>
      <p:font typeface="Roboto"/>
      <p:regular r:id="rId40"/>
      <p:bold r:id="rId41"/>
      <p:italic r:id="rId42"/>
      <p:boldItalic r:id="rId43"/>
    </p:embeddedFont>
    <p:embeddedFont>
      <p:font typeface="Caveat"/>
      <p:regular r:id="rId44"/>
      <p:bold r:id="rId45"/>
    </p:embeddedFont>
    <p:embeddedFont>
      <p:font typeface="Poppins"/>
      <p:regular r:id="rId46"/>
      <p:bold r:id="rId47"/>
      <p:italic r:id="rId48"/>
      <p:boldItalic r:id="rId49"/>
    </p:embeddedFont>
    <p:embeddedFont>
      <p:font typeface="Montserrat"/>
      <p:regular r:id="rId50"/>
      <p:bold r:id="rId51"/>
      <p:italic r:id="rId52"/>
      <p:boldItalic r:id="rId53"/>
    </p:embeddedFont>
    <p:embeddedFont>
      <p:font typeface="Poppins Medium"/>
      <p:regular r:id="rId54"/>
      <p:bold r:id="rId55"/>
      <p:italic r:id="rId56"/>
      <p:boldItalic r:id="rId57"/>
    </p:embeddedFont>
    <p:embeddedFont>
      <p:font typeface="Poppins SemiBold"/>
      <p:regular r:id="rId58"/>
      <p:bold r:id="rId59"/>
      <p:italic r:id="rId60"/>
      <p:boldItalic r:id="rId61"/>
    </p:embeddedFont>
    <p:embeddedFont>
      <p:font typeface="Oswald"/>
      <p:regular r:id="rId62"/>
      <p:bold r:id="rId6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C411A6D-8B6A-4E3F-9B66-B31FF23551D9}">
  <a:tblStyle styleId="{CC411A6D-8B6A-4E3F-9B66-B31FF23551D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D13DDD63-F9C0-4B8A-B2B0-C3C3DC7EDAA1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Roboto-regular.fntdata"/><Relationship Id="rId42" Type="http://schemas.openxmlformats.org/officeDocument/2006/relationships/font" Target="fonts/Roboto-italic.fntdata"/><Relationship Id="rId41" Type="http://schemas.openxmlformats.org/officeDocument/2006/relationships/font" Target="fonts/Roboto-bold.fntdata"/><Relationship Id="rId44" Type="http://schemas.openxmlformats.org/officeDocument/2006/relationships/font" Target="fonts/Caveat-regular.fntdata"/><Relationship Id="rId43" Type="http://schemas.openxmlformats.org/officeDocument/2006/relationships/font" Target="fonts/Roboto-boldItalic.fntdata"/><Relationship Id="rId46" Type="http://schemas.openxmlformats.org/officeDocument/2006/relationships/font" Target="fonts/Poppins-regular.fntdata"/><Relationship Id="rId45" Type="http://schemas.openxmlformats.org/officeDocument/2006/relationships/font" Target="fonts/Cavea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font" Target="fonts/Poppins-italic.fntdata"/><Relationship Id="rId47" Type="http://schemas.openxmlformats.org/officeDocument/2006/relationships/font" Target="fonts/Poppins-bold.fntdata"/><Relationship Id="rId49" Type="http://schemas.openxmlformats.org/officeDocument/2006/relationships/font" Target="fonts/Poppins-boldItalic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font" Target="fonts/MontserratSemiBold-bold.fntdata"/><Relationship Id="rId36" Type="http://schemas.openxmlformats.org/officeDocument/2006/relationships/font" Target="fonts/MontserratSemiBold-regular.fntdata"/><Relationship Id="rId39" Type="http://schemas.openxmlformats.org/officeDocument/2006/relationships/font" Target="fonts/MontserratSemiBold-boldItalic.fntdata"/><Relationship Id="rId38" Type="http://schemas.openxmlformats.org/officeDocument/2006/relationships/font" Target="fonts/MontserratSemiBold-italic.fntdata"/><Relationship Id="rId62" Type="http://schemas.openxmlformats.org/officeDocument/2006/relationships/font" Target="fonts/Oswald-regular.fntdata"/><Relationship Id="rId61" Type="http://schemas.openxmlformats.org/officeDocument/2006/relationships/font" Target="fonts/PoppinsSemiBold-boldItalic.fntdata"/><Relationship Id="rId20" Type="http://schemas.openxmlformats.org/officeDocument/2006/relationships/slide" Target="slides/slide14.xml"/><Relationship Id="rId63" Type="http://schemas.openxmlformats.org/officeDocument/2006/relationships/font" Target="fonts/Oswald-bold.fntdata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0" Type="http://schemas.openxmlformats.org/officeDocument/2006/relationships/font" Target="fonts/PoppinsSemiBold-italic.fntdata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font" Target="fonts/Montserrat-bold.fntdata"/><Relationship Id="rId50" Type="http://schemas.openxmlformats.org/officeDocument/2006/relationships/font" Target="fonts/Montserrat-regular.fntdata"/><Relationship Id="rId53" Type="http://schemas.openxmlformats.org/officeDocument/2006/relationships/font" Target="fonts/Montserrat-boldItalic.fntdata"/><Relationship Id="rId52" Type="http://schemas.openxmlformats.org/officeDocument/2006/relationships/font" Target="fonts/Montserrat-italic.fntdata"/><Relationship Id="rId11" Type="http://schemas.openxmlformats.org/officeDocument/2006/relationships/slide" Target="slides/slide5.xml"/><Relationship Id="rId55" Type="http://schemas.openxmlformats.org/officeDocument/2006/relationships/font" Target="fonts/PoppinsMedium-bold.fntdata"/><Relationship Id="rId10" Type="http://schemas.openxmlformats.org/officeDocument/2006/relationships/slide" Target="slides/slide4.xml"/><Relationship Id="rId54" Type="http://schemas.openxmlformats.org/officeDocument/2006/relationships/font" Target="fonts/PoppinsMedium-regular.fntdata"/><Relationship Id="rId13" Type="http://schemas.openxmlformats.org/officeDocument/2006/relationships/slide" Target="slides/slide7.xml"/><Relationship Id="rId57" Type="http://schemas.openxmlformats.org/officeDocument/2006/relationships/font" Target="fonts/PoppinsMedium-boldItalic.fntdata"/><Relationship Id="rId12" Type="http://schemas.openxmlformats.org/officeDocument/2006/relationships/slide" Target="slides/slide6.xml"/><Relationship Id="rId56" Type="http://schemas.openxmlformats.org/officeDocument/2006/relationships/font" Target="fonts/PoppinsMedium-italic.fntdata"/><Relationship Id="rId15" Type="http://schemas.openxmlformats.org/officeDocument/2006/relationships/slide" Target="slides/slide9.xml"/><Relationship Id="rId59" Type="http://schemas.openxmlformats.org/officeDocument/2006/relationships/font" Target="fonts/PoppinsSemiBold-bold.fntdata"/><Relationship Id="rId14" Type="http://schemas.openxmlformats.org/officeDocument/2006/relationships/slide" Target="slides/slide8.xml"/><Relationship Id="rId58" Type="http://schemas.openxmlformats.org/officeDocument/2006/relationships/font" Target="fonts/PoppinsSemiBold-regular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41b792026a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41b792026a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1ec3dc42bde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1ec3dc42bde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ec3dc42bde_0_3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ec3dc42bde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a056b741a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2a056b741a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93d5a2e296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293d5a2e29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2a056b741aa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2a056b741aa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2a20e8c7d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2a20e8c7d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250dbc136a1_0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250dbc136a1_0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g2a0d3adf59d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Google Shape;156;g2a0d3adf59d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250dbc136a1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250dbc136a1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1ec3dc42bde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1ec3dc42bde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250dbc136a1_0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250dbc136a1_0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250dbc136a1_0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250dbc136a1_0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5228a2ddd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25228a2ddd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2a20e8c7d34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2a20e8c7d34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2a20e8c7d34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2a20e8c7d34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a20e8c7d34_1_3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6" name="Google Shape;226;g2a20e8c7d34_1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a20e8c7d34_1_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g2a20e8c7d34_1_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2a20e8c7d34_1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g2a20e8c7d34_1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28c9414c9b6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Google Shape;254;g28c9414c9b6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a0d3adf59d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a0d3adf59d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a0d3adf59d_0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a0d3adf59d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a0d3adf59d_0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a0d3adf59d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2a0d3adf59d_0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2a0d3adf59d_0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1ec3ec3f2e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g1ec3ec3f2e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1ec3ec3f2ed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1ec3ec3f2ed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1ec3ec3f2ed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9" name="Google Shape;319;g1ec3ec3f2ed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g1ec3dc42bde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g1ec3dc42bde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60859296f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60859296f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>
            <a:off x="0" y="2583825"/>
            <a:ext cx="9144000" cy="25719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0" y="0"/>
            <a:ext cx="9144000" cy="25719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7376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73763"/>
              </a:solidFill>
            </a:endParaRPr>
          </a:p>
        </p:txBody>
      </p:sp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259650"/>
            <a:ext cx="85206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4800"/>
              <a:buFont typeface="Poppins SemiBold"/>
              <a:buNone/>
              <a:defRPr b="0" sz="4800">
                <a:solidFill>
                  <a:srgbClr val="073763"/>
                </a:solidFill>
                <a:latin typeface="Poppins SemiBold"/>
                <a:ea typeface="Poppins SemiBold"/>
                <a:cs typeface="Poppins SemiBold"/>
                <a:sym typeface="Poppins SemiBold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Poppins"/>
              <a:buNone/>
              <a:defRPr b="1" sz="2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0"/>
            <a:ext cx="9144000" cy="8502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7376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73763"/>
              </a:solidFill>
            </a:endParaRPr>
          </a:p>
        </p:txBody>
      </p:sp>
      <p:sp>
        <p:nvSpPr>
          <p:cNvPr id="22" name="Google Shape;22;p4"/>
          <p:cNvSpPr/>
          <p:nvPr/>
        </p:nvSpPr>
        <p:spPr>
          <a:xfrm>
            <a:off x="0" y="4815200"/>
            <a:ext cx="9144000" cy="34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293475" y="119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600"/>
              <a:buFont typeface="Poppins"/>
              <a:buNone/>
              <a:defRPr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311700" y="923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8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8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8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8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800"/>
              </a:spcBef>
              <a:spcAft>
                <a:spcPts val="8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rgbClr val="FFFFFF"/>
                </a:solidFill>
              </a:defRPr>
            </a:lvl1pPr>
            <a:lvl2pPr lvl="1">
              <a:buNone/>
              <a:defRPr>
                <a:solidFill>
                  <a:srgbClr val="FFFFFF"/>
                </a:solidFill>
              </a:defRPr>
            </a:lvl2pPr>
            <a:lvl3pPr lvl="2">
              <a:buNone/>
              <a:defRPr>
                <a:solidFill>
                  <a:srgbClr val="FFFFFF"/>
                </a:solidFill>
              </a:defRPr>
            </a:lvl3pPr>
            <a:lvl4pPr lvl="3">
              <a:buNone/>
              <a:defRPr>
                <a:solidFill>
                  <a:srgbClr val="FFFFFF"/>
                </a:solidFill>
              </a:defRPr>
            </a:lvl4pPr>
            <a:lvl5pPr lvl="4">
              <a:buNone/>
              <a:defRPr>
                <a:solidFill>
                  <a:srgbClr val="FFFFFF"/>
                </a:solidFill>
              </a:defRPr>
            </a:lvl5pPr>
            <a:lvl6pPr lvl="5">
              <a:buNone/>
              <a:defRPr>
                <a:solidFill>
                  <a:srgbClr val="FFFFFF"/>
                </a:solidFill>
              </a:defRPr>
            </a:lvl6pPr>
            <a:lvl7pPr lvl="6">
              <a:buNone/>
              <a:defRPr>
                <a:solidFill>
                  <a:srgbClr val="FFFFFF"/>
                </a:solidFill>
              </a:defRPr>
            </a:lvl7pPr>
            <a:lvl8pPr lvl="7">
              <a:buNone/>
              <a:defRPr>
                <a:solidFill>
                  <a:srgbClr val="FFFFFF"/>
                </a:solidFill>
              </a:defRPr>
            </a:lvl8pPr>
            <a:lvl9pPr lvl="8">
              <a:buNone/>
              <a:defRPr>
                <a:solidFill>
                  <a:srgbClr val="FFFFFF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" name="Google Shape;26;p4"/>
          <p:cNvSpPr txBox="1"/>
          <p:nvPr/>
        </p:nvSpPr>
        <p:spPr>
          <a:xfrm>
            <a:off x="13875" y="4867775"/>
            <a:ext cx="2948700" cy="264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FFFFFF"/>
                </a:solidFill>
              </a:rPr>
              <a:t>Voices United Conference </a:t>
            </a:r>
            <a:r>
              <a:rPr lang="en" sz="700">
                <a:solidFill>
                  <a:srgbClr val="FFFFFF"/>
                </a:solidFill>
              </a:rPr>
              <a:t> - December 7, 2023</a:t>
            </a:r>
            <a:endParaRPr sz="70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293475" y="119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 txBox="1"/>
          <p:nvPr>
            <p:ph type="title"/>
          </p:nvPr>
        </p:nvSpPr>
        <p:spPr>
          <a:xfrm>
            <a:off x="293475" y="119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11700" y="1389600"/>
            <a:ext cx="31902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8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8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8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8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8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8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8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800"/>
              </a:spcBef>
              <a:spcAft>
                <a:spcPts val="8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3" name="Google Shape;53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8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8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8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8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800"/>
              </a:spcBef>
              <a:spcAft>
                <a:spcPts val="8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4" name="Google Shape;54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0"/>
            <a:ext cx="9144000" cy="8502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7376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73763"/>
              </a:solidFill>
            </a:endParaRPr>
          </a:p>
        </p:txBody>
      </p:sp>
      <p:sp>
        <p:nvSpPr>
          <p:cNvPr id="7" name="Google Shape;7;p1"/>
          <p:cNvSpPr txBox="1"/>
          <p:nvPr>
            <p:ph type="title"/>
          </p:nvPr>
        </p:nvSpPr>
        <p:spPr>
          <a:xfrm>
            <a:off x="293475" y="11925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600"/>
              <a:buFont typeface="Poppins"/>
              <a:buNone/>
              <a:defRPr b="1" sz="36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1"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" type="body"/>
          </p:nvPr>
        </p:nvSpPr>
        <p:spPr>
          <a:xfrm>
            <a:off x="311700" y="9238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1pPr>
            <a:lvl2pPr indent="-317500" lvl="1" marL="914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" name="Google Shape;9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0" name="Google Shape;10;p1"/>
          <p:cNvSpPr/>
          <p:nvPr/>
        </p:nvSpPr>
        <p:spPr>
          <a:xfrm>
            <a:off x="0" y="4815200"/>
            <a:ext cx="9144000" cy="3405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hyperlink" Target="http://bit.ly/ALDsTurnkey" TargetMode="External"/><Relationship Id="rId5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Relationship Id="rId4" Type="http://schemas.openxmlformats.org/officeDocument/2006/relationships/image" Target="../media/image19.png"/><Relationship Id="rId5" Type="http://schemas.openxmlformats.org/officeDocument/2006/relationships/image" Target="../media/image10.png"/><Relationship Id="rId6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png"/><Relationship Id="rId4" Type="http://schemas.openxmlformats.org/officeDocument/2006/relationships/image" Target="../media/image8.png"/><Relationship Id="rId5" Type="http://schemas.openxmlformats.org/officeDocument/2006/relationships/image" Target="../media/image17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Relationship Id="rId4" Type="http://schemas.openxmlformats.org/officeDocument/2006/relationships/hyperlink" Target="https://www.nysed.gov/bilingual-ed/classroom-practices-mll-ell-and-next-generation-ela-standards" TargetMode="External"/><Relationship Id="rId5" Type="http://schemas.openxmlformats.org/officeDocument/2006/relationships/image" Target="../media/image27.png"/><Relationship Id="rId6" Type="http://schemas.openxmlformats.org/officeDocument/2006/relationships/image" Target="../media/image13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hyperlink" Target="https://drive.google.com/file/d/1tNTswuB_PDnlRIhzq3Zt_afwCUj3iB_q/view?usp=sharing" TargetMode="External"/><Relationship Id="rId4" Type="http://schemas.openxmlformats.org/officeDocument/2006/relationships/image" Target="../media/image23.png"/><Relationship Id="rId5" Type="http://schemas.openxmlformats.org/officeDocument/2006/relationships/hyperlink" Target="https://drive.google.com/file/d/1tNTswuB_PDnlRIhzq3Zt_afwCUj3iB_q/view?usp=sharing" TargetMode="External"/><Relationship Id="rId6" Type="http://schemas.openxmlformats.org/officeDocument/2006/relationships/image" Target="../media/image2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2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8.png"/><Relationship Id="rId4" Type="http://schemas.openxmlformats.org/officeDocument/2006/relationships/image" Target="../media/image27.png"/><Relationship Id="rId5" Type="http://schemas.openxmlformats.org/officeDocument/2006/relationships/image" Target="../media/image2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www.youtube.com/@universaldeclarationofhuma981/playlists" TargetMode="External"/><Relationship Id="rId4" Type="http://schemas.openxmlformats.org/officeDocument/2006/relationships/hyperlink" Target="https://youtu.be/pQRrsmgaBcA" TargetMode="External"/><Relationship Id="rId5" Type="http://schemas.openxmlformats.org/officeDocument/2006/relationships/hyperlink" Target="https://www.youtube.com/@universaldeclarationofhuma981/playlists" TargetMode="External"/><Relationship Id="rId6" Type="http://schemas.openxmlformats.org/officeDocument/2006/relationships/hyperlink" Target="https://youtu.be/pQRrsmgaBcA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5.png"/><Relationship Id="rId4" Type="http://schemas.openxmlformats.org/officeDocument/2006/relationships/hyperlink" Target="https://www.nysed.gov/sites/default/files/programs/bilingual-ed/academic-and-linguistic-demands-final-11-7-23-a.pdf" TargetMode="External"/><Relationship Id="rId5" Type="http://schemas.openxmlformats.org/officeDocument/2006/relationships/image" Target="../media/image5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8.png"/><Relationship Id="rId4" Type="http://schemas.openxmlformats.org/officeDocument/2006/relationships/image" Target="../media/image2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hyperlink" Target="http://www.menti.com" TargetMode="External"/><Relationship Id="rId4" Type="http://schemas.openxmlformats.org/officeDocument/2006/relationships/image" Target="../media/image22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3"/>
          <p:cNvSpPr/>
          <p:nvPr/>
        </p:nvSpPr>
        <p:spPr>
          <a:xfrm>
            <a:off x="0" y="2583825"/>
            <a:ext cx="9144000" cy="25719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3"/>
          <p:cNvSpPr txBox="1"/>
          <p:nvPr/>
        </p:nvSpPr>
        <p:spPr>
          <a:xfrm>
            <a:off x="650472" y="3559925"/>
            <a:ext cx="7844700" cy="141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Bilingual/ENL Coordinators’ Meeting </a:t>
            </a:r>
            <a:endParaRPr sz="24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December 8, 2023</a:t>
            </a:r>
            <a:endParaRPr sz="24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Christa Stevenson, Executive Director, L.I. RBERN</a:t>
            </a:r>
            <a:endParaRPr sz="2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4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lt1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3" name="Google Shape;63;p13"/>
          <p:cNvSpPr/>
          <p:nvPr/>
        </p:nvSpPr>
        <p:spPr>
          <a:xfrm>
            <a:off x="0" y="0"/>
            <a:ext cx="9144000" cy="25719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73763"/>
                </a:solidFill>
              </a:rPr>
              <a:t>Academic and Linguistic Demands </a:t>
            </a:r>
            <a:endParaRPr b="1" sz="3000">
              <a:solidFill>
                <a:srgbClr val="073763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50">
                <a:solidFill>
                  <a:srgbClr val="044177"/>
                </a:solidFill>
              </a:rPr>
              <a:t>Creating Access to the Next Generation Learning Standards in English Language Arts for Linguistically Diverse Learners (ALDs)</a:t>
            </a:r>
            <a:endParaRPr b="1" sz="2500">
              <a:solidFill>
                <a:srgbClr val="073763"/>
              </a:solidFill>
            </a:endParaRPr>
          </a:p>
          <a:p>
            <a:pPr indent="0" lvl="0" marL="0" rtl="0" algn="ctr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 b="1" i="1" sz="2100">
              <a:solidFill>
                <a:srgbClr val="073763"/>
              </a:solidFill>
            </a:endParaRPr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85075" y="1669825"/>
            <a:ext cx="3373850" cy="1888925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225" y="853137"/>
            <a:ext cx="9144001" cy="3937987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4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2" name="Google Shape;72;p14"/>
          <p:cNvSpPr txBox="1"/>
          <p:nvPr>
            <p:ph type="title"/>
          </p:nvPr>
        </p:nvSpPr>
        <p:spPr>
          <a:xfrm>
            <a:off x="293475" y="119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/>
              <a:t>Resources</a:t>
            </a:r>
            <a:endParaRPr sz="3200"/>
          </a:p>
        </p:txBody>
      </p:sp>
      <p:sp>
        <p:nvSpPr>
          <p:cNvPr id="73" name="Google Shape;73;p14"/>
          <p:cNvSpPr txBox="1"/>
          <p:nvPr>
            <p:ph idx="1" type="body"/>
          </p:nvPr>
        </p:nvSpPr>
        <p:spPr>
          <a:xfrm>
            <a:off x="3459775" y="776925"/>
            <a:ext cx="48948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rPr b="1" lang="en" sz="28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bit.ly/ALDsTurnkey</a:t>
            </a:r>
            <a:endParaRPr sz="2600"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06825" y="0"/>
            <a:ext cx="1737175" cy="1737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/>
          <p:nvPr/>
        </p:nvSpPr>
        <p:spPr>
          <a:xfrm>
            <a:off x="0" y="2583825"/>
            <a:ext cx="9144000" cy="2571900"/>
          </a:xfrm>
          <a:prstGeom prst="rect">
            <a:avLst/>
          </a:prstGeom>
          <a:solidFill>
            <a:srgbClr val="0000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5"/>
          <p:cNvSpPr txBox="1"/>
          <p:nvPr/>
        </p:nvSpPr>
        <p:spPr>
          <a:xfrm>
            <a:off x="649650" y="2583825"/>
            <a:ext cx="7844700" cy="9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4300">
                <a:solidFill>
                  <a:schemeClr val="lt1"/>
                </a:solidFill>
                <a:latin typeface="Poppins"/>
                <a:ea typeface="Poppins"/>
                <a:cs typeface="Poppins"/>
                <a:sym typeface="Poppins"/>
              </a:rPr>
              <a:t>a.k.a. - ALDs</a:t>
            </a:r>
            <a:endParaRPr sz="3300">
              <a:solidFill>
                <a:schemeClr val="lt1"/>
              </a:solidFill>
            </a:endParaRPr>
          </a:p>
        </p:txBody>
      </p:sp>
      <p:sp>
        <p:nvSpPr>
          <p:cNvPr id="81" name="Google Shape;81;p15"/>
          <p:cNvSpPr/>
          <p:nvPr/>
        </p:nvSpPr>
        <p:spPr>
          <a:xfrm>
            <a:off x="0" y="0"/>
            <a:ext cx="9144000" cy="2571900"/>
          </a:xfrm>
          <a:prstGeom prst="rect">
            <a:avLst/>
          </a:prstGeom>
          <a:solidFill>
            <a:srgbClr val="FFD966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73763"/>
                </a:solidFill>
              </a:rPr>
              <a:t>History of the </a:t>
            </a:r>
            <a:endParaRPr b="1" sz="3000">
              <a:solidFill>
                <a:srgbClr val="07376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000">
                <a:solidFill>
                  <a:srgbClr val="073763"/>
                </a:solidFill>
              </a:rPr>
              <a:t>Academic and Linguistic Demands </a:t>
            </a:r>
            <a:endParaRPr b="1" sz="3000">
              <a:solidFill>
                <a:srgbClr val="07376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200">
                <a:solidFill>
                  <a:srgbClr val="073763"/>
                </a:solidFill>
              </a:rPr>
              <a:t>Creating Access to the Next Generation Learning Standards in English Language Arts for Linguistically Diverse Learners</a:t>
            </a:r>
            <a:endParaRPr b="1" i="1" sz="2200">
              <a:solidFill>
                <a:srgbClr val="073763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073763"/>
              </a:solidFill>
            </a:endParaRPr>
          </a:p>
        </p:txBody>
      </p:sp>
      <p:pic>
        <p:nvPicPr>
          <p:cNvPr id="82" name="Google Shape;82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5275" y="3445475"/>
            <a:ext cx="2793450" cy="1563975"/>
          </a:xfrm>
          <a:prstGeom prst="rect">
            <a:avLst/>
          </a:prstGeom>
          <a:noFill/>
          <a:ln>
            <a:noFill/>
          </a:ln>
        </p:spPr>
      </p:pic>
      <p:sp>
        <p:nvSpPr>
          <p:cNvPr id="83" name="Google Shape;83;p15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6"/>
          <p:cNvSpPr txBox="1"/>
          <p:nvPr>
            <p:ph type="title"/>
          </p:nvPr>
        </p:nvSpPr>
        <p:spPr>
          <a:xfrm>
            <a:off x="293475" y="119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Timeline</a:t>
            </a:r>
            <a:endParaRPr/>
          </a:p>
        </p:txBody>
      </p:sp>
      <p:sp>
        <p:nvSpPr>
          <p:cNvPr id="89" name="Google Shape;89;p16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0" name="Google Shape;90;p16"/>
          <p:cNvGrpSpPr/>
          <p:nvPr/>
        </p:nvGrpSpPr>
        <p:grpSpPr>
          <a:xfrm>
            <a:off x="6184704" y="1482539"/>
            <a:ext cx="2793517" cy="1566438"/>
            <a:chOff x="4856490" y="1817764"/>
            <a:chExt cx="3001200" cy="1323900"/>
          </a:xfrm>
        </p:grpSpPr>
        <p:sp>
          <p:nvSpPr>
            <p:cNvPr id="91" name="Google Shape;91;p16"/>
            <p:cNvSpPr/>
            <p:nvPr/>
          </p:nvSpPr>
          <p:spPr>
            <a:xfrm>
              <a:off x="4856490" y="1817764"/>
              <a:ext cx="3001200" cy="13239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3D85C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6"/>
            <p:cNvSpPr txBox="1"/>
            <p:nvPr/>
          </p:nvSpPr>
          <p:spPr>
            <a:xfrm>
              <a:off x="4947602" y="1831602"/>
              <a:ext cx="24171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Phase 3 - 2020 - 2022 </a:t>
              </a:r>
              <a:endParaRPr b="1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3" name="Google Shape;93;p16"/>
            <p:cNvSpPr txBox="1"/>
            <p:nvPr/>
          </p:nvSpPr>
          <p:spPr>
            <a:xfrm>
              <a:off x="4932630" y="2094713"/>
              <a:ext cx="2827800" cy="512400"/>
            </a:xfrm>
            <a:prstGeom prst="rect">
              <a:avLst/>
            </a:prstGeom>
            <a:solidFill>
              <a:srgbClr val="3D85C6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158750" lvl="0" marL="17145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Roboto"/>
                <a:buChar char="★"/>
              </a:pPr>
              <a:r>
                <a:rPr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Analyzed Ed Review Feedback &amp; Edited ALDs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158750" lvl="0" marL="17145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Roboto"/>
                <a:buChar char="★"/>
              </a:pPr>
              <a:r>
                <a:rPr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Draft submitted - 9/2021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158750" lvl="0" marL="17145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Roboto"/>
                <a:buChar char="★"/>
              </a:pPr>
              <a:r>
                <a:rPr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Edited through end of ‘22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4" name="Google Shape;94;p16"/>
          <p:cNvGrpSpPr/>
          <p:nvPr/>
        </p:nvGrpSpPr>
        <p:grpSpPr>
          <a:xfrm>
            <a:off x="29925" y="1456462"/>
            <a:ext cx="2929951" cy="1641017"/>
            <a:chOff x="1173350" y="2013874"/>
            <a:chExt cx="1787100" cy="1569600"/>
          </a:xfrm>
        </p:grpSpPr>
        <p:sp>
          <p:nvSpPr>
            <p:cNvPr id="95" name="Google Shape;95;p16"/>
            <p:cNvSpPr/>
            <p:nvPr/>
          </p:nvSpPr>
          <p:spPr>
            <a:xfrm>
              <a:off x="1173351" y="2013874"/>
              <a:ext cx="17871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9FC5E8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6"/>
            <p:cNvSpPr txBox="1"/>
            <p:nvPr/>
          </p:nvSpPr>
          <p:spPr>
            <a:xfrm>
              <a:off x="1173350" y="2072638"/>
              <a:ext cx="17871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Phase 1 - Spring 2019</a:t>
              </a:r>
              <a:endParaRPr b="1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97" name="Google Shape;97;p16"/>
            <p:cNvSpPr txBox="1"/>
            <p:nvPr/>
          </p:nvSpPr>
          <p:spPr>
            <a:xfrm>
              <a:off x="1210847" y="2549758"/>
              <a:ext cx="1678500" cy="512400"/>
            </a:xfrm>
            <a:prstGeom prst="rect">
              <a:avLst/>
            </a:prstGeom>
            <a:solidFill>
              <a:srgbClr val="9FC5E8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158750" lvl="0" marL="1143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Roboto"/>
                <a:buChar char="★"/>
              </a:pPr>
              <a:r>
                <a:rPr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Alignment of CCLS GLADs and LDs to NGLS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98" name="Google Shape;98;p16"/>
          <p:cNvGrpSpPr/>
          <p:nvPr/>
        </p:nvGrpSpPr>
        <p:grpSpPr>
          <a:xfrm>
            <a:off x="3070808" y="1482529"/>
            <a:ext cx="3002073" cy="1588906"/>
            <a:chOff x="823400" y="1972095"/>
            <a:chExt cx="1944726" cy="1569600"/>
          </a:xfrm>
        </p:grpSpPr>
        <p:sp>
          <p:nvSpPr>
            <p:cNvPr id="99" name="Google Shape;99;p16"/>
            <p:cNvSpPr/>
            <p:nvPr/>
          </p:nvSpPr>
          <p:spPr>
            <a:xfrm>
              <a:off x="823400" y="1972095"/>
              <a:ext cx="1944600" cy="15696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6FA8DC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6"/>
            <p:cNvSpPr txBox="1"/>
            <p:nvPr/>
          </p:nvSpPr>
          <p:spPr>
            <a:xfrm>
              <a:off x="823525" y="2038648"/>
              <a:ext cx="19446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Phase 2 - Fall 2019</a:t>
              </a:r>
              <a:endParaRPr b="1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1" name="Google Shape;101;p16"/>
            <p:cNvSpPr txBox="1"/>
            <p:nvPr/>
          </p:nvSpPr>
          <p:spPr>
            <a:xfrm>
              <a:off x="997606" y="2423275"/>
              <a:ext cx="1678500" cy="512400"/>
            </a:xfrm>
            <a:prstGeom prst="rect">
              <a:avLst/>
            </a:prstGeom>
            <a:solidFill>
              <a:srgbClr val="6FA8DC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215900" lvl="0" marL="228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Roboto"/>
                <a:buChar char="★"/>
              </a:pPr>
              <a:r>
                <a:rPr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Educator Review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215900" lvl="0" marL="22860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Roboto"/>
                <a:buChar char="★"/>
              </a:pPr>
              <a:r>
                <a:rPr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4 sessions across the state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02" name="Google Shape;102;p16"/>
          <p:cNvGrpSpPr/>
          <p:nvPr/>
        </p:nvGrpSpPr>
        <p:grpSpPr>
          <a:xfrm>
            <a:off x="2887228" y="2178832"/>
            <a:ext cx="330871" cy="344169"/>
            <a:chOff x="4858109" y="2631368"/>
            <a:chExt cx="316442" cy="315000"/>
          </a:xfrm>
        </p:grpSpPr>
        <p:sp>
          <p:nvSpPr>
            <p:cNvPr id="103" name="Google Shape;103;p16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6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"/>
              </a:br>
              <a:endParaRPr/>
            </a:p>
          </p:txBody>
        </p:sp>
      </p:grpSp>
      <p:grpSp>
        <p:nvGrpSpPr>
          <p:cNvPr id="105" name="Google Shape;105;p16"/>
          <p:cNvGrpSpPr/>
          <p:nvPr/>
        </p:nvGrpSpPr>
        <p:grpSpPr>
          <a:xfrm>
            <a:off x="5924703" y="2178832"/>
            <a:ext cx="330871" cy="344169"/>
            <a:chOff x="4858109" y="2631368"/>
            <a:chExt cx="316442" cy="315000"/>
          </a:xfrm>
        </p:grpSpPr>
        <p:sp>
          <p:nvSpPr>
            <p:cNvPr id="106" name="Google Shape;106;p16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6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"/>
              </a:br>
              <a:endParaRPr/>
            </a:p>
          </p:txBody>
        </p:sp>
      </p:grpSp>
      <p:grpSp>
        <p:nvGrpSpPr>
          <p:cNvPr id="108" name="Google Shape;108;p16"/>
          <p:cNvGrpSpPr/>
          <p:nvPr/>
        </p:nvGrpSpPr>
        <p:grpSpPr>
          <a:xfrm>
            <a:off x="1612254" y="3253289"/>
            <a:ext cx="2793517" cy="1566438"/>
            <a:chOff x="4856490" y="1817764"/>
            <a:chExt cx="3001200" cy="1323900"/>
          </a:xfrm>
        </p:grpSpPr>
        <p:sp>
          <p:nvSpPr>
            <p:cNvPr id="109" name="Google Shape;109;p16"/>
            <p:cNvSpPr/>
            <p:nvPr/>
          </p:nvSpPr>
          <p:spPr>
            <a:xfrm>
              <a:off x="4856490" y="1817764"/>
              <a:ext cx="3001200" cy="13239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0B539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6"/>
            <p:cNvSpPr txBox="1"/>
            <p:nvPr/>
          </p:nvSpPr>
          <p:spPr>
            <a:xfrm>
              <a:off x="4947602" y="1896004"/>
              <a:ext cx="24171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Phase 4 - 2022-2023</a:t>
              </a:r>
              <a:endParaRPr b="1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1" name="Google Shape;111;p16"/>
            <p:cNvSpPr txBox="1"/>
            <p:nvPr/>
          </p:nvSpPr>
          <p:spPr>
            <a:xfrm>
              <a:off x="4983080" y="2223508"/>
              <a:ext cx="2748000" cy="512400"/>
            </a:xfrm>
            <a:prstGeom prst="rect">
              <a:avLst/>
            </a:prstGeom>
            <a:solidFill>
              <a:srgbClr val="0B5394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158750" lvl="0" marL="17145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Roboto"/>
                <a:buChar char="★"/>
              </a:pPr>
              <a:r>
                <a:rPr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Finalize Document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  <a:p>
              <a:pPr indent="-158750" lvl="0" marL="17145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Roboto"/>
                <a:buChar char="★"/>
              </a:pPr>
              <a:r>
                <a:rPr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Develop Roll-out &amp; Training Materials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2" name="Google Shape;112;p16"/>
          <p:cNvGrpSpPr/>
          <p:nvPr/>
        </p:nvGrpSpPr>
        <p:grpSpPr>
          <a:xfrm>
            <a:off x="8744103" y="2178832"/>
            <a:ext cx="330871" cy="344169"/>
            <a:chOff x="4858109" y="2631368"/>
            <a:chExt cx="316442" cy="315000"/>
          </a:xfrm>
        </p:grpSpPr>
        <p:sp>
          <p:nvSpPr>
            <p:cNvPr id="113" name="Google Shape;113;p16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6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"/>
              </a:br>
              <a:endParaRPr/>
            </a:p>
          </p:txBody>
        </p:sp>
      </p:grpSp>
      <p:grpSp>
        <p:nvGrpSpPr>
          <p:cNvPr id="115" name="Google Shape;115;p16"/>
          <p:cNvGrpSpPr/>
          <p:nvPr/>
        </p:nvGrpSpPr>
        <p:grpSpPr>
          <a:xfrm>
            <a:off x="4572004" y="3363789"/>
            <a:ext cx="2793517" cy="1566438"/>
            <a:chOff x="4856490" y="1817764"/>
            <a:chExt cx="3001200" cy="1323900"/>
          </a:xfrm>
        </p:grpSpPr>
        <p:sp>
          <p:nvSpPr>
            <p:cNvPr id="116" name="Google Shape;116;p16"/>
            <p:cNvSpPr/>
            <p:nvPr/>
          </p:nvSpPr>
          <p:spPr>
            <a:xfrm>
              <a:off x="4856490" y="1817764"/>
              <a:ext cx="3001200" cy="1323900"/>
            </a:xfrm>
            <a:prstGeom prst="round2DiagRect">
              <a:avLst>
                <a:gd fmla="val 0" name="adj1"/>
                <a:gd fmla="val 17764" name="adj2"/>
              </a:avLst>
            </a:prstGeom>
            <a:solidFill>
              <a:srgbClr val="07376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6"/>
            <p:cNvSpPr txBox="1"/>
            <p:nvPr/>
          </p:nvSpPr>
          <p:spPr>
            <a:xfrm>
              <a:off x="4947602" y="1896004"/>
              <a:ext cx="2417100" cy="459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Phase 5 2023-2024</a:t>
              </a:r>
              <a:endParaRPr b="1" sz="16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18" name="Google Shape;118;p16"/>
            <p:cNvSpPr txBox="1"/>
            <p:nvPr/>
          </p:nvSpPr>
          <p:spPr>
            <a:xfrm>
              <a:off x="4983080" y="2223508"/>
              <a:ext cx="2748000" cy="512400"/>
            </a:xfrm>
            <a:prstGeom prst="rect">
              <a:avLst/>
            </a:prstGeom>
            <a:solidFill>
              <a:srgbClr val="073763"/>
            </a:solidFill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-158750" lvl="0" marL="17145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Roboto"/>
                <a:buChar char="★"/>
              </a:pPr>
              <a:r>
                <a:rPr lang="en" sz="1600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Roll-out Statewide</a:t>
              </a:r>
              <a:endParaRPr sz="160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9" name="Google Shape;119;p16"/>
          <p:cNvGrpSpPr/>
          <p:nvPr/>
        </p:nvGrpSpPr>
        <p:grpSpPr>
          <a:xfrm>
            <a:off x="4285653" y="3974932"/>
            <a:ext cx="330871" cy="344169"/>
            <a:chOff x="4858109" y="2631368"/>
            <a:chExt cx="316442" cy="315000"/>
          </a:xfrm>
        </p:grpSpPr>
        <p:sp>
          <p:nvSpPr>
            <p:cNvPr id="120" name="Google Shape;120;p16"/>
            <p:cNvSpPr/>
            <p:nvPr/>
          </p:nvSpPr>
          <p:spPr>
            <a:xfrm>
              <a:off x="4859551" y="2631368"/>
              <a:ext cx="315000" cy="315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4858109" y="2739300"/>
              <a:ext cx="239100" cy="99000"/>
            </a:xfrm>
            <a:prstGeom prst="rightArrow">
              <a:avLst>
                <a:gd fmla="val 32020" name="adj1"/>
                <a:gd fmla="val 66970" name="adj2"/>
              </a:avLst>
            </a:prstGeom>
            <a:solidFill>
              <a:srgbClr val="0D5DD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br>
                <a:rPr lang="en"/>
              </a:br>
              <a:endParaRPr/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7"/>
          <p:cNvSpPr txBox="1"/>
          <p:nvPr>
            <p:ph type="title"/>
          </p:nvPr>
        </p:nvSpPr>
        <p:spPr>
          <a:xfrm>
            <a:off x="141075" y="119250"/>
            <a:ext cx="8913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ALDs Tool Is </a:t>
            </a:r>
            <a:r>
              <a:rPr lang="en" u="sng"/>
              <a:t>NOT </a:t>
            </a:r>
            <a:r>
              <a:rPr lang="en"/>
              <a:t>Prescriptive…</a:t>
            </a:r>
            <a:endParaRPr/>
          </a:p>
        </p:txBody>
      </p:sp>
      <p:sp>
        <p:nvSpPr>
          <p:cNvPr id="127" name="Google Shape;127;p17"/>
          <p:cNvSpPr txBox="1"/>
          <p:nvPr>
            <p:ph idx="1" type="body"/>
          </p:nvPr>
        </p:nvSpPr>
        <p:spPr>
          <a:xfrm>
            <a:off x="0" y="923875"/>
            <a:ext cx="6495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This tool </a:t>
            </a:r>
            <a:r>
              <a:rPr b="1" i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is not</a:t>
            </a:r>
            <a:r>
              <a:rPr b="1" i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 an all-encompassing reference</a:t>
            </a: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identifying every linguistic </a:t>
            </a: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demand</a:t>
            </a: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that may be addressed by a particular standard! </a:t>
            </a:r>
            <a:endParaRPr sz="2200">
              <a:solidFill>
                <a:srgbClr val="1C458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11150" lvl="0" marL="285750" rtl="0" algn="l">
              <a:spcBef>
                <a:spcPts val="100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Poppins Medium"/>
              <a:buChar char="●"/>
            </a:pP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The </a:t>
            </a:r>
            <a:r>
              <a:rPr b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intent </a:t>
            </a: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of this resource is </a:t>
            </a:r>
            <a:r>
              <a:rPr b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to empower  teachers</a:t>
            </a: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to </a:t>
            </a:r>
            <a:r>
              <a:rPr b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design</a:t>
            </a:r>
            <a:r>
              <a:rPr b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 instructional scaffolds</a:t>
            </a: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that meet students language needs.</a:t>
            </a:r>
            <a:endParaRPr sz="2200">
              <a:solidFill>
                <a:srgbClr val="1C458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2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28" name="Google Shape;128;p17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29" name="Google Shape;12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406525" y="978900"/>
            <a:ext cx="2648145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8"/>
          <p:cNvSpPr txBox="1"/>
          <p:nvPr>
            <p:ph type="title"/>
          </p:nvPr>
        </p:nvSpPr>
        <p:spPr>
          <a:xfrm>
            <a:off x="141075" y="119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ALDs Tool Does…</a:t>
            </a:r>
            <a:endParaRPr/>
          </a:p>
        </p:txBody>
      </p:sp>
      <p:sp>
        <p:nvSpPr>
          <p:cNvPr id="135" name="Google Shape;135;p18"/>
          <p:cNvSpPr txBox="1"/>
          <p:nvPr>
            <p:ph idx="1" type="body"/>
          </p:nvPr>
        </p:nvSpPr>
        <p:spPr>
          <a:xfrm>
            <a:off x="0" y="923875"/>
            <a:ext cx="6807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Provide a linguistic</a:t>
            </a:r>
            <a:r>
              <a:rPr i="1"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</a:t>
            </a:r>
            <a:r>
              <a:rPr b="1" i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lens</a:t>
            </a:r>
            <a:r>
              <a:rPr b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through which to examine the NGLS ELA and content standards.</a:t>
            </a:r>
            <a:endParaRPr sz="2200">
              <a:solidFill>
                <a:srgbClr val="1C458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i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Build teacher capacity</a:t>
            </a: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 to recognize the linguistic load of the lessons they are planning</a:t>
            </a:r>
            <a:endParaRPr sz="2200">
              <a:solidFill>
                <a:srgbClr val="1C458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ALDs </a:t>
            </a:r>
            <a:r>
              <a:rPr b="1" lang="en" sz="2200" u="sng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may </a:t>
            </a:r>
            <a:r>
              <a:rPr b="1" lang="en" sz="22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include:</a:t>
            </a:r>
            <a:endParaRPr b="1" sz="2200">
              <a:solidFill>
                <a:srgbClr val="1C458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indent="-368300" lvl="0" marL="457200" rtl="0" algn="l">
              <a:spcBef>
                <a:spcPts val="80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Poppins Medium"/>
              <a:buChar char="●"/>
            </a:pP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Language Forms</a:t>
            </a:r>
            <a:endParaRPr sz="2200">
              <a:solidFill>
                <a:srgbClr val="1C458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Poppins Medium"/>
              <a:buChar char="●"/>
            </a:pP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Language Functions</a:t>
            </a:r>
            <a:endParaRPr sz="2200">
              <a:solidFill>
                <a:srgbClr val="1C458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Poppins Medium"/>
              <a:buChar char="●"/>
            </a:pP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Content-specific words and phrases</a:t>
            </a:r>
            <a:endParaRPr sz="2200">
              <a:solidFill>
                <a:srgbClr val="1C458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200"/>
              <a:buFont typeface="Poppins Medium"/>
              <a:buChar char="●"/>
            </a:pPr>
            <a:r>
              <a:rPr lang="en" sz="2200">
                <a:solidFill>
                  <a:srgbClr val="1C4587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Grammatical structures</a:t>
            </a:r>
            <a:endParaRPr sz="2200">
              <a:solidFill>
                <a:srgbClr val="1C4587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Poppins Medium"/>
              <a:ea typeface="Poppins Medium"/>
              <a:cs typeface="Poppins Medium"/>
              <a:sym typeface="Poppins Medium"/>
            </a:endParaRPr>
          </a:p>
          <a:p>
            <a:pPr indent="0" lvl="0" marL="0" rtl="0" algn="l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2200"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36" name="Google Shape;136;p18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37" name="Google Shape;137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02510" y="1114699"/>
            <a:ext cx="2352316" cy="3034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9"/>
          <p:cNvSpPr txBox="1"/>
          <p:nvPr>
            <p:ph type="ctrTitle"/>
          </p:nvPr>
        </p:nvSpPr>
        <p:spPr>
          <a:xfrm>
            <a:off x="311708" y="1544700"/>
            <a:ext cx="85206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Resources in the ALDs</a:t>
            </a:r>
            <a:endParaRPr/>
          </a:p>
        </p:txBody>
      </p:sp>
      <p:sp>
        <p:nvSpPr>
          <p:cNvPr id="143" name="Google Shape;14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0"/>
          <p:cNvSpPr txBox="1"/>
          <p:nvPr>
            <p:ph type="title"/>
          </p:nvPr>
        </p:nvSpPr>
        <p:spPr>
          <a:xfrm>
            <a:off x="371400" y="-6257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CR-SE Strategies &amp; Considerations</a:t>
            </a:r>
            <a:endParaRPr/>
          </a:p>
        </p:txBody>
      </p:sp>
      <p:sp>
        <p:nvSpPr>
          <p:cNvPr id="149" name="Google Shape;149;p20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0" name="Google Shape;150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700" y="600075"/>
            <a:ext cx="5816776" cy="394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1898" y="600075"/>
            <a:ext cx="4090429" cy="4556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38425" y="822775"/>
            <a:ext cx="4422041" cy="4556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20"/>
          <p:cNvPicPr preferRelativeResize="0"/>
          <p:nvPr/>
        </p:nvPicPr>
        <p:blipFill rotWithShape="1">
          <a:blip r:embed="rId6">
            <a:alphaModFix/>
          </a:blip>
          <a:srcRect b="16240" l="0" r="0" t="0"/>
          <a:stretch/>
        </p:blipFill>
        <p:spPr>
          <a:xfrm>
            <a:off x="4429350" y="1045500"/>
            <a:ext cx="4462649" cy="4556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0" presetSubtype="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1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59" name="Google Shape;15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293" y="141500"/>
            <a:ext cx="7174064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2883200" y="1197836"/>
            <a:ext cx="1637700" cy="181800"/>
          </a:xfrm>
          <a:prstGeom prst="roundRect">
            <a:avLst>
              <a:gd fmla="val 16667" name="adj"/>
            </a:avLst>
          </a:prstGeom>
          <a:solidFill>
            <a:srgbClr val="FEFB11">
              <a:alpha val="398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21"/>
          <p:cNvSpPr/>
          <p:nvPr/>
        </p:nvSpPr>
        <p:spPr>
          <a:xfrm>
            <a:off x="1801700" y="4155750"/>
            <a:ext cx="4473300" cy="181800"/>
          </a:xfrm>
          <a:prstGeom prst="roundRect">
            <a:avLst>
              <a:gd fmla="val 16667" name="adj"/>
            </a:avLst>
          </a:prstGeom>
          <a:solidFill>
            <a:srgbClr val="FEFB11">
              <a:alpha val="398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21"/>
          <p:cNvSpPr/>
          <p:nvPr/>
        </p:nvSpPr>
        <p:spPr>
          <a:xfrm>
            <a:off x="2707425" y="2100075"/>
            <a:ext cx="4671600" cy="181800"/>
          </a:xfrm>
          <a:prstGeom prst="roundRect">
            <a:avLst>
              <a:gd fmla="val 16667" name="adj"/>
            </a:avLst>
          </a:prstGeom>
          <a:solidFill>
            <a:srgbClr val="FEFB11">
              <a:alpha val="398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21"/>
          <p:cNvSpPr/>
          <p:nvPr/>
        </p:nvSpPr>
        <p:spPr>
          <a:xfrm>
            <a:off x="3407385" y="1655025"/>
            <a:ext cx="4016100" cy="181800"/>
          </a:xfrm>
          <a:prstGeom prst="roundRect">
            <a:avLst>
              <a:gd fmla="val 16667" name="adj"/>
            </a:avLst>
          </a:prstGeom>
          <a:solidFill>
            <a:srgbClr val="FEFB11">
              <a:alpha val="398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p21"/>
          <p:cNvSpPr/>
          <p:nvPr/>
        </p:nvSpPr>
        <p:spPr>
          <a:xfrm>
            <a:off x="4198375" y="4633400"/>
            <a:ext cx="2998800" cy="181800"/>
          </a:xfrm>
          <a:prstGeom prst="roundRect">
            <a:avLst>
              <a:gd fmla="val 16667" name="adj"/>
            </a:avLst>
          </a:prstGeom>
          <a:solidFill>
            <a:srgbClr val="FEFB11">
              <a:alpha val="398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2"/>
          <p:cNvSpPr txBox="1"/>
          <p:nvPr>
            <p:ph type="title"/>
          </p:nvPr>
        </p:nvSpPr>
        <p:spPr>
          <a:xfrm>
            <a:off x="293475" y="119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 Language Instruction</a:t>
            </a:r>
            <a:endParaRPr/>
          </a:p>
        </p:txBody>
      </p:sp>
      <p:sp>
        <p:nvSpPr>
          <p:cNvPr id="170" name="Google Shape;170;p22"/>
          <p:cNvSpPr txBox="1"/>
          <p:nvPr>
            <p:ph idx="1" type="body"/>
          </p:nvPr>
        </p:nvSpPr>
        <p:spPr>
          <a:xfrm>
            <a:off x="311700" y="923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  <p:sp>
        <p:nvSpPr>
          <p:cNvPr id="171" name="Google Shape;171;p22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72" name="Google Shape;172;p22"/>
          <p:cNvGrpSpPr/>
          <p:nvPr/>
        </p:nvGrpSpPr>
        <p:grpSpPr>
          <a:xfrm>
            <a:off x="0" y="1499261"/>
            <a:ext cx="9143991" cy="2333431"/>
            <a:chOff x="0" y="1651700"/>
            <a:chExt cx="8405176" cy="1840100"/>
          </a:xfrm>
        </p:grpSpPr>
        <p:pic>
          <p:nvPicPr>
            <p:cNvPr id="173" name="Google Shape;173;p22"/>
            <p:cNvPicPr preferRelativeResize="0"/>
            <p:nvPr/>
          </p:nvPicPr>
          <p:blipFill rotWithShape="1">
            <a:blip r:embed="rId3">
              <a:alphaModFix/>
            </a:blip>
            <a:srcRect b="0" l="53942" r="0" t="0"/>
            <a:stretch/>
          </p:blipFill>
          <p:spPr>
            <a:xfrm>
              <a:off x="4193750" y="1651700"/>
              <a:ext cx="4211426" cy="18401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4" name="Google Shape;174;p22"/>
            <p:cNvPicPr preferRelativeResize="0"/>
            <p:nvPr/>
          </p:nvPicPr>
          <p:blipFill rotWithShape="1">
            <a:blip r:embed="rId3">
              <a:alphaModFix/>
            </a:blip>
            <a:srcRect b="0" l="0" r="53942" t="0"/>
            <a:stretch/>
          </p:blipFill>
          <p:spPr>
            <a:xfrm>
              <a:off x="0" y="1651700"/>
              <a:ext cx="4211426" cy="18401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80" name="Google Shape;180;p23"/>
          <p:cNvPicPr preferRelativeResize="0"/>
          <p:nvPr/>
        </p:nvPicPr>
        <p:blipFill rotWithShape="1">
          <a:blip r:embed="rId3">
            <a:alphaModFix/>
          </a:blip>
          <a:srcRect b="0" l="4122" r="0" t="4997"/>
          <a:stretch/>
        </p:blipFill>
        <p:spPr>
          <a:xfrm>
            <a:off x="966225" y="776525"/>
            <a:ext cx="6915301" cy="4886650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23"/>
          <p:cNvSpPr txBox="1"/>
          <p:nvPr>
            <p:ph type="title"/>
          </p:nvPr>
        </p:nvSpPr>
        <p:spPr>
          <a:xfrm>
            <a:off x="43600" y="119250"/>
            <a:ext cx="8977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HLA-ELA-ENL Curriculum Alignment</a:t>
            </a:r>
            <a:endParaRPr/>
          </a:p>
        </p:txBody>
      </p:sp>
      <p:sp>
        <p:nvSpPr>
          <p:cNvPr id="182" name="Google Shape;182;p23"/>
          <p:cNvSpPr/>
          <p:nvPr/>
        </p:nvSpPr>
        <p:spPr>
          <a:xfrm>
            <a:off x="3741175" y="2271200"/>
            <a:ext cx="2283600" cy="181800"/>
          </a:xfrm>
          <a:prstGeom prst="roundRect">
            <a:avLst>
              <a:gd fmla="val 16667" name="adj"/>
            </a:avLst>
          </a:prstGeom>
          <a:solidFill>
            <a:srgbClr val="FEFB11">
              <a:alpha val="398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/>
          <p:nvPr>
            <p:ph type="title"/>
          </p:nvPr>
        </p:nvSpPr>
        <p:spPr>
          <a:xfrm>
            <a:off x="53400" y="119250"/>
            <a:ext cx="90012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/>
              <a:t>Considerations for ELLs With Disabilities</a:t>
            </a:r>
            <a:endParaRPr sz="3300"/>
          </a:p>
        </p:txBody>
      </p:sp>
      <p:sp>
        <p:nvSpPr>
          <p:cNvPr id="188" name="Google Shape;188;p24"/>
          <p:cNvSpPr txBox="1"/>
          <p:nvPr>
            <p:ph idx="1" type="body"/>
          </p:nvPr>
        </p:nvSpPr>
        <p:spPr>
          <a:xfrm>
            <a:off x="311700" y="923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  <p:sp>
        <p:nvSpPr>
          <p:cNvPr id="189" name="Google Shape;189;p24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90" name="Google Shape;190;p24"/>
          <p:cNvPicPr preferRelativeResize="0"/>
          <p:nvPr/>
        </p:nvPicPr>
        <p:blipFill rotWithShape="1">
          <a:blip r:embed="rId3">
            <a:alphaModFix/>
          </a:blip>
          <a:srcRect b="18393" l="0" r="0" t="0"/>
          <a:stretch/>
        </p:blipFill>
        <p:spPr>
          <a:xfrm>
            <a:off x="311691" y="638925"/>
            <a:ext cx="5163209" cy="52634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1" name="Google Shape;191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3238" y="848400"/>
            <a:ext cx="5005974" cy="5143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92" name="Google Shape;192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945370" y="1181075"/>
            <a:ext cx="5312260" cy="51435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 txBox="1"/>
          <p:nvPr>
            <p:ph type="title"/>
          </p:nvPr>
        </p:nvSpPr>
        <p:spPr>
          <a:xfrm>
            <a:off x="0" y="119250"/>
            <a:ext cx="914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/>
              <a:t>Language Standards, Functions &amp; Forms Matrix</a:t>
            </a:r>
            <a:endParaRPr sz="2900"/>
          </a:p>
        </p:txBody>
      </p:sp>
      <p:sp>
        <p:nvSpPr>
          <p:cNvPr id="198" name="Google Shape;198;p25"/>
          <p:cNvSpPr txBox="1"/>
          <p:nvPr>
            <p:ph idx="1" type="body"/>
          </p:nvPr>
        </p:nvSpPr>
        <p:spPr>
          <a:xfrm>
            <a:off x="311700" y="923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  <p:sp>
        <p:nvSpPr>
          <p:cNvPr id="199" name="Google Shape;199;p25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0" name="Google Shape;200;p25"/>
          <p:cNvPicPr preferRelativeResize="0"/>
          <p:nvPr/>
        </p:nvPicPr>
        <p:blipFill rotWithShape="1">
          <a:blip r:embed="rId3">
            <a:alphaModFix/>
          </a:blip>
          <a:srcRect b="40835" l="0" r="0" t="0"/>
          <a:stretch/>
        </p:blipFill>
        <p:spPr>
          <a:xfrm>
            <a:off x="980025" y="771250"/>
            <a:ext cx="7183950" cy="45154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 txBox="1"/>
          <p:nvPr>
            <p:ph type="title"/>
          </p:nvPr>
        </p:nvSpPr>
        <p:spPr>
          <a:xfrm>
            <a:off x="0" y="119250"/>
            <a:ext cx="9021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Integrates Existing OBEWL Resources</a:t>
            </a:r>
            <a:endParaRPr/>
          </a:p>
        </p:txBody>
      </p:sp>
      <p:sp>
        <p:nvSpPr>
          <p:cNvPr id="206" name="Google Shape;206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07" name="Google Shape;20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63625" y="790700"/>
            <a:ext cx="3375338" cy="433485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08" name="Google Shape;208;p26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85075" y="837450"/>
            <a:ext cx="3228875" cy="4241346"/>
          </a:xfrm>
          <a:prstGeom prst="rect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09" name="Google Shape;209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715613" y="790699"/>
            <a:ext cx="3228874" cy="4334863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 txBox="1"/>
          <p:nvPr>
            <p:ph type="ctrTitle"/>
          </p:nvPr>
        </p:nvSpPr>
        <p:spPr>
          <a:xfrm>
            <a:off x="311708" y="259650"/>
            <a:ext cx="85206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Advanced Literacies &amp; Classroom Practices  Connection</a:t>
            </a:r>
            <a:endParaRPr/>
          </a:p>
        </p:txBody>
      </p:sp>
      <p:sp>
        <p:nvSpPr>
          <p:cNvPr id="215" name="Google Shape;215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do the ALDs connect to the Advanced Literacies and the Classroom Practices?</a:t>
            </a:r>
            <a:endParaRPr/>
          </a:p>
        </p:txBody>
      </p:sp>
      <p:sp>
        <p:nvSpPr>
          <p:cNvPr id="216" name="Google Shape;216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8"/>
          <p:cNvSpPr txBox="1"/>
          <p:nvPr/>
        </p:nvSpPr>
        <p:spPr>
          <a:xfrm>
            <a:off x="0" y="56075"/>
            <a:ext cx="9009900" cy="87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Linguistic Demands and Curricular Design: Advanced Literacies for Academic Success</a:t>
            </a:r>
            <a:endParaRPr b="1" sz="1800">
              <a:solidFill>
                <a:srgbClr val="1C458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22" name="Google Shape;222;p28"/>
          <p:cNvSpPr txBox="1"/>
          <p:nvPr/>
        </p:nvSpPr>
        <p:spPr>
          <a:xfrm>
            <a:off x="99525" y="843100"/>
            <a:ext cx="2979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3" name="Google Shape;223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4300" y="959950"/>
            <a:ext cx="5633276" cy="360835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9"/>
          <p:cNvSpPr txBox="1"/>
          <p:nvPr/>
        </p:nvSpPr>
        <p:spPr>
          <a:xfrm>
            <a:off x="217000" y="898000"/>
            <a:ext cx="3373500" cy="3677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3000">
                <a:latin typeface="Calibri"/>
                <a:ea typeface="Calibri"/>
                <a:cs typeface="Calibri"/>
                <a:sym typeface="Calibri"/>
              </a:rPr>
              <a:t>Advanced Literacies Brief 7,</a:t>
            </a: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1" lang="en" sz="3000">
                <a:latin typeface="Calibri"/>
                <a:ea typeface="Calibri"/>
                <a:cs typeface="Calibri"/>
                <a:sym typeface="Calibri"/>
              </a:rPr>
              <a:t>Spotlight on Instructional Units of Study</a:t>
            </a:r>
            <a:r>
              <a:rPr lang="en" sz="3000">
                <a:latin typeface="Calibri"/>
                <a:ea typeface="Calibri"/>
                <a:cs typeface="Calibri"/>
                <a:sym typeface="Calibri"/>
              </a:rPr>
              <a:t>, describes the Advanced Literacies Unit Planning Process</a:t>
            </a:r>
            <a:endParaRPr sz="2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9" name="Google Shape;229;p2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20250" y="830550"/>
            <a:ext cx="3108200" cy="4064601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30" name="Google Shape;230;p29"/>
          <p:cNvSpPr txBox="1"/>
          <p:nvPr/>
        </p:nvSpPr>
        <p:spPr>
          <a:xfrm>
            <a:off x="10250" y="13100"/>
            <a:ext cx="9007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" sz="30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The Advanced Literacies Instructional Cycle</a:t>
            </a:r>
            <a:endParaRPr b="1" sz="3000">
              <a:solidFill>
                <a:srgbClr val="1C458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231" name="Google Shape;231;p29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 b="6763" l="41457" r="6244" t="13947"/>
          <a:stretch/>
        </p:blipFill>
        <p:spPr>
          <a:xfrm>
            <a:off x="7227251" y="659602"/>
            <a:ext cx="1790500" cy="165582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Google Shape;236;p30"/>
          <p:cNvPicPr preferRelativeResize="0"/>
          <p:nvPr/>
        </p:nvPicPr>
        <p:blipFill rotWithShape="1">
          <a:blip r:embed="rId3">
            <a:alphaModFix/>
          </a:blip>
          <a:srcRect b="6763" l="41457" r="6244" t="13947"/>
          <a:stretch/>
        </p:blipFill>
        <p:spPr>
          <a:xfrm>
            <a:off x="2365313" y="892700"/>
            <a:ext cx="4495675" cy="4157451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37" name="Google Shape;237;p30"/>
          <p:cNvSpPr txBox="1"/>
          <p:nvPr/>
        </p:nvSpPr>
        <p:spPr>
          <a:xfrm>
            <a:off x="407975" y="0"/>
            <a:ext cx="8553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Where do the Linguistic Demands fit within the Knowledge-Building Instructional Cycle (Brief 7)?</a:t>
            </a:r>
            <a:endParaRPr b="1" sz="2000">
              <a:solidFill>
                <a:srgbClr val="1C458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38" name="Google Shape;238;p30"/>
          <p:cNvSpPr/>
          <p:nvPr/>
        </p:nvSpPr>
        <p:spPr>
          <a:xfrm>
            <a:off x="221600" y="787525"/>
            <a:ext cx="2437800" cy="1151400"/>
          </a:xfrm>
          <a:prstGeom prst="wedgeRoundRectCallout">
            <a:avLst>
              <a:gd fmla="val 107420" name="adj1"/>
              <a:gd fmla="val 5018" name="adj2"/>
              <a:gd fmla="val 0" name="adj3"/>
            </a:avLst>
          </a:prstGeom>
          <a:solidFill>
            <a:srgbClr val="FDFDFD"/>
          </a:solidFill>
          <a:ln cap="flat" cmpd="sng" w="38100">
            <a:solidFill>
              <a:srgbClr val="0097A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Step 1: Craft Big Questions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i="1" lang="en" sz="1600">
                <a:latin typeface="Calibri"/>
                <a:ea typeface="Calibri"/>
                <a:cs typeface="Calibri"/>
                <a:sym typeface="Calibri"/>
              </a:rPr>
              <a:t>ALDs Curriculum Alignment Map</a:t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30"/>
          <p:cNvSpPr/>
          <p:nvPr/>
        </p:nvSpPr>
        <p:spPr>
          <a:xfrm>
            <a:off x="6472475" y="874100"/>
            <a:ext cx="2590800" cy="1151400"/>
          </a:xfrm>
          <a:prstGeom prst="wedgeRoundRectCallout">
            <a:avLst>
              <a:gd fmla="val -44307" name="adj1"/>
              <a:gd fmla="val 80789" name="adj2"/>
              <a:gd fmla="val 0" name="adj3"/>
            </a:avLst>
          </a:prstGeom>
          <a:solidFill>
            <a:srgbClr val="FDFDFD"/>
          </a:solidFill>
          <a:ln cap="flat" cmpd="sng" w="38100">
            <a:solidFill>
              <a:srgbClr val="23E1D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Step 2: Select a Range of Texts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1600">
                <a:latin typeface="Calibri"/>
                <a:ea typeface="Calibri"/>
                <a:cs typeface="Calibri"/>
                <a:sym typeface="Calibri"/>
              </a:rPr>
              <a:t>ALDs Curriculum Alignment Map</a:t>
            </a:r>
            <a:r>
              <a:rPr b="1" lang="en" sz="1300">
                <a:latin typeface="Calibri"/>
                <a:ea typeface="Calibri"/>
                <a:cs typeface="Calibri"/>
                <a:sym typeface="Calibri"/>
              </a:rPr>
              <a:t> </a:t>
            </a:r>
            <a:endParaRPr b="1" sz="13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30"/>
          <p:cNvSpPr/>
          <p:nvPr/>
        </p:nvSpPr>
        <p:spPr>
          <a:xfrm>
            <a:off x="6625475" y="3471175"/>
            <a:ext cx="2437800" cy="1484100"/>
          </a:xfrm>
          <a:prstGeom prst="wedgeRoundRectCallout">
            <a:avLst>
              <a:gd fmla="val -75085" name="adj1"/>
              <a:gd fmla="val 32055" name="adj2"/>
              <a:gd fmla="val 0" name="adj3"/>
            </a:avLst>
          </a:prstGeom>
          <a:solidFill>
            <a:srgbClr val="FFFFFF"/>
          </a:solidFill>
          <a:ln cap="flat" cmpd="sng" w="381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Calibri"/>
                <a:ea typeface="Calibri"/>
                <a:cs typeface="Calibri"/>
                <a:sym typeface="Calibri"/>
              </a:rPr>
              <a:t>Step 3: Select Core Vocabulary Words</a:t>
            </a:r>
            <a:endParaRPr b="1" sz="16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1600">
                <a:latin typeface="Calibri"/>
                <a:ea typeface="Calibri"/>
                <a:cs typeface="Calibri"/>
                <a:sym typeface="Calibri"/>
              </a:rPr>
              <a:t>ALDs  Instructional Scaffolds Framework</a:t>
            </a:r>
            <a:r>
              <a:rPr b="1"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30"/>
          <p:cNvSpPr/>
          <p:nvPr/>
        </p:nvSpPr>
        <p:spPr>
          <a:xfrm>
            <a:off x="221600" y="3847150"/>
            <a:ext cx="2590800" cy="1203000"/>
          </a:xfrm>
          <a:prstGeom prst="wedgeRoundRectCallout">
            <a:avLst>
              <a:gd fmla="val 62799" name="adj1"/>
              <a:gd fmla="val -2431" name="adj2"/>
              <a:gd fmla="val 0" name="adj3"/>
            </a:avLst>
          </a:prstGeom>
          <a:solidFill>
            <a:srgbClr val="FDFDFD"/>
          </a:solidFill>
          <a:ln cap="flat" cmpd="sng" w="38100">
            <a:solidFill>
              <a:srgbClr val="FB7D77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Step 4: Identify and Repeat Core Learning Tasks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" sz="1600">
                <a:latin typeface="Calibri"/>
                <a:ea typeface="Calibri"/>
                <a:cs typeface="Calibri"/>
                <a:sym typeface="Calibri"/>
              </a:rPr>
              <a:t>Instructional Scaffolds Framework </a:t>
            </a:r>
            <a:endParaRPr b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30"/>
          <p:cNvSpPr/>
          <p:nvPr/>
        </p:nvSpPr>
        <p:spPr>
          <a:xfrm>
            <a:off x="83000" y="2214475"/>
            <a:ext cx="2282400" cy="1433400"/>
          </a:xfrm>
          <a:prstGeom prst="wedgeRoundRectCallout">
            <a:avLst>
              <a:gd fmla="val 59090" name="adj1"/>
              <a:gd fmla="val -9134" name="adj2"/>
              <a:gd fmla="val 0" name="adj3"/>
            </a:avLst>
          </a:prstGeom>
          <a:solidFill>
            <a:srgbClr val="FFFFFF"/>
          </a:solidFill>
          <a:ln cap="flat" cmpd="sng" w="38100">
            <a:solidFill>
              <a:srgbClr val="DF0F78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Step 5: Provide Core Learning Tasks 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" sz="1600">
                <a:latin typeface="Calibri"/>
                <a:ea typeface="Calibri"/>
                <a:cs typeface="Calibri"/>
                <a:sym typeface="Calibri"/>
              </a:rPr>
              <a:t>Instructional Scaffolds Framework</a:t>
            </a:r>
            <a:endParaRPr i="1" sz="16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31"/>
          <p:cNvPicPr preferRelativeResize="0"/>
          <p:nvPr/>
        </p:nvPicPr>
        <p:blipFill rotWithShape="1">
          <a:blip r:embed="rId3">
            <a:alphaModFix/>
          </a:blip>
          <a:srcRect b="6763" l="41457" r="6244" t="13947"/>
          <a:stretch/>
        </p:blipFill>
        <p:spPr>
          <a:xfrm>
            <a:off x="4485688" y="907350"/>
            <a:ext cx="4495675" cy="4157451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48" name="Google Shape;248;p31"/>
          <p:cNvSpPr txBox="1"/>
          <p:nvPr/>
        </p:nvSpPr>
        <p:spPr>
          <a:xfrm>
            <a:off x="113475" y="956650"/>
            <a:ext cx="4191600" cy="70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alibri"/>
                <a:ea typeface="Calibri"/>
                <a:cs typeface="Calibri"/>
                <a:sym typeface="Calibri"/>
              </a:rPr>
              <a:t>Step 5 of the Knowledge-Building Unit Cycle</a:t>
            </a:r>
            <a:r>
              <a:rPr b="1" lang="en" sz="17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" sz="1700">
                <a:solidFill>
                  <a:srgbClr val="741B47"/>
                </a:solidFill>
                <a:latin typeface="Calibri"/>
                <a:ea typeface="Calibri"/>
                <a:cs typeface="Calibri"/>
                <a:sym typeface="Calibri"/>
              </a:rPr>
              <a:t>Providing Content Mastery Tools (Scaffolds) </a:t>
            </a:r>
            <a:r>
              <a:rPr b="1" lang="en" sz="17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7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31"/>
          <p:cNvSpPr txBox="1"/>
          <p:nvPr>
            <p:ph type="title"/>
          </p:nvPr>
        </p:nvSpPr>
        <p:spPr>
          <a:xfrm>
            <a:off x="113475" y="84450"/>
            <a:ext cx="9067500" cy="822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Where do the Linguistic Demands fit within the </a:t>
            </a:r>
            <a:endParaRPr sz="2000"/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Knowledge-Building Instructional Cycle? </a:t>
            </a:r>
            <a:endParaRPr sz="2000"/>
          </a:p>
        </p:txBody>
      </p:sp>
      <p:sp>
        <p:nvSpPr>
          <p:cNvPr id="250" name="Google Shape;250;p31"/>
          <p:cNvSpPr/>
          <p:nvPr/>
        </p:nvSpPr>
        <p:spPr>
          <a:xfrm>
            <a:off x="4383700" y="1908775"/>
            <a:ext cx="1753200" cy="1457100"/>
          </a:xfrm>
          <a:prstGeom prst="ellipse">
            <a:avLst/>
          </a:prstGeom>
          <a:noFill/>
          <a:ln cap="flat" cmpd="sng" w="28575">
            <a:solidFill>
              <a:srgbClr val="DF0F7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1" name="Google Shape;251;p31"/>
          <p:cNvSpPr/>
          <p:nvPr/>
        </p:nvSpPr>
        <p:spPr>
          <a:xfrm>
            <a:off x="174850" y="1713950"/>
            <a:ext cx="3744900" cy="3356700"/>
          </a:xfrm>
          <a:prstGeom prst="wedgeRoundRectCallout">
            <a:avLst>
              <a:gd fmla="val 67115" name="adj1"/>
              <a:gd fmla="val -24662" name="adj2"/>
              <a:gd fmla="val 0" name="adj3"/>
            </a:avLst>
          </a:prstGeom>
          <a:solidFill>
            <a:srgbClr val="FFFFFF"/>
          </a:solidFill>
          <a:ln cap="flat" cmpd="sng" w="38100">
            <a:solidFill>
              <a:srgbClr val="DF0F78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The</a:t>
            </a:r>
            <a:r>
              <a:rPr b="1" lang="en" sz="1700">
                <a:latin typeface="Calibri"/>
                <a:ea typeface="Calibri"/>
                <a:cs typeface="Calibri"/>
                <a:sym typeface="Calibri"/>
              </a:rPr>
              <a:t> Linguistic Demands </a:t>
            </a:r>
            <a:r>
              <a:rPr i="1" lang="en" sz="1700">
                <a:latin typeface="Calibri"/>
                <a:ea typeface="Calibri"/>
                <a:cs typeface="Calibri"/>
                <a:sym typeface="Calibri"/>
              </a:rPr>
              <a:t>help educators identify precise linguistic skills and language </a:t>
            </a: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necessary for teachers to plan linguistic scaffolds: 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700"/>
              <a:buFont typeface="Calibri"/>
              <a:buChar char="●"/>
            </a:pPr>
            <a:r>
              <a:rPr b="1" lang="en" sz="1700">
                <a:latin typeface="Calibri"/>
                <a:ea typeface="Calibri"/>
                <a:cs typeface="Calibri"/>
                <a:sym typeface="Calibri"/>
              </a:rPr>
              <a:t>Standards-based sentence stems and frames</a:t>
            </a:r>
            <a:endParaRPr b="1" sz="1700">
              <a:latin typeface="Calibri"/>
              <a:ea typeface="Calibri"/>
              <a:cs typeface="Calibri"/>
              <a:sym typeface="Calibri"/>
            </a:endParaRPr>
          </a:p>
          <a:p>
            <a:pPr indent="-33655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700"/>
              <a:buFont typeface="Calibri"/>
              <a:buChar char="●"/>
            </a:pPr>
            <a:r>
              <a:rPr b="1" lang="en" sz="1700">
                <a:latin typeface="Calibri"/>
                <a:ea typeface="Calibri"/>
                <a:cs typeface="Calibri"/>
                <a:sym typeface="Calibri"/>
              </a:rPr>
              <a:t>Key words and phrases </a:t>
            </a:r>
            <a:r>
              <a:rPr lang="en" sz="1700">
                <a:latin typeface="Calibri"/>
                <a:ea typeface="Calibri"/>
                <a:cs typeface="Calibri"/>
                <a:sym typeface="Calibri"/>
              </a:rPr>
              <a:t>to assist with speaking and writing about the content</a:t>
            </a:r>
            <a:endParaRPr sz="17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2"/>
          <p:cNvSpPr txBox="1"/>
          <p:nvPr>
            <p:ph type="title"/>
          </p:nvPr>
        </p:nvSpPr>
        <p:spPr>
          <a:xfrm>
            <a:off x="293475" y="119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32"/>
          <p:cNvSpPr txBox="1"/>
          <p:nvPr>
            <p:ph idx="1" type="body"/>
          </p:nvPr>
        </p:nvSpPr>
        <p:spPr>
          <a:xfrm>
            <a:off x="311700" y="9238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80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32"/>
          <p:cNvSpPr txBox="1"/>
          <p:nvPr>
            <p:ph idx="12" type="sldNum"/>
          </p:nvPr>
        </p:nvSpPr>
        <p:spPr>
          <a:xfrm>
            <a:off x="8506133" y="4815192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59" name="Google Shape;259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33109" y="0"/>
            <a:ext cx="6975433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375" y="195450"/>
            <a:ext cx="1689250" cy="2218949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261" name="Google Shape;261;p32"/>
          <p:cNvPicPr preferRelativeResize="0"/>
          <p:nvPr/>
        </p:nvPicPr>
        <p:blipFill rotWithShape="1">
          <a:blip r:embed="rId5">
            <a:alphaModFix/>
          </a:blip>
          <a:srcRect b="6763" l="41457" r="6244" t="13947"/>
          <a:stretch/>
        </p:blipFill>
        <p:spPr>
          <a:xfrm>
            <a:off x="236413" y="2927975"/>
            <a:ext cx="1527173" cy="14123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62" name="Google Shape;262;p32"/>
          <p:cNvSpPr/>
          <p:nvPr/>
        </p:nvSpPr>
        <p:spPr>
          <a:xfrm>
            <a:off x="155375" y="3161875"/>
            <a:ext cx="663300" cy="699300"/>
          </a:xfrm>
          <a:prstGeom prst="ellipse">
            <a:avLst/>
          </a:prstGeom>
          <a:noFill/>
          <a:ln cap="flat" cmpd="sng" w="9525">
            <a:solidFill>
              <a:srgbClr val="DF0F7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8" name="Google Shape;26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9663" y="63200"/>
            <a:ext cx="7224679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4"/>
          <p:cNvSpPr txBox="1"/>
          <p:nvPr/>
        </p:nvSpPr>
        <p:spPr>
          <a:xfrm>
            <a:off x="89800" y="1036600"/>
            <a:ext cx="8931300" cy="677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Poppins"/>
                <a:ea typeface="Poppins"/>
                <a:cs typeface="Poppins"/>
                <a:sym typeface="Poppins"/>
              </a:rPr>
              <a:t>Lesson Objective</a:t>
            </a:r>
            <a:r>
              <a:rPr lang="en" sz="1600">
                <a:latin typeface="Poppins"/>
                <a:ea typeface="Poppins"/>
                <a:cs typeface="Poppins"/>
                <a:sym typeface="Poppins"/>
              </a:rPr>
              <a:t>: By the end of this lesson, students will be able to identify and explain the main idea of Article 1 of the Universal Declaration of Human Rights (UDHR).</a:t>
            </a:r>
            <a:endParaRPr sz="16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274" name="Google Shape;274;p34"/>
          <p:cNvSpPr txBox="1"/>
          <p:nvPr>
            <p:ph type="title"/>
          </p:nvPr>
        </p:nvSpPr>
        <p:spPr>
          <a:xfrm>
            <a:off x="0" y="43050"/>
            <a:ext cx="8814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1C4587"/>
                </a:solidFill>
              </a:rPr>
              <a:t>Sample Instructional Scaffolds Framework for a Lesson on Article 1 of the UDHR - Standard 5R2</a:t>
            </a:r>
            <a:endParaRPr sz="2400">
              <a:solidFill>
                <a:srgbClr val="1C4587"/>
              </a:solidFill>
            </a:endParaRPr>
          </a:p>
        </p:txBody>
      </p:sp>
      <p:sp>
        <p:nvSpPr>
          <p:cNvPr id="275" name="Google Shape;27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276" name="Google Shape;276;p34"/>
          <p:cNvGraphicFramePr/>
          <p:nvPr/>
        </p:nvGraphicFramePr>
        <p:xfrm>
          <a:off x="76200" y="1924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{CC411A6D-8B6A-4E3F-9B66-B31FF23551D9}</a:tableStyleId>
              </a:tblPr>
              <a:tblGrid>
                <a:gridCol w="1728325"/>
                <a:gridCol w="1757025"/>
                <a:gridCol w="5445950"/>
              </a:tblGrid>
              <a:tr h="271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Grade Level Standard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Grade Level Academic Demand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/>
                        <a:t>Linguistic Demands</a:t>
                      </a:r>
                      <a:endParaRPr b="1"/>
                    </a:p>
                  </a:txBody>
                  <a:tcPr marT="91425" marB="91425" marR="91425" marL="91425">
                    <a:lnL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D9D9"/>
                    </a:solidFill>
                  </a:tcPr>
                </a:tc>
              </a:tr>
              <a:tr h="1329800"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b="1" lang="en" sz="13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5R2</a:t>
                      </a:r>
                      <a:r>
                        <a:rPr lang="en" sz="13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: Determine a theme or central idea and explain how it is supported by key details; summarize a text. </a:t>
                      </a:r>
                      <a:endParaRPr sz="13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Summarize text and determine a theme or central idea along with supporting details.</a:t>
                      </a:r>
                      <a:endParaRPr sz="13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-139700" lvl="0" marL="11430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Char char="●"/>
                      </a:pPr>
                      <a:r>
                        <a:rPr b="1" lang="en" sz="13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Identify words and phrases that appear throughout the text</a:t>
                      </a:r>
                      <a:r>
                        <a:rPr lang="en" sz="13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(e.g., imagery, analogies, metaphors) that help to identify a theme or central idea.</a:t>
                      </a:r>
                      <a:endParaRPr sz="13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39700" lvl="0" marL="1143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Use words and phrases to</a:t>
                      </a:r>
                      <a:r>
                        <a:rPr b="1" lang="en" sz="13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summarize the central ideas of the text</a:t>
                      </a:r>
                      <a:r>
                        <a:rPr lang="en" sz="13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(e.g., “The main points are...”; “The key points the author makes are...”).</a:t>
                      </a:r>
                      <a:endParaRPr sz="1300">
                        <a:solidFill>
                          <a:schemeClr val="dk1"/>
                        </a:solidFill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-139700" lvl="0" marL="1143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300"/>
                        <a:buFont typeface="Poppins"/>
                        <a:buChar char="●"/>
                      </a:pPr>
                      <a:r>
                        <a:rPr lang="en" sz="13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Use words and phrases to </a:t>
                      </a:r>
                      <a:r>
                        <a:rPr b="1" lang="en" sz="13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explain a theme or central idea along with how those ideas are supported by key details </a:t>
                      </a:r>
                      <a:r>
                        <a:rPr lang="en" sz="13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(e.g., “The author relates ...”; “This idea is supported by ...”).</a:t>
                      </a:r>
                      <a:endParaRPr sz="13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E101A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5"/>
          <p:cNvSpPr txBox="1"/>
          <p:nvPr/>
        </p:nvSpPr>
        <p:spPr>
          <a:xfrm>
            <a:off x="291950" y="2457100"/>
            <a:ext cx="358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82" name="Google Shape;282;p35"/>
          <p:cNvGraphicFramePr/>
          <p:nvPr/>
        </p:nvGraphicFramePr>
        <p:xfrm>
          <a:off x="285638" y="3270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{D13DDD63-F9C0-4B8A-B2B0-C3C3DC7EDAA1}</a:tableStyleId>
              </a:tblPr>
              <a:tblGrid>
                <a:gridCol w="382850"/>
                <a:gridCol w="1637975"/>
                <a:gridCol w="1637975"/>
                <a:gridCol w="1656275"/>
                <a:gridCol w="1619675"/>
                <a:gridCol w="1637975"/>
              </a:tblGrid>
              <a:tr h="287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Entering 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Emerging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Transitioning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Expanding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Commanding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274440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 anchor="ctr"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Pre-teach words and phrases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that appear throughout the text, 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using images (</a:t>
                      </a:r>
                      <a:r>
                        <a:rPr b="1" i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Human, Equal, Brotherhood, Rights, Conscience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)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Listen to Article 1 Read Aloud (can use a</a:t>
                      </a:r>
                      <a:r>
                        <a:rPr lang="en" sz="1200" u="sng">
                          <a:solidFill>
                            <a:srgbClr val="1155CC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  <a:hlinkClick r:id="rId3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 Home Language video 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or </a:t>
                      </a:r>
                      <a:r>
                        <a:rPr lang="en" sz="1200" u="sng">
                          <a:solidFill>
                            <a:srgbClr val="1155CC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  <a:hlinkClick r:id="rId4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English with HL captions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)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After listening, 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organize pre-taught keywords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on a 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graphic organizer/listening guide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to identify the main idea.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Pre-identify words and phrases 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that appear throughout the text 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(</a:t>
                      </a:r>
                      <a:r>
                        <a:rPr b="1" i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Human, Equal, Brotherhood, Rights, Conscience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)</a:t>
                      </a:r>
                      <a:endParaRPr b="1"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Identify cognates. </a:t>
                      </a:r>
                      <a:endParaRPr b="1"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Listen to Article 1 Read Aloud (can use a</a:t>
                      </a:r>
                      <a:r>
                        <a:rPr lang="en" sz="1200" u="sng">
                          <a:solidFill>
                            <a:srgbClr val="1155CC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  <a:hlinkClick r:id="rId5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 Home Language video </a:t>
                      </a:r>
                      <a:r>
                        <a:rPr lang="en" sz="1200">
                          <a:solidFill>
                            <a:schemeClr val="dk1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or </a:t>
                      </a:r>
                      <a:r>
                        <a:rPr lang="en" sz="1200" u="sng">
                          <a:solidFill>
                            <a:srgbClr val="1155CC"/>
                          </a:solidFill>
                          <a:latin typeface="Poppins"/>
                          <a:ea typeface="Poppins"/>
                          <a:cs typeface="Poppins"/>
                          <a:sym typeface="Poppins"/>
                          <a:hlinkClick r:id="rId6">
                            <a:extLst>
                              <a:ext uri="{A12FA001-AC4F-418D-AE19-62706E023703}">
                                <ahyp:hlinkClr val="tx"/>
                              </a:ext>
                            </a:extLst>
                          </a:hlinkClick>
                        </a:rPr>
                        <a:t>English with HL captions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)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After listening, organize 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pre-identified keywords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on a 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graphic organizer/listening guide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, to identify the main idea. 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Preview words and phrases 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that appear throughout the text (</a:t>
                      </a:r>
                      <a:r>
                        <a:rPr i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Brotherhood, Rights, Conscience, </a:t>
                      </a:r>
                      <a:r>
                        <a:rPr b="1" i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Violated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)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Listen to Article 1 Read Aloud. 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After listening, 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list important words or phrases 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that signify the main idea 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on a graphic organizer.</a:t>
                      </a:r>
                      <a:endParaRPr b="1"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Preview words and phrases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that appear throughout the text (</a:t>
                      </a:r>
                      <a:r>
                        <a:rPr i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Brotherhood, Conscience, </a:t>
                      </a:r>
                      <a:r>
                        <a:rPr b="1" i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Violated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)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Listen to Article 1 Read Aloud. 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After listening,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jot down information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from the read aloud that helps summarize the main idea,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using a provided graphic organizer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 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Preview words and phrases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that appear throughout the text (</a:t>
                      </a:r>
                      <a:r>
                        <a:rPr i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Conscience, Violated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)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Listen to Article 1 Read Aloud. 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After listening,</a:t>
                      </a:r>
                      <a:r>
                        <a:rPr b="1"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jot down information </a:t>
                      </a:r>
                      <a:r>
                        <a:rPr lang="en" sz="12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from the read aloud that helps summarize the main idea.</a:t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2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</a:tr>
              <a:tr h="1264650">
                <a:tc vMerge="1"/>
                <a:tc vMerge="1"/>
                <a:tc vMerge="1"/>
                <a:tc vMerge="1"/>
                <a:tc vMerge="1"/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6"/>
          <p:cNvSpPr txBox="1"/>
          <p:nvPr/>
        </p:nvSpPr>
        <p:spPr>
          <a:xfrm>
            <a:off x="291950" y="2457100"/>
            <a:ext cx="3586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288" name="Google Shape;288;p36"/>
          <p:cNvGraphicFramePr/>
          <p:nvPr/>
        </p:nvGraphicFramePr>
        <p:xfrm>
          <a:off x="160075" y="481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{D13DDD63-F9C0-4B8A-B2B0-C3C3DC7EDAA1}</a:tableStyleId>
              </a:tblPr>
              <a:tblGrid>
                <a:gridCol w="382850"/>
                <a:gridCol w="1704975"/>
                <a:gridCol w="1704975"/>
                <a:gridCol w="1724025"/>
                <a:gridCol w="1685925"/>
                <a:gridCol w="1704975"/>
              </a:tblGrid>
              <a:tr h="2078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Entering 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Emerging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Transitioning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Expanding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Commanding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lnB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198090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1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</a:t>
                      </a:r>
                      <a:endParaRPr b="1" sz="11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 anchor="ctr"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Complete a </a:t>
                      </a: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cloze exercise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that summarizes the main idea.</a:t>
                      </a: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List the keywords 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that help explain the main idea. </a:t>
                      </a: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Draw a non-linguistic representation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of UDHR Article 1. </a:t>
                      </a:r>
                      <a:endParaRPr sz="13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Complete a sentence starter 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that summarizes the main idea. </a:t>
                      </a: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Use the keyword bank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to formulate your answer. </a:t>
                      </a: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Draw a non-linguistic representation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of UDHR Article 1. .</a:t>
                      </a:r>
                      <a:endParaRPr sz="13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Summarize the main idea using the sentence starter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“The main idea of Article 1 is…” and </a:t>
                      </a: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a word bank.</a:t>
                      </a:r>
                      <a:endParaRPr b="1" sz="13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Think of one example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of how this right might be violated and </a:t>
                      </a: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describe it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</a:t>
                      </a:r>
                      <a:endParaRPr sz="13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Write a summary of the main idea.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Think of </a:t>
                      </a: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one example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 of how this right might be violated and </a:t>
                      </a: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describe it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</a:t>
                      </a:r>
                      <a:endParaRPr sz="13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Write a summary of the main idea 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of Article 1. Think of </a:t>
                      </a: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1-2 examples 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of how this right might be violated and </a:t>
                      </a:r>
                      <a:r>
                        <a:rPr b="1"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describe them</a:t>
                      </a:r>
                      <a:r>
                        <a:rPr lang="en" sz="1300">
                          <a:latin typeface="Poppins"/>
                          <a:ea typeface="Poppins"/>
                          <a:cs typeface="Poppins"/>
                          <a:sym typeface="Poppins"/>
                        </a:rPr>
                        <a:t>. </a:t>
                      </a:r>
                      <a:endParaRPr sz="1300">
                        <a:latin typeface="Poppins"/>
                        <a:ea typeface="Poppins"/>
                        <a:cs typeface="Poppins"/>
                        <a:sym typeface="Poppins"/>
                      </a:endParaRPr>
                    </a:p>
                  </a:txBody>
                  <a:tcPr marT="63500" marB="63500" marR="63500" marL="63500">
                    <a:lnL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lt1"/>
                    </a:solidFill>
                  </a:tcPr>
                </a:tc>
              </a:tr>
              <a:tr h="785225">
                <a:tc vMerge="1"/>
                <a:tc vMerge="1"/>
                <a:tc vMerge="1"/>
                <a:tc vMerge="1"/>
                <a:tc vMerge="1"/>
                <a:tc vMerge="1"/>
              </a:tr>
            </a:tbl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37"/>
          <p:cNvPicPr preferRelativeResize="0"/>
          <p:nvPr/>
        </p:nvPicPr>
        <p:blipFill rotWithShape="1">
          <a:blip r:embed="rId3">
            <a:alphaModFix/>
          </a:blip>
          <a:srcRect b="6763" l="41457" r="6244" t="13947"/>
          <a:stretch/>
        </p:blipFill>
        <p:spPr>
          <a:xfrm>
            <a:off x="7545872" y="229800"/>
            <a:ext cx="1137727" cy="105215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94" name="Google Shape;294;p37"/>
          <p:cNvSpPr txBox="1"/>
          <p:nvPr/>
        </p:nvSpPr>
        <p:spPr>
          <a:xfrm>
            <a:off x="308975" y="1874875"/>
            <a:ext cx="4810500" cy="3121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Plan for the Instructional Tools/Scaffolds that Aid Content Mastery and Support Academic Language Production 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en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Sentence starters and sentence frames</a:t>
            </a:r>
            <a:r>
              <a:rPr lang="en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support ELLs, MLLs, and their classmates to take their ideas and put them into academic forms.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Char char="●"/>
            </a:pPr>
            <a:r>
              <a:rPr b="1" lang="en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Key phrases that appear throughout the unit 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and allow students to discuss and write about the Big Question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b="1" lang="en">
                <a:solidFill>
                  <a:srgbClr val="0000FF"/>
                </a:solidFill>
                <a:latin typeface="Calibri"/>
                <a:ea typeface="Calibri"/>
                <a:cs typeface="Calibri"/>
                <a:sym typeface="Calibri"/>
              </a:rPr>
              <a:t>Graphic organizers</a:t>
            </a:r>
            <a:r>
              <a:rPr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provide a visual, prearranged framework for students to get their ideas on the page and to link these ideas in ways that will ultimately line up with genre and audience expectations. 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7"/>
          <p:cNvSpPr/>
          <p:nvPr/>
        </p:nvSpPr>
        <p:spPr>
          <a:xfrm>
            <a:off x="6035575" y="229800"/>
            <a:ext cx="1278000" cy="685800"/>
          </a:xfrm>
          <a:prstGeom prst="wedgeRoundRectCallout">
            <a:avLst>
              <a:gd fmla="val 73013" name="adj1"/>
              <a:gd fmla="val 8578" name="adj2"/>
              <a:gd fmla="val 0" name="adj3"/>
            </a:avLst>
          </a:prstGeom>
          <a:solidFill>
            <a:srgbClr val="F8638E"/>
          </a:solidFill>
          <a:ln cap="flat" cmpd="sng" w="9525">
            <a:solidFill>
              <a:srgbClr val="F8638E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100">
                <a:latin typeface="Calibri"/>
                <a:ea typeface="Calibri"/>
                <a:cs typeface="Calibri"/>
                <a:sym typeface="Calibri"/>
              </a:rPr>
              <a:t>5. Provide Content Mastery Tools</a:t>
            </a:r>
            <a:endParaRPr b="1"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6" name="Google Shape;296;p37"/>
          <p:cNvSpPr txBox="1"/>
          <p:nvPr/>
        </p:nvSpPr>
        <p:spPr>
          <a:xfrm>
            <a:off x="180700" y="403713"/>
            <a:ext cx="57531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E37391"/>
                </a:solidFill>
                <a:latin typeface="Caveat"/>
                <a:ea typeface="Caveat"/>
                <a:cs typeface="Caveat"/>
                <a:sym typeface="Caveat"/>
              </a:rPr>
              <a:t>Step 5: Provide Content Mastery Tools (Scaffolds)</a:t>
            </a:r>
            <a:endParaRPr b="1" sz="1800">
              <a:solidFill>
                <a:srgbClr val="E37391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297" name="Google Shape;297;p37"/>
          <p:cNvSpPr txBox="1"/>
          <p:nvPr/>
        </p:nvSpPr>
        <p:spPr>
          <a:xfrm>
            <a:off x="5733300" y="4750275"/>
            <a:ext cx="2148000" cy="18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">
                <a:latin typeface="Calibri"/>
                <a:ea typeface="Calibri"/>
                <a:cs typeface="Calibri"/>
                <a:sym typeface="Calibri"/>
              </a:rPr>
              <a:t>Click Image to View ALDs Document</a:t>
            </a:r>
            <a:endParaRPr b="1" sz="9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8" name="Google Shape;298;p37"/>
          <p:cNvSpPr/>
          <p:nvPr/>
        </p:nvSpPr>
        <p:spPr>
          <a:xfrm>
            <a:off x="126550" y="941300"/>
            <a:ext cx="5274000" cy="857700"/>
          </a:xfrm>
          <a:prstGeom prst="roundRect">
            <a:avLst>
              <a:gd fmla="val 16667" name="adj"/>
            </a:avLst>
          </a:prstGeom>
          <a:solidFill>
            <a:srgbClr val="F8638E"/>
          </a:solidFill>
          <a:ln cap="flat" cmpd="sng" w="9525">
            <a:solidFill>
              <a:srgbClr val="F8638E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latin typeface="Calibri"/>
                <a:ea typeface="Calibri"/>
                <a:cs typeface="Calibri"/>
                <a:sym typeface="Calibri"/>
              </a:rPr>
              <a:t>The Linguistic Demands provide a road map for choosing standards-based sentence-frames and key phrases to provide students as scaffolds when working with the content.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9" name="Google Shape;299;p37"/>
          <p:cNvSpPr txBox="1"/>
          <p:nvPr/>
        </p:nvSpPr>
        <p:spPr>
          <a:xfrm>
            <a:off x="180700" y="157225"/>
            <a:ext cx="8502900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Curricular Planning Using the Linguistic Demands</a:t>
            </a:r>
            <a:endParaRPr b="1" sz="1700">
              <a:solidFill>
                <a:srgbClr val="1C458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00" name="Google Shape;300;p3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33300" y="1484575"/>
            <a:ext cx="2572426" cy="3318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38"/>
          <p:cNvSpPr txBox="1"/>
          <p:nvPr/>
        </p:nvSpPr>
        <p:spPr>
          <a:xfrm>
            <a:off x="187675" y="827125"/>
            <a:ext cx="583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E37391"/>
                </a:solidFill>
                <a:latin typeface="Caveat"/>
                <a:ea typeface="Caveat"/>
                <a:cs typeface="Caveat"/>
                <a:sym typeface="Caveat"/>
              </a:rPr>
              <a:t>Step 5: Provide Content Mastery Tools (Scaffolds), Continued</a:t>
            </a:r>
            <a:endParaRPr b="1" sz="6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38"/>
          <p:cNvSpPr/>
          <p:nvPr/>
        </p:nvSpPr>
        <p:spPr>
          <a:xfrm rot="-5400000">
            <a:off x="2660575" y="2514925"/>
            <a:ext cx="660300" cy="13671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7" name="Google Shape;307;p38"/>
          <p:cNvSpPr txBox="1"/>
          <p:nvPr/>
        </p:nvSpPr>
        <p:spPr>
          <a:xfrm>
            <a:off x="2269525" y="3593625"/>
            <a:ext cx="1442400" cy="831300"/>
          </a:xfrm>
          <a:prstGeom prst="rect">
            <a:avLst/>
          </a:prstGeom>
          <a:solidFill>
            <a:srgbClr val="CFE2F3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latin typeface="Calibri"/>
                <a:ea typeface="Calibri"/>
                <a:cs typeface="Calibri"/>
                <a:sym typeface="Calibri"/>
              </a:rPr>
              <a:t>Grade Level NGLS ELA Standard</a:t>
            </a:r>
            <a:endParaRPr b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38"/>
          <p:cNvSpPr/>
          <p:nvPr/>
        </p:nvSpPr>
        <p:spPr>
          <a:xfrm rot="-5400000">
            <a:off x="4295575" y="2514925"/>
            <a:ext cx="660300" cy="13671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38"/>
          <p:cNvSpPr txBox="1"/>
          <p:nvPr/>
        </p:nvSpPr>
        <p:spPr>
          <a:xfrm>
            <a:off x="3904525" y="3593625"/>
            <a:ext cx="1442400" cy="12621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Grade Level Academic Demand:</a:t>
            </a: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 A concise statement of the academic skills required for students to achieve the grade-level learning standard.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p38"/>
          <p:cNvSpPr/>
          <p:nvPr/>
        </p:nvSpPr>
        <p:spPr>
          <a:xfrm rot="-5400000">
            <a:off x="6929307" y="1665625"/>
            <a:ext cx="660300" cy="3065700"/>
          </a:xfrm>
          <a:prstGeom prst="leftBrace">
            <a:avLst>
              <a:gd fmla="val 50000" name="adj1"/>
              <a:gd fmla="val 500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38"/>
          <p:cNvSpPr txBox="1"/>
          <p:nvPr/>
        </p:nvSpPr>
        <p:spPr>
          <a:xfrm>
            <a:off x="5642000" y="3593625"/>
            <a:ext cx="3234900" cy="954300"/>
          </a:xfrm>
          <a:prstGeom prst="rect">
            <a:avLst/>
          </a:prstGeom>
          <a:solidFill>
            <a:srgbClr val="FCE5CD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latin typeface="Calibri"/>
                <a:ea typeface="Calibri"/>
                <a:cs typeface="Calibri"/>
                <a:sym typeface="Calibri"/>
              </a:rPr>
              <a:t>Linguistic Demands of the Grade-Level Standard:</a:t>
            </a: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 The language-specific demands of a grade-level standard, including the words, phrases, and language structures needed to achieve the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Calibri"/>
                <a:ea typeface="Calibri"/>
                <a:cs typeface="Calibri"/>
                <a:sym typeface="Calibri"/>
              </a:rPr>
              <a:t>standard.</a:t>
            </a:r>
            <a:endParaRPr sz="1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38"/>
          <p:cNvSpPr txBox="1"/>
          <p:nvPr/>
        </p:nvSpPr>
        <p:spPr>
          <a:xfrm>
            <a:off x="82550" y="88225"/>
            <a:ext cx="59241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Where do the Linguistic Demands fit within the Knowledge-Building Instructional Cycle? </a:t>
            </a:r>
            <a:endParaRPr b="1">
              <a:solidFill>
                <a:srgbClr val="0000FF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pic>
        <p:nvPicPr>
          <p:cNvPr id="313" name="Google Shape;31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3033" y="127525"/>
            <a:ext cx="1001317" cy="954301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8"/>
          <p:cNvSpPr/>
          <p:nvPr/>
        </p:nvSpPr>
        <p:spPr>
          <a:xfrm>
            <a:off x="6106675" y="190122"/>
            <a:ext cx="1050300" cy="591300"/>
          </a:xfrm>
          <a:prstGeom prst="wedgeRoundRectCallout">
            <a:avLst>
              <a:gd fmla="val 73013" name="adj1"/>
              <a:gd fmla="val 8578" name="adj2"/>
              <a:gd fmla="val 0" name="adj3"/>
            </a:avLst>
          </a:prstGeom>
          <a:solidFill>
            <a:srgbClr val="F8638E"/>
          </a:solidFill>
          <a:ln cap="flat" cmpd="sng" w="9525">
            <a:solidFill>
              <a:srgbClr val="F8638E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Calibri"/>
                <a:ea typeface="Calibri"/>
                <a:cs typeface="Calibri"/>
                <a:sym typeface="Calibri"/>
              </a:rPr>
              <a:t>5. Provide Content Mastery Tools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8"/>
          <p:cNvSpPr txBox="1"/>
          <p:nvPr/>
        </p:nvSpPr>
        <p:spPr>
          <a:xfrm>
            <a:off x="187675" y="1349275"/>
            <a:ext cx="1889400" cy="3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Linguistic Demands </a:t>
            </a:r>
            <a:r>
              <a:rPr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provide a guide for choosing content mastery tools specific to the standards you will teach</a:t>
            </a:r>
            <a:endParaRPr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●"/>
            </a:pPr>
            <a:r>
              <a:rPr b="1" i="1"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Sentence Starters and Frames</a:t>
            </a:r>
            <a:endParaRPr b="1" i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1115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Char char="●"/>
            </a:pPr>
            <a:r>
              <a:rPr b="1" i="1" lang="en" sz="13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Types of words and phrases to frontload and provide as language scaffolds</a:t>
            </a:r>
            <a:endParaRPr b="1" i="1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6" name="Google Shape;316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48580" y="1494125"/>
            <a:ext cx="6892247" cy="1393200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9"/>
          <p:cNvSpPr txBox="1"/>
          <p:nvPr/>
        </p:nvSpPr>
        <p:spPr>
          <a:xfrm>
            <a:off x="202650" y="761125"/>
            <a:ext cx="5837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E37391"/>
                </a:solidFill>
                <a:latin typeface="Caveat"/>
                <a:ea typeface="Caveat"/>
                <a:cs typeface="Caveat"/>
                <a:sym typeface="Caveat"/>
              </a:rPr>
              <a:t>Step 5: Provide Content Mastery Tools (Scaffolds), Continued</a:t>
            </a:r>
            <a:endParaRPr b="1" sz="600">
              <a:solidFill>
                <a:srgbClr val="38761D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2" name="Google Shape;322;p39"/>
          <p:cNvSpPr txBox="1"/>
          <p:nvPr/>
        </p:nvSpPr>
        <p:spPr>
          <a:xfrm>
            <a:off x="82550" y="88225"/>
            <a:ext cx="5924100" cy="747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rgbClr val="1C4587"/>
                </a:solidFill>
                <a:latin typeface="Poppins"/>
                <a:ea typeface="Poppins"/>
                <a:cs typeface="Poppins"/>
                <a:sym typeface="Poppins"/>
              </a:rPr>
              <a:t>Where do the Linguistic Demands fit within the Knowledge-Building Instructional Cycle? </a:t>
            </a:r>
            <a:endParaRPr b="1" sz="1700">
              <a:solidFill>
                <a:srgbClr val="1C4587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pic>
        <p:nvPicPr>
          <p:cNvPr id="323" name="Google Shape;323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73033" y="127525"/>
            <a:ext cx="1001317" cy="954301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9"/>
          <p:cNvSpPr/>
          <p:nvPr/>
        </p:nvSpPr>
        <p:spPr>
          <a:xfrm>
            <a:off x="6106675" y="190122"/>
            <a:ext cx="1050300" cy="591300"/>
          </a:xfrm>
          <a:prstGeom prst="wedgeRoundRectCallout">
            <a:avLst>
              <a:gd fmla="val 73013" name="adj1"/>
              <a:gd fmla="val 8578" name="adj2"/>
              <a:gd fmla="val 0" name="adj3"/>
            </a:avLst>
          </a:prstGeom>
          <a:solidFill>
            <a:srgbClr val="F8638E"/>
          </a:solidFill>
          <a:ln cap="flat" cmpd="sng" w="9525">
            <a:solidFill>
              <a:srgbClr val="F8638E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800">
                <a:latin typeface="Calibri"/>
                <a:ea typeface="Calibri"/>
                <a:cs typeface="Calibri"/>
                <a:sym typeface="Calibri"/>
              </a:rPr>
              <a:t>5. Provide Content Mastery Tools</a:t>
            </a:r>
            <a:endParaRPr b="1" sz="8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5" name="Google Shape;325;p39"/>
          <p:cNvSpPr txBox="1"/>
          <p:nvPr/>
        </p:nvSpPr>
        <p:spPr>
          <a:xfrm>
            <a:off x="6106675" y="1146913"/>
            <a:ext cx="25284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alibri"/>
                <a:ea typeface="Calibri"/>
                <a:cs typeface="Calibri"/>
                <a:sym typeface="Calibri"/>
              </a:rPr>
              <a:t>Big Question: </a:t>
            </a:r>
            <a:endParaRPr b="1" sz="17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latin typeface="Calibri"/>
                <a:ea typeface="Calibri"/>
                <a:cs typeface="Calibri"/>
                <a:sym typeface="Calibri"/>
              </a:rPr>
              <a:t>“How can we ensure that everyone has basic human rights? ”</a:t>
            </a:r>
            <a:endParaRPr b="1" sz="17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6" name="Google Shape;326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9385" y="1261913"/>
            <a:ext cx="5365939" cy="1084675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327" name="Google Shape;327;p39"/>
          <p:cNvSpPr/>
          <p:nvPr/>
        </p:nvSpPr>
        <p:spPr>
          <a:xfrm>
            <a:off x="369150" y="2518925"/>
            <a:ext cx="8405700" cy="2424600"/>
          </a:xfrm>
          <a:prstGeom prst="wedgeRoundRectCallout">
            <a:avLst>
              <a:gd fmla="val 1888" name="adj1"/>
              <a:gd fmla="val -63514" name="adj2"/>
              <a:gd fmla="val 0" name="adj3"/>
            </a:avLst>
          </a:prstGeom>
          <a:solidFill>
            <a:srgbClr val="FFF2CC"/>
          </a:solidFill>
          <a:ln cap="flat" cmpd="sng" w="9525">
            <a:solidFill>
              <a:srgbClr val="FFF2CC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Identify words and phrases that appear throughout the text and help identify the main idea: 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Words: </a:t>
            </a:r>
            <a:r>
              <a:rPr i="1"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Human, Equal, Brotherhood, Rights, Conscience, Violated</a:t>
            </a:r>
            <a:endParaRPr i="1"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Calibri"/>
              <a:buChar char="●"/>
            </a:pPr>
            <a:r>
              <a:rPr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Phrases: </a:t>
            </a:r>
            <a:r>
              <a:rPr i="1" lang="en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"Everyone has the right to..."; “"All human beings..."; "No one shall be subjected to..."; "No one shall be..."</a:t>
            </a:r>
            <a:endParaRPr b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Use words and phrases to summarize the central ideas and details (Sentence Frames to discuss and write about the “Big Question”): 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i="1"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Article ____ of the UDHR is mainly about _____________________________. </a:t>
            </a:r>
            <a:endParaRPr i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i="1"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main points of Article ____ of the UDHR are________________________.</a:t>
            </a:r>
            <a:endParaRPr i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Calibri"/>
              <a:buChar char="●"/>
            </a:pPr>
            <a:r>
              <a:rPr i="1" lang="en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author relates ______________ to human rights. This idea is supported by _______. </a:t>
            </a:r>
            <a:endParaRPr i="1" sz="15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0"/>
          <p:cNvSpPr txBox="1"/>
          <p:nvPr>
            <p:ph type="ctrTitle"/>
          </p:nvPr>
        </p:nvSpPr>
        <p:spPr>
          <a:xfrm>
            <a:off x="311708" y="259650"/>
            <a:ext cx="85206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/>
              <a:t>Wrap Up</a:t>
            </a:r>
            <a:r>
              <a:rPr lang="en" sz="4000"/>
              <a:t>…</a:t>
            </a:r>
            <a:endParaRPr sz="4000"/>
          </a:p>
        </p:txBody>
      </p:sp>
      <p:sp>
        <p:nvSpPr>
          <p:cNvPr id="333" name="Google Shape;333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>
                <a:solidFill>
                  <a:schemeClr val="dk2"/>
                </a:solidFill>
              </a:rPr>
              <a:t>‹#›</a:t>
            </a:fld>
            <a:endParaRPr>
              <a:solidFill>
                <a:schemeClr val="dk2"/>
              </a:solidFill>
            </a:endParaRPr>
          </a:p>
        </p:txBody>
      </p:sp>
      <p:sp>
        <p:nvSpPr>
          <p:cNvPr id="334" name="Google Shape;334;p40"/>
          <p:cNvSpPr txBox="1"/>
          <p:nvPr>
            <p:ph idx="4294967295" type="body"/>
          </p:nvPr>
        </p:nvSpPr>
        <p:spPr>
          <a:xfrm>
            <a:off x="83100" y="869300"/>
            <a:ext cx="9144000" cy="23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How will you use the ALDs in </a:t>
            </a:r>
            <a:r>
              <a:rPr b="1" i="1" lang="en" sz="36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instruction </a:t>
            </a:r>
            <a:r>
              <a:rPr b="1" lang="en" sz="36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or </a:t>
            </a:r>
            <a:r>
              <a:rPr b="1" i="1" lang="en" sz="36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professional learning</a:t>
            </a:r>
            <a:r>
              <a:rPr b="1" lang="en" sz="3600">
                <a:solidFill>
                  <a:srgbClr val="1C4587"/>
                </a:solidFill>
                <a:latin typeface="Montserrat"/>
                <a:ea typeface="Montserrat"/>
                <a:cs typeface="Montserrat"/>
                <a:sym typeface="Montserrat"/>
              </a:rPr>
              <a:t>?</a:t>
            </a:r>
            <a:endParaRPr sz="25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22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ctr"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2900"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335" name="Google Shape;335;p4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800">
                <a:latin typeface="Montserrat SemiBold"/>
                <a:ea typeface="Montserrat SemiBold"/>
                <a:cs typeface="Montserrat SemiBold"/>
                <a:sym typeface="Montserrat SemiBold"/>
              </a:rPr>
              <a:t>Share your response at: </a:t>
            </a:r>
            <a:endParaRPr b="0" sz="28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800" u="sng">
                <a:solidFill>
                  <a:schemeClr val="hlink"/>
                </a:solidFill>
                <a:latin typeface="Montserrat SemiBold"/>
                <a:ea typeface="Montserrat SemiBold"/>
                <a:cs typeface="Montserrat SemiBold"/>
                <a:sym typeface="Montserrat SemiBold"/>
                <a:hlinkClick r:id="rId3"/>
              </a:rPr>
              <a:t>www.menti.com</a:t>
            </a:r>
            <a:r>
              <a:rPr b="0" lang="en" sz="2800">
                <a:latin typeface="Montserrat SemiBold"/>
                <a:ea typeface="Montserrat SemiBold"/>
                <a:cs typeface="Montserrat SemiBold"/>
                <a:sym typeface="Montserrat SemiBold"/>
              </a:rPr>
              <a:t> </a:t>
            </a:r>
            <a:endParaRPr b="0" sz="2800">
              <a:latin typeface="Montserrat SemiBold"/>
              <a:ea typeface="Montserrat SemiBold"/>
              <a:cs typeface="Montserrat SemiBold"/>
              <a:sym typeface="Montserrat SemiBold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lang="en" sz="2800">
                <a:latin typeface="Montserrat SemiBold"/>
                <a:ea typeface="Montserrat SemiBold"/>
                <a:cs typeface="Montserrat SemiBold"/>
                <a:sym typeface="Montserrat SemiBold"/>
              </a:rPr>
              <a:t>Enter code: </a:t>
            </a:r>
            <a:r>
              <a:rPr lang="en" sz="3700">
                <a:latin typeface="Montserrat SemiBold"/>
                <a:ea typeface="Montserrat SemiBold"/>
                <a:cs typeface="Montserrat SemiBold"/>
                <a:sym typeface="Montserrat SemiBold"/>
              </a:rPr>
              <a:t>4489 6532</a:t>
            </a:r>
            <a:endParaRPr sz="2600"/>
          </a:p>
        </p:txBody>
      </p:sp>
      <p:pic>
        <p:nvPicPr>
          <p:cNvPr id="336" name="Google Shape;336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539600" y="2686350"/>
            <a:ext cx="2052600" cy="2052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5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1"/>
          <p:cNvSpPr txBox="1"/>
          <p:nvPr>
            <p:ph type="ctrTitle"/>
          </p:nvPr>
        </p:nvSpPr>
        <p:spPr>
          <a:xfrm>
            <a:off x="311708" y="793050"/>
            <a:ext cx="8520600" cy="205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latin typeface="Poppins"/>
                <a:ea typeface="Poppins"/>
                <a:cs typeface="Poppins"/>
                <a:sym typeface="Poppins"/>
              </a:rPr>
              <a:t>Thank You!</a:t>
            </a:r>
            <a:endParaRPr b="1" sz="4800"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342" name="Google Shape;342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3" name="Google Shape;343;p4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D3D3F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