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Roboto"/>
      <p:regular r:id="rId9"/>
      <p:bold r:id="rId10"/>
      <p:italic r:id="rId11"/>
      <p:boldItalic r:id="rId12"/>
    </p:embeddedFont>
    <p:embeddedFont>
      <p:font typeface="Lobster"/>
      <p:regular r:id="rId13"/>
    </p:embeddedFont>
    <p:embeddedFont>
      <p:font typeface="Handlee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Lobster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14" Type="http://schemas.openxmlformats.org/officeDocument/2006/relationships/font" Target="fonts/Handle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8fcbd38ec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8fcbd38ec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ec7d2101f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ec7d2101f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a330c19e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a330c19e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 amt="65000"/>
          </a:blip>
          <a:stretch>
            <a:fillRect/>
          </a:stretch>
        </p:blipFill>
        <p:spPr>
          <a:xfrm>
            <a:off x="0" y="1017522"/>
            <a:ext cx="9144002" cy="3108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176158" y="5172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35950" y="2671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5505"/>
            <a:ext cx="9144002" cy="992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91463" y="12043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Handlee"/>
              <a:buNone/>
              <a:defRPr b="1" sz="3600">
                <a:latin typeface="Handlee"/>
                <a:ea typeface="Handlee"/>
                <a:cs typeface="Handlee"/>
                <a:sym typeface="Handl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-98216" y="3436890"/>
            <a:ext cx="9299968" cy="1747683"/>
            <a:chOff x="-116075" y="3436890"/>
            <a:chExt cx="9299968" cy="1747683"/>
          </a:xfrm>
        </p:grpSpPr>
        <p:pic>
          <p:nvPicPr>
            <p:cNvPr id="19" name="Google Shape;19;p3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-116075" y="3436890"/>
              <a:ext cx="4904068" cy="174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flipH="1">
              <a:off x="4279825" y="3436890"/>
              <a:ext cx="4904068" cy="17476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21;p3"/>
          <p:cNvGrpSpPr/>
          <p:nvPr/>
        </p:nvGrpSpPr>
        <p:grpSpPr>
          <a:xfrm>
            <a:off x="-79775" y="-8905"/>
            <a:ext cx="9299968" cy="217237"/>
            <a:chOff x="-116075" y="3436890"/>
            <a:chExt cx="9299968" cy="1747683"/>
          </a:xfrm>
        </p:grpSpPr>
        <p:pic>
          <p:nvPicPr>
            <p:cNvPr id="22" name="Google Shape;22;p3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-116075" y="3436890"/>
              <a:ext cx="4904068" cy="1747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3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flipH="1">
              <a:off x="4279825" y="3436890"/>
              <a:ext cx="4904068" cy="174768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12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99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7799833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0675" y="747350"/>
            <a:ext cx="8233176" cy="46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4904" y="4568875"/>
            <a:ext cx="1684710" cy="57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5"/>
          <p:cNvGrpSpPr/>
          <p:nvPr/>
        </p:nvGrpSpPr>
        <p:grpSpPr>
          <a:xfrm>
            <a:off x="-39875" y="4715038"/>
            <a:ext cx="9223768" cy="393189"/>
            <a:chOff x="-3575" y="5064117"/>
            <a:chExt cx="9223768" cy="269825"/>
          </a:xfrm>
        </p:grpSpPr>
        <p:pic>
          <p:nvPicPr>
            <p:cNvPr id="32" name="Google Shape;32;p5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-3575" y="5064117"/>
              <a:ext cx="4904068" cy="269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5"/>
            <p:cNvPicPr preferRelativeResize="0"/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 flipH="1">
              <a:off x="4316125" y="5064117"/>
              <a:ext cx="4904068" cy="269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34;p5"/>
          <p:cNvSpPr txBox="1"/>
          <p:nvPr>
            <p:ph type="title"/>
          </p:nvPr>
        </p:nvSpPr>
        <p:spPr>
          <a:xfrm>
            <a:off x="662800" y="127150"/>
            <a:ext cx="816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92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81358" y="474162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" name="Google Shape;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0293" y="3959084"/>
            <a:ext cx="704087" cy="704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4741625"/>
            <a:ext cx="914400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/>
          <p:nvPr>
            <p:ph type="title"/>
          </p:nvPr>
        </p:nvSpPr>
        <p:spPr>
          <a:xfrm>
            <a:off x="311700" y="12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" name="Google Shape;4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1459" y="3959084"/>
            <a:ext cx="704087" cy="70408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2499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311700" y="1389600"/>
            <a:ext cx="75714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127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95308" y="480130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r">
              <a:buNone/>
              <a:defRPr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bit.ly/dec8coordinators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hyperlink" Target="https://link.zixcentral.com/u/4a98f646/cGezC1iU7hGGaD83BW1nPA?u=http%3A%2F%2Fwww.americanreading.com%2F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0" y="0"/>
            <a:ext cx="9144000" cy="507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4100">
                <a:latin typeface="Trebuchet MS"/>
                <a:ea typeface="Trebuchet MS"/>
                <a:cs typeface="Trebuchet MS"/>
                <a:sym typeface="Trebuchet MS"/>
              </a:rPr>
              <a:t>L.I. RBERN</a:t>
            </a:r>
            <a:endParaRPr b="0" sz="4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4100">
                <a:latin typeface="Trebuchet MS"/>
                <a:ea typeface="Trebuchet MS"/>
                <a:cs typeface="Trebuchet MS"/>
                <a:sym typeface="Trebuchet MS"/>
              </a:rPr>
              <a:t> Bilingual/ENL Coordinators’ Networking Meeting</a:t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u="sng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https://bit.ly/dec8coordinators</a:t>
            </a:r>
            <a:r>
              <a:rPr lang="en" sz="29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28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i="1" sz="2900"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4525" y="2631250"/>
            <a:ext cx="2272100" cy="227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80250" y="351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latin typeface="Lobster"/>
                <a:ea typeface="Lobster"/>
                <a:cs typeface="Lobster"/>
                <a:sym typeface="Lobster"/>
              </a:rPr>
              <a:t>Special Thanks! </a:t>
            </a:r>
            <a:endParaRPr sz="45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8" name="Google Shape;78;p14"/>
          <p:cNvSpPr txBox="1"/>
          <p:nvPr>
            <p:ph idx="1" type="body"/>
          </p:nvPr>
        </p:nvSpPr>
        <p:spPr>
          <a:xfrm>
            <a:off x="718638" y="1183925"/>
            <a:ext cx="7706700" cy="3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Breakfast</a:t>
            </a: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Book Samples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Compliments of: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AMERICAN READING COMPANY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 screenshot of a cell phone&#10;&#10;Description automatically generated"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4525" y="3772850"/>
            <a:ext cx="2834926" cy="3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2996088" y="2519025"/>
            <a:ext cx="3151800" cy="13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Andy Lowrey, M.S.Ed</a:t>
            </a:r>
            <a:endParaRPr b="1" i="1" sz="15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Implementation Success Manager</a:t>
            </a:r>
            <a:endParaRPr b="1" i="1" sz="15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American Reading Company</a:t>
            </a:r>
            <a:endParaRPr sz="15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 u="sng">
                <a:solidFill>
                  <a:srgbClr val="0563C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www.americanreading.com</a:t>
            </a:r>
            <a:endParaRPr i="1" sz="1500" u="sng">
              <a:solidFill>
                <a:srgbClr val="0563C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311700" y="127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/>
              <a:t>Networking Discussion</a:t>
            </a:r>
            <a:endParaRPr sz="2700"/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241325" y="699850"/>
            <a:ext cx="8520600" cy="3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In what ways might performance-based learning and assessment initiatives impact English Language Learners?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What needs to be considered when designing PBLA for ELLs? How might performance-based learning and assessment impact the way we teach?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What type of data collection might be used to measure the   effectiveness of performance-based learning experiences?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