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Lst>
  <p:sldSz cy="6858000" cx="12192000"/>
  <p:notesSz cx="7010400" cy="9296400"/>
  <p:embeddedFontLst>
    <p:embeddedFont>
      <p:font typeface="Candara"/>
      <p:regular r:id="rId28"/>
      <p:bold r:id="rId29"/>
      <p:italic r:id="rId30"/>
      <p:boldItalic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7584">
          <p15:clr>
            <a:srgbClr val="A4A3A4"/>
          </p15:clr>
        </p15:guide>
      </p15:sldGuideLst>
    </p:ext>
    <p:ext uri="GoogleSlidesCustomDataVersion2">
      <go:slidesCustomData xmlns:go="http://customooxmlschemas.google.com/" r:id="rId32" roundtripDataSignature="AMtx7mgKiJ0Df7Lbbi9tEfQiCnUbM6ol5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7584"/>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font" Target="fonts/Candara-regular.fntdata"/><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Candara-bold.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Candara-boldItalic.fntdata"/><Relationship Id="rId30" Type="http://schemas.openxmlformats.org/officeDocument/2006/relationships/font" Target="fonts/Candara-italic.fntdata"/><Relationship Id="rId11" Type="http://schemas.openxmlformats.org/officeDocument/2006/relationships/slide" Target="slides/slide6.xml"/><Relationship Id="rId10" Type="http://schemas.openxmlformats.org/officeDocument/2006/relationships/slide" Target="slides/slide5.xml"/><Relationship Id="rId32" Type="http://customschemas.google.com/relationships/presentationmetadata" Target="metadata"/><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1"/>
            <a:ext cx="3037840" cy="466434"/>
          </a:xfrm>
          <a:prstGeom prst="rect">
            <a:avLst/>
          </a:prstGeom>
          <a:noFill/>
          <a:ln>
            <a:noFill/>
          </a:ln>
        </p:spPr>
        <p:txBody>
          <a:bodyPr anchorCtr="0" anchor="t" bIns="46575" lIns="93175" spcFirstLastPara="1" rIns="93175" wrap="square" tIns="46575">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970938" y="1"/>
            <a:ext cx="3037840" cy="466434"/>
          </a:xfrm>
          <a:prstGeom prst="rect">
            <a:avLst/>
          </a:prstGeom>
          <a:noFill/>
          <a:ln>
            <a:noFill/>
          </a:ln>
        </p:spPr>
        <p:txBody>
          <a:bodyPr anchorCtr="0" anchor="t" bIns="46575" lIns="93175" spcFirstLastPara="1" rIns="93175" wrap="square" tIns="46575">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701040" y="4473893"/>
            <a:ext cx="5608320" cy="3660458"/>
          </a:xfrm>
          <a:prstGeom prst="rect">
            <a:avLst/>
          </a:prstGeom>
          <a:noFill/>
          <a:ln>
            <a:noFill/>
          </a:ln>
        </p:spPr>
        <p:txBody>
          <a:bodyPr anchorCtr="0" anchor="t" bIns="46575" lIns="93175" spcFirstLastPara="1" rIns="93175" wrap="square" tIns="46575">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829967"/>
            <a:ext cx="3037840" cy="466433"/>
          </a:xfrm>
          <a:prstGeom prst="rect">
            <a:avLst/>
          </a:prstGeom>
          <a:noFill/>
          <a:ln>
            <a:noFill/>
          </a:ln>
        </p:spPr>
        <p:txBody>
          <a:bodyPr anchorCtr="0" anchor="b" bIns="46575" lIns="93175" spcFirstLastPara="1" rIns="93175" wrap="square" tIns="46575">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 name="Shape 49"/>
        <p:cNvGrpSpPr/>
        <p:nvPr/>
      </p:nvGrpSpPr>
      <p:grpSpPr>
        <a:xfrm>
          <a:off x="0" y="0"/>
          <a:ext cx="0" cy="0"/>
          <a:chOff x="0" y="0"/>
          <a:chExt cx="0" cy="0"/>
        </a:xfrm>
      </p:grpSpPr>
      <p:sp>
        <p:nvSpPr>
          <p:cNvPr id="50" name="Google Shape;50;p1: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 name="Google Shape;51;p1:notes"/>
          <p:cNvSpPr txBox="1"/>
          <p:nvPr>
            <p:ph idx="1" type="body"/>
          </p:nvPr>
        </p:nvSpPr>
        <p:spPr>
          <a:xfrm>
            <a:off x="701040" y="4473893"/>
            <a:ext cx="5608320" cy="3660458"/>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rPr b="1" lang="en-US"/>
              <a:t>PLEASE READ BEFORE PRESENTING: All red text in brackets signifies an item that needs to be customized based on your school.  Before you present this to parents, please make sure you've customized all red text and that the text color is changed back to black/white (whatever color the rest of the text around it is)</a:t>
            </a:r>
            <a:endParaRPr/>
          </a:p>
        </p:txBody>
      </p:sp>
      <p:sp>
        <p:nvSpPr>
          <p:cNvPr id="52" name="Google Shape;52;p1: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2: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 name="Google Shape;58;p2:notes"/>
          <p:cNvSpPr txBox="1"/>
          <p:nvPr>
            <p:ph idx="1" type="body"/>
          </p:nvPr>
        </p:nvSpPr>
        <p:spPr>
          <a:xfrm>
            <a:off x="701040" y="4473893"/>
            <a:ext cx="5608320" cy="3660458"/>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rPr lang="en-US"/>
              <a:t>1 min</a:t>
            </a:r>
            <a:endParaRPr/>
          </a:p>
        </p:txBody>
      </p:sp>
      <p:sp>
        <p:nvSpPr>
          <p:cNvPr id="59" name="Google Shape;59;p2: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p3:notes"/>
          <p:cNvSpPr txBox="1"/>
          <p:nvPr>
            <p:ph idx="1" type="body"/>
          </p:nvPr>
        </p:nvSpPr>
        <p:spPr>
          <a:xfrm>
            <a:off x="701040" y="4473893"/>
            <a:ext cx="5608320" cy="3660458"/>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68" name="Google Shape;68;p3: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p4: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4" name="Google Shape;74;p4:notes"/>
          <p:cNvSpPr txBox="1"/>
          <p:nvPr>
            <p:ph idx="1" type="body"/>
          </p:nvPr>
        </p:nvSpPr>
        <p:spPr>
          <a:xfrm>
            <a:off x="701040" y="4473893"/>
            <a:ext cx="5608320" cy="3660458"/>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rPr lang="en-US"/>
              <a:t>3-5 min</a:t>
            </a:r>
            <a:endParaRPr/>
          </a:p>
        </p:txBody>
      </p:sp>
      <p:sp>
        <p:nvSpPr>
          <p:cNvPr id="75" name="Google Shape;75;p4: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5: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 name="Google Shape;86;p5:notes"/>
          <p:cNvSpPr txBox="1"/>
          <p:nvPr>
            <p:ph idx="1" type="body"/>
          </p:nvPr>
        </p:nvSpPr>
        <p:spPr>
          <a:xfrm>
            <a:off x="701040" y="4473893"/>
            <a:ext cx="5608320" cy="3660458"/>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rPr lang="en-US">
                <a:solidFill>
                  <a:srgbClr val="000000"/>
                </a:solidFill>
              </a:rPr>
              <a:t>3-5 min</a:t>
            </a:r>
            <a:endParaRPr/>
          </a:p>
          <a:p>
            <a:pPr indent="0" lvl="0" marL="0" rtl="0" algn="l">
              <a:lnSpc>
                <a:spcPct val="100000"/>
              </a:lnSpc>
              <a:spcBef>
                <a:spcPts val="360"/>
              </a:spcBef>
              <a:spcAft>
                <a:spcPts val="0"/>
              </a:spcAft>
              <a:buSzPts val="1400"/>
              <a:buNone/>
            </a:pPr>
            <a:r>
              <a:rPr lang="en-US">
                <a:solidFill>
                  <a:srgbClr val="000000"/>
                </a:solidFill>
              </a:rPr>
              <a:t>Your School’s Current Reality</a:t>
            </a:r>
            <a:endParaRPr/>
          </a:p>
          <a:p>
            <a:pPr indent="-174707" lvl="0" marL="174707" rtl="0" algn="l">
              <a:lnSpc>
                <a:spcPct val="100000"/>
              </a:lnSpc>
              <a:spcBef>
                <a:spcPts val="360"/>
              </a:spcBef>
              <a:spcAft>
                <a:spcPts val="0"/>
              </a:spcAft>
              <a:buClr>
                <a:srgbClr val="000000"/>
              </a:buClr>
              <a:buSzPts val="1200"/>
              <a:buFont typeface="Arial"/>
              <a:buChar char="•"/>
            </a:pPr>
            <a:r>
              <a:rPr lang="en-US">
                <a:solidFill>
                  <a:srgbClr val="000000"/>
                </a:solidFill>
              </a:rPr>
              <a:t>You can take this directly from your SIP Portal Main Page &amp; Need Analysis</a:t>
            </a:r>
            <a:endParaRPr>
              <a:solidFill>
                <a:srgbClr val="000000"/>
              </a:solidFill>
            </a:endParaRPr>
          </a:p>
          <a:p>
            <a:pPr indent="-174708" lvl="0" marL="174708" rtl="0" algn="l">
              <a:lnSpc>
                <a:spcPct val="100000"/>
              </a:lnSpc>
              <a:spcBef>
                <a:spcPts val="360"/>
              </a:spcBef>
              <a:spcAft>
                <a:spcPts val="0"/>
              </a:spcAft>
              <a:buClr>
                <a:srgbClr val="000000"/>
              </a:buClr>
              <a:buSzPts val="1200"/>
              <a:buFont typeface="Arial"/>
              <a:buChar char="•"/>
            </a:pPr>
            <a:r>
              <a:rPr lang="en-US">
                <a:solidFill>
                  <a:srgbClr val="000000"/>
                </a:solidFill>
              </a:rPr>
              <a:t>Share strengths about your school’s programs, your progress from the previous year, and what you are looking forward to this school year.</a:t>
            </a:r>
            <a:endParaRPr/>
          </a:p>
          <a:p>
            <a:pPr indent="0" lvl="0" marL="0" rtl="0" algn="l">
              <a:lnSpc>
                <a:spcPct val="100000"/>
              </a:lnSpc>
              <a:spcBef>
                <a:spcPts val="0"/>
              </a:spcBef>
              <a:spcAft>
                <a:spcPts val="0"/>
              </a:spcAft>
              <a:buSzPts val="1400"/>
              <a:buNone/>
            </a:pPr>
            <a:r>
              <a:t/>
            </a:r>
            <a:endParaRPr/>
          </a:p>
        </p:txBody>
      </p:sp>
      <p:sp>
        <p:nvSpPr>
          <p:cNvPr id="87" name="Google Shape;87;p5: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6:notes"/>
          <p:cNvSpPr txBox="1"/>
          <p:nvPr>
            <p:ph idx="1" type="body"/>
          </p:nvPr>
        </p:nvSpPr>
        <p:spPr>
          <a:xfrm>
            <a:off x="701040" y="4473893"/>
            <a:ext cx="5608320" cy="3660458"/>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95" name="Google Shape;95;p6: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7: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1" name="Google Shape;101;p7:notes"/>
          <p:cNvSpPr txBox="1"/>
          <p:nvPr>
            <p:ph idx="1" type="body"/>
          </p:nvPr>
        </p:nvSpPr>
        <p:spPr>
          <a:xfrm>
            <a:off x="701040" y="4473893"/>
            <a:ext cx="5608320" cy="3660458"/>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rPr lang="en-US"/>
              <a:t>2 min</a:t>
            </a:r>
            <a:endParaRPr/>
          </a:p>
        </p:txBody>
      </p:sp>
      <p:sp>
        <p:nvSpPr>
          <p:cNvPr id="102" name="Google Shape;102;p7: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8: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0" name="Google Shape;110;p8:notes"/>
          <p:cNvSpPr txBox="1"/>
          <p:nvPr>
            <p:ph idx="1" type="body"/>
          </p:nvPr>
        </p:nvSpPr>
        <p:spPr>
          <a:xfrm>
            <a:off x="701040" y="4473893"/>
            <a:ext cx="5608320" cy="3660458"/>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rPr b="0" lang="en-US"/>
              <a:t>10 min total for all goal/strategy slides</a:t>
            </a:r>
            <a:endParaRPr/>
          </a:p>
          <a:p>
            <a:pPr indent="0" lvl="0" marL="0" rtl="0" algn="l">
              <a:lnSpc>
                <a:spcPct val="100000"/>
              </a:lnSpc>
              <a:spcBef>
                <a:spcPts val="0"/>
              </a:spcBef>
              <a:spcAft>
                <a:spcPts val="0"/>
              </a:spcAft>
              <a:buSzPts val="1400"/>
              <a:buNone/>
            </a:pPr>
            <a:r>
              <a:t/>
            </a:r>
            <a:endParaRPr b="1"/>
          </a:p>
          <a:p>
            <a:pPr indent="0" lvl="0" marL="0" rtl="0" algn="l">
              <a:lnSpc>
                <a:spcPct val="100000"/>
              </a:lnSpc>
              <a:spcBef>
                <a:spcPts val="0"/>
              </a:spcBef>
              <a:spcAft>
                <a:spcPts val="0"/>
              </a:spcAft>
              <a:buSzPts val="1400"/>
              <a:buNone/>
            </a:pPr>
            <a:r>
              <a:rPr b="1" lang="en-US"/>
              <a:t>Complete one slide for each goal </a:t>
            </a:r>
            <a:r>
              <a:rPr lang="en-US"/>
              <a:t>(you can copy and paste this slide if you have more than three goals)</a:t>
            </a:r>
            <a:endParaRPr/>
          </a:p>
          <a:p>
            <a:pPr indent="0" lvl="0" marL="0" rtl="0" algn="l">
              <a:lnSpc>
                <a:spcPct val="100000"/>
              </a:lnSpc>
              <a:spcBef>
                <a:spcPts val="0"/>
              </a:spcBef>
              <a:spcAft>
                <a:spcPts val="0"/>
              </a:spcAft>
              <a:buSzPts val="1400"/>
              <a:buNone/>
            </a:pPr>
            <a:r>
              <a:t/>
            </a:r>
            <a:endParaRPr/>
          </a:p>
        </p:txBody>
      </p:sp>
      <p:sp>
        <p:nvSpPr>
          <p:cNvPr id="111" name="Google Shape;111;p8: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9: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0" name="Google Shape;120;p9:notes"/>
          <p:cNvSpPr txBox="1"/>
          <p:nvPr>
            <p:ph idx="1" type="body"/>
          </p:nvPr>
        </p:nvSpPr>
        <p:spPr>
          <a:xfrm>
            <a:off x="701040" y="4473893"/>
            <a:ext cx="5608320" cy="3660458"/>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rPr b="1" lang="en-US"/>
              <a:t>Complete one slide for each goal </a:t>
            </a:r>
            <a:r>
              <a:rPr lang="en-US"/>
              <a:t>(you can copy and paste this slide if you have more than three goals)</a:t>
            </a:r>
            <a:endParaRPr/>
          </a:p>
          <a:p>
            <a:pPr indent="0" lvl="0" marL="0" rtl="0" algn="l">
              <a:lnSpc>
                <a:spcPct val="100000"/>
              </a:lnSpc>
              <a:spcBef>
                <a:spcPts val="0"/>
              </a:spcBef>
              <a:spcAft>
                <a:spcPts val="0"/>
              </a:spcAft>
              <a:buSzPts val="1400"/>
              <a:buNone/>
            </a:pPr>
            <a:r>
              <a:t/>
            </a:r>
            <a:endParaRPr/>
          </a:p>
        </p:txBody>
      </p:sp>
      <p:sp>
        <p:nvSpPr>
          <p:cNvPr id="121" name="Google Shape;121;p9: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10: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0" name="Google Shape;130;p10:notes"/>
          <p:cNvSpPr txBox="1"/>
          <p:nvPr>
            <p:ph idx="1" type="body"/>
          </p:nvPr>
        </p:nvSpPr>
        <p:spPr>
          <a:xfrm>
            <a:off x="701040" y="4473893"/>
            <a:ext cx="5608320" cy="3660458"/>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rPr b="1" lang="en-US"/>
              <a:t>Complete one slide for each goal </a:t>
            </a:r>
            <a:r>
              <a:rPr lang="en-US"/>
              <a:t>(you can copy and paste this slide if you have more than three goals)</a:t>
            </a:r>
            <a:endParaRPr/>
          </a:p>
          <a:p>
            <a:pPr indent="0" lvl="0" marL="0" rtl="0" algn="l">
              <a:lnSpc>
                <a:spcPct val="100000"/>
              </a:lnSpc>
              <a:spcBef>
                <a:spcPts val="0"/>
              </a:spcBef>
              <a:spcAft>
                <a:spcPts val="0"/>
              </a:spcAft>
              <a:buSzPts val="1400"/>
              <a:buNone/>
            </a:pPr>
            <a:r>
              <a:t/>
            </a:r>
            <a:endParaRPr/>
          </a:p>
        </p:txBody>
      </p:sp>
      <p:sp>
        <p:nvSpPr>
          <p:cNvPr id="131" name="Google Shape;131;p10: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2f977e6826e_1_5:notes"/>
          <p:cNvSpPr/>
          <p:nvPr>
            <p:ph idx="2" type="sldImg"/>
          </p:nvPr>
        </p:nvSpPr>
        <p:spPr>
          <a:xfrm>
            <a:off x="717550" y="1162050"/>
            <a:ext cx="5575200" cy="3136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0" name="Google Shape;140;g2f977e6826e_1_5:notes"/>
          <p:cNvSpPr txBox="1"/>
          <p:nvPr>
            <p:ph idx="1" type="body"/>
          </p:nvPr>
        </p:nvSpPr>
        <p:spPr>
          <a:xfrm>
            <a:off x="701040" y="4473893"/>
            <a:ext cx="5608200" cy="3660600"/>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rPr b="1" lang="en-US"/>
              <a:t>Complete one slide for each goal </a:t>
            </a:r>
            <a:r>
              <a:rPr lang="en-US"/>
              <a:t>(you can copy and paste this slide if you have more than three goals)</a:t>
            </a:r>
            <a:endParaRPr/>
          </a:p>
          <a:p>
            <a:pPr indent="0" lvl="0" marL="0" rtl="0" algn="l">
              <a:lnSpc>
                <a:spcPct val="100000"/>
              </a:lnSpc>
              <a:spcBef>
                <a:spcPts val="0"/>
              </a:spcBef>
              <a:spcAft>
                <a:spcPts val="0"/>
              </a:spcAft>
              <a:buSzPts val="1400"/>
              <a:buNone/>
            </a:pPr>
            <a:r>
              <a:t/>
            </a:r>
            <a:endParaRPr/>
          </a:p>
        </p:txBody>
      </p:sp>
      <p:sp>
        <p:nvSpPr>
          <p:cNvPr id="141" name="Google Shape;141;g2f977e6826e_1_5:notes"/>
          <p:cNvSpPr txBox="1"/>
          <p:nvPr>
            <p:ph idx="12" type="sldNum"/>
          </p:nvPr>
        </p:nvSpPr>
        <p:spPr>
          <a:xfrm>
            <a:off x="3970938" y="8829967"/>
            <a:ext cx="3037800" cy="466500"/>
          </a:xfrm>
          <a:prstGeom prst="rect">
            <a:avLst/>
          </a:prstGeom>
          <a:noFill/>
          <a:ln>
            <a:noFill/>
          </a:ln>
        </p:spPr>
        <p:txBody>
          <a:bodyPr anchorCtr="0" anchor="b" bIns="46575" lIns="93175" spcFirstLastPara="1" rIns="93175"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11: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0" name="Google Shape;150;p11:notes"/>
          <p:cNvSpPr txBox="1"/>
          <p:nvPr>
            <p:ph idx="1" type="body"/>
          </p:nvPr>
        </p:nvSpPr>
        <p:spPr>
          <a:xfrm>
            <a:off x="701040" y="4473893"/>
            <a:ext cx="5608320" cy="3660458"/>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rPr lang="en-US"/>
              <a:t>5 min</a:t>
            </a:r>
            <a:endParaRPr/>
          </a:p>
        </p:txBody>
      </p:sp>
      <p:sp>
        <p:nvSpPr>
          <p:cNvPr id="151" name="Google Shape;151;p11: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12: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0" name="Google Shape;160;p12:notes"/>
          <p:cNvSpPr txBox="1"/>
          <p:nvPr>
            <p:ph idx="1" type="body"/>
          </p:nvPr>
        </p:nvSpPr>
        <p:spPr>
          <a:xfrm>
            <a:off x="701040" y="4473893"/>
            <a:ext cx="5608320" cy="3660458"/>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rPr lang="en-US"/>
              <a:t>3 min</a:t>
            </a:r>
            <a:endParaRPr/>
          </a:p>
        </p:txBody>
      </p:sp>
      <p:sp>
        <p:nvSpPr>
          <p:cNvPr id="161" name="Google Shape;161;p12: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13:notes"/>
          <p:cNvSpPr txBox="1"/>
          <p:nvPr>
            <p:ph idx="1" type="body"/>
          </p:nvPr>
        </p:nvSpPr>
        <p:spPr>
          <a:xfrm>
            <a:off x="701040" y="4473893"/>
            <a:ext cx="5608320" cy="3660458"/>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rPr lang="en-US"/>
              <a:t>You MAY use this portion of slides IF you want to use this time with families to share data and co-interpret.</a:t>
            </a:r>
            <a:endParaRPr/>
          </a:p>
        </p:txBody>
      </p:sp>
      <p:sp>
        <p:nvSpPr>
          <p:cNvPr id="169" name="Google Shape;169;p13: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14:notes"/>
          <p:cNvSpPr txBox="1"/>
          <p:nvPr>
            <p:ph idx="1" type="body"/>
          </p:nvPr>
        </p:nvSpPr>
        <p:spPr>
          <a:xfrm>
            <a:off x="701040" y="4473893"/>
            <a:ext cx="5608200" cy="3660600"/>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175" name="Google Shape;175;p14:notes"/>
          <p:cNvSpPr/>
          <p:nvPr>
            <p:ph idx="2" type="sldImg"/>
          </p:nvPr>
        </p:nvSpPr>
        <p:spPr>
          <a:xfrm>
            <a:off x="717550" y="1162050"/>
            <a:ext cx="5575200" cy="3136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15: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1" name="Google Shape;181;p15:notes"/>
          <p:cNvSpPr txBox="1"/>
          <p:nvPr>
            <p:ph idx="1" type="body"/>
          </p:nvPr>
        </p:nvSpPr>
        <p:spPr>
          <a:xfrm>
            <a:off x="701040" y="4473893"/>
            <a:ext cx="5608320" cy="3660458"/>
          </a:xfrm>
          <a:prstGeom prst="rect">
            <a:avLst/>
          </a:prstGeom>
          <a:noFill/>
          <a:ln>
            <a:noFill/>
          </a:ln>
        </p:spPr>
        <p:txBody>
          <a:bodyPr anchorCtr="0" anchor="t" bIns="46575" lIns="93175" spcFirstLastPara="1" rIns="93175" wrap="square" tIns="46575">
            <a:noAutofit/>
          </a:bodyPr>
          <a:lstStyle/>
          <a:p>
            <a:pPr indent="0" lvl="1" marL="0" rtl="0" algn="l">
              <a:lnSpc>
                <a:spcPct val="100000"/>
              </a:lnSpc>
              <a:spcBef>
                <a:spcPts val="0"/>
              </a:spcBef>
              <a:spcAft>
                <a:spcPts val="0"/>
              </a:spcAft>
              <a:buSzPts val="1400"/>
              <a:buNone/>
            </a:pPr>
            <a:r>
              <a:rPr lang="en-US"/>
              <a:t>2 min</a:t>
            </a:r>
            <a:endParaRPr/>
          </a:p>
          <a:p>
            <a:pPr indent="0" lvl="1" marL="0" rtl="0" algn="l">
              <a:lnSpc>
                <a:spcPct val="100000"/>
              </a:lnSpc>
              <a:spcBef>
                <a:spcPts val="0"/>
              </a:spcBef>
              <a:spcAft>
                <a:spcPts val="0"/>
              </a:spcAft>
              <a:buSzPts val="1400"/>
              <a:buNone/>
            </a:pPr>
            <a:r>
              <a:t/>
            </a:r>
            <a:endParaRPr/>
          </a:p>
          <a:p>
            <a:pPr indent="0" lvl="1" marL="0" rtl="0" algn="l">
              <a:lnSpc>
                <a:spcPct val="100000"/>
              </a:lnSpc>
              <a:spcBef>
                <a:spcPts val="0"/>
              </a:spcBef>
              <a:spcAft>
                <a:spcPts val="0"/>
              </a:spcAft>
              <a:buSzPts val="1400"/>
              <a:buNone/>
            </a:pPr>
            <a:r>
              <a:rPr lang="en-US"/>
              <a:t>Mention: Title I programs are available to schools with the greatest concentration of low-income families.  If appropriate, you could reference the Application for Educational Benefits form and its role in this.</a:t>
            </a:r>
            <a:endParaRPr/>
          </a:p>
          <a:p>
            <a:pPr indent="0" lvl="0" marL="0" rtl="0" algn="l">
              <a:lnSpc>
                <a:spcPct val="100000"/>
              </a:lnSpc>
              <a:spcBef>
                <a:spcPts val="0"/>
              </a:spcBef>
              <a:spcAft>
                <a:spcPts val="0"/>
              </a:spcAft>
              <a:buSzPts val="1400"/>
              <a:buNone/>
            </a:pPr>
            <a:r>
              <a:t/>
            </a:r>
            <a:endParaRPr/>
          </a:p>
        </p:txBody>
      </p:sp>
      <p:sp>
        <p:nvSpPr>
          <p:cNvPr id="182" name="Google Shape;182;p15: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16: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1" name="Google Shape;191;p16:notes"/>
          <p:cNvSpPr txBox="1"/>
          <p:nvPr>
            <p:ph idx="1" type="body"/>
          </p:nvPr>
        </p:nvSpPr>
        <p:spPr>
          <a:xfrm>
            <a:off x="701040" y="4473893"/>
            <a:ext cx="5608320" cy="3660458"/>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rPr lang="en-US"/>
              <a:t>2 min</a:t>
            </a:r>
            <a:endParaRPr/>
          </a:p>
        </p:txBody>
      </p:sp>
      <p:sp>
        <p:nvSpPr>
          <p:cNvPr id="192" name="Google Shape;192;p16: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17: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9" name="Google Shape;199;p17:notes"/>
          <p:cNvSpPr txBox="1"/>
          <p:nvPr>
            <p:ph idx="1" type="body"/>
          </p:nvPr>
        </p:nvSpPr>
        <p:spPr>
          <a:xfrm>
            <a:off x="701040" y="4473893"/>
            <a:ext cx="5608320" cy="3660458"/>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rPr lang="en-US"/>
              <a:t>5-10 min</a:t>
            </a:r>
            <a:endParaRPr/>
          </a:p>
        </p:txBody>
      </p:sp>
      <p:sp>
        <p:nvSpPr>
          <p:cNvPr id="200" name="Google Shape;200;p17: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18: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8" name="Google Shape;208;p18:notes"/>
          <p:cNvSpPr txBox="1"/>
          <p:nvPr>
            <p:ph idx="1" type="body"/>
          </p:nvPr>
        </p:nvSpPr>
        <p:spPr>
          <a:xfrm>
            <a:off x="701040" y="4473893"/>
            <a:ext cx="5608320" cy="3660458"/>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rPr lang="en-US"/>
              <a:t>5 min</a:t>
            </a:r>
            <a:endParaRPr/>
          </a:p>
        </p:txBody>
      </p:sp>
      <p:sp>
        <p:nvSpPr>
          <p:cNvPr id="209" name="Google Shape;209;p18: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19: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7" name="Google Shape;217;p19:notes"/>
          <p:cNvSpPr txBox="1"/>
          <p:nvPr>
            <p:ph idx="1" type="body"/>
          </p:nvPr>
        </p:nvSpPr>
        <p:spPr>
          <a:xfrm>
            <a:off x="701040" y="4473893"/>
            <a:ext cx="5608320" cy="3660458"/>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rPr lang="en-US"/>
              <a:t>5 min</a:t>
            </a:r>
            <a:endParaRPr/>
          </a:p>
          <a:p>
            <a:pPr indent="-174708" lvl="0" marL="174708" rtl="0" algn="l">
              <a:lnSpc>
                <a:spcPct val="100000"/>
              </a:lnSpc>
              <a:spcBef>
                <a:spcPts val="0"/>
              </a:spcBef>
              <a:spcAft>
                <a:spcPts val="0"/>
              </a:spcAft>
              <a:buClr>
                <a:schemeClr val="dk1"/>
              </a:buClr>
              <a:buSzPts val="1200"/>
              <a:buFont typeface="Arial"/>
              <a:buChar char="•"/>
            </a:pPr>
            <a:r>
              <a:rPr lang="en-US"/>
              <a:t>Say that families can give input on the SIP, FEP, and Compact at site council meetings that will be advertised</a:t>
            </a:r>
            <a:endParaRPr/>
          </a:p>
          <a:p>
            <a:pPr indent="-174708" lvl="0" marL="174708" rtl="0" algn="l">
              <a:lnSpc>
                <a:spcPct val="100000"/>
              </a:lnSpc>
              <a:spcBef>
                <a:spcPts val="0"/>
              </a:spcBef>
              <a:spcAft>
                <a:spcPts val="0"/>
              </a:spcAft>
              <a:buClr>
                <a:schemeClr val="dk1"/>
              </a:buClr>
              <a:buSzPts val="1200"/>
              <a:buFont typeface="Arial"/>
              <a:buChar char="•"/>
            </a:pPr>
            <a:r>
              <a:rPr lang="en-US"/>
              <a:t>Talk about your school’s policy for families visiting and volunteering</a:t>
            </a:r>
            <a:endParaRPr/>
          </a:p>
        </p:txBody>
      </p:sp>
      <p:sp>
        <p:nvSpPr>
          <p:cNvPr id="218" name="Google Shape;218;p19: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20: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7" name="Google Shape;227;p20:notes"/>
          <p:cNvSpPr txBox="1"/>
          <p:nvPr>
            <p:ph idx="1" type="body"/>
          </p:nvPr>
        </p:nvSpPr>
        <p:spPr>
          <a:xfrm>
            <a:off x="701040" y="4473893"/>
            <a:ext cx="5608320" cy="3660458"/>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rPr lang="en-US"/>
              <a:t>1 min</a:t>
            </a:r>
            <a:endParaRPr/>
          </a:p>
          <a:p>
            <a:pPr indent="0" lvl="0" marL="0" rtl="0" algn="l">
              <a:lnSpc>
                <a:spcPct val="100000"/>
              </a:lnSpc>
              <a:spcBef>
                <a:spcPts val="0"/>
              </a:spcBef>
              <a:spcAft>
                <a:spcPts val="0"/>
              </a:spcAft>
              <a:buSzPts val="1400"/>
              <a:buNone/>
            </a:pPr>
            <a:r>
              <a:rPr lang="en-US"/>
              <a:t>It might be helpful here to describe the role of your family liaison and how they support families.</a:t>
            </a:r>
            <a:endParaRPr/>
          </a:p>
        </p:txBody>
      </p:sp>
      <p:sp>
        <p:nvSpPr>
          <p:cNvPr id="228" name="Google Shape;228;p20: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21:notes"/>
          <p:cNvSpPr txBox="1"/>
          <p:nvPr>
            <p:ph idx="1" type="body"/>
          </p:nvPr>
        </p:nvSpPr>
        <p:spPr>
          <a:xfrm>
            <a:off x="701040" y="4473893"/>
            <a:ext cx="5608320" cy="3660458"/>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SzPts val="1400"/>
              <a:buNone/>
            </a:pPr>
            <a:r>
              <a:t/>
            </a:r>
            <a:endParaRPr/>
          </a:p>
        </p:txBody>
      </p:sp>
      <p:sp>
        <p:nvSpPr>
          <p:cNvPr id="236" name="Google Shape;236;p21: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 Id="rId3" Type="http://schemas.openxmlformats.org/officeDocument/2006/relationships/image" Target="../media/image4.jpg"/><Relationship Id="rId4" Type="http://schemas.openxmlformats.org/officeDocument/2006/relationships/image" Target="../media/image5.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13" name="Shape 13"/>
        <p:cNvGrpSpPr/>
        <p:nvPr/>
      </p:nvGrpSpPr>
      <p:grpSpPr>
        <a:xfrm>
          <a:off x="0" y="0"/>
          <a:ext cx="0" cy="0"/>
          <a:chOff x="0" y="0"/>
          <a:chExt cx="0" cy="0"/>
        </a:xfrm>
      </p:grpSpPr>
      <p:sp>
        <p:nvSpPr>
          <p:cNvPr id="14" name="Google Shape;14;p24"/>
          <p:cNvSpPr/>
          <p:nvPr/>
        </p:nvSpPr>
        <p:spPr>
          <a:xfrm>
            <a:off x="148417" y="161167"/>
            <a:ext cx="5799094" cy="2659181"/>
          </a:xfrm>
          <a:prstGeom prst="round2DiagRect">
            <a:avLst>
              <a:gd fmla="val 0" name="adj1"/>
              <a:gd fmla="val 4027" name="adj2"/>
            </a:avLst>
          </a:prstGeom>
          <a:solidFill>
            <a:srgbClr val="00958F"/>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5" name="Google Shape;15;p24"/>
          <p:cNvSpPr/>
          <p:nvPr/>
        </p:nvSpPr>
        <p:spPr>
          <a:xfrm>
            <a:off x="6019899" y="4238183"/>
            <a:ext cx="3017331" cy="1837134"/>
          </a:xfrm>
          <a:prstGeom prst="round2DiagRect">
            <a:avLst>
              <a:gd fmla="val 612" name="adj1"/>
              <a:gd fmla="val 10771" name="adj2"/>
            </a:avLst>
          </a:prstGeom>
          <a:solidFill>
            <a:srgbClr val="850C70"/>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6" name="Google Shape;16;p24"/>
          <p:cNvSpPr/>
          <p:nvPr/>
        </p:nvSpPr>
        <p:spPr>
          <a:xfrm>
            <a:off x="6031399" y="6137550"/>
            <a:ext cx="3017331" cy="587400"/>
          </a:xfrm>
          <a:prstGeom prst="round2DiagRect">
            <a:avLst>
              <a:gd fmla="val 14360" name="adj1"/>
              <a:gd fmla="val 0" name="adj2"/>
            </a:avLst>
          </a:prstGeom>
          <a:solidFill>
            <a:srgbClr val="F47B20"/>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17" name="Google Shape;17;p24"/>
          <p:cNvPicPr preferRelativeResize="0"/>
          <p:nvPr/>
        </p:nvPicPr>
        <p:blipFill rotWithShape="1">
          <a:blip r:embed="rId2">
            <a:alphaModFix/>
          </a:blip>
          <a:srcRect b="0" l="0" r="0" t="0"/>
          <a:stretch/>
        </p:blipFill>
        <p:spPr>
          <a:xfrm>
            <a:off x="9048730" y="4238183"/>
            <a:ext cx="2987307" cy="640138"/>
          </a:xfrm>
          <a:prstGeom prst="rect">
            <a:avLst/>
          </a:prstGeom>
          <a:noFill/>
          <a:ln>
            <a:noFill/>
          </a:ln>
        </p:spPr>
      </p:pic>
      <p:pic>
        <p:nvPicPr>
          <p:cNvPr id="18" name="Google Shape;18;p24"/>
          <p:cNvPicPr preferRelativeResize="0"/>
          <p:nvPr/>
        </p:nvPicPr>
        <p:blipFill rotWithShape="1">
          <a:blip r:embed="rId3">
            <a:alphaModFix/>
          </a:blip>
          <a:srcRect b="0" l="0" r="0" t="0"/>
          <a:stretch/>
        </p:blipFill>
        <p:spPr>
          <a:xfrm>
            <a:off x="6031399" y="161167"/>
            <a:ext cx="6011662" cy="4006796"/>
          </a:xfrm>
          <a:prstGeom prst="rect">
            <a:avLst/>
          </a:prstGeom>
          <a:noFill/>
          <a:ln>
            <a:noFill/>
          </a:ln>
        </p:spPr>
      </p:pic>
      <p:pic>
        <p:nvPicPr>
          <p:cNvPr id="19" name="Google Shape;19;p24"/>
          <p:cNvPicPr preferRelativeResize="0"/>
          <p:nvPr/>
        </p:nvPicPr>
        <p:blipFill rotWithShape="1">
          <a:blip r:embed="rId4">
            <a:alphaModFix/>
          </a:blip>
          <a:srcRect b="0" l="0" r="0" t="1063"/>
          <a:stretch/>
        </p:blipFill>
        <p:spPr>
          <a:xfrm>
            <a:off x="148417" y="2899953"/>
            <a:ext cx="5799093" cy="3824997"/>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20" name="Shape 20"/>
        <p:cNvGrpSpPr/>
        <p:nvPr/>
      </p:nvGrpSpPr>
      <p:grpSpPr>
        <a:xfrm>
          <a:off x="0" y="0"/>
          <a:ext cx="0" cy="0"/>
          <a:chOff x="0" y="0"/>
          <a:chExt cx="0" cy="0"/>
        </a:xfrm>
      </p:grpSpPr>
      <p:sp>
        <p:nvSpPr>
          <p:cNvPr id="21" name="Google Shape;21;p25"/>
          <p:cNvSpPr txBox="1"/>
          <p:nvPr>
            <p:ph idx="1" type="body"/>
          </p:nvPr>
        </p:nvSpPr>
        <p:spPr>
          <a:xfrm>
            <a:off x="190747" y="979591"/>
            <a:ext cx="11653724" cy="435133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3600"/>
              <a:buNone/>
              <a:defRPr sz="36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42900" lvl="4" marL="2286000" algn="l">
              <a:lnSpc>
                <a:spcPct val="90000"/>
              </a:lnSpc>
              <a:spcBef>
                <a:spcPts val="500"/>
              </a:spcBef>
              <a:spcAft>
                <a:spcPts val="0"/>
              </a:spcAft>
              <a:buClr>
                <a:schemeClr val="dk1"/>
              </a:buClr>
              <a:buSzPts val="1800"/>
              <a:buChar char="•"/>
              <a:defRPr sz="18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 name="Google Shape;22;p25"/>
          <p:cNvSpPr txBox="1"/>
          <p:nvPr>
            <p:ph idx="12" type="sldNum"/>
          </p:nvPr>
        </p:nvSpPr>
        <p:spPr>
          <a:xfrm>
            <a:off x="9101271" y="6322167"/>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23" name="Google Shape;23;p25"/>
          <p:cNvSpPr/>
          <p:nvPr/>
        </p:nvSpPr>
        <p:spPr>
          <a:xfrm>
            <a:off x="190747" y="204790"/>
            <a:ext cx="9850561" cy="581424"/>
          </a:xfrm>
          <a:prstGeom prst="round2DiagRect">
            <a:avLst>
              <a:gd fmla="val 0" name="adj1"/>
              <a:gd fmla="val 4027" name="adj2"/>
            </a:avLst>
          </a:prstGeom>
          <a:solidFill>
            <a:srgbClr val="00958F"/>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4" name="Google Shape;24;p25"/>
          <p:cNvSpPr txBox="1"/>
          <p:nvPr>
            <p:ph type="title"/>
          </p:nvPr>
        </p:nvSpPr>
        <p:spPr>
          <a:xfrm>
            <a:off x="190747" y="228393"/>
            <a:ext cx="9850561" cy="57491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600"/>
              <a:buFont typeface="Calibri"/>
              <a:buNone/>
              <a:defRPr b="0" sz="3600">
                <a:solidFill>
                  <a:schemeClr val="lt1"/>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25" name="Google Shape;25;p25"/>
          <p:cNvPicPr preferRelativeResize="0"/>
          <p:nvPr/>
        </p:nvPicPr>
        <p:blipFill rotWithShape="1">
          <a:blip r:embed="rId2">
            <a:alphaModFix/>
          </a:blip>
          <a:srcRect b="0" l="0" r="0" t="0"/>
          <a:stretch/>
        </p:blipFill>
        <p:spPr>
          <a:xfrm>
            <a:off x="10101129" y="188806"/>
            <a:ext cx="1863096" cy="638404"/>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26" name="Shape 26"/>
        <p:cNvGrpSpPr/>
        <p:nvPr/>
      </p:nvGrpSpPr>
      <p:grpSpPr>
        <a:xfrm>
          <a:off x="0" y="0"/>
          <a:ext cx="0" cy="0"/>
          <a:chOff x="0" y="0"/>
          <a:chExt cx="0" cy="0"/>
        </a:xfrm>
      </p:grpSpPr>
      <p:sp>
        <p:nvSpPr>
          <p:cNvPr id="27" name="Google Shape;27;p26"/>
          <p:cNvSpPr/>
          <p:nvPr/>
        </p:nvSpPr>
        <p:spPr>
          <a:xfrm>
            <a:off x="162370" y="675118"/>
            <a:ext cx="11887200" cy="4623275"/>
          </a:xfrm>
          <a:prstGeom prst="round2DiagRect">
            <a:avLst>
              <a:gd fmla="val 612" name="adj1"/>
              <a:gd fmla="val 10771" name="adj2"/>
            </a:avLst>
          </a:prstGeom>
          <a:solidFill>
            <a:srgbClr val="850C70"/>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8" name="Google Shape;28;p26"/>
          <p:cNvSpPr txBox="1"/>
          <p:nvPr>
            <p:ph type="title"/>
          </p:nvPr>
        </p:nvSpPr>
        <p:spPr>
          <a:xfrm>
            <a:off x="162370" y="2521499"/>
            <a:ext cx="11887200" cy="930512"/>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6000"/>
              <a:buFont typeface="Calibri"/>
              <a:buNone/>
              <a:defRPr sz="6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6"/>
          <p:cNvSpPr txBox="1"/>
          <p:nvPr>
            <p:ph idx="12" type="sldNum"/>
          </p:nvPr>
        </p:nvSpPr>
        <p:spPr>
          <a:xfrm>
            <a:off x="9217352" y="6344362"/>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30" name="Google Shape;30;p26"/>
          <p:cNvSpPr/>
          <p:nvPr/>
        </p:nvSpPr>
        <p:spPr>
          <a:xfrm>
            <a:off x="8451791" y="5386094"/>
            <a:ext cx="3597779" cy="958268"/>
          </a:xfrm>
          <a:prstGeom prst="round2DiagRect">
            <a:avLst>
              <a:gd fmla="val 14360" name="adj1"/>
              <a:gd fmla="val 0" name="adj2"/>
            </a:avLst>
          </a:prstGeom>
          <a:solidFill>
            <a:srgbClr val="F47B20"/>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31" name="Shape 31"/>
        <p:cNvGrpSpPr/>
        <p:nvPr/>
      </p:nvGrpSpPr>
      <p:grpSpPr>
        <a:xfrm>
          <a:off x="0" y="0"/>
          <a:ext cx="0" cy="0"/>
          <a:chOff x="0" y="0"/>
          <a:chExt cx="0" cy="0"/>
        </a:xfrm>
      </p:grpSpPr>
      <p:sp>
        <p:nvSpPr>
          <p:cNvPr id="32" name="Google Shape;32;p27"/>
          <p:cNvSpPr txBox="1"/>
          <p:nvPr>
            <p:ph idx="1" type="body"/>
          </p:nvPr>
        </p:nvSpPr>
        <p:spPr>
          <a:xfrm>
            <a:off x="190746" y="965601"/>
            <a:ext cx="5808402"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 name="Google Shape;33;p27"/>
          <p:cNvSpPr txBox="1"/>
          <p:nvPr>
            <p:ph idx="2" type="body"/>
          </p:nvPr>
        </p:nvSpPr>
        <p:spPr>
          <a:xfrm>
            <a:off x="6221338" y="965601"/>
            <a:ext cx="5739214"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4" name="Google Shape;34;p27"/>
          <p:cNvSpPr txBox="1"/>
          <p:nvPr>
            <p:ph idx="12" type="sldNum"/>
          </p:nvPr>
        </p:nvSpPr>
        <p:spPr>
          <a:xfrm>
            <a:off x="9217352" y="6344362"/>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35" name="Google Shape;35;p27"/>
          <p:cNvSpPr/>
          <p:nvPr/>
        </p:nvSpPr>
        <p:spPr>
          <a:xfrm>
            <a:off x="190747" y="204790"/>
            <a:ext cx="9850561" cy="581424"/>
          </a:xfrm>
          <a:prstGeom prst="round2DiagRect">
            <a:avLst>
              <a:gd fmla="val 0" name="adj1"/>
              <a:gd fmla="val 4027" name="adj2"/>
            </a:avLst>
          </a:prstGeom>
          <a:solidFill>
            <a:srgbClr val="00958F"/>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6" name="Google Shape;36;p27"/>
          <p:cNvSpPr txBox="1"/>
          <p:nvPr>
            <p:ph type="title"/>
          </p:nvPr>
        </p:nvSpPr>
        <p:spPr>
          <a:xfrm>
            <a:off x="190747" y="228393"/>
            <a:ext cx="9850561" cy="57491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600"/>
              <a:buFont typeface="Calibri"/>
              <a:buNone/>
              <a:defRPr b="0" sz="3600">
                <a:solidFill>
                  <a:schemeClr val="lt1"/>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37" name="Google Shape;37;p27"/>
          <p:cNvPicPr preferRelativeResize="0"/>
          <p:nvPr/>
        </p:nvPicPr>
        <p:blipFill rotWithShape="1">
          <a:blip r:embed="rId2">
            <a:alphaModFix/>
          </a:blip>
          <a:srcRect b="0" l="0" r="0" t="0"/>
          <a:stretch/>
        </p:blipFill>
        <p:spPr>
          <a:xfrm>
            <a:off x="10101129" y="188806"/>
            <a:ext cx="1863096" cy="638404"/>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p:cSld name="Picture with Caption">
    <p:spTree>
      <p:nvGrpSpPr>
        <p:cNvPr id="38" name="Shape 38"/>
        <p:cNvGrpSpPr/>
        <p:nvPr/>
      </p:nvGrpSpPr>
      <p:grpSpPr>
        <a:xfrm>
          <a:off x="0" y="0"/>
          <a:ext cx="0" cy="0"/>
          <a:chOff x="0" y="0"/>
          <a:chExt cx="0" cy="0"/>
        </a:xfrm>
      </p:grpSpPr>
      <p:sp>
        <p:nvSpPr>
          <p:cNvPr id="39" name="Google Shape;39;p28"/>
          <p:cNvSpPr/>
          <p:nvPr>
            <p:ph idx="2" type="pic"/>
          </p:nvPr>
        </p:nvSpPr>
        <p:spPr>
          <a:xfrm>
            <a:off x="5157550" y="228393"/>
            <a:ext cx="6172200" cy="6481094"/>
          </a:xfrm>
          <a:prstGeom prst="rect">
            <a:avLst/>
          </a:prstGeom>
          <a:noFill/>
          <a:ln>
            <a:noFill/>
          </a:ln>
        </p:spPr>
      </p:sp>
      <p:sp>
        <p:nvSpPr>
          <p:cNvPr id="40" name="Google Shape;40;p28"/>
          <p:cNvSpPr txBox="1"/>
          <p:nvPr>
            <p:ph idx="1" type="body"/>
          </p:nvPr>
        </p:nvSpPr>
        <p:spPr>
          <a:xfrm>
            <a:off x="190747" y="1681384"/>
            <a:ext cx="4859817" cy="44715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41" name="Google Shape;41;p28"/>
          <p:cNvSpPr txBox="1"/>
          <p:nvPr>
            <p:ph idx="12" type="sldNum"/>
          </p:nvPr>
        </p:nvSpPr>
        <p:spPr>
          <a:xfrm>
            <a:off x="11436736" y="6344362"/>
            <a:ext cx="523816"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42" name="Google Shape;42;p28"/>
          <p:cNvSpPr/>
          <p:nvPr/>
        </p:nvSpPr>
        <p:spPr>
          <a:xfrm>
            <a:off x="190747" y="204790"/>
            <a:ext cx="4859817" cy="1365248"/>
          </a:xfrm>
          <a:prstGeom prst="round2DiagRect">
            <a:avLst>
              <a:gd fmla="val 0" name="adj1"/>
              <a:gd fmla="val 4027" name="adj2"/>
            </a:avLst>
          </a:prstGeom>
          <a:solidFill>
            <a:srgbClr val="00958F"/>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43" name="Google Shape;43;p28"/>
          <p:cNvPicPr preferRelativeResize="0"/>
          <p:nvPr/>
        </p:nvPicPr>
        <p:blipFill rotWithShape="1">
          <a:blip r:embed="rId2">
            <a:alphaModFix/>
          </a:blip>
          <a:srcRect b="0" l="0" r="0" t="0"/>
          <a:stretch/>
        </p:blipFill>
        <p:spPr>
          <a:xfrm>
            <a:off x="190747" y="6219596"/>
            <a:ext cx="1863096" cy="638404"/>
          </a:xfrm>
          <a:prstGeom prst="rect">
            <a:avLst/>
          </a:prstGeom>
          <a:noFill/>
          <a:ln>
            <a:noFill/>
          </a:ln>
        </p:spPr>
      </p:pic>
      <p:sp>
        <p:nvSpPr>
          <p:cNvPr id="44" name="Google Shape;44;p28"/>
          <p:cNvSpPr txBox="1"/>
          <p:nvPr>
            <p:ph idx="3" type="body"/>
          </p:nvPr>
        </p:nvSpPr>
        <p:spPr>
          <a:xfrm>
            <a:off x="190500" y="264610"/>
            <a:ext cx="4859338" cy="1230904"/>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3600"/>
              <a:buNone/>
              <a:defRPr sz="36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45" name="Shape 45"/>
        <p:cNvGrpSpPr/>
        <p:nvPr/>
      </p:nvGrpSpPr>
      <p:grpSpPr>
        <a:xfrm>
          <a:off x="0" y="0"/>
          <a:ext cx="0" cy="0"/>
          <a:chOff x="0" y="0"/>
          <a:chExt cx="0" cy="0"/>
        </a:xfrm>
      </p:grpSpPr>
      <p:sp>
        <p:nvSpPr>
          <p:cNvPr id="46" name="Google Shape;46;p29"/>
          <p:cNvSpPr txBox="1"/>
          <p:nvPr>
            <p:ph idx="12" type="sldNum"/>
          </p:nvPr>
        </p:nvSpPr>
        <p:spPr>
          <a:xfrm>
            <a:off x="9217352" y="6344362"/>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47" name="Google Shape;47;p29"/>
          <p:cNvSpPr txBox="1"/>
          <p:nvPr>
            <p:ph type="title"/>
          </p:nvPr>
        </p:nvSpPr>
        <p:spPr>
          <a:xfrm>
            <a:off x="173655" y="252297"/>
            <a:ext cx="9850561" cy="574913"/>
          </a:xfrm>
          <a:prstGeom prst="rect">
            <a:avLst/>
          </a:prstGeom>
          <a:solidFill>
            <a:srgbClr val="00958F"/>
          </a:solid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600"/>
              <a:buFont typeface="Calibri"/>
              <a:buNone/>
              <a:defRPr b="0" sz="3600">
                <a:solidFill>
                  <a:schemeClr val="lt1"/>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48" name="Google Shape;48;p29"/>
          <p:cNvPicPr preferRelativeResize="0"/>
          <p:nvPr/>
        </p:nvPicPr>
        <p:blipFill rotWithShape="1">
          <a:blip r:embed="rId2">
            <a:alphaModFix/>
          </a:blip>
          <a:srcRect b="0" l="0" r="0" t="0"/>
          <a:stretch/>
        </p:blipFill>
        <p:spPr>
          <a:xfrm>
            <a:off x="10101129" y="188806"/>
            <a:ext cx="1863096" cy="638404"/>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3"/>
          <p:cNvSpPr txBox="1"/>
          <p:nvPr>
            <p:ph type="title"/>
          </p:nvPr>
        </p:nvSpPr>
        <p:spPr>
          <a:xfrm>
            <a:off x="299103" y="365125"/>
            <a:ext cx="11661449"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23"/>
          <p:cNvSpPr txBox="1"/>
          <p:nvPr>
            <p:ph idx="1" type="body"/>
          </p:nvPr>
        </p:nvSpPr>
        <p:spPr>
          <a:xfrm>
            <a:off x="299103" y="1825625"/>
            <a:ext cx="11661449"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23"/>
          <p:cNvSpPr txBox="1"/>
          <p:nvPr>
            <p:ph idx="12" type="sldNum"/>
          </p:nvPr>
        </p:nvSpPr>
        <p:spPr>
          <a:xfrm>
            <a:off x="9217352" y="6344362"/>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2.jpg"/><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9.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8.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7.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 Id="rId3" Type="http://schemas.openxmlformats.org/officeDocument/2006/relationships/image" Target="../media/image10.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1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
          <p:cNvSpPr txBox="1"/>
          <p:nvPr/>
        </p:nvSpPr>
        <p:spPr>
          <a:xfrm>
            <a:off x="202013" y="550934"/>
            <a:ext cx="8824800" cy="1939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Arial"/>
              <a:buNone/>
            </a:pPr>
            <a:r>
              <a:rPr b="1" lang="en-US" sz="3600">
                <a:solidFill>
                  <a:schemeClr val="dk1"/>
                </a:solidFill>
                <a:latin typeface="Candara"/>
                <a:ea typeface="Candara"/>
                <a:cs typeface="Candara"/>
                <a:sym typeface="Candara"/>
              </a:rPr>
              <a:t>River Bend</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Candara"/>
                <a:ea typeface="Candara"/>
                <a:cs typeface="Candara"/>
                <a:sym typeface="Candara"/>
              </a:rPr>
              <a:t>State of the School Meeting</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lang="en-US" sz="2800">
                <a:solidFill>
                  <a:schemeClr val="dk1"/>
                </a:solidFill>
                <a:latin typeface="Calibri"/>
                <a:ea typeface="Calibri"/>
                <a:cs typeface="Calibri"/>
                <a:sym typeface="Calibri"/>
              </a:rPr>
              <a:t>October 16, @ 9am</a:t>
            </a:r>
            <a:endParaRPr b="0" i="0" sz="1400" u="none" cap="none" strike="noStrike">
              <a:solidFill>
                <a:schemeClr val="dk1"/>
              </a:solidFill>
              <a:latin typeface="Arial"/>
              <a:ea typeface="Arial"/>
              <a:cs typeface="Arial"/>
              <a:sym typeface="Arial"/>
            </a:endParaRPr>
          </a:p>
        </p:txBody>
      </p:sp>
      <p:sp>
        <p:nvSpPr>
          <p:cNvPr id="55" name="Google Shape;55;p1"/>
          <p:cNvSpPr txBox="1"/>
          <p:nvPr/>
        </p:nvSpPr>
        <p:spPr>
          <a:xfrm>
            <a:off x="9195759" y="4977441"/>
            <a:ext cx="2725947" cy="1135054"/>
          </a:xfrm>
          <a:prstGeom prst="rect">
            <a:avLst/>
          </a:prstGeom>
          <a:noFill/>
          <a:ln>
            <a:noFill/>
          </a:ln>
        </p:spPr>
        <p:txBody>
          <a:bodyPr anchorCtr="0" anchor="t" bIns="45700" lIns="91425" spcFirstLastPara="1" rIns="91425" wrap="square" tIns="45700">
            <a:spAutoFit/>
          </a:bodyPr>
          <a:lstStyle/>
          <a:p>
            <a:pPr indent="0" lvl="0" marL="0" marR="0" rtl="0" algn="l">
              <a:lnSpc>
                <a:spcPct val="80000"/>
              </a:lnSpc>
              <a:spcBef>
                <a:spcPts val="0"/>
              </a:spcBef>
              <a:spcAft>
                <a:spcPts val="0"/>
              </a:spcAft>
              <a:buClr>
                <a:srgbClr val="000000"/>
              </a:buClr>
              <a:buSzPts val="2800"/>
              <a:buFont typeface="Arial"/>
              <a:buNone/>
            </a:pPr>
            <a:r>
              <a:rPr b="0" i="0" lang="en-US" sz="2800" u="none" cap="none" strike="noStrike">
                <a:solidFill>
                  <a:schemeClr val="lt1"/>
                </a:solidFill>
                <a:latin typeface="Calibri"/>
                <a:ea typeface="Calibri"/>
                <a:cs typeface="Calibri"/>
                <a:sym typeface="Calibri"/>
              </a:rPr>
              <a:t>Accountability,</a:t>
            </a:r>
            <a:endParaRPr b="0" i="0" sz="1400"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Clr>
                <a:srgbClr val="000000"/>
              </a:buClr>
              <a:buSzPts val="2800"/>
              <a:buFont typeface="Arial"/>
              <a:buNone/>
            </a:pPr>
            <a:r>
              <a:rPr b="0" i="0" lang="en-US" sz="2800" u="none" cap="none" strike="noStrike">
                <a:solidFill>
                  <a:schemeClr val="lt1"/>
                </a:solidFill>
                <a:latin typeface="Calibri"/>
                <a:ea typeface="Calibri"/>
                <a:cs typeface="Calibri"/>
                <a:sym typeface="Calibri"/>
              </a:rPr>
              <a:t>Innovation, and</a:t>
            </a:r>
            <a:endParaRPr b="0" i="0" sz="1400"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Clr>
                <a:srgbClr val="000000"/>
              </a:buClr>
              <a:buSzPts val="2800"/>
              <a:buFont typeface="Arial"/>
              <a:buNone/>
            </a:pPr>
            <a:r>
              <a:rPr b="0" i="0" lang="en-US" sz="2800" u="none" cap="none" strike="noStrike">
                <a:solidFill>
                  <a:schemeClr val="lt1"/>
                </a:solidFill>
                <a:latin typeface="Calibri"/>
                <a:ea typeface="Calibri"/>
                <a:cs typeface="Calibri"/>
                <a:sym typeface="Calibri"/>
              </a:rPr>
              <a:t>Research</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2"/>
          <p:cNvSpPr txBox="1"/>
          <p:nvPr>
            <p:ph idx="4294967295" type="body"/>
          </p:nvPr>
        </p:nvSpPr>
        <p:spPr>
          <a:xfrm>
            <a:off x="190747" y="979591"/>
            <a:ext cx="4972268" cy="5566175"/>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rgbClr val="FF0000"/>
              </a:buClr>
              <a:buSzPts val="2000"/>
              <a:buNone/>
            </a:pPr>
            <a:r>
              <a:rPr b="1" lang="en-US" sz="2000">
                <a:solidFill>
                  <a:srgbClr val="FF0000"/>
                </a:solidFill>
              </a:rPr>
              <a:t>River Bend</a:t>
            </a:r>
            <a:r>
              <a:rPr b="1" lang="en-US" sz="2000">
                <a:solidFill>
                  <a:srgbClr val="0C0C0C"/>
                </a:solidFill>
              </a:rPr>
              <a:t>: WHO WE ARE</a:t>
            </a:r>
            <a:endParaRPr/>
          </a:p>
          <a:p>
            <a:pPr indent="-342900" lvl="0" marL="342900" rtl="0" algn="l">
              <a:lnSpc>
                <a:spcPct val="100000"/>
              </a:lnSpc>
              <a:spcBef>
                <a:spcPts val="400"/>
              </a:spcBef>
              <a:spcAft>
                <a:spcPts val="0"/>
              </a:spcAft>
              <a:buClr>
                <a:srgbClr val="000000"/>
              </a:buClr>
              <a:buSzPts val="2000"/>
              <a:buFont typeface="Arial"/>
              <a:buChar char="•"/>
            </a:pPr>
            <a:r>
              <a:rPr b="1" lang="en-US" sz="2000">
                <a:solidFill>
                  <a:srgbClr val="000000"/>
                </a:solidFill>
              </a:rPr>
              <a:t>Mission and vision</a:t>
            </a:r>
            <a:endParaRPr/>
          </a:p>
          <a:p>
            <a:pPr indent="-342900" lvl="0" marL="342900" rtl="0" algn="l">
              <a:lnSpc>
                <a:spcPct val="100000"/>
              </a:lnSpc>
              <a:spcBef>
                <a:spcPts val="400"/>
              </a:spcBef>
              <a:spcAft>
                <a:spcPts val="0"/>
              </a:spcAft>
              <a:buClr>
                <a:srgbClr val="000000"/>
              </a:buClr>
              <a:buSzPts val="2000"/>
              <a:buFont typeface="Arial"/>
              <a:buChar char="•"/>
            </a:pPr>
            <a:r>
              <a:rPr b="1" lang="en-US" sz="2000">
                <a:solidFill>
                  <a:srgbClr val="000000"/>
                </a:solidFill>
              </a:rPr>
              <a:t>Strengths </a:t>
            </a:r>
            <a:endParaRPr/>
          </a:p>
          <a:p>
            <a:pPr indent="-342900" lvl="0" marL="342900" rtl="0" algn="l">
              <a:lnSpc>
                <a:spcPct val="100000"/>
              </a:lnSpc>
              <a:spcBef>
                <a:spcPts val="400"/>
              </a:spcBef>
              <a:spcAft>
                <a:spcPts val="0"/>
              </a:spcAft>
              <a:buClr>
                <a:srgbClr val="000000"/>
              </a:buClr>
              <a:buSzPts val="2000"/>
              <a:buFont typeface="Arial"/>
              <a:buChar char="•"/>
            </a:pPr>
            <a:r>
              <a:rPr b="1" lang="en-US" sz="2000">
                <a:solidFill>
                  <a:srgbClr val="000000"/>
                </a:solidFill>
              </a:rPr>
              <a:t>Challenges</a:t>
            </a:r>
            <a:endParaRPr/>
          </a:p>
          <a:p>
            <a:pPr indent="0" lvl="0" marL="0" rtl="0" algn="l">
              <a:lnSpc>
                <a:spcPct val="100000"/>
              </a:lnSpc>
              <a:spcBef>
                <a:spcPts val="400"/>
              </a:spcBef>
              <a:spcAft>
                <a:spcPts val="0"/>
              </a:spcAft>
              <a:buClr>
                <a:schemeClr val="dk1"/>
              </a:buClr>
              <a:buSzPts val="2000"/>
              <a:buNone/>
            </a:pPr>
            <a:r>
              <a:t/>
            </a:r>
            <a:endParaRPr b="1" sz="2000">
              <a:solidFill>
                <a:srgbClr val="000000"/>
              </a:solidFill>
            </a:endParaRPr>
          </a:p>
          <a:p>
            <a:pPr indent="0" lvl="0" marL="0" rtl="0" algn="l">
              <a:lnSpc>
                <a:spcPct val="100000"/>
              </a:lnSpc>
              <a:spcBef>
                <a:spcPts val="400"/>
              </a:spcBef>
              <a:spcAft>
                <a:spcPts val="0"/>
              </a:spcAft>
              <a:buClr>
                <a:srgbClr val="000000"/>
              </a:buClr>
              <a:buSzPts val="2000"/>
              <a:buNone/>
            </a:pPr>
            <a:r>
              <a:rPr b="1" lang="en-US" sz="2000">
                <a:solidFill>
                  <a:srgbClr val="000000"/>
                </a:solidFill>
              </a:rPr>
              <a:t>OUR SCHOOL IMPROVEMENT PLAN</a:t>
            </a:r>
            <a:endParaRPr/>
          </a:p>
          <a:p>
            <a:pPr indent="-342900" lvl="0" marL="342900" rtl="0" algn="l">
              <a:lnSpc>
                <a:spcPct val="100000"/>
              </a:lnSpc>
              <a:spcBef>
                <a:spcPts val="400"/>
              </a:spcBef>
              <a:spcAft>
                <a:spcPts val="0"/>
              </a:spcAft>
              <a:buClr>
                <a:srgbClr val="000000"/>
              </a:buClr>
              <a:buSzPts val="2000"/>
              <a:buFont typeface="Arial"/>
              <a:buChar char="•"/>
            </a:pPr>
            <a:r>
              <a:rPr b="1" lang="en-US" sz="2000">
                <a:solidFill>
                  <a:srgbClr val="000000"/>
                </a:solidFill>
              </a:rPr>
              <a:t>Goals and strategies</a:t>
            </a:r>
            <a:endParaRPr/>
          </a:p>
          <a:p>
            <a:pPr indent="-342900" lvl="0" marL="342900" rtl="0" algn="l">
              <a:lnSpc>
                <a:spcPct val="100000"/>
              </a:lnSpc>
              <a:spcBef>
                <a:spcPts val="400"/>
              </a:spcBef>
              <a:spcAft>
                <a:spcPts val="0"/>
              </a:spcAft>
              <a:buClr>
                <a:srgbClr val="000000"/>
              </a:buClr>
              <a:buSzPts val="2000"/>
              <a:buFont typeface="Arial"/>
              <a:buChar char="•"/>
            </a:pPr>
            <a:r>
              <a:rPr b="1" lang="en-US" sz="2000">
                <a:solidFill>
                  <a:srgbClr val="000000"/>
                </a:solidFill>
              </a:rPr>
              <a:t>Sharing student progress</a:t>
            </a:r>
            <a:endParaRPr/>
          </a:p>
          <a:p>
            <a:pPr indent="0" lvl="0" marL="0" rtl="0" algn="l">
              <a:lnSpc>
                <a:spcPct val="100000"/>
              </a:lnSpc>
              <a:spcBef>
                <a:spcPts val="400"/>
              </a:spcBef>
              <a:spcAft>
                <a:spcPts val="0"/>
              </a:spcAft>
              <a:buClr>
                <a:schemeClr val="dk1"/>
              </a:buClr>
              <a:buSzPts val="2000"/>
              <a:buNone/>
            </a:pPr>
            <a:r>
              <a:t/>
            </a:r>
            <a:endParaRPr b="1" sz="2000">
              <a:solidFill>
                <a:srgbClr val="000000"/>
              </a:solidFill>
            </a:endParaRPr>
          </a:p>
          <a:p>
            <a:pPr indent="0" lvl="0" marL="0" rtl="0" algn="l">
              <a:lnSpc>
                <a:spcPct val="100000"/>
              </a:lnSpc>
              <a:spcBef>
                <a:spcPts val="400"/>
              </a:spcBef>
              <a:spcAft>
                <a:spcPts val="0"/>
              </a:spcAft>
              <a:buClr>
                <a:srgbClr val="000000"/>
              </a:buClr>
              <a:buSzPts val="2000"/>
              <a:buNone/>
            </a:pPr>
            <a:r>
              <a:rPr b="1" lang="en-US" sz="2000">
                <a:solidFill>
                  <a:srgbClr val="000000"/>
                </a:solidFill>
              </a:rPr>
              <a:t>TITLE I</a:t>
            </a:r>
            <a:endParaRPr/>
          </a:p>
          <a:p>
            <a:pPr indent="-342900" lvl="0" marL="342900" rtl="0" algn="l">
              <a:lnSpc>
                <a:spcPct val="100000"/>
              </a:lnSpc>
              <a:spcBef>
                <a:spcPts val="400"/>
              </a:spcBef>
              <a:spcAft>
                <a:spcPts val="0"/>
              </a:spcAft>
              <a:buClr>
                <a:srgbClr val="000000"/>
              </a:buClr>
              <a:buSzPts val="2000"/>
              <a:buFont typeface="Arial"/>
              <a:buChar char="•"/>
            </a:pPr>
            <a:r>
              <a:rPr b="1" lang="en-US" sz="2000">
                <a:solidFill>
                  <a:srgbClr val="000000"/>
                </a:solidFill>
              </a:rPr>
              <a:t>Overview of Title I</a:t>
            </a:r>
            <a:endParaRPr/>
          </a:p>
          <a:p>
            <a:pPr indent="-342900" lvl="0" marL="342900" rtl="0" algn="l">
              <a:lnSpc>
                <a:spcPct val="100000"/>
              </a:lnSpc>
              <a:spcBef>
                <a:spcPts val="400"/>
              </a:spcBef>
              <a:spcAft>
                <a:spcPts val="0"/>
              </a:spcAft>
              <a:buClr>
                <a:srgbClr val="000000"/>
              </a:buClr>
              <a:buSzPts val="2000"/>
              <a:buFont typeface="Arial"/>
              <a:buChar char="•"/>
            </a:pPr>
            <a:r>
              <a:rPr b="1" lang="en-US" sz="2000">
                <a:solidFill>
                  <a:srgbClr val="000000"/>
                </a:solidFill>
              </a:rPr>
              <a:t>How we’re using our Title I funds</a:t>
            </a:r>
            <a:endParaRPr/>
          </a:p>
          <a:p>
            <a:pPr indent="-342900" lvl="0" marL="342900" rtl="0" algn="l">
              <a:lnSpc>
                <a:spcPct val="100000"/>
              </a:lnSpc>
              <a:spcBef>
                <a:spcPts val="400"/>
              </a:spcBef>
              <a:spcAft>
                <a:spcPts val="0"/>
              </a:spcAft>
              <a:buClr>
                <a:srgbClr val="000000"/>
              </a:buClr>
              <a:buSzPts val="2000"/>
              <a:buFont typeface="Arial"/>
              <a:buChar char="•"/>
            </a:pPr>
            <a:r>
              <a:rPr b="1" lang="en-US" sz="2000">
                <a:solidFill>
                  <a:srgbClr val="000000"/>
                </a:solidFill>
              </a:rPr>
              <a:t>Title I and Family Engagement </a:t>
            </a:r>
            <a:endParaRPr sz="2000">
              <a:solidFill>
                <a:srgbClr val="000000"/>
              </a:solidFill>
            </a:endParaRPr>
          </a:p>
          <a:p>
            <a:pPr indent="-190500" lvl="0" marL="342900" rtl="0" algn="l">
              <a:lnSpc>
                <a:spcPct val="100000"/>
              </a:lnSpc>
              <a:spcBef>
                <a:spcPts val="480"/>
              </a:spcBef>
              <a:spcAft>
                <a:spcPts val="0"/>
              </a:spcAft>
              <a:buClr>
                <a:schemeClr val="dk1"/>
              </a:buClr>
              <a:buSzPts val="2400"/>
              <a:buFont typeface="Arial"/>
              <a:buNone/>
            </a:pPr>
            <a:r>
              <a:t/>
            </a:r>
            <a:endParaRPr sz="2400">
              <a:solidFill>
                <a:srgbClr val="000000"/>
              </a:solidFill>
            </a:endParaRPr>
          </a:p>
          <a:p>
            <a:pPr indent="-190500" lvl="0" marL="342900" rtl="0" algn="l">
              <a:lnSpc>
                <a:spcPct val="100000"/>
              </a:lnSpc>
              <a:spcBef>
                <a:spcPts val="480"/>
              </a:spcBef>
              <a:spcAft>
                <a:spcPts val="0"/>
              </a:spcAft>
              <a:buClr>
                <a:schemeClr val="dk1"/>
              </a:buClr>
              <a:buSzPts val="2400"/>
              <a:buFont typeface="Arial"/>
              <a:buNone/>
            </a:pPr>
            <a:r>
              <a:t/>
            </a:r>
            <a:endParaRPr sz="2400">
              <a:solidFill>
                <a:srgbClr val="000000"/>
              </a:solidFill>
            </a:endParaRPr>
          </a:p>
        </p:txBody>
      </p:sp>
      <p:sp>
        <p:nvSpPr>
          <p:cNvPr id="62" name="Google Shape;62;p2"/>
          <p:cNvSpPr txBox="1"/>
          <p:nvPr>
            <p:ph idx="12" type="sldNum"/>
          </p:nvPr>
        </p:nvSpPr>
        <p:spPr>
          <a:xfrm>
            <a:off x="9101271" y="6322167"/>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63" name="Google Shape;63;p2"/>
          <p:cNvSpPr txBox="1"/>
          <p:nvPr>
            <p:ph type="title"/>
          </p:nvPr>
        </p:nvSpPr>
        <p:spPr>
          <a:xfrm>
            <a:off x="190747" y="228393"/>
            <a:ext cx="9850561" cy="57491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Calibri"/>
              <a:buNone/>
            </a:pPr>
            <a:r>
              <a:rPr lang="en-US"/>
              <a:t>Agenda</a:t>
            </a:r>
            <a:endParaRPr/>
          </a:p>
        </p:txBody>
      </p:sp>
      <p:pic>
        <p:nvPicPr>
          <p:cNvPr id="64" name="Google Shape;64;p2"/>
          <p:cNvPicPr preferRelativeResize="0"/>
          <p:nvPr/>
        </p:nvPicPr>
        <p:blipFill rotWithShape="1">
          <a:blip r:embed="rId3">
            <a:alphaModFix/>
          </a:blip>
          <a:srcRect b="11326" l="10553" r="0" t="0"/>
          <a:stretch/>
        </p:blipFill>
        <p:spPr>
          <a:xfrm>
            <a:off x="4422547" y="3460966"/>
            <a:ext cx="5001656" cy="3305659"/>
          </a:xfrm>
          <a:prstGeom prst="rect">
            <a:avLst/>
          </a:prstGeom>
          <a:noFill/>
          <a:ln>
            <a:noFill/>
          </a:ln>
        </p:spPr>
      </p:pic>
      <p:pic>
        <p:nvPicPr>
          <p:cNvPr id="65" name="Google Shape;65;p2"/>
          <p:cNvPicPr preferRelativeResize="0"/>
          <p:nvPr/>
        </p:nvPicPr>
        <p:blipFill rotWithShape="1">
          <a:blip r:embed="rId4">
            <a:alphaModFix/>
          </a:blip>
          <a:srcRect b="10682" l="9599" r="0" t="0"/>
          <a:stretch/>
        </p:blipFill>
        <p:spPr>
          <a:xfrm>
            <a:off x="7014117" y="832526"/>
            <a:ext cx="4991474" cy="328696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sp>
        <p:nvSpPr>
          <p:cNvPr id="70" name="Google Shape;70;p3"/>
          <p:cNvSpPr txBox="1"/>
          <p:nvPr>
            <p:ph type="title"/>
          </p:nvPr>
        </p:nvSpPr>
        <p:spPr>
          <a:xfrm>
            <a:off x="162370" y="1785769"/>
            <a:ext cx="11887200" cy="2236397"/>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rgbClr val="FF0000"/>
              </a:buClr>
              <a:buSzPts val="6600"/>
              <a:buFont typeface="Candara"/>
              <a:buNone/>
            </a:pPr>
            <a:r>
              <a:rPr lang="en-US" sz="6600">
                <a:solidFill>
                  <a:schemeClr val="dk1"/>
                </a:solidFill>
                <a:latin typeface="Candara"/>
                <a:ea typeface="Candara"/>
                <a:cs typeface="Candara"/>
                <a:sym typeface="Candara"/>
              </a:rPr>
              <a:t>River Bend</a:t>
            </a:r>
            <a:r>
              <a:rPr lang="en-US" sz="6600">
                <a:latin typeface="Candara"/>
                <a:ea typeface="Candara"/>
                <a:cs typeface="Candara"/>
                <a:sym typeface="Candara"/>
              </a:rPr>
              <a:t>:</a:t>
            </a:r>
            <a:r>
              <a:rPr lang="en-US" sz="6600">
                <a:solidFill>
                  <a:srgbClr val="FF0000"/>
                </a:solidFill>
                <a:latin typeface="Candara"/>
                <a:ea typeface="Candara"/>
                <a:cs typeface="Candara"/>
                <a:sym typeface="Candara"/>
              </a:rPr>
              <a:t> </a:t>
            </a:r>
            <a:br>
              <a:rPr lang="en-US" sz="6600">
                <a:latin typeface="Candara"/>
                <a:ea typeface="Candara"/>
                <a:cs typeface="Candara"/>
                <a:sym typeface="Candara"/>
              </a:rPr>
            </a:br>
            <a:r>
              <a:rPr lang="en-US" sz="6600">
                <a:latin typeface="Candara"/>
                <a:ea typeface="Candara"/>
                <a:cs typeface="Candara"/>
                <a:sym typeface="Candara"/>
              </a:rPr>
              <a:t>Who We Are</a:t>
            </a:r>
            <a:endParaRPr/>
          </a:p>
        </p:txBody>
      </p:sp>
      <p:sp>
        <p:nvSpPr>
          <p:cNvPr id="71" name="Google Shape;71;p3"/>
          <p:cNvSpPr txBox="1"/>
          <p:nvPr>
            <p:ph idx="12" type="sldNum"/>
          </p:nvPr>
        </p:nvSpPr>
        <p:spPr>
          <a:xfrm>
            <a:off x="9217352" y="6344362"/>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4"/>
          <p:cNvSpPr txBox="1"/>
          <p:nvPr>
            <p:ph idx="1" type="body"/>
          </p:nvPr>
        </p:nvSpPr>
        <p:spPr>
          <a:xfrm>
            <a:off x="190746" y="965600"/>
            <a:ext cx="5808402" cy="2801181"/>
          </a:xfrm>
          <a:prstGeom prst="rect">
            <a:avLst/>
          </a:prstGeom>
          <a:noFill/>
          <a:ln cap="flat" cmpd="sng" w="28575">
            <a:solidFill>
              <a:srgbClr val="7F7F7F"/>
            </a:solidFill>
            <a:prstDash val="solid"/>
            <a:round/>
            <a:headEnd len="sm" w="sm" type="none"/>
            <a:tailEnd len="sm" w="sm" type="none"/>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b="1" lang="en-US"/>
              <a:t>Mission</a:t>
            </a:r>
            <a:endParaRPr/>
          </a:p>
          <a:p>
            <a:pPr indent="0" lvl="0" marL="0" marR="0" rtl="0" algn="l">
              <a:lnSpc>
                <a:spcPct val="100000"/>
              </a:lnSpc>
              <a:spcBef>
                <a:spcPts val="0"/>
              </a:spcBef>
              <a:spcAft>
                <a:spcPts val="0"/>
              </a:spcAft>
              <a:buClr>
                <a:schemeClr val="dk1"/>
              </a:buClr>
              <a:buSzPts val="1100"/>
              <a:buFont typeface="Arial"/>
              <a:buNone/>
            </a:pPr>
            <a:r>
              <a:t/>
            </a:r>
            <a:endParaRPr sz="1700"/>
          </a:p>
        </p:txBody>
      </p:sp>
      <p:sp>
        <p:nvSpPr>
          <p:cNvPr id="78" name="Google Shape;78;p4"/>
          <p:cNvSpPr txBox="1"/>
          <p:nvPr>
            <p:ph idx="2" type="body"/>
          </p:nvPr>
        </p:nvSpPr>
        <p:spPr>
          <a:xfrm>
            <a:off x="6152150" y="965600"/>
            <a:ext cx="5808300" cy="2923500"/>
          </a:xfrm>
          <a:prstGeom prst="rect">
            <a:avLst/>
          </a:prstGeom>
          <a:noFill/>
          <a:ln cap="flat" cmpd="sng" w="28575">
            <a:solidFill>
              <a:srgbClr val="7F7F7F"/>
            </a:solidFill>
            <a:prstDash val="solid"/>
            <a:round/>
            <a:headEnd len="sm" w="sm" type="none"/>
            <a:tailEnd len="sm" w="sm" type="none"/>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b="1" lang="en-US"/>
              <a:t>Vision</a:t>
            </a:r>
            <a:endParaRPr/>
          </a:p>
          <a:p>
            <a:pPr indent="0" lvl="0" marL="0" rtl="0" algn="l">
              <a:lnSpc>
                <a:spcPct val="90000"/>
              </a:lnSpc>
              <a:spcBef>
                <a:spcPts val="1000"/>
              </a:spcBef>
              <a:spcAft>
                <a:spcPts val="0"/>
              </a:spcAft>
              <a:buClr>
                <a:srgbClr val="FF0000"/>
              </a:buClr>
              <a:buSzPts val="1600"/>
              <a:buNone/>
            </a:pPr>
            <a:r>
              <a:t/>
            </a:r>
            <a:endParaRPr sz="1600">
              <a:solidFill>
                <a:srgbClr val="FF0000"/>
              </a:solidFill>
            </a:endParaRPr>
          </a:p>
        </p:txBody>
      </p:sp>
      <p:sp>
        <p:nvSpPr>
          <p:cNvPr id="79" name="Google Shape;79;p4"/>
          <p:cNvSpPr txBox="1"/>
          <p:nvPr>
            <p:ph idx="12" type="sldNum"/>
          </p:nvPr>
        </p:nvSpPr>
        <p:spPr>
          <a:xfrm>
            <a:off x="9217352" y="6344362"/>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80" name="Google Shape;80;p4"/>
          <p:cNvSpPr txBox="1"/>
          <p:nvPr>
            <p:ph type="title"/>
          </p:nvPr>
        </p:nvSpPr>
        <p:spPr>
          <a:xfrm>
            <a:off x="190747" y="228393"/>
            <a:ext cx="9850561" cy="57491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Calibri"/>
              <a:buNone/>
            </a:pPr>
            <a:r>
              <a:rPr lang="en-US"/>
              <a:t>Who We Are</a:t>
            </a:r>
            <a:endParaRPr/>
          </a:p>
        </p:txBody>
      </p:sp>
      <p:sp>
        <p:nvSpPr>
          <p:cNvPr id="81" name="Google Shape;81;p4"/>
          <p:cNvSpPr txBox="1"/>
          <p:nvPr/>
        </p:nvSpPr>
        <p:spPr>
          <a:xfrm>
            <a:off x="190746" y="3929075"/>
            <a:ext cx="11769806" cy="2512668"/>
          </a:xfrm>
          <a:prstGeom prst="rect">
            <a:avLst/>
          </a:prstGeom>
          <a:noFill/>
          <a:ln cap="flat" cmpd="sng" w="28575">
            <a:solidFill>
              <a:srgbClr val="7F7F7F"/>
            </a:solidFill>
            <a:prstDash val="solid"/>
            <a:round/>
            <a:headEnd len="sm" w="sm" type="none"/>
            <a:tailEnd len="sm" w="sm" type="none"/>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chemeClr val="dk1"/>
              </a:buClr>
              <a:buSzPts val="2800"/>
              <a:buFont typeface="Arial"/>
              <a:buNone/>
            </a:pPr>
            <a:r>
              <a:rPr b="1" i="0" lang="en-US" sz="2800" u="none" cap="none" strike="noStrike">
                <a:solidFill>
                  <a:schemeClr val="dk1"/>
                </a:solidFill>
                <a:latin typeface="Calibri"/>
                <a:ea typeface="Calibri"/>
                <a:cs typeface="Calibri"/>
                <a:sym typeface="Calibri"/>
              </a:rPr>
              <a:t>School Stats</a:t>
            </a:r>
            <a:endParaRPr/>
          </a:p>
          <a:p>
            <a:pPr indent="0" lvl="0" marL="0" marR="0" rtl="0" algn="l">
              <a:lnSpc>
                <a:spcPct val="100000"/>
              </a:lnSpc>
              <a:spcBef>
                <a:spcPts val="0"/>
              </a:spcBef>
              <a:spcAft>
                <a:spcPts val="0"/>
              </a:spcAft>
              <a:buClr>
                <a:schemeClr val="dk1"/>
              </a:buClr>
              <a:buSzPts val="2800"/>
              <a:buFont typeface="Arial"/>
              <a:buNone/>
            </a:pPr>
            <a:r>
              <a:t/>
            </a:r>
            <a:endParaRPr/>
          </a:p>
          <a:p>
            <a:pPr indent="-317500" lvl="0" marL="457200" marR="0" rtl="0" algn="l">
              <a:lnSpc>
                <a:spcPct val="100000"/>
              </a:lnSpc>
              <a:spcBef>
                <a:spcPts val="0"/>
              </a:spcBef>
              <a:spcAft>
                <a:spcPts val="0"/>
              </a:spcAft>
              <a:buSzPts val="1400"/>
              <a:buChar char="•"/>
            </a:pPr>
            <a:r>
              <a:rPr lang="en-US"/>
              <a:t>Serve 70 students across K-8, from multiple different backgrounds</a:t>
            </a:r>
            <a:endParaRPr/>
          </a:p>
          <a:p>
            <a:pPr indent="-317500" lvl="0" marL="457200" marR="0" rtl="0" algn="l">
              <a:lnSpc>
                <a:spcPct val="100000"/>
              </a:lnSpc>
              <a:spcBef>
                <a:spcPts val="0"/>
              </a:spcBef>
              <a:spcAft>
                <a:spcPts val="0"/>
              </a:spcAft>
              <a:buSzPts val="1400"/>
              <a:buChar char="•"/>
            </a:pPr>
            <a:r>
              <a:rPr lang="en-US"/>
              <a:t>Serve </a:t>
            </a:r>
            <a:r>
              <a:rPr lang="en-US"/>
              <a:t>families</a:t>
            </a:r>
            <a:r>
              <a:rPr lang="en-US"/>
              <a:t> from all </a:t>
            </a:r>
            <a:r>
              <a:rPr lang="en-US"/>
              <a:t>over</a:t>
            </a:r>
            <a:r>
              <a:rPr lang="en-US"/>
              <a:t> </a:t>
            </a:r>
            <a:r>
              <a:rPr lang="en-US"/>
              <a:t>the</a:t>
            </a:r>
            <a:r>
              <a:rPr lang="en-US"/>
              <a:t> district</a:t>
            </a:r>
            <a:endParaRPr/>
          </a:p>
          <a:p>
            <a:pPr indent="-317500" lvl="0" marL="457200" marR="0" rtl="0" algn="l">
              <a:lnSpc>
                <a:spcPct val="100000"/>
              </a:lnSpc>
              <a:spcBef>
                <a:spcPts val="0"/>
              </a:spcBef>
              <a:spcAft>
                <a:spcPts val="0"/>
              </a:spcAft>
              <a:buSzPts val="1400"/>
              <a:buChar char="•"/>
            </a:pPr>
            <a:r>
              <a:rPr lang="en-US"/>
              <a:t>Partner with NorthPoint to </a:t>
            </a:r>
            <a:r>
              <a:rPr lang="en-US"/>
              <a:t>provide</a:t>
            </a:r>
            <a:r>
              <a:rPr lang="en-US"/>
              <a:t> in house therapy </a:t>
            </a:r>
            <a:endParaRPr/>
          </a:p>
          <a:p>
            <a:pPr indent="-317500" lvl="0" marL="457200" marR="0" rtl="0" algn="l">
              <a:lnSpc>
                <a:spcPct val="100000"/>
              </a:lnSpc>
              <a:spcBef>
                <a:spcPts val="0"/>
              </a:spcBef>
              <a:spcAft>
                <a:spcPts val="0"/>
              </a:spcAft>
              <a:buSzPts val="1400"/>
              <a:buChar char="•"/>
            </a:pPr>
            <a:r>
              <a:rPr lang="en-US"/>
              <a:t>Serve all special education students</a:t>
            </a:r>
            <a:endParaRPr/>
          </a:p>
          <a:p>
            <a:pPr indent="0" lvl="0" marL="457200" marR="0" rtl="0" algn="l">
              <a:lnSpc>
                <a:spcPct val="100000"/>
              </a:lnSpc>
              <a:spcBef>
                <a:spcPts val="100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00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p:txBody>
      </p:sp>
      <p:sp>
        <p:nvSpPr>
          <p:cNvPr id="82" name="Google Shape;82;p4"/>
          <p:cNvSpPr txBox="1"/>
          <p:nvPr/>
        </p:nvSpPr>
        <p:spPr>
          <a:xfrm>
            <a:off x="6620300" y="1417975"/>
            <a:ext cx="4872000" cy="2970600"/>
          </a:xfrm>
          <a:prstGeom prst="rect">
            <a:avLst/>
          </a:prstGeom>
          <a:noFill/>
          <a:ln>
            <a:noFill/>
          </a:ln>
        </p:spPr>
        <p:txBody>
          <a:bodyPr anchorCtr="0" anchor="ctr" bIns="91425" lIns="91425" spcFirstLastPara="1" rIns="91425" wrap="square" tIns="91425">
            <a:spAutoFit/>
          </a:bodyPr>
          <a:lstStyle/>
          <a:p>
            <a:pPr indent="0" lvl="0" marL="0" marR="0" rtl="0" algn="l">
              <a:spcBef>
                <a:spcPts val="0"/>
              </a:spcBef>
              <a:spcAft>
                <a:spcPts val="0"/>
              </a:spcAft>
              <a:buClr>
                <a:schemeClr val="dk1"/>
              </a:buClr>
              <a:buSzPts val="1100"/>
              <a:buFont typeface="Arial"/>
              <a:buNone/>
            </a:pPr>
            <a:r>
              <a:rPr lang="en-US" sz="1700">
                <a:solidFill>
                  <a:schemeClr val="dk1"/>
                </a:solidFill>
                <a:latin typeface="Calibri"/>
                <a:ea typeface="Calibri"/>
                <a:cs typeface="Calibri"/>
                <a:sym typeface="Calibri"/>
              </a:rPr>
              <a:t>At River Bend, we provide an engaging, safe and nurturing learning environment that honors student voice and helps prepare and support students for their next educational setting by providing positive/proactive student focused systems and interventions.  River Bend is composed of collaborative teams of staff who hold themselves, their peers and students accountable by honoring shared agreements and who support students and each other by engaging in courageous conversations and demonstrating positive intent.</a:t>
            </a:r>
            <a:endParaRPr sz="1500">
              <a:solidFill>
                <a:schemeClr val="dk1"/>
              </a:solidFill>
              <a:latin typeface="Calibri"/>
              <a:ea typeface="Calibri"/>
              <a:cs typeface="Calibri"/>
              <a:sym typeface="Calibri"/>
            </a:endParaRPr>
          </a:p>
          <a:p>
            <a:pPr indent="0" lvl="0" marL="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83" name="Google Shape;83;p4"/>
          <p:cNvSpPr txBox="1"/>
          <p:nvPr/>
        </p:nvSpPr>
        <p:spPr>
          <a:xfrm>
            <a:off x="682200" y="1494975"/>
            <a:ext cx="5042700" cy="1400700"/>
          </a:xfrm>
          <a:prstGeom prst="rect">
            <a:avLst/>
          </a:prstGeom>
          <a:noFill/>
          <a:ln>
            <a:noFill/>
          </a:ln>
        </p:spPr>
        <p:txBody>
          <a:bodyPr anchorCtr="0" anchor="t" bIns="91425" lIns="91425" spcFirstLastPara="1" rIns="91425" wrap="square" tIns="91425">
            <a:spAutoFit/>
          </a:bodyPr>
          <a:lstStyle/>
          <a:p>
            <a:pPr indent="0" lvl="0" marL="0" marR="0" rtl="0" algn="l">
              <a:spcBef>
                <a:spcPts val="0"/>
              </a:spcBef>
              <a:spcAft>
                <a:spcPts val="0"/>
              </a:spcAft>
              <a:buClr>
                <a:schemeClr val="dk1"/>
              </a:buClr>
              <a:buSzPts val="1100"/>
              <a:buFont typeface="Arial"/>
              <a:buNone/>
            </a:pPr>
            <a:r>
              <a:rPr lang="en-US" sz="1700">
                <a:solidFill>
                  <a:schemeClr val="dk1"/>
                </a:solidFill>
                <a:latin typeface="Calibri"/>
                <a:ea typeface="Calibri"/>
                <a:cs typeface="Calibri"/>
                <a:sym typeface="Calibri"/>
              </a:rPr>
              <a:t>At River Bend we strive to be our best - be kind, be responsible, </a:t>
            </a:r>
            <a:endParaRPr sz="17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100"/>
              <a:buFont typeface="Arial"/>
              <a:buNone/>
            </a:pPr>
            <a:r>
              <a:rPr lang="en-US" sz="1700">
                <a:solidFill>
                  <a:schemeClr val="dk1"/>
                </a:solidFill>
                <a:latin typeface="Calibri"/>
                <a:ea typeface="Calibri"/>
                <a:cs typeface="Calibri"/>
                <a:sym typeface="Calibri"/>
              </a:rPr>
              <a:t>be leaders. River Bend provides a safe and supportive learning environment to help students reach their full potential.</a:t>
            </a:r>
            <a:endParaRPr sz="1700">
              <a:solidFill>
                <a:schemeClr val="dk1"/>
              </a:solidFill>
              <a:latin typeface="Calibri"/>
              <a:ea typeface="Calibri"/>
              <a:cs typeface="Calibri"/>
              <a:sym typeface="Calibri"/>
            </a:endParaRPr>
          </a:p>
          <a:p>
            <a:pPr indent="0" lvl="0" marL="0" rtl="0" algn="l">
              <a:spcBef>
                <a:spcPts val="0"/>
              </a:spcBef>
              <a:spcAft>
                <a:spcPts val="0"/>
              </a:spcAft>
              <a:buNone/>
            </a:pPr>
            <a:r>
              <a:t/>
            </a:r>
            <a:endParaRPr sz="2800">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5"/>
          <p:cNvSpPr txBox="1"/>
          <p:nvPr>
            <p:ph idx="1" type="body"/>
          </p:nvPr>
        </p:nvSpPr>
        <p:spPr>
          <a:xfrm>
            <a:off x="190746" y="965600"/>
            <a:ext cx="5808402" cy="5378761"/>
          </a:xfrm>
          <a:prstGeom prst="rect">
            <a:avLst/>
          </a:prstGeom>
          <a:noFill/>
          <a:ln cap="flat" cmpd="sng" w="28575">
            <a:solidFill>
              <a:srgbClr val="7F7F7F"/>
            </a:solidFill>
            <a:prstDash val="dash"/>
            <a:round/>
            <a:headEnd len="sm" w="sm" type="none"/>
            <a:tailEnd len="sm" w="sm" type="none"/>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b="1" lang="en-US"/>
              <a:t>Strengths</a:t>
            </a:r>
            <a:endParaRPr/>
          </a:p>
          <a:p>
            <a:pPr indent="-228600" lvl="0" marL="228600" rtl="0" algn="l">
              <a:lnSpc>
                <a:spcPct val="90000"/>
              </a:lnSpc>
              <a:spcBef>
                <a:spcPts val="1000"/>
              </a:spcBef>
              <a:spcAft>
                <a:spcPts val="0"/>
              </a:spcAft>
              <a:buClr>
                <a:schemeClr val="dk1"/>
              </a:buClr>
              <a:buSzPts val="1600"/>
              <a:buFont typeface="Calibri"/>
              <a:buChar char="•"/>
            </a:pPr>
            <a:r>
              <a:rPr lang="en-US" sz="1600">
                <a:solidFill>
                  <a:srgbClr val="373737"/>
                </a:solidFill>
                <a:highlight>
                  <a:srgbClr val="FFFFFF"/>
                </a:highlight>
              </a:rPr>
              <a:t>Students receive intensive individualized academic and behavior management support.</a:t>
            </a:r>
            <a:endParaRPr sz="1600"/>
          </a:p>
          <a:p>
            <a:pPr indent="-228600" lvl="0" marL="228600" rtl="0" algn="l">
              <a:lnSpc>
                <a:spcPct val="90000"/>
              </a:lnSpc>
              <a:spcBef>
                <a:spcPts val="1000"/>
              </a:spcBef>
              <a:spcAft>
                <a:spcPts val="0"/>
              </a:spcAft>
              <a:buSzPts val="1600"/>
              <a:buFont typeface="Calibri"/>
              <a:buChar char="•"/>
            </a:pPr>
            <a:r>
              <a:rPr lang="en-US" sz="1600"/>
              <a:t>Small focused class sizes</a:t>
            </a:r>
            <a:endParaRPr sz="1600"/>
          </a:p>
          <a:p>
            <a:pPr indent="-254000" lvl="0" marL="228600" rtl="0" algn="l">
              <a:lnSpc>
                <a:spcPct val="90000"/>
              </a:lnSpc>
              <a:spcBef>
                <a:spcPts val="1000"/>
              </a:spcBef>
              <a:spcAft>
                <a:spcPts val="0"/>
              </a:spcAft>
              <a:buSzPts val="2000"/>
              <a:buFont typeface="Calibri"/>
              <a:buChar char="•"/>
            </a:pPr>
            <a:r>
              <a:rPr lang="en-US" sz="1600">
                <a:solidFill>
                  <a:srgbClr val="373737"/>
                </a:solidFill>
                <a:highlight>
                  <a:srgbClr val="FFFFFF"/>
                </a:highlight>
              </a:rPr>
              <a:t>We provide an inspiring educational environment that fosters social-emotional development and academic growth.</a:t>
            </a:r>
            <a:endParaRPr sz="1600">
              <a:solidFill>
                <a:srgbClr val="373737"/>
              </a:solidFill>
              <a:highlight>
                <a:srgbClr val="FFFFFF"/>
              </a:highlight>
            </a:endParaRPr>
          </a:p>
          <a:p>
            <a:pPr indent="-247650" lvl="0" marL="228600" rtl="0" algn="l">
              <a:lnSpc>
                <a:spcPct val="90000"/>
              </a:lnSpc>
              <a:spcBef>
                <a:spcPts val="1000"/>
              </a:spcBef>
              <a:spcAft>
                <a:spcPts val="0"/>
              </a:spcAft>
              <a:buClr>
                <a:srgbClr val="373737"/>
              </a:buClr>
              <a:buSzPts val="1900"/>
              <a:buFont typeface="Calibri"/>
              <a:buChar char="•"/>
            </a:pPr>
            <a:r>
              <a:rPr lang="en-US" sz="1500">
                <a:solidFill>
                  <a:srgbClr val="373737"/>
                </a:solidFill>
                <a:highlight>
                  <a:srgbClr val="FFFFFF"/>
                </a:highlight>
              </a:rPr>
              <a:t>River Bend provides a safe and supportive learning environment to help students reach their full potential.</a:t>
            </a:r>
            <a:endParaRPr sz="1500">
              <a:solidFill>
                <a:srgbClr val="373737"/>
              </a:solidFill>
              <a:highlight>
                <a:srgbClr val="FFFFFF"/>
              </a:highlight>
            </a:endParaRPr>
          </a:p>
          <a:p>
            <a:pPr indent="-228600" lvl="0" marL="228600" rtl="0" algn="l">
              <a:lnSpc>
                <a:spcPct val="90000"/>
              </a:lnSpc>
              <a:spcBef>
                <a:spcPts val="1000"/>
              </a:spcBef>
              <a:spcAft>
                <a:spcPts val="0"/>
              </a:spcAft>
              <a:buClr>
                <a:srgbClr val="373737"/>
              </a:buClr>
              <a:buSzPts val="1600"/>
              <a:buFont typeface="Calibri"/>
              <a:buChar char="•"/>
            </a:pPr>
            <a:r>
              <a:rPr lang="en-US" sz="1600">
                <a:solidFill>
                  <a:srgbClr val="373737"/>
                </a:solidFill>
                <a:highlight>
                  <a:srgbClr val="FFFFFF"/>
                </a:highlight>
              </a:rPr>
              <a:t>Specialized Programming is designed to meet specific community placement needs or the requirements of a student's Individual Education Plan (IEP).</a:t>
            </a:r>
            <a:endParaRPr sz="1600">
              <a:solidFill>
                <a:srgbClr val="373737"/>
              </a:solidFill>
              <a:highlight>
                <a:srgbClr val="FFFFFF"/>
              </a:highlight>
            </a:endParaRPr>
          </a:p>
          <a:p>
            <a:pPr indent="-228600" lvl="0" marL="228600" rtl="0" algn="l">
              <a:lnSpc>
                <a:spcPct val="90000"/>
              </a:lnSpc>
              <a:spcBef>
                <a:spcPts val="1000"/>
              </a:spcBef>
              <a:spcAft>
                <a:spcPts val="0"/>
              </a:spcAft>
              <a:buClr>
                <a:srgbClr val="373737"/>
              </a:buClr>
              <a:buSzPts val="1600"/>
              <a:buFont typeface="Calibri"/>
              <a:buChar char="•"/>
            </a:pPr>
            <a:r>
              <a:rPr lang="en-US" sz="1600">
                <a:solidFill>
                  <a:srgbClr val="373737"/>
                </a:solidFill>
                <a:highlight>
                  <a:srgbClr val="FFFFFF"/>
                </a:highlight>
              </a:rPr>
              <a:t>Utilize</a:t>
            </a:r>
            <a:r>
              <a:rPr lang="en-US" sz="1600">
                <a:solidFill>
                  <a:srgbClr val="373737"/>
                </a:solidFill>
                <a:highlight>
                  <a:srgbClr val="FFFFFF"/>
                </a:highlight>
              </a:rPr>
              <a:t> Life Space Crisis Intervention </a:t>
            </a:r>
            <a:endParaRPr sz="1600">
              <a:solidFill>
                <a:srgbClr val="373737"/>
              </a:solidFill>
              <a:highlight>
                <a:srgbClr val="FFFFFF"/>
              </a:highlight>
            </a:endParaRPr>
          </a:p>
        </p:txBody>
      </p:sp>
      <p:sp>
        <p:nvSpPr>
          <p:cNvPr id="90" name="Google Shape;90;p5"/>
          <p:cNvSpPr txBox="1"/>
          <p:nvPr>
            <p:ph idx="2" type="body"/>
          </p:nvPr>
        </p:nvSpPr>
        <p:spPr>
          <a:xfrm>
            <a:off x="6221338" y="965601"/>
            <a:ext cx="5739214" cy="5378760"/>
          </a:xfrm>
          <a:prstGeom prst="rect">
            <a:avLst/>
          </a:prstGeom>
          <a:noFill/>
          <a:ln cap="flat" cmpd="sng" w="28575">
            <a:solidFill>
              <a:srgbClr val="7F7F7F"/>
            </a:solidFill>
            <a:prstDash val="dash"/>
            <a:round/>
            <a:headEnd len="sm" w="sm" type="none"/>
            <a:tailEnd len="sm" w="sm" type="none"/>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b="1" lang="en-US"/>
              <a:t>Challenges</a:t>
            </a:r>
            <a:endParaRPr/>
          </a:p>
          <a:p>
            <a:pPr indent="-228600" lvl="0" marL="228600" rtl="0" algn="l">
              <a:lnSpc>
                <a:spcPct val="90000"/>
              </a:lnSpc>
              <a:spcBef>
                <a:spcPts val="1000"/>
              </a:spcBef>
              <a:spcAft>
                <a:spcPts val="0"/>
              </a:spcAft>
              <a:buClr>
                <a:schemeClr val="dk1"/>
              </a:buClr>
              <a:buSzPts val="1600"/>
              <a:buChar char="•"/>
            </a:pPr>
            <a:r>
              <a:rPr lang="en-US" sz="1600"/>
              <a:t>Staffing</a:t>
            </a:r>
            <a:endParaRPr sz="1600"/>
          </a:p>
          <a:p>
            <a:pPr indent="-228600" lvl="0" marL="228600" rtl="0" algn="l">
              <a:lnSpc>
                <a:spcPct val="90000"/>
              </a:lnSpc>
              <a:spcBef>
                <a:spcPts val="1000"/>
              </a:spcBef>
              <a:spcAft>
                <a:spcPts val="0"/>
              </a:spcAft>
              <a:buSzPts val="1600"/>
              <a:buChar char="•"/>
            </a:pPr>
            <a:r>
              <a:rPr lang="en-US" sz="1600"/>
              <a:t>Funding </a:t>
            </a:r>
            <a:endParaRPr sz="1600"/>
          </a:p>
          <a:p>
            <a:pPr indent="-228600" lvl="0" marL="228600" rtl="0" algn="l">
              <a:lnSpc>
                <a:spcPct val="90000"/>
              </a:lnSpc>
              <a:spcBef>
                <a:spcPts val="1000"/>
              </a:spcBef>
              <a:spcAft>
                <a:spcPts val="0"/>
              </a:spcAft>
              <a:buSzPts val="1600"/>
              <a:buChar char="•"/>
            </a:pPr>
            <a:r>
              <a:rPr lang="en-US" sz="1600"/>
              <a:t>Parental </a:t>
            </a:r>
            <a:r>
              <a:rPr lang="en-US" sz="1600"/>
              <a:t>involvement</a:t>
            </a:r>
            <a:endParaRPr sz="1600"/>
          </a:p>
          <a:p>
            <a:pPr indent="-228600" lvl="0" marL="228600" rtl="0" algn="l">
              <a:lnSpc>
                <a:spcPct val="90000"/>
              </a:lnSpc>
              <a:spcBef>
                <a:spcPts val="1000"/>
              </a:spcBef>
              <a:spcAft>
                <a:spcPts val="0"/>
              </a:spcAft>
              <a:buSzPts val="1600"/>
              <a:buChar char="•"/>
            </a:pPr>
            <a:r>
              <a:rPr lang="en-US" sz="1600"/>
              <a:t>Outdated </a:t>
            </a:r>
            <a:r>
              <a:rPr lang="en-US" sz="1600"/>
              <a:t>equipment</a:t>
            </a:r>
            <a:r>
              <a:rPr lang="en-US" sz="1600"/>
              <a:t> </a:t>
            </a:r>
            <a:endParaRPr sz="1600"/>
          </a:p>
          <a:p>
            <a:pPr indent="-228600" lvl="0" marL="228600" rtl="0" algn="l">
              <a:lnSpc>
                <a:spcPct val="90000"/>
              </a:lnSpc>
              <a:spcBef>
                <a:spcPts val="1000"/>
              </a:spcBef>
              <a:spcAft>
                <a:spcPts val="0"/>
              </a:spcAft>
              <a:buSzPts val="1600"/>
              <a:buChar char="•"/>
            </a:pPr>
            <a:r>
              <a:rPr lang="en-US" sz="1600"/>
              <a:t>Constant enrollment changes</a:t>
            </a:r>
            <a:endParaRPr sz="1600"/>
          </a:p>
          <a:p>
            <a:pPr indent="-228600" lvl="0" marL="228600" rtl="0" algn="l">
              <a:lnSpc>
                <a:spcPct val="90000"/>
              </a:lnSpc>
              <a:spcBef>
                <a:spcPts val="1000"/>
              </a:spcBef>
              <a:spcAft>
                <a:spcPts val="0"/>
              </a:spcAft>
              <a:buSzPts val="1600"/>
              <a:buChar char="•"/>
            </a:pPr>
            <a:r>
              <a:rPr lang="en-US" sz="1600"/>
              <a:t>Available</a:t>
            </a:r>
            <a:r>
              <a:rPr lang="en-US" sz="1600"/>
              <a:t> community resources to support families</a:t>
            </a:r>
            <a:endParaRPr sz="1600"/>
          </a:p>
          <a:p>
            <a:pPr indent="0" lvl="0" marL="0" rtl="0" algn="l">
              <a:lnSpc>
                <a:spcPct val="90000"/>
              </a:lnSpc>
              <a:spcBef>
                <a:spcPts val="1000"/>
              </a:spcBef>
              <a:spcAft>
                <a:spcPts val="0"/>
              </a:spcAft>
              <a:buNone/>
            </a:pPr>
            <a:r>
              <a:t/>
            </a:r>
            <a:endParaRPr sz="1600"/>
          </a:p>
          <a:p>
            <a:pPr indent="0" lvl="0" marL="0" rtl="0" algn="l">
              <a:lnSpc>
                <a:spcPct val="90000"/>
              </a:lnSpc>
              <a:spcBef>
                <a:spcPts val="1000"/>
              </a:spcBef>
              <a:spcAft>
                <a:spcPts val="0"/>
              </a:spcAft>
              <a:buNone/>
            </a:pPr>
            <a:r>
              <a:t/>
            </a:r>
            <a:endParaRPr sz="1600"/>
          </a:p>
        </p:txBody>
      </p:sp>
      <p:sp>
        <p:nvSpPr>
          <p:cNvPr id="91" name="Google Shape;91;p5"/>
          <p:cNvSpPr txBox="1"/>
          <p:nvPr>
            <p:ph idx="12" type="sldNum"/>
          </p:nvPr>
        </p:nvSpPr>
        <p:spPr>
          <a:xfrm>
            <a:off x="9217352" y="6344362"/>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92" name="Google Shape;92;p5"/>
          <p:cNvSpPr txBox="1"/>
          <p:nvPr>
            <p:ph type="title"/>
          </p:nvPr>
        </p:nvSpPr>
        <p:spPr>
          <a:xfrm>
            <a:off x="190746" y="204189"/>
            <a:ext cx="9850561" cy="590941"/>
          </a:xfrm>
          <a:prstGeom prst="rect">
            <a:avLst/>
          </a:prstGeom>
          <a:solidFill>
            <a:srgbClr val="850C70"/>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Calibri"/>
              <a:buNone/>
            </a:pPr>
            <a:r>
              <a:rPr lang="en-US"/>
              <a:t>Our Current Reality</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6"/>
          <p:cNvSpPr txBox="1"/>
          <p:nvPr>
            <p:ph type="title"/>
          </p:nvPr>
        </p:nvSpPr>
        <p:spPr>
          <a:xfrm>
            <a:off x="162370" y="2521499"/>
            <a:ext cx="11887200" cy="930512"/>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lt1"/>
              </a:buClr>
              <a:buSzPts val="6600"/>
              <a:buFont typeface="Candara"/>
              <a:buNone/>
            </a:pPr>
            <a:r>
              <a:rPr lang="en-US" sz="6600">
                <a:latin typeface="Candara"/>
                <a:ea typeface="Candara"/>
                <a:cs typeface="Candara"/>
                <a:sym typeface="Candara"/>
              </a:rPr>
              <a:t>Our School Improvement Plan</a:t>
            </a:r>
            <a:endParaRPr/>
          </a:p>
        </p:txBody>
      </p:sp>
      <p:sp>
        <p:nvSpPr>
          <p:cNvPr id="98" name="Google Shape;98;p6"/>
          <p:cNvSpPr txBox="1"/>
          <p:nvPr>
            <p:ph idx="12" type="sldNum"/>
          </p:nvPr>
        </p:nvSpPr>
        <p:spPr>
          <a:xfrm>
            <a:off x="9217352" y="6344362"/>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7"/>
          <p:cNvSpPr txBox="1"/>
          <p:nvPr>
            <p:ph idx="1" type="body"/>
          </p:nvPr>
        </p:nvSpPr>
        <p:spPr>
          <a:xfrm>
            <a:off x="190747" y="1681384"/>
            <a:ext cx="6771913" cy="4471587"/>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t/>
            </a:r>
            <a:endParaRPr b="1" sz="2800">
              <a:solidFill>
                <a:srgbClr val="000000"/>
              </a:solidFill>
            </a:endParaRPr>
          </a:p>
          <a:p>
            <a:pPr indent="0" lvl="0" marL="0" rtl="0" algn="l">
              <a:lnSpc>
                <a:spcPct val="90000"/>
              </a:lnSpc>
              <a:spcBef>
                <a:spcPts val="1000"/>
              </a:spcBef>
              <a:spcAft>
                <a:spcPts val="0"/>
              </a:spcAft>
              <a:buClr>
                <a:srgbClr val="000000"/>
              </a:buClr>
              <a:buSzPts val="3200"/>
              <a:buNone/>
            </a:pPr>
            <a:r>
              <a:rPr b="1" lang="en-US" sz="3200">
                <a:solidFill>
                  <a:srgbClr val="000000"/>
                </a:solidFill>
              </a:rPr>
              <a:t>Our school improvement plan</a:t>
            </a:r>
            <a:r>
              <a:rPr lang="en-US" sz="3200">
                <a:solidFill>
                  <a:srgbClr val="000000"/>
                </a:solidFill>
              </a:rPr>
              <a:t>:</a:t>
            </a:r>
            <a:endParaRPr/>
          </a:p>
          <a:p>
            <a:pPr indent="-177800" lvl="0" marL="171450" rtl="0" algn="l">
              <a:lnSpc>
                <a:spcPct val="90000"/>
              </a:lnSpc>
              <a:spcBef>
                <a:spcPts val="1000"/>
              </a:spcBef>
              <a:spcAft>
                <a:spcPts val="0"/>
              </a:spcAft>
              <a:buClr>
                <a:srgbClr val="000000"/>
              </a:buClr>
              <a:buSzPts val="2800"/>
              <a:buFont typeface="Arial"/>
              <a:buChar char="•"/>
            </a:pPr>
            <a:r>
              <a:rPr lang="en-US" sz="2800">
                <a:solidFill>
                  <a:srgbClr val="000000"/>
                </a:solidFill>
              </a:rPr>
              <a:t>Sets the </a:t>
            </a:r>
            <a:r>
              <a:rPr b="1" lang="en-US" sz="2800">
                <a:solidFill>
                  <a:srgbClr val="000000"/>
                </a:solidFill>
              </a:rPr>
              <a:t>goals</a:t>
            </a:r>
            <a:r>
              <a:rPr lang="en-US" sz="2800">
                <a:solidFill>
                  <a:srgbClr val="000000"/>
                </a:solidFill>
              </a:rPr>
              <a:t> that our school community is working to achieve </a:t>
            </a:r>
            <a:endParaRPr/>
          </a:p>
          <a:p>
            <a:pPr indent="-177800" lvl="0" marL="171450" rtl="0" algn="l">
              <a:lnSpc>
                <a:spcPct val="90000"/>
              </a:lnSpc>
              <a:spcBef>
                <a:spcPts val="1000"/>
              </a:spcBef>
              <a:spcAft>
                <a:spcPts val="0"/>
              </a:spcAft>
              <a:buClr>
                <a:srgbClr val="000000"/>
              </a:buClr>
              <a:buSzPts val="2800"/>
              <a:buFont typeface="Arial"/>
              <a:buChar char="•"/>
            </a:pPr>
            <a:r>
              <a:rPr lang="en-US" sz="2800">
                <a:solidFill>
                  <a:srgbClr val="000000"/>
                </a:solidFill>
              </a:rPr>
              <a:t>Identifies the </a:t>
            </a:r>
            <a:r>
              <a:rPr b="1" lang="en-US" sz="2800">
                <a:solidFill>
                  <a:srgbClr val="000000"/>
                </a:solidFill>
              </a:rPr>
              <a:t>strategies or activities</a:t>
            </a:r>
            <a:r>
              <a:rPr lang="en-US" sz="2800">
                <a:solidFill>
                  <a:srgbClr val="000000"/>
                </a:solidFill>
              </a:rPr>
              <a:t> that will help us reach those goals together</a:t>
            </a:r>
            <a:endParaRPr/>
          </a:p>
          <a:p>
            <a:pPr indent="0" lvl="0" marL="0" rtl="0" algn="l">
              <a:lnSpc>
                <a:spcPct val="90000"/>
              </a:lnSpc>
              <a:spcBef>
                <a:spcPts val="1000"/>
              </a:spcBef>
              <a:spcAft>
                <a:spcPts val="0"/>
              </a:spcAft>
              <a:buClr>
                <a:schemeClr val="dk1"/>
              </a:buClr>
              <a:buSzPts val="2400"/>
              <a:buNone/>
            </a:pPr>
            <a:r>
              <a:t/>
            </a:r>
            <a:endParaRPr>
              <a:solidFill>
                <a:srgbClr val="000000"/>
              </a:solidFill>
            </a:endParaRPr>
          </a:p>
          <a:p>
            <a:pPr indent="0" lvl="0" marL="0" rtl="0" algn="ctr">
              <a:lnSpc>
                <a:spcPct val="90000"/>
              </a:lnSpc>
              <a:spcBef>
                <a:spcPts val="1000"/>
              </a:spcBef>
              <a:spcAft>
                <a:spcPts val="0"/>
              </a:spcAft>
              <a:buClr>
                <a:srgbClr val="000000"/>
              </a:buClr>
              <a:buSzPts val="2400"/>
              <a:buNone/>
            </a:pPr>
            <a:r>
              <a:rPr i="1" lang="en-US">
                <a:solidFill>
                  <a:srgbClr val="000000"/>
                </a:solidFill>
              </a:rPr>
              <a:t>Every Minneapolis Public School is required to develop, implement, and monitor a school improvement plan.</a:t>
            </a:r>
            <a:endParaRPr/>
          </a:p>
          <a:p>
            <a:pPr indent="0" lvl="0" marL="0" rtl="0" algn="l">
              <a:lnSpc>
                <a:spcPct val="90000"/>
              </a:lnSpc>
              <a:spcBef>
                <a:spcPts val="1000"/>
              </a:spcBef>
              <a:spcAft>
                <a:spcPts val="0"/>
              </a:spcAft>
              <a:buClr>
                <a:schemeClr val="dk1"/>
              </a:buClr>
              <a:buSzPts val="1800"/>
              <a:buNone/>
            </a:pPr>
            <a:r>
              <a:t/>
            </a:r>
            <a:endParaRPr sz="1800"/>
          </a:p>
        </p:txBody>
      </p:sp>
      <p:sp>
        <p:nvSpPr>
          <p:cNvPr id="105" name="Google Shape;105;p7"/>
          <p:cNvSpPr txBox="1"/>
          <p:nvPr>
            <p:ph idx="12" type="sldNum"/>
          </p:nvPr>
        </p:nvSpPr>
        <p:spPr>
          <a:xfrm>
            <a:off x="11436736" y="6344362"/>
            <a:ext cx="523816"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106" name="Google Shape;106;p7"/>
          <p:cNvSpPr txBox="1"/>
          <p:nvPr>
            <p:ph idx="3" type="body"/>
          </p:nvPr>
        </p:nvSpPr>
        <p:spPr>
          <a:xfrm>
            <a:off x="207433" y="264610"/>
            <a:ext cx="4859338" cy="1230904"/>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4000"/>
              <a:buNone/>
            </a:pPr>
            <a:r>
              <a:rPr lang="en-US" sz="4000"/>
              <a:t>What’s a School Improvement Plan?</a:t>
            </a:r>
            <a:endParaRPr/>
          </a:p>
        </p:txBody>
      </p:sp>
      <p:pic>
        <p:nvPicPr>
          <p:cNvPr id="107" name="Google Shape;107;p7"/>
          <p:cNvPicPr preferRelativeResize="0"/>
          <p:nvPr/>
        </p:nvPicPr>
        <p:blipFill rotWithShape="1">
          <a:blip r:embed="rId3">
            <a:alphaModFix/>
          </a:blip>
          <a:srcRect b="7643" l="1409" r="-1" t="0"/>
          <a:stretch/>
        </p:blipFill>
        <p:spPr>
          <a:xfrm>
            <a:off x="7039779" y="206099"/>
            <a:ext cx="4572000" cy="6425897"/>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8"/>
          <p:cNvSpPr txBox="1"/>
          <p:nvPr>
            <p:ph idx="1" type="body"/>
          </p:nvPr>
        </p:nvSpPr>
        <p:spPr>
          <a:xfrm>
            <a:off x="190746" y="965601"/>
            <a:ext cx="11769806" cy="2086072"/>
          </a:xfrm>
          <a:prstGeom prst="rect">
            <a:avLst/>
          </a:prstGeom>
          <a:noFill/>
          <a:ln cap="flat" cmpd="sng" w="28575">
            <a:solidFill>
              <a:srgbClr val="7F7F7F"/>
            </a:solidFill>
            <a:prstDash val="lgDash"/>
            <a:round/>
            <a:headEnd len="sm" w="sm" type="none"/>
            <a:tailEnd len="sm" w="sm" type="none"/>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b="1" lang="en-US"/>
              <a:t>Goal: </a:t>
            </a:r>
            <a:endParaRPr/>
          </a:p>
          <a:p>
            <a:pPr indent="0" lvl="0" marL="0" rtl="0" algn="l">
              <a:lnSpc>
                <a:spcPct val="90000"/>
              </a:lnSpc>
              <a:spcBef>
                <a:spcPts val="1000"/>
              </a:spcBef>
              <a:spcAft>
                <a:spcPts val="0"/>
              </a:spcAft>
              <a:buClr>
                <a:srgbClr val="FF0000"/>
              </a:buClr>
              <a:buSzPts val="2800"/>
              <a:buNone/>
            </a:pPr>
            <a:r>
              <a:rPr lang="en-US" sz="2300"/>
              <a:t>The percentage of special education K-8th grade students meeting or exceeding expected growth targets in math will increase from 70% as measured on Spring 2024 FAST aMath to 75% as measured by Spring 2025 FAST aMath.</a:t>
            </a:r>
            <a:endParaRPr sz="4000"/>
          </a:p>
          <a:p>
            <a:pPr indent="-127000" lvl="0" marL="228600" rtl="0" algn="l">
              <a:lnSpc>
                <a:spcPct val="90000"/>
              </a:lnSpc>
              <a:spcBef>
                <a:spcPts val="1000"/>
              </a:spcBef>
              <a:spcAft>
                <a:spcPts val="0"/>
              </a:spcAft>
              <a:buClr>
                <a:schemeClr val="dk1"/>
              </a:buClr>
              <a:buSzPts val="1600"/>
              <a:buNone/>
            </a:pPr>
            <a:r>
              <a:t/>
            </a:r>
            <a:endParaRPr sz="1600"/>
          </a:p>
        </p:txBody>
      </p:sp>
      <p:sp>
        <p:nvSpPr>
          <p:cNvPr id="114" name="Google Shape;114;p8"/>
          <p:cNvSpPr txBox="1"/>
          <p:nvPr>
            <p:ph idx="2" type="body"/>
          </p:nvPr>
        </p:nvSpPr>
        <p:spPr>
          <a:xfrm>
            <a:off x="190746" y="4054768"/>
            <a:ext cx="11769806" cy="2289594"/>
          </a:xfrm>
          <a:prstGeom prst="rect">
            <a:avLst/>
          </a:prstGeom>
          <a:noFill/>
          <a:ln cap="flat" cmpd="sng" w="28575">
            <a:solidFill>
              <a:srgbClr val="7F7F7F"/>
            </a:solidFill>
            <a:prstDash val="dot"/>
            <a:round/>
            <a:headEnd len="sm" w="sm" type="none"/>
            <a:tailEnd len="sm" w="sm" type="none"/>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b="1" lang="en-US"/>
              <a:t>Strategy to achieve our goal:</a:t>
            </a:r>
            <a:endParaRPr/>
          </a:p>
          <a:p>
            <a:pPr indent="-57150" lvl="0" marL="114300" rtl="0" algn="l">
              <a:lnSpc>
                <a:spcPct val="90000"/>
              </a:lnSpc>
              <a:spcBef>
                <a:spcPts val="1000"/>
              </a:spcBef>
              <a:spcAft>
                <a:spcPts val="0"/>
              </a:spcAft>
              <a:buClr>
                <a:schemeClr val="dk1"/>
              </a:buClr>
              <a:buSzPts val="1600"/>
              <a:buNone/>
            </a:pPr>
            <a:r>
              <a:rPr lang="en-US" sz="2300"/>
              <a:t>Continued</a:t>
            </a:r>
            <a:r>
              <a:rPr lang="en-US" sz="2300"/>
              <a:t> professional growth in new content areas. Individual or team coaching support around academic strategies. School level after school PD based on individual needs/requests.</a:t>
            </a:r>
            <a:endParaRPr sz="2300"/>
          </a:p>
        </p:txBody>
      </p:sp>
      <p:sp>
        <p:nvSpPr>
          <p:cNvPr id="115" name="Google Shape;115;p8"/>
          <p:cNvSpPr txBox="1"/>
          <p:nvPr>
            <p:ph idx="12" type="sldNum"/>
          </p:nvPr>
        </p:nvSpPr>
        <p:spPr>
          <a:xfrm>
            <a:off x="9217352" y="6344362"/>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116" name="Google Shape;116;p8"/>
          <p:cNvSpPr txBox="1"/>
          <p:nvPr>
            <p:ph type="title"/>
          </p:nvPr>
        </p:nvSpPr>
        <p:spPr>
          <a:xfrm>
            <a:off x="190746" y="204189"/>
            <a:ext cx="9850561" cy="590941"/>
          </a:xfrm>
          <a:prstGeom prst="rect">
            <a:avLst/>
          </a:prstGeom>
          <a:solidFill>
            <a:srgbClr val="850C70"/>
          </a:solid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000"/>
              <a:buFont typeface="Calibri"/>
              <a:buNone/>
            </a:pPr>
            <a:r>
              <a:rPr lang="en-US" sz="4000"/>
              <a:t>Our School Improvement Plan</a:t>
            </a:r>
            <a:endParaRPr/>
          </a:p>
        </p:txBody>
      </p:sp>
      <p:sp>
        <p:nvSpPr>
          <p:cNvPr id="117" name="Google Shape;117;p8"/>
          <p:cNvSpPr/>
          <p:nvPr/>
        </p:nvSpPr>
        <p:spPr>
          <a:xfrm>
            <a:off x="5745143" y="3222144"/>
            <a:ext cx="330506" cy="616945"/>
          </a:xfrm>
          <a:prstGeom prst="downArrow">
            <a:avLst>
              <a:gd fmla="val 50000" name="adj1"/>
              <a:gd fmla="val 50000" name="adj2"/>
            </a:avLst>
          </a:prstGeom>
          <a:solidFill>
            <a:srgbClr val="0C0C0C"/>
          </a:solidFill>
          <a:ln cap="flat" cmpd="sng" w="12700">
            <a:solidFill>
              <a:srgbClr val="0C0C0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9"/>
          <p:cNvSpPr txBox="1"/>
          <p:nvPr>
            <p:ph idx="1" type="body"/>
          </p:nvPr>
        </p:nvSpPr>
        <p:spPr>
          <a:xfrm>
            <a:off x="190746" y="965601"/>
            <a:ext cx="11769806" cy="2086072"/>
          </a:xfrm>
          <a:prstGeom prst="rect">
            <a:avLst/>
          </a:prstGeom>
          <a:noFill/>
          <a:ln cap="flat" cmpd="sng" w="28575">
            <a:solidFill>
              <a:srgbClr val="7F7F7F"/>
            </a:solidFill>
            <a:prstDash val="lgDash"/>
            <a:round/>
            <a:headEnd len="sm" w="sm" type="none"/>
            <a:tailEnd len="sm" w="sm" type="none"/>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b="1" lang="en-US"/>
              <a:t>Goal: </a:t>
            </a:r>
            <a:endParaRPr/>
          </a:p>
          <a:p>
            <a:pPr indent="0" lvl="0" marL="0" rtl="0" algn="l">
              <a:lnSpc>
                <a:spcPct val="90000"/>
              </a:lnSpc>
              <a:spcBef>
                <a:spcPts val="1000"/>
              </a:spcBef>
              <a:spcAft>
                <a:spcPts val="0"/>
              </a:spcAft>
              <a:buClr>
                <a:srgbClr val="FF0000"/>
              </a:buClr>
              <a:buSzPts val="2800"/>
              <a:buNone/>
            </a:pPr>
            <a:r>
              <a:rPr lang="en-US" sz="2300"/>
              <a:t>The number restrictive procedures used will decrease by 10 percentage points, from 46 to 41 or fewer.</a:t>
            </a:r>
            <a:endParaRPr sz="2300"/>
          </a:p>
          <a:p>
            <a:pPr indent="-127000" lvl="0" marL="228600" rtl="0" algn="l">
              <a:lnSpc>
                <a:spcPct val="90000"/>
              </a:lnSpc>
              <a:spcBef>
                <a:spcPts val="1000"/>
              </a:spcBef>
              <a:spcAft>
                <a:spcPts val="0"/>
              </a:spcAft>
              <a:buClr>
                <a:schemeClr val="dk1"/>
              </a:buClr>
              <a:buSzPts val="1600"/>
              <a:buNone/>
            </a:pPr>
            <a:r>
              <a:t/>
            </a:r>
            <a:endParaRPr sz="1700"/>
          </a:p>
        </p:txBody>
      </p:sp>
      <p:sp>
        <p:nvSpPr>
          <p:cNvPr id="124" name="Google Shape;124;p9"/>
          <p:cNvSpPr txBox="1"/>
          <p:nvPr>
            <p:ph idx="2" type="body"/>
          </p:nvPr>
        </p:nvSpPr>
        <p:spPr>
          <a:xfrm>
            <a:off x="190746" y="4054768"/>
            <a:ext cx="11769806" cy="2289594"/>
          </a:xfrm>
          <a:prstGeom prst="rect">
            <a:avLst/>
          </a:prstGeom>
          <a:noFill/>
          <a:ln cap="flat" cmpd="sng" w="28575">
            <a:solidFill>
              <a:srgbClr val="7F7F7F"/>
            </a:solidFill>
            <a:prstDash val="dot"/>
            <a:round/>
            <a:headEnd len="sm" w="sm" type="none"/>
            <a:tailEnd len="sm" w="sm" type="none"/>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b="1" lang="en-US"/>
              <a:t>Strategy to achieve our goal:</a:t>
            </a:r>
            <a:endParaRPr/>
          </a:p>
          <a:p>
            <a:pPr indent="0" lvl="0" marL="228600" rtl="0" algn="l">
              <a:lnSpc>
                <a:spcPct val="90000"/>
              </a:lnSpc>
              <a:spcBef>
                <a:spcPts val="1000"/>
              </a:spcBef>
              <a:spcAft>
                <a:spcPts val="0"/>
              </a:spcAft>
              <a:buClr>
                <a:schemeClr val="dk1"/>
              </a:buClr>
              <a:buSzPts val="1600"/>
              <a:buNone/>
            </a:pPr>
            <a:r>
              <a:rPr lang="en-US" sz="2300"/>
              <a:t>Fall training for behavior deans and SEAs around Life Space Crisis Intervention. Monthly follow-up with SEAs and weekly with Deans for problem solving, data review, and intervention ideas.</a:t>
            </a:r>
            <a:endParaRPr sz="2300"/>
          </a:p>
          <a:p>
            <a:pPr indent="-127000" lvl="0" marL="228600" rtl="0" algn="l">
              <a:lnSpc>
                <a:spcPct val="90000"/>
              </a:lnSpc>
              <a:spcBef>
                <a:spcPts val="1000"/>
              </a:spcBef>
              <a:spcAft>
                <a:spcPts val="0"/>
              </a:spcAft>
              <a:buClr>
                <a:schemeClr val="dk1"/>
              </a:buClr>
              <a:buSzPts val="1600"/>
              <a:buNone/>
            </a:pPr>
            <a:r>
              <a:t/>
            </a:r>
            <a:endParaRPr sz="2300"/>
          </a:p>
        </p:txBody>
      </p:sp>
      <p:sp>
        <p:nvSpPr>
          <p:cNvPr id="125" name="Google Shape;125;p9"/>
          <p:cNvSpPr txBox="1"/>
          <p:nvPr>
            <p:ph idx="12" type="sldNum"/>
          </p:nvPr>
        </p:nvSpPr>
        <p:spPr>
          <a:xfrm>
            <a:off x="9217352" y="6344362"/>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126" name="Google Shape;126;p9"/>
          <p:cNvSpPr txBox="1"/>
          <p:nvPr>
            <p:ph type="title"/>
          </p:nvPr>
        </p:nvSpPr>
        <p:spPr>
          <a:xfrm>
            <a:off x="190746" y="204189"/>
            <a:ext cx="9850561" cy="590941"/>
          </a:xfrm>
          <a:prstGeom prst="rect">
            <a:avLst/>
          </a:prstGeom>
          <a:solidFill>
            <a:srgbClr val="850C70"/>
          </a:solid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000"/>
              <a:buFont typeface="Calibri"/>
              <a:buNone/>
            </a:pPr>
            <a:r>
              <a:rPr lang="en-US" sz="4000"/>
              <a:t>Our School Improvement Plan</a:t>
            </a:r>
            <a:endParaRPr/>
          </a:p>
        </p:txBody>
      </p:sp>
      <p:sp>
        <p:nvSpPr>
          <p:cNvPr id="127" name="Google Shape;127;p9"/>
          <p:cNvSpPr/>
          <p:nvPr/>
        </p:nvSpPr>
        <p:spPr>
          <a:xfrm>
            <a:off x="5745143" y="3222144"/>
            <a:ext cx="330506" cy="616945"/>
          </a:xfrm>
          <a:prstGeom prst="downArrow">
            <a:avLst>
              <a:gd fmla="val 50000" name="adj1"/>
              <a:gd fmla="val 50000" name="adj2"/>
            </a:avLst>
          </a:prstGeom>
          <a:solidFill>
            <a:srgbClr val="0C0C0C"/>
          </a:solidFill>
          <a:ln cap="flat" cmpd="sng" w="12700">
            <a:solidFill>
              <a:srgbClr val="0C0C0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10"/>
          <p:cNvSpPr txBox="1"/>
          <p:nvPr>
            <p:ph idx="1" type="body"/>
          </p:nvPr>
        </p:nvSpPr>
        <p:spPr>
          <a:xfrm>
            <a:off x="190746" y="965601"/>
            <a:ext cx="11769900" cy="2086200"/>
          </a:xfrm>
          <a:prstGeom prst="rect">
            <a:avLst/>
          </a:prstGeom>
          <a:noFill/>
          <a:ln cap="flat" cmpd="sng" w="28575">
            <a:solidFill>
              <a:srgbClr val="7F7F7F"/>
            </a:solidFill>
            <a:prstDash val="lgDash"/>
            <a:round/>
            <a:headEnd len="sm" w="sm" type="none"/>
            <a:tailEnd len="sm" w="sm" type="none"/>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b="1" lang="en-US"/>
              <a:t>Goal: </a:t>
            </a:r>
            <a:endParaRPr/>
          </a:p>
          <a:p>
            <a:pPr indent="0" lvl="0" marL="0" rtl="0" algn="l">
              <a:lnSpc>
                <a:spcPct val="90000"/>
              </a:lnSpc>
              <a:spcBef>
                <a:spcPts val="1000"/>
              </a:spcBef>
              <a:spcAft>
                <a:spcPts val="0"/>
              </a:spcAft>
              <a:buClr>
                <a:srgbClr val="FF0000"/>
              </a:buClr>
              <a:buSzPts val="2800"/>
              <a:buNone/>
            </a:pPr>
            <a:r>
              <a:rPr lang="en-US" sz="2300"/>
              <a:t>From building and district provided PD, 70% of staff will implement new reading and math strategies as measured on walk-throughs and PLC progress by Spring 2024</a:t>
            </a:r>
            <a:endParaRPr sz="2300"/>
          </a:p>
          <a:p>
            <a:pPr indent="-127000" lvl="0" marL="228600" rtl="0" algn="l">
              <a:lnSpc>
                <a:spcPct val="90000"/>
              </a:lnSpc>
              <a:spcBef>
                <a:spcPts val="1000"/>
              </a:spcBef>
              <a:spcAft>
                <a:spcPts val="0"/>
              </a:spcAft>
              <a:buClr>
                <a:schemeClr val="dk1"/>
              </a:buClr>
              <a:buSzPts val="1600"/>
              <a:buNone/>
            </a:pPr>
            <a:r>
              <a:t/>
            </a:r>
            <a:endParaRPr sz="1600"/>
          </a:p>
        </p:txBody>
      </p:sp>
      <p:sp>
        <p:nvSpPr>
          <p:cNvPr id="134" name="Google Shape;134;p10"/>
          <p:cNvSpPr txBox="1"/>
          <p:nvPr>
            <p:ph idx="2" type="body"/>
          </p:nvPr>
        </p:nvSpPr>
        <p:spPr>
          <a:xfrm>
            <a:off x="190746" y="4054768"/>
            <a:ext cx="11769806" cy="2289594"/>
          </a:xfrm>
          <a:prstGeom prst="rect">
            <a:avLst/>
          </a:prstGeom>
          <a:noFill/>
          <a:ln cap="flat" cmpd="sng" w="28575">
            <a:solidFill>
              <a:srgbClr val="7F7F7F"/>
            </a:solidFill>
            <a:prstDash val="dot"/>
            <a:round/>
            <a:headEnd len="sm" w="sm" type="none"/>
            <a:tailEnd len="sm" w="sm" type="none"/>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b="1" lang="en-US"/>
              <a:t>Strategy to achieve our goal:</a:t>
            </a:r>
            <a:endParaRPr/>
          </a:p>
          <a:p>
            <a:pPr indent="0" lvl="0" marL="228600" rtl="0" algn="l">
              <a:lnSpc>
                <a:spcPct val="90000"/>
              </a:lnSpc>
              <a:spcBef>
                <a:spcPts val="1000"/>
              </a:spcBef>
              <a:spcAft>
                <a:spcPts val="0"/>
              </a:spcAft>
              <a:buClr>
                <a:schemeClr val="dk1"/>
              </a:buClr>
              <a:buSzPts val="1600"/>
              <a:buNone/>
            </a:pPr>
            <a:r>
              <a:rPr lang="en-US" sz="2300"/>
              <a:t>Partnering with CAREI for literacy strategies. Building TOSA to help mentor new teachers and instructional practices. Meetings to determine additional support/training for all staff. Data review cycles for interventionists.</a:t>
            </a:r>
            <a:endParaRPr sz="2300"/>
          </a:p>
        </p:txBody>
      </p:sp>
      <p:sp>
        <p:nvSpPr>
          <p:cNvPr id="135" name="Google Shape;135;p10"/>
          <p:cNvSpPr txBox="1"/>
          <p:nvPr>
            <p:ph idx="12" type="sldNum"/>
          </p:nvPr>
        </p:nvSpPr>
        <p:spPr>
          <a:xfrm>
            <a:off x="9217352" y="6344362"/>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136" name="Google Shape;136;p10"/>
          <p:cNvSpPr txBox="1"/>
          <p:nvPr>
            <p:ph type="title"/>
          </p:nvPr>
        </p:nvSpPr>
        <p:spPr>
          <a:xfrm>
            <a:off x="190746" y="204189"/>
            <a:ext cx="9850561" cy="590941"/>
          </a:xfrm>
          <a:prstGeom prst="rect">
            <a:avLst/>
          </a:prstGeom>
          <a:solidFill>
            <a:srgbClr val="850C70"/>
          </a:solid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000"/>
              <a:buFont typeface="Calibri"/>
              <a:buNone/>
            </a:pPr>
            <a:r>
              <a:rPr lang="en-US" sz="4000"/>
              <a:t>Our School Improvement Plan</a:t>
            </a:r>
            <a:endParaRPr/>
          </a:p>
        </p:txBody>
      </p:sp>
      <p:sp>
        <p:nvSpPr>
          <p:cNvPr id="137" name="Google Shape;137;p10"/>
          <p:cNvSpPr/>
          <p:nvPr/>
        </p:nvSpPr>
        <p:spPr>
          <a:xfrm>
            <a:off x="5745143" y="3222144"/>
            <a:ext cx="330506" cy="616945"/>
          </a:xfrm>
          <a:prstGeom prst="downArrow">
            <a:avLst>
              <a:gd fmla="val 50000" name="adj1"/>
              <a:gd fmla="val 50000" name="adj2"/>
            </a:avLst>
          </a:prstGeom>
          <a:solidFill>
            <a:srgbClr val="0C0C0C"/>
          </a:solidFill>
          <a:ln cap="flat" cmpd="sng" w="12700">
            <a:solidFill>
              <a:srgbClr val="0C0C0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g2f977e6826e_1_5"/>
          <p:cNvSpPr txBox="1"/>
          <p:nvPr>
            <p:ph idx="1" type="body"/>
          </p:nvPr>
        </p:nvSpPr>
        <p:spPr>
          <a:xfrm>
            <a:off x="190746" y="965601"/>
            <a:ext cx="11769900" cy="2086200"/>
          </a:xfrm>
          <a:prstGeom prst="rect">
            <a:avLst/>
          </a:prstGeom>
          <a:noFill/>
          <a:ln cap="flat" cmpd="sng" w="28575">
            <a:solidFill>
              <a:srgbClr val="7F7F7F"/>
            </a:solidFill>
            <a:prstDash val="lgDash"/>
            <a:round/>
            <a:headEnd len="sm" w="sm" type="none"/>
            <a:tailEnd len="sm" w="sm" type="none"/>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b="1" lang="en-US"/>
              <a:t>Goal: </a:t>
            </a:r>
            <a:endParaRPr/>
          </a:p>
          <a:p>
            <a:pPr indent="0" lvl="0" marL="0" rtl="0" algn="l">
              <a:lnSpc>
                <a:spcPct val="90000"/>
              </a:lnSpc>
              <a:spcBef>
                <a:spcPts val="1000"/>
              </a:spcBef>
              <a:spcAft>
                <a:spcPts val="0"/>
              </a:spcAft>
              <a:buClr>
                <a:srgbClr val="FF0000"/>
              </a:buClr>
              <a:buSzPts val="2800"/>
              <a:buNone/>
            </a:pPr>
            <a:r>
              <a:rPr lang="en-US" sz="2300"/>
              <a:t>The percentage of special education K-8th grade students meeting or exceeding expected growth targets in reading will increase from 62% as measured on Spring 2024 FAST aReading to 65% as measured by Spring 2025 FAST aReading.</a:t>
            </a:r>
            <a:endParaRPr sz="2300"/>
          </a:p>
          <a:p>
            <a:pPr indent="-127000" lvl="0" marL="228600" rtl="0" algn="l">
              <a:lnSpc>
                <a:spcPct val="90000"/>
              </a:lnSpc>
              <a:spcBef>
                <a:spcPts val="1000"/>
              </a:spcBef>
              <a:spcAft>
                <a:spcPts val="0"/>
              </a:spcAft>
              <a:buClr>
                <a:schemeClr val="dk1"/>
              </a:buClr>
              <a:buSzPts val="1600"/>
              <a:buNone/>
            </a:pPr>
            <a:r>
              <a:t/>
            </a:r>
            <a:endParaRPr sz="1600"/>
          </a:p>
        </p:txBody>
      </p:sp>
      <p:sp>
        <p:nvSpPr>
          <p:cNvPr id="144" name="Google Shape;144;g2f977e6826e_1_5"/>
          <p:cNvSpPr txBox="1"/>
          <p:nvPr>
            <p:ph idx="2" type="body"/>
          </p:nvPr>
        </p:nvSpPr>
        <p:spPr>
          <a:xfrm>
            <a:off x="190746" y="4054768"/>
            <a:ext cx="11769900" cy="2289600"/>
          </a:xfrm>
          <a:prstGeom prst="rect">
            <a:avLst/>
          </a:prstGeom>
          <a:noFill/>
          <a:ln cap="flat" cmpd="sng" w="28575">
            <a:solidFill>
              <a:srgbClr val="7F7F7F"/>
            </a:solidFill>
            <a:prstDash val="dot"/>
            <a:round/>
            <a:headEnd len="sm" w="sm" type="none"/>
            <a:tailEnd len="sm" w="sm" type="none"/>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b="1" lang="en-US"/>
              <a:t>Strategy to achieve our goal:</a:t>
            </a:r>
            <a:endParaRPr/>
          </a:p>
          <a:p>
            <a:pPr indent="-57150" lvl="0" marL="114300" rtl="0" algn="l">
              <a:spcBef>
                <a:spcPts val="1000"/>
              </a:spcBef>
              <a:spcAft>
                <a:spcPts val="0"/>
              </a:spcAft>
              <a:buClr>
                <a:schemeClr val="dk1"/>
              </a:buClr>
              <a:buSzPts val="1600"/>
              <a:buFont typeface="Arial"/>
              <a:buNone/>
            </a:pPr>
            <a:r>
              <a:rPr lang="en-US" sz="2300"/>
              <a:t>Continued professional growth in new content areas. Individual or team coaching support around academic strategies. School level after school PD based on individual needs/requests.</a:t>
            </a:r>
            <a:endParaRPr sz="2300"/>
          </a:p>
          <a:p>
            <a:pPr indent="0" lvl="0" marL="0" rtl="0" algn="l">
              <a:lnSpc>
                <a:spcPct val="90000"/>
              </a:lnSpc>
              <a:spcBef>
                <a:spcPts val="1000"/>
              </a:spcBef>
              <a:spcAft>
                <a:spcPts val="0"/>
              </a:spcAft>
              <a:buClr>
                <a:srgbClr val="FF0000"/>
              </a:buClr>
              <a:buSzPts val="2800"/>
              <a:buNone/>
            </a:pPr>
            <a:r>
              <a:t/>
            </a:r>
            <a:endParaRPr>
              <a:solidFill>
                <a:srgbClr val="FF0000"/>
              </a:solidFill>
            </a:endParaRPr>
          </a:p>
          <a:p>
            <a:pPr indent="-127000" lvl="0" marL="228600" rtl="0" algn="l">
              <a:lnSpc>
                <a:spcPct val="90000"/>
              </a:lnSpc>
              <a:spcBef>
                <a:spcPts val="1000"/>
              </a:spcBef>
              <a:spcAft>
                <a:spcPts val="0"/>
              </a:spcAft>
              <a:buClr>
                <a:schemeClr val="dk1"/>
              </a:buClr>
              <a:buSzPts val="1600"/>
              <a:buNone/>
            </a:pPr>
            <a:r>
              <a:t/>
            </a:r>
            <a:endParaRPr sz="1600"/>
          </a:p>
        </p:txBody>
      </p:sp>
      <p:sp>
        <p:nvSpPr>
          <p:cNvPr id="145" name="Google Shape;145;g2f977e6826e_1_5"/>
          <p:cNvSpPr txBox="1"/>
          <p:nvPr>
            <p:ph idx="12" type="sldNum"/>
          </p:nvPr>
        </p:nvSpPr>
        <p:spPr>
          <a:xfrm>
            <a:off x="9217352" y="6344362"/>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146" name="Google Shape;146;g2f977e6826e_1_5"/>
          <p:cNvSpPr txBox="1"/>
          <p:nvPr>
            <p:ph type="title"/>
          </p:nvPr>
        </p:nvSpPr>
        <p:spPr>
          <a:xfrm>
            <a:off x="190746" y="204189"/>
            <a:ext cx="9850500" cy="591000"/>
          </a:xfrm>
          <a:prstGeom prst="rect">
            <a:avLst/>
          </a:prstGeom>
          <a:solidFill>
            <a:srgbClr val="850C70"/>
          </a:solid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000"/>
              <a:buFont typeface="Calibri"/>
              <a:buNone/>
            </a:pPr>
            <a:r>
              <a:rPr lang="en-US" sz="4000"/>
              <a:t>Our School Improvement Plan</a:t>
            </a:r>
            <a:endParaRPr/>
          </a:p>
        </p:txBody>
      </p:sp>
      <p:sp>
        <p:nvSpPr>
          <p:cNvPr id="147" name="Google Shape;147;g2f977e6826e_1_5"/>
          <p:cNvSpPr/>
          <p:nvPr/>
        </p:nvSpPr>
        <p:spPr>
          <a:xfrm>
            <a:off x="5745143" y="3222144"/>
            <a:ext cx="330600" cy="616800"/>
          </a:xfrm>
          <a:prstGeom prst="downArrow">
            <a:avLst>
              <a:gd fmla="val 50000" name="adj1"/>
              <a:gd fmla="val 50000" name="adj2"/>
            </a:avLst>
          </a:prstGeom>
          <a:solidFill>
            <a:srgbClr val="0C0C0C"/>
          </a:solidFill>
          <a:ln cap="flat" cmpd="sng" w="12700">
            <a:solidFill>
              <a:srgbClr val="0C0C0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11"/>
          <p:cNvSpPr txBox="1"/>
          <p:nvPr>
            <p:ph idx="1" type="body"/>
          </p:nvPr>
        </p:nvSpPr>
        <p:spPr>
          <a:xfrm>
            <a:off x="190746" y="2509573"/>
            <a:ext cx="5808402" cy="3834787"/>
          </a:xfrm>
          <a:prstGeom prst="rect">
            <a:avLst/>
          </a:prstGeom>
          <a:noFill/>
          <a:ln cap="flat" cmpd="sng" w="28575">
            <a:solidFill>
              <a:srgbClr val="7F7F7F"/>
            </a:solidFill>
            <a:prstDash val="dash"/>
            <a:round/>
            <a:headEnd len="sm" w="sm" type="none"/>
            <a:tailEnd len="sm" w="sm" type="none"/>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400"/>
              <a:buNone/>
            </a:pPr>
            <a:r>
              <a:rPr b="1" lang="en-US" sz="2400"/>
              <a:t>Assessments help us answer questions such as: </a:t>
            </a:r>
            <a:endParaRPr/>
          </a:p>
          <a:p>
            <a:pPr indent="-228600" lvl="0" marL="228600" rtl="0" algn="l">
              <a:lnSpc>
                <a:spcPct val="90000"/>
              </a:lnSpc>
              <a:spcBef>
                <a:spcPts val="1000"/>
              </a:spcBef>
              <a:spcAft>
                <a:spcPts val="0"/>
              </a:spcAft>
              <a:buClr>
                <a:schemeClr val="dk1"/>
              </a:buClr>
              <a:buSzPts val="2400"/>
              <a:buChar char="•"/>
            </a:pPr>
            <a:r>
              <a:rPr i="1" lang="en-US" sz="2400"/>
              <a:t>Are we teaching what we think we are teaching?</a:t>
            </a:r>
            <a:endParaRPr/>
          </a:p>
          <a:p>
            <a:pPr indent="-228600" lvl="0" marL="228600" rtl="0" algn="l">
              <a:lnSpc>
                <a:spcPct val="90000"/>
              </a:lnSpc>
              <a:spcBef>
                <a:spcPts val="1000"/>
              </a:spcBef>
              <a:spcAft>
                <a:spcPts val="0"/>
              </a:spcAft>
              <a:buClr>
                <a:schemeClr val="dk1"/>
              </a:buClr>
              <a:buSzPts val="2400"/>
              <a:buChar char="•"/>
            </a:pPr>
            <a:r>
              <a:rPr i="1" lang="en-US" sz="2400"/>
              <a:t>Are students learning what we intend for them to be learning?</a:t>
            </a:r>
            <a:endParaRPr/>
          </a:p>
          <a:p>
            <a:pPr indent="-228600" lvl="0" marL="228600" rtl="0" algn="l">
              <a:lnSpc>
                <a:spcPct val="90000"/>
              </a:lnSpc>
              <a:spcBef>
                <a:spcPts val="1000"/>
              </a:spcBef>
              <a:spcAft>
                <a:spcPts val="0"/>
              </a:spcAft>
              <a:buClr>
                <a:schemeClr val="dk1"/>
              </a:buClr>
              <a:buSzPts val="2400"/>
              <a:buChar char="•"/>
            </a:pPr>
            <a:r>
              <a:rPr i="1" lang="en-US" sz="2400"/>
              <a:t>Are all students improving and being appropriately challenged?</a:t>
            </a:r>
            <a:endParaRPr/>
          </a:p>
          <a:p>
            <a:pPr indent="0" lvl="0" marL="0" rtl="0" algn="l">
              <a:lnSpc>
                <a:spcPct val="90000"/>
              </a:lnSpc>
              <a:spcBef>
                <a:spcPts val="1000"/>
              </a:spcBef>
              <a:spcAft>
                <a:spcPts val="0"/>
              </a:spcAft>
              <a:buClr>
                <a:schemeClr val="dk1"/>
              </a:buClr>
              <a:buSzPts val="1600"/>
              <a:buNone/>
            </a:pPr>
            <a:r>
              <a:t/>
            </a:r>
            <a:endParaRPr sz="1600"/>
          </a:p>
        </p:txBody>
      </p:sp>
      <p:sp>
        <p:nvSpPr>
          <p:cNvPr id="154" name="Google Shape;154;p11"/>
          <p:cNvSpPr txBox="1"/>
          <p:nvPr>
            <p:ph idx="2" type="body"/>
          </p:nvPr>
        </p:nvSpPr>
        <p:spPr>
          <a:xfrm>
            <a:off x="6221338" y="2509573"/>
            <a:ext cx="5739214" cy="3834787"/>
          </a:xfrm>
          <a:prstGeom prst="rect">
            <a:avLst/>
          </a:prstGeom>
          <a:noFill/>
          <a:ln cap="flat" cmpd="sng" w="28575">
            <a:solidFill>
              <a:srgbClr val="7F7F7F"/>
            </a:solidFill>
            <a:prstDash val="dash"/>
            <a:round/>
            <a:headEnd len="sm" w="sm" type="none"/>
            <a:tailEnd len="sm" w="sm" type="none"/>
          </a:ln>
        </p:spPr>
        <p:txBody>
          <a:bodyPr anchorCtr="0" anchor="t" bIns="45700" lIns="91425" spcFirstLastPara="1" rIns="91425" wrap="square" tIns="45700">
            <a:normAutofit fontScale="77500" lnSpcReduction="20000"/>
          </a:bodyPr>
          <a:lstStyle/>
          <a:p>
            <a:pPr indent="0" lvl="0" marL="0" rtl="0" algn="l">
              <a:lnSpc>
                <a:spcPct val="90000"/>
              </a:lnSpc>
              <a:spcBef>
                <a:spcPts val="0"/>
              </a:spcBef>
              <a:spcAft>
                <a:spcPts val="0"/>
              </a:spcAft>
              <a:buClr>
                <a:schemeClr val="dk1"/>
              </a:buClr>
              <a:buSzPct val="100000"/>
              <a:buNone/>
            </a:pPr>
            <a:r>
              <a:rPr b="1" lang="en-US" sz="2400"/>
              <a:t>Some of the assessments our students will take this year are:</a:t>
            </a:r>
            <a:endParaRPr/>
          </a:p>
          <a:p>
            <a:pPr indent="-194310" lvl="0" marL="228600" rtl="0" algn="l">
              <a:lnSpc>
                <a:spcPct val="90000"/>
              </a:lnSpc>
              <a:spcBef>
                <a:spcPts val="1000"/>
              </a:spcBef>
              <a:spcAft>
                <a:spcPts val="0"/>
              </a:spcAft>
              <a:buClr>
                <a:schemeClr val="dk1"/>
              </a:buClr>
              <a:buSzPct val="100000"/>
              <a:buChar char="•"/>
            </a:pPr>
            <a:r>
              <a:rPr lang="en-US" sz="2400"/>
              <a:t>MCA’s</a:t>
            </a:r>
            <a:endParaRPr sz="2400"/>
          </a:p>
          <a:p>
            <a:pPr indent="-194310" lvl="0" marL="228600" rtl="0" algn="l">
              <a:lnSpc>
                <a:spcPct val="90000"/>
              </a:lnSpc>
              <a:spcBef>
                <a:spcPts val="1000"/>
              </a:spcBef>
              <a:spcAft>
                <a:spcPts val="0"/>
              </a:spcAft>
              <a:buSzPct val="100000"/>
              <a:buChar char="•"/>
            </a:pPr>
            <a:r>
              <a:rPr lang="en-US" sz="2400"/>
              <a:t>FAST</a:t>
            </a:r>
            <a:endParaRPr sz="2400"/>
          </a:p>
          <a:p>
            <a:pPr indent="-194310" lvl="0" marL="228600" rtl="0" algn="l">
              <a:lnSpc>
                <a:spcPct val="90000"/>
              </a:lnSpc>
              <a:spcBef>
                <a:spcPts val="1000"/>
              </a:spcBef>
              <a:spcAft>
                <a:spcPts val="0"/>
              </a:spcAft>
              <a:buSzPct val="100000"/>
              <a:buChar char="•"/>
            </a:pPr>
            <a:r>
              <a:rPr lang="en-US" sz="2400"/>
              <a:t>Functional</a:t>
            </a:r>
            <a:r>
              <a:rPr lang="en-US" sz="2400"/>
              <a:t> Phonics Benchmarks</a:t>
            </a:r>
            <a:endParaRPr sz="2400"/>
          </a:p>
          <a:p>
            <a:pPr indent="-194310" lvl="0" marL="228600" rtl="0" algn="l">
              <a:lnSpc>
                <a:spcPct val="90000"/>
              </a:lnSpc>
              <a:spcBef>
                <a:spcPts val="1000"/>
              </a:spcBef>
              <a:spcAft>
                <a:spcPts val="0"/>
              </a:spcAft>
              <a:buSzPct val="100000"/>
              <a:buChar char="•"/>
            </a:pPr>
            <a:r>
              <a:rPr lang="en-US" sz="2400"/>
              <a:t>Com/KCom</a:t>
            </a:r>
            <a:endParaRPr sz="2400"/>
          </a:p>
          <a:p>
            <a:pPr indent="-194310" lvl="0" marL="228600" rtl="0" algn="l">
              <a:lnSpc>
                <a:spcPct val="90000"/>
              </a:lnSpc>
              <a:spcBef>
                <a:spcPts val="1000"/>
              </a:spcBef>
              <a:spcAft>
                <a:spcPts val="0"/>
              </a:spcAft>
              <a:buSzPct val="100000"/>
              <a:buChar char="•"/>
            </a:pPr>
            <a:r>
              <a:rPr lang="en-US" sz="2400"/>
              <a:t>CAPTI-M.S.</a:t>
            </a:r>
            <a:endParaRPr sz="2400"/>
          </a:p>
          <a:p>
            <a:pPr indent="-194310" lvl="0" marL="228600" rtl="0" algn="l">
              <a:lnSpc>
                <a:spcPct val="90000"/>
              </a:lnSpc>
              <a:spcBef>
                <a:spcPts val="1000"/>
              </a:spcBef>
              <a:spcAft>
                <a:spcPts val="0"/>
              </a:spcAft>
              <a:buSzPct val="100000"/>
              <a:buChar char="•"/>
            </a:pPr>
            <a:r>
              <a:rPr lang="en-US" sz="2400"/>
              <a:t>i-Ready</a:t>
            </a:r>
            <a:endParaRPr sz="2400"/>
          </a:p>
          <a:p>
            <a:pPr indent="-194310" lvl="0" marL="228600" rtl="0" algn="l">
              <a:lnSpc>
                <a:spcPct val="90000"/>
              </a:lnSpc>
              <a:spcBef>
                <a:spcPts val="1000"/>
              </a:spcBef>
              <a:spcAft>
                <a:spcPts val="0"/>
              </a:spcAft>
              <a:buSzPct val="100000"/>
              <a:buChar char="•"/>
            </a:pPr>
            <a:r>
              <a:rPr lang="en-US" sz="2400"/>
              <a:t>MTAS</a:t>
            </a:r>
            <a:endParaRPr sz="2400"/>
          </a:p>
          <a:p>
            <a:pPr indent="-194310" lvl="0" marL="228600" rtl="0" algn="l">
              <a:lnSpc>
                <a:spcPct val="90000"/>
              </a:lnSpc>
              <a:spcBef>
                <a:spcPts val="1000"/>
              </a:spcBef>
              <a:spcAft>
                <a:spcPts val="0"/>
              </a:spcAft>
              <a:buSzPct val="100000"/>
              <a:buChar char="•"/>
            </a:pPr>
            <a:r>
              <a:rPr lang="en-US" sz="2400"/>
              <a:t>Individualized monitoring </a:t>
            </a:r>
            <a:endParaRPr sz="2400"/>
          </a:p>
          <a:p>
            <a:pPr indent="0" lvl="0" marL="0" rtl="0" algn="l">
              <a:lnSpc>
                <a:spcPct val="90000"/>
              </a:lnSpc>
              <a:spcBef>
                <a:spcPts val="1000"/>
              </a:spcBef>
              <a:spcAft>
                <a:spcPts val="0"/>
              </a:spcAft>
              <a:buNone/>
            </a:pPr>
            <a:r>
              <a:t/>
            </a:r>
            <a:endParaRPr sz="2400"/>
          </a:p>
          <a:p>
            <a:pPr indent="0" lvl="0" marL="0" rtl="0" algn="l">
              <a:lnSpc>
                <a:spcPct val="90000"/>
              </a:lnSpc>
              <a:spcBef>
                <a:spcPts val="1000"/>
              </a:spcBef>
              <a:spcAft>
                <a:spcPts val="0"/>
              </a:spcAft>
              <a:buClr>
                <a:schemeClr val="dk1"/>
              </a:buClr>
              <a:buSzPct val="100000"/>
              <a:buNone/>
            </a:pPr>
            <a:r>
              <a:t/>
            </a:r>
            <a:endParaRPr sz="2600"/>
          </a:p>
        </p:txBody>
      </p:sp>
      <p:sp>
        <p:nvSpPr>
          <p:cNvPr id="155" name="Google Shape;155;p11"/>
          <p:cNvSpPr txBox="1"/>
          <p:nvPr>
            <p:ph idx="12" type="sldNum"/>
          </p:nvPr>
        </p:nvSpPr>
        <p:spPr>
          <a:xfrm>
            <a:off x="9217352" y="6344362"/>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156" name="Google Shape;156;p11"/>
          <p:cNvSpPr txBox="1"/>
          <p:nvPr>
            <p:ph type="title"/>
          </p:nvPr>
        </p:nvSpPr>
        <p:spPr>
          <a:xfrm>
            <a:off x="190746" y="204189"/>
            <a:ext cx="9850561" cy="590941"/>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Calibri"/>
              <a:buNone/>
            </a:pPr>
            <a:r>
              <a:rPr lang="en-US"/>
              <a:t>How We Measure Student Progress</a:t>
            </a:r>
            <a:endParaRPr/>
          </a:p>
        </p:txBody>
      </p:sp>
      <p:sp>
        <p:nvSpPr>
          <p:cNvPr id="157" name="Google Shape;157;p11"/>
          <p:cNvSpPr txBox="1"/>
          <p:nvPr/>
        </p:nvSpPr>
        <p:spPr>
          <a:xfrm>
            <a:off x="190746" y="1052187"/>
            <a:ext cx="11769806" cy="1200329"/>
          </a:xfrm>
          <a:prstGeom prst="rect">
            <a:avLst/>
          </a:prstGeom>
          <a:noFill/>
          <a:ln cap="flat" cmpd="sng" w="28575">
            <a:solidFill>
              <a:srgbClr val="7F7F7F"/>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Calibri"/>
                <a:ea typeface="Calibri"/>
                <a:cs typeface="Calibri"/>
                <a:sym typeface="Calibri"/>
              </a:rPr>
              <a:t>We want to make sure our students are learning as much as possible, so we use state and district assessments to determine their strengths and areas for growth. The results of these assessments help us figure out how we can better support our students in the classroom.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12"/>
          <p:cNvSpPr txBox="1"/>
          <p:nvPr>
            <p:ph idx="1" type="body"/>
          </p:nvPr>
        </p:nvSpPr>
        <p:spPr>
          <a:xfrm>
            <a:off x="190747" y="1681384"/>
            <a:ext cx="6938186" cy="4516216"/>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400"/>
              <a:buNone/>
            </a:pPr>
            <a:r>
              <a:rPr lang="en-US"/>
              <a:t>Throughout the year, we’ll share information with you about how your student is doing in the classroom.  </a:t>
            </a:r>
            <a:endParaRPr/>
          </a:p>
          <a:p>
            <a:pPr indent="0" lvl="0" marL="0" rtl="0" algn="l">
              <a:lnSpc>
                <a:spcPct val="90000"/>
              </a:lnSpc>
              <a:spcBef>
                <a:spcPts val="1000"/>
              </a:spcBef>
              <a:spcAft>
                <a:spcPts val="0"/>
              </a:spcAft>
              <a:buClr>
                <a:schemeClr val="dk1"/>
              </a:buClr>
              <a:buSzPts val="2400"/>
              <a:buNone/>
            </a:pPr>
            <a:r>
              <a:rPr lang="en-US"/>
              <a:t>We’ll do it in the following ways:</a:t>
            </a:r>
            <a:endParaRPr/>
          </a:p>
          <a:p>
            <a:pPr indent="-342900" lvl="0" marL="342900" rtl="0" algn="l">
              <a:lnSpc>
                <a:spcPct val="90000"/>
              </a:lnSpc>
              <a:spcBef>
                <a:spcPts val="600"/>
              </a:spcBef>
              <a:spcAft>
                <a:spcPts val="0"/>
              </a:spcAft>
              <a:buClr>
                <a:schemeClr val="dk1"/>
              </a:buClr>
              <a:buSzPts val="2400"/>
              <a:buFont typeface="Arial"/>
              <a:buChar char="•"/>
            </a:pPr>
            <a:r>
              <a:rPr lang="en-US"/>
              <a:t>Parent-Teacher conferences on: </a:t>
            </a:r>
            <a:r>
              <a:rPr lang="en-US"/>
              <a:t>October 16, February 14</a:t>
            </a:r>
            <a:endParaRPr/>
          </a:p>
          <a:p>
            <a:pPr indent="-342900" lvl="0" marL="342900" rtl="0" algn="l">
              <a:lnSpc>
                <a:spcPct val="90000"/>
              </a:lnSpc>
              <a:spcBef>
                <a:spcPts val="600"/>
              </a:spcBef>
              <a:spcAft>
                <a:spcPts val="0"/>
              </a:spcAft>
              <a:buClr>
                <a:schemeClr val="dk1"/>
              </a:buClr>
              <a:buSzPts val="2400"/>
              <a:buFont typeface="Arial"/>
              <a:buChar char="•"/>
            </a:pPr>
            <a:r>
              <a:rPr lang="en-US"/>
              <a:t>Quarterly report cards </a:t>
            </a:r>
            <a:r>
              <a:rPr lang="en-US"/>
              <a:t>will be mailed home</a:t>
            </a:r>
            <a:endParaRPr/>
          </a:p>
          <a:p>
            <a:pPr indent="-342900" lvl="0" marL="342900" rtl="0" algn="l">
              <a:lnSpc>
                <a:spcPct val="90000"/>
              </a:lnSpc>
              <a:spcBef>
                <a:spcPts val="600"/>
              </a:spcBef>
              <a:spcAft>
                <a:spcPts val="0"/>
              </a:spcAft>
              <a:buClr>
                <a:schemeClr val="dk1"/>
              </a:buClr>
              <a:buSzPts val="2400"/>
              <a:buFont typeface="Arial"/>
              <a:buChar char="•"/>
            </a:pPr>
            <a:r>
              <a:rPr lang="en-US"/>
              <a:t>IEP meetings</a:t>
            </a:r>
            <a:endParaRPr/>
          </a:p>
          <a:p>
            <a:pPr indent="-342900" lvl="0" marL="342900" rtl="0" algn="l">
              <a:lnSpc>
                <a:spcPct val="90000"/>
              </a:lnSpc>
              <a:spcBef>
                <a:spcPts val="600"/>
              </a:spcBef>
              <a:spcAft>
                <a:spcPts val="0"/>
              </a:spcAft>
              <a:buSzPts val="2400"/>
              <a:buChar char="•"/>
            </a:pPr>
            <a:r>
              <a:rPr lang="en-US"/>
              <a:t>Phone calls</a:t>
            </a:r>
            <a:endParaRPr/>
          </a:p>
          <a:p>
            <a:pPr indent="0" lvl="0" marL="0" rtl="0" algn="l">
              <a:lnSpc>
                <a:spcPct val="90000"/>
              </a:lnSpc>
              <a:spcBef>
                <a:spcPts val="1000"/>
              </a:spcBef>
              <a:spcAft>
                <a:spcPts val="0"/>
              </a:spcAft>
              <a:buClr>
                <a:schemeClr val="dk1"/>
              </a:buClr>
              <a:buSzPts val="2400"/>
              <a:buNone/>
            </a:pPr>
            <a:r>
              <a:t/>
            </a:r>
            <a:endParaRPr b="1">
              <a:solidFill>
                <a:srgbClr val="000000"/>
              </a:solidFill>
            </a:endParaRPr>
          </a:p>
        </p:txBody>
      </p:sp>
      <p:sp>
        <p:nvSpPr>
          <p:cNvPr id="164" name="Google Shape;164;p12"/>
          <p:cNvSpPr txBox="1"/>
          <p:nvPr>
            <p:ph idx="12" type="sldNum"/>
          </p:nvPr>
        </p:nvSpPr>
        <p:spPr>
          <a:xfrm>
            <a:off x="11436736" y="6344362"/>
            <a:ext cx="523816"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165" name="Google Shape;165;p12"/>
          <p:cNvSpPr txBox="1"/>
          <p:nvPr>
            <p:ph idx="3" type="body"/>
          </p:nvPr>
        </p:nvSpPr>
        <p:spPr>
          <a:xfrm>
            <a:off x="190500" y="264610"/>
            <a:ext cx="4859338" cy="1230904"/>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US"/>
              <a:t>How We’ll Share Student Progress with You</a:t>
            </a:r>
            <a:endParaRPr/>
          </a:p>
        </p:txBody>
      </p:sp>
      <p:pic>
        <p:nvPicPr>
          <p:cNvPr id="166" name="Google Shape;166;p12"/>
          <p:cNvPicPr preferRelativeResize="0"/>
          <p:nvPr/>
        </p:nvPicPr>
        <p:blipFill rotWithShape="1">
          <a:blip r:embed="rId3">
            <a:alphaModFix/>
          </a:blip>
          <a:srcRect b="0" l="0" r="0" t="0"/>
          <a:stretch/>
        </p:blipFill>
        <p:spPr>
          <a:xfrm>
            <a:off x="7270018" y="433944"/>
            <a:ext cx="4690534" cy="4291839"/>
          </a:xfrm>
          <a:prstGeom prst="rect">
            <a:avLst/>
          </a:prstGeom>
          <a:noFill/>
          <a:ln cap="flat" cmpd="sng" w="57150">
            <a:solidFill>
              <a:srgbClr val="7F7F7F"/>
            </a:solidFill>
            <a:prstDash val="solid"/>
            <a:round/>
            <a:headEnd len="sm" w="sm" type="none"/>
            <a:tailEnd len="sm" w="sm" type="none"/>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70" name="Shape 170"/>
        <p:cNvGrpSpPr/>
        <p:nvPr/>
      </p:nvGrpSpPr>
      <p:grpSpPr>
        <a:xfrm>
          <a:off x="0" y="0"/>
          <a:ext cx="0" cy="0"/>
          <a:chOff x="0" y="0"/>
          <a:chExt cx="0" cy="0"/>
        </a:xfrm>
      </p:grpSpPr>
      <p:sp>
        <p:nvSpPr>
          <p:cNvPr id="171" name="Google Shape;171;p13"/>
          <p:cNvSpPr txBox="1"/>
          <p:nvPr>
            <p:ph type="title"/>
          </p:nvPr>
        </p:nvSpPr>
        <p:spPr>
          <a:xfrm>
            <a:off x="162370" y="2521499"/>
            <a:ext cx="11887200" cy="930512"/>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lt1"/>
              </a:buClr>
              <a:buSzPts val="6600"/>
              <a:buFont typeface="Candara"/>
              <a:buNone/>
            </a:pPr>
            <a:r>
              <a:rPr lang="en-US" sz="6600">
                <a:latin typeface="Candara"/>
                <a:ea typeface="Candara"/>
                <a:cs typeface="Candara"/>
                <a:sym typeface="Candara"/>
              </a:rPr>
              <a:t>Data Points for Co-interpretation</a:t>
            </a:r>
            <a:endParaRPr/>
          </a:p>
        </p:txBody>
      </p:sp>
      <p:sp>
        <p:nvSpPr>
          <p:cNvPr id="172" name="Google Shape;172;p13"/>
          <p:cNvSpPr txBox="1"/>
          <p:nvPr>
            <p:ph idx="12" type="sldNum"/>
          </p:nvPr>
        </p:nvSpPr>
        <p:spPr>
          <a:xfrm>
            <a:off x="9217352" y="6344362"/>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14"/>
          <p:cNvSpPr txBox="1"/>
          <p:nvPr>
            <p:ph type="title"/>
          </p:nvPr>
        </p:nvSpPr>
        <p:spPr>
          <a:xfrm>
            <a:off x="162370" y="2521499"/>
            <a:ext cx="11887200" cy="9306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lt1"/>
              </a:buClr>
              <a:buSzPts val="6600"/>
              <a:buFont typeface="Candara"/>
              <a:buNone/>
            </a:pPr>
            <a:r>
              <a:rPr lang="en-US" sz="6600">
                <a:latin typeface="Candara"/>
                <a:ea typeface="Candara"/>
                <a:cs typeface="Candara"/>
                <a:sym typeface="Candara"/>
              </a:rPr>
              <a:t>Title I</a:t>
            </a:r>
            <a:endParaRPr/>
          </a:p>
        </p:txBody>
      </p:sp>
      <p:sp>
        <p:nvSpPr>
          <p:cNvPr id="178" name="Google Shape;178;p14"/>
          <p:cNvSpPr txBox="1"/>
          <p:nvPr>
            <p:ph idx="12" type="sldNum"/>
          </p:nvPr>
        </p:nvSpPr>
        <p:spPr>
          <a:xfrm>
            <a:off x="9217352" y="6344362"/>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15"/>
          <p:cNvSpPr txBox="1"/>
          <p:nvPr>
            <p:ph idx="1" type="body"/>
          </p:nvPr>
        </p:nvSpPr>
        <p:spPr>
          <a:xfrm>
            <a:off x="1449107" y="5377566"/>
            <a:ext cx="9426711" cy="1099565"/>
          </a:xfrm>
          <a:prstGeom prst="rect">
            <a:avLst/>
          </a:prstGeom>
          <a:noFill/>
          <a:ln cap="flat" cmpd="sng" w="28575">
            <a:solidFill>
              <a:srgbClr val="7F7F7F"/>
            </a:solidFill>
            <a:prstDash val="dashDot"/>
            <a:round/>
            <a:headEnd len="sm" w="sm" type="none"/>
            <a:tailEnd len="sm" w="sm" type="none"/>
          </a:ln>
        </p:spPr>
        <p:txBody>
          <a:bodyPr anchorCtr="0" anchor="t" bIns="45700" lIns="91425" spcFirstLastPara="1" rIns="91425" wrap="square" tIns="45700">
            <a:normAutofit/>
          </a:bodyPr>
          <a:lstStyle/>
          <a:p>
            <a:pPr indent="0" lvl="1" marL="0" rtl="0" algn="ctr">
              <a:lnSpc>
                <a:spcPct val="90000"/>
              </a:lnSpc>
              <a:spcBef>
                <a:spcPts val="0"/>
              </a:spcBef>
              <a:spcAft>
                <a:spcPts val="0"/>
              </a:spcAft>
              <a:buClr>
                <a:schemeClr val="dk1"/>
              </a:buClr>
              <a:buSzPts val="3200"/>
              <a:buNone/>
            </a:pPr>
            <a:r>
              <a:rPr b="1" i="1" lang="en-US" sz="3200"/>
              <a:t>Title I supports our School Improvement Plan, and the funding we receive helps us reach our goals.</a:t>
            </a:r>
            <a:endParaRPr i="1" sz="3200"/>
          </a:p>
        </p:txBody>
      </p:sp>
      <p:sp>
        <p:nvSpPr>
          <p:cNvPr id="185" name="Google Shape;185;p15"/>
          <p:cNvSpPr txBox="1"/>
          <p:nvPr>
            <p:ph idx="12" type="sldNum"/>
          </p:nvPr>
        </p:nvSpPr>
        <p:spPr>
          <a:xfrm>
            <a:off x="9217352" y="6344362"/>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186" name="Google Shape;186;p15"/>
          <p:cNvSpPr txBox="1"/>
          <p:nvPr>
            <p:ph type="title"/>
          </p:nvPr>
        </p:nvSpPr>
        <p:spPr>
          <a:xfrm>
            <a:off x="190747" y="228393"/>
            <a:ext cx="9850561" cy="57491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3600"/>
              <a:buFont typeface="Calibri"/>
              <a:buNone/>
            </a:pPr>
            <a:r>
              <a:rPr lang="en-US"/>
              <a:t>What is Title I?</a:t>
            </a:r>
            <a:endParaRPr/>
          </a:p>
        </p:txBody>
      </p:sp>
      <p:pic>
        <p:nvPicPr>
          <p:cNvPr id="187" name="Google Shape;187;p15"/>
          <p:cNvPicPr preferRelativeResize="0"/>
          <p:nvPr/>
        </p:nvPicPr>
        <p:blipFill rotWithShape="1">
          <a:blip r:embed="rId3">
            <a:alphaModFix/>
          </a:blip>
          <a:srcRect b="11124" l="4583" r="0" t="0"/>
          <a:stretch/>
        </p:blipFill>
        <p:spPr>
          <a:xfrm>
            <a:off x="204601" y="905567"/>
            <a:ext cx="6778089" cy="4212257"/>
          </a:xfrm>
          <a:prstGeom prst="rect">
            <a:avLst/>
          </a:prstGeom>
          <a:noFill/>
          <a:ln>
            <a:noFill/>
          </a:ln>
        </p:spPr>
      </p:pic>
      <p:sp>
        <p:nvSpPr>
          <p:cNvPr id="188" name="Google Shape;188;p15"/>
          <p:cNvSpPr txBox="1"/>
          <p:nvPr/>
        </p:nvSpPr>
        <p:spPr>
          <a:xfrm>
            <a:off x="7079673" y="1037588"/>
            <a:ext cx="4700770" cy="3997109"/>
          </a:xfrm>
          <a:prstGeom prst="rect">
            <a:avLst/>
          </a:prstGeom>
          <a:noFill/>
          <a:ln>
            <a:noFill/>
          </a:ln>
        </p:spPr>
        <p:txBody>
          <a:bodyPr anchorCtr="0" anchor="t" bIns="45700" lIns="91425" spcFirstLastPara="1" rIns="91425" wrap="square" tIns="45700">
            <a:spAutoFit/>
          </a:bodyPr>
          <a:lstStyle/>
          <a:p>
            <a:pPr indent="0" lvl="1"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Title I is a federal program </a:t>
            </a:r>
            <a:r>
              <a:rPr b="0" i="0" lang="en-US" sz="2800" u="none" cap="none" strike="noStrike">
                <a:solidFill>
                  <a:schemeClr val="dk1"/>
                </a:solidFill>
                <a:latin typeface="Calibri"/>
                <a:ea typeface="Calibri"/>
                <a:cs typeface="Calibri"/>
                <a:sym typeface="Calibri"/>
              </a:rPr>
              <a:t>that provides </a:t>
            </a:r>
            <a:r>
              <a:rPr b="1" i="0" lang="en-US" sz="2800" u="none" cap="none" strike="noStrike">
                <a:solidFill>
                  <a:schemeClr val="dk1"/>
                </a:solidFill>
                <a:latin typeface="Calibri"/>
                <a:ea typeface="Calibri"/>
                <a:cs typeface="Calibri"/>
                <a:sym typeface="Calibri"/>
              </a:rPr>
              <a:t>money to schools and districts</a:t>
            </a:r>
            <a:r>
              <a:rPr b="0" i="0" lang="en-US" sz="2800" u="none" cap="none" strike="noStrike">
                <a:solidFill>
                  <a:schemeClr val="dk1"/>
                </a:solidFill>
                <a:latin typeface="Calibri"/>
                <a:ea typeface="Calibri"/>
                <a:cs typeface="Calibri"/>
                <a:sym typeface="Calibri"/>
              </a:rPr>
              <a:t> to help them ensure all children have an </a:t>
            </a:r>
            <a:r>
              <a:rPr b="1" i="0" lang="en-US" sz="2800" u="none" cap="none" strike="noStrike">
                <a:solidFill>
                  <a:schemeClr val="dk1"/>
                </a:solidFill>
                <a:latin typeface="Calibri"/>
                <a:ea typeface="Calibri"/>
                <a:cs typeface="Calibri"/>
                <a:sym typeface="Calibri"/>
              </a:rPr>
              <a:t>equal opportunity to get a high-quality education </a:t>
            </a:r>
            <a:r>
              <a:rPr b="0" i="0" lang="en-US" sz="2800" u="none" cap="none" strike="noStrike">
                <a:solidFill>
                  <a:schemeClr val="dk1"/>
                </a:solidFill>
                <a:latin typeface="Calibri"/>
                <a:ea typeface="Calibri"/>
                <a:cs typeface="Calibri"/>
                <a:sym typeface="Calibri"/>
              </a:rPr>
              <a:t>and achieve proficiency on our state’s academic standards and assessments.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16"/>
          <p:cNvSpPr txBox="1"/>
          <p:nvPr>
            <p:ph idx="1" type="body"/>
          </p:nvPr>
        </p:nvSpPr>
        <p:spPr>
          <a:xfrm>
            <a:off x="333909" y="3034721"/>
            <a:ext cx="11728241" cy="3075302"/>
          </a:xfrm>
          <a:prstGeom prst="rect">
            <a:avLst/>
          </a:prstGeom>
          <a:noFill/>
          <a:ln>
            <a:noFill/>
          </a:ln>
        </p:spPr>
        <p:txBody>
          <a:bodyPr anchorCtr="0" anchor="t" bIns="45700" lIns="91425" spcFirstLastPara="1" rIns="91425" wrap="square" tIns="45700">
            <a:normAutofit fontScale="92500" lnSpcReduction="20000"/>
          </a:bodyPr>
          <a:lstStyle/>
          <a:p>
            <a:pPr indent="0" lvl="1" marL="0" rtl="0" algn="l">
              <a:lnSpc>
                <a:spcPct val="90000"/>
              </a:lnSpc>
              <a:spcBef>
                <a:spcPts val="0"/>
              </a:spcBef>
              <a:spcAft>
                <a:spcPts val="0"/>
              </a:spcAft>
              <a:buClr>
                <a:schemeClr val="dk1"/>
              </a:buClr>
              <a:buSzPct val="100000"/>
              <a:buNone/>
            </a:pPr>
            <a:r>
              <a:rPr lang="en-US" sz="3200"/>
              <a:t>For this school year, we received $</a:t>
            </a:r>
            <a:r>
              <a:rPr lang="en-US" sz="3200"/>
              <a:t>27,997</a:t>
            </a:r>
            <a:r>
              <a:rPr lang="en-US" sz="3200"/>
              <a:t> in Title I funding, which makes up less than 1%</a:t>
            </a:r>
            <a:r>
              <a:rPr lang="en-US" sz="3200">
                <a:solidFill>
                  <a:srgbClr val="FF0000"/>
                </a:solidFill>
              </a:rPr>
              <a:t> </a:t>
            </a:r>
            <a:r>
              <a:rPr lang="en-US" sz="3200"/>
              <a:t>of our school budget.  </a:t>
            </a:r>
            <a:endParaRPr/>
          </a:p>
          <a:p>
            <a:pPr indent="0" lvl="1" marL="0" rtl="0" algn="l">
              <a:lnSpc>
                <a:spcPct val="90000"/>
              </a:lnSpc>
              <a:spcBef>
                <a:spcPts val="1000"/>
              </a:spcBef>
              <a:spcAft>
                <a:spcPts val="0"/>
              </a:spcAft>
              <a:buClr>
                <a:schemeClr val="dk1"/>
              </a:buClr>
              <a:buSzPct val="100000"/>
              <a:buNone/>
            </a:pPr>
            <a:r>
              <a:t/>
            </a:r>
            <a:endParaRPr i="1" sz="3200"/>
          </a:p>
          <a:p>
            <a:pPr indent="0" lvl="1" marL="0" rtl="0" algn="l">
              <a:lnSpc>
                <a:spcPct val="90000"/>
              </a:lnSpc>
              <a:spcBef>
                <a:spcPts val="1000"/>
              </a:spcBef>
              <a:spcAft>
                <a:spcPts val="0"/>
              </a:spcAft>
              <a:buClr>
                <a:schemeClr val="dk1"/>
              </a:buClr>
              <a:buSzPct val="100000"/>
              <a:buNone/>
            </a:pPr>
            <a:r>
              <a:rPr i="1" lang="en-US" sz="3200"/>
              <a:t>We are required to use Title I funding to improve the academic achievement of all students and engage YOU, our families, in that process!</a:t>
            </a:r>
            <a:endParaRPr/>
          </a:p>
          <a:p>
            <a:pPr indent="0" lvl="1" marL="0" rtl="0" algn="l">
              <a:lnSpc>
                <a:spcPct val="90000"/>
              </a:lnSpc>
              <a:spcBef>
                <a:spcPts val="1000"/>
              </a:spcBef>
              <a:spcAft>
                <a:spcPts val="0"/>
              </a:spcAft>
              <a:buClr>
                <a:schemeClr val="dk1"/>
              </a:buClr>
              <a:buSzPct val="100000"/>
              <a:buNone/>
            </a:pPr>
            <a:r>
              <a:t/>
            </a:r>
            <a:endParaRPr/>
          </a:p>
          <a:p>
            <a:pPr indent="-87629" lvl="1" marL="228600" rtl="0" algn="l">
              <a:lnSpc>
                <a:spcPct val="90000"/>
              </a:lnSpc>
              <a:spcBef>
                <a:spcPts val="1000"/>
              </a:spcBef>
              <a:spcAft>
                <a:spcPts val="0"/>
              </a:spcAft>
              <a:buClr>
                <a:schemeClr val="dk1"/>
              </a:buClr>
              <a:buSzPct val="100000"/>
              <a:buNone/>
            </a:pPr>
            <a:r>
              <a:t/>
            </a:r>
            <a:endParaRPr/>
          </a:p>
          <a:p>
            <a:pPr indent="-111125" lvl="2" marL="685800" rtl="0" algn="l">
              <a:lnSpc>
                <a:spcPct val="90000"/>
              </a:lnSpc>
              <a:spcBef>
                <a:spcPts val="1000"/>
              </a:spcBef>
              <a:spcAft>
                <a:spcPts val="0"/>
              </a:spcAft>
              <a:buClr>
                <a:schemeClr val="dk1"/>
              </a:buClr>
              <a:buSzPct val="100000"/>
              <a:buNone/>
            </a:pPr>
            <a:r>
              <a:t/>
            </a:r>
            <a:endParaRPr/>
          </a:p>
        </p:txBody>
      </p:sp>
      <p:sp>
        <p:nvSpPr>
          <p:cNvPr id="195" name="Google Shape;195;p16"/>
          <p:cNvSpPr txBox="1"/>
          <p:nvPr>
            <p:ph idx="12" type="sldNum"/>
          </p:nvPr>
        </p:nvSpPr>
        <p:spPr>
          <a:xfrm>
            <a:off x="9217352" y="6344362"/>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196" name="Google Shape;196;p16"/>
          <p:cNvSpPr txBox="1"/>
          <p:nvPr/>
        </p:nvSpPr>
        <p:spPr>
          <a:xfrm>
            <a:off x="626534" y="1026456"/>
            <a:ext cx="10690800" cy="1569900"/>
          </a:xfrm>
          <a:prstGeom prst="rect">
            <a:avLst/>
          </a:prstGeom>
          <a:noFill/>
          <a:ln cap="flat" cmpd="sng" w="28575">
            <a:solidFill>
              <a:srgbClr val="7F7F7F"/>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1" lang="en-US" sz="3200">
                <a:solidFill>
                  <a:schemeClr val="dk1"/>
                </a:solidFill>
                <a:latin typeface="Calibri"/>
                <a:ea typeface="Calibri"/>
                <a:cs typeface="Calibri"/>
                <a:sym typeface="Calibri"/>
              </a:rPr>
              <a:t>River Bend</a:t>
            </a:r>
            <a:r>
              <a:rPr b="1" i="1" lang="en-US" sz="3200" u="none" cap="none" strike="noStrike">
                <a:solidFill>
                  <a:srgbClr val="0C0C0C"/>
                </a:solidFill>
                <a:latin typeface="Calibri"/>
                <a:ea typeface="Calibri"/>
                <a:cs typeface="Calibri"/>
                <a:sym typeface="Calibri"/>
              </a:rPr>
              <a:t> is a schoolwide Title I program, which means all our students are able to benefit from the services we provide with our Title I funding.</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17"/>
          <p:cNvSpPr txBox="1"/>
          <p:nvPr>
            <p:ph idx="1" type="body"/>
          </p:nvPr>
        </p:nvSpPr>
        <p:spPr>
          <a:xfrm>
            <a:off x="190746" y="965600"/>
            <a:ext cx="5808402" cy="5378761"/>
          </a:xfrm>
          <a:prstGeom prst="rect">
            <a:avLst/>
          </a:prstGeom>
          <a:noFill/>
          <a:ln cap="flat" cmpd="sng" w="28575">
            <a:solidFill>
              <a:srgbClr val="7F7F7F"/>
            </a:solidFill>
            <a:prstDash val="dash"/>
            <a:round/>
            <a:headEnd len="sm" w="sm" type="none"/>
            <a:tailEnd len="sm" w="sm" type="none"/>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b="1" lang="en-US"/>
              <a:t>Curriculum and Instruction Support</a:t>
            </a:r>
            <a:endParaRPr/>
          </a:p>
          <a:p>
            <a:pPr indent="-228600" lvl="0" marL="228600" rtl="0" algn="l">
              <a:lnSpc>
                <a:spcPct val="90000"/>
              </a:lnSpc>
              <a:spcBef>
                <a:spcPts val="1000"/>
              </a:spcBef>
              <a:spcAft>
                <a:spcPts val="0"/>
              </a:spcAft>
              <a:buClr>
                <a:schemeClr val="dk1"/>
              </a:buClr>
              <a:buSzPts val="2600"/>
              <a:buChar char="•"/>
            </a:pPr>
            <a:r>
              <a:rPr lang="en-US" sz="2600"/>
              <a:t>To buy up a </a:t>
            </a:r>
            <a:r>
              <a:rPr lang="en-US" sz="2600"/>
              <a:t>portion</a:t>
            </a:r>
            <a:r>
              <a:rPr lang="en-US" sz="2600"/>
              <a:t> of a TOSA </a:t>
            </a:r>
            <a:r>
              <a:rPr lang="en-US" sz="2600"/>
              <a:t>position</a:t>
            </a:r>
            <a:r>
              <a:rPr lang="en-US" sz="2600"/>
              <a:t>, to support teachers in </a:t>
            </a:r>
            <a:r>
              <a:rPr lang="en-US" sz="2600"/>
              <a:t>instructional</a:t>
            </a:r>
            <a:r>
              <a:rPr lang="en-US" sz="2600"/>
              <a:t> strategies</a:t>
            </a:r>
            <a:endParaRPr sz="2600"/>
          </a:p>
          <a:p>
            <a:pPr indent="0" lvl="0" marL="0" rtl="0" algn="l">
              <a:lnSpc>
                <a:spcPct val="90000"/>
              </a:lnSpc>
              <a:spcBef>
                <a:spcPts val="1000"/>
              </a:spcBef>
              <a:spcAft>
                <a:spcPts val="0"/>
              </a:spcAft>
              <a:buNone/>
            </a:pPr>
            <a:r>
              <a:rPr lang="en-US" sz="2600"/>
              <a:t> </a:t>
            </a:r>
            <a:endParaRPr/>
          </a:p>
          <a:p>
            <a:pPr indent="0" lvl="0" marL="0" rtl="0" algn="l">
              <a:lnSpc>
                <a:spcPct val="90000"/>
              </a:lnSpc>
              <a:spcBef>
                <a:spcPts val="1000"/>
              </a:spcBef>
              <a:spcAft>
                <a:spcPts val="0"/>
              </a:spcAft>
              <a:buClr>
                <a:schemeClr val="dk1"/>
              </a:buClr>
              <a:buSzPts val="1600"/>
              <a:buNone/>
            </a:pPr>
            <a:r>
              <a:t/>
            </a:r>
            <a:endParaRPr sz="1600"/>
          </a:p>
        </p:txBody>
      </p:sp>
      <p:sp>
        <p:nvSpPr>
          <p:cNvPr id="203" name="Google Shape;203;p17"/>
          <p:cNvSpPr txBox="1"/>
          <p:nvPr>
            <p:ph idx="2" type="body"/>
          </p:nvPr>
        </p:nvSpPr>
        <p:spPr>
          <a:xfrm>
            <a:off x="6221338" y="965601"/>
            <a:ext cx="5739214" cy="5378760"/>
          </a:xfrm>
          <a:prstGeom prst="rect">
            <a:avLst/>
          </a:prstGeom>
          <a:noFill/>
          <a:ln cap="flat" cmpd="sng" w="28575">
            <a:solidFill>
              <a:srgbClr val="7F7F7F"/>
            </a:solidFill>
            <a:prstDash val="dash"/>
            <a:round/>
            <a:headEnd len="sm" w="sm" type="none"/>
            <a:tailEnd len="sm" w="sm" type="none"/>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b="1" lang="en-US"/>
              <a:t>Family Engagement </a:t>
            </a:r>
            <a:endParaRPr/>
          </a:p>
          <a:p>
            <a:pPr indent="-228600" lvl="0" marL="228600" rtl="0" algn="l">
              <a:lnSpc>
                <a:spcPct val="90000"/>
              </a:lnSpc>
              <a:spcBef>
                <a:spcPts val="1000"/>
              </a:spcBef>
              <a:spcAft>
                <a:spcPts val="0"/>
              </a:spcAft>
              <a:buClr>
                <a:schemeClr val="dk1"/>
              </a:buClr>
              <a:buSzPts val="2600"/>
              <a:buChar char="•"/>
            </a:pPr>
            <a:r>
              <a:rPr lang="en-US" sz="2600"/>
              <a:t>Funds used to provide food for families at events</a:t>
            </a:r>
            <a:endParaRPr/>
          </a:p>
        </p:txBody>
      </p:sp>
      <p:sp>
        <p:nvSpPr>
          <p:cNvPr id="204" name="Google Shape;204;p17"/>
          <p:cNvSpPr txBox="1"/>
          <p:nvPr>
            <p:ph idx="12" type="sldNum"/>
          </p:nvPr>
        </p:nvSpPr>
        <p:spPr>
          <a:xfrm>
            <a:off x="9217352" y="6344362"/>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205" name="Google Shape;205;p17"/>
          <p:cNvSpPr txBox="1"/>
          <p:nvPr>
            <p:ph type="title"/>
          </p:nvPr>
        </p:nvSpPr>
        <p:spPr>
          <a:xfrm>
            <a:off x="190746" y="204189"/>
            <a:ext cx="9850561" cy="590941"/>
          </a:xfrm>
          <a:prstGeom prst="rect">
            <a:avLst/>
          </a:prstGeom>
          <a:solidFill>
            <a:srgbClr val="850C70"/>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Calibri"/>
              <a:buNone/>
            </a:pPr>
            <a:r>
              <a:rPr lang="en-US"/>
              <a:t>How We’re Using our Title I Funding</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pic>
        <p:nvPicPr>
          <p:cNvPr id="211" name="Google Shape;211;p18"/>
          <p:cNvPicPr preferRelativeResize="0"/>
          <p:nvPr>
            <p:ph idx="2" type="pic"/>
          </p:nvPr>
        </p:nvPicPr>
        <p:blipFill rotWithShape="1">
          <a:blip r:embed="rId3">
            <a:alphaModFix/>
          </a:blip>
          <a:srcRect b="14998" l="0" r="0" t="14999"/>
          <a:stretch/>
        </p:blipFill>
        <p:spPr>
          <a:xfrm>
            <a:off x="584612" y="1775335"/>
            <a:ext cx="4065448" cy="4268907"/>
          </a:xfrm>
          <a:prstGeom prst="rect">
            <a:avLst/>
          </a:prstGeom>
          <a:noFill/>
          <a:ln>
            <a:noFill/>
          </a:ln>
        </p:spPr>
      </p:pic>
      <p:sp>
        <p:nvSpPr>
          <p:cNvPr id="212" name="Google Shape;212;p18"/>
          <p:cNvSpPr txBox="1"/>
          <p:nvPr>
            <p:ph idx="1" type="body"/>
          </p:nvPr>
        </p:nvSpPr>
        <p:spPr>
          <a:xfrm>
            <a:off x="5103744" y="442347"/>
            <a:ext cx="6912563" cy="5902015"/>
          </a:xfrm>
          <a:prstGeom prst="rect">
            <a:avLst/>
          </a:prstGeom>
          <a:noFill/>
          <a:ln>
            <a:noFill/>
          </a:ln>
        </p:spPr>
        <p:txBody>
          <a:bodyPr anchorCtr="0" anchor="t" bIns="45700" lIns="91425" spcFirstLastPara="1" rIns="91425" wrap="square" tIns="45700">
            <a:normAutofit/>
          </a:bodyPr>
          <a:lstStyle/>
          <a:p>
            <a:pPr indent="-342900" lvl="0" marL="342900" rtl="0" algn="l">
              <a:lnSpc>
                <a:spcPct val="90000"/>
              </a:lnSpc>
              <a:spcBef>
                <a:spcPts val="0"/>
              </a:spcBef>
              <a:spcAft>
                <a:spcPts val="0"/>
              </a:spcAft>
              <a:buClr>
                <a:schemeClr val="dk1"/>
              </a:buClr>
              <a:buSzPts val="2000"/>
              <a:buFont typeface="Arial"/>
              <a:buChar char="•"/>
            </a:pPr>
            <a:r>
              <a:rPr b="1" lang="en-US" sz="2000"/>
              <a:t>Request information from the district </a:t>
            </a:r>
            <a:r>
              <a:rPr lang="en-US" sz="2000"/>
              <a:t>about whether your student’s teacher meets State licensing approval for the grade and subject being taught, is teaching with a waiver, and/or has certification for the field being taught</a:t>
            </a:r>
            <a:endParaRPr/>
          </a:p>
          <a:p>
            <a:pPr indent="-342900" lvl="0" marL="342900" rtl="0" algn="l">
              <a:lnSpc>
                <a:spcPct val="90000"/>
              </a:lnSpc>
              <a:spcBef>
                <a:spcPts val="1000"/>
              </a:spcBef>
              <a:spcAft>
                <a:spcPts val="0"/>
              </a:spcAft>
              <a:buClr>
                <a:schemeClr val="dk1"/>
              </a:buClr>
              <a:buSzPts val="2000"/>
              <a:buFont typeface="Arial"/>
              <a:buChar char="•"/>
            </a:pPr>
            <a:r>
              <a:rPr lang="en-US" sz="2000"/>
              <a:t>Request information about the qualifications of any paraprofessional providing instruction</a:t>
            </a:r>
            <a:endParaRPr/>
          </a:p>
          <a:p>
            <a:pPr indent="-342900" lvl="0" marL="342900" rtl="0" algn="l">
              <a:lnSpc>
                <a:spcPct val="90000"/>
              </a:lnSpc>
              <a:spcBef>
                <a:spcPts val="1000"/>
              </a:spcBef>
              <a:spcAft>
                <a:spcPts val="0"/>
              </a:spcAft>
              <a:buClr>
                <a:schemeClr val="dk1"/>
              </a:buClr>
              <a:buSzPts val="2000"/>
              <a:buFont typeface="Arial"/>
              <a:buChar char="•"/>
            </a:pPr>
            <a:r>
              <a:rPr lang="en-US" sz="2000"/>
              <a:t>Know how your child’s </a:t>
            </a:r>
            <a:r>
              <a:rPr b="1" lang="en-US" sz="2000"/>
              <a:t>school is rated </a:t>
            </a:r>
            <a:r>
              <a:rPr lang="en-US" sz="2000"/>
              <a:t>on its state test scores</a:t>
            </a:r>
            <a:endParaRPr/>
          </a:p>
          <a:p>
            <a:pPr indent="-342900" lvl="0" marL="342900" rtl="0" algn="l">
              <a:lnSpc>
                <a:spcPct val="90000"/>
              </a:lnSpc>
              <a:spcBef>
                <a:spcPts val="1000"/>
              </a:spcBef>
              <a:spcAft>
                <a:spcPts val="0"/>
              </a:spcAft>
              <a:buClr>
                <a:schemeClr val="dk1"/>
              </a:buClr>
              <a:buSzPts val="2000"/>
              <a:buFont typeface="Arial"/>
              <a:buChar char="•"/>
            </a:pPr>
            <a:r>
              <a:rPr lang="en-US" sz="2000"/>
              <a:t>Expect </a:t>
            </a:r>
            <a:r>
              <a:rPr b="1" lang="en-US" sz="2000"/>
              <a:t>regular communication </a:t>
            </a:r>
            <a:r>
              <a:rPr lang="en-US" sz="2000"/>
              <a:t>with your school in a language that you can understand</a:t>
            </a:r>
            <a:endParaRPr/>
          </a:p>
          <a:p>
            <a:pPr indent="-342900" lvl="0" marL="342900" rtl="0" algn="l">
              <a:lnSpc>
                <a:spcPct val="90000"/>
              </a:lnSpc>
              <a:spcBef>
                <a:spcPts val="1000"/>
              </a:spcBef>
              <a:spcAft>
                <a:spcPts val="0"/>
              </a:spcAft>
              <a:buClr>
                <a:schemeClr val="dk1"/>
              </a:buClr>
              <a:buSzPts val="2000"/>
              <a:buFont typeface="Arial"/>
              <a:buChar char="•"/>
            </a:pPr>
            <a:r>
              <a:rPr lang="en-US" sz="2000"/>
              <a:t>Work with other families and staff to develop a </a:t>
            </a:r>
            <a:r>
              <a:rPr b="1" lang="en-US" sz="2000"/>
              <a:t>compact</a:t>
            </a:r>
            <a:r>
              <a:rPr lang="en-US" sz="2000"/>
              <a:t> between our school and our families</a:t>
            </a:r>
            <a:endParaRPr/>
          </a:p>
          <a:p>
            <a:pPr indent="-342900" lvl="0" marL="342900" rtl="0" algn="l">
              <a:lnSpc>
                <a:spcPct val="90000"/>
              </a:lnSpc>
              <a:spcBef>
                <a:spcPts val="1000"/>
              </a:spcBef>
              <a:spcAft>
                <a:spcPts val="0"/>
              </a:spcAft>
              <a:buClr>
                <a:schemeClr val="dk1"/>
              </a:buClr>
              <a:buSzPts val="2000"/>
              <a:buFont typeface="Arial"/>
              <a:buChar char="•"/>
            </a:pPr>
            <a:r>
              <a:rPr lang="en-US" sz="2000"/>
              <a:t>Help plan how </a:t>
            </a:r>
            <a:r>
              <a:rPr b="1" lang="en-US" sz="2000"/>
              <a:t>money for family involvement </a:t>
            </a:r>
            <a:r>
              <a:rPr lang="en-US" sz="2000"/>
              <a:t>should be spent</a:t>
            </a:r>
            <a:endParaRPr/>
          </a:p>
          <a:p>
            <a:pPr indent="-342900" lvl="0" marL="342900" rtl="0" algn="l">
              <a:lnSpc>
                <a:spcPct val="90000"/>
              </a:lnSpc>
              <a:spcBef>
                <a:spcPts val="1000"/>
              </a:spcBef>
              <a:spcAft>
                <a:spcPts val="0"/>
              </a:spcAft>
              <a:buClr>
                <a:schemeClr val="dk1"/>
              </a:buClr>
              <a:buSzPts val="2000"/>
              <a:buFont typeface="Arial"/>
              <a:buChar char="•"/>
            </a:pPr>
            <a:r>
              <a:rPr lang="en-US" sz="2000"/>
              <a:t>Work with teachers, other families, and the school principal to develop a </a:t>
            </a:r>
            <a:r>
              <a:rPr b="1" lang="en-US" sz="2000"/>
              <a:t>family engagement plan</a:t>
            </a:r>
            <a:endParaRPr/>
          </a:p>
          <a:p>
            <a:pPr indent="-342900" lvl="0" marL="342900" rtl="0" algn="l">
              <a:lnSpc>
                <a:spcPct val="90000"/>
              </a:lnSpc>
              <a:spcBef>
                <a:spcPts val="1000"/>
              </a:spcBef>
              <a:spcAft>
                <a:spcPts val="0"/>
              </a:spcAft>
              <a:buClr>
                <a:schemeClr val="dk1"/>
              </a:buClr>
              <a:buSzPts val="2000"/>
              <a:buFont typeface="Arial"/>
              <a:buChar char="•"/>
            </a:pPr>
            <a:r>
              <a:rPr b="1" lang="en-US" sz="2000"/>
              <a:t>Ask for a meeting </a:t>
            </a:r>
            <a:r>
              <a:rPr lang="en-US" sz="2000"/>
              <a:t>with your school principal or your child’s teacher at any time</a:t>
            </a:r>
            <a:endParaRPr/>
          </a:p>
        </p:txBody>
      </p:sp>
      <p:sp>
        <p:nvSpPr>
          <p:cNvPr id="213" name="Google Shape;213;p18"/>
          <p:cNvSpPr txBox="1"/>
          <p:nvPr>
            <p:ph idx="12" type="sldNum"/>
          </p:nvPr>
        </p:nvSpPr>
        <p:spPr>
          <a:xfrm>
            <a:off x="11436736" y="6344362"/>
            <a:ext cx="523816"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214" name="Google Shape;214;p18"/>
          <p:cNvSpPr txBox="1"/>
          <p:nvPr>
            <p:ph idx="3" type="body"/>
          </p:nvPr>
        </p:nvSpPr>
        <p:spPr>
          <a:xfrm>
            <a:off x="190500" y="264610"/>
            <a:ext cx="4857489" cy="1230904"/>
          </a:xfrm>
          <a:prstGeom prst="rect">
            <a:avLst/>
          </a:prstGeom>
          <a:noFill/>
          <a:ln>
            <a:noFill/>
          </a:ln>
        </p:spPr>
        <p:txBody>
          <a:bodyPr anchorCtr="0" anchor="t" bIns="45700" lIns="91425" spcFirstLastPara="1" rIns="91425" wrap="square" tIns="45700">
            <a:noAutofit/>
          </a:bodyPr>
          <a:lstStyle/>
          <a:p>
            <a:pPr indent="0" lvl="0" marL="0" rtl="0" algn="l">
              <a:lnSpc>
                <a:spcPct val="120000"/>
              </a:lnSpc>
              <a:spcBef>
                <a:spcPts val="0"/>
              </a:spcBef>
              <a:spcAft>
                <a:spcPts val="0"/>
              </a:spcAft>
              <a:buClr>
                <a:schemeClr val="lt1"/>
              </a:buClr>
              <a:buSzPts val="2800"/>
              <a:buNone/>
            </a:pPr>
            <a:r>
              <a:rPr lang="en-US" sz="2800"/>
              <a:t>As a family member in a Title I School, you have the right to…</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19"/>
          <p:cNvSpPr txBox="1"/>
          <p:nvPr>
            <p:ph idx="1" type="body"/>
          </p:nvPr>
        </p:nvSpPr>
        <p:spPr>
          <a:xfrm>
            <a:off x="190746" y="965600"/>
            <a:ext cx="5808402" cy="2457824"/>
          </a:xfrm>
          <a:prstGeom prst="rect">
            <a:avLst/>
          </a:prstGeom>
          <a:noFill/>
          <a:ln cap="flat" cmpd="sng" w="28575">
            <a:solidFill>
              <a:srgbClr val="7F7F7F"/>
            </a:solidFill>
            <a:prstDash val="dash"/>
            <a:round/>
            <a:headEnd len="sm" w="sm" type="none"/>
            <a:tailEnd len="sm" w="sm" type="none"/>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2400"/>
              <a:buNone/>
            </a:pPr>
            <a:r>
              <a:rPr b="1" lang="en-US" sz="2400"/>
              <a:t>We want your input on our:</a:t>
            </a:r>
            <a:endParaRPr/>
          </a:p>
          <a:p>
            <a:pPr indent="-228600" lvl="0" marL="228600" rtl="0" algn="l">
              <a:lnSpc>
                <a:spcPct val="100000"/>
              </a:lnSpc>
              <a:spcBef>
                <a:spcPts val="0"/>
              </a:spcBef>
              <a:spcAft>
                <a:spcPts val="0"/>
              </a:spcAft>
              <a:buClr>
                <a:schemeClr val="dk1"/>
              </a:buClr>
              <a:buSzPts val="2400"/>
              <a:buChar char="•"/>
            </a:pPr>
            <a:r>
              <a:rPr lang="en-US" sz="2400"/>
              <a:t>School Improvement Plan goals and strategies</a:t>
            </a:r>
            <a:endParaRPr/>
          </a:p>
          <a:p>
            <a:pPr indent="-228600" lvl="0" marL="228600" rtl="0" algn="l">
              <a:lnSpc>
                <a:spcPct val="100000"/>
              </a:lnSpc>
              <a:spcBef>
                <a:spcPts val="0"/>
              </a:spcBef>
              <a:spcAft>
                <a:spcPts val="0"/>
              </a:spcAft>
              <a:buClr>
                <a:schemeClr val="dk1"/>
              </a:buClr>
              <a:buSzPts val="2400"/>
              <a:buChar char="•"/>
            </a:pPr>
            <a:r>
              <a:rPr lang="en-US" sz="2400"/>
              <a:t>Family Engagement Plan</a:t>
            </a:r>
            <a:endParaRPr/>
          </a:p>
          <a:p>
            <a:pPr indent="-228600" lvl="0" marL="228600" rtl="0" algn="l">
              <a:lnSpc>
                <a:spcPct val="100000"/>
              </a:lnSpc>
              <a:spcBef>
                <a:spcPts val="0"/>
              </a:spcBef>
              <a:spcAft>
                <a:spcPts val="0"/>
              </a:spcAft>
              <a:buClr>
                <a:schemeClr val="dk1"/>
              </a:buClr>
              <a:buSzPts val="2400"/>
              <a:buChar char="•"/>
            </a:pPr>
            <a:r>
              <a:rPr lang="en-US" sz="2400"/>
              <a:t>School-Family Compact</a:t>
            </a:r>
            <a:endParaRPr/>
          </a:p>
          <a:p>
            <a:pPr indent="0" lvl="0" marL="0" rtl="0" algn="ctr">
              <a:lnSpc>
                <a:spcPct val="90000"/>
              </a:lnSpc>
              <a:spcBef>
                <a:spcPts val="0"/>
              </a:spcBef>
              <a:spcAft>
                <a:spcPts val="0"/>
              </a:spcAft>
              <a:buClr>
                <a:schemeClr val="dk1"/>
              </a:buClr>
              <a:buSzPts val="2000"/>
              <a:buNone/>
            </a:pPr>
            <a:r>
              <a:rPr i="1" lang="en-US" sz="2000"/>
              <a:t>You can find all these documents on our school website!</a:t>
            </a:r>
            <a:endParaRPr i="1" sz="1400"/>
          </a:p>
        </p:txBody>
      </p:sp>
      <p:sp>
        <p:nvSpPr>
          <p:cNvPr id="221" name="Google Shape;221;p19"/>
          <p:cNvSpPr txBox="1"/>
          <p:nvPr>
            <p:ph idx="2" type="body"/>
          </p:nvPr>
        </p:nvSpPr>
        <p:spPr>
          <a:xfrm>
            <a:off x="6221338" y="965600"/>
            <a:ext cx="5739214" cy="5378762"/>
          </a:xfrm>
          <a:prstGeom prst="rect">
            <a:avLst/>
          </a:prstGeom>
          <a:noFill/>
          <a:ln cap="flat" cmpd="sng" w="28575">
            <a:solidFill>
              <a:srgbClr val="7F7F7F"/>
            </a:solidFill>
            <a:prstDash val="dash"/>
            <a:round/>
            <a:headEnd len="sm" w="sm" type="none"/>
            <a:tailEnd len="sm" w="sm" type="none"/>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400"/>
              <a:buNone/>
            </a:pPr>
            <a:r>
              <a:rPr b="1" lang="en-US" sz="2400"/>
              <a:t>We’d love to see you at the following school events:</a:t>
            </a:r>
            <a:endParaRPr/>
          </a:p>
          <a:p>
            <a:pPr indent="-228600" lvl="0" marL="228600" rtl="0" algn="l">
              <a:lnSpc>
                <a:spcPct val="90000"/>
              </a:lnSpc>
              <a:spcBef>
                <a:spcPts val="1000"/>
              </a:spcBef>
              <a:spcAft>
                <a:spcPts val="0"/>
              </a:spcAft>
              <a:buClr>
                <a:schemeClr val="dk1"/>
              </a:buClr>
              <a:buSzPts val="2200"/>
              <a:buChar char="•"/>
            </a:pPr>
            <a:r>
              <a:rPr lang="en-US" sz="2200"/>
              <a:t>Parent-Teacher Conferences on October 16 and February 14</a:t>
            </a:r>
            <a:endParaRPr/>
          </a:p>
          <a:p>
            <a:pPr indent="-228600" lvl="0" marL="228600" rtl="0" algn="l">
              <a:lnSpc>
                <a:spcPct val="90000"/>
              </a:lnSpc>
              <a:spcBef>
                <a:spcPts val="1000"/>
              </a:spcBef>
              <a:spcAft>
                <a:spcPts val="0"/>
              </a:spcAft>
              <a:buClr>
                <a:schemeClr val="dk1"/>
              </a:buClr>
              <a:buSzPts val="2200"/>
              <a:buChar char="•"/>
            </a:pPr>
            <a:r>
              <a:rPr lang="en-US" sz="2200"/>
              <a:t>Upcoming information will be communicated </a:t>
            </a:r>
            <a:r>
              <a:rPr lang="en-US" sz="2200"/>
              <a:t>via</a:t>
            </a:r>
            <a:r>
              <a:rPr lang="en-US" sz="2200"/>
              <a:t> the Mighty Monarch Newsletter.</a:t>
            </a:r>
            <a:endParaRPr/>
          </a:p>
          <a:p>
            <a:pPr indent="0" lvl="0" marL="457200" rtl="0" algn="l">
              <a:lnSpc>
                <a:spcPct val="90000"/>
              </a:lnSpc>
              <a:spcBef>
                <a:spcPts val="1000"/>
              </a:spcBef>
              <a:spcAft>
                <a:spcPts val="0"/>
              </a:spcAft>
              <a:buNone/>
            </a:pPr>
            <a:r>
              <a:t/>
            </a:r>
            <a:endParaRPr/>
          </a:p>
          <a:p>
            <a:pPr indent="0" lvl="0" marL="0" rtl="0" algn="l">
              <a:lnSpc>
                <a:spcPct val="90000"/>
              </a:lnSpc>
              <a:spcBef>
                <a:spcPts val="1000"/>
              </a:spcBef>
              <a:spcAft>
                <a:spcPts val="0"/>
              </a:spcAft>
              <a:buClr>
                <a:schemeClr val="dk1"/>
              </a:buClr>
              <a:buSzPts val="2200"/>
              <a:buNone/>
            </a:pPr>
            <a:r>
              <a:t/>
            </a:r>
            <a:endParaRPr sz="2200"/>
          </a:p>
        </p:txBody>
      </p:sp>
      <p:sp>
        <p:nvSpPr>
          <p:cNvPr id="222" name="Google Shape;222;p19"/>
          <p:cNvSpPr txBox="1"/>
          <p:nvPr>
            <p:ph idx="12" type="sldNum"/>
          </p:nvPr>
        </p:nvSpPr>
        <p:spPr>
          <a:xfrm>
            <a:off x="9217352" y="6344362"/>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223" name="Google Shape;223;p19"/>
          <p:cNvSpPr txBox="1"/>
          <p:nvPr>
            <p:ph type="title"/>
          </p:nvPr>
        </p:nvSpPr>
        <p:spPr>
          <a:xfrm>
            <a:off x="190746" y="204189"/>
            <a:ext cx="9850561" cy="590941"/>
          </a:xfrm>
          <a:prstGeom prst="rect">
            <a:avLst/>
          </a:prstGeom>
          <a:solidFill>
            <a:srgbClr val="850C70"/>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Calibri"/>
              <a:buNone/>
            </a:pPr>
            <a:r>
              <a:rPr lang="en-US"/>
              <a:t>Opportunities for Families to be Involved!</a:t>
            </a:r>
            <a:endParaRPr/>
          </a:p>
        </p:txBody>
      </p:sp>
      <p:sp>
        <p:nvSpPr>
          <p:cNvPr id="224" name="Google Shape;224;p19"/>
          <p:cNvSpPr txBox="1"/>
          <p:nvPr/>
        </p:nvSpPr>
        <p:spPr>
          <a:xfrm>
            <a:off x="190746" y="3593894"/>
            <a:ext cx="5808402" cy="2750468"/>
          </a:xfrm>
          <a:prstGeom prst="rect">
            <a:avLst/>
          </a:prstGeom>
          <a:noFill/>
          <a:ln cap="flat" cmpd="sng" w="28575">
            <a:solidFill>
              <a:srgbClr val="7F7F7F"/>
            </a:solidFill>
            <a:prstDash val="dash"/>
            <a:round/>
            <a:headEnd len="sm" w="sm" type="none"/>
            <a:tailEnd len="sm" w="sm" type="none"/>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chemeClr val="dk1"/>
              </a:buClr>
              <a:buSzPts val="2200"/>
              <a:buFont typeface="Arial"/>
              <a:buChar char="•"/>
            </a:pPr>
            <a:r>
              <a:rPr b="1" i="0" lang="en-US" sz="2200" u="none" cap="none" strike="noStrike">
                <a:solidFill>
                  <a:schemeClr val="dk1"/>
                </a:solidFill>
                <a:latin typeface="Calibri"/>
                <a:ea typeface="Calibri"/>
                <a:cs typeface="Calibri"/>
                <a:sym typeface="Calibri"/>
              </a:rPr>
              <a:t>Participate in Site Council! </a:t>
            </a:r>
            <a:endParaRPr b="0" i="0" sz="1400" u="none" cap="none" strike="noStrike">
              <a:solidFill>
                <a:srgbClr val="000000"/>
              </a:solidFill>
              <a:latin typeface="Arial"/>
              <a:ea typeface="Arial"/>
              <a:cs typeface="Arial"/>
              <a:sym typeface="Arial"/>
            </a:endParaRPr>
          </a:p>
          <a:p>
            <a:pPr indent="-228600" lvl="0" marL="228600" marR="0" rtl="0" algn="l">
              <a:lnSpc>
                <a:spcPct val="90000"/>
              </a:lnSpc>
              <a:spcBef>
                <a:spcPts val="1000"/>
              </a:spcBef>
              <a:spcAft>
                <a:spcPts val="0"/>
              </a:spcAft>
              <a:buClr>
                <a:schemeClr val="dk1"/>
              </a:buClr>
              <a:buSzPts val="2200"/>
              <a:buFont typeface="Arial"/>
              <a:buChar char="•"/>
            </a:pPr>
            <a:r>
              <a:rPr b="1" i="0" lang="en-US" sz="2200" u="none" cap="none" strike="noStrike">
                <a:solidFill>
                  <a:schemeClr val="dk1"/>
                </a:solidFill>
                <a:latin typeface="Calibri"/>
                <a:ea typeface="Calibri"/>
                <a:cs typeface="Calibri"/>
                <a:sym typeface="Calibri"/>
              </a:rPr>
              <a:t>Visit</a:t>
            </a:r>
            <a:r>
              <a:rPr b="0" i="0" lang="en-US" sz="2200" u="none" cap="none" strike="noStrike">
                <a:solidFill>
                  <a:schemeClr val="dk1"/>
                </a:solidFill>
                <a:latin typeface="Calibri"/>
                <a:ea typeface="Calibri"/>
                <a:cs typeface="Calibri"/>
                <a:sym typeface="Calibri"/>
              </a:rPr>
              <a:t> your child’s classroom or </a:t>
            </a:r>
            <a:r>
              <a:rPr b="1" i="0" lang="en-US" sz="2200" u="none" cap="none" strike="noStrike">
                <a:solidFill>
                  <a:schemeClr val="dk1"/>
                </a:solidFill>
                <a:latin typeface="Calibri"/>
                <a:ea typeface="Calibri"/>
                <a:cs typeface="Calibri"/>
                <a:sym typeface="Calibri"/>
              </a:rPr>
              <a:t>volunteer</a:t>
            </a:r>
            <a:r>
              <a:rPr b="0" i="0" lang="en-US" sz="2200" u="none" cap="none" strike="noStrike">
                <a:solidFill>
                  <a:schemeClr val="dk1"/>
                </a:solidFill>
                <a:latin typeface="Calibri"/>
                <a:ea typeface="Calibri"/>
                <a:cs typeface="Calibri"/>
                <a:sym typeface="Calibri"/>
              </a:rPr>
              <a:t> at our school!</a:t>
            </a:r>
            <a:endParaRPr b="0" i="0" sz="1400" u="none" cap="none" strike="noStrike">
              <a:solidFill>
                <a:srgbClr val="000000"/>
              </a:solidFill>
              <a:latin typeface="Arial"/>
              <a:ea typeface="Arial"/>
              <a:cs typeface="Arial"/>
              <a:sym typeface="Arial"/>
            </a:endParaRPr>
          </a:p>
          <a:p>
            <a:pPr indent="-228600" lvl="0" marL="228600" marR="0" rtl="0" algn="l">
              <a:lnSpc>
                <a:spcPct val="90000"/>
              </a:lnSpc>
              <a:spcBef>
                <a:spcPts val="1000"/>
              </a:spcBef>
              <a:spcAft>
                <a:spcPts val="0"/>
              </a:spcAft>
              <a:buClr>
                <a:schemeClr val="dk1"/>
              </a:buClr>
              <a:buSzPts val="2200"/>
              <a:buFont typeface="Arial"/>
              <a:buChar char="•"/>
            </a:pPr>
            <a:r>
              <a:rPr b="0" i="0" lang="en-US" sz="2200" u="none" cap="none" strike="noStrike">
                <a:solidFill>
                  <a:schemeClr val="dk1"/>
                </a:solidFill>
                <a:latin typeface="Calibri"/>
                <a:ea typeface="Calibri"/>
                <a:cs typeface="Calibri"/>
                <a:sym typeface="Calibri"/>
              </a:rPr>
              <a:t>Talk to your child’s teacher about events and issues that may affect your child’s work or behavior.</a:t>
            </a:r>
            <a:endParaRPr b="0" i="0" sz="2200" u="none" cap="none" strike="noStrike">
              <a:solidFill>
                <a:schemeClr val="dk1"/>
              </a:solidFill>
              <a:latin typeface="Calibri"/>
              <a:ea typeface="Calibri"/>
              <a:cs typeface="Calibri"/>
              <a:sym typeface="Calibri"/>
            </a:endParaRPr>
          </a:p>
          <a:p>
            <a:pPr indent="-228600" lvl="0" marL="228600" marR="0" rtl="0" algn="l">
              <a:lnSpc>
                <a:spcPct val="90000"/>
              </a:lnSpc>
              <a:spcBef>
                <a:spcPts val="1000"/>
              </a:spcBef>
              <a:spcAft>
                <a:spcPts val="0"/>
              </a:spcAft>
              <a:buClr>
                <a:schemeClr val="dk1"/>
              </a:buClr>
              <a:buSzPts val="2200"/>
              <a:buFont typeface="Calibri"/>
              <a:buChar char="•"/>
            </a:pPr>
            <a:r>
              <a:rPr lang="en-US" sz="2200">
                <a:solidFill>
                  <a:schemeClr val="dk1"/>
                </a:solidFill>
                <a:latin typeface="Calibri"/>
                <a:ea typeface="Calibri"/>
                <a:cs typeface="Calibri"/>
                <a:sym typeface="Calibri"/>
              </a:rPr>
              <a:t>Attend IEP meetings - We love your input!</a:t>
            </a:r>
            <a:endParaRPr sz="2200">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pic>
        <p:nvPicPr>
          <p:cNvPr id="230" name="Google Shape;230;p20"/>
          <p:cNvPicPr preferRelativeResize="0"/>
          <p:nvPr/>
        </p:nvPicPr>
        <p:blipFill rotWithShape="1">
          <a:blip r:embed="rId3">
            <a:alphaModFix/>
          </a:blip>
          <a:srcRect b="0" l="0" r="0" t="0"/>
          <a:stretch/>
        </p:blipFill>
        <p:spPr>
          <a:xfrm>
            <a:off x="7906215" y="1430941"/>
            <a:ext cx="4285785" cy="4285785"/>
          </a:xfrm>
          <a:prstGeom prst="rect">
            <a:avLst/>
          </a:prstGeom>
          <a:noFill/>
          <a:ln>
            <a:noFill/>
          </a:ln>
        </p:spPr>
      </p:pic>
      <p:sp>
        <p:nvSpPr>
          <p:cNvPr id="231" name="Google Shape;231;p20"/>
          <p:cNvSpPr txBox="1"/>
          <p:nvPr>
            <p:ph idx="1" type="body"/>
          </p:nvPr>
        </p:nvSpPr>
        <p:spPr>
          <a:xfrm>
            <a:off x="190745" y="965601"/>
            <a:ext cx="8167947" cy="5223326"/>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b="1" lang="en-US"/>
              <a:t>Principal</a:t>
            </a:r>
            <a:endParaRPr/>
          </a:p>
          <a:p>
            <a:pPr indent="-228600" lvl="0" marL="228600" rtl="0" algn="l">
              <a:lnSpc>
                <a:spcPct val="90000"/>
              </a:lnSpc>
              <a:spcBef>
                <a:spcPts val="1000"/>
              </a:spcBef>
              <a:spcAft>
                <a:spcPts val="0"/>
              </a:spcAft>
              <a:buClr>
                <a:schemeClr val="dk1"/>
              </a:buClr>
              <a:buSzPts val="2800"/>
              <a:buChar char="•"/>
            </a:pPr>
            <a:r>
              <a:rPr lang="en-US"/>
              <a:t>Clint Whisler, 668-2885</a:t>
            </a:r>
            <a:endParaRPr/>
          </a:p>
          <a:p>
            <a:pPr indent="-50800" lvl="0" marL="228600" rtl="0" algn="l">
              <a:lnSpc>
                <a:spcPct val="90000"/>
              </a:lnSpc>
              <a:spcBef>
                <a:spcPts val="1000"/>
              </a:spcBef>
              <a:spcAft>
                <a:spcPts val="0"/>
              </a:spcAft>
              <a:buClr>
                <a:schemeClr val="dk1"/>
              </a:buClr>
              <a:buSzPts val="2800"/>
              <a:buNone/>
            </a:pPr>
            <a:r>
              <a:t/>
            </a:r>
            <a:endParaRPr/>
          </a:p>
          <a:p>
            <a:pPr indent="0" lvl="0" marL="0" rtl="0" algn="l">
              <a:lnSpc>
                <a:spcPct val="90000"/>
              </a:lnSpc>
              <a:spcBef>
                <a:spcPts val="1000"/>
              </a:spcBef>
              <a:spcAft>
                <a:spcPts val="0"/>
              </a:spcAft>
              <a:buClr>
                <a:schemeClr val="dk1"/>
              </a:buClr>
              <a:buSzPts val="2800"/>
              <a:buNone/>
            </a:pPr>
            <a:r>
              <a:rPr b="1" lang="en-US"/>
              <a:t>Assistant Principal(s)</a:t>
            </a:r>
            <a:endParaRPr/>
          </a:p>
          <a:p>
            <a:pPr indent="-228600" lvl="0" marL="228600" rtl="0" algn="l">
              <a:lnSpc>
                <a:spcPct val="90000"/>
              </a:lnSpc>
              <a:spcBef>
                <a:spcPts val="1000"/>
              </a:spcBef>
              <a:spcAft>
                <a:spcPts val="0"/>
              </a:spcAft>
              <a:buClr>
                <a:schemeClr val="dk1"/>
              </a:buClr>
              <a:buSzPts val="2800"/>
              <a:buChar char="•"/>
            </a:pPr>
            <a:r>
              <a:rPr lang="en-US"/>
              <a:t>Lori Proulx, 668-2885</a:t>
            </a:r>
            <a:endParaRPr/>
          </a:p>
          <a:p>
            <a:pPr indent="-50800" lvl="0" marL="228600" rtl="0" algn="l">
              <a:lnSpc>
                <a:spcPct val="90000"/>
              </a:lnSpc>
              <a:spcBef>
                <a:spcPts val="1000"/>
              </a:spcBef>
              <a:spcAft>
                <a:spcPts val="0"/>
              </a:spcAft>
              <a:buClr>
                <a:schemeClr val="dk1"/>
              </a:buClr>
              <a:buSzPts val="2800"/>
              <a:buNone/>
            </a:pPr>
            <a:r>
              <a:t/>
            </a:r>
            <a:endParaRPr/>
          </a:p>
          <a:p>
            <a:pPr indent="0" lvl="0" marL="457200" rtl="0" algn="l">
              <a:lnSpc>
                <a:spcPct val="90000"/>
              </a:lnSpc>
              <a:spcBef>
                <a:spcPts val="1000"/>
              </a:spcBef>
              <a:spcAft>
                <a:spcPts val="0"/>
              </a:spcAft>
              <a:buNone/>
            </a:pPr>
            <a:r>
              <a:t/>
            </a:r>
            <a:endParaRPr/>
          </a:p>
        </p:txBody>
      </p:sp>
      <p:sp>
        <p:nvSpPr>
          <p:cNvPr id="232" name="Google Shape;232;p20"/>
          <p:cNvSpPr txBox="1"/>
          <p:nvPr>
            <p:ph idx="12" type="sldNum"/>
          </p:nvPr>
        </p:nvSpPr>
        <p:spPr>
          <a:xfrm>
            <a:off x="9217352" y="6344362"/>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233" name="Google Shape;233;p20"/>
          <p:cNvSpPr txBox="1"/>
          <p:nvPr>
            <p:ph type="title"/>
          </p:nvPr>
        </p:nvSpPr>
        <p:spPr>
          <a:xfrm>
            <a:off x="190747" y="228393"/>
            <a:ext cx="9850561" cy="57491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Calibri"/>
              <a:buNone/>
            </a:pPr>
            <a:r>
              <a:rPr lang="en-US"/>
              <a:t>School Staff Information</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21"/>
          <p:cNvSpPr txBox="1"/>
          <p:nvPr>
            <p:ph type="title"/>
          </p:nvPr>
        </p:nvSpPr>
        <p:spPr>
          <a:xfrm>
            <a:off x="162562" y="2364059"/>
            <a:ext cx="11887200" cy="1193179"/>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lt1"/>
              </a:buClr>
              <a:buSzPts val="6000"/>
              <a:buFont typeface="Candara"/>
              <a:buNone/>
            </a:pPr>
            <a:r>
              <a:rPr lang="en-US">
                <a:latin typeface="Candara"/>
                <a:ea typeface="Candara"/>
                <a:cs typeface="Candara"/>
                <a:sym typeface="Candara"/>
              </a:rPr>
              <a:t>We appreciate you!</a:t>
            </a:r>
            <a:endParaRPr/>
          </a:p>
        </p:txBody>
      </p:sp>
      <p:sp>
        <p:nvSpPr>
          <p:cNvPr id="239" name="Google Shape;239;p21"/>
          <p:cNvSpPr txBox="1"/>
          <p:nvPr>
            <p:ph idx="12" type="sldNum"/>
          </p:nvPr>
        </p:nvSpPr>
        <p:spPr>
          <a:xfrm>
            <a:off x="9217352" y="6344362"/>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Jessie Welton</dc:creator>
</cp:coreProperties>
</file>