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83" r:id="rId2"/>
    <p:sldId id="379" r:id="rId3"/>
    <p:sldId id="384" r:id="rId4"/>
    <p:sldId id="385" r:id="rId5"/>
    <p:sldId id="386" r:id="rId6"/>
    <p:sldId id="387" r:id="rId7"/>
    <p:sldId id="388" r:id="rId8"/>
    <p:sldId id="329" r:id="rId9"/>
    <p:sldId id="361" r:id="rId10"/>
    <p:sldId id="362" r:id="rId11"/>
    <p:sldId id="283" r:id="rId12"/>
    <p:sldId id="381" r:id="rId13"/>
    <p:sldId id="331" r:id="rId14"/>
    <p:sldId id="341" r:id="rId15"/>
    <p:sldId id="352" r:id="rId16"/>
    <p:sldId id="354" r:id="rId17"/>
    <p:sldId id="356" r:id="rId18"/>
    <p:sldId id="363" r:id="rId19"/>
    <p:sldId id="380" r:id="rId20"/>
    <p:sldId id="378" r:id="rId21"/>
  </p:sldIdLst>
  <p:sldSz cx="12192000" cy="6858000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INSTRUCTIONS" id="{BB928E10-A69C-42F6-8B07-A2FEAC067766}">
          <p14:sldIdLst>
            <p14:sldId id="383"/>
            <p14:sldId id="382"/>
          </p14:sldIdLst>
        </p14:section>
        <p14:section name="SLIDE STARTERS" id="{ACC24B29-0CC7-491A-A98A-CF7CBDBE501E}">
          <p14:sldIdLst>
            <p14:sldId id="377"/>
            <p14:sldId id="379"/>
            <p14:sldId id="329"/>
            <p14:sldId id="361"/>
            <p14:sldId id="362"/>
            <p14:sldId id="283"/>
            <p14:sldId id="381"/>
            <p14:sldId id="331"/>
            <p14:sldId id="341"/>
            <p14:sldId id="352"/>
            <p14:sldId id="354"/>
            <p14:sldId id="356"/>
            <p14:sldId id="363"/>
            <p14:sldId id="380"/>
          </p14:sldIdLst>
        </p14:section>
        <p14:section name="THANK YOU" id="{6CD91DAB-8EC3-4802-89E9-0F1C7022FB28}">
          <p14:sldIdLst>
            <p14:sldId id="378"/>
          </p14:sldIdLst>
        </p14:section>
      </p14:sectionLst>
    </p:ex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6E6E6"/>
    <a:srgbClr val="DC5924"/>
    <a:srgbClr val="B7472A"/>
    <a:srgbClr val="000000"/>
    <a:srgbClr val="FFFFFF"/>
    <a:srgbClr val="75D1FF"/>
    <a:srgbClr val="11161C"/>
    <a:srgbClr val="7F7F7F"/>
    <a:srgbClr val="F2F2F2"/>
    <a:srgbClr val="00B0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15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9" autoAdjust="0"/>
    <p:restoredTop sz="84972" autoAdjust="0"/>
  </p:normalViewPr>
  <p:slideViewPr>
    <p:cSldViewPr snapToGrid="0">
      <p:cViewPr varScale="1">
        <p:scale>
          <a:sx n="77" d="100"/>
          <a:sy n="77" d="100"/>
        </p:scale>
        <p:origin x="-288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8" d="100"/>
        <a:sy n="108" d="100"/>
      </p:scale>
      <p:origin x="0" y="-3162"/>
    </p:cViewPr>
  </p:sorterViewPr>
  <p:notesViewPr>
    <p:cSldViewPr snapToGrid="0">
      <p:cViewPr varScale="1">
        <p:scale>
          <a:sx n="73" d="100"/>
          <a:sy n="73" d="100"/>
        </p:scale>
        <p:origin x="583" y="4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CCA049B-3A46-4BDA-A8F5-2925B00FE570}" type="datetimeFigureOut">
              <a:rPr lang="en-US" smtClean="0"/>
              <a:pPr/>
              <a:t>8/17/2017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BAA5490-FD59-4087-AC7E-016E8A412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1092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4C46CEC-428A-4DD0-A7C7-21AF8DE33E93}" type="datetimeFigureOut">
              <a:rPr lang="en-US" smtClean="0"/>
              <a:pPr/>
              <a:t>8/17/2017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CBCEA92-F142-4D57-B507-37BDAF4471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202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use this title animation slide with a new image simply 1) move the top semi-transparent shape</a:t>
            </a:r>
            <a:r>
              <a:rPr lang="en-US" baseline="0" dirty="0"/>
              <a:t> </a:t>
            </a:r>
            <a:r>
              <a:rPr lang="en-US" dirty="0"/>
              <a:t>to the side, 2) delete placeholder image,</a:t>
            </a:r>
            <a:r>
              <a:rPr lang="en-US" baseline="0" dirty="0"/>
              <a:t> </a:t>
            </a:r>
            <a:br>
              <a:rPr lang="en-US" baseline="0" dirty="0"/>
            </a:br>
            <a:r>
              <a:rPr lang="en-US" baseline="0" dirty="0"/>
              <a:t>3) click on the picture icon to add a new picture, 4) </a:t>
            </a:r>
            <a:r>
              <a:rPr lang="en-US" dirty="0"/>
              <a:t>Move semi-transparent shape back to original position, 5) Update text on slide.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6836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7576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0947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099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5C127-CB05-47B6-8D1E-7BC74A68F50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8/17/2017 7:09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0269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dirty="0"/>
              <a:t>Tip:</a:t>
            </a:r>
          </a:p>
          <a:p>
            <a:pPr algn="l"/>
            <a:r>
              <a:rPr lang="en-US" dirty="0"/>
              <a:t>When using complex image as full-bleed background add a transparency (70%-90%) fill layer to give contrast to text.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05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914099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5C127-CB05-47B6-8D1E-7BC74A68F50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8/17/2017 7:09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7713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9618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Combine a</a:t>
            </a:r>
            <a:r>
              <a:rPr lang="en-US" baseline="0" dirty="0"/>
              <a:t>n image and multiple key statements with a strong grid.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3005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hyperlink" Target="http://www.nealanalytics.com/neal-creative/templates/" TargetMode="Externa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lanalytics.com/neal-creative/templates/" TargetMode="External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ealanalytics.com/neal-creative/templates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0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916229"/>
            <a:ext cx="9107555" cy="3632325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230104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/>
          <p:cNvSpPr/>
          <p:nvPr userDrawn="1"/>
        </p:nvSpPr>
        <p:spPr>
          <a:xfrm>
            <a:off x="3803737" y="-65233"/>
            <a:ext cx="4584526" cy="2297766"/>
          </a:xfrm>
          <a:custGeom>
            <a:avLst/>
            <a:gdLst>
              <a:gd name="connsiteX0" fmla="*/ 278 w 4584526"/>
              <a:gd name="connsiteY0" fmla="*/ 0 h 2297766"/>
              <a:gd name="connsiteX1" fmla="*/ 4584248 w 4584526"/>
              <a:gd name="connsiteY1" fmla="*/ 0 h 2297766"/>
              <a:gd name="connsiteX2" fmla="*/ 4584526 w 4584526"/>
              <a:gd name="connsiteY2" fmla="*/ 5503 h 2297766"/>
              <a:gd name="connsiteX3" fmla="*/ 2292263 w 4584526"/>
              <a:gd name="connsiteY3" fmla="*/ 2297766 h 2297766"/>
              <a:gd name="connsiteX4" fmla="*/ 0 w 4584526"/>
              <a:gd name="connsiteY4" fmla="*/ 5503 h 229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4526" h="2297766">
                <a:moveTo>
                  <a:pt x="278" y="0"/>
                </a:moveTo>
                <a:lnTo>
                  <a:pt x="4584248" y="0"/>
                </a:lnTo>
                <a:lnTo>
                  <a:pt x="4584526" y="5503"/>
                </a:lnTo>
                <a:cubicBezTo>
                  <a:pt x="4584526" y="1271485"/>
                  <a:pt x="3558245" y="2297766"/>
                  <a:pt x="2292263" y="2297766"/>
                </a:cubicBezTo>
                <a:cubicBezTo>
                  <a:pt x="1026281" y="2297766"/>
                  <a:pt x="0" y="1271485"/>
                  <a:pt x="0" y="5503"/>
                </a:cubicBezTo>
                <a:close/>
              </a:path>
            </a:pathLst>
          </a:cu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02995" y="3383280"/>
            <a:ext cx="11660405" cy="625641"/>
          </a:xfrm>
          <a:prstGeom prst="rect">
            <a:avLst/>
          </a:prstGeom>
        </p:spPr>
        <p:txBody>
          <a:bodyPr vert="horz" lIns="457200" tIns="45720" rIns="45720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i="0" kern="1200" spc="40" baseline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923323" y="186061"/>
            <a:ext cx="4376615" cy="627351"/>
          </a:xfrm>
        </p:spPr>
        <p:txBody>
          <a:bodyPr/>
          <a:lstStyle>
            <a:lvl1pPr algn="ctr">
              <a:defRPr sz="2000">
                <a:solidFill>
                  <a:schemeClr val="bg1"/>
                </a:solidFill>
              </a:defRPr>
            </a:lvl1pPr>
            <a:lvl2pPr algn="ctr">
              <a:defRPr sz="1400"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Section Title Here</a:t>
            </a:r>
          </a:p>
          <a:p>
            <a:pPr lvl="1"/>
            <a:r>
              <a:rPr lang="en-US" dirty="0"/>
              <a:t>1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4206240"/>
            <a:ext cx="11658600" cy="424732"/>
          </a:xfrm>
        </p:spPr>
        <p:txBody>
          <a:bodyPr lIns="457200" rIns="4572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400" b="0" i="0" u="none" strike="noStrike" kern="1200" cap="none" spc="0" normalizeH="0" baseline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Add a short summary sentence here about title/statement above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737094" y="1007413"/>
            <a:ext cx="792205" cy="1200329"/>
          </a:xfrm>
        </p:spPr>
        <p:txBody>
          <a:bodyPr wrap="none" anchor="ctr"/>
          <a:lstStyle>
            <a:lvl1pPr algn="ctr">
              <a:defRPr kumimoji="0" lang="en-US" sz="8000" b="1" i="0" u="none" strike="noStrike" kern="1200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xmlns="" val="264187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NUT BASE 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2861702" y="157952"/>
            <a:ext cx="6483179" cy="64831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777" y="2935629"/>
            <a:ext cx="5208335" cy="92782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5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dots"/>
          <p:cNvSpPr>
            <a:spLocks noChangeAspect="1"/>
          </p:cNvSpPr>
          <p:nvPr userDrawn="1"/>
        </p:nvSpPr>
        <p:spPr>
          <a:xfrm>
            <a:off x="3448777" y="745024"/>
            <a:ext cx="5309024" cy="5309025"/>
          </a:xfrm>
          <a:prstGeom prst="ellipse">
            <a:avLst/>
          </a:prstGeom>
          <a:noFill/>
          <a:ln w="184150" cap="rnd" cmpd="sng" algn="ctr">
            <a:solidFill>
              <a:schemeClr val="accent4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376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dark option FLUSH LEF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26628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dark option CENTERED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algn="ctr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031631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e dark option FLUSH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 b="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07573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light option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335071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tx2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spcBef>
                <a:spcPts val="0"/>
              </a:spcBef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0922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rk Callout with small Non-bullet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597273"/>
            <a:ext cx="4868985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357295"/>
          </a:xfrm>
          <a:prstGeom prst="rect">
            <a:avLst/>
          </a:prstGeom>
        </p:spPr>
        <p:txBody>
          <a:bodyPr lIns="146304" tIns="420624" rIns="146304" anchor="t" anchorCtr="0"/>
          <a:lstStyle>
            <a:lvl1pPr algn="ctr"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599498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779896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20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472751"/>
            <a:ext cx="4566001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600" y="6484937"/>
            <a:ext cx="42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697329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975558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067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3178 0.0004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>
        <p:tmplLst>
          <p:tmpl lvl="1"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4.375E-6 -4.07407E-6 L 0.03178 0.00047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589" y="23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31800"/>
            <a:ext cx="5371038" cy="1830245"/>
          </a:xfrm>
        </p:spPr>
        <p:txBody>
          <a:bodyPr wrap="square" lIns="146304" rIns="146304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93687" y="3436331"/>
            <a:ext cx="2286000" cy="1802032"/>
          </a:xfrm>
        </p:spPr>
        <p:txBody>
          <a:bodyPr lIns="182880" tIns="146304" rIns="182880"/>
          <a:lstStyle>
            <a:lvl1pPr marL="0" indent="0" algn="l">
              <a:buNone/>
              <a:defRPr sz="1600" b="1">
                <a:latin typeface="+mn-lt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>
                <a:latin typeface="+mn-lt"/>
              </a:defRPr>
            </a:lvl3pPr>
            <a:lvl4pPr marL="0" indent="0" algn="l">
              <a:buNone/>
              <a:defRPr sz="1100">
                <a:latin typeface="+mn-lt"/>
              </a:defRPr>
            </a:lvl4pPr>
            <a:lvl5pPr marL="0" indent="0" algn="l">
              <a:buNone/>
              <a:defRPr sz="11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66101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02834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39567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9763006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88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8127"/>
            <a:ext cx="3714704" cy="2524794"/>
          </a:xfrm>
        </p:spPr>
        <p:txBody>
          <a:bodyPr lIns="91440" rIns="91440"/>
          <a:lstStyle>
            <a:lvl1pPr algn="ctr">
              <a:spcAft>
                <a:spcPts val="3000"/>
              </a:spcAft>
              <a:defRPr sz="24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168631" y="2598127"/>
            <a:ext cx="3840480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8158238" y="2598127"/>
            <a:ext cx="3773077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322" y="339408"/>
            <a:ext cx="2375877" cy="535531"/>
          </a:xfrm>
        </p:spPr>
        <p:txBody>
          <a:bodyPr/>
          <a:lstStyle>
            <a:lvl1pPr algn="ctr">
              <a:defRPr lang="en-US" sz="3200" b="0" i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879003" y="419100"/>
            <a:ext cx="9084398" cy="13700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386595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/>
          <a:lstStyle>
            <a:lvl1pPr algn="ctr">
              <a:defRPr lang="en-US" sz="5400" b="1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xmlns="" val="3249118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6129304" y="0"/>
            <a:ext cx="6062696" cy="6856100"/>
          </a:xfrm>
          <a:blipFill>
            <a:blip r:embed="rId2" cstate="print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dirty="0"/>
              <a:t>Click icon to add pictures or go online at…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805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5193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 cstate="print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096000" cy="2594043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48957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10343911" y="6498718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3957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 cstate="print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12930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8233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 cstate="print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4443" y="3425619"/>
            <a:ext cx="6097555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094443" y="1554163"/>
            <a:ext cx="6097556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820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6094444" cy="6856100"/>
          </a:xfrm>
          <a:blipFill>
            <a:blip r:embed="rId2" cstate="print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80534" y="3429000"/>
            <a:ext cx="6011466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76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0" y="0"/>
            <a:ext cx="6094444" cy="6856100"/>
          </a:xfrm>
          <a:blipFill>
            <a:blip r:embed="rId2" cstate="print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38266" y="3457545"/>
            <a:ext cx="6053733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138267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50/50 photo layout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8884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 cstate="print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00" y="2356398"/>
            <a:ext cx="6096000" cy="2145203"/>
          </a:xfrm>
        </p:spPr>
        <p:txBody>
          <a:bodyPr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spcBef>
                <a:spcPts val="0"/>
              </a:spcBef>
              <a:spcAft>
                <a:spcPts val="600"/>
              </a:spcAft>
              <a:defRPr sz="2800"/>
            </a:lvl2pPr>
            <a:lvl3pPr algn="ctr">
              <a:spcBef>
                <a:spcPts val="0"/>
              </a:spcBef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spcBef>
                <a:spcPts val="0"/>
              </a:spcBef>
              <a:spcAft>
                <a:spcPts val="600"/>
              </a:spcAft>
              <a:defRPr sz="2000" b="1"/>
            </a:lvl4pPr>
            <a:lvl5pPr algn="ctr"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6054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0413" cy="6858000"/>
          </a:xfrm>
          <a:blipFill>
            <a:blip r:embed="rId2" cstate="print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algn="r">
              <a:defRPr baseline="0"/>
            </a:lvl1pPr>
          </a:lstStyle>
          <a:p>
            <a:r>
              <a:rPr lang="en-US" dirty="0"/>
              <a:t>Full Bleed Picture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04800" y="3429000"/>
            <a:ext cx="5960269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Headline</a:t>
            </a: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9140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 cstate="print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9198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lIns="91440">
            <a:noAutofit/>
          </a:bodyPr>
          <a:lstStyle>
            <a:lvl1pPr algn="ctr">
              <a:defRPr/>
            </a:lvl1pPr>
          </a:lstStyle>
          <a:p>
            <a:r>
              <a:rPr lang="en-US" baseline="0" smtClean="0"/>
              <a:t>Click icon to add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6652" y="2567613"/>
            <a:ext cx="8804365" cy="1403495"/>
          </a:xfrm>
          <a:prstGeom prst="rect">
            <a:avLst/>
          </a:prstGeom>
        </p:spPr>
        <p:txBody>
          <a:bodyPr/>
          <a:lstStyle>
            <a:lvl1pPr algn="l">
              <a:defRPr lang="en-US" sz="8800" b="1" i="0" kern="120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81150" y="3971108"/>
            <a:ext cx="9461500" cy="757130"/>
          </a:xfrm>
        </p:spPr>
        <p:txBody>
          <a:bodyPr/>
          <a:lstStyle>
            <a:lvl1pPr algn="l"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xmlns="" val="4073567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066954" cy="6858000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83958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3648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14BDA58-9C93-4222-A4EC-4BEB46CE06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xmlns="" id="{FC5E276D-531E-45A9-B450-EFEC62CDC8DF}"/>
              </a:ext>
            </a:extLst>
          </p:cNvPr>
          <p:cNvSpPr txBox="1"/>
          <p:nvPr userDrawn="1"/>
        </p:nvSpPr>
        <p:spPr>
          <a:xfrm>
            <a:off x="4961284" y="93791"/>
            <a:ext cx="2269433" cy="3165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7" name="TextBox 6">
            <a:hlinkClick r:id="rId4"/>
            <a:extLst/>
          </p:cNvPr>
          <p:cNvSpPr txBox="1"/>
          <p:nvPr userDrawn="1"/>
        </p:nvSpPr>
        <p:spPr>
          <a:xfrm>
            <a:off x="0" y="6548363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Neal Creative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tx1"/>
                </a:solidFill>
              </a:rPr>
              <a:t> </a:t>
            </a:r>
            <a:endParaRPr lang="en-US" sz="1000" b="1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F273A61-5610-4355-89F3-7C90515BFCC9}"/>
              </a:ext>
            </a:extLst>
          </p:cNvPr>
          <p:cNvGrpSpPr/>
          <p:nvPr userDrawn="1"/>
        </p:nvGrpSpPr>
        <p:grpSpPr>
          <a:xfrm>
            <a:off x="5976075" y="3634505"/>
            <a:ext cx="1700633" cy="1798732"/>
            <a:chOff x="5976075" y="3634505"/>
            <a:chExt cx="1700633" cy="179873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6A49345F-7A53-4131-8BB4-087032A6CC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6061135" y="4142336"/>
              <a:ext cx="860601" cy="12909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5596D35F-1F19-4447-829C-790DF2B8D2DD}"/>
                </a:ext>
              </a:extLst>
            </p:cNvPr>
            <p:cNvSpPr txBox="1"/>
            <p:nvPr/>
          </p:nvSpPr>
          <p:spPr>
            <a:xfrm>
              <a:off x="5976075" y="3634505"/>
              <a:ext cx="170063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TIP 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│ Use the built-in 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olor palette with green and yellow for callouts and accents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853556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916229"/>
            <a:ext cx="9107555" cy="3632325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Box 6">
            <a:hlinkClick r:id="rId2"/>
            <a:extLst>
              <a:ext uri="{FF2B5EF4-FFF2-40B4-BE49-F238E27FC236}">
                <a16:creationId xmlns:a16="http://schemas.microsoft.com/office/drawing/2014/main" xmlns="" id="{B60F28C6-9BA0-4632-B8B5-5A793D03AFC7}"/>
              </a:ext>
            </a:extLst>
          </p:cNvPr>
          <p:cNvSpPr txBox="1"/>
          <p:nvPr userDrawn="1"/>
        </p:nvSpPr>
        <p:spPr>
          <a:xfrm>
            <a:off x="9005881" y="6316156"/>
            <a:ext cx="2466220" cy="36787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Neal Creative</a:t>
            </a:r>
            <a:r>
              <a:rPr lang="en-US" sz="1100" baseline="0" dirty="0">
                <a:solidFill>
                  <a:schemeClr val="tx1"/>
                </a:solidFill>
              </a:rPr>
              <a:t>  | click &amp; </a:t>
            </a:r>
            <a:r>
              <a:rPr lang="en-US" sz="1100" b="1" baseline="0" dirty="0">
                <a:solidFill>
                  <a:schemeClr val="tx1"/>
                </a:solidFill>
              </a:rPr>
              <a:t>Learn more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xmlns="" id="{E516C148-33F4-423B-AB9D-096AA82E12F1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Neal Creative </a:t>
            </a:r>
            <a:r>
              <a:rPr lang="en-US" sz="900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6620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 cstate="print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TextBox 11">
            <a:hlinkClick r:id="rId3"/>
            <a:extLst>
              <a:ext uri="{FF2B5EF4-FFF2-40B4-BE49-F238E27FC236}">
                <a16:creationId xmlns:a16="http://schemas.microsoft.com/office/drawing/2014/main" xmlns="" id="{B2DA80A1-9E22-4BFF-8562-466123B36943}"/>
              </a:ext>
            </a:extLst>
          </p:cNvPr>
          <p:cNvSpPr txBox="1"/>
          <p:nvPr userDrawn="1"/>
        </p:nvSpPr>
        <p:spPr>
          <a:xfrm>
            <a:off x="9089198" y="6298102"/>
            <a:ext cx="2466220" cy="367873"/>
          </a:xfrm>
          <a:prstGeom prst="roundRect">
            <a:avLst>
              <a:gd name="adj" fmla="val 50000"/>
            </a:avLst>
          </a:prstGeom>
          <a:solidFill>
            <a:srgbClr val="004568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419099"/>
            <a:ext cx="8917577" cy="6259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xmlns="" id="{1AF511EA-044E-4300-B921-D56138FE402E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Neal Creative </a:t>
            </a:r>
            <a:r>
              <a:rPr lang="en-US" sz="9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sz="1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234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051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12" r:id="rId2"/>
    <p:sldLayoutId id="2147483672" r:id="rId3"/>
    <p:sldLayoutId id="2147483749" r:id="rId4"/>
    <p:sldLayoutId id="2147483750" r:id="rId5"/>
    <p:sldLayoutId id="2147483752" r:id="rId6"/>
    <p:sldLayoutId id="2147483674" r:id="rId7"/>
    <p:sldLayoutId id="2147483720" r:id="rId8"/>
    <p:sldLayoutId id="2147483721" r:id="rId9"/>
    <p:sldLayoutId id="2147483732" r:id="rId10"/>
    <p:sldLayoutId id="2147483730" r:id="rId11"/>
    <p:sldLayoutId id="2147483716" r:id="rId12"/>
    <p:sldLayoutId id="2147483735" r:id="rId13"/>
    <p:sldLayoutId id="2147483700" r:id="rId14"/>
    <p:sldLayoutId id="2147483734" r:id="rId15"/>
    <p:sldLayoutId id="2147483701" r:id="rId16"/>
    <p:sldLayoutId id="2147483736" r:id="rId17"/>
    <p:sldLayoutId id="2147483733" r:id="rId18"/>
    <p:sldLayoutId id="2147483741" r:id="rId19"/>
    <p:sldLayoutId id="2147483727" r:id="rId20"/>
    <p:sldLayoutId id="2147483719" r:id="rId21"/>
    <p:sldLayoutId id="2147483655" r:id="rId22"/>
    <p:sldLayoutId id="2147483748" r:id="rId23"/>
    <p:sldLayoutId id="2147483753" r:id="rId24"/>
    <p:sldLayoutId id="2147483747" r:id="rId25"/>
    <p:sldLayoutId id="2147483745" r:id="rId26"/>
    <p:sldLayoutId id="2147483737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spc="300" dirty="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pos="7536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792" userDrawn="1">
          <p15:clr>
            <a:srgbClr val="F26B43"/>
          </p15:clr>
        </p15:guide>
        <p15:guide id="7" orient="horz" pos="4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D:\KeepVid%20Pro%20Downloaded\Why%20Do%20We%20Fall%20-%20Motivational%20Video.mp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D:\KeepVid%20Pro%20Downloaded\Women%20soccer%20motivation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Placeholder 30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4" name="Oval 13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val 9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mpd="thinThick">
            <a:solidFill>
              <a:schemeClr val="accen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 flipH="1">
            <a:off x="7973039" y="4290643"/>
            <a:ext cx="2995659" cy="7040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</a:pPr>
            <a:r>
              <a:rPr lang="en-US" sz="2800" dirty="0" smtClean="0">
                <a:gradFill>
                  <a:gsLst>
                    <a:gs pos="0">
                      <a:srgbClr val="75D1FF">
                        <a:lumMod val="5000"/>
                        <a:lumOff val="95000"/>
                      </a:srgbClr>
                    </a:gs>
                    <a:gs pos="100000">
                      <a:srgbClr val="FFFFFF"/>
                    </a:gs>
                  </a:gsLst>
                  <a:lin ang="5400000" scaled="1"/>
                </a:gradFill>
              </a:rPr>
              <a:t>FROM START TO FINISH</a:t>
            </a:r>
            <a:endParaRPr lang="en-US" sz="2800" dirty="0">
              <a:gradFill>
                <a:gsLst>
                  <a:gs pos="0">
                    <a:srgbClr val="75D1FF">
                      <a:lumMod val="5000"/>
                      <a:lumOff val="9500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</a:endParaRP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sz="8800" spc="-3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7847" y="2461199"/>
            <a:ext cx="8804365" cy="1311128"/>
          </a:xfrm>
        </p:spPr>
        <p:txBody>
          <a:bodyPr/>
          <a:lstStyle/>
          <a:p>
            <a:r>
              <a:rPr lang="en-US" dirty="0" smtClean="0"/>
              <a:t>JOURNEY		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45693" y="1778989"/>
            <a:ext cx="9461500" cy="757130"/>
          </a:xfrm>
        </p:spPr>
        <p:txBody>
          <a:bodyPr/>
          <a:lstStyle/>
          <a:p>
            <a:pPr algn="r"/>
            <a:r>
              <a:rPr lang="en-US" dirty="0" smtClean="0"/>
              <a:t>SUCCESS IS 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" name="Freeform: Shape 18"/>
          <p:cNvSpPr/>
          <p:nvPr/>
        </p:nvSpPr>
        <p:spPr>
          <a:xfrm>
            <a:off x="7066536" y="4361548"/>
            <a:ext cx="488128" cy="488128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325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46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04800" y="2053239"/>
            <a:ext cx="11887200" cy="2751522"/>
          </a:xfrm>
        </p:spPr>
        <p:txBody>
          <a:bodyPr/>
          <a:lstStyle/>
          <a:p>
            <a:r>
              <a:rPr lang="en-US" sz="3200" dirty="0" smtClean="0"/>
              <a:t>SUCCESS IS OFTEN A JOURNEY.  IT HAS PEAKS AND VALLEYS.  SUCCESS BUILDS ON ANOTHER; IT’S OTJUS A TUG OF WAR BETWEEN WINNING AND LOSING–SETBACKS, LOSSES AND MISTAKES ARE ALL PARTS OF SUCCESS.</a:t>
            </a:r>
          </a:p>
          <a:p>
            <a:pPr lvl="1" indent="122238"/>
            <a:r>
              <a:rPr lang="en-US" sz="3200" dirty="0" smtClean="0"/>
              <a:t>WHAT LEVEL OF SUCCESS ARE YOU WILLING TO   	CHALLENGE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65562" y="5276808"/>
            <a:ext cx="8097838" cy="3693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60200" y="6465888"/>
            <a:ext cx="431800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61056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John Wooden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2634936"/>
            <a:ext cx="11658600" cy="1588127"/>
          </a:xfrm>
        </p:spPr>
        <p:txBody>
          <a:bodyPr/>
          <a:lstStyle/>
          <a:p>
            <a:r>
              <a:rPr lang="en-US" dirty="0" smtClean="0"/>
              <a:t>“Success is peace of mind which is a direct result of self-satisfaction in knowing you made the best of which you are capable”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" name="Why Do We Fall - Motivational Vide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Arthur Ashe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2884235"/>
            <a:ext cx="11658600" cy="1089529"/>
          </a:xfrm>
        </p:spPr>
        <p:txBody>
          <a:bodyPr/>
          <a:lstStyle/>
          <a:p>
            <a:r>
              <a:rPr lang="en-US" dirty="0" smtClean="0"/>
              <a:t>“Success is a journey, not a destination.  The doing is often more important than the outcome.”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4800" y="2597273"/>
            <a:ext cx="4868985" cy="867930"/>
          </a:xfrm>
        </p:spPr>
        <p:txBody>
          <a:bodyPr/>
          <a:lstStyle/>
          <a:p>
            <a:r>
              <a:rPr lang="en-US" dirty="0" smtClean="0"/>
              <a:t>the accomplishment of an aim or purpose.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006429"/>
          </a:xfrm>
        </p:spPr>
        <p:txBody>
          <a:bodyPr/>
          <a:lstStyle/>
          <a:p>
            <a:r>
              <a:rPr lang="en-US" dirty="0" smtClean="0"/>
              <a:t>Success is not an accident….. Put your heart, mind and soul into even your smallest tasks.	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5244" y="0"/>
            <a:ext cx="4083304" cy="914096"/>
          </a:xfrm>
        </p:spPr>
        <p:txBody>
          <a:bodyPr/>
          <a:lstStyle/>
          <a:p>
            <a:r>
              <a:rPr lang="en-US" dirty="0" smtClean="0"/>
              <a:t>SUCCESS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096000" y="2599498"/>
            <a:ext cx="5671764" cy="1006429"/>
          </a:xfrm>
        </p:spPr>
        <p:txBody>
          <a:bodyPr/>
          <a:lstStyle/>
          <a:p>
            <a:r>
              <a:rPr lang="en-US" dirty="0" smtClean="0"/>
              <a:t>There are no secrets to success…. Your positive action combined with positive thinking results in success.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096000" y="4779896"/>
            <a:ext cx="5671764" cy="701731"/>
          </a:xfrm>
        </p:spPr>
        <p:txBody>
          <a:bodyPr/>
          <a:lstStyle/>
          <a:p>
            <a:r>
              <a:rPr lang="en-US" dirty="0" smtClean="0"/>
              <a:t>Success is not final, failure is not fatal: it is the courage to continue that counts.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5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Women soccer motivatio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/>
          <p:cNvSpPr>
            <a:spLocks noChangeAspect="1"/>
          </p:cNvSpPr>
          <p:nvPr/>
        </p:nvSpPr>
        <p:spPr>
          <a:xfrm>
            <a:off x="232519" y="-2693505"/>
            <a:ext cx="4728754" cy="4728754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944881" y="2662267"/>
            <a:ext cx="4332514" cy="1830245"/>
          </a:xfrm>
        </p:spPr>
        <p:txBody>
          <a:bodyPr/>
          <a:lstStyle/>
          <a:p>
            <a:r>
              <a:rPr lang="en-US" dirty="0"/>
              <a:t>Revealing key points </a:t>
            </a:r>
            <a:br>
              <a:rPr lang="en-US" dirty="0"/>
            </a:br>
            <a:r>
              <a:rPr lang="en-US" dirty="0"/>
              <a:t>one at a time enhances comprehension.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Our mission</a:t>
            </a:r>
          </a:p>
          <a:p>
            <a:pPr lvl="1"/>
            <a:r>
              <a:rPr lang="en-US"/>
              <a:t>To help people easily create </a:t>
            </a:r>
            <a:br>
              <a:rPr lang="en-US"/>
            </a:br>
            <a:r>
              <a:rPr lang="en-US"/>
              <a:t>compelling presentations </a:t>
            </a:r>
            <a:br>
              <a:rPr lang="en-US"/>
            </a:br>
            <a:r>
              <a:rPr lang="en-US"/>
              <a:t>using templates.</a:t>
            </a:r>
            <a:endParaRPr lang="en-US" dirty="0"/>
          </a:p>
        </p:txBody>
      </p:sp>
      <p:sp>
        <p:nvSpPr>
          <p:cNvPr id="32" name="Title 31"/>
          <p:cNvSpPr>
            <a:spLocks noGrp="1"/>
          </p:cNvSpPr>
          <p:nvPr>
            <p:ph type="title"/>
          </p:nvPr>
        </p:nvSpPr>
        <p:spPr>
          <a:xfrm>
            <a:off x="555244" y="0"/>
            <a:ext cx="4083304" cy="914096"/>
          </a:xfrm>
        </p:spPr>
        <p:txBody>
          <a:bodyPr/>
          <a:lstStyle/>
          <a:p>
            <a:r>
              <a:rPr lang="en-US" b="1" dirty="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</a:rPr>
              <a:t>INTRODUCTION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6096000" y="2599498"/>
            <a:ext cx="5671764" cy="1541448"/>
          </a:xfrm>
        </p:spPr>
        <p:txBody>
          <a:bodyPr/>
          <a:lstStyle/>
          <a:p>
            <a:r>
              <a:rPr lang="en-US"/>
              <a:t>Let us share some favorite tips</a:t>
            </a:r>
            <a:br>
              <a:rPr lang="en-US"/>
            </a:br>
            <a:r>
              <a:rPr lang="en-US"/>
              <a:t>for telling your story effectively. </a:t>
            </a:r>
          </a:p>
          <a:p>
            <a:pPr lvl="1"/>
            <a:r>
              <a:rPr lang="en-US"/>
              <a:t>Select from a rich assortment of animated slide layouts to consistently convey the right message and make the right impression.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What story do you want to tell?</a:t>
            </a:r>
            <a:endParaRPr lang="en-US" dirty="0"/>
          </a:p>
        </p:txBody>
      </p:sp>
      <p:sp>
        <p:nvSpPr>
          <p:cNvPr id="66" name="Slide Number Placeholder 6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80498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36 1.11111E-6 L 1.45833E-6 1.1111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4" grpId="1" build="p"/>
      <p:bldP spid="15" grpId="0"/>
      <p:bldP spid="32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2598127"/>
            <a:ext cx="3714704" cy="2932085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/>
              <a:t>“How much text </a:t>
            </a:r>
            <a:br>
              <a:rPr lang="en-US" dirty="0"/>
            </a:br>
            <a:r>
              <a:rPr lang="en-US" dirty="0"/>
              <a:t>should I use?”</a:t>
            </a:r>
          </a:p>
          <a:p>
            <a:pPr lvl="1"/>
            <a:r>
              <a:rPr lang="en-US" dirty="0"/>
              <a:t>Consider when you give </a:t>
            </a:r>
            <a:br>
              <a:rPr lang="en-US" dirty="0"/>
            </a:br>
            <a:r>
              <a:rPr lang="en-US" dirty="0"/>
              <a:t>a paper handout in a </a:t>
            </a:r>
            <a:br>
              <a:rPr lang="en-US" dirty="0"/>
            </a:br>
            <a:r>
              <a:rPr lang="en-US" dirty="0"/>
              <a:t>meeting—everyone’s head </a:t>
            </a:r>
            <a:br>
              <a:rPr lang="en-US" dirty="0"/>
            </a:br>
            <a:r>
              <a:rPr lang="en-US" dirty="0"/>
              <a:t>goes down and they read, </a:t>
            </a:r>
            <a:br>
              <a:rPr lang="en-US" dirty="0"/>
            </a:br>
            <a:r>
              <a:rPr lang="en-US" dirty="0"/>
              <a:t>rather than staying </a:t>
            </a:r>
            <a:br>
              <a:rPr lang="en-US" dirty="0"/>
            </a:br>
            <a:r>
              <a:rPr lang="en-US" dirty="0"/>
              <a:t>heads-up and listening.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4"/>
          </p:nvPr>
        </p:nvSpPr>
        <p:spPr>
          <a:xfrm>
            <a:off x="4168631" y="2598127"/>
            <a:ext cx="3840480" cy="2024144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/>
              <a:t>“But this is important to the understanding of the story”</a:t>
            </a:r>
          </a:p>
          <a:p>
            <a:pPr lvl="1"/>
            <a:r>
              <a:rPr lang="en-US" dirty="0"/>
              <a:t>Avoid using sentences </a:t>
            </a:r>
            <a:br>
              <a:rPr lang="en-US" dirty="0"/>
            </a:br>
            <a:r>
              <a:rPr lang="en-US" dirty="0"/>
              <a:t>that will already be used </a:t>
            </a:r>
            <a:br>
              <a:rPr lang="en-US" dirty="0"/>
            </a:br>
            <a:r>
              <a:rPr lang="en-US" dirty="0"/>
              <a:t>when talking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5"/>
          </p:nvPr>
        </p:nvSpPr>
        <p:spPr>
          <a:xfrm>
            <a:off x="8158238" y="2598127"/>
            <a:ext cx="3773077" cy="2024144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/>
              <a:t>“More words, </a:t>
            </a:r>
            <a:br>
              <a:rPr lang="en-US" dirty="0"/>
            </a:br>
            <a:r>
              <a:rPr lang="en-US" dirty="0"/>
              <a:t>less sentences”</a:t>
            </a:r>
          </a:p>
          <a:p>
            <a:pPr lvl="1"/>
            <a:r>
              <a:rPr lang="en-US" dirty="0"/>
              <a:t>Focus on action words </a:t>
            </a:r>
            <a:br>
              <a:rPr lang="en-US" dirty="0"/>
            </a:br>
            <a:r>
              <a:rPr lang="en-US" dirty="0"/>
              <a:t>that will enhance the </a:t>
            </a:r>
            <a:br>
              <a:rPr lang="en-US" dirty="0"/>
            </a:br>
            <a:r>
              <a:rPr lang="en-US" dirty="0"/>
              <a:t>viewer experience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PREPARE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2879003" y="419100"/>
            <a:ext cx="9084398" cy="757130"/>
          </a:xfrm>
        </p:spPr>
        <p:txBody>
          <a:bodyPr/>
          <a:lstStyle/>
          <a:p>
            <a:r>
              <a:rPr lang="en-US" dirty="0"/>
              <a:t>Build your story first, then define which layouts and graphics will best help visualize each slide’s message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4375511" y="3382066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386838" y="3382066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35056" y="3382066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4"/>
          </p:nvPr>
        </p:nvSpPr>
        <p:spPr>
          <a:xfrm>
            <a:off x="11432913" y="6316156"/>
            <a:ext cx="498402" cy="365125"/>
          </a:xfrm>
        </p:spPr>
        <p:txBody>
          <a:bodyPr/>
          <a:lstStyle/>
          <a:p>
            <a:fld id="{5AE1514C-5E56-4738-A1FF-4B1CFD2A3E3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07168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32 -4.44444E-6 L 1.04167E-6 -4.44444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8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33 -4.44444E-6 L 3.95833E-6 -4.44444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8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8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8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8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8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32 -4.44444E-6 L -2.5E-6 -4.44444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1" grpId="0" uiExpand="1" build="p"/>
      <p:bldP spid="18" grpId="0" uiExpand="1" build="p"/>
      <p:bldP spid="9" grpId="0" animBg="1"/>
      <p:bldP spid="9" grpId="1" animBg="1"/>
      <p:bldP spid="15" grpId="0" animBg="1"/>
      <p:bldP spid="15" grpId="1" animBg="1"/>
      <p:bldP spid="13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TRANSITIONS </a:t>
            </a:r>
            <a:br>
              <a:rPr lang="en-US" dirty="0"/>
            </a:br>
            <a:r>
              <a:rPr lang="en-US" dirty="0"/>
              <a:t>&amp; SECTION DIVIDERS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TIP </a:t>
            </a:r>
          </a:p>
          <a:p>
            <a:pPr lvl="1"/>
            <a:r>
              <a:rPr lang="en-US"/>
              <a:t>To keep the audience focused, always use the same transition before a new topic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Consistency helps viewer see connections in the story – </a:t>
            </a:r>
            <a:br>
              <a:rPr lang="en-US"/>
            </a:br>
            <a:r>
              <a:rPr lang="en-US"/>
              <a:t>use same layout and design for individual sections and </a:t>
            </a:r>
            <a:br>
              <a:rPr lang="en-US"/>
            </a:br>
            <a:r>
              <a:rPr lang="en-US"/>
              <a:t>give your audience a mental check-point.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7079039"/>
      </p:ext>
    </p:extLst>
  </p:cSld>
  <p:clrMapOvr>
    <a:masterClrMapping/>
  </p:clrMapOvr>
  <p:transition spd="slow">
    <p:push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Understand </a:t>
            </a:r>
            <a:br>
              <a:rPr lang="en-US"/>
            </a:br>
            <a:r>
              <a:rPr lang="en-US"/>
              <a:t>your brand </a:t>
            </a:r>
            <a:br>
              <a:rPr lang="en-US"/>
            </a:br>
            <a:r>
              <a:rPr lang="en-US"/>
              <a:t>and audience; speak in an authentic voice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/>
              <a:t>Get your facts straight with </a:t>
            </a:r>
            <a:br>
              <a:rPr lang="en-US"/>
            </a:br>
            <a:r>
              <a:rPr lang="en-US"/>
              <a:t>5 W’s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/>
              <a:t>The power </a:t>
            </a:r>
            <a:br>
              <a:rPr lang="en-US"/>
            </a:br>
            <a:r>
              <a:rPr lang="en-US"/>
              <a:t>of specifics, details, and imagery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US"/>
              <a:t>Show, </a:t>
            </a:r>
            <a:br>
              <a:rPr lang="en-US"/>
            </a:br>
            <a:r>
              <a:rPr lang="en-US"/>
              <a:t>don’t tell</a:t>
            </a:r>
          </a:p>
          <a:p>
            <a:endParaRPr lang="en-US" dirty="0"/>
          </a:p>
        </p:txBody>
      </p:sp>
      <p:sp>
        <p:nvSpPr>
          <p:cNvPr id="33" name="Content Placeholder 32"/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en-US"/>
              <a:t>Know the </a:t>
            </a:r>
            <a:br>
              <a:rPr lang="en-US"/>
            </a:br>
            <a:r>
              <a:rPr lang="en-US"/>
              <a:t>end at the beginning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 STAGE HAS BEEN SET</a:t>
            </a:r>
            <a:br>
              <a:rPr lang="en-US" dirty="0"/>
            </a:br>
            <a:r>
              <a:rPr lang="en-US" dirty="0"/>
              <a:t>go ahead and follow the basic 5 steps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48" name="Content Placeholder 47"/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/>
              <a:t>2</a:t>
            </a:r>
            <a:endParaRPr lang="en-US" dirty="0"/>
          </a:p>
        </p:txBody>
      </p:sp>
      <p:sp>
        <p:nvSpPr>
          <p:cNvPr id="49" name="Content Placeholder 48"/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/>
              <a:t>3</a:t>
            </a:r>
            <a:endParaRPr lang="en-US" dirty="0"/>
          </a:p>
        </p:txBody>
      </p:sp>
      <p:sp>
        <p:nvSpPr>
          <p:cNvPr id="50" name="Content Placeholder 49"/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/>
              <a:t>4</a:t>
            </a:r>
            <a:endParaRPr lang="en-US" dirty="0"/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en-US"/>
              <a:t>5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48438" y="6450449"/>
            <a:ext cx="74975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Reference : The basics you can find anywhere 5 Steps To Successful Storytelling Published on April 5, 2014 Featured in: Marketing &amp; Advertising</a:t>
            </a:r>
          </a:p>
        </p:txBody>
      </p:sp>
    </p:spTree>
    <p:extLst>
      <p:ext uri="{BB962C8B-B14F-4D97-AF65-F5344CB8AC3E}">
        <p14:creationId xmlns:p14="http://schemas.microsoft.com/office/powerpoint/2010/main" xmlns="" val="21612569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VISUALS ADD A COMPONENT TO STORYTELLING THAT TEXT CANNOT | </a:t>
            </a:r>
            <a:r>
              <a:rPr lang="en-US" sz="3600" dirty="0">
                <a:solidFill>
                  <a:schemeClr val="accent1"/>
                </a:solidFill>
              </a:rPr>
              <a:t>SPEED.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Images are another element that can drive your point home even more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5737094" y="499736"/>
            <a:ext cx="792205" cy="1200329"/>
          </a:xfrm>
        </p:spPr>
        <p:txBody>
          <a:bodyPr/>
          <a:lstStyle/>
          <a:p>
            <a:r>
              <a:rPr lang="en-US" dirty="0"/>
              <a:t>FACT</a:t>
            </a:r>
          </a:p>
        </p:txBody>
      </p:sp>
    </p:spTree>
    <p:extLst>
      <p:ext uri="{BB962C8B-B14F-4D97-AF65-F5344CB8AC3E}">
        <p14:creationId xmlns:p14="http://schemas.microsoft.com/office/powerpoint/2010/main" xmlns="" val="324801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8ECCAF6-0CDC-4B30-AC61-AF80C50E60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PREPARE</a:t>
            </a:r>
          </a:p>
          <a:p>
            <a:pPr lvl="2"/>
            <a:r>
              <a:rPr lang="en-US"/>
              <a:t>Why does this matter to your audience?</a:t>
            </a:r>
          </a:p>
          <a:p>
            <a:pPr lvl="3"/>
            <a:r>
              <a:rPr lang="en-US"/>
              <a:t>Where are you taking them? 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Understand your brand </a:t>
            </a:r>
            <a:br>
              <a:rPr lang="en-US"/>
            </a:br>
            <a:r>
              <a:rPr lang="en-US"/>
              <a:t>and audience; speak in </a:t>
            </a:r>
            <a:br>
              <a:rPr lang="en-US"/>
            </a:br>
            <a:r>
              <a:rPr lang="en-US"/>
              <a:t>an authentic voice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1306458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44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0" name="Text Placeholder 2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DEFINE</a:t>
            </a:r>
          </a:p>
          <a:p>
            <a:pPr lvl="2"/>
            <a:r>
              <a:rPr lang="en-US" dirty="0"/>
              <a:t>Who | What | Where | When | Why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Get your facts straight </a:t>
            </a:r>
            <a:br>
              <a:rPr lang="en-US"/>
            </a:br>
            <a:r>
              <a:rPr lang="en-US"/>
              <a:t>with 5 W’s</a:t>
            </a:r>
            <a:endParaRPr lang="en-US" dirty="0"/>
          </a:p>
        </p:txBody>
      </p:sp>
      <p:sp>
        <p:nvSpPr>
          <p:cNvPr id="40" name="Content Placeholder 39"/>
          <p:cNvSpPr>
            <a:spLocks noGrp="1"/>
          </p:cNvSpPr>
          <p:nvPr>
            <p:ph idx="18"/>
          </p:nvPr>
        </p:nvSpPr>
        <p:spPr>
          <a:xfrm>
            <a:off x="7954500" y="419100"/>
            <a:ext cx="2377440" cy="84023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9291647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icture Placeholder 80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753512" y="6484937"/>
            <a:ext cx="419776" cy="365125"/>
          </a:xfrm>
        </p:spPr>
        <p:txBody>
          <a:bodyPr/>
          <a:lstStyle/>
          <a:p>
            <a:fld id="{5AE1514C-5E56-4738-A1FF-4B1CFD2A3E3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-2882" y="0"/>
            <a:ext cx="10412974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3000"/>
                </a:schemeClr>
              </a:gs>
              <a:gs pos="97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8"/>
          </p:nvPr>
        </p:nvSpPr>
        <p:spPr>
          <a:xfrm>
            <a:off x="2053947" y="419100"/>
            <a:ext cx="2377440" cy="840230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04800" y="3429000"/>
            <a:ext cx="5960269" cy="302185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SUPPORT</a:t>
            </a:r>
          </a:p>
          <a:p>
            <a:pPr lvl="1"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</a:rPr>
              <a:t>We perceive the world through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more than our eyes and ears;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we smell, we touch, and we taste. </a:t>
            </a:r>
            <a:endParaRPr lang="en-US" dirty="0">
              <a:solidFill>
                <a:schemeClr val="bg1"/>
              </a:solidFill>
            </a:endParaRPr>
          </a:p>
          <a:p>
            <a:pPr lvl="3"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Put your audience in that place and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provide them a point of reference;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imagination will do the rest.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19"/>
          </p:nvPr>
        </p:nvSpPr>
        <p:spPr>
          <a:xfrm>
            <a:off x="304800" y="1554164"/>
            <a:ext cx="5875734" cy="108952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Images are a great tool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for showing context</a:t>
            </a:r>
          </a:p>
        </p:txBody>
      </p:sp>
    </p:spTree>
    <p:extLst>
      <p:ext uri="{BB962C8B-B14F-4D97-AF65-F5344CB8AC3E}">
        <p14:creationId xmlns:p14="http://schemas.microsoft.com/office/powerpoint/2010/main" xmlns="" val="2488226301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44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6616" y="6492875"/>
            <a:ext cx="393567" cy="365125"/>
          </a:xfrm>
        </p:spPr>
        <p:txBody>
          <a:bodyPr/>
          <a:lstStyle/>
          <a:p>
            <a:fld id="{5AE1514C-5E56-4738-A1FF-4B1CFD2A3E3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129338" cy="2983894"/>
          </a:xfrm>
        </p:spPr>
        <p:txBody>
          <a:bodyPr/>
          <a:lstStyle/>
          <a:p>
            <a:r>
              <a:rPr lang="en-US" dirty="0"/>
              <a:t>ENGAGE</a:t>
            </a:r>
          </a:p>
          <a:p>
            <a:pPr lvl="1"/>
            <a:r>
              <a:rPr lang="en-US" sz="2400" dirty="0"/>
              <a:t>Visualize key messages</a:t>
            </a:r>
          </a:p>
          <a:p>
            <a:pPr lvl="3"/>
            <a:r>
              <a:rPr lang="en-US" dirty="0"/>
              <a:t>A picture is worth a thousand words…</a:t>
            </a:r>
          </a:p>
          <a:p>
            <a:pPr lvl="1"/>
            <a:r>
              <a:rPr lang="en-US" sz="2400" dirty="0"/>
              <a:t>Make a statement</a:t>
            </a:r>
          </a:p>
          <a:p>
            <a:pPr lvl="3"/>
            <a:r>
              <a:rPr lang="en-US" dirty="0"/>
              <a:t>Using graphics, charts, and infographics</a:t>
            </a:r>
          </a:p>
          <a:p>
            <a:pPr lvl="1"/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/>
              <a:t>4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169069" y="1554163"/>
            <a:ext cx="5791200" cy="590931"/>
          </a:xfrm>
        </p:spPr>
        <p:txBody>
          <a:bodyPr/>
          <a:lstStyle/>
          <a:p>
            <a:r>
              <a:rPr lang="en-US" dirty="0"/>
              <a:t>Show, don’t tell</a:t>
            </a:r>
          </a:p>
        </p:txBody>
      </p:sp>
    </p:spTree>
    <p:extLst>
      <p:ext uri="{BB962C8B-B14F-4D97-AF65-F5344CB8AC3E}">
        <p14:creationId xmlns:p14="http://schemas.microsoft.com/office/powerpoint/2010/main" xmlns="" val="686721801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696726" y="6484937"/>
            <a:ext cx="533348" cy="365125"/>
          </a:xfrm>
        </p:spPr>
        <p:txBody>
          <a:bodyPr/>
          <a:lstStyle/>
          <a:p>
            <a:fld id="{5AE1514C-5E56-4738-A1FF-4B1CFD2A3E3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0" y="3429000"/>
            <a:ext cx="6096000" cy="2791533"/>
          </a:xfrm>
        </p:spPr>
        <p:txBody>
          <a:bodyPr/>
          <a:lstStyle/>
          <a:p>
            <a:r>
              <a:rPr lang="en-US" dirty="0"/>
              <a:t>LEAD</a:t>
            </a:r>
          </a:p>
          <a:p>
            <a:pPr lvl="2"/>
            <a:r>
              <a:rPr lang="en-US" dirty="0"/>
              <a:t>Start your story with an outline, </a:t>
            </a:r>
            <a:br>
              <a:rPr lang="en-US" dirty="0"/>
            </a:br>
            <a:r>
              <a:rPr lang="en-US" dirty="0"/>
              <a:t>a framework of points you </a:t>
            </a:r>
            <a:br>
              <a:rPr lang="en-US" dirty="0"/>
            </a:br>
            <a:r>
              <a:rPr lang="en-US" dirty="0"/>
              <a:t>need to have to tell your story, </a:t>
            </a:r>
            <a:br>
              <a:rPr lang="en-US" dirty="0"/>
            </a:br>
            <a:r>
              <a:rPr lang="en-US" dirty="0"/>
              <a:t>always moving forward to </a:t>
            </a:r>
            <a:br>
              <a:rPr lang="en-US" dirty="0"/>
            </a:br>
            <a:r>
              <a:rPr lang="en-US" dirty="0"/>
              <a:t>the conclusion or action points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Know the end </a:t>
            </a:r>
            <a:br>
              <a:rPr lang="en-US"/>
            </a:br>
            <a:r>
              <a:rPr lang="en-US"/>
              <a:t>at the beginning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6094443" cy="6858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7918218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0" y="1636201"/>
            <a:ext cx="6096000" cy="3585597"/>
          </a:xfrm>
        </p:spPr>
        <p:txBody>
          <a:bodyPr/>
          <a:lstStyle/>
          <a:p>
            <a:r>
              <a:rPr lang="en-US" dirty="0"/>
              <a:t>TAKEAWAY</a:t>
            </a:r>
          </a:p>
          <a:p>
            <a:pPr lvl="4"/>
            <a:r>
              <a:rPr lang="en-US" dirty="0"/>
              <a:t>What do you want them to remember?</a:t>
            </a:r>
          </a:p>
          <a:p>
            <a:r>
              <a:rPr lang="en-US" dirty="0"/>
              <a:t>INSPIRE</a:t>
            </a:r>
          </a:p>
          <a:p>
            <a:pPr lvl="4"/>
            <a:r>
              <a:rPr lang="en-US" dirty="0"/>
              <a:t>Get them excited about what’s to come</a:t>
            </a:r>
          </a:p>
          <a:p>
            <a:r>
              <a:rPr lang="en-US" dirty="0"/>
              <a:t>ACTION</a:t>
            </a:r>
          </a:p>
          <a:p>
            <a:pPr lvl="4"/>
            <a:r>
              <a:rPr lang="en-US" dirty="0"/>
              <a:t>Build your presentation and give us your feedback </a:t>
            </a:r>
            <a:br>
              <a:rPr lang="en-US" dirty="0"/>
            </a:br>
            <a:r>
              <a:rPr lang="en-US" dirty="0"/>
              <a:t>if this was helpful to you.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744463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47687" y="6492875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—LEVAR BURTON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BECAUSE STORYTELLING, </a:t>
            </a:r>
            <a:br>
              <a:rPr lang="en-US" dirty="0"/>
            </a:br>
            <a:r>
              <a:rPr lang="en-US" dirty="0"/>
              <a:t>AND VISUAL STORYTELLING, </a:t>
            </a:r>
            <a:br>
              <a:rPr lang="en-US" dirty="0"/>
            </a:br>
            <a:r>
              <a:rPr lang="en-US" dirty="0"/>
              <a:t>WAS PUT IN THE HANDS OF EVERYBODY,</a:t>
            </a:r>
          </a:p>
          <a:p>
            <a:pPr lvl="1"/>
            <a:r>
              <a:rPr lang="en-US" dirty="0"/>
              <a:t>WE HAVE ALL NOW BECOME STORYTELLERS.</a:t>
            </a:r>
          </a:p>
        </p:txBody>
      </p:sp>
    </p:spTree>
    <p:extLst>
      <p:ext uri="{BB962C8B-B14F-4D97-AF65-F5344CB8AC3E}">
        <p14:creationId xmlns:p14="http://schemas.microsoft.com/office/powerpoint/2010/main" xmlns="" val="627313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POWERFUL PRESENTATIONS!</a:t>
            </a:r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xmlns="" id="{34BDD74C-5263-464C-AA3C-D945D23978FF}"/>
              </a:ext>
            </a:extLst>
          </p:cNvPr>
          <p:cNvSpPr txBox="1">
            <a:spLocks/>
          </p:cNvSpPr>
          <p:nvPr/>
        </p:nvSpPr>
        <p:spPr>
          <a:xfrm>
            <a:off x="4433852" y="4256429"/>
            <a:ext cx="5756957" cy="927824"/>
          </a:xfrm>
          <a:prstGeom prst="rect">
            <a:avLst/>
          </a:prstGeom>
        </p:spPr>
        <p:txBody>
          <a:bodyPr vert="horz" lIns="457200" tIns="45720" rIns="45720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xmlns="" val="3492825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f16401425">
  <a:themeElements>
    <a:clrScheme name="Neal Analytics 2">
      <a:dk1>
        <a:srgbClr val="000000"/>
      </a:dk1>
      <a:lt1>
        <a:srgbClr val="FFFFFF"/>
      </a:lt1>
      <a:dk2>
        <a:srgbClr val="0074AF"/>
      </a:dk2>
      <a:lt2>
        <a:srgbClr val="00B0F0"/>
      </a:lt2>
      <a:accent1>
        <a:srgbClr val="75D1FF"/>
      </a:accent1>
      <a:accent2>
        <a:srgbClr val="004568"/>
      </a:accent2>
      <a:accent3>
        <a:srgbClr val="92D050"/>
      </a:accent3>
      <a:accent4>
        <a:srgbClr val="FFC000"/>
      </a:accent4>
      <a:accent5>
        <a:srgbClr val="004568"/>
      </a:accent5>
      <a:accent6>
        <a:srgbClr val="0074AF"/>
      </a:accent6>
      <a:hlink>
        <a:srgbClr val="43C0FF"/>
      </a:hlink>
      <a:folHlink>
        <a:srgbClr val="75D1FF"/>
      </a:folHlink>
    </a:clrScheme>
    <a:fontScheme name="MICROSOF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FUL Presentations.pptx" id="{F35F1979-0F96-40AB-A8BA-4291EDE5F127}" vid="{D4D34B82-5498-418F-8E4B-B445820BAA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tf16401425</Template>
  <TotalTime>169</TotalTime>
  <Words>594</Words>
  <Application>Microsoft Office PowerPoint</Application>
  <PresentationFormat>Custom</PresentationFormat>
  <Paragraphs>118</Paragraphs>
  <Slides>20</Slides>
  <Notes>8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tf16401425</vt:lpstr>
      <vt:lpstr>JOURNEY  </vt:lpstr>
      <vt:lpstr>Slide 2</vt:lpstr>
      <vt:lpstr>Slide 3</vt:lpstr>
      <vt:lpstr>Slide 4</vt:lpstr>
      <vt:lpstr>Slide 5</vt:lpstr>
      <vt:lpstr>SUCCESS</vt:lpstr>
      <vt:lpstr>Slide 7</vt:lpstr>
      <vt:lpstr>INTRODUCTION</vt:lpstr>
      <vt:lpstr>PREPARE</vt:lpstr>
      <vt:lpstr>USE TRANSITIONS  &amp; SECTION DIVIDERS</vt:lpstr>
      <vt:lpstr>Slide 11</vt:lpstr>
      <vt:lpstr>VISUALS ADD A COMPONENT TO STORYTELLING THAT TEXT CANNOT | SPEED.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POWERFUL PRESENTATIONS!</vt:lpstr>
    </vt:vector>
  </TitlesOfParts>
  <Company>Hewlett-Packard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JOURNEY  </dc:title>
  <dc:creator>McCabe</dc:creator>
  <cp:lastModifiedBy>McCabe</cp:lastModifiedBy>
  <cp:revision>1</cp:revision>
  <dcterms:created xsi:type="dcterms:W3CDTF">2017-08-17T23:09:27Z</dcterms:created>
  <dcterms:modified xsi:type="dcterms:W3CDTF">2017-08-18T01:58:28Z</dcterms:modified>
</cp:coreProperties>
</file>