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75" r:id="rId6"/>
    <p:sldId id="260" r:id="rId7"/>
    <p:sldId id="261" r:id="rId8"/>
    <p:sldId id="262" r:id="rId9"/>
    <p:sldId id="263" r:id="rId10"/>
    <p:sldId id="276" r:id="rId11"/>
    <p:sldId id="264" r:id="rId12"/>
    <p:sldId id="265" r:id="rId13"/>
    <p:sldId id="277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8" r:id="rId24"/>
    <p:sldId id="279" r:id="rId25"/>
    <p:sldId id="280" r:id="rId26"/>
    <p:sldId id="281" r:id="rId27"/>
    <p:sldId id="282" r:id="rId28"/>
    <p:sldId id="289" r:id="rId29"/>
    <p:sldId id="283" r:id="rId30"/>
    <p:sldId id="284" r:id="rId31"/>
    <p:sldId id="290" r:id="rId32"/>
    <p:sldId id="291" r:id="rId33"/>
    <p:sldId id="285" r:id="rId34"/>
    <p:sldId id="292" r:id="rId35"/>
    <p:sldId id="293" r:id="rId36"/>
    <p:sldId id="286" r:id="rId37"/>
    <p:sldId id="287" r:id="rId38"/>
    <p:sldId id="288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FF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12" autoAdjust="0"/>
    <p:restoredTop sz="94660"/>
  </p:normalViewPr>
  <p:slideViewPr>
    <p:cSldViewPr>
      <p:cViewPr>
        <p:scale>
          <a:sx n="82" d="100"/>
          <a:sy n="82" d="100"/>
        </p:scale>
        <p:origin x="-756" y="-5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2F3A8B-EFE7-4A94-B642-4782FAD2459C}" type="datetimeFigureOut">
              <a:rPr lang="en-US" smtClean="0"/>
              <a:pPr/>
              <a:t>11/19/2014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65970F9-DC87-40BC-B287-15B867A7AA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2F3A8B-EFE7-4A94-B642-4782FAD2459C}" type="datetimeFigureOut">
              <a:rPr lang="en-US" smtClean="0"/>
              <a:pPr/>
              <a:t>11/19/2014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5970F9-DC87-40BC-B287-15B867A7A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2F3A8B-EFE7-4A94-B642-4782FAD2459C}" type="datetimeFigureOut">
              <a:rPr lang="en-US" smtClean="0"/>
              <a:pPr/>
              <a:t>11/19/2014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5970F9-DC87-40BC-B287-15B867A7A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2F3A8B-EFE7-4A94-B642-4782FAD2459C}" type="datetimeFigureOut">
              <a:rPr lang="en-US" smtClean="0"/>
              <a:pPr/>
              <a:t>11/19/2014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5970F9-DC87-40BC-B287-15B867A7A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2F3A8B-EFE7-4A94-B642-4782FAD2459C}" type="datetimeFigureOut">
              <a:rPr lang="en-US" smtClean="0"/>
              <a:pPr/>
              <a:t>11/19/2014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5970F9-DC87-40BC-B287-15B867A7AA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2F3A8B-EFE7-4A94-B642-4782FAD2459C}" type="datetimeFigureOut">
              <a:rPr lang="en-US" smtClean="0"/>
              <a:pPr/>
              <a:t>11/19/2014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5970F9-DC87-40BC-B287-15B867A7A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2F3A8B-EFE7-4A94-B642-4782FAD2459C}" type="datetimeFigureOut">
              <a:rPr lang="en-US" smtClean="0"/>
              <a:pPr/>
              <a:t>11/19/2014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5970F9-DC87-40BC-B287-15B867A7AA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B2F3A8B-EFE7-4A94-B642-4782FAD2459C}" type="datetimeFigureOut">
              <a:rPr lang="en-US" smtClean="0"/>
              <a:pPr/>
              <a:t>11/19/2014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5970F9-DC87-40BC-B287-15B867A7AA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2F3A8B-EFE7-4A94-B642-4782FAD2459C}" type="datetimeFigureOut">
              <a:rPr lang="en-US" smtClean="0"/>
              <a:pPr/>
              <a:t>11/19/2014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65970F9-DC87-40BC-B287-15B867A7AA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2F3A8B-EFE7-4A94-B642-4782FAD2459C}" type="datetimeFigureOut">
              <a:rPr lang="en-US" smtClean="0"/>
              <a:pPr/>
              <a:t>11/19/2014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5970F9-DC87-40BC-B287-15B867A7AA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2F3A8B-EFE7-4A94-B642-4782FAD2459C}" type="datetimeFigureOut">
              <a:rPr lang="en-US" smtClean="0"/>
              <a:pPr/>
              <a:t>11/19/2014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5970F9-DC87-40BC-B287-15B867A7AAF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B2F3A8B-EFE7-4A94-B642-4782FAD2459C}" type="datetimeFigureOut">
              <a:rPr lang="en-US" smtClean="0"/>
              <a:pPr/>
              <a:t>11/19/2014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65970F9-DC87-40BC-B287-15B867A7AAF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ages.freepicturesweb.com/img1/01/17/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9143998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6 Photosynthesis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6-1 Light Reactions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6-2 Calvin Cycle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984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ts2.mm.bing.net/th?id=H.4885062670091745&amp;pid=1.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en-US" b="1" dirty="0"/>
              <a:t>Explain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chemeClr val="bg1"/>
                </a:solidFill>
              </a:rPr>
              <a:t>why almost all organisms depend on photosynthesis.</a:t>
            </a:r>
          </a:p>
          <a:p>
            <a:endParaRPr lang="en-US" altLang="en-US" dirty="0"/>
          </a:p>
          <a:p>
            <a:r>
              <a:rPr lang="en-US" altLang="en-US" b="1" dirty="0"/>
              <a:t>Describe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chemeClr val="bg1"/>
                </a:solidFill>
              </a:rPr>
              <a:t>the role of chlorophylls and other pigments in photosynthesis.</a:t>
            </a:r>
          </a:p>
          <a:p>
            <a:endParaRPr lang="en-US" altLang="en-US" dirty="0"/>
          </a:p>
          <a:p>
            <a:r>
              <a:rPr lang="en-US" altLang="en-US" b="1" dirty="0"/>
              <a:t>Summarize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chemeClr val="bg1"/>
                </a:solidFill>
              </a:rPr>
              <a:t>the main events of the light reactions.</a:t>
            </a:r>
          </a:p>
          <a:p>
            <a:endParaRPr lang="en-US" altLang="en-US" dirty="0">
              <a:solidFill>
                <a:schemeClr val="bg1"/>
              </a:solidFill>
            </a:endParaRPr>
          </a:p>
          <a:p>
            <a:r>
              <a:rPr lang="en-US" altLang="en-US" b="1" dirty="0"/>
              <a:t>Explain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chemeClr val="bg1"/>
                </a:solidFill>
              </a:rPr>
              <a:t>how ATP is made during the light reactions.</a:t>
            </a:r>
            <a:endParaRPr lang="en-US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6-1 Objectives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416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Photosynthesis</a:t>
            </a:r>
            <a:r>
              <a:rPr lang="en-US" altLang="en-US" dirty="0"/>
              <a:t> converts light energy from the sun into chemical energy in the form of organic compounds through a series of reactions known as </a:t>
            </a:r>
            <a:r>
              <a:rPr lang="en-US" altLang="en-US" i="1" dirty="0"/>
              <a:t>biochemical pathways</a:t>
            </a:r>
            <a:r>
              <a:rPr lang="en-US" altLang="en-US" dirty="0"/>
              <a:t>. 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Complex series of chemical reactions in which the product of one reaction is consumed in the next reaction.</a:t>
            </a:r>
          </a:p>
          <a:p>
            <a:endParaRPr lang="en-US" altLang="en-US" sz="2000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Obtaining Energy</a:t>
            </a:r>
            <a:endParaRPr lang="en-US" dirty="0"/>
          </a:p>
        </p:txBody>
      </p:sp>
      <p:pic>
        <p:nvPicPr>
          <p:cNvPr id="4098" name="Picture 2" descr="http://mhanswers-auth.mhhe.com/sites/default/files/images/Figure%207.3_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495800"/>
            <a:ext cx="9144000" cy="2341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5596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b="1" dirty="0"/>
              <a:t>Autotrophs</a:t>
            </a:r>
            <a:r>
              <a:rPr lang="en-US" altLang="en-US" dirty="0"/>
              <a:t> use energy from sunlight or from chemical bonds in inorganic substances to make organic compounds</a:t>
            </a:r>
            <a:r>
              <a:rPr lang="en-US" altLang="en-US" dirty="0" smtClean="0"/>
              <a:t>.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Producers</a:t>
            </a:r>
          </a:p>
          <a:p>
            <a:pPr lvl="2">
              <a:lnSpc>
                <a:spcPct val="90000"/>
              </a:lnSpc>
            </a:pPr>
            <a:r>
              <a:rPr lang="en-US" altLang="en-US" dirty="0" smtClean="0"/>
              <a:t>Photosynthetic organisms</a:t>
            </a:r>
          </a:p>
          <a:p>
            <a:pPr lvl="2">
              <a:lnSpc>
                <a:spcPct val="90000"/>
              </a:lnSpc>
            </a:pPr>
            <a:r>
              <a:rPr lang="en-US" altLang="en-US" dirty="0" smtClean="0"/>
              <a:t>Chemosynthetic organisms</a:t>
            </a: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Animals and other organisms that must get energy from food instead of directly from sunlight or inorganic substances are called</a:t>
            </a:r>
            <a:r>
              <a:rPr lang="en-US" altLang="en-US" b="1" dirty="0"/>
              <a:t> heterotrophs</a:t>
            </a:r>
            <a:r>
              <a:rPr lang="en-US" altLang="en-US" b="1" dirty="0" smtClean="0"/>
              <a:t>.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Consumers</a:t>
            </a:r>
          </a:p>
          <a:p>
            <a:pPr lvl="2">
              <a:lnSpc>
                <a:spcPct val="90000"/>
              </a:lnSpc>
            </a:pPr>
            <a:r>
              <a:rPr lang="en-US" altLang="en-US" dirty="0" smtClean="0"/>
              <a:t>Primary consumers</a:t>
            </a:r>
          </a:p>
          <a:p>
            <a:pPr lvl="2">
              <a:lnSpc>
                <a:spcPct val="90000"/>
              </a:lnSpc>
            </a:pPr>
            <a:r>
              <a:rPr lang="en-US" altLang="en-US" dirty="0" smtClean="0"/>
              <a:t>Secondary consumers</a:t>
            </a:r>
          </a:p>
          <a:p>
            <a:pPr lvl="2">
              <a:lnSpc>
                <a:spcPct val="90000"/>
              </a:lnSpc>
            </a:pPr>
            <a:r>
              <a:rPr lang="en-US" altLang="en-US" dirty="0" smtClean="0"/>
              <a:t>Tertiary consumers</a:t>
            </a:r>
          </a:p>
          <a:p>
            <a:pPr lvl="2">
              <a:lnSpc>
                <a:spcPct val="90000"/>
              </a:lnSpc>
            </a:pPr>
            <a:endParaRPr lang="en-US" altLang="en-US" b="1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Obtaining Energy</a:t>
            </a:r>
            <a:endParaRPr lang="en-US" dirty="0"/>
          </a:p>
        </p:txBody>
      </p:sp>
      <p:pic>
        <p:nvPicPr>
          <p:cNvPr id="5122" name="Picture 2" descr="http://ts3.mm.bing.net/th?id=H.4700533717797122&amp;w=340&amp;h=188&amp;c=7&amp;rs=1&amp;pid=1.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352338"/>
            <a:ext cx="2095500" cy="1158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ts2.mm.bing.net/th?id=H.5047893431093489&amp;w=243&amp;h=165&amp;c=7&amp;rs=1&amp;pid=1.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57812" y="4613563"/>
            <a:ext cx="2909888" cy="1975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4682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heightstechnology.edublogs.org/files/2008/10/ow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100" y="762000"/>
            <a:ext cx="8486775" cy="552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2581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bg1"/>
                </a:solidFill>
              </a:rPr>
              <a:t>The oxygen (O</a:t>
            </a:r>
            <a:r>
              <a:rPr lang="en-US" altLang="en-US" baseline="-25000" dirty="0">
                <a:solidFill>
                  <a:schemeClr val="bg1"/>
                </a:solidFill>
              </a:rPr>
              <a:t>2</a:t>
            </a:r>
            <a:r>
              <a:rPr lang="en-US" altLang="en-US" dirty="0">
                <a:solidFill>
                  <a:schemeClr val="bg1"/>
                </a:solidFill>
              </a:rPr>
              <a:t>) and some of the organic compounds produced by photosynthesis are used by cells in a process called</a:t>
            </a:r>
            <a:r>
              <a:rPr lang="en-US" altLang="en-US" dirty="0"/>
              <a:t> </a:t>
            </a:r>
            <a:r>
              <a:rPr lang="en-US" altLang="en-US" i="1" dirty="0"/>
              <a:t>cellular respiration</a:t>
            </a:r>
            <a:r>
              <a:rPr lang="en-US" altLang="en-US" dirty="0"/>
              <a:t>. </a:t>
            </a:r>
            <a:endParaRPr lang="en-US" altLang="en-US" sz="24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pic>
        <p:nvPicPr>
          <p:cNvPr id="9" name="Picture 15" descr="p5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48200" y="1766888"/>
            <a:ext cx="4038600" cy="3954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Photosynthesis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32871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Photosynthesis can be divided into two stages:    </a:t>
            </a:r>
            <a:r>
              <a:rPr lang="en-US" altLang="en-US" b="1" dirty="0"/>
              <a:t>Light Reactions</a:t>
            </a:r>
            <a:r>
              <a:rPr lang="en-US" altLang="en-US" dirty="0"/>
              <a:t> and </a:t>
            </a:r>
            <a:r>
              <a:rPr lang="en-US" altLang="en-US" i="1" dirty="0"/>
              <a:t>Calvin Cycle</a:t>
            </a:r>
          </a:p>
          <a:p>
            <a:pPr lvl="1"/>
            <a:r>
              <a:rPr lang="en-US" altLang="en-US" dirty="0"/>
              <a:t>In the </a:t>
            </a:r>
            <a:r>
              <a:rPr lang="en-US" altLang="en-US" b="1" dirty="0"/>
              <a:t>light reactions</a:t>
            </a:r>
            <a:r>
              <a:rPr lang="en-US" altLang="en-US" dirty="0"/>
              <a:t>, light energy is converted to chemical energy, which is temporarily stored in ATP and the energy carrier molecule NADPH.</a:t>
            </a:r>
          </a:p>
          <a:p>
            <a:pPr lvl="1"/>
            <a:r>
              <a:rPr lang="en-US" altLang="en-US" dirty="0"/>
              <a:t>In the </a:t>
            </a:r>
            <a:r>
              <a:rPr lang="en-US" altLang="en-US" i="1" dirty="0"/>
              <a:t>Calvin Cycle</a:t>
            </a:r>
            <a:r>
              <a:rPr lang="en-US" altLang="en-US" dirty="0"/>
              <a:t>, organic compounds are formed using CO</a:t>
            </a:r>
            <a:r>
              <a:rPr lang="en-US" altLang="en-US" baseline="-25000" dirty="0"/>
              <a:t>2</a:t>
            </a:r>
            <a:r>
              <a:rPr lang="en-US" altLang="en-US" dirty="0"/>
              <a:t> and the chemical energy stored in ATP and NADPH.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Photosynthesis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6108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ts3.mm.bing.net/th?id=H.4881154239892462&amp;w=259&amp;h=183&amp;c=7&amp;rs=1&amp;pid=1.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2386070"/>
            <a:ext cx="8534400" cy="4167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Equation of </a:t>
            </a:r>
            <a:r>
              <a:rPr lang="en-US" altLang="en-US" b="1" dirty="0" smtClean="0"/>
              <a:t>Photosynthesis</a:t>
            </a:r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Photosynthesis</a:t>
            </a:r>
            <a:endParaRPr lang="en-US" dirty="0"/>
          </a:p>
        </p:txBody>
      </p:sp>
      <p:pic>
        <p:nvPicPr>
          <p:cNvPr id="6146" name="Picture 2" descr="http://www3.syngenta.com/country/uk/SiteCollectionImages/LearningZone/KS345_new/Chemistry/ISE/photo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622" y="3352800"/>
            <a:ext cx="7878755" cy="2163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3141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bg1"/>
                </a:solidFill>
              </a:rPr>
              <a:t>The light reactions begin with the absorption of light in </a:t>
            </a:r>
            <a:r>
              <a:rPr lang="en-US" altLang="en-US" b="1" dirty="0"/>
              <a:t>chloroplasts</a:t>
            </a:r>
            <a:r>
              <a:rPr lang="en-US" altLang="en-US" dirty="0">
                <a:solidFill>
                  <a:schemeClr val="bg1"/>
                </a:solidFill>
              </a:rPr>
              <a:t>, organelles found in the cells of plants, some bacteria, and algae.</a:t>
            </a:r>
            <a:endParaRPr lang="en-US" dirty="0"/>
          </a:p>
        </p:txBody>
      </p:sp>
      <p:pic>
        <p:nvPicPr>
          <p:cNvPr id="7" name="Picture 14"/>
          <p:cNvPicPr preferRelativeResize="0"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48200" y="2290223"/>
            <a:ext cx="4038600" cy="290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Capturing Light Energy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38168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Chloroplasts are surrounded by two membranes</a:t>
            </a:r>
          </a:p>
          <a:p>
            <a:pPr lvl="1"/>
            <a:r>
              <a:rPr lang="en-US" dirty="0" smtClean="0"/>
              <a:t>Inner and outer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Thylakoids</a:t>
            </a:r>
            <a:r>
              <a:rPr lang="en-US" dirty="0" smtClean="0"/>
              <a:t> are found inside the inner membrane</a:t>
            </a:r>
          </a:p>
          <a:p>
            <a:pPr lvl="1"/>
            <a:r>
              <a:rPr lang="en-US" dirty="0" smtClean="0"/>
              <a:t>Flattened sacs</a:t>
            </a:r>
          </a:p>
          <a:p>
            <a:r>
              <a:rPr lang="en-US" dirty="0" smtClean="0"/>
              <a:t>Thylakoids are connected and layered to form stacks called </a:t>
            </a:r>
            <a:r>
              <a:rPr lang="en-US" b="1" dirty="0" smtClean="0">
                <a:solidFill>
                  <a:schemeClr val="bg1"/>
                </a:solidFill>
              </a:rPr>
              <a:t>grana</a:t>
            </a:r>
            <a:r>
              <a:rPr lang="en-US" dirty="0" smtClean="0"/>
              <a:t> (singular granum)</a:t>
            </a:r>
          </a:p>
          <a:p>
            <a:r>
              <a:rPr lang="en-US" dirty="0" smtClean="0"/>
              <a:t>Surrounding the grana  is a solution called </a:t>
            </a:r>
            <a:r>
              <a:rPr lang="en-US" b="1" dirty="0" err="1" smtClean="0">
                <a:solidFill>
                  <a:schemeClr val="bg1"/>
                </a:solidFill>
              </a:rPr>
              <a:t>stroma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Capturing Light Energy</a:t>
            </a:r>
            <a:endParaRPr lang="en-US" dirty="0"/>
          </a:p>
        </p:txBody>
      </p:sp>
      <p:pic>
        <p:nvPicPr>
          <p:cNvPr id="7170" name="Picture 2" descr="http://www.s-cool.co.uk/a-level/assets/learn_its/alevel/biology/cells-and-organelles/organelles/chloroplast-b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668684"/>
            <a:ext cx="38100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8263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Light and Pigments</a:t>
            </a:r>
          </a:p>
          <a:p>
            <a:pPr lvl="1"/>
            <a:r>
              <a:rPr lang="en-US" altLang="en-US" dirty="0"/>
              <a:t>White light from the sun is composed of an array of colors called the </a:t>
            </a:r>
            <a:r>
              <a:rPr lang="en-US" altLang="en-US" i="1" dirty="0"/>
              <a:t>visible spectrum</a:t>
            </a:r>
            <a:r>
              <a:rPr lang="en-US" altLang="en-US" dirty="0"/>
              <a:t>. </a:t>
            </a:r>
            <a:endParaRPr lang="en-US" altLang="en-US" dirty="0" smtClean="0"/>
          </a:p>
          <a:p>
            <a:pPr lvl="1"/>
            <a:r>
              <a:rPr lang="en-US" altLang="en-US" b="1" dirty="0" smtClean="0"/>
              <a:t>ROY G BIV</a:t>
            </a:r>
          </a:p>
          <a:p>
            <a:pPr marL="585216" lvl="1" indent="0">
              <a:buNone/>
            </a:pPr>
            <a:endParaRPr lang="en-US" altLang="en-US" dirty="0" smtClean="0"/>
          </a:p>
          <a:p>
            <a:pPr marL="585216" lvl="1" indent="0">
              <a:buNone/>
            </a:pPr>
            <a:endParaRPr lang="en-US" altLang="en-US" dirty="0"/>
          </a:p>
          <a:p>
            <a:pPr lvl="1"/>
            <a:endParaRPr lang="en-US" altLang="en-US" dirty="0"/>
          </a:p>
          <a:p>
            <a:pPr lvl="1"/>
            <a:r>
              <a:rPr lang="en-US" altLang="en-US" b="1" dirty="0"/>
              <a:t>Pigments</a:t>
            </a:r>
            <a:r>
              <a:rPr lang="en-US" altLang="en-US" dirty="0"/>
              <a:t> absorb certain colors of light and reflect or transmit the other colors.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Capturing Light Energy</a:t>
            </a:r>
            <a:endParaRPr lang="en-US" dirty="0"/>
          </a:p>
        </p:txBody>
      </p:sp>
      <p:pic>
        <p:nvPicPr>
          <p:cNvPr id="8196" name="Picture 4" descr="http://ts1.mm.bing.net/th?id=H.5053824805833448&amp;w=262&amp;h=180&amp;c=7&amp;rs=1&amp;pid=1.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590800"/>
            <a:ext cx="24955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4565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b="1" dirty="0"/>
              <a:t>Chloroplast Pigments</a:t>
            </a:r>
          </a:p>
          <a:p>
            <a:pPr lvl="1"/>
            <a:r>
              <a:rPr lang="en-US" altLang="en-US" dirty="0">
                <a:solidFill>
                  <a:schemeClr val="bg1"/>
                </a:solidFill>
              </a:rPr>
              <a:t>Located in the membrane of the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chemeClr val="bg1"/>
                </a:solidFill>
              </a:rPr>
              <a:t>thylakoids of chloroplasts</a:t>
            </a:r>
            <a:r>
              <a:rPr lang="en-US" altLang="en-US" dirty="0"/>
              <a:t> </a:t>
            </a:r>
            <a:r>
              <a:rPr lang="en-US" altLang="en-US" dirty="0">
                <a:solidFill>
                  <a:schemeClr val="bg1"/>
                </a:solidFill>
              </a:rPr>
              <a:t>are several pigments, including </a:t>
            </a:r>
            <a:r>
              <a:rPr lang="en-US" altLang="en-US" b="1" dirty="0"/>
              <a:t>chlorophylls</a:t>
            </a:r>
            <a:r>
              <a:rPr lang="en-US" altLang="en-US" dirty="0">
                <a:solidFill>
                  <a:schemeClr val="bg1"/>
                </a:solidFill>
              </a:rPr>
              <a:t> (such as chlorophyll </a:t>
            </a:r>
            <a:r>
              <a:rPr lang="en-US" altLang="en-US" i="1" dirty="0">
                <a:solidFill>
                  <a:schemeClr val="bg1"/>
                </a:solidFill>
              </a:rPr>
              <a:t>a</a:t>
            </a:r>
            <a:r>
              <a:rPr lang="en-US" altLang="en-US" dirty="0">
                <a:solidFill>
                  <a:schemeClr val="bg1"/>
                </a:solidFill>
              </a:rPr>
              <a:t> and chlorophyll </a:t>
            </a:r>
            <a:r>
              <a:rPr lang="en-US" altLang="en-US" i="1" dirty="0">
                <a:solidFill>
                  <a:schemeClr val="bg1"/>
                </a:solidFill>
              </a:rPr>
              <a:t>b</a:t>
            </a:r>
            <a:r>
              <a:rPr lang="en-US" altLang="en-US" dirty="0">
                <a:solidFill>
                  <a:schemeClr val="bg1"/>
                </a:solidFill>
              </a:rPr>
              <a:t>) and </a:t>
            </a:r>
            <a:r>
              <a:rPr lang="en-US" altLang="en-US" b="1" dirty="0"/>
              <a:t>carotenoids</a:t>
            </a:r>
            <a:r>
              <a:rPr lang="en-US" altLang="en-US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8" name="Picture 1033" descr="P115"/>
          <p:cNvPicPr>
            <a:picLocks noGrp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48200" y="2586180"/>
            <a:ext cx="4038600" cy="2315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Capturing Light Energy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01876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Chlorophyll </a:t>
            </a:r>
            <a:r>
              <a:rPr lang="en-US" i="1" dirty="0" smtClean="0"/>
              <a:t>a</a:t>
            </a:r>
            <a:r>
              <a:rPr lang="en-US" dirty="0" smtClean="0"/>
              <a:t> absorbs less blue light but more red light than Chlorophyll </a:t>
            </a:r>
            <a:r>
              <a:rPr lang="en-US" i="1" dirty="0" smtClean="0"/>
              <a:t>b </a:t>
            </a:r>
            <a:r>
              <a:rPr lang="en-US" dirty="0" smtClean="0"/>
              <a:t>absorbs</a:t>
            </a:r>
          </a:p>
          <a:p>
            <a:r>
              <a:rPr lang="en-US" dirty="0" smtClean="0"/>
              <a:t>Neither chlorophyll </a:t>
            </a:r>
            <a:r>
              <a:rPr lang="en-US" i="1" dirty="0" smtClean="0"/>
              <a:t>a </a:t>
            </a:r>
            <a:r>
              <a:rPr lang="en-US" dirty="0" smtClean="0"/>
              <a:t>nor</a:t>
            </a:r>
            <a:r>
              <a:rPr lang="en-US" i="1" dirty="0" smtClean="0"/>
              <a:t> b</a:t>
            </a:r>
            <a:r>
              <a:rPr lang="en-US" dirty="0" smtClean="0"/>
              <a:t> absorbs much green light</a:t>
            </a:r>
          </a:p>
          <a:p>
            <a:pPr lvl="1"/>
            <a:r>
              <a:rPr lang="en-US" dirty="0" smtClean="0"/>
              <a:t>Allow green light to be reflected or transmitted</a:t>
            </a:r>
          </a:p>
          <a:p>
            <a:pPr lvl="1"/>
            <a:r>
              <a:rPr lang="en-US" dirty="0" smtClean="0"/>
              <a:t>Why plants containing larges amount of chlorophyll appear green.</a:t>
            </a:r>
          </a:p>
          <a:p>
            <a:r>
              <a:rPr lang="en-US" dirty="0" smtClean="0"/>
              <a:t>Only chlorophyll </a:t>
            </a:r>
            <a:r>
              <a:rPr lang="en-US" i="1" dirty="0" smtClean="0"/>
              <a:t>a</a:t>
            </a:r>
            <a:r>
              <a:rPr lang="en-US" dirty="0" smtClean="0"/>
              <a:t> is directly involved in the light reaction</a:t>
            </a:r>
          </a:p>
          <a:p>
            <a:pPr lvl="1"/>
            <a:r>
              <a:rPr lang="en-US" dirty="0" smtClean="0"/>
              <a:t>Chlorophyll </a:t>
            </a:r>
            <a:r>
              <a:rPr lang="en-US" i="1" dirty="0" smtClean="0"/>
              <a:t>b</a:t>
            </a:r>
            <a:r>
              <a:rPr lang="en-US" dirty="0" smtClean="0"/>
              <a:t> assists in capturing light and is therefore called an accessory pigment</a:t>
            </a:r>
          </a:p>
          <a:p>
            <a:r>
              <a:rPr lang="en-US" dirty="0" smtClean="0"/>
              <a:t>Carotenoids are yellow, orange, and brown</a:t>
            </a:r>
          </a:p>
          <a:p>
            <a:pPr lvl="1"/>
            <a:r>
              <a:rPr lang="en-US" dirty="0" smtClean="0"/>
              <a:t>Accessory pigments</a:t>
            </a:r>
          </a:p>
          <a:p>
            <a:pPr lvl="1"/>
            <a:r>
              <a:rPr lang="en-US" dirty="0" smtClean="0"/>
              <a:t>Allow plants to capture more of the energy in light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Chloroplast Pigments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2383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The pigments are grouped in clusters of a few hundred molecules in the thylakoid membrane. Each cluster and the proteins that the pigment molecules are embedded in are referred to collectively as a </a:t>
            </a:r>
            <a:r>
              <a:rPr lang="en-US" altLang="en-US" b="1" dirty="0"/>
              <a:t>photosystem.</a:t>
            </a:r>
            <a:r>
              <a:rPr lang="en-US" altLang="en-US" dirty="0"/>
              <a:t> </a:t>
            </a:r>
          </a:p>
          <a:p>
            <a:endParaRPr lang="en-US" altLang="en-US" dirty="0"/>
          </a:p>
          <a:p>
            <a:r>
              <a:rPr lang="en-US" altLang="en-US" dirty="0"/>
              <a:t>By absorbing light, pigment molecules in </a:t>
            </a:r>
            <a:r>
              <a:rPr lang="en-US" altLang="en-US" i="1" dirty="0"/>
              <a:t>photosystem I</a:t>
            </a:r>
            <a:r>
              <a:rPr lang="en-US" altLang="en-US" dirty="0"/>
              <a:t> and </a:t>
            </a:r>
            <a:r>
              <a:rPr lang="en-US" altLang="en-US" i="1" dirty="0"/>
              <a:t>photosystem II</a:t>
            </a:r>
            <a:r>
              <a:rPr lang="en-US" altLang="en-US" dirty="0"/>
              <a:t> acquire some of the energy carried by the light. </a:t>
            </a: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Converting Light Energy to Chemical Energy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07242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dirty="0"/>
              <a:t>In each photosystem, the acquired energy is passed quickly to other pigment molecules until it reaches a specific pair of chlorophyll </a:t>
            </a:r>
            <a:r>
              <a:rPr lang="en-US" altLang="en-US" i="1" dirty="0"/>
              <a:t>a</a:t>
            </a:r>
            <a:r>
              <a:rPr lang="en-US" altLang="en-US" dirty="0"/>
              <a:t> molecules.</a:t>
            </a:r>
          </a:p>
          <a:p>
            <a:endParaRPr lang="en-US" altLang="en-US" dirty="0"/>
          </a:p>
          <a:p>
            <a:r>
              <a:rPr lang="en-US" altLang="en-US" dirty="0"/>
              <a:t>The acquired energy forces electrons to enter a higher energy level in the two chlorophyll </a:t>
            </a:r>
            <a:r>
              <a:rPr lang="en-US" altLang="en-US" i="1" dirty="0"/>
              <a:t>a</a:t>
            </a:r>
            <a:r>
              <a:rPr lang="en-US" altLang="en-US" dirty="0"/>
              <a:t> molecules of photosystem II. These energized electrons are said to be “excited.” The excited electrons have enough energy to leave the chlorophyll </a:t>
            </a:r>
            <a:r>
              <a:rPr lang="en-US" altLang="en-US" i="1" dirty="0"/>
              <a:t>a</a:t>
            </a:r>
            <a:r>
              <a:rPr lang="en-US" altLang="en-US" dirty="0"/>
              <a:t> molecules.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Converting Light Energy to Chemical Energy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3322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The acceptor of these electrons from photosystem II is a molecule called the </a:t>
            </a:r>
            <a:r>
              <a:rPr lang="en-US" altLang="en-US" b="1" dirty="0"/>
              <a:t>primary electron acceptor</a:t>
            </a:r>
            <a:r>
              <a:rPr lang="en-US" altLang="en-US" dirty="0"/>
              <a:t>, which donates the electrons to the</a:t>
            </a:r>
            <a:r>
              <a:rPr lang="en-US" altLang="en-US" b="1" dirty="0"/>
              <a:t> electron transport chain. </a:t>
            </a:r>
          </a:p>
          <a:p>
            <a:pPr>
              <a:lnSpc>
                <a:spcPct val="90000"/>
              </a:lnSpc>
            </a:pPr>
            <a:endParaRPr lang="en-US" altLang="en-US" b="1" dirty="0"/>
          </a:p>
          <a:p>
            <a:pPr>
              <a:lnSpc>
                <a:spcPct val="90000"/>
              </a:lnSpc>
            </a:pPr>
            <a:r>
              <a:rPr lang="en-US" altLang="en-US" dirty="0"/>
              <a:t>As the electrons move from molecule to molecule in this chain, they lose most of the acquired energy. The energy they lose is used to move protons into the thylakoid.</a:t>
            </a:r>
            <a:r>
              <a:rPr lang="en-US" altLang="en-US" b="1" dirty="0"/>
              <a:t> </a:t>
            </a:r>
            <a:endParaRPr lang="en-US" altLang="en-US" sz="2000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Converting Light Energy to Chemical Energy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9489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p5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951995" y="1481138"/>
            <a:ext cx="7240010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Light Reactions in Photosynthesis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6545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Light is absorbed by photosystem I at the same time it is absorbed by photosystem II. Electrons move from chlorophyll </a:t>
            </a:r>
            <a:r>
              <a:rPr lang="en-US" altLang="en-US" i="1" dirty="0"/>
              <a:t>a </a:t>
            </a:r>
            <a:r>
              <a:rPr lang="en-US" altLang="en-US" dirty="0"/>
              <a:t>molecules to another primary electron acceptor. </a:t>
            </a:r>
          </a:p>
          <a:p>
            <a:endParaRPr lang="en-US" altLang="en-US" dirty="0"/>
          </a:p>
          <a:p>
            <a:r>
              <a:rPr lang="en-US" altLang="en-US" dirty="0"/>
              <a:t>The electrons lost from photosystem I are replaced by electrons that have passed through the electron transport chain from photosystem II.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Converting Light Energy to Chemical Energy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19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>
                <a:solidFill>
                  <a:schemeClr val="bg1"/>
                </a:solidFill>
              </a:rPr>
              <a:t>These electrons are then donated to another </a:t>
            </a:r>
            <a:r>
              <a:rPr lang="en-US" altLang="en-US" dirty="0"/>
              <a:t>electron transport chain, which brings the electrons to the side of the thylakoid membrane that faces the </a:t>
            </a:r>
            <a:r>
              <a:rPr lang="en-US" altLang="en-US" dirty="0" err="1"/>
              <a:t>stroma</a:t>
            </a:r>
            <a:r>
              <a:rPr lang="en-US" altLang="en-US" dirty="0"/>
              <a:t>.  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In the </a:t>
            </a:r>
            <a:r>
              <a:rPr lang="en-US" altLang="en-US" dirty="0" err="1"/>
              <a:t>stroma</a:t>
            </a:r>
            <a:r>
              <a:rPr lang="en-US" altLang="en-US" dirty="0"/>
              <a:t>, the electrons combine with a proton and NADP</a:t>
            </a:r>
            <a:r>
              <a:rPr lang="en-US" altLang="en-US" baseline="30000" dirty="0"/>
              <a:t>+</a:t>
            </a:r>
            <a:r>
              <a:rPr lang="en-US" altLang="en-US" dirty="0"/>
              <a:t>. This causes NADP</a:t>
            </a:r>
            <a:r>
              <a:rPr lang="en-US" altLang="en-US" baseline="30000" dirty="0"/>
              <a:t>+</a:t>
            </a:r>
            <a:r>
              <a:rPr lang="en-US" altLang="en-US" dirty="0"/>
              <a:t> to be reduced to NADPH. </a:t>
            </a:r>
            <a:r>
              <a:rPr lang="en-US" altLang="en-US" b="1" dirty="0"/>
              <a:t> </a:t>
            </a:r>
            <a:endParaRPr lang="en-US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Converting Light Energy to Chemical Energy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7880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 descr="P117"/>
          <p:cNvPicPr>
            <a:picLocks noGrp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2133600"/>
            <a:ext cx="4038600" cy="3398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1900" b="1" dirty="0"/>
              <a:t>Replacing Electrons in Light Reactions</a:t>
            </a:r>
            <a:endParaRPr lang="en-US" altLang="en-US" sz="1900" dirty="0">
              <a:solidFill>
                <a:schemeClr val="bg1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altLang="en-US" sz="1900" dirty="0">
                <a:solidFill>
                  <a:schemeClr val="bg1"/>
                </a:solidFill>
              </a:rPr>
              <a:t>Electrons from photosystem II replace electrons that leave photosystem I. Replacement electrons for photosystem II are provided by the splitting of water molecules.</a:t>
            </a:r>
          </a:p>
          <a:p>
            <a:pPr lvl="1">
              <a:lnSpc>
                <a:spcPct val="90000"/>
              </a:lnSpc>
            </a:pPr>
            <a:r>
              <a:rPr lang="en-US" altLang="en-US" sz="1900" dirty="0">
                <a:solidFill>
                  <a:schemeClr val="bg1"/>
                </a:solidFill>
              </a:rPr>
              <a:t> Oxygen produced when water molecules are split diffuses out of the chloroplast and then </a:t>
            </a:r>
            <a:br>
              <a:rPr lang="en-US" altLang="en-US" sz="1900" dirty="0">
                <a:solidFill>
                  <a:schemeClr val="bg1"/>
                </a:solidFill>
              </a:rPr>
            </a:br>
            <a:r>
              <a:rPr lang="en-US" altLang="en-US" sz="1900" dirty="0">
                <a:solidFill>
                  <a:schemeClr val="bg1"/>
                </a:solidFill>
              </a:rPr>
              <a:t>leaves the plant.  </a:t>
            </a:r>
            <a:endParaRPr lang="en-US" altLang="en-US" sz="1900" dirty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Converting Light Energy to Chemical Energy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74887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sz="2100" b="1" dirty="0"/>
              <a:t>Making ATP in Light Reactions</a:t>
            </a:r>
            <a:endParaRPr lang="en-US" altLang="en-US" sz="2100" dirty="0">
              <a:solidFill>
                <a:schemeClr val="bg1"/>
              </a:solidFill>
            </a:endParaRPr>
          </a:p>
          <a:p>
            <a:pPr lvl="1"/>
            <a:r>
              <a:rPr lang="en-US" altLang="en-US" sz="2100" dirty="0">
                <a:solidFill>
                  <a:schemeClr val="bg1"/>
                </a:solidFill>
              </a:rPr>
              <a:t>An important part of the light reactions is the synthesis of ATP. During </a:t>
            </a:r>
            <a:r>
              <a:rPr lang="en-US" altLang="en-US" sz="2100" b="1" dirty="0"/>
              <a:t>chemiosmosis</a:t>
            </a:r>
            <a:r>
              <a:rPr lang="en-US" altLang="en-US" sz="2100" dirty="0">
                <a:solidFill>
                  <a:schemeClr val="bg1"/>
                </a:solidFill>
              </a:rPr>
              <a:t>, the movement of protons through ATP synthase into the </a:t>
            </a:r>
            <a:r>
              <a:rPr lang="en-US" altLang="en-US" sz="2100" dirty="0" err="1">
                <a:solidFill>
                  <a:schemeClr val="bg1"/>
                </a:solidFill>
              </a:rPr>
              <a:t>stroma</a:t>
            </a:r>
            <a:r>
              <a:rPr lang="en-US" altLang="en-US" sz="2100" dirty="0">
                <a:solidFill>
                  <a:schemeClr val="bg1"/>
                </a:solidFill>
              </a:rPr>
              <a:t> releases energy, which is used to produce ATP. </a:t>
            </a:r>
            <a:endParaRPr lang="en-US" altLang="en-US" sz="2100" dirty="0"/>
          </a:p>
          <a:p>
            <a:endParaRPr lang="en-US" dirty="0"/>
          </a:p>
        </p:txBody>
      </p:sp>
      <p:pic>
        <p:nvPicPr>
          <p:cNvPr id="5" name="Picture 11" descr="P118 copy"/>
          <p:cNvPicPr>
            <a:picLocks noGrp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295153" y="1481138"/>
            <a:ext cx="2744694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Converting Light Energy to Chemical Energy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92637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3" descr="p59"/>
          <p:cNvPicPr>
            <a:picLocks noGrp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53492" y="1481138"/>
            <a:ext cx="7837015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>
                <a:solidFill>
                  <a:schemeClr val="tx1"/>
                </a:solidFill>
              </a:rPr>
              <a:t>Summary of Processes in Light Reactions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822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2400" y="152400"/>
            <a:ext cx="1447800" cy="1600200"/>
          </a:xfrm>
        </p:spPr>
        <p:txBody>
          <a:bodyPr/>
          <a:lstStyle/>
          <a:p>
            <a:r>
              <a:rPr lang="en-US" dirty="0" smtClean="0"/>
              <a:t>6-2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http://hyperphysics.phy-astr.gsu.edu/hbase/biology/imgbio/calvine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200" y="0"/>
            <a:ext cx="6096000" cy="604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5673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Summarize</a:t>
            </a:r>
            <a:r>
              <a:rPr lang="en-US" dirty="0" smtClean="0"/>
              <a:t> the main events of the Calvin cycle.</a:t>
            </a:r>
          </a:p>
          <a:p>
            <a:r>
              <a:rPr lang="en-US" b="1" dirty="0" smtClean="0"/>
              <a:t>Describe</a:t>
            </a:r>
            <a:r>
              <a:rPr lang="en-US" dirty="0" smtClean="0"/>
              <a:t> what happens to the compounds that are made in the Calvin cycle.</a:t>
            </a:r>
          </a:p>
          <a:p>
            <a:r>
              <a:rPr lang="en-US" b="1" dirty="0" smtClean="0"/>
              <a:t>Distinguish</a:t>
            </a:r>
            <a:r>
              <a:rPr lang="en-US" dirty="0" smtClean="0"/>
              <a:t> between C3, C4, and CAM plants.</a:t>
            </a:r>
          </a:p>
          <a:p>
            <a:r>
              <a:rPr lang="en-US" b="1" dirty="0" smtClean="0"/>
              <a:t>Summarize</a:t>
            </a:r>
            <a:r>
              <a:rPr lang="en-US" dirty="0" smtClean="0"/>
              <a:t> how the light reactions and the Calvin cycle work together to create the continuous cycle of photosynthesis.</a:t>
            </a:r>
          </a:p>
          <a:p>
            <a:r>
              <a:rPr lang="en-US" b="1" dirty="0" smtClean="0"/>
              <a:t>Explain</a:t>
            </a:r>
            <a:r>
              <a:rPr lang="en-US" dirty="0" smtClean="0"/>
              <a:t> how environmental factors influence photosynthesis.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5791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The ATP and NADPH produced in the light reactions drive the second stage of photosynthesis, the </a:t>
            </a:r>
            <a:r>
              <a:rPr lang="en-US" altLang="en-US" b="1" dirty="0"/>
              <a:t>Calvin cycle</a:t>
            </a:r>
            <a:r>
              <a:rPr lang="en-US" altLang="en-US" dirty="0"/>
              <a:t>.</a:t>
            </a:r>
          </a:p>
          <a:p>
            <a:endParaRPr lang="en-US" altLang="en-US" dirty="0"/>
          </a:p>
          <a:p>
            <a:r>
              <a:rPr lang="en-US" altLang="en-US" dirty="0"/>
              <a:t>In the Calvin cycle, CO</a:t>
            </a:r>
            <a:r>
              <a:rPr lang="en-US" altLang="en-US" baseline="-25000" dirty="0"/>
              <a:t>2</a:t>
            </a:r>
            <a:r>
              <a:rPr lang="en-US" altLang="en-US" dirty="0"/>
              <a:t> is incorporated into organic compounds, a process called </a:t>
            </a:r>
            <a:r>
              <a:rPr lang="en-US" altLang="en-US" b="1" dirty="0"/>
              <a:t>carbon fixation</a:t>
            </a:r>
            <a:r>
              <a:rPr lang="en-US" altLang="en-US" dirty="0" smtClean="0"/>
              <a:t>.</a:t>
            </a:r>
          </a:p>
          <a:p>
            <a:r>
              <a:rPr lang="en-US" altLang="en-US" dirty="0" smtClean="0"/>
              <a:t>A total of three carbon dioxide molecules must enter the Calvin cycle</a:t>
            </a:r>
            <a:endParaRPr lang="en-US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Carbon Fixation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7146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en-US" dirty="0"/>
              <a:t>The Calvin cycle, which occurs in the </a:t>
            </a:r>
            <a:r>
              <a:rPr lang="en-US" altLang="en-US" dirty="0" err="1"/>
              <a:t>stroma</a:t>
            </a:r>
            <a:r>
              <a:rPr lang="en-US" altLang="en-US" dirty="0"/>
              <a:t> of the chloroplast, is a series of enzyme-assisted chemical reactions that produces a three-carbon sugar. </a:t>
            </a:r>
          </a:p>
          <a:p>
            <a:r>
              <a:rPr lang="en-US" altLang="en-US" dirty="0" smtClean="0"/>
              <a:t>Most </a:t>
            </a:r>
            <a:r>
              <a:rPr lang="en-US" altLang="en-US" dirty="0"/>
              <a:t>of the three-carbon sugars (G3P) generated in the Calvin cycle are converted to a five-carbon sugar (</a:t>
            </a:r>
            <a:r>
              <a:rPr lang="en-US" altLang="en-US" dirty="0" err="1"/>
              <a:t>RuBP</a:t>
            </a:r>
            <a:r>
              <a:rPr lang="en-US" altLang="en-US" dirty="0"/>
              <a:t>) to keep the Calvin cycle operating. But some of the three-carbon sugars leave the Calvin cycle  and are used to make organic compounds, in which energy is stored for later use</a:t>
            </a:r>
            <a:r>
              <a:rPr lang="en-US" altLang="en-US" dirty="0" smtClean="0"/>
              <a:t>.</a:t>
            </a:r>
          </a:p>
          <a:p>
            <a:r>
              <a:rPr lang="en-US" altLang="en-US" dirty="0" smtClean="0"/>
              <a:t>Plant species that fix carbon exclusively through the Calvin cycle are known as C</a:t>
            </a:r>
            <a:r>
              <a:rPr lang="en-US" altLang="en-US" baseline="-25000" dirty="0" smtClean="0"/>
              <a:t>3</a:t>
            </a:r>
            <a:r>
              <a:rPr lang="en-US" altLang="en-US" dirty="0" smtClean="0"/>
              <a:t> plants</a:t>
            </a:r>
            <a:endParaRPr lang="en-US" alt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Carbon Fixation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5539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p6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57200" y="1520050"/>
            <a:ext cx="8229600" cy="444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Carbon Fixation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485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651510" indent="-514350">
              <a:buFont typeface="+mj-lt"/>
              <a:buAutoNum type="arabicPeriod"/>
            </a:pPr>
            <a:r>
              <a:rPr lang="en-US" dirty="0" smtClean="0"/>
              <a:t>Carbon dioxide diffuses into the </a:t>
            </a:r>
            <a:r>
              <a:rPr lang="en-US" dirty="0" err="1" smtClean="0"/>
              <a:t>stroma</a:t>
            </a:r>
            <a:r>
              <a:rPr lang="en-US" dirty="0" smtClean="0"/>
              <a:t> from the surrounding cytosol. </a:t>
            </a:r>
            <a:r>
              <a:rPr lang="en-US" dirty="0" err="1" smtClean="0"/>
              <a:t>Ribulose</a:t>
            </a:r>
            <a:r>
              <a:rPr lang="en-US" dirty="0" smtClean="0"/>
              <a:t> </a:t>
            </a:r>
            <a:r>
              <a:rPr lang="en-US" dirty="0" err="1" smtClean="0"/>
              <a:t>bisphosphate</a:t>
            </a:r>
            <a:r>
              <a:rPr lang="en-US" dirty="0" smtClean="0"/>
              <a:t> (</a:t>
            </a:r>
            <a:r>
              <a:rPr lang="en-US" dirty="0" err="1" smtClean="0"/>
              <a:t>RuBP</a:t>
            </a:r>
            <a:r>
              <a:rPr lang="en-US" dirty="0" smtClean="0"/>
              <a:t>) combines with each carbon dioxide molecule.  Making a six carbon molecule that immediately splits into two 3 carbon molecules of 3-phosphoglycerate (3-PGA)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/>
              <a:t>Each molecule of 3-PGA is converted into another 3 carbon molecule, glyceraldehyde 3-phosphate (G3P).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/>
              <a:t>One G3P molecule leaves the Calvin cycle and is used to make organic compounds (carbohydrates) in which energy is stored for later use.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/>
              <a:t>The other G3P molecules is converted back into </a:t>
            </a:r>
            <a:r>
              <a:rPr lang="en-US" dirty="0" err="1" smtClean="0"/>
              <a:t>RuBP</a:t>
            </a:r>
            <a:r>
              <a:rPr lang="en-US" dirty="0" smtClean="0"/>
              <a:t> through the addition of a phosphate group from ATP molecules. This </a:t>
            </a:r>
            <a:r>
              <a:rPr lang="en-US" dirty="0" err="1" smtClean="0"/>
              <a:t>RuBP</a:t>
            </a:r>
            <a:r>
              <a:rPr lang="en-US" dirty="0" smtClean="0"/>
              <a:t> enters the Calvin Cycle again.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of Carbon Fixation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4702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b="1" dirty="0"/>
              <a:t>The C</a:t>
            </a:r>
            <a:r>
              <a:rPr lang="en-US" altLang="en-US" sz="2400" b="1" baseline="-25000" dirty="0"/>
              <a:t>4</a:t>
            </a:r>
            <a:r>
              <a:rPr lang="en-US" altLang="en-US" sz="2400" b="1" dirty="0"/>
              <a:t> Pathway</a:t>
            </a:r>
            <a:endParaRPr lang="en-US" altLang="en-US" sz="2400" dirty="0"/>
          </a:p>
          <a:p>
            <a:pPr lvl="1"/>
            <a:r>
              <a:rPr lang="en-US" altLang="en-US" dirty="0"/>
              <a:t>Some plants that evolved in hot, dry climates fix carbon through the </a:t>
            </a:r>
            <a:r>
              <a:rPr lang="en-US" altLang="en-US" b="1" dirty="0"/>
              <a:t>C</a:t>
            </a:r>
            <a:r>
              <a:rPr lang="en-US" altLang="en-US" b="1" baseline="-25000" dirty="0"/>
              <a:t>4</a:t>
            </a:r>
            <a:r>
              <a:rPr lang="en-US" altLang="en-US" b="1" dirty="0"/>
              <a:t> pathway</a:t>
            </a:r>
            <a:r>
              <a:rPr lang="en-US" altLang="en-US" dirty="0"/>
              <a:t>. These plants have their stomata partially closed during the hottest part of the day. </a:t>
            </a:r>
          </a:p>
          <a:p>
            <a:pPr lvl="1"/>
            <a:r>
              <a:rPr lang="en-US" altLang="en-US" dirty="0"/>
              <a:t>Certain cells in these plants have an enzyme that can fix CO</a:t>
            </a:r>
            <a:r>
              <a:rPr lang="en-US" altLang="en-US" baseline="-25000" dirty="0"/>
              <a:t>2</a:t>
            </a:r>
            <a:r>
              <a:rPr lang="en-US" altLang="en-US" dirty="0"/>
              <a:t> into four-carbon compounds even when the CO</a:t>
            </a:r>
            <a:r>
              <a:rPr lang="en-US" altLang="en-US" baseline="-25000" dirty="0"/>
              <a:t>2</a:t>
            </a:r>
            <a:r>
              <a:rPr lang="en-US" altLang="en-US" dirty="0"/>
              <a:t> level is low and the O</a:t>
            </a:r>
            <a:r>
              <a:rPr lang="en-US" altLang="en-US" baseline="-25000" dirty="0"/>
              <a:t>2</a:t>
            </a:r>
            <a:r>
              <a:rPr lang="en-US" altLang="en-US" dirty="0"/>
              <a:t> level is high.  These compounds are then transported to other cells, where the Calvin cycle ensues.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Pathways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5214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b="1" dirty="0"/>
              <a:t>The CAM Pathway</a:t>
            </a:r>
          </a:p>
          <a:p>
            <a:pPr lvl="1"/>
            <a:r>
              <a:rPr lang="en-US" altLang="en-US" dirty="0"/>
              <a:t>Some other plants that evolved in hot, dry climates fix carbon through the </a:t>
            </a:r>
            <a:r>
              <a:rPr lang="en-US" altLang="en-US" b="1" dirty="0"/>
              <a:t>CAM pathway</a:t>
            </a:r>
            <a:r>
              <a:rPr lang="en-US" altLang="en-US" dirty="0"/>
              <a:t>. These plants carry out carbon fixation at night and the Calvin cycle during the day to minimize water loss.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Pathways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9243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Photosynthesis happens in two stages, both of which occur inside the chloroplasts.</a:t>
            </a:r>
          </a:p>
          <a:p>
            <a:pPr marL="1042416" lvl="1" indent="-457200">
              <a:buFont typeface="+mj-lt"/>
              <a:buAutoNum type="arabicPeriod"/>
            </a:pPr>
            <a:r>
              <a:rPr lang="en-US" dirty="0" smtClean="0"/>
              <a:t>The light reactions-Energy is absorbed from sunlight and converted into chemical energy, which is temporarily stored in ATP and NADPH.</a:t>
            </a:r>
          </a:p>
          <a:p>
            <a:pPr marL="1042416" lvl="1" indent="-457200">
              <a:buFont typeface="+mj-lt"/>
              <a:buAutoNum type="arabicPeriod"/>
            </a:pPr>
            <a:r>
              <a:rPr lang="en-US" dirty="0" smtClean="0"/>
              <a:t>The Calvin cycle – Carbon dioxide and the chemical energy stored in ATP and NADPH are used to form organic compounds.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Summary of Photosynthesis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1673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Photosynthesis is an ongoing cycle: the produces of the light reaction are used in the Calvin cycle, and some of the products of the Calvin cycle are used in the light reactions.</a:t>
            </a:r>
          </a:p>
          <a:p>
            <a:r>
              <a:rPr lang="en-US" dirty="0" smtClean="0"/>
              <a:t>The other products of the Calvin cycle are used to produce a variety of organic compounds, such as amino acids, lipids, and carbohydrates.</a:t>
            </a:r>
          </a:p>
          <a:p>
            <a:pPr lvl="1"/>
            <a:r>
              <a:rPr lang="en-US" dirty="0" smtClean="0"/>
              <a:t>Extra carbohydrates are stored as starch in the chloroplasts and in structures such as roots and fruits.</a:t>
            </a:r>
          </a:p>
          <a:p>
            <a:pPr lvl="1"/>
            <a:r>
              <a:rPr lang="en-US" dirty="0" smtClean="0"/>
              <a:t>These stored carbs provides the chemical energy that both autotrophs and heterotrophs depend on.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Summary of Photosynthesis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8347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Ongoing Cycle of Photosynthesis</a:t>
            </a:r>
            <a:endParaRPr lang="en-US" dirty="0"/>
          </a:p>
        </p:txBody>
      </p:sp>
      <p:pic>
        <p:nvPicPr>
          <p:cNvPr id="4" name="Picture 11" descr="p6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828800"/>
            <a:ext cx="7896225" cy="381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0547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77" y="1485093"/>
            <a:ext cx="8229600" cy="470916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Glucose is not actually a direct product of photosynthesis.</a:t>
            </a:r>
          </a:p>
          <a:p>
            <a:pPr lvl="1"/>
            <a:r>
              <a:rPr lang="en-US" dirty="0" smtClean="0"/>
              <a:t>It is used to emphasis the relationship between photosynthesis and cellular respiration.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Summary of Photosynthesis</a:t>
            </a:r>
            <a:endParaRPr lang="en-US" dirty="0"/>
          </a:p>
        </p:txBody>
      </p:sp>
      <p:pic>
        <p:nvPicPr>
          <p:cNvPr id="4" name="Picture 2" descr="http://www3.syngenta.com/country/uk/SiteCollectionImages/LearningZone/KS345_new/Chemistry/ISE/photo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9304" y="1676400"/>
            <a:ext cx="7878755" cy="21632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1648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light reactions are sometimes referred to as </a:t>
            </a:r>
            <a:r>
              <a:rPr lang="en-US" i="1" dirty="0" smtClean="0"/>
              <a:t>light-dependent reactions</a:t>
            </a:r>
            <a:endParaRPr lang="en-US" dirty="0" smtClean="0"/>
          </a:p>
          <a:p>
            <a:pPr lvl="1"/>
            <a:r>
              <a:rPr lang="en-US" dirty="0" smtClean="0"/>
              <a:t>Because the energy from light is required for the reaction to occur.</a:t>
            </a:r>
          </a:p>
          <a:p>
            <a:r>
              <a:rPr lang="en-US" dirty="0" smtClean="0"/>
              <a:t>The Calvin cycle is sometimes referred to as the </a:t>
            </a:r>
            <a:r>
              <a:rPr lang="en-US" i="1" dirty="0" smtClean="0"/>
              <a:t>light-independent reactions </a:t>
            </a:r>
            <a:r>
              <a:rPr lang="en-US" dirty="0" smtClean="0"/>
              <a:t>or the </a:t>
            </a:r>
            <a:r>
              <a:rPr lang="en-US" i="1" dirty="0" smtClean="0"/>
              <a:t>dark reactions</a:t>
            </a:r>
            <a:endParaRPr lang="en-US" dirty="0" smtClean="0"/>
          </a:p>
          <a:p>
            <a:pPr lvl="1"/>
            <a:r>
              <a:rPr lang="en-US" dirty="0" smtClean="0"/>
              <a:t>Because the Calvin cycle does not require light directly.</a:t>
            </a:r>
          </a:p>
          <a:p>
            <a:pPr lvl="1"/>
            <a:r>
              <a:rPr lang="en-US" dirty="0" smtClean="0"/>
              <a:t>Does not mean it occurs only at night.  It usually occurs during the daytime, when the light reactions are working.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Summary of Photosynthesis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187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b="1" dirty="0"/>
              <a:t>Light Intensity</a:t>
            </a:r>
            <a:endParaRPr lang="en-US" altLang="en-US" sz="2400" dirty="0"/>
          </a:p>
          <a:p>
            <a:pPr lvl="1"/>
            <a:r>
              <a:rPr lang="en-US" altLang="en-US" dirty="0"/>
              <a:t>The rate of photosynthesis increases as light intensity increases, because more electrons are excited in both photosystems.  </a:t>
            </a:r>
          </a:p>
          <a:p>
            <a:pPr lvl="1"/>
            <a:endParaRPr lang="en-US" altLang="en-US" dirty="0"/>
          </a:p>
          <a:p>
            <a:pPr lvl="1"/>
            <a:r>
              <a:rPr lang="en-US" altLang="en-US" dirty="0"/>
              <a:t>However, at some point all of the available electrons are excited, and the maximum rate of photosynthesis is reached. The rate then stays level regardless of further increases in light intensity.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Factors That Affect Photosynthesis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5798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b="1" dirty="0"/>
              <a:t>Carbon Dioxide Levels</a:t>
            </a:r>
          </a:p>
          <a:p>
            <a:pPr lvl="1"/>
            <a:r>
              <a:rPr lang="en-US" altLang="en-US" dirty="0"/>
              <a:t>As with increasing light intensity, increasing levels of carbon dioxide also stimulate photosynthesis until the rate levels off.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Factors That Affect Photosynthesis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7739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709160"/>
          </a:xfrm>
        </p:spPr>
        <p:txBody>
          <a:bodyPr/>
          <a:lstStyle/>
          <a:p>
            <a:r>
              <a:rPr lang="en-US" altLang="en-US" sz="2400" b="1" dirty="0"/>
              <a:t>Temperature</a:t>
            </a:r>
          </a:p>
          <a:p>
            <a:pPr lvl="1"/>
            <a:r>
              <a:rPr lang="en-US" altLang="en-US" dirty="0"/>
              <a:t>As temperature increases, the rate of photosynthesis increases to a maximum and then decreases with further rises in temperature.</a:t>
            </a:r>
          </a:p>
          <a:p>
            <a:pPr lvl="1"/>
            <a:endParaRPr lang="en-US" altLang="en-US" dirty="0"/>
          </a:p>
          <a:p>
            <a:pPr lvl="1"/>
            <a:r>
              <a:rPr lang="en-US" altLang="en-US" dirty="0"/>
              <a:t>The rate peaks at a certain temperature, at which many of the enzymes that catalyze the reactions become ineffective. Also, the stomata begin to close, limiting water loss and entry of carbon dioxide.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Factors That Affect Photosynthesis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8711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528</TotalTime>
  <Words>1773</Words>
  <Application>Microsoft Office PowerPoint</Application>
  <PresentationFormat>On-screen Show (4:3)</PresentationFormat>
  <Paragraphs>157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Concourse</vt:lpstr>
      <vt:lpstr>Chapter 6 Photosynthesis</vt:lpstr>
      <vt:lpstr>6-1 Objectives</vt:lpstr>
      <vt:lpstr>Obtaining Energy</vt:lpstr>
      <vt:lpstr>Obtaining Energy</vt:lpstr>
      <vt:lpstr>Slide 5</vt:lpstr>
      <vt:lpstr>Overview of Photosynthesis</vt:lpstr>
      <vt:lpstr>Overview of Photosynthesis</vt:lpstr>
      <vt:lpstr>Overview of Photosynthesis</vt:lpstr>
      <vt:lpstr>Capturing Light Energy</vt:lpstr>
      <vt:lpstr>Capturing Light Energy</vt:lpstr>
      <vt:lpstr>Capturing Light Energy</vt:lpstr>
      <vt:lpstr>Capturing Light Energy</vt:lpstr>
      <vt:lpstr>Chloroplast Pigments</vt:lpstr>
      <vt:lpstr>Converting Light Energy to Chemical Energy</vt:lpstr>
      <vt:lpstr>Converting Light Energy to Chemical Energy</vt:lpstr>
      <vt:lpstr>Converting Light Energy to Chemical Energy</vt:lpstr>
      <vt:lpstr>Light Reactions in Photosynthesis</vt:lpstr>
      <vt:lpstr>Converting Light Energy to Chemical Energy</vt:lpstr>
      <vt:lpstr>Converting Light Energy to Chemical Energy</vt:lpstr>
      <vt:lpstr>Converting Light Energy to Chemical Energy</vt:lpstr>
      <vt:lpstr>Converting Light Energy to Chemical Energy</vt:lpstr>
      <vt:lpstr>Summary of Processes in Light Reactions</vt:lpstr>
      <vt:lpstr>6-2</vt:lpstr>
      <vt:lpstr>Objectives</vt:lpstr>
      <vt:lpstr>Carbon Fixation</vt:lpstr>
      <vt:lpstr>Carbon Fixation</vt:lpstr>
      <vt:lpstr>Carbon Fixation</vt:lpstr>
      <vt:lpstr>Steps of Carbon Fixation</vt:lpstr>
      <vt:lpstr>Alternative Pathways</vt:lpstr>
      <vt:lpstr>Alternative Pathways</vt:lpstr>
      <vt:lpstr>A Summary of Photosynthesis</vt:lpstr>
      <vt:lpstr>A Summary of Photosynthesis</vt:lpstr>
      <vt:lpstr>Ongoing Cycle of Photosynthesis</vt:lpstr>
      <vt:lpstr>A Summary of Photosynthesis</vt:lpstr>
      <vt:lpstr>A Summary of Photosynthesis</vt:lpstr>
      <vt:lpstr>Factors That Affect Photosynthesis</vt:lpstr>
      <vt:lpstr>Factors That Affect Photosynthesis</vt:lpstr>
      <vt:lpstr>Factors That Affect Photosynthesis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6 Photosynthesis</dc:title>
  <dc:creator>Klingaman</dc:creator>
  <cp:lastModifiedBy>kklingaman</cp:lastModifiedBy>
  <cp:revision>14</cp:revision>
  <dcterms:created xsi:type="dcterms:W3CDTF">2013-12-17T01:09:49Z</dcterms:created>
  <dcterms:modified xsi:type="dcterms:W3CDTF">2014-11-19T18:53:03Z</dcterms:modified>
</cp:coreProperties>
</file>