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57" r:id="rId8"/>
    <p:sldId id="263" r:id="rId9"/>
    <p:sldId id="264" r:id="rId10"/>
    <p:sldId id="277"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37A84C7-0742-418C-A73C-9F4CDDB465D3}" type="datetimeFigureOut">
              <a:rPr lang="en-US" smtClean="0"/>
              <a:t>10/8/2012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6FB1EA7-0CA1-453C-BD08-08DCD207869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37A84C7-0742-418C-A73C-9F4CDDB465D3}" type="datetimeFigureOut">
              <a:rPr lang="en-US" smtClean="0"/>
              <a:t>10/8/2012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B1EA7-0CA1-453C-BD08-08DCD207869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37A84C7-0742-418C-A73C-9F4CDDB465D3}" type="datetimeFigureOut">
              <a:rPr lang="en-US" smtClean="0"/>
              <a:t>10/8/2012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B1EA7-0CA1-453C-BD08-08DCD207869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37A84C7-0742-418C-A73C-9F4CDDB465D3}" type="datetimeFigureOut">
              <a:rPr lang="en-US" smtClean="0"/>
              <a:t>10/8/2012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B1EA7-0CA1-453C-BD08-08DCD207869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37A84C7-0742-418C-A73C-9F4CDDB465D3}" type="datetimeFigureOut">
              <a:rPr lang="en-US" smtClean="0"/>
              <a:t>10/8/2012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FB1EA7-0CA1-453C-BD08-08DCD207869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37A84C7-0742-418C-A73C-9F4CDDB465D3}" type="datetimeFigureOut">
              <a:rPr lang="en-US" smtClean="0"/>
              <a:t>10/8/2012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FB1EA7-0CA1-453C-BD08-08DCD207869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7A84C7-0742-418C-A73C-9F4CDDB465D3}" type="datetimeFigureOut">
              <a:rPr lang="en-US" smtClean="0"/>
              <a:t>10/8/2012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FB1EA7-0CA1-453C-BD08-08DCD207869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37A84C7-0742-418C-A73C-9F4CDDB465D3}" type="datetimeFigureOut">
              <a:rPr lang="en-US" smtClean="0"/>
              <a:t>10/8/2012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FB1EA7-0CA1-453C-BD08-08DCD207869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37A84C7-0742-418C-A73C-9F4CDDB465D3}" type="datetimeFigureOut">
              <a:rPr lang="en-US" smtClean="0"/>
              <a:t>10/8/2012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6FB1EA7-0CA1-453C-BD08-08DCD207869E}"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37A84C7-0742-418C-A73C-9F4CDDB465D3}" type="datetimeFigureOut">
              <a:rPr lang="en-US" smtClean="0"/>
              <a:t>10/8/2012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B1EA7-0CA1-453C-BD08-08DCD207869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37A84C7-0742-418C-A73C-9F4CDDB465D3}" type="datetimeFigureOut">
              <a:rPr lang="en-US" smtClean="0"/>
              <a:t>10/8/2012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FB1EA7-0CA1-453C-BD08-08DCD207869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37A84C7-0742-418C-A73C-9F4CDDB465D3}" type="datetimeFigureOut">
              <a:rPr lang="en-US" smtClean="0"/>
              <a:t>10/8/2012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6FB1EA7-0CA1-453C-BD08-08DCD207869E}"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images.search.yahoo.com/images/view;_ylt=A0PDoKqrFnNQ8TkA5Q.JzbkF;_ylu=X3oDMTBlMTQ4cGxyBHNlYwNzcgRzbGsDaW1n?back=http%3A%2F%2Fimages.search.yahoo.com%2Fsearch%2Fimages%3Fp%3Dlewis%2Bdot%2Bfor%2Bcarbon%26n%3D30%26ei%3Dutf-8%26fr%3Dyfp-t-701%26tab%3Dorganic%26ri%3D5&amp;w=100&amp;h=110&amp;imgurl=pages.uoregon.edu%2Fch111%2Fimages%2FCdot.gif&amp;rurl=http%3A%2F%2Fpages.uoregon.edu%2Fch111%2FL28.htm&amp;size=405+KB&amp;name=lewis+structure+of+carbon+important+in+understanding+bonding&amp;p=lewis+dot+for+carbon&amp;oid=9fcdf57df435f21b130da950801f3eb9&amp;fr2=&amp;fr=yfp-t-701&amp;tt=lewis%2Bstructure%2Bof%2Bcarbon%2Bimportant%2Bin%2Bunderstanding%2Bbonding&amp;b=0&amp;ni=60&amp;no=5&amp;ts=&amp;tab=organic&amp;sigr=116ueu79v&amp;sigb=13ffb8rop&amp;sigi=117fc3r7u&amp;.crumb=k7TbL9OQJ3."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images.search.yahoo.com/images/view;_ylt=A0PDoS3SF3NQT1sAbwyJzbkF;_ylu=X3oDMTBlMTQ4cGxyBHNlYwNzcgRzbGsDaW1n?back=http%3A%2F%2Fimages.search.yahoo.com%2Fsearch%2Fimages%3Fp%3Dstructural%2Bform%2Bbenzene%26n%3D30%26ei%3Dutf-8%26tab%3Dorganic%26ri%3D5&amp;w=110&amp;h=120&amp;imgurl=upload.wikimedia.org%2Fwikipedia%2Fcommons%2Fthumb%2F6%2F63%2FBenzene_Structural_diagram.svg%2F110px-Benzene_Structural_diagram.svg.png&amp;rurl=http%3A%2F%2Fde.wikibooks.org%2Fwiki%2FOrganische_Chemie_f%25C3%25BCr_Sch%25C3%25BCler%2F_Aromatische_Kohlenwasserstoffe&amp;size=1.6+KB&amp;name=Organische+Chemie+f%C3%BCr+Sch%C3%BCler%2F+Aromatische+Kohlenwasserstoffe+...&amp;p=structural+form+benzene&amp;oid=9bdb07b14f5070e1e90db227a77e522d&amp;fr2=&amp;fr=&amp;tt=Organische%2BChemie%2Bf%25C3%25BCr%2BSch%25C3%25BCler%252F%2BAromatische%2BKohlenwasserstoffe%2B...&amp;b=0&amp;ni=60&amp;no=5&amp;ts=&amp;tab=organic&amp;sigr=134jrf5fj&amp;sigb=13562ekaf&amp;sigi=13p0egcf5&amp;.crumb=k7TbL9OQJ3." TargetMode="External"/><Relationship Id="rId2" Type="http://schemas.openxmlformats.org/officeDocument/2006/relationships/image" Target="../media/image4.gif"/><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Biology Keystone Remediation</a:t>
            </a:r>
            <a:endParaRPr lang="en-US" dirty="0"/>
          </a:p>
        </p:txBody>
      </p:sp>
      <p:sp>
        <p:nvSpPr>
          <p:cNvPr id="3" name="Subtitle 2"/>
          <p:cNvSpPr>
            <a:spLocks noGrp="1"/>
          </p:cNvSpPr>
          <p:nvPr>
            <p:ph type="subTitle" idx="1"/>
          </p:nvPr>
        </p:nvSpPr>
        <p:spPr/>
        <p:txBody>
          <a:bodyPr/>
          <a:lstStyle/>
          <a:p>
            <a:r>
              <a:rPr lang="en-US" dirty="0" smtClean="0"/>
              <a:t>The Chemical Basis for Life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Importance &amp; Properties of Water </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Molecular Shape and Properties</a:t>
            </a:r>
          </a:p>
          <a:p>
            <a:r>
              <a:rPr lang="en-US" dirty="0" smtClean="0"/>
              <a:t>A water molecule is composed of two hydrogen atoms and one oxygen atom (H</a:t>
            </a:r>
            <a:r>
              <a:rPr lang="en-US" baseline="-25000" dirty="0" smtClean="0"/>
              <a:t>2</a:t>
            </a:r>
            <a:r>
              <a:rPr lang="en-US" dirty="0" smtClean="0"/>
              <a:t>O). </a:t>
            </a:r>
          </a:p>
          <a:p>
            <a:r>
              <a:rPr lang="en-US" dirty="0" smtClean="0"/>
              <a:t>The oxygen end of the molecule carries a negative charge and the hydrogen end of the molecule carries a positive charge. </a:t>
            </a:r>
          </a:p>
          <a:p>
            <a:pPr lvl="1"/>
            <a:r>
              <a:rPr lang="en-US" dirty="0" smtClean="0"/>
              <a:t>This causes water molecules to be attracted to other water molecules (</a:t>
            </a:r>
            <a:r>
              <a:rPr lang="en-US" i="1" dirty="0" smtClean="0"/>
              <a:t>cohesion</a:t>
            </a:r>
            <a:r>
              <a:rPr lang="en-US" dirty="0" smtClean="0"/>
              <a:t>). </a:t>
            </a:r>
          </a:p>
          <a:p>
            <a:pPr lvl="1"/>
            <a:r>
              <a:rPr lang="en-US" dirty="0" smtClean="0"/>
              <a:t>These charges also cause water to be attracted to other materials that carry an electrical charge (</a:t>
            </a:r>
            <a:r>
              <a:rPr lang="en-US" i="1" dirty="0" smtClean="0"/>
              <a:t>adhesion</a:t>
            </a:r>
            <a:r>
              <a:rPr lang="en-US" dirty="0" smtClean="0"/>
              <a:t>).</a:t>
            </a:r>
          </a:p>
          <a:p>
            <a:pPr>
              <a:buNone/>
            </a:pPr>
            <a:r>
              <a:rPr lang="en-US" dirty="0" smtClean="0"/>
              <a:t/>
            </a:r>
            <a:br>
              <a:rPr lang="en-US" dirty="0" smtClean="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Water’s Shape</a:t>
            </a:r>
            <a:br>
              <a:rPr lang="en-US" b="1"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t>
            </a:r>
            <a:r>
              <a:rPr lang="en-US" b="1" dirty="0" smtClean="0"/>
              <a:t>bent shape</a:t>
            </a:r>
            <a:r>
              <a:rPr lang="en-US" dirty="0" smtClean="0"/>
              <a:t> of the water molecule gives a partial negative charge around the oxygen area, and a partial positive charge around the hydrogen atoms. With both partial positive and negative charges being present on the molecule, both positive and negative charges are attracted to it.</a:t>
            </a:r>
          </a:p>
          <a:p>
            <a:endParaRPr lang="en-US" dirty="0"/>
          </a:p>
          <a:p>
            <a:pPr>
              <a:buNone/>
            </a:pPr>
            <a:endParaRPr lang="en-US" dirty="0" smtClean="0"/>
          </a:p>
          <a:p>
            <a:pPr>
              <a:buNone/>
            </a:pPr>
            <a:endParaRPr lang="en-US" dirty="0" smtClean="0"/>
          </a:p>
          <a:p>
            <a:pPr>
              <a:buNone/>
            </a:pPr>
            <a:endParaRPr lang="en-US" dirty="0" smtClean="0"/>
          </a:p>
          <a:p>
            <a:r>
              <a:rPr lang="en-US" dirty="0" smtClean="0"/>
              <a:t/>
            </a:r>
            <a:br>
              <a:rPr lang="en-US" dirty="0" smtClean="0"/>
            </a:br>
            <a:endParaRPr lang="en-US" dirty="0"/>
          </a:p>
        </p:txBody>
      </p:sp>
      <p:pic>
        <p:nvPicPr>
          <p:cNvPr id="1026" name="Picture 2" descr="http://ts4.mm.bing.net/th?id=I.4990761335194671&amp;pid=15.1"/>
          <p:cNvPicPr>
            <a:picLocks noChangeAspect="1" noChangeArrowheads="1"/>
          </p:cNvPicPr>
          <p:nvPr/>
        </p:nvPicPr>
        <p:blipFill>
          <a:blip r:embed="rId2" cstate="print"/>
          <a:srcRect/>
          <a:stretch>
            <a:fillRect/>
          </a:stretch>
        </p:blipFill>
        <p:spPr bwMode="auto">
          <a:xfrm>
            <a:off x="2743200" y="4114800"/>
            <a:ext cx="2857500" cy="195262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Water is a polar molecule.</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polar nature of water allows it to dissolve many different substances.</a:t>
            </a:r>
          </a:p>
          <a:p>
            <a:r>
              <a:rPr lang="en-US" dirty="0" smtClean="0"/>
              <a:t>Due to its molecular structure, water is a </a:t>
            </a:r>
            <a:r>
              <a:rPr lang="en-US" b="1" dirty="0" smtClean="0"/>
              <a:t>polar substance</a:t>
            </a:r>
            <a:r>
              <a:rPr lang="en-US" dirty="0" smtClean="0"/>
              <a:t>. Therefore, it can dissolve many ionic substances, such as salt, and polar substances, such as sugar. As a result of the solvent properties of water, the liquid always contains dissolved materials, particularly ionic substances. </a:t>
            </a:r>
          </a:p>
          <a:p>
            <a:r>
              <a:rPr lang="en-US" dirty="0" smtClean="0"/>
              <a:t>Water is known as the </a:t>
            </a:r>
            <a:r>
              <a:rPr lang="en-US" b="1" i="1" dirty="0" smtClean="0"/>
              <a:t>universal solvent</a:t>
            </a:r>
            <a:r>
              <a:rPr lang="en-US" dirty="0" smtClean="0"/>
              <a:t> because it dissolves such a large number of substances. More substances are soluble in water than in any other liquid. Water's ability to dissolve so many substances is due to its polar nature.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Water</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Surface Tension</a:t>
            </a:r>
          </a:p>
          <a:p>
            <a:r>
              <a:rPr lang="en-US" dirty="0" smtClean="0"/>
              <a:t>Another consequence of the structure of water is that liquid water exhibits surface tension. </a:t>
            </a:r>
            <a:r>
              <a:rPr lang="en-US" b="1" dirty="0" smtClean="0"/>
              <a:t>Surface tension</a:t>
            </a:r>
            <a:r>
              <a:rPr lang="en-US" dirty="0" smtClean="0"/>
              <a:t> is a force acting on the surface of a liquid that tends to make the surface curved. You perhaps have seen surface tension in action when water beads up on a car engine hood that has recently been waxed. Another example is the curved surface of water when it fills a glass to the very top. </a:t>
            </a:r>
          </a:p>
          <a:p>
            <a:pPr>
              <a:buNone/>
            </a:pPr>
            <a:r>
              <a:rPr lang="en-US" b="1" dirty="0" smtClean="0"/>
              <a:t>Density</a:t>
            </a:r>
          </a:p>
          <a:p>
            <a:r>
              <a:rPr lang="en-US" dirty="0" smtClean="0"/>
              <a:t>Another interesting property of water is that </a:t>
            </a:r>
            <a:r>
              <a:rPr lang="en-US" b="1" i="1" dirty="0" smtClean="0"/>
              <a:t>solid water (ice) is less dense than liquid water</a:t>
            </a:r>
            <a:r>
              <a:rPr lang="en-US" dirty="0" smtClean="0"/>
              <a:t>.</a:t>
            </a:r>
          </a:p>
          <a:p>
            <a:pPr lvl="1"/>
            <a:r>
              <a:rPr lang="en-US" dirty="0" smtClean="0"/>
              <a:t>Most other substances do not exhibit this property. When water freezes and becomes a solid, it expands and becomes less dense with an increase in volume. This happens because solid water forms a crystalline structure internally. </a:t>
            </a:r>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153400" cy="990600"/>
          </a:xfrm>
        </p:spPr>
        <p:txBody>
          <a:bodyPr>
            <a:normAutofit fontScale="90000"/>
          </a:bodyPr>
          <a:lstStyle/>
          <a:p>
            <a:r>
              <a:rPr lang="en-US" b="1" dirty="0" smtClean="0"/>
              <a:t/>
            </a:r>
            <a:br>
              <a:rPr lang="en-US" b="1" dirty="0" smtClean="0"/>
            </a:br>
            <a:r>
              <a:rPr lang="en-US" b="1" dirty="0" smtClean="0"/>
              <a:t>Water and Life</a:t>
            </a:r>
            <a:endParaRPr lang="en-US" dirty="0"/>
          </a:p>
        </p:txBody>
      </p:sp>
      <p:sp>
        <p:nvSpPr>
          <p:cNvPr id="3" name="Content Placeholder 2"/>
          <p:cNvSpPr>
            <a:spLocks noGrp="1"/>
          </p:cNvSpPr>
          <p:nvPr>
            <p:ph idx="1"/>
          </p:nvPr>
        </p:nvSpPr>
        <p:spPr/>
        <p:txBody>
          <a:bodyPr>
            <a:normAutofit fontScale="77500" lnSpcReduction="20000"/>
          </a:bodyPr>
          <a:lstStyle/>
          <a:p>
            <a:r>
              <a:rPr lang="en-US" b="1" i="1" dirty="0" smtClean="0"/>
              <a:t>Water is the most abundant molecule found in living organisms.</a:t>
            </a:r>
            <a:r>
              <a:rPr lang="en-US" dirty="0" smtClean="0"/>
              <a:t> </a:t>
            </a:r>
          </a:p>
          <a:p>
            <a:pPr lvl="1"/>
            <a:r>
              <a:rPr lang="en-US" dirty="0" smtClean="0"/>
              <a:t>Without water, life as we know it would not be possible. </a:t>
            </a:r>
          </a:p>
          <a:p>
            <a:pPr lvl="1"/>
            <a:r>
              <a:rPr lang="en-US" dirty="0" smtClean="0"/>
              <a:t>Most plants and animals are made up of more than 60% water by mass. </a:t>
            </a:r>
          </a:p>
          <a:p>
            <a:pPr lvl="1"/>
            <a:r>
              <a:rPr lang="en-US" dirty="0" smtClean="0"/>
              <a:t>Mammals (including humans) are composed of approximately 70% water by mass. </a:t>
            </a:r>
          </a:p>
          <a:p>
            <a:pPr lvl="2"/>
            <a:r>
              <a:rPr lang="en-US" dirty="0" smtClean="0"/>
              <a:t>Two-thirds of this water is present inside the cells of the animal's body. The other one-third is located outside of the cells in such things as blood plasma.</a:t>
            </a:r>
          </a:p>
          <a:p>
            <a:r>
              <a:rPr lang="en-US" dirty="0" smtClean="0"/>
              <a:t>Almost all the chemical reactions in life processes occur in solutions of water. Cell processes such as cellular respiration, diffusion, osmosis, and the production of ATP would all be impossible without the presence of water. </a:t>
            </a:r>
          </a:p>
          <a:p>
            <a:r>
              <a:rPr lang="en-US" dirty="0" smtClean="0"/>
              <a:t>Water is not only known as the universal solvent, is it also known as the </a:t>
            </a:r>
            <a:r>
              <a:rPr lang="en-US" b="1" i="1" dirty="0" smtClean="0"/>
              <a:t>solvent of life</a:t>
            </a:r>
            <a:r>
              <a:rPr lang="en-US" dirty="0" smtClean="0"/>
              <a:t>. Water is necessary for dissolving organic wastes, as well as essential nutrients that plants and animals need to live.</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Carbon</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Organic chemistry</a:t>
            </a:r>
            <a:r>
              <a:rPr lang="en-US" dirty="0" smtClean="0"/>
              <a:t> involves the study of carbon-containing compounds associated with life. </a:t>
            </a:r>
          </a:p>
          <a:p>
            <a:pPr>
              <a:buNone/>
            </a:pPr>
            <a:r>
              <a:rPr lang="en-US" b="1" dirty="0" smtClean="0"/>
              <a:t>General Description of Organic Molecules</a:t>
            </a:r>
          </a:p>
          <a:p>
            <a:r>
              <a:rPr lang="en-US" dirty="0" smtClean="0"/>
              <a:t>Carbon atoms form the backbone of many of the molecules that make up biological systems on Earth. These molecules, called </a:t>
            </a:r>
            <a:r>
              <a:rPr lang="en-US" b="1" i="1" dirty="0" err="1" smtClean="0"/>
              <a:t>biomolecules</a:t>
            </a:r>
            <a:r>
              <a:rPr lang="en-US" dirty="0" smtClean="0"/>
              <a:t>, are made up of carbon bonded with other elements, such as hydrogen, nitrogen, and oxygen.</a:t>
            </a:r>
          </a:p>
          <a:p>
            <a:r>
              <a:rPr lang="en-US" b="1" i="1" dirty="0" smtClean="0"/>
              <a:t>Carbon atoms have four electrons in their outer shells</a:t>
            </a:r>
            <a:r>
              <a:rPr lang="en-US" dirty="0" smtClean="0"/>
              <a:t>, and all four are available for bonding. Carbon can share these electrons in single bonds with up to four other atoms to form very stable structures.</a:t>
            </a:r>
          </a:p>
          <a:p>
            <a:r>
              <a:rPr lang="en-US" dirty="0" smtClean="0"/>
              <a:t>Alternatively, carbon can form multiple bonds with up to two other atoms by sharing two or more electrons with another atom. Carbon can also form a combination of double and single bonds, to a maximum of eight shared electrons by each carbon atom. </a:t>
            </a:r>
          </a:p>
          <a:p>
            <a:endParaRPr lang="en-US" dirty="0"/>
          </a:p>
        </p:txBody>
      </p:sp>
      <p:pic>
        <p:nvPicPr>
          <p:cNvPr id="3074" name="Picture 2" descr="http://ts3.mm.bing.net/th?id=i.4518022880756782&amp;pid=15.1">
            <a:hlinkClick r:id="rId2"/>
          </p:cNvPr>
          <p:cNvPicPr>
            <a:picLocks noChangeAspect="1" noChangeArrowheads="1"/>
          </p:cNvPicPr>
          <p:nvPr/>
        </p:nvPicPr>
        <p:blipFill>
          <a:blip r:embed="rId3" cstate="print"/>
          <a:srcRect/>
          <a:stretch>
            <a:fillRect/>
          </a:stretch>
        </p:blipFill>
        <p:spPr bwMode="auto">
          <a:xfrm>
            <a:off x="4191000" y="5667375"/>
            <a:ext cx="857250" cy="94297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Structure and Shape of Organic Molecules</a:t>
            </a:r>
            <a:r>
              <a:rPr lang="en-US" b="1" dirty="0" smtClean="0"/>
              <a:t/>
            </a:r>
            <a:br>
              <a:rPr lang="en-US" b="1" dirty="0" smtClean="0"/>
            </a:br>
            <a:endParaRPr lang="en-US" dirty="0"/>
          </a:p>
        </p:txBody>
      </p:sp>
      <p:sp>
        <p:nvSpPr>
          <p:cNvPr id="3" name="Content Placeholder 2"/>
          <p:cNvSpPr>
            <a:spLocks noGrp="1"/>
          </p:cNvSpPr>
          <p:nvPr>
            <p:ph idx="1"/>
          </p:nvPr>
        </p:nvSpPr>
        <p:spPr>
          <a:xfrm>
            <a:off x="457200" y="1143000"/>
            <a:ext cx="8229600" cy="4221163"/>
          </a:xfrm>
        </p:spPr>
        <p:txBody>
          <a:bodyPr>
            <a:normAutofit lnSpcReduction="10000"/>
          </a:bodyPr>
          <a:lstStyle/>
          <a:p>
            <a:r>
              <a:rPr lang="en-US" sz="2400" dirty="0" smtClean="0"/>
              <a:t>Carbon can also readily form bonds with other carbon atoms to form long, complex molecules. </a:t>
            </a:r>
          </a:p>
          <a:p>
            <a:r>
              <a:rPr lang="en-US" sz="2400" dirty="0" smtClean="0"/>
              <a:t>These complex molecules can be long chains, ring-shaped molecules, or a combination of the two. </a:t>
            </a:r>
          </a:p>
          <a:p>
            <a:r>
              <a:rPr lang="en-US" sz="2400" dirty="0" smtClean="0"/>
              <a:t>The backbones of carbon molecules can be of any size and may contain from one carbon atom to thousands of carbon atoms.</a:t>
            </a:r>
          </a:p>
          <a:p>
            <a:r>
              <a:rPr lang="en-US" sz="2400" dirty="0" smtClean="0"/>
              <a:t>When chemists refer to organic molecules, they generally use structural formulas</a:t>
            </a:r>
          </a:p>
          <a:p>
            <a:r>
              <a:rPr lang="en-US" sz="2400" dirty="0" smtClean="0"/>
              <a:t>Below are examples of some common carbon-containing compounds. </a:t>
            </a:r>
          </a:p>
          <a:p>
            <a:endParaRPr lang="en-US" dirty="0"/>
          </a:p>
        </p:txBody>
      </p:sp>
      <p:pic>
        <p:nvPicPr>
          <p:cNvPr id="20482" name="Picture 2" descr="http://hyperphysics.phy-astr.gsu.edu/hbase/biology/imgbio/atpmol.gif"/>
          <p:cNvPicPr>
            <a:picLocks noChangeAspect="1" noChangeArrowheads="1"/>
          </p:cNvPicPr>
          <p:nvPr/>
        </p:nvPicPr>
        <p:blipFill>
          <a:blip r:embed="rId2" cstate="print"/>
          <a:srcRect/>
          <a:stretch>
            <a:fillRect/>
          </a:stretch>
        </p:blipFill>
        <p:spPr bwMode="auto">
          <a:xfrm>
            <a:off x="5867400" y="4704850"/>
            <a:ext cx="2876550" cy="1972923"/>
          </a:xfrm>
          <a:prstGeom prst="rect">
            <a:avLst/>
          </a:prstGeom>
          <a:noFill/>
        </p:spPr>
      </p:pic>
      <p:pic>
        <p:nvPicPr>
          <p:cNvPr id="20484" name="Picture 4" descr="http://ts2.mm.bing.net/th?id=i.4531564913691261&amp;pid=15.1">
            <a:hlinkClick r:id="rId3"/>
          </p:cNvPr>
          <p:cNvPicPr>
            <a:picLocks noChangeAspect="1" noChangeArrowheads="1"/>
          </p:cNvPicPr>
          <p:nvPr/>
        </p:nvPicPr>
        <p:blipFill>
          <a:blip r:embed="rId4" cstate="print"/>
          <a:srcRect/>
          <a:stretch>
            <a:fillRect/>
          </a:stretch>
        </p:blipFill>
        <p:spPr bwMode="auto">
          <a:xfrm>
            <a:off x="3733800" y="5181600"/>
            <a:ext cx="1047750" cy="1143001"/>
          </a:xfrm>
          <a:prstGeom prst="rect">
            <a:avLst/>
          </a:prstGeom>
          <a:noFill/>
        </p:spPr>
      </p:pic>
      <p:pic>
        <p:nvPicPr>
          <p:cNvPr id="20486" name="Picture 6" descr="http://ts4.mm.bing.net/th?id=I.4780471138583751&amp;pid=15.1"/>
          <p:cNvPicPr>
            <a:picLocks noChangeAspect="1" noChangeArrowheads="1"/>
          </p:cNvPicPr>
          <p:nvPr/>
        </p:nvPicPr>
        <p:blipFill>
          <a:blip r:embed="rId5" cstate="print"/>
          <a:srcRect/>
          <a:stretch>
            <a:fillRect/>
          </a:stretch>
        </p:blipFill>
        <p:spPr bwMode="auto">
          <a:xfrm>
            <a:off x="685800" y="5334000"/>
            <a:ext cx="2514600" cy="96202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Complex Organic Molecules </a:t>
            </a:r>
            <a:br>
              <a:rPr lang="en-US" b="1" dirty="0" smtClean="0"/>
            </a:b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Biological Molecules</a:t>
            </a:r>
          </a:p>
          <a:p>
            <a:r>
              <a:rPr lang="en-US" dirty="0" smtClean="0"/>
              <a:t>Biological molecules are composed of small repeating subunits that bond together to form larger units. </a:t>
            </a:r>
          </a:p>
          <a:p>
            <a:pPr lvl="1"/>
            <a:r>
              <a:rPr lang="en-US" dirty="0" smtClean="0"/>
              <a:t>The subunits, or </a:t>
            </a:r>
            <a:r>
              <a:rPr lang="en-US" b="1" dirty="0" smtClean="0"/>
              <a:t>building blocks</a:t>
            </a:r>
            <a:r>
              <a:rPr lang="en-US" dirty="0" smtClean="0"/>
              <a:t>, are called </a:t>
            </a:r>
            <a:r>
              <a:rPr lang="en-US" i="1" dirty="0" smtClean="0"/>
              <a:t>monomers</a:t>
            </a:r>
            <a:r>
              <a:rPr lang="en-US" dirty="0" smtClean="0"/>
              <a:t>. </a:t>
            </a:r>
          </a:p>
          <a:p>
            <a:pPr lvl="1"/>
            <a:r>
              <a:rPr lang="en-US" i="1" dirty="0" smtClean="0"/>
              <a:t>Polymers</a:t>
            </a:r>
            <a:r>
              <a:rPr lang="en-US" dirty="0" smtClean="0"/>
              <a:t> are the complex molecules formed from the repeating subunits.</a:t>
            </a:r>
          </a:p>
          <a:p>
            <a:r>
              <a:rPr lang="en-US" dirty="0" smtClean="0"/>
              <a:t>There are four basic classes of complex organic molecules, or </a:t>
            </a:r>
            <a:r>
              <a:rPr lang="en-US" i="1" dirty="0" smtClean="0"/>
              <a:t>macromolecules</a:t>
            </a:r>
            <a:r>
              <a:rPr lang="en-US" dirty="0" smtClean="0"/>
              <a:t>, that compose cells: </a:t>
            </a:r>
            <a:r>
              <a:rPr lang="en-US" b="1" dirty="0" smtClean="0"/>
              <a:t>carbohydrates</a:t>
            </a:r>
            <a:r>
              <a:rPr lang="en-US" dirty="0" smtClean="0"/>
              <a:t>, </a:t>
            </a:r>
            <a:r>
              <a:rPr lang="en-US" b="1" dirty="0" smtClean="0"/>
              <a:t>proteins</a:t>
            </a:r>
            <a:r>
              <a:rPr lang="en-US" dirty="0" smtClean="0"/>
              <a:t>, </a:t>
            </a:r>
            <a:r>
              <a:rPr lang="en-US" b="1" dirty="0" smtClean="0"/>
              <a:t>lipids</a:t>
            </a:r>
            <a:r>
              <a:rPr lang="en-US" dirty="0" smtClean="0"/>
              <a:t>, and </a:t>
            </a:r>
            <a:r>
              <a:rPr lang="en-US" b="1" dirty="0" smtClean="0"/>
              <a:t>nucleic acids</a:t>
            </a:r>
            <a:r>
              <a:rPr lang="en-US" dirty="0" smtClean="0"/>
              <a:t>. </a:t>
            </a:r>
          </a:p>
          <a:p>
            <a:pPr lvl="1"/>
            <a:r>
              <a:rPr lang="en-US" dirty="0" smtClean="0"/>
              <a:t>Each of the major classes of biological molecules is associated with different properties and functions within cells and whole organisms. </a:t>
            </a:r>
          </a:p>
          <a:p>
            <a:pPr>
              <a:buNone/>
            </a:pPr>
            <a:r>
              <a:rPr lang="en-US" dirty="0" smtClean="0"/>
              <a:t/>
            </a:r>
            <a:br>
              <a:rPr lang="en-US"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Reactions</a:t>
            </a:r>
            <a:endParaRPr lang="en-US" dirty="0"/>
          </a:p>
        </p:txBody>
      </p:sp>
      <p:sp>
        <p:nvSpPr>
          <p:cNvPr id="3" name="Content Placeholder 2"/>
          <p:cNvSpPr>
            <a:spLocks noGrp="1"/>
          </p:cNvSpPr>
          <p:nvPr>
            <p:ph idx="1"/>
          </p:nvPr>
        </p:nvSpPr>
        <p:spPr/>
        <p:txBody>
          <a:bodyPr/>
          <a:lstStyle/>
          <a:p>
            <a:r>
              <a:rPr lang="en-US" i="1" dirty="0" smtClean="0"/>
              <a:t>Condensation Reaction –</a:t>
            </a:r>
            <a:r>
              <a:rPr lang="en-US" dirty="0" smtClean="0"/>
              <a:t> monomers link to form polymers </a:t>
            </a:r>
          </a:p>
          <a:p>
            <a:r>
              <a:rPr lang="en-US" i="1" dirty="0" smtClean="0"/>
              <a:t>Hydrolysis</a:t>
            </a:r>
            <a:r>
              <a:rPr lang="en-US" dirty="0" smtClean="0"/>
              <a:t> – water is used to break down polymers</a:t>
            </a:r>
            <a:endParaRPr lang="en-US"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381000" y="533400"/>
          <a:ext cx="8382000" cy="5880427"/>
        </p:xfrm>
        <a:graphic>
          <a:graphicData uri="http://schemas.openxmlformats.org/drawingml/2006/table">
            <a:tbl>
              <a:tblPr firstRow="1" bandRow="1">
                <a:tableStyleId>{5C22544A-7EE6-4342-B048-85BDC9FD1C3A}</a:tableStyleId>
              </a:tblPr>
              <a:tblGrid>
                <a:gridCol w="1676400"/>
                <a:gridCol w="1828800"/>
                <a:gridCol w="1524000"/>
                <a:gridCol w="1676400"/>
                <a:gridCol w="1676400"/>
              </a:tblGrid>
              <a:tr h="602143">
                <a:tc>
                  <a:txBody>
                    <a:bodyPr/>
                    <a:lstStyle/>
                    <a:p>
                      <a:endParaRPr lang="en-US" dirty="0"/>
                    </a:p>
                  </a:txBody>
                  <a:tcPr/>
                </a:tc>
                <a:tc>
                  <a:txBody>
                    <a:bodyPr/>
                    <a:lstStyle/>
                    <a:p>
                      <a:pPr algn="ctr"/>
                      <a:r>
                        <a:rPr lang="en-US" dirty="0" smtClean="0"/>
                        <a:t>Carbohydrates</a:t>
                      </a:r>
                      <a:endParaRPr lang="en-US" dirty="0"/>
                    </a:p>
                  </a:txBody>
                  <a:tcPr/>
                </a:tc>
                <a:tc>
                  <a:txBody>
                    <a:bodyPr/>
                    <a:lstStyle/>
                    <a:p>
                      <a:pPr algn="ctr"/>
                      <a:r>
                        <a:rPr lang="en-US" dirty="0" smtClean="0"/>
                        <a:t>Lipids</a:t>
                      </a:r>
                      <a:endParaRPr lang="en-US" dirty="0"/>
                    </a:p>
                  </a:txBody>
                  <a:tcPr/>
                </a:tc>
                <a:tc>
                  <a:txBody>
                    <a:bodyPr/>
                    <a:lstStyle/>
                    <a:p>
                      <a:pPr algn="ctr"/>
                      <a:r>
                        <a:rPr lang="en-US" dirty="0" smtClean="0"/>
                        <a:t>Proteins</a:t>
                      </a:r>
                      <a:endParaRPr lang="en-US" dirty="0"/>
                    </a:p>
                  </a:txBody>
                  <a:tcPr/>
                </a:tc>
                <a:tc>
                  <a:txBody>
                    <a:bodyPr/>
                    <a:lstStyle/>
                    <a:p>
                      <a:pPr algn="ctr"/>
                      <a:r>
                        <a:rPr lang="en-US" dirty="0" smtClean="0"/>
                        <a:t>Nucleic Acids</a:t>
                      </a:r>
                      <a:endParaRPr lang="en-US" dirty="0"/>
                    </a:p>
                  </a:txBody>
                  <a:tcPr/>
                </a:tc>
              </a:tr>
              <a:tr h="1030394">
                <a:tc>
                  <a:txBody>
                    <a:bodyPr/>
                    <a:lstStyle/>
                    <a:p>
                      <a:pPr algn="ctr"/>
                      <a:r>
                        <a:rPr lang="en-US" dirty="0" smtClean="0"/>
                        <a:t>Monomer</a:t>
                      </a:r>
                      <a:endParaRPr lang="en-US" dirty="0"/>
                    </a:p>
                  </a:txBody>
                  <a:tcPr/>
                </a:tc>
                <a:tc>
                  <a:txBody>
                    <a:bodyPr/>
                    <a:lstStyle/>
                    <a:p>
                      <a:pPr>
                        <a:buFont typeface="Arial" pitchFamily="34" charset="0"/>
                        <a:buChar char="•"/>
                      </a:pPr>
                      <a:r>
                        <a:rPr lang="en-US" sz="1400" dirty="0" smtClean="0"/>
                        <a:t> </a:t>
                      </a:r>
                      <a:r>
                        <a:rPr lang="en-US" sz="1400" dirty="0" err="1" smtClean="0"/>
                        <a:t>monosaccharides</a:t>
                      </a:r>
                      <a:r>
                        <a:rPr lang="en-US" sz="1400" dirty="0" smtClean="0"/>
                        <a:t>  (glucose, fructose, ribose, etc.)</a:t>
                      </a:r>
                      <a:endParaRPr lang="en-US" sz="1400" dirty="0"/>
                    </a:p>
                  </a:txBody>
                  <a:tcPr/>
                </a:tc>
                <a:tc>
                  <a:txBody>
                    <a:bodyPr/>
                    <a:lstStyle/>
                    <a:p>
                      <a:r>
                        <a:rPr lang="en-US" sz="1400" dirty="0" smtClean="0"/>
                        <a:t>• glycerol</a:t>
                      </a:r>
                      <a:br>
                        <a:rPr lang="en-US" sz="1400" dirty="0" smtClean="0"/>
                      </a:br>
                      <a:r>
                        <a:rPr lang="en-US" sz="1400" dirty="0" smtClean="0"/>
                        <a:t>• fatty acids</a:t>
                      </a:r>
                      <a:endParaRPr lang="en-US" sz="1400" dirty="0"/>
                    </a:p>
                  </a:txBody>
                  <a:tcPr/>
                </a:tc>
                <a:tc>
                  <a:txBody>
                    <a:bodyPr/>
                    <a:lstStyle/>
                    <a:p>
                      <a:r>
                        <a:rPr lang="en-US" sz="1400" dirty="0" smtClean="0"/>
                        <a:t>• amino acids (20 different amino acids)</a:t>
                      </a:r>
                      <a:endParaRPr lang="en-US" sz="1400" dirty="0"/>
                    </a:p>
                  </a:txBody>
                  <a:tcPr/>
                </a:tc>
                <a:tc>
                  <a:txBody>
                    <a:bodyPr/>
                    <a:lstStyle/>
                    <a:p>
                      <a:r>
                        <a:rPr lang="en-US" sz="1400" dirty="0" smtClean="0"/>
                        <a:t>• nucleotides (adenine, cytosine, guanine, thymine, </a:t>
                      </a:r>
                      <a:r>
                        <a:rPr lang="en-US" sz="1400" dirty="0" err="1" smtClean="0"/>
                        <a:t>uracil</a:t>
                      </a:r>
                      <a:r>
                        <a:rPr lang="en-US" sz="1400" dirty="0" smtClean="0"/>
                        <a:t>)</a:t>
                      </a:r>
                      <a:endParaRPr lang="en-US" sz="1400" dirty="0"/>
                    </a:p>
                  </a:txBody>
                  <a:tcPr/>
                </a:tc>
              </a:tr>
              <a:tr h="1495733">
                <a:tc>
                  <a:txBody>
                    <a:bodyPr/>
                    <a:lstStyle/>
                    <a:p>
                      <a:pPr algn="ctr"/>
                      <a:r>
                        <a:rPr lang="en-US" dirty="0" smtClean="0"/>
                        <a:t>Function(s)</a:t>
                      </a:r>
                      <a:r>
                        <a:rPr lang="en-US" baseline="0" dirty="0" smtClean="0"/>
                        <a:t> in cell</a:t>
                      </a:r>
                      <a:endParaRPr lang="en-US" dirty="0"/>
                    </a:p>
                  </a:txBody>
                  <a:tcPr/>
                </a:tc>
                <a:tc>
                  <a:txBody>
                    <a:bodyPr/>
                    <a:lstStyle/>
                    <a:p>
                      <a:r>
                        <a:rPr lang="en-US" sz="1400" dirty="0" smtClean="0"/>
                        <a:t>• energy storage</a:t>
                      </a:r>
                      <a:br>
                        <a:rPr lang="en-US" sz="1400" dirty="0" smtClean="0"/>
                      </a:br>
                      <a:r>
                        <a:rPr lang="en-US" sz="1400" dirty="0" smtClean="0"/>
                        <a:t>• structural support   (plant cell walls)</a:t>
                      </a:r>
                      <a:endParaRPr lang="en-US" sz="1400" dirty="0"/>
                    </a:p>
                  </a:txBody>
                  <a:tcPr/>
                </a:tc>
                <a:tc>
                  <a:txBody>
                    <a:bodyPr/>
                    <a:lstStyle/>
                    <a:p>
                      <a:r>
                        <a:rPr lang="en-US" sz="1400" dirty="0" smtClean="0"/>
                        <a:t>• energy storage</a:t>
                      </a:r>
                      <a:br>
                        <a:rPr lang="en-US" sz="1400" dirty="0" smtClean="0"/>
                      </a:br>
                      <a:r>
                        <a:rPr lang="en-US" sz="1400" dirty="0" smtClean="0"/>
                        <a:t>• insulation</a:t>
                      </a:r>
                      <a:br>
                        <a:rPr lang="en-US" sz="1400" dirty="0" smtClean="0"/>
                      </a:br>
                      <a:r>
                        <a:rPr lang="en-US" sz="1400" dirty="0" smtClean="0"/>
                        <a:t>• protective covering</a:t>
                      </a:r>
                      <a:br>
                        <a:rPr lang="en-US" sz="1400" dirty="0" smtClean="0"/>
                      </a:br>
                      <a:r>
                        <a:rPr lang="en-US" sz="1400" dirty="0" smtClean="0"/>
                        <a:t>• lubrication</a:t>
                      </a:r>
                      <a:endParaRPr lang="en-US" sz="1400" dirty="0"/>
                    </a:p>
                  </a:txBody>
                  <a:tcPr/>
                </a:tc>
                <a:tc>
                  <a:txBody>
                    <a:bodyPr/>
                    <a:lstStyle/>
                    <a:p>
                      <a:r>
                        <a:rPr lang="fr-FR" sz="1400" dirty="0" smtClean="0"/>
                        <a:t>• muscle contraction</a:t>
                      </a:r>
                      <a:br>
                        <a:rPr lang="fr-FR" sz="1400" dirty="0" smtClean="0"/>
                      </a:br>
                      <a:r>
                        <a:rPr lang="fr-FR" sz="1400" dirty="0" smtClean="0"/>
                        <a:t>• </a:t>
                      </a:r>
                      <a:r>
                        <a:rPr lang="fr-FR" sz="1400" dirty="0" err="1" smtClean="0"/>
                        <a:t>oxygen</a:t>
                      </a:r>
                      <a:r>
                        <a:rPr lang="fr-FR" sz="1400" dirty="0" smtClean="0"/>
                        <a:t> transport</a:t>
                      </a:r>
                      <a:br>
                        <a:rPr lang="fr-FR" sz="1400" dirty="0" smtClean="0"/>
                      </a:br>
                      <a:r>
                        <a:rPr lang="fr-FR" sz="1400" dirty="0" smtClean="0"/>
                        <a:t>• immune </a:t>
                      </a:r>
                      <a:r>
                        <a:rPr lang="fr-FR" sz="1400" dirty="0" err="1" smtClean="0"/>
                        <a:t>responses</a:t>
                      </a:r>
                      <a:r>
                        <a:rPr lang="fr-FR" sz="1400" dirty="0" smtClean="0"/>
                        <a:t/>
                      </a:r>
                      <a:br>
                        <a:rPr lang="fr-FR" sz="1400" dirty="0" smtClean="0"/>
                      </a:br>
                      <a:r>
                        <a:rPr lang="fr-FR" sz="1400" dirty="0" smtClean="0"/>
                        <a:t>• </a:t>
                      </a:r>
                      <a:r>
                        <a:rPr lang="fr-FR" sz="1400" dirty="0" err="1" smtClean="0"/>
                        <a:t>chemical</a:t>
                      </a:r>
                      <a:r>
                        <a:rPr lang="fr-FR" sz="1400" dirty="0" smtClean="0"/>
                        <a:t> </a:t>
                      </a:r>
                      <a:r>
                        <a:rPr lang="fr-FR" sz="1400" dirty="0" err="1" smtClean="0"/>
                        <a:t>reactions</a:t>
                      </a:r>
                      <a:endParaRPr lang="en-US" sz="1400" dirty="0"/>
                    </a:p>
                  </a:txBody>
                  <a:tcPr/>
                </a:tc>
                <a:tc>
                  <a:txBody>
                    <a:bodyPr/>
                    <a:lstStyle/>
                    <a:p>
                      <a:r>
                        <a:rPr lang="en-US" sz="1400" dirty="0" smtClean="0"/>
                        <a:t>• information storage</a:t>
                      </a:r>
                      <a:endParaRPr lang="en-US" sz="1400" dirty="0"/>
                    </a:p>
                  </a:txBody>
                  <a:tcPr/>
                </a:tc>
              </a:tr>
              <a:tr h="1263063">
                <a:tc>
                  <a:txBody>
                    <a:bodyPr/>
                    <a:lstStyle/>
                    <a:p>
                      <a:pPr algn="ctr"/>
                      <a:r>
                        <a:rPr lang="en-US" dirty="0" smtClean="0"/>
                        <a:t>Elements Present</a:t>
                      </a:r>
                      <a:endParaRPr lang="en-US" dirty="0"/>
                    </a:p>
                  </a:txBody>
                  <a:tcPr/>
                </a:tc>
                <a:tc>
                  <a:txBody>
                    <a:bodyPr/>
                    <a:lstStyle/>
                    <a:p>
                      <a:r>
                        <a:rPr lang="en-US" sz="1400" dirty="0" smtClean="0"/>
                        <a:t>• carbon</a:t>
                      </a:r>
                      <a:br>
                        <a:rPr lang="en-US" sz="1400" dirty="0" smtClean="0"/>
                      </a:br>
                      <a:r>
                        <a:rPr lang="en-US" sz="1400" dirty="0" smtClean="0"/>
                        <a:t>• hydrogen</a:t>
                      </a:r>
                      <a:br>
                        <a:rPr lang="en-US" sz="1400" dirty="0" smtClean="0"/>
                      </a:br>
                      <a:r>
                        <a:rPr lang="en-US" sz="1400" dirty="0" smtClean="0"/>
                        <a:t>• oxygen</a:t>
                      </a:r>
                      <a:endParaRPr lang="en-US" sz="1400" dirty="0"/>
                    </a:p>
                  </a:txBody>
                  <a:tcPr/>
                </a:tc>
                <a:tc>
                  <a:txBody>
                    <a:bodyPr/>
                    <a:lstStyle/>
                    <a:p>
                      <a:r>
                        <a:rPr lang="en-US" sz="1400" dirty="0" smtClean="0"/>
                        <a:t>• carbon</a:t>
                      </a:r>
                      <a:br>
                        <a:rPr lang="en-US" sz="1400" dirty="0" smtClean="0"/>
                      </a:br>
                      <a:r>
                        <a:rPr lang="en-US" sz="1400" dirty="0" smtClean="0"/>
                        <a:t>• hydrogen</a:t>
                      </a:r>
                      <a:br>
                        <a:rPr lang="en-US" sz="1400" dirty="0" smtClean="0"/>
                      </a:br>
                      <a:r>
                        <a:rPr lang="en-US" sz="1400" dirty="0" smtClean="0"/>
                        <a:t>• oxygen</a:t>
                      </a:r>
                      <a:endParaRPr lang="en-US" sz="1400" dirty="0"/>
                    </a:p>
                  </a:txBody>
                  <a:tcPr/>
                </a:tc>
                <a:tc>
                  <a:txBody>
                    <a:bodyPr/>
                    <a:lstStyle/>
                    <a:p>
                      <a:r>
                        <a:rPr lang="en-US" sz="1400" dirty="0" smtClean="0"/>
                        <a:t>• carbon</a:t>
                      </a:r>
                      <a:br>
                        <a:rPr lang="en-US" sz="1400" dirty="0" smtClean="0"/>
                      </a:br>
                      <a:r>
                        <a:rPr lang="en-US" sz="1400" dirty="0" smtClean="0"/>
                        <a:t>• hydrogen</a:t>
                      </a:r>
                      <a:br>
                        <a:rPr lang="en-US" sz="1400" dirty="0" smtClean="0"/>
                      </a:br>
                      <a:r>
                        <a:rPr lang="en-US" sz="1400" dirty="0" smtClean="0"/>
                        <a:t>• oxygen</a:t>
                      </a:r>
                      <a:br>
                        <a:rPr lang="en-US" sz="1400" dirty="0" smtClean="0"/>
                      </a:br>
                      <a:r>
                        <a:rPr lang="en-US" sz="1400" dirty="0" smtClean="0"/>
                        <a:t>• nitrogen</a:t>
                      </a:r>
                      <a:br>
                        <a:rPr lang="en-US" sz="1400" dirty="0" smtClean="0"/>
                      </a:br>
                      <a:r>
                        <a:rPr lang="en-US" sz="1400" dirty="0" smtClean="0"/>
                        <a:t>• sulfur (some)</a:t>
                      </a:r>
                      <a:endParaRPr lang="en-US" sz="1400" dirty="0"/>
                    </a:p>
                  </a:txBody>
                  <a:tcPr/>
                </a:tc>
                <a:tc>
                  <a:txBody>
                    <a:bodyPr/>
                    <a:lstStyle/>
                    <a:p>
                      <a:r>
                        <a:rPr lang="en-US" sz="1400" dirty="0" smtClean="0"/>
                        <a:t>• carbon</a:t>
                      </a:r>
                      <a:br>
                        <a:rPr lang="en-US" sz="1400" dirty="0" smtClean="0"/>
                      </a:br>
                      <a:r>
                        <a:rPr lang="en-US" sz="1400" dirty="0" smtClean="0"/>
                        <a:t>• hydrogen</a:t>
                      </a:r>
                      <a:br>
                        <a:rPr lang="en-US" sz="1400" dirty="0" smtClean="0"/>
                      </a:br>
                      <a:r>
                        <a:rPr lang="en-US" sz="1400" dirty="0" smtClean="0"/>
                        <a:t>• oxygen</a:t>
                      </a:r>
                      <a:br>
                        <a:rPr lang="en-US" sz="1400" dirty="0" smtClean="0"/>
                      </a:br>
                      <a:r>
                        <a:rPr lang="en-US" sz="1400" dirty="0" smtClean="0"/>
                        <a:t>• nitrogen</a:t>
                      </a:r>
                      <a:br>
                        <a:rPr lang="en-US" sz="1400" dirty="0" smtClean="0"/>
                      </a:br>
                      <a:r>
                        <a:rPr lang="en-US" sz="1400" dirty="0" smtClean="0"/>
                        <a:t>• phosphorus</a:t>
                      </a:r>
                      <a:endParaRPr lang="en-US" sz="1400" dirty="0"/>
                    </a:p>
                  </a:txBody>
                  <a:tcPr/>
                </a:tc>
              </a:tr>
              <a:tr h="602143">
                <a:tc>
                  <a:txBody>
                    <a:bodyPr/>
                    <a:lstStyle/>
                    <a:p>
                      <a:pPr algn="ctr"/>
                      <a:r>
                        <a:rPr lang="en-US" dirty="0" smtClean="0"/>
                        <a:t>Water</a:t>
                      </a:r>
                      <a:r>
                        <a:rPr lang="en-US" baseline="0" dirty="0" smtClean="0"/>
                        <a:t> Soluble</a:t>
                      </a:r>
                      <a:endParaRPr lang="en-US" dirty="0"/>
                    </a:p>
                  </a:txBody>
                  <a:tcPr/>
                </a:tc>
                <a:tc>
                  <a:txBody>
                    <a:bodyPr/>
                    <a:lstStyle/>
                    <a:p>
                      <a:pPr>
                        <a:buFont typeface="Arial" pitchFamily="34" charset="0"/>
                        <a:buChar char="•"/>
                      </a:pPr>
                      <a:r>
                        <a:rPr lang="en-US" sz="1400" dirty="0"/>
                        <a:t> yes</a:t>
                      </a:r>
                    </a:p>
                  </a:txBody>
                  <a:tcPr anchor="ctr"/>
                </a:tc>
                <a:tc>
                  <a:txBody>
                    <a:bodyPr/>
                    <a:lstStyle/>
                    <a:p>
                      <a:r>
                        <a:rPr lang="en-US" sz="1400" dirty="0"/>
                        <a:t>• no</a:t>
                      </a:r>
                    </a:p>
                  </a:txBody>
                  <a:tcPr anchor="ctr"/>
                </a:tc>
                <a:tc>
                  <a:txBody>
                    <a:bodyPr/>
                    <a:lstStyle/>
                    <a:p>
                      <a:r>
                        <a:rPr lang="en-US" sz="1400" dirty="0"/>
                        <a:t>• many</a:t>
                      </a:r>
                    </a:p>
                  </a:txBody>
                  <a:tcPr anchor="ctr"/>
                </a:tc>
                <a:tc>
                  <a:txBody>
                    <a:bodyPr/>
                    <a:lstStyle/>
                    <a:p>
                      <a:r>
                        <a:rPr lang="en-US" sz="1400" dirty="0"/>
                        <a:t>• yes</a:t>
                      </a:r>
                    </a:p>
                  </a:txBody>
                  <a:tcPr anchor="ctr"/>
                </a:tc>
              </a:tr>
              <a:tr h="797724">
                <a:tc>
                  <a:txBody>
                    <a:bodyPr/>
                    <a:lstStyle/>
                    <a:p>
                      <a:pPr algn="ctr"/>
                      <a:r>
                        <a:rPr lang="en-US" dirty="0" smtClean="0"/>
                        <a:t>Examples</a:t>
                      </a:r>
                      <a:endParaRPr lang="en-US" dirty="0"/>
                    </a:p>
                  </a:txBody>
                  <a:tcPr/>
                </a:tc>
                <a:tc>
                  <a:txBody>
                    <a:bodyPr/>
                    <a:lstStyle/>
                    <a:p>
                      <a:r>
                        <a:rPr lang="en-US" sz="1400"/>
                        <a:t>• sugars</a:t>
                      </a:r>
                      <a:br>
                        <a:rPr lang="en-US" sz="1400"/>
                      </a:br>
                      <a:r>
                        <a:rPr lang="en-US" sz="1400"/>
                        <a:t>• starches (glycogen &amp; cellulose)</a:t>
                      </a:r>
                    </a:p>
                  </a:txBody>
                  <a:tcPr anchor="ctr"/>
                </a:tc>
                <a:tc>
                  <a:txBody>
                    <a:bodyPr/>
                    <a:lstStyle/>
                    <a:p>
                      <a:r>
                        <a:rPr lang="en-US" sz="1400"/>
                        <a:t>• fats</a:t>
                      </a:r>
                      <a:br>
                        <a:rPr lang="en-US" sz="1400"/>
                      </a:br>
                      <a:r>
                        <a:rPr lang="en-US" sz="1400"/>
                        <a:t>• oils</a:t>
                      </a:r>
                      <a:br>
                        <a:rPr lang="en-US" sz="1400"/>
                      </a:br>
                      <a:r>
                        <a:rPr lang="en-US" sz="1400"/>
                        <a:t>• waxes</a:t>
                      </a:r>
                    </a:p>
                  </a:txBody>
                  <a:tcPr anchor="ctr"/>
                </a:tc>
                <a:tc>
                  <a:txBody>
                    <a:bodyPr/>
                    <a:lstStyle/>
                    <a:p>
                      <a:r>
                        <a:rPr lang="en-US" sz="1400"/>
                        <a:t>• enzymes</a:t>
                      </a:r>
                      <a:br>
                        <a:rPr lang="en-US" sz="1400"/>
                      </a:br>
                      <a:r>
                        <a:rPr lang="en-US" sz="1400"/>
                        <a:t>• hemoglobin</a:t>
                      </a:r>
                      <a:br>
                        <a:rPr lang="en-US" sz="1400"/>
                      </a:br>
                      <a:r>
                        <a:rPr lang="en-US" sz="1400"/>
                        <a:t>• muscle fibers</a:t>
                      </a:r>
                    </a:p>
                  </a:txBody>
                  <a:tcPr anchor="ctr"/>
                </a:tc>
                <a:tc>
                  <a:txBody>
                    <a:bodyPr/>
                    <a:lstStyle/>
                    <a:p>
                      <a:r>
                        <a:rPr lang="en-US" sz="1400" dirty="0"/>
                        <a:t>• RNA</a:t>
                      </a:r>
                      <a:br>
                        <a:rPr lang="en-US" sz="1400" dirty="0"/>
                      </a:br>
                      <a:r>
                        <a:rPr lang="en-US" sz="1400" dirty="0"/>
                        <a:t>• DNA</a:t>
                      </a:r>
                    </a:p>
                  </a:txBody>
                  <a:tcPr anchor="ct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Carbohydrates</a:t>
            </a:r>
            <a:br>
              <a:rPr lang="en-US" b="1" dirty="0" smtClean="0"/>
            </a:br>
            <a:endParaRPr lang="en-US" dirty="0"/>
          </a:p>
        </p:txBody>
      </p:sp>
      <p:sp>
        <p:nvSpPr>
          <p:cNvPr id="3" name="Content Placeholder 2"/>
          <p:cNvSpPr>
            <a:spLocks noGrp="1"/>
          </p:cNvSpPr>
          <p:nvPr>
            <p:ph idx="1"/>
          </p:nvPr>
        </p:nvSpPr>
        <p:spPr>
          <a:xfrm>
            <a:off x="457200" y="1295400"/>
            <a:ext cx="8229600" cy="5181600"/>
          </a:xfrm>
        </p:spPr>
        <p:txBody>
          <a:bodyPr>
            <a:normAutofit fontScale="25000" lnSpcReduction="20000"/>
          </a:bodyPr>
          <a:lstStyle/>
          <a:p>
            <a:r>
              <a:rPr lang="en-US" sz="7200" dirty="0" smtClean="0"/>
              <a:t>Carbohydrates are organic macromolecules that are made up of carbon, hydrogen, and oxygen atoms. These atoms are combined in a ratio of:</a:t>
            </a:r>
          </a:p>
          <a:p>
            <a:pPr lvl="1"/>
            <a:r>
              <a:rPr lang="en-US" sz="7200" dirty="0" smtClean="0"/>
              <a:t>1 carbon atom : 2 hydrogen atoms : 1 oxygen atom</a:t>
            </a:r>
          </a:p>
          <a:p>
            <a:r>
              <a:rPr lang="en-US" sz="7200" dirty="0" smtClean="0"/>
              <a:t>The presence of multiple carbon-hydrogen bonds within carbohydrates makes them an excellent source of energy. (The energy is released when these bonds are broken.)</a:t>
            </a:r>
          </a:p>
          <a:p>
            <a:r>
              <a:rPr lang="en-US" sz="7200" dirty="0" smtClean="0"/>
              <a:t>Carbohydrates may be simple or complex. </a:t>
            </a:r>
          </a:p>
          <a:p>
            <a:pPr lvl="1"/>
            <a:r>
              <a:rPr lang="en-US" sz="7200" dirty="0" smtClean="0"/>
              <a:t>The building blocks of carbohydrates are the simple sugars known as </a:t>
            </a:r>
            <a:r>
              <a:rPr lang="en-US" sz="7200" b="1" dirty="0" err="1" smtClean="0"/>
              <a:t>monosaccharides</a:t>
            </a:r>
            <a:r>
              <a:rPr lang="en-US" sz="7200" dirty="0" smtClean="0"/>
              <a:t>. Sugars such as glucose, fructose, and ribose are all examples of </a:t>
            </a:r>
            <a:r>
              <a:rPr lang="en-US" sz="7200" dirty="0" err="1" smtClean="0"/>
              <a:t>monosaccharides</a:t>
            </a:r>
            <a:r>
              <a:rPr lang="en-US" sz="7200" dirty="0" smtClean="0"/>
              <a:t>.</a:t>
            </a:r>
          </a:p>
          <a:p>
            <a:pPr lvl="1"/>
            <a:r>
              <a:rPr lang="en-US" sz="7200" dirty="0" err="1" smtClean="0"/>
              <a:t>Monosaccharides</a:t>
            </a:r>
            <a:r>
              <a:rPr lang="en-US" sz="7200" dirty="0" smtClean="0"/>
              <a:t> can be combined to form more complex carbohydrates known as </a:t>
            </a:r>
            <a:r>
              <a:rPr lang="en-US" sz="7200" b="1" dirty="0" smtClean="0"/>
              <a:t>polysaccharides</a:t>
            </a:r>
            <a:r>
              <a:rPr lang="en-US" sz="7200" dirty="0" smtClean="0"/>
              <a:t>. </a:t>
            </a:r>
          </a:p>
          <a:p>
            <a:pPr lvl="2"/>
            <a:r>
              <a:rPr lang="en-US" sz="7200" dirty="0" smtClean="0"/>
              <a:t>Glycogen, starch, and cellulose are all examples of polysaccharides. These compounds are typically used for long term energy storage or as structural molecules. Cellulose, for example, is a major component found in the cell walls of plants.</a:t>
            </a:r>
          </a:p>
          <a:p>
            <a:pPr lvl="1"/>
            <a:r>
              <a:rPr lang="en-US" sz="7200" dirty="0" smtClean="0"/>
              <a:t>Dietary fiber is a special class of carbohydrates that cannot be digested by the human body. </a:t>
            </a:r>
          </a:p>
          <a:p>
            <a:pPr lvl="2"/>
            <a:r>
              <a:rPr lang="en-US" sz="7200" dirty="0" smtClean="0"/>
              <a:t>Cellulose is one example of a carbohydrate that acts as fiber. Dietary fiber is an important part of a healthy diet because it is essential for proper digestion. Humans can get fiber by eating many different kinds of plants, such as whole grains, legumes, prunes, and potatoes.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en-US" dirty="0" smtClean="0"/>
              <a:t>Lipids</a:t>
            </a:r>
            <a:endParaRPr lang="en-US" dirty="0"/>
          </a:p>
        </p:txBody>
      </p:sp>
      <p:sp>
        <p:nvSpPr>
          <p:cNvPr id="3" name="Content Placeholder 2"/>
          <p:cNvSpPr>
            <a:spLocks noGrp="1"/>
          </p:cNvSpPr>
          <p:nvPr>
            <p:ph idx="1"/>
          </p:nvPr>
        </p:nvSpPr>
        <p:spPr>
          <a:xfrm>
            <a:off x="457200" y="1524000"/>
            <a:ext cx="8229600" cy="4389120"/>
          </a:xfrm>
        </p:spPr>
        <p:txBody>
          <a:bodyPr>
            <a:normAutofit fontScale="25000" lnSpcReduction="20000"/>
          </a:bodyPr>
          <a:lstStyle/>
          <a:p>
            <a:r>
              <a:rPr lang="en-US" sz="7200" dirty="0" smtClean="0"/>
              <a:t>Lipids are organic macromolecules that are insoluble in water. </a:t>
            </a:r>
          </a:p>
          <a:p>
            <a:pPr lvl="1"/>
            <a:r>
              <a:rPr lang="en-US" sz="7200" dirty="0" smtClean="0"/>
              <a:t>This is why lipids are often found in biological membranes and other waterproof coverings (e.g. plasma membrane, intracellular membranes of organelles). These lipids play a vital role in regulating which substances can or cannot enter the cell.</a:t>
            </a:r>
          </a:p>
          <a:p>
            <a:pPr lvl="1"/>
            <a:r>
              <a:rPr lang="en-US" sz="7200" dirty="0" smtClean="0"/>
              <a:t>Fatty acids, triglycerides, phospholipids, waxes, and </a:t>
            </a:r>
            <a:r>
              <a:rPr lang="en-US" sz="7200" dirty="0" err="1" smtClean="0"/>
              <a:t>steriods</a:t>
            </a:r>
            <a:endParaRPr lang="en-US" sz="7200" dirty="0" smtClean="0"/>
          </a:p>
          <a:p>
            <a:r>
              <a:rPr lang="en-US" sz="7200" dirty="0" smtClean="0"/>
              <a:t>The most important lipids, however, are fats. </a:t>
            </a:r>
          </a:p>
          <a:p>
            <a:pPr lvl="1"/>
            <a:r>
              <a:rPr lang="en-US" sz="7200" dirty="0" smtClean="0"/>
              <a:t>Triglycerides are a type of fat that contain one </a:t>
            </a:r>
            <a:r>
              <a:rPr lang="en-US" sz="7200" b="1" dirty="0" smtClean="0"/>
              <a:t>glycerol</a:t>
            </a:r>
            <a:r>
              <a:rPr lang="en-US" sz="7200" dirty="0" smtClean="0"/>
              <a:t> molecule and three </a:t>
            </a:r>
            <a:r>
              <a:rPr lang="en-US" sz="7200" b="1" dirty="0" smtClean="0"/>
              <a:t>fatty acids</a:t>
            </a:r>
            <a:r>
              <a:rPr lang="en-US" sz="7200" dirty="0" smtClean="0"/>
              <a:t>.</a:t>
            </a:r>
          </a:p>
          <a:p>
            <a:r>
              <a:rPr lang="en-US" sz="7200" dirty="0" smtClean="0"/>
              <a:t>Fatty acids are long chains of CH</a:t>
            </a:r>
            <a:r>
              <a:rPr lang="en-US" sz="7200" baseline="-25000" dirty="0" smtClean="0"/>
              <a:t>2</a:t>
            </a:r>
            <a:r>
              <a:rPr lang="en-US" sz="7200" dirty="0" smtClean="0"/>
              <a:t> units joined together. </a:t>
            </a:r>
          </a:p>
          <a:p>
            <a:pPr lvl="1"/>
            <a:r>
              <a:rPr lang="en-US" sz="7200" dirty="0" smtClean="0"/>
              <a:t>The fatty acids in </a:t>
            </a:r>
            <a:r>
              <a:rPr lang="en-US" sz="7200" b="1" dirty="0" smtClean="0"/>
              <a:t>saturated fats</a:t>
            </a:r>
            <a:r>
              <a:rPr lang="en-US" sz="7200" dirty="0" smtClean="0"/>
              <a:t> do not contain any double bonds between the CH</a:t>
            </a:r>
            <a:r>
              <a:rPr lang="en-US" sz="7200" baseline="-25000" dirty="0" smtClean="0"/>
              <a:t>2</a:t>
            </a:r>
            <a:r>
              <a:rPr lang="en-US" sz="7200" dirty="0" smtClean="0"/>
              <a:t> units </a:t>
            </a:r>
          </a:p>
          <a:p>
            <a:pPr lvl="2"/>
            <a:r>
              <a:rPr lang="en-US" sz="7200" dirty="0" smtClean="0"/>
              <a:t>Saturated fats are found in butter, cheese, chocolate, beef, and coconut oil.</a:t>
            </a:r>
            <a:endParaRPr lang="en-US" sz="7200" dirty="0" smtClean="0"/>
          </a:p>
          <a:p>
            <a:pPr lvl="1"/>
            <a:r>
              <a:rPr lang="en-US" sz="7200" dirty="0" smtClean="0"/>
              <a:t>The fatty acids in </a:t>
            </a:r>
            <a:r>
              <a:rPr lang="en-US" sz="7200" b="1" dirty="0" smtClean="0"/>
              <a:t>unsaturated fats</a:t>
            </a:r>
            <a:r>
              <a:rPr lang="en-US" sz="7200" dirty="0" smtClean="0"/>
              <a:t> contain some carbon-carbon double bonds. </a:t>
            </a:r>
          </a:p>
          <a:p>
            <a:pPr lvl="2"/>
            <a:r>
              <a:rPr lang="en-US" sz="7200" dirty="0" smtClean="0"/>
              <a:t>Unsaturated fats are found in olives and olive oil, peanuts and peanut oil, fish, and mayonnaise. </a:t>
            </a:r>
          </a:p>
          <a:p>
            <a:r>
              <a:rPr lang="en-US" sz="7200" dirty="0" smtClean="0"/>
              <a:t>Fats are important because they are a major source of energy. Since they contain even more carbon-hydrogen bonds than carbohydrates, fatty tissue has the ability to store energy for extended periods of time</a:t>
            </a:r>
          </a:p>
          <a:p>
            <a:endParaRPr lang="en-US" sz="5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en-US" dirty="0" smtClean="0"/>
              <a:t>Proteins</a:t>
            </a: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r>
              <a:rPr lang="en-US" dirty="0" smtClean="0"/>
              <a:t>Proteins are organic macromolecules that are composed of </a:t>
            </a:r>
            <a:r>
              <a:rPr lang="en-US" b="1" dirty="0" smtClean="0"/>
              <a:t>amino acid</a:t>
            </a:r>
            <a:r>
              <a:rPr lang="en-US" dirty="0" smtClean="0"/>
              <a:t> monomers. </a:t>
            </a:r>
          </a:p>
          <a:p>
            <a:pPr lvl="1"/>
            <a:r>
              <a:rPr lang="en-US" dirty="0" smtClean="0"/>
              <a:t>There are 20 essential amino acids that are used by all living things to construct proteins. </a:t>
            </a:r>
          </a:p>
          <a:p>
            <a:pPr lvl="1"/>
            <a:r>
              <a:rPr lang="en-US" dirty="0" smtClean="0"/>
              <a:t>These amino acids are made up of the elements carbon, hydrogen, oxygen, and nitrogen. Some of the amino acids also contain sulfur. </a:t>
            </a:r>
          </a:p>
          <a:p>
            <a:r>
              <a:rPr lang="en-US" dirty="0" smtClean="0"/>
              <a:t>Proteins differ from each other due to the number and arrangement of their component amino acids. Proteins also take on unique shapes as determined by their amino acid sequences.</a:t>
            </a:r>
          </a:p>
          <a:p>
            <a:r>
              <a:rPr lang="en-US" dirty="0" smtClean="0"/>
              <a:t>Water is the most abundant molecule in the body, but proteins are the second most abundant type of molecule. </a:t>
            </a:r>
          </a:p>
          <a:p>
            <a:r>
              <a:rPr lang="en-US" dirty="0" smtClean="0"/>
              <a:t>Proteins assist with muscular contractions and serve many structural roles.</a:t>
            </a:r>
          </a:p>
          <a:p>
            <a:pPr lvl="1"/>
            <a:r>
              <a:rPr lang="en-US" dirty="0" smtClean="0"/>
              <a:t> For example, cartilage and tendons are made of a protein known as collagen, and a protein known as keratin is found in hair, nails, feathers, hooves, and some animal shells. </a:t>
            </a:r>
          </a:p>
          <a:p>
            <a:pPr lvl="1"/>
            <a:r>
              <a:rPr lang="en-US" dirty="0" smtClean="0"/>
              <a:t>Proteins are also involved in cell signaling, cell transport, immune responses, and the cell cycle. Other proteins known as enzymes can also help speed up cellular reactions.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neb.com/nebecomm/tech_reference/images/amino.gif"/>
          <p:cNvPicPr>
            <a:picLocks noChangeAspect="1" noChangeArrowheads="1"/>
          </p:cNvPicPr>
          <p:nvPr/>
        </p:nvPicPr>
        <p:blipFill>
          <a:blip r:embed="rId2" cstate="print"/>
          <a:srcRect/>
          <a:stretch>
            <a:fillRect/>
          </a:stretch>
        </p:blipFill>
        <p:spPr bwMode="auto">
          <a:xfrm>
            <a:off x="1066800" y="245958"/>
            <a:ext cx="7620000" cy="6366083"/>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Nucleic Acids</a:t>
            </a:r>
            <a:endParaRPr lang="en-US" dirty="0"/>
          </a:p>
        </p:txBody>
      </p:sp>
      <p:sp>
        <p:nvSpPr>
          <p:cNvPr id="3" name="Content Placeholder 2"/>
          <p:cNvSpPr>
            <a:spLocks noGrp="1"/>
          </p:cNvSpPr>
          <p:nvPr>
            <p:ph idx="1"/>
          </p:nvPr>
        </p:nvSpPr>
        <p:spPr/>
        <p:txBody>
          <a:bodyPr>
            <a:normAutofit fontScale="70000" lnSpcReduction="20000"/>
          </a:bodyPr>
          <a:lstStyle/>
          <a:p>
            <a:r>
              <a:rPr lang="en-US" sz="3300" dirty="0" smtClean="0"/>
              <a:t>Nucleic acids are formed from </a:t>
            </a:r>
            <a:r>
              <a:rPr lang="en-US" sz="3300" b="1" dirty="0" smtClean="0"/>
              <a:t>nucleotide</a:t>
            </a:r>
            <a:r>
              <a:rPr lang="en-US" sz="3300" dirty="0" smtClean="0"/>
              <a:t> monomers. </a:t>
            </a:r>
          </a:p>
          <a:p>
            <a:pPr lvl="1"/>
            <a:r>
              <a:rPr lang="en-US" sz="3300" dirty="0" smtClean="0"/>
              <a:t>Nucleotides are chemical compounds that are primarily comprised of the elements carbon, hydrogen, oxygen, nitrogen, and phosphorus. </a:t>
            </a:r>
          </a:p>
          <a:p>
            <a:pPr lvl="1"/>
            <a:r>
              <a:rPr lang="en-US" sz="3300" dirty="0" smtClean="0"/>
              <a:t>They consist of a </a:t>
            </a:r>
            <a:r>
              <a:rPr lang="en-US" sz="3300" b="1" dirty="0" smtClean="0"/>
              <a:t>five-carbon sugar</a:t>
            </a:r>
            <a:r>
              <a:rPr lang="en-US" sz="3300" dirty="0" smtClean="0"/>
              <a:t>, a </a:t>
            </a:r>
            <a:r>
              <a:rPr lang="en-US" sz="3300" b="1" dirty="0" smtClean="0"/>
              <a:t>nitrogenous base</a:t>
            </a:r>
            <a:r>
              <a:rPr lang="en-US" sz="3300" dirty="0" smtClean="0"/>
              <a:t>, and one or more </a:t>
            </a:r>
            <a:r>
              <a:rPr lang="en-US" sz="3300" b="1" dirty="0" smtClean="0"/>
              <a:t>phosphate groups</a:t>
            </a:r>
            <a:r>
              <a:rPr lang="en-US" dirty="0" smtClean="0"/>
              <a:t>.</a:t>
            </a:r>
          </a:p>
          <a:p>
            <a:r>
              <a:rPr lang="en-US" sz="3300" dirty="0" smtClean="0"/>
              <a:t>There are two main types of nucleic acids - </a:t>
            </a:r>
            <a:r>
              <a:rPr lang="en-US" sz="3300" b="1" dirty="0" smtClean="0"/>
              <a:t>ribonucleic acids (RNA)</a:t>
            </a:r>
            <a:r>
              <a:rPr lang="en-US" sz="3300" dirty="0" smtClean="0"/>
              <a:t> and </a:t>
            </a:r>
            <a:r>
              <a:rPr lang="en-US" sz="3300" b="1" dirty="0" smtClean="0"/>
              <a:t>deoxyribonucleic acids (DNA)</a:t>
            </a:r>
            <a:r>
              <a:rPr lang="en-US" sz="3300" dirty="0" smtClean="0"/>
              <a:t>. </a:t>
            </a:r>
          </a:p>
          <a:p>
            <a:pPr lvl="1"/>
            <a:r>
              <a:rPr lang="en-US" sz="3300" dirty="0" smtClean="0"/>
              <a:t>These nucleic acids are different because their five-carbon sugars are different. RNA contains </a:t>
            </a:r>
            <a:r>
              <a:rPr lang="en-US" sz="3300" b="1" dirty="0" smtClean="0"/>
              <a:t>ribose</a:t>
            </a:r>
            <a:r>
              <a:rPr lang="en-US" sz="3300" dirty="0" smtClean="0"/>
              <a:t>, and DNA contains </a:t>
            </a:r>
            <a:r>
              <a:rPr lang="en-US" sz="3300" b="1" dirty="0" err="1" smtClean="0"/>
              <a:t>deoxyribose</a:t>
            </a:r>
            <a:r>
              <a:rPr lang="en-US" sz="3300" dirty="0" smtClean="0"/>
              <a:t>.</a:t>
            </a:r>
          </a:p>
          <a:p>
            <a:pPr>
              <a:buNone/>
            </a:pPr>
            <a:endParaRPr lang="en-US" dirty="0"/>
          </a:p>
        </p:txBody>
      </p:sp>
      <p:pic>
        <p:nvPicPr>
          <p:cNvPr id="28674" name="Picture 2" descr="http://www.uic.edu/classes/bios/bios100/lectures/nucleotides-DNA-RNA.jpg"/>
          <p:cNvPicPr>
            <a:picLocks noChangeAspect="1" noChangeArrowheads="1"/>
          </p:cNvPicPr>
          <p:nvPr/>
        </p:nvPicPr>
        <p:blipFill>
          <a:blip r:embed="rId2" cstate="print"/>
          <a:srcRect/>
          <a:stretch>
            <a:fillRect/>
          </a:stretch>
        </p:blipFill>
        <p:spPr bwMode="auto">
          <a:xfrm>
            <a:off x="5105400" y="5181600"/>
            <a:ext cx="3324306" cy="16764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Nucleic Acids</a:t>
            </a:r>
            <a:endParaRPr lang="en-US" dirty="0"/>
          </a:p>
        </p:txBody>
      </p:sp>
      <p:sp>
        <p:nvSpPr>
          <p:cNvPr id="3" name="Content Placeholder 2"/>
          <p:cNvSpPr>
            <a:spLocks noGrp="1"/>
          </p:cNvSpPr>
          <p:nvPr>
            <p:ph idx="1"/>
          </p:nvPr>
        </p:nvSpPr>
        <p:spPr/>
        <p:txBody>
          <a:bodyPr>
            <a:normAutofit fontScale="92500" lnSpcReduction="20000"/>
          </a:bodyPr>
          <a:lstStyle/>
          <a:p>
            <a:r>
              <a:rPr lang="en-US" sz="3300" dirty="0" smtClean="0"/>
              <a:t>DNA and RNA also have different functions. </a:t>
            </a:r>
          </a:p>
          <a:p>
            <a:pPr lvl="1"/>
            <a:r>
              <a:rPr lang="en-US" sz="3300" dirty="0" smtClean="0"/>
              <a:t>DNA stores genetic information and encodes the sequences of all the cell's proteins. </a:t>
            </a:r>
          </a:p>
          <a:p>
            <a:pPr lvl="1"/>
            <a:r>
              <a:rPr lang="en-US" sz="3300" dirty="0" smtClean="0"/>
              <a:t>RNA is involved in the direct production of the proteins</a:t>
            </a:r>
            <a:r>
              <a:rPr lang="en-US" dirty="0" smtClean="0"/>
              <a:t>. </a:t>
            </a:r>
          </a:p>
          <a:p>
            <a:r>
              <a:rPr lang="en-US" dirty="0" smtClean="0"/>
              <a:t>Nucleic acids are also different because the sequence of nitrogenous bases that they contain are different. </a:t>
            </a:r>
          </a:p>
          <a:p>
            <a:pPr lvl="1"/>
            <a:r>
              <a:rPr lang="en-US" dirty="0" smtClean="0"/>
              <a:t>There are five nitrogenous bases found in nucleic acids. </a:t>
            </a:r>
            <a:r>
              <a:rPr lang="en-US" b="1" dirty="0" smtClean="0"/>
              <a:t>Adenine</a:t>
            </a:r>
            <a:r>
              <a:rPr lang="en-US" dirty="0" smtClean="0"/>
              <a:t> (A), </a:t>
            </a:r>
            <a:r>
              <a:rPr lang="en-US" b="1" dirty="0" smtClean="0"/>
              <a:t>cytosine</a:t>
            </a:r>
            <a:r>
              <a:rPr lang="en-US" dirty="0" smtClean="0"/>
              <a:t> (C), and </a:t>
            </a:r>
            <a:r>
              <a:rPr lang="en-US" b="1" dirty="0" smtClean="0"/>
              <a:t>guanine</a:t>
            </a:r>
            <a:r>
              <a:rPr lang="en-US" dirty="0" smtClean="0"/>
              <a:t> (G) are found in both DNA and RNA. </a:t>
            </a:r>
            <a:r>
              <a:rPr lang="en-US" b="1" dirty="0" smtClean="0"/>
              <a:t>Thymine</a:t>
            </a:r>
            <a:r>
              <a:rPr lang="en-US" dirty="0" smtClean="0"/>
              <a:t> (T) is only found in DNA, and </a:t>
            </a:r>
            <a:r>
              <a:rPr lang="en-US" b="1" dirty="0" err="1" smtClean="0"/>
              <a:t>uracil</a:t>
            </a:r>
            <a:r>
              <a:rPr lang="en-US" dirty="0" smtClean="0"/>
              <a:t> (U) is only found in RNA.</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Enzymes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Enzymes</a:t>
            </a:r>
            <a:r>
              <a:rPr lang="en-US" dirty="0" smtClean="0"/>
              <a:t> are biological catalysts that lower the activation energy of chemical reactions. </a:t>
            </a:r>
          </a:p>
          <a:p>
            <a:r>
              <a:rPr lang="en-US" dirty="0" smtClean="0"/>
              <a:t>Substances which lower the amount of energy needed to activate a chemical reaction, without being consumed in the reaction, are called </a:t>
            </a:r>
            <a:r>
              <a:rPr lang="en-US" b="1" dirty="0" smtClean="0"/>
              <a:t>catalysts</a:t>
            </a:r>
            <a:r>
              <a:rPr lang="en-US" dirty="0" smtClean="0"/>
              <a:t>. </a:t>
            </a:r>
          </a:p>
          <a:p>
            <a:pPr lvl="1"/>
            <a:r>
              <a:rPr lang="en-US" dirty="0" smtClean="0"/>
              <a:t>Enzymes are biological catalysts, generally composed of proteins. </a:t>
            </a:r>
            <a:r>
              <a:rPr lang="en-US" i="1" dirty="0" smtClean="0"/>
              <a:t>By lowering the activation energy, chemical reactions generally occur more rapidly.</a:t>
            </a:r>
            <a:endParaRPr lang="en-US" dirty="0" smtClean="0"/>
          </a:p>
          <a:p>
            <a:r>
              <a:rPr lang="en-US" dirty="0" smtClean="0"/>
              <a:t>Most enzymes are proteins. </a:t>
            </a:r>
          </a:p>
          <a:p>
            <a:pPr lvl="1"/>
            <a:r>
              <a:rPr lang="en-US" dirty="0" smtClean="0"/>
              <a:t>Like other proteins, enzymes are produced by a cell's </a:t>
            </a:r>
            <a:r>
              <a:rPr lang="en-US" dirty="0" err="1" smtClean="0"/>
              <a:t>ribosomes</a:t>
            </a:r>
            <a:r>
              <a:rPr lang="en-US" dirty="0" smtClean="0"/>
              <a:t>.</a:t>
            </a:r>
          </a:p>
          <a:p>
            <a:pPr lvl="1"/>
            <a:r>
              <a:rPr lang="en-US" dirty="0" smtClean="0"/>
              <a:t> </a:t>
            </a:r>
            <a:r>
              <a:rPr lang="en-US" dirty="0" err="1" smtClean="0"/>
              <a:t>Ribosomes</a:t>
            </a:r>
            <a:r>
              <a:rPr lang="en-US" dirty="0" smtClean="0"/>
              <a:t> produce specific enzymes to act on specific substances, called </a:t>
            </a:r>
            <a:r>
              <a:rPr lang="en-US" b="1" dirty="0" smtClean="0"/>
              <a:t>substrates</a:t>
            </a:r>
            <a:r>
              <a:rPr lang="en-US" dirty="0" smtClean="0"/>
              <a:t>. </a:t>
            </a:r>
          </a:p>
          <a:p>
            <a:pPr lvl="2"/>
            <a:r>
              <a:rPr lang="en-US" dirty="0" smtClean="0"/>
              <a:t>For example, the enzyme </a:t>
            </a:r>
            <a:r>
              <a:rPr lang="en-US" i="1" dirty="0" err="1" smtClean="0"/>
              <a:t>catalase</a:t>
            </a:r>
            <a:r>
              <a:rPr lang="en-US" dirty="0" smtClean="0"/>
              <a:t> assists in the breakdown of hydrogen peroxide into water and oxygen. In this case, hydrogen peroxide is </a:t>
            </a:r>
            <a:r>
              <a:rPr lang="en-US" dirty="0" err="1" smtClean="0"/>
              <a:t>catalase's</a:t>
            </a:r>
            <a:r>
              <a:rPr lang="en-US" dirty="0" smtClean="0"/>
              <a:t> substrate.</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Enzymes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Many of the chemical reactions that occur in cells are catalyzed by enzymes. </a:t>
            </a:r>
          </a:p>
          <a:p>
            <a:r>
              <a:rPr lang="en-US" dirty="0" smtClean="0"/>
              <a:t>The activation energy for many reactions is simply too high to overcome without enzymes, and the reaction will not occur at all in the absence of an enzyme. </a:t>
            </a:r>
          </a:p>
          <a:p>
            <a:pPr lvl="1"/>
            <a:r>
              <a:rPr lang="en-US" dirty="0" smtClean="0"/>
              <a:t>Without enzymes catalyzing metabolic reactions, cells would not be able to perform metabolism quickly enough to support life.</a:t>
            </a:r>
          </a:p>
          <a:p>
            <a:r>
              <a:rPr lang="en-US" dirty="0" smtClean="0"/>
              <a:t>Since enzymes are not consumed in a chemical reaction, their concentration will remain constant unless the cell triggers for re-uptake of the enzymes. </a:t>
            </a:r>
          </a:p>
          <a:p>
            <a:pPr lvl="1"/>
            <a:r>
              <a:rPr lang="en-US" dirty="0" smtClean="0"/>
              <a:t>Cells can control chemical reactions by producing or removing enzymes.</a:t>
            </a:r>
          </a:p>
          <a:p>
            <a:pPr lvl="1"/>
            <a:r>
              <a:rPr lang="en-US" dirty="0" smtClean="0"/>
              <a:t> Reaction rates can be increased by increasing the production of enzymes in environments highly concentrated with substrate.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Enzymes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Enzymes are also important for the synthesis of new molecules. </a:t>
            </a:r>
          </a:p>
          <a:p>
            <a:pPr lvl="1"/>
            <a:r>
              <a:rPr lang="en-US" dirty="0" smtClean="0"/>
              <a:t>For example, RNA polymerase is an enzyme that is essential to the process of transcription. </a:t>
            </a:r>
          </a:p>
          <a:p>
            <a:pPr lvl="1"/>
            <a:r>
              <a:rPr lang="en-US" dirty="0" smtClean="0"/>
              <a:t>Molecules of mRNA are transcribed by RNA polymerases and later new protein molecules are synthesized based on the instructions coded in the mRNA.</a:t>
            </a:r>
          </a:p>
          <a:p>
            <a:r>
              <a:rPr lang="en-US" dirty="0" smtClean="0"/>
              <a:t>The shape of an enzyme determines how it works. </a:t>
            </a:r>
          </a:p>
          <a:p>
            <a:r>
              <a:rPr lang="en-US" dirty="0" smtClean="0"/>
              <a:t>Most enzymes have a surface with one or more deep folds. </a:t>
            </a:r>
          </a:p>
          <a:p>
            <a:pPr lvl="1"/>
            <a:r>
              <a:rPr lang="en-US" dirty="0" smtClean="0"/>
              <a:t>The folds make pockets, which are called </a:t>
            </a:r>
            <a:r>
              <a:rPr lang="en-US" b="1" dirty="0" smtClean="0"/>
              <a:t>active sites</a:t>
            </a:r>
            <a:r>
              <a:rPr lang="en-US" dirty="0" smtClean="0"/>
              <a:t>. </a:t>
            </a:r>
          </a:p>
          <a:p>
            <a:pPr lvl="1"/>
            <a:r>
              <a:rPr lang="en-US" dirty="0" smtClean="0"/>
              <a:t>The active sites match folds in the substrate's surface. </a:t>
            </a:r>
          </a:p>
          <a:p>
            <a:pPr lvl="1"/>
            <a:r>
              <a:rPr lang="en-US" dirty="0" smtClean="0"/>
              <a:t>Thus, a particular enzyme fits against its substrate like two adjacent puzzle pieces.</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Enzymes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An enzyme's shape is key to how the enzyme functions.</a:t>
            </a:r>
          </a:p>
          <a:p>
            <a:pPr lvl="1"/>
            <a:r>
              <a:rPr lang="en-US" dirty="0" smtClean="0"/>
              <a:t>If its shape is changed, the enzyme may not function as well or at all. </a:t>
            </a:r>
          </a:p>
          <a:p>
            <a:pPr lvl="1"/>
            <a:r>
              <a:rPr lang="en-US" dirty="0" smtClean="0"/>
              <a:t>Changes in temperature and pH can affect the shape of an enzyme's active sites. </a:t>
            </a:r>
          </a:p>
          <a:p>
            <a:pPr lvl="1"/>
            <a:r>
              <a:rPr lang="en-US" dirty="0" smtClean="0"/>
              <a:t>Therefore, enzymes are only able to work properly in a certain temperature and pH range.</a:t>
            </a:r>
          </a:p>
          <a:p>
            <a:pPr lvl="1"/>
            <a:r>
              <a:rPr lang="en-US" dirty="0" smtClean="0"/>
              <a:t>RNA polymerase is an enzyme that is essential to the process of transcription. Molecules of mRNA are transcribed by RNA polymerases and later new protein molecules are synthesized based on the instructions coded in the mRNA.</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holistic-wellness-basics.com/image-files/how-enzymes-work.jpg"/>
          <p:cNvPicPr>
            <a:picLocks noChangeAspect="1" noChangeArrowheads="1"/>
          </p:cNvPicPr>
          <p:nvPr/>
        </p:nvPicPr>
        <p:blipFill>
          <a:blip r:embed="rId2" cstate="print"/>
          <a:srcRect/>
          <a:stretch>
            <a:fillRect/>
          </a:stretch>
        </p:blipFill>
        <p:spPr bwMode="auto">
          <a:xfrm>
            <a:off x="1447800" y="634999"/>
            <a:ext cx="5867400" cy="558800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286</TotalTime>
  <Words>2202</Words>
  <Application>Microsoft Office PowerPoint</Application>
  <PresentationFormat>On-screen Show (4:3)</PresentationFormat>
  <Paragraphs>159</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Flow</vt:lpstr>
      <vt:lpstr>Biology Keystone Remediation</vt:lpstr>
      <vt:lpstr>Importance &amp; Properties of Water  </vt:lpstr>
      <vt:lpstr>Water’s Shape </vt:lpstr>
      <vt:lpstr>Water is a polar molecule. </vt:lpstr>
      <vt:lpstr>Properties of Water</vt:lpstr>
      <vt:lpstr> Water and Life</vt:lpstr>
      <vt:lpstr>Carbon</vt:lpstr>
      <vt:lpstr>Structure and Shape of Organic Molecules </vt:lpstr>
      <vt:lpstr>Complex Organic Molecules  </vt:lpstr>
      <vt:lpstr>Chemical Reactions</vt:lpstr>
      <vt:lpstr>Slide 11</vt:lpstr>
      <vt:lpstr>Carbohydrates </vt:lpstr>
      <vt:lpstr>Lipids</vt:lpstr>
      <vt:lpstr>Proteins</vt:lpstr>
      <vt:lpstr>Slide 15</vt:lpstr>
      <vt:lpstr>Nucleic Acids</vt:lpstr>
      <vt:lpstr>Nucleic Acids</vt:lpstr>
      <vt:lpstr>Enzymes</vt:lpstr>
      <vt:lpstr>Enzymes</vt:lpstr>
      <vt:lpstr>Enzymes</vt:lpstr>
      <vt:lpstr>Enzymes</vt:lpstr>
      <vt:lpstr>Slide 22</vt:lpstr>
    </vt:vector>
  </TitlesOfParts>
  <Company>TASD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TASD</dc:creator>
  <cp:lastModifiedBy>TASD</cp:lastModifiedBy>
  <cp:revision>29</cp:revision>
  <dcterms:created xsi:type="dcterms:W3CDTF">2012-10-08T14:13:18Z</dcterms:created>
  <dcterms:modified xsi:type="dcterms:W3CDTF">2012-10-08T18:59:41Z</dcterms:modified>
</cp:coreProperties>
</file>