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Default Extension="jpeg" ContentType="image/jpeg"/>
  <Override PartName="/ppt/slideLayouts/slideLayout3.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Default Extension="wav" ContentType="audio/wav"/>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Default Extension="gif" ContentType="image/gif"/>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05" r:id="rId50"/>
    <p:sldId id="309" r:id="rId51"/>
    <p:sldId id="310" r:id="rId52"/>
    <p:sldId id="306" r:id="rId53"/>
    <p:sldId id="307" r:id="rId5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04" y="-8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5F13DB-B5A0-459D-A315-DD553CD452C6}" type="datetimeFigureOut">
              <a:rPr lang="en-US" smtClean="0"/>
              <a:pPr/>
              <a:t>9/23/2014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ACC406F-BBB3-4571-9789-1A14F78FC20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6DBBB21-B8E1-4150-8823-EAA169F60880}" type="slidenum">
              <a:rPr lang="en-US" smtClean="0"/>
              <a:pPr/>
              <a:t>16</a:t>
            </a:fld>
            <a:endParaRPr lang="en-US"/>
          </a:p>
        </p:txBody>
      </p:sp>
    </p:spTree>
    <p:extLst>
      <p:ext uri="{BB962C8B-B14F-4D97-AF65-F5344CB8AC3E}">
        <p14:creationId xmlns="" xmlns:p14="http://schemas.microsoft.com/office/powerpoint/2010/main" val="40669189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xfrm>
            <a:off x="1150938" y="692150"/>
            <a:ext cx="4556125" cy="3416300"/>
          </a:xfrm>
          <a:ln/>
        </p:spPr>
      </p:sp>
      <p:sp>
        <p:nvSpPr>
          <p:cNvPr id="37891"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xfrm>
            <a:off x="1150938" y="692150"/>
            <a:ext cx="4556125" cy="3416300"/>
          </a:xfrm>
          <a:ln/>
        </p:spPr>
      </p:sp>
      <p:sp>
        <p:nvSpPr>
          <p:cNvPr id="39939"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xfrm>
            <a:off x="1150938" y="692150"/>
            <a:ext cx="4556125" cy="3416300"/>
          </a:xfrm>
          <a:ln/>
        </p:spPr>
      </p:sp>
      <p:sp>
        <p:nvSpPr>
          <p:cNvPr id="4198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xfrm>
            <a:off x="1150938" y="692150"/>
            <a:ext cx="4556125" cy="3416300"/>
          </a:xfrm>
          <a:ln/>
        </p:spPr>
      </p:sp>
      <p:sp>
        <p:nvSpPr>
          <p:cNvPr id="44035" name="Rectangle 3"/>
          <p:cNvSpPr>
            <a:spLocks noGrp="1" noChangeArrowheads="1"/>
          </p:cNvSpPr>
          <p:nvPr>
            <p:ph type="body" idx="1"/>
          </p:nvPr>
        </p:nvSpPr>
        <p:spPr>
          <a:noFill/>
          <a:ln w="9525"/>
        </p:spPr>
        <p:txBody>
          <a:bodyPr/>
          <a:lstStyle/>
          <a:p>
            <a:r>
              <a:rPr lang="en-US" smtClean="0"/>
              <a:t>Pick-up Figure 11, page 101</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xfrm>
            <a:off x="1150938" y="692150"/>
            <a:ext cx="4556125" cy="3416300"/>
          </a:xfrm>
          <a:ln/>
        </p:spPr>
      </p:sp>
      <p:sp>
        <p:nvSpPr>
          <p:cNvPr id="31747"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Rot="1" noChangeAspect="1" noChangeArrowheads="1" noTextEdit="1"/>
          </p:cNvSpPr>
          <p:nvPr>
            <p:ph type="sldImg"/>
          </p:nvPr>
        </p:nvSpPr>
        <p:spPr>
          <a:xfrm>
            <a:off x="1150938" y="692150"/>
            <a:ext cx="4556125" cy="3416300"/>
          </a:xfrm>
          <a:ln/>
        </p:spPr>
      </p:sp>
      <p:sp>
        <p:nvSpPr>
          <p:cNvPr id="35843" name="Rectangle 3"/>
          <p:cNvSpPr>
            <a:spLocks noGrp="1" noChangeArrowheads="1"/>
          </p:cNvSpPr>
          <p:nvPr>
            <p:ph type="body" idx="1"/>
          </p:nvPr>
        </p:nvSpPr>
        <p:spPr>
          <a:noFill/>
          <a:ln w="9525"/>
        </p:spPr>
        <p:txBody>
          <a:bodyPr/>
          <a:lstStyle/>
          <a:p>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2">
        <a:schemeClr val="bg2"/>
      </p:bgRef>
    </p:bg>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434F1B0E-0AE5-4F37-A808-AF5588C9FB79}" type="datetimeFigureOut">
              <a:rPr lang="en-US" smtClean="0"/>
              <a:pPr/>
              <a:t>9/23/2014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B3539213-6D5A-49B5-8A5D-28159E8BFA7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4F1B0E-0AE5-4F37-A808-AF5588C9FB79}"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34F1B0E-0AE5-4F37-A808-AF5588C9FB79}"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39213-6D5A-49B5-8A5D-28159E8BFA7C}"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34F1B0E-0AE5-4F37-A808-AF5588C9FB79}"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434F1B0E-0AE5-4F37-A808-AF5588C9FB79}" type="datetimeFigureOut">
              <a:rPr lang="en-US" smtClean="0"/>
              <a:pPr/>
              <a:t>9/23/2014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34F1B0E-0AE5-4F37-A808-AF5588C9FB79}" type="datetimeFigureOut">
              <a:rPr lang="en-US" smtClean="0"/>
              <a:pPr/>
              <a:t>9/23/2014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34F1B0E-0AE5-4F37-A808-AF5588C9FB79}" type="datetimeFigureOut">
              <a:rPr lang="en-US" smtClean="0"/>
              <a:pPr/>
              <a:t>9/23/2014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434F1B0E-0AE5-4F37-A808-AF5588C9FB79}"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34F1B0E-0AE5-4F37-A808-AF5588C9FB79}" type="datetimeFigureOut">
              <a:rPr lang="en-US" smtClean="0"/>
              <a:pPr/>
              <a:t>9/23/2014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B3539213-6D5A-49B5-8A5D-28159E8BFA7C}" type="slidenum">
              <a:rPr lang="en-US" smtClean="0"/>
              <a:pPr/>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4F1B0E-0AE5-4F37-A808-AF5588C9FB79}"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34F1B0E-0AE5-4F37-A808-AF5588C9FB79}" type="datetimeFigureOut">
              <a:rPr lang="en-US" smtClean="0"/>
              <a:pPr/>
              <a:t>9/23/2014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3539213-6D5A-49B5-8A5D-28159E8BFA7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434F1B0E-0AE5-4F37-A808-AF5588C9FB79}" type="datetimeFigureOut">
              <a:rPr lang="en-US" smtClean="0"/>
              <a:pPr/>
              <a:t>9/23/2014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B3539213-6D5A-49B5-8A5D-28159E8BFA7C}" type="slidenum">
              <a:rPr lang="en-US" smtClean="0"/>
              <a:pPr/>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hyperlink" Target="http://www.pbs.org/wgbh/evolution/educators/course/session4/explore_a.html" TargetMode="Externa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audio" Target="../media/audio1.wav"/><Relationship Id="rId4" Type="http://schemas.openxmlformats.org/officeDocument/2006/relationships/image" Target="../media/image26.png"/></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audio" Target="../media/audio2.wav"/><Relationship Id="rId4" Type="http://schemas.openxmlformats.org/officeDocument/2006/relationships/image" Target="../media/image27.png"/></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audio" Target="../media/audio3.wav"/><Relationship Id="rId4" Type="http://schemas.openxmlformats.org/officeDocument/2006/relationships/image" Target="../media/image27.png"/></Relationships>
</file>

<file path=ppt/slides/_rels/slide4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audio" Target="../media/audio4.wav"/><Relationship Id="rId4" Type="http://schemas.openxmlformats.org/officeDocument/2006/relationships/image" Target="../media/image27.png"/></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audio" Target="../media/audio5.wav"/><Relationship Id="rId4" Type="http://schemas.openxmlformats.org/officeDocument/2006/relationships/image" Target="../media/image27.png"/></Relationships>
</file>

<file path=ppt/slides/_rels/slide52.xml.rels><?xml version="1.0" encoding="UTF-8" standalone="yes"?>
<Relationships xmlns="http://schemas.openxmlformats.org/package/2006/relationships"><Relationship Id="rId2" Type="http://schemas.openxmlformats.org/officeDocument/2006/relationships/hyperlink" Target="http://www.pbs.org/wgbh/evolution/library/01/3/quicktime/l_013_01.html" TargetMode="Externa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home.honolulu.hawaii.edu/~pine/phil120/fish-trans-fossil.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7999"/>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p:txBody>
          <a:bodyPr/>
          <a:lstStyle/>
          <a:p>
            <a:r>
              <a:rPr lang="en-US" dirty="0" smtClean="0"/>
              <a:t> Unit 2 – Theory of Evolution</a:t>
            </a:r>
            <a:endParaRPr lang="en-US" dirty="0"/>
          </a:p>
        </p:txBody>
      </p:sp>
      <p:sp>
        <p:nvSpPr>
          <p:cNvPr id="3" name="Subtitle 2"/>
          <p:cNvSpPr>
            <a:spLocks noGrp="1"/>
          </p:cNvSpPr>
          <p:nvPr>
            <p:ph type="subTitle" idx="1"/>
          </p:nvPr>
        </p:nvSpPr>
        <p:spPr>
          <a:xfrm>
            <a:off x="533400" y="3331698"/>
            <a:ext cx="8077200" cy="2078502"/>
          </a:xfrm>
        </p:spPr>
        <p:txBody>
          <a:bodyPr>
            <a:normAutofit/>
          </a:bodyPr>
          <a:lstStyle/>
          <a:p>
            <a:pPr algn="l"/>
            <a:r>
              <a:rPr lang="en-US" dirty="0" smtClean="0"/>
              <a:t>2.1 History of Evolutionary Thought</a:t>
            </a:r>
          </a:p>
          <a:p>
            <a:pPr algn="l"/>
            <a:r>
              <a:rPr lang="en-US" dirty="0" smtClean="0"/>
              <a:t>2.2 Evidence of Evolution</a:t>
            </a:r>
          </a:p>
          <a:p>
            <a:pPr algn="l"/>
            <a:r>
              <a:rPr lang="en-US" dirty="0" smtClean="0"/>
              <a:t>3.3 Evolution in Action</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2-1 History of Evolutionary Thought-Objectives</a:t>
            </a:r>
            <a:endParaRPr lang="en-US" dirty="0"/>
          </a:p>
        </p:txBody>
      </p:sp>
      <p:sp>
        <p:nvSpPr>
          <p:cNvPr id="3" name="Content Placeholder 2"/>
          <p:cNvSpPr>
            <a:spLocks noGrp="1"/>
          </p:cNvSpPr>
          <p:nvPr>
            <p:ph idx="1"/>
          </p:nvPr>
        </p:nvSpPr>
        <p:spPr/>
        <p:txBody>
          <a:bodyPr>
            <a:normAutofit/>
          </a:bodyPr>
          <a:lstStyle/>
          <a:p>
            <a:r>
              <a:rPr lang="en-US" dirty="0" smtClean="0"/>
              <a:t>Define the biological process of evolution.</a:t>
            </a:r>
          </a:p>
          <a:p>
            <a:r>
              <a:rPr lang="en-US" dirty="0" smtClean="0"/>
              <a:t>Summarize the history of scientific ideas about evolution.</a:t>
            </a:r>
          </a:p>
          <a:p>
            <a:r>
              <a:rPr lang="en-US" dirty="0" smtClean="0"/>
              <a:t>Describe Charles Darwin’s contributions to scientific thinking about evolution.</a:t>
            </a:r>
          </a:p>
          <a:p>
            <a:r>
              <a:rPr lang="en-US" dirty="0" smtClean="0"/>
              <a:t>Analyze the reasoning in Darwin’s theory of evolution by natural selection.</a:t>
            </a:r>
          </a:p>
          <a:p>
            <a:r>
              <a:rPr lang="en-US" dirty="0" smtClean="0"/>
              <a:t>Relate the concepts of adaptation and fitness to the theory of natural selection.</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1891" y="381000"/>
            <a:ext cx="8229600" cy="1143000"/>
          </a:xfrm>
        </p:spPr>
        <p:txBody>
          <a:bodyPr/>
          <a:lstStyle/>
          <a:p>
            <a:r>
              <a:rPr lang="en-US" dirty="0" smtClean="0"/>
              <a:t>Charles Darwin</a:t>
            </a:r>
            <a:endParaRPr lang="en-US" dirty="0"/>
          </a:p>
        </p:txBody>
      </p:sp>
      <p:sp>
        <p:nvSpPr>
          <p:cNvPr id="4" name="Content Placeholder 3"/>
          <p:cNvSpPr>
            <a:spLocks noGrp="1"/>
          </p:cNvSpPr>
          <p:nvPr>
            <p:ph sz="half" idx="1"/>
          </p:nvPr>
        </p:nvSpPr>
        <p:spPr/>
        <p:txBody>
          <a:bodyPr/>
          <a:lstStyle/>
          <a:p>
            <a:endParaRPr lang="en-US"/>
          </a:p>
        </p:txBody>
      </p:sp>
      <p:sp>
        <p:nvSpPr>
          <p:cNvPr id="5" name="Content Placeholder 4"/>
          <p:cNvSpPr>
            <a:spLocks noGrp="1"/>
          </p:cNvSpPr>
          <p:nvPr>
            <p:ph sz="half" idx="2"/>
          </p:nvPr>
        </p:nvSpPr>
        <p:spPr/>
        <p:txBody>
          <a:bodyPr/>
          <a:lstStyle/>
          <a:p>
            <a:endParaRPr lang="en-US"/>
          </a:p>
        </p:txBody>
      </p:sp>
      <p:pic>
        <p:nvPicPr>
          <p:cNvPr id="2050" name="Picture 2" descr="http://manchestermeanders.files.wordpress.com/2011/09/charles-darwin.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752109" y="1454727"/>
            <a:ext cx="4087091" cy="5042448"/>
          </a:xfrm>
          <a:prstGeom prst="rect">
            <a:avLst/>
          </a:prstGeom>
          <a:noFill/>
          <a:extLst>
            <a:ext uri="{909E8E84-426E-40DD-AFC4-6F175D3DCCD1}">
              <a14:hiddenFill xmlns="" xmlns:a14="http://schemas.microsoft.com/office/drawing/2010/main">
                <a:solidFill>
                  <a:srgbClr val="FFFFFF"/>
                </a:solidFill>
              </a14:hiddenFill>
            </a:ext>
          </a:extLst>
        </p:spPr>
      </p:pic>
      <p:pic>
        <p:nvPicPr>
          <p:cNvPr id="2054" name="Picture 6" descr="http://www.oel-bild.de/Bilder/Charles-Darwin.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723458" y="1371600"/>
            <a:ext cx="3445894" cy="520870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6068439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Idea of Evolution</a:t>
            </a:r>
            <a:endParaRPr lang="en-US" dirty="0"/>
          </a:p>
        </p:txBody>
      </p:sp>
      <p:sp>
        <p:nvSpPr>
          <p:cNvPr id="3" name="Content Placeholder 2"/>
          <p:cNvSpPr>
            <a:spLocks noGrp="1"/>
          </p:cNvSpPr>
          <p:nvPr>
            <p:ph idx="1"/>
          </p:nvPr>
        </p:nvSpPr>
        <p:spPr/>
        <p:txBody>
          <a:bodyPr>
            <a:normAutofit lnSpcReduction="10000"/>
          </a:bodyPr>
          <a:lstStyle/>
          <a:p>
            <a:r>
              <a:rPr lang="en-US" dirty="0" smtClean="0"/>
              <a:t>Charles Darwin, an English naturalist; travel on the HMS Beagle in the 1830’s </a:t>
            </a:r>
          </a:p>
          <a:p>
            <a:r>
              <a:rPr lang="en-US" dirty="0" smtClean="0"/>
              <a:t>During these travels they visited the Galapagos Islands.  </a:t>
            </a:r>
          </a:p>
          <a:p>
            <a:pPr lvl="1"/>
            <a:r>
              <a:rPr lang="en-US" dirty="0" smtClean="0"/>
              <a:t>He was responsible to cataloging and recording the plants and animals they found on this journey.  </a:t>
            </a:r>
          </a:p>
          <a:p>
            <a:pPr lvl="1"/>
            <a:r>
              <a:rPr lang="en-US" dirty="0" smtClean="0"/>
              <a:t>He noted that tortoises on the same island resemble each other closely, but those on neighboring islands were different.</a:t>
            </a:r>
          </a:p>
          <a:p>
            <a:pPr lvl="1"/>
            <a:r>
              <a:rPr lang="en-US" dirty="0" smtClean="0"/>
              <a:t>He became convinced that organisms change over time and he wanted to understand why</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Idea of Evolution</a:t>
            </a:r>
            <a:endParaRPr lang="en-US" dirty="0"/>
          </a:p>
        </p:txBody>
      </p:sp>
      <p:sp>
        <p:nvSpPr>
          <p:cNvPr id="3" name="Content Placeholder 2"/>
          <p:cNvSpPr>
            <a:spLocks noGrp="1"/>
          </p:cNvSpPr>
          <p:nvPr>
            <p:ph idx="1"/>
          </p:nvPr>
        </p:nvSpPr>
        <p:spPr/>
        <p:txBody>
          <a:bodyPr>
            <a:normAutofit/>
          </a:bodyPr>
          <a:lstStyle/>
          <a:p>
            <a:r>
              <a:rPr lang="en-US" dirty="0" smtClean="0"/>
              <a:t>Evolution is the development of new types of organisms from preexisting types of organisms over time</a:t>
            </a:r>
          </a:p>
          <a:p>
            <a:pPr lvl="1"/>
            <a:r>
              <a:rPr lang="en-US" dirty="0" smtClean="0"/>
              <a:t>Heritable change in characteristics within a population from one generation to the next.</a:t>
            </a:r>
          </a:p>
          <a:p>
            <a:pPr lvl="1"/>
            <a:r>
              <a:rPr lang="en-US" dirty="0" smtClean="0"/>
              <a:t>He formed his theory to explain how evolution could occur</a:t>
            </a:r>
          </a:p>
          <a:p>
            <a:pPr lvl="2"/>
            <a:r>
              <a:rPr lang="en-US" dirty="0" smtClean="0"/>
              <a:t>He took years to put together the data from many sources and to take account of the ideas of other scientists of his time.</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of Darwin’s Time</a:t>
            </a:r>
            <a:endParaRPr lang="en-US" dirty="0"/>
          </a:p>
        </p:txBody>
      </p:sp>
      <p:sp>
        <p:nvSpPr>
          <p:cNvPr id="3" name="Content Placeholder 2"/>
          <p:cNvSpPr>
            <a:spLocks noGrp="1"/>
          </p:cNvSpPr>
          <p:nvPr>
            <p:ph idx="1"/>
          </p:nvPr>
        </p:nvSpPr>
        <p:spPr/>
        <p:txBody>
          <a:bodyPr/>
          <a:lstStyle/>
          <a:p>
            <a:r>
              <a:rPr lang="en-US" dirty="0" smtClean="0"/>
              <a:t>During the 18</a:t>
            </a:r>
            <a:r>
              <a:rPr lang="en-US" baseline="30000" dirty="0" smtClean="0"/>
              <a:t>th</a:t>
            </a:r>
            <a:r>
              <a:rPr lang="en-US" dirty="0" smtClean="0"/>
              <a:t> century it was believed by most scientists that species were permanent and unchanging.  They also believed that the Earth was only thousands of years old and not billions of years old.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About Geology</a:t>
            </a:r>
            <a:endParaRPr lang="en-US" dirty="0"/>
          </a:p>
        </p:txBody>
      </p:sp>
      <p:sp>
        <p:nvSpPr>
          <p:cNvPr id="3" name="Content Placeholder 2"/>
          <p:cNvSpPr>
            <a:spLocks noGrp="1"/>
          </p:cNvSpPr>
          <p:nvPr>
            <p:ph idx="1"/>
          </p:nvPr>
        </p:nvSpPr>
        <p:spPr/>
        <p:txBody>
          <a:bodyPr>
            <a:normAutofit/>
          </a:bodyPr>
          <a:lstStyle/>
          <a:p>
            <a:r>
              <a:rPr lang="en-US" dirty="0" smtClean="0"/>
              <a:t>In Europe scientists started to study </a:t>
            </a:r>
            <a:r>
              <a:rPr lang="en-US" i="1" dirty="0" smtClean="0"/>
              <a:t>strata</a:t>
            </a:r>
            <a:r>
              <a:rPr lang="en-US" dirty="0" smtClean="0"/>
              <a:t> (rock layers) and found that they are formed as new layers of rock are deposited over time.  </a:t>
            </a:r>
          </a:p>
          <a:p>
            <a:pPr lvl="1"/>
            <a:r>
              <a:rPr lang="en-US" dirty="0" smtClean="0"/>
              <a:t>Lower strata formed first</a:t>
            </a:r>
          </a:p>
          <a:p>
            <a:pPr lvl="1"/>
            <a:r>
              <a:rPr lang="en-US" dirty="0" smtClean="0"/>
              <a:t>Found fossils of different kinds of organisms</a:t>
            </a:r>
          </a:p>
          <a:p>
            <a:r>
              <a:rPr lang="en-US" dirty="0" smtClean="0"/>
              <a:t>George Cuvier (anatomist) spend years reconstructing the appearance of unique organisms from fossil bones.</a:t>
            </a:r>
          </a:p>
          <a:p>
            <a:pPr lvl="1"/>
            <a:r>
              <a:rPr lang="en-US" i="1" dirty="0" smtClean="0"/>
              <a:t>Catastrophism – the idea that sudden geological catastrophes caused the extinction of large groups of organisms at certain points in the past</a:t>
            </a:r>
            <a:endParaRPr lang="en-US" i="1"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smtClean="0"/>
              <a:t>Strata/Fossil</a:t>
            </a:r>
            <a:endParaRPr lang="en-US" dirty="0"/>
          </a:p>
        </p:txBody>
      </p:sp>
      <p:sp>
        <p:nvSpPr>
          <p:cNvPr id="3" name="Content Placeholder 2"/>
          <p:cNvSpPr>
            <a:spLocks noGrp="1"/>
          </p:cNvSpPr>
          <p:nvPr>
            <p:ph idx="1"/>
          </p:nvPr>
        </p:nvSpPr>
        <p:spPr/>
        <p:txBody>
          <a:bodyPr/>
          <a:lstStyle/>
          <a:p>
            <a:endParaRPr lang="en-US" dirty="0"/>
          </a:p>
        </p:txBody>
      </p:sp>
      <p:pic>
        <p:nvPicPr>
          <p:cNvPr id="3074" name="Picture 2" descr="http://www.sunstar-solutions.com/sunstar/geology/CristoRey/Images/Anapra03ss.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44252" y="1371600"/>
            <a:ext cx="4912657" cy="3352800"/>
          </a:xfrm>
          <a:prstGeom prst="rect">
            <a:avLst/>
          </a:prstGeom>
          <a:noFill/>
          <a:extLst>
            <a:ext uri="{909E8E84-426E-40DD-AFC4-6F175D3DCCD1}">
              <a14:hiddenFill xmlns="" xmlns:a14="http://schemas.microsoft.com/office/drawing/2010/main">
                <a:solidFill>
                  <a:srgbClr val="FFFFFF"/>
                </a:solidFill>
              </a14:hiddenFill>
            </a:ext>
          </a:extLst>
        </p:spPr>
      </p:pic>
      <p:pic>
        <p:nvPicPr>
          <p:cNvPr id="3076" name="Picture 4" descr="http://ts3.mm.bing.net/th?id=H.5045707302503490&amp;w=267&amp;h=182&amp;c=7&amp;rs=1&amp;pid=1.7"/>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267200" y="3200400"/>
            <a:ext cx="4471514" cy="30480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3515985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Ideas About Geology</a:t>
            </a:r>
            <a:endParaRPr lang="en-US" dirty="0"/>
          </a:p>
        </p:txBody>
      </p:sp>
      <p:sp>
        <p:nvSpPr>
          <p:cNvPr id="3" name="Content Placeholder 2"/>
          <p:cNvSpPr>
            <a:spLocks noGrp="1"/>
          </p:cNvSpPr>
          <p:nvPr>
            <p:ph idx="1"/>
          </p:nvPr>
        </p:nvSpPr>
        <p:spPr/>
        <p:txBody>
          <a:bodyPr/>
          <a:lstStyle/>
          <a:p>
            <a:r>
              <a:rPr lang="en-US" dirty="0" smtClean="0"/>
              <a:t>Charles Lyell thought that the geologic processes that have changed the shape of Earth’s surface in the past continue to work in the same ways - </a:t>
            </a:r>
            <a:r>
              <a:rPr lang="en-US" i="1" dirty="0" err="1" smtClean="0"/>
              <a:t>Uniformatarianism</a:t>
            </a:r>
            <a:r>
              <a:rPr lang="en-US" i="1" dirty="0" smtClean="0"/>
              <a:t> </a:t>
            </a:r>
          </a:p>
          <a:p>
            <a:pPr lvl="1"/>
            <a:r>
              <a:rPr lang="en-US" i="1" dirty="0" smtClean="0"/>
              <a:t>Darwin refers to Lyell’s work in his writings</a:t>
            </a:r>
            <a:endParaRPr lang="en-US" i="1" dirty="0"/>
          </a:p>
        </p:txBody>
      </p:sp>
    </p:spTree>
    <p:extLst>
      <p:ext uri="{BB962C8B-B14F-4D97-AF65-F5344CB8AC3E}">
        <p14:creationId xmlns="" xmlns:p14="http://schemas.microsoft.com/office/powerpoint/2010/main" val="114515328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Lamarck’s Ideas on </a:t>
            </a:r>
            <a:br>
              <a:rPr lang="en-US" dirty="0" smtClean="0"/>
            </a:br>
            <a:r>
              <a:rPr lang="en-US" dirty="0" smtClean="0"/>
              <a:t>Evolution</a:t>
            </a:r>
            <a:endParaRPr lang="en-US" dirty="0"/>
          </a:p>
        </p:txBody>
      </p:sp>
      <p:sp>
        <p:nvSpPr>
          <p:cNvPr id="3" name="Content Placeholder 2"/>
          <p:cNvSpPr>
            <a:spLocks noGrp="1"/>
          </p:cNvSpPr>
          <p:nvPr>
            <p:ph idx="1"/>
          </p:nvPr>
        </p:nvSpPr>
        <p:spPr/>
        <p:txBody>
          <a:bodyPr/>
          <a:lstStyle/>
          <a:p>
            <a:r>
              <a:rPr lang="en-US" dirty="0" smtClean="0"/>
              <a:t>Jean Baptiste Lamarck</a:t>
            </a:r>
          </a:p>
          <a:p>
            <a:pPr lvl="1"/>
            <a:r>
              <a:rPr lang="en-US" dirty="0" smtClean="0"/>
              <a:t>Thought that simple organisms could arise from nonliving matter</a:t>
            </a:r>
          </a:p>
          <a:p>
            <a:pPr lvl="1"/>
            <a:r>
              <a:rPr lang="en-US" dirty="0" smtClean="0"/>
              <a:t>Simple forms of life inevitably develop into more complex forms</a:t>
            </a:r>
          </a:p>
          <a:p>
            <a:pPr lvl="1"/>
            <a:r>
              <a:rPr lang="en-US" dirty="0" smtClean="0"/>
              <a:t>Individuals could acquire traits during their lifetime as a result of experience or behavior, then could pass on those traits to offspring – </a:t>
            </a:r>
            <a:r>
              <a:rPr lang="en-US" i="1" dirty="0" smtClean="0"/>
              <a:t>inheritance of acquired </a:t>
            </a:r>
            <a:r>
              <a:rPr lang="en-US" i="1" dirty="0" err="1" smtClean="0"/>
              <a:t>characterisitics</a:t>
            </a:r>
            <a:r>
              <a:rPr lang="en-US" i="1" dirty="0" smtClean="0"/>
              <a:t>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Darwin’s Ideas</a:t>
            </a:r>
            <a:endParaRPr lang="en-US" dirty="0"/>
          </a:p>
        </p:txBody>
      </p:sp>
      <p:sp>
        <p:nvSpPr>
          <p:cNvPr id="3" name="Content Placeholder 2"/>
          <p:cNvSpPr>
            <a:spLocks noGrp="1"/>
          </p:cNvSpPr>
          <p:nvPr>
            <p:ph idx="1"/>
          </p:nvPr>
        </p:nvSpPr>
        <p:spPr/>
        <p:txBody>
          <a:bodyPr>
            <a:normAutofit lnSpcReduction="10000"/>
          </a:bodyPr>
          <a:lstStyle/>
          <a:p>
            <a:r>
              <a:rPr lang="en-US" dirty="0" smtClean="0"/>
              <a:t>Both Charles Darwin and Alfred </a:t>
            </a:r>
            <a:r>
              <a:rPr lang="en-US" dirty="0" err="1" smtClean="0"/>
              <a:t>Russel</a:t>
            </a:r>
            <a:r>
              <a:rPr lang="en-US" dirty="0" smtClean="0"/>
              <a:t> Wallace formed similar ideas about evolution</a:t>
            </a:r>
          </a:p>
          <a:p>
            <a:r>
              <a:rPr lang="en-US" dirty="0" smtClean="0"/>
              <a:t>Darwin’s work was based off of his voyage aboard the HMS Beagle during the 1830’s </a:t>
            </a:r>
          </a:p>
          <a:p>
            <a:r>
              <a:rPr lang="en-US" dirty="0" smtClean="0"/>
              <a:t>Darwin’s published </a:t>
            </a:r>
            <a:r>
              <a:rPr lang="en-US" i="1" dirty="0" smtClean="0"/>
              <a:t>On the Origin of Species by Means of Natural Selection</a:t>
            </a:r>
            <a:r>
              <a:rPr lang="en-US" dirty="0" smtClean="0"/>
              <a:t> in 1859 a year after he presented his work in London.</a:t>
            </a:r>
          </a:p>
          <a:p>
            <a:pPr lvl="1"/>
            <a:r>
              <a:rPr lang="en-US" dirty="0" smtClean="0"/>
              <a:t>His goals:</a:t>
            </a:r>
          </a:p>
          <a:p>
            <a:pPr lvl="2"/>
            <a:r>
              <a:rPr lang="en-US" dirty="0" smtClean="0"/>
              <a:t>To present the large amount of evidence that evolution occurs</a:t>
            </a:r>
          </a:p>
          <a:p>
            <a:pPr lvl="2"/>
            <a:r>
              <a:rPr lang="en-US" dirty="0" smtClean="0"/>
              <a:t>To explain the variety and distribution of organisms on Earth in terms of natural processes that are observable every day</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Darwin’s Voyage</a:t>
            </a:r>
            <a:endParaRPr lang="en-US" dirty="0"/>
          </a:p>
        </p:txBody>
      </p:sp>
      <p:sp>
        <p:nvSpPr>
          <p:cNvPr id="3" name="Content Placeholder 2"/>
          <p:cNvSpPr>
            <a:spLocks noGrp="1"/>
          </p:cNvSpPr>
          <p:nvPr>
            <p:ph idx="1"/>
          </p:nvPr>
        </p:nvSpPr>
        <p:spPr/>
        <p:txBody>
          <a:bodyPr/>
          <a:lstStyle/>
          <a:p>
            <a:endParaRPr lang="en-US" dirty="0"/>
          </a:p>
        </p:txBody>
      </p:sp>
      <p:pic>
        <p:nvPicPr>
          <p:cNvPr id="4" name="Picture 15" descr="p130"/>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11188" y="1754188"/>
            <a:ext cx="8043862" cy="4208462"/>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60780920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Descent with Modification</a:t>
            </a:r>
            <a:endParaRPr lang="en-US" dirty="0"/>
          </a:p>
        </p:txBody>
      </p:sp>
      <p:sp>
        <p:nvSpPr>
          <p:cNvPr id="3" name="Content Placeholder 2"/>
          <p:cNvSpPr>
            <a:spLocks noGrp="1"/>
          </p:cNvSpPr>
          <p:nvPr>
            <p:ph idx="1"/>
          </p:nvPr>
        </p:nvSpPr>
        <p:spPr/>
        <p:txBody>
          <a:bodyPr>
            <a:normAutofit/>
          </a:bodyPr>
          <a:lstStyle/>
          <a:p>
            <a:r>
              <a:rPr lang="en-US" i="1" dirty="0" smtClean="0"/>
              <a:t>Descent with modification – </a:t>
            </a:r>
            <a:r>
              <a:rPr lang="en-US" dirty="0" smtClean="0"/>
              <a:t>the way organisms evolve.</a:t>
            </a:r>
          </a:p>
          <a:p>
            <a:r>
              <a:rPr lang="en-US" i="1" dirty="0" smtClean="0"/>
              <a:t>Organisms must have descended by reproduction from preexisting species and that species must be able to change over time.</a:t>
            </a:r>
          </a:p>
          <a:p>
            <a:r>
              <a:rPr lang="en-US" i="1" dirty="0" smtClean="0"/>
              <a:t>He was the first person to argue that all species descended from only one or a few original kinds of life</a:t>
            </a:r>
          </a:p>
          <a:p>
            <a:pPr lvl="1"/>
            <a:r>
              <a:rPr lang="en-US" i="1" dirty="0" smtClean="0"/>
              <a:t>Galapagos Islands – 13 species of finch</a:t>
            </a:r>
            <a:endParaRPr lang="en-US" i="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026" name="Picture 2" descr="http://faculty.cerrocoso.edu/pfrasier-131m/content/Lectures/Unit%20I/Darwin's%20Finches.gif"/>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066800" y="152400"/>
            <a:ext cx="7010400" cy="658841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6250270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a:t>
            </a:r>
            <a:endParaRPr lang="en-US" dirty="0"/>
          </a:p>
        </p:txBody>
      </p:sp>
      <p:sp>
        <p:nvSpPr>
          <p:cNvPr id="3" name="Content Placeholder 2"/>
          <p:cNvSpPr>
            <a:spLocks noGrp="1"/>
          </p:cNvSpPr>
          <p:nvPr>
            <p:ph idx="1"/>
          </p:nvPr>
        </p:nvSpPr>
        <p:spPr/>
        <p:txBody>
          <a:bodyPr>
            <a:normAutofit fontScale="77500" lnSpcReduction="20000"/>
          </a:bodyPr>
          <a:lstStyle/>
          <a:p>
            <a:r>
              <a:rPr lang="en-US" i="1" dirty="0" smtClean="0"/>
              <a:t>Natural Selection – a mechanism of evolution (decent with modification)</a:t>
            </a:r>
          </a:p>
          <a:p>
            <a:pPr lvl="1"/>
            <a:r>
              <a:rPr lang="en-US" b="1" i="1" dirty="0" smtClean="0"/>
              <a:t>Survival of the fittest </a:t>
            </a:r>
          </a:p>
          <a:p>
            <a:pPr marL="651510" indent="-514350">
              <a:buFont typeface="+mj-lt"/>
              <a:buAutoNum type="arabicPeriod"/>
            </a:pPr>
            <a:r>
              <a:rPr lang="en-US" dirty="0" smtClean="0"/>
              <a:t>Overproduction of Offspring</a:t>
            </a:r>
          </a:p>
          <a:p>
            <a:pPr marL="971550" lvl="1" indent="-514350"/>
            <a:r>
              <a:rPr lang="en-US" dirty="0" smtClean="0"/>
              <a:t>More offspring are produced then will survive</a:t>
            </a:r>
          </a:p>
          <a:p>
            <a:pPr marL="971550" lvl="1" indent="-514350"/>
            <a:r>
              <a:rPr lang="en-US" dirty="0" smtClean="0"/>
              <a:t>Thomas Malthus-book on human social problems and population growth</a:t>
            </a:r>
          </a:p>
          <a:p>
            <a:pPr marL="651510" indent="-514350">
              <a:buFont typeface="+mj-lt"/>
              <a:buAutoNum type="arabicPeriod"/>
            </a:pPr>
            <a:r>
              <a:rPr lang="en-US" dirty="0" smtClean="0"/>
              <a:t>Genetic Variation</a:t>
            </a:r>
          </a:p>
          <a:p>
            <a:pPr marL="971550" lvl="1" indent="-514350"/>
            <a:r>
              <a:rPr lang="en-US" dirty="0" smtClean="0"/>
              <a:t>Within a population individual have different traits</a:t>
            </a:r>
          </a:p>
          <a:p>
            <a:pPr marL="651510" indent="-514350">
              <a:buFont typeface="+mj-lt"/>
              <a:buAutoNum type="arabicPeriod"/>
            </a:pPr>
            <a:r>
              <a:rPr lang="en-US" dirty="0" smtClean="0"/>
              <a:t>Struggle to Survive</a:t>
            </a:r>
          </a:p>
          <a:p>
            <a:pPr lvl="1"/>
            <a:r>
              <a:rPr lang="en-US" dirty="0" smtClean="0"/>
              <a:t>Individuals must compete with each other</a:t>
            </a:r>
          </a:p>
          <a:p>
            <a:pPr lvl="2"/>
            <a:r>
              <a:rPr lang="en-US" dirty="0" smtClean="0"/>
              <a:t>“struggle for existence”</a:t>
            </a:r>
          </a:p>
          <a:p>
            <a:pPr marL="651510" indent="-514350">
              <a:buFont typeface="+mj-lt"/>
              <a:buAutoNum type="arabicPeriod"/>
            </a:pPr>
            <a:r>
              <a:rPr lang="en-US" dirty="0" smtClean="0"/>
              <a:t>Differential Reproduction</a:t>
            </a:r>
          </a:p>
          <a:p>
            <a:pPr marL="971550" lvl="1" indent="-514350"/>
            <a:r>
              <a:rPr lang="en-US" dirty="0" smtClean="0"/>
              <a:t>Organisms with the best adaptations are most likely to survive and </a:t>
            </a:r>
            <a:r>
              <a:rPr lang="en-US" dirty="0" err="1" smtClean="0"/>
              <a:t>reproduce</a:t>
            </a:r>
            <a:r>
              <a:rPr lang="en-US" dirty="0" err="1" smtClean="0">
                <a:sym typeface="Wingdings" panose="05000000000000000000" pitchFamily="2" charset="2"/>
              </a:rPr>
              <a:t>passing</a:t>
            </a:r>
            <a:r>
              <a:rPr lang="en-US" dirty="0" smtClean="0">
                <a:sym typeface="Wingdings" panose="05000000000000000000" pitchFamily="2" charset="2"/>
              </a:rPr>
              <a:t> on their traits to the next generation.</a:t>
            </a:r>
            <a:endParaRPr lang="en-US" dirty="0" smtClean="0"/>
          </a:p>
          <a:p>
            <a:pPr marL="651510" indent="-514350">
              <a:buFont typeface="+mj-lt"/>
              <a:buAutoNum type="arabicPeriod"/>
            </a:pP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a:t>
            </a:r>
            <a:endParaRPr lang="en-US" dirty="0"/>
          </a:p>
        </p:txBody>
      </p:sp>
      <p:sp>
        <p:nvSpPr>
          <p:cNvPr id="3" name="Content Placeholder 2"/>
          <p:cNvSpPr>
            <a:spLocks noGrp="1"/>
          </p:cNvSpPr>
          <p:nvPr>
            <p:ph idx="1"/>
          </p:nvPr>
        </p:nvSpPr>
        <p:spPr/>
        <p:txBody>
          <a:bodyPr>
            <a:normAutofit/>
          </a:bodyPr>
          <a:lstStyle/>
          <a:p>
            <a:r>
              <a:rPr lang="en-US" dirty="0" smtClean="0"/>
              <a:t>Nature selects those organisms with the best traits to survive, reproduce, and pass on those traits to the next generation</a:t>
            </a:r>
          </a:p>
          <a:p>
            <a:r>
              <a:rPr lang="en-US" dirty="0" smtClean="0"/>
              <a:t>These traits can be adaptations that allow the organism to survive certain environmental conditions</a:t>
            </a:r>
          </a:p>
          <a:p>
            <a:r>
              <a:rPr lang="en-US" dirty="0" smtClean="0"/>
              <a:t>Overtime a entire population or species changes based on these environmental pressures.</a:t>
            </a:r>
            <a:endParaRPr lang="en-US" dirty="0"/>
          </a:p>
        </p:txBody>
      </p:sp>
    </p:spTree>
    <p:extLst>
      <p:ext uri="{BB962C8B-B14F-4D97-AF65-F5344CB8AC3E}">
        <p14:creationId xmlns="" xmlns:p14="http://schemas.microsoft.com/office/powerpoint/2010/main" val="423770270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a:t>
            </a:r>
            <a:endParaRPr lang="en-US" dirty="0"/>
          </a:p>
        </p:txBody>
      </p:sp>
      <p:sp>
        <p:nvSpPr>
          <p:cNvPr id="3" name="Content Placeholder 2"/>
          <p:cNvSpPr>
            <a:spLocks noGrp="1"/>
          </p:cNvSpPr>
          <p:nvPr>
            <p:ph idx="1"/>
          </p:nvPr>
        </p:nvSpPr>
        <p:spPr/>
        <p:txBody>
          <a:bodyPr/>
          <a:lstStyle/>
          <a:p>
            <a:endParaRPr lang="en-US"/>
          </a:p>
        </p:txBody>
      </p:sp>
      <p:pic>
        <p:nvPicPr>
          <p:cNvPr id="4" name="Picture 13" descr="p132"/>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2209800"/>
            <a:ext cx="9144000" cy="4044149"/>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225910051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Natural Selection Video Clip</a:t>
            </a:r>
            <a:endParaRPr lang="en-US" dirty="0"/>
          </a:p>
        </p:txBody>
      </p:sp>
      <p:sp>
        <p:nvSpPr>
          <p:cNvPr id="3" name="Content Placeholder 2"/>
          <p:cNvSpPr>
            <a:spLocks noGrp="1"/>
          </p:cNvSpPr>
          <p:nvPr>
            <p:ph idx="1"/>
          </p:nvPr>
        </p:nvSpPr>
        <p:spPr/>
        <p:txBody>
          <a:bodyPr/>
          <a:lstStyle/>
          <a:p>
            <a:r>
              <a:rPr lang="en-US" dirty="0" smtClean="0">
                <a:hlinkClick r:id="rId2"/>
              </a:rPr>
              <a:t>http://www.pbs.org/wgbh/evolution/educators/course/session4/explore_a.html</a:t>
            </a:r>
            <a:endParaRPr lang="en-US" dirty="0" smtClean="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pPr marL="651510" indent="-514350">
              <a:buFont typeface="+mj-lt"/>
              <a:buAutoNum type="arabicPeriod"/>
            </a:pPr>
            <a:r>
              <a:rPr lang="en-US" dirty="0" smtClean="0"/>
              <a:t>Explain Darwin’s use of the phrase descent with modification to describe the process of evolution.</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geology.com/articles/green-river-fossils/fossil-bat-lg.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0" y="0"/>
            <a:ext cx="9144000" cy="68580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ctrTitle"/>
          </p:nvPr>
        </p:nvSpPr>
        <p:spPr>
          <a:xfrm>
            <a:off x="152400" y="5029200"/>
            <a:ext cx="7851648" cy="1828800"/>
          </a:xfrm>
        </p:spPr>
        <p:txBody>
          <a:bodyPr/>
          <a:lstStyle/>
          <a:p>
            <a:r>
              <a:rPr lang="en-US" dirty="0" smtClean="0">
                <a:solidFill>
                  <a:schemeClr val="bg1"/>
                </a:solidFill>
              </a:rPr>
              <a:t>2.2 Evidence of Evolution</a:t>
            </a:r>
            <a:endParaRPr lang="en-US" dirty="0">
              <a:solidFill>
                <a:schemeClr val="bg1"/>
              </a:solidFill>
            </a:endParaRPr>
          </a:p>
        </p:txBody>
      </p:sp>
      <p:sp>
        <p:nvSpPr>
          <p:cNvPr id="4" name="Subtitle 3"/>
          <p:cNvSpPr>
            <a:spLocks noGrp="1"/>
          </p:cNvSpPr>
          <p:nvPr>
            <p:ph type="subTitle" idx="1"/>
          </p:nvPr>
        </p:nvSpPr>
        <p:spPr/>
        <p:txBody>
          <a:bodyPr/>
          <a:lstStyle/>
          <a:p>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images.cdn.fotopedia.com/flickr-4187243494-hd.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27709" y="0"/>
            <a:ext cx="9116291" cy="67818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solidFill>
                  <a:schemeClr val="tx1"/>
                </a:solidFill>
              </a:rPr>
              <a:t>2-2 Objectives</a:t>
            </a:r>
            <a:endParaRPr lang="en-US" dirty="0">
              <a:solidFill>
                <a:schemeClr val="tx1"/>
              </a:solidFill>
            </a:endParaRPr>
          </a:p>
        </p:txBody>
      </p:sp>
      <p:sp>
        <p:nvSpPr>
          <p:cNvPr id="3" name="Content Placeholder 2"/>
          <p:cNvSpPr>
            <a:spLocks noGrp="1"/>
          </p:cNvSpPr>
          <p:nvPr>
            <p:ph idx="1"/>
          </p:nvPr>
        </p:nvSpPr>
        <p:spPr/>
        <p:txBody>
          <a:bodyPr>
            <a:normAutofit/>
          </a:bodyPr>
          <a:lstStyle/>
          <a:p>
            <a:r>
              <a:rPr lang="en-US" dirty="0" smtClean="0"/>
              <a:t>Relate several inferences about the history of life that are supported by evidence from fossils and rocks.</a:t>
            </a:r>
          </a:p>
          <a:p>
            <a:r>
              <a:rPr lang="en-US" dirty="0" smtClean="0"/>
              <a:t>Explain how the anatomy and development of organisms provide evidence of shared ancestry.</a:t>
            </a:r>
          </a:p>
          <a:p>
            <a:r>
              <a:rPr lang="en-US" dirty="0" smtClean="0"/>
              <a:t>Compare the use of biological molecules with other types of analysis of evolutionary relationships.</a:t>
            </a:r>
          </a:p>
          <a:p>
            <a:r>
              <a:rPr lang="en-US" dirty="0" smtClean="0"/>
              <a:t>Describe the ongoing development of evolutionary theory.</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Fossil Record</a:t>
            </a:r>
            <a:endParaRPr lang="en-US" dirty="0"/>
          </a:p>
        </p:txBody>
      </p:sp>
      <p:sp>
        <p:nvSpPr>
          <p:cNvPr id="3" name="Content Placeholder 2"/>
          <p:cNvSpPr>
            <a:spLocks noGrp="1"/>
          </p:cNvSpPr>
          <p:nvPr>
            <p:ph idx="1"/>
          </p:nvPr>
        </p:nvSpPr>
        <p:spPr/>
        <p:txBody>
          <a:bodyPr/>
          <a:lstStyle/>
          <a:p>
            <a:r>
              <a:rPr lang="en-US" dirty="0" smtClean="0"/>
              <a:t>Fossils show that different types of organisms appeared at different times and places on Earth.</a:t>
            </a:r>
          </a:p>
          <a:p>
            <a:r>
              <a:rPr lang="en-US" dirty="0" smtClean="0"/>
              <a:t>Some fossils are of organisms that have become extinct.</a:t>
            </a:r>
          </a:p>
          <a:p>
            <a:r>
              <a:rPr lang="en-US" dirty="0" smtClean="0"/>
              <a:t>Fossils are among the most powerful evidence of evolution.</a:t>
            </a:r>
            <a:endParaRPr lang="en-US" dirty="0"/>
          </a:p>
        </p:txBody>
      </p:sp>
      <p:pic>
        <p:nvPicPr>
          <p:cNvPr id="5122" name="Picture 2" descr="http://geology.com/articles/green-river-fossils/fossil-fish-10-lg.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30036" y="4787622"/>
            <a:ext cx="3048000" cy="1964267"/>
          </a:xfrm>
          <a:prstGeom prst="rect">
            <a:avLst/>
          </a:prstGeom>
          <a:noFill/>
          <a:extLst>
            <a:ext uri="{909E8E84-426E-40DD-AFC4-6F175D3DCCD1}">
              <a14:hiddenFill xmlns="" xmlns:a14="http://schemas.microsoft.com/office/drawing/2010/main">
                <a:solidFill>
                  <a:srgbClr val="FFFFFF"/>
                </a:solidFill>
              </a14:hiddenFill>
            </a:ext>
          </a:extLst>
        </p:spPr>
      </p:pic>
      <p:pic>
        <p:nvPicPr>
          <p:cNvPr id="5124" name="Picture 4" descr="http://museumvictoria.com.au/pages/19506/000043033c-39.jpg"/>
          <p:cNvPicPr>
            <a:picLocks noChangeAspect="1" noChangeArrowheads="1"/>
          </p:cNvPicPr>
          <p:nvPr/>
        </p:nvPicPr>
        <p:blipFill>
          <a:blip r:embed="rId3" cstate="print">
            <a:extLst>
              <a:ext uri="{28A0092B-C50C-407E-A947-70E740481C1C}">
                <a14:useLocalDpi xmlns="" xmlns:a14="http://schemas.microsoft.com/office/drawing/2010/main" val="0"/>
              </a:ext>
            </a:extLst>
          </a:blip>
          <a:srcRect/>
          <a:stretch>
            <a:fillRect/>
          </a:stretch>
        </p:blipFill>
        <p:spPr bwMode="auto">
          <a:xfrm>
            <a:off x="4953000" y="4487283"/>
            <a:ext cx="3159125" cy="2264606"/>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3928286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Age of Fossils</a:t>
            </a:r>
            <a:endParaRPr lang="en-US" dirty="0"/>
          </a:p>
        </p:txBody>
      </p:sp>
      <p:sp>
        <p:nvSpPr>
          <p:cNvPr id="3" name="Content Placeholder 2"/>
          <p:cNvSpPr>
            <a:spLocks noGrp="1"/>
          </p:cNvSpPr>
          <p:nvPr>
            <p:ph idx="1"/>
          </p:nvPr>
        </p:nvSpPr>
        <p:spPr/>
        <p:txBody>
          <a:bodyPr>
            <a:normAutofit/>
          </a:bodyPr>
          <a:lstStyle/>
          <a:p>
            <a:r>
              <a:rPr lang="en-US" dirty="0" smtClean="0"/>
              <a:t>The principle of </a:t>
            </a:r>
            <a:r>
              <a:rPr lang="en-US" i="1" dirty="0" smtClean="0"/>
              <a:t>superposition</a:t>
            </a:r>
            <a:r>
              <a:rPr lang="en-US" dirty="0" smtClean="0"/>
              <a:t> states that rock strata at a location that has not been disturbed, the lowest stratum is the oldest and newer layers are on the top.</a:t>
            </a:r>
          </a:p>
          <a:p>
            <a:pPr lvl="1"/>
            <a:r>
              <a:rPr lang="en-US" dirty="0" smtClean="0"/>
              <a:t>Therefore fossils found in lower strata are older.</a:t>
            </a:r>
          </a:p>
          <a:p>
            <a:r>
              <a:rPr lang="en-US" i="1" dirty="0" smtClean="0"/>
              <a:t>Relative Age</a:t>
            </a:r>
            <a:r>
              <a:rPr lang="en-US" dirty="0" smtClean="0"/>
              <a:t>-its age compared to that of other fossils-by referring to the geologic time scale and to records of known fossils.</a:t>
            </a:r>
          </a:p>
          <a:p>
            <a:r>
              <a:rPr lang="en-US" i="1" dirty="0" smtClean="0"/>
              <a:t>Absolute Age</a:t>
            </a:r>
            <a:r>
              <a:rPr lang="en-US" dirty="0" smtClean="0"/>
              <a:t> – is determined by using radiometric dating.</a:t>
            </a:r>
            <a:endParaRPr lang="en-US" i="1" dirty="0" smtClean="0"/>
          </a:p>
        </p:txBody>
      </p:sp>
    </p:spTree>
    <p:extLst>
      <p:ext uri="{BB962C8B-B14F-4D97-AF65-F5344CB8AC3E}">
        <p14:creationId xmlns="" xmlns:p14="http://schemas.microsoft.com/office/powerpoint/2010/main" val="2172222079"/>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images.nationalgeographic.com/wpf/media-live/photos/000/012/cache/trilobite-fossil_1262_990x742.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6781799" y="5067562"/>
            <a:ext cx="2386445" cy="1790438"/>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p:txBody>
          <a:bodyPr/>
          <a:lstStyle/>
          <a:p>
            <a:r>
              <a:rPr lang="en-US" dirty="0" smtClean="0"/>
              <a:t>The Distribution of Fossils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can infer that different organisms lived at different times.</a:t>
            </a:r>
          </a:p>
          <a:p>
            <a:pPr lvl="1"/>
            <a:r>
              <a:rPr lang="en-US" dirty="0" smtClean="0"/>
              <a:t>Rock strata hold different kinds of fossils in successive layers</a:t>
            </a:r>
          </a:p>
          <a:p>
            <a:r>
              <a:rPr lang="en-US" dirty="0" smtClean="0"/>
              <a:t>We can infer that today’s organisms are different from those of the past.</a:t>
            </a:r>
          </a:p>
          <a:p>
            <a:pPr lvl="1"/>
            <a:r>
              <a:rPr lang="en-US" dirty="0" smtClean="0"/>
              <a:t>Trilobites are unlike any organisms alive today</a:t>
            </a:r>
          </a:p>
          <a:p>
            <a:r>
              <a:rPr lang="en-US" dirty="0" smtClean="0"/>
              <a:t>We can infer that fossils found in adjacent layers are more alike each other than fossils found in deeper or higher layers</a:t>
            </a:r>
          </a:p>
          <a:p>
            <a:pPr lvl="1"/>
            <a:r>
              <a:rPr lang="en-US" dirty="0" smtClean="0"/>
              <a:t>Organisms that lived during closer time periods are more alike than organisms that lived in widely separated time periods.</a:t>
            </a:r>
          </a:p>
          <a:p>
            <a:r>
              <a:rPr lang="en-US" dirty="0" smtClean="0"/>
              <a:t>By comparing fossils and rocks from around the planet, we can infer when and where different organisms existed.</a:t>
            </a:r>
            <a:endParaRPr lang="en-US" dirty="0"/>
          </a:p>
        </p:txBody>
      </p:sp>
    </p:spTree>
    <p:extLst>
      <p:ext uri="{BB962C8B-B14F-4D97-AF65-F5344CB8AC3E}">
        <p14:creationId xmlns="" xmlns:p14="http://schemas.microsoft.com/office/powerpoint/2010/main" val="262945046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Transitional Species</a:t>
            </a:r>
            <a:endParaRPr lang="en-US" dirty="0"/>
          </a:p>
        </p:txBody>
      </p:sp>
      <p:sp>
        <p:nvSpPr>
          <p:cNvPr id="3" name="Content Placeholder 2"/>
          <p:cNvSpPr>
            <a:spLocks noGrp="1"/>
          </p:cNvSpPr>
          <p:nvPr>
            <p:ph idx="1"/>
          </p:nvPr>
        </p:nvSpPr>
        <p:spPr/>
        <p:txBody>
          <a:bodyPr>
            <a:normAutofit/>
          </a:bodyPr>
          <a:lstStyle/>
          <a:p>
            <a:r>
              <a:rPr lang="en-US" dirty="0" smtClean="0"/>
              <a:t>We can infer that species have differed in a gradual sequence of forms over time.  </a:t>
            </a:r>
          </a:p>
          <a:p>
            <a:r>
              <a:rPr lang="en-US" i="1" dirty="0" smtClean="0"/>
              <a:t>Transitional species </a:t>
            </a:r>
            <a:r>
              <a:rPr lang="en-US" dirty="0" smtClean="0"/>
              <a:t>have features that are intermediate between those of hypothesized ancestors and later descended species.  </a:t>
            </a:r>
          </a:p>
          <a:p>
            <a:pPr lvl="1"/>
            <a:r>
              <a:rPr lang="en-US" i="1" dirty="0" smtClean="0"/>
              <a:t>This supports the gradual evolution of species</a:t>
            </a:r>
          </a:p>
          <a:p>
            <a:r>
              <a:rPr lang="en-US" dirty="0" smtClean="0"/>
              <a:t>The evolution of modern whales can be seen through a progression of transitional species.</a:t>
            </a:r>
          </a:p>
          <a:p>
            <a:pPr lvl="1"/>
            <a:r>
              <a:rPr lang="en-US" dirty="0" smtClean="0"/>
              <a:t>From found legged walking land mammals to modern day whales.</a:t>
            </a:r>
            <a:endParaRPr lang="en-US" dirty="0"/>
          </a:p>
        </p:txBody>
      </p:sp>
    </p:spTree>
    <p:extLst>
      <p:ext uri="{BB962C8B-B14F-4D97-AF65-F5344CB8AC3E}">
        <p14:creationId xmlns="" xmlns:p14="http://schemas.microsoft.com/office/powerpoint/2010/main" val="10808985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endParaRPr lang="en-US" dirty="0"/>
          </a:p>
        </p:txBody>
      </p:sp>
      <p:sp>
        <p:nvSpPr>
          <p:cNvPr id="6" name="Content Placeholder 5"/>
          <p:cNvSpPr>
            <a:spLocks noGrp="1"/>
          </p:cNvSpPr>
          <p:nvPr>
            <p:ph sz="half" idx="1"/>
          </p:nvPr>
        </p:nvSpPr>
        <p:spPr>
          <a:xfrm>
            <a:off x="4648200" y="290945"/>
            <a:ext cx="4038600" cy="6705600"/>
          </a:xfrm>
        </p:spPr>
        <p:txBody>
          <a:bodyPr>
            <a:noAutofit/>
          </a:bodyPr>
          <a:lstStyle/>
          <a:p>
            <a:pPr marL="651510" indent="-514350">
              <a:buFont typeface="+mj-lt"/>
              <a:buAutoNum type="arabicPeriod"/>
            </a:pPr>
            <a:r>
              <a:rPr lang="en-US" sz="1600" i="1" dirty="0" err="1" smtClean="0"/>
              <a:t>Pakicetus</a:t>
            </a:r>
            <a:endParaRPr lang="en-US" sz="1600" i="1" dirty="0" smtClean="0"/>
          </a:p>
          <a:p>
            <a:pPr marL="971550" lvl="1" indent="-514350"/>
            <a:r>
              <a:rPr lang="en-US" sz="1600" dirty="0" smtClean="0"/>
              <a:t>Scientists think that whales evolved from land-dwelling mammals.</a:t>
            </a:r>
          </a:p>
          <a:p>
            <a:pPr marL="651510" indent="-514350">
              <a:buFont typeface="+mj-lt"/>
              <a:buAutoNum type="arabicPeriod"/>
            </a:pPr>
            <a:r>
              <a:rPr lang="en-US" sz="1600" i="1" dirty="0" err="1" smtClean="0"/>
              <a:t>Ambulocetus</a:t>
            </a:r>
            <a:r>
              <a:rPr lang="en-US" sz="1600" i="1" dirty="0" smtClean="0"/>
              <a:t> </a:t>
            </a:r>
          </a:p>
          <a:p>
            <a:pPr marL="971550" lvl="1" indent="-514350"/>
            <a:r>
              <a:rPr lang="en-US" sz="1600" dirty="0" smtClean="0"/>
              <a:t>Lived in coastal waters about 49 million years ago. It could swim by kicking its legs and using its tails for balance.  It could also waddle on land with its short legs</a:t>
            </a:r>
            <a:r>
              <a:rPr lang="en-US" sz="1600" i="1" dirty="0" smtClean="0"/>
              <a:t>.</a:t>
            </a:r>
          </a:p>
          <a:p>
            <a:pPr marL="651510" indent="-514350">
              <a:buFont typeface="+mj-lt"/>
              <a:buAutoNum type="arabicPeriod"/>
            </a:pPr>
            <a:r>
              <a:rPr lang="en-US" sz="1600" i="1" dirty="0" err="1" smtClean="0"/>
              <a:t>Dorudon</a:t>
            </a:r>
            <a:r>
              <a:rPr lang="en-US" sz="1600" i="1" dirty="0" smtClean="0"/>
              <a:t> </a:t>
            </a:r>
          </a:p>
          <a:p>
            <a:pPr marL="971550" lvl="1" indent="-514350"/>
            <a:r>
              <a:rPr lang="en-US" sz="1600" dirty="0" smtClean="0"/>
              <a:t>Lived in the oceans about 40 million years ago.  Resembles a giant dolphin and propelled itself with a massive tail.  It had forelimbs that were flippers and tiny hind limbs that could not have been used for walking or swimming.</a:t>
            </a:r>
          </a:p>
          <a:p>
            <a:pPr marL="651510" indent="-514350">
              <a:buFont typeface="+mj-lt"/>
              <a:buAutoNum type="arabicPeriod"/>
            </a:pPr>
            <a:r>
              <a:rPr lang="en-US" sz="1600" dirty="0" smtClean="0"/>
              <a:t>Modern toothed whales</a:t>
            </a:r>
          </a:p>
          <a:p>
            <a:pPr marL="971550" lvl="1" indent="-514350"/>
            <a:r>
              <a:rPr lang="en-US" sz="1600" dirty="0" smtClean="0"/>
              <a:t>Modern whales have forelimbs that are flippers.  They also have tiny, nonfunctioning hip bones at the rear of their bodies.</a:t>
            </a:r>
          </a:p>
          <a:p>
            <a:pPr marL="651510" indent="-514350">
              <a:buFont typeface="+mj-lt"/>
              <a:buAutoNum type="arabicPeriod"/>
            </a:pPr>
            <a:endParaRPr lang="en-US" sz="1600" i="1" dirty="0"/>
          </a:p>
        </p:txBody>
      </p:sp>
      <p:sp>
        <p:nvSpPr>
          <p:cNvPr id="7" name="Content Placeholder 6"/>
          <p:cNvSpPr>
            <a:spLocks noGrp="1"/>
          </p:cNvSpPr>
          <p:nvPr>
            <p:ph sz="half" idx="2"/>
          </p:nvPr>
        </p:nvSpPr>
        <p:spPr/>
        <p:txBody>
          <a:bodyPr>
            <a:normAutofit/>
          </a:bodyPr>
          <a:lstStyle/>
          <a:p>
            <a:endParaRPr lang="en-US"/>
          </a:p>
        </p:txBody>
      </p:sp>
      <p:pic>
        <p:nvPicPr>
          <p:cNvPr id="4" name="Picture 12" descr="p134"/>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381000" y="304800"/>
            <a:ext cx="4049712" cy="655320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60534838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Biogeography</a:t>
            </a:r>
            <a:endParaRPr lang="en-US" dirty="0"/>
          </a:p>
        </p:txBody>
      </p:sp>
      <p:sp>
        <p:nvSpPr>
          <p:cNvPr id="3" name="Content Placeholder 2"/>
          <p:cNvSpPr>
            <a:spLocks noGrp="1"/>
          </p:cNvSpPr>
          <p:nvPr>
            <p:ph idx="1"/>
          </p:nvPr>
        </p:nvSpPr>
        <p:spPr/>
        <p:txBody>
          <a:bodyPr>
            <a:normAutofit fontScale="92500" lnSpcReduction="10000"/>
          </a:bodyPr>
          <a:lstStyle/>
          <a:p>
            <a:r>
              <a:rPr lang="en-US" i="1" dirty="0" smtClean="0"/>
              <a:t>Biogeography</a:t>
            </a:r>
            <a:r>
              <a:rPr lang="en-US" dirty="0" smtClean="0"/>
              <a:t> is the study of the locations of organisms around the world.</a:t>
            </a:r>
          </a:p>
          <a:p>
            <a:r>
              <a:rPr lang="en-US" dirty="0" smtClean="0"/>
              <a:t>It was observed by Darwin and Wallace that:</a:t>
            </a:r>
          </a:p>
          <a:p>
            <a:pPr lvl="1"/>
            <a:r>
              <a:rPr lang="en-US" dirty="0" smtClean="0"/>
              <a:t>Animals that seemed closely related yet were adapted to different environments.</a:t>
            </a:r>
          </a:p>
          <a:p>
            <a:pPr lvl="1"/>
            <a:r>
              <a:rPr lang="en-US" dirty="0" smtClean="0"/>
              <a:t>Animals that seemed unrelated but that had similar adaptation to similar environments in regions that were far apart.</a:t>
            </a:r>
          </a:p>
          <a:p>
            <a:r>
              <a:rPr lang="en-US" dirty="0" smtClean="0"/>
              <a:t>Mammals of Australia</a:t>
            </a:r>
          </a:p>
          <a:p>
            <a:pPr lvl="1"/>
            <a:r>
              <a:rPr lang="en-US" dirty="0" smtClean="0"/>
              <a:t>Animals that resemble wolves, cats, mice, moles, or anteaters, but are marsupials</a:t>
            </a:r>
          </a:p>
          <a:p>
            <a:pPr lvl="1"/>
            <a:r>
              <a:rPr lang="en-US" dirty="0" smtClean="0"/>
              <a:t>Isolation of the continent</a:t>
            </a:r>
            <a:endParaRPr lang="en-US" dirty="0"/>
          </a:p>
        </p:txBody>
      </p:sp>
    </p:spTree>
    <p:extLst>
      <p:ext uri="{BB962C8B-B14F-4D97-AF65-F5344CB8AC3E}">
        <p14:creationId xmlns="" xmlns:p14="http://schemas.microsoft.com/office/powerpoint/2010/main" val="273940527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Anatomy</a:t>
            </a:r>
            <a:endParaRPr lang="en-US" dirty="0"/>
          </a:p>
        </p:txBody>
      </p:sp>
      <p:sp>
        <p:nvSpPr>
          <p:cNvPr id="4" name="Content Placeholder 3"/>
          <p:cNvSpPr>
            <a:spLocks noGrp="1"/>
          </p:cNvSpPr>
          <p:nvPr>
            <p:ph sz="half" idx="1"/>
          </p:nvPr>
        </p:nvSpPr>
        <p:spPr/>
        <p:txBody>
          <a:bodyPr>
            <a:normAutofit fontScale="92500" lnSpcReduction="10000"/>
          </a:bodyPr>
          <a:lstStyle/>
          <a:p>
            <a:r>
              <a:rPr lang="en-US" dirty="0" smtClean="0"/>
              <a:t>The bones in the forelimbs of humans, penguins, alligators, and bats are used in different ways, but each limb has a similar bone structure.</a:t>
            </a:r>
          </a:p>
          <a:p>
            <a:r>
              <a:rPr lang="en-US" dirty="0" smtClean="0"/>
              <a:t>Organisms share a very early ancestor and as time passed the organisms evolved into the different species with different uses for the limb</a:t>
            </a:r>
            <a:endParaRPr lang="en-US" dirty="0"/>
          </a:p>
        </p:txBody>
      </p:sp>
      <p:pic>
        <p:nvPicPr>
          <p:cNvPr id="6" name="Picture 11" descr="p135"/>
          <p:cNvPicPr>
            <a:picLocks noGrp="1" noChangeAspect="1" noChangeArrowheads="1"/>
          </p:cNvPicPr>
          <p:nvPr>
            <p:ph sz="half" idx="2"/>
          </p:nvPr>
        </p:nvPicPr>
        <p:blipFill>
          <a:blip r:embed="rId2" cstate="print">
            <a:extLst>
              <a:ext uri="{28A0092B-C50C-407E-A947-70E740481C1C}">
                <a14:useLocalDpi xmlns="" xmlns:a14="http://schemas.microsoft.com/office/drawing/2010/main" val="0"/>
              </a:ext>
            </a:extLst>
          </a:blip>
          <a:stretch>
            <a:fillRect/>
          </a:stretch>
        </p:blipFill>
        <p:spPr bwMode="auto">
          <a:xfrm>
            <a:off x="5467106" y="1920875"/>
            <a:ext cx="2400788" cy="4433888"/>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1996607427"/>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Homologous structures</a:t>
            </a:r>
            <a:endParaRPr lang="en-US" dirty="0"/>
          </a:p>
        </p:txBody>
      </p:sp>
      <p:sp>
        <p:nvSpPr>
          <p:cNvPr id="6" name="Content Placeholder 5"/>
          <p:cNvSpPr>
            <a:spLocks noGrp="1"/>
          </p:cNvSpPr>
          <p:nvPr>
            <p:ph sz="half" idx="1"/>
          </p:nvPr>
        </p:nvSpPr>
        <p:spPr/>
        <p:txBody>
          <a:bodyPr>
            <a:normAutofit fontScale="92500" lnSpcReduction="10000"/>
          </a:bodyPr>
          <a:lstStyle/>
          <a:p>
            <a:r>
              <a:rPr lang="en-US" i="1" dirty="0" smtClean="0"/>
              <a:t>Homologous structures</a:t>
            </a:r>
            <a:r>
              <a:rPr lang="en-US" dirty="0" smtClean="0"/>
              <a:t> are anatomical structures that occur in different species and that originate by heredity from a structure in the most recent common ancestor of the species</a:t>
            </a:r>
          </a:p>
          <a:p>
            <a:r>
              <a:rPr lang="en-US" dirty="0" smtClean="0"/>
              <a:t>Homologous organs often have a related structure even if their functions differ between species.</a:t>
            </a:r>
            <a:endParaRPr lang="en-US" dirty="0"/>
          </a:p>
        </p:txBody>
      </p:sp>
      <p:pic>
        <p:nvPicPr>
          <p:cNvPr id="9" name="Picture 2" descr="http://www.doctortee.com/dsu/tiftickjian/cse-img/biology/evolution/arm-homology.jpg"/>
          <p:cNvPicPr>
            <a:picLocks noGrp="1" noChangeAspect="1" noChangeArrowheads="1"/>
          </p:cNvPicPr>
          <p:nvPr>
            <p:ph sz="half" idx="2"/>
          </p:nvPr>
        </p:nvPicPr>
        <p:blipFill>
          <a:blip r:embed="rId2" cstate="print"/>
          <a:stretch>
            <a:fillRect/>
          </a:stretch>
        </p:blipFill>
        <p:spPr bwMode="auto">
          <a:xfrm>
            <a:off x="4648200" y="2118519"/>
            <a:ext cx="4038600" cy="4038600"/>
          </a:xfrm>
          <a:prstGeom prst="rect">
            <a:avLst/>
          </a:prstGeom>
          <a:noFill/>
        </p:spPr>
      </p:pic>
    </p:spTree>
    <p:extLst>
      <p:ext uri="{BB962C8B-B14F-4D97-AF65-F5344CB8AC3E}">
        <p14:creationId xmlns="" xmlns:p14="http://schemas.microsoft.com/office/powerpoint/2010/main" val="416067289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Analogous</a:t>
            </a:r>
            <a:endParaRPr lang="en-US" dirty="0"/>
          </a:p>
        </p:txBody>
      </p:sp>
      <p:sp>
        <p:nvSpPr>
          <p:cNvPr id="3" name="Content Placeholder 2"/>
          <p:cNvSpPr>
            <a:spLocks noGrp="1"/>
          </p:cNvSpPr>
          <p:nvPr>
            <p:ph sz="half" idx="1"/>
          </p:nvPr>
        </p:nvSpPr>
        <p:spPr/>
        <p:txBody>
          <a:bodyPr>
            <a:normAutofit fontScale="92500"/>
          </a:bodyPr>
          <a:lstStyle/>
          <a:p>
            <a:r>
              <a:rPr lang="en-US" i="1" dirty="0" smtClean="0"/>
              <a:t>Analogous</a:t>
            </a:r>
            <a:r>
              <a:rPr lang="en-US" dirty="0" smtClean="0"/>
              <a:t> </a:t>
            </a:r>
            <a:r>
              <a:rPr lang="en-US" i="1" dirty="0" smtClean="0"/>
              <a:t>structures</a:t>
            </a:r>
            <a:r>
              <a:rPr lang="en-US" dirty="0" smtClean="0"/>
              <a:t> have closely related functions but do not derive from the same ancestral structure</a:t>
            </a:r>
          </a:p>
          <a:p>
            <a:pPr lvl="1"/>
            <a:r>
              <a:rPr lang="en-US" dirty="0" smtClean="0"/>
              <a:t>Even though birds, bats, and moths have wings, their winds have very different underlying structures.</a:t>
            </a:r>
          </a:p>
          <a:p>
            <a:pPr lvl="2"/>
            <a:r>
              <a:rPr lang="en-US" dirty="0" smtClean="0"/>
              <a:t>These wings evolved independently in each group of organism</a:t>
            </a:r>
            <a:endParaRPr lang="en-US" dirty="0"/>
          </a:p>
        </p:txBody>
      </p:sp>
      <p:pic>
        <p:nvPicPr>
          <p:cNvPr id="5" name="Picture 2" descr="http://bio3vo.files.wordpress.com/2011/04/analogous-structures.jpg"/>
          <p:cNvPicPr>
            <a:picLocks noGrp="1" noChangeAspect="1" noChangeArrowheads="1"/>
          </p:cNvPicPr>
          <p:nvPr>
            <p:ph sz="half" idx="2"/>
          </p:nvPr>
        </p:nvPicPr>
        <p:blipFill>
          <a:blip r:embed="rId2" cstate="print"/>
          <a:stretch>
            <a:fillRect/>
          </a:stretch>
        </p:blipFill>
        <p:spPr bwMode="auto">
          <a:xfrm>
            <a:off x="4939691" y="1920875"/>
            <a:ext cx="3455617" cy="4433888"/>
          </a:xfrm>
          <a:prstGeom prst="rect">
            <a:avLst/>
          </a:prstGeom>
          <a:noFill/>
        </p:spPr>
      </p:pic>
    </p:spTree>
    <p:extLst>
      <p:ext uri="{BB962C8B-B14F-4D97-AF65-F5344CB8AC3E}">
        <p14:creationId xmlns="" xmlns:p14="http://schemas.microsoft.com/office/powerpoint/2010/main" val="284338248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Vestigial Structures</a:t>
            </a:r>
            <a:endParaRPr lang="en-US" dirty="0"/>
          </a:p>
        </p:txBody>
      </p:sp>
      <p:sp>
        <p:nvSpPr>
          <p:cNvPr id="3" name="Content Placeholder 2"/>
          <p:cNvSpPr>
            <a:spLocks noGrp="1"/>
          </p:cNvSpPr>
          <p:nvPr>
            <p:ph sz="half" idx="1"/>
          </p:nvPr>
        </p:nvSpPr>
        <p:spPr/>
        <p:txBody>
          <a:bodyPr/>
          <a:lstStyle/>
          <a:p>
            <a:r>
              <a:rPr lang="en-US" i="1" dirty="0" smtClean="0"/>
              <a:t>Vestigial structures </a:t>
            </a:r>
            <a:r>
              <a:rPr lang="en-US" dirty="0" smtClean="0"/>
              <a:t>serve no function but that resemble structures with functional roles in related organisms</a:t>
            </a:r>
          </a:p>
          <a:p>
            <a:pPr lvl="1"/>
            <a:r>
              <a:rPr lang="en-US" i="1" dirty="0" smtClean="0"/>
              <a:t>Pelvic bone in whales</a:t>
            </a:r>
          </a:p>
          <a:p>
            <a:pPr lvl="1"/>
            <a:r>
              <a:rPr lang="en-US" i="1" dirty="0" smtClean="0"/>
              <a:t>Coccyx (tailbone) in humans</a:t>
            </a:r>
          </a:p>
          <a:p>
            <a:pPr lvl="1"/>
            <a:r>
              <a:rPr lang="en-US" i="1" dirty="0" smtClean="0"/>
              <a:t>Appendix in humans</a:t>
            </a:r>
            <a:endParaRPr lang="en-US" i="1" dirty="0"/>
          </a:p>
        </p:txBody>
      </p:sp>
      <p:sp>
        <p:nvSpPr>
          <p:cNvPr id="4" name="Content Placeholder 3"/>
          <p:cNvSpPr>
            <a:spLocks noGrp="1"/>
          </p:cNvSpPr>
          <p:nvPr>
            <p:ph sz="half" idx="2"/>
          </p:nvPr>
        </p:nvSpPr>
        <p:spPr>
          <a:xfrm>
            <a:off x="4648200" y="1524000"/>
            <a:ext cx="4038600" cy="4525963"/>
          </a:xfrm>
        </p:spPr>
        <p:txBody>
          <a:bodyPr/>
          <a:lstStyle/>
          <a:p>
            <a:endParaRPr lang="en-US" dirty="0"/>
          </a:p>
        </p:txBody>
      </p:sp>
      <p:pic>
        <p:nvPicPr>
          <p:cNvPr id="5" name="Picture 2" descr="http://www.kirksville.k12.mo.us/KHS/Teacher_Web/alternative/whale-vestigial-structure.jpg"/>
          <p:cNvPicPr>
            <a:picLocks noChangeAspect="1" noChangeArrowheads="1"/>
          </p:cNvPicPr>
          <p:nvPr/>
        </p:nvPicPr>
        <p:blipFill>
          <a:blip r:embed="rId2" cstate="print"/>
          <a:srcRect/>
          <a:stretch>
            <a:fillRect/>
          </a:stretch>
        </p:blipFill>
        <p:spPr bwMode="auto">
          <a:xfrm>
            <a:off x="4343400" y="1371600"/>
            <a:ext cx="4572000" cy="4800600"/>
          </a:xfrm>
          <a:prstGeom prst="rect">
            <a:avLst/>
          </a:prstGeom>
          <a:noFill/>
        </p:spPr>
      </p:pic>
    </p:spTree>
    <p:extLst>
      <p:ext uri="{BB962C8B-B14F-4D97-AF65-F5344CB8AC3E}">
        <p14:creationId xmlns="" xmlns:p14="http://schemas.microsoft.com/office/powerpoint/2010/main" val="375695184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1143000"/>
          </a:xfrm>
        </p:spPr>
        <p:txBody>
          <a:bodyPr/>
          <a:lstStyle/>
          <a:p>
            <a:r>
              <a:rPr lang="en-US" dirty="0" smtClean="0"/>
              <a:t>Embryology</a:t>
            </a:r>
            <a:endParaRPr lang="en-US" dirty="0"/>
          </a:p>
        </p:txBody>
      </p:sp>
      <p:sp>
        <p:nvSpPr>
          <p:cNvPr id="3" name="Content Placeholder 2"/>
          <p:cNvSpPr>
            <a:spLocks noGrp="1"/>
          </p:cNvSpPr>
          <p:nvPr>
            <p:ph idx="1"/>
          </p:nvPr>
        </p:nvSpPr>
        <p:spPr/>
        <p:txBody>
          <a:bodyPr/>
          <a:lstStyle/>
          <a:p>
            <a:pPr lvl="1"/>
            <a:r>
              <a:rPr lang="en-US" dirty="0"/>
              <a:t>Stages of a vertebrate embryo development are very alike</a:t>
            </a:r>
          </a:p>
          <a:p>
            <a:pPr lvl="2"/>
            <a:r>
              <a:rPr lang="en-US" dirty="0"/>
              <a:t>In early development this fades further into development</a:t>
            </a:r>
          </a:p>
          <a:p>
            <a:endParaRPr lang="en-US" dirty="0"/>
          </a:p>
        </p:txBody>
      </p:sp>
      <p:pic>
        <p:nvPicPr>
          <p:cNvPr id="4" name="Picture 2" descr="http://i723.photobucket.com/albums/ww237/alphamalik/vertebrate-embryos.jpg"/>
          <p:cNvPicPr>
            <a:picLocks noChangeAspect="1" noChangeArrowheads="1"/>
          </p:cNvPicPr>
          <p:nvPr/>
        </p:nvPicPr>
        <p:blipFill>
          <a:blip r:embed="rId2" cstate="print"/>
          <a:srcRect/>
          <a:stretch>
            <a:fillRect/>
          </a:stretch>
        </p:blipFill>
        <p:spPr bwMode="auto">
          <a:xfrm>
            <a:off x="1607127" y="3165764"/>
            <a:ext cx="6248400" cy="3505200"/>
          </a:xfrm>
          <a:prstGeom prst="rect">
            <a:avLst/>
          </a:prstGeom>
          <a:noFill/>
        </p:spPr>
      </p:pic>
    </p:spTree>
    <p:extLst>
      <p:ext uri="{BB962C8B-B14F-4D97-AF65-F5344CB8AC3E}">
        <p14:creationId xmlns="" xmlns:p14="http://schemas.microsoft.com/office/powerpoint/2010/main" val="2830515688"/>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lstStyle/>
          <a:p>
            <a:r>
              <a:rPr lang="en-US" dirty="0" smtClean="0"/>
              <a:t>Biological Molecules</a:t>
            </a:r>
            <a:endParaRPr lang="en-US" dirty="0"/>
          </a:p>
        </p:txBody>
      </p:sp>
      <p:sp>
        <p:nvSpPr>
          <p:cNvPr id="3" name="Content Placeholder 2"/>
          <p:cNvSpPr>
            <a:spLocks noGrp="1"/>
          </p:cNvSpPr>
          <p:nvPr>
            <p:ph sz="half" idx="1"/>
          </p:nvPr>
        </p:nvSpPr>
        <p:spPr/>
        <p:txBody>
          <a:bodyPr>
            <a:normAutofit/>
          </a:bodyPr>
          <a:lstStyle/>
          <a:p>
            <a:r>
              <a:rPr lang="en-US" dirty="0" smtClean="0"/>
              <a:t>Organisms that share many traits should have a more recent common ancestor that organisms that share fewer traits</a:t>
            </a:r>
          </a:p>
          <a:p>
            <a:r>
              <a:rPr lang="en-US" dirty="0" smtClean="0"/>
              <a:t>DNA, RNA, proteins, and other biological molecules can be compared to see relatedness.</a:t>
            </a:r>
            <a:endParaRPr lang="en-US" dirty="0"/>
          </a:p>
        </p:txBody>
      </p:sp>
      <p:pic>
        <p:nvPicPr>
          <p:cNvPr id="5" name="Picture 12" descr="p137"/>
          <p:cNvPicPr>
            <a:picLocks noGrp="1" noChangeAspect="1" noChangeArrowheads="1"/>
          </p:cNvPicPr>
          <p:nvPr>
            <p:ph sz="half" idx="2"/>
          </p:nvPr>
        </p:nvPicPr>
        <p:blipFill>
          <a:blip r:embed="rId2" cstate="print">
            <a:extLst>
              <a:ext uri="{28A0092B-C50C-407E-A947-70E740481C1C}">
                <a14:useLocalDpi xmlns="" xmlns:a14="http://schemas.microsoft.com/office/drawing/2010/main" val="0"/>
              </a:ext>
            </a:extLst>
          </a:blip>
          <a:stretch>
            <a:fillRect/>
          </a:stretch>
        </p:blipFill>
        <p:spPr bwMode="auto">
          <a:xfrm>
            <a:off x="4984872" y="1920875"/>
            <a:ext cx="3365255" cy="4433888"/>
          </a:xfrm>
          <a:prstGeom prst="rect">
            <a:avLst/>
          </a:prstGeom>
          <a:noFill/>
          <a:extLst>
            <a:ext uri="{909E8E84-426E-40DD-AFC4-6F175D3DCCD1}">
              <a14:hiddenFill xmlns="" xmlns:a14="http://schemas.microsoft.com/office/drawing/2010/main">
                <a:solidFill>
                  <a:srgbClr val="FFFFFF"/>
                </a:solidFill>
              </a14:hiddenFill>
            </a:ext>
          </a:extLst>
        </p:spPr>
      </p:pic>
      <p:pic>
        <p:nvPicPr>
          <p:cNvPr id="6" name="Picture 12" descr="p137"/>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689764" y="1371600"/>
            <a:ext cx="3976687" cy="5238750"/>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91282832"/>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Developing Theory</a:t>
            </a:r>
            <a:endParaRPr lang="en-US" dirty="0"/>
          </a:p>
        </p:txBody>
      </p:sp>
      <p:sp>
        <p:nvSpPr>
          <p:cNvPr id="3" name="Content Placeholder 2"/>
          <p:cNvSpPr>
            <a:spLocks noGrp="1"/>
          </p:cNvSpPr>
          <p:nvPr>
            <p:ph idx="1"/>
          </p:nvPr>
        </p:nvSpPr>
        <p:spPr/>
        <p:txBody>
          <a:bodyPr/>
          <a:lstStyle/>
          <a:p>
            <a:r>
              <a:rPr lang="en-US" dirty="0" smtClean="0"/>
              <a:t>Modern synthesis of evolutionary theory</a:t>
            </a:r>
          </a:p>
          <a:p>
            <a:pPr lvl="1"/>
            <a:r>
              <a:rPr lang="en-US" dirty="0" smtClean="0"/>
              <a:t>Blends natural selection and genetic knowledge </a:t>
            </a:r>
          </a:p>
          <a:p>
            <a:pPr lvl="1"/>
            <a:r>
              <a:rPr lang="en-US" dirty="0" smtClean="0"/>
              <a:t>Continues to “evolve” with new scientific discoveries.  </a:t>
            </a:r>
            <a:endParaRPr lang="en-US" dirty="0"/>
          </a:p>
        </p:txBody>
      </p:sp>
    </p:spTree>
    <p:extLst>
      <p:ext uri="{BB962C8B-B14F-4D97-AF65-F5344CB8AC3E}">
        <p14:creationId xmlns="" xmlns:p14="http://schemas.microsoft.com/office/powerpoint/2010/main" val="130058326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a:t>
            </a:r>
            <a:endParaRPr lang="en-US" dirty="0"/>
          </a:p>
        </p:txBody>
      </p:sp>
      <p:sp>
        <p:nvSpPr>
          <p:cNvPr id="3" name="Content Placeholder 2"/>
          <p:cNvSpPr>
            <a:spLocks noGrp="1"/>
          </p:cNvSpPr>
          <p:nvPr>
            <p:ph idx="1"/>
          </p:nvPr>
        </p:nvSpPr>
        <p:spPr/>
        <p:txBody>
          <a:bodyPr/>
          <a:lstStyle/>
          <a:p>
            <a:pPr marL="651510" indent="-514350">
              <a:buFont typeface="+mj-lt"/>
              <a:buAutoNum type="arabicPeriod"/>
            </a:pPr>
            <a:r>
              <a:rPr lang="en-US" dirty="0" smtClean="0"/>
              <a:t>Compare the concepts of homologous structures, analogous structures, and vestigial structures.</a:t>
            </a:r>
          </a:p>
          <a:p>
            <a:pPr marL="651510" indent="-514350">
              <a:buFont typeface="+mj-lt"/>
              <a:buAutoNum type="arabicPeriod"/>
            </a:pPr>
            <a:endParaRPr lang="en-US" dirty="0"/>
          </a:p>
        </p:txBody>
      </p:sp>
    </p:spTree>
    <p:extLst>
      <p:ext uri="{BB962C8B-B14F-4D97-AF65-F5344CB8AC3E}">
        <p14:creationId xmlns="" xmlns:p14="http://schemas.microsoft.com/office/powerpoint/2010/main" val="20623824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descr="http://livinghealthyguide.com/wp-content/uploads/2013/02/body-Evolution.jpg"/>
          <p:cNvPicPr>
            <a:picLocks noChangeAspect="1" noChangeArrowheads="1"/>
          </p:cNvPicPr>
          <p:nvPr/>
        </p:nvPicPr>
        <p:blipFill>
          <a:blip r:embed="rId2" cstate="print"/>
          <a:srcRect/>
          <a:stretch>
            <a:fillRect/>
          </a:stretch>
        </p:blipFill>
        <p:spPr bwMode="auto">
          <a:xfrm>
            <a:off x="381000" y="1219200"/>
            <a:ext cx="8532511" cy="5638800"/>
          </a:xfrm>
          <a:prstGeom prst="rect">
            <a:avLst/>
          </a:prstGeom>
          <a:noFill/>
        </p:spPr>
      </p:pic>
      <p:sp>
        <p:nvSpPr>
          <p:cNvPr id="4" name="Title 3"/>
          <p:cNvSpPr>
            <a:spLocks noGrp="1"/>
          </p:cNvSpPr>
          <p:nvPr>
            <p:ph type="ctrTitle"/>
          </p:nvPr>
        </p:nvSpPr>
        <p:spPr>
          <a:xfrm>
            <a:off x="533400" y="0"/>
            <a:ext cx="7851648" cy="1219200"/>
          </a:xfrm>
        </p:spPr>
        <p:txBody>
          <a:bodyPr/>
          <a:lstStyle/>
          <a:p>
            <a:r>
              <a:rPr lang="en-US" dirty="0" smtClean="0"/>
              <a:t>2.3 Evolution in Action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 xmlns:p14="http://schemas.microsoft.com/office/powerpoint/2010/main" val="92290887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2.3 Objectives</a:t>
            </a:r>
            <a:endParaRPr lang="en-US" dirty="0"/>
          </a:p>
        </p:txBody>
      </p:sp>
      <p:sp>
        <p:nvSpPr>
          <p:cNvPr id="3" name="Content Placeholder 2"/>
          <p:cNvSpPr>
            <a:spLocks noGrp="1"/>
          </p:cNvSpPr>
          <p:nvPr>
            <p:ph idx="1"/>
          </p:nvPr>
        </p:nvSpPr>
        <p:spPr/>
        <p:txBody>
          <a:bodyPr/>
          <a:lstStyle/>
          <a:p>
            <a:r>
              <a:rPr lang="en-US" dirty="0" smtClean="0"/>
              <a:t>Describe how convergent evolution can result among different species.</a:t>
            </a:r>
          </a:p>
          <a:p>
            <a:r>
              <a:rPr lang="en-US" dirty="0" smtClean="0"/>
              <a:t>Explain how divergent evolution can lead to species diversity.</a:t>
            </a:r>
          </a:p>
          <a:p>
            <a:r>
              <a:rPr lang="en-US" dirty="0" smtClean="0"/>
              <a:t>Compare artificial selection and natural selection.</a:t>
            </a:r>
          </a:p>
          <a:p>
            <a:r>
              <a:rPr lang="en-US" dirty="0" smtClean="0"/>
              <a:t>Explain how organisms can undergo coevolution. </a:t>
            </a:r>
            <a:endParaRPr lang="en-US" dirty="0"/>
          </a:p>
        </p:txBody>
      </p:sp>
    </p:spTree>
    <p:extLst>
      <p:ext uri="{BB962C8B-B14F-4D97-AF65-F5344CB8AC3E}">
        <p14:creationId xmlns="" xmlns:p14="http://schemas.microsoft.com/office/powerpoint/2010/main" val="23468859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Evolution in Action</a:t>
            </a:r>
            <a:endParaRPr lang="en-US" dirty="0"/>
          </a:p>
        </p:txBody>
      </p:sp>
      <p:sp>
        <p:nvSpPr>
          <p:cNvPr id="3" name="Content Placeholder 2"/>
          <p:cNvSpPr>
            <a:spLocks noGrp="1"/>
          </p:cNvSpPr>
          <p:nvPr>
            <p:ph idx="1"/>
          </p:nvPr>
        </p:nvSpPr>
        <p:spPr/>
        <p:txBody>
          <a:bodyPr/>
          <a:lstStyle/>
          <a:p>
            <a:r>
              <a:rPr lang="en-US" dirty="0"/>
              <a:t>Evolution is a continuous process and can be observed, recorded and tested today.</a:t>
            </a:r>
          </a:p>
          <a:p>
            <a:r>
              <a:rPr lang="en-US" dirty="0"/>
              <a:t> New species arise from environmental pressure and interactions with other species including humans.</a:t>
            </a:r>
          </a:p>
          <a:p>
            <a:endParaRPr lang="en-US" dirty="0"/>
          </a:p>
        </p:txBody>
      </p:sp>
    </p:spTree>
    <p:extLst>
      <p:ext uri="{BB962C8B-B14F-4D97-AF65-F5344CB8AC3E}">
        <p14:creationId xmlns="" xmlns:p14="http://schemas.microsoft.com/office/powerpoint/2010/main" val="228942249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Case Study – Anole Lizard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Scientists have studied anole lizards of the Caribbean islands of Cuba, Hispaniola, Jamaica, and Puerto Rico.</a:t>
            </a:r>
          </a:p>
          <a:p>
            <a:pPr lvl="1"/>
            <a:r>
              <a:rPr lang="en-US" dirty="0" smtClean="0"/>
              <a:t>They have found at least six different bodies types each adapted to the particular environment they are found in.</a:t>
            </a:r>
          </a:p>
          <a:p>
            <a:pPr lvl="2"/>
            <a:r>
              <a:rPr lang="en-US" dirty="0" smtClean="0"/>
              <a:t>Anole lizards living on tree trunks</a:t>
            </a:r>
          </a:p>
          <a:p>
            <a:pPr lvl="3"/>
            <a:r>
              <a:rPr lang="en-US" dirty="0" smtClean="0"/>
              <a:t>Stocky bodies and long legs </a:t>
            </a:r>
          </a:p>
          <a:p>
            <a:pPr lvl="2"/>
            <a:r>
              <a:rPr lang="en-US" dirty="0" smtClean="0"/>
              <a:t>Anole lizards living on slender branches</a:t>
            </a:r>
          </a:p>
          <a:p>
            <a:pPr lvl="3"/>
            <a:r>
              <a:rPr lang="en-US" dirty="0" smtClean="0"/>
              <a:t>Thin bodies, short legs, and tail</a:t>
            </a:r>
          </a:p>
          <a:p>
            <a:pPr lvl="2"/>
            <a:r>
              <a:rPr lang="en-US" dirty="0" smtClean="0"/>
              <a:t>Anole lizards living in grass</a:t>
            </a:r>
          </a:p>
          <a:p>
            <a:pPr lvl="3"/>
            <a:r>
              <a:rPr lang="en-US" dirty="0" smtClean="0"/>
              <a:t>Slender with very long tails</a:t>
            </a:r>
          </a:p>
          <a:p>
            <a:pPr lvl="1"/>
            <a:r>
              <a:rPr lang="en-US" dirty="0" smtClean="0"/>
              <a:t>Hypothesis to explain why body types are similar on all islands is:</a:t>
            </a:r>
          </a:p>
          <a:p>
            <a:pPr marL="1362456" lvl="2" indent="-457200">
              <a:buFont typeface="+mj-lt"/>
              <a:buAutoNum type="arabicPeriod"/>
            </a:pPr>
            <a:r>
              <a:rPr lang="en-US" dirty="0" smtClean="0"/>
              <a:t>An ancestral anole species specialized in living on twigs originally lived on one island and later migrated to other islands.</a:t>
            </a:r>
          </a:p>
          <a:p>
            <a:pPr marL="1362456" lvl="2" indent="-457200">
              <a:buFont typeface="+mj-lt"/>
              <a:buAutoNum type="arabicPeriod"/>
            </a:pPr>
            <a:r>
              <a:rPr lang="en-US" dirty="0" smtClean="0"/>
              <a:t>Each twig-dwelling species evolved independently on each island from distinct ancestor anole species.</a:t>
            </a:r>
          </a:p>
          <a:p>
            <a:pPr marL="1097280" lvl="1" indent="-457200"/>
            <a:r>
              <a:rPr lang="en-US" dirty="0" smtClean="0"/>
              <a:t>DNA analysis has revealed that hypothesis #2 is correct.</a:t>
            </a:r>
          </a:p>
          <a:p>
            <a:pPr marL="1362456" lvl="2" indent="-457200"/>
            <a:r>
              <a:rPr lang="en-US" dirty="0" smtClean="0"/>
              <a:t>Convergent evolution</a:t>
            </a:r>
            <a:endParaRPr lang="en-US" dirty="0"/>
          </a:p>
          <a:p>
            <a:pPr lvl="2"/>
            <a:endParaRPr lang="en-US" dirty="0"/>
          </a:p>
        </p:txBody>
      </p:sp>
    </p:spTree>
    <p:extLst>
      <p:ext uri="{BB962C8B-B14F-4D97-AF65-F5344CB8AC3E}">
        <p14:creationId xmlns="" xmlns:p14="http://schemas.microsoft.com/office/powerpoint/2010/main" val="52411226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Natural Selection of Anole Lizards</a:t>
            </a:r>
            <a:endParaRPr lang="en-US" dirty="0"/>
          </a:p>
        </p:txBody>
      </p:sp>
      <p:sp>
        <p:nvSpPr>
          <p:cNvPr id="3" name="Content Placeholder 2"/>
          <p:cNvSpPr>
            <a:spLocks noGrp="1"/>
          </p:cNvSpPr>
          <p:nvPr>
            <p:ph idx="1"/>
          </p:nvPr>
        </p:nvSpPr>
        <p:spPr/>
        <p:txBody>
          <a:bodyPr/>
          <a:lstStyle/>
          <a:p>
            <a:endParaRPr lang="en-US"/>
          </a:p>
        </p:txBody>
      </p:sp>
      <p:pic>
        <p:nvPicPr>
          <p:cNvPr id="4" name="Picture 13" descr="p139"/>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13854" y="1752600"/>
            <a:ext cx="9130145" cy="4650664"/>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7196079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Convergent Evolution</a:t>
            </a:r>
            <a:endParaRPr lang="en-US" dirty="0"/>
          </a:p>
        </p:txBody>
      </p:sp>
      <p:sp>
        <p:nvSpPr>
          <p:cNvPr id="3" name="Content Placeholder 2"/>
          <p:cNvSpPr>
            <a:spLocks noGrp="1"/>
          </p:cNvSpPr>
          <p:nvPr>
            <p:ph idx="1"/>
          </p:nvPr>
        </p:nvSpPr>
        <p:spPr/>
        <p:txBody>
          <a:bodyPr/>
          <a:lstStyle/>
          <a:p>
            <a:r>
              <a:rPr lang="en-US" i="1" dirty="0"/>
              <a:t>Convergent evolution- process by which different species evolve similar traits.</a:t>
            </a:r>
          </a:p>
          <a:p>
            <a:pPr lvl="1"/>
            <a:r>
              <a:rPr lang="en-US" dirty="0"/>
              <a:t>They live in similar ecosystems and have similar pressures.</a:t>
            </a:r>
          </a:p>
          <a:p>
            <a:pPr lvl="1"/>
            <a:r>
              <a:rPr lang="en-US" b="1" dirty="0"/>
              <a:t>Similar but Separate –</a:t>
            </a:r>
            <a:r>
              <a:rPr lang="en-US" dirty="0"/>
              <a:t>while they may look similar their evolution occurred independently of one another.</a:t>
            </a:r>
          </a:p>
          <a:p>
            <a:pPr lvl="2"/>
            <a:r>
              <a:rPr lang="en-US" b="1" dirty="0"/>
              <a:t>Bird and bat wings.</a:t>
            </a:r>
          </a:p>
          <a:p>
            <a:endParaRPr lang="en-US" dirty="0"/>
          </a:p>
        </p:txBody>
      </p:sp>
    </p:spTree>
    <p:extLst>
      <p:ext uri="{BB962C8B-B14F-4D97-AF65-F5344CB8AC3E}">
        <p14:creationId xmlns="" xmlns:p14="http://schemas.microsoft.com/office/powerpoint/2010/main" val="2708147579"/>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Divergent Evolution</a:t>
            </a:r>
            <a:endParaRPr lang="en-US" dirty="0"/>
          </a:p>
        </p:txBody>
      </p:sp>
      <p:sp>
        <p:nvSpPr>
          <p:cNvPr id="3" name="Content Placeholder 2"/>
          <p:cNvSpPr>
            <a:spLocks noGrp="1"/>
          </p:cNvSpPr>
          <p:nvPr>
            <p:ph idx="1"/>
          </p:nvPr>
        </p:nvSpPr>
        <p:spPr/>
        <p:txBody>
          <a:bodyPr>
            <a:normAutofit lnSpcReduction="10000"/>
          </a:bodyPr>
          <a:lstStyle/>
          <a:p>
            <a:r>
              <a:rPr lang="en-US" i="1" dirty="0"/>
              <a:t>Divergent Evolution- process by which descendants of a single ancestor diversify into species that fit different parts of the environment.</a:t>
            </a:r>
          </a:p>
          <a:p>
            <a:pPr lvl="1"/>
            <a:r>
              <a:rPr lang="en-US" dirty="0"/>
              <a:t>Anole lizards twig-dwelling and trunk-dwelling</a:t>
            </a:r>
          </a:p>
          <a:p>
            <a:pPr lvl="1"/>
            <a:endParaRPr lang="en-US" dirty="0"/>
          </a:p>
          <a:p>
            <a:r>
              <a:rPr lang="en-US" dirty="0"/>
              <a:t>Sometimes, a new population in a new environment, such as an island, will undergo divergent evolution until the population fills many parts of the environment.</a:t>
            </a:r>
          </a:p>
          <a:p>
            <a:pPr lvl="1"/>
            <a:r>
              <a:rPr lang="en-US" dirty="0"/>
              <a:t>This pattern is known as </a:t>
            </a:r>
            <a:r>
              <a:rPr lang="en-US" i="1" dirty="0"/>
              <a:t>adaptive radiation</a:t>
            </a:r>
          </a:p>
          <a:p>
            <a:pPr lvl="2"/>
            <a:r>
              <a:rPr lang="en-US" i="1" dirty="0"/>
              <a:t>Darwin’s finches.</a:t>
            </a:r>
            <a:endParaRPr lang="en-US" dirty="0"/>
          </a:p>
          <a:p>
            <a:endParaRPr lang="en-US" dirty="0"/>
          </a:p>
        </p:txBody>
      </p:sp>
    </p:spTree>
    <p:extLst>
      <p:ext uri="{BB962C8B-B14F-4D97-AF65-F5344CB8AC3E}">
        <p14:creationId xmlns="" xmlns:p14="http://schemas.microsoft.com/office/powerpoint/2010/main" val="66908831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3074" name="Picture 2" descr="http://isite.lps.org/sputnam/Biology/U6Evolution/finches.pn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533400" y="152398"/>
            <a:ext cx="8153400" cy="661086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10839668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Artificial Selection</a:t>
            </a:r>
            <a:endParaRPr lang="en-US" dirty="0"/>
          </a:p>
        </p:txBody>
      </p:sp>
      <p:sp>
        <p:nvSpPr>
          <p:cNvPr id="3" name="Content Placeholder 2"/>
          <p:cNvSpPr>
            <a:spLocks noGrp="1"/>
          </p:cNvSpPr>
          <p:nvPr>
            <p:ph idx="1"/>
          </p:nvPr>
        </p:nvSpPr>
        <p:spPr/>
        <p:txBody>
          <a:bodyPr/>
          <a:lstStyle/>
          <a:p>
            <a:r>
              <a:rPr lang="en-US" i="1" dirty="0"/>
              <a:t>Artificial selection – when a human breeder chooses individuals that will parent the next generation.</a:t>
            </a:r>
          </a:p>
          <a:p>
            <a:pPr lvl="1"/>
            <a:r>
              <a:rPr lang="en-US" i="1" dirty="0"/>
              <a:t>Dogs</a:t>
            </a:r>
          </a:p>
        </p:txBody>
      </p:sp>
      <p:pic>
        <p:nvPicPr>
          <p:cNvPr id="1026" name="Picture 2" descr="http://2.bp.blogspot.com/_uBR8UtsFyT0/S8CnelltT6I/AAAAAAAAADY/4am3qY2Gwkc/s1600/dogbreed.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4038600" y="2502284"/>
            <a:ext cx="3238500" cy="4089015"/>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 xmlns:p14="http://schemas.microsoft.com/office/powerpoint/2010/main" val="3550859988"/>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5"/>
          <p:cNvSpPr>
            <a:spLocks noGrp="1" noChangeArrowheads="1"/>
          </p:cNvSpPr>
          <p:nvPr>
            <p:ph type="title"/>
          </p:nvPr>
        </p:nvSpPr>
        <p:spPr>
          <a:noFill/>
        </p:spPr>
        <p:txBody>
          <a:bodyPr/>
          <a:lstStyle/>
          <a:p>
            <a:pPr eaLnBrk="1" hangingPunct="1"/>
            <a:r>
              <a:rPr lang="en-US" smtClean="0"/>
              <a:t>Evolution by Artificial Selection</a:t>
            </a:r>
            <a:endParaRPr lang="en-US" b="0" smtClean="0"/>
          </a:p>
        </p:txBody>
      </p:sp>
      <p:sp>
        <p:nvSpPr>
          <p:cNvPr id="1240070" name="Rectangle 6"/>
          <p:cNvSpPr>
            <a:spLocks noGrp="1" noChangeArrowheads="1"/>
          </p:cNvSpPr>
          <p:nvPr>
            <p:ph idx="1"/>
          </p:nvPr>
        </p:nvSpPr>
        <p:spPr>
          <a:xfrm>
            <a:off x="381000" y="1981200"/>
            <a:ext cx="8229600" cy="4343400"/>
          </a:xfrm>
          <a:noFill/>
        </p:spPr>
        <p:txBody>
          <a:bodyPr>
            <a:normAutofit/>
          </a:bodyPr>
          <a:lstStyle/>
          <a:p>
            <a:pPr eaLnBrk="1" hangingPunct="1">
              <a:buClr>
                <a:srgbClr val="FFFFFF"/>
              </a:buClr>
            </a:pPr>
            <a:r>
              <a:rPr lang="en-US" b="1" dirty="0" smtClean="0">
                <a:solidFill>
                  <a:srgbClr val="FFCC00"/>
                </a:solidFill>
              </a:rPr>
              <a:t>Artificial selection</a:t>
            </a:r>
            <a:r>
              <a:rPr lang="en-US" b="1" dirty="0" smtClean="0"/>
              <a:t> </a:t>
            </a:r>
            <a:r>
              <a:rPr lang="en-US" dirty="0" smtClean="0"/>
              <a:t>is the selective breeding of organisms, by humans, for specific desirable characteristics.</a:t>
            </a:r>
          </a:p>
          <a:p>
            <a:pPr eaLnBrk="1" hangingPunct="1">
              <a:buClr>
                <a:srgbClr val="FFFFFF"/>
              </a:buClr>
            </a:pPr>
            <a:r>
              <a:rPr lang="en-US" dirty="0" smtClean="0"/>
              <a:t>Dogs have been bred for certain characteristics.</a:t>
            </a:r>
          </a:p>
          <a:p>
            <a:pPr eaLnBrk="1" hangingPunct="1">
              <a:buClr>
                <a:srgbClr val="FFFFFF"/>
              </a:buClr>
            </a:pPr>
            <a:r>
              <a:rPr lang="en-US" dirty="0" smtClean="0"/>
              <a:t>Fruits, grains, and vegetables are also produced by artificial selection. Humans save seeds from the largest, and sweetest fruits. By selecting for these traits, farmers direct the evolution of crop plants to produce larger, sweeter fruit.</a:t>
            </a:r>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8229600" y="60960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007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007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0070">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0541" fill="hold"/>
                                        <p:tgtEl>
                                          <p:spTgt spid="4"/>
                                        </p:tgtEl>
                                      </p:cBhvr>
                                    </p:cmd>
                                  </p:childTnLst>
                                </p:cTn>
                              </p:par>
                            </p:childTnLst>
                          </p:cTn>
                        </p:par>
                      </p:childTnLst>
                    </p:cTn>
                  </p:par>
                </p:childTnLst>
              </p:cTn>
              <p:nextCondLst>
                <p:cond evt="onClick" delay="0">
                  <p:tgtEl>
                    <p:spTgt spid="4"/>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1240070"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8914" name="Rectangle 5"/>
          <p:cNvSpPr>
            <a:spLocks noGrp="1" noChangeArrowheads="1"/>
          </p:cNvSpPr>
          <p:nvPr>
            <p:ph type="title"/>
          </p:nvPr>
        </p:nvSpPr>
        <p:spPr>
          <a:noFill/>
        </p:spPr>
        <p:txBody>
          <a:bodyPr/>
          <a:lstStyle/>
          <a:p>
            <a:pPr eaLnBrk="1" hangingPunct="1"/>
            <a:r>
              <a:rPr lang="en-US" smtClean="0"/>
              <a:t>Evolution of Resistance</a:t>
            </a:r>
            <a:endParaRPr lang="en-US" b="0" smtClean="0"/>
          </a:p>
        </p:txBody>
      </p:sp>
      <p:sp>
        <p:nvSpPr>
          <p:cNvPr id="1242118" name="Rectangle 6"/>
          <p:cNvSpPr>
            <a:spLocks noGrp="1" noChangeArrowheads="1"/>
          </p:cNvSpPr>
          <p:nvPr>
            <p:ph idx="1"/>
          </p:nvPr>
        </p:nvSpPr>
        <p:spPr>
          <a:xfrm>
            <a:off x="457200" y="1828800"/>
            <a:ext cx="8229600" cy="4343400"/>
          </a:xfrm>
          <a:noFill/>
        </p:spPr>
        <p:txBody>
          <a:bodyPr/>
          <a:lstStyle/>
          <a:p>
            <a:pPr eaLnBrk="1" hangingPunct="1">
              <a:buClr>
                <a:srgbClr val="FFFFFF"/>
              </a:buClr>
            </a:pPr>
            <a:r>
              <a:rPr lang="en-US" b="1" dirty="0" smtClean="0">
                <a:solidFill>
                  <a:srgbClr val="FFCC00"/>
                </a:solidFill>
              </a:rPr>
              <a:t>Resistance</a:t>
            </a:r>
            <a:r>
              <a:rPr lang="en-US" b="1" dirty="0" smtClean="0"/>
              <a:t> </a:t>
            </a:r>
            <a:r>
              <a:rPr lang="en-US" dirty="0" smtClean="0"/>
              <a:t>is the ability of an organism to tolerate a chemical or disease-causing agent.</a:t>
            </a:r>
          </a:p>
          <a:p>
            <a:pPr eaLnBrk="1" hangingPunct="1">
              <a:buClr>
                <a:srgbClr val="FFFFFF"/>
              </a:buClr>
            </a:pPr>
            <a:r>
              <a:rPr lang="en-US" dirty="0" smtClean="0"/>
              <a:t>An organism may be resistant to a chemical when it contains a gene that allows it to break down a chemical into harmless substances.</a:t>
            </a:r>
          </a:p>
          <a:p>
            <a:pPr eaLnBrk="1" hangingPunct="1">
              <a:buClr>
                <a:srgbClr val="FFFFFF"/>
              </a:buClr>
            </a:pPr>
            <a:r>
              <a:rPr lang="en-US" dirty="0" smtClean="0"/>
              <a:t>Humans promote the evolution of resistant populations by trying to control pests and bacteria with chemicals.</a:t>
            </a:r>
          </a:p>
          <a:p>
            <a:pPr eaLnBrk="1" hangingPunct="1">
              <a:buClr>
                <a:srgbClr val="FFFFFF"/>
              </a:buClr>
            </a:pPr>
            <a:endParaRPr lang="en-US" dirty="0" smtClean="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8610600" y="6324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211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211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4211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5" restart="whenNotActive" fill="hold" evtFilter="cancelBubble" nodeType="interactiveSeq">
                <p:stCondLst>
                  <p:cond evt="onClick" delay="0">
                    <p:tgtEl>
                      <p:spTgt spid="4"/>
                    </p:tgtEl>
                  </p:cond>
                </p:stCondLst>
                <p:endSync evt="end" delay="0">
                  <p:rtn val="all"/>
                </p:endSync>
                <p:childTnLst>
                  <p:par>
                    <p:cTn id="16" fill="hold">
                      <p:stCondLst>
                        <p:cond delay="0"/>
                      </p:stCondLst>
                      <p:childTnLst>
                        <p:par>
                          <p:cTn id="17" fill="hold">
                            <p:stCondLst>
                              <p:cond delay="0"/>
                            </p:stCondLst>
                            <p:childTnLst>
                              <p:par>
                                <p:cTn id="18" presetID="1" presetClass="mediacall" presetSubtype="0" fill="hold" nodeType="clickEffect">
                                  <p:stCondLst>
                                    <p:cond delay="0"/>
                                  </p:stCondLst>
                                  <p:childTnLst>
                                    <p:cmd type="call" cmd="playFrom(0.0)">
                                      <p:cBhvr>
                                        <p:cTn id="19" dur="31491" fill="hold"/>
                                        <p:tgtEl>
                                          <p:spTgt spid="4"/>
                                        </p:tgtEl>
                                      </p:cBhvr>
                                    </p:cmd>
                                  </p:childTnLst>
                                </p:cTn>
                              </p:par>
                            </p:childTnLst>
                          </p:cTn>
                        </p:par>
                      </p:childTnLst>
                    </p:cTn>
                  </p:par>
                </p:childTnLst>
              </p:cTn>
              <p:nextCondLst>
                <p:cond evt="onClick" delay="0">
                  <p:tgtEl>
                    <p:spTgt spid="4"/>
                  </p:tgtEl>
                </p:cond>
              </p:nextCondLst>
            </p:seq>
            <p:audio>
              <p:cMediaNode>
                <p:cTn id="20"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1242118"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5"/>
          <p:cNvSpPr>
            <a:spLocks noGrp="1" noChangeArrowheads="1"/>
          </p:cNvSpPr>
          <p:nvPr>
            <p:ph type="title"/>
          </p:nvPr>
        </p:nvSpPr>
        <p:spPr>
          <a:noFill/>
        </p:spPr>
        <p:txBody>
          <a:bodyPr/>
          <a:lstStyle/>
          <a:p>
            <a:pPr eaLnBrk="1" hangingPunct="1"/>
            <a:r>
              <a:rPr lang="en-US" smtClean="0"/>
              <a:t>Pesticide Resistance</a:t>
            </a:r>
          </a:p>
        </p:txBody>
      </p:sp>
      <p:sp>
        <p:nvSpPr>
          <p:cNvPr id="1244166" name="Rectangle 6"/>
          <p:cNvSpPr>
            <a:spLocks noGrp="1" noChangeArrowheads="1"/>
          </p:cNvSpPr>
          <p:nvPr>
            <p:ph idx="1"/>
          </p:nvPr>
        </p:nvSpPr>
        <p:spPr>
          <a:xfrm>
            <a:off x="381000" y="1828800"/>
            <a:ext cx="8229600" cy="4343400"/>
          </a:xfrm>
          <a:noFill/>
        </p:spPr>
        <p:txBody>
          <a:bodyPr>
            <a:normAutofit/>
          </a:bodyPr>
          <a:lstStyle/>
          <a:p>
            <a:pPr eaLnBrk="1" hangingPunct="1">
              <a:buClr>
                <a:srgbClr val="FFFFFF"/>
              </a:buClr>
            </a:pPr>
            <a:r>
              <a:rPr lang="en-US" dirty="0" smtClean="0"/>
              <a:t>A pesticide sprayed on corn to kill grasshoppers, for example, may kill most of the grasshoppers, but those that survive happen to have a gene that protects them from the pesticide. These surviving insects pass on this resistant gene to their offspring.</a:t>
            </a:r>
          </a:p>
          <a:p>
            <a:pPr eaLnBrk="1" hangingPunct="1">
              <a:buClr>
                <a:srgbClr val="FFFFFF"/>
              </a:buClr>
            </a:pPr>
            <a:r>
              <a:rPr lang="en-US" dirty="0" smtClean="0"/>
              <a:t>Each time the corn is sprayed, more resistant grasshoppers enter the population. Eventually the entire population will be resistant, making the pesticide useless.</a:t>
            </a:r>
          </a:p>
          <a:p>
            <a:pPr eaLnBrk="1" hangingPunct="1">
              <a:buClr>
                <a:srgbClr val="FFFFFF"/>
              </a:buClr>
            </a:pPr>
            <a:endParaRPr lang="en-US" dirty="0" smtClean="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8458200" y="6324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416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4416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27751" fill="hold"/>
                                        <p:tgtEl>
                                          <p:spTgt spid="4"/>
                                        </p:tgtEl>
                                      </p:cBhvr>
                                    </p:cmd>
                                  </p:childTnLst>
                                </p:cTn>
                              </p:par>
                            </p:childTnLst>
                          </p:cTn>
                        </p:par>
                      </p:childTnLst>
                    </p:cTn>
                  </p:par>
                </p:childTnLst>
              </p:cTn>
              <p:nextCondLst>
                <p:cond evt="onClick" delay="0">
                  <p:tgtEl>
                    <p:spTgt spid="4"/>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1244166"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noFill/>
        </p:spPr>
        <p:txBody>
          <a:bodyPr/>
          <a:lstStyle/>
          <a:p>
            <a:pPr eaLnBrk="1" hangingPunct="1"/>
            <a:r>
              <a:rPr lang="en-US" smtClean="0"/>
              <a:t>Pesticide Resistance</a:t>
            </a:r>
          </a:p>
        </p:txBody>
      </p:sp>
      <p:pic>
        <p:nvPicPr>
          <p:cNvPr id="43011" name="Picture 3" descr="04_04"/>
          <p:cNvPicPr>
            <a:picLocks noChangeAspect="1" noChangeArrowheads="1"/>
          </p:cNvPicPr>
          <p:nvPr/>
        </p:nvPicPr>
        <p:blipFill>
          <a:blip r:embed="rId3" cstate="print"/>
          <a:srcRect/>
          <a:stretch>
            <a:fillRect/>
          </a:stretch>
        </p:blipFill>
        <p:spPr bwMode="auto">
          <a:xfrm>
            <a:off x="538163" y="1981200"/>
            <a:ext cx="8181975" cy="2760663"/>
          </a:xfrm>
          <a:prstGeom prst="rect">
            <a:avLst/>
          </a:prstGeom>
          <a:noFill/>
          <a:ln w="9525">
            <a:noFill/>
            <a:miter lim="800000"/>
            <a:headEnd/>
            <a:tailEnd/>
          </a:ln>
        </p:spPr>
      </p:pic>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alexanderwild.com/Ants/Making-a-Living/Arboreal-Ants/spinicola6/575653914_xyeMM-M.jpg"/>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62000" y="3200400"/>
            <a:ext cx="6705600" cy="350520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Title 1"/>
          <p:cNvSpPr>
            <a:spLocks noGrp="1"/>
          </p:cNvSpPr>
          <p:nvPr>
            <p:ph type="title"/>
          </p:nvPr>
        </p:nvSpPr>
        <p:spPr>
          <a:xfrm>
            <a:off x="468656" y="228600"/>
            <a:ext cx="8229600" cy="1143000"/>
          </a:xfrm>
        </p:spPr>
        <p:txBody>
          <a:bodyPr/>
          <a:lstStyle/>
          <a:p>
            <a:r>
              <a:rPr lang="en-US" dirty="0" smtClean="0"/>
              <a:t>Coevolution</a:t>
            </a:r>
            <a:endParaRPr lang="en-US" dirty="0"/>
          </a:p>
        </p:txBody>
      </p:sp>
      <p:sp>
        <p:nvSpPr>
          <p:cNvPr id="3" name="Content Placeholder 2"/>
          <p:cNvSpPr>
            <a:spLocks noGrp="1"/>
          </p:cNvSpPr>
          <p:nvPr>
            <p:ph idx="1"/>
          </p:nvPr>
        </p:nvSpPr>
        <p:spPr/>
        <p:txBody>
          <a:bodyPr/>
          <a:lstStyle/>
          <a:p>
            <a:r>
              <a:rPr lang="en-US" i="1" dirty="0"/>
              <a:t>Coevolution – when two or more species have evolved adaptation to each other’s influence</a:t>
            </a:r>
          </a:p>
          <a:p>
            <a:pPr lvl="1"/>
            <a:r>
              <a:rPr lang="en-US" b="1" dirty="0"/>
              <a:t>Together, but Different</a:t>
            </a:r>
          </a:p>
          <a:p>
            <a:pPr lvl="1"/>
            <a:r>
              <a:rPr lang="en-US" dirty="0"/>
              <a:t>Acacia tree and acacia ant</a:t>
            </a:r>
          </a:p>
          <a:p>
            <a:endParaRPr lang="en-US" dirty="0"/>
          </a:p>
        </p:txBody>
      </p:sp>
    </p:spTree>
    <p:extLst>
      <p:ext uri="{BB962C8B-B14F-4D97-AF65-F5344CB8AC3E}">
        <p14:creationId xmlns="" xmlns:p14="http://schemas.microsoft.com/office/powerpoint/2010/main" val="1016110059"/>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22" name="Rectangle 5"/>
          <p:cNvSpPr>
            <a:spLocks noGrp="1" noChangeArrowheads="1"/>
          </p:cNvSpPr>
          <p:nvPr>
            <p:ph type="title"/>
          </p:nvPr>
        </p:nvSpPr>
        <p:spPr>
          <a:noFill/>
        </p:spPr>
        <p:txBody>
          <a:bodyPr/>
          <a:lstStyle/>
          <a:p>
            <a:pPr eaLnBrk="1" hangingPunct="1"/>
            <a:r>
              <a:rPr lang="en-US" smtClean="0"/>
              <a:t>Coevolution</a:t>
            </a:r>
            <a:endParaRPr lang="en-US" b="0" smtClean="0"/>
          </a:p>
        </p:txBody>
      </p:sp>
      <p:sp>
        <p:nvSpPr>
          <p:cNvPr id="1233926" name="Rectangle 6"/>
          <p:cNvSpPr>
            <a:spLocks noGrp="1" noChangeArrowheads="1"/>
          </p:cNvSpPr>
          <p:nvPr>
            <p:ph type="body" idx="1"/>
          </p:nvPr>
        </p:nvSpPr>
        <p:spPr>
          <a:xfrm>
            <a:off x="457200" y="2057400"/>
            <a:ext cx="8229600" cy="4343400"/>
          </a:xfrm>
          <a:noFill/>
        </p:spPr>
        <p:txBody>
          <a:bodyPr/>
          <a:lstStyle/>
          <a:p>
            <a:pPr eaLnBrk="1" hangingPunct="1">
              <a:buClr>
                <a:srgbClr val="FFFFFF"/>
              </a:buClr>
            </a:pPr>
            <a:r>
              <a:rPr lang="en-US" dirty="0" smtClean="0"/>
              <a:t>An example is the Hawaiian honeycreeper, which has a long, curved beak to reach nectar at the base of a flower. The flower has structures that ensure that the bird gets some pollen on its head.</a:t>
            </a:r>
          </a:p>
          <a:p>
            <a:pPr eaLnBrk="1" hangingPunct="1">
              <a:buClr>
                <a:srgbClr val="FFFFFF"/>
              </a:buClr>
            </a:pPr>
            <a:r>
              <a:rPr lang="en-US" dirty="0" smtClean="0"/>
              <a:t>When the bird moves the next flower, some of the pollen will be transferred, helping it to reproduce.</a:t>
            </a:r>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8382000" y="61722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392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3926">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1" restart="whenNotActive" fill="hold" evtFilter="cancelBubble" nodeType="interactiveSeq">
                <p:stCondLst>
                  <p:cond evt="onClick" delay="0">
                    <p:tgtEl>
                      <p:spTgt spid="4"/>
                    </p:tgtEl>
                  </p:cond>
                </p:stCondLst>
                <p:endSync evt="end" delay="0">
                  <p:rtn val="all"/>
                </p:endSync>
                <p:childTnLst>
                  <p:par>
                    <p:cTn id="12" fill="hold">
                      <p:stCondLst>
                        <p:cond delay="0"/>
                      </p:stCondLst>
                      <p:childTnLst>
                        <p:par>
                          <p:cTn id="13" fill="hold">
                            <p:stCondLst>
                              <p:cond delay="0"/>
                            </p:stCondLst>
                            <p:childTnLst>
                              <p:par>
                                <p:cTn id="14" presetID="1" presetClass="mediacall" presetSubtype="0" fill="hold" nodeType="clickEffect">
                                  <p:stCondLst>
                                    <p:cond delay="0"/>
                                  </p:stCondLst>
                                  <p:childTnLst>
                                    <p:cmd type="call" cmd="playFrom(0.0)">
                                      <p:cBhvr>
                                        <p:cTn id="15" dur="38240" fill="hold"/>
                                        <p:tgtEl>
                                          <p:spTgt spid="4"/>
                                        </p:tgtEl>
                                      </p:cBhvr>
                                    </p:cmd>
                                  </p:childTnLst>
                                </p:cTn>
                              </p:par>
                            </p:childTnLst>
                          </p:cTn>
                        </p:par>
                      </p:childTnLst>
                    </p:cTn>
                  </p:par>
                </p:childTnLst>
              </p:cTn>
              <p:nextCondLst>
                <p:cond evt="onClick" delay="0">
                  <p:tgtEl>
                    <p:spTgt spid="4"/>
                  </p:tgtEl>
                </p:cond>
              </p:nextCondLst>
            </p:seq>
            <p:audio>
              <p:cMediaNode>
                <p:cTn id="16"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1233926" grpId="0" build="p"/>
    </p:bldLst>
  </p:timing>
</p:sld>
</file>

<file path=ppt/slides/slide5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4818" name="Rectangle 5"/>
          <p:cNvSpPr>
            <a:spLocks noGrp="1" noChangeArrowheads="1"/>
          </p:cNvSpPr>
          <p:nvPr>
            <p:ph type="title"/>
          </p:nvPr>
        </p:nvSpPr>
        <p:spPr>
          <a:noFill/>
        </p:spPr>
        <p:txBody>
          <a:bodyPr/>
          <a:lstStyle/>
          <a:p>
            <a:pPr eaLnBrk="1" hangingPunct="1"/>
            <a:r>
              <a:rPr lang="en-US" smtClean="0"/>
              <a:t>Coevolution</a:t>
            </a:r>
            <a:endParaRPr lang="en-US" b="0" smtClean="0"/>
          </a:p>
        </p:txBody>
      </p:sp>
      <p:sp>
        <p:nvSpPr>
          <p:cNvPr id="1238022" name="Rectangle 6"/>
          <p:cNvSpPr>
            <a:spLocks noGrp="1" noChangeArrowheads="1"/>
          </p:cNvSpPr>
          <p:nvPr>
            <p:ph type="body" idx="1"/>
          </p:nvPr>
        </p:nvSpPr>
        <p:spPr>
          <a:xfrm>
            <a:off x="381000" y="1828800"/>
            <a:ext cx="8229600" cy="4343400"/>
          </a:xfrm>
          <a:noFill/>
        </p:spPr>
        <p:txBody>
          <a:bodyPr/>
          <a:lstStyle/>
          <a:p>
            <a:pPr eaLnBrk="1" hangingPunct="1">
              <a:buClr>
                <a:srgbClr val="FFFFFF"/>
              </a:buClr>
            </a:pPr>
            <a:r>
              <a:rPr lang="en-US" dirty="0" smtClean="0"/>
              <a:t>The honeycreeper’s adaptation is a long, curved beak.</a:t>
            </a:r>
          </a:p>
          <a:p>
            <a:pPr eaLnBrk="1" hangingPunct="1">
              <a:buClr>
                <a:srgbClr val="FFFFFF"/>
              </a:buClr>
            </a:pPr>
            <a:r>
              <a:rPr lang="en-US" dirty="0" smtClean="0"/>
              <a:t>The plant has two adaptations:</a:t>
            </a:r>
          </a:p>
          <a:p>
            <a:pPr eaLnBrk="1" hangingPunct="1">
              <a:buClr>
                <a:srgbClr val="FFFFFF"/>
              </a:buClr>
            </a:pPr>
            <a:r>
              <a:rPr lang="en-US" dirty="0" smtClean="0"/>
              <a:t>The first is the sweet nectar, which attracts the birds.</a:t>
            </a:r>
          </a:p>
          <a:p>
            <a:pPr eaLnBrk="1" hangingPunct="1">
              <a:buClr>
                <a:srgbClr val="FFFFFF"/>
              </a:buClr>
            </a:pPr>
            <a:r>
              <a:rPr lang="en-US" dirty="0" smtClean="0"/>
              <a:t>The second is the flower structure that forces pollen onto the bird’s head when the bird sips nectar.</a:t>
            </a:r>
          </a:p>
          <a:p>
            <a:pPr eaLnBrk="1" hangingPunct="1">
              <a:buClr>
                <a:srgbClr val="FFFFFF"/>
              </a:buClr>
            </a:pPr>
            <a:endParaRPr lang="en-US" dirty="0" smtClean="0"/>
          </a:p>
        </p:txBody>
      </p:sp>
      <p:pic>
        <p:nvPicPr>
          <p:cNvPr id="4" name="Recorded Sound">
            <a:hlinkClick r:id="" action="ppaction://media"/>
          </p:cNvPr>
          <p:cNvPicPr>
            <a:picLocks noRot="1" noChangeAspect="1"/>
          </p:cNvPicPr>
          <p:nvPr>
            <a:wavAudioFile r:embed="rId1" name="Recorded Sound"/>
          </p:nvPr>
        </p:nvPicPr>
        <p:blipFill>
          <a:blip r:embed="rId4" cstate="print"/>
          <a:stretch>
            <a:fillRect/>
          </a:stretch>
        </p:blipFill>
        <p:spPr>
          <a:xfrm>
            <a:off x="8153400" y="5943600"/>
            <a:ext cx="304800" cy="304800"/>
          </a:xfrm>
          <a:prstGeom prst="rect">
            <a:avLst/>
          </a:prstGeom>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3802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3802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3802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38022">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9" restart="whenNotActive" fill="hold" evtFilter="cancelBubble" nodeType="interactiveSeq">
                <p:stCondLst>
                  <p:cond evt="onClick" delay="0">
                    <p:tgtEl>
                      <p:spTgt spid="4"/>
                    </p:tgtEl>
                  </p:cond>
                </p:stCondLst>
                <p:endSync evt="end" delay="0">
                  <p:rtn val="all"/>
                </p:endSync>
                <p:childTnLst>
                  <p:par>
                    <p:cTn id="20" fill="hold">
                      <p:stCondLst>
                        <p:cond delay="0"/>
                      </p:stCondLst>
                      <p:childTnLst>
                        <p:par>
                          <p:cTn id="21" fill="hold">
                            <p:stCondLst>
                              <p:cond delay="0"/>
                            </p:stCondLst>
                            <p:childTnLst>
                              <p:par>
                                <p:cTn id="22" presetID="1" presetClass="mediacall" presetSubtype="0" fill="hold" nodeType="clickEffect">
                                  <p:stCondLst>
                                    <p:cond delay="0"/>
                                  </p:stCondLst>
                                  <p:childTnLst>
                                    <p:cmd type="call" cmd="playFrom(0.0)">
                                      <p:cBhvr>
                                        <p:cTn id="23" dur="18451" fill="hold"/>
                                        <p:tgtEl>
                                          <p:spTgt spid="4"/>
                                        </p:tgtEl>
                                      </p:cBhvr>
                                    </p:cmd>
                                  </p:childTnLst>
                                </p:cTn>
                              </p:par>
                            </p:childTnLst>
                          </p:cTn>
                        </p:par>
                      </p:childTnLst>
                    </p:cTn>
                  </p:par>
                </p:childTnLst>
              </p:cTn>
              <p:nextCondLst>
                <p:cond evt="onClick" delay="0">
                  <p:tgtEl>
                    <p:spTgt spid="4"/>
                  </p:tgtEl>
                </p:cond>
              </p:nextCondLst>
            </p:seq>
            <p:audio>
              <p:cMediaNode>
                <p:cTn id="24" fill="hold" display="0">
                  <p:stCondLst>
                    <p:cond delay="indefinite"/>
                  </p:stCondLst>
                  <p:endCondLst>
                    <p:cond evt="onNext" delay="0">
                      <p:tgtEl>
                        <p:sldTgt/>
                      </p:tgtEl>
                    </p:cond>
                    <p:cond evt="onPrev" delay="0">
                      <p:tgtEl>
                        <p:sldTgt/>
                      </p:tgtEl>
                    </p:cond>
                    <p:cond evt="onStopAudio" delay="0">
                      <p:tgtEl>
                        <p:sldTgt/>
                      </p:tgtEl>
                    </p:cond>
                  </p:endCondLst>
                </p:cTn>
                <p:tgtEl>
                  <p:spTgt spid="4"/>
                </p:tgtEl>
              </p:cMediaNode>
            </p:audio>
          </p:childTnLst>
        </p:cTn>
      </p:par>
    </p:tnLst>
    <p:bldLst>
      <p:bldP spid="1238022"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err="1" smtClean="0"/>
              <a:t>Coevolution</a:t>
            </a:r>
            <a:r>
              <a:rPr lang="en-US" dirty="0" smtClean="0"/>
              <a:t> Video Clip</a:t>
            </a:r>
            <a:endParaRPr lang="en-US" dirty="0"/>
          </a:p>
        </p:txBody>
      </p:sp>
      <p:sp>
        <p:nvSpPr>
          <p:cNvPr id="5" name="Content Placeholder 4"/>
          <p:cNvSpPr>
            <a:spLocks noGrp="1"/>
          </p:cNvSpPr>
          <p:nvPr>
            <p:ph idx="1"/>
          </p:nvPr>
        </p:nvSpPr>
        <p:spPr/>
        <p:txBody>
          <a:bodyPr/>
          <a:lstStyle/>
          <a:p>
            <a:r>
              <a:rPr lang="en-US" dirty="0" smtClean="0">
                <a:hlinkClick r:id="rId2"/>
              </a:rPr>
              <a:t>http://www.pbs.org/wgbh/evolution/library/01/3/quicktime/l_013_01.html</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Review</a:t>
            </a:r>
            <a:endParaRPr lang="en-US" dirty="0"/>
          </a:p>
        </p:txBody>
      </p:sp>
      <p:sp>
        <p:nvSpPr>
          <p:cNvPr id="3" name="Content Placeholder 2"/>
          <p:cNvSpPr>
            <a:spLocks noGrp="1"/>
          </p:cNvSpPr>
          <p:nvPr>
            <p:ph idx="1"/>
          </p:nvPr>
        </p:nvSpPr>
        <p:spPr/>
        <p:txBody>
          <a:bodyPr>
            <a:normAutofit/>
          </a:bodyPr>
          <a:lstStyle/>
          <a:p>
            <a:pPr marL="651510" lvl="0" indent="-514350">
              <a:buFont typeface="+mj-lt"/>
              <a:buAutoNum type="arabicPeriod"/>
            </a:pPr>
            <a:r>
              <a:rPr lang="en-US" dirty="0"/>
              <a:t>Explain how the anole lizard species on Caribbean islands demonstrates both convergent and divergent evolution.</a:t>
            </a:r>
          </a:p>
          <a:p>
            <a:pPr marL="651510" lvl="0" indent="-514350">
              <a:buFont typeface="+mj-lt"/>
              <a:buAutoNum type="arabicPeriod"/>
            </a:pPr>
            <a:r>
              <a:rPr lang="en-US" dirty="0"/>
              <a:t>What are the key differences and similarities between natural selection and artificial selection?</a:t>
            </a:r>
          </a:p>
          <a:p>
            <a:pPr marL="651510" lvl="0" indent="-514350">
              <a:buFont typeface="+mj-lt"/>
              <a:buAutoNum type="arabicPeriod"/>
            </a:pPr>
            <a:r>
              <a:rPr lang="en-US" dirty="0"/>
              <a:t>Give an example of species that are likely to be coevolving.  Describe how each species influences the evolution of the other species</a:t>
            </a:r>
            <a:r>
              <a:rPr lang="en-US" dirty="0" smtClean="0"/>
              <a:t>.</a:t>
            </a:r>
          </a:p>
          <a:p>
            <a:pPr marL="651510" indent="-514350">
              <a:buFont typeface="+mj-lt"/>
              <a:buAutoNum type="arabicPeriod"/>
            </a:pPr>
            <a:r>
              <a:rPr lang="en-US" dirty="0" smtClean="0"/>
              <a:t>Explain how a population of insects could become resistant to a pesticide.</a:t>
            </a:r>
            <a:endParaRPr lang="en-US" smtClean="0"/>
          </a:p>
          <a:p>
            <a:pPr marL="651510" lvl="0" indent="-514350">
              <a:buNone/>
            </a:pPr>
            <a:endParaRPr lang="en-US" dirty="0"/>
          </a:p>
          <a:p>
            <a:pPr marL="651510" indent="-514350">
              <a:buFont typeface="+mj-lt"/>
              <a:buAutoNum type="arabicPeriod"/>
            </a:pPr>
            <a:endParaRPr lang="en-US" dirty="0"/>
          </a:p>
        </p:txBody>
      </p:sp>
    </p:spTree>
    <p:extLst>
      <p:ext uri="{BB962C8B-B14F-4D97-AF65-F5344CB8AC3E}">
        <p14:creationId xmlns="" xmlns:p14="http://schemas.microsoft.com/office/powerpoint/2010/main" val="43335908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TotalTime>
  <Words>2335</Words>
  <Application>Microsoft Office PowerPoint</Application>
  <PresentationFormat>On-screen Show (4:3)</PresentationFormat>
  <Paragraphs>218</Paragraphs>
  <Slides>53</Slides>
  <Notes>7</Notes>
  <HiddenSlides>0</HiddenSlides>
  <MMClips>5</MMClips>
  <ScaleCrop>false</ScaleCrop>
  <HeadingPairs>
    <vt:vector size="4" baseType="variant">
      <vt:variant>
        <vt:lpstr>Theme</vt:lpstr>
      </vt:variant>
      <vt:variant>
        <vt:i4>1</vt:i4>
      </vt:variant>
      <vt:variant>
        <vt:lpstr>Slide Titles</vt:lpstr>
      </vt:variant>
      <vt:variant>
        <vt:i4>53</vt:i4>
      </vt:variant>
    </vt:vector>
  </HeadingPairs>
  <TitlesOfParts>
    <vt:vector size="54" baseType="lpstr">
      <vt:lpstr>Flow</vt:lpstr>
      <vt:lpstr> Unit 2 – Theory of Evolution</vt:lpstr>
      <vt:lpstr>2-1 History of Evolutionary Thought-Objectives</vt:lpstr>
      <vt:lpstr>Charles Darwin</vt:lpstr>
      <vt:lpstr>The Idea of Evolution</vt:lpstr>
      <vt:lpstr>The Idea of Evolution</vt:lpstr>
      <vt:lpstr>Ideas of Darwin’s Time</vt:lpstr>
      <vt:lpstr>Ideas About Geology</vt:lpstr>
      <vt:lpstr>Strata/Fossil</vt:lpstr>
      <vt:lpstr>Ideas About Geology</vt:lpstr>
      <vt:lpstr>Lamarck’s Ideas on  Evolution</vt:lpstr>
      <vt:lpstr>Darwin’s Ideas</vt:lpstr>
      <vt:lpstr>Darwin’s Voyage</vt:lpstr>
      <vt:lpstr>Descent with Modification</vt:lpstr>
      <vt:lpstr>Slide 14</vt:lpstr>
      <vt:lpstr>Natural Selection</vt:lpstr>
      <vt:lpstr>Natural Selection</vt:lpstr>
      <vt:lpstr>Natural Selection</vt:lpstr>
      <vt:lpstr>Natural Selection Video Clip</vt:lpstr>
      <vt:lpstr>Review</vt:lpstr>
      <vt:lpstr>2.2 Evidence of Evolution</vt:lpstr>
      <vt:lpstr>2-2 Objectives</vt:lpstr>
      <vt:lpstr>The Fossil Record</vt:lpstr>
      <vt:lpstr>The Age of Fossils</vt:lpstr>
      <vt:lpstr>The Distribution of Fossils</vt:lpstr>
      <vt:lpstr>Transitional Species</vt:lpstr>
      <vt:lpstr>Slide 26</vt:lpstr>
      <vt:lpstr>Biogeography</vt:lpstr>
      <vt:lpstr>Anatomy</vt:lpstr>
      <vt:lpstr>Homologous structures</vt:lpstr>
      <vt:lpstr>Analogous</vt:lpstr>
      <vt:lpstr>Vestigial Structures</vt:lpstr>
      <vt:lpstr>Embryology</vt:lpstr>
      <vt:lpstr>Biological Molecules</vt:lpstr>
      <vt:lpstr>Developing Theory</vt:lpstr>
      <vt:lpstr>Review</vt:lpstr>
      <vt:lpstr>2.3 Evolution in Action</vt:lpstr>
      <vt:lpstr>2.3 Objectives</vt:lpstr>
      <vt:lpstr>Evolution in Action</vt:lpstr>
      <vt:lpstr>Case Study – Anole Lizard  </vt:lpstr>
      <vt:lpstr>Natural Selection of Anole Lizards</vt:lpstr>
      <vt:lpstr>Convergent Evolution</vt:lpstr>
      <vt:lpstr>Divergent Evolution</vt:lpstr>
      <vt:lpstr>Slide 43</vt:lpstr>
      <vt:lpstr>Artificial Selection</vt:lpstr>
      <vt:lpstr>Evolution by Artificial Selection</vt:lpstr>
      <vt:lpstr>Evolution of Resistance</vt:lpstr>
      <vt:lpstr>Pesticide Resistance</vt:lpstr>
      <vt:lpstr>Pesticide Resistance</vt:lpstr>
      <vt:lpstr>Coevolution</vt:lpstr>
      <vt:lpstr>Coevolution</vt:lpstr>
      <vt:lpstr>Coevolution</vt:lpstr>
      <vt:lpstr>Coevolution Video Clip</vt:lpstr>
      <vt:lpstr>Review</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kklingaman</dc:creator>
  <cp:lastModifiedBy>kklingaman</cp:lastModifiedBy>
  <cp:revision>5</cp:revision>
  <dcterms:created xsi:type="dcterms:W3CDTF">2014-09-03T13:11:15Z</dcterms:created>
  <dcterms:modified xsi:type="dcterms:W3CDTF">2014-09-23T16:38:40Z</dcterms:modified>
</cp:coreProperties>
</file>