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1" r:id="rId1"/>
  </p:sldMasterIdLst>
  <p:notesMasterIdLst>
    <p:notesMasterId r:id="rId38"/>
  </p:notesMasterIdLst>
  <p:sldIdLst>
    <p:sldId id="256" r:id="rId2"/>
    <p:sldId id="292" r:id="rId3"/>
    <p:sldId id="293" r:id="rId4"/>
    <p:sldId id="294" r:id="rId5"/>
    <p:sldId id="265" r:id="rId6"/>
    <p:sldId id="296" r:id="rId7"/>
    <p:sldId id="295" r:id="rId8"/>
    <p:sldId id="297" r:id="rId9"/>
    <p:sldId id="298" r:id="rId10"/>
    <p:sldId id="290" r:id="rId11"/>
    <p:sldId id="277" r:id="rId12"/>
    <p:sldId id="309" r:id="rId13"/>
    <p:sldId id="310" r:id="rId14"/>
    <p:sldId id="300" r:id="rId15"/>
    <p:sldId id="312" r:id="rId16"/>
    <p:sldId id="313" r:id="rId17"/>
    <p:sldId id="314" r:id="rId18"/>
    <p:sldId id="315" r:id="rId19"/>
    <p:sldId id="301" r:id="rId20"/>
    <p:sldId id="316" r:id="rId21"/>
    <p:sldId id="317" r:id="rId22"/>
    <p:sldId id="318" r:id="rId23"/>
    <p:sldId id="319" r:id="rId24"/>
    <p:sldId id="320" r:id="rId25"/>
    <p:sldId id="299" r:id="rId26"/>
    <p:sldId id="303" r:id="rId27"/>
    <p:sldId id="304" r:id="rId28"/>
    <p:sldId id="305" r:id="rId29"/>
    <p:sldId id="306" r:id="rId30"/>
    <p:sldId id="307" r:id="rId31"/>
    <p:sldId id="308" r:id="rId32"/>
    <p:sldId id="302" r:id="rId33"/>
    <p:sldId id="268" r:id="rId34"/>
    <p:sldId id="311" r:id="rId35"/>
    <p:sldId id="291" r:id="rId36"/>
    <p:sldId id="259"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06" autoAdjust="0"/>
    <p:restoredTop sz="67634" autoAdjust="0"/>
  </p:normalViewPr>
  <p:slideViewPr>
    <p:cSldViewPr snapToGrid="0">
      <p:cViewPr varScale="1">
        <p:scale>
          <a:sx n="71" d="100"/>
          <a:sy n="71" d="100"/>
        </p:scale>
        <p:origin x="723" y="3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B59A74-2DFB-4E10-B7FB-6ABE7641653F}" type="datetimeFigureOut">
              <a:rPr lang="en-US" smtClean="0"/>
              <a:t>3/5/2018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B2A97E-F8F0-4377-9AED-F416D7FDDD99}" type="slidenum">
              <a:rPr lang="en-US" smtClean="0"/>
              <a:t>‹#›</a:t>
            </a:fld>
            <a:endParaRPr lang="en-US"/>
          </a:p>
        </p:txBody>
      </p:sp>
    </p:spTree>
    <p:extLst>
      <p:ext uri="{BB962C8B-B14F-4D97-AF65-F5344CB8AC3E}">
        <p14:creationId xmlns:p14="http://schemas.microsoft.com/office/powerpoint/2010/main" val="2066842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Increasing</a:t>
            </a:r>
            <a:r>
              <a:rPr lang="en-US" baseline="0" dirty="0"/>
              <a:t> </a:t>
            </a:r>
            <a:r>
              <a:rPr lang="en-US" dirty="0"/>
              <a:t>SWD Enrollment: Leadin</a:t>
            </a:r>
            <a:r>
              <a:rPr lang="en-US" baseline="0" dirty="0"/>
              <a:t>g to greater Division I Units through Needs Based Funding</a:t>
            </a:r>
            <a:endParaRPr lang="en-US" dirty="0"/>
          </a:p>
          <a:p>
            <a:endParaRPr lang="en-US" b="1" dirty="0"/>
          </a:p>
          <a:p>
            <a:endParaRPr lang="en-US" b="1" dirty="0"/>
          </a:p>
        </p:txBody>
      </p:sp>
      <p:sp>
        <p:nvSpPr>
          <p:cNvPr id="4" name="Slide Number Placeholder 3"/>
          <p:cNvSpPr>
            <a:spLocks noGrp="1"/>
          </p:cNvSpPr>
          <p:nvPr>
            <p:ph type="sldNum" sz="quarter" idx="10"/>
          </p:nvPr>
        </p:nvSpPr>
        <p:spPr/>
        <p:txBody>
          <a:bodyPr/>
          <a:lstStyle/>
          <a:p>
            <a:fld id="{CCB2A97E-F8F0-4377-9AED-F416D7FDDD99}" type="slidenum">
              <a:rPr lang="en-US" smtClean="0"/>
              <a:t>5</a:t>
            </a:fld>
            <a:endParaRPr lang="en-US"/>
          </a:p>
        </p:txBody>
      </p:sp>
    </p:spTree>
    <p:extLst>
      <p:ext uri="{BB962C8B-B14F-4D97-AF65-F5344CB8AC3E}">
        <p14:creationId xmlns:p14="http://schemas.microsoft.com/office/powerpoint/2010/main" val="3978529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FF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pPr/>
              <a:t>3/5/2018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1750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0682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t>3/5/2018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659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3/5/2018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44721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3/5/2018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02185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3/5/2018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96912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6DFF08F-DC6B-4601-B491-B0F83F6DD2DA}" type="datetimeFigureOut">
              <a:rPr lang="en-US" smtClean="0"/>
              <a:t>3/5/2018</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55162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6DFF08F-DC6B-4601-B491-B0F83F6DD2DA}" type="datetimeFigureOut">
              <a:rPr lang="en-US" smtClean="0"/>
              <a:t>3/5/2018</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t>‹#›</a:t>
            </a:fld>
            <a:endParaRPr lang="en-US" dirty="0"/>
          </a:p>
        </p:txBody>
      </p:sp>
    </p:spTree>
    <p:extLst>
      <p:ext uri="{BB962C8B-B14F-4D97-AF65-F5344CB8AC3E}">
        <p14:creationId xmlns:p14="http://schemas.microsoft.com/office/powerpoint/2010/main" val="788823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3/5/2018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spTree>
    <p:extLst>
      <p:ext uri="{BB962C8B-B14F-4D97-AF65-F5344CB8AC3E}">
        <p14:creationId xmlns:p14="http://schemas.microsoft.com/office/powerpoint/2010/main" val="2212162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319343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3/5/2018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08809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6DFF08F-DC6B-4601-B491-B0F83F6DD2DA}" type="datetimeFigureOut">
              <a:rPr lang="en-US" smtClean="0"/>
              <a:pPr/>
              <a:t>3/5/2018</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570165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40672" y="618281"/>
            <a:ext cx="10058399" cy="3566160"/>
          </a:xfrm>
        </p:spPr>
        <p:txBody>
          <a:bodyPr/>
          <a:lstStyle/>
          <a:p>
            <a:pPr algn="ctr"/>
            <a:r>
              <a:rPr lang="en-US" dirty="0"/>
              <a:t>Inclusive Practices in Red Clay</a:t>
            </a:r>
          </a:p>
        </p:txBody>
      </p:sp>
      <p:sp>
        <p:nvSpPr>
          <p:cNvPr id="3" name="Subtitle 2"/>
          <p:cNvSpPr>
            <a:spLocks noGrp="1"/>
          </p:cNvSpPr>
          <p:nvPr>
            <p:ph type="subTitle" idx="1"/>
          </p:nvPr>
        </p:nvSpPr>
        <p:spPr/>
        <p:txBody>
          <a:bodyPr>
            <a:noAutofit/>
          </a:bodyPr>
          <a:lstStyle/>
          <a:p>
            <a:pPr algn="ctr"/>
            <a:r>
              <a:rPr lang="en-US" i="1" dirty="0"/>
              <a:t>RCCSD Board Workshop</a:t>
            </a:r>
          </a:p>
          <a:p>
            <a:pPr algn="ctr"/>
            <a:r>
              <a:rPr lang="en-US" i="1" dirty="0"/>
              <a:t>March 6, 2018</a:t>
            </a:r>
          </a:p>
        </p:txBody>
      </p:sp>
      <p:pic>
        <p:nvPicPr>
          <p:cNvPr id="1028" name="Picture 4" descr="https://www.schoolchoicede.org/DistrictAssets/32/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7423" y="321070"/>
            <a:ext cx="2664898" cy="1572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5242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Shared Vision for Inclusive Practices</a:t>
            </a:r>
          </a:p>
        </p:txBody>
      </p:sp>
      <p:sp>
        <p:nvSpPr>
          <p:cNvPr id="3" name="Content Placeholder 2"/>
          <p:cNvSpPr>
            <a:spLocks noGrp="1"/>
          </p:cNvSpPr>
          <p:nvPr>
            <p:ph idx="1"/>
          </p:nvPr>
        </p:nvSpPr>
        <p:spPr>
          <a:xfrm>
            <a:off x="1097280" y="1845734"/>
            <a:ext cx="10058400" cy="4840816"/>
          </a:xfrm>
        </p:spPr>
        <p:txBody>
          <a:bodyPr>
            <a:normAutofit/>
          </a:bodyPr>
          <a:lstStyle/>
          <a:p>
            <a:r>
              <a:rPr lang="en-US" sz="2800" dirty="0"/>
              <a:t>All members of the Red Clay community will demonstrate the belief and expectation that every student be given equal opportunity and equal access to a high quality inclusive education with the ultimate goal of being college and/or career ready.</a:t>
            </a:r>
          </a:p>
          <a:p>
            <a:endParaRPr lang="en-US" sz="2800" dirty="0"/>
          </a:p>
          <a:p>
            <a:r>
              <a:rPr lang="en-US" sz="2800" dirty="0"/>
              <a:t>All Red Clay schools will develop a greater capacity to teach all learners.  The Red Clay School District is committed to continuous improvement through examining and realigning appropriate structures, supports and resources for the instructions of all students in all schools.</a:t>
            </a:r>
          </a:p>
        </p:txBody>
      </p:sp>
    </p:spTree>
    <p:extLst>
      <p:ext uri="{BB962C8B-B14F-4D97-AF65-F5344CB8AC3E}">
        <p14:creationId xmlns:p14="http://schemas.microsoft.com/office/powerpoint/2010/main" val="2535005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Guiding Principles for Inclusive Practices</a:t>
            </a:r>
          </a:p>
        </p:txBody>
      </p:sp>
      <p:sp>
        <p:nvSpPr>
          <p:cNvPr id="3" name="Content Placeholder 2"/>
          <p:cNvSpPr>
            <a:spLocks noGrp="1"/>
          </p:cNvSpPr>
          <p:nvPr>
            <p:ph idx="1"/>
          </p:nvPr>
        </p:nvSpPr>
        <p:spPr>
          <a:xfrm>
            <a:off x="1097280" y="1845734"/>
            <a:ext cx="10058400" cy="4840816"/>
          </a:xfrm>
        </p:spPr>
        <p:txBody>
          <a:bodyPr>
            <a:normAutofit/>
          </a:bodyPr>
          <a:lstStyle/>
          <a:p>
            <a:r>
              <a:rPr lang="en-US" sz="2800" dirty="0"/>
              <a:t>1. Belief &amp; Expectation</a:t>
            </a:r>
          </a:p>
          <a:p>
            <a:r>
              <a:rPr lang="en-US" sz="2800" dirty="0"/>
              <a:t>- Shared ownership of all students; Welcoming &amp; supportive school communities</a:t>
            </a:r>
          </a:p>
          <a:p>
            <a:r>
              <a:rPr lang="en-US" sz="2800" dirty="0"/>
              <a:t>2. Capacity</a:t>
            </a:r>
          </a:p>
          <a:p>
            <a:r>
              <a:rPr lang="en-US" sz="2800" dirty="0"/>
              <a:t>- Job-embedded professional development; Professional Learning Communities used to facilitate collaboration between teachers</a:t>
            </a:r>
          </a:p>
          <a:p>
            <a:r>
              <a:rPr lang="en-US" sz="2800" dirty="0"/>
              <a:t>3. Structures, Supports &amp; Resources</a:t>
            </a:r>
          </a:p>
          <a:p>
            <a:r>
              <a:rPr lang="en-US" sz="2800" dirty="0"/>
              <a:t>- School-based continuum of services; Realignment of resources and supports</a:t>
            </a:r>
          </a:p>
        </p:txBody>
      </p:sp>
    </p:spTree>
    <p:extLst>
      <p:ext uri="{BB962C8B-B14F-4D97-AF65-F5344CB8AC3E}">
        <p14:creationId xmlns:p14="http://schemas.microsoft.com/office/powerpoint/2010/main" val="3915657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Committee Recommendations</a:t>
            </a:r>
          </a:p>
        </p:txBody>
      </p:sp>
      <p:sp>
        <p:nvSpPr>
          <p:cNvPr id="3" name="Content Placeholder 2"/>
          <p:cNvSpPr>
            <a:spLocks noGrp="1"/>
          </p:cNvSpPr>
          <p:nvPr>
            <p:ph idx="1"/>
          </p:nvPr>
        </p:nvSpPr>
        <p:spPr>
          <a:xfrm>
            <a:off x="1595756" y="1737360"/>
            <a:ext cx="9555480" cy="4892040"/>
          </a:xfrm>
        </p:spPr>
        <p:txBody>
          <a:bodyPr>
            <a:normAutofit lnSpcReduction="10000"/>
          </a:bodyPr>
          <a:lstStyle/>
          <a:p>
            <a:r>
              <a:rPr lang="en-US" sz="2600" dirty="0"/>
              <a:t>Elementary school ELL students transition to attendance zone school in SY 15-16.  </a:t>
            </a:r>
          </a:p>
          <a:p>
            <a:endParaRPr lang="en-US" sz="2600" dirty="0"/>
          </a:p>
          <a:p>
            <a:r>
              <a:rPr lang="en-US" sz="2600" dirty="0"/>
              <a:t>Middle school ELL students transition to their attendance zone school in SY 15-16.</a:t>
            </a:r>
          </a:p>
          <a:p>
            <a:endParaRPr lang="en-US" sz="2600" dirty="0"/>
          </a:p>
          <a:p>
            <a:r>
              <a:rPr lang="en-US" sz="2600" dirty="0"/>
              <a:t>Students attending Richardson Park Learning Center transition to their attendance zone school in SY 15-16.</a:t>
            </a:r>
          </a:p>
          <a:p>
            <a:endParaRPr lang="en-US" sz="2600" dirty="0"/>
          </a:p>
          <a:p>
            <a:r>
              <a:rPr lang="en-US" sz="2600" dirty="0"/>
              <a:t>Students attending Central School transition to their attendance zone school in SY 15-16.</a:t>
            </a:r>
          </a:p>
        </p:txBody>
      </p:sp>
      <p:pic>
        <p:nvPicPr>
          <p:cNvPr id="1026"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686" y="1845734"/>
            <a:ext cx="573616" cy="5736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686" y="5674784"/>
            <a:ext cx="573616" cy="57361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686" y="3078269"/>
            <a:ext cx="573616" cy="57361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96536" y="4320434"/>
            <a:ext cx="727993" cy="685800"/>
          </a:xfrm>
          <a:prstGeom prst="rect">
            <a:avLst/>
          </a:prstGeom>
        </p:spPr>
      </p:pic>
    </p:spTree>
    <p:extLst>
      <p:ext uri="{BB962C8B-B14F-4D97-AF65-F5344CB8AC3E}">
        <p14:creationId xmlns:p14="http://schemas.microsoft.com/office/powerpoint/2010/main" val="1109921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Enrollment of English Learners &amp; Students with Disabilities</a:t>
            </a:r>
          </a:p>
        </p:txBody>
      </p:sp>
      <p:sp>
        <p:nvSpPr>
          <p:cNvPr id="3" name="Content Placeholder 2"/>
          <p:cNvSpPr>
            <a:spLocks noGrp="1"/>
          </p:cNvSpPr>
          <p:nvPr>
            <p:ph idx="1"/>
          </p:nvPr>
        </p:nvSpPr>
        <p:spPr>
          <a:xfrm>
            <a:off x="1097280" y="1845733"/>
            <a:ext cx="10058400" cy="4424437"/>
          </a:xfrm>
        </p:spPr>
        <p:txBody>
          <a:bodyPr>
            <a:normAutofit fontScale="77500" lnSpcReduction="20000"/>
          </a:bodyPr>
          <a:lstStyle/>
          <a:p>
            <a:r>
              <a:rPr lang="en-US" sz="2800" dirty="0">
                <a:solidFill>
                  <a:schemeClr val="tx1"/>
                </a:solidFill>
              </a:rPr>
              <a:t>Increasing Enrollment of English Learners</a:t>
            </a:r>
          </a:p>
          <a:p>
            <a:pPr lvl="1">
              <a:buFont typeface="Arial" panose="020B0604020202020204" pitchFamily="34" charset="0"/>
              <a:buChar char="•"/>
            </a:pPr>
            <a:r>
              <a:rPr lang="en-US" sz="2800" dirty="0">
                <a:solidFill>
                  <a:schemeClr val="tx1"/>
                </a:solidFill>
              </a:rPr>
              <a:t>17-18 SY – 2,506</a:t>
            </a:r>
          </a:p>
          <a:p>
            <a:pPr lvl="1">
              <a:buFont typeface="Arial" panose="020B0604020202020204" pitchFamily="34" charset="0"/>
              <a:buChar char="•"/>
            </a:pPr>
            <a:r>
              <a:rPr lang="en-US" sz="2800" dirty="0">
                <a:solidFill>
                  <a:schemeClr val="tx1"/>
                </a:solidFill>
              </a:rPr>
              <a:t>16-17 SY – 2,327</a:t>
            </a:r>
          </a:p>
          <a:p>
            <a:pPr lvl="1">
              <a:buFont typeface="Arial" panose="020B0604020202020204" pitchFamily="34" charset="0"/>
              <a:buChar char="•"/>
            </a:pPr>
            <a:r>
              <a:rPr lang="en-US" sz="2800" dirty="0">
                <a:solidFill>
                  <a:schemeClr val="tx1"/>
                </a:solidFill>
              </a:rPr>
              <a:t>15-16 SY – 2,046</a:t>
            </a:r>
          </a:p>
          <a:p>
            <a:pPr lvl="1">
              <a:buFont typeface="Arial" panose="020B0604020202020204" pitchFamily="34" charset="0"/>
              <a:buChar char="•"/>
            </a:pPr>
            <a:r>
              <a:rPr lang="en-US" sz="2800" dirty="0">
                <a:solidFill>
                  <a:schemeClr val="tx1"/>
                </a:solidFill>
              </a:rPr>
              <a:t>14-15 SY – 2,001</a:t>
            </a:r>
          </a:p>
          <a:p>
            <a:pPr marL="201168" lvl="1" indent="0">
              <a:buNone/>
            </a:pPr>
            <a:r>
              <a:rPr lang="en-US" sz="2800" dirty="0">
                <a:solidFill>
                  <a:schemeClr val="tx1"/>
                </a:solidFill>
              </a:rPr>
              <a:t>25.2% increase of English Learners from 14-15 to 17-18 SY</a:t>
            </a:r>
          </a:p>
          <a:p>
            <a:endParaRPr lang="en-US" sz="2800" dirty="0">
              <a:solidFill>
                <a:schemeClr val="tx1"/>
              </a:solidFill>
            </a:endParaRPr>
          </a:p>
          <a:p>
            <a:r>
              <a:rPr lang="en-US" sz="2800" dirty="0">
                <a:solidFill>
                  <a:schemeClr val="tx1"/>
                </a:solidFill>
              </a:rPr>
              <a:t>Increasing Enrollment of Students with Disabilities</a:t>
            </a:r>
          </a:p>
          <a:p>
            <a:pPr lvl="1">
              <a:buFont typeface="Arial" panose="020B0604020202020204" pitchFamily="34" charset="0"/>
              <a:buChar char="•"/>
            </a:pPr>
            <a:r>
              <a:rPr lang="en-US" sz="2800" dirty="0">
                <a:solidFill>
                  <a:schemeClr val="tx1"/>
                </a:solidFill>
              </a:rPr>
              <a:t>17-18 SY (as of 12/1 count) – 2,705</a:t>
            </a:r>
          </a:p>
          <a:p>
            <a:pPr lvl="1">
              <a:buFont typeface="Arial" panose="020B0604020202020204" pitchFamily="34" charset="0"/>
              <a:buChar char="•"/>
            </a:pPr>
            <a:r>
              <a:rPr lang="en-US" sz="2800" dirty="0">
                <a:solidFill>
                  <a:schemeClr val="tx1"/>
                </a:solidFill>
              </a:rPr>
              <a:t>16-17 SY – 2,565</a:t>
            </a:r>
          </a:p>
          <a:p>
            <a:pPr lvl="1">
              <a:buFont typeface="Arial" panose="020B0604020202020204" pitchFamily="34" charset="0"/>
              <a:buChar char="•"/>
            </a:pPr>
            <a:r>
              <a:rPr lang="en-US" sz="2800" dirty="0">
                <a:solidFill>
                  <a:schemeClr val="tx1"/>
                </a:solidFill>
              </a:rPr>
              <a:t>15-16 SY – 2,498</a:t>
            </a:r>
          </a:p>
          <a:p>
            <a:pPr lvl="1">
              <a:buFont typeface="Arial" panose="020B0604020202020204" pitchFamily="34" charset="0"/>
              <a:buChar char="•"/>
            </a:pPr>
            <a:r>
              <a:rPr lang="en-US" sz="2800" dirty="0">
                <a:solidFill>
                  <a:schemeClr val="tx1"/>
                </a:solidFill>
              </a:rPr>
              <a:t>14-15 SY – 2,342</a:t>
            </a:r>
          </a:p>
          <a:p>
            <a:pPr marL="201168" lvl="1" indent="0">
              <a:buNone/>
            </a:pPr>
            <a:r>
              <a:rPr lang="en-US" sz="2800" dirty="0">
                <a:solidFill>
                  <a:schemeClr val="tx1"/>
                </a:solidFill>
              </a:rPr>
              <a:t>15.5% increase of students with disabilities from 14-15 to 17-18 SY</a:t>
            </a:r>
          </a:p>
          <a:p>
            <a:pPr lvl="1">
              <a:buFont typeface="Arial" panose="020B0604020202020204" pitchFamily="34" charset="0"/>
              <a:buChar char="•"/>
            </a:pPr>
            <a:endParaRPr lang="en-US" sz="2600" dirty="0"/>
          </a:p>
          <a:p>
            <a:pPr lvl="1">
              <a:buFont typeface="Arial" panose="020B0604020202020204" pitchFamily="34" charset="0"/>
              <a:buChar char="•"/>
            </a:pPr>
            <a:endParaRPr lang="en-US" sz="2600" dirty="0"/>
          </a:p>
          <a:p>
            <a:pPr marL="201168" lvl="1" indent="0">
              <a:buNone/>
            </a:pPr>
            <a:endParaRPr lang="en-US" sz="2600" dirty="0"/>
          </a:p>
          <a:p>
            <a:endParaRPr lang="en-US" sz="2800" dirty="0"/>
          </a:p>
        </p:txBody>
      </p:sp>
    </p:spTree>
    <p:extLst>
      <p:ext uri="{BB962C8B-B14F-4D97-AF65-F5344CB8AC3E}">
        <p14:creationId xmlns:p14="http://schemas.microsoft.com/office/powerpoint/2010/main" val="1031825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74084"/>
            <a:ext cx="10058400" cy="1450757"/>
          </a:xfrm>
        </p:spPr>
        <p:txBody>
          <a:bodyPr/>
          <a:lstStyle/>
          <a:p>
            <a:r>
              <a:rPr lang="en-US" dirty="0"/>
              <a:t>Students with Disabilities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90925176"/>
              </p:ext>
            </p:extLst>
          </p:nvPr>
        </p:nvGraphicFramePr>
        <p:xfrm>
          <a:off x="1096963" y="1846263"/>
          <a:ext cx="10058400" cy="3627120"/>
        </p:xfrm>
        <a:graphic>
          <a:graphicData uri="http://schemas.openxmlformats.org/drawingml/2006/table">
            <a:tbl>
              <a:tblPr firstRow="1" bandRow="1">
                <a:tableStyleId>{5C22544A-7EE6-4342-B048-85BDC9FD1C3A}</a:tableStyleId>
              </a:tblPr>
              <a:tblGrid>
                <a:gridCol w="5029200">
                  <a:extLst>
                    <a:ext uri="{9D8B030D-6E8A-4147-A177-3AD203B41FA5}">
                      <a16:colId xmlns:a16="http://schemas.microsoft.com/office/drawing/2014/main" val="20000"/>
                    </a:ext>
                  </a:extLst>
                </a:gridCol>
                <a:gridCol w="5029200">
                  <a:extLst>
                    <a:ext uri="{9D8B030D-6E8A-4147-A177-3AD203B41FA5}">
                      <a16:colId xmlns:a16="http://schemas.microsoft.com/office/drawing/2014/main" val="20001"/>
                    </a:ext>
                  </a:extLst>
                </a:gridCol>
              </a:tblGrid>
              <a:tr h="370840">
                <a:tc>
                  <a:txBody>
                    <a:bodyPr/>
                    <a:lstStyle/>
                    <a:p>
                      <a:r>
                        <a:rPr lang="en-US" sz="2600" dirty="0"/>
                        <a:t>Age Group</a:t>
                      </a:r>
                    </a:p>
                  </a:txBody>
                  <a:tcPr/>
                </a:tc>
                <a:tc>
                  <a:txBody>
                    <a:bodyPr/>
                    <a:lstStyle/>
                    <a:p>
                      <a:r>
                        <a:rPr lang="en-US" sz="2600" dirty="0"/>
                        <a:t>Number of</a:t>
                      </a:r>
                      <a:r>
                        <a:rPr lang="en-US" sz="2600" baseline="0" dirty="0"/>
                        <a:t> Students</a:t>
                      </a:r>
                      <a:endParaRPr lang="en-US" sz="2600" dirty="0"/>
                    </a:p>
                  </a:txBody>
                  <a:tcPr/>
                </a:tc>
                <a:extLst>
                  <a:ext uri="{0D108BD9-81ED-4DB2-BD59-A6C34878D82A}">
                    <a16:rowId xmlns:a16="http://schemas.microsoft.com/office/drawing/2014/main" val="10000"/>
                  </a:ext>
                </a:extLst>
              </a:tr>
              <a:tr h="370840">
                <a:tc>
                  <a:txBody>
                    <a:bodyPr/>
                    <a:lstStyle/>
                    <a:p>
                      <a:r>
                        <a:rPr lang="en-US" sz="2600" dirty="0"/>
                        <a:t>2</a:t>
                      </a:r>
                      <a:r>
                        <a:rPr lang="en-US" sz="2600" baseline="0" dirty="0"/>
                        <a:t> and Under</a:t>
                      </a:r>
                      <a:endParaRPr lang="en-US" sz="2600" dirty="0"/>
                    </a:p>
                  </a:txBody>
                  <a:tcPr/>
                </a:tc>
                <a:tc>
                  <a:txBody>
                    <a:bodyPr/>
                    <a:lstStyle/>
                    <a:p>
                      <a:r>
                        <a:rPr lang="en-US" sz="2600" dirty="0"/>
                        <a:t>8</a:t>
                      </a:r>
                    </a:p>
                    <a:p>
                      <a:r>
                        <a:rPr lang="en-US" sz="2600" i="1" dirty="0"/>
                        <a:t>Note:</a:t>
                      </a:r>
                      <a:r>
                        <a:rPr lang="en-US" sz="2600" i="1" baseline="0" dirty="0"/>
                        <a:t> Additional students served through Child Development Watch with District collaboration</a:t>
                      </a:r>
                    </a:p>
                  </a:txBody>
                  <a:tcPr/>
                </a:tc>
                <a:extLst>
                  <a:ext uri="{0D108BD9-81ED-4DB2-BD59-A6C34878D82A}">
                    <a16:rowId xmlns:a16="http://schemas.microsoft.com/office/drawing/2014/main" val="10001"/>
                  </a:ext>
                </a:extLst>
              </a:tr>
              <a:tr h="370840">
                <a:tc>
                  <a:txBody>
                    <a:bodyPr/>
                    <a:lstStyle/>
                    <a:p>
                      <a:r>
                        <a:rPr lang="en-US" sz="2600" dirty="0"/>
                        <a:t>3-5</a:t>
                      </a:r>
                    </a:p>
                  </a:txBody>
                  <a:tcPr/>
                </a:tc>
                <a:tc>
                  <a:txBody>
                    <a:bodyPr/>
                    <a:lstStyle/>
                    <a:p>
                      <a:r>
                        <a:rPr lang="en-US" sz="2600" baseline="0" dirty="0"/>
                        <a:t>343</a:t>
                      </a:r>
                    </a:p>
                  </a:txBody>
                  <a:tcPr/>
                </a:tc>
                <a:extLst>
                  <a:ext uri="{0D108BD9-81ED-4DB2-BD59-A6C34878D82A}">
                    <a16:rowId xmlns:a16="http://schemas.microsoft.com/office/drawing/2014/main" val="10002"/>
                  </a:ext>
                </a:extLst>
              </a:tr>
              <a:tr h="370840">
                <a:tc>
                  <a:txBody>
                    <a:bodyPr/>
                    <a:lstStyle/>
                    <a:p>
                      <a:r>
                        <a:rPr lang="en-US" sz="2600" dirty="0"/>
                        <a:t>6-21</a:t>
                      </a:r>
                    </a:p>
                  </a:txBody>
                  <a:tcPr/>
                </a:tc>
                <a:tc>
                  <a:txBody>
                    <a:bodyPr/>
                    <a:lstStyle/>
                    <a:p>
                      <a:r>
                        <a:rPr lang="en-US" sz="2600" baseline="0" dirty="0"/>
                        <a:t>2354</a:t>
                      </a:r>
                    </a:p>
                  </a:txBody>
                  <a:tcPr/>
                </a:tc>
                <a:extLst>
                  <a:ext uri="{0D108BD9-81ED-4DB2-BD59-A6C34878D82A}">
                    <a16:rowId xmlns:a16="http://schemas.microsoft.com/office/drawing/2014/main" val="10003"/>
                  </a:ext>
                </a:extLst>
              </a:tr>
              <a:tr h="370840">
                <a:tc>
                  <a:txBody>
                    <a:bodyPr/>
                    <a:lstStyle/>
                    <a:p>
                      <a:r>
                        <a:rPr lang="en-US" sz="2600" b="1" dirty="0"/>
                        <a:t>Total</a:t>
                      </a:r>
                    </a:p>
                  </a:txBody>
                  <a:tcPr/>
                </a:tc>
                <a:tc>
                  <a:txBody>
                    <a:bodyPr/>
                    <a:lstStyle/>
                    <a:p>
                      <a:r>
                        <a:rPr lang="en-US" sz="2600" b="1" baseline="0" dirty="0"/>
                        <a:t>2,705</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380108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5273" y="321000"/>
            <a:ext cx="10058400" cy="1450757"/>
          </a:xfrm>
        </p:spPr>
        <p:txBody>
          <a:bodyPr/>
          <a:lstStyle/>
          <a:p>
            <a:r>
              <a:rPr lang="en-US" dirty="0"/>
              <a:t>Richardson Park Learning Center</a:t>
            </a:r>
          </a:p>
        </p:txBody>
      </p:sp>
      <p:sp>
        <p:nvSpPr>
          <p:cNvPr id="3" name="Content Placeholder 2"/>
          <p:cNvSpPr>
            <a:spLocks noGrp="1"/>
          </p:cNvSpPr>
          <p:nvPr>
            <p:ph idx="1"/>
          </p:nvPr>
        </p:nvSpPr>
        <p:spPr>
          <a:xfrm>
            <a:off x="1097280" y="1845734"/>
            <a:ext cx="10058400" cy="4440766"/>
          </a:xfrm>
        </p:spPr>
        <p:txBody>
          <a:bodyPr>
            <a:normAutofit/>
          </a:bodyPr>
          <a:lstStyle/>
          <a:p>
            <a:r>
              <a:rPr lang="en-US" sz="2600" dirty="0"/>
              <a:t>Majority of K-5 students transitioned to feeder or choice elementary school in SY 15-16 </a:t>
            </a:r>
          </a:p>
          <a:p>
            <a:r>
              <a:rPr lang="en-US" sz="2600" dirty="0"/>
              <a:t>Exception – Students with autism in need of full day autism support classrooms</a:t>
            </a:r>
          </a:p>
          <a:p>
            <a:r>
              <a:rPr lang="en-US" sz="2600" b="1" dirty="0"/>
              <a:t>Current Enrollment:</a:t>
            </a:r>
          </a:p>
          <a:p>
            <a:r>
              <a:rPr lang="en-US" sz="2600" dirty="0"/>
              <a:t>Preschool = 209 students (variety of disability categories) </a:t>
            </a:r>
          </a:p>
          <a:p>
            <a:r>
              <a:rPr lang="en-US" sz="2600" dirty="0"/>
              <a:t>K-5 = 25 students with autism</a:t>
            </a:r>
          </a:p>
          <a:p>
            <a:r>
              <a:rPr lang="en-US" sz="2600" dirty="0"/>
              <a:t>Itinerant or Outside District Placement = 51 students (variety of disability categories)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097280" y="1011981"/>
            <a:ext cx="727993" cy="685800"/>
          </a:xfrm>
          <a:prstGeom prst="rect">
            <a:avLst/>
          </a:prstGeom>
        </p:spPr>
      </p:pic>
    </p:spTree>
    <p:extLst>
      <p:ext uri="{BB962C8B-B14F-4D97-AF65-F5344CB8AC3E}">
        <p14:creationId xmlns:p14="http://schemas.microsoft.com/office/powerpoint/2010/main" val="1948079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 Allocation</a:t>
            </a:r>
          </a:p>
        </p:txBody>
      </p:sp>
      <p:sp>
        <p:nvSpPr>
          <p:cNvPr id="3" name="Content Placeholder 2"/>
          <p:cNvSpPr>
            <a:spLocks noGrp="1"/>
          </p:cNvSpPr>
          <p:nvPr>
            <p:ph idx="1"/>
          </p:nvPr>
        </p:nvSpPr>
        <p:spPr>
          <a:xfrm>
            <a:off x="1097280" y="1845734"/>
            <a:ext cx="10058400" cy="5012266"/>
          </a:xfrm>
        </p:spPr>
        <p:txBody>
          <a:bodyPr>
            <a:normAutofit lnSpcReduction="10000"/>
          </a:bodyPr>
          <a:lstStyle/>
          <a:p>
            <a:r>
              <a:rPr lang="en-US" sz="2600" dirty="0"/>
              <a:t>Starting in spring 2016, process for staffing included district team meeting with building principal to discuss staffing for English learner support and special education. Process continued in spring 2017 to allow greater collaboration on use of unit funding.</a:t>
            </a:r>
          </a:p>
          <a:p>
            <a:r>
              <a:rPr lang="en-US" sz="2600" dirty="0"/>
              <a:t>For the 17-18 school year, staffing collaboration led to:</a:t>
            </a:r>
          </a:p>
          <a:p>
            <a:r>
              <a:rPr lang="en-US" sz="2600" dirty="0"/>
              <a:t>Hiring of 6 additional EL teachers (4 elementary, 1 middle, 1 high)</a:t>
            </a:r>
          </a:p>
          <a:p>
            <a:r>
              <a:rPr lang="en-US" sz="2600" dirty="0"/>
              <a:t>Addition of full time Educational Diagnosticians and School Psychologists for all schools -</a:t>
            </a:r>
          </a:p>
          <a:p>
            <a:pPr lvl="1"/>
            <a:r>
              <a:rPr lang="en-US" sz="2600" dirty="0"/>
              <a:t>Increase of 3 FTE for EDs </a:t>
            </a:r>
          </a:p>
          <a:p>
            <a:pPr lvl="1"/>
            <a:r>
              <a:rPr lang="en-US" sz="2600" dirty="0"/>
              <a:t>Increase of 8 FTE for Psychologists</a:t>
            </a:r>
          </a:p>
          <a:p>
            <a:pPr lvl="1"/>
            <a:r>
              <a:rPr lang="en-US" sz="2600" dirty="0"/>
              <a:t>Increase in number of specialists supporting students with autism (+1 psychologist and +2 speech language therapists)</a:t>
            </a:r>
          </a:p>
          <a:p>
            <a:endParaRPr lang="en-US" sz="2600" dirty="0"/>
          </a:p>
          <a:p>
            <a:pPr lvl="1"/>
            <a:endParaRPr lang="en-US" sz="2600" dirty="0"/>
          </a:p>
          <a:p>
            <a:pPr lvl="1"/>
            <a:endParaRPr lang="en-US" sz="2600" dirty="0"/>
          </a:p>
          <a:p>
            <a:pPr lvl="1"/>
            <a:endParaRPr lang="en-US" sz="2600" dirty="0"/>
          </a:p>
          <a:p>
            <a:pPr marL="201168" lvl="1" indent="0">
              <a:buNone/>
            </a:pPr>
            <a:endParaRPr lang="en-US" sz="2600" dirty="0"/>
          </a:p>
        </p:txBody>
      </p:sp>
    </p:spTree>
    <p:extLst>
      <p:ext uri="{BB962C8B-B14F-4D97-AF65-F5344CB8AC3E}">
        <p14:creationId xmlns:p14="http://schemas.microsoft.com/office/powerpoint/2010/main" val="1840347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 Allocation Impact</a:t>
            </a:r>
          </a:p>
        </p:txBody>
      </p:sp>
      <p:sp>
        <p:nvSpPr>
          <p:cNvPr id="3" name="Content Placeholder 2"/>
          <p:cNvSpPr>
            <a:spLocks noGrp="1"/>
          </p:cNvSpPr>
          <p:nvPr>
            <p:ph idx="1"/>
          </p:nvPr>
        </p:nvSpPr>
        <p:spPr>
          <a:xfrm>
            <a:off x="1097280" y="1845734"/>
            <a:ext cx="10058400" cy="5012266"/>
          </a:xfrm>
        </p:spPr>
        <p:txBody>
          <a:bodyPr>
            <a:normAutofit/>
          </a:bodyPr>
          <a:lstStyle/>
          <a:p>
            <a:r>
              <a:rPr lang="en-US" sz="2600" dirty="0"/>
              <a:t>Increase of number of EL teachers and amount of ELD instruction provided</a:t>
            </a:r>
          </a:p>
          <a:p>
            <a:r>
              <a:rPr lang="en-US" sz="2600" dirty="0"/>
              <a:t>Increase of special education teachers in targeted schools allowing for development of continuum of services within feeder schools</a:t>
            </a:r>
          </a:p>
          <a:p>
            <a:r>
              <a:rPr lang="en-US" sz="2600" dirty="0"/>
              <a:t>Additional counseling and behavioral support through school psychologist interventions </a:t>
            </a:r>
          </a:p>
          <a:p>
            <a:r>
              <a:rPr lang="en-US" sz="2600" dirty="0"/>
              <a:t>Reduced number of suspensions – </a:t>
            </a:r>
          </a:p>
          <a:p>
            <a:r>
              <a:rPr lang="en-US" sz="2600" dirty="0"/>
              <a:t>17-18 SY – 318 suspensions in mid-December (compared to 942 at the same time in the 16-17 SY)</a:t>
            </a:r>
          </a:p>
          <a:p>
            <a:pPr lvl="1"/>
            <a:endParaRPr lang="en-US" sz="2600" dirty="0"/>
          </a:p>
          <a:p>
            <a:pPr lvl="1"/>
            <a:endParaRPr lang="en-US" sz="2600" dirty="0"/>
          </a:p>
          <a:p>
            <a:pPr lvl="1"/>
            <a:endParaRPr lang="en-US" sz="2600" dirty="0"/>
          </a:p>
          <a:p>
            <a:pPr marL="201168" lvl="1" indent="0">
              <a:buNone/>
            </a:pPr>
            <a:endParaRPr lang="en-US" sz="2600" dirty="0"/>
          </a:p>
        </p:txBody>
      </p:sp>
    </p:spTree>
    <p:extLst>
      <p:ext uri="{BB962C8B-B14F-4D97-AF65-F5344CB8AC3E}">
        <p14:creationId xmlns:p14="http://schemas.microsoft.com/office/powerpoint/2010/main" val="2661147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Focus on Inclusive Practices within RCCSD Strategic Plan</a:t>
            </a:r>
          </a:p>
        </p:txBody>
      </p:sp>
      <p:sp>
        <p:nvSpPr>
          <p:cNvPr id="3" name="Content Placeholder 2"/>
          <p:cNvSpPr>
            <a:spLocks noGrp="1"/>
          </p:cNvSpPr>
          <p:nvPr>
            <p:ph idx="1"/>
          </p:nvPr>
        </p:nvSpPr>
        <p:spPr>
          <a:xfrm>
            <a:off x="1097280" y="1845734"/>
            <a:ext cx="10058400" cy="4163180"/>
          </a:xfrm>
        </p:spPr>
        <p:txBody>
          <a:bodyPr>
            <a:normAutofit/>
          </a:bodyPr>
          <a:lstStyle/>
          <a:p>
            <a:pPr>
              <a:buFont typeface="Arial" panose="020B0604020202020204" pitchFamily="34" charset="0"/>
              <a:buChar char="•"/>
            </a:pPr>
            <a:r>
              <a:rPr lang="en-US" sz="2800" dirty="0"/>
              <a:t>Early Intervention Services and Preschool Sustainability (Goal 1)</a:t>
            </a:r>
          </a:p>
          <a:p>
            <a:pPr>
              <a:buFont typeface="Arial" panose="020B0604020202020204" pitchFamily="34" charset="0"/>
              <a:buChar char="•"/>
            </a:pPr>
            <a:r>
              <a:rPr lang="en-US" sz="2800" dirty="0"/>
              <a:t>Secondary Transition Services (Goal 2)</a:t>
            </a:r>
          </a:p>
          <a:p>
            <a:pPr>
              <a:buFont typeface="Arial" panose="020B0604020202020204" pitchFamily="34" charset="0"/>
              <a:buChar char="•"/>
            </a:pPr>
            <a:r>
              <a:rPr lang="en-US" sz="2800" b="1" dirty="0">
                <a:solidFill>
                  <a:schemeClr val="tx1"/>
                </a:solidFill>
              </a:rPr>
              <a:t>Inclusive School Culture (Goal 3)</a:t>
            </a:r>
          </a:p>
          <a:p>
            <a:pPr>
              <a:buFont typeface="Arial" panose="020B0604020202020204" pitchFamily="34" charset="0"/>
              <a:buChar char="•"/>
            </a:pPr>
            <a:r>
              <a:rPr lang="en-US" sz="2800" b="1" dirty="0">
                <a:solidFill>
                  <a:schemeClr val="tx1"/>
                </a:solidFill>
              </a:rPr>
              <a:t>Academic Supports &amp; Interventions (Goal 3)</a:t>
            </a:r>
          </a:p>
          <a:p>
            <a:pPr>
              <a:buFont typeface="Arial" panose="020B0604020202020204" pitchFamily="34" charset="0"/>
              <a:buChar char="•"/>
            </a:pPr>
            <a:r>
              <a:rPr lang="en-US" sz="2800" b="1" dirty="0">
                <a:solidFill>
                  <a:schemeClr val="tx1"/>
                </a:solidFill>
              </a:rPr>
              <a:t>Social/Emotional Support &amp; Interventions (Goal 3)</a:t>
            </a:r>
          </a:p>
          <a:p>
            <a:pPr>
              <a:buFont typeface="Arial" panose="020B0604020202020204" pitchFamily="34" charset="0"/>
              <a:buChar char="•"/>
            </a:pPr>
            <a:r>
              <a:rPr lang="en-US" sz="2800" b="1" dirty="0">
                <a:solidFill>
                  <a:schemeClr val="tx1"/>
                </a:solidFill>
              </a:rPr>
              <a:t>Autism Support Expansion (Goal 3)</a:t>
            </a:r>
          </a:p>
          <a:p>
            <a:pPr>
              <a:buFont typeface="Arial" panose="020B0604020202020204" pitchFamily="34" charset="0"/>
              <a:buChar char="•"/>
            </a:pPr>
            <a:r>
              <a:rPr lang="en-US" sz="2800" b="1" dirty="0">
                <a:solidFill>
                  <a:schemeClr val="tx1"/>
                </a:solidFill>
              </a:rPr>
              <a:t>Family Engagement (Goal 3)</a:t>
            </a:r>
          </a:p>
        </p:txBody>
      </p:sp>
    </p:spTree>
    <p:extLst>
      <p:ext uri="{BB962C8B-B14F-4D97-AF65-F5344CB8AC3E}">
        <p14:creationId xmlns:p14="http://schemas.microsoft.com/office/powerpoint/2010/main" val="2550014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Inclusive School Culture</a:t>
            </a:r>
          </a:p>
        </p:txBody>
      </p:sp>
      <p:sp>
        <p:nvSpPr>
          <p:cNvPr id="3" name="Subtitle 2"/>
          <p:cNvSpPr>
            <a:spLocks noGrp="1"/>
          </p:cNvSpPr>
          <p:nvPr>
            <p:ph type="subTitle" idx="1"/>
          </p:nvPr>
        </p:nvSpPr>
        <p:spPr/>
        <p:txBody>
          <a:bodyPr/>
          <a:lstStyle/>
          <a:p>
            <a:r>
              <a:rPr lang="en-US" i="1" dirty="0"/>
              <a:t>Sarah Celestin, Special Services</a:t>
            </a:r>
          </a:p>
          <a:p>
            <a:r>
              <a:rPr lang="en-US" i="1" dirty="0"/>
              <a:t>Carol Beck, English Learner Services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3755" y="628444"/>
            <a:ext cx="5546420" cy="2307047"/>
          </a:xfrm>
          <a:prstGeom prst="rect">
            <a:avLst/>
          </a:prstGeom>
        </p:spPr>
      </p:pic>
    </p:spTree>
    <p:extLst>
      <p:ext uri="{BB962C8B-B14F-4D97-AF65-F5344CB8AC3E}">
        <p14:creationId xmlns:p14="http://schemas.microsoft.com/office/powerpoint/2010/main" val="415607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Inclusive School Culture</a:t>
            </a:r>
          </a:p>
        </p:txBody>
      </p:sp>
      <p:sp>
        <p:nvSpPr>
          <p:cNvPr id="3" name="Content Placeholder 2"/>
          <p:cNvSpPr>
            <a:spLocks noGrp="1"/>
          </p:cNvSpPr>
          <p:nvPr>
            <p:ph idx="1"/>
          </p:nvPr>
        </p:nvSpPr>
        <p:spPr>
          <a:xfrm>
            <a:off x="1097280" y="1845734"/>
            <a:ext cx="10058400" cy="4163180"/>
          </a:xfrm>
        </p:spPr>
        <p:txBody>
          <a:bodyPr>
            <a:normAutofit/>
          </a:bodyPr>
          <a:lstStyle/>
          <a:p>
            <a:pPr marL="0" indent="0">
              <a:buNone/>
            </a:pPr>
            <a:r>
              <a:rPr lang="en-US" sz="2800" b="1" dirty="0">
                <a:solidFill>
                  <a:schemeClr val="tx1"/>
                </a:solidFill>
              </a:rPr>
              <a:t>1. Culturally Responsive Practices</a:t>
            </a:r>
          </a:p>
          <a:p>
            <a:pPr marL="0" indent="0">
              <a:buNone/>
            </a:pPr>
            <a:r>
              <a:rPr lang="en-US" sz="2800" dirty="0">
                <a:solidFill>
                  <a:schemeClr val="tx1"/>
                </a:solidFill>
              </a:rPr>
              <a:t>Professional Development for Administrators – 8/14/17</a:t>
            </a:r>
          </a:p>
          <a:p>
            <a:pPr marL="0" indent="0">
              <a:buNone/>
            </a:pPr>
            <a:r>
              <a:rPr lang="en-US" sz="2800" dirty="0">
                <a:solidFill>
                  <a:schemeClr val="tx1"/>
                </a:solidFill>
              </a:rPr>
              <a:t>District EL Conference: Success for All – 10/6/17</a:t>
            </a:r>
          </a:p>
          <a:p>
            <a:pPr marL="0" indent="0">
              <a:buNone/>
            </a:pPr>
            <a:r>
              <a:rPr lang="en-US" sz="2800" dirty="0">
                <a:solidFill>
                  <a:schemeClr val="tx1"/>
                </a:solidFill>
              </a:rPr>
              <a:t>District Conference on Equity &amp; Cultural Awareness – 1/26/18</a:t>
            </a:r>
          </a:p>
          <a:p>
            <a:pPr marL="0" indent="0">
              <a:buNone/>
            </a:pPr>
            <a:r>
              <a:rPr lang="en-US" sz="2800" dirty="0">
                <a:solidFill>
                  <a:schemeClr val="tx1"/>
                </a:solidFill>
              </a:rPr>
              <a:t>Building Specific Training with community-based partners such as DSEA, UD’s Center for Teaching &amp; Assessment of Learning &amp; Center for Disabilities Studies</a:t>
            </a:r>
          </a:p>
          <a:p>
            <a:pPr marL="0" indent="0">
              <a:buNone/>
            </a:pPr>
            <a:r>
              <a:rPr lang="en-US" sz="2800" dirty="0">
                <a:solidFill>
                  <a:schemeClr val="tx1"/>
                </a:solidFill>
              </a:rPr>
              <a:t>	</a:t>
            </a:r>
          </a:p>
          <a:p>
            <a:pPr marL="0" indent="0">
              <a:buNone/>
            </a:pPr>
            <a:endParaRPr lang="en-US" sz="2800" b="1" dirty="0">
              <a:solidFill>
                <a:schemeClr val="tx1"/>
              </a:solidFill>
            </a:endParaRPr>
          </a:p>
        </p:txBody>
      </p:sp>
    </p:spTree>
    <p:extLst>
      <p:ext uri="{BB962C8B-B14F-4D97-AF65-F5344CB8AC3E}">
        <p14:creationId xmlns:p14="http://schemas.microsoft.com/office/powerpoint/2010/main" val="256397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Inclusive School Culture</a:t>
            </a:r>
          </a:p>
        </p:txBody>
      </p:sp>
      <p:sp>
        <p:nvSpPr>
          <p:cNvPr id="3" name="Content Placeholder 2"/>
          <p:cNvSpPr>
            <a:spLocks noGrp="1"/>
          </p:cNvSpPr>
          <p:nvPr>
            <p:ph idx="1"/>
          </p:nvPr>
        </p:nvSpPr>
        <p:spPr>
          <a:xfrm>
            <a:off x="1097280" y="1845734"/>
            <a:ext cx="10058400" cy="4612216"/>
          </a:xfrm>
        </p:spPr>
        <p:txBody>
          <a:bodyPr>
            <a:normAutofit fontScale="92500" lnSpcReduction="10000"/>
          </a:bodyPr>
          <a:lstStyle/>
          <a:p>
            <a:pPr marL="0" indent="0">
              <a:buNone/>
            </a:pPr>
            <a:r>
              <a:rPr lang="en-US" sz="2800" b="1" dirty="0">
                <a:solidFill>
                  <a:schemeClr val="tx1"/>
                </a:solidFill>
              </a:rPr>
              <a:t>2. Trauma-informed Systems</a:t>
            </a:r>
          </a:p>
          <a:p>
            <a:pPr marL="0" indent="0">
              <a:buNone/>
            </a:pPr>
            <a:r>
              <a:rPr lang="en-US" sz="2800" dirty="0">
                <a:solidFill>
                  <a:schemeClr val="tx1"/>
                </a:solidFill>
              </a:rPr>
              <a:t>Compassionate Connections in collaboration with DOE – Highlands, </a:t>
            </a:r>
            <a:r>
              <a:rPr lang="en-US" sz="2800" dirty="0" err="1">
                <a:solidFill>
                  <a:schemeClr val="tx1"/>
                </a:solidFill>
              </a:rPr>
              <a:t>Shortlidge</a:t>
            </a:r>
            <a:r>
              <a:rPr lang="en-US" sz="2800" dirty="0">
                <a:solidFill>
                  <a:schemeClr val="tx1"/>
                </a:solidFill>
              </a:rPr>
              <a:t> &amp; Warner </a:t>
            </a:r>
          </a:p>
          <a:p>
            <a:pPr marL="0" indent="0">
              <a:buNone/>
            </a:pPr>
            <a:r>
              <a:rPr lang="en-US" sz="2800" dirty="0">
                <a:solidFill>
                  <a:schemeClr val="tx1"/>
                </a:solidFill>
              </a:rPr>
              <a:t>	Training on Compassionate Schools model of trauma-informed 	practices – August team training, December follow-up training</a:t>
            </a:r>
          </a:p>
          <a:p>
            <a:pPr marL="0" indent="0">
              <a:buNone/>
            </a:pPr>
            <a:r>
              <a:rPr lang="en-US" sz="2800" dirty="0">
                <a:solidFill>
                  <a:schemeClr val="tx1"/>
                </a:solidFill>
              </a:rPr>
              <a:t>Opportunity Grant through DOE for UD’s collaboration with Richardson Park</a:t>
            </a:r>
          </a:p>
          <a:p>
            <a:pPr marL="0" indent="0">
              <a:buNone/>
            </a:pPr>
            <a:r>
              <a:rPr lang="en-US" sz="2800" dirty="0">
                <a:solidFill>
                  <a:schemeClr val="tx1"/>
                </a:solidFill>
              </a:rPr>
              <a:t>	Implementation of screening and Tier 2 intervention for 	students who have experienced trauma</a:t>
            </a:r>
          </a:p>
          <a:p>
            <a:pPr marL="0" indent="0">
              <a:buNone/>
            </a:pPr>
            <a:r>
              <a:rPr lang="en-US" sz="2800" dirty="0">
                <a:solidFill>
                  <a:schemeClr val="tx1"/>
                </a:solidFill>
              </a:rPr>
              <a:t>Salisbury State University collaboration with Dickinson on implementation of trauma-informed practices school-wide</a:t>
            </a:r>
          </a:p>
          <a:p>
            <a:pPr marL="0" indent="0">
              <a:buNone/>
            </a:pPr>
            <a:endParaRPr lang="en-US" sz="2800" b="1" dirty="0">
              <a:solidFill>
                <a:schemeClr val="tx1"/>
              </a:solidFill>
            </a:endParaRPr>
          </a:p>
        </p:txBody>
      </p:sp>
    </p:spTree>
    <p:extLst>
      <p:ext uri="{BB962C8B-B14F-4D97-AF65-F5344CB8AC3E}">
        <p14:creationId xmlns:p14="http://schemas.microsoft.com/office/powerpoint/2010/main" val="5783703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7551420" cy="3566160"/>
          </a:xfrm>
        </p:spPr>
        <p:txBody>
          <a:bodyPr/>
          <a:lstStyle/>
          <a:p>
            <a:r>
              <a:rPr lang="en-US" dirty="0"/>
              <a:t>Academic Supports </a:t>
            </a:r>
            <a:br>
              <a:rPr lang="en-US" dirty="0"/>
            </a:br>
            <a:r>
              <a:rPr lang="en-US" dirty="0"/>
              <a:t>&amp; Interventions</a:t>
            </a:r>
          </a:p>
        </p:txBody>
      </p:sp>
      <p:sp>
        <p:nvSpPr>
          <p:cNvPr id="3" name="Subtitle 2"/>
          <p:cNvSpPr>
            <a:spLocks noGrp="1"/>
          </p:cNvSpPr>
          <p:nvPr>
            <p:ph type="subTitle" idx="1"/>
          </p:nvPr>
        </p:nvSpPr>
        <p:spPr/>
        <p:txBody>
          <a:bodyPr/>
          <a:lstStyle/>
          <a:p>
            <a:r>
              <a:rPr lang="en-US" i="1" dirty="0"/>
              <a:t>Carol Beck, English Learner Services</a:t>
            </a:r>
          </a:p>
          <a:p>
            <a:r>
              <a:rPr lang="en-US" i="1" dirty="0"/>
              <a:t>Kenny Oates, Special Services</a:t>
            </a:r>
          </a:p>
        </p:txBody>
      </p:sp>
      <p:pic>
        <p:nvPicPr>
          <p:cNvPr id="2050" name="Picture 2" descr="Image result for academ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75" y="628444"/>
            <a:ext cx="3362325" cy="3419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093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Academic Supports &amp; Interventions</a:t>
            </a:r>
          </a:p>
        </p:txBody>
      </p:sp>
      <p:sp>
        <p:nvSpPr>
          <p:cNvPr id="3" name="Content Placeholder 2"/>
          <p:cNvSpPr>
            <a:spLocks noGrp="1"/>
          </p:cNvSpPr>
          <p:nvPr>
            <p:ph idx="1"/>
          </p:nvPr>
        </p:nvSpPr>
        <p:spPr>
          <a:xfrm>
            <a:off x="1097280" y="1845734"/>
            <a:ext cx="10523220" cy="4707466"/>
          </a:xfrm>
        </p:spPr>
        <p:txBody>
          <a:bodyPr>
            <a:normAutofit lnSpcReduction="10000"/>
          </a:bodyPr>
          <a:lstStyle/>
          <a:p>
            <a:pPr marL="0" indent="0">
              <a:buNone/>
            </a:pPr>
            <a:r>
              <a:rPr lang="en-US" sz="2800" b="1" dirty="0">
                <a:solidFill>
                  <a:schemeClr val="tx1"/>
                </a:solidFill>
              </a:rPr>
              <a:t>1. Multi-tiered Systems of Support (MTSS) – Academic (aka Response to Intervention)</a:t>
            </a:r>
          </a:p>
          <a:p>
            <a:pPr marL="0" indent="0">
              <a:buNone/>
            </a:pPr>
            <a:r>
              <a:rPr lang="en-US" sz="2800" dirty="0">
                <a:solidFill>
                  <a:schemeClr val="tx1"/>
                </a:solidFill>
              </a:rPr>
              <a:t>Established District Leadership Team (</a:t>
            </a:r>
            <a:r>
              <a:rPr lang="en-US" sz="2800" dirty="0" err="1">
                <a:solidFill>
                  <a:schemeClr val="tx1"/>
                </a:solidFill>
              </a:rPr>
              <a:t>mtgs</a:t>
            </a:r>
            <a:r>
              <a:rPr lang="en-US" sz="2800" dirty="0">
                <a:solidFill>
                  <a:schemeClr val="tx1"/>
                </a:solidFill>
              </a:rPr>
              <a:t> started in September 2017)</a:t>
            </a:r>
          </a:p>
          <a:p>
            <a:pPr marL="0" indent="0">
              <a:buNone/>
            </a:pPr>
            <a:r>
              <a:rPr lang="en-US" sz="2800" dirty="0">
                <a:solidFill>
                  <a:schemeClr val="tx1"/>
                </a:solidFill>
              </a:rPr>
              <a:t>Developing Elementary &amp; Secondary Work Groups including Building &amp; District representatives</a:t>
            </a:r>
          </a:p>
          <a:p>
            <a:pPr marL="0" indent="0">
              <a:buNone/>
            </a:pPr>
            <a:r>
              <a:rPr lang="en-US" sz="2800" dirty="0">
                <a:solidFill>
                  <a:schemeClr val="tx1"/>
                </a:solidFill>
              </a:rPr>
              <a:t>Administrator Training on MTSS – 10/30</a:t>
            </a:r>
          </a:p>
          <a:p>
            <a:pPr marL="0" indent="0">
              <a:buNone/>
            </a:pPr>
            <a:r>
              <a:rPr lang="en-US" sz="2800" dirty="0">
                <a:solidFill>
                  <a:schemeClr val="tx1"/>
                </a:solidFill>
              </a:rPr>
              <a:t>Changes to Middle School scheduling anticipated for 18-19 SY to better support MTSS implementation</a:t>
            </a:r>
            <a:endParaRPr lang="en-US" sz="2600" dirty="0">
              <a:solidFill>
                <a:schemeClr val="tx1"/>
              </a:solidFill>
            </a:endParaRPr>
          </a:p>
          <a:p>
            <a:pPr marL="0" indent="0">
              <a:buNone/>
            </a:pPr>
            <a:r>
              <a:rPr lang="en-US" sz="2800" dirty="0">
                <a:solidFill>
                  <a:schemeClr val="tx1"/>
                </a:solidFill>
              </a:rPr>
              <a:t>Professional Development for Elementary &amp; Middle on Intervention Materials – will continue in June In-service Days</a:t>
            </a:r>
          </a:p>
          <a:p>
            <a:pPr marL="0" indent="0">
              <a:buNone/>
            </a:pPr>
            <a:endParaRPr lang="en-US" sz="2800" b="1" dirty="0">
              <a:solidFill>
                <a:schemeClr val="tx1"/>
              </a:solidFill>
            </a:endParaRPr>
          </a:p>
        </p:txBody>
      </p:sp>
    </p:spTree>
    <p:extLst>
      <p:ext uri="{BB962C8B-B14F-4D97-AF65-F5344CB8AC3E}">
        <p14:creationId xmlns:p14="http://schemas.microsoft.com/office/powerpoint/2010/main" val="8557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Academic Supports &amp; Interventions</a:t>
            </a:r>
          </a:p>
        </p:txBody>
      </p:sp>
      <p:sp>
        <p:nvSpPr>
          <p:cNvPr id="3" name="Content Placeholder 2"/>
          <p:cNvSpPr>
            <a:spLocks noGrp="1"/>
          </p:cNvSpPr>
          <p:nvPr>
            <p:ph idx="1"/>
          </p:nvPr>
        </p:nvSpPr>
        <p:spPr>
          <a:xfrm>
            <a:off x="1097280" y="1845734"/>
            <a:ext cx="10523220" cy="4707466"/>
          </a:xfrm>
        </p:spPr>
        <p:txBody>
          <a:bodyPr>
            <a:normAutofit/>
          </a:bodyPr>
          <a:lstStyle/>
          <a:p>
            <a:pPr marL="0" indent="0">
              <a:buNone/>
            </a:pPr>
            <a:r>
              <a:rPr lang="en-US" sz="2800" b="1" dirty="0">
                <a:solidFill>
                  <a:schemeClr val="tx1"/>
                </a:solidFill>
              </a:rPr>
              <a:t>2. English Language Development (ELD) Instruction</a:t>
            </a:r>
          </a:p>
          <a:p>
            <a:pPr marL="0" indent="0">
              <a:buNone/>
            </a:pPr>
            <a:r>
              <a:rPr lang="en-US" sz="2800" dirty="0">
                <a:solidFill>
                  <a:schemeClr val="tx1"/>
                </a:solidFill>
              </a:rPr>
              <a:t>- Sheltered Instruction Observation Protocol (SIOP) Training:</a:t>
            </a:r>
          </a:p>
          <a:p>
            <a:pPr marL="0" indent="0">
              <a:buNone/>
            </a:pPr>
            <a:r>
              <a:rPr lang="en-US" sz="2800" dirty="0">
                <a:solidFill>
                  <a:schemeClr val="tx1"/>
                </a:solidFill>
              </a:rPr>
              <a:t>Spring 2017 – Coaches attended 3 day intensive SIOP PD</a:t>
            </a:r>
          </a:p>
          <a:p>
            <a:pPr marL="0" indent="0">
              <a:buNone/>
            </a:pPr>
            <a:r>
              <a:rPr lang="en-US" sz="2800" dirty="0">
                <a:solidFill>
                  <a:schemeClr val="tx1"/>
                </a:solidFill>
              </a:rPr>
              <a:t>June 2017 – SIOP PD at Mote, Forest Oak &amp; </a:t>
            </a:r>
            <a:r>
              <a:rPr lang="en-US" sz="2800" dirty="0" err="1">
                <a:solidFill>
                  <a:schemeClr val="tx1"/>
                </a:solidFill>
              </a:rPr>
              <a:t>Baltz</a:t>
            </a:r>
            <a:endParaRPr lang="en-US" sz="2800" dirty="0">
              <a:solidFill>
                <a:schemeClr val="tx1"/>
              </a:solidFill>
            </a:endParaRPr>
          </a:p>
          <a:p>
            <a:pPr marL="0" indent="0">
              <a:buNone/>
            </a:pPr>
            <a:r>
              <a:rPr lang="en-US" sz="2800" dirty="0">
                <a:solidFill>
                  <a:schemeClr val="tx1"/>
                </a:solidFill>
              </a:rPr>
              <a:t>November 2017 – 2 day walk-throughs/observation in SIOP buildings above; follow-up walk-throughs in February/March</a:t>
            </a:r>
          </a:p>
          <a:p>
            <a:pPr>
              <a:buFontTx/>
              <a:buChar char="-"/>
            </a:pPr>
            <a:r>
              <a:rPr lang="en-US" sz="2800" dirty="0">
                <a:solidFill>
                  <a:schemeClr val="tx1"/>
                </a:solidFill>
              </a:rPr>
              <a:t> Monthly Training for EL Teachers through PLC </a:t>
            </a:r>
          </a:p>
          <a:p>
            <a:pPr>
              <a:buFontTx/>
              <a:buChar char="-"/>
            </a:pPr>
            <a:r>
              <a:rPr lang="en-US" sz="2800" dirty="0">
                <a:solidFill>
                  <a:schemeClr val="tx1"/>
                </a:solidFill>
              </a:rPr>
              <a:t> EL/SWD Process for planning service delivery (new collaboration)</a:t>
            </a:r>
          </a:p>
          <a:p>
            <a:pPr marL="0" indent="0">
              <a:buNone/>
            </a:pPr>
            <a:endParaRPr lang="en-US" sz="2800" dirty="0">
              <a:solidFill>
                <a:schemeClr val="tx1"/>
              </a:solidFill>
            </a:endParaRPr>
          </a:p>
          <a:p>
            <a:pPr marL="0" indent="0">
              <a:buNone/>
            </a:pPr>
            <a:endParaRPr lang="en-US" sz="2800" b="1" dirty="0">
              <a:solidFill>
                <a:schemeClr val="tx1"/>
              </a:solidFill>
            </a:endParaRPr>
          </a:p>
        </p:txBody>
      </p:sp>
    </p:spTree>
    <p:extLst>
      <p:ext uri="{BB962C8B-B14F-4D97-AF65-F5344CB8AC3E}">
        <p14:creationId xmlns:p14="http://schemas.microsoft.com/office/powerpoint/2010/main" val="397387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Academic Supports &amp; Interventions</a:t>
            </a:r>
          </a:p>
        </p:txBody>
      </p:sp>
      <p:sp>
        <p:nvSpPr>
          <p:cNvPr id="3" name="Content Placeholder 2"/>
          <p:cNvSpPr>
            <a:spLocks noGrp="1"/>
          </p:cNvSpPr>
          <p:nvPr>
            <p:ph idx="1"/>
          </p:nvPr>
        </p:nvSpPr>
        <p:spPr>
          <a:xfrm>
            <a:off x="1097280" y="1845734"/>
            <a:ext cx="10523220" cy="4707466"/>
          </a:xfrm>
        </p:spPr>
        <p:txBody>
          <a:bodyPr>
            <a:normAutofit/>
          </a:bodyPr>
          <a:lstStyle/>
          <a:p>
            <a:pPr marL="0" indent="0">
              <a:buNone/>
            </a:pPr>
            <a:r>
              <a:rPr lang="en-US" sz="2800" b="1" dirty="0">
                <a:solidFill>
                  <a:schemeClr val="tx1"/>
                </a:solidFill>
              </a:rPr>
              <a:t>2. English Language Development (ELD) Instruction continued</a:t>
            </a:r>
          </a:p>
          <a:p>
            <a:pPr marL="0" indent="0">
              <a:buNone/>
            </a:pPr>
            <a:r>
              <a:rPr lang="en-US" sz="2800" dirty="0">
                <a:solidFill>
                  <a:schemeClr val="tx1"/>
                </a:solidFill>
              </a:rPr>
              <a:t>-EL Paraprofessionals now tracking service delivery through iPad </a:t>
            </a:r>
          </a:p>
          <a:p>
            <a:pPr marL="0" indent="0">
              <a:buNone/>
            </a:pPr>
            <a:r>
              <a:rPr lang="en-US" sz="2800" dirty="0">
                <a:solidFill>
                  <a:schemeClr val="tx1"/>
                </a:solidFill>
              </a:rPr>
              <a:t>-February 2018 – Google App’s for ELL – Training for 2 ELL and 3 Technology coaches</a:t>
            </a:r>
          </a:p>
          <a:p>
            <a:pPr marL="0" indent="0">
              <a:buNone/>
            </a:pPr>
            <a:r>
              <a:rPr lang="en-US" sz="2800" dirty="0">
                <a:solidFill>
                  <a:schemeClr val="tx1"/>
                </a:solidFill>
              </a:rPr>
              <a:t>-February-March 2018 – ACCESS Testing – scores to be used for planning for instructional needs</a:t>
            </a:r>
          </a:p>
          <a:p>
            <a:pPr marL="0" indent="0">
              <a:buNone/>
            </a:pPr>
            <a:r>
              <a:rPr lang="en-US" sz="2800" dirty="0">
                <a:solidFill>
                  <a:schemeClr val="tx1"/>
                </a:solidFill>
              </a:rPr>
              <a:t>-Summer 2018 – Summer Services for English learners – currently planning programming options</a:t>
            </a:r>
          </a:p>
          <a:p>
            <a:pPr marL="0" indent="0">
              <a:buNone/>
            </a:pPr>
            <a:endParaRPr lang="en-US" sz="2800" dirty="0">
              <a:solidFill>
                <a:schemeClr val="tx1"/>
              </a:solidFill>
            </a:endParaRPr>
          </a:p>
          <a:p>
            <a:pPr marL="0" indent="0">
              <a:buNone/>
            </a:pPr>
            <a:endParaRPr lang="en-US" sz="2800" b="1" dirty="0">
              <a:solidFill>
                <a:schemeClr val="tx1"/>
              </a:solidFill>
            </a:endParaRPr>
          </a:p>
        </p:txBody>
      </p:sp>
    </p:spTree>
    <p:extLst>
      <p:ext uri="{BB962C8B-B14F-4D97-AF65-F5344CB8AC3E}">
        <p14:creationId xmlns:p14="http://schemas.microsoft.com/office/powerpoint/2010/main" val="3096818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Academic Supports &amp; Interventions</a:t>
            </a:r>
          </a:p>
        </p:txBody>
      </p:sp>
      <p:sp>
        <p:nvSpPr>
          <p:cNvPr id="3" name="Content Placeholder 2"/>
          <p:cNvSpPr>
            <a:spLocks noGrp="1"/>
          </p:cNvSpPr>
          <p:nvPr>
            <p:ph idx="1"/>
          </p:nvPr>
        </p:nvSpPr>
        <p:spPr>
          <a:xfrm>
            <a:off x="1097280" y="1845734"/>
            <a:ext cx="10523220" cy="4707466"/>
          </a:xfrm>
        </p:spPr>
        <p:txBody>
          <a:bodyPr>
            <a:normAutofit/>
          </a:bodyPr>
          <a:lstStyle/>
          <a:p>
            <a:pPr marL="0" indent="0">
              <a:buNone/>
            </a:pPr>
            <a:r>
              <a:rPr lang="en-US" sz="2800" b="1" dirty="0">
                <a:solidFill>
                  <a:schemeClr val="tx1"/>
                </a:solidFill>
              </a:rPr>
              <a:t>3. Specially Designed Instruction (SDI) for Students with Disabilities</a:t>
            </a:r>
          </a:p>
          <a:p>
            <a:pPr marL="0" indent="0">
              <a:buNone/>
            </a:pPr>
            <a:r>
              <a:rPr lang="en-US" sz="2800" dirty="0">
                <a:solidFill>
                  <a:schemeClr val="tx1"/>
                </a:solidFill>
              </a:rPr>
              <a:t>-Professional Development for Case Managers on IEP Development including development of goals based on diagnostic testing information and designing individualized services/aids/modifications</a:t>
            </a:r>
          </a:p>
          <a:p>
            <a:pPr marL="0" indent="0">
              <a:buNone/>
            </a:pPr>
            <a:r>
              <a:rPr lang="en-US" sz="2800" dirty="0">
                <a:solidFill>
                  <a:schemeClr val="tx1"/>
                </a:solidFill>
              </a:rPr>
              <a:t>Targeted buildings for 17-18 SY: Highlands, Lewis, Heritage, Stanton, HB DuPont, Dickinson MYP/HS &amp; </a:t>
            </a:r>
            <a:r>
              <a:rPr lang="en-US" sz="2800">
                <a:solidFill>
                  <a:schemeClr val="tx1"/>
                </a:solidFill>
              </a:rPr>
              <a:t>Cab Calloway</a:t>
            </a:r>
            <a:endParaRPr lang="en-US" sz="2800" dirty="0">
              <a:solidFill>
                <a:schemeClr val="tx1"/>
              </a:solidFill>
            </a:endParaRPr>
          </a:p>
          <a:p>
            <a:pPr marL="0" indent="0">
              <a:buNone/>
            </a:pPr>
            <a:r>
              <a:rPr lang="en-US" sz="2800" dirty="0">
                <a:solidFill>
                  <a:schemeClr val="tx1"/>
                </a:solidFill>
              </a:rPr>
              <a:t>-Collaboration with Curriculum &amp; Instruction on Tiered Interventions and inventory of intervention options for Tier 2, Tier 3 &amp; SDI</a:t>
            </a:r>
          </a:p>
          <a:p>
            <a:pPr marL="0" indent="0">
              <a:buNone/>
            </a:pPr>
            <a:r>
              <a:rPr lang="en-US" sz="2800" dirty="0">
                <a:solidFill>
                  <a:schemeClr val="tx1"/>
                </a:solidFill>
              </a:rPr>
              <a:t>-Professional Development on Reading Horizons Intervention – 10/6 &amp; 9</a:t>
            </a:r>
          </a:p>
          <a:p>
            <a:pPr marL="0" indent="0">
              <a:buNone/>
            </a:pPr>
            <a:endParaRPr lang="en-US" sz="2800" dirty="0">
              <a:solidFill>
                <a:schemeClr val="tx1"/>
              </a:solidFill>
            </a:endParaRPr>
          </a:p>
          <a:p>
            <a:pPr marL="0" indent="0">
              <a:buNone/>
            </a:pPr>
            <a:endParaRPr lang="en-US" sz="2800" b="1" dirty="0">
              <a:solidFill>
                <a:schemeClr val="tx1"/>
              </a:solidFill>
            </a:endParaRPr>
          </a:p>
        </p:txBody>
      </p:sp>
    </p:spTree>
    <p:extLst>
      <p:ext uri="{BB962C8B-B14F-4D97-AF65-F5344CB8AC3E}">
        <p14:creationId xmlns:p14="http://schemas.microsoft.com/office/powerpoint/2010/main" val="2907077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Social/Emotional Supports &amp; Interventions</a:t>
            </a:r>
          </a:p>
        </p:txBody>
      </p:sp>
      <p:sp>
        <p:nvSpPr>
          <p:cNvPr id="3" name="Subtitle 2"/>
          <p:cNvSpPr>
            <a:spLocks noGrp="1"/>
          </p:cNvSpPr>
          <p:nvPr>
            <p:ph type="subTitle" idx="1"/>
          </p:nvPr>
        </p:nvSpPr>
        <p:spPr/>
        <p:txBody>
          <a:bodyPr/>
          <a:lstStyle/>
          <a:p>
            <a:r>
              <a:rPr lang="en-US" i="1" dirty="0"/>
              <a:t>Sarah Celestin, Special Services</a:t>
            </a:r>
          </a:p>
          <a:p>
            <a:endParaRPr lang="en-US" i="1"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0550" y="1141857"/>
            <a:ext cx="3733800" cy="2800350"/>
          </a:xfrm>
          <a:prstGeom prst="rect">
            <a:avLst/>
          </a:prstGeom>
        </p:spPr>
      </p:pic>
    </p:spTree>
    <p:extLst>
      <p:ext uri="{BB962C8B-B14F-4D97-AF65-F5344CB8AC3E}">
        <p14:creationId xmlns:p14="http://schemas.microsoft.com/office/powerpoint/2010/main" val="21271035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Social/Emotional Supports &amp; Interventions</a:t>
            </a:r>
          </a:p>
        </p:txBody>
      </p:sp>
      <p:sp>
        <p:nvSpPr>
          <p:cNvPr id="3" name="Content Placeholder 2"/>
          <p:cNvSpPr>
            <a:spLocks noGrp="1"/>
          </p:cNvSpPr>
          <p:nvPr>
            <p:ph idx="1"/>
          </p:nvPr>
        </p:nvSpPr>
        <p:spPr>
          <a:xfrm>
            <a:off x="1097280" y="1845734"/>
            <a:ext cx="10523220" cy="4707466"/>
          </a:xfrm>
        </p:spPr>
        <p:txBody>
          <a:bodyPr>
            <a:normAutofit/>
          </a:bodyPr>
          <a:lstStyle/>
          <a:p>
            <a:pPr marL="0" indent="0">
              <a:buNone/>
            </a:pPr>
            <a:r>
              <a:rPr lang="en-US" sz="2800" b="1" dirty="0">
                <a:solidFill>
                  <a:schemeClr val="tx1"/>
                </a:solidFill>
              </a:rPr>
              <a:t>1. Multi-tiered Systems of Support (MTSS) – Behavior &amp; Social/Emotional</a:t>
            </a:r>
          </a:p>
          <a:p>
            <a:pPr marL="0" indent="0">
              <a:buNone/>
            </a:pPr>
            <a:r>
              <a:rPr lang="en-US" sz="2800" dirty="0">
                <a:solidFill>
                  <a:schemeClr val="tx1"/>
                </a:solidFill>
              </a:rPr>
              <a:t>Established District Leadership Team – started in January 2017</a:t>
            </a:r>
          </a:p>
          <a:p>
            <a:pPr marL="0" indent="0">
              <a:buNone/>
            </a:pPr>
            <a:r>
              <a:rPr lang="en-US" sz="2800" dirty="0">
                <a:solidFill>
                  <a:schemeClr val="tx1"/>
                </a:solidFill>
              </a:rPr>
              <a:t>Initiated Behavior Support Team (2 coaches, 2 analysts) to provide school support – started 16-17 SY</a:t>
            </a:r>
          </a:p>
          <a:p>
            <a:pPr marL="0" indent="0">
              <a:buNone/>
            </a:pPr>
            <a:r>
              <a:rPr lang="en-US" sz="2800" dirty="0">
                <a:solidFill>
                  <a:schemeClr val="tx1"/>
                </a:solidFill>
              </a:rPr>
              <a:t>On-going Behavior Coaching in all schools with Tier 1 (school-wide) MTSS team and Tier 2/3 (problem solving/intervention) team</a:t>
            </a:r>
          </a:p>
          <a:p>
            <a:pPr marL="0" indent="0">
              <a:buNone/>
            </a:pPr>
            <a:r>
              <a:rPr lang="en-US" sz="2800" dirty="0">
                <a:solidFill>
                  <a:schemeClr val="tx1"/>
                </a:solidFill>
              </a:rPr>
              <a:t>Established new Data Service Center app, “</a:t>
            </a:r>
            <a:r>
              <a:rPr lang="en-US" sz="2800" dirty="0" err="1">
                <a:solidFill>
                  <a:schemeClr val="tx1"/>
                </a:solidFill>
              </a:rPr>
              <a:t>iTracker</a:t>
            </a:r>
            <a:r>
              <a:rPr lang="en-US" sz="2800" dirty="0">
                <a:solidFill>
                  <a:schemeClr val="tx1"/>
                </a:solidFill>
              </a:rPr>
              <a:t> Teams,” to track student interventions electronically</a:t>
            </a:r>
          </a:p>
          <a:p>
            <a:pPr marL="0" indent="0">
              <a:buNone/>
            </a:pPr>
            <a:endParaRPr lang="en-US" sz="2800" dirty="0">
              <a:solidFill>
                <a:schemeClr val="tx1"/>
              </a:solidFill>
            </a:endParaRPr>
          </a:p>
          <a:p>
            <a:pPr marL="0" indent="0">
              <a:buNone/>
            </a:pPr>
            <a:endParaRPr lang="en-US" sz="2800" b="1" dirty="0">
              <a:solidFill>
                <a:schemeClr val="tx1"/>
              </a:solidFill>
            </a:endParaRPr>
          </a:p>
        </p:txBody>
      </p:sp>
    </p:spTree>
    <p:extLst>
      <p:ext uri="{BB962C8B-B14F-4D97-AF65-F5344CB8AC3E}">
        <p14:creationId xmlns:p14="http://schemas.microsoft.com/office/powerpoint/2010/main" val="4290198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Social/Emotional Supports &amp; Interventions</a:t>
            </a:r>
          </a:p>
        </p:txBody>
      </p:sp>
      <p:sp>
        <p:nvSpPr>
          <p:cNvPr id="3" name="Content Placeholder 2"/>
          <p:cNvSpPr>
            <a:spLocks noGrp="1"/>
          </p:cNvSpPr>
          <p:nvPr>
            <p:ph idx="1"/>
          </p:nvPr>
        </p:nvSpPr>
        <p:spPr>
          <a:xfrm>
            <a:off x="1097280" y="1845734"/>
            <a:ext cx="10523220" cy="4707466"/>
          </a:xfrm>
        </p:spPr>
        <p:txBody>
          <a:bodyPr>
            <a:normAutofit fontScale="92500" lnSpcReduction="10000"/>
          </a:bodyPr>
          <a:lstStyle/>
          <a:p>
            <a:pPr marL="0" indent="0">
              <a:buNone/>
            </a:pPr>
            <a:r>
              <a:rPr lang="en-US" sz="2800" b="1" dirty="0">
                <a:solidFill>
                  <a:schemeClr val="tx1"/>
                </a:solidFill>
              </a:rPr>
              <a:t>1. Multi-tiered Systems of Support (MTSS) – Behavior &amp; Social/Emotional continued</a:t>
            </a:r>
          </a:p>
          <a:p>
            <a:pPr marL="0" indent="0">
              <a:buNone/>
            </a:pPr>
            <a:r>
              <a:rPr lang="en-US" sz="2800" dirty="0">
                <a:solidFill>
                  <a:schemeClr val="tx1"/>
                </a:solidFill>
              </a:rPr>
              <a:t>Provided training at faculty meetings, PLCs and specialist meetings (504, PST team leads, EDs, psychologists related to:</a:t>
            </a:r>
          </a:p>
          <a:p>
            <a:pPr marL="0" indent="0">
              <a:buNone/>
            </a:pPr>
            <a:r>
              <a:rPr lang="en-US" sz="2800" dirty="0">
                <a:solidFill>
                  <a:schemeClr val="tx1"/>
                </a:solidFill>
              </a:rPr>
              <a:t>Self-care for educators</a:t>
            </a:r>
          </a:p>
          <a:p>
            <a:pPr marL="0" indent="0">
              <a:buNone/>
            </a:pPr>
            <a:r>
              <a:rPr lang="en-US" sz="2800" dirty="0">
                <a:solidFill>
                  <a:schemeClr val="tx1"/>
                </a:solidFill>
              </a:rPr>
              <a:t>Emotional disabilities &amp; mental health needs</a:t>
            </a:r>
          </a:p>
          <a:p>
            <a:pPr marL="0" indent="0">
              <a:buNone/>
            </a:pPr>
            <a:r>
              <a:rPr lang="en-US" sz="2800" dirty="0">
                <a:solidFill>
                  <a:schemeClr val="tx1"/>
                </a:solidFill>
              </a:rPr>
              <a:t>De-escalation techniques</a:t>
            </a:r>
          </a:p>
          <a:p>
            <a:pPr marL="0" indent="0">
              <a:buNone/>
            </a:pPr>
            <a:r>
              <a:rPr lang="en-US" sz="2800" dirty="0">
                <a:solidFill>
                  <a:schemeClr val="tx1"/>
                </a:solidFill>
              </a:rPr>
              <a:t>Classroom management</a:t>
            </a:r>
          </a:p>
          <a:p>
            <a:pPr marL="0" indent="0">
              <a:buNone/>
            </a:pPr>
            <a:r>
              <a:rPr lang="en-US" sz="2800" dirty="0">
                <a:solidFill>
                  <a:schemeClr val="tx1"/>
                </a:solidFill>
              </a:rPr>
              <a:t>Tier 2 interventions</a:t>
            </a:r>
          </a:p>
          <a:p>
            <a:pPr marL="0" indent="0">
              <a:buNone/>
            </a:pPr>
            <a:r>
              <a:rPr lang="en-US" sz="2800" dirty="0">
                <a:solidFill>
                  <a:schemeClr val="tx1"/>
                </a:solidFill>
              </a:rPr>
              <a:t>Ramping Up behavioral supports</a:t>
            </a:r>
          </a:p>
          <a:p>
            <a:pPr marL="0" indent="0">
              <a:buNone/>
            </a:pPr>
            <a:endParaRPr lang="en-US" sz="2800" dirty="0">
              <a:solidFill>
                <a:schemeClr val="tx1"/>
              </a:solidFill>
            </a:endParaRPr>
          </a:p>
          <a:p>
            <a:pPr marL="0" indent="0">
              <a:buNone/>
            </a:pPr>
            <a:endParaRPr lang="en-US" sz="2800" dirty="0">
              <a:solidFill>
                <a:schemeClr val="tx1"/>
              </a:solidFill>
            </a:endParaRPr>
          </a:p>
          <a:p>
            <a:pPr marL="0" indent="0">
              <a:buNone/>
            </a:pPr>
            <a:endParaRPr lang="en-US" sz="2800" b="1" dirty="0">
              <a:solidFill>
                <a:schemeClr val="tx1"/>
              </a:solidFill>
            </a:endParaRPr>
          </a:p>
        </p:txBody>
      </p:sp>
    </p:spTree>
    <p:extLst>
      <p:ext uri="{BB962C8B-B14F-4D97-AF65-F5344CB8AC3E}">
        <p14:creationId xmlns:p14="http://schemas.microsoft.com/office/powerpoint/2010/main" val="1534110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Social/Emotional Supports &amp; Interventions</a:t>
            </a:r>
          </a:p>
        </p:txBody>
      </p:sp>
      <p:sp>
        <p:nvSpPr>
          <p:cNvPr id="3" name="Content Placeholder 2"/>
          <p:cNvSpPr>
            <a:spLocks noGrp="1"/>
          </p:cNvSpPr>
          <p:nvPr>
            <p:ph idx="1"/>
          </p:nvPr>
        </p:nvSpPr>
        <p:spPr>
          <a:xfrm>
            <a:off x="1097280" y="1845734"/>
            <a:ext cx="10523220" cy="4707466"/>
          </a:xfrm>
        </p:spPr>
        <p:txBody>
          <a:bodyPr>
            <a:normAutofit lnSpcReduction="10000"/>
          </a:bodyPr>
          <a:lstStyle/>
          <a:p>
            <a:pPr marL="0" indent="0">
              <a:buNone/>
            </a:pPr>
            <a:r>
              <a:rPr lang="en-US" sz="2800" b="1" dirty="0">
                <a:solidFill>
                  <a:schemeClr val="tx1"/>
                </a:solidFill>
              </a:rPr>
              <a:t>1. Multi-tiered Systems of Support (MTSS) – Behavior &amp; Social/Emotional continued</a:t>
            </a:r>
          </a:p>
          <a:p>
            <a:pPr marL="0" indent="0">
              <a:buNone/>
            </a:pPr>
            <a:r>
              <a:rPr lang="en-US" sz="2800" dirty="0">
                <a:solidFill>
                  <a:schemeClr val="tx1"/>
                </a:solidFill>
              </a:rPr>
              <a:t>Behavior Analysts provide individual student support cross-district for 25-30 students at a given time (Tier 3 support); most intensive student cases including: 	</a:t>
            </a:r>
          </a:p>
          <a:p>
            <a:pPr marL="0" indent="0">
              <a:buNone/>
            </a:pPr>
            <a:r>
              <a:rPr lang="en-US" sz="2800" dirty="0">
                <a:solidFill>
                  <a:schemeClr val="tx1"/>
                </a:solidFill>
              </a:rPr>
              <a:t>	Extensive Behavior Support Plan development</a:t>
            </a:r>
          </a:p>
          <a:p>
            <a:pPr marL="0" indent="0">
              <a:buNone/>
            </a:pPr>
            <a:r>
              <a:rPr lang="en-US" sz="2800" dirty="0">
                <a:solidFill>
                  <a:schemeClr val="tx1"/>
                </a:solidFill>
              </a:rPr>
              <a:t>	Data Collection</a:t>
            </a:r>
          </a:p>
          <a:p>
            <a:pPr marL="0" indent="0">
              <a:buNone/>
            </a:pPr>
            <a:r>
              <a:rPr lang="en-US" sz="2800" dirty="0">
                <a:solidFill>
                  <a:schemeClr val="tx1"/>
                </a:solidFill>
              </a:rPr>
              <a:t>	Staff Training, Modeling &amp; Assistance</a:t>
            </a:r>
          </a:p>
          <a:p>
            <a:pPr marL="0" indent="0">
              <a:buNone/>
            </a:pPr>
            <a:r>
              <a:rPr lang="en-US" sz="2800" dirty="0">
                <a:solidFill>
                  <a:schemeClr val="tx1"/>
                </a:solidFill>
              </a:rPr>
              <a:t>	Crisis Intervention</a:t>
            </a:r>
          </a:p>
          <a:p>
            <a:pPr marL="0" indent="0">
              <a:buNone/>
            </a:pPr>
            <a:r>
              <a:rPr lang="en-US" sz="2800" dirty="0">
                <a:solidFill>
                  <a:schemeClr val="tx1"/>
                </a:solidFill>
              </a:rPr>
              <a:t>	Coordination with outside agency services</a:t>
            </a:r>
          </a:p>
          <a:p>
            <a:pPr marL="0" indent="0">
              <a:buNone/>
            </a:pPr>
            <a:endParaRPr lang="en-US" sz="2800" dirty="0">
              <a:solidFill>
                <a:schemeClr val="tx1"/>
              </a:solidFill>
            </a:endParaRPr>
          </a:p>
          <a:p>
            <a:pPr marL="0" indent="0">
              <a:buNone/>
            </a:pPr>
            <a:endParaRPr lang="en-US" sz="2800" b="1" dirty="0">
              <a:solidFill>
                <a:schemeClr val="tx1"/>
              </a:solidFill>
            </a:endParaRPr>
          </a:p>
        </p:txBody>
      </p:sp>
    </p:spTree>
    <p:extLst>
      <p:ext uri="{BB962C8B-B14F-4D97-AF65-F5344CB8AC3E}">
        <p14:creationId xmlns:p14="http://schemas.microsoft.com/office/powerpoint/2010/main" val="2429312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Social/Emotional Supports &amp; Interventions</a:t>
            </a:r>
          </a:p>
        </p:txBody>
      </p:sp>
      <p:sp>
        <p:nvSpPr>
          <p:cNvPr id="3" name="Content Placeholder 2"/>
          <p:cNvSpPr>
            <a:spLocks noGrp="1"/>
          </p:cNvSpPr>
          <p:nvPr>
            <p:ph idx="1"/>
          </p:nvPr>
        </p:nvSpPr>
        <p:spPr>
          <a:xfrm>
            <a:off x="1097280" y="1845734"/>
            <a:ext cx="10523220" cy="4707466"/>
          </a:xfrm>
        </p:spPr>
        <p:txBody>
          <a:bodyPr>
            <a:normAutofit/>
          </a:bodyPr>
          <a:lstStyle/>
          <a:p>
            <a:pPr marL="0" indent="0">
              <a:buNone/>
            </a:pPr>
            <a:r>
              <a:rPr lang="en-US" sz="2800" b="1" dirty="0">
                <a:solidFill>
                  <a:schemeClr val="tx1"/>
                </a:solidFill>
              </a:rPr>
              <a:t>1. Multi-tiered Systems of Support (MTSS) – Behavior &amp; Social/Emotional continued</a:t>
            </a:r>
          </a:p>
          <a:p>
            <a:pPr marL="0" indent="0">
              <a:buNone/>
            </a:pPr>
            <a:r>
              <a:rPr lang="en-US" sz="2800" dirty="0">
                <a:solidFill>
                  <a:schemeClr val="tx1"/>
                </a:solidFill>
              </a:rPr>
              <a:t>Facilitation of Professional Development for Psychologists &amp; Targeted School Teams on:</a:t>
            </a:r>
          </a:p>
          <a:p>
            <a:pPr marL="0" indent="0">
              <a:buNone/>
            </a:pPr>
            <a:r>
              <a:rPr lang="en-US" sz="2800" dirty="0">
                <a:solidFill>
                  <a:schemeClr val="tx1"/>
                </a:solidFill>
              </a:rPr>
              <a:t>Functional Behavior Assessment &amp; Behavior Support Plan development</a:t>
            </a:r>
          </a:p>
          <a:p>
            <a:pPr marL="0" indent="0">
              <a:buNone/>
            </a:pPr>
            <a:r>
              <a:rPr lang="en-US" sz="2800" dirty="0">
                <a:solidFill>
                  <a:schemeClr val="tx1"/>
                </a:solidFill>
              </a:rPr>
              <a:t>Prevent-Teach-Reinforce (PTR) process including individual coaching support for selected psychologists</a:t>
            </a:r>
          </a:p>
          <a:p>
            <a:pPr marL="0" indent="0">
              <a:buNone/>
            </a:pPr>
            <a:r>
              <a:rPr lang="en-US" sz="2800" dirty="0">
                <a:solidFill>
                  <a:schemeClr val="tx1"/>
                </a:solidFill>
              </a:rPr>
              <a:t>Safety Training &amp; Personal Emergency Interventions (over 200+ staff trained so far in 17-18 SY)</a:t>
            </a:r>
          </a:p>
          <a:p>
            <a:pPr marL="0" indent="0">
              <a:buNone/>
            </a:pPr>
            <a:endParaRPr lang="en-US" sz="2800" b="1" dirty="0">
              <a:solidFill>
                <a:schemeClr val="tx1"/>
              </a:solidFill>
            </a:endParaRPr>
          </a:p>
        </p:txBody>
      </p:sp>
    </p:spTree>
    <p:extLst>
      <p:ext uri="{BB962C8B-B14F-4D97-AF65-F5344CB8AC3E}">
        <p14:creationId xmlns:p14="http://schemas.microsoft.com/office/powerpoint/2010/main" val="29629887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Social/Emotional Supports &amp; Interventions</a:t>
            </a:r>
          </a:p>
        </p:txBody>
      </p:sp>
      <p:sp>
        <p:nvSpPr>
          <p:cNvPr id="3" name="Content Placeholder 2"/>
          <p:cNvSpPr>
            <a:spLocks noGrp="1"/>
          </p:cNvSpPr>
          <p:nvPr>
            <p:ph idx="1"/>
          </p:nvPr>
        </p:nvSpPr>
        <p:spPr>
          <a:xfrm>
            <a:off x="1097280" y="1845734"/>
            <a:ext cx="10523220" cy="4707466"/>
          </a:xfrm>
        </p:spPr>
        <p:txBody>
          <a:bodyPr>
            <a:normAutofit/>
          </a:bodyPr>
          <a:lstStyle/>
          <a:p>
            <a:pPr marL="0" indent="0">
              <a:buNone/>
            </a:pPr>
            <a:r>
              <a:rPr lang="en-US" sz="2800" b="1" dirty="0">
                <a:solidFill>
                  <a:schemeClr val="tx1"/>
                </a:solidFill>
              </a:rPr>
              <a:t>1. Multi-tiered Systems of Support (MTSS) – Behavior &amp; Social/Emotional continued</a:t>
            </a:r>
          </a:p>
          <a:p>
            <a:pPr marL="0" indent="0">
              <a:buNone/>
            </a:pPr>
            <a:r>
              <a:rPr lang="en-US" sz="2800" dirty="0">
                <a:solidFill>
                  <a:schemeClr val="tx1"/>
                </a:solidFill>
              </a:rPr>
              <a:t>Coming this winter/spring:</a:t>
            </a:r>
          </a:p>
          <a:p>
            <a:pPr marL="0" indent="0">
              <a:buNone/>
            </a:pPr>
            <a:r>
              <a:rPr lang="en-US" sz="2800" dirty="0">
                <a:solidFill>
                  <a:schemeClr val="tx1"/>
                </a:solidFill>
              </a:rPr>
              <a:t>Development of District Leadership Team on Crisis Response including Risk Assessment and procedures for building-level and district-level crises</a:t>
            </a:r>
          </a:p>
          <a:p>
            <a:pPr marL="0" indent="0">
              <a:buNone/>
            </a:pPr>
            <a:r>
              <a:rPr lang="en-US" sz="2800" dirty="0">
                <a:solidFill>
                  <a:schemeClr val="tx1"/>
                </a:solidFill>
              </a:rPr>
              <a:t>Tier 3 Redesign Action Plan – Collaboration with DOE, University of Delaware &amp; University of Florida focused on increasing continuum of services available for students with Tier 3 behavioral needs</a:t>
            </a:r>
          </a:p>
          <a:p>
            <a:pPr marL="0" indent="0">
              <a:buNone/>
            </a:pPr>
            <a:endParaRPr lang="en-US" sz="2800" b="1" dirty="0">
              <a:solidFill>
                <a:schemeClr val="tx1"/>
              </a:solidFill>
            </a:endParaRPr>
          </a:p>
        </p:txBody>
      </p:sp>
    </p:spTree>
    <p:extLst>
      <p:ext uri="{BB962C8B-B14F-4D97-AF65-F5344CB8AC3E}">
        <p14:creationId xmlns:p14="http://schemas.microsoft.com/office/powerpoint/2010/main" val="26951757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Autism Services </a:t>
            </a:r>
          </a:p>
        </p:txBody>
      </p:sp>
      <p:sp>
        <p:nvSpPr>
          <p:cNvPr id="3" name="Subtitle 2"/>
          <p:cNvSpPr>
            <a:spLocks noGrp="1"/>
          </p:cNvSpPr>
          <p:nvPr>
            <p:ph type="subTitle" idx="1"/>
          </p:nvPr>
        </p:nvSpPr>
        <p:spPr/>
        <p:txBody>
          <a:bodyPr/>
          <a:lstStyle/>
          <a:p>
            <a:r>
              <a:rPr lang="en-US" i="1" dirty="0"/>
              <a:t>Dominick Squittiere, Autism Services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2457" y="628444"/>
            <a:ext cx="2380344" cy="2727477"/>
          </a:xfrm>
          <a:prstGeom prst="rect">
            <a:avLst/>
          </a:prstGeom>
        </p:spPr>
      </p:pic>
    </p:spTree>
    <p:extLst>
      <p:ext uri="{BB962C8B-B14F-4D97-AF65-F5344CB8AC3E}">
        <p14:creationId xmlns:p14="http://schemas.microsoft.com/office/powerpoint/2010/main" val="9232106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a:t>We currently have three in- district service models for providing supports to students with Autism:</a:t>
            </a:r>
          </a:p>
          <a:p>
            <a:endParaRPr lang="en-US" sz="2800" dirty="0"/>
          </a:p>
          <a:p>
            <a:pPr marL="971550" lvl="1" indent="-514350">
              <a:buFont typeface="+mj-lt"/>
              <a:buAutoNum type="arabicPeriod"/>
            </a:pPr>
            <a:r>
              <a:rPr lang="en-US" sz="2800" dirty="0"/>
              <a:t>Specialized program</a:t>
            </a:r>
          </a:p>
          <a:p>
            <a:pPr marL="971550" lvl="1" indent="-514350">
              <a:buFont typeface="+mj-lt"/>
              <a:buAutoNum type="arabicPeriod"/>
            </a:pPr>
            <a:r>
              <a:rPr lang="en-US" sz="2800" dirty="0"/>
              <a:t>Building – based </a:t>
            </a:r>
          </a:p>
          <a:p>
            <a:pPr marL="971550" lvl="1" indent="-514350">
              <a:buFont typeface="+mj-lt"/>
              <a:buAutoNum type="arabicPeriod"/>
            </a:pPr>
            <a:r>
              <a:rPr lang="en-US" sz="2800" dirty="0"/>
              <a:t>Itinerant</a:t>
            </a:r>
          </a:p>
        </p:txBody>
      </p:sp>
      <p:sp>
        <p:nvSpPr>
          <p:cNvPr id="2" name="Title 1"/>
          <p:cNvSpPr>
            <a:spLocks noGrp="1"/>
          </p:cNvSpPr>
          <p:nvPr>
            <p:ph type="title"/>
          </p:nvPr>
        </p:nvSpPr>
        <p:spPr/>
        <p:txBody>
          <a:bodyPr>
            <a:normAutofit/>
          </a:bodyPr>
          <a:lstStyle/>
          <a:p>
            <a:br>
              <a:rPr lang="en-US" dirty="0"/>
            </a:br>
            <a:r>
              <a:rPr lang="en-US" dirty="0"/>
              <a:t>Expansion of Service Delivery Models</a:t>
            </a:r>
          </a:p>
        </p:txBody>
      </p:sp>
    </p:spTree>
    <p:extLst>
      <p:ext uri="{BB962C8B-B14F-4D97-AF65-F5344CB8AC3E}">
        <p14:creationId xmlns:p14="http://schemas.microsoft.com/office/powerpoint/2010/main" val="4526145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1845734"/>
            <a:ext cx="10058400" cy="4764616"/>
          </a:xfrm>
        </p:spPr>
        <p:txBody>
          <a:bodyPr>
            <a:normAutofit/>
          </a:bodyPr>
          <a:lstStyle/>
          <a:p>
            <a:r>
              <a:rPr lang="en-US" sz="2600" dirty="0"/>
              <a:t>Student(s) receive Autism supports within a specialized setting classroom. </a:t>
            </a:r>
          </a:p>
          <a:p>
            <a:r>
              <a:rPr lang="en-US" sz="2600" dirty="0"/>
              <a:t>Services are outside the child’s feeder pattern school. </a:t>
            </a:r>
          </a:p>
          <a:p>
            <a:r>
              <a:rPr lang="en-US" sz="2600" dirty="0"/>
              <a:t>Instruction and supports are delivered by specialized program team member. </a:t>
            </a:r>
          </a:p>
          <a:p>
            <a:r>
              <a:rPr lang="en-US" sz="2600" b="1" dirty="0"/>
              <a:t>Currently: Services occur at the Richardson Park Learning Center for students in preschool through grade 5; currently supporting 62 students.</a:t>
            </a:r>
          </a:p>
          <a:p>
            <a:r>
              <a:rPr lang="en-US" sz="2600" b="1" dirty="0"/>
              <a:t>Anticipated expansion for the 17-18 SY including additional pre-school autism support classrooms as well as K classrooms at designated elementary schools.</a:t>
            </a:r>
            <a:endParaRPr lang="en-US" sz="2400" dirty="0"/>
          </a:p>
          <a:p>
            <a:pPr lvl="2">
              <a:buNone/>
            </a:pPr>
            <a:endParaRPr lang="en-US" sz="2400" dirty="0"/>
          </a:p>
        </p:txBody>
      </p:sp>
      <p:sp>
        <p:nvSpPr>
          <p:cNvPr id="2" name="Title 1"/>
          <p:cNvSpPr>
            <a:spLocks noGrp="1"/>
          </p:cNvSpPr>
          <p:nvPr>
            <p:ph type="title"/>
          </p:nvPr>
        </p:nvSpPr>
        <p:spPr/>
        <p:txBody>
          <a:bodyPr/>
          <a:lstStyle/>
          <a:p>
            <a:r>
              <a:rPr lang="en-US" dirty="0"/>
              <a:t>Specialized Program</a:t>
            </a:r>
          </a:p>
        </p:txBody>
      </p:sp>
    </p:spTree>
    <p:extLst>
      <p:ext uri="{BB962C8B-B14F-4D97-AF65-F5344CB8AC3E}">
        <p14:creationId xmlns:p14="http://schemas.microsoft.com/office/powerpoint/2010/main" val="1065612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1845733"/>
            <a:ext cx="10408920" cy="4511523"/>
          </a:xfrm>
        </p:spPr>
        <p:txBody>
          <a:bodyPr>
            <a:normAutofit fontScale="85000" lnSpcReduction="20000"/>
          </a:bodyPr>
          <a:lstStyle/>
          <a:p>
            <a:r>
              <a:rPr lang="en-US" sz="2800" dirty="0"/>
              <a:t>Student(s) receive Autism-specific supports within a district neighborhood school</a:t>
            </a:r>
          </a:p>
          <a:p>
            <a:r>
              <a:rPr lang="en-US" sz="2800" dirty="0"/>
              <a:t>Services delivered by an Autism support team based at that school.</a:t>
            </a:r>
          </a:p>
          <a:p>
            <a:r>
              <a:rPr lang="en-US" sz="2800" dirty="0"/>
              <a:t>Emphasis is placed on providing support services within the natural school community.</a:t>
            </a:r>
          </a:p>
          <a:p>
            <a:r>
              <a:rPr lang="en-US" sz="2800" b="1" dirty="0"/>
              <a:t>Currently: 11 classrooms in 7 buildings supporting 49 students.</a:t>
            </a:r>
          </a:p>
          <a:p>
            <a:r>
              <a:rPr lang="en-US" sz="2800" b="1" dirty="0"/>
              <a:t>3 Elementary (Mote 1 </a:t>
            </a:r>
            <a:r>
              <a:rPr lang="en-US" sz="2800" b="1" dirty="0" err="1"/>
              <a:t>Kn</a:t>
            </a:r>
            <a:r>
              <a:rPr lang="en-US" sz="2800" b="1" dirty="0"/>
              <a:t> classroom, </a:t>
            </a:r>
            <a:r>
              <a:rPr lang="en-US" sz="2800" b="1" dirty="0" err="1"/>
              <a:t>Shortlidge</a:t>
            </a:r>
            <a:r>
              <a:rPr lang="en-US" sz="2800" b="1" dirty="0"/>
              <a:t> 2 </a:t>
            </a:r>
            <a:r>
              <a:rPr lang="en-US" sz="2800" b="1" dirty="0" err="1"/>
              <a:t>Kn</a:t>
            </a:r>
            <a:r>
              <a:rPr lang="en-US" sz="2800" b="1" dirty="0"/>
              <a:t> classrooms, Brandywine Springs 1 K-5 classroom)</a:t>
            </a:r>
          </a:p>
          <a:p>
            <a:r>
              <a:rPr lang="en-US" sz="2800" b="1" dirty="0"/>
              <a:t>5 middle school classrooms at Skyline (2 classrooms), Stanton (2 classrooms) and HB MS (1 classroom)</a:t>
            </a:r>
          </a:p>
          <a:p>
            <a:r>
              <a:rPr lang="en-US" sz="2800" b="1" dirty="0"/>
              <a:t>1 high school classroom (McKean) </a:t>
            </a:r>
          </a:p>
          <a:p>
            <a:r>
              <a:rPr lang="en-US" sz="2800" b="1" dirty="0"/>
              <a:t>Anticipated expansion for the 18-19 SY at the elementary and high school levels.</a:t>
            </a:r>
            <a:endParaRPr lang="en-US" b="1" dirty="0"/>
          </a:p>
          <a:p>
            <a:endParaRPr lang="en-US" dirty="0"/>
          </a:p>
        </p:txBody>
      </p:sp>
      <p:sp>
        <p:nvSpPr>
          <p:cNvPr id="2" name="Title 1"/>
          <p:cNvSpPr>
            <a:spLocks noGrp="1"/>
          </p:cNvSpPr>
          <p:nvPr>
            <p:ph type="title"/>
          </p:nvPr>
        </p:nvSpPr>
        <p:spPr/>
        <p:txBody>
          <a:bodyPr/>
          <a:lstStyle/>
          <a:p>
            <a:r>
              <a:rPr lang="en-US" dirty="0"/>
              <a:t>Building-based</a:t>
            </a:r>
          </a:p>
        </p:txBody>
      </p:sp>
    </p:spTree>
    <p:extLst>
      <p:ext uri="{BB962C8B-B14F-4D97-AF65-F5344CB8AC3E}">
        <p14:creationId xmlns:p14="http://schemas.microsoft.com/office/powerpoint/2010/main" val="16165794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1845734"/>
            <a:ext cx="10058400" cy="5012266"/>
          </a:xfrm>
        </p:spPr>
        <p:txBody>
          <a:bodyPr>
            <a:normAutofit/>
          </a:bodyPr>
          <a:lstStyle/>
          <a:p>
            <a:r>
              <a:rPr lang="en-US" sz="2600" dirty="0"/>
              <a:t>Student(s) receive Autism-specific supports within their feeder pattern school in a grade level classroom.  </a:t>
            </a:r>
          </a:p>
          <a:p>
            <a:r>
              <a:rPr lang="en-US" sz="2600" dirty="0"/>
              <a:t>Autism support team is not based at a specific school.</a:t>
            </a:r>
          </a:p>
          <a:p>
            <a:r>
              <a:rPr lang="en-US" sz="2600" dirty="0"/>
              <a:t>Are available to the student and their building team on an intermittent basis; </a:t>
            </a:r>
          </a:p>
          <a:p>
            <a:r>
              <a:rPr lang="en-US" sz="2600" b="1" dirty="0"/>
              <a:t>Currently: Six Itinerant teachers currently supporting 83 students in 25 schools, K-12. </a:t>
            </a:r>
          </a:p>
          <a:p>
            <a:r>
              <a:rPr lang="en-US" sz="2600" b="1" dirty="0"/>
              <a:t>Expansion of psychologists and speech therapists with specialty (one additional psychologist and two additional speech therapists for the 17-18 SY).</a:t>
            </a:r>
          </a:p>
        </p:txBody>
      </p:sp>
      <p:sp>
        <p:nvSpPr>
          <p:cNvPr id="2" name="Title 1"/>
          <p:cNvSpPr>
            <a:spLocks noGrp="1"/>
          </p:cNvSpPr>
          <p:nvPr>
            <p:ph type="title"/>
          </p:nvPr>
        </p:nvSpPr>
        <p:spPr/>
        <p:txBody>
          <a:bodyPr/>
          <a:lstStyle/>
          <a:p>
            <a:r>
              <a:rPr lang="en-US" dirty="0"/>
              <a:t>Itinerant Supports</a:t>
            </a:r>
          </a:p>
        </p:txBody>
      </p:sp>
    </p:spTree>
    <p:extLst>
      <p:ext uri="{BB962C8B-B14F-4D97-AF65-F5344CB8AC3E}">
        <p14:creationId xmlns:p14="http://schemas.microsoft.com/office/powerpoint/2010/main" val="28593615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1699260"/>
            <a:ext cx="10058400" cy="5012266"/>
          </a:xfrm>
        </p:spPr>
        <p:txBody>
          <a:bodyPr>
            <a:normAutofit/>
          </a:bodyPr>
          <a:lstStyle/>
          <a:p>
            <a:r>
              <a:rPr lang="en-US" sz="2600" dirty="0"/>
              <a:t>The provision of interventions, instructional strategies and other supports that target the unique learner characteristics of students with Autism</a:t>
            </a:r>
          </a:p>
          <a:p>
            <a:pPr lvl="1"/>
            <a:r>
              <a:rPr lang="en-US" sz="2600" dirty="0"/>
              <a:t>Target the collective core, foundational difficulties experienced by these students (e.g., social reciprocity, communication, restrictive repetitive behavior) </a:t>
            </a:r>
          </a:p>
          <a:p>
            <a:pPr lvl="1"/>
            <a:r>
              <a:rPr lang="en-US" sz="2600" dirty="0"/>
              <a:t> Consist of practices that have been established as Evidence – based</a:t>
            </a:r>
          </a:p>
          <a:p>
            <a:pPr lvl="1"/>
            <a:r>
              <a:rPr lang="en-US" sz="2600" dirty="0"/>
              <a:t>Supports are designed, implemented and/or monitored by specialized staff </a:t>
            </a:r>
          </a:p>
          <a:p>
            <a:pPr lvl="1"/>
            <a:r>
              <a:rPr lang="en-US" sz="2600" b="1" dirty="0"/>
              <a:t>Currently: Utilizing tools for identifying and  matching student-specific supports to classroom activities ( Classroom Environment Factors Summary, Individualized Support Summary) </a:t>
            </a:r>
          </a:p>
          <a:p>
            <a:pPr lvl="2"/>
            <a:r>
              <a:rPr lang="en-US" sz="2600" b="1" dirty="0"/>
              <a:t>Will also be used for training instructional staff.</a:t>
            </a:r>
          </a:p>
          <a:p>
            <a:pPr lvl="1"/>
            <a:endParaRPr lang="en-US" dirty="0"/>
          </a:p>
          <a:p>
            <a:pPr lvl="1"/>
            <a:endParaRPr lang="en-US" dirty="0"/>
          </a:p>
          <a:p>
            <a:pPr lvl="1"/>
            <a:endParaRPr lang="en-US" dirty="0"/>
          </a:p>
        </p:txBody>
      </p:sp>
      <p:sp>
        <p:nvSpPr>
          <p:cNvPr id="2" name="Title 1"/>
          <p:cNvSpPr>
            <a:spLocks noGrp="1"/>
          </p:cNvSpPr>
          <p:nvPr>
            <p:ph type="title"/>
          </p:nvPr>
        </p:nvSpPr>
        <p:spPr/>
        <p:txBody>
          <a:bodyPr/>
          <a:lstStyle/>
          <a:p>
            <a:r>
              <a:rPr lang="en-US" dirty="0"/>
              <a:t>Autism-Specific Supports</a:t>
            </a:r>
          </a:p>
        </p:txBody>
      </p:sp>
    </p:spTree>
    <p:extLst>
      <p:ext uri="{BB962C8B-B14F-4D97-AF65-F5344CB8AC3E}">
        <p14:creationId xmlns:p14="http://schemas.microsoft.com/office/powerpoint/2010/main" val="24361704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Issues in Autism Services </a:t>
            </a:r>
          </a:p>
        </p:txBody>
      </p:sp>
      <p:sp>
        <p:nvSpPr>
          <p:cNvPr id="3" name="Content Placeholder 2"/>
          <p:cNvSpPr>
            <a:spLocks noGrp="1"/>
          </p:cNvSpPr>
          <p:nvPr>
            <p:ph idx="1"/>
          </p:nvPr>
        </p:nvSpPr>
        <p:spPr/>
        <p:txBody>
          <a:bodyPr>
            <a:normAutofit/>
          </a:bodyPr>
          <a:lstStyle/>
          <a:p>
            <a:pPr lvl="0"/>
            <a:r>
              <a:rPr lang="en-US" sz="2600" dirty="0"/>
              <a:t>Moving forward:</a:t>
            </a:r>
            <a:endParaRPr lang="en-US" sz="2600" strike="sngStrike" dirty="0"/>
          </a:p>
          <a:p>
            <a:pPr lvl="1"/>
            <a:r>
              <a:rPr lang="en-US" sz="2600" dirty="0"/>
              <a:t>Continued recruitment of Autism certified teachers for building-based and itinerant services and Specialists (school psychologists, speech/language therapists) with autism background and training</a:t>
            </a:r>
          </a:p>
          <a:p>
            <a:pPr lvl="1"/>
            <a:r>
              <a:rPr lang="en-US" sz="2600" dirty="0"/>
              <a:t>Targeted training areas: Systematic Instruction, both Direct and Incidental Teaching, Developing and implementing Visual Supports, Embedding motivational strategies and Classroom design elements.</a:t>
            </a:r>
          </a:p>
        </p:txBody>
      </p:sp>
    </p:spTree>
    <p:extLst>
      <p:ext uri="{BB962C8B-B14F-4D97-AF65-F5344CB8AC3E}">
        <p14:creationId xmlns:p14="http://schemas.microsoft.com/office/powerpoint/2010/main" val="19956748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Family Collaboration</a:t>
            </a:r>
          </a:p>
        </p:txBody>
      </p:sp>
      <p:sp>
        <p:nvSpPr>
          <p:cNvPr id="3" name="Subtitle 2"/>
          <p:cNvSpPr>
            <a:spLocks noGrp="1"/>
          </p:cNvSpPr>
          <p:nvPr>
            <p:ph type="subTitle" idx="1"/>
          </p:nvPr>
        </p:nvSpPr>
        <p:spPr/>
        <p:txBody>
          <a:bodyPr/>
          <a:lstStyle/>
          <a:p>
            <a:r>
              <a:rPr lang="en-US" i="1" dirty="0"/>
              <a:t>Sarah Celestin, Special Services</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1100" y="438150"/>
            <a:ext cx="2800350" cy="2800350"/>
          </a:xfrm>
          <a:prstGeom prst="rect">
            <a:avLst/>
          </a:prstGeom>
        </p:spPr>
      </p:pic>
    </p:spTree>
    <p:extLst>
      <p:ext uri="{BB962C8B-B14F-4D97-AF65-F5344CB8AC3E}">
        <p14:creationId xmlns:p14="http://schemas.microsoft.com/office/powerpoint/2010/main" val="15876558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 Services Parent Council</a:t>
            </a:r>
          </a:p>
        </p:txBody>
      </p:sp>
      <p:sp>
        <p:nvSpPr>
          <p:cNvPr id="3" name="Content Placeholder 2"/>
          <p:cNvSpPr>
            <a:spLocks noGrp="1"/>
          </p:cNvSpPr>
          <p:nvPr>
            <p:ph idx="1"/>
          </p:nvPr>
        </p:nvSpPr>
        <p:spPr>
          <a:xfrm>
            <a:off x="1097280" y="1845734"/>
            <a:ext cx="10058400" cy="4555066"/>
          </a:xfrm>
        </p:spPr>
        <p:txBody>
          <a:bodyPr>
            <a:normAutofit/>
          </a:bodyPr>
          <a:lstStyle/>
          <a:p>
            <a:r>
              <a:rPr lang="en-US" sz="2800" dirty="0"/>
              <a:t>Originally meeting bi-monthly with Inclusion Committee meeting on off-month</a:t>
            </a:r>
          </a:p>
          <a:p>
            <a:r>
              <a:rPr lang="en-US" sz="2800" dirty="0"/>
              <a:t>Due to requests for additional workshops, council is now meeting each month with different focus areas each month.</a:t>
            </a:r>
          </a:p>
          <a:p>
            <a:r>
              <a:rPr lang="en-US" sz="2800" dirty="0"/>
              <a:t>Upcoming Meetings:</a:t>
            </a:r>
          </a:p>
          <a:p>
            <a:r>
              <a:rPr lang="en-US" sz="2800" dirty="0"/>
              <a:t>March 28 – Child Find Screening &amp; Early Intervention</a:t>
            </a:r>
          </a:p>
          <a:p>
            <a:r>
              <a:rPr lang="en-US" sz="2800" dirty="0"/>
              <a:t>April 25 – Behavior Support</a:t>
            </a:r>
          </a:p>
          <a:p>
            <a:r>
              <a:rPr lang="en-US" sz="2800" dirty="0"/>
              <a:t>May 23 – Red Clay Strategic Plan  Special Services Initiatives</a:t>
            </a:r>
          </a:p>
          <a:p>
            <a:pPr marL="0" indent="0">
              <a:buNone/>
            </a:pPr>
            <a:endParaRPr lang="en-US" sz="2800" dirty="0"/>
          </a:p>
          <a:p>
            <a:endParaRPr lang="en-US" sz="2800" dirty="0"/>
          </a:p>
        </p:txBody>
      </p:sp>
    </p:spTree>
    <p:extLst>
      <p:ext uri="{BB962C8B-B14F-4D97-AF65-F5344CB8AC3E}">
        <p14:creationId xmlns:p14="http://schemas.microsoft.com/office/powerpoint/2010/main" val="32930922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Staff Training on Family Collaboration</a:t>
            </a:r>
          </a:p>
        </p:txBody>
      </p:sp>
      <p:sp>
        <p:nvSpPr>
          <p:cNvPr id="3" name="Content Placeholder 2"/>
          <p:cNvSpPr>
            <a:spLocks noGrp="1"/>
          </p:cNvSpPr>
          <p:nvPr>
            <p:ph idx="1"/>
          </p:nvPr>
        </p:nvSpPr>
        <p:spPr/>
        <p:txBody>
          <a:bodyPr>
            <a:normAutofit lnSpcReduction="10000"/>
          </a:bodyPr>
          <a:lstStyle/>
          <a:p>
            <a:r>
              <a:rPr lang="en-US" sz="2600" dirty="0"/>
              <a:t>Training for special education staff on facilitating collaboration and family engagement:</a:t>
            </a:r>
          </a:p>
          <a:p>
            <a:r>
              <a:rPr lang="en-US" sz="2600" dirty="0"/>
              <a:t>IEP Facilitation Training with the University of Delaware – 10/6 (all Educational Diagnosticians)</a:t>
            </a:r>
          </a:p>
          <a:p>
            <a:r>
              <a:rPr lang="en-US" sz="2600" dirty="0"/>
              <a:t>DOE IEP Facilitation Training – 11/17  (district representatives)</a:t>
            </a:r>
          </a:p>
          <a:p>
            <a:r>
              <a:rPr lang="en-US" sz="2600" dirty="0"/>
              <a:t>IEP Facilitation Training with the University of Delaware (advanced) – 4/10 (all Educational Diagnosticians)</a:t>
            </a:r>
          </a:p>
          <a:p>
            <a:endParaRPr lang="en-US" sz="2600" dirty="0"/>
          </a:p>
          <a:p>
            <a:r>
              <a:rPr lang="en-US" sz="2600" dirty="0"/>
              <a:t>In process of planning workshops for June and August</a:t>
            </a:r>
          </a:p>
          <a:p>
            <a:endParaRPr lang="en-US" sz="2600" dirty="0"/>
          </a:p>
        </p:txBody>
      </p:sp>
    </p:spTree>
    <p:extLst>
      <p:ext uri="{BB962C8B-B14F-4D97-AF65-F5344CB8AC3E}">
        <p14:creationId xmlns:p14="http://schemas.microsoft.com/office/powerpoint/2010/main" val="10048516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Family Support</a:t>
            </a:r>
          </a:p>
        </p:txBody>
      </p:sp>
      <p:sp>
        <p:nvSpPr>
          <p:cNvPr id="3" name="Content Placeholder 2"/>
          <p:cNvSpPr>
            <a:spLocks noGrp="1"/>
          </p:cNvSpPr>
          <p:nvPr>
            <p:ph idx="1"/>
          </p:nvPr>
        </p:nvSpPr>
        <p:spPr/>
        <p:txBody>
          <a:bodyPr>
            <a:normAutofit/>
          </a:bodyPr>
          <a:lstStyle/>
          <a:p>
            <a:pPr marL="0" indent="0">
              <a:buNone/>
            </a:pPr>
            <a:r>
              <a:rPr lang="en-US" sz="2400" b="1" dirty="0"/>
              <a:t>Inclusion Conference - 3/14</a:t>
            </a:r>
          </a:p>
          <a:p>
            <a:pPr lvl="1">
              <a:buFont typeface="Arial" panose="020B0604020202020204" pitchFamily="34" charset="0"/>
              <a:buChar char="•"/>
            </a:pPr>
            <a:r>
              <a:rPr lang="en-US" sz="2200" dirty="0"/>
              <a:t>Focus on Universal Design for Learning</a:t>
            </a:r>
          </a:p>
          <a:p>
            <a:pPr lvl="1">
              <a:buFont typeface="Arial" panose="020B0604020202020204" pitchFamily="34" charset="0"/>
              <a:buChar char="•"/>
            </a:pPr>
            <a:r>
              <a:rPr lang="en-US" sz="2200" dirty="0"/>
              <a:t>Each school will send a 3 person team</a:t>
            </a:r>
          </a:p>
          <a:p>
            <a:pPr lvl="1">
              <a:buFont typeface="Arial" panose="020B0604020202020204" pitchFamily="34" charset="0"/>
              <a:buChar char="•"/>
            </a:pPr>
            <a:r>
              <a:rPr lang="en-US" sz="2200" dirty="0"/>
              <a:t>Family representatives from the Parent Council will be supported by RCCSD</a:t>
            </a:r>
            <a:endParaRPr lang="en-US" sz="2400" dirty="0"/>
          </a:p>
          <a:p>
            <a:pPr marL="201168" lvl="1" indent="0">
              <a:buNone/>
            </a:pPr>
            <a:endParaRPr lang="en-US" sz="2200" dirty="0"/>
          </a:p>
          <a:p>
            <a:pPr marL="0">
              <a:buNone/>
            </a:pPr>
            <a:r>
              <a:rPr lang="en-US" sz="2400" b="1" dirty="0"/>
              <a:t>NCC Transition Conference </a:t>
            </a:r>
            <a:r>
              <a:rPr lang="en-US" sz="2400" b="1" dirty="0">
                <a:solidFill>
                  <a:schemeClr val="tx1"/>
                </a:solidFill>
              </a:rPr>
              <a:t>– 3/15, 5:30-8:30</a:t>
            </a:r>
          </a:p>
          <a:p>
            <a:pPr marL="452628" lvl="1" indent="-342900">
              <a:buFont typeface="Arial" panose="020B0604020202020204" pitchFamily="34" charset="0"/>
              <a:buChar char="•"/>
            </a:pPr>
            <a:r>
              <a:rPr lang="en-US" sz="2200" dirty="0"/>
              <a:t>Event at Chase Center on the Riverfront with post-secondary services and agency support representatives</a:t>
            </a:r>
          </a:p>
          <a:p>
            <a:pPr marL="452628" lvl="1" indent="-342900">
              <a:buFont typeface="Arial" panose="020B0604020202020204" pitchFamily="34" charset="0"/>
              <a:buChar char="•"/>
            </a:pPr>
            <a:r>
              <a:rPr lang="en-US" sz="2200" dirty="0"/>
              <a:t>Family support related to secondary transition planning</a:t>
            </a:r>
          </a:p>
          <a:p>
            <a:pPr marL="201168" lvl="1" indent="0">
              <a:buNone/>
            </a:pPr>
            <a:endParaRPr lang="en-US" sz="2200" dirty="0"/>
          </a:p>
          <a:p>
            <a:pPr lvl="1">
              <a:buFont typeface="Arial" panose="020B0604020202020204" pitchFamily="34" charset="0"/>
              <a:buChar char="•"/>
            </a:pPr>
            <a:endParaRPr lang="en-US" sz="2200" dirty="0"/>
          </a:p>
          <a:p>
            <a:pPr marL="0" indent="0">
              <a:buNone/>
            </a:pPr>
            <a:endParaRPr lang="en-US" sz="24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9761" b="23994"/>
          <a:stretch/>
        </p:blipFill>
        <p:spPr>
          <a:xfrm>
            <a:off x="3817259" y="5297716"/>
            <a:ext cx="4078514" cy="1248228"/>
          </a:xfrm>
          <a:prstGeom prst="rect">
            <a:avLst/>
          </a:prstGeom>
        </p:spPr>
      </p:pic>
    </p:spTree>
    <p:extLst>
      <p:ext uri="{BB962C8B-B14F-4D97-AF65-F5344CB8AC3E}">
        <p14:creationId xmlns:p14="http://schemas.microsoft.com/office/powerpoint/2010/main" val="29300503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09331"/>
            <a:ext cx="10058400" cy="1450757"/>
          </a:xfrm>
        </p:spPr>
        <p:txBody>
          <a:bodyPr>
            <a:normAutofit/>
          </a:bodyPr>
          <a:lstStyle/>
          <a:p>
            <a:r>
              <a:rPr lang="en-US" dirty="0"/>
              <a:t>For Questions &amp; More Information</a:t>
            </a:r>
          </a:p>
        </p:txBody>
      </p:sp>
      <p:sp>
        <p:nvSpPr>
          <p:cNvPr id="7" name="Content Placeholder 3"/>
          <p:cNvSpPr txBox="1">
            <a:spLocks/>
          </p:cNvSpPr>
          <p:nvPr/>
        </p:nvSpPr>
        <p:spPr>
          <a:xfrm>
            <a:off x="1097280" y="1920496"/>
            <a:ext cx="8446770" cy="4503551"/>
          </a:xfrm>
          <a:prstGeom prst="rect">
            <a:avLst/>
          </a:prstGeom>
        </p:spPr>
        <p:txBody>
          <a:bodyPr vert="horz" lIns="0" tIns="45720" rIns="0" bIns="45720" rtlCol="0">
            <a:normAutofit fontScale="92500"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800" b="1" dirty="0"/>
              <a:t>Office of Special Services </a:t>
            </a:r>
          </a:p>
          <a:p>
            <a:r>
              <a:rPr lang="en-US" sz="2800" dirty="0"/>
              <a:t>Sarah Celestin, </a:t>
            </a:r>
            <a:r>
              <a:rPr lang="en-US" sz="2800" dirty="0" err="1"/>
              <a:t>Ed.D</a:t>
            </a:r>
            <a:r>
              <a:rPr lang="en-US" sz="2800" dirty="0"/>
              <a:t>.</a:t>
            </a:r>
          </a:p>
          <a:p>
            <a:r>
              <a:rPr lang="en-US" sz="2800" i="1" dirty="0"/>
              <a:t>Director, Special Services</a:t>
            </a:r>
          </a:p>
          <a:p>
            <a:endParaRPr lang="en-US" sz="2800" dirty="0"/>
          </a:p>
          <a:p>
            <a:r>
              <a:rPr lang="en-US" sz="2800" dirty="0"/>
              <a:t>Kenny Oates, Jr., M.Ed.</a:t>
            </a:r>
          </a:p>
          <a:p>
            <a:r>
              <a:rPr lang="en-US" sz="2800" i="1" dirty="0"/>
              <a:t>Supervisor, Special Services</a:t>
            </a:r>
          </a:p>
          <a:p>
            <a:endParaRPr lang="en-US" sz="2800" dirty="0"/>
          </a:p>
          <a:p>
            <a:r>
              <a:rPr lang="en-US" sz="2800" dirty="0"/>
              <a:t>Dominick Squittiere, M.Ed. </a:t>
            </a:r>
          </a:p>
          <a:p>
            <a:r>
              <a:rPr lang="en-US" sz="2800" i="1" dirty="0"/>
              <a:t>Education Associate, Autism Services </a:t>
            </a:r>
          </a:p>
          <a:p>
            <a:endParaRPr lang="en-US" sz="2800" dirty="0"/>
          </a:p>
          <a:p>
            <a:endParaRPr lang="en-US" sz="2800" dirty="0"/>
          </a:p>
          <a:p>
            <a:endParaRPr lang="en-US" sz="2800" dirty="0"/>
          </a:p>
          <a:p>
            <a:pPr marL="0" indent="0">
              <a:buNone/>
            </a:pPr>
            <a:endParaRPr lang="en-US" sz="2800" dirty="0"/>
          </a:p>
          <a:p>
            <a:endParaRPr lang="en-US" sz="2800" dirty="0"/>
          </a:p>
          <a:p>
            <a:endParaRPr lang="en-US" dirty="0"/>
          </a:p>
        </p:txBody>
      </p:sp>
      <p:sp>
        <p:nvSpPr>
          <p:cNvPr id="3" name="Content Placeholder 2"/>
          <p:cNvSpPr>
            <a:spLocks noGrp="1"/>
          </p:cNvSpPr>
          <p:nvPr>
            <p:ph idx="1"/>
          </p:nvPr>
        </p:nvSpPr>
        <p:spPr>
          <a:xfrm>
            <a:off x="6545580" y="1916942"/>
            <a:ext cx="5036820" cy="4023360"/>
          </a:xfrm>
        </p:spPr>
        <p:txBody>
          <a:bodyPr>
            <a:normAutofit/>
          </a:bodyPr>
          <a:lstStyle/>
          <a:p>
            <a:pPr>
              <a:spcBef>
                <a:spcPts val="1000"/>
              </a:spcBef>
              <a:spcAft>
                <a:spcPts val="0"/>
              </a:spcAft>
            </a:pPr>
            <a:r>
              <a:rPr lang="en-US" sz="2600" b="1" dirty="0"/>
              <a:t>Office of Curriculum &amp; Instruction</a:t>
            </a:r>
          </a:p>
          <a:p>
            <a:pPr>
              <a:spcBef>
                <a:spcPts val="1000"/>
              </a:spcBef>
              <a:spcAft>
                <a:spcPts val="0"/>
              </a:spcAft>
            </a:pPr>
            <a:r>
              <a:rPr lang="en-US" sz="2600" dirty="0"/>
              <a:t>Jim Comegys</a:t>
            </a:r>
          </a:p>
          <a:p>
            <a:pPr>
              <a:spcBef>
                <a:spcPts val="1000"/>
              </a:spcBef>
              <a:spcAft>
                <a:spcPts val="0"/>
              </a:spcAft>
            </a:pPr>
            <a:r>
              <a:rPr lang="en-US" sz="2600" i="1" dirty="0"/>
              <a:t>Director, Curriculum &amp; Instruction</a:t>
            </a:r>
          </a:p>
          <a:p>
            <a:pPr>
              <a:spcBef>
                <a:spcPts val="1000"/>
              </a:spcBef>
              <a:spcAft>
                <a:spcPts val="0"/>
              </a:spcAft>
            </a:pPr>
            <a:endParaRPr lang="en-US" sz="2600" dirty="0"/>
          </a:p>
          <a:p>
            <a:pPr>
              <a:spcBef>
                <a:spcPts val="1000"/>
              </a:spcBef>
              <a:spcAft>
                <a:spcPts val="0"/>
              </a:spcAft>
            </a:pPr>
            <a:r>
              <a:rPr lang="en-US" sz="2600" dirty="0"/>
              <a:t>Carol Beck</a:t>
            </a:r>
          </a:p>
          <a:p>
            <a:pPr>
              <a:spcBef>
                <a:spcPts val="1000"/>
              </a:spcBef>
              <a:spcAft>
                <a:spcPts val="0"/>
              </a:spcAft>
            </a:pPr>
            <a:r>
              <a:rPr lang="en-US" sz="2600" i="1" dirty="0"/>
              <a:t>Supervisor, English Learners </a:t>
            </a:r>
          </a:p>
        </p:txBody>
      </p:sp>
    </p:spTree>
    <p:extLst>
      <p:ext uri="{BB962C8B-B14F-4D97-AF65-F5344CB8AC3E}">
        <p14:creationId xmlns:p14="http://schemas.microsoft.com/office/powerpoint/2010/main" val="2410509344"/>
      </p:ext>
    </p:extLst>
  </p:cSld>
  <p:clrMapOvr>
    <a:masterClrMapping/>
  </p:clrMapOvr>
</p:sld>
</file>

<file path=ppt/theme/theme1.xml><?xml version="1.0" encoding="utf-8"?>
<a:theme xmlns:a="http://schemas.openxmlformats.org/drawingml/2006/main" name="Retrospect">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1307</TotalTime>
  <Words>2173</Words>
  <Application>Microsoft Office PowerPoint</Application>
  <PresentationFormat>Widescreen</PresentationFormat>
  <Paragraphs>257</Paragraphs>
  <Slides>36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Calibri Light</vt:lpstr>
      <vt:lpstr>Retrospect</vt:lpstr>
      <vt:lpstr>Inclusive Practices in Red Clay</vt:lpstr>
      <vt:lpstr>Shared Vision for Inclusive Practices</vt:lpstr>
      <vt:lpstr>Guiding Principles for Inclusive Practices</vt:lpstr>
      <vt:lpstr>Committee Recommendations</vt:lpstr>
      <vt:lpstr>Enrollment of English Learners &amp; Students with Disabilities</vt:lpstr>
      <vt:lpstr>Students with Disabilities</vt:lpstr>
      <vt:lpstr>Richardson Park Learning Center</vt:lpstr>
      <vt:lpstr>Resource Allocation</vt:lpstr>
      <vt:lpstr>Resource Allocation Impact</vt:lpstr>
      <vt:lpstr>Focus on Inclusive Practices within RCCSD Strategic Plan</vt:lpstr>
      <vt:lpstr>Inclusive School Culture</vt:lpstr>
      <vt:lpstr>Inclusive School Culture</vt:lpstr>
      <vt:lpstr>Inclusive School Culture</vt:lpstr>
      <vt:lpstr>Academic Supports  &amp; Interventions</vt:lpstr>
      <vt:lpstr>Academic Supports &amp; Interventions</vt:lpstr>
      <vt:lpstr>Academic Supports &amp; Interventions</vt:lpstr>
      <vt:lpstr>Academic Supports &amp; Interventions</vt:lpstr>
      <vt:lpstr>Academic Supports &amp; Interventions</vt:lpstr>
      <vt:lpstr>Social/Emotional Supports &amp; Interventions</vt:lpstr>
      <vt:lpstr>Social/Emotional Supports &amp; Interventions</vt:lpstr>
      <vt:lpstr>Social/Emotional Supports &amp; Interventions</vt:lpstr>
      <vt:lpstr>Social/Emotional Supports &amp; Interventions</vt:lpstr>
      <vt:lpstr>Social/Emotional Supports &amp; Interventions</vt:lpstr>
      <vt:lpstr>Social/Emotional Supports &amp; Interventions</vt:lpstr>
      <vt:lpstr>Autism Services </vt:lpstr>
      <vt:lpstr> Expansion of Service Delivery Models</vt:lpstr>
      <vt:lpstr>Specialized Program</vt:lpstr>
      <vt:lpstr>Building-based</vt:lpstr>
      <vt:lpstr>Itinerant Supports</vt:lpstr>
      <vt:lpstr>Autism-Specific Supports</vt:lpstr>
      <vt:lpstr>Key Issues in Autism Services </vt:lpstr>
      <vt:lpstr>Family Collaboration</vt:lpstr>
      <vt:lpstr>Special Services Parent Council</vt:lpstr>
      <vt:lpstr>Staff Training on Family Collaboration</vt:lpstr>
      <vt:lpstr>Additional Family Support</vt:lpstr>
      <vt:lpstr>For Questions &amp; More Information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Educational Diagnosticians Meeting</dc:title>
  <dc:creator>DrC</dc:creator>
  <cp:lastModifiedBy>Sarah Celestin</cp:lastModifiedBy>
  <cp:revision>111</cp:revision>
  <dcterms:created xsi:type="dcterms:W3CDTF">2015-08-25T01:19:27Z</dcterms:created>
  <dcterms:modified xsi:type="dcterms:W3CDTF">2018-03-05T19:38:13Z</dcterms:modified>
</cp:coreProperties>
</file>