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handoutMasterIdLst>
    <p:handoutMasterId r:id="rId23"/>
  </p:handoutMasterIdLst>
  <p:sldIdLst>
    <p:sldId id="256" r:id="rId2"/>
    <p:sldId id="284" r:id="rId3"/>
    <p:sldId id="285" r:id="rId4"/>
    <p:sldId id="260" r:id="rId5"/>
    <p:sldId id="273" r:id="rId6"/>
    <p:sldId id="279" r:id="rId7"/>
    <p:sldId id="266" r:id="rId8"/>
    <p:sldId id="269" r:id="rId9"/>
    <p:sldId id="271" r:id="rId10"/>
    <p:sldId id="261" r:id="rId11"/>
    <p:sldId id="276" r:id="rId12"/>
    <p:sldId id="282" r:id="rId13"/>
    <p:sldId id="272" r:id="rId14"/>
    <p:sldId id="267" r:id="rId15"/>
    <p:sldId id="268" r:id="rId16"/>
    <p:sldId id="270" r:id="rId17"/>
    <p:sldId id="283" r:id="rId18"/>
    <p:sldId id="281" r:id="rId19"/>
    <p:sldId id="259" r:id="rId20"/>
    <p:sldId id="275" r:id="rId21"/>
    <p:sldId id="274" r:id="rId22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22" autoAdjust="0"/>
  </p:normalViewPr>
  <p:slideViewPr>
    <p:cSldViewPr>
      <p:cViewPr varScale="1">
        <p:scale>
          <a:sx n="114" d="100"/>
          <a:sy n="114" d="100"/>
        </p:scale>
        <p:origin x="150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>
            <a:extLst>
              <a:ext uri="{FF2B5EF4-FFF2-40B4-BE49-F238E27FC236}">
                <a16:creationId xmlns:a16="http://schemas.microsoft.com/office/drawing/2014/main" id="{9612611C-7AD7-4EC7-BD74-05D5BE90143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C6738271-E06D-49F0-8903-8FD01029984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3604" name="Rectangle 4">
            <a:extLst>
              <a:ext uri="{FF2B5EF4-FFF2-40B4-BE49-F238E27FC236}">
                <a16:creationId xmlns:a16="http://schemas.microsoft.com/office/drawing/2014/main" id="{B29A5764-2AD1-4122-9E30-1AD6CC71D1A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3605" name="Rectangle 5">
            <a:extLst>
              <a:ext uri="{FF2B5EF4-FFF2-40B4-BE49-F238E27FC236}">
                <a16:creationId xmlns:a16="http://schemas.microsoft.com/office/drawing/2014/main" id="{E442C3C1-86B4-4431-85D7-56E3B56CC5C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26964D2-4719-46DA-BEEB-DBA1C459A6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extLst>
              <a:ext uri="{FF2B5EF4-FFF2-40B4-BE49-F238E27FC236}">
                <a16:creationId xmlns:a16="http://schemas.microsoft.com/office/drawing/2014/main" id="{66EB1D3A-64F9-415E-BF61-660B8C7F639F}"/>
              </a:ext>
            </a:extLst>
          </p:cNvPr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ABE7470-7074-425B-810E-58D22207D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CF24360-E6A7-4B3C-87D4-289C36013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A4F03A5-4109-4DBC-A270-B35F98B87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04071-1DC4-45E6-8DE0-B8D3B78003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2903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extLst>
              <a:ext uri="{FF2B5EF4-FFF2-40B4-BE49-F238E27FC236}">
                <a16:creationId xmlns:a16="http://schemas.microsoft.com/office/drawing/2014/main" id="{E06DE49E-D36E-4ACF-A133-4443F5EA7091}"/>
              </a:ext>
            </a:extLst>
          </p:cNvPr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E29A23A-087E-4F7B-ABC0-2DB391B2B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8D934F3-7358-4A0B-85B2-7A2F92628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EF327E8-2C0C-4EB2-A1C8-A5E4D90A9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FC01B-67AE-4D57-B44E-6C55C0D649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534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A4BB8ED-FB1C-4C30-A7EC-212292ACCAB0}"/>
              </a:ext>
            </a:extLst>
          </p:cNvPr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355DECD-89B4-49B3-8847-0E50B1A2E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A5F84C5-349B-472B-86D6-D9810611E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85D0298-CF2A-4A20-9F16-800A7AECB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EDEC5-8AD5-47C6-9330-085C44EDA7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635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>
            <a:extLst>
              <a:ext uri="{FF2B5EF4-FFF2-40B4-BE49-F238E27FC236}">
                <a16:creationId xmlns:a16="http://schemas.microsoft.com/office/drawing/2014/main" id="{F85F3E72-681E-4918-A119-504CB488B8C7}"/>
              </a:ext>
            </a:extLst>
          </p:cNvPr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09B05943-38DE-49B5-8B0F-2DDF92D89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4330EC08-57FD-4637-AB12-2A349F89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5205869F-7E7C-4643-B2DB-A52CD02B7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DC59F-3866-4DD8-8405-BA5DE6C9FA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3302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2A93016-C74C-4F44-A9A7-B466D825A990}"/>
              </a:ext>
            </a:extLst>
          </p:cNvPr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910E1657-C905-43D8-AF96-625303928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AEC52835-330F-4C09-BAB2-9EDE65F7C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1F50165A-FD4D-4785-B5EF-BCF2EC5F2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3AE24-B3FA-4FB1-AFB6-DAD3C3E7F8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374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">
            <a:extLst>
              <a:ext uri="{FF2B5EF4-FFF2-40B4-BE49-F238E27FC236}">
                <a16:creationId xmlns:a16="http://schemas.microsoft.com/office/drawing/2014/main" id="{8A38D561-1EA5-4C61-B5B7-0E12E8AA1117}"/>
              </a:ext>
            </a:extLst>
          </p:cNvPr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2518FC7C-656A-412F-925F-B49543A9E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5F3DAE2D-A473-4EC9-8535-907B8039D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AED2370D-74BD-449C-B318-ECED22B6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533CF-D399-4DE3-A58E-18921AF286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4194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DFD3EE35-7B9D-4808-84A0-F3EA087027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AC65D9B-D728-4148-B426-D3F5B82E97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973A007-2795-46DB-85CB-6A1E3BCF4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A2C5F-1F6B-448A-8918-D66EBEA4E6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4431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>
            <a:extLst>
              <a:ext uri="{FF2B5EF4-FFF2-40B4-BE49-F238E27FC236}">
                <a16:creationId xmlns:a16="http://schemas.microsoft.com/office/drawing/2014/main" id="{8F639B0C-8E3B-4C73-B55E-17D1E97BB93E}"/>
              </a:ext>
            </a:extLst>
          </p:cNvPr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BD54C147-6CB4-44D9-8AAF-941145146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6BEE9DD0-9088-4AA0-BEC0-C1CA99C05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E844A14F-D547-4C9C-BB8F-546EF7464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47219-897D-458A-A712-008ABB21BC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925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algn="ctr">
              <a:buFontTx/>
              <a:buNone/>
              <a:defRPr sz="14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E7F93B-4859-4F5B-91E4-EDD96A24263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914650" y="6042025"/>
            <a:ext cx="7318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CD134-AC11-4750-AA91-E12A3CC42B8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2913" y="6042025"/>
            <a:ext cx="24717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BD2075-A32F-4FF7-A27E-C220D370B63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646488" y="5916613"/>
            <a:ext cx="796925" cy="4905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52CA6-6D63-44E4-B9BE-C419CF83DC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0909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FFBB1-A250-4B99-B67B-115F643123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DD1FED9-4ECA-476A-9F9E-C1021772535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CA95756-36AE-44D5-A7B3-1A2DFB20E6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4CC51-4C4F-401D-82BA-328C017C89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585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>
            <a:extLst>
              <a:ext uri="{FF2B5EF4-FFF2-40B4-BE49-F238E27FC236}">
                <a16:creationId xmlns:a16="http://schemas.microsoft.com/office/drawing/2014/main" id="{78646F70-0F7D-4F67-B242-3C827AEA5B91}"/>
              </a:ext>
            </a:extLst>
          </p:cNvPr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E3B7015-EBE4-49EC-A929-9E637A814239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1BF73CC-383F-4932-BB7D-C53A3A412C7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14F564C-9DD2-46EF-AD00-9085F5EA1B7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9AEE5-AD22-4B33-A48D-35D55F7A0D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5703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extLst>
              <a:ext uri="{FF2B5EF4-FFF2-40B4-BE49-F238E27FC236}">
                <a16:creationId xmlns:a16="http://schemas.microsoft.com/office/drawing/2014/main" id="{B8DE0A56-D718-4560-8925-0068A37B526D}"/>
              </a:ext>
            </a:extLst>
          </p:cNvPr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C9A2D5FB-E620-4B58-BCA6-C646EC57869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A99389D4-B48B-4BD7-8724-02D25822A9A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46B2083B-E193-461A-BA79-33E8A2801C7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A09ED-91C8-40E3-B46A-3415B6EB5E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6123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extLst>
              <a:ext uri="{FF2B5EF4-FFF2-40B4-BE49-F238E27FC236}">
                <a16:creationId xmlns:a16="http://schemas.microsoft.com/office/drawing/2014/main" id="{37B0834A-2157-4216-A7F8-8BCF3E05A18E}"/>
              </a:ext>
            </a:extLst>
          </p:cNvPr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5388A4D-E09F-4282-9B07-EA5B564E4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52EF2E8-57A2-416D-8C2B-619063F41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441D8BB-A93D-4C90-B5EB-AB04D4674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33508-03E8-4B54-A000-EA6FE5F5F5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9526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extLst>
              <a:ext uri="{FF2B5EF4-FFF2-40B4-BE49-F238E27FC236}">
                <a16:creationId xmlns:a16="http://schemas.microsoft.com/office/drawing/2014/main" id="{82E33B11-6CB5-4118-99F7-3562F14A161C}"/>
              </a:ext>
            </a:extLst>
          </p:cNvPr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84F9DE7B-5106-4637-983C-5E743483C015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A2436A2-AE3A-47EB-BFCE-88A41541C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3BA0D54-FB2B-4162-B6CE-EFC81440C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48F40B7-BE38-472A-8C15-DB2449253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9C68C-E163-45FB-8018-DAEE558F95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768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8CBECE-23A5-4583-910A-CA7339861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447675"/>
            <a:ext cx="7524750" cy="969963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9F9E72-EDF3-4EE9-AAE5-7204AC1C2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9625" y="2184400"/>
            <a:ext cx="7524750" cy="3675063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218A1-52B0-40AA-8A89-8EADE8D1D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2913" y="6042025"/>
            <a:ext cx="6289675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E5A4-1D68-4BDE-9DDF-A43BB5363F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11975" y="6042025"/>
            <a:ext cx="99218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2B9CB-423E-4ECE-BF0C-038F41DF7C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04163" y="5916613"/>
            <a:ext cx="796925" cy="490537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B52526E0-CC5A-4A3C-AEC8-F8C7ACD721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26" r:id="rId7"/>
    <p:sldLayoutId id="2147484035" r:id="rId8"/>
    <p:sldLayoutId id="2147484036" r:id="rId9"/>
    <p:sldLayoutId id="2147484027" r:id="rId10"/>
    <p:sldLayoutId id="2147484037" r:id="rId11"/>
    <p:sldLayoutId id="2147484038" r:id="rId12"/>
    <p:sldLayoutId id="2147484039" r:id="rId13"/>
    <p:sldLayoutId id="2147484040" r:id="rId14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000" b="1" kern="1200">
          <a:solidFill>
            <a:srgbClr val="FEFEFE"/>
          </a:solidFill>
          <a:latin typeface="+mj-lt"/>
          <a:ea typeface="Trebuchet MS" panose="020B0603020202020204" pitchFamily="34" charset="0"/>
          <a:cs typeface="Trebuchet M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EFEFE"/>
          </a:solidFill>
          <a:latin typeface="Century Gothic" panose="020B0502020202020204" pitchFamily="34" charset="0"/>
          <a:ea typeface="Trebuchet MS" panose="020B0603020202020204" pitchFamily="34" charset="0"/>
          <a:cs typeface="Trebuchet MS" panose="020B0603020202020204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EFEFE"/>
          </a:solidFill>
          <a:latin typeface="Century Gothic" panose="020B0502020202020204" pitchFamily="34" charset="0"/>
          <a:ea typeface="Trebuchet MS" panose="020B0603020202020204" pitchFamily="34" charset="0"/>
          <a:cs typeface="Trebuchet MS" panose="020B0603020202020204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EFEFE"/>
          </a:solidFill>
          <a:latin typeface="Century Gothic" panose="020B0502020202020204" pitchFamily="34" charset="0"/>
          <a:ea typeface="Trebuchet MS" panose="020B0603020202020204" pitchFamily="34" charset="0"/>
          <a:cs typeface="Trebuchet MS" panose="020B0603020202020204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EFEFE"/>
          </a:solidFill>
          <a:latin typeface="Century Gothic" panose="020B0502020202020204" pitchFamily="34" charset="0"/>
          <a:ea typeface="Trebuchet MS" panose="020B0603020202020204" pitchFamily="34" charset="0"/>
          <a:cs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panose="05020102010507070707" pitchFamily="18" charset="2"/>
        <a:buChar char="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panose="05020102010507070707" pitchFamily="18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panose="05020102010507070707" pitchFamily="18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panose="05020102010507070707" pitchFamily="18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panose="05020102010507070707" pitchFamily="18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12" Type="http://schemas.openxmlformats.org/officeDocument/2006/relationships/hyperlink" Target="http://www.geneseo.edu/news/nrap.php?pg=NYTimes.html" TargetMode="External"/><Relationship Id="rId17" Type="http://schemas.openxmlformats.org/officeDocument/2006/relationships/image" Target="../media/image19.jpeg"/><Relationship Id="rId2" Type="http://schemas.openxmlformats.org/officeDocument/2006/relationships/image" Target="../media/image6.png"/><Relationship Id="rId16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hyperlink" Target="http://www.ithaca.edu/" TargetMode="External"/><Relationship Id="rId15" Type="http://schemas.openxmlformats.org/officeDocument/2006/relationships/image" Target="../media/image17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stweb.com/" TargetMode="External"/><Relationship Id="rId3" Type="http://schemas.openxmlformats.org/officeDocument/2006/relationships/hyperlink" Target="http://www.frewsburgcsd.org/" TargetMode="External"/><Relationship Id="rId7" Type="http://schemas.openxmlformats.org/officeDocument/2006/relationships/hyperlink" Target="http://www.campusdirt.com/" TargetMode="External"/><Relationship Id="rId2" Type="http://schemas.openxmlformats.org/officeDocument/2006/relationships/hyperlink" Target="http://www.collegeboard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ymajors.com/" TargetMode="External"/><Relationship Id="rId5" Type="http://schemas.openxmlformats.org/officeDocument/2006/relationships/hyperlink" Target="http://www.guidancedirect.com/" TargetMode="External"/><Relationship Id="rId10" Type="http://schemas.openxmlformats.org/officeDocument/2006/relationships/hyperlink" Target="http://www.hesc.ny.gov/" TargetMode="External"/><Relationship Id="rId4" Type="http://schemas.openxmlformats.org/officeDocument/2006/relationships/hyperlink" Target="http://www.act.com/" TargetMode="External"/><Relationship Id="rId9" Type="http://schemas.openxmlformats.org/officeDocument/2006/relationships/hyperlink" Target="https://web1.ncaa.org/eligibilitycenter/common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86939DD-E877-43F6-9F1B-05AF4203D9B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228600"/>
            <a:ext cx="8077200" cy="18288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4400" dirty="0">
                <a:ea typeface="+mj-ea"/>
              </a:rPr>
              <a:t>College Presentation  </a:t>
            </a:r>
            <a:br>
              <a:rPr lang="en-US" altLang="en-US" sz="4400">
                <a:ea typeface="+mj-ea"/>
              </a:rPr>
            </a:br>
            <a:endParaRPr lang="en-US" altLang="en-US" sz="4400" dirty="0">
              <a:ea typeface="+mj-ea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56ED2E1-BF89-457F-99BB-4FEC96024DF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4495800"/>
            <a:ext cx="6400800" cy="2362200"/>
          </a:xfrm>
        </p:spPr>
        <p:txBody>
          <a:bodyPr>
            <a:normAutofit fontScale="92500" lnSpcReduction="10000"/>
          </a:bodyPr>
          <a:lstStyle/>
          <a:p>
            <a:pPr algn="ctr" eaLnBrk="1" fontAlgn="auto" hangingPunct="1">
              <a:lnSpc>
                <a:spcPct val="90000"/>
              </a:lnSpc>
              <a:buFont typeface="Wingdings 2" charset="2"/>
              <a:buNone/>
              <a:defRPr/>
            </a:pPr>
            <a:r>
              <a:rPr lang="en-US" altLang="en-US" sz="3200" dirty="0"/>
              <a:t>Counseling and Career Staff</a:t>
            </a:r>
          </a:p>
          <a:p>
            <a:pPr eaLnBrk="1" fontAlgn="auto" hangingPunct="1">
              <a:lnSpc>
                <a:spcPct val="90000"/>
              </a:lnSpc>
              <a:buFont typeface="Wingdings 2" charset="2"/>
              <a:buNone/>
              <a:defRPr/>
            </a:pPr>
            <a:endParaRPr lang="en-US" altLang="en-US" dirty="0"/>
          </a:p>
          <a:p>
            <a:pPr eaLnBrk="1" fontAlgn="auto" hangingPunct="1">
              <a:lnSpc>
                <a:spcPct val="90000"/>
              </a:lnSpc>
              <a:buFont typeface="Wingdings 2" charset="2"/>
              <a:buNone/>
              <a:defRPr/>
            </a:pPr>
            <a:r>
              <a:rPr lang="en-US" altLang="en-US" sz="2800" dirty="0"/>
              <a:t>Randy </a:t>
            </a:r>
            <a:r>
              <a:rPr lang="en-US" altLang="en-US" sz="2800" dirty="0" err="1"/>
              <a:t>Sitler</a:t>
            </a:r>
            <a:r>
              <a:rPr lang="en-US" altLang="en-US" sz="2800" dirty="0"/>
              <a:t>-School Counselor</a:t>
            </a:r>
          </a:p>
          <a:p>
            <a:pPr eaLnBrk="1" fontAlgn="auto" hangingPunct="1">
              <a:lnSpc>
                <a:spcPct val="90000"/>
              </a:lnSpc>
              <a:buFont typeface="Wingdings 2" charset="2"/>
              <a:buNone/>
              <a:defRPr/>
            </a:pPr>
            <a:r>
              <a:rPr lang="en-US" altLang="en-US" sz="2800" dirty="0"/>
              <a:t>Michelle Cobbe- School Counselor</a:t>
            </a:r>
          </a:p>
          <a:p>
            <a:pPr eaLnBrk="1" fontAlgn="auto" hangingPunct="1">
              <a:lnSpc>
                <a:spcPct val="90000"/>
              </a:lnSpc>
              <a:buFont typeface="Wingdings 2" charset="2"/>
              <a:buNone/>
              <a:defRPr/>
            </a:pPr>
            <a:r>
              <a:rPr lang="en-US" altLang="en-US" sz="2800" dirty="0" err="1"/>
              <a:t>Richal</a:t>
            </a:r>
            <a:r>
              <a:rPr lang="en-US" altLang="en-US" sz="2800" dirty="0"/>
              <a:t> Hair –Administrative Assistant</a:t>
            </a:r>
          </a:p>
          <a:p>
            <a:pPr eaLnBrk="1" fontAlgn="auto" hangingPunct="1">
              <a:lnSpc>
                <a:spcPct val="90000"/>
              </a:lnSpc>
              <a:buFont typeface="Wingdings 2" charset="2"/>
              <a:buNone/>
              <a:defRPr/>
            </a:pPr>
            <a:endParaRPr lang="en-US" altLang="en-US" sz="2800" dirty="0"/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5312C4DD-C964-4D05-A3F8-FA97A102B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514600"/>
            <a:ext cx="6096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3600"/>
              <a:t>Frewsburg Junior-Senior High School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23B28A5-900D-4032-8406-7BBC04660D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ea typeface="+mj-ea"/>
              </a:rPr>
              <a:t>Education Pays</a:t>
            </a:r>
          </a:p>
        </p:txBody>
      </p:sp>
      <p:pic>
        <p:nvPicPr>
          <p:cNvPr id="6150" name="Picture 6" descr="Unemployment rates and earnings by educational attainment, 2017">
            <a:extLst>
              <a:ext uri="{FF2B5EF4-FFF2-40B4-BE49-F238E27FC236}">
                <a16:creationId xmlns:a16="http://schemas.microsoft.com/office/drawing/2014/main" id="{0FEB44A8-0A2B-47FF-9802-3154BF8A1B5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488" y="2133600"/>
            <a:ext cx="8963025" cy="504031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C2D05-B577-44A1-AA3C-4A1464BD0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</a:rPr>
              <a:t>What have you done to prepare for college?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58876-5BEA-4A25-B8DD-5761B218E7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9625" y="2222500"/>
            <a:ext cx="7419975" cy="3638550"/>
          </a:xfrm>
        </p:spPr>
        <p:txBody>
          <a:bodyPr/>
          <a:lstStyle/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GPA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Difficulty of Coursework</a:t>
            </a:r>
          </a:p>
          <a:p>
            <a:pPr lvl="1"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Honors/JCC Courses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Scores on Entrance Exams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sz="2400" dirty="0"/>
              <a:t>Extra Curricular Activities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sz="2400" dirty="0"/>
              <a:t>Volunteer Work/Community Service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endParaRPr lang="en-US" sz="2400" dirty="0"/>
          </a:p>
        </p:txBody>
      </p:sp>
      <p:pic>
        <p:nvPicPr>
          <p:cNvPr id="17412" name="Picture 4" descr="Study Tips &amp; Techniques [19 Submissions] – OutwitTrade">
            <a:extLst>
              <a:ext uri="{FF2B5EF4-FFF2-40B4-BE49-F238E27FC236}">
                <a16:creationId xmlns:a16="http://schemas.microsoft.com/office/drawing/2014/main" id="{0020D9CE-459A-42A6-8636-196F8FC7E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813" y="2133600"/>
            <a:ext cx="32353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6" descr="Volunteer">
            <a:extLst>
              <a:ext uri="{FF2B5EF4-FFF2-40B4-BE49-F238E27FC236}">
                <a16:creationId xmlns:a16="http://schemas.microsoft.com/office/drawing/2014/main" id="{F22A88BB-182A-4D11-90C4-46DD82FB6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550" y="5334000"/>
            <a:ext cx="3400425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7B38FAB-3E3B-4802-9572-5D44634BF2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ea typeface="+mj-ea"/>
              </a:rPr>
              <a:t>What to consider when choosing a college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CC0E3FF4-EA1D-42C5-A1AE-3314C7F5947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22275" y="2209800"/>
            <a:ext cx="4035425" cy="4302125"/>
          </a:xfrm>
        </p:spPr>
        <p:txBody>
          <a:bodyPr/>
          <a:lstStyle/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Graduation/ Retention Rate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Cost/Financial Package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 Transfer of credits earned in HS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Majors Offered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Living Arrangements</a:t>
            </a: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7B8A0357-1BAE-411F-AD59-8F5BC8952701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667250" y="2209800"/>
            <a:ext cx="4035425" cy="4302125"/>
          </a:xfrm>
        </p:spPr>
        <p:txBody>
          <a:bodyPr/>
          <a:lstStyle/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Transportation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Safety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Location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Athletics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Diversity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Size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Selectivity</a:t>
            </a:r>
          </a:p>
        </p:txBody>
      </p:sp>
      <p:pic>
        <p:nvPicPr>
          <p:cNvPr id="18437" name="Picture 6" descr="Tips on Picking Your Perfect College! – Chelsea Crockett">
            <a:extLst>
              <a:ext uri="{FF2B5EF4-FFF2-40B4-BE49-F238E27FC236}">
                <a16:creationId xmlns:a16="http://schemas.microsoft.com/office/drawing/2014/main" id="{ABD25CD9-EF68-4154-8E93-1F11DBDDC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163" y="838200"/>
            <a:ext cx="2849562" cy="174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D436996-4604-45DD-9385-FD168446D65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57200"/>
            <a:ext cx="8915400" cy="838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>
                <a:ea typeface="+mj-ea"/>
              </a:rPr>
              <a:t>There is a right fit for everyone!</a:t>
            </a:r>
          </a:p>
        </p:txBody>
      </p:sp>
      <p:pic>
        <p:nvPicPr>
          <p:cNvPr id="19459" name="Picture 5" descr="Welcome to Jamestown Community College">
            <a:extLst>
              <a:ext uri="{FF2B5EF4-FFF2-40B4-BE49-F238E27FC236}">
                <a16:creationId xmlns:a16="http://schemas.microsoft.com/office/drawing/2014/main" id="{66113489-74C5-476C-844E-8596CD631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938838"/>
            <a:ext cx="66770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7" descr="logo_med">
            <a:extLst>
              <a:ext uri="{FF2B5EF4-FFF2-40B4-BE49-F238E27FC236}">
                <a16:creationId xmlns:a16="http://schemas.microsoft.com/office/drawing/2014/main" id="{BC80CE38-0FCA-4A33-BF91-DBF61BE3E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67000"/>
            <a:ext cx="1600200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9" descr="Grove City College, Pennsylvania - Top-ranked affordable Christian College">
            <a:extLst>
              <a:ext uri="{FF2B5EF4-FFF2-40B4-BE49-F238E27FC236}">
                <a16:creationId xmlns:a16="http://schemas.microsoft.com/office/drawing/2014/main" id="{4ED5C2D7-FE86-41D5-9A73-C0F413515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5" y="2668588"/>
            <a:ext cx="312420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11" descr="Ithaca College">
            <a:hlinkClick r:id="rId5"/>
            <a:extLst>
              <a:ext uri="{FF2B5EF4-FFF2-40B4-BE49-F238E27FC236}">
                <a16:creationId xmlns:a16="http://schemas.microsoft.com/office/drawing/2014/main" id="{003D4D48-6FFD-4A33-97B7-358FB3A89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429000"/>
            <a:ext cx="281940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3" descr="jcu_logo_76">
            <a:extLst>
              <a:ext uri="{FF2B5EF4-FFF2-40B4-BE49-F238E27FC236}">
                <a16:creationId xmlns:a16="http://schemas.microsoft.com/office/drawing/2014/main" id="{C9C18D00-717D-4280-898F-A6B0FF3BD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267200"/>
            <a:ext cx="246697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22" descr="ITT Tech">
            <a:extLst>
              <a:ext uri="{FF2B5EF4-FFF2-40B4-BE49-F238E27FC236}">
                <a16:creationId xmlns:a16="http://schemas.microsoft.com/office/drawing/2014/main" id="{782E9792-85C4-4113-B95C-B527A203C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5229225"/>
            <a:ext cx="367347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30" descr="St. Bonaventure University is a Catholic university in the 750-year-old Franciscan tradition of learning.">
            <a:extLst>
              <a:ext uri="{FF2B5EF4-FFF2-40B4-BE49-F238E27FC236}">
                <a16:creationId xmlns:a16="http://schemas.microsoft.com/office/drawing/2014/main" id="{15EEA8CA-AADC-4FD8-B84C-CB09A6425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0" y="1325563"/>
            <a:ext cx="46863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Picture 32" descr="home4">
            <a:extLst>
              <a:ext uri="{FF2B5EF4-FFF2-40B4-BE49-F238E27FC236}">
                <a16:creationId xmlns:a16="http://schemas.microsoft.com/office/drawing/2014/main" id="{76DDAFE0-6B96-435E-9B98-C98695A42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810000"/>
            <a:ext cx="1673225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34" descr="logo2">
            <a:extLst>
              <a:ext uri="{FF2B5EF4-FFF2-40B4-BE49-F238E27FC236}">
                <a16:creationId xmlns:a16="http://schemas.microsoft.com/office/drawing/2014/main" id="{349C7856-6E6E-4C8D-9A10-5C221DBE5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075" y="3762375"/>
            <a:ext cx="1701800" cy="177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8" name="Picture 38" descr="NYT says Geneseo is one of the hidden gems of higher education">
            <a:hlinkClick r:id="rId12"/>
            <a:extLst>
              <a:ext uri="{FF2B5EF4-FFF2-40B4-BE49-F238E27FC236}">
                <a16:creationId xmlns:a16="http://schemas.microsoft.com/office/drawing/2014/main" id="{42B2CCD5-6EC5-40AE-AB32-E535CF592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295400"/>
            <a:ext cx="129540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9" name="Picture 40" descr="Baldwin-Wallace College: Challenging courses, Knowledgable mentors, Hands-on experience, Leadership opportunities... Remarkable Results!">
            <a:extLst>
              <a:ext uri="{FF2B5EF4-FFF2-40B4-BE49-F238E27FC236}">
                <a16:creationId xmlns:a16="http://schemas.microsoft.com/office/drawing/2014/main" id="{B5592899-3A0F-4CDC-A876-90E2E6360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2139950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0" name="Picture 42">
            <a:extLst>
              <a:ext uri="{FF2B5EF4-FFF2-40B4-BE49-F238E27FC236}">
                <a16:creationId xmlns:a16="http://schemas.microsoft.com/office/drawing/2014/main" id="{819E3574-EEC6-4DBD-BE59-2ABB00F02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267200"/>
            <a:ext cx="22955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71" name="Picture 22" descr="universityatbuffalo">
            <a:extLst>
              <a:ext uri="{FF2B5EF4-FFF2-40B4-BE49-F238E27FC236}">
                <a16:creationId xmlns:a16="http://schemas.microsoft.com/office/drawing/2014/main" id="{096D1354-B32C-4458-A8B3-89DC370C9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300" y="4881563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2" name="Picture 24" descr="Jamestown Business College">
            <a:extLst>
              <a:ext uri="{FF2B5EF4-FFF2-40B4-BE49-F238E27FC236}">
                <a16:creationId xmlns:a16="http://schemas.microsoft.com/office/drawing/2014/main" id="{6F84A865-9567-4877-8A22-937AAFD3B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313" y="2328863"/>
            <a:ext cx="1457325" cy="145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3" name="Picture 26" descr="SUNY Buffalo State homepage">
            <a:extLst>
              <a:ext uri="{FF2B5EF4-FFF2-40B4-BE49-F238E27FC236}">
                <a16:creationId xmlns:a16="http://schemas.microsoft.com/office/drawing/2014/main" id="{AA3272EC-6EC4-4A16-B025-44A38260E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025" y="2193925"/>
            <a:ext cx="1660525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A0EB88C-CE5E-4A94-981E-E14EA1CE71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>
                <a:ea typeface="+mj-ea"/>
              </a:rPr>
              <a:t>How many schools should I apply to?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8A28E84-186C-4461-A388-E84085DE8E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33425" y="2057400"/>
            <a:ext cx="7524750" cy="3636963"/>
          </a:xfrm>
        </p:spPr>
        <p:txBody>
          <a:bodyPr/>
          <a:lstStyle/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A good ballpark figure is 5-6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1-2 reach schools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2 50/50 schools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3 safe schools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SUNY school?</a:t>
            </a:r>
          </a:p>
        </p:txBody>
      </p:sp>
      <p:pic>
        <p:nvPicPr>
          <p:cNvPr id="20484" name="Picture 10" descr="Big Numbers Little Numbers – Ezer Mizion">
            <a:extLst>
              <a:ext uri="{FF2B5EF4-FFF2-40B4-BE49-F238E27FC236}">
                <a16:creationId xmlns:a16="http://schemas.microsoft.com/office/drawing/2014/main" id="{DFF60295-A38D-4C67-833C-8ACB3CCFC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3876675"/>
            <a:ext cx="33782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76C7665-AEB2-47A8-B893-A64DAAAADF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>
                <a:ea typeface="+mj-ea"/>
              </a:rPr>
              <a:t>Getting into College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4971334F-24F7-41D2-ACA7-4A1F0147A04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1828800"/>
            <a:ext cx="4037013" cy="4302125"/>
          </a:xfrm>
        </p:spPr>
        <p:txBody>
          <a:bodyPr/>
          <a:lstStyle/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dirty="0"/>
              <a:t>HS Transcript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dirty="0"/>
              <a:t>Test Scores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dirty="0"/>
              <a:t>Recommendations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dirty="0"/>
              <a:t>Essay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dirty="0"/>
              <a:t>Interview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dirty="0"/>
              <a:t>Special Talents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dirty="0"/>
              <a:t>Interests and Activities</a:t>
            </a: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A5F13E46-944B-47DD-A35A-05BD765AFE46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572000" y="2286000"/>
            <a:ext cx="4037013" cy="2016125"/>
          </a:xfrm>
        </p:spPr>
        <p:txBody>
          <a:bodyPr/>
          <a:lstStyle/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dirty="0"/>
              <a:t>Community Service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dirty="0"/>
              <a:t>Class Rank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dirty="0"/>
              <a:t>College admission staff will check social media postings.</a:t>
            </a:r>
          </a:p>
        </p:txBody>
      </p:sp>
      <p:pic>
        <p:nvPicPr>
          <p:cNvPr id="21509" name="Picture 6" descr="12-10-17 What's Important pt 2 — Ogden Church">
            <a:extLst>
              <a:ext uri="{FF2B5EF4-FFF2-40B4-BE49-F238E27FC236}">
                <a16:creationId xmlns:a16="http://schemas.microsoft.com/office/drawing/2014/main" id="{24863B13-2FE3-490C-8738-C0C4893A6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424363"/>
            <a:ext cx="24669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E755FB0D-ED44-49EE-AEE9-FEC8B126F1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ea typeface="+mj-ea"/>
              </a:rPr>
              <a:t>When Should I Apply?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618BF360-5274-4112-9017-719C595289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9625" y="2222500"/>
            <a:ext cx="7524750" cy="3636963"/>
          </a:xfrm>
        </p:spPr>
        <p:txBody>
          <a:bodyPr/>
          <a:lstStyle/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Senior year, preferably before Christmas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Early Decision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Early Action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Rolling Admission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endParaRPr lang="en-US" altLang="en-US" dirty="0"/>
          </a:p>
        </p:txBody>
      </p:sp>
      <p:pic>
        <p:nvPicPr>
          <p:cNvPr id="22532" name="Picture 6" descr="5 Types of College Application Deadlines | CollegeXpress">
            <a:extLst>
              <a:ext uri="{FF2B5EF4-FFF2-40B4-BE49-F238E27FC236}">
                <a16:creationId xmlns:a16="http://schemas.microsoft.com/office/drawing/2014/main" id="{3AAC64BD-A30A-4FFB-B7C2-27E9D1CB3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838" y="3602038"/>
            <a:ext cx="4648200" cy="203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C1FAAB8-E373-4FA2-9A51-1C61883EE8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ea typeface="+mj-ea"/>
              </a:rPr>
              <a:t>How Do I Apply?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BF3CF84E-6B4A-46F3-B9FD-F715A281E4B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9625" y="2222500"/>
            <a:ext cx="7524750" cy="3636963"/>
          </a:xfrm>
        </p:spPr>
        <p:txBody>
          <a:bodyPr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dirty="0"/>
              <a:t>Apply online (SUNY Application, fee required)</a:t>
            </a:r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dirty="0"/>
              <a:t>Application Form (Common Application, $40 per college)</a:t>
            </a:r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dirty="0"/>
              <a:t>Individual College Application ($40-$60 fee)</a:t>
            </a:r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dirty="0"/>
              <a:t>Letter of Recommendation</a:t>
            </a:r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dirty="0"/>
              <a:t>Essay				</a:t>
            </a:r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dirty="0"/>
              <a:t>Transcripts</a:t>
            </a:r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dirty="0"/>
              <a:t>Test Scores</a:t>
            </a:r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dirty="0"/>
              <a:t>Interview (for highly competitive programs)</a:t>
            </a:r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dirty="0"/>
              <a:t>Financial Aid</a:t>
            </a:r>
          </a:p>
          <a:p>
            <a:pPr lvl="1"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dirty="0"/>
              <a:t>Fee Waiver?</a:t>
            </a:r>
          </a:p>
        </p:txBody>
      </p:sp>
      <p:pic>
        <p:nvPicPr>
          <p:cNvPr id="23556" name="Picture 6" descr="KEEP CALM AND APPLY TO COLLEGE - Keep Calm and Posters Generator, Maker For  Free - KeepCalmAndPosters.com">
            <a:extLst>
              <a:ext uri="{FF2B5EF4-FFF2-40B4-BE49-F238E27FC236}">
                <a16:creationId xmlns:a16="http://schemas.microsoft.com/office/drawing/2014/main" id="{ED57639B-E2E0-479A-8B54-C2E360A42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144838"/>
            <a:ext cx="2476500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0C0F76-46C9-4AB7-8DF7-E7F0FCE33005}"/>
              </a:ext>
            </a:extLst>
          </p:cNvPr>
          <p:cNvSpPr/>
          <p:nvPr/>
        </p:nvSpPr>
        <p:spPr>
          <a:xfrm>
            <a:off x="0" y="0"/>
            <a:ext cx="9144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058EF63B-9E6D-4C61-90F8-D702F55DE62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0500" y="533400"/>
            <a:ext cx="8763000" cy="6858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dirty="0">
                <a:ea typeface="+mj-ea"/>
              </a:rPr>
              <a:t>	College Admissions Exams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D41169E0-885C-48BA-A23D-E02A87DB498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2133600"/>
            <a:ext cx="7162800" cy="3910013"/>
          </a:xfrm>
        </p:spPr>
        <p:txBody>
          <a:bodyPr>
            <a:normAutofit/>
          </a:bodyPr>
          <a:lstStyle/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b="1" dirty="0"/>
              <a:t>PSAT/NMSQT- </a:t>
            </a:r>
            <a:r>
              <a:rPr lang="en-US" altLang="en-US" sz="2400" dirty="0"/>
              <a:t>Preliminary Scholastic Aptitude Test/National Merit Scholarship Qualifying Assessment Test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b="1" dirty="0"/>
              <a:t>SAT I- </a:t>
            </a:r>
            <a:r>
              <a:rPr lang="en-US" altLang="en-US" sz="2400" dirty="0"/>
              <a:t>Scholastic Aptitude Test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200" dirty="0"/>
              <a:t>Scores on a scale of 400-1600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b="1" dirty="0"/>
              <a:t>ACT- </a:t>
            </a:r>
            <a:r>
              <a:rPr lang="en-US" altLang="en-US" sz="2400" dirty="0"/>
              <a:t>American College Testing Exam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Scores range from 10 - 36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b="1" dirty="0"/>
              <a:t>Test Optional </a:t>
            </a: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35EC0AE3-922B-4054-876A-5FB6770F2E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ea typeface="+mj-ea"/>
              </a:rPr>
              <a:t>SAT Test Preparation</a:t>
            </a:r>
          </a:p>
        </p:txBody>
      </p:sp>
      <p:sp>
        <p:nvSpPr>
          <p:cNvPr id="26627" name="Rectangle 11">
            <a:extLst>
              <a:ext uri="{FF2B5EF4-FFF2-40B4-BE49-F238E27FC236}">
                <a16:creationId xmlns:a16="http://schemas.microsoft.com/office/drawing/2014/main" id="{DAC6A2AC-AC65-4241-9AB1-A5419325765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33400" y="2635250"/>
            <a:ext cx="8077200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panose="05020102010507070707" pitchFamily="18" charset="2"/>
              <a:buChar char=""/>
              <a:defRPr sz="12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800">
                <a:latin typeface="Arial" panose="020B0604020202020204" pitchFamily="34" charset="0"/>
              </a:rPr>
              <a:t>SAT Prep: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Chautauqua Striders 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@ 488-2203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altLang="en-US" sz="2800" b="1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Visit collegeboard.org for SAT Practice tests and study groups</a:t>
            </a:r>
          </a:p>
        </p:txBody>
      </p:sp>
      <p:pic>
        <p:nvPicPr>
          <p:cNvPr id="26628" name="Picture 9" descr="SAT Prep Sessions — TRiO Programs">
            <a:extLst>
              <a:ext uri="{FF2B5EF4-FFF2-40B4-BE49-F238E27FC236}">
                <a16:creationId xmlns:a16="http://schemas.microsoft.com/office/drawing/2014/main" id="{B247ED0F-B1D2-408C-9F92-B8AA65111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410200"/>
            <a:ext cx="391477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11" descr="College Board Opportunity Scholarships">
            <a:extLst>
              <a:ext uri="{FF2B5EF4-FFF2-40B4-BE49-F238E27FC236}">
                <a16:creationId xmlns:a16="http://schemas.microsoft.com/office/drawing/2014/main" id="{B2766AA7-BA23-4872-B6C5-D7938774B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5454650"/>
            <a:ext cx="391477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13" descr="Home - Chautauqua Striders">
            <a:extLst>
              <a:ext uri="{FF2B5EF4-FFF2-40B4-BE49-F238E27FC236}">
                <a16:creationId xmlns:a16="http://schemas.microsoft.com/office/drawing/2014/main" id="{ADA694A8-2A0C-4DFD-9B3F-49BD3584D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576513"/>
            <a:ext cx="13811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4380CFD-DFE1-406A-A4C5-510156467A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6096000" cy="10350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ea typeface="+mj-ea"/>
              </a:rPr>
              <a:t>Student Athletes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C9BDF820-D6A0-4763-9782-A407BF3E7A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2038350"/>
            <a:ext cx="7724775" cy="4191000"/>
          </a:xfrm>
        </p:spPr>
        <p:txBody>
          <a:bodyPr/>
          <a:lstStyle/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NCAA Eligibility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Advanced Regents Diploma-16 Core Courses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Athlete Recruitment Questionnaire 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Apply during Junior Year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 err="1"/>
              <a:t>Div</a:t>
            </a:r>
            <a:r>
              <a:rPr lang="en-US" altLang="en-US" sz="2400" dirty="0"/>
              <a:t> I, </a:t>
            </a:r>
            <a:r>
              <a:rPr lang="en-US" altLang="en-US" sz="2400" dirty="0" err="1"/>
              <a:t>Div</a:t>
            </a:r>
            <a:r>
              <a:rPr lang="en-US" altLang="en-US" sz="2400" dirty="0"/>
              <a:t> II, </a:t>
            </a:r>
            <a:r>
              <a:rPr lang="en-US" altLang="en-US" sz="2400" dirty="0" err="1"/>
              <a:t>Div</a:t>
            </a:r>
            <a:r>
              <a:rPr lang="en-US" altLang="en-US" sz="2400" dirty="0"/>
              <a:t> III/JUCO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Attend Sports Camps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Film</a:t>
            </a:r>
          </a:p>
        </p:txBody>
      </p:sp>
      <p:pic>
        <p:nvPicPr>
          <p:cNvPr id="27652" name="Picture 14" descr="NCAA Olympic sports athletes must be protected by Congress - Sports  Illustrated">
            <a:extLst>
              <a:ext uri="{FF2B5EF4-FFF2-40B4-BE49-F238E27FC236}">
                <a16:creationId xmlns:a16="http://schemas.microsoft.com/office/drawing/2014/main" id="{9FABE13D-1F7E-4396-9298-9CC5CBC3D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962400"/>
            <a:ext cx="42672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D366286-34F9-473E-8779-AFF285C007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>
                <a:ea typeface="+mj-ea"/>
              </a:rPr>
              <a:t>Campus Visits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F659011-13A5-4BA4-BE7D-4A0F64CD60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84238" y="2062163"/>
            <a:ext cx="7524750" cy="2809875"/>
          </a:xfrm>
        </p:spPr>
        <p:txBody>
          <a:bodyPr/>
          <a:lstStyle/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Open House vs. Individual Visits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Visit college website to find an open house or schedule a visit.</a:t>
            </a:r>
            <a:endParaRPr lang="en-US" altLang="en-US" dirty="0"/>
          </a:p>
        </p:txBody>
      </p:sp>
      <p:pic>
        <p:nvPicPr>
          <p:cNvPr id="28676" name="Picture 8" descr="4 Ways to Make Campus Visits More Meaningful - Galin Education">
            <a:extLst>
              <a:ext uri="{FF2B5EF4-FFF2-40B4-BE49-F238E27FC236}">
                <a16:creationId xmlns:a16="http://schemas.microsoft.com/office/drawing/2014/main" id="{ECB2C799-6957-44DE-B26D-D5D2745EC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550" y="4038600"/>
            <a:ext cx="3741738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50C2C82A-53B8-458A-BE75-27DF3F6705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ea typeface="+mj-ea"/>
              </a:rPr>
              <a:t>Campus Visits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1A121800-8691-4B22-9A7F-F78711CDC8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9625" y="2222500"/>
            <a:ext cx="7524750" cy="4187825"/>
          </a:xfrm>
        </p:spPr>
        <p:txBody>
          <a:bodyPr/>
          <a:lstStyle/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Contact School to set up visit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What’s important to you on campus?</a:t>
            </a:r>
          </a:p>
          <a:p>
            <a:pPr lvl="1" eaLnBrk="1" fontAlgn="auto" hangingPunct="1">
              <a:buFont typeface="Wingdings 2" charset="2"/>
              <a:buChar char=""/>
              <a:defRPr/>
            </a:pPr>
            <a:r>
              <a:rPr lang="en-US" altLang="en-US" sz="2200" dirty="0"/>
              <a:t>Clubs, sports, campus life, housing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Prepare a list of questions prior to attending:</a:t>
            </a:r>
          </a:p>
          <a:p>
            <a:pPr lvl="1"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Employment rates/opportunities after graduation</a:t>
            </a:r>
          </a:p>
          <a:p>
            <a:pPr lvl="1"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% of students who get scholarships	</a:t>
            </a:r>
            <a:r>
              <a:rPr lang="en-US" altLang="en-US" dirty="0"/>
              <a:t>	</a:t>
            </a:r>
          </a:p>
        </p:txBody>
      </p:sp>
      <p:pic>
        <p:nvPicPr>
          <p:cNvPr id="29700" name="Picture 8" descr="What's Important To You Stock Photo, Picture And Royalty Free Image. Image  43855222.">
            <a:extLst>
              <a:ext uri="{FF2B5EF4-FFF2-40B4-BE49-F238E27FC236}">
                <a16:creationId xmlns:a16="http://schemas.microsoft.com/office/drawing/2014/main" id="{F5392488-0C22-45FC-A0AE-6609456BF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513" y="762000"/>
            <a:ext cx="3087687" cy="206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605D9024-AE41-4C45-BD74-E9906C7672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>
                <a:ea typeface="+mj-ea"/>
              </a:rPr>
              <a:t>College Application Essays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69A7D00-5151-46C3-9ED7-AE14FA725C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9625" y="2222500"/>
            <a:ext cx="7524750" cy="3636963"/>
          </a:xfrm>
        </p:spPr>
        <p:txBody>
          <a:bodyPr/>
          <a:lstStyle/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800" b="1" dirty="0"/>
              <a:t>Thoroughly Answer the Question 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800" b="1" dirty="0"/>
              <a:t>Make it Engaging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800" b="1" dirty="0"/>
              <a:t>Proofread, Proofread, Proofread!</a:t>
            </a:r>
          </a:p>
          <a:p>
            <a:pPr eaLnBrk="1" fontAlgn="auto" hangingPunct="1">
              <a:buFont typeface="Wingdings" panose="05000000000000000000" pitchFamily="2" charset="2"/>
              <a:buNone/>
              <a:defRPr/>
            </a:pPr>
            <a:endParaRPr lang="en-US" altLang="en-US" b="1" dirty="0"/>
          </a:p>
        </p:txBody>
      </p:sp>
      <p:pic>
        <p:nvPicPr>
          <p:cNvPr id="30724" name="Picture 5" descr="College Essay Package | Marks Education">
            <a:extLst>
              <a:ext uri="{FF2B5EF4-FFF2-40B4-BE49-F238E27FC236}">
                <a16:creationId xmlns:a16="http://schemas.microsoft.com/office/drawing/2014/main" id="{D9934551-91B4-45BC-8901-68915712A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849813"/>
            <a:ext cx="4038600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C3073A2A-0901-44C7-A777-7E4EC3E68E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>
                <a:ea typeface="+mj-ea"/>
              </a:rPr>
              <a:t>The Financial Aid Process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2E9D5D62-EF5D-49E5-9F05-F5CFBA6395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9625" y="2514600"/>
            <a:ext cx="7524750" cy="3636963"/>
          </a:xfrm>
        </p:spPr>
        <p:txBody>
          <a:bodyPr/>
          <a:lstStyle/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Scholarships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Grants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Loans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FAFSA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TAP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HESC (Higher Education Services Corp)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Estimated Family Contribution</a:t>
            </a:r>
          </a:p>
          <a:p>
            <a:pPr marL="0" indent="0" eaLnBrk="1" fontAlgn="auto" hangingPunct="1">
              <a:buFont typeface="Wingdings" panose="05000000000000000000" pitchFamily="2" charset="2"/>
              <a:buNone/>
              <a:defRPr/>
            </a:pPr>
            <a:endParaRPr lang="en-US" altLang="en-US" dirty="0"/>
          </a:p>
        </p:txBody>
      </p:sp>
      <p:pic>
        <p:nvPicPr>
          <p:cNvPr id="31748" name="Picture 5" descr="How to Get Free Money For College">
            <a:extLst>
              <a:ext uri="{FF2B5EF4-FFF2-40B4-BE49-F238E27FC236}">
                <a16:creationId xmlns:a16="http://schemas.microsoft.com/office/drawing/2014/main" id="{870BA5F6-E493-45D2-9C1D-7F5945A47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206625"/>
            <a:ext cx="3657600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E095E30D-E77A-49BB-A7CA-CD45F5C222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ea typeface="+mj-ea"/>
              </a:rPr>
              <a:t>Scholarships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B43BBD2-DEBF-4F59-BC02-4EEF8DAC26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9625" y="2222500"/>
            <a:ext cx="8105775" cy="4102100"/>
          </a:xfrm>
        </p:spPr>
        <p:txBody>
          <a:bodyPr/>
          <a:lstStyle/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USA Scholarship to attend JCC  </a:t>
            </a:r>
          </a:p>
          <a:p>
            <a:pPr lvl="1"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Top 20%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Scholar of Excellence to attend JBC  </a:t>
            </a:r>
          </a:p>
          <a:p>
            <a:pPr lvl="1"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Top 25%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Pitt Bradford- Out of State Panther Scholarship</a:t>
            </a:r>
          </a:p>
          <a:p>
            <a:pPr lvl="1" eaLnBrk="1" fontAlgn="auto" hangingPunct="1">
              <a:buFont typeface="Wingdings 2" charset="2"/>
              <a:buChar char=""/>
              <a:defRPr/>
            </a:pPr>
            <a:r>
              <a:rPr lang="en-US" altLang="en-US" sz="2200" dirty="0"/>
              <a:t> GPA 2.75</a:t>
            </a:r>
          </a:p>
          <a:p>
            <a:pPr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Community Foundation- Completed in School</a:t>
            </a:r>
          </a:p>
          <a:p>
            <a:pPr lvl="1" eaLnBrk="1" fontAlgn="auto" hangingPunct="1">
              <a:buFont typeface="Wingdings 2" charset="2"/>
              <a:buChar char=""/>
              <a:defRPr/>
            </a:pPr>
            <a:r>
              <a:rPr lang="en-US" altLang="en-US" sz="2400" dirty="0"/>
              <a:t>ALL STUDENTS</a:t>
            </a:r>
          </a:p>
        </p:txBody>
      </p:sp>
      <p:pic>
        <p:nvPicPr>
          <p:cNvPr id="32772" name="Picture 6" descr="How To Win A College Scholarship">
            <a:extLst>
              <a:ext uri="{FF2B5EF4-FFF2-40B4-BE49-F238E27FC236}">
                <a16:creationId xmlns:a16="http://schemas.microsoft.com/office/drawing/2014/main" id="{52C20054-0A51-4EB2-B4FD-2C4D2E322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36550"/>
            <a:ext cx="30480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2825342-EC2B-46D3-A3EE-A1075BEBB6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9625" y="514350"/>
            <a:ext cx="7524750" cy="9699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ea typeface="+mj-ea"/>
              </a:rPr>
              <a:t>Five good questions for the Financial Aid Office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34709ED1-1B7A-4FF9-928C-BEE2BEE9B4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7725" y="2667000"/>
            <a:ext cx="7524750" cy="3636963"/>
          </a:xfrm>
        </p:spPr>
        <p:txBody>
          <a:bodyPr/>
          <a:lstStyle/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sz="2400" dirty="0"/>
              <a:t>What percentage of the freshman class paid full tuition?</a:t>
            </a:r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sz="2400" dirty="0"/>
              <a:t>Is there a standard expectation for self-help?</a:t>
            </a:r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sz="2400" dirty="0"/>
              <a:t>What percentage of accepted aid applicants were offered full need?</a:t>
            </a:r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sz="2400" dirty="0"/>
              <a:t>How will my aid package change after my freshman year?</a:t>
            </a:r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sz="2400" dirty="0"/>
              <a:t>What happens if my need increases later?</a:t>
            </a:r>
          </a:p>
        </p:txBody>
      </p:sp>
      <p:pic>
        <p:nvPicPr>
          <p:cNvPr id="33796" name="Picture 5" descr="Financial Aid Support for College-Bound Students – WAEF">
            <a:extLst>
              <a:ext uri="{FF2B5EF4-FFF2-40B4-BE49-F238E27FC236}">
                <a16:creationId xmlns:a16="http://schemas.microsoft.com/office/drawing/2014/main" id="{F353A49E-63CB-4372-AB2E-80439BFA0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933450"/>
            <a:ext cx="266700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B2173E7C-6656-422C-8289-61E22F54BE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219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chemeClr val="tx1"/>
                </a:solidFill>
                <a:ea typeface="+mj-ea"/>
              </a:rPr>
              <a:t>Hot Web Sites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63D7261E-2E50-49A5-A95C-C57FD1EEF8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2781300"/>
            <a:ext cx="8229600" cy="3867150"/>
          </a:xfrm>
        </p:spPr>
        <p:txBody>
          <a:bodyPr>
            <a:normAutofit fontScale="85000" lnSpcReduction="20000"/>
          </a:bodyPr>
          <a:lstStyle/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sz="2800" dirty="0">
                <a:hlinkClick r:id="rId2"/>
              </a:rPr>
              <a:t>www.collegeboard.com</a:t>
            </a:r>
            <a:endParaRPr lang="en-US" altLang="en-US" sz="2800" dirty="0"/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sz="2800" dirty="0">
                <a:hlinkClick r:id="rId3"/>
              </a:rPr>
              <a:t>http://www.frewsburgcsd.org/</a:t>
            </a:r>
            <a:endParaRPr lang="en-US" altLang="en-US" sz="2800" dirty="0"/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sz="2800" dirty="0">
                <a:hlinkClick r:id="rId4"/>
              </a:rPr>
              <a:t>www.act.com</a:t>
            </a:r>
            <a:endParaRPr lang="en-US" altLang="en-US" sz="2800" dirty="0"/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sz="2800" dirty="0">
                <a:hlinkClick r:id="rId5"/>
              </a:rPr>
              <a:t>www.guidancedirect.com</a:t>
            </a:r>
            <a:endParaRPr lang="en-US" altLang="en-US" sz="2800" dirty="0"/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sz="2800" dirty="0">
                <a:hlinkClick r:id="rId6"/>
              </a:rPr>
              <a:t>www.mymajors.com</a:t>
            </a:r>
            <a:endParaRPr lang="en-US" altLang="en-US" sz="2800" dirty="0"/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sz="2800" dirty="0">
                <a:hlinkClick r:id="rId7"/>
              </a:rPr>
              <a:t>www.campusdirt.com</a:t>
            </a:r>
            <a:endParaRPr lang="en-US" altLang="en-US" sz="2800" dirty="0"/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sz="2800" dirty="0">
                <a:hlinkClick r:id="rId8"/>
              </a:rPr>
              <a:t>www.fastweb.com</a:t>
            </a:r>
            <a:endParaRPr lang="en-US" altLang="en-US" sz="2800" dirty="0"/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sz="2800" dirty="0">
                <a:hlinkClick r:id="rId9"/>
              </a:rPr>
              <a:t>https://web1.ncaa.org/eligibilitycenter/common/</a:t>
            </a:r>
            <a:endParaRPr lang="en-US" altLang="en-US" sz="2800" dirty="0"/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r>
              <a:rPr lang="en-US" altLang="en-US" sz="2800" dirty="0">
                <a:hlinkClick r:id="rId10"/>
              </a:rPr>
              <a:t>www.hesc.ny.gov</a:t>
            </a:r>
            <a:endParaRPr lang="en-US" altLang="en-US" sz="2800" dirty="0"/>
          </a:p>
          <a:p>
            <a:pPr eaLnBrk="1" fontAlgn="auto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altLang="en-US" sz="2800" dirty="0"/>
          </a:p>
          <a:p>
            <a:pPr eaLnBrk="1" fontAlgn="auto" hangingPunct="1">
              <a:lnSpc>
                <a:spcPct val="90000"/>
              </a:lnSpc>
              <a:buFont typeface="Wingdings 2" charset="2"/>
              <a:buChar char=""/>
              <a:defRPr/>
            </a:pPr>
            <a:endParaRPr lang="en-US" altLang="en-US" sz="2800" dirty="0"/>
          </a:p>
        </p:txBody>
      </p:sp>
    </p:spTree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5E0A6D02-C528-4710-B476-1CA5C216F0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>
                <a:ea typeface="+mj-ea"/>
              </a:rPr>
              <a:t>Questions and Answers</a:t>
            </a:r>
          </a:p>
        </p:txBody>
      </p:sp>
      <p:pic>
        <p:nvPicPr>
          <p:cNvPr id="35843" name="Picture 4" descr="Fermi Questions">
            <a:extLst>
              <a:ext uri="{FF2B5EF4-FFF2-40B4-BE49-F238E27FC236}">
                <a16:creationId xmlns:a16="http://schemas.microsoft.com/office/drawing/2014/main" id="{EC2AF600-B91C-4A29-AF67-597AEC167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2438400"/>
            <a:ext cx="4873625" cy="323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2C886BC4-FB13-4D33-98F4-448176245B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altLang="en-US" dirty="0">
              <a:ea typeface="+mj-ea"/>
            </a:endParaRPr>
          </a:p>
        </p:txBody>
      </p:sp>
      <p:pic>
        <p:nvPicPr>
          <p:cNvPr id="36867" name="Picture 7" descr="Thank You for Attending the 2017 AONN+ Annual Conference - Academy of  Oncology Nurse &amp; Patient Navigators">
            <a:extLst>
              <a:ext uri="{FF2B5EF4-FFF2-40B4-BE49-F238E27FC236}">
                <a16:creationId xmlns:a16="http://schemas.microsoft.com/office/drawing/2014/main" id="{4B27A7B5-4FDD-4988-A7D3-32B2E5A00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2286000"/>
            <a:ext cx="7134225" cy="401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Frewsburg_College_Planning_2022 (1)</Template>
  <TotalTime>15</TotalTime>
  <Words>572</Words>
  <Application>Microsoft Office PowerPoint</Application>
  <PresentationFormat>On-screen Show (4:3)</PresentationFormat>
  <Paragraphs>131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Century Gothic</vt:lpstr>
      <vt:lpstr>Trebuchet MS</vt:lpstr>
      <vt:lpstr>Wingdings</vt:lpstr>
      <vt:lpstr>Wingdings 2</vt:lpstr>
      <vt:lpstr>Quotable</vt:lpstr>
      <vt:lpstr>College Presentation   </vt:lpstr>
      <vt:lpstr>Education Pays</vt:lpstr>
      <vt:lpstr>What have you done to prepare for college?</vt:lpstr>
      <vt:lpstr>What to consider when choosing a college</vt:lpstr>
      <vt:lpstr>There is a right fit for everyone!</vt:lpstr>
      <vt:lpstr>How many schools should I apply to?</vt:lpstr>
      <vt:lpstr>Getting into College</vt:lpstr>
      <vt:lpstr>When Should I Apply?</vt:lpstr>
      <vt:lpstr>How Do I Apply?</vt:lpstr>
      <vt:lpstr> College Admissions Exams</vt:lpstr>
      <vt:lpstr>SAT Test Preparation</vt:lpstr>
      <vt:lpstr>Student Athletes</vt:lpstr>
      <vt:lpstr>Campus Visits</vt:lpstr>
      <vt:lpstr>Campus Visits</vt:lpstr>
      <vt:lpstr>College Application Essays</vt:lpstr>
      <vt:lpstr>The Financial Aid Process</vt:lpstr>
      <vt:lpstr>Scholarships</vt:lpstr>
      <vt:lpstr>Five good questions for the Financial Aid Office</vt:lpstr>
      <vt:lpstr>Hot Web Sites</vt:lpstr>
      <vt:lpstr>Questions and Answers</vt:lpstr>
      <vt:lpstr>PowerPoint Presentation</vt:lpstr>
    </vt:vector>
  </TitlesOfParts>
  <Company>Southwestern 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College Presentation   2023</dc:title>
  <dc:creator>Richal Hair</dc:creator>
  <cp:lastModifiedBy>Richal Hair</cp:lastModifiedBy>
  <cp:revision>4</cp:revision>
  <cp:lastPrinted>2018-10-10T18:17:19Z</cp:lastPrinted>
  <dcterms:created xsi:type="dcterms:W3CDTF">2023-10-10T14:01:01Z</dcterms:created>
  <dcterms:modified xsi:type="dcterms:W3CDTF">2024-11-05T18:26:08Z</dcterms:modified>
</cp:coreProperties>
</file>