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 id="2147483698" r:id="rId2"/>
    <p:sldMasterId id="2147483750" r:id="rId3"/>
    <p:sldMasterId id="2147483685" r:id="rId4"/>
    <p:sldMasterId id="2147483774" r:id="rId5"/>
    <p:sldMasterId id="2147483660" r:id="rId6"/>
  </p:sldMasterIdLst>
  <p:notesMasterIdLst>
    <p:notesMasterId r:id="rId32"/>
  </p:notesMasterIdLst>
  <p:sldIdLst>
    <p:sldId id="256" r:id="rId7"/>
    <p:sldId id="289" r:id="rId8"/>
    <p:sldId id="257" r:id="rId9"/>
    <p:sldId id="270" r:id="rId10"/>
    <p:sldId id="269" r:id="rId11"/>
    <p:sldId id="268" r:id="rId12"/>
    <p:sldId id="267" r:id="rId13"/>
    <p:sldId id="271" r:id="rId14"/>
    <p:sldId id="273" r:id="rId15"/>
    <p:sldId id="261" r:id="rId16"/>
    <p:sldId id="275" r:id="rId17"/>
    <p:sldId id="276" r:id="rId18"/>
    <p:sldId id="277" r:id="rId19"/>
    <p:sldId id="278" r:id="rId20"/>
    <p:sldId id="280" r:id="rId21"/>
    <p:sldId id="283" r:id="rId22"/>
    <p:sldId id="263" r:id="rId23"/>
    <p:sldId id="281" r:id="rId24"/>
    <p:sldId id="284" r:id="rId25"/>
    <p:sldId id="285" r:id="rId26"/>
    <p:sldId id="282" r:id="rId27"/>
    <p:sldId id="286" r:id="rId28"/>
    <p:sldId id="287" r:id="rId29"/>
    <p:sldId id="288" r:id="rId30"/>
    <p:sldId id="29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35265B-4DB5-4849-B2AF-7B46776C30B5}" v="282" dt="2023-05-08T21:40:38.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2T17:56:55.020"/>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FBC8F-209F-47CB-BA9D-014FC451A0F3}" type="datetimeFigureOut">
              <a:t>5/19/2023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176557-A068-4C79-B7B1-C19DBA52C792}" type="slidenum">
              <a:t>‹#›</a:t>
            </a:fld>
            <a:endParaRPr lang="en-US"/>
          </a:p>
        </p:txBody>
      </p:sp>
    </p:spTree>
    <p:extLst>
      <p:ext uri="{BB962C8B-B14F-4D97-AF65-F5344CB8AC3E}">
        <p14:creationId xmlns:p14="http://schemas.microsoft.com/office/powerpoint/2010/main" val="17428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2A9013-09C4-4852-9649-66CB2C1F5F2F}" type="slidenum">
              <a:rPr lang="en-US" smtClean="0"/>
              <a:t>12</a:t>
            </a:fld>
            <a:endParaRPr lang="en-US"/>
          </a:p>
        </p:txBody>
      </p:sp>
    </p:spTree>
    <p:extLst>
      <p:ext uri="{BB962C8B-B14F-4D97-AF65-F5344CB8AC3E}">
        <p14:creationId xmlns:p14="http://schemas.microsoft.com/office/powerpoint/2010/main" val="510445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5/19/2023</a:t>
            </a:fld>
            <a:endParaRPr lang="en-US"/>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218575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32B432-ACDA-4023-A761-2BAB76577B62}" type="datetime1">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43742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5/19/2023</a:t>
            </a:fld>
            <a:endParaRPr lang="en-US"/>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454113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186D26-FA5F-4637-B602-B7C2DC34CFD4}" type="datetime1">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178542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7F15D8-96D1-4781-BC50-CA8A088B2FE4}" type="datetime1">
              <a:rPr lang="en-US" smtClean="0"/>
              <a:t>5/19/2023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681145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9A96C99-B8F8-4528-BD05-0E16E943DC09}" type="datetime1">
              <a:rPr lang="en-US" smtClean="0"/>
              <a:t>5/19/2023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725190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5/19/2023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676020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5/19/2023</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71840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5/19/2023</a:t>
            </a:fld>
            <a:endParaRPr lang="en-US"/>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4322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4F40B7-36AB-4376-BE14-EF7004D79BB9}" type="datetime1">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329829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87CAB8-DCAE-46A5-AADA-B3FAD11A54E0}" type="datetime1">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42055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5/19/2023</a:t>
            </a:fld>
            <a:endParaRPr lang="en-US"/>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48214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5/19/2023</a:t>
            </a:fld>
            <a:endParaRPr lang="en-US"/>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334948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5/19/2023</a:t>
            </a:fld>
            <a:endParaRPr lang="en-US"/>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014732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FFD690-9426-415D-8B65-26881E07B2D4}" type="datetime1">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884941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C4989A-474C-40DE-95B9-011C28B71673}" type="datetime1">
              <a:rPr lang="en-US" smtClean="0"/>
              <a:t>5/19/2023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171566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DB4ED54-5B5E-4A04-93D3-5772E3CE3818}" type="datetime1">
              <a:rPr lang="en-US" smtClean="0"/>
              <a:t>5/19/2023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90995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5/19/2023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61819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5/19/2023</a:t>
            </a:fld>
            <a:endParaRPr lang="en-US"/>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3373069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5/19/2023</a:t>
            </a:fld>
            <a:endParaRPr lang="en-US"/>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02306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ED4963-E985-44C4-B8C4-FDD613B7C2F8}" type="datetime1">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83518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5/19/2023</a:t>
            </a:fld>
            <a:endParaRPr lang="en-US"/>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259400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56FB-E05E-443F-88A1-CFC90638997C}"/>
              </a:ext>
            </a:extLst>
          </p:cNvPr>
          <p:cNvSpPr>
            <a:spLocks noGrp="1"/>
          </p:cNvSpPr>
          <p:nvPr>
            <p:ph type="ctrTitle"/>
          </p:nvPr>
        </p:nvSpPr>
        <p:spPr>
          <a:xfrm>
            <a:off x="1084727" y="1597961"/>
            <a:ext cx="9144000" cy="3162300"/>
          </a:xfrm>
        </p:spPr>
        <p:txBody>
          <a:bodyPr anchor="b">
            <a:normAutofit/>
          </a:bodyPr>
          <a:lstStyle>
            <a:lvl1pPr algn="l">
              <a:defRPr sz="3200"/>
            </a:lvl1pPr>
          </a:lstStyle>
          <a:p>
            <a:r>
              <a:rPr lang="en-US"/>
              <a:t>Click to edit Master title style</a:t>
            </a:r>
          </a:p>
        </p:txBody>
      </p:sp>
      <p:sp>
        <p:nvSpPr>
          <p:cNvPr id="3" name="Subtitle 2">
            <a:extLst>
              <a:ext uri="{FF2B5EF4-FFF2-40B4-BE49-F238E27FC236}">
                <a16:creationId xmlns:a16="http://schemas.microsoft.com/office/drawing/2014/main" id="{3C5DA97A-281B-4A77-9D2C-C5E6A860E645}"/>
              </a:ext>
            </a:extLst>
          </p:cNvPr>
          <p:cNvSpPr>
            <a:spLocks noGrp="1"/>
          </p:cNvSpPr>
          <p:nvPr>
            <p:ph type="subTitle" idx="1"/>
          </p:nvPr>
        </p:nvSpPr>
        <p:spPr>
          <a:xfrm>
            <a:off x="1084727" y="4902488"/>
            <a:ext cx="9144000" cy="985075"/>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FD7BAE-E194-4223-BB4E-5E487863F5BE}"/>
              </a:ext>
            </a:extLst>
          </p:cNvPr>
          <p:cNvSpPr>
            <a:spLocks noGrp="1"/>
          </p:cNvSpPr>
          <p:nvPr>
            <p:ph type="dt" sz="half" idx="10"/>
          </p:nvPr>
        </p:nvSpPr>
        <p:spPr/>
        <p:txBody>
          <a:bodyPr/>
          <a:lstStyle/>
          <a:p>
            <a:fld id="{8C28A28C-4C6A-46EA-90C0-4EE0B89CC5C7}" type="datetimeFigureOut">
              <a:rPr lang="en-US" smtClean="0"/>
              <a:t>5/19/2023</a:t>
            </a:fld>
            <a:endParaRPr lang="en-US"/>
          </a:p>
        </p:txBody>
      </p:sp>
      <p:sp>
        <p:nvSpPr>
          <p:cNvPr id="5" name="Footer Placeholder 4">
            <a:extLst>
              <a:ext uri="{FF2B5EF4-FFF2-40B4-BE49-F238E27FC236}">
                <a16:creationId xmlns:a16="http://schemas.microsoft.com/office/drawing/2014/main" id="{9721F6C9-7279-4DF8-9462-3EFEFA03F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457072-0A38-49AD-8D0D-0E42DD488E4F}"/>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1768868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E8A1-6DA8-4496-BCE8-03ED561CC4E5}"/>
              </a:ext>
            </a:extLst>
          </p:cNvPr>
          <p:cNvSpPr>
            <a:spLocks noGrp="1"/>
          </p:cNvSpPr>
          <p:nvPr>
            <p:ph type="ctrTitle"/>
          </p:nvPr>
        </p:nvSpPr>
        <p:spPr>
          <a:xfrm>
            <a:off x="838200" y="365760"/>
            <a:ext cx="10515600" cy="2890202"/>
          </a:xfrm>
        </p:spPr>
        <p:txBody>
          <a:bodyPr anchor="b">
            <a:normAutofit/>
          </a:bodyPr>
          <a:lstStyle>
            <a:lvl1pPr algn="l">
              <a:defRPr sz="6600"/>
            </a:lvl1pPr>
          </a:lstStyle>
          <a:p>
            <a:r>
              <a:rPr lang="en-US"/>
              <a:t>Click to edit Master title style</a:t>
            </a:r>
          </a:p>
        </p:txBody>
      </p:sp>
      <p:sp>
        <p:nvSpPr>
          <p:cNvPr id="3" name="Subtitle 2">
            <a:extLst>
              <a:ext uri="{FF2B5EF4-FFF2-40B4-BE49-F238E27FC236}">
                <a16:creationId xmlns:a16="http://schemas.microsoft.com/office/drawing/2014/main"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1F80F6-1855-44E9-BA95-5E00A06E786D}"/>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873D7FFD-570A-4968-B943-AF87BB679D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CCE6A8-0665-4714-B241-6AFBA8C6F8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825892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2A8A8-ECDA-4018-ABB4-CC22892BE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0AE7C-51AF-4F0E-B5A3-8C7E1026C2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28C09-A717-49AB-B60E-433BC469258F}"/>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1D11A47A-6E5A-4754-8B43-9CE556160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ACA1EB-7AC7-4F86-90C0-AA980D88722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2934027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6274BF-C1CD-4709-B0A0-E9407DBEA73C}"/>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CC9ADB94-0A5B-4B56-B0B1-1FF5580A4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A668A-35AE-4CDF-AC4C-2BEEA9EE80F8}"/>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250300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79E5F0-B650-4AFF-B90E-23B378684D66}"/>
              </a:ext>
            </a:extLst>
          </p:cNvPr>
          <p:cNvSpPr>
            <a:spLocks noGrp="1"/>
          </p:cNvSpPr>
          <p:nvPr>
            <p:ph sz="half" idx="1"/>
          </p:nvPr>
        </p:nvSpPr>
        <p:spPr>
          <a:xfrm>
            <a:off x="838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40577D-22F7-4958-BB3D-6C9265EA1964}"/>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6" name="Footer Placeholder 5">
            <a:extLst>
              <a:ext uri="{FF2B5EF4-FFF2-40B4-BE49-F238E27FC236}">
                <a16:creationId xmlns:a16="http://schemas.microsoft.com/office/drawing/2014/main" id="{71EC5B46-A8FB-4683-9618-3F6E07383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887BD-93E9-4181-9D7F-940C3E1730FF}"/>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6846009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B2FCE1-6DC0-43B5-8016-89FD4AF5ABD2}"/>
              </a:ext>
            </a:extLst>
          </p:cNvPr>
          <p:cNvSpPr>
            <a:spLocks noGrp="1"/>
          </p:cNvSpPr>
          <p:nvPr>
            <p:ph sz="half" idx="2"/>
          </p:nvPr>
        </p:nvSpPr>
        <p:spPr>
          <a:xfrm>
            <a:off x="839788" y="2954741"/>
            <a:ext cx="5157787"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9187B8-AC48-4FE7-8658-8A31E37311F6}"/>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8" name="Footer Placeholder 7">
            <a:extLst>
              <a:ext uri="{FF2B5EF4-FFF2-40B4-BE49-F238E27FC236}">
                <a16:creationId xmlns:a16="http://schemas.microsoft.com/office/drawing/2014/main" id="{7CCAB465-E22E-45DC-89C9-406121BCED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F9D1CF-F964-4405-8677-5F9E2A02878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207025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4E6313-506F-4456-B3D9-D9655538F9FB}"/>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4" name="Footer Placeholder 3">
            <a:extLst>
              <a:ext uri="{FF2B5EF4-FFF2-40B4-BE49-F238E27FC236}">
                <a16:creationId xmlns:a16="http://schemas.microsoft.com/office/drawing/2014/main" id="{E8F26068-7707-41EC-93EF-A24CAF8FFD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9C8A3C-8C01-4039-B47B-57D8497587A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729408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92633-8C77-419D-B24D-2B3D44DBA556}"/>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3" name="Footer Placeholder 2">
            <a:extLst>
              <a:ext uri="{FF2B5EF4-FFF2-40B4-BE49-F238E27FC236}">
                <a16:creationId xmlns:a16="http://schemas.microsoft.com/office/drawing/2014/main" id="{FD149D59-0A88-4A14-A740-4CCD9B526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3DEF9-802F-444E-92D2-397862EEAB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9604089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a:t>Click to edit Master title style</a:t>
            </a:r>
          </a:p>
        </p:txBody>
      </p:sp>
      <p:sp>
        <p:nvSpPr>
          <p:cNvPr id="3" name="Content Placeholder 2">
            <a:extLst>
              <a:ext uri="{FF2B5EF4-FFF2-40B4-BE49-F238E27FC236}">
                <a16:creationId xmlns:a16="http://schemas.microsoft.com/office/drawing/2014/main"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149BC5-FF58-463A-B4FA-F0F912F1234F}"/>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6" name="Footer Placeholder 5">
            <a:extLst>
              <a:ext uri="{FF2B5EF4-FFF2-40B4-BE49-F238E27FC236}">
                <a16:creationId xmlns:a16="http://schemas.microsoft.com/office/drawing/2014/main" id="{947072D7-4A2A-407F-A084-6AE8DD00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D4C41C-C368-475C-BDC1-DC5B29C7800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4387605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a:t>Click to edit Master title style</a:t>
            </a:r>
          </a:p>
        </p:txBody>
      </p:sp>
      <p:sp>
        <p:nvSpPr>
          <p:cNvPr id="3" name="Picture Placeholder 2">
            <a:extLst>
              <a:ext uri="{FF2B5EF4-FFF2-40B4-BE49-F238E27FC236}">
                <a16:creationId xmlns:a16="http://schemas.microsoft.com/office/drawing/2014/main"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11295030-39C7-4814-A766-1A3E094EBA15}"/>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6" name="Footer Placeholder 5">
            <a:extLst>
              <a:ext uri="{FF2B5EF4-FFF2-40B4-BE49-F238E27FC236}">
                <a16:creationId xmlns:a16="http://schemas.microsoft.com/office/drawing/2014/main" id="{B91F02CD-DC87-47B6-96C4-F6470B1D8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FF531-02C2-4C1D-A692-7040378066C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292835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3C727-C0C7-4BBA-9CF5-6C1FAC76B10C}"/>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34603986-C5B4-4956-AC6F-4F36186B8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5F941-E847-4C51-97D6-21066B26EB26}"/>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1722277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338D2-D9EE-4B67-97C1-08ABD574530B}"/>
              </a:ext>
            </a:extLst>
          </p:cNvPr>
          <p:cNvSpPr>
            <a:spLocks noGrp="1"/>
          </p:cNvSpPr>
          <p:nvPr>
            <p:ph type="title" orient="vert"/>
          </p:nvPr>
        </p:nvSpPr>
        <p:spPr>
          <a:xfrm>
            <a:off x="7353848" y="365125"/>
            <a:ext cx="3999952"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4B1422-6C1E-4422-80E8-34B0092FBF05}"/>
              </a:ext>
            </a:extLst>
          </p:cNvPr>
          <p:cNvSpPr>
            <a:spLocks noGrp="1"/>
          </p:cNvSpPr>
          <p:nvPr>
            <p:ph type="body" orient="vert" idx="1"/>
          </p:nvPr>
        </p:nvSpPr>
        <p:spPr>
          <a:xfrm>
            <a:off x="838200" y="365125"/>
            <a:ext cx="626546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8B53C-3084-4BC0-A80E-DB41C04C6258}"/>
              </a:ext>
            </a:extLst>
          </p:cNvPr>
          <p:cNvSpPr>
            <a:spLocks noGrp="1"/>
          </p:cNvSpPr>
          <p:nvPr>
            <p:ph type="dt" sz="half" idx="10"/>
          </p:nvPr>
        </p:nvSpPr>
        <p:spPr/>
        <p:txBody>
          <a:bodyPr/>
          <a:lstStyle/>
          <a:p>
            <a:fld id="{FD2766A6-3C10-4AB8-86A1-BB1F0CDA7EFE}" type="datetimeFigureOut">
              <a:rPr lang="en-US" smtClean="0"/>
              <a:t>5/19/2023</a:t>
            </a:fld>
            <a:endParaRPr lang="en-US"/>
          </a:p>
        </p:txBody>
      </p:sp>
      <p:sp>
        <p:nvSpPr>
          <p:cNvPr id="5" name="Footer Placeholder 4">
            <a:extLst>
              <a:ext uri="{FF2B5EF4-FFF2-40B4-BE49-F238E27FC236}">
                <a16:creationId xmlns:a16="http://schemas.microsoft.com/office/drawing/2014/main" id="{8276BFDE-DC70-4A6E-90B8-337FC4725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3578F-39AE-4F6F-9614-32EF672E616D}"/>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9681771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103069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95123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97231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586386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8891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477400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767531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5415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1020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6935046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261623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5/19/2023</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58198392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18" r:id="rId5"/>
    <p:sldLayoutId id="2147483713" r:id="rId6"/>
    <p:sldLayoutId id="2147483714" r:id="rId7"/>
    <p:sldLayoutId id="2147483715" r:id="rId8"/>
    <p:sldLayoutId id="2147483716" r:id="rId9"/>
    <p:sldLayoutId id="2147483717" r:id="rId10"/>
    <p:sldLayoutId id="2147483719" r:id="rId11"/>
  </p:sldLayoutIdLst>
  <p:hf sldNum="0" hdr="0" ftr="0" dt="0"/>
  <p:txStyles>
    <p:titleStyle>
      <a:lvl1pPr algn="l" defTabSz="914400" rtl="0" eaLnBrk="1" latinLnBrk="0" hangingPunct="1">
        <a:lnSpc>
          <a:spcPct val="90000"/>
        </a:lnSpc>
        <a:spcBef>
          <a:spcPct val="0"/>
        </a:spcBef>
        <a:buNone/>
        <a:defRPr lang="en-US" sz="4800" i="0"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ED291B17-9318-49DB-B28B-6E5994AE9581}" type="datetime1">
              <a:rPr lang="en-US" smtClean="0"/>
              <a:t>5/19/2023</a:t>
            </a:fld>
            <a:endParaRPr lang="en-US"/>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800" cap="all">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800">
                <a:solidFill>
                  <a:schemeClr val="tx1">
                    <a:lumMod val="75000"/>
                    <a:lumOff val="25000"/>
                  </a:schemeClr>
                </a:solidFill>
              </a:defRPr>
            </a:lvl1pPr>
          </a:lstStyle>
          <a:p>
            <a:fld id="{3A98EE3D-8CD1-4C3F-BD1C-C98C9596463C}" type="slidenum">
              <a:rPr lang="en-US" smtClean="0"/>
              <a:t>‹#›</a:t>
            </a:fld>
            <a:endParaRPr lang="en-US"/>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83887825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1" r:id="rId6"/>
    <p:sldLayoutId id="2147483687" r:id="rId7"/>
    <p:sldLayoutId id="2147483688" r:id="rId8"/>
    <p:sldLayoutId id="2147483689" r:id="rId9"/>
    <p:sldLayoutId id="2147483690" r:id="rId10"/>
    <p:sldLayoutId id="2147483692" r:id="rId11"/>
  </p:sldLayoutIdLst>
  <p:hf sldNum="0" hdr="0" ftr="0" dt="0"/>
  <p:txStyles>
    <p:titleStyle>
      <a:lvl1pPr algn="l" defTabSz="457200" rtl="0" eaLnBrk="1" latinLnBrk="0" hangingPunct="1">
        <a:lnSpc>
          <a:spcPct val="90000"/>
        </a:lnSpc>
        <a:spcBef>
          <a:spcPct val="0"/>
        </a:spcBef>
        <a:buNone/>
        <a:defRPr sz="44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5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20000"/>
        </a:lnSpc>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E192E3E-68A9-4F36-936C-1C8D0B9EF132}"/>
              </a:ext>
            </a:extLst>
          </p:cNvPr>
          <p:cNvSpPr/>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3F214EB0-7E6D-4536-9350-5CB688B56F26}"/>
              </a:ext>
            </a:extLst>
          </p:cNvPr>
          <p:cNvSpPr>
            <a:spLocks noGrp="1"/>
          </p:cNvSpPr>
          <p:nvPr>
            <p:ph type="title"/>
          </p:nvPr>
        </p:nvSpPr>
        <p:spPr>
          <a:xfrm>
            <a:off x="1077362" y="720434"/>
            <a:ext cx="9950103" cy="1507376"/>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ABF5455E-4725-4924-BF7D-2E1FC9E391F8}"/>
              </a:ext>
            </a:extLst>
          </p:cNvPr>
          <p:cNvSpPr>
            <a:spLocks noGrp="1"/>
          </p:cNvSpPr>
          <p:nvPr>
            <p:ph type="body" idx="1"/>
          </p:nvPr>
        </p:nvSpPr>
        <p:spPr>
          <a:xfrm>
            <a:off x="1077362" y="2427316"/>
            <a:ext cx="9950103" cy="35135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CAD9D9-1A1D-4438-9F3D-E5E58FD72F1F}"/>
              </a:ext>
            </a:extLst>
          </p:cNvPr>
          <p:cNvSpPr>
            <a:spLocks noGrp="1"/>
          </p:cNvSpPr>
          <p:nvPr>
            <p:ph type="dt" sz="half" idx="2"/>
          </p:nvPr>
        </p:nvSpPr>
        <p:spPr>
          <a:xfrm>
            <a:off x="9243751" y="6356350"/>
            <a:ext cx="2296603" cy="365125"/>
          </a:xfrm>
          <a:prstGeom prst="rect">
            <a:avLst/>
          </a:prstGeom>
        </p:spPr>
        <p:txBody>
          <a:bodyPr vert="horz" lIns="91440" tIns="45720" rIns="91440" bIns="45720" rtlCol="0" anchor="ctr"/>
          <a:lstStyle>
            <a:lvl1pPr algn="r">
              <a:defRPr sz="900">
                <a:solidFill>
                  <a:schemeClr val="bg1"/>
                </a:solidFill>
              </a:defRPr>
            </a:lvl1pPr>
          </a:lstStyle>
          <a:p>
            <a:fld id="{8C28A28C-4C6A-46EA-90C0-4EE0B89CC5C7}" type="datetimeFigureOut">
              <a:rPr lang="en-US" smtClean="0"/>
              <a:pPr/>
              <a:t>5/19/2023</a:t>
            </a:fld>
            <a:endParaRPr lang="en-US"/>
          </a:p>
        </p:txBody>
      </p:sp>
      <p:sp>
        <p:nvSpPr>
          <p:cNvPr id="5" name="Footer Placeholder 4">
            <a:extLst>
              <a:ext uri="{FF2B5EF4-FFF2-40B4-BE49-F238E27FC236}">
                <a16:creationId xmlns:a16="http://schemas.microsoft.com/office/drawing/2014/main" id="{AE80A827-D7BF-4CA4-8C29-5AE54ADA4787}"/>
              </a:ext>
            </a:extLst>
          </p:cNvPr>
          <p:cNvSpPr>
            <a:spLocks noGrp="1"/>
          </p:cNvSpPr>
          <p:nvPr>
            <p:ph type="ftr" sz="quarter" idx="3"/>
          </p:nvPr>
        </p:nvSpPr>
        <p:spPr>
          <a:xfrm rot="5400000">
            <a:off x="-1610380" y="1926575"/>
            <a:ext cx="3830351"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06717188-1DE1-4DA5-8161-21179E4ADEAE}"/>
              </a:ext>
            </a:extLst>
          </p:cNvPr>
          <p:cNvSpPr>
            <a:spLocks noGrp="1"/>
          </p:cNvSpPr>
          <p:nvPr>
            <p:ph type="sldNum" sz="quarter" idx="4"/>
          </p:nvPr>
        </p:nvSpPr>
        <p:spPr>
          <a:xfrm>
            <a:off x="11540355" y="6356350"/>
            <a:ext cx="410973" cy="365125"/>
          </a:xfrm>
          <a:prstGeom prst="rect">
            <a:avLst/>
          </a:prstGeom>
        </p:spPr>
        <p:txBody>
          <a:bodyPr vert="horz" lIns="91440" tIns="45720" rIns="91440" bIns="45720" rtlCol="0" anchor="ctr"/>
          <a:lstStyle>
            <a:lvl1pPr algn="r">
              <a:defRPr sz="900">
                <a:solidFill>
                  <a:schemeClr val="bg1"/>
                </a:solidFill>
              </a:defRPr>
            </a:lvl1pPr>
          </a:lstStyle>
          <a:p>
            <a:fld id="{5DEF7F31-0B8A-474A-B86C-91F381754329}" type="slidenum">
              <a:rPr lang="en-US" smtClean="0"/>
              <a:pPr/>
              <a:t>‹#›</a:t>
            </a:fld>
            <a:endParaRPr lang="en-US"/>
          </a:p>
        </p:txBody>
      </p:sp>
    </p:spTree>
    <p:extLst>
      <p:ext uri="{BB962C8B-B14F-4D97-AF65-F5344CB8AC3E}">
        <p14:creationId xmlns:p14="http://schemas.microsoft.com/office/powerpoint/2010/main" val="3750249584"/>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6818BD-D734-48A1-8CC0-609D11E5560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AF9D215A-D2A1-4903-A905-F8B06EF41B4F}"/>
              </a:ext>
            </a:extLst>
          </p:cNvPr>
          <p:cNvSpPr>
            <a:spLocks noGrp="1"/>
          </p:cNvSpPr>
          <p:nvPr>
            <p:ph type="body" idx="1"/>
          </p:nvPr>
        </p:nvSpPr>
        <p:spPr>
          <a:xfrm>
            <a:off x="838200" y="1940875"/>
            <a:ext cx="10515600" cy="42360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42B88A-7A1D-4AA1-8536-28DC13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D2766A6-3C10-4AB8-86A1-BB1F0CDA7EFE}" type="datetimeFigureOut">
              <a:rPr lang="en-US" smtClean="0"/>
              <a:pPr/>
              <a:t>5/19/2023</a:t>
            </a:fld>
            <a:endParaRPr lang="en-US"/>
          </a:p>
        </p:txBody>
      </p:sp>
      <p:sp>
        <p:nvSpPr>
          <p:cNvPr id="5" name="Footer Placeholder 4">
            <a:extLst>
              <a:ext uri="{FF2B5EF4-FFF2-40B4-BE49-F238E27FC236}">
                <a16:creationId xmlns:a16="http://schemas.microsoft.com/office/drawing/2014/main" id="{B37FE925-0C4B-4BAE-9799-3A9D46D920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ADAD54-E5C5-4D48-8592-BB22F0A85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417615100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Lst>
  <p:txStyles>
    <p:titleStyle>
      <a:lvl1pPr algn="l" defTabSz="914400" rtl="0" eaLnBrk="1" latinLnBrk="0" hangingPunct="1">
        <a:lnSpc>
          <a:spcPct val="100000"/>
        </a:lnSpc>
        <a:spcBef>
          <a:spcPct val="0"/>
        </a:spcBef>
        <a:buNone/>
        <a:defRPr lang="en-US" sz="5400" kern="120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5/19/2023</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208614279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67" r:id="rId6"/>
    <p:sldLayoutId id="2147483763" r:id="rId7"/>
    <p:sldLayoutId id="2147483764" r:id="rId8"/>
    <p:sldLayoutId id="2147483765" r:id="rId9"/>
    <p:sldLayoutId id="2147483766" r:id="rId10"/>
    <p:sldLayoutId id="2147483768"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alaysia-students.com/2014/07/squash-exam-anxiety-with-six-memory-exercises.html" TargetMode="External"/><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www.thinkinghumanity.com/2017/04/renowned-harvard-psychologist-says-adhd-is-largely-a-fraud.html" TargetMode="External"/><Relationship Id="rId2" Type="http://schemas.openxmlformats.org/officeDocument/2006/relationships/image" Target="../media/image5.jpe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hyperlink" Target="http://blog.buraga.org/2012/08/shyness-in-children-tips.html" TargetMode="External"/><Relationship Id="rId2" Type="http://schemas.openxmlformats.org/officeDocument/2006/relationships/image" Target="../media/image6.jpe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www.thealchemyexperience.co.uk/product/emergency-grounding-technique/"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36.xml"/><Relationship Id="rId6" Type="http://schemas.openxmlformats.org/officeDocument/2006/relationships/hyperlink" Target="http://www.creative-commons-images.com/highway-signs/d/depression.html" TargetMode="External"/><Relationship Id="rId5" Type="http://schemas.openxmlformats.org/officeDocument/2006/relationships/image" Target="../media/image15.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hyperlink" Target="http://commons.wikimedia.org/wiki/File:Let_Sleeping_Dogs_Lie.jpg" TargetMode="External"/><Relationship Id="rId2" Type="http://schemas.openxmlformats.org/officeDocument/2006/relationships/image" Target="../media/image17.jpe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hyperlink" Target="https://pursuit.unimelb.edu.au/articles/are-our-new-virtual-workplaces-equitable" TargetMode="External"/><Relationship Id="rId2" Type="http://schemas.openxmlformats.org/officeDocument/2006/relationships/image" Target="../media/image24.jpe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hyperlink" Target="https://pursuit.unimelb.edu.au/articles/anticipating-our-emotions" TargetMode="External"/><Relationship Id="rId2" Type="http://schemas.openxmlformats.org/officeDocument/2006/relationships/image" Target="../media/image25.jpeg"/><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2" name="Rectangle 169">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HD wallpaper: samsung, rainbow, art, window, ice, winter, pattern, backgrounds | Wallpaper Flare">
            <a:extLst>
              <a:ext uri="{FF2B5EF4-FFF2-40B4-BE49-F238E27FC236}">
                <a16:creationId xmlns:a16="http://schemas.microsoft.com/office/drawing/2014/main" id="{E7EB3EFF-7893-94B3-257D-FD74E3B947AF}"/>
              </a:ext>
            </a:extLst>
          </p:cNvPr>
          <p:cNvPicPr>
            <a:picLocks noChangeAspect="1"/>
          </p:cNvPicPr>
          <p:nvPr/>
        </p:nvPicPr>
        <p:blipFill rotWithShape="1">
          <a:blip r:embed="rId2">
            <a:alphaModFix amt="45000"/>
          </a:blip>
          <a:srcRect b="10000"/>
          <a:stretch/>
        </p:blipFill>
        <p:spPr>
          <a:xfrm>
            <a:off x="20" y="10"/>
            <a:ext cx="12191980" cy="6857990"/>
          </a:xfrm>
          <a:prstGeom prst="rect">
            <a:avLst/>
          </a:prstGeom>
        </p:spPr>
      </p:pic>
      <p:sp>
        <p:nvSpPr>
          <p:cNvPr id="183" name="Rectangle 171">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2" name="Title 1"/>
          <p:cNvSpPr>
            <a:spLocks noGrp="1"/>
          </p:cNvSpPr>
          <p:nvPr>
            <p:ph type="ctrTitle"/>
          </p:nvPr>
        </p:nvSpPr>
        <p:spPr>
          <a:xfrm>
            <a:off x="1769532" y="2091263"/>
            <a:ext cx="8652938" cy="2461504"/>
          </a:xfrm>
        </p:spPr>
        <p:txBody>
          <a:bodyPr>
            <a:normAutofit/>
          </a:bodyPr>
          <a:lstStyle/>
          <a:p>
            <a:r>
              <a:rPr lang="es-MX" sz="4400" dirty="0">
                <a:cs typeface="Calibri Light"/>
              </a:rPr>
              <a:t>Depresión, ansiedad y manejo de sus propias emociones
</a:t>
            </a:r>
            <a:endParaRPr lang="en-US" sz="4400" dirty="0"/>
          </a:p>
        </p:txBody>
      </p:sp>
      <p:sp>
        <p:nvSpPr>
          <p:cNvPr id="3" name="Subtitle 2"/>
          <p:cNvSpPr>
            <a:spLocks noGrp="1"/>
          </p:cNvSpPr>
          <p:nvPr>
            <p:ph type="subTitle" idx="1"/>
          </p:nvPr>
        </p:nvSpPr>
        <p:spPr>
          <a:xfrm>
            <a:off x="1769532" y="4409396"/>
            <a:ext cx="8655200" cy="968297"/>
          </a:xfrm>
        </p:spPr>
        <p:txBody>
          <a:bodyPr vert="horz" lIns="91440" tIns="45720" rIns="91440" bIns="45720" rtlCol="0" anchor="t">
            <a:normAutofit/>
          </a:bodyPr>
          <a:lstStyle/>
          <a:p>
            <a:pPr>
              <a:spcAft>
                <a:spcPts val="600"/>
              </a:spcAft>
            </a:pPr>
            <a:r>
              <a:rPr lang="es-MX" sz="2400" dirty="0">
                <a:solidFill>
                  <a:schemeClr val="tx1"/>
                </a:solidFill>
              </a:rPr>
              <a:t>Melissa Jimenez, LMFT</a:t>
            </a:r>
          </a:p>
          <a:p>
            <a:pPr>
              <a:spcAft>
                <a:spcPts val="600"/>
              </a:spcAft>
            </a:pPr>
            <a:r>
              <a:rPr lang="es-MX" sz="1400" dirty="0">
                <a:solidFill>
                  <a:schemeClr val="tx1"/>
                </a:solidFill>
              </a:rPr>
              <a:t>Terapista Licenciada Matrimonial y Familiar </a:t>
            </a:r>
          </a:p>
          <a:p>
            <a:pPr>
              <a:spcAft>
                <a:spcPts val="600"/>
              </a:spcAft>
            </a:pPr>
            <a:endParaRPr lang="en-US" sz="1400" dirty="0">
              <a:solidFill>
                <a:schemeClr val="tx1"/>
              </a:solidFill>
            </a:endParaRPr>
          </a:p>
          <a:p>
            <a:pPr>
              <a:spcAft>
                <a:spcPts val="600"/>
              </a:spcAft>
            </a:pPr>
            <a:endParaRPr lang="en-US" sz="2400" dirty="0">
              <a:solidFill>
                <a:schemeClr val="tx1"/>
              </a:solidFill>
            </a:endParaRPr>
          </a:p>
        </p:txBody>
      </p:sp>
      <p:sp>
        <p:nvSpPr>
          <p:cNvPr id="184" name="Rectangle 173">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par>
                                <p:cTn id="11" presetID="10" presetClass="entr" presetSubtype="0" fill="hold" grpId="0" nodeType="withEffect">
                                  <p:stCondLst>
                                    <p:cond delay="100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DA708E7F-86F6-B4F8-7A4E-C10B703BBBF7}"/>
              </a:ext>
            </a:extLst>
          </p:cNvPr>
          <p:cNvPicPr>
            <a:picLocks noChangeAspect="1"/>
          </p:cNvPicPr>
          <p:nvPr/>
        </p:nvPicPr>
        <p:blipFill rotWithShape="1">
          <a:blip r:embed="rId2"/>
          <a:srcRect r="9091" b="31818"/>
          <a:stretch/>
        </p:blipFill>
        <p:spPr>
          <a:xfrm>
            <a:off x="20" y="-1"/>
            <a:ext cx="12191980" cy="6857999"/>
          </a:xfrm>
          <a:prstGeom prst="rect">
            <a:avLst/>
          </a:prstGeom>
        </p:spPr>
      </p:pic>
      <p:sp>
        <p:nvSpPr>
          <p:cNvPr id="11" name="Rectangle 10">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5200E2-C097-6440-C74D-2531FBB4CFF4}"/>
              </a:ext>
            </a:extLst>
          </p:cNvPr>
          <p:cNvSpPr>
            <a:spLocks noGrp="1"/>
          </p:cNvSpPr>
          <p:nvPr>
            <p:ph type="title"/>
          </p:nvPr>
        </p:nvSpPr>
        <p:spPr>
          <a:xfrm>
            <a:off x="6846137" y="727626"/>
            <a:ext cx="4602152" cy="1718225"/>
          </a:xfrm>
        </p:spPr>
        <p:txBody>
          <a:bodyPr>
            <a:normAutofit/>
          </a:bodyPr>
          <a:lstStyle/>
          <a:p>
            <a:r>
              <a:rPr lang="es-MX" dirty="0"/>
              <a:t>Objetivos</a:t>
            </a:r>
            <a:r>
              <a:rPr lang="en-US" sz="4400" dirty="0"/>
              <a:t>
</a:t>
            </a:r>
          </a:p>
        </p:txBody>
      </p:sp>
      <p:sp>
        <p:nvSpPr>
          <p:cNvPr id="3" name="Content Placeholder 2">
            <a:extLst>
              <a:ext uri="{FF2B5EF4-FFF2-40B4-BE49-F238E27FC236}">
                <a16:creationId xmlns:a16="http://schemas.microsoft.com/office/drawing/2014/main" id="{66346790-3077-EC6F-BFB4-19513F7FDA85}"/>
              </a:ext>
            </a:extLst>
          </p:cNvPr>
          <p:cNvSpPr>
            <a:spLocks noGrp="1"/>
          </p:cNvSpPr>
          <p:nvPr>
            <p:ph idx="1"/>
          </p:nvPr>
        </p:nvSpPr>
        <p:spPr>
          <a:xfrm>
            <a:off x="6654018" y="2445851"/>
            <a:ext cx="4794271" cy="3573135"/>
          </a:xfrm>
        </p:spPr>
        <p:txBody>
          <a:bodyPr vert="horz" lIns="91440" tIns="45720" rIns="91440" bIns="45720" rtlCol="0">
            <a:normAutofit/>
          </a:bodyPr>
          <a:lstStyle/>
          <a:p>
            <a:r>
              <a:rPr lang="es-MX" sz="2000" dirty="0"/>
              <a:t>Cómo puede verse la ansiedad
Cómo apoyar a su estudiante con ansiedad</a:t>
            </a:r>
          </a:p>
          <a:p>
            <a:pPr>
              <a:buClr>
                <a:srgbClr val="262626"/>
              </a:buClr>
            </a:pPr>
            <a:r>
              <a:rPr lang="es-MX" sz="2000" dirty="0"/>
              <a:t>Cómo puede verse la depresión
Cómo apoyar a su estudiante con depresión
Manejar sus propias emociones
Factores estresantes únicos como padres</a:t>
            </a:r>
          </a:p>
          <a:p>
            <a:pPr>
              <a:buClr>
                <a:srgbClr val="262626"/>
              </a:buClr>
            </a:pPr>
            <a:r>
              <a:rPr lang="es-MX" sz="2000" dirty="0"/>
              <a:t>Distorsiones cognitivas
</a:t>
            </a:r>
            <a:r>
              <a:rPr lang="es-MX" sz="2000" dirty="0">
                <a:cs typeface="calibri light"/>
              </a:rPr>
              <a:t>Habilidades de afrontamiento</a:t>
            </a:r>
          </a:p>
          <a:p>
            <a:pPr marL="0" indent="0">
              <a:buClr>
                <a:srgbClr val="262626"/>
              </a:buClr>
              <a:buNone/>
            </a:pPr>
            <a:endParaRPr lang="en-US" dirty="0">
              <a:cs typeface="calibri light"/>
            </a:endParaRPr>
          </a:p>
        </p:txBody>
      </p:sp>
    </p:spTree>
    <p:extLst>
      <p:ext uri="{BB962C8B-B14F-4D97-AF65-F5344CB8AC3E}">
        <p14:creationId xmlns:p14="http://schemas.microsoft.com/office/powerpoint/2010/main" val="1979228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2">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indoor, person&#10;&#10;Description automatically generated">
            <a:extLst>
              <a:ext uri="{FF2B5EF4-FFF2-40B4-BE49-F238E27FC236}">
                <a16:creationId xmlns:a16="http://schemas.microsoft.com/office/drawing/2014/main" id="{451EAFC5-6A76-4954-A24A-68EC9C14F04A}"/>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t="13997" b="1097"/>
          <a:stretch/>
        </p:blipFill>
        <p:spPr>
          <a:xfrm>
            <a:off x="20" y="0"/>
            <a:ext cx="12191980" cy="6857990"/>
          </a:xfrm>
          <a:prstGeom prst="rect">
            <a:avLst/>
          </a:prstGeom>
        </p:spPr>
      </p:pic>
      <p:sp>
        <p:nvSpPr>
          <p:cNvPr id="2" name="Title 1">
            <a:extLst>
              <a:ext uri="{FF2B5EF4-FFF2-40B4-BE49-F238E27FC236}">
                <a16:creationId xmlns:a16="http://schemas.microsoft.com/office/drawing/2014/main" id="{98C37390-95C7-4A57-A97B-B3DD03ADA4B9}"/>
              </a:ext>
            </a:extLst>
          </p:cNvPr>
          <p:cNvSpPr>
            <a:spLocks noGrp="1"/>
          </p:cNvSpPr>
          <p:nvPr>
            <p:ph type="title"/>
          </p:nvPr>
        </p:nvSpPr>
        <p:spPr>
          <a:xfrm>
            <a:off x="1023870" y="702156"/>
            <a:ext cx="10144260" cy="1013800"/>
          </a:xfrm>
        </p:spPr>
        <p:txBody>
          <a:bodyPr>
            <a:normAutofit fontScale="90000"/>
          </a:bodyPr>
          <a:lstStyle/>
          <a:p>
            <a:pPr algn="ctr"/>
            <a:br>
              <a:rPr lang="en-US" dirty="0">
                <a:solidFill>
                  <a:schemeClr val="tx1"/>
                </a:solidFill>
              </a:rPr>
            </a:br>
            <a:r>
              <a:rPr lang="es-MX" sz="4900" dirty="0">
                <a:solidFill>
                  <a:schemeClr val="tx1"/>
                </a:solidFill>
              </a:rPr>
              <a:t>Ansiedad</a:t>
            </a:r>
            <a:r>
              <a:rPr lang="en-US" dirty="0">
                <a:solidFill>
                  <a:schemeClr val="tx1"/>
                </a:solidFill>
              </a:rPr>
              <a:t>
</a:t>
            </a:r>
            <a:endParaRPr lang="en-US" dirty="0"/>
          </a:p>
        </p:txBody>
      </p:sp>
      <p:sp>
        <p:nvSpPr>
          <p:cNvPr id="3" name="Content Placeholder 2">
            <a:extLst>
              <a:ext uri="{FF2B5EF4-FFF2-40B4-BE49-F238E27FC236}">
                <a16:creationId xmlns:a16="http://schemas.microsoft.com/office/drawing/2014/main" id="{C7B75BAB-3DB1-470C-ADFD-DD0BEB7A389F}"/>
              </a:ext>
            </a:extLst>
          </p:cNvPr>
          <p:cNvSpPr>
            <a:spLocks noGrp="1"/>
          </p:cNvSpPr>
          <p:nvPr>
            <p:ph idx="1"/>
          </p:nvPr>
        </p:nvSpPr>
        <p:spPr>
          <a:xfrm>
            <a:off x="767643" y="1277385"/>
            <a:ext cx="10261602" cy="3678303"/>
          </a:xfrm>
        </p:spPr>
        <p:txBody>
          <a:bodyPr>
            <a:normAutofit/>
          </a:bodyPr>
          <a:lstStyle/>
          <a:p>
            <a:pPr marL="305435" indent="-305435" algn="ctr">
              <a:spcBef>
                <a:spcPts val="1000"/>
              </a:spcBef>
              <a:spcAft>
                <a:spcPts val="0"/>
              </a:spcAft>
            </a:pPr>
            <a:r>
              <a:rPr lang="es-MX" sz="2000" dirty="0">
                <a:ea typeface="+mn-lt"/>
                <a:cs typeface="+mn-lt"/>
              </a:rPr>
              <a:t>Temores excesivos y poco realistas sobre las actividades cotidianas</a:t>
            </a:r>
            <a:endParaRPr lang="en-US" sz="2000" dirty="0">
              <a:ea typeface="+mn-lt"/>
              <a:cs typeface="+mn-lt"/>
            </a:endParaRPr>
          </a:p>
          <a:p>
            <a:pPr marL="305435" indent="-305435" algn="ctr">
              <a:spcBef>
                <a:spcPts val="1000"/>
              </a:spcBef>
              <a:spcAft>
                <a:spcPts val="0"/>
              </a:spcAft>
            </a:pPr>
            <a:r>
              <a:rPr lang="es-MX" sz="2000" dirty="0">
                <a:ea typeface="+mn-lt"/>
                <a:cs typeface="+mn-lt"/>
              </a:rPr>
              <a:t>Preguntas "Qué pasaría si"</a:t>
            </a:r>
            <a:r>
              <a:rPr lang="en-US" sz="2000" dirty="0">
                <a:ea typeface="+mn-lt"/>
                <a:cs typeface="+mn-lt"/>
              </a:rPr>
              <a:t>
</a:t>
            </a:r>
            <a:r>
              <a:rPr lang="es-MX" sz="2000" dirty="0">
                <a:ea typeface="+mn-lt"/>
                <a:cs typeface="+mn-lt"/>
              </a:rPr>
              <a:t>Quejas de dolores de cabeza y / o dolores de estómago
Dificultad para concentrarse</a:t>
            </a:r>
            <a:endParaRPr lang="en-US" sz="2000" dirty="0"/>
          </a:p>
          <a:p>
            <a:pPr marL="305435" indent="-305435">
              <a:spcBef>
                <a:spcPts val="1000"/>
              </a:spcBef>
              <a:spcAft>
                <a:spcPts val="0"/>
              </a:spcAft>
            </a:pPr>
            <a:endParaRPr lang="en-US" dirty="0">
              <a:ea typeface="+mn-lt"/>
              <a:cs typeface="+mn-lt"/>
            </a:endParaRPr>
          </a:p>
        </p:txBody>
      </p:sp>
    </p:spTree>
    <p:extLst>
      <p:ext uri="{BB962C8B-B14F-4D97-AF65-F5344CB8AC3E}">
        <p14:creationId xmlns:p14="http://schemas.microsoft.com/office/powerpoint/2010/main" val="238968671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2DE4C0-EE12-4CAC-98CF-A89349319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29CF03F-5E6E-4B23-89A5-81548BA4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rgbClr val="C99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AF73A-F249-4525-9549-02730B3A2557}"/>
              </a:ext>
            </a:extLst>
          </p:cNvPr>
          <p:cNvSpPr>
            <a:spLocks noGrp="1"/>
          </p:cNvSpPr>
          <p:nvPr>
            <p:ph type="title"/>
          </p:nvPr>
        </p:nvSpPr>
        <p:spPr>
          <a:xfrm>
            <a:off x="4654296" y="329184"/>
            <a:ext cx="6894576" cy="1783080"/>
          </a:xfrm>
        </p:spPr>
        <p:txBody>
          <a:bodyPr anchor="b">
            <a:normAutofit/>
          </a:bodyPr>
          <a:lstStyle/>
          <a:p>
            <a:pPr algn="ctr"/>
            <a:r>
              <a:rPr lang="en-US" sz="7200" dirty="0" err="1"/>
              <a:t>Ansiedad</a:t>
            </a:r>
            <a:r>
              <a:rPr lang="en-US" sz="7200" dirty="0"/>
              <a:t> </a:t>
            </a:r>
            <a:endParaRPr lang="en-US" dirty="0"/>
          </a:p>
        </p:txBody>
      </p:sp>
      <p:sp>
        <p:nvSpPr>
          <p:cNvPr id="14"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603175-0BA9-4EF2-BE70-723D91CEE93D}"/>
              </a:ext>
            </a:extLst>
          </p:cNvPr>
          <p:cNvSpPr>
            <a:spLocks noGrp="1"/>
          </p:cNvSpPr>
          <p:nvPr>
            <p:ph idx="1"/>
          </p:nvPr>
        </p:nvSpPr>
        <p:spPr>
          <a:xfrm>
            <a:off x="4053570" y="2468880"/>
            <a:ext cx="7988375" cy="3721608"/>
          </a:xfrm>
        </p:spPr>
        <p:txBody>
          <a:bodyPr vert="horz" lIns="91440" tIns="45720" rIns="91440" bIns="45720" rtlCol="0" anchor="t">
            <a:normAutofit/>
          </a:bodyPr>
          <a:lstStyle/>
          <a:p>
            <a:r>
              <a:rPr lang="en-US" sz="2400" dirty="0">
                <a:latin typeface="The Serif Hand Black"/>
                <a:ea typeface="+mn-lt"/>
                <a:cs typeface="+mn-lt"/>
              </a:rPr>
              <a:t> </a:t>
            </a:r>
            <a:r>
              <a:rPr lang="es-MX" sz="2400" dirty="0">
                <a:latin typeface="Shonar Bangla"/>
                <a:ea typeface="+mn-lt"/>
                <a:cs typeface="+mn-lt"/>
              </a:rPr>
              <a:t>Los estudiantes pueden preocuparse mucho por las cosas cotidianas, como los problemas familiares, las tareas o actividades, las calificaciones y / o las amistades.
Los estudiantes con ansiedad a menudo quieren que todo sea perfecto y son muy críticos consigo mismos y con su rendimiento. Buscarán la aprobación constante o el respaldo de los demás.
Los estudiantes a menudo están irritables debido a que no pueden controlar o comprender sus sentimientos de ansiedad.</a:t>
            </a:r>
            <a:endParaRPr lang="en-US" sz="2400" dirty="0">
              <a:latin typeface="Shonar Bangla"/>
            </a:endParaRPr>
          </a:p>
          <a:p>
            <a:endParaRPr lang="en-US" dirty="0"/>
          </a:p>
        </p:txBody>
      </p:sp>
      <p:pic>
        <p:nvPicPr>
          <p:cNvPr id="4" name="Picture 4" descr="A picture containing person, talking, ear&#10;&#10;Description automatically generated">
            <a:extLst>
              <a:ext uri="{FF2B5EF4-FFF2-40B4-BE49-F238E27FC236}">
                <a16:creationId xmlns:a16="http://schemas.microsoft.com/office/drawing/2014/main" id="{0E29BAA1-7A4A-489C-8B28-393DB9E719C0}"/>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0825" r="36075"/>
          <a:stretch/>
        </p:blipFill>
        <p:spPr>
          <a:xfrm>
            <a:off x="20" y="10"/>
            <a:ext cx="4053550" cy="6857989"/>
          </a:xfrm>
          <a:custGeom>
            <a:avLst/>
            <a:gdLst/>
            <a:ahLst/>
            <a:cxnLst/>
            <a:rect l="l" t="t" r="r" b="b"/>
            <a:pathLst>
              <a:path w="4053570" h="6857999">
                <a:moveTo>
                  <a:pt x="0" y="0"/>
                </a:moveTo>
                <a:lnTo>
                  <a:pt x="4022851" y="0"/>
                </a:lnTo>
                <a:lnTo>
                  <a:pt x="4023684" y="7069"/>
                </a:lnTo>
                <a:cubicBezTo>
                  <a:pt x="4038634" y="90834"/>
                  <a:pt x="4036100" y="175741"/>
                  <a:pt x="4040154" y="260014"/>
                </a:cubicBezTo>
                <a:cubicBezTo>
                  <a:pt x="4044969" y="363071"/>
                  <a:pt x="4038888" y="466508"/>
                  <a:pt x="4036607" y="569818"/>
                </a:cubicBezTo>
                <a:cubicBezTo>
                  <a:pt x="4034833" y="657771"/>
                  <a:pt x="4026091" y="745598"/>
                  <a:pt x="4028752" y="833678"/>
                </a:cubicBezTo>
                <a:cubicBezTo>
                  <a:pt x="4028942" y="836724"/>
                  <a:pt x="4028942" y="839770"/>
                  <a:pt x="4028752" y="842816"/>
                </a:cubicBezTo>
                <a:cubicBezTo>
                  <a:pt x="4020643" y="939653"/>
                  <a:pt x="4020643" y="1036998"/>
                  <a:pt x="4028752" y="1133836"/>
                </a:cubicBezTo>
                <a:cubicBezTo>
                  <a:pt x="4031324" y="1174144"/>
                  <a:pt x="4030602" y="1214593"/>
                  <a:pt x="4026598" y="1254787"/>
                </a:cubicBezTo>
                <a:cubicBezTo>
                  <a:pt x="4022797" y="1305935"/>
                  <a:pt x="4010634" y="1357844"/>
                  <a:pt x="4019376" y="1408610"/>
                </a:cubicBezTo>
                <a:cubicBezTo>
                  <a:pt x="4025065" y="1450430"/>
                  <a:pt x="4028194" y="1492566"/>
                  <a:pt x="4028752" y="1534766"/>
                </a:cubicBezTo>
                <a:cubicBezTo>
                  <a:pt x="4033186" y="1629192"/>
                  <a:pt x="4029005" y="1724125"/>
                  <a:pt x="4027358" y="1818805"/>
                </a:cubicBezTo>
                <a:cubicBezTo>
                  <a:pt x="4025584" y="1929096"/>
                  <a:pt x="4028372" y="2039387"/>
                  <a:pt x="4019503" y="2149804"/>
                </a:cubicBezTo>
                <a:cubicBezTo>
                  <a:pt x="4014625" y="2239001"/>
                  <a:pt x="4014625" y="2328401"/>
                  <a:pt x="4019503" y="2417598"/>
                </a:cubicBezTo>
                <a:cubicBezTo>
                  <a:pt x="4021910" y="2499333"/>
                  <a:pt x="4034200" y="2580306"/>
                  <a:pt x="4032173" y="2662929"/>
                </a:cubicBezTo>
                <a:cubicBezTo>
                  <a:pt x="4029765" y="2759258"/>
                  <a:pt x="4018363" y="2855334"/>
                  <a:pt x="4021910" y="2951918"/>
                </a:cubicBezTo>
                <a:cubicBezTo>
                  <a:pt x="4023557" y="2997989"/>
                  <a:pt x="4023684" y="3044060"/>
                  <a:pt x="4024571" y="3090130"/>
                </a:cubicBezTo>
                <a:cubicBezTo>
                  <a:pt x="4025711" y="3145593"/>
                  <a:pt x="4035720" y="3200928"/>
                  <a:pt x="4030145" y="3256264"/>
                </a:cubicBezTo>
                <a:cubicBezTo>
                  <a:pt x="4020897" y="3348533"/>
                  <a:pt x="3996951" y="3439278"/>
                  <a:pt x="4011901" y="3533831"/>
                </a:cubicBezTo>
                <a:cubicBezTo>
                  <a:pt x="4020136" y="3585867"/>
                  <a:pt x="4029385" y="3638030"/>
                  <a:pt x="4034200" y="3690573"/>
                </a:cubicBezTo>
                <a:cubicBezTo>
                  <a:pt x="4038381" y="3737532"/>
                  <a:pt x="4048896" y="3785253"/>
                  <a:pt x="4040914" y="3831958"/>
                </a:cubicBezTo>
                <a:cubicBezTo>
                  <a:pt x="4034073" y="3871937"/>
                  <a:pt x="4037620" y="3911916"/>
                  <a:pt x="4032299" y="3951895"/>
                </a:cubicBezTo>
                <a:cubicBezTo>
                  <a:pt x="4025331" y="4004311"/>
                  <a:pt x="4021657" y="4057616"/>
                  <a:pt x="4016336" y="4110414"/>
                </a:cubicBezTo>
                <a:cubicBezTo>
                  <a:pt x="4011648" y="4158261"/>
                  <a:pt x="4007974" y="4205982"/>
                  <a:pt x="4020643" y="4250911"/>
                </a:cubicBezTo>
                <a:cubicBezTo>
                  <a:pt x="4051684" y="4363994"/>
                  <a:pt x="4034707" y="4476442"/>
                  <a:pt x="4023051" y="4588763"/>
                </a:cubicBezTo>
                <a:cubicBezTo>
                  <a:pt x="4017349" y="4643337"/>
                  <a:pt x="4008987" y="4701084"/>
                  <a:pt x="4021657" y="4751090"/>
                </a:cubicBezTo>
                <a:cubicBezTo>
                  <a:pt x="4044969" y="4839804"/>
                  <a:pt x="4026725" y="4924077"/>
                  <a:pt x="4016589" y="5009238"/>
                </a:cubicBezTo>
                <a:cubicBezTo>
                  <a:pt x="4004363" y="5092546"/>
                  <a:pt x="4006124" y="5177301"/>
                  <a:pt x="4021784" y="5260026"/>
                </a:cubicBezTo>
                <a:cubicBezTo>
                  <a:pt x="4034200" y="5318407"/>
                  <a:pt x="4034200" y="5377804"/>
                  <a:pt x="4035720" y="5436566"/>
                </a:cubicBezTo>
                <a:cubicBezTo>
                  <a:pt x="4036607" y="5473373"/>
                  <a:pt x="4023051" y="5510813"/>
                  <a:pt x="4014055" y="5547492"/>
                </a:cubicBezTo>
                <a:cubicBezTo>
                  <a:pt x="3997965" y="5613743"/>
                  <a:pt x="3992137" y="5681008"/>
                  <a:pt x="4014055" y="5745609"/>
                </a:cubicBezTo>
                <a:cubicBezTo>
                  <a:pt x="4044589" y="5835085"/>
                  <a:pt x="4062073" y="5924561"/>
                  <a:pt x="4049403" y="6019242"/>
                </a:cubicBezTo>
                <a:cubicBezTo>
                  <a:pt x="4042055" y="6077623"/>
                  <a:pt x="4040408" y="6137274"/>
                  <a:pt x="4029385" y="6194894"/>
                </a:cubicBezTo>
                <a:cubicBezTo>
                  <a:pt x="4011268" y="6290463"/>
                  <a:pt x="4017729" y="6385396"/>
                  <a:pt x="4032173" y="6479568"/>
                </a:cubicBezTo>
                <a:cubicBezTo>
                  <a:pt x="4042321" y="6558257"/>
                  <a:pt x="4043423" y="6637846"/>
                  <a:pt x="4035467" y="6716775"/>
                </a:cubicBezTo>
                <a:lnTo>
                  <a:pt x="4025707" y="6857999"/>
                </a:lnTo>
                <a:lnTo>
                  <a:pt x="0" y="6857999"/>
                </a:lnTo>
                <a:close/>
              </a:path>
            </a:pathLst>
          </a:custGeom>
        </p:spPr>
      </p:pic>
    </p:spTree>
    <p:extLst>
      <p:ext uri="{BB962C8B-B14F-4D97-AF65-F5344CB8AC3E}">
        <p14:creationId xmlns:p14="http://schemas.microsoft.com/office/powerpoint/2010/main" val="118053011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person, indoor, people, group&#10;&#10;Description automatically generated">
            <a:extLst>
              <a:ext uri="{FF2B5EF4-FFF2-40B4-BE49-F238E27FC236}">
                <a16:creationId xmlns:a16="http://schemas.microsoft.com/office/drawing/2014/main" id="{41766D8A-F8A8-4E58-80EE-2825D378ABA6}"/>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t="13574" b="2156"/>
          <a:stretch/>
        </p:blipFill>
        <p:spPr>
          <a:xfrm>
            <a:off x="20" y="10"/>
            <a:ext cx="12191979" cy="6857990"/>
          </a:xfrm>
          <a:prstGeom prst="rect">
            <a:avLst/>
          </a:prstGeom>
        </p:spPr>
      </p:pic>
      <p:sp>
        <p:nvSpPr>
          <p:cNvPr id="2" name="Title 1">
            <a:extLst>
              <a:ext uri="{FF2B5EF4-FFF2-40B4-BE49-F238E27FC236}">
                <a16:creationId xmlns:a16="http://schemas.microsoft.com/office/drawing/2014/main" id="{816DE125-EBAC-47A0-B083-C62EC89BE5B4}"/>
              </a:ext>
            </a:extLst>
          </p:cNvPr>
          <p:cNvSpPr>
            <a:spLocks noGrp="1"/>
          </p:cNvSpPr>
          <p:nvPr>
            <p:ph type="title"/>
          </p:nvPr>
        </p:nvSpPr>
        <p:spPr>
          <a:xfrm>
            <a:off x="838200" y="236476"/>
            <a:ext cx="10515600" cy="1325563"/>
          </a:xfrm>
        </p:spPr>
        <p:txBody>
          <a:bodyPr>
            <a:normAutofit/>
          </a:bodyPr>
          <a:lstStyle/>
          <a:p>
            <a:r>
              <a:rPr lang="en-US" sz="7200" dirty="0"/>
              <a:t> </a:t>
            </a:r>
            <a:r>
              <a:rPr lang="es-MX" sz="7200" dirty="0"/>
              <a:t>ansiedad Continuación</a:t>
            </a:r>
          </a:p>
        </p:txBody>
      </p:sp>
      <p:sp>
        <p:nvSpPr>
          <p:cNvPr id="49" name="Rectangle 6">
            <a:extLst>
              <a:ext uri="{FF2B5EF4-FFF2-40B4-BE49-F238E27FC236}">
                <a16:creationId xmlns:a16="http://schemas.microsoft.com/office/drawing/2014/main" id="{1CA8A97F-67F0-4D5F-A850-0C30727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578" y="1802192"/>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89FE8E-5722-4900-B642-D54A4B0E15E6}"/>
              </a:ext>
            </a:extLst>
          </p:cNvPr>
          <p:cNvSpPr>
            <a:spLocks noGrp="1"/>
          </p:cNvSpPr>
          <p:nvPr>
            <p:ph idx="1"/>
          </p:nvPr>
        </p:nvSpPr>
        <p:spPr>
          <a:xfrm>
            <a:off x="838200" y="2004446"/>
            <a:ext cx="10515600" cy="4176897"/>
          </a:xfrm>
        </p:spPr>
        <p:txBody>
          <a:bodyPr vert="horz" lIns="91440" tIns="45720" rIns="91440" bIns="45720" rtlCol="0" anchor="t">
            <a:normAutofit/>
          </a:bodyPr>
          <a:lstStyle/>
          <a:p>
            <a:r>
              <a:rPr lang="es-MX" sz="2400" dirty="0">
                <a:latin typeface="Shonar Bangla"/>
                <a:ea typeface="+mn-lt"/>
                <a:cs typeface="+mn-lt"/>
              </a:rPr>
              <a:t>Los estudiantes también pueden aislarse de los demás, tener ausencias frecuentes en la escuela y negarse a participar en el aprendizaje grupal o actividades sociales. 
Pueden frustrarse fácilmente y, a menudo, tienen miedo a nuevas actividades, por lo que tienen dificultades para unirse o comenzar algo nuevo. </a:t>
            </a:r>
            <a:endParaRPr lang="en-US" sz="2400" dirty="0">
              <a:latin typeface="Shonar Bangla"/>
              <a:cs typeface="Shonar Bangla"/>
            </a:endParaRPr>
          </a:p>
          <a:p>
            <a:r>
              <a:rPr lang="es-MX" sz="2400" dirty="0">
                <a:latin typeface="Shonar Bangla"/>
                <a:ea typeface="+mn-lt"/>
                <a:cs typeface="+mn-lt"/>
              </a:rPr>
              <a:t>Su constante preocupación por las “Inquietudes" puede dificultar prestar atención y el miedo a equivocarse, o avergonzarse puede impedirles participar.
Los estudiantes pueden cansarse. Estar cansado a menudo no se puede percibir con los estudiantes con ansiedad, pero puede causar enormes impedimentos para estos estudiantes. </a:t>
            </a:r>
            <a:endParaRPr lang="en-US" sz="2400" dirty="0">
              <a:latin typeface="Shonar Bangla"/>
              <a:ea typeface="+mn-lt"/>
              <a:cs typeface="+mn-lt"/>
            </a:endParaRPr>
          </a:p>
          <a:p>
            <a:endParaRPr lang="en-US" sz="2400" dirty="0">
              <a:latin typeface="Shonar Bangla"/>
              <a:cs typeface="Shonar Bangla"/>
            </a:endParaRPr>
          </a:p>
          <a:p>
            <a:endParaRPr lang="en-US" dirty="0"/>
          </a:p>
        </p:txBody>
      </p:sp>
    </p:spTree>
    <p:extLst>
      <p:ext uri="{BB962C8B-B14F-4D97-AF65-F5344CB8AC3E}">
        <p14:creationId xmlns:p14="http://schemas.microsoft.com/office/powerpoint/2010/main" val="206356855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5" descr="A picture containing sky, outdoor, beach, water&#10;&#10;Description automatically generated">
            <a:extLst>
              <a:ext uri="{FF2B5EF4-FFF2-40B4-BE49-F238E27FC236}">
                <a16:creationId xmlns:a16="http://schemas.microsoft.com/office/drawing/2014/main" id="{3E3E4E97-05DC-C17F-D048-B9B0E22B384F}"/>
              </a:ext>
            </a:extLst>
          </p:cNvPr>
          <p:cNvPicPr>
            <a:picLocks noChangeAspect="1"/>
          </p:cNvPicPr>
          <p:nvPr/>
        </p:nvPicPr>
        <p:blipFill rotWithShape="1">
          <a:blip r:embed="rId2"/>
          <a:srcRect t="13963" b="11037"/>
          <a:stretch/>
        </p:blipFill>
        <p:spPr>
          <a:xfrm>
            <a:off x="-3047" y="10"/>
            <a:ext cx="12191999" cy="6857990"/>
          </a:xfrm>
          <a:prstGeom prst="rect">
            <a:avLst/>
          </a:prstGeom>
        </p:spPr>
      </p:pic>
      <p:sp>
        <p:nvSpPr>
          <p:cNvPr id="30" name="Rectangle 2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chemeClr val="tx2">
                  <a:alpha val="0"/>
                </a:schemeClr>
              </a:gs>
              <a:gs pos="50000">
                <a:schemeClr val="tx2">
                  <a:alpha val="35000"/>
                </a:schemeClr>
              </a:gs>
              <a:gs pos="100000">
                <a:schemeClr val="tx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1015B9-CF74-99E3-69C8-6B6A2FBAA6FB}"/>
              </a:ext>
            </a:extLst>
          </p:cNvPr>
          <p:cNvSpPr>
            <a:spLocks noGrp="1"/>
          </p:cNvSpPr>
          <p:nvPr>
            <p:ph type="title"/>
          </p:nvPr>
        </p:nvSpPr>
        <p:spPr>
          <a:xfrm>
            <a:off x="643466" y="643467"/>
            <a:ext cx="10905059" cy="3330353"/>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s-MX" sz="4000" dirty="0">
                <a:solidFill>
                  <a:schemeClr val="bg1"/>
                </a:solidFill>
              </a:rPr>
              <a:t>¿Cómo puedo ayudar a mi estudiante con ansiedad?
</a:t>
            </a:r>
            <a:endParaRPr lang="en-US" sz="4000" dirty="0">
              <a:solidFill>
                <a:schemeClr val="bg1"/>
              </a:solidFill>
            </a:endParaRPr>
          </a:p>
        </p:txBody>
      </p:sp>
      <p:cxnSp>
        <p:nvCxnSpPr>
          <p:cNvPr id="32" name="Straight Connector 31">
            <a:extLst>
              <a:ext uri="{FF2B5EF4-FFF2-40B4-BE49-F238E27FC236}">
                <a16:creationId xmlns:a16="http://schemas.microsoft.com/office/drawing/2014/main" id="{34E5597F-CE67-4085-9548-E6A8036DA3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93881" y="4035362"/>
            <a:ext cx="5404237" cy="0"/>
          </a:xfrm>
          <a:prstGeom prst="line">
            <a:avLst/>
          </a:prstGeom>
          <a:ln>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73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3E0B076-70B2-4BA7-B180-209E6D801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C1262DB-2217-4833-97B6-F2E848AE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96E31C53-2B4C-4EC3-ABBE-C7A406EE0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1">
            <a:extLst>
              <a:ext uri="{FF2B5EF4-FFF2-40B4-BE49-F238E27FC236}">
                <a16:creationId xmlns:a16="http://schemas.microsoft.com/office/drawing/2014/main" id="{47ED6209-10F6-FF7F-A3A1-BB1F33A5CFFB}"/>
              </a:ext>
            </a:extLst>
          </p:cNvPr>
          <p:cNvSpPr>
            <a:spLocks noGrp="1"/>
          </p:cNvSpPr>
          <p:nvPr>
            <p:ph type="title"/>
          </p:nvPr>
        </p:nvSpPr>
        <p:spPr>
          <a:xfrm>
            <a:off x="951515" y="717093"/>
            <a:ext cx="10058400" cy="1371600"/>
          </a:xfrm>
        </p:spPr>
        <p:txBody>
          <a:bodyPr>
            <a:normAutofit/>
          </a:bodyPr>
          <a:lstStyle/>
          <a:p>
            <a:pPr algn="ctr"/>
            <a:r>
              <a:rPr lang="es-MX" sz="3200" b="1" dirty="0">
                <a:solidFill>
                  <a:schemeClr val="accent3"/>
                </a:solidFill>
              </a:rPr>
              <a:t>Apoyar en Lugar de Siempre ser Complaciente 
</a:t>
            </a:r>
            <a:endParaRPr lang="en-US" sz="2800" b="1" dirty="0">
              <a:solidFill>
                <a:schemeClr val="accent3"/>
              </a:solidFill>
            </a:endParaRPr>
          </a:p>
        </p:txBody>
      </p:sp>
      <p:sp>
        <p:nvSpPr>
          <p:cNvPr id="3" name="Content Placeholder 2">
            <a:extLst>
              <a:ext uri="{FF2B5EF4-FFF2-40B4-BE49-F238E27FC236}">
                <a16:creationId xmlns:a16="http://schemas.microsoft.com/office/drawing/2014/main" id="{480C6EFE-EA75-8D49-A2E7-6972BBFF8F71}"/>
              </a:ext>
            </a:extLst>
          </p:cNvPr>
          <p:cNvSpPr>
            <a:spLocks noGrp="1"/>
          </p:cNvSpPr>
          <p:nvPr>
            <p:ph idx="1"/>
          </p:nvPr>
        </p:nvSpPr>
        <p:spPr>
          <a:xfrm>
            <a:off x="428130" y="1700552"/>
            <a:ext cx="8146905" cy="5161536"/>
          </a:xfrm>
        </p:spPr>
        <p:txBody>
          <a:bodyPr vert="horz" lIns="91440" tIns="45720" rIns="91440" bIns="45720" rtlCol="0" anchor="t">
            <a:noAutofit/>
          </a:bodyPr>
          <a:lstStyle/>
          <a:p>
            <a:pPr>
              <a:lnSpc>
                <a:spcPct val="90000"/>
              </a:lnSpc>
            </a:pPr>
            <a:r>
              <a:rPr lang="es-MX" dirty="0"/>
              <a:t>Ser </a:t>
            </a:r>
            <a:r>
              <a:rPr lang="es-MX" dirty="0" err="1"/>
              <a:t>solidiario</a:t>
            </a:r>
            <a:r>
              <a:rPr lang="es-MX" dirty="0"/>
              <a:t> significa, que NO es necesario que siempre se adapte a la ansiedad
</a:t>
            </a:r>
            <a:r>
              <a:rPr lang="es-MX" b="1" dirty="0">
                <a:solidFill>
                  <a:schemeClr val="accent3"/>
                </a:solidFill>
              </a:rPr>
              <a:t>Ejemplo: </a:t>
            </a:r>
            <a:r>
              <a:rPr lang="es-MX" dirty="0"/>
              <a:t>Si usted permite que su hijo que es socialmente ansioso se quede en casa y no vaya a la escuela o lo excusa de las actividades familiares, está permitiendo la evitación, y al hacerlo en realidad refuerza la ansiedad. 
</a:t>
            </a:r>
            <a:r>
              <a:rPr lang="es-MX" b="1" dirty="0">
                <a:solidFill>
                  <a:schemeClr val="accent3"/>
                </a:solidFill>
              </a:rPr>
              <a:t>En cambio:</a:t>
            </a:r>
            <a:r>
              <a:rPr lang="es-MX" sz="1800" dirty="0"/>
              <a:t> </a:t>
            </a:r>
            <a:r>
              <a:rPr lang="es-MX" dirty="0"/>
              <a:t>Ayude su estudiante a dar pequeños pasos para enfrentar el miedo. Es importante escuchar y validar que usted entiende que ellos pueden sentirse incómodos o temerosos y tenga fe en su capacidad para tolerar la incomodidad.</a:t>
            </a:r>
            <a:endParaRPr lang="es-MX" sz="1800" dirty="0"/>
          </a:p>
          <a:p>
            <a:pPr lvl="3">
              <a:lnSpc>
                <a:spcPct val="90000"/>
              </a:lnSpc>
              <a:buClr>
                <a:srgbClr val="262626"/>
              </a:buClr>
            </a:pPr>
            <a:r>
              <a:rPr lang="es-MX" sz="1800" b="1" dirty="0">
                <a:solidFill>
                  <a:schemeClr val="accent3"/>
                </a:solidFill>
              </a:rPr>
              <a:t>En cambio:</a:t>
            </a:r>
            <a:r>
              <a:rPr lang="es-MX" sz="1800" dirty="0">
                <a:solidFill>
                  <a:schemeClr val="accent3"/>
                </a:solidFill>
              </a:rPr>
              <a:t> </a:t>
            </a:r>
            <a:r>
              <a:rPr lang="es-MX" sz="1800" dirty="0"/>
              <a:t>Ayúdelos a distinguir entre la ansiedad y la realidad</a:t>
            </a:r>
          </a:p>
          <a:p>
            <a:pPr lvl="4">
              <a:lnSpc>
                <a:spcPct val="90000"/>
              </a:lnSpc>
              <a:buClr>
                <a:srgbClr val="262626"/>
              </a:buClr>
            </a:pPr>
            <a:r>
              <a:rPr lang="es-MX" sz="1800" b="1" dirty="0">
                <a:solidFill>
                  <a:schemeClr val="accent3"/>
                </a:solidFill>
              </a:rPr>
              <a:t>Ejemplo:</a:t>
            </a:r>
            <a:r>
              <a:rPr lang="es-MX" sz="1800" dirty="0">
                <a:solidFill>
                  <a:schemeClr val="accent3"/>
                </a:solidFill>
              </a:rPr>
              <a:t> </a:t>
            </a:r>
            <a:r>
              <a:rPr lang="es-MX" sz="1800" dirty="0"/>
              <a:t>El niño puede obsesionarse con lo que pueda suceder si su mamá se enferma y no puede recogerlo de la escuela. En lugar de decirle al niño que mamá nunca se enferma, la mamá puede decir: "No estoy enferma, pero si alguna vez me enfermara, trabajaría muy duro para mejorar. Y si no puedo recogerte, la tía Jane estará allí". O digamos que lleva al niño al médico para que se ponga una inyección. No diga: 'No dolerá'. En cambio, diga 'puede doler un poco, pero sé que eres valiente y puedes manejarlo'". </a:t>
            </a:r>
            <a:endParaRPr lang="es-MX" sz="2000" dirty="0"/>
          </a:p>
        </p:txBody>
      </p:sp>
      <p:pic>
        <p:nvPicPr>
          <p:cNvPr id="4" name="Picture 4" descr="Free photo Bedroom Pillows Pillow The Scenery White Frill - Max Pixel">
            <a:extLst>
              <a:ext uri="{FF2B5EF4-FFF2-40B4-BE49-F238E27FC236}">
                <a16:creationId xmlns:a16="http://schemas.microsoft.com/office/drawing/2014/main" id="{D0F6BD3D-3E68-4AE1-B31B-D8F8F2353798}"/>
              </a:ext>
            </a:extLst>
          </p:cNvPr>
          <p:cNvPicPr>
            <a:picLocks noChangeAspect="1"/>
          </p:cNvPicPr>
          <p:nvPr/>
        </p:nvPicPr>
        <p:blipFill rotWithShape="1">
          <a:blip r:embed="rId2"/>
          <a:srcRect l="25904" r="18608" b="-3"/>
          <a:stretch/>
        </p:blipFill>
        <p:spPr>
          <a:xfrm>
            <a:off x="8641002" y="2751517"/>
            <a:ext cx="3019646" cy="3632643"/>
          </a:xfrm>
          <a:prstGeom prst="rect">
            <a:avLst/>
          </a:prstGeom>
        </p:spPr>
      </p:pic>
    </p:spTree>
    <p:extLst>
      <p:ext uri="{BB962C8B-B14F-4D97-AF65-F5344CB8AC3E}">
        <p14:creationId xmlns:p14="http://schemas.microsoft.com/office/powerpoint/2010/main" val="3515046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6" descr="A picture containing outdoor, sky, grass, nature&#10;&#10;Description automatically generated">
            <a:extLst>
              <a:ext uri="{FF2B5EF4-FFF2-40B4-BE49-F238E27FC236}">
                <a16:creationId xmlns:a16="http://schemas.microsoft.com/office/drawing/2014/main" id="{A57504B6-2CC5-84F0-31F2-8AF52405924D}"/>
              </a:ext>
            </a:extLst>
          </p:cNvPr>
          <p:cNvPicPr>
            <a:picLocks noChangeAspect="1"/>
          </p:cNvPicPr>
          <p:nvPr/>
        </p:nvPicPr>
        <p:blipFill rotWithShape="1">
          <a:blip r:embed="rId2"/>
          <a:srcRect l="9091" t="31818"/>
          <a:stretch/>
        </p:blipFill>
        <p:spPr>
          <a:xfrm>
            <a:off x="20" y="-1"/>
            <a:ext cx="12191980" cy="6857999"/>
          </a:xfrm>
          <a:prstGeom prst="rect">
            <a:avLst/>
          </a:prstGeom>
        </p:spPr>
      </p:pic>
      <p:sp>
        <p:nvSpPr>
          <p:cNvPr id="149" name="Rectangle 13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0" name="Rectangle 13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C1088FA-3710-3107-52BB-2656C98DB4EB}"/>
              </a:ext>
            </a:extLst>
          </p:cNvPr>
          <p:cNvSpPr>
            <a:spLocks noGrp="1"/>
          </p:cNvSpPr>
          <p:nvPr>
            <p:ph type="title"/>
          </p:nvPr>
        </p:nvSpPr>
        <p:spPr>
          <a:xfrm>
            <a:off x="4662248" y="496290"/>
            <a:ext cx="7067683" cy="1238504"/>
          </a:xfrm>
        </p:spPr>
        <p:txBody>
          <a:bodyPr>
            <a:noAutofit/>
          </a:bodyPr>
          <a:lstStyle/>
          <a:p>
            <a:pPr algn="ctr"/>
            <a:r>
              <a:rPr lang="es-MX" sz="2800" b="1" dirty="0">
                <a:solidFill>
                  <a:schemeClr val="accent3"/>
                </a:solidFill>
                <a:ea typeface="+mj-lt"/>
                <a:cs typeface="+mj-lt"/>
              </a:rPr>
              <a:t>Apoyar en Lugar de Siempre ser Complaciente Continuación </a:t>
            </a:r>
            <a:r>
              <a:rPr lang="en-US" sz="2800" b="1" dirty="0">
                <a:solidFill>
                  <a:schemeClr val="accent3"/>
                </a:solidFill>
                <a:ea typeface="+mj-lt"/>
                <a:cs typeface="+mj-lt"/>
              </a:rPr>
              <a:t>
</a:t>
            </a:r>
            <a:endParaRPr lang="en-US" sz="2800" dirty="0">
              <a:solidFill>
                <a:schemeClr val="accent3"/>
              </a:solidFill>
            </a:endParaRPr>
          </a:p>
        </p:txBody>
      </p:sp>
      <p:sp>
        <p:nvSpPr>
          <p:cNvPr id="17" name="Content Placeholder 2">
            <a:extLst>
              <a:ext uri="{FF2B5EF4-FFF2-40B4-BE49-F238E27FC236}">
                <a16:creationId xmlns:a16="http://schemas.microsoft.com/office/drawing/2014/main" id="{A684D007-259B-ABA6-AB3B-72B94D8B5D8B}"/>
              </a:ext>
            </a:extLst>
          </p:cNvPr>
          <p:cNvSpPr>
            <a:spLocks noGrp="1"/>
          </p:cNvSpPr>
          <p:nvPr>
            <p:ph idx="1"/>
          </p:nvPr>
        </p:nvSpPr>
        <p:spPr>
          <a:xfrm>
            <a:off x="4328003" y="1563598"/>
            <a:ext cx="7374600" cy="4471442"/>
          </a:xfrm>
        </p:spPr>
        <p:txBody>
          <a:bodyPr vert="horz" lIns="91440" tIns="45720" rIns="91440" bIns="45720" rtlCol="0" anchor="t">
            <a:noAutofit/>
          </a:bodyPr>
          <a:lstStyle/>
          <a:p>
            <a:pPr lvl="2"/>
            <a:r>
              <a:rPr lang="es-MX" sz="1800" b="1" dirty="0">
                <a:solidFill>
                  <a:schemeClr val="tx1">
                    <a:lumMod val="75000"/>
                    <a:lumOff val="25000"/>
                  </a:schemeClr>
                </a:solidFill>
                <a:ea typeface="+mn-lt"/>
                <a:cs typeface="+mn-lt"/>
              </a:rPr>
              <a:t>En cambio: escriba cartas y póngalas en el almuerzo de su estudiante, cuaderno y mochila
En cambio: Crear estructura y rutinas
Ejemplo: Los estudiantes de todas las edades prosperan con consistencia. Asegurarse de que las rutinas y horarios de la hora de acostarse sean los mismos. Las edades de 6 a 12 años necesitan 9-12 horas de sueño. Las edades de 13 a 18 años necesitan de 8 a 10 horas de sueño</a:t>
            </a:r>
            <a:endParaRPr lang="en-US" sz="1800" dirty="0">
              <a:solidFill>
                <a:schemeClr val="tx1">
                  <a:lumMod val="75000"/>
                  <a:lumOff val="25000"/>
                </a:schemeClr>
              </a:solidFill>
              <a:ea typeface="+mn-lt"/>
              <a:cs typeface="+mn-lt"/>
            </a:endParaRPr>
          </a:p>
          <a:p>
            <a:pPr lvl="2">
              <a:buClr>
                <a:srgbClr val="262626"/>
              </a:buClr>
            </a:pPr>
            <a:r>
              <a:rPr lang="es-MX" sz="1800" b="1" dirty="0">
                <a:solidFill>
                  <a:schemeClr val="tx1">
                    <a:lumMod val="75000"/>
                    <a:lumOff val="25000"/>
                  </a:schemeClr>
                </a:solidFill>
                <a:ea typeface="+mn-lt"/>
                <a:cs typeface="+mn-lt"/>
              </a:rPr>
              <a:t>En cambio: concéntrese en las fortalezas y las cosas que su estudiante puede controlar y recompense las pequeñas victorias
En cambio: Encuentre la causa raíz de la ansiedad</a:t>
            </a:r>
            <a:endParaRPr lang="en-US" sz="1800" dirty="0">
              <a:solidFill>
                <a:schemeClr val="tx1">
                  <a:lumMod val="75000"/>
                  <a:lumOff val="25000"/>
                </a:schemeClr>
              </a:solidFill>
              <a:ea typeface="+mn-lt"/>
              <a:cs typeface="+mn-lt"/>
            </a:endParaRPr>
          </a:p>
          <a:p>
            <a:pPr lvl="4">
              <a:buClr>
                <a:srgbClr val="262626"/>
              </a:buClr>
            </a:pPr>
            <a:r>
              <a:rPr lang="es-MX" sz="1800" b="1" dirty="0">
                <a:solidFill>
                  <a:schemeClr val="tx1">
                    <a:lumMod val="75000"/>
                    <a:lumOff val="25000"/>
                  </a:schemeClr>
                </a:solidFill>
                <a:ea typeface="+mn-lt"/>
                <a:cs typeface="+mn-lt"/>
              </a:rPr>
              <a:t>Línea de tiempo 
Trauma reciente
Nuevos ámbitos </a:t>
            </a:r>
            <a:r>
              <a:rPr lang="en-US" sz="1800" b="1" dirty="0">
                <a:solidFill>
                  <a:schemeClr val="tx1">
                    <a:lumMod val="75000"/>
                    <a:lumOff val="25000"/>
                  </a:schemeClr>
                </a:solidFill>
                <a:ea typeface="+mn-lt"/>
                <a:cs typeface="+mn-lt"/>
              </a:rPr>
              <a:t>
</a:t>
            </a:r>
            <a:endParaRPr lang="en-US" b="1" dirty="0">
              <a:solidFill>
                <a:schemeClr val="tx1">
                  <a:lumMod val="75000"/>
                  <a:lumOff val="25000"/>
                </a:schemeClr>
              </a:solidFill>
              <a:ea typeface="+mn-lt"/>
              <a:cs typeface="+mn-lt"/>
            </a:endParaRPr>
          </a:p>
        </p:txBody>
      </p:sp>
    </p:spTree>
    <p:extLst>
      <p:ext uri="{BB962C8B-B14F-4D97-AF65-F5344CB8AC3E}">
        <p14:creationId xmlns:p14="http://schemas.microsoft.com/office/powerpoint/2010/main" val="995606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1CFC67D0-131C-4064-873F-59771B446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5" name="Rectangle 14">
            <a:extLst>
              <a:ext uri="{FF2B5EF4-FFF2-40B4-BE49-F238E27FC236}">
                <a16:creationId xmlns:a16="http://schemas.microsoft.com/office/drawing/2014/main" id="{8CCB1314-41E8-414B-9954-6D611623D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7" name="Rectangle 16">
            <a:extLst>
              <a:ext uri="{FF2B5EF4-FFF2-40B4-BE49-F238E27FC236}">
                <a16:creationId xmlns:a16="http://schemas.microsoft.com/office/drawing/2014/main" id="{9C53941D-7A4E-4CA7-840E-D52BA6D74C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9" name="Group 18">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0" name="Straight Connector 19">
              <a:extLst>
                <a:ext uri="{FF2B5EF4-FFF2-40B4-BE49-F238E27FC236}">
                  <a16:creationId xmlns:a16="http://schemas.microsoft.com/office/drawing/2014/main" id="{62A952ED-3677-40E9-BC2B-C6900A2DC85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E9658C0-3DAF-459A-AABB-BFBE8DAD54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C654A35-C1F2-4731-A8E1-85529EC193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id="{A6020133-135E-4D08-9F4A-D76B87578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Diagram&#10;&#10;Description automatically generated">
            <a:extLst>
              <a:ext uri="{FF2B5EF4-FFF2-40B4-BE49-F238E27FC236}">
                <a16:creationId xmlns:a16="http://schemas.microsoft.com/office/drawing/2014/main" id="{1B28312A-3568-4BE8-179F-28FE2D408C5E}"/>
              </a:ext>
            </a:extLst>
          </p:cNvPr>
          <p:cNvPicPr>
            <a:picLocks noChangeAspect="1"/>
          </p:cNvPicPr>
          <p:nvPr/>
        </p:nvPicPr>
        <p:blipFill>
          <a:blip r:embed="rId2"/>
          <a:stretch>
            <a:fillRect/>
          </a:stretch>
        </p:blipFill>
        <p:spPr>
          <a:xfrm>
            <a:off x="1101680" y="643467"/>
            <a:ext cx="2289616" cy="3447288"/>
          </a:xfrm>
          <a:prstGeom prst="rect">
            <a:avLst/>
          </a:prstGeom>
        </p:spPr>
      </p:pic>
      <p:cxnSp>
        <p:nvCxnSpPr>
          <p:cNvPr id="26" name="Straight Connector 25">
            <a:extLst>
              <a:ext uri="{FF2B5EF4-FFF2-40B4-BE49-F238E27FC236}">
                <a16:creationId xmlns:a16="http://schemas.microsoft.com/office/drawing/2014/main" id="{5FD06CFE-A5EF-4975-815A-A19A05B157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8420" y="1493533"/>
            <a:ext cx="0" cy="1747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3" descr="A picture containing diagram&#10;&#10;Description automatically generated">
            <a:extLst>
              <a:ext uri="{FF2B5EF4-FFF2-40B4-BE49-F238E27FC236}">
                <a16:creationId xmlns:a16="http://schemas.microsoft.com/office/drawing/2014/main" id="{D41B5E73-A353-EEEB-EBE9-0056FAA8D38F}"/>
              </a:ext>
            </a:extLst>
          </p:cNvPr>
          <p:cNvPicPr>
            <a:picLocks noChangeAspect="1"/>
          </p:cNvPicPr>
          <p:nvPr/>
        </p:nvPicPr>
        <p:blipFill>
          <a:blip r:embed="rId3"/>
          <a:stretch>
            <a:fillRect/>
          </a:stretch>
        </p:blipFill>
        <p:spPr>
          <a:xfrm>
            <a:off x="4903795" y="656366"/>
            <a:ext cx="2384406" cy="3421490"/>
          </a:xfrm>
          <a:prstGeom prst="rect">
            <a:avLst/>
          </a:prstGeom>
        </p:spPr>
      </p:pic>
      <p:cxnSp>
        <p:nvCxnSpPr>
          <p:cNvPr id="28" name="Straight Connector 27">
            <a:extLst>
              <a:ext uri="{FF2B5EF4-FFF2-40B4-BE49-F238E27FC236}">
                <a16:creationId xmlns:a16="http://schemas.microsoft.com/office/drawing/2014/main" id="{A5EECEE2-745A-4C3E-9A46-1B2ACCDC02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23577" y="1493533"/>
            <a:ext cx="0" cy="1747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6" descr="A picture containing application&#10;&#10;Description automatically generated">
            <a:extLst>
              <a:ext uri="{FF2B5EF4-FFF2-40B4-BE49-F238E27FC236}">
                <a16:creationId xmlns:a16="http://schemas.microsoft.com/office/drawing/2014/main" id="{FBEAC2AC-839C-717A-EDA3-1C6B9D472F2D}"/>
              </a:ext>
            </a:extLst>
          </p:cNvPr>
          <p:cNvPicPr>
            <a:picLocks noChangeAspect="1"/>
          </p:cNvPicPr>
          <p:nvPr/>
        </p:nvPicPr>
        <p:blipFill>
          <a:blip r:embed="rId4"/>
          <a:stretch>
            <a:fillRect/>
          </a:stretch>
        </p:blipFill>
        <p:spPr>
          <a:xfrm>
            <a:off x="8765467" y="644075"/>
            <a:ext cx="2360088" cy="3446072"/>
          </a:xfrm>
          <a:prstGeom prst="rect">
            <a:avLst/>
          </a:prstGeom>
        </p:spPr>
      </p:pic>
      <p:sp>
        <p:nvSpPr>
          <p:cNvPr id="30" name="Rectangle 2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30075"/>
            <a:ext cx="12192000" cy="2327925"/>
          </a:xfrm>
          <a:prstGeom prst="rect">
            <a:avLst/>
          </a:prstGeom>
          <a:solidFill>
            <a:schemeClr val="bg1">
              <a:lumMod val="75000"/>
              <a:lumOff val="25000"/>
            </a:schemeClr>
          </a:solidFill>
          <a:ln w="6350" cap="sq" cmpd="sng" algn="ctr">
            <a:noFill/>
            <a:prstDash val="solid"/>
            <a:miter lim="800000"/>
          </a:ln>
          <a:effectLst/>
        </p:spPr>
      </p:sp>
      <p:sp>
        <p:nvSpPr>
          <p:cNvPr id="32" name="Rectangle 3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16" y="4692768"/>
            <a:ext cx="11859768" cy="200253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441B9A66-6E08-5CA2-B618-D6DDF4FC053F}"/>
              </a:ext>
            </a:extLst>
          </p:cNvPr>
          <p:cNvSpPr>
            <a:spLocks noGrp="1"/>
          </p:cNvSpPr>
          <p:nvPr>
            <p:ph type="title"/>
          </p:nvPr>
        </p:nvSpPr>
        <p:spPr>
          <a:xfrm>
            <a:off x="376291" y="5436985"/>
            <a:ext cx="11439414" cy="897439"/>
          </a:xfrm>
        </p:spPr>
        <p:txBody>
          <a:bodyPr vert="horz" lIns="91440" tIns="45720" rIns="91440" bIns="45720" rtlCol="0" anchor="ctr">
            <a:normAutofit fontScale="90000"/>
          </a:bodyPr>
          <a:lstStyle/>
          <a:p>
            <a:pPr algn="ctr">
              <a:lnSpc>
                <a:spcPct val="83000"/>
              </a:lnSpc>
            </a:pPr>
            <a:r>
              <a:rPr lang="es-MX" sz="4400" cap="all" spc="-100" dirty="0">
                <a:solidFill>
                  <a:schemeClr val="tx1"/>
                </a:solidFill>
              </a:rPr>
              <a:t>Limitar el tiempo de pantalla 
</a:t>
            </a:r>
            <a:endParaRPr lang="en-US" sz="4400" cap="all" spc="-100" dirty="0">
              <a:solidFill>
                <a:schemeClr val="tx1"/>
              </a:solidFill>
            </a:endParaRPr>
          </a:p>
        </p:txBody>
      </p:sp>
    </p:spTree>
    <p:extLst>
      <p:ext uri="{BB962C8B-B14F-4D97-AF65-F5344CB8AC3E}">
        <p14:creationId xmlns:p14="http://schemas.microsoft.com/office/powerpoint/2010/main" val="2480623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78632963-757B-40C2-BB84-FC6107A54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EE0D13DB-D099-4541-888D-DE0186F1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0519" y="253548"/>
            <a:ext cx="5851795" cy="6384816"/>
          </a:xfrm>
          <a:prstGeom prst="rect">
            <a:avLst/>
          </a:prstGeom>
          <a:solidFill>
            <a:srgbClr val="FFFFFF"/>
          </a:solidFill>
          <a:ln w="6350" cap="sq" cmpd="sng" algn="ctr">
            <a:solidFill>
              <a:srgbClr val="404040"/>
            </a:solidFill>
            <a:prstDash val="solid"/>
            <a:miter lim="800000"/>
          </a:ln>
          <a:effectLst/>
        </p:spPr>
      </p:sp>
      <p:pic>
        <p:nvPicPr>
          <p:cNvPr id="7" name="Picture 7">
            <a:extLst>
              <a:ext uri="{FF2B5EF4-FFF2-40B4-BE49-F238E27FC236}">
                <a16:creationId xmlns:a16="http://schemas.microsoft.com/office/drawing/2014/main" id="{DC85A6FC-8631-B076-4EF5-72F51E519FB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8759" b="-2"/>
          <a:stretch/>
        </p:blipFill>
        <p:spPr>
          <a:xfrm>
            <a:off x="424928" y="419292"/>
            <a:ext cx="5522976" cy="6053328"/>
          </a:xfrm>
          <a:prstGeom prst="rect">
            <a:avLst/>
          </a:prstGeom>
        </p:spPr>
      </p:pic>
      <p:sp>
        <p:nvSpPr>
          <p:cNvPr id="48" name="Rectangle 47">
            <a:extLst>
              <a:ext uri="{FF2B5EF4-FFF2-40B4-BE49-F238E27FC236}">
                <a16:creationId xmlns:a16="http://schemas.microsoft.com/office/drawing/2014/main" id="{2853AE55-7E35-44B0-89F1-3F52B262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9709" y="253548"/>
            <a:ext cx="561219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DBC4BE4D-4B50-4F51-9F85-4B5D60B02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7542" y="407588"/>
            <a:ext cx="5299768" cy="602287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F3C0E608-4739-62D4-856C-6FAD6D3B40EC}"/>
              </a:ext>
            </a:extLst>
          </p:cNvPr>
          <p:cNvSpPr>
            <a:spLocks noGrp="1"/>
          </p:cNvSpPr>
          <p:nvPr>
            <p:ph type="title"/>
          </p:nvPr>
        </p:nvSpPr>
        <p:spPr>
          <a:xfrm>
            <a:off x="6770878" y="285478"/>
            <a:ext cx="4602152" cy="1718225"/>
          </a:xfrm>
        </p:spPr>
        <p:txBody>
          <a:bodyPr>
            <a:normAutofit/>
          </a:bodyPr>
          <a:lstStyle/>
          <a:p>
            <a:pPr algn="ctr"/>
            <a:r>
              <a:rPr lang="es-MX" sz="2800" b="1" dirty="0">
                <a:ea typeface="+mj-lt"/>
                <a:cs typeface="+mj-lt"/>
              </a:rPr>
              <a:t>Técnica de ponerse en tierra: 
</a:t>
            </a:r>
            <a:endParaRPr lang="en-US" sz="2800" b="1" dirty="0"/>
          </a:p>
        </p:txBody>
      </p:sp>
      <p:sp>
        <p:nvSpPr>
          <p:cNvPr id="3" name="Content Placeholder 2">
            <a:extLst>
              <a:ext uri="{FF2B5EF4-FFF2-40B4-BE49-F238E27FC236}">
                <a16:creationId xmlns:a16="http://schemas.microsoft.com/office/drawing/2014/main" id="{119D81E0-E0CE-D750-D15F-C5D42AD79A80}"/>
              </a:ext>
            </a:extLst>
          </p:cNvPr>
          <p:cNvSpPr>
            <a:spLocks noGrp="1"/>
          </p:cNvSpPr>
          <p:nvPr>
            <p:ph idx="1"/>
          </p:nvPr>
        </p:nvSpPr>
        <p:spPr>
          <a:xfrm>
            <a:off x="6488656" y="1146622"/>
            <a:ext cx="5223040" cy="3557805"/>
          </a:xfrm>
        </p:spPr>
        <p:txBody>
          <a:bodyPr vert="horz" lIns="91440" tIns="45720" rIns="91440" bIns="45720" rtlCol="0" anchor="t">
            <a:noAutofit/>
          </a:bodyPr>
          <a:lstStyle/>
          <a:p>
            <a:pPr marL="0" indent="0">
              <a:buNone/>
            </a:pPr>
            <a:endParaRPr lang="en-US" dirty="0"/>
          </a:p>
          <a:p>
            <a:pPr lvl="1">
              <a:buClr>
                <a:srgbClr val="FFFFFF"/>
              </a:buClr>
            </a:pPr>
            <a:r>
              <a:rPr lang="es-MX" sz="2000" dirty="0"/>
              <a:t>Observar el entorno, ya sea adentro o afuera, puede ayudar a los estudiantes a desviar el enfoque de sus preocupaciones hacia algo más tangible. La conexión a la tierra es una herramienta para interrumpir sus miedos en espiral.</a:t>
            </a:r>
          </a:p>
          <a:p>
            <a:pPr lvl="1">
              <a:buClr>
                <a:srgbClr val="FFFFFF"/>
              </a:buClr>
            </a:pPr>
            <a:r>
              <a:rPr lang="es-MX" sz="2000" dirty="0">
                <a:ea typeface="+mn-lt"/>
                <a:cs typeface="+mn-lt"/>
              </a:rPr>
              <a:t>5 cosas que ves
4 cosas que escuchas</a:t>
            </a:r>
          </a:p>
          <a:p>
            <a:pPr lvl="1">
              <a:buClr>
                <a:srgbClr val="FFFFFF"/>
              </a:buClr>
            </a:pPr>
            <a:r>
              <a:rPr lang="es-MX" sz="2000" dirty="0">
                <a:ea typeface="+mn-lt"/>
                <a:cs typeface="+mn-lt"/>
              </a:rPr>
              <a:t>3 cosas que sientes
2 cosas que hueles
1 cosa que saboreas</a:t>
            </a:r>
            <a:endParaRPr lang="es-MX" sz="2400" dirty="0"/>
          </a:p>
        </p:txBody>
      </p:sp>
    </p:spTree>
    <p:extLst>
      <p:ext uri="{BB962C8B-B14F-4D97-AF65-F5344CB8AC3E}">
        <p14:creationId xmlns:p14="http://schemas.microsoft.com/office/powerpoint/2010/main" val="1626919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95839B-EB83-4370-8AEF-86A0A6D80554}"/>
              </a:ext>
            </a:extLst>
          </p:cNvPr>
          <p:cNvSpPr>
            <a:spLocks noGrp="1"/>
          </p:cNvSpPr>
          <p:nvPr>
            <p:ph type="title"/>
          </p:nvPr>
        </p:nvSpPr>
        <p:spPr>
          <a:xfrm>
            <a:off x="546752" y="303499"/>
            <a:ext cx="4368602" cy="1956841"/>
          </a:xfrm>
        </p:spPr>
        <p:txBody>
          <a:bodyPr anchor="b">
            <a:noAutofit/>
          </a:bodyPr>
          <a:lstStyle/>
          <a:p>
            <a:r>
              <a:rPr lang="es-MX" sz="8000" dirty="0"/>
              <a:t>Depresión</a:t>
            </a:r>
            <a:r>
              <a:rPr lang="en-US" sz="8000" dirty="0"/>
              <a:t> </a:t>
            </a:r>
          </a:p>
        </p:txBody>
      </p:sp>
      <p:sp>
        <p:nvSpPr>
          <p:cNvPr id="4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8EC3F84-6149-463B-9D96-983BF8E6E83F}"/>
              </a:ext>
            </a:extLst>
          </p:cNvPr>
          <p:cNvSpPr>
            <a:spLocks noGrp="1"/>
          </p:cNvSpPr>
          <p:nvPr>
            <p:ph idx="1"/>
          </p:nvPr>
        </p:nvSpPr>
        <p:spPr>
          <a:xfrm>
            <a:off x="221381" y="2728239"/>
            <a:ext cx="5207267" cy="3661862"/>
          </a:xfrm>
        </p:spPr>
        <p:txBody>
          <a:bodyPr vert="horz" lIns="91440" tIns="45720" rIns="91440" bIns="45720" rtlCol="0" anchor="t">
            <a:noAutofit/>
          </a:bodyPr>
          <a:lstStyle/>
          <a:p>
            <a:pPr>
              <a:lnSpc>
                <a:spcPct val="100000"/>
              </a:lnSpc>
            </a:pPr>
            <a:r>
              <a:rPr lang="es-MX" sz="2300" dirty="0">
                <a:latin typeface="The Serif Hand Black"/>
                <a:ea typeface="+mn-lt"/>
                <a:cs typeface="+mn-lt"/>
              </a:rPr>
              <a:t>Estados de ánimo tristes inusualmente duraderos.
Pérdida de interés y disfrute en actividades que alguna vez disfrutaron.
Sentimientos de desesperanza, inutilidad, cansancio, y puede tener dificultad para concentrarse y tomar decisiones. </a:t>
            </a:r>
          </a:p>
          <a:p>
            <a:pPr>
              <a:lnSpc>
                <a:spcPct val="100000"/>
              </a:lnSpc>
            </a:pPr>
            <a:r>
              <a:rPr lang="es-MX" sz="2300" dirty="0">
                <a:latin typeface="The Serif Hand Black"/>
                <a:ea typeface="+mn-lt"/>
                <a:cs typeface="+mn-lt"/>
              </a:rPr>
              <a:t>Pueden aislarse de los demás y ser renuentes a participar en actividades.
</a:t>
            </a:r>
            <a:r>
              <a:rPr lang="es-MX" sz="2300" dirty="0">
                <a:latin typeface="The Serif Hand Black"/>
              </a:rPr>
              <a:t>Pensamientos suicidas</a:t>
            </a:r>
          </a:p>
          <a:p>
            <a:pPr marL="0" indent="0">
              <a:lnSpc>
                <a:spcPct val="100000"/>
              </a:lnSpc>
              <a:buNone/>
            </a:pPr>
            <a:endParaRPr lang="en-US" sz="2000" dirty="0">
              <a:latin typeface="The Serif Hand Black"/>
              <a:ea typeface="+mn-lt"/>
              <a:cs typeface="+mn-lt"/>
            </a:endParaRPr>
          </a:p>
          <a:p>
            <a:pPr>
              <a:lnSpc>
                <a:spcPct val="100000"/>
              </a:lnSpc>
            </a:pPr>
            <a:endParaRPr lang="en-US" sz="1800" dirty="0"/>
          </a:p>
          <a:p>
            <a:pPr>
              <a:lnSpc>
                <a:spcPct val="100000"/>
              </a:lnSpc>
            </a:pPr>
            <a:endParaRPr lang="en-US" sz="1800" dirty="0"/>
          </a:p>
        </p:txBody>
      </p:sp>
      <p:pic>
        <p:nvPicPr>
          <p:cNvPr id="4" name="Picture 4" descr="Free Images : person, black and white, girl, alone, leg, sadness, young, sitting, lonely, arm ...">
            <a:extLst>
              <a:ext uri="{FF2B5EF4-FFF2-40B4-BE49-F238E27FC236}">
                <a16:creationId xmlns:a16="http://schemas.microsoft.com/office/drawing/2014/main" id="{D1D89290-931C-490F-BA8D-19AE6DBB8273}"/>
              </a:ext>
            </a:extLst>
          </p:cNvPr>
          <p:cNvPicPr>
            <a:picLocks noChangeAspect="1"/>
          </p:cNvPicPr>
          <p:nvPr/>
        </p:nvPicPr>
        <p:blipFill rotWithShape="1">
          <a:blip r:embed="rId2"/>
          <a:srcRect l="16148" r="1614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21897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E67D29-D32E-4F34-8D84-3AFA7F197396}"/>
              </a:ext>
            </a:extLst>
          </p:cNvPr>
          <p:cNvSpPr>
            <a:spLocks noGrp="1"/>
          </p:cNvSpPr>
          <p:nvPr>
            <p:ph type="title"/>
          </p:nvPr>
        </p:nvSpPr>
        <p:spPr>
          <a:xfrm>
            <a:off x="6580062" y="1751816"/>
            <a:ext cx="5121779" cy="975804"/>
          </a:xfrm>
        </p:spPr>
        <p:txBody>
          <a:bodyPr anchor="b">
            <a:normAutofit fontScale="90000"/>
          </a:bodyPr>
          <a:lstStyle/>
          <a:p>
            <a:r>
              <a:rPr lang="en-US" sz="5600" dirty="0"/>
              <a:t> </a:t>
            </a:r>
            <a:br>
              <a:rPr lang="en-US" sz="5600" dirty="0"/>
            </a:br>
            <a:r>
              <a:rPr lang="es-MX" sz="5600" dirty="0"/>
              <a:t>depresión continuación</a:t>
            </a:r>
            <a:r>
              <a:rPr lang="en-US" sz="5600" dirty="0"/>
              <a:t>
</a:t>
            </a:r>
          </a:p>
        </p:txBody>
      </p:sp>
      <p:sp>
        <p:nvSpPr>
          <p:cNvPr id="18"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81825"/>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467FC1"/>
          </a:solidFill>
          <a:ln w="38100" cap="rnd">
            <a:solidFill>
              <a:srgbClr val="467FC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B41803-E740-4091-952C-C8A7AE187855}"/>
              </a:ext>
            </a:extLst>
          </p:cNvPr>
          <p:cNvSpPr>
            <a:spLocks noGrp="1"/>
          </p:cNvSpPr>
          <p:nvPr>
            <p:ph idx="1"/>
          </p:nvPr>
        </p:nvSpPr>
        <p:spPr>
          <a:xfrm>
            <a:off x="6739128" y="2664886"/>
            <a:ext cx="4818888" cy="3550789"/>
          </a:xfrm>
        </p:spPr>
        <p:txBody>
          <a:bodyPr vert="horz" lIns="91440" tIns="45720" rIns="91440" bIns="45720" rtlCol="0" anchor="t">
            <a:normAutofit fontScale="92500" lnSpcReduction="10000"/>
          </a:bodyPr>
          <a:lstStyle/>
          <a:p>
            <a:r>
              <a:rPr lang="es-MX" dirty="0">
                <a:latin typeface="The Serif Hand Black"/>
              </a:rPr>
              <a:t>Arrebatos irritables o de enojo
Dormir en clase o estar constantemente cansado</a:t>
            </a:r>
          </a:p>
          <a:p>
            <a:r>
              <a:rPr lang="es-MX" dirty="0">
                <a:latin typeface="The Serif Hand Black"/>
              </a:rPr>
              <a:t>Emocional
Inusualmente silencioso</a:t>
            </a:r>
            <a:endParaRPr lang="es-MX" dirty="0"/>
          </a:p>
          <a:p>
            <a:r>
              <a:rPr lang="es-MX" dirty="0">
                <a:latin typeface="The Serif Hand Black"/>
              </a:rPr>
              <a:t>DECLARACIONES DE AUTOLESIÓN 
Perspectiva negativa</a:t>
            </a:r>
          </a:p>
          <a:p>
            <a:pPr marL="0" indent="0">
              <a:buNone/>
            </a:pPr>
            <a:endParaRPr lang="en-US" dirty="0">
              <a:latin typeface="The Serif Hand Black"/>
            </a:endParaRPr>
          </a:p>
          <a:p>
            <a:endParaRPr lang="en-US" dirty="0"/>
          </a:p>
        </p:txBody>
      </p:sp>
      <mc:AlternateContent xmlns:mc="http://schemas.openxmlformats.org/markup-compatibility/2006" xmlns:p14="http://schemas.microsoft.com/office/powerpoint/2010/main">
        <mc:Choice Requires="p14">
          <p:contentPart p14:bwMode="auto" r:id="rId3">
            <p14:nvContentPartPr>
              <p14:cNvPr id="20" name="Ink 19">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xmlns="">
          <p:pic>
            <p:nvPicPr>
              <p:cNvPr id="20" name="Ink 19">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6418237" y="1956150"/>
                <a:ext cx="36000" cy="32709"/>
              </a:xfrm>
              <a:prstGeom prst="rect">
                <a:avLst/>
              </a:prstGeom>
            </p:spPr>
          </p:pic>
        </mc:Fallback>
      </mc:AlternateContent>
      <p:pic>
        <p:nvPicPr>
          <p:cNvPr id="6" name="Picture 6" descr="A picture containing text, sky, outdoor, sign&#10;&#10;Description automatically generated">
            <a:extLst>
              <a:ext uri="{FF2B5EF4-FFF2-40B4-BE49-F238E27FC236}">
                <a16:creationId xmlns:a16="http://schemas.microsoft.com/office/drawing/2014/main" id="{B0A35A4F-CA37-B93D-3FDB-C1AC998B74E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30936" y="1613893"/>
            <a:ext cx="5458968" cy="3630213"/>
          </a:xfrm>
          <a:prstGeom prst="rect">
            <a:avLst/>
          </a:prstGeom>
        </p:spPr>
      </p:pic>
    </p:spTree>
    <p:extLst>
      <p:ext uri="{BB962C8B-B14F-4D97-AF65-F5344CB8AC3E}">
        <p14:creationId xmlns:p14="http://schemas.microsoft.com/office/powerpoint/2010/main" val="3793779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 name="Rectangle 1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868618A8-7F0D-103B-1E35-6CD23DEB3014}"/>
              </a:ext>
            </a:extLst>
          </p:cNvPr>
          <p:cNvPicPr>
            <a:picLocks noGrp="1" noChangeAspect="1"/>
          </p:cNvPicPr>
          <p:nvPr>
            <p:ph idx="1"/>
          </p:nvPr>
        </p:nvPicPr>
        <p:blipFill rotWithShape="1">
          <a:blip r:embed="rId2">
            <a:alphaModFix amt="50000"/>
          </a:blip>
          <a:srcRect t="8228" r="1" b="49574"/>
          <a:stretch/>
        </p:blipFill>
        <p:spPr>
          <a:xfrm>
            <a:off x="0" y="-20637"/>
            <a:ext cx="12188930" cy="6857990"/>
          </a:xfrm>
          <a:prstGeom prst="rect">
            <a:avLst/>
          </a:prstGeom>
        </p:spPr>
      </p:pic>
      <p:sp>
        <p:nvSpPr>
          <p:cNvPr id="2" name="Title 1">
            <a:extLst>
              <a:ext uri="{FF2B5EF4-FFF2-40B4-BE49-F238E27FC236}">
                <a16:creationId xmlns:a16="http://schemas.microsoft.com/office/drawing/2014/main" id="{9C7898A8-0B05-55AE-5BA0-0AC019A70484}"/>
              </a:ext>
            </a:extLst>
          </p:cNvPr>
          <p:cNvSpPr>
            <a:spLocks noGrp="1"/>
          </p:cNvSpPr>
          <p:nvPr>
            <p:ph type="title"/>
          </p:nvPr>
        </p:nvSpPr>
        <p:spPr>
          <a:xfrm>
            <a:off x="1522465" y="1969386"/>
            <a:ext cx="9144000" cy="3063240"/>
          </a:xfrm>
        </p:spPr>
        <p:txBody>
          <a:bodyPr vert="horz" lIns="91440" tIns="45720" rIns="91440" bIns="45720" rtlCol="0" anchor="b">
            <a:normAutofit/>
          </a:bodyPr>
          <a:lstStyle/>
          <a:p>
            <a:pPr algn="ctr">
              <a:lnSpc>
                <a:spcPct val="90000"/>
              </a:lnSpc>
            </a:pPr>
            <a:r>
              <a:rPr lang="es-MX" dirty="0"/>
              <a:t>¿Cómo puedo ayudar a mi estudiante con depresión?
</a:t>
            </a:r>
            <a:endParaRPr lang="en-US" dirty="0"/>
          </a:p>
        </p:txBody>
      </p:sp>
      <p:sp>
        <p:nvSpPr>
          <p:cNvPr id="13" name="Rectangle 6">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065845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BCB9E0F-80B4-4BE1-A13D-A796E8186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CC8BAB-5155-AA3D-486B-20E0695EA66C}"/>
              </a:ext>
            </a:extLst>
          </p:cNvPr>
          <p:cNvSpPr>
            <a:spLocks noGrp="1"/>
          </p:cNvSpPr>
          <p:nvPr>
            <p:ph type="title"/>
          </p:nvPr>
        </p:nvSpPr>
        <p:spPr>
          <a:xfrm>
            <a:off x="544001" y="844930"/>
            <a:ext cx="11047013" cy="1434415"/>
          </a:xfrm>
        </p:spPr>
        <p:txBody>
          <a:bodyPr anchor="b">
            <a:normAutofit/>
          </a:bodyPr>
          <a:lstStyle/>
          <a:p>
            <a:pPr algn="ctr"/>
            <a:r>
              <a:rPr lang="es-MX" sz="4400" dirty="0"/>
              <a:t>Apoyo para los estudiantes con depresión
</a:t>
            </a:r>
            <a:endParaRPr lang="en-US" sz="4400" dirty="0"/>
          </a:p>
        </p:txBody>
      </p:sp>
      <p:sp>
        <p:nvSpPr>
          <p:cNvPr id="43"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BA976E"/>
          </a:solidFill>
          <a:ln w="38100" cap="rnd">
            <a:solidFill>
              <a:srgbClr val="BA976E"/>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2">
            <a:extLst>
              <a:ext uri="{FF2B5EF4-FFF2-40B4-BE49-F238E27FC236}">
                <a16:creationId xmlns:a16="http://schemas.microsoft.com/office/drawing/2014/main" id="{7B4D8DF2-25BD-A835-975C-6EDF757E009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3706" r="22078" b="2"/>
          <a:stretch/>
        </p:blipFill>
        <p:spPr>
          <a:xfrm>
            <a:off x="572492" y="2089604"/>
            <a:ext cx="3941064" cy="4096511"/>
          </a:xfrm>
          <a:prstGeom prst="rect">
            <a:avLst/>
          </a:prstGeom>
        </p:spPr>
      </p:pic>
      <p:sp>
        <p:nvSpPr>
          <p:cNvPr id="3" name="Content Placeholder 2">
            <a:extLst>
              <a:ext uri="{FF2B5EF4-FFF2-40B4-BE49-F238E27FC236}">
                <a16:creationId xmlns:a16="http://schemas.microsoft.com/office/drawing/2014/main" id="{A074EAA2-D055-1CD7-330B-5EF28CBBDCB5}"/>
              </a:ext>
            </a:extLst>
          </p:cNvPr>
          <p:cNvSpPr>
            <a:spLocks noGrp="1"/>
          </p:cNvSpPr>
          <p:nvPr>
            <p:ph idx="1"/>
          </p:nvPr>
        </p:nvSpPr>
        <p:spPr>
          <a:xfrm>
            <a:off x="4905955" y="2071316"/>
            <a:ext cx="6713552" cy="4096511"/>
          </a:xfrm>
        </p:spPr>
        <p:txBody>
          <a:bodyPr vert="horz" lIns="91440" tIns="45720" rIns="91440" bIns="45720" rtlCol="0" anchor="t">
            <a:normAutofit lnSpcReduction="10000"/>
          </a:bodyPr>
          <a:lstStyle/>
          <a:p>
            <a:r>
              <a:rPr lang="es-MX" b="1" dirty="0"/>
              <a:t>Establecer límites con los electrónicos (Al igual que la ansiedad)
Crear buenos hábitos de sueño (al igual que la ansiedad)
La irritabilidad y el agotamiento pueden contribuir a la depresión. Cumplir con una hora constante para acostarse, dejar de tomar cafeína y hacer ejercicio regularmente puede mejorar la calidad y cantidad de sueño.
No permita que su hijo duerma todo el día
Planeación de transiciones </a:t>
            </a:r>
          </a:p>
          <a:p>
            <a:pPr lvl="1"/>
            <a:r>
              <a:rPr lang="es-MX" b="1" dirty="0"/>
              <a:t>Ejemplo: Permita tiempo adicional por la mañana si llegar a la escuela es difícil.</a:t>
            </a:r>
            <a:endParaRPr lang="es-MX" dirty="0"/>
          </a:p>
        </p:txBody>
      </p:sp>
    </p:spTree>
    <p:extLst>
      <p:ext uri="{BB962C8B-B14F-4D97-AF65-F5344CB8AC3E}">
        <p14:creationId xmlns:p14="http://schemas.microsoft.com/office/powerpoint/2010/main" val="3367155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F63AA5A-E6E1-46DA-AB40-C58233393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001E31-8E18-0028-9E4B-8721F570E3E6}"/>
              </a:ext>
            </a:extLst>
          </p:cNvPr>
          <p:cNvSpPr>
            <a:spLocks noGrp="1"/>
          </p:cNvSpPr>
          <p:nvPr>
            <p:ph type="title"/>
          </p:nvPr>
        </p:nvSpPr>
        <p:spPr>
          <a:xfrm>
            <a:off x="770823" y="469409"/>
            <a:ext cx="10515600" cy="870698"/>
          </a:xfrm>
        </p:spPr>
        <p:txBody>
          <a:bodyPr anchor="b">
            <a:noAutofit/>
          </a:bodyPr>
          <a:lstStyle/>
          <a:p>
            <a:pPr algn="ctr"/>
            <a:r>
              <a:rPr lang="es-MX" sz="3200" dirty="0">
                <a:latin typeface="Aharoni"/>
                <a:cs typeface="Angsana New"/>
              </a:rPr>
              <a:t>Apoyo para  los Estudiantes con Depresión
</a:t>
            </a:r>
            <a:endParaRPr lang="en-US" sz="3200" dirty="0"/>
          </a:p>
        </p:txBody>
      </p:sp>
      <p:sp>
        <p:nvSpPr>
          <p:cNvPr id="3" name="Content Placeholder 2">
            <a:extLst>
              <a:ext uri="{FF2B5EF4-FFF2-40B4-BE49-F238E27FC236}">
                <a16:creationId xmlns:a16="http://schemas.microsoft.com/office/drawing/2014/main" id="{02C07A76-DEA0-92DF-5570-93B898516F60}"/>
              </a:ext>
            </a:extLst>
          </p:cNvPr>
          <p:cNvSpPr>
            <a:spLocks noGrp="1"/>
          </p:cNvSpPr>
          <p:nvPr>
            <p:ph idx="1"/>
          </p:nvPr>
        </p:nvSpPr>
        <p:spPr>
          <a:xfrm>
            <a:off x="231006" y="1403970"/>
            <a:ext cx="6722244" cy="4644964"/>
          </a:xfrm>
        </p:spPr>
        <p:txBody>
          <a:bodyPr vert="horz" lIns="91440" tIns="45720" rIns="91440" bIns="45720" rtlCol="0" anchor="ctr">
            <a:noAutofit/>
          </a:bodyPr>
          <a:lstStyle/>
          <a:p>
            <a:pPr>
              <a:lnSpc>
                <a:spcPct val="100000"/>
              </a:lnSpc>
            </a:pPr>
            <a:r>
              <a:rPr lang="es-MX" dirty="0">
                <a:latin typeface="Arial"/>
                <a:cs typeface="Arial"/>
              </a:rPr>
              <a:t>Hable sobre los cambios que ha observado
Pregunte y siga preguntando</a:t>
            </a:r>
          </a:p>
          <a:p>
            <a:pPr lvl="1">
              <a:lnSpc>
                <a:spcPct val="100000"/>
              </a:lnSpc>
            </a:pPr>
            <a:r>
              <a:rPr lang="es-MX" sz="2000" dirty="0">
                <a:latin typeface="Arial"/>
                <a:cs typeface="Arial"/>
              </a:rPr>
              <a:t>Comience por encontrar un momento tranquilo y privado para tener una conversación. Puede ser útil abordar el tema con un solo padre, ya que enfrentar a dos padres a la vez podría abrumar a su hijo o crear una atmósfera de confrontación.
Escuche activamente </a:t>
            </a:r>
          </a:p>
          <a:p>
            <a:pPr lvl="1">
              <a:lnSpc>
                <a:spcPct val="100000"/>
              </a:lnSpc>
            </a:pPr>
            <a:r>
              <a:rPr lang="es-MX" sz="2000" dirty="0">
                <a:latin typeface="Arial"/>
                <a:cs typeface="Arial"/>
              </a:rPr>
              <a:t>Anime a su estudiante a hablar sobre sus sentimientos, pero no trivialice lo que está sintiendo.</a:t>
            </a:r>
          </a:p>
          <a:p>
            <a:pPr>
              <a:lnSpc>
                <a:spcPct val="100000"/>
              </a:lnSpc>
            </a:pPr>
            <a:r>
              <a:rPr lang="es-MX" dirty="0">
                <a:latin typeface="Arial"/>
                <a:cs typeface="Arial"/>
              </a:rPr>
              <a:t>Disfruten del tiempo juntos
Es importante dejar que su estudiante elija algunas de las actividades. Hacer cosas que aman es una pieza importante para construir una relación positiva. </a:t>
            </a:r>
            <a:endParaRPr lang="en-US" sz="2000" dirty="0">
              <a:latin typeface="Arial"/>
              <a:cs typeface="Arial"/>
            </a:endParaRPr>
          </a:p>
          <a:p>
            <a:pPr>
              <a:lnSpc>
                <a:spcPct val="100000"/>
              </a:lnSpc>
            </a:pPr>
            <a:endParaRPr lang="en-US" sz="1100" dirty="0"/>
          </a:p>
        </p:txBody>
      </p:sp>
      <p:pic>
        <p:nvPicPr>
          <p:cNvPr id="5" name="Picture 5" descr="A picture containing person, indoor, red&#10;&#10;Description automatically generated">
            <a:extLst>
              <a:ext uri="{FF2B5EF4-FFF2-40B4-BE49-F238E27FC236}">
                <a16:creationId xmlns:a16="http://schemas.microsoft.com/office/drawing/2014/main" id="{24DE19A0-701D-92AE-FAD5-F78DC290C4AD}"/>
              </a:ext>
            </a:extLst>
          </p:cNvPr>
          <p:cNvPicPr>
            <a:picLocks noChangeAspect="1"/>
          </p:cNvPicPr>
          <p:nvPr/>
        </p:nvPicPr>
        <p:blipFill rotWithShape="1">
          <a:blip r:embed="rId2"/>
          <a:srcRect l="27077" r="9867" b="-4"/>
          <a:stretch/>
        </p:blipFill>
        <p:spPr>
          <a:xfrm>
            <a:off x="9383017" y="3594356"/>
            <a:ext cx="2704878" cy="3217333"/>
          </a:xfrm>
          <a:prstGeom prst="rect">
            <a:avLst/>
          </a:prstGeom>
        </p:spPr>
      </p:pic>
      <p:pic>
        <p:nvPicPr>
          <p:cNvPr id="6" name="Picture 6">
            <a:extLst>
              <a:ext uri="{FF2B5EF4-FFF2-40B4-BE49-F238E27FC236}">
                <a16:creationId xmlns:a16="http://schemas.microsoft.com/office/drawing/2014/main" id="{E63FB353-A753-73F8-0B61-0A1AFC0BA978}"/>
              </a:ext>
            </a:extLst>
          </p:cNvPr>
          <p:cNvPicPr>
            <a:picLocks noChangeAspect="1"/>
          </p:cNvPicPr>
          <p:nvPr/>
        </p:nvPicPr>
        <p:blipFill rotWithShape="1">
          <a:blip r:embed="rId3"/>
          <a:srcRect r="-3" b="10788"/>
          <a:stretch/>
        </p:blipFill>
        <p:spPr>
          <a:xfrm>
            <a:off x="6953250" y="1149606"/>
            <a:ext cx="2704878" cy="3217333"/>
          </a:xfrm>
          <a:prstGeom prst="rect">
            <a:avLst/>
          </a:prstGeom>
        </p:spPr>
      </p:pic>
    </p:spTree>
    <p:extLst>
      <p:ext uri="{BB962C8B-B14F-4D97-AF65-F5344CB8AC3E}">
        <p14:creationId xmlns:p14="http://schemas.microsoft.com/office/powerpoint/2010/main" val="710628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4">
            <a:extLst>
              <a:ext uri="{FF2B5EF4-FFF2-40B4-BE49-F238E27FC236}">
                <a16:creationId xmlns:a16="http://schemas.microsoft.com/office/drawing/2014/main" id="{EDC07B27-4E3C-4BCF-ABDB-6AA72857C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9000">
                <a:srgbClr val="000000">
                  <a:alpha val="96000"/>
                </a:srgbClr>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3D11BE6-2A04-4DBB-842D-88602B5E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A05E02A-9AA9-45EC-B87B-B46F043F3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1"/>
          </a:xfrm>
          <a:prstGeom prst="rect">
            <a:avLst/>
          </a:prstGeom>
          <a:gradFill>
            <a:gsLst>
              <a:gs pos="30000">
                <a:schemeClr val="accent1">
                  <a:lumMod val="75000"/>
                  <a:alpha val="19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E91EDBA-E8E0-4575-8147-B7003452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09672" y="1716338"/>
            <a:ext cx="6858003" cy="3422328"/>
          </a:xfrm>
          <a:prstGeom prst="rect">
            <a:avLst/>
          </a:prstGeom>
          <a:gradFill>
            <a:gsLst>
              <a:gs pos="0">
                <a:schemeClr val="accent1">
                  <a:alpha val="52000"/>
                </a:schemeClr>
              </a:gs>
              <a:gs pos="76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790EF3-C8CF-5C72-ABEC-63B1D623295B}"/>
              </a:ext>
            </a:extLst>
          </p:cNvPr>
          <p:cNvSpPr>
            <a:spLocks noGrp="1"/>
          </p:cNvSpPr>
          <p:nvPr>
            <p:ph type="title"/>
          </p:nvPr>
        </p:nvSpPr>
        <p:spPr>
          <a:xfrm>
            <a:off x="1153236" y="559703"/>
            <a:ext cx="9867331" cy="1167495"/>
          </a:xfrm>
        </p:spPr>
        <p:txBody>
          <a:bodyPr vert="horz" lIns="91440" tIns="45720" rIns="91440" bIns="45720" rtlCol="0" anchor="b">
            <a:normAutofit fontScale="90000"/>
          </a:bodyPr>
          <a:lstStyle/>
          <a:p>
            <a:pPr algn="ctr"/>
            <a:r>
              <a:rPr lang="es-MX" dirty="0">
                <a:solidFill>
                  <a:srgbClr val="FFFFFF"/>
                </a:solidFill>
              </a:rPr>
              <a:t>Manejar sus Propias Emociones como Padres
</a:t>
            </a:r>
            <a:endParaRPr lang="en-US" dirty="0">
              <a:solidFill>
                <a:srgbClr val="FFFFFF"/>
              </a:solidFill>
            </a:endParaRPr>
          </a:p>
        </p:txBody>
      </p:sp>
      <p:sp>
        <p:nvSpPr>
          <p:cNvPr id="23" name="Rectangle 22">
            <a:extLst>
              <a:ext uri="{FF2B5EF4-FFF2-40B4-BE49-F238E27FC236}">
                <a16:creationId xmlns:a16="http://schemas.microsoft.com/office/drawing/2014/main" id="{DFEE4473-A122-4E96-8C31-B4C5AAA27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23" y="2706446"/>
            <a:ext cx="12191997" cy="3711900"/>
          </a:xfrm>
          <a:prstGeom prst="rect">
            <a:avLst/>
          </a:prstGeom>
          <a:gradFill>
            <a:gsLst>
              <a:gs pos="0">
                <a:srgbClr val="000000">
                  <a:alpha val="50000"/>
                </a:srgbClr>
              </a:gs>
              <a:gs pos="92000">
                <a:schemeClr val="accent1">
                  <a:lumMod val="75000"/>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descr="A picture containing text, indoor, several&#10;&#10;Description automatically generated">
            <a:extLst>
              <a:ext uri="{FF2B5EF4-FFF2-40B4-BE49-F238E27FC236}">
                <a16:creationId xmlns:a16="http://schemas.microsoft.com/office/drawing/2014/main" id="{2410D81A-3FA9-A144-C5ED-BF867243F5BC}"/>
              </a:ext>
            </a:extLst>
          </p:cNvPr>
          <p:cNvPicPr>
            <a:picLocks noChangeAspect="1"/>
          </p:cNvPicPr>
          <p:nvPr/>
        </p:nvPicPr>
        <p:blipFill>
          <a:blip r:embed="rId2"/>
          <a:stretch>
            <a:fillRect/>
          </a:stretch>
        </p:blipFill>
        <p:spPr>
          <a:xfrm>
            <a:off x="952232" y="2151155"/>
            <a:ext cx="3179928" cy="3179928"/>
          </a:xfrm>
          <a:prstGeom prst="rect">
            <a:avLst/>
          </a:prstGeom>
        </p:spPr>
      </p:pic>
      <p:pic>
        <p:nvPicPr>
          <p:cNvPr id="10" name="Picture 10" descr="A picture containing text, music&#10;&#10;Description automatically generated">
            <a:extLst>
              <a:ext uri="{FF2B5EF4-FFF2-40B4-BE49-F238E27FC236}">
                <a16:creationId xmlns:a16="http://schemas.microsoft.com/office/drawing/2014/main" id="{10E9EEEF-8EB2-D16D-3C8E-B8E9E2F55AD6}"/>
              </a:ext>
            </a:extLst>
          </p:cNvPr>
          <p:cNvPicPr>
            <a:picLocks noChangeAspect="1"/>
          </p:cNvPicPr>
          <p:nvPr/>
        </p:nvPicPr>
        <p:blipFill>
          <a:blip r:embed="rId3"/>
          <a:stretch>
            <a:fillRect/>
          </a:stretch>
        </p:blipFill>
        <p:spPr>
          <a:xfrm>
            <a:off x="4510584" y="2236154"/>
            <a:ext cx="3179928" cy="3009931"/>
          </a:xfrm>
          <a:prstGeom prst="rect">
            <a:avLst/>
          </a:prstGeom>
        </p:spPr>
      </p:pic>
      <p:pic>
        <p:nvPicPr>
          <p:cNvPr id="8" name="Picture 8" descr="A picture containing text, outdoor, person, different&#10;&#10;Description automatically generated">
            <a:extLst>
              <a:ext uri="{FF2B5EF4-FFF2-40B4-BE49-F238E27FC236}">
                <a16:creationId xmlns:a16="http://schemas.microsoft.com/office/drawing/2014/main" id="{592DDE8C-76D4-1E22-7FAE-FA63126181A8}"/>
              </a:ext>
            </a:extLst>
          </p:cNvPr>
          <p:cNvPicPr>
            <a:picLocks noGrp="1" noChangeAspect="1"/>
          </p:cNvPicPr>
          <p:nvPr>
            <p:ph idx="1"/>
          </p:nvPr>
        </p:nvPicPr>
        <p:blipFill>
          <a:blip r:embed="rId4"/>
          <a:stretch>
            <a:fillRect/>
          </a:stretch>
        </p:blipFill>
        <p:spPr>
          <a:xfrm>
            <a:off x="8467174" y="2132099"/>
            <a:ext cx="2365260" cy="3218041"/>
          </a:xfrm>
          <a:prstGeom prst="rect">
            <a:avLst/>
          </a:prstGeom>
        </p:spPr>
      </p:pic>
      <p:sp>
        <p:nvSpPr>
          <p:cNvPr id="3" name="TextBox 2">
            <a:extLst>
              <a:ext uri="{FF2B5EF4-FFF2-40B4-BE49-F238E27FC236}">
                <a16:creationId xmlns:a16="http://schemas.microsoft.com/office/drawing/2014/main" id="{A52AC206-5ADB-F1D9-A133-8CEC65A0D213}"/>
              </a:ext>
            </a:extLst>
          </p:cNvPr>
          <p:cNvSpPr txBox="1"/>
          <p:nvPr/>
        </p:nvSpPr>
        <p:spPr>
          <a:xfrm>
            <a:off x="1153236" y="5413564"/>
            <a:ext cx="2138604" cy="923330"/>
          </a:xfrm>
          <a:prstGeom prst="rect">
            <a:avLst/>
          </a:prstGeom>
          <a:noFill/>
        </p:spPr>
        <p:txBody>
          <a:bodyPr wrap="square" rtlCol="0">
            <a:spAutoFit/>
          </a:bodyPr>
          <a:lstStyle/>
          <a:p>
            <a:r>
              <a:rPr lang="es-MX" dirty="0">
                <a:solidFill>
                  <a:schemeClr val="bg1"/>
                </a:solidFill>
              </a:rPr>
              <a:t>Cuando tu  adolescente “limpia su cuarto”</a:t>
            </a:r>
          </a:p>
        </p:txBody>
      </p:sp>
      <p:sp>
        <p:nvSpPr>
          <p:cNvPr id="4" name="TextBox 3">
            <a:extLst>
              <a:ext uri="{FF2B5EF4-FFF2-40B4-BE49-F238E27FC236}">
                <a16:creationId xmlns:a16="http://schemas.microsoft.com/office/drawing/2014/main" id="{4211B097-C576-4D95-7965-B1D2CE0D6160}"/>
              </a:ext>
            </a:extLst>
          </p:cNvPr>
          <p:cNvSpPr txBox="1"/>
          <p:nvPr/>
        </p:nvSpPr>
        <p:spPr>
          <a:xfrm>
            <a:off x="4510584" y="5268141"/>
            <a:ext cx="3035621" cy="1200329"/>
          </a:xfrm>
          <a:prstGeom prst="rect">
            <a:avLst/>
          </a:prstGeom>
          <a:noFill/>
        </p:spPr>
        <p:txBody>
          <a:bodyPr wrap="square" rtlCol="0">
            <a:spAutoFit/>
          </a:bodyPr>
          <a:lstStyle/>
          <a:p>
            <a:r>
              <a:rPr lang="es-MX" dirty="0">
                <a:solidFill>
                  <a:schemeClr val="bg1"/>
                </a:solidFill>
              </a:rPr>
              <a:t>Foto actual de mi y mis bocadillos cuando mi hijo se queda dormido y puedo comérmelos en paz. </a:t>
            </a:r>
          </a:p>
        </p:txBody>
      </p:sp>
      <p:sp>
        <p:nvSpPr>
          <p:cNvPr id="5" name="TextBox 4">
            <a:extLst>
              <a:ext uri="{FF2B5EF4-FFF2-40B4-BE49-F238E27FC236}">
                <a16:creationId xmlns:a16="http://schemas.microsoft.com/office/drawing/2014/main" id="{CE2D404E-D064-AEFF-3BE0-B88A37353B8C}"/>
              </a:ext>
            </a:extLst>
          </p:cNvPr>
          <p:cNvSpPr txBox="1"/>
          <p:nvPr/>
        </p:nvSpPr>
        <p:spPr>
          <a:xfrm>
            <a:off x="8467174" y="5413564"/>
            <a:ext cx="2365260" cy="923330"/>
          </a:xfrm>
          <a:prstGeom prst="rect">
            <a:avLst/>
          </a:prstGeom>
          <a:noFill/>
        </p:spPr>
        <p:txBody>
          <a:bodyPr wrap="square" rtlCol="0">
            <a:spAutoFit/>
          </a:bodyPr>
          <a:lstStyle/>
          <a:p>
            <a:r>
              <a:rPr lang="es-MX" dirty="0">
                <a:solidFill>
                  <a:schemeClr val="bg1"/>
                </a:solidFill>
              </a:rPr>
              <a:t>Como pensé que seria la paternidad…</a:t>
            </a:r>
          </a:p>
          <a:p>
            <a:r>
              <a:rPr lang="es-MX" dirty="0">
                <a:solidFill>
                  <a:schemeClr val="bg1"/>
                </a:solidFill>
              </a:rPr>
              <a:t>Como es….</a:t>
            </a:r>
          </a:p>
        </p:txBody>
      </p:sp>
    </p:spTree>
    <p:extLst>
      <p:ext uri="{BB962C8B-B14F-4D97-AF65-F5344CB8AC3E}">
        <p14:creationId xmlns:p14="http://schemas.microsoft.com/office/powerpoint/2010/main" val="3410930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366BB0-BF67-4519-BA41-2F0021F5E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A0D8A7-3A30-4949-B00A-A1E5BDBDCCA9}"/>
              </a:ext>
            </a:extLst>
          </p:cNvPr>
          <p:cNvSpPr>
            <a:spLocks noGrp="1"/>
          </p:cNvSpPr>
          <p:nvPr>
            <p:ph type="title"/>
          </p:nvPr>
        </p:nvSpPr>
        <p:spPr>
          <a:xfrm>
            <a:off x="598047" y="995428"/>
            <a:ext cx="10736481" cy="440381"/>
          </a:xfrm>
        </p:spPr>
        <p:txBody>
          <a:bodyPr anchor="b">
            <a:normAutofit fontScale="90000"/>
          </a:bodyPr>
          <a:lstStyle/>
          <a:p>
            <a:br>
              <a:rPr lang="en-US" sz="3600" dirty="0">
                <a:latin typeface="Aharoni"/>
                <a:cs typeface="Angsana New"/>
              </a:rPr>
            </a:br>
            <a:br>
              <a:rPr lang="en-US" sz="3600" dirty="0">
                <a:latin typeface="Aharoni"/>
                <a:cs typeface="Angsana New"/>
              </a:rPr>
            </a:br>
            <a:br>
              <a:rPr lang="en-US" sz="3600" dirty="0">
                <a:latin typeface="Aharoni"/>
                <a:cs typeface="Angsana New"/>
              </a:rPr>
            </a:br>
            <a:br>
              <a:rPr lang="en-US" sz="3600" dirty="0">
                <a:latin typeface="Aharoni"/>
                <a:cs typeface="Angsana New"/>
              </a:rPr>
            </a:br>
            <a:r>
              <a:rPr lang="en-US" sz="3600" dirty="0">
                <a:latin typeface="Aharoni"/>
                <a:cs typeface="Angsana New"/>
              </a:rPr>
              <a:t>FACTORES ESTRESANTES ÚNICOS DE SER PADRES
</a:t>
            </a:r>
            <a:endParaRPr lang="en-US" sz="3600" dirty="0"/>
          </a:p>
        </p:txBody>
      </p:sp>
      <p:sp>
        <p:nvSpPr>
          <p:cNvPr id="3" name="Content Placeholder 2">
            <a:extLst>
              <a:ext uri="{FF2B5EF4-FFF2-40B4-BE49-F238E27FC236}">
                <a16:creationId xmlns:a16="http://schemas.microsoft.com/office/drawing/2014/main" id="{557CF39B-7C75-402B-A06B-3B93D21F3CE5}"/>
              </a:ext>
            </a:extLst>
          </p:cNvPr>
          <p:cNvSpPr>
            <a:spLocks noGrp="1"/>
          </p:cNvSpPr>
          <p:nvPr>
            <p:ph idx="1"/>
          </p:nvPr>
        </p:nvSpPr>
        <p:spPr>
          <a:xfrm>
            <a:off x="4566705" y="1352896"/>
            <a:ext cx="7196559" cy="5921859"/>
          </a:xfrm>
        </p:spPr>
        <p:txBody>
          <a:bodyPr vert="horz" lIns="91440" tIns="45720" rIns="91440" bIns="45720" rtlCol="0" anchor="t">
            <a:noAutofit/>
          </a:bodyPr>
          <a:lstStyle/>
          <a:p>
            <a:pPr>
              <a:lnSpc>
                <a:spcPct val="100000"/>
              </a:lnSpc>
            </a:pPr>
            <a:r>
              <a:rPr lang="en-US" sz="1600" dirty="0"/>
              <a:t>1</a:t>
            </a:r>
            <a:r>
              <a:rPr lang="es-MX" sz="1600" dirty="0"/>
              <a:t>. Recién Nacidos: </a:t>
            </a:r>
            <a:endParaRPr lang="es-MX" dirty="0"/>
          </a:p>
          <a:p>
            <a:pPr lvl="1">
              <a:lnSpc>
                <a:spcPct val="100000"/>
              </a:lnSpc>
            </a:pPr>
            <a:r>
              <a:rPr lang="es-MX" sz="1600" dirty="0"/>
              <a:t>El agotamiento, la frustración y los cambios trascendentales contribuyen al estrés masivo de la crianza. La privación del sueño es a menudo el mayor culpable de estos factores estresantes. Además, agregar la responsabilidad de un miembro adicional de la familia puede ser extremadamente abrumador.</a:t>
            </a:r>
          </a:p>
          <a:p>
            <a:pPr>
              <a:lnSpc>
                <a:spcPct val="100000"/>
              </a:lnSpc>
            </a:pPr>
            <a:r>
              <a:rPr lang="es-MX" sz="1600" dirty="0"/>
              <a:t>2.</a:t>
            </a:r>
            <a:r>
              <a:rPr lang="es-MX" sz="1600" dirty="0">
                <a:ea typeface="+mn-lt"/>
                <a:cs typeface="+mn-lt"/>
              </a:rPr>
              <a:t> Padres Solteros: </a:t>
            </a:r>
          </a:p>
          <a:p>
            <a:pPr lvl="1">
              <a:lnSpc>
                <a:spcPct val="100000"/>
              </a:lnSpc>
            </a:pPr>
            <a:r>
              <a:rPr lang="es-MX" sz="1600" dirty="0">
                <a:ea typeface="+mn-lt"/>
                <a:cs typeface="+mn-lt"/>
              </a:rPr>
              <a:t>Los padres solteros están constantemente bajo presión y un gran estrés parental todo el tiempo.  Los padres solteros no siempre tienen un boto de “etiquetarlo.”</a:t>
            </a:r>
            <a:endParaRPr lang="es-MX" sz="1600" dirty="0"/>
          </a:p>
          <a:p>
            <a:pPr>
              <a:lnSpc>
                <a:spcPct val="100000"/>
              </a:lnSpc>
            </a:pPr>
            <a:r>
              <a:rPr lang="es-MX" sz="1600" dirty="0"/>
              <a:t>3. </a:t>
            </a:r>
            <a:r>
              <a:rPr lang="es-MX" sz="1600" dirty="0">
                <a:ea typeface="+mn-lt"/>
                <a:cs typeface="+mn-lt"/>
              </a:rPr>
              <a:t>Vidas ocupadas: </a:t>
            </a:r>
          </a:p>
          <a:p>
            <a:pPr lvl="1">
              <a:lnSpc>
                <a:spcPct val="100000"/>
              </a:lnSpc>
            </a:pPr>
            <a:r>
              <a:rPr lang="es-MX" sz="1600" dirty="0">
                <a:ea typeface="+mn-lt"/>
                <a:cs typeface="+mn-lt"/>
              </a:rPr>
              <a:t>Un horario agitado y sin tiempo para relajarse es uno de los precursores más comunes del estrés de los padres. Como es el caso de la mayoría de los padres, pueden tener todo el amor del mundo por su hijo, pero ser víctimas de la rutina diaria intensiva (por ejemplo, práctica de fútbol, práctica de béisbol, baile, tarea). </a:t>
            </a:r>
            <a:endParaRPr lang="es-MX" sz="1600" dirty="0"/>
          </a:p>
        </p:txBody>
      </p:sp>
      <p:pic>
        <p:nvPicPr>
          <p:cNvPr id="5" name="Picture 6">
            <a:extLst>
              <a:ext uri="{FF2B5EF4-FFF2-40B4-BE49-F238E27FC236}">
                <a16:creationId xmlns:a16="http://schemas.microsoft.com/office/drawing/2014/main" id="{F4EBBDAE-5C09-4967-B4F6-FCD4B9196C4B}"/>
              </a:ext>
            </a:extLst>
          </p:cNvPr>
          <p:cNvPicPr>
            <a:picLocks noChangeAspect="1"/>
          </p:cNvPicPr>
          <p:nvPr/>
        </p:nvPicPr>
        <p:blipFill>
          <a:blip r:embed="rId2"/>
          <a:stretch>
            <a:fillRect/>
          </a:stretch>
        </p:blipFill>
        <p:spPr>
          <a:xfrm>
            <a:off x="290032" y="1435809"/>
            <a:ext cx="3785294" cy="4825211"/>
          </a:xfrm>
          <a:prstGeom prst="rect">
            <a:avLst/>
          </a:prstGeom>
        </p:spPr>
      </p:pic>
    </p:spTree>
    <p:extLst>
      <p:ext uri="{BB962C8B-B14F-4D97-AF65-F5344CB8AC3E}">
        <p14:creationId xmlns:p14="http://schemas.microsoft.com/office/powerpoint/2010/main" val="1443086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B869131-809F-4714-9B05-385CAF009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A1292-17CE-47C1-A668-C39FC7EB17A8}"/>
              </a:ext>
            </a:extLst>
          </p:cNvPr>
          <p:cNvSpPr>
            <a:spLocks noGrp="1"/>
          </p:cNvSpPr>
          <p:nvPr>
            <p:ph type="title"/>
          </p:nvPr>
        </p:nvSpPr>
        <p:spPr>
          <a:xfrm>
            <a:off x="5735993" y="-4510"/>
            <a:ext cx="6406814" cy="2045066"/>
          </a:xfrm>
        </p:spPr>
        <p:txBody>
          <a:bodyPr anchor="b">
            <a:normAutofit/>
          </a:bodyPr>
          <a:lstStyle/>
          <a:p>
            <a:pPr algn="ctr">
              <a:lnSpc>
                <a:spcPct val="90000"/>
              </a:lnSpc>
            </a:pPr>
            <a:r>
              <a:rPr lang="en-US" sz="3200" dirty="0">
                <a:latin typeface="Aharoni"/>
                <a:cs typeface="Aharoni"/>
              </a:rPr>
              <a:t>LOS FACTORES ESTRESANTES ÚNICOS DE SER PADRE CONTINUACIÓN
</a:t>
            </a:r>
            <a:endParaRPr lang="en-US" sz="3200" dirty="0"/>
          </a:p>
        </p:txBody>
      </p:sp>
      <p:sp>
        <p:nvSpPr>
          <p:cNvPr id="3" name="Content Placeholder 2">
            <a:extLst>
              <a:ext uri="{FF2B5EF4-FFF2-40B4-BE49-F238E27FC236}">
                <a16:creationId xmlns:a16="http://schemas.microsoft.com/office/drawing/2014/main" id="{4A0C607E-38D9-4C7E-9D71-ABC05A8DA142}"/>
              </a:ext>
            </a:extLst>
          </p:cNvPr>
          <p:cNvSpPr>
            <a:spLocks noGrp="1"/>
          </p:cNvSpPr>
          <p:nvPr>
            <p:ph idx="1"/>
          </p:nvPr>
        </p:nvSpPr>
        <p:spPr>
          <a:xfrm>
            <a:off x="6096221" y="1905375"/>
            <a:ext cx="5409979" cy="4491019"/>
          </a:xfrm>
        </p:spPr>
        <p:txBody>
          <a:bodyPr vert="horz" lIns="91440" tIns="45720" rIns="91440" bIns="45720" rtlCol="0" anchor="t">
            <a:normAutofit/>
          </a:bodyPr>
          <a:lstStyle/>
          <a:p>
            <a:pPr>
              <a:lnSpc>
                <a:spcPct val="100000"/>
              </a:lnSpc>
            </a:pPr>
            <a:r>
              <a:rPr lang="en-US" sz="1600" dirty="0">
                <a:ea typeface="+mn-lt"/>
                <a:cs typeface="+mn-lt"/>
              </a:rPr>
              <a:t>4.</a:t>
            </a:r>
            <a:r>
              <a:rPr lang="en-US" sz="1100" dirty="0">
                <a:ea typeface="+mn-lt"/>
                <a:cs typeface="+mn-lt"/>
              </a:rPr>
              <a:t> </a:t>
            </a:r>
            <a:r>
              <a:rPr lang="es-MX" sz="1600" dirty="0">
                <a:ea typeface="+mn-lt"/>
                <a:cs typeface="+mn-lt"/>
              </a:rPr>
              <a:t>Padre que trabaja: </a:t>
            </a:r>
            <a:endParaRPr lang="es-MX" dirty="0"/>
          </a:p>
          <a:p>
            <a:pPr lvl="1">
              <a:lnSpc>
                <a:spcPct val="100000"/>
              </a:lnSpc>
            </a:pPr>
            <a:r>
              <a:rPr lang="es-MX" sz="1600" dirty="0">
                <a:ea typeface="+mn-lt"/>
                <a:cs typeface="+mn-lt"/>
              </a:rPr>
              <a:t>Intentar tener éxito no solo en su trabajo sino en casa puede ser abrumador. Además, tener que ser flexible con los horarios de trabajo mientras intenta cubrir tareas en casa puede ser desalentador.</a:t>
            </a:r>
          </a:p>
          <a:p>
            <a:pPr>
              <a:lnSpc>
                <a:spcPct val="100000"/>
              </a:lnSpc>
            </a:pPr>
            <a:r>
              <a:rPr lang="es-MX" sz="1600" dirty="0">
                <a:ea typeface="+mn-lt"/>
                <a:cs typeface="+mn-lt"/>
              </a:rPr>
              <a:t>5. Inseguridad: </a:t>
            </a:r>
          </a:p>
          <a:p>
            <a:pPr lvl="1">
              <a:lnSpc>
                <a:spcPct val="100000"/>
              </a:lnSpc>
            </a:pPr>
            <a:r>
              <a:rPr lang="es-MX" sz="1600" dirty="0">
                <a:ea typeface="+mn-lt"/>
                <a:cs typeface="+mn-lt"/>
              </a:rPr>
              <a:t>Una causa muy moderna del estrés de los padres es la inseguridad de los padres.</a:t>
            </a:r>
            <a:endParaRPr lang="es-MX" sz="1600" dirty="0"/>
          </a:p>
          <a:p>
            <a:pPr>
              <a:lnSpc>
                <a:spcPct val="100000"/>
              </a:lnSpc>
            </a:pPr>
            <a:r>
              <a:rPr lang="es-MX" sz="1600" dirty="0">
                <a:ea typeface="+mn-lt"/>
                <a:cs typeface="+mn-lt"/>
              </a:rPr>
              <a:t>6. Terminar la escuela: </a:t>
            </a:r>
          </a:p>
          <a:p>
            <a:pPr lvl="1">
              <a:lnSpc>
                <a:spcPct val="100000"/>
              </a:lnSpc>
            </a:pPr>
            <a:r>
              <a:rPr lang="es-MX" sz="1600" dirty="0">
                <a:ea typeface="+mn-lt"/>
                <a:cs typeface="+mn-lt"/>
              </a:rPr>
              <a:t>Padres que intentan completar GED o programas universitarios mientras abordan ser padres</a:t>
            </a:r>
          </a:p>
          <a:p>
            <a:pPr marL="457200" lvl="1" indent="0">
              <a:lnSpc>
                <a:spcPct val="100000"/>
              </a:lnSpc>
              <a:buNone/>
            </a:pPr>
            <a:r>
              <a:rPr lang="es-MX" sz="1600" dirty="0">
                <a:ea typeface="+mn-lt"/>
                <a:cs typeface="+mn-lt"/>
              </a:rPr>
              <a:t>        </a:t>
            </a:r>
            <a:endParaRPr lang="es-MX" sz="2400" dirty="0">
              <a:ea typeface="+mn-lt"/>
              <a:cs typeface="+mn-lt"/>
            </a:endParaRPr>
          </a:p>
        </p:txBody>
      </p:sp>
      <p:pic>
        <p:nvPicPr>
          <p:cNvPr id="4" name="Picture 4" descr="A picture containing person, indoor&#10;&#10;Description automatically generated">
            <a:extLst>
              <a:ext uri="{FF2B5EF4-FFF2-40B4-BE49-F238E27FC236}">
                <a16:creationId xmlns:a16="http://schemas.microsoft.com/office/drawing/2014/main" id="{B67B90BE-215D-4D80-A338-1424BD355FE0}"/>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9408" r="11659" b="-1"/>
          <a:stretch/>
        </p:blipFill>
        <p:spPr>
          <a:xfrm>
            <a:off x="102435" y="1076838"/>
            <a:ext cx="5555999" cy="4698499"/>
          </a:xfrm>
          <a:prstGeom prst="rect">
            <a:avLst/>
          </a:prstGeom>
        </p:spPr>
      </p:pic>
    </p:spTree>
    <p:extLst>
      <p:ext uri="{BB962C8B-B14F-4D97-AF65-F5344CB8AC3E}">
        <p14:creationId xmlns:p14="http://schemas.microsoft.com/office/powerpoint/2010/main" val="2139889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FD7596-C2FD-DF7B-EEB1-CF581B85B0AB}"/>
              </a:ext>
            </a:extLst>
          </p:cNvPr>
          <p:cNvSpPr>
            <a:spLocks noGrp="1"/>
          </p:cNvSpPr>
          <p:nvPr>
            <p:ph type="title"/>
          </p:nvPr>
        </p:nvSpPr>
        <p:spPr>
          <a:xfrm>
            <a:off x="1245072" y="1289765"/>
            <a:ext cx="3651101" cy="4270963"/>
          </a:xfrm>
        </p:spPr>
        <p:txBody>
          <a:bodyPr anchor="ctr">
            <a:normAutofit/>
          </a:bodyPr>
          <a:lstStyle/>
          <a:p>
            <a:pPr algn="ctr"/>
            <a:r>
              <a:rPr lang="es-MX" sz="2800" b="1" dirty="0">
                <a:solidFill>
                  <a:srgbClr val="FFFFFF"/>
                </a:solidFill>
                <a:ea typeface="+mj-lt"/>
                <a:cs typeface="+mj-lt"/>
              </a:rPr>
              <a:t>Diez Distorsiones Cognitivas que Pueden Afectar las Emociones de los Padres
</a:t>
            </a:r>
            <a:endParaRPr lang="en-US" sz="2800" dirty="0">
              <a:solidFill>
                <a:srgbClr val="FFFFFF"/>
              </a:solidFill>
              <a:cs typeface="Calibri Light" panose="020F0302020204030204"/>
            </a:endParaRPr>
          </a:p>
        </p:txBody>
      </p:sp>
      <p:sp>
        <p:nvSpPr>
          <p:cNvPr id="6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62"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1E53837B-6F4C-A729-C354-2B6BAE073C69}"/>
              </a:ext>
            </a:extLst>
          </p:cNvPr>
          <p:cNvSpPr>
            <a:spLocks noGrp="1"/>
          </p:cNvSpPr>
          <p:nvPr>
            <p:ph idx="1"/>
          </p:nvPr>
        </p:nvSpPr>
        <p:spPr>
          <a:xfrm>
            <a:off x="6297233" y="518400"/>
            <a:ext cx="5031702" cy="5837949"/>
          </a:xfrm>
        </p:spPr>
        <p:txBody>
          <a:bodyPr vert="horz" lIns="91440" tIns="45720" rIns="91440" bIns="45720" rtlCol="0" anchor="ctr">
            <a:noAutofit/>
          </a:bodyPr>
          <a:lstStyle/>
          <a:p>
            <a:pPr marL="0" indent="0">
              <a:buNone/>
            </a:pPr>
            <a:r>
              <a:rPr lang="es-MX" sz="1600" b="1" dirty="0">
                <a:solidFill>
                  <a:schemeClr val="tx1">
                    <a:alpha val="80000"/>
                  </a:schemeClr>
                </a:solidFill>
                <a:ea typeface="+mn-lt"/>
                <a:cs typeface="+mn-lt"/>
              </a:rPr>
              <a:t>Pensamiento de Todo o Nada</a:t>
            </a:r>
            <a:endParaRPr lang="es-MX" sz="1600" dirty="0">
              <a:solidFill>
                <a:schemeClr val="tx1">
                  <a:alpha val="80000"/>
                </a:schemeClr>
              </a:solidFill>
              <a:cs typeface="Calibri" panose="020F0502020204030204"/>
            </a:endParaRPr>
          </a:p>
          <a:p>
            <a:r>
              <a:rPr lang="es-MX" sz="1600" dirty="0">
                <a:solidFill>
                  <a:schemeClr val="tx1">
                    <a:alpha val="80000"/>
                  </a:schemeClr>
                </a:solidFill>
                <a:ea typeface="+mn-lt"/>
                <a:cs typeface="+mn-lt"/>
              </a:rPr>
              <a:t>Ver las cosas en blanco o negro. Sin tonos de gris. Si las cosas no son perfectas, las ves como un fracaso. "Si no soy perfecto, he fallado".</a:t>
            </a:r>
          </a:p>
          <a:p>
            <a:pPr marL="0" indent="0">
              <a:buNone/>
            </a:pPr>
            <a:r>
              <a:rPr lang="es-MX" sz="1600" b="1" dirty="0">
                <a:solidFill>
                  <a:schemeClr val="tx1">
                    <a:alpha val="80000"/>
                  </a:schemeClr>
                </a:solidFill>
                <a:ea typeface="+mn-lt"/>
                <a:cs typeface="+mn-lt"/>
              </a:rPr>
              <a:t>Generalización Excesiva</a:t>
            </a:r>
            <a:endParaRPr lang="es-MX" sz="1600" dirty="0">
              <a:solidFill>
                <a:schemeClr val="tx1">
                  <a:alpha val="80000"/>
                </a:schemeClr>
              </a:solidFill>
              <a:cs typeface="Calibri"/>
            </a:endParaRPr>
          </a:p>
          <a:p>
            <a:r>
              <a:rPr lang="es-MX" sz="1600" dirty="0">
                <a:solidFill>
                  <a:schemeClr val="tx1">
                    <a:alpha val="80000"/>
                  </a:schemeClr>
                </a:solidFill>
                <a:ea typeface="+mn-lt"/>
                <a:cs typeface="+mn-lt"/>
              </a:rPr>
              <a:t>Una cosa pasa, y cree que "siempre" le va a suceder. O quieres que algo suceda, y cuando no sucede, crees que "nunca" te sucede. Estos pensamientos son perturbadores y establecen un ciclo de derrota. "Nada bueno me pasa NUNCA". "SIEMPRE soy yo quien tiene que hacer todo"</a:t>
            </a:r>
            <a:endParaRPr lang="es-MX" sz="1600" dirty="0">
              <a:solidFill>
                <a:schemeClr val="tx1">
                  <a:alpha val="80000"/>
                </a:schemeClr>
              </a:solidFill>
              <a:cs typeface="Calibri"/>
            </a:endParaRPr>
          </a:p>
          <a:p>
            <a:pPr marL="0" indent="0">
              <a:buNone/>
            </a:pPr>
            <a:r>
              <a:rPr lang="es-MX" sz="1600" b="1" dirty="0">
                <a:solidFill>
                  <a:schemeClr val="tx1">
                    <a:alpha val="80000"/>
                  </a:schemeClr>
                </a:solidFill>
                <a:ea typeface="+mn-lt"/>
                <a:cs typeface="+mn-lt"/>
              </a:rPr>
              <a:t>Filtro Mental </a:t>
            </a:r>
            <a:endParaRPr lang="es-MX" sz="1600" dirty="0">
              <a:solidFill>
                <a:schemeClr val="tx1">
                  <a:alpha val="80000"/>
                </a:schemeClr>
              </a:solidFill>
              <a:cs typeface="Calibri"/>
            </a:endParaRPr>
          </a:p>
          <a:p>
            <a:r>
              <a:rPr lang="es-MX" sz="1600" dirty="0">
                <a:solidFill>
                  <a:schemeClr val="tx1">
                    <a:alpha val="80000"/>
                  </a:schemeClr>
                </a:solidFill>
                <a:ea typeface="+mn-lt"/>
                <a:cs typeface="+mn-lt"/>
              </a:rPr>
              <a:t>De todas las cosas que van bien, eliges un detalle negativo y enfocas toda tu atención en él.</a:t>
            </a:r>
          </a:p>
          <a:p>
            <a:pPr marL="0" indent="0">
              <a:buNone/>
            </a:pPr>
            <a:r>
              <a:rPr lang="es-MX" sz="1600" b="1" dirty="0">
                <a:solidFill>
                  <a:schemeClr val="tx1">
                    <a:alpha val="80000"/>
                  </a:schemeClr>
                </a:solidFill>
                <a:ea typeface="+mn-lt"/>
                <a:cs typeface="+mn-lt"/>
              </a:rPr>
              <a:t>Descontando lo Positivo</a:t>
            </a:r>
          </a:p>
          <a:p>
            <a:r>
              <a:rPr lang="es-MX" sz="1600" dirty="0">
                <a:solidFill>
                  <a:schemeClr val="tx1">
                    <a:alpha val="80000"/>
                  </a:schemeClr>
                </a:solidFill>
                <a:ea typeface="+mn-lt"/>
                <a:cs typeface="+mn-lt"/>
              </a:rPr>
              <a:t>A menudo te sientes inadecuado o poco apreciado porque ignoras las experiencias positivas. </a:t>
            </a:r>
          </a:p>
          <a:p>
            <a:pPr marL="0" indent="0">
              <a:buNone/>
            </a:pPr>
            <a:r>
              <a:rPr lang="es-MX" sz="1600" b="1" dirty="0">
                <a:solidFill>
                  <a:schemeClr val="tx1">
                    <a:alpha val="80000"/>
                  </a:schemeClr>
                </a:solidFill>
                <a:cs typeface="Calibri"/>
              </a:rPr>
              <a:t>Saltar a Conclusiones</a:t>
            </a:r>
          </a:p>
          <a:p>
            <a:r>
              <a:rPr lang="es-MX" sz="1600" dirty="0">
                <a:solidFill>
                  <a:schemeClr val="tx1">
                    <a:alpha val="80000"/>
                  </a:schemeClr>
                </a:solidFill>
                <a:cs typeface="Calibri"/>
              </a:rPr>
              <a:t>¿Con qué frecuencia has llegado a una conclusión basada en un sentimiento o pensamiento sin ninguna evidencia que lo respalde? </a:t>
            </a:r>
          </a:p>
        </p:txBody>
      </p:sp>
      <p:sp>
        <p:nvSpPr>
          <p:cNvPr id="6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66" name="Straight Connector 6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1983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52A9AD-2627-B0C4-DC8E-FC9B54E2D79A}"/>
              </a:ext>
            </a:extLst>
          </p:cNvPr>
          <p:cNvSpPr>
            <a:spLocks noGrp="1"/>
          </p:cNvSpPr>
          <p:nvPr>
            <p:ph type="title"/>
          </p:nvPr>
        </p:nvSpPr>
        <p:spPr>
          <a:xfrm>
            <a:off x="1397109" y="1146382"/>
            <a:ext cx="3240506" cy="4064628"/>
          </a:xfrm>
        </p:spPr>
        <p:txBody>
          <a:bodyPr>
            <a:normAutofit/>
          </a:bodyPr>
          <a:lstStyle/>
          <a:p>
            <a:endParaRPr lang="en-US" sz="2800" dirty="0">
              <a:solidFill>
                <a:srgbClr val="FFFFFF"/>
              </a:solidFill>
            </a:endParaRPr>
          </a:p>
          <a:p>
            <a:pPr algn="ctr"/>
            <a:r>
              <a:rPr lang="es-MX" sz="2800" b="1" dirty="0">
                <a:solidFill>
                  <a:srgbClr val="FFFFFF"/>
                </a:solidFill>
                <a:cs typeface="Calibri Light"/>
              </a:rPr>
              <a:t>Diez Distorsiones Cognitivas Continuación</a:t>
            </a:r>
            <a:r>
              <a:rPr lang="en-US" sz="2800" b="1" dirty="0">
                <a:solidFill>
                  <a:srgbClr val="FFFFFF"/>
                </a:solidFill>
                <a:cs typeface="Calibri Light"/>
              </a:rPr>
              <a:t>
</a:t>
            </a:r>
            <a:endParaRPr lang="en-US" sz="2800" dirty="0">
              <a:solidFill>
                <a:srgbClr val="FFFFFF"/>
              </a:solidFill>
              <a:cs typeface="Calibri Light" panose="020F0302020204030204"/>
            </a:endParaRPr>
          </a:p>
        </p:txBody>
      </p:sp>
      <p:sp>
        <p:nvSpPr>
          <p:cNvPr id="78" name="Freeform: Shape 77">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Shape 79">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29A8E76-B065-93AF-3308-3E0191D7C4AE}"/>
              </a:ext>
            </a:extLst>
          </p:cNvPr>
          <p:cNvSpPr>
            <a:spLocks noGrp="1"/>
          </p:cNvSpPr>
          <p:nvPr>
            <p:ph idx="1"/>
          </p:nvPr>
        </p:nvSpPr>
        <p:spPr>
          <a:xfrm>
            <a:off x="5794408" y="820879"/>
            <a:ext cx="5559391" cy="5437875"/>
          </a:xfrm>
        </p:spPr>
        <p:txBody>
          <a:bodyPr vert="horz" lIns="91440" tIns="45720" rIns="91440" bIns="45720" rtlCol="0" anchor="t">
            <a:normAutofit fontScale="85000" lnSpcReduction="20000"/>
          </a:bodyPr>
          <a:lstStyle/>
          <a:p>
            <a:pPr marL="0" indent="0">
              <a:buNone/>
            </a:pPr>
            <a:endParaRPr lang="en-US" sz="1300" b="1" dirty="0">
              <a:cs typeface="Calibri"/>
            </a:endParaRPr>
          </a:p>
          <a:p>
            <a:pPr marL="0" indent="0">
              <a:buNone/>
            </a:pPr>
            <a:r>
              <a:rPr lang="es-MX" sz="1900" b="1" dirty="0">
                <a:ea typeface="+mn-lt"/>
                <a:cs typeface="+mn-lt"/>
              </a:rPr>
              <a:t>Ampliación/Minimización
</a:t>
            </a:r>
            <a:r>
              <a:rPr lang="es-MX" sz="1900" dirty="0">
                <a:ea typeface="+mn-lt"/>
                <a:cs typeface="+mn-lt"/>
              </a:rPr>
              <a:t>Su lupa especial puede magnificar un problema, haciéndolo más grande de lo que realmente es. O ser capaz de minimizar la situación y tus cualidades positivas. 
</a:t>
            </a:r>
            <a:r>
              <a:rPr lang="es-MX" sz="1900" b="1" dirty="0">
                <a:ea typeface="+mn-lt"/>
                <a:cs typeface="+mn-lt"/>
              </a:rPr>
              <a:t>Razonamiento Emocional
</a:t>
            </a:r>
            <a:r>
              <a:rPr lang="es-MX" sz="1900" dirty="0">
                <a:ea typeface="+mn-lt"/>
                <a:cs typeface="+mn-lt"/>
              </a:rPr>
              <a:t>Esta distorsión cognitiva le permite creer que lo que sea que esta sintiendo, debe ser así. "Me siento inútil, así que por lo tanto debo ser inútil".</a:t>
            </a:r>
          </a:p>
          <a:p>
            <a:pPr marL="0" indent="0">
              <a:buNone/>
            </a:pPr>
            <a:r>
              <a:rPr lang="es-MX" sz="1900" b="1" dirty="0">
                <a:ea typeface="+mn-lt"/>
                <a:cs typeface="+mn-lt"/>
              </a:rPr>
              <a:t>Declaraciones "debería"
</a:t>
            </a:r>
            <a:r>
              <a:rPr lang="es-MX" sz="1900" dirty="0">
                <a:ea typeface="+mn-lt"/>
                <a:cs typeface="+mn-lt"/>
              </a:rPr>
              <a:t>Tiene una idea clara de cómo "deberían" o no deberían ser las cosas. Cuando no resultan así, nos culpamos a nosotros mismos o a los demás.
</a:t>
            </a:r>
            <a:r>
              <a:rPr lang="es-MX" sz="1900" b="1" dirty="0">
                <a:ea typeface="+mn-lt"/>
                <a:cs typeface="+mn-lt"/>
              </a:rPr>
              <a:t>Etiquetado</a:t>
            </a:r>
            <a:endParaRPr lang="es-MX" sz="1900" dirty="0">
              <a:ea typeface="+mn-lt"/>
              <a:cs typeface="+mn-lt"/>
            </a:endParaRPr>
          </a:p>
          <a:p>
            <a:pPr marL="0" indent="0">
              <a:buNone/>
            </a:pPr>
            <a:r>
              <a:rPr lang="es-MX" sz="1900" dirty="0">
                <a:cs typeface="Calibri"/>
              </a:rPr>
              <a:t>Los individuos se etiquetan a sí mismos de manera negativa basado de un evento
</a:t>
            </a:r>
            <a:r>
              <a:rPr lang="es-MX" sz="1900" b="1" dirty="0">
                <a:ea typeface="+mn-lt"/>
                <a:cs typeface="+mn-lt"/>
              </a:rPr>
              <a:t>Personalización y Culpa
</a:t>
            </a:r>
            <a:r>
              <a:rPr lang="es-MX" sz="1900" dirty="0">
                <a:ea typeface="+mn-lt"/>
                <a:cs typeface="+mn-lt"/>
              </a:rPr>
              <a:t>Te haces responsable de eventos o cosas sobre las que no tienes control al 100%. "Mi estudiante tiene pensamientos suicidas, así que debo ser una mala madre".</a:t>
            </a:r>
            <a:r>
              <a:rPr lang="es-MX" sz="1300" dirty="0">
                <a:ea typeface="+mn-lt"/>
                <a:cs typeface="+mn-lt"/>
              </a:rPr>
              <a:t>
</a:t>
            </a:r>
            <a:endParaRPr lang="es-MX" sz="1300" dirty="0">
              <a:cs typeface="Calibri"/>
            </a:endParaRPr>
          </a:p>
        </p:txBody>
      </p:sp>
      <p:sp>
        <p:nvSpPr>
          <p:cNvPr id="84" name="Freeform: Shape 83">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71962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Fill">
            <a:extLst>
              <a:ext uri="{FF2B5EF4-FFF2-40B4-BE49-F238E27FC236}">
                <a16:creationId xmlns:a16="http://schemas.microsoft.com/office/drawing/2014/main" id="{913AE63C-D5B4-45D1-ACFC-648CFFCF9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601C064A-E6E4-44D2-B345-2BB7514A70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22" name="Color">
              <a:extLst>
                <a:ext uri="{FF2B5EF4-FFF2-40B4-BE49-F238E27FC236}">
                  <a16:creationId xmlns:a16="http://schemas.microsoft.com/office/drawing/2014/main" id="{DB12EA1C-AD22-49E2-9660-D9CDC6B61C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lor">
              <a:extLst>
                <a:ext uri="{FF2B5EF4-FFF2-40B4-BE49-F238E27FC236}">
                  <a16:creationId xmlns:a16="http://schemas.microsoft.com/office/drawing/2014/main" id="{67CE115B-4A96-4B14-8520-5C5FC624E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Color">
            <a:extLst>
              <a:ext uri="{FF2B5EF4-FFF2-40B4-BE49-F238E27FC236}">
                <a16:creationId xmlns:a16="http://schemas.microsoft.com/office/drawing/2014/main" id="{D1945E2A-ABF1-415C-B37A-BD0A5C199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804" y="598259"/>
            <a:ext cx="10889442" cy="5680742"/>
          </a:xfrm>
          <a:prstGeom prst="rect">
            <a:avLst/>
          </a:prstGeom>
          <a:solidFill>
            <a:srgbClr val="D287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0AA39374-6D54-C184-E13A-17F2F7C555C3}"/>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l="2077" r="7493" b="-2"/>
          <a:stretch/>
        </p:blipFill>
        <p:spPr>
          <a:xfrm>
            <a:off x="4747306" y="653615"/>
            <a:ext cx="6701945" cy="5540004"/>
          </a:xfrm>
          <a:prstGeom prst="rect">
            <a:avLst/>
          </a:prstGeom>
        </p:spPr>
      </p:pic>
      <p:grpSp>
        <p:nvGrpSpPr>
          <p:cNvPr id="27" name="Group 26">
            <a:extLst>
              <a:ext uri="{FF2B5EF4-FFF2-40B4-BE49-F238E27FC236}">
                <a16:creationId xmlns:a16="http://schemas.microsoft.com/office/drawing/2014/main" id="{BCCEE623-F22A-4681-990C-036558C135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28" name="Freeform: Shape 27">
              <a:extLst>
                <a:ext uri="{FF2B5EF4-FFF2-40B4-BE49-F238E27FC236}">
                  <a16:creationId xmlns:a16="http://schemas.microsoft.com/office/drawing/2014/main" id="{39928A56-DDFB-4B12-BB34-20833166BD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B3765F0-85F4-4EB3-93DA-59F421CD4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8E03A00-A562-4753-8BA0-93F8B05DE9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5F5D032-1BA8-410D-B68E-0DD5975821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8BA3FCDE-79E0-49F5-A381-232AB935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0E27297F-31E8-46C6-8569-1FD12C6533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A374C063-2A46-4D9F-A085-0FB2F194CC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18752DE-73EC-3064-D9B8-57190855DB46}"/>
              </a:ext>
            </a:extLst>
          </p:cNvPr>
          <p:cNvSpPr>
            <a:spLocks noGrp="1"/>
          </p:cNvSpPr>
          <p:nvPr>
            <p:ph type="title"/>
          </p:nvPr>
        </p:nvSpPr>
        <p:spPr>
          <a:xfrm>
            <a:off x="655052" y="889375"/>
            <a:ext cx="4214869" cy="1759490"/>
          </a:xfrm>
        </p:spPr>
        <p:txBody>
          <a:bodyPr vert="horz" lIns="91440" tIns="45720" rIns="91440" bIns="45720" rtlCol="0" anchor="b">
            <a:normAutofit fontScale="90000"/>
          </a:bodyPr>
          <a:lstStyle/>
          <a:p>
            <a:r>
              <a:rPr lang="es-MX" dirty="0">
                <a:solidFill>
                  <a:schemeClr val="tx2"/>
                </a:solidFill>
              </a:rPr>
              <a:t>Desempaca sus emociones primero</a:t>
            </a:r>
            <a:r>
              <a:rPr lang="en-US" sz="4800" dirty="0">
                <a:solidFill>
                  <a:schemeClr val="tx2"/>
                </a:solidFill>
              </a:rPr>
              <a:t>
</a:t>
            </a:r>
          </a:p>
        </p:txBody>
      </p:sp>
      <p:sp>
        <p:nvSpPr>
          <p:cNvPr id="7" name="TextBox 6">
            <a:extLst>
              <a:ext uri="{FF2B5EF4-FFF2-40B4-BE49-F238E27FC236}">
                <a16:creationId xmlns:a16="http://schemas.microsoft.com/office/drawing/2014/main" id="{B4AD001D-9DB3-8AA8-5124-B5D17B94256C}"/>
              </a:ext>
            </a:extLst>
          </p:cNvPr>
          <p:cNvSpPr txBox="1"/>
          <p:nvPr/>
        </p:nvSpPr>
        <p:spPr>
          <a:xfrm>
            <a:off x="649755" y="2449339"/>
            <a:ext cx="3993588" cy="365792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342900" indent="-342900">
              <a:lnSpc>
                <a:spcPct val="90000"/>
              </a:lnSpc>
              <a:spcAft>
                <a:spcPts val="600"/>
              </a:spcAft>
              <a:buAutoNum type="arabicPeriod"/>
            </a:pPr>
            <a:r>
              <a:rPr lang="es-MX" dirty="0">
                <a:solidFill>
                  <a:schemeClr val="tx2"/>
                </a:solidFill>
              </a:rPr>
              <a:t>Sea consciente de sus propios sentimientos, especialmente cuando ocurre un conflicto</a:t>
            </a:r>
            <a:endParaRPr lang="en-US" dirty="0">
              <a:solidFill>
                <a:schemeClr val="tx2"/>
              </a:solidFill>
              <a:cs typeface="Calibri"/>
            </a:endParaRPr>
          </a:p>
          <a:p>
            <a:pPr>
              <a:lnSpc>
                <a:spcPct val="90000"/>
              </a:lnSpc>
              <a:spcAft>
                <a:spcPts val="600"/>
              </a:spcAft>
            </a:pPr>
            <a:r>
              <a:rPr lang="en-US" dirty="0">
                <a:solidFill>
                  <a:schemeClr val="tx2"/>
                </a:solidFill>
              </a:rPr>
              <a:t>2.  </a:t>
            </a:r>
            <a:r>
              <a:rPr lang="es-MX" dirty="0">
                <a:solidFill>
                  <a:schemeClr val="tx2"/>
                </a:solidFill>
              </a:rPr>
              <a:t>Etiquete sus propios sentimientos</a:t>
            </a:r>
            <a:endParaRPr lang="es-MX" dirty="0">
              <a:solidFill>
                <a:schemeClr val="tx2"/>
              </a:solidFill>
              <a:cs typeface="Calibri"/>
            </a:endParaRPr>
          </a:p>
          <a:p>
            <a:pPr>
              <a:lnSpc>
                <a:spcPct val="90000"/>
              </a:lnSpc>
              <a:spcAft>
                <a:spcPts val="600"/>
              </a:spcAft>
            </a:pPr>
            <a:endParaRPr lang="en-US" dirty="0">
              <a:solidFill>
                <a:schemeClr val="tx2"/>
              </a:solidFill>
              <a:cs typeface="Calibri"/>
            </a:endParaRPr>
          </a:p>
          <a:p>
            <a:pPr>
              <a:lnSpc>
                <a:spcPct val="90000"/>
              </a:lnSpc>
              <a:spcAft>
                <a:spcPts val="600"/>
              </a:spcAft>
            </a:pPr>
            <a:r>
              <a:rPr lang="en-US" dirty="0">
                <a:solidFill>
                  <a:schemeClr val="tx2"/>
                </a:solidFill>
              </a:rPr>
              <a:t>3.  </a:t>
            </a:r>
            <a:r>
              <a:rPr lang="es-MX" dirty="0">
                <a:solidFill>
                  <a:schemeClr val="tx2"/>
                </a:solidFill>
              </a:rPr>
              <a:t>Hable con un familiar adulto, un    amigo cercano, un cónyuge o incluso un terapeuta</a:t>
            </a:r>
            <a:endParaRPr lang="es-MX" dirty="0">
              <a:solidFill>
                <a:schemeClr val="tx2"/>
              </a:solidFill>
              <a:cs typeface="Calibri"/>
            </a:endParaRPr>
          </a:p>
          <a:p>
            <a:pPr>
              <a:lnSpc>
                <a:spcPct val="90000"/>
              </a:lnSpc>
              <a:spcAft>
                <a:spcPts val="600"/>
              </a:spcAft>
            </a:pPr>
            <a:endParaRPr lang="en-US" dirty="0">
              <a:solidFill>
                <a:schemeClr val="tx2"/>
              </a:solidFill>
              <a:cs typeface="Calibri"/>
            </a:endParaRPr>
          </a:p>
          <a:p>
            <a:pPr indent="-228600">
              <a:lnSpc>
                <a:spcPct val="90000"/>
              </a:lnSpc>
              <a:spcAft>
                <a:spcPts val="600"/>
              </a:spcAft>
              <a:buFont typeface="Arial" panose="020B0604020202020204" pitchFamily="34" charset="0"/>
              <a:buChar char="•"/>
            </a:pPr>
            <a:r>
              <a:rPr lang="es-MX" dirty="0">
                <a:solidFill>
                  <a:schemeClr val="tx2"/>
                </a:solidFill>
              </a:rPr>
              <a:t>Recuerde que TODOS necesitan ayuda a veces, ¡incluso estrellas de rock como tú!</a:t>
            </a:r>
            <a:endParaRPr lang="en-US" dirty="0">
              <a:solidFill>
                <a:schemeClr val="tx2"/>
              </a:solidFill>
              <a:cs typeface="Calibri"/>
            </a:endParaRPr>
          </a:p>
        </p:txBody>
      </p:sp>
    </p:spTree>
    <p:extLst>
      <p:ext uri="{BB962C8B-B14F-4D97-AF65-F5344CB8AC3E}">
        <p14:creationId xmlns:p14="http://schemas.microsoft.com/office/powerpoint/2010/main" val="268926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366BB0-BF67-4519-BA41-2F0021F5E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DA0732-FCA9-4919-89C7-7C02FD1BCEB3}"/>
              </a:ext>
            </a:extLst>
          </p:cNvPr>
          <p:cNvSpPr>
            <a:spLocks noGrp="1"/>
          </p:cNvSpPr>
          <p:nvPr>
            <p:ph type="title"/>
          </p:nvPr>
        </p:nvSpPr>
        <p:spPr>
          <a:xfrm>
            <a:off x="4256215" y="460119"/>
            <a:ext cx="6801998" cy="1330180"/>
          </a:xfrm>
        </p:spPr>
        <p:txBody>
          <a:bodyPr vert="horz" lIns="91440" tIns="45720" rIns="91440" bIns="45720" rtlCol="0" anchor="b">
            <a:noAutofit/>
          </a:bodyPr>
          <a:lstStyle/>
          <a:p>
            <a:pPr algn="ctr"/>
            <a:r>
              <a:rPr lang="en-US" sz="2800" dirty="0">
                <a:latin typeface="Aharoni"/>
                <a:cs typeface="Aharoni"/>
              </a:rPr>
              <a:t>BASIC C</a:t>
            </a:r>
            <a:r>
              <a:rPr lang="en-US" sz="2800" b="1" dirty="0">
                <a:latin typeface="Aharoni"/>
                <a:cs typeface="Aharoni"/>
              </a:rPr>
              <a:t>OPING SKILLS FOR PARENTS</a:t>
            </a:r>
            <a:endParaRPr lang="en-US" sz="2800" dirty="0"/>
          </a:p>
          <a:p>
            <a:endParaRPr lang="en-US" dirty="0"/>
          </a:p>
        </p:txBody>
      </p:sp>
      <p:sp>
        <p:nvSpPr>
          <p:cNvPr id="3" name="Content Placeholder 2">
            <a:extLst>
              <a:ext uri="{FF2B5EF4-FFF2-40B4-BE49-F238E27FC236}">
                <a16:creationId xmlns:a16="http://schemas.microsoft.com/office/drawing/2014/main" id="{30CC016E-893A-4D21-A6A5-76226C761CFB}"/>
              </a:ext>
            </a:extLst>
          </p:cNvPr>
          <p:cNvSpPr>
            <a:spLocks noGrp="1"/>
          </p:cNvSpPr>
          <p:nvPr>
            <p:ph idx="1"/>
          </p:nvPr>
        </p:nvSpPr>
        <p:spPr>
          <a:xfrm>
            <a:off x="4187429" y="1195372"/>
            <a:ext cx="7160741" cy="3352256"/>
          </a:xfrm>
        </p:spPr>
        <p:txBody>
          <a:bodyPr vert="horz" lIns="91440" tIns="45720" rIns="91440" bIns="45720" rtlCol="0" anchor="t">
            <a:noAutofit/>
          </a:bodyPr>
          <a:lstStyle/>
          <a:p>
            <a:pPr marL="0" indent="0">
              <a:lnSpc>
                <a:spcPct val="100000"/>
              </a:lnSpc>
              <a:spcBef>
                <a:spcPts val="0"/>
              </a:spcBef>
              <a:buNone/>
            </a:pPr>
            <a:endParaRPr lang="en-US" sz="1100" dirty="0">
              <a:ea typeface="+mn-lt"/>
              <a:cs typeface="+mn-lt"/>
            </a:endParaRPr>
          </a:p>
          <a:p>
            <a:pPr>
              <a:lnSpc>
                <a:spcPct val="100000"/>
              </a:lnSpc>
              <a:spcBef>
                <a:spcPts val="0"/>
              </a:spcBef>
            </a:pPr>
            <a:r>
              <a:rPr lang="es-MX" sz="1800" b="1" dirty="0">
                <a:ea typeface="+mn-lt"/>
                <a:cs typeface="+mn-lt"/>
              </a:rPr>
              <a:t>Establecer límites</a:t>
            </a:r>
          </a:p>
          <a:p>
            <a:pPr lvl="1">
              <a:lnSpc>
                <a:spcPct val="100000"/>
              </a:lnSpc>
              <a:spcBef>
                <a:spcPts val="0"/>
              </a:spcBef>
            </a:pPr>
            <a:r>
              <a:rPr lang="es-MX" sz="1600" dirty="0">
                <a:ea typeface="+mn-lt"/>
                <a:cs typeface="+mn-lt"/>
              </a:rPr>
              <a:t>Dese permiso para decir que no</a:t>
            </a:r>
          </a:p>
          <a:p>
            <a:pPr marL="457200" lvl="1" indent="0">
              <a:lnSpc>
                <a:spcPct val="100000"/>
              </a:lnSpc>
              <a:spcBef>
                <a:spcPts val="0"/>
              </a:spcBef>
              <a:buNone/>
            </a:pPr>
            <a:endParaRPr lang="es-MX" sz="1800" dirty="0">
              <a:ea typeface="+mn-lt"/>
              <a:cs typeface="+mn-lt"/>
            </a:endParaRPr>
          </a:p>
          <a:p>
            <a:pPr>
              <a:lnSpc>
                <a:spcPct val="100000"/>
              </a:lnSpc>
              <a:spcBef>
                <a:spcPts val="0"/>
              </a:spcBef>
            </a:pPr>
            <a:r>
              <a:rPr lang="es-MX" sz="1800" b="1" dirty="0">
                <a:ea typeface="+mn-lt"/>
                <a:cs typeface="+mn-lt"/>
              </a:rPr>
              <a:t>Pide ayuda</a:t>
            </a:r>
          </a:p>
          <a:p>
            <a:pPr lvl="2">
              <a:lnSpc>
                <a:spcPct val="100000"/>
              </a:lnSpc>
              <a:spcBef>
                <a:spcPts val="0"/>
              </a:spcBef>
            </a:pPr>
            <a:r>
              <a:rPr lang="es-MX" sz="1800" dirty="0">
                <a:ea typeface="+mn-lt"/>
                <a:cs typeface="+mn-lt"/>
              </a:rPr>
              <a:t>Pida ayuda a familiares o vecinos en los que pueda confiar. Incluso si solo está llevando a sus estudiantes a dar un paseo alrededor de la cuadra. 
Pida ayuda a sus estudiantes. Sus estudiantes pueden ayudar a empacar almuerzos, guardar la ropa, recoger después que haga sus necesidades el perro o ayudar a guardar los cubiertos.</a:t>
            </a:r>
          </a:p>
          <a:p>
            <a:pPr marL="914400" lvl="2" indent="0">
              <a:lnSpc>
                <a:spcPct val="100000"/>
              </a:lnSpc>
              <a:spcBef>
                <a:spcPts val="0"/>
              </a:spcBef>
              <a:buNone/>
            </a:pPr>
            <a:endParaRPr lang="es-MX" sz="1800" b="1" dirty="0">
              <a:ea typeface="+mn-lt"/>
              <a:cs typeface="+mn-lt"/>
            </a:endParaRPr>
          </a:p>
          <a:p>
            <a:pPr>
              <a:lnSpc>
                <a:spcPct val="100000"/>
              </a:lnSpc>
              <a:spcBef>
                <a:spcPts val="0"/>
              </a:spcBef>
            </a:pPr>
            <a:r>
              <a:rPr lang="es-MX" sz="1800" b="1" dirty="0">
                <a:ea typeface="+mn-lt"/>
                <a:cs typeface="+mn-lt"/>
              </a:rPr>
              <a:t>Sea agradecido</a:t>
            </a:r>
          </a:p>
          <a:p>
            <a:pPr lvl="2">
              <a:lnSpc>
                <a:spcPct val="100000"/>
              </a:lnSpc>
              <a:spcBef>
                <a:spcPts val="0"/>
              </a:spcBef>
            </a:pPr>
            <a:r>
              <a:rPr lang="es-MX" sz="1800" dirty="0">
                <a:ea typeface="+mn-lt"/>
                <a:cs typeface="+mn-lt"/>
              </a:rPr>
              <a:t>Comprueba tu mentalidad. ¿Necesita un ajuste? Tiene la bendición de ser padre y la suerte de tener a alguien para quien tienes que preparar la cena. No estamos diciendo que ignores tu estrés, solo estamos diciendo que recuerdes lo que es importante para ti.</a:t>
            </a:r>
            <a:endParaRPr lang="en-US" sz="1800" dirty="0">
              <a:ea typeface="+mn-lt"/>
              <a:cs typeface="+mn-lt"/>
            </a:endParaRPr>
          </a:p>
          <a:p>
            <a:pPr>
              <a:lnSpc>
                <a:spcPct val="100000"/>
              </a:lnSpc>
            </a:pPr>
            <a:endParaRPr lang="en-US" sz="1800" dirty="0"/>
          </a:p>
        </p:txBody>
      </p:sp>
      <p:pic>
        <p:nvPicPr>
          <p:cNvPr id="5" name="Picture 5" descr="A picture containing diagram&#10;&#10;Description automatically generated">
            <a:extLst>
              <a:ext uri="{FF2B5EF4-FFF2-40B4-BE49-F238E27FC236}">
                <a16:creationId xmlns:a16="http://schemas.microsoft.com/office/drawing/2014/main" id="{7DE43FCB-0062-30C0-2546-71F5B051155D}"/>
              </a:ext>
            </a:extLst>
          </p:cNvPr>
          <p:cNvPicPr>
            <a:picLocks noChangeAspect="1"/>
          </p:cNvPicPr>
          <p:nvPr/>
        </p:nvPicPr>
        <p:blipFill>
          <a:blip r:embed="rId2"/>
          <a:stretch>
            <a:fillRect/>
          </a:stretch>
        </p:blipFill>
        <p:spPr>
          <a:xfrm>
            <a:off x="71537" y="88240"/>
            <a:ext cx="3975569" cy="4387508"/>
          </a:xfrm>
          <a:prstGeom prst="rect">
            <a:avLst/>
          </a:prstGeom>
        </p:spPr>
      </p:pic>
      <p:sp>
        <p:nvSpPr>
          <p:cNvPr id="4" name="TextBox 3">
            <a:extLst>
              <a:ext uri="{FF2B5EF4-FFF2-40B4-BE49-F238E27FC236}">
                <a16:creationId xmlns:a16="http://schemas.microsoft.com/office/drawing/2014/main" id="{19B99E2A-1144-525D-4F5E-0C1C8C4FC840}"/>
              </a:ext>
            </a:extLst>
          </p:cNvPr>
          <p:cNvSpPr txBox="1"/>
          <p:nvPr/>
        </p:nvSpPr>
        <p:spPr>
          <a:xfrm>
            <a:off x="211755" y="4655457"/>
            <a:ext cx="3975569" cy="1200329"/>
          </a:xfrm>
          <a:prstGeom prst="rect">
            <a:avLst/>
          </a:prstGeom>
          <a:noFill/>
        </p:spPr>
        <p:txBody>
          <a:bodyPr wrap="square" rtlCol="0">
            <a:spAutoFit/>
          </a:bodyPr>
          <a:lstStyle/>
          <a:p>
            <a:r>
              <a:rPr lang="es-MX" dirty="0">
                <a:latin typeface="Agency FB" panose="020B0503020202020204" pitchFamily="34" charset="0"/>
              </a:rPr>
              <a:t>Ella creyó que podía pero estaba cansada…</a:t>
            </a:r>
          </a:p>
          <a:p>
            <a:r>
              <a:rPr lang="es-MX" dirty="0">
                <a:latin typeface="Agency FB" panose="020B0503020202020204" pitchFamily="34" charset="0"/>
              </a:rPr>
              <a:t>Así que descanso y ¿sabes que? El mundo siguió y estaba bien.  Ella sabia que podía volver a intentarlo mañana.  </a:t>
            </a:r>
          </a:p>
        </p:txBody>
      </p:sp>
    </p:spTree>
    <p:extLst>
      <p:ext uri="{BB962C8B-B14F-4D97-AF65-F5344CB8AC3E}">
        <p14:creationId xmlns:p14="http://schemas.microsoft.com/office/powerpoint/2010/main" val="2096711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7">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841D63-2B74-4D35-84DF-F96611312283}"/>
              </a:ext>
            </a:extLst>
          </p:cNvPr>
          <p:cNvSpPr>
            <a:spLocks noGrp="1"/>
          </p:cNvSpPr>
          <p:nvPr>
            <p:ph type="title"/>
          </p:nvPr>
        </p:nvSpPr>
        <p:spPr>
          <a:xfrm>
            <a:off x="202129" y="-663175"/>
            <a:ext cx="11331587" cy="2275480"/>
          </a:xfrm>
        </p:spPr>
        <p:txBody>
          <a:bodyPr>
            <a:normAutofit/>
          </a:bodyPr>
          <a:lstStyle/>
          <a:p>
            <a:r>
              <a:rPr lang="es-MX" sz="3200" dirty="0">
                <a:latin typeface="Aharoni"/>
                <a:cs typeface="Angsana New"/>
              </a:rPr>
              <a:t>Habilidades básicas de afrontamiento Continuación</a:t>
            </a:r>
            <a:r>
              <a:rPr lang="en-US" sz="3200" dirty="0">
                <a:latin typeface="Aharoni"/>
                <a:cs typeface="Angsana New"/>
              </a:rPr>
              <a:t>
</a:t>
            </a:r>
            <a:endParaRPr lang="en-US" sz="3200" dirty="0"/>
          </a:p>
        </p:txBody>
      </p:sp>
      <p:sp>
        <p:nvSpPr>
          <p:cNvPr id="3" name="Content Placeholder 2">
            <a:extLst>
              <a:ext uri="{FF2B5EF4-FFF2-40B4-BE49-F238E27FC236}">
                <a16:creationId xmlns:a16="http://schemas.microsoft.com/office/drawing/2014/main" id="{E71E4BE0-6C67-43F2-90A6-8116D7773146}"/>
              </a:ext>
            </a:extLst>
          </p:cNvPr>
          <p:cNvSpPr>
            <a:spLocks noGrp="1"/>
          </p:cNvSpPr>
          <p:nvPr>
            <p:ph idx="1"/>
          </p:nvPr>
        </p:nvSpPr>
        <p:spPr>
          <a:xfrm>
            <a:off x="394238" y="1266764"/>
            <a:ext cx="7100878" cy="5709903"/>
          </a:xfrm>
        </p:spPr>
        <p:txBody>
          <a:bodyPr vert="horz" lIns="91440" tIns="45720" rIns="91440" bIns="45720" rtlCol="0" anchor="t">
            <a:noAutofit/>
          </a:bodyPr>
          <a:lstStyle/>
          <a:p>
            <a:pPr>
              <a:lnSpc>
                <a:spcPct val="100000"/>
              </a:lnSpc>
            </a:pPr>
            <a:r>
              <a:rPr lang="es-MX" sz="1700" b="1" dirty="0">
                <a:ea typeface="+mn-lt"/>
                <a:cs typeface="+mn-lt"/>
              </a:rPr>
              <a:t>Tómese un tiempo </a:t>
            </a:r>
          </a:p>
          <a:p>
            <a:pPr lvl="1">
              <a:lnSpc>
                <a:spcPct val="100000"/>
              </a:lnSpc>
            </a:pPr>
            <a:r>
              <a:rPr lang="es-MX" sz="1700" dirty="0">
                <a:ea typeface="+mn-lt"/>
                <a:cs typeface="+mn-lt"/>
              </a:rPr>
              <a:t>El cuidado personal no es opcional.  Esto podría ser simplemente una hora de relajación, una cena fuera, un masaje o una película.  Escuche algo de música, lea un libro o baile.  Pruebe diferentes cosas y vea lo que necesita.  </a:t>
            </a:r>
          </a:p>
          <a:p>
            <a:pPr>
              <a:lnSpc>
                <a:spcPct val="100000"/>
              </a:lnSpc>
            </a:pPr>
            <a:r>
              <a:rPr lang="es-MX" sz="1700" b="1" dirty="0">
                <a:ea typeface="+mn-lt"/>
                <a:cs typeface="+mn-lt"/>
              </a:rPr>
              <a:t>Encuentra tu tribu</a:t>
            </a:r>
          </a:p>
          <a:p>
            <a:pPr lvl="1">
              <a:lnSpc>
                <a:spcPct val="100000"/>
              </a:lnSpc>
            </a:pPr>
            <a:r>
              <a:rPr lang="es-MX" sz="1700" dirty="0">
                <a:ea typeface="+mn-lt"/>
                <a:cs typeface="+mn-lt"/>
              </a:rPr>
              <a:t>Nunca se debe sentir aislado.  El aislamiento en si mismo puede ser estresante.  No esta solo/a, y superara esta etapa.  Es bueno hablar con familiares y amigos, pero hablar con otros padres que puedan relacionarse directamente con sus problemas puede ser aun mejor.  </a:t>
            </a:r>
          </a:p>
          <a:p>
            <a:pPr>
              <a:lnSpc>
                <a:spcPct val="100000"/>
              </a:lnSpc>
            </a:pPr>
            <a:r>
              <a:rPr lang="es-MX" sz="1700" b="1" dirty="0">
                <a:ea typeface="+mn-lt"/>
                <a:cs typeface="+mn-lt"/>
              </a:rPr>
              <a:t>Ejercicio</a:t>
            </a:r>
            <a:endParaRPr lang="es-MX" sz="1700" b="1" dirty="0"/>
          </a:p>
          <a:p>
            <a:pPr lvl="1">
              <a:lnSpc>
                <a:spcPct val="100000"/>
              </a:lnSpc>
            </a:pPr>
            <a:r>
              <a:rPr lang="es-MX" sz="1700" dirty="0">
                <a:ea typeface="+mn-lt"/>
                <a:cs typeface="+mn-lt"/>
              </a:rPr>
              <a:t>Se ha demostrado que hacer ejercicio reduce significativamente el estrés. Si tiene estrés o ansiedad reprimidos, salga a caminar o a correr. El ejercicio y otras actividades físicas producen endorfinas, sustancias químicas en el cerebro que actúan como analgésicos naturales, también mejoran la capacidad de dormir, lo que a su vez reduce el estrés.  </a:t>
            </a:r>
            <a:endParaRPr lang="es-MX" sz="1700" dirty="0"/>
          </a:p>
          <a:p>
            <a:pPr>
              <a:lnSpc>
                <a:spcPct val="100000"/>
              </a:lnSpc>
            </a:pPr>
            <a:endParaRPr lang="en-US" sz="1000" dirty="0"/>
          </a:p>
        </p:txBody>
      </p:sp>
      <p:pic>
        <p:nvPicPr>
          <p:cNvPr id="5" name="Picture 5">
            <a:extLst>
              <a:ext uri="{FF2B5EF4-FFF2-40B4-BE49-F238E27FC236}">
                <a16:creationId xmlns:a16="http://schemas.microsoft.com/office/drawing/2014/main" id="{EC940E47-BD1E-0D9C-63E9-FA4D5FBAB36A}"/>
              </a:ext>
            </a:extLst>
          </p:cNvPr>
          <p:cNvPicPr>
            <a:picLocks noChangeAspect="1"/>
          </p:cNvPicPr>
          <p:nvPr/>
        </p:nvPicPr>
        <p:blipFill>
          <a:blip r:embed="rId2"/>
          <a:stretch>
            <a:fillRect/>
          </a:stretch>
        </p:blipFill>
        <p:spPr>
          <a:xfrm>
            <a:off x="8153400" y="1138586"/>
            <a:ext cx="3435368" cy="4580490"/>
          </a:xfrm>
          <a:prstGeom prst="rect">
            <a:avLst/>
          </a:prstGeom>
        </p:spPr>
      </p:pic>
    </p:spTree>
    <p:extLst>
      <p:ext uri="{BB962C8B-B14F-4D97-AF65-F5344CB8AC3E}">
        <p14:creationId xmlns:p14="http://schemas.microsoft.com/office/powerpoint/2010/main" val="1364262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8F9D89-54B8-41F8-8839-49992D645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6AD2DE-02D6-42A6-BAC7-103729543963}"/>
              </a:ext>
            </a:extLst>
          </p:cNvPr>
          <p:cNvSpPr>
            <a:spLocks noGrp="1"/>
          </p:cNvSpPr>
          <p:nvPr>
            <p:ph type="title"/>
          </p:nvPr>
        </p:nvSpPr>
        <p:spPr>
          <a:xfrm>
            <a:off x="413571" y="120394"/>
            <a:ext cx="6040966" cy="2275480"/>
          </a:xfrm>
        </p:spPr>
        <p:txBody>
          <a:bodyPr>
            <a:normAutofit/>
          </a:bodyPr>
          <a:lstStyle/>
          <a:p>
            <a:pPr algn="ctr">
              <a:lnSpc>
                <a:spcPct val="90000"/>
              </a:lnSpc>
            </a:pPr>
            <a:r>
              <a:rPr lang="en-US" sz="3600" dirty="0">
                <a:latin typeface="Aharoni"/>
                <a:cs typeface="Angsana New"/>
              </a:rPr>
              <a:t>HABILIDADES BÁSICAS DE AFRONTAMIENTO CONTINUACIÓN
</a:t>
            </a:r>
            <a:endParaRPr lang="en-US" sz="3600" dirty="0"/>
          </a:p>
        </p:txBody>
      </p:sp>
      <p:sp>
        <p:nvSpPr>
          <p:cNvPr id="3" name="Content Placeholder 2">
            <a:extLst>
              <a:ext uri="{FF2B5EF4-FFF2-40B4-BE49-F238E27FC236}">
                <a16:creationId xmlns:a16="http://schemas.microsoft.com/office/drawing/2014/main" id="{1F5A9E1C-5654-4CB9-903B-0C8C4EB0E0AB}"/>
              </a:ext>
            </a:extLst>
          </p:cNvPr>
          <p:cNvSpPr>
            <a:spLocks noGrp="1"/>
          </p:cNvSpPr>
          <p:nvPr>
            <p:ph idx="1"/>
          </p:nvPr>
        </p:nvSpPr>
        <p:spPr>
          <a:xfrm>
            <a:off x="703161" y="2039749"/>
            <a:ext cx="5257799" cy="5262589"/>
          </a:xfrm>
        </p:spPr>
        <p:txBody>
          <a:bodyPr vert="horz" lIns="91440" tIns="45720" rIns="91440" bIns="45720" rtlCol="0" anchor="t">
            <a:normAutofit/>
          </a:bodyPr>
          <a:lstStyle/>
          <a:p>
            <a:r>
              <a:rPr lang="es-MX" sz="1800" b="1" dirty="0"/>
              <a:t>Risa</a:t>
            </a:r>
          </a:p>
          <a:p>
            <a:pPr lvl="1"/>
            <a:r>
              <a:rPr lang="es-MX" dirty="0"/>
              <a:t>La risa es realmente la </a:t>
            </a:r>
            <a:r>
              <a:rPr lang="es-MX" dirty="0" err="1"/>
              <a:t>major</a:t>
            </a:r>
            <a:r>
              <a:rPr lang="es-MX" dirty="0"/>
              <a:t> medicina. Los beneficios a corto plazo de la risa incluyen estimular nuestros corazones, pulmones y </a:t>
            </a:r>
            <a:r>
              <a:rPr lang="es-MX" dirty="0" err="1"/>
              <a:t>musculos</a:t>
            </a:r>
            <a:r>
              <a:rPr lang="es-MX" dirty="0"/>
              <a:t>.  La risa libera endorfinas para sentirse bien, que ayudan a relajarse y </a:t>
            </a:r>
            <a:r>
              <a:rPr lang="es-MX" dirty="0" err="1"/>
              <a:t>reducer</a:t>
            </a:r>
            <a:r>
              <a:rPr lang="es-MX" dirty="0"/>
              <a:t> el </a:t>
            </a:r>
            <a:r>
              <a:rPr lang="es-MX" dirty="0" err="1"/>
              <a:t>estres</a:t>
            </a:r>
            <a:r>
              <a:rPr lang="es-MX" dirty="0"/>
              <a:t>.  RECUERDA, NO TENGAS MIEDO HACER EL RIDICULO! </a:t>
            </a:r>
          </a:p>
          <a:p>
            <a:r>
              <a:rPr lang="es-MX" sz="1800" b="1" dirty="0" err="1"/>
              <a:t>Celebrate</a:t>
            </a:r>
            <a:r>
              <a:rPr lang="es-MX" sz="1800" b="1" dirty="0"/>
              <a:t> a ti mismo</a:t>
            </a:r>
          </a:p>
          <a:p>
            <a:pPr lvl="1"/>
            <a:r>
              <a:rPr lang="es-MX" dirty="0"/>
              <a:t>No olvides de darte recompensas, por ejemplo, la </a:t>
            </a:r>
            <a:r>
              <a:rPr lang="es-MX" dirty="0" err="1"/>
              <a:t>celebracion</a:t>
            </a:r>
            <a:r>
              <a:rPr lang="es-MX" dirty="0"/>
              <a:t> del Viernes. </a:t>
            </a:r>
          </a:p>
          <a:p>
            <a:pPr lvl="1"/>
            <a:endParaRPr lang="en-US" dirty="0"/>
          </a:p>
        </p:txBody>
      </p:sp>
      <p:pic>
        <p:nvPicPr>
          <p:cNvPr id="4" name="Picture 4" descr="A group of people posing for the camera&#10;&#10;Description automatically generated">
            <a:extLst>
              <a:ext uri="{FF2B5EF4-FFF2-40B4-BE49-F238E27FC236}">
                <a16:creationId xmlns:a16="http://schemas.microsoft.com/office/drawing/2014/main" id="{EAABAA70-B38E-4809-8DB0-54A94102ECA6}"/>
              </a:ext>
            </a:extLst>
          </p:cNvPr>
          <p:cNvPicPr>
            <a:picLocks noChangeAspect="1"/>
          </p:cNvPicPr>
          <p:nvPr/>
        </p:nvPicPr>
        <p:blipFill rotWithShape="1">
          <a:blip r:embed="rId2"/>
          <a:srcRect t="2298" r="2" b="11460"/>
          <a:stretch/>
        </p:blipFill>
        <p:spPr>
          <a:xfrm>
            <a:off x="8440888" y="120394"/>
            <a:ext cx="3550047" cy="4066292"/>
          </a:xfrm>
          <a:prstGeom prst="rect">
            <a:avLst/>
          </a:prstGeom>
        </p:spPr>
      </p:pic>
      <p:pic>
        <p:nvPicPr>
          <p:cNvPr id="5" name="Picture 5">
            <a:extLst>
              <a:ext uri="{FF2B5EF4-FFF2-40B4-BE49-F238E27FC236}">
                <a16:creationId xmlns:a16="http://schemas.microsoft.com/office/drawing/2014/main" id="{53A411D6-A764-29C8-56D3-953862F7E637}"/>
              </a:ext>
            </a:extLst>
          </p:cNvPr>
          <p:cNvPicPr>
            <a:picLocks noChangeAspect="1"/>
          </p:cNvPicPr>
          <p:nvPr/>
        </p:nvPicPr>
        <p:blipFill>
          <a:blip r:embed="rId3"/>
          <a:stretch>
            <a:fillRect/>
          </a:stretch>
        </p:blipFill>
        <p:spPr>
          <a:xfrm>
            <a:off x="6809317" y="3081867"/>
            <a:ext cx="2743200" cy="3657600"/>
          </a:xfrm>
          <a:prstGeom prst="rect">
            <a:avLst/>
          </a:prstGeom>
        </p:spPr>
      </p:pic>
    </p:spTree>
    <p:extLst>
      <p:ext uri="{BB962C8B-B14F-4D97-AF65-F5344CB8AC3E}">
        <p14:creationId xmlns:p14="http://schemas.microsoft.com/office/powerpoint/2010/main" val="4010055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419E3D9-C5FB-41A9-B6D2-DFB210BB6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3" name="Rectangle 12">
            <a:extLst>
              <a:ext uri="{FF2B5EF4-FFF2-40B4-BE49-F238E27FC236}">
                <a16:creationId xmlns:a16="http://schemas.microsoft.com/office/drawing/2014/main" id="{367909BF-1DF7-4ACE-8F58-6CF719BB2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a:extLst>
              <a:ext uri="{FF2B5EF4-FFF2-40B4-BE49-F238E27FC236}">
                <a16:creationId xmlns:a16="http://schemas.microsoft.com/office/drawing/2014/main" id="{89E8BEDB-0BBC-4F21-9CFB-8530D664C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 name="Group 16">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8" name="Straight Connector 17">
              <a:extLst>
                <a:ext uri="{FF2B5EF4-FFF2-40B4-BE49-F238E27FC236}">
                  <a16:creationId xmlns:a16="http://schemas.microsoft.com/office/drawing/2014/main" id="{51D6D676-6F2F-4446-9935-2D8D0382147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BAEA2B-9C25-4B43-8C9A-A9D0C3E9B1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1FC5F3A-7F1A-4EE8-A913-C8E96ACC3C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420551B3-B4DA-48EE-988C-4FAEAEB5C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613DF084-4DA1-AD7F-6A61-9E1DD6544D6D}"/>
              </a:ext>
            </a:extLst>
          </p:cNvPr>
          <p:cNvPicPr>
            <a:picLocks noGrp="1" noChangeAspect="1"/>
          </p:cNvPicPr>
          <p:nvPr>
            <p:ph idx="1"/>
          </p:nvPr>
        </p:nvPicPr>
        <p:blipFill rotWithShape="1">
          <a:blip r:embed="rId2">
            <a:alphaModFix/>
          </a:blip>
          <a:srcRect t="19088" b="5912"/>
          <a:stretch/>
        </p:blipFill>
        <p:spPr>
          <a:xfrm>
            <a:off x="1" y="10"/>
            <a:ext cx="12191999" cy="6857989"/>
          </a:xfrm>
          <a:prstGeom prst="rect">
            <a:avLst/>
          </a:prstGeom>
        </p:spPr>
      </p:pic>
      <p:sp>
        <p:nvSpPr>
          <p:cNvPr id="24" name="Rectangle 23">
            <a:extLst>
              <a:ext uri="{FF2B5EF4-FFF2-40B4-BE49-F238E27FC236}">
                <a16:creationId xmlns:a16="http://schemas.microsoft.com/office/drawing/2014/main" id="{87FD26E4-041F-4EF2-B92D-6034C0F8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37549"/>
            <a:ext cx="12191999" cy="5058137"/>
          </a:xfrm>
          <a:prstGeom prst="rect">
            <a:avLst/>
          </a:prstGeom>
          <a:gradFill flip="none" rotWithShape="1">
            <a:gsLst>
              <a:gs pos="50000">
                <a:schemeClr val="bg1">
                  <a:alpha val="30000"/>
                </a:schemeClr>
              </a:gs>
              <a:gs pos="80000">
                <a:schemeClr val="bg1">
                  <a:alpha val="15000"/>
                </a:schemeClr>
              </a:gs>
              <a:gs pos="0">
                <a:schemeClr val="bg1">
                  <a:alpha val="0"/>
                </a:schemeClr>
              </a:gs>
              <a:gs pos="20000">
                <a:schemeClr val="bg1">
                  <a:alpha val="15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ACEB1-AA18-F0DB-8282-2195D851AC30}"/>
              </a:ext>
            </a:extLst>
          </p:cNvPr>
          <p:cNvSpPr>
            <a:spLocks noGrp="1"/>
          </p:cNvSpPr>
          <p:nvPr>
            <p:ph type="title"/>
          </p:nvPr>
        </p:nvSpPr>
        <p:spPr>
          <a:xfrm>
            <a:off x="1374322" y="1179739"/>
            <a:ext cx="9443357" cy="2753880"/>
          </a:xfrm>
        </p:spPr>
        <p:txBody>
          <a:bodyPr vert="horz" lIns="91440" tIns="45720" rIns="91440" bIns="45720" rtlCol="0" anchor="b">
            <a:normAutofit/>
          </a:bodyPr>
          <a:lstStyle/>
          <a:p>
            <a:pPr algn="ctr">
              <a:lnSpc>
                <a:spcPct val="83000"/>
              </a:lnSpc>
            </a:pPr>
            <a:r>
              <a:rPr lang="en-US" sz="6800" cap="all" spc="-100" dirty="0"/>
              <a:t>Gracias!</a:t>
            </a:r>
          </a:p>
        </p:txBody>
      </p:sp>
    </p:spTree>
    <p:extLst>
      <p:ext uri="{BB962C8B-B14F-4D97-AF65-F5344CB8AC3E}">
        <p14:creationId xmlns:p14="http://schemas.microsoft.com/office/powerpoint/2010/main" val="1847307906"/>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DarkSeedLeftStep">
      <a:dk1>
        <a:srgbClr val="000000"/>
      </a:dk1>
      <a:lt1>
        <a:srgbClr val="FFFFFF"/>
      </a:lt1>
      <a:dk2>
        <a:srgbClr val="1C2432"/>
      </a:dk2>
      <a:lt2>
        <a:srgbClr val="F1F3F0"/>
      </a:lt2>
      <a:accent1>
        <a:srgbClr val="D329E7"/>
      </a:accent1>
      <a:accent2>
        <a:srgbClr val="7217D5"/>
      </a:accent2>
      <a:accent3>
        <a:srgbClr val="382DE7"/>
      </a:accent3>
      <a:accent4>
        <a:srgbClr val="175BD5"/>
      </a:accent4>
      <a:accent5>
        <a:srgbClr val="29BCE7"/>
      </a:accent5>
      <a:accent6>
        <a:srgbClr val="15C2A2"/>
      </a:accent6>
      <a:hlink>
        <a:srgbClr val="3F8CBF"/>
      </a:hlink>
      <a:folHlink>
        <a:srgbClr val="7F7F7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DividendVTI">
  <a:themeElements>
    <a:clrScheme name="AnalogousFromDarkSeedLeftStep">
      <a:dk1>
        <a:srgbClr val="000000"/>
      </a:dk1>
      <a:lt1>
        <a:srgbClr val="FFFFFF"/>
      </a:lt1>
      <a:dk2>
        <a:srgbClr val="221B33"/>
      </a:dk2>
      <a:lt2>
        <a:srgbClr val="F0F3F1"/>
      </a:lt2>
      <a:accent1>
        <a:srgbClr val="E729A7"/>
      </a:accent1>
      <a:accent2>
        <a:srgbClr val="C517D5"/>
      </a:accent2>
      <a:accent3>
        <a:srgbClr val="8829E7"/>
      </a:accent3>
      <a:accent4>
        <a:srgbClr val="3C2DD9"/>
      </a:accent4>
      <a:accent5>
        <a:srgbClr val="2968E7"/>
      </a:accent5>
      <a:accent6>
        <a:srgbClr val="17A5D5"/>
      </a:accent6>
      <a:hlink>
        <a:srgbClr val="3F54BF"/>
      </a:hlink>
      <a:folHlink>
        <a:srgbClr val="7F7F7F"/>
      </a:folHlink>
    </a:clrScheme>
    <a:fontScheme name="Dividend">
      <a:majorFont>
        <a:latin typeface="Univers Condensed"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Univers"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3.xml><?xml version="1.0" encoding="utf-8"?>
<a:theme xmlns:a="http://schemas.openxmlformats.org/drawingml/2006/main" name="BlocksVTI">
  <a:themeElements>
    <a:clrScheme name="AnalogousFromRegularSeed_2SEEDS">
      <a:dk1>
        <a:srgbClr val="000000"/>
      </a:dk1>
      <a:lt1>
        <a:srgbClr val="FFFFFF"/>
      </a:lt1>
      <a:dk2>
        <a:srgbClr val="243341"/>
      </a:dk2>
      <a:lt2>
        <a:srgbClr val="E2E7E8"/>
      </a:lt2>
      <a:accent1>
        <a:srgbClr val="D54617"/>
      </a:accent1>
      <a:accent2>
        <a:srgbClr val="E7294A"/>
      </a:accent2>
      <a:accent3>
        <a:srgbClr val="D19725"/>
      </a:accent3>
      <a:accent4>
        <a:srgbClr val="14B693"/>
      </a:accent4>
      <a:accent5>
        <a:srgbClr val="26B1D4"/>
      </a:accent5>
      <a:accent6>
        <a:srgbClr val="1760D5"/>
      </a:accent6>
      <a:hlink>
        <a:srgbClr val="388CA8"/>
      </a:hlink>
      <a:folHlink>
        <a:srgbClr val="7F7F7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sVTI" id="{31656FE6-20D8-4105-85EA-706EC9332BE9}" vid="{039DFFC9-9B25-4063-9235-B287A446F509}"/>
    </a:ext>
  </a:extLst>
</a:theme>
</file>

<file path=ppt/theme/theme4.xml><?xml version="1.0" encoding="utf-8"?>
<a:theme xmlns:a="http://schemas.openxmlformats.org/drawingml/2006/main" name="FadeVTI">
  <a:themeElements>
    <a:clrScheme name="gradient">
      <a:dk1>
        <a:sysClr val="windowText" lastClr="000000"/>
      </a:dk1>
      <a:lt1>
        <a:sysClr val="window" lastClr="FFFFFF"/>
      </a:lt1>
      <a:dk2>
        <a:srgbClr val="203040"/>
      </a:dk2>
      <a:lt2>
        <a:srgbClr val="ECF0F0"/>
      </a:lt2>
      <a:accent1>
        <a:srgbClr val="00BAC8"/>
      </a:accent1>
      <a:accent2>
        <a:srgbClr val="794DFF"/>
      </a:accent2>
      <a:accent3>
        <a:srgbClr val="00D17D"/>
      </a:accent3>
      <a:accent4>
        <a:srgbClr val="E69500"/>
      </a:accent4>
      <a:accent5>
        <a:srgbClr val="FE5D21"/>
      </a:accent5>
      <a:accent6>
        <a:srgbClr val="DA2A69"/>
      </a:accent6>
      <a:hlink>
        <a:srgbClr val="3E8FF1"/>
      </a:hlink>
      <a:folHlink>
        <a:srgbClr val="939393"/>
      </a:folHlink>
    </a:clrScheme>
    <a:fontScheme name="Custom 49">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ppt/theme/theme5.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726</TotalTime>
  <Words>2171</Words>
  <Application>Microsoft Office PowerPoint</Application>
  <PresentationFormat>Widescreen</PresentationFormat>
  <Paragraphs>117</Paragraphs>
  <Slides>25</Slides>
  <Notes>1</Notes>
  <HiddenSlides>0</HiddenSlides>
  <MMClips>0</MMClips>
  <ScaleCrop>false</ScaleCrop>
  <HeadingPairs>
    <vt:vector size="4" baseType="variant">
      <vt:variant>
        <vt:lpstr>Theme</vt:lpstr>
      </vt:variant>
      <vt:variant>
        <vt:i4>6</vt:i4>
      </vt:variant>
      <vt:variant>
        <vt:lpstr>Slide Titles</vt:lpstr>
      </vt:variant>
      <vt:variant>
        <vt:i4>25</vt:i4>
      </vt:variant>
    </vt:vector>
  </HeadingPairs>
  <TitlesOfParts>
    <vt:vector size="31" baseType="lpstr">
      <vt:lpstr>SavonVTI</vt:lpstr>
      <vt:lpstr>DividendVTI</vt:lpstr>
      <vt:lpstr>BlocksVTI</vt:lpstr>
      <vt:lpstr>FadeVTI</vt:lpstr>
      <vt:lpstr>SketchyVTI</vt:lpstr>
      <vt:lpstr>office theme</vt:lpstr>
      <vt:lpstr>Depresión, ansiedad y manejo de sus propias emociones
</vt:lpstr>
      <vt:lpstr>Objetivos
</vt:lpstr>
      <vt:lpstr> Ansiedad
</vt:lpstr>
      <vt:lpstr>Ansiedad </vt:lpstr>
      <vt:lpstr> ansiedad Continuación</vt:lpstr>
      <vt:lpstr>¿Cómo puedo ayudar a mi estudiante con ansiedad?
</vt:lpstr>
      <vt:lpstr>Apoyar en Lugar de Siempre ser Complaciente 
</vt:lpstr>
      <vt:lpstr>Apoyar en Lugar de Siempre ser Complaciente Continuación 
</vt:lpstr>
      <vt:lpstr>Limitar el tiempo de pantalla 
</vt:lpstr>
      <vt:lpstr>Técnica de ponerse en tierra: 
</vt:lpstr>
      <vt:lpstr>Depresión </vt:lpstr>
      <vt:lpstr>  depresión continuación
</vt:lpstr>
      <vt:lpstr>¿Cómo puedo ayudar a mi estudiante con depresión?
</vt:lpstr>
      <vt:lpstr>Apoyo para los estudiantes con depresión
</vt:lpstr>
      <vt:lpstr>Apoyo para  los Estudiantes con Depresión
</vt:lpstr>
      <vt:lpstr>Manejar sus Propias Emociones como Padres
</vt:lpstr>
      <vt:lpstr>    FACTORES ESTRESANTES ÚNICOS DE SER PADRES
</vt:lpstr>
      <vt:lpstr>LOS FACTORES ESTRESANTES ÚNICOS DE SER PADRE CONTINUACIÓN
</vt:lpstr>
      <vt:lpstr>Diez Distorsiones Cognitivas que Pueden Afectar las Emociones de los Padres
</vt:lpstr>
      <vt:lpstr> Diez Distorsiones Cognitivas Continuación
</vt:lpstr>
      <vt:lpstr>Desempaca sus emociones primero
</vt:lpstr>
      <vt:lpstr>BASIC COPING SKILLS FOR PARENTS </vt:lpstr>
      <vt:lpstr>Habilidades básicas de afrontamiento Continuación
</vt:lpstr>
      <vt:lpstr>HABILIDADES BÁSICAS DE AFRONTAMIENTO CONTINUACIÓN
</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Katya Quirarte</dc:creator>
  <cp:lastModifiedBy>Katya Quirarte</cp:lastModifiedBy>
  <cp:revision>9</cp:revision>
  <dcterms:created xsi:type="dcterms:W3CDTF">2023-04-03T18:59:40Z</dcterms:created>
  <dcterms:modified xsi:type="dcterms:W3CDTF">2023-05-19T20:20:39Z</dcterms:modified>
</cp:coreProperties>
</file>