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6" r:id="rId2"/>
    <p:sldId id="260" r:id="rId3"/>
    <p:sldId id="266" r:id="rId4"/>
    <p:sldId id="267" r:id="rId5"/>
    <p:sldId id="262" r:id="rId6"/>
    <p:sldId id="263" r:id="rId7"/>
    <p:sldId id="264" r:id="rId8"/>
    <p:sldId id="265" r:id="rId9"/>
    <p:sldId id="257" r:id="rId10"/>
    <p:sldId id="259" r:id="rId11"/>
    <p:sldId id="276" r:id="rId12"/>
    <p:sldId id="277" r:id="rId13"/>
    <p:sldId id="278" r:id="rId14"/>
    <p:sldId id="279" r:id="rId15"/>
    <p:sldId id="268" r:id="rId16"/>
    <p:sldId id="285" r:id="rId17"/>
    <p:sldId id="269" r:id="rId18"/>
    <p:sldId id="270" r:id="rId19"/>
    <p:sldId id="273" r:id="rId20"/>
    <p:sldId id="271" r:id="rId21"/>
    <p:sldId id="284" r:id="rId22"/>
    <p:sldId id="274" r:id="rId23"/>
    <p:sldId id="288" r:id="rId24"/>
    <p:sldId id="280" r:id="rId25"/>
    <p:sldId id="287" r:id="rId26"/>
    <p:sldId id="281" r:id="rId27"/>
    <p:sldId id="286" r:id="rId28"/>
    <p:sldId id="283" r:id="rId29"/>
    <p:sldId id="28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7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8A7422-202C-458F-BAC8-87C2740096D6}" v="1731" dt="2023-02-07T18:12:33.9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37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5/10/relationships/revisionInfo" Target="revisionInfo.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0" y="166977"/>
            <a:ext cx="12192000" cy="1509423"/>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79CFAE-4D51-431D-8617-D704E754D620}"/>
              </a:ext>
            </a:extLst>
          </p:cNvPr>
          <p:cNvSpPr>
            <a:spLocks noGrp="1"/>
          </p:cNvSpPr>
          <p:nvPr>
            <p:ph type="subTitle" idx="1"/>
          </p:nvPr>
        </p:nvSpPr>
        <p:spPr>
          <a:xfrm>
            <a:off x="0" y="1676400"/>
            <a:ext cx="12192000" cy="336106"/>
          </a:xfrm>
        </p:spPr>
        <p:txBody>
          <a:bodyPr/>
          <a:lstStyle>
            <a:lvl1pPr marL="0" indent="0" algn="ctr">
              <a:buNone/>
              <a:defRPr sz="2400">
                <a:solidFill>
                  <a:schemeClr val="tx1"/>
                </a:solidFill>
                <a:latin typeface="Lato" panose="020F0502020204030203" pitchFamily="34" charset="0"/>
                <a:ea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8796" y="1986694"/>
            <a:ext cx="4639932" cy="4765922"/>
          </a:xfrm>
          <a:prstGeom prst="rect">
            <a:avLst/>
          </a:prstGeom>
        </p:spPr>
      </p:pic>
    </p:spTree>
    <p:extLst>
      <p:ext uri="{BB962C8B-B14F-4D97-AF65-F5344CB8AC3E}">
        <p14:creationId xmlns:p14="http://schemas.microsoft.com/office/powerpoint/2010/main" val="1166300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ransition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4671391" y="3886200"/>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248478" y="347870"/>
            <a:ext cx="6876941" cy="5496339"/>
          </a:xfrm>
          <a:prstGeom prst="rect">
            <a:avLst/>
          </a:prstGeom>
        </p:spPr>
      </p:pic>
    </p:spTree>
    <p:extLst>
      <p:ext uri="{BB962C8B-B14F-4D97-AF65-F5344CB8AC3E}">
        <p14:creationId xmlns:p14="http://schemas.microsoft.com/office/powerpoint/2010/main" val="687592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1 - text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668297" y="3886200"/>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5315059" y="131197"/>
            <a:ext cx="6876941" cy="5496339"/>
          </a:xfrm>
          <a:prstGeom prst="rect">
            <a:avLst/>
          </a:prstGeom>
        </p:spPr>
      </p:pic>
    </p:spTree>
    <p:extLst>
      <p:ext uri="{BB962C8B-B14F-4D97-AF65-F5344CB8AC3E}">
        <p14:creationId xmlns:p14="http://schemas.microsoft.com/office/powerpoint/2010/main" val="2213837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090C4A3-967F-2B80-5FB6-152241FFF6DD}"/>
              </a:ext>
            </a:extLst>
          </p:cNvPr>
          <p:cNvSpPr/>
          <p:nvPr userDrawn="1"/>
        </p:nvSpPr>
        <p:spPr>
          <a:xfrm>
            <a:off x="0" y="2454965"/>
            <a:ext cx="12192001" cy="1898374"/>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487016" y="3299791"/>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5315059" y="-293205"/>
            <a:ext cx="6876941" cy="5496339"/>
          </a:xfrm>
          <a:prstGeom prst="rect">
            <a:avLst/>
          </a:prstGeom>
          <a:effectLst>
            <a:outerShdw blurRad="76200" dist="12700" dir="2700000" sy="-23000" kx="-800400" algn="bl" rotWithShape="0">
              <a:prstClr val="black">
                <a:alpha val="20000"/>
              </a:prstClr>
            </a:outerShdw>
          </a:effectLst>
        </p:spPr>
      </p:pic>
    </p:spTree>
    <p:extLst>
      <p:ext uri="{BB962C8B-B14F-4D97-AF65-F5344CB8AC3E}">
        <p14:creationId xmlns:p14="http://schemas.microsoft.com/office/powerpoint/2010/main" val="3508555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090C4A3-967F-2B80-5FB6-152241FFF6DD}"/>
              </a:ext>
            </a:extLst>
          </p:cNvPr>
          <p:cNvSpPr/>
          <p:nvPr userDrawn="1"/>
        </p:nvSpPr>
        <p:spPr>
          <a:xfrm>
            <a:off x="0" y="2454965"/>
            <a:ext cx="12192001" cy="1898374"/>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5076519" y="3337062"/>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102703" y="-293205"/>
            <a:ext cx="6876941" cy="5496339"/>
          </a:xfrm>
          <a:prstGeom prst="rect">
            <a:avLst/>
          </a:prstGeom>
          <a:effectLst>
            <a:outerShdw blurRad="76200" dist="12700" dir="8100000" sy="-23000" kx="800400" algn="br" rotWithShape="0">
              <a:prstClr val="black">
                <a:alpha val="20000"/>
              </a:prstClr>
            </a:outerShdw>
          </a:effectLst>
        </p:spPr>
      </p:pic>
    </p:spTree>
    <p:extLst>
      <p:ext uri="{BB962C8B-B14F-4D97-AF65-F5344CB8AC3E}">
        <p14:creationId xmlns:p14="http://schemas.microsoft.com/office/powerpoint/2010/main" val="2934753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404989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106236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Ligh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582831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rgbClr val="00A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981575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Dark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tx1"/>
          </a:solidFill>
          <a:ln>
            <a:noFill/>
          </a:ln>
          <a:effectLst>
            <a:outerShdw dist="165100" dir="2400000" algn="tl" rotWithShape="0">
              <a:srgbClr val="00A7A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748679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Green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rgbClr val="00A7A0"/>
          </a:solidFill>
          <a:ln>
            <a:noFill/>
          </a:ln>
          <a:effectLst>
            <a:outerShdw dist="165100" dir="24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980870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Light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accent1"/>
          </a:solidFill>
          <a:ln>
            <a:noFill/>
          </a:ln>
          <a:effectLst>
            <a:outerShdw dist="165100" dir="24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551232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A5E35-4407-48E6-BBF9-17BE6409E7DB}"/>
              </a:ext>
            </a:extLst>
          </p:cNvPr>
          <p:cNvSpPr>
            <a:spLocks noGrp="1"/>
          </p:cNvSpPr>
          <p:nvPr>
            <p:ph type="title"/>
          </p:nvPr>
        </p:nvSpPr>
        <p:spPr>
          <a:xfrm>
            <a:off x="1350021" y="984531"/>
            <a:ext cx="9491957" cy="884187"/>
          </a:xfrm>
          <a:solidFill>
            <a:schemeClr val="tx1"/>
          </a:solidFill>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5E4550F3-4606-49CC-BCB2-6E6DC74B3C22}"/>
              </a:ext>
            </a:extLst>
          </p:cNvPr>
          <p:cNvSpPr>
            <a:spLocks noGrp="1"/>
          </p:cNvSpPr>
          <p:nvPr>
            <p:ph type="body" idx="1"/>
          </p:nvPr>
        </p:nvSpPr>
        <p:spPr>
          <a:xfrm>
            <a:off x="831850" y="2597543"/>
            <a:ext cx="10515600" cy="3492107"/>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9BDA51-AFD1-45F6-99D8-32B70380E8D8}"/>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02DB4022-7E00-47BF-A67A-DBBC72DC47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B113B1-24AF-4CF6-BC2F-A0FA1249BAD0}"/>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478935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Dark 50/50">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6096000" cy="6336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543181"/>
            <a:ext cx="5181599" cy="1133219"/>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97840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color 50/50">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C07AEC-26E1-0B94-B1F6-EC80272305FC}"/>
              </a:ext>
            </a:extLst>
          </p:cNvPr>
          <p:cNvSpPr/>
          <p:nvPr userDrawn="1"/>
        </p:nvSpPr>
        <p:spPr>
          <a:xfrm>
            <a:off x="0" y="239887"/>
            <a:ext cx="6096000" cy="1436511"/>
          </a:xfrm>
          <a:prstGeom prst="rect">
            <a:avLst/>
          </a:prstGeom>
          <a:solidFill>
            <a:srgbClr val="00A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3EC4DC-7960-057D-1EE9-495F40C13654}"/>
              </a:ext>
            </a:extLst>
          </p:cNvPr>
          <p:cNvSpPr/>
          <p:nvPr userDrawn="1"/>
        </p:nvSpPr>
        <p:spPr>
          <a:xfrm>
            <a:off x="0" y="1759227"/>
            <a:ext cx="6096000" cy="48588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464819"/>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67393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light 50/50">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C07AEC-26E1-0B94-B1F6-EC80272305FC}"/>
              </a:ext>
            </a:extLst>
          </p:cNvPr>
          <p:cNvSpPr/>
          <p:nvPr userDrawn="1"/>
        </p:nvSpPr>
        <p:spPr>
          <a:xfrm>
            <a:off x="0" y="239887"/>
            <a:ext cx="6096000" cy="14365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3EC4DC-7960-057D-1EE9-495F40C13654}"/>
              </a:ext>
            </a:extLst>
          </p:cNvPr>
          <p:cNvSpPr/>
          <p:nvPr userDrawn="1"/>
        </p:nvSpPr>
        <p:spPr>
          <a:xfrm>
            <a:off x="0" y="1759227"/>
            <a:ext cx="6096000" cy="48588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1" y="429684"/>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11972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2834640" cy="6336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260605" y="858649"/>
            <a:ext cx="2409444" cy="1133219"/>
          </a:xfrm>
        </p:spPr>
        <p:txBody>
          <a:bodyPr>
            <a:noAutofit/>
          </a:bodyPr>
          <a:lstStyle>
            <a:lvl1pPr>
              <a:defRPr sz="34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260604" y="2738627"/>
            <a:ext cx="2409444" cy="3514359"/>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3031236" y="281355"/>
            <a:ext cx="832256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9858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LOne Color Light 50/50">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6096000" cy="63367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543181"/>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tx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6" name="Content Placeholder 2">
            <a:extLst>
              <a:ext uri="{FF2B5EF4-FFF2-40B4-BE49-F238E27FC236}">
                <a16:creationId xmlns:a16="http://schemas.microsoft.com/office/drawing/2014/main" id="{DBE5ABB0-B1BF-AD04-FBD1-518E72DF0DFE}"/>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66687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2834640" cy="63367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260605" y="858649"/>
            <a:ext cx="2409444" cy="1133219"/>
          </a:xfrm>
        </p:spPr>
        <p:txBody>
          <a:bodyPr>
            <a:noAutofit/>
          </a:bodyPr>
          <a:lstStyle>
            <a:lvl1pPr>
              <a:defRPr sz="34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260604" y="2738627"/>
            <a:ext cx="2409444" cy="3514359"/>
          </a:xfrm>
        </p:spPr>
        <p:txBody>
          <a:bodyPr>
            <a:normAutofit/>
          </a:bodyPr>
          <a:lstStyle>
            <a:lvl1pPr marL="0" indent="0">
              <a:buNone/>
              <a:defRPr sz="2000">
                <a:solidFill>
                  <a:schemeClr val="tx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3031236" y="281355"/>
            <a:ext cx="832256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50396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70026-665F-4818-8AFF-9A0121FF39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6199394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Gree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0" name="Rectangle 9">
            <a:extLst>
              <a:ext uri="{FF2B5EF4-FFF2-40B4-BE49-F238E27FC236}">
                <a16:creationId xmlns:a16="http://schemas.microsoft.com/office/drawing/2014/main" id="{58216804-465E-4F23-53E9-BB22F74788D1}"/>
              </a:ext>
            </a:extLst>
          </p:cNvPr>
          <p:cNvSpPr/>
          <p:nvPr userDrawn="1"/>
        </p:nvSpPr>
        <p:spPr>
          <a:xfrm>
            <a:off x="0" y="239888"/>
            <a:ext cx="12192000" cy="1325563"/>
          </a:xfrm>
          <a:prstGeom prst="rect">
            <a:avLst/>
          </a:prstGeom>
          <a:solidFill>
            <a:srgbClr val="00A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0827B00-CB12-9291-9B49-E635AD4BB22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20056480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Green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0" name="Rectangle 9">
            <a:extLst>
              <a:ext uri="{FF2B5EF4-FFF2-40B4-BE49-F238E27FC236}">
                <a16:creationId xmlns:a16="http://schemas.microsoft.com/office/drawing/2014/main" id="{58216804-465E-4F23-53E9-BB22F74788D1}"/>
              </a:ext>
            </a:extLst>
          </p:cNvPr>
          <p:cNvSpPr/>
          <p:nvPr userDrawn="1"/>
        </p:nvSpPr>
        <p:spPr>
          <a:xfrm>
            <a:off x="0" y="239888"/>
            <a:ext cx="12192000" cy="1325563"/>
          </a:xfrm>
          <a:prstGeom prst="rect">
            <a:avLst/>
          </a:prstGeom>
          <a:solidFill>
            <a:srgbClr val="00A7A0"/>
          </a:solidFill>
          <a:ln>
            <a:noFill/>
          </a:ln>
          <a:effectLst>
            <a:outerShdw dist="165100" dir="27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0827B00-CB12-9291-9B49-E635AD4BB22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3874845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Dark">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2" name="Rectangle 11">
            <a:extLst>
              <a:ext uri="{FF2B5EF4-FFF2-40B4-BE49-F238E27FC236}">
                <a16:creationId xmlns:a16="http://schemas.microsoft.com/office/drawing/2014/main" id="{FF267299-D19C-BE87-83B7-557DE24C6D84}"/>
              </a:ext>
            </a:extLst>
          </p:cNvPr>
          <p:cNvSpPr/>
          <p:nvPr userDrawn="1"/>
        </p:nvSpPr>
        <p:spPr>
          <a:xfrm>
            <a:off x="0" y="239888"/>
            <a:ext cx="12192000" cy="132556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C78EF5C-88AB-E1BF-EB01-7C1BE78268E2}"/>
              </a:ext>
            </a:extLst>
          </p:cNvPr>
          <p:cNvSpPr>
            <a:spLocks noGrp="1"/>
          </p:cNvSpPr>
          <p:nvPr>
            <p:ph type="title"/>
          </p:nvPr>
        </p:nvSpPr>
        <p:spPr>
          <a:xfrm>
            <a:off x="838200" y="158388"/>
            <a:ext cx="10547126" cy="1325563"/>
          </a:xfrm>
        </p:spPr>
        <p:txBody>
          <a:bodyPr/>
          <a:lstStyle>
            <a:lvl1pPr algn="ctr">
              <a:defRPr>
                <a:solidFill>
                  <a:schemeClr val="bg2"/>
                </a:solidFill>
              </a:defRPr>
            </a:lvl1pPr>
          </a:lstStyle>
          <a:p>
            <a:r>
              <a:rPr lang="en-US"/>
              <a:t>Click to edit Master title style</a:t>
            </a:r>
          </a:p>
        </p:txBody>
      </p:sp>
    </p:spTree>
    <p:extLst>
      <p:ext uri="{BB962C8B-B14F-4D97-AF65-F5344CB8AC3E}">
        <p14:creationId xmlns:p14="http://schemas.microsoft.com/office/powerpoint/2010/main" val="23215437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Dark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2" name="Rectangle 11">
            <a:extLst>
              <a:ext uri="{FF2B5EF4-FFF2-40B4-BE49-F238E27FC236}">
                <a16:creationId xmlns:a16="http://schemas.microsoft.com/office/drawing/2014/main" id="{FF267299-D19C-BE87-83B7-557DE24C6D84}"/>
              </a:ext>
            </a:extLst>
          </p:cNvPr>
          <p:cNvSpPr/>
          <p:nvPr userDrawn="1"/>
        </p:nvSpPr>
        <p:spPr>
          <a:xfrm>
            <a:off x="0" y="239888"/>
            <a:ext cx="12192000" cy="1325563"/>
          </a:xfrm>
          <a:prstGeom prst="rect">
            <a:avLst/>
          </a:prstGeom>
          <a:solidFill>
            <a:schemeClr val="tx1"/>
          </a:solidFill>
          <a:ln>
            <a:noFill/>
          </a:ln>
          <a:effectLst>
            <a:outerShdw dist="165100" dir="2700000" algn="tl" rotWithShape="0">
              <a:srgbClr val="00A7A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C78EF5C-88AB-E1BF-EB01-7C1BE78268E2}"/>
              </a:ext>
            </a:extLst>
          </p:cNvPr>
          <p:cNvSpPr>
            <a:spLocks noGrp="1"/>
          </p:cNvSpPr>
          <p:nvPr>
            <p:ph type="title"/>
          </p:nvPr>
        </p:nvSpPr>
        <p:spPr>
          <a:xfrm>
            <a:off x="838200" y="158388"/>
            <a:ext cx="10547126" cy="1325563"/>
          </a:xfrm>
        </p:spPr>
        <p:txBody>
          <a:bodyPr/>
          <a:lstStyle>
            <a:lvl1pPr algn="ctr">
              <a:defRPr>
                <a:solidFill>
                  <a:schemeClr val="bg2"/>
                </a:solidFill>
              </a:defRPr>
            </a:lvl1pPr>
          </a:lstStyle>
          <a:p>
            <a:r>
              <a:rPr lang="en-US"/>
              <a:t>Click to edit Master title style</a:t>
            </a:r>
          </a:p>
        </p:txBody>
      </p:sp>
    </p:spTree>
    <p:extLst>
      <p:ext uri="{BB962C8B-B14F-4D97-AF65-F5344CB8AC3E}">
        <p14:creationId xmlns:p14="http://schemas.microsoft.com/office/powerpoint/2010/main" val="30432309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Ligh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1" name="Rectangle 10">
            <a:extLst>
              <a:ext uri="{FF2B5EF4-FFF2-40B4-BE49-F238E27FC236}">
                <a16:creationId xmlns:a16="http://schemas.microsoft.com/office/drawing/2014/main" id="{BD9EAA32-34D9-D5AB-9A0F-A1F6AC20DD41}"/>
              </a:ext>
            </a:extLst>
          </p:cNvPr>
          <p:cNvSpPr/>
          <p:nvPr userDrawn="1"/>
        </p:nvSpPr>
        <p:spPr>
          <a:xfrm>
            <a:off x="0" y="239888"/>
            <a:ext cx="12192000" cy="132556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8022C87-1554-7C3C-08B2-716D5667767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41870234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Light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1" name="Rectangle 10">
            <a:extLst>
              <a:ext uri="{FF2B5EF4-FFF2-40B4-BE49-F238E27FC236}">
                <a16:creationId xmlns:a16="http://schemas.microsoft.com/office/drawing/2014/main" id="{BD9EAA32-34D9-D5AB-9A0F-A1F6AC20DD41}"/>
              </a:ext>
            </a:extLst>
          </p:cNvPr>
          <p:cNvSpPr/>
          <p:nvPr userDrawn="1"/>
        </p:nvSpPr>
        <p:spPr>
          <a:xfrm>
            <a:off x="0" y="239888"/>
            <a:ext cx="12192000" cy="1325563"/>
          </a:xfrm>
          <a:prstGeom prst="rect">
            <a:avLst/>
          </a:prstGeom>
          <a:solidFill>
            <a:schemeClr val="accent1"/>
          </a:solidFill>
          <a:ln>
            <a:noFill/>
          </a:ln>
          <a:effectLst>
            <a:outerShdw dist="1651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8022C87-1554-7C3C-08B2-716D5667767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9608937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1058D2B-04BE-F4FB-993B-847BBC2C6F30}"/>
              </a:ext>
            </a:extLst>
          </p:cNvPr>
          <p:cNvSpPr/>
          <p:nvPr userDrawn="1"/>
        </p:nvSpPr>
        <p:spPr>
          <a:xfrm>
            <a:off x="0" y="0"/>
            <a:ext cx="12192000" cy="167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B1823A-C727-436D-9E66-8F17A7999CF0}"/>
              </a:ext>
            </a:extLst>
          </p:cNvPr>
          <p:cNvSpPr>
            <a:spLocks noGrp="1"/>
          </p:cNvSpPr>
          <p:nvPr>
            <p:ph type="title"/>
          </p:nvPr>
        </p:nvSpPr>
        <p:spPr/>
        <p:txBody>
          <a:bodyPr>
            <a:normAutofit/>
          </a:bodyPr>
          <a:lstStyle>
            <a:lvl1pPr algn="ctr">
              <a:defRPr sz="400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BF9D94A8-76A0-46A3-8C2A-80871D161EC9}"/>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4" name="Footer Placeholder 3">
            <a:extLst>
              <a:ext uri="{FF2B5EF4-FFF2-40B4-BE49-F238E27FC236}">
                <a16:creationId xmlns:a16="http://schemas.microsoft.com/office/drawing/2014/main" id="{99F65BA8-5B49-4FE2-8246-2562998AB3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DF8DC5-5C29-422E-9713-4FDB7DAAE3A5}"/>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6175489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0E12B-5924-4354-8DF0-B41892C0D851}"/>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3" name="Footer Placeholder 2">
            <a:extLst>
              <a:ext uri="{FF2B5EF4-FFF2-40B4-BE49-F238E27FC236}">
                <a16:creationId xmlns:a16="http://schemas.microsoft.com/office/drawing/2014/main" id="{28F99C4A-5ED6-4477-ADC5-F5305E018D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0C5E6B-5FD9-4D36-8236-CD224BD85EDD}"/>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666919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tx1"/>
          </a:solidFill>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6890871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Shad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tx1"/>
          </a:solidFill>
          <a:effectLst>
            <a:outerShdw dist="76200" dir="2700000" algn="tl" rotWithShape="0">
              <a:srgbClr val="00A7A0"/>
            </a:outerShdw>
          </a:effectLst>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0810028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Ligh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accent1"/>
          </a:solidFill>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031190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Caption Light Shadow">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9" name="Title 1">
            <a:extLst>
              <a:ext uri="{FF2B5EF4-FFF2-40B4-BE49-F238E27FC236}">
                <a16:creationId xmlns:a16="http://schemas.microsoft.com/office/drawing/2014/main" id="{81D30A1D-FC0E-0FCD-7218-B9D2A026D8EB}"/>
              </a:ext>
            </a:extLst>
          </p:cNvPr>
          <p:cNvSpPr>
            <a:spLocks noGrp="1"/>
          </p:cNvSpPr>
          <p:nvPr>
            <p:ph type="title"/>
          </p:nvPr>
        </p:nvSpPr>
        <p:spPr>
          <a:xfrm>
            <a:off x="839788" y="987424"/>
            <a:ext cx="3932237" cy="1069975"/>
          </a:xfrm>
          <a:solidFill>
            <a:schemeClr val="accent1"/>
          </a:solidFill>
          <a:effectLst>
            <a:outerShdw dist="76200" dir="2700000" algn="tl" rotWithShape="0">
              <a:schemeClr val="tx1"/>
            </a:outerShdw>
          </a:effectLst>
        </p:spPr>
        <p:txBody>
          <a:bodyPr anchor="b"/>
          <a:lstStyle>
            <a:lvl1pPr>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2716345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rgbClr val="00A7A0"/>
          </a:solidFill>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4170981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Caption Green Shadow">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9" name="Title 1">
            <a:extLst>
              <a:ext uri="{FF2B5EF4-FFF2-40B4-BE49-F238E27FC236}">
                <a16:creationId xmlns:a16="http://schemas.microsoft.com/office/drawing/2014/main" id="{4BDD2C43-DA34-BC38-BF5F-371B5084F095}"/>
              </a:ext>
            </a:extLst>
          </p:cNvPr>
          <p:cNvSpPr>
            <a:spLocks noGrp="1"/>
          </p:cNvSpPr>
          <p:nvPr>
            <p:ph type="title"/>
          </p:nvPr>
        </p:nvSpPr>
        <p:spPr>
          <a:xfrm>
            <a:off x="839788" y="987424"/>
            <a:ext cx="3932237" cy="1069975"/>
          </a:xfrm>
          <a:solidFill>
            <a:srgbClr val="00A7A0"/>
          </a:solidFill>
          <a:effectLst>
            <a:outerShdw dist="76200" dir="2700000" algn="tl" rotWithShape="0">
              <a:schemeClr val="tx1"/>
            </a:outerShdw>
          </a:effectLst>
        </p:spPr>
        <p:txBody>
          <a:bodyPr anchor="b"/>
          <a:lstStyle>
            <a:lvl1pPr>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36003888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834890"/>
            <a:ext cx="3932237" cy="1222509"/>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0012" y="834891"/>
            <a:ext cx="6172200" cy="5034097"/>
          </a:xfrm>
          <a:solidFill>
            <a:schemeClr val="bg1"/>
          </a:solidFill>
          <a:effectLst>
            <a:outerShdw dist="165100" dir="2400000" algn="tl" rotWithShape="0">
              <a:schemeClr val="tx1"/>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42556"/>
            <a:ext cx="3932237" cy="362643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5025123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Da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4151154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Ligh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6970802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Gree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rgbClr val="00A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518499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11EE0-855E-4547-9043-4496A26AC6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788389-6396-4DD5-B5C4-12B176393F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F23A0A-06FB-403A-A304-BB96A4A132B4}"/>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0367A833-72F8-4E7E-B759-E52B513180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5A0DD-EF79-480F-AEB1-EA9EA5E8635B}"/>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2476425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CB60A49-92B1-4CFD-051A-B71590A0C906}"/>
              </a:ext>
            </a:extLst>
          </p:cNvPr>
          <p:cNvSpPr/>
          <p:nvPr userDrawn="1"/>
        </p:nvSpPr>
        <p:spPr>
          <a:xfrm>
            <a:off x="0" y="0"/>
            <a:ext cx="12192000" cy="167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211EE0-855E-4547-9043-4496A26AC60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3D788389-6396-4DD5-B5C4-12B176393FE6}"/>
              </a:ext>
            </a:extLst>
          </p:cNvPr>
          <p:cNvSpPr>
            <a:spLocks noGrp="1"/>
          </p:cNvSpPr>
          <p:nvPr>
            <p:ph type="body" orient="vert" idx="1"/>
          </p:nvPr>
        </p:nvSpPr>
        <p:spPr>
          <a:xfrm>
            <a:off x="838200" y="2017642"/>
            <a:ext cx="10515600" cy="400824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F23A0A-06FB-403A-A304-BB96A4A132B4}"/>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0367A833-72F8-4E7E-B759-E52B513180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5A0DD-EF79-480F-AEB1-EA9EA5E8635B}"/>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1291754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chemeClr val="tx1"/>
          </a:solidFill>
        </p:spPr>
        <p:txBody>
          <a:bodyPr vert="eaVert"/>
          <a:lstStyle>
            <a:lvl1pPr>
              <a:defRPr>
                <a:solidFill>
                  <a:schemeClr val="bg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2659568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Ligh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chemeClr val="accent1"/>
          </a:solidFill>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7019021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Green">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rgbClr val="00A7A0"/>
          </a:solidFill>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651437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ECEA74-D06F-455B-8392-718774B397E3}"/>
              </a:ext>
            </a:extLst>
          </p:cNvPr>
          <p:cNvSpPr>
            <a:spLocks noGrp="1"/>
          </p:cNvSpPr>
          <p:nvPr>
            <p:ph type="title"/>
          </p:nvPr>
        </p:nvSpPr>
        <p:spPr>
          <a:xfrm>
            <a:off x="838200" y="158388"/>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858572-7453-4FE1-816A-776CA62A7F14}"/>
              </a:ext>
            </a:extLst>
          </p:cNvPr>
          <p:cNvSpPr>
            <a:spLocks noGrp="1"/>
          </p:cNvSpPr>
          <p:nvPr>
            <p:ph type="body" idx="1"/>
          </p:nvPr>
        </p:nvSpPr>
        <p:spPr>
          <a:xfrm>
            <a:off x="838200" y="167455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7AF5E-CC7F-4B2C-BF27-1C9E38FE26A8}"/>
              </a:ext>
            </a:extLst>
          </p:cNvPr>
          <p:cNvSpPr>
            <a:spLocks noGrp="1"/>
          </p:cNvSpPr>
          <p:nvPr>
            <p:ph type="dt" sz="half" idx="2"/>
          </p:nvPr>
        </p:nvSpPr>
        <p:spPr>
          <a:xfrm>
            <a:off x="838200" y="625298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text</a:t>
            </a:r>
          </a:p>
        </p:txBody>
      </p:sp>
      <p:sp>
        <p:nvSpPr>
          <p:cNvPr id="5" name="Footer Placeholder 4">
            <a:extLst>
              <a:ext uri="{FF2B5EF4-FFF2-40B4-BE49-F238E27FC236}">
                <a16:creationId xmlns:a16="http://schemas.microsoft.com/office/drawing/2014/main" id="{7FB44855-D1AD-4703-BA9D-F172BA13EF0E}"/>
              </a:ext>
            </a:extLst>
          </p:cNvPr>
          <p:cNvSpPr>
            <a:spLocks noGrp="1"/>
          </p:cNvSpPr>
          <p:nvPr>
            <p:ph type="ftr" sz="quarter" idx="3"/>
          </p:nvPr>
        </p:nvSpPr>
        <p:spPr>
          <a:xfrm>
            <a:off x="4038600" y="6252987"/>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1F156A-8CA8-4BB0-BF7D-ACB69BC048F3}"/>
              </a:ext>
            </a:extLst>
          </p:cNvPr>
          <p:cNvSpPr>
            <a:spLocks noGrp="1"/>
          </p:cNvSpPr>
          <p:nvPr>
            <p:ph type="sldNum" sz="quarter" idx="4"/>
          </p:nvPr>
        </p:nvSpPr>
        <p:spPr>
          <a:xfrm>
            <a:off x="8610600" y="625298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526D2-82E0-4A47-864A-97D3EEB645A7}" type="slidenum">
              <a:rPr lang="en-US" smtClean="0"/>
              <a:t>‹#›</a:t>
            </a:fld>
            <a:endParaRPr lang="en-US"/>
          </a:p>
        </p:txBody>
      </p:sp>
      <p:pic>
        <p:nvPicPr>
          <p:cNvPr id="8" name="Picture 7" descr="Background pattern&#10;&#10;Description automatically generated with medium confidence">
            <a:extLst>
              <a:ext uri="{FF2B5EF4-FFF2-40B4-BE49-F238E27FC236}">
                <a16:creationId xmlns:a16="http://schemas.microsoft.com/office/drawing/2014/main" id="{425E13C5-A92B-4341-9DC4-AB248C0254E0}"/>
              </a:ext>
            </a:extLst>
          </p:cNvPr>
          <p:cNvPicPr>
            <a:picLocks noChangeAspect="1"/>
          </p:cNvPicPr>
          <p:nvPr userDrawn="1"/>
        </p:nvPicPr>
        <p:blipFill rotWithShape="1">
          <a:blip r:embed="rId45" cstate="print">
            <a:alphaModFix amt="35000"/>
            <a:extLst>
              <a:ext uri="{28A0092B-C50C-407E-A947-70E740481C1C}">
                <a14:useLocalDpi xmlns:a14="http://schemas.microsoft.com/office/drawing/2010/main" val="0"/>
              </a:ext>
            </a:extLst>
          </a:blip>
          <a:srcRect l="79036" t="80062" b="686"/>
          <a:stretch/>
        </p:blipFill>
        <p:spPr>
          <a:xfrm>
            <a:off x="10528558" y="4812223"/>
            <a:ext cx="1488198" cy="1793014"/>
          </a:xfrm>
          <a:prstGeom prst="rect">
            <a:avLst/>
          </a:prstGeom>
        </p:spPr>
      </p:pic>
      <p:sp>
        <p:nvSpPr>
          <p:cNvPr id="7" name="Rectangle 6">
            <a:extLst>
              <a:ext uri="{FF2B5EF4-FFF2-40B4-BE49-F238E27FC236}">
                <a16:creationId xmlns:a16="http://schemas.microsoft.com/office/drawing/2014/main" id="{DD31E3AC-0E69-C685-CD86-57BE5D3E9853}"/>
              </a:ext>
            </a:extLst>
          </p:cNvPr>
          <p:cNvSpPr/>
          <p:nvPr userDrawn="1"/>
        </p:nvSpPr>
        <p:spPr>
          <a:xfrm rot="5400000">
            <a:off x="6015994" y="-6015994"/>
            <a:ext cx="160012" cy="1219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1418A73-2C7B-CD0B-ED9A-9FA1E2F921A3}"/>
              </a:ext>
            </a:extLst>
          </p:cNvPr>
          <p:cNvSpPr/>
          <p:nvPr userDrawn="1"/>
        </p:nvSpPr>
        <p:spPr>
          <a:xfrm rot="5400000">
            <a:off x="6015995" y="705480"/>
            <a:ext cx="160010" cy="1219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2046617"/>
      </p:ext>
    </p:extLst>
  </p:cSld>
  <p:clrMap bg1="lt1" tx1="dk1" bg2="lt2" tx2="dk2" accent1="accent1" accent2="accent2" accent3="accent3" accent4="accent4" accent5="accent5" accent6="accent6" hlink="hlink" folHlink="folHlink"/>
  <p:sldLayoutIdLst>
    <p:sldLayoutId id="2147483702" r:id="rId1"/>
    <p:sldLayoutId id="2147483732" r:id="rId2"/>
    <p:sldLayoutId id="2147483735" r:id="rId3"/>
    <p:sldLayoutId id="2147483733" r:id="rId4"/>
    <p:sldLayoutId id="2147483734" r:id="rId5"/>
    <p:sldLayoutId id="2147483703" r:id="rId6"/>
    <p:sldLayoutId id="2147483720" r:id="rId7"/>
    <p:sldLayoutId id="2147483724" r:id="rId8"/>
    <p:sldLayoutId id="2147483723" r:id="rId9"/>
    <p:sldLayoutId id="2147483721" r:id="rId10"/>
    <p:sldLayoutId id="2147483722" r:id="rId11"/>
    <p:sldLayoutId id="2147483725" r:id="rId12"/>
    <p:sldLayoutId id="2147483704" r:id="rId13"/>
    <p:sldLayoutId id="2147483705" r:id="rId14"/>
    <p:sldLayoutId id="2147483719" r:id="rId15"/>
    <p:sldLayoutId id="2147483726" r:id="rId16"/>
    <p:sldLayoutId id="2147483717" r:id="rId17"/>
    <p:sldLayoutId id="2147483713" r:id="rId18"/>
    <p:sldLayoutId id="2147483718" r:id="rId19"/>
    <p:sldLayoutId id="2147483706" r:id="rId20"/>
    <p:sldLayoutId id="2147483736" r:id="rId21"/>
    <p:sldLayoutId id="2147483739" r:id="rId22"/>
    <p:sldLayoutId id="2147483737" r:id="rId23"/>
    <p:sldLayoutId id="2147483741" r:id="rId24"/>
    <p:sldLayoutId id="2147483738" r:id="rId25"/>
    <p:sldLayoutId id="2147483740" r:id="rId26"/>
    <p:sldLayoutId id="2147483707" r:id="rId27"/>
    <p:sldLayoutId id="2147483708" r:id="rId28"/>
    <p:sldLayoutId id="2147483709" r:id="rId29"/>
    <p:sldLayoutId id="2147483742" r:id="rId30"/>
    <p:sldLayoutId id="2147483743" r:id="rId31"/>
    <p:sldLayoutId id="2147483715" r:id="rId32"/>
    <p:sldLayoutId id="2147483727" r:id="rId33"/>
    <p:sldLayoutId id="2147483744" r:id="rId34"/>
    <p:sldLayoutId id="2147483710" r:id="rId35"/>
    <p:sldLayoutId id="2147483714" r:id="rId36"/>
    <p:sldLayoutId id="2147483716" r:id="rId37"/>
    <p:sldLayoutId id="2147483728" r:id="rId38"/>
    <p:sldLayoutId id="2147483711" r:id="rId39"/>
    <p:sldLayoutId id="2147483731" r:id="rId40"/>
    <p:sldLayoutId id="2147483712" r:id="rId41"/>
    <p:sldLayoutId id="2147483729" r:id="rId42"/>
    <p:sldLayoutId id="2147483730" r:id="rId43"/>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mn-lt"/>
          <a:ea typeface="+mn-ea"/>
          <a:cs typeface="+mn-cs"/>
        </a:defRPr>
      </a:lvl1pPr>
      <a:lvl2pPr marL="230188" indent="1666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2pPr>
      <a:lvl3pPr marL="396875" indent="176213"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3pPr>
      <a:lvl4pPr marL="573088" indent="166688"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803275" indent="111125"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56"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afirm.fpg.unc.edu/afirm-modules"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https://afirm.fpg.unc.edu/node/1099"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s://afirm.fpg.unc.edu/node/1500"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afirm.fpg.unc.edu/node/910"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3" Type="http://schemas.openxmlformats.org/officeDocument/2006/relationships/hyperlink" Target="http://afirm.fpg.unc.edu/antecedent-based-intervention" TargetMode="External"/><Relationship Id="rId2" Type="http://schemas.openxmlformats.org/officeDocument/2006/relationships/hyperlink" Target="http://afirm.fpg.unc.edu/modeling" TargetMode="External"/><Relationship Id="rId1" Type="http://schemas.openxmlformats.org/officeDocument/2006/relationships/slideLayout" Target="../slideLayouts/slideLayout7.xml"/><Relationship Id="rId4" Type="http://schemas.openxmlformats.org/officeDocument/2006/relationships/hyperlink" Target="http://afirm.fpg.unc.edu/functional-communication-train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31EF9-B31E-4F23-BAF2-5E013E859839}"/>
              </a:ext>
            </a:extLst>
          </p:cNvPr>
          <p:cNvSpPr>
            <a:spLocks noGrp="1"/>
          </p:cNvSpPr>
          <p:nvPr>
            <p:ph type="ctrTitle"/>
          </p:nvPr>
        </p:nvSpPr>
        <p:spPr/>
        <p:txBody>
          <a:bodyPr>
            <a:normAutofit fontScale="90000"/>
          </a:bodyPr>
          <a:lstStyle/>
          <a:p>
            <a:r>
              <a:rPr lang="en-US">
                <a:latin typeface="Century Gothic"/>
              </a:rPr>
              <a:t>Fundamentals of ABA &amp; Strategies to Support Behavior</a:t>
            </a:r>
            <a:endParaRPr lang="en-US">
              <a:latin typeface="Century Gothic"/>
              <a:ea typeface="Lato Black"/>
              <a:cs typeface="Lato Black"/>
            </a:endParaRPr>
          </a:p>
        </p:txBody>
      </p:sp>
      <p:sp>
        <p:nvSpPr>
          <p:cNvPr id="3" name="Subtitle 2">
            <a:extLst>
              <a:ext uri="{FF2B5EF4-FFF2-40B4-BE49-F238E27FC236}">
                <a16:creationId xmlns:a16="http://schemas.microsoft.com/office/drawing/2014/main" id="{057159EF-8222-43A0-834D-0C2CF2F0D50D}"/>
              </a:ext>
            </a:extLst>
          </p:cNvPr>
          <p:cNvSpPr>
            <a:spLocks noGrp="1"/>
          </p:cNvSpPr>
          <p:nvPr>
            <p:ph type="subTitle" idx="1"/>
          </p:nvPr>
        </p:nvSpPr>
        <p:spPr/>
        <p:txBody>
          <a:bodyPr vert="horz" lIns="91440" tIns="45720" rIns="91440" bIns="45720" rtlCol="0" anchor="t">
            <a:normAutofit fontScale="92500" lnSpcReduction="20000"/>
          </a:bodyPr>
          <a:lstStyle/>
          <a:p>
            <a:r>
              <a:rPr lang="en-US">
                <a:latin typeface="Century Gothic"/>
                <a:ea typeface="Lato"/>
                <a:cs typeface="Lato"/>
              </a:rPr>
              <a:t>Crystal Martinez &amp; Ebony Condon</a:t>
            </a:r>
          </a:p>
        </p:txBody>
      </p:sp>
    </p:spTree>
    <p:extLst>
      <p:ext uri="{BB962C8B-B14F-4D97-AF65-F5344CB8AC3E}">
        <p14:creationId xmlns:p14="http://schemas.microsoft.com/office/powerpoint/2010/main" val="853001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D75C0-694D-E3B9-51C8-60A64252D43E}"/>
              </a:ext>
            </a:extLst>
          </p:cNvPr>
          <p:cNvSpPr>
            <a:spLocks noGrp="1"/>
          </p:cNvSpPr>
          <p:nvPr>
            <p:ph type="title"/>
          </p:nvPr>
        </p:nvSpPr>
        <p:spPr/>
        <p:txBody>
          <a:bodyPr>
            <a:normAutofit/>
          </a:bodyPr>
          <a:lstStyle/>
          <a:p>
            <a:r>
              <a:rPr lang="en-US" sz="5400">
                <a:latin typeface="Century Gothic"/>
                <a:ea typeface="Lato Black"/>
                <a:cs typeface="Lato Black"/>
              </a:rPr>
              <a:t>Agenda </a:t>
            </a:r>
            <a:endParaRPr lang="en-US" sz="5400">
              <a:latin typeface="Century Gothic"/>
            </a:endParaRPr>
          </a:p>
        </p:txBody>
      </p:sp>
      <p:sp>
        <p:nvSpPr>
          <p:cNvPr id="3" name="Content Placeholder 2">
            <a:extLst>
              <a:ext uri="{FF2B5EF4-FFF2-40B4-BE49-F238E27FC236}">
                <a16:creationId xmlns:a16="http://schemas.microsoft.com/office/drawing/2014/main" id="{8A1BBA64-59D2-415D-CC77-E639710A7016}"/>
              </a:ext>
            </a:extLst>
          </p:cNvPr>
          <p:cNvSpPr>
            <a:spLocks noGrp="1"/>
          </p:cNvSpPr>
          <p:nvPr>
            <p:ph idx="1"/>
          </p:nvPr>
        </p:nvSpPr>
        <p:spPr>
          <a:xfrm>
            <a:off x="375558" y="1789043"/>
            <a:ext cx="10978242" cy="4726701"/>
          </a:xfrm>
        </p:spPr>
        <p:txBody>
          <a:bodyPr vert="horz" lIns="91440" tIns="45720" rIns="91440" bIns="45720" rtlCol="0" anchor="t">
            <a:normAutofit fontScale="92500" lnSpcReduction="10000"/>
          </a:bodyPr>
          <a:lstStyle/>
          <a:p>
            <a:pPr>
              <a:lnSpc>
                <a:spcPct val="150000"/>
              </a:lnSpc>
            </a:pPr>
            <a:r>
              <a:rPr lang="en-US" sz="3200">
                <a:latin typeface="Century Gothic"/>
              </a:rPr>
              <a:t>Defining ABA </a:t>
            </a:r>
          </a:p>
          <a:p>
            <a:pPr>
              <a:lnSpc>
                <a:spcPct val="150000"/>
              </a:lnSpc>
            </a:pPr>
            <a:r>
              <a:rPr lang="en-US" sz="3200">
                <a:latin typeface="Century Gothic"/>
              </a:rPr>
              <a:t>ABC’s of Behavior</a:t>
            </a:r>
          </a:p>
          <a:p>
            <a:pPr>
              <a:lnSpc>
                <a:spcPct val="150000"/>
              </a:lnSpc>
            </a:pPr>
            <a:r>
              <a:rPr lang="en-US" sz="3200">
                <a:latin typeface="Century Gothic"/>
              </a:rPr>
              <a:t>Functions of Behavior</a:t>
            </a:r>
          </a:p>
          <a:p>
            <a:pPr>
              <a:lnSpc>
                <a:spcPct val="150000"/>
              </a:lnSpc>
            </a:pPr>
            <a:r>
              <a:rPr lang="en-US" sz="3200">
                <a:latin typeface="Century Gothic"/>
              </a:rPr>
              <a:t>Replacement Behavior</a:t>
            </a:r>
          </a:p>
          <a:p>
            <a:pPr>
              <a:lnSpc>
                <a:spcPct val="150000"/>
              </a:lnSpc>
            </a:pPr>
            <a:r>
              <a:rPr lang="en-US" sz="3200">
                <a:latin typeface="Century Gothic"/>
              </a:rPr>
              <a:t>Consequences</a:t>
            </a:r>
          </a:p>
          <a:p>
            <a:pPr>
              <a:lnSpc>
                <a:spcPct val="150000"/>
              </a:lnSpc>
            </a:pPr>
            <a:r>
              <a:rPr lang="en-US" sz="3200">
                <a:latin typeface="Century Gothic"/>
              </a:rPr>
              <a:t>Behavioral Strategies</a:t>
            </a:r>
            <a:endParaRPr lang="en-US" sz="3200" i="1">
              <a:latin typeface="Century Gothic"/>
            </a:endParaRPr>
          </a:p>
        </p:txBody>
      </p:sp>
    </p:spTree>
    <p:extLst>
      <p:ext uri="{BB962C8B-B14F-4D97-AF65-F5344CB8AC3E}">
        <p14:creationId xmlns:p14="http://schemas.microsoft.com/office/powerpoint/2010/main" val="498184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E2B7B-4A8C-636D-BF1C-20DAC0217AD2}"/>
              </a:ext>
            </a:extLst>
          </p:cNvPr>
          <p:cNvSpPr>
            <a:spLocks noGrp="1"/>
          </p:cNvSpPr>
          <p:nvPr>
            <p:ph type="title"/>
          </p:nvPr>
        </p:nvSpPr>
        <p:spPr/>
        <p:txBody>
          <a:bodyPr>
            <a:normAutofit/>
          </a:bodyPr>
          <a:lstStyle/>
          <a:p>
            <a:r>
              <a:rPr lang="en-US" sz="5400">
                <a:latin typeface="Century Gothic"/>
              </a:rPr>
              <a:t>What is ABA? </a:t>
            </a:r>
          </a:p>
        </p:txBody>
      </p:sp>
      <p:sp>
        <p:nvSpPr>
          <p:cNvPr id="3" name="Content Placeholder 2">
            <a:extLst>
              <a:ext uri="{FF2B5EF4-FFF2-40B4-BE49-F238E27FC236}">
                <a16:creationId xmlns:a16="http://schemas.microsoft.com/office/drawing/2014/main" id="{A1556235-6783-0DC4-BA9A-425B4B42D654}"/>
              </a:ext>
            </a:extLst>
          </p:cNvPr>
          <p:cNvSpPr>
            <a:spLocks noGrp="1"/>
          </p:cNvSpPr>
          <p:nvPr>
            <p:ph idx="1"/>
          </p:nvPr>
        </p:nvSpPr>
        <p:spPr/>
        <p:txBody>
          <a:bodyPr vert="horz" lIns="91440" tIns="45720" rIns="91440" bIns="45720" rtlCol="0" anchor="t">
            <a:normAutofit/>
          </a:bodyPr>
          <a:lstStyle/>
          <a:p>
            <a:endParaRPr lang="en-US">
              <a:latin typeface="Century Gothic"/>
              <a:ea typeface="Lato"/>
              <a:cs typeface="Lato"/>
            </a:endParaRPr>
          </a:p>
          <a:p>
            <a:r>
              <a:rPr lang="en-US">
                <a:latin typeface="Century Gothic"/>
                <a:ea typeface="Lato"/>
                <a:cs typeface="Lato"/>
              </a:rPr>
              <a:t>ABA uses evidence-based interventions proven to help with skill acquisition and behavior reduction. </a:t>
            </a:r>
          </a:p>
          <a:p>
            <a:r>
              <a:rPr lang="en-US">
                <a:latin typeface="Century Gothic"/>
                <a:ea typeface="Lato"/>
                <a:cs typeface="Lato"/>
              </a:rPr>
              <a:t>It focuses on socially significant areas of development.</a:t>
            </a:r>
            <a:endParaRPr lang="en-US"/>
          </a:p>
          <a:p>
            <a:endParaRPr lang="en-US">
              <a:ea typeface="Lato"/>
              <a:cs typeface="Lato"/>
            </a:endParaRPr>
          </a:p>
        </p:txBody>
      </p:sp>
    </p:spTree>
    <p:extLst>
      <p:ext uri="{BB962C8B-B14F-4D97-AF65-F5344CB8AC3E}">
        <p14:creationId xmlns:p14="http://schemas.microsoft.com/office/powerpoint/2010/main" val="4175056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E2B7B-4A8C-636D-BF1C-20DAC0217AD2}"/>
              </a:ext>
            </a:extLst>
          </p:cNvPr>
          <p:cNvSpPr>
            <a:spLocks noGrp="1"/>
          </p:cNvSpPr>
          <p:nvPr>
            <p:ph type="title"/>
          </p:nvPr>
        </p:nvSpPr>
        <p:spPr/>
        <p:txBody>
          <a:bodyPr>
            <a:normAutofit/>
          </a:bodyPr>
          <a:lstStyle/>
          <a:p>
            <a:r>
              <a:rPr lang="en-US" sz="5400">
                <a:latin typeface="Century Gothic"/>
              </a:rPr>
              <a:t>ABC’s of Behavior  </a:t>
            </a:r>
            <a:endParaRPr lang="en-US" sz="5400"/>
          </a:p>
        </p:txBody>
      </p:sp>
      <p:sp>
        <p:nvSpPr>
          <p:cNvPr id="3" name="Content Placeholder 2">
            <a:extLst>
              <a:ext uri="{FF2B5EF4-FFF2-40B4-BE49-F238E27FC236}">
                <a16:creationId xmlns:a16="http://schemas.microsoft.com/office/drawing/2014/main" id="{A1556235-6783-0DC4-BA9A-425B4B42D654}"/>
              </a:ext>
            </a:extLst>
          </p:cNvPr>
          <p:cNvSpPr>
            <a:spLocks noGrp="1"/>
          </p:cNvSpPr>
          <p:nvPr>
            <p:ph idx="1"/>
          </p:nvPr>
        </p:nvSpPr>
        <p:spPr/>
        <p:txBody>
          <a:bodyPr vert="horz" lIns="91440" tIns="45720" rIns="91440" bIns="45720" rtlCol="0" anchor="t">
            <a:normAutofit/>
          </a:bodyPr>
          <a:lstStyle/>
          <a:p>
            <a:pPr marL="0" indent="0">
              <a:buNone/>
            </a:pPr>
            <a:r>
              <a:rPr lang="en-US">
                <a:latin typeface="Century Gothic"/>
              </a:rPr>
              <a:t>Antecedent/Behavior/Consequence of behavior used to analyze and manipulate  environmental factors that maintain behavior </a:t>
            </a:r>
          </a:p>
          <a:p>
            <a:pPr marL="0" indent="0">
              <a:buNone/>
            </a:pPr>
            <a:endParaRPr lang="en-US">
              <a:latin typeface="Century Gothic"/>
            </a:endParaRPr>
          </a:p>
          <a:p>
            <a:r>
              <a:rPr lang="en-US">
                <a:latin typeface="Century Gothic"/>
              </a:rPr>
              <a:t>Used in educational and clinical settings</a:t>
            </a:r>
          </a:p>
          <a:p>
            <a:r>
              <a:rPr lang="en-US">
                <a:latin typeface="Century Gothic"/>
              </a:rPr>
              <a:t>Implemented to directly change socially significant behavior</a:t>
            </a:r>
          </a:p>
          <a:p>
            <a:r>
              <a:rPr lang="en-US">
                <a:latin typeface="Century Gothic"/>
              </a:rPr>
              <a:t>Analysis of Antecedents ( triggers) </a:t>
            </a:r>
          </a:p>
          <a:p>
            <a:r>
              <a:rPr lang="en-US">
                <a:latin typeface="Century Gothic"/>
              </a:rPr>
              <a:t>Analysis of Consequences </a:t>
            </a:r>
          </a:p>
          <a:p>
            <a:pPr marL="0" indent="0">
              <a:buNone/>
            </a:pPr>
            <a:endParaRPr lang="en-US"/>
          </a:p>
        </p:txBody>
      </p:sp>
    </p:spTree>
    <p:extLst>
      <p:ext uri="{BB962C8B-B14F-4D97-AF65-F5344CB8AC3E}">
        <p14:creationId xmlns:p14="http://schemas.microsoft.com/office/powerpoint/2010/main" val="2007092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83348-BF4A-5930-CCCA-94534B589E49}"/>
              </a:ext>
            </a:extLst>
          </p:cNvPr>
          <p:cNvSpPr>
            <a:spLocks noGrp="1"/>
          </p:cNvSpPr>
          <p:nvPr>
            <p:ph type="title"/>
          </p:nvPr>
        </p:nvSpPr>
        <p:spPr/>
        <p:txBody>
          <a:bodyPr>
            <a:normAutofit fontScale="90000"/>
          </a:bodyPr>
          <a:lstStyle/>
          <a:p>
            <a:r>
              <a:rPr lang="en-US" sz="5400">
                <a:latin typeface="Century Gothic"/>
              </a:rPr>
              <a:t>ABC’s of Behavior: Antecedent</a:t>
            </a:r>
          </a:p>
        </p:txBody>
      </p:sp>
      <p:sp>
        <p:nvSpPr>
          <p:cNvPr id="3" name="Content Placeholder 2">
            <a:extLst>
              <a:ext uri="{FF2B5EF4-FFF2-40B4-BE49-F238E27FC236}">
                <a16:creationId xmlns:a16="http://schemas.microsoft.com/office/drawing/2014/main" id="{AEA6F88D-5535-27C3-19C9-AE56DE54291A}"/>
              </a:ext>
            </a:extLst>
          </p:cNvPr>
          <p:cNvSpPr>
            <a:spLocks noGrp="1"/>
          </p:cNvSpPr>
          <p:nvPr>
            <p:ph idx="1"/>
          </p:nvPr>
        </p:nvSpPr>
        <p:spPr/>
        <p:txBody>
          <a:bodyPr vert="horz" lIns="91440" tIns="45720" rIns="91440" bIns="45720" rtlCol="0" anchor="t">
            <a:normAutofit/>
          </a:bodyPr>
          <a:lstStyle/>
          <a:p>
            <a:pPr marL="273685" indent="-227965">
              <a:lnSpc>
                <a:spcPct val="90000"/>
              </a:lnSpc>
              <a:spcBef>
                <a:spcPts val="1000"/>
              </a:spcBef>
              <a:spcAft>
                <a:spcPts val="0"/>
              </a:spcAft>
            </a:pPr>
            <a:r>
              <a:rPr lang="en-US">
                <a:latin typeface="Century Gothic"/>
                <a:ea typeface="+mn-lt"/>
                <a:cs typeface="+mn-lt"/>
              </a:rPr>
              <a:t>What happens directly before the behavior the behavior occurs?</a:t>
            </a:r>
            <a:endParaRPr lang="en-US">
              <a:latin typeface="Century Gothic"/>
            </a:endParaRPr>
          </a:p>
          <a:p>
            <a:pPr marL="273685" indent="-227965">
              <a:lnSpc>
                <a:spcPct val="90000"/>
              </a:lnSpc>
              <a:spcBef>
                <a:spcPts val="1000"/>
              </a:spcBef>
              <a:spcAft>
                <a:spcPts val="0"/>
              </a:spcAft>
            </a:pPr>
            <a:endParaRPr lang="en-US">
              <a:latin typeface="Century Gothic"/>
              <a:ea typeface="+mn-lt"/>
              <a:cs typeface="+mn-lt"/>
            </a:endParaRPr>
          </a:p>
          <a:p>
            <a:pPr marL="273685" indent="-227965">
              <a:lnSpc>
                <a:spcPct val="90000"/>
              </a:lnSpc>
              <a:spcBef>
                <a:spcPts val="1000"/>
              </a:spcBef>
              <a:spcAft>
                <a:spcPts val="0"/>
              </a:spcAft>
            </a:pPr>
            <a:r>
              <a:rPr lang="en-US">
                <a:latin typeface="Century Gothic"/>
                <a:ea typeface="+mn-lt"/>
                <a:cs typeface="+mn-lt"/>
              </a:rPr>
              <a:t>Possible antecedents: </a:t>
            </a:r>
          </a:p>
          <a:p>
            <a:pPr marL="548005" lvl="1" indent="-182245">
              <a:lnSpc>
                <a:spcPct val="90000"/>
              </a:lnSpc>
              <a:spcBef>
                <a:spcPts val="1000"/>
              </a:spcBef>
              <a:spcAft>
                <a:spcPts val="0"/>
              </a:spcAft>
              <a:buFont typeface="Wingdings"/>
              <a:buChar char="§"/>
            </a:pPr>
            <a:r>
              <a:rPr lang="en-US" sz="2400">
                <a:latin typeface="Century Gothic"/>
                <a:ea typeface="+mn-lt"/>
                <a:cs typeface="+mn-lt"/>
              </a:rPr>
              <a:t>Denied access</a:t>
            </a:r>
          </a:p>
          <a:p>
            <a:pPr marL="548005" lvl="1" indent="-182245">
              <a:lnSpc>
                <a:spcPct val="90000"/>
              </a:lnSpc>
              <a:spcBef>
                <a:spcPts val="1000"/>
              </a:spcBef>
              <a:spcAft>
                <a:spcPts val="0"/>
              </a:spcAft>
              <a:buFont typeface="Wingdings"/>
              <a:buChar char="§"/>
            </a:pPr>
            <a:r>
              <a:rPr lang="en-US" sz="2400">
                <a:latin typeface="Century Gothic"/>
                <a:ea typeface="+mn-lt"/>
                <a:cs typeface="+mn-lt"/>
              </a:rPr>
              <a:t>Presented with a task or demand</a:t>
            </a:r>
          </a:p>
          <a:p>
            <a:pPr marL="548005" lvl="1" indent="-182245">
              <a:lnSpc>
                <a:spcPct val="90000"/>
              </a:lnSpc>
              <a:spcBef>
                <a:spcPts val="1000"/>
              </a:spcBef>
              <a:spcAft>
                <a:spcPts val="0"/>
              </a:spcAft>
              <a:buFont typeface="Wingdings"/>
              <a:buChar char="§"/>
            </a:pPr>
            <a:r>
              <a:rPr lang="en-US" sz="2400">
                <a:latin typeface="Century Gothic"/>
                <a:ea typeface="+mn-lt"/>
                <a:cs typeface="+mn-lt"/>
              </a:rPr>
              <a:t>Removal/ addition of attention</a:t>
            </a:r>
          </a:p>
          <a:p>
            <a:pPr marL="548005" lvl="1" indent="-182245">
              <a:lnSpc>
                <a:spcPct val="90000"/>
              </a:lnSpc>
              <a:spcBef>
                <a:spcPts val="1000"/>
              </a:spcBef>
              <a:spcAft>
                <a:spcPts val="0"/>
              </a:spcAft>
              <a:buFont typeface="Wingdings"/>
              <a:buChar char="§"/>
            </a:pPr>
            <a:r>
              <a:rPr lang="en-US" sz="2400">
                <a:latin typeface="Century Gothic"/>
                <a:ea typeface="+mn-lt"/>
                <a:cs typeface="+mn-lt"/>
              </a:rPr>
              <a:t>Change in routine</a:t>
            </a:r>
          </a:p>
          <a:p>
            <a:pPr marL="548005" lvl="1" indent="-182245">
              <a:lnSpc>
                <a:spcPct val="90000"/>
              </a:lnSpc>
              <a:spcBef>
                <a:spcPts val="1000"/>
              </a:spcBef>
              <a:spcAft>
                <a:spcPts val="0"/>
              </a:spcAft>
              <a:buFont typeface="Wingdings"/>
              <a:buChar char="§"/>
            </a:pPr>
            <a:r>
              <a:rPr lang="en-US" sz="2400">
                <a:latin typeface="Century Gothic"/>
                <a:ea typeface="+mn-lt"/>
                <a:cs typeface="+mn-lt"/>
              </a:rPr>
              <a:t>Transition</a:t>
            </a:r>
            <a:endParaRPr lang="en-US" sz="2400">
              <a:latin typeface="Century Gothic"/>
            </a:endParaRPr>
          </a:p>
          <a:p>
            <a:endParaRPr lang="en-US"/>
          </a:p>
        </p:txBody>
      </p:sp>
    </p:spTree>
    <p:extLst>
      <p:ext uri="{BB962C8B-B14F-4D97-AF65-F5344CB8AC3E}">
        <p14:creationId xmlns:p14="http://schemas.microsoft.com/office/powerpoint/2010/main" val="4258787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7418-ECEA-194F-8996-4CBD78D6EB85}"/>
              </a:ext>
            </a:extLst>
          </p:cNvPr>
          <p:cNvSpPr>
            <a:spLocks noGrp="1"/>
          </p:cNvSpPr>
          <p:nvPr>
            <p:ph type="title"/>
          </p:nvPr>
        </p:nvSpPr>
        <p:spPr/>
        <p:txBody>
          <a:bodyPr>
            <a:normAutofit/>
          </a:bodyPr>
          <a:lstStyle/>
          <a:p>
            <a:r>
              <a:rPr lang="en-US" sz="5400">
                <a:latin typeface="Century Gothic"/>
              </a:rPr>
              <a:t>ABC’s of Behavior: Behavior</a:t>
            </a:r>
          </a:p>
        </p:txBody>
      </p:sp>
      <p:sp>
        <p:nvSpPr>
          <p:cNvPr id="3" name="Content Placeholder 2">
            <a:extLst>
              <a:ext uri="{FF2B5EF4-FFF2-40B4-BE49-F238E27FC236}">
                <a16:creationId xmlns:a16="http://schemas.microsoft.com/office/drawing/2014/main" id="{A024C6C7-AD0D-9E64-00A9-47E9FEE7A962}"/>
              </a:ext>
            </a:extLst>
          </p:cNvPr>
          <p:cNvSpPr>
            <a:spLocks noGrp="1"/>
          </p:cNvSpPr>
          <p:nvPr>
            <p:ph idx="1"/>
          </p:nvPr>
        </p:nvSpPr>
        <p:spPr/>
        <p:txBody>
          <a:bodyPr vert="horz" lIns="91440" tIns="45720" rIns="91440" bIns="45720" rtlCol="0" anchor="t">
            <a:normAutofit lnSpcReduction="10000"/>
          </a:bodyPr>
          <a:lstStyle/>
          <a:p>
            <a:pPr marL="45720" indent="0">
              <a:lnSpc>
                <a:spcPct val="90000"/>
              </a:lnSpc>
              <a:spcBef>
                <a:spcPts val="1000"/>
              </a:spcBef>
              <a:spcAft>
                <a:spcPts val="0"/>
              </a:spcAft>
              <a:buNone/>
            </a:pPr>
            <a:endParaRPr lang="en-US">
              <a:latin typeface="Century Gothic"/>
              <a:ea typeface="Lato"/>
              <a:cs typeface="Lato"/>
            </a:endParaRPr>
          </a:p>
          <a:p>
            <a:pPr marL="273685" indent="-227965">
              <a:lnSpc>
                <a:spcPct val="90000"/>
              </a:lnSpc>
              <a:spcBef>
                <a:spcPts val="1000"/>
              </a:spcBef>
              <a:spcAft>
                <a:spcPts val="0"/>
              </a:spcAft>
            </a:pPr>
            <a:r>
              <a:rPr lang="en-US" sz="2400">
                <a:latin typeface="Century Gothic"/>
                <a:ea typeface="+mn-lt"/>
                <a:cs typeface="+mn-lt"/>
              </a:rPr>
              <a:t>Behavior needs to be observable and measurable.</a:t>
            </a:r>
          </a:p>
          <a:p>
            <a:pPr marL="273685" indent="-227965">
              <a:lnSpc>
                <a:spcPct val="90000"/>
              </a:lnSpc>
              <a:spcBef>
                <a:spcPts val="1000"/>
              </a:spcBef>
              <a:spcAft>
                <a:spcPts val="0"/>
              </a:spcAft>
            </a:pPr>
            <a:endParaRPr lang="en-US" sz="2400">
              <a:latin typeface="Century Gothic"/>
              <a:ea typeface="+mn-lt"/>
              <a:cs typeface="+mn-lt"/>
            </a:endParaRPr>
          </a:p>
          <a:p>
            <a:pPr marL="45720" indent="0">
              <a:lnSpc>
                <a:spcPct val="90000"/>
              </a:lnSpc>
              <a:spcBef>
                <a:spcPts val="1000"/>
              </a:spcBef>
              <a:spcAft>
                <a:spcPts val="0"/>
              </a:spcAft>
              <a:buNone/>
            </a:pPr>
            <a:r>
              <a:rPr lang="en-US" sz="2400">
                <a:latin typeface="Century Gothic"/>
                <a:ea typeface="+mn-lt"/>
                <a:cs typeface="+mn-lt"/>
              </a:rPr>
              <a:t>Examples:</a:t>
            </a:r>
          </a:p>
          <a:p>
            <a:pPr marL="273685" indent="-227965">
              <a:lnSpc>
                <a:spcPct val="90000"/>
              </a:lnSpc>
              <a:spcBef>
                <a:spcPts val="1000"/>
              </a:spcBef>
              <a:spcAft>
                <a:spcPts val="0"/>
              </a:spcAft>
              <a:buFont typeface="Wingdings"/>
              <a:buChar char="§"/>
            </a:pPr>
            <a:r>
              <a:rPr lang="en-US" sz="2400">
                <a:latin typeface="Century Gothic"/>
                <a:ea typeface="+mn-lt"/>
                <a:cs typeface="+mn-lt"/>
              </a:rPr>
              <a:t>Running out of the classroom without permission</a:t>
            </a:r>
          </a:p>
          <a:p>
            <a:pPr marL="273685" indent="-227965">
              <a:lnSpc>
                <a:spcPct val="90000"/>
              </a:lnSpc>
              <a:spcBef>
                <a:spcPts val="1000"/>
              </a:spcBef>
              <a:spcAft>
                <a:spcPts val="0"/>
              </a:spcAft>
              <a:buFont typeface="Wingdings"/>
              <a:buChar char="§"/>
            </a:pPr>
            <a:r>
              <a:rPr lang="en-US" sz="2400">
                <a:latin typeface="Century Gothic"/>
                <a:ea typeface="+mn-lt"/>
                <a:cs typeface="+mn-lt"/>
              </a:rPr>
              <a:t>Hitting others with a closed fist</a:t>
            </a:r>
          </a:p>
          <a:p>
            <a:pPr marL="273685" indent="-227965">
              <a:lnSpc>
                <a:spcPct val="90000"/>
              </a:lnSpc>
              <a:spcBef>
                <a:spcPts val="1000"/>
              </a:spcBef>
              <a:spcAft>
                <a:spcPts val="0"/>
              </a:spcAft>
              <a:buFont typeface="Wingdings"/>
              <a:buChar char="§"/>
            </a:pPr>
            <a:r>
              <a:rPr lang="en-US" sz="2400">
                <a:latin typeface="Century Gothic"/>
                <a:ea typeface="+mn-lt"/>
                <a:cs typeface="+mn-lt"/>
              </a:rPr>
              <a:t>Biting others and breaking skin</a:t>
            </a:r>
          </a:p>
          <a:p>
            <a:pPr marL="273685" indent="-227965">
              <a:lnSpc>
                <a:spcPct val="90000"/>
              </a:lnSpc>
              <a:spcBef>
                <a:spcPts val="1000"/>
              </a:spcBef>
              <a:buFont typeface="Wingdings"/>
              <a:buChar char="§"/>
            </a:pPr>
            <a:r>
              <a:rPr lang="en-US" sz="2400">
                <a:latin typeface="Century Gothic"/>
                <a:ea typeface="+mn-lt"/>
                <a:cs typeface="+mn-lt"/>
              </a:rPr>
              <a:t>Screaming to the point that you can hear it </a:t>
            </a:r>
          </a:p>
          <a:p>
            <a:pPr marL="45085" indent="0">
              <a:lnSpc>
                <a:spcPct val="90000"/>
              </a:lnSpc>
              <a:spcBef>
                <a:spcPts val="1000"/>
              </a:spcBef>
              <a:buNone/>
            </a:pPr>
            <a:r>
              <a:rPr lang="en-US" sz="2400">
                <a:latin typeface="Century Gothic"/>
                <a:ea typeface="+mn-lt"/>
                <a:cs typeface="+mn-lt"/>
              </a:rPr>
              <a:t>  in another room</a:t>
            </a:r>
          </a:p>
          <a:p>
            <a:pPr marL="273685" indent="-227965">
              <a:lnSpc>
                <a:spcPct val="90000"/>
              </a:lnSpc>
              <a:spcBef>
                <a:spcPts val="1000"/>
              </a:spcBef>
              <a:spcAft>
                <a:spcPts val="0"/>
              </a:spcAft>
              <a:buFont typeface="Wingdings"/>
              <a:buChar char="§"/>
            </a:pPr>
            <a:r>
              <a:rPr lang="en-US" sz="2400">
                <a:latin typeface="Century Gothic"/>
                <a:ea typeface="+mn-lt"/>
                <a:cs typeface="+mn-lt"/>
              </a:rPr>
              <a:t>Throwing classroom furniture towards others</a:t>
            </a:r>
            <a:endParaRPr lang="en-US" sz="2400">
              <a:latin typeface="Century Gothic"/>
            </a:endParaRPr>
          </a:p>
          <a:p>
            <a:endParaRPr lang="en-US"/>
          </a:p>
        </p:txBody>
      </p:sp>
    </p:spTree>
    <p:extLst>
      <p:ext uri="{BB962C8B-B14F-4D97-AF65-F5344CB8AC3E}">
        <p14:creationId xmlns:p14="http://schemas.microsoft.com/office/powerpoint/2010/main" val="2621268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A8D11-B014-E470-4A6A-984855CA0123}"/>
              </a:ext>
            </a:extLst>
          </p:cNvPr>
          <p:cNvSpPr>
            <a:spLocks noGrp="1"/>
          </p:cNvSpPr>
          <p:nvPr>
            <p:ph type="title"/>
          </p:nvPr>
        </p:nvSpPr>
        <p:spPr>
          <a:xfrm>
            <a:off x="8165" y="158388"/>
            <a:ext cx="12025992" cy="1325563"/>
          </a:xfrm>
        </p:spPr>
        <p:txBody>
          <a:bodyPr>
            <a:noAutofit/>
          </a:bodyPr>
          <a:lstStyle/>
          <a:p>
            <a:r>
              <a:rPr lang="en-US" sz="5400">
                <a:latin typeface="Century Gothic"/>
              </a:rPr>
              <a:t>ABC’s of Behavior: Consequence</a:t>
            </a:r>
          </a:p>
        </p:txBody>
      </p:sp>
      <p:sp>
        <p:nvSpPr>
          <p:cNvPr id="3" name="Content Placeholder 2">
            <a:extLst>
              <a:ext uri="{FF2B5EF4-FFF2-40B4-BE49-F238E27FC236}">
                <a16:creationId xmlns:a16="http://schemas.microsoft.com/office/drawing/2014/main" id="{95D0C080-5F5A-1035-5CF0-D106FF9398C8}"/>
              </a:ext>
            </a:extLst>
          </p:cNvPr>
          <p:cNvSpPr>
            <a:spLocks noGrp="1"/>
          </p:cNvSpPr>
          <p:nvPr>
            <p:ph idx="1"/>
          </p:nvPr>
        </p:nvSpPr>
        <p:spPr/>
        <p:txBody>
          <a:bodyPr vert="horz" lIns="91440" tIns="45720" rIns="91440" bIns="45720" rtlCol="0" anchor="t">
            <a:noAutofit/>
          </a:bodyPr>
          <a:lstStyle/>
          <a:p>
            <a:pPr marL="273685" indent="-227965">
              <a:lnSpc>
                <a:spcPct val="90000"/>
              </a:lnSpc>
              <a:spcBef>
                <a:spcPts val="1000"/>
              </a:spcBef>
              <a:spcAft>
                <a:spcPts val="0"/>
              </a:spcAft>
            </a:pPr>
            <a:r>
              <a:rPr lang="en-US">
                <a:latin typeface="Century Gothic"/>
                <a:ea typeface="+mn-lt"/>
                <a:cs typeface="+mn-lt"/>
              </a:rPr>
              <a:t>What happens immediately after the behavior occurs?</a:t>
            </a:r>
          </a:p>
          <a:p>
            <a:pPr marL="273685" indent="-227965">
              <a:lnSpc>
                <a:spcPct val="90000"/>
              </a:lnSpc>
              <a:spcBef>
                <a:spcPts val="1000"/>
              </a:spcBef>
              <a:spcAft>
                <a:spcPts val="0"/>
              </a:spcAft>
            </a:pPr>
            <a:r>
              <a:rPr lang="en-US">
                <a:latin typeface="Century Gothic"/>
                <a:ea typeface="+mn-lt"/>
                <a:cs typeface="+mn-lt"/>
              </a:rPr>
              <a:t>Do you want to increase or decrease the behavior?</a:t>
            </a:r>
            <a:endParaRPr lang="en-US">
              <a:latin typeface="Century Gothic"/>
            </a:endParaRPr>
          </a:p>
          <a:p>
            <a:pPr marL="273685" indent="-227965">
              <a:lnSpc>
                <a:spcPct val="90000"/>
              </a:lnSpc>
              <a:spcBef>
                <a:spcPts val="1000"/>
              </a:spcBef>
              <a:spcAft>
                <a:spcPts val="0"/>
              </a:spcAft>
            </a:pPr>
            <a:endParaRPr lang="en-US">
              <a:latin typeface="Century Gothic"/>
              <a:ea typeface="+mn-lt"/>
              <a:cs typeface="+mn-lt"/>
            </a:endParaRPr>
          </a:p>
          <a:p>
            <a:pPr marL="273685" indent="-227965">
              <a:lnSpc>
                <a:spcPct val="90000"/>
              </a:lnSpc>
              <a:spcBef>
                <a:spcPts val="1000"/>
              </a:spcBef>
              <a:spcAft>
                <a:spcPts val="0"/>
              </a:spcAft>
            </a:pPr>
            <a:r>
              <a:rPr lang="en-US">
                <a:latin typeface="Century Gothic"/>
                <a:ea typeface="+mn-lt"/>
                <a:cs typeface="+mn-lt"/>
              </a:rPr>
              <a:t>Possible consequences:</a:t>
            </a:r>
          </a:p>
          <a:p>
            <a:pPr marL="548005" lvl="1" indent="-182245">
              <a:lnSpc>
                <a:spcPct val="90000"/>
              </a:lnSpc>
              <a:spcBef>
                <a:spcPts val="1000"/>
              </a:spcBef>
              <a:spcAft>
                <a:spcPts val="0"/>
              </a:spcAft>
            </a:pPr>
            <a:r>
              <a:rPr lang="en-US" sz="2400">
                <a:latin typeface="Century Gothic"/>
                <a:ea typeface="+mn-lt"/>
                <a:cs typeface="+mn-lt"/>
              </a:rPr>
              <a:t>Block/ Interrupt/ Redirect</a:t>
            </a:r>
          </a:p>
          <a:p>
            <a:pPr marL="548005" lvl="1" indent="-182245">
              <a:lnSpc>
                <a:spcPct val="90000"/>
              </a:lnSpc>
              <a:spcBef>
                <a:spcPts val="1000"/>
              </a:spcBef>
            </a:pPr>
            <a:r>
              <a:rPr lang="en-US" sz="2400">
                <a:latin typeface="Century Gothic"/>
                <a:ea typeface="+mn-lt"/>
                <a:cs typeface="+mn-lt"/>
              </a:rPr>
              <a:t>Ignore/ Remove attention</a:t>
            </a:r>
          </a:p>
          <a:p>
            <a:pPr marL="548005" lvl="1" indent="-182245">
              <a:lnSpc>
                <a:spcPct val="90000"/>
              </a:lnSpc>
              <a:spcBef>
                <a:spcPts val="1000"/>
              </a:spcBef>
              <a:spcAft>
                <a:spcPts val="0"/>
              </a:spcAft>
            </a:pPr>
            <a:r>
              <a:rPr lang="en-US" sz="2400" spc="151">
                <a:latin typeface="Century Gothic"/>
                <a:ea typeface="+mn-lt"/>
                <a:cs typeface="+mn-lt"/>
              </a:rPr>
              <a:t>Provide attention</a:t>
            </a:r>
            <a:endParaRPr lang="en-US" sz="2400">
              <a:latin typeface="Century Gothic"/>
            </a:endParaRPr>
          </a:p>
          <a:p>
            <a:pPr marL="548005" lvl="1" indent="-182245">
              <a:lnSpc>
                <a:spcPct val="90000"/>
              </a:lnSpc>
              <a:spcBef>
                <a:spcPts val="1000"/>
              </a:spcBef>
              <a:spcAft>
                <a:spcPts val="0"/>
              </a:spcAft>
            </a:pPr>
            <a:r>
              <a:rPr lang="en-US" sz="2400" spc="151">
                <a:latin typeface="Century Gothic"/>
                <a:ea typeface="+mn-lt"/>
                <a:cs typeface="+mn-lt"/>
              </a:rPr>
              <a:t>Modify/ Change demand</a:t>
            </a:r>
          </a:p>
          <a:p>
            <a:pPr marL="548005" lvl="1" indent="-182245">
              <a:lnSpc>
                <a:spcPct val="90000"/>
              </a:lnSpc>
              <a:spcBef>
                <a:spcPts val="1000"/>
              </a:spcBef>
              <a:spcAft>
                <a:spcPts val="0"/>
              </a:spcAft>
            </a:pPr>
            <a:r>
              <a:rPr lang="en-US" sz="2400">
                <a:latin typeface="Century Gothic"/>
                <a:ea typeface="+mn-lt"/>
                <a:cs typeface="+mn-lt"/>
              </a:rPr>
              <a:t>Remove demand/ Break</a:t>
            </a:r>
          </a:p>
          <a:p>
            <a:pPr marL="548005" lvl="1" indent="-182245">
              <a:lnSpc>
                <a:spcPct val="90000"/>
              </a:lnSpc>
              <a:spcBef>
                <a:spcPts val="1000"/>
              </a:spcBef>
              <a:spcAft>
                <a:spcPts val="0"/>
              </a:spcAft>
            </a:pPr>
            <a:r>
              <a:rPr lang="en-US" sz="2400">
                <a:latin typeface="Century Gothic"/>
                <a:ea typeface="+mn-lt"/>
                <a:cs typeface="+mn-lt"/>
              </a:rPr>
              <a:t>Access given</a:t>
            </a:r>
            <a:endParaRPr lang="en-US" sz="2400">
              <a:latin typeface="Century Gothic"/>
            </a:endParaRPr>
          </a:p>
          <a:p>
            <a:endParaRPr lang="en-US"/>
          </a:p>
        </p:txBody>
      </p:sp>
    </p:spTree>
    <p:extLst>
      <p:ext uri="{BB962C8B-B14F-4D97-AF65-F5344CB8AC3E}">
        <p14:creationId xmlns:p14="http://schemas.microsoft.com/office/powerpoint/2010/main" val="477065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6360D2D-444F-31D8-0B67-D68FB2CE07FE}"/>
              </a:ext>
            </a:extLst>
          </p:cNvPr>
          <p:cNvSpPr txBox="1"/>
          <p:nvPr/>
        </p:nvSpPr>
        <p:spPr>
          <a:xfrm>
            <a:off x="1198123" y="2470666"/>
            <a:ext cx="9795753" cy="923330"/>
          </a:xfrm>
          <a:prstGeom prst="rect">
            <a:avLst/>
          </a:prstGeom>
          <a:noFill/>
        </p:spPr>
        <p:txBody>
          <a:bodyPr wrap="square" lIns="91440" tIns="45720" rIns="91440" bIns="45720" rtlCol="0" anchor="t">
            <a:spAutoFit/>
          </a:bodyPr>
          <a:lstStyle/>
          <a:p>
            <a:pPr algn="ctr"/>
            <a:r>
              <a:rPr lang="en-US" sz="5400">
                <a:latin typeface="Century Gothic"/>
              </a:rPr>
              <a:t>Functions of Behavior</a:t>
            </a:r>
          </a:p>
        </p:txBody>
      </p:sp>
    </p:spTree>
    <p:extLst>
      <p:ext uri="{BB962C8B-B14F-4D97-AF65-F5344CB8AC3E}">
        <p14:creationId xmlns:p14="http://schemas.microsoft.com/office/powerpoint/2010/main" val="1925576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7CD87-462C-E232-B82A-0E3C8A6E2FAE}"/>
              </a:ext>
            </a:extLst>
          </p:cNvPr>
          <p:cNvSpPr>
            <a:spLocks noGrp="1"/>
          </p:cNvSpPr>
          <p:nvPr>
            <p:ph type="title"/>
          </p:nvPr>
        </p:nvSpPr>
        <p:spPr/>
        <p:txBody>
          <a:bodyPr>
            <a:normAutofit fontScale="90000"/>
          </a:bodyPr>
          <a:lstStyle/>
          <a:p>
            <a:pPr algn="ctr"/>
            <a:br>
              <a:rPr lang="en-US" sz="3600"/>
            </a:br>
            <a:r>
              <a:rPr lang="en-US" sz="5400">
                <a:latin typeface="Century Gothic"/>
              </a:rPr>
              <a:t>Functions of Behavior</a:t>
            </a:r>
            <a:br>
              <a:rPr lang="en-US"/>
            </a:br>
            <a:endParaRPr lang="en-US"/>
          </a:p>
        </p:txBody>
      </p:sp>
      <p:sp>
        <p:nvSpPr>
          <p:cNvPr id="6" name="Content Placeholder 5">
            <a:extLst>
              <a:ext uri="{FF2B5EF4-FFF2-40B4-BE49-F238E27FC236}">
                <a16:creationId xmlns:a16="http://schemas.microsoft.com/office/drawing/2014/main" id="{0D2E3772-870D-AF00-480D-7B7751B32E08}"/>
              </a:ext>
            </a:extLst>
          </p:cNvPr>
          <p:cNvSpPr>
            <a:spLocks noGrp="1"/>
          </p:cNvSpPr>
          <p:nvPr>
            <p:ph idx="1"/>
          </p:nvPr>
        </p:nvSpPr>
        <p:spPr/>
        <p:txBody>
          <a:bodyPr vert="horz" lIns="91440" tIns="45720" rIns="91440" bIns="45720" rtlCol="0" anchor="t">
            <a:normAutofit/>
          </a:bodyPr>
          <a:lstStyle/>
          <a:p>
            <a:pPr marL="273685" indent="-227965">
              <a:lnSpc>
                <a:spcPct val="90000"/>
              </a:lnSpc>
              <a:spcBef>
                <a:spcPts val="1000"/>
              </a:spcBef>
            </a:pPr>
            <a:r>
              <a:rPr lang="en-US" spc="0">
                <a:latin typeface="Century Gothic"/>
                <a:ea typeface="+mn-lt"/>
                <a:cs typeface="+mn-lt"/>
              </a:rPr>
              <a:t>Why is the individual engaging in this behavior?</a:t>
            </a:r>
            <a:endParaRPr lang="en-US" spc="0">
              <a:latin typeface="Century Gothic"/>
            </a:endParaRPr>
          </a:p>
          <a:p>
            <a:pPr marL="273685" indent="-227965">
              <a:lnSpc>
                <a:spcPct val="90000"/>
              </a:lnSpc>
              <a:spcBef>
                <a:spcPts val="1000"/>
              </a:spcBef>
            </a:pPr>
            <a:r>
              <a:rPr lang="en-US" spc="0">
                <a:latin typeface="Century Gothic"/>
                <a:ea typeface="+mn-lt"/>
                <a:cs typeface="+mn-lt"/>
              </a:rPr>
              <a:t>What need is the child trying to get met?</a:t>
            </a:r>
          </a:p>
          <a:p>
            <a:pPr marL="273685" indent="-227965">
              <a:lnSpc>
                <a:spcPct val="90000"/>
              </a:lnSpc>
              <a:spcBef>
                <a:spcPts val="1000"/>
              </a:spcBef>
            </a:pPr>
            <a:endParaRPr lang="en-US" spc="0">
              <a:latin typeface="Century Gothic" panose="020B0502020202020204" pitchFamily="34" charset="0"/>
              <a:ea typeface="+mn-lt"/>
              <a:cs typeface="+mn-lt"/>
            </a:endParaRPr>
          </a:p>
          <a:p>
            <a:pPr marL="273685" indent="-227965">
              <a:lnSpc>
                <a:spcPct val="90000"/>
              </a:lnSpc>
              <a:spcBef>
                <a:spcPts val="1000"/>
              </a:spcBef>
            </a:pPr>
            <a:r>
              <a:rPr lang="en-US" spc="0">
                <a:latin typeface="Century Gothic"/>
                <a:ea typeface="+mn-lt"/>
                <a:cs typeface="+mn-lt"/>
              </a:rPr>
              <a:t>Functions:</a:t>
            </a:r>
          </a:p>
          <a:p>
            <a:pPr marL="548005" lvl="1" indent="-182245">
              <a:lnSpc>
                <a:spcPct val="90000"/>
              </a:lnSpc>
              <a:spcBef>
                <a:spcPts val="1000"/>
              </a:spcBef>
            </a:pPr>
            <a:r>
              <a:rPr lang="en-US" sz="2400" spc="0">
                <a:latin typeface="Century Gothic"/>
              </a:rPr>
              <a:t>Sensory</a:t>
            </a:r>
          </a:p>
          <a:p>
            <a:pPr marL="548005" lvl="1" indent="-182245">
              <a:lnSpc>
                <a:spcPct val="90000"/>
              </a:lnSpc>
              <a:spcBef>
                <a:spcPts val="1000"/>
              </a:spcBef>
            </a:pPr>
            <a:r>
              <a:rPr lang="en-US" sz="2400" spc="0">
                <a:latin typeface="Century Gothic"/>
              </a:rPr>
              <a:t>Escape/Avoid</a:t>
            </a:r>
          </a:p>
          <a:p>
            <a:pPr marL="548005" lvl="1" indent="-182245">
              <a:lnSpc>
                <a:spcPct val="90000"/>
              </a:lnSpc>
              <a:spcBef>
                <a:spcPts val="1000"/>
              </a:spcBef>
            </a:pPr>
            <a:r>
              <a:rPr lang="en-US" sz="2400" spc="0">
                <a:latin typeface="Century Gothic"/>
              </a:rPr>
              <a:t>Attention</a:t>
            </a:r>
          </a:p>
          <a:p>
            <a:pPr marL="548005" lvl="1" indent="-182245">
              <a:lnSpc>
                <a:spcPct val="90000"/>
              </a:lnSpc>
              <a:spcBef>
                <a:spcPts val="1000"/>
              </a:spcBef>
            </a:pPr>
            <a:r>
              <a:rPr lang="en-US" sz="2400" spc="0">
                <a:latin typeface="Century Gothic"/>
              </a:rPr>
              <a:t>Tangibles</a:t>
            </a:r>
            <a:endParaRPr lang="en-US" sz="2400" spc="0">
              <a:latin typeface="Century Gothic" panose="020B0502020202020204" pitchFamily="34" charset="0"/>
            </a:endParaRPr>
          </a:p>
          <a:p>
            <a:endParaRPr lang="en-US"/>
          </a:p>
        </p:txBody>
      </p:sp>
    </p:spTree>
    <p:extLst>
      <p:ext uri="{BB962C8B-B14F-4D97-AF65-F5344CB8AC3E}">
        <p14:creationId xmlns:p14="http://schemas.microsoft.com/office/powerpoint/2010/main" val="4162082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7130C-26C6-E1C7-1C28-7F346D68E893}"/>
              </a:ext>
            </a:extLst>
          </p:cNvPr>
          <p:cNvSpPr>
            <a:spLocks noGrp="1"/>
          </p:cNvSpPr>
          <p:nvPr>
            <p:ph type="title"/>
          </p:nvPr>
        </p:nvSpPr>
        <p:spPr/>
        <p:txBody>
          <a:bodyPr>
            <a:normAutofit/>
          </a:bodyPr>
          <a:lstStyle/>
          <a:p>
            <a:r>
              <a:rPr lang="en-US" sz="5400" kern="1200" baseline="0">
                <a:ln>
                  <a:noFill/>
                </a:ln>
                <a:effectLst/>
                <a:latin typeface="Century Gothic"/>
              </a:rPr>
              <a:t>Escape/ Avoidance</a:t>
            </a:r>
            <a:endParaRPr lang="en-US" sz="5400">
              <a:latin typeface="Century Gothic"/>
            </a:endParaRPr>
          </a:p>
        </p:txBody>
      </p:sp>
      <p:sp>
        <p:nvSpPr>
          <p:cNvPr id="3" name="Content Placeholder 2">
            <a:extLst>
              <a:ext uri="{FF2B5EF4-FFF2-40B4-BE49-F238E27FC236}">
                <a16:creationId xmlns:a16="http://schemas.microsoft.com/office/drawing/2014/main" id="{58F2BA54-61C8-AB48-E331-ACBC882C0F07}"/>
              </a:ext>
            </a:extLst>
          </p:cNvPr>
          <p:cNvSpPr>
            <a:spLocks noGrp="1"/>
          </p:cNvSpPr>
          <p:nvPr>
            <p:ph idx="1"/>
          </p:nvPr>
        </p:nvSpPr>
        <p:spPr/>
        <p:txBody>
          <a:bodyPr vert="horz" lIns="91440" tIns="45720" rIns="91440" bIns="45720" rtlCol="0" anchor="t">
            <a:normAutofit/>
          </a:bodyPr>
          <a:lstStyle/>
          <a:p>
            <a:pPr marL="273685" indent="-227965">
              <a:lnSpc>
                <a:spcPct val="90000"/>
              </a:lnSpc>
            </a:pPr>
            <a:r>
              <a:rPr lang="en-US" sz="2400" spc="0">
                <a:latin typeface="Century Gothic"/>
              </a:rPr>
              <a:t>Escape- A behavior in which the student is trying to get out of or avoid doing something.</a:t>
            </a:r>
          </a:p>
          <a:p>
            <a:pPr marL="273685" indent="-227965">
              <a:lnSpc>
                <a:spcPct val="90000"/>
              </a:lnSpc>
            </a:pPr>
            <a:endParaRPr lang="en-US" sz="2400" spc="0">
              <a:solidFill>
                <a:schemeClr val="tx1"/>
              </a:solidFill>
              <a:latin typeface="Century Gothic" panose="020B0502020202020204" pitchFamily="34" charset="0"/>
            </a:endParaRPr>
          </a:p>
          <a:p>
            <a:pPr marL="273685" indent="-227965"/>
            <a:r>
              <a:rPr lang="en-US" sz="2400" spc="0">
                <a:latin typeface="Century Gothic"/>
              </a:rPr>
              <a:t>Ex: The teacher says it’s time to do math. Jimmy stands up from his chair and starts to walk around the room. The teacher tells him to sit at his desk multiple times, but he doesn’t listen and continues to wander. The teacher begins to ignore Jimmy.</a:t>
            </a:r>
            <a:r>
              <a:rPr lang="en-US">
                <a:latin typeface="Century Gothic"/>
              </a:rPr>
              <a:t> </a:t>
            </a:r>
            <a:r>
              <a:rPr lang="en-US" sz="2400" spc="0">
                <a:latin typeface="Century Gothic"/>
              </a:rPr>
              <a:t>30 minutes go by</a:t>
            </a:r>
            <a:r>
              <a:rPr lang="en-US">
                <a:latin typeface="Century Gothic"/>
              </a:rPr>
              <a:t>,</a:t>
            </a:r>
            <a:r>
              <a:rPr lang="en-US" sz="2400" spc="0">
                <a:latin typeface="Century Gothic"/>
              </a:rPr>
              <a:t> and the teacher says it’s time for recess. Jimmy immediately gets in line and walks outside with his class and begins to play.</a:t>
            </a:r>
          </a:p>
          <a:p>
            <a:endParaRPr lang="en-US"/>
          </a:p>
        </p:txBody>
      </p:sp>
    </p:spTree>
    <p:extLst>
      <p:ext uri="{BB962C8B-B14F-4D97-AF65-F5344CB8AC3E}">
        <p14:creationId xmlns:p14="http://schemas.microsoft.com/office/powerpoint/2010/main" val="3005274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02043-D3A5-A737-91F6-55DC7F665725}"/>
              </a:ext>
            </a:extLst>
          </p:cNvPr>
          <p:cNvSpPr>
            <a:spLocks noGrp="1"/>
          </p:cNvSpPr>
          <p:nvPr>
            <p:ph type="title"/>
          </p:nvPr>
        </p:nvSpPr>
        <p:spPr/>
        <p:txBody>
          <a:bodyPr/>
          <a:lstStyle/>
          <a:p>
            <a:r>
              <a:rPr lang="en-US" sz="5400">
                <a:latin typeface="Century Gothic"/>
              </a:rPr>
              <a:t>Attention</a:t>
            </a:r>
            <a:endParaRPr lang="en-US"/>
          </a:p>
        </p:txBody>
      </p:sp>
      <p:sp>
        <p:nvSpPr>
          <p:cNvPr id="3" name="Content Placeholder 2">
            <a:extLst>
              <a:ext uri="{FF2B5EF4-FFF2-40B4-BE49-F238E27FC236}">
                <a16:creationId xmlns:a16="http://schemas.microsoft.com/office/drawing/2014/main" id="{163FFD10-EE62-A452-DF07-0848F1E61480}"/>
              </a:ext>
            </a:extLst>
          </p:cNvPr>
          <p:cNvSpPr>
            <a:spLocks noGrp="1"/>
          </p:cNvSpPr>
          <p:nvPr>
            <p:ph idx="1"/>
          </p:nvPr>
        </p:nvSpPr>
        <p:spPr/>
        <p:txBody>
          <a:bodyPr vert="horz" lIns="91440" tIns="45720" rIns="91440" bIns="45720" rtlCol="0" anchor="t">
            <a:normAutofit/>
          </a:bodyPr>
          <a:lstStyle/>
          <a:p>
            <a:pPr marL="273685" indent="-227965">
              <a:spcBef>
                <a:spcPct val="20000"/>
              </a:spcBef>
            </a:pPr>
            <a:r>
              <a:rPr lang="en-US">
                <a:latin typeface="Century Gothic"/>
              </a:rPr>
              <a:t>Attention- When one engages in a behavior to gain attention from others, getting social reinforcement from interactions with someone.</a:t>
            </a:r>
            <a:endParaRPr lang="en-US">
              <a:ea typeface="+mn-lt"/>
              <a:cs typeface="+mn-lt"/>
            </a:endParaRPr>
          </a:p>
          <a:p>
            <a:pPr marL="273685" indent="-227965">
              <a:spcBef>
                <a:spcPct val="20000"/>
              </a:spcBef>
            </a:pPr>
            <a:endParaRPr lang="en-US">
              <a:ea typeface="+mn-lt"/>
              <a:cs typeface="+mn-lt"/>
            </a:endParaRPr>
          </a:p>
          <a:p>
            <a:pPr marL="273685" indent="-227965">
              <a:spcBef>
                <a:spcPct val="20000"/>
              </a:spcBef>
            </a:pPr>
            <a:r>
              <a:rPr lang="en-US">
                <a:latin typeface="Century Gothic"/>
              </a:rPr>
              <a:t>Ex: No one is giving attention to Sally at recess. She begins to scream to gain their attention. Students go up to Sally and ask her what is wrong and if she wants to play. Sally in now more likely to scream in the future to get the attention of her peers.</a:t>
            </a:r>
            <a:endParaRPr lang="en-US"/>
          </a:p>
        </p:txBody>
      </p:sp>
    </p:spTree>
    <p:extLst>
      <p:ext uri="{BB962C8B-B14F-4D97-AF65-F5344CB8AC3E}">
        <p14:creationId xmlns:p14="http://schemas.microsoft.com/office/powerpoint/2010/main" val="3721611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1C083-199A-CB75-7A87-C45A0338FF78}"/>
              </a:ext>
            </a:extLst>
          </p:cNvPr>
          <p:cNvSpPr>
            <a:spLocks noGrp="1"/>
          </p:cNvSpPr>
          <p:nvPr>
            <p:ph type="title"/>
          </p:nvPr>
        </p:nvSpPr>
        <p:spPr/>
        <p:txBody>
          <a:bodyPr/>
          <a:lstStyle/>
          <a:p>
            <a:r>
              <a:rPr lang="en-US" sz="5400">
                <a:latin typeface="Century Gothic"/>
              </a:rPr>
              <a:t>Tangible</a:t>
            </a:r>
            <a:endParaRPr lang="en-US"/>
          </a:p>
        </p:txBody>
      </p:sp>
      <p:sp>
        <p:nvSpPr>
          <p:cNvPr id="3" name="Content Placeholder 2">
            <a:extLst>
              <a:ext uri="{FF2B5EF4-FFF2-40B4-BE49-F238E27FC236}">
                <a16:creationId xmlns:a16="http://schemas.microsoft.com/office/drawing/2014/main" id="{9586E732-91DE-CDED-0931-DF92E088F7A3}"/>
              </a:ext>
            </a:extLst>
          </p:cNvPr>
          <p:cNvSpPr>
            <a:spLocks noGrp="1"/>
          </p:cNvSpPr>
          <p:nvPr>
            <p:ph idx="1"/>
          </p:nvPr>
        </p:nvSpPr>
        <p:spPr/>
        <p:txBody>
          <a:bodyPr vert="horz" lIns="91440" tIns="45720" rIns="91440" bIns="45720" rtlCol="0" anchor="t">
            <a:normAutofit/>
          </a:bodyPr>
          <a:lstStyle/>
          <a:p>
            <a:pPr marL="273685" indent="-227965">
              <a:spcBef>
                <a:spcPct val="20000"/>
              </a:spcBef>
            </a:pPr>
            <a:r>
              <a:rPr lang="en-US">
                <a:latin typeface="Century Gothic"/>
              </a:rPr>
              <a:t>Tangibles- Gaining access to something, someone, or some activity.</a:t>
            </a:r>
            <a:endParaRPr lang="en-US">
              <a:ea typeface="+mn-lt"/>
              <a:cs typeface="+mn-lt"/>
            </a:endParaRPr>
          </a:p>
          <a:p>
            <a:pPr marL="273685" indent="-227965">
              <a:spcBef>
                <a:spcPct val="20000"/>
              </a:spcBef>
            </a:pPr>
            <a:endParaRPr lang="en-US">
              <a:ea typeface="+mn-lt"/>
              <a:cs typeface="+mn-lt"/>
            </a:endParaRPr>
          </a:p>
          <a:p>
            <a:pPr marL="273685" indent="-227965">
              <a:spcBef>
                <a:spcPct val="20000"/>
              </a:spcBef>
            </a:pPr>
            <a:r>
              <a:rPr lang="en-US">
                <a:latin typeface="Century Gothic"/>
              </a:rPr>
              <a:t>Ex: Ryan and his classmates are eating snack in the classroom. Ryan realizes that his juice box does not have a straw. Ryan begins having tantrum. The teacher notices that he doesn't have a straw. She gives Ryan a straw. </a:t>
            </a:r>
            <a:endParaRPr lang="en-US"/>
          </a:p>
        </p:txBody>
      </p:sp>
    </p:spTree>
    <p:extLst>
      <p:ext uri="{BB962C8B-B14F-4D97-AF65-F5344CB8AC3E}">
        <p14:creationId xmlns:p14="http://schemas.microsoft.com/office/powerpoint/2010/main" val="2658213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D478F-9A4A-E81B-CA80-9A92345B41A7}"/>
              </a:ext>
            </a:extLst>
          </p:cNvPr>
          <p:cNvSpPr>
            <a:spLocks noGrp="1"/>
          </p:cNvSpPr>
          <p:nvPr>
            <p:ph type="title"/>
          </p:nvPr>
        </p:nvSpPr>
        <p:spPr/>
        <p:txBody>
          <a:bodyPr/>
          <a:lstStyle/>
          <a:p>
            <a:r>
              <a:rPr lang="en-US" sz="5400">
                <a:latin typeface="Century Gothic"/>
              </a:rPr>
              <a:t>Sensory</a:t>
            </a:r>
            <a:endParaRPr lang="en-US"/>
          </a:p>
        </p:txBody>
      </p:sp>
      <p:sp>
        <p:nvSpPr>
          <p:cNvPr id="3" name="Content Placeholder 2">
            <a:extLst>
              <a:ext uri="{FF2B5EF4-FFF2-40B4-BE49-F238E27FC236}">
                <a16:creationId xmlns:a16="http://schemas.microsoft.com/office/drawing/2014/main" id="{64E0CC76-7B57-4DD9-5CFF-9FA043A84374}"/>
              </a:ext>
            </a:extLst>
          </p:cNvPr>
          <p:cNvSpPr>
            <a:spLocks noGrp="1"/>
          </p:cNvSpPr>
          <p:nvPr>
            <p:ph idx="1"/>
          </p:nvPr>
        </p:nvSpPr>
        <p:spPr/>
        <p:txBody>
          <a:bodyPr vert="horz" lIns="91440" tIns="45720" rIns="91440" bIns="45720" rtlCol="0" anchor="t">
            <a:normAutofit/>
          </a:bodyPr>
          <a:lstStyle/>
          <a:p>
            <a:pPr>
              <a:lnSpc>
                <a:spcPct val="100000"/>
              </a:lnSpc>
              <a:spcBef>
                <a:spcPct val="20000"/>
              </a:spcBef>
            </a:pPr>
            <a:r>
              <a:rPr lang="en-US">
                <a:latin typeface="Century Gothic"/>
                <a:ea typeface="Lato"/>
                <a:cs typeface="Lato"/>
              </a:rPr>
              <a:t>Sensory- Doing something that feels good and elicits a pleasure response in the body. </a:t>
            </a:r>
            <a:endParaRPr lang="en-US">
              <a:ea typeface="+mn-lt"/>
              <a:cs typeface="+mn-lt"/>
            </a:endParaRPr>
          </a:p>
          <a:p>
            <a:pPr>
              <a:lnSpc>
                <a:spcPct val="100000"/>
              </a:lnSpc>
              <a:spcBef>
                <a:spcPct val="20000"/>
              </a:spcBef>
            </a:pPr>
            <a:endParaRPr lang="en-US">
              <a:ea typeface="+mn-lt"/>
              <a:cs typeface="+mn-lt"/>
            </a:endParaRPr>
          </a:p>
          <a:p>
            <a:pPr>
              <a:lnSpc>
                <a:spcPct val="100000"/>
              </a:lnSpc>
              <a:spcBef>
                <a:spcPct val="20000"/>
              </a:spcBef>
            </a:pPr>
            <a:r>
              <a:rPr lang="en-US">
                <a:latin typeface="Century Gothic"/>
                <a:ea typeface="Lato"/>
                <a:cs typeface="Lato"/>
              </a:rPr>
              <a:t>Ex: Samantha’s teacher notices that during transitions, Samantha sucks her thumb. She also sucks her thumb when the volume of the classroom is loud. </a:t>
            </a:r>
            <a:endParaRPr lang="en-US"/>
          </a:p>
        </p:txBody>
      </p:sp>
    </p:spTree>
    <p:extLst>
      <p:ext uri="{BB962C8B-B14F-4D97-AF65-F5344CB8AC3E}">
        <p14:creationId xmlns:p14="http://schemas.microsoft.com/office/powerpoint/2010/main" val="1681314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FE927-8BCC-18A2-6EC1-CDA50C9FAED2}"/>
              </a:ext>
            </a:extLst>
          </p:cNvPr>
          <p:cNvSpPr>
            <a:spLocks noGrp="1"/>
          </p:cNvSpPr>
          <p:nvPr>
            <p:ph type="ctrTitle" idx="4294967295"/>
          </p:nvPr>
        </p:nvSpPr>
        <p:spPr>
          <a:xfrm>
            <a:off x="875534" y="2178269"/>
            <a:ext cx="10304845" cy="1466631"/>
          </a:xfrm>
        </p:spPr>
        <p:txBody>
          <a:bodyPr>
            <a:noAutofit/>
          </a:bodyPr>
          <a:lstStyle/>
          <a:p>
            <a:pPr algn="ctr"/>
            <a:r>
              <a:rPr lang="en-US" sz="5400">
                <a:latin typeface="Century Gothic"/>
                <a:ea typeface="Lato Black"/>
                <a:cs typeface="Lato Black"/>
              </a:rPr>
              <a:t>Replacement Behavior</a:t>
            </a:r>
          </a:p>
        </p:txBody>
      </p:sp>
    </p:spTree>
    <p:extLst>
      <p:ext uri="{BB962C8B-B14F-4D97-AF65-F5344CB8AC3E}">
        <p14:creationId xmlns:p14="http://schemas.microsoft.com/office/powerpoint/2010/main" val="802715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A947F-19CE-44E7-E3C1-A540EC70A77B}"/>
              </a:ext>
            </a:extLst>
          </p:cNvPr>
          <p:cNvSpPr>
            <a:spLocks noGrp="1"/>
          </p:cNvSpPr>
          <p:nvPr>
            <p:ph type="title"/>
          </p:nvPr>
        </p:nvSpPr>
        <p:spPr/>
        <p:txBody>
          <a:bodyPr>
            <a:normAutofit/>
          </a:bodyPr>
          <a:lstStyle/>
          <a:p>
            <a:r>
              <a:rPr lang="en-US" sz="5400">
                <a:latin typeface="Century Gothic"/>
              </a:rPr>
              <a:t>Replacement Behavior </a:t>
            </a:r>
            <a:endParaRPr lang="en-US" sz="5400"/>
          </a:p>
        </p:txBody>
      </p:sp>
      <p:sp>
        <p:nvSpPr>
          <p:cNvPr id="3" name="Content Placeholder 2">
            <a:extLst>
              <a:ext uri="{FF2B5EF4-FFF2-40B4-BE49-F238E27FC236}">
                <a16:creationId xmlns:a16="http://schemas.microsoft.com/office/drawing/2014/main" id="{428E13B5-B0BC-72CA-B0AA-E3EA8A9052D3}"/>
              </a:ext>
            </a:extLst>
          </p:cNvPr>
          <p:cNvSpPr>
            <a:spLocks noGrp="1"/>
          </p:cNvSpPr>
          <p:nvPr>
            <p:ph idx="1"/>
          </p:nvPr>
        </p:nvSpPr>
        <p:spPr/>
        <p:txBody>
          <a:bodyPr vert="horz" lIns="91440" tIns="45720" rIns="91440" bIns="45720" rtlCol="0" anchor="t">
            <a:normAutofit/>
          </a:bodyPr>
          <a:lstStyle/>
          <a:p>
            <a:pPr marL="0" indent="0">
              <a:buNone/>
            </a:pPr>
            <a:r>
              <a:rPr lang="en-US">
                <a:latin typeface="Century Gothic"/>
              </a:rPr>
              <a:t>Replacement behavior is a behavior that is socially acceptable and desirable that a child can do instead of maladaptive behavior that meets the same function (FERB)</a:t>
            </a:r>
          </a:p>
          <a:p>
            <a:r>
              <a:rPr lang="en-US">
                <a:latin typeface="Century Gothic"/>
              </a:rPr>
              <a:t>(FERB) Functionally Equivalent Replacement Behavior </a:t>
            </a:r>
          </a:p>
          <a:p>
            <a:r>
              <a:rPr lang="en-US">
                <a:latin typeface="Century Gothic"/>
              </a:rPr>
              <a:t>Needs to be in student’s behavioral repertoire </a:t>
            </a:r>
          </a:p>
          <a:p>
            <a:r>
              <a:rPr lang="en-US">
                <a:latin typeface="Century Gothic"/>
              </a:rPr>
              <a:t>Ex: If a student engages in hitting behavior to get an adult's attention, a FERB could be to have the student raise his hand to get an adult's attention instead. We would teach the student a new way to receive attention, which would be by raising his hand. </a:t>
            </a:r>
          </a:p>
          <a:p>
            <a:pPr marL="0" indent="0">
              <a:buNone/>
            </a:pPr>
            <a:endParaRPr lang="en-US"/>
          </a:p>
          <a:p>
            <a:pPr marL="0" indent="0">
              <a:buNone/>
            </a:pPr>
            <a:endParaRPr lang="en-US"/>
          </a:p>
        </p:txBody>
      </p:sp>
    </p:spTree>
    <p:extLst>
      <p:ext uri="{BB962C8B-B14F-4D97-AF65-F5344CB8AC3E}">
        <p14:creationId xmlns:p14="http://schemas.microsoft.com/office/powerpoint/2010/main" val="273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FE927-8BCC-18A2-6EC1-CDA50C9FAED2}"/>
              </a:ext>
            </a:extLst>
          </p:cNvPr>
          <p:cNvSpPr>
            <a:spLocks noGrp="1"/>
          </p:cNvSpPr>
          <p:nvPr>
            <p:ph type="ctrTitle" idx="4294967295"/>
          </p:nvPr>
        </p:nvSpPr>
        <p:spPr>
          <a:xfrm>
            <a:off x="875534" y="2178269"/>
            <a:ext cx="10304845" cy="1466631"/>
          </a:xfrm>
        </p:spPr>
        <p:txBody>
          <a:bodyPr>
            <a:noAutofit/>
          </a:bodyPr>
          <a:lstStyle/>
          <a:p>
            <a:pPr algn="ctr"/>
            <a:r>
              <a:rPr lang="en-US" sz="5400">
                <a:latin typeface="Century Gothic"/>
                <a:ea typeface="Lato Black"/>
                <a:cs typeface="Lato Black"/>
              </a:rPr>
              <a:t>Consequences</a:t>
            </a:r>
          </a:p>
        </p:txBody>
      </p:sp>
    </p:spTree>
    <p:extLst>
      <p:ext uri="{BB962C8B-B14F-4D97-AF65-F5344CB8AC3E}">
        <p14:creationId xmlns:p14="http://schemas.microsoft.com/office/powerpoint/2010/main" val="3936043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2358C-3412-BF62-B0A4-CE423C5BFE79}"/>
              </a:ext>
            </a:extLst>
          </p:cNvPr>
          <p:cNvSpPr>
            <a:spLocks noGrp="1"/>
          </p:cNvSpPr>
          <p:nvPr>
            <p:ph type="title"/>
          </p:nvPr>
        </p:nvSpPr>
        <p:spPr/>
        <p:txBody>
          <a:bodyPr/>
          <a:lstStyle/>
          <a:p>
            <a:r>
              <a:rPr lang="en-US" sz="5400">
                <a:latin typeface="Century Gothic"/>
              </a:rPr>
              <a:t>Consequences  </a:t>
            </a:r>
            <a:endParaRPr lang="en-US"/>
          </a:p>
        </p:txBody>
      </p:sp>
      <p:graphicFrame>
        <p:nvGraphicFramePr>
          <p:cNvPr id="4" name="Table 4">
            <a:extLst>
              <a:ext uri="{FF2B5EF4-FFF2-40B4-BE49-F238E27FC236}">
                <a16:creationId xmlns:a16="http://schemas.microsoft.com/office/drawing/2014/main" id="{EF9185E7-617A-1B90-198E-A266774F750F}"/>
              </a:ext>
            </a:extLst>
          </p:cNvPr>
          <p:cNvGraphicFramePr>
            <a:graphicFrameLocks noGrp="1"/>
          </p:cNvGraphicFramePr>
          <p:nvPr>
            <p:ph idx="1"/>
            <p:extLst>
              <p:ext uri="{D42A27DB-BD31-4B8C-83A1-F6EECF244321}">
                <p14:modId xmlns:p14="http://schemas.microsoft.com/office/powerpoint/2010/main" val="522063343"/>
              </p:ext>
            </p:extLst>
          </p:nvPr>
        </p:nvGraphicFramePr>
        <p:xfrm>
          <a:off x="3048000" y="2816678"/>
          <a:ext cx="6887541" cy="3775934"/>
        </p:xfrm>
        <a:graphic>
          <a:graphicData uri="http://schemas.openxmlformats.org/drawingml/2006/table">
            <a:tbl>
              <a:tblPr firstRow="1" bandRow="1">
                <a:tableStyleId>{5C22544A-7EE6-4342-B048-85BDC9FD1C3A}</a:tableStyleId>
              </a:tblPr>
              <a:tblGrid>
                <a:gridCol w="3378485">
                  <a:extLst>
                    <a:ext uri="{9D8B030D-6E8A-4147-A177-3AD203B41FA5}">
                      <a16:colId xmlns:a16="http://schemas.microsoft.com/office/drawing/2014/main" val="3791403436"/>
                    </a:ext>
                  </a:extLst>
                </a:gridCol>
                <a:gridCol w="3509056">
                  <a:extLst>
                    <a:ext uri="{9D8B030D-6E8A-4147-A177-3AD203B41FA5}">
                      <a16:colId xmlns:a16="http://schemas.microsoft.com/office/drawing/2014/main" val="322494439"/>
                    </a:ext>
                  </a:extLst>
                </a:gridCol>
              </a:tblGrid>
              <a:tr h="1867445">
                <a:tc>
                  <a:txBody>
                    <a:bodyPr/>
                    <a:lstStyle/>
                    <a:p>
                      <a:r>
                        <a:rPr lang="en-US" b="0">
                          <a:solidFill>
                            <a:schemeClr val="tx1">
                              <a:lumMod val="50000"/>
                            </a:schemeClr>
                          </a:solidFill>
                          <a:latin typeface="Century Gothic"/>
                        </a:rPr>
                        <a:t>Positive </a:t>
                      </a:r>
                    </a:p>
                    <a:p>
                      <a:endParaRPr lang="en-US">
                        <a:latin typeface="Century Gothic"/>
                      </a:endParaRPr>
                    </a:p>
                    <a:p>
                      <a:r>
                        <a:rPr lang="en-US">
                          <a:latin typeface="Century Gothic"/>
                        </a:rPr>
                        <a:t>                  </a:t>
                      </a:r>
                      <a:r>
                        <a:rPr lang="en-US" b="0">
                          <a:solidFill>
                            <a:schemeClr val="tx1">
                              <a:lumMod val="50000"/>
                            </a:schemeClr>
                          </a:solidFill>
                          <a:latin typeface="Century Gothic"/>
                        </a:rPr>
                        <a:t> R+</a:t>
                      </a:r>
                    </a:p>
                    <a:p>
                      <a:endParaRPr lang="en-US">
                        <a:latin typeface="Century Gothic"/>
                      </a:endParaRPr>
                    </a:p>
                    <a:p>
                      <a:r>
                        <a:rPr lang="en-US">
                          <a:solidFill>
                            <a:schemeClr val="tx1">
                              <a:lumMod val="50000"/>
                            </a:schemeClr>
                          </a:solidFill>
                          <a:latin typeface="Century Gothic"/>
                        </a:rPr>
                        <a:t>                </a:t>
                      </a:r>
                      <a:r>
                        <a:rPr lang="en-US" b="0">
                          <a:solidFill>
                            <a:schemeClr val="tx1">
                              <a:lumMod val="50000"/>
                            </a:schemeClr>
                          </a:solidFill>
                          <a:latin typeface="Century Gothic"/>
                        </a:rPr>
                        <a:t>Reward</a:t>
                      </a:r>
                      <a:r>
                        <a:rPr lang="en-US">
                          <a:solidFill>
                            <a:schemeClr val="tx1">
                              <a:lumMod val="50000"/>
                            </a:schemeClr>
                          </a:solidFill>
                          <a:latin typeface="Century Gothic"/>
                        </a:rPr>
                        <a:t> </a:t>
                      </a:r>
                    </a:p>
                  </a:txBody>
                  <a:tcPr/>
                </a:tc>
                <a:tc>
                  <a:txBody>
                    <a:bodyPr/>
                    <a:lstStyle/>
                    <a:p>
                      <a:r>
                        <a:rPr lang="en-US" b="0">
                          <a:solidFill>
                            <a:schemeClr val="tx1">
                              <a:lumMod val="50000"/>
                            </a:schemeClr>
                          </a:solidFill>
                          <a:latin typeface="Century Gothic"/>
                        </a:rPr>
                        <a:t>Negative </a:t>
                      </a:r>
                    </a:p>
                    <a:p>
                      <a:endParaRPr lang="en-US">
                        <a:latin typeface="Century Gothic"/>
                      </a:endParaRPr>
                    </a:p>
                    <a:p>
                      <a:r>
                        <a:rPr lang="en-US">
                          <a:latin typeface="Century Gothic"/>
                        </a:rPr>
                        <a:t>          </a:t>
                      </a:r>
                      <a:r>
                        <a:rPr lang="en-US" b="0">
                          <a:solidFill>
                            <a:schemeClr val="tx1">
                              <a:lumMod val="50000"/>
                            </a:schemeClr>
                          </a:solidFill>
                          <a:latin typeface="Century Gothic"/>
                        </a:rPr>
                        <a:t>R-</a:t>
                      </a:r>
                    </a:p>
                    <a:p>
                      <a:endParaRPr lang="en-US">
                        <a:latin typeface="Century Gothic"/>
                      </a:endParaRPr>
                    </a:p>
                    <a:p>
                      <a:r>
                        <a:rPr lang="en-US">
                          <a:latin typeface="Century Gothic"/>
                        </a:rPr>
                        <a:t>         </a:t>
                      </a:r>
                      <a:r>
                        <a:rPr lang="en-US" b="0">
                          <a:solidFill>
                            <a:schemeClr val="tx1">
                              <a:lumMod val="50000"/>
                            </a:schemeClr>
                          </a:solidFill>
                          <a:latin typeface="Century Gothic"/>
                        </a:rPr>
                        <a:t>Relief </a:t>
                      </a:r>
                    </a:p>
                  </a:txBody>
                  <a:tcPr/>
                </a:tc>
                <a:extLst>
                  <a:ext uri="{0D108BD9-81ED-4DB2-BD59-A6C34878D82A}">
                    <a16:rowId xmlns:a16="http://schemas.microsoft.com/office/drawing/2014/main" val="468617903"/>
                  </a:ext>
                </a:extLst>
              </a:tr>
              <a:tr h="1908489">
                <a:tc>
                  <a:txBody>
                    <a:bodyPr/>
                    <a:lstStyle/>
                    <a:p>
                      <a:r>
                        <a:rPr lang="en-US">
                          <a:solidFill>
                            <a:schemeClr val="tx1">
                              <a:lumMod val="50000"/>
                            </a:schemeClr>
                          </a:solidFill>
                          <a:latin typeface="Century Gothic"/>
                        </a:rPr>
                        <a:t>Positive </a:t>
                      </a:r>
                    </a:p>
                    <a:p>
                      <a:r>
                        <a:rPr lang="en-US">
                          <a:solidFill>
                            <a:schemeClr val="tx1">
                              <a:lumMod val="50000"/>
                            </a:schemeClr>
                          </a:solidFill>
                          <a:latin typeface="Century Gothic"/>
                        </a:rPr>
                        <a:t>Punishment </a:t>
                      </a:r>
                    </a:p>
                    <a:p>
                      <a:endParaRPr lang="en-US">
                        <a:latin typeface="Century Gothic"/>
                      </a:endParaRPr>
                    </a:p>
                    <a:p>
                      <a:r>
                        <a:rPr lang="en-US">
                          <a:latin typeface="Century Gothic"/>
                        </a:rPr>
                        <a:t>                P+</a:t>
                      </a:r>
                    </a:p>
                    <a:p>
                      <a:endParaRPr lang="en-US">
                        <a:latin typeface="Century Gothic"/>
                      </a:endParaRPr>
                    </a:p>
                    <a:p>
                      <a:endParaRPr lang="en-US">
                        <a:latin typeface="Century Gothic"/>
                      </a:endParaRPr>
                    </a:p>
                  </a:txBody>
                  <a:tcPr/>
                </a:tc>
                <a:tc>
                  <a:txBody>
                    <a:bodyPr/>
                    <a:lstStyle/>
                    <a:p>
                      <a:r>
                        <a:rPr lang="en-US">
                          <a:solidFill>
                            <a:schemeClr val="tx1">
                              <a:lumMod val="50000"/>
                            </a:schemeClr>
                          </a:solidFill>
                          <a:latin typeface="Century Gothic"/>
                        </a:rPr>
                        <a:t>Negative</a:t>
                      </a:r>
                      <a:r>
                        <a:rPr lang="en-US">
                          <a:latin typeface="Century Gothic"/>
                        </a:rPr>
                        <a:t> </a:t>
                      </a:r>
                    </a:p>
                    <a:p>
                      <a:r>
                        <a:rPr lang="en-US">
                          <a:latin typeface="Century Gothic"/>
                        </a:rPr>
                        <a:t>Punishment </a:t>
                      </a:r>
                    </a:p>
                    <a:p>
                      <a:endParaRPr lang="en-US">
                        <a:latin typeface="Century Gothic"/>
                      </a:endParaRPr>
                    </a:p>
                    <a:p>
                      <a:r>
                        <a:rPr lang="en-US">
                          <a:latin typeface="Century Gothic"/>
                        </a:rPr>
                        <a:t>          P-</a:t>
                      </a:r>
                    </a:p>
                  </a:txBody>
                  <a:tcPr/>
                </a:tc>
                <a:extLst>
                  <a:ext uri="{0D108BD9-81ED-4DB2-BD59-A6C34878D82A}">
                    <a16:rowId xmlns:a16="http://schemas.microsoft.com/office/drawing/2014/main" val="1081652375"/>
                  </a:ext>
                </a:extLst>
              </a:tr>
            </a:tbl>
          </a:graphicData>
        </a:graphic>
      </p:graphicFrame>
      <p:sp>
        <p:nvSpPr>
          <p:cNvPr id="6" name="TextBox 5">
            <a:extLst>
              <a:ext uri="{FF2B5EF4-FFF2-40B4-BE49-F238E27FC236}">
                <a16:creationId xmlns:a16="http://schemas.microsoft.com/office/drawing/2014/main" id="{8E383B53-C8D7-431E-C17B-F1CA458DE258}"/>
              </a:ext>
            </a:extLst>
          </p:cNvPr>
          <p:cNvSpPr txBox="1"/>
          <p:nvPr/>
        </p:nvSpPr>
        <p:spPr>
          <a:xfrm>
            <a:off x="680357" y="2762553"/>
            <a:ext cx="1837267" cy="1477328"/>
          </a:xfrm>
          <a:prstGeom prst="rect">
            <a:avLst/>
          </a:prstGeom>
          <a:noFill/>
        </p:spPr>
        <p:txBody>
          <a:bodyPr wrap="square" lIns="91440" tIns="45720" rIns="91440" bIns="45720" rtlCol="0" anchor="t">
            <a:spAutoFit/>
          </a:bodyPr>
          <a:lstStyle/>
          <a:p>
            <a:r>
              <a:rPr lang="en-US">
                <a:latin typeface="Century Gothic"/>
              </a:rPr>
              <a:t>Reinforcement increases frequency of desired behavior</a:t>
            </a:r>
          </a:p>
        </p:txBody>
      </p:sp>
      <p:sp>
        <p:nvSpPr>
          <p:cNvPr id="7" name="TextBox 6">
            <a:extLst>
              <a:ext uri="{FF2B5EF4-FFF2-40B4-BE49-F238E27FC236}">
                <a16:creationId xmlns:a16="http://schemas.microsoft.com/office/drawing/2014/main" id="{A4F7748C-4E38-C12A-486B-D1988A688BF0}"/>
              </a:ext>
            </a:extLst>
          </p:cNvPr>
          <p:cNvSpPr txBox="1"/>
          <p:nvPr/>
        </p:nvSpPr>
        <p:spPr>
          <a:xfrm>
            <a:off x="681567" y="4727121"/>
            <a:ext cx="1727200" cy="1477328"/>
          </a:xfrm>
          <a:prstGeom prst="rect">
            <a:avLst/>
          </a:prstGeom>
          <a:noFill/>
        </p:spPr>
        <p:txBody>
          <a:bodyPr wrap="square" lIns="91440" tIns="45720" rIns="91440" bIns="45720" rtlCol="0" anchor="t">
            <a:spAutoFit/>
          </a:bodyPr>
          <a:lstStyle/>
          <a:p>
            <a:r>
              <a:rPr lang="en-US">
                <a:latin typeface="Century Gothic"/>
              </a:rPr>
              <a:t>Punishment decreases frequency of undesired  behavior </a:t>
            </a:r>
            <a:endParaRPr lang="en-US"/>
          </a:p>
        </p:txBody>
      </p:sp>
      <p:sp>
        <p:nvSpPr>
          <p:cNvPr id="9" name="TextBox 8">
            <a:extLst>
              <a:ext uri="{FF2B5EF4-FFF2-40B4-BE49-F238E27FC236}">
                <a16:creationId xmlns:a16="http://schemas.microsoft.com/office/drawing/2014/main" id="{132C9E3D-8DF7-CC74-C446-C61E6A3AEA2F}"/>
              </a:ext>
            </a:extLst>
          </p:cNvPr>
          <p:cNvSpPr txBox="1"/>
          <p:nvPr/>
        </p:nvSpPr>
        <p:spPr>
          <a:xfrm>
            <a:off x="4181323" y="1614406"/>
            <a:ext cx="1464734" cy="1200329"/>
          </a:xfrm>
          <a:prstGeom prst="rect">
            <a:avLst/>
          </a:prstGeom>
          <a:noFill/>
        </p:spPr>
        <p:txBody>
          <a:bodyPr wrap="square" lIns="91440" tIns="45720" rIns="91440" bIns="45720" rtlCol="0" anchor="t">
            <a:spAutoFit/>
          </a:bodyPr>
          <a:lstStyle/>
          <a:p>
            <a:r>
              <a:rPr lang="en-US">
                <a:latin typeface="Century Gothic"/>
              </a:rPr>
              <a:t>Positive </a:t>
            </a:r>
          </a:p>
          <a:p>
            <a:r>
              <a:rPr lang="en-US">
                <a:latin typeface="Century Gothic"/>
              </a:rPr>
              <a:t>     + </a:t>
            </a:r>
          </a:p>
          <a:p>
            <a:r>
              <a:rPr lang="en-US">
                <a:latin typeface="Century Gothic"/>
              </a:rPr>
              <a:t>Stimulus added</a:t>
            </a:r>
          </a:p>
        </p:txBody>
      </p:sp>
      <p:sp>
        <p:nvSpPr>
          <p:cNvPr id="11" name="TextBox 10">
            <a:extLst>
              <a:ext uri="{FF2B5EF4-FFF2-40B4-BE49-F238E27FC236}">
                <a16:creationId xmlns:a16="http://schemas.microsoft.com/office/drawing/2014/main" id="{5B215F5B-0EEE-4C24-3448-CBF9588B8B67}"/>
              </a:ext>
            </a:extLst>
          </p:cNvPr>
          <p:cNvSpPr txBox="1"/>
          <p:nvPr/>
        </p:nvSpPr>
        <p:spPr>
          <a:xfrm>
            <a:off x="7393214" y="1622397"/>
            <a:ext cx="1464734" cy="1200329"/>
          </a:xfrm>
          <a:prstGeom prst="rect">
            <a:avLst/>
          </a:prstGeom>
          <a:noFill/>
        </p:spPr>
        <p:txBody>
          <a:bodyPr wrap="square" lIns="91440" tIns="45720" rIns="91440" bIns="45720" rtlCol="0" anchor="t">
            <a:spAutoFit/>
          </a:bodyPr>
          <a:lstStyle/>
          <a:p>
            <a:r>
              <a:rPr lang="en-US">
                <a:latin typeface="Century Gothic"/>
              </a:rPr>
              <a:t>Negative </a:t>
            </a:r>
          </a:p>
          <a:p>
            <a:r>
              <a:rPr lang="en-US">
                <a:latin typeface="Century Gothic"/>
              </a:rPr>
              <a:t>        -</a:t>
            </a:r>
          </a:p>
          <a:p>
            <a:r>
              <a:rPr lang="en-US">
                <a:latin typeface="Century Gothic"/>
              </a:rPr>
              <a:t>Stimulus</a:t>
            </a:r>
          </a:p>
          <a:p>
            <a:r>
              <a:rPr lang="en-US">
                <a:latin typeface="Century Gothic"/>
              </a:rPr>
              <a:t>Removed</a:t>
            </a:r>
            <a:r>
              <a:rPr lang="en-US"/>
              <a:t> </a:t>
            </a:r>
            <a:endParaRPr lang="en-US">
              <a:ea typeface="Lato"/>
              <a:cs typeface="Lato"/>
            </a:endParaRPr>
          </a:p>
        </p:txBody>
      </p:sp>
    </p:spTree>
    <p:extLst>
      <p:ext uri="{BB962C8B-B14F-4D97-AF65-F5344CB8AC3E}">
        <p14:creationId xmlns:p14="http://schemas.microsoft.com/office/powerpoint/2010/main" val="3013796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102EA-23CE-EFCB-58F3-ABF2643B440B}"/>
              </a:ext>
            </a:extLst>
          </p:cNvPr>
          <p:cNvSpPr>
            <a:spLocks noGrp="1"/>
          </p:cNvSpPr>
          <p:nvPr>
            <p:ph type="title"/>
          </p:nvPr>
        </p:nvSpPr>
        <p:spPr/>
        <p:txBody>
          <a:bodyPr>
            <a:normAutofit/>
          </a:bodyPr>
          <a:lstStyle/>
          <a:p>
            <a:r>
              <a:rPr lang="en-US" sz="5400">
                <a:latin typeface="Century Gothic"/>
              </a:rPr>
              <a:t>Positive Reinforcement </a:t>
            </a:r>
            <a:endParaRPr lang="en-US" sz="5400"/>
          </a:p>
        </p:txBody>
      </p:sp>
      <p:sp>
        <p:nvSpPr>
          <p:cNvPr id="3" name="Content Placeholder 2">
            <a:extLst>
              <a:ext uri="{FF2B5EF4-FFF2-40B4-BE49-F238E27FC236}">
                <a16:creationId xmlns:a16="http://schemas.microsoft.com/office/drawing/2014/main" id="{F26E9AEE-A7A0-369B-2467-24F1458A3314}"/>
              </a:ext>
            </a:extLst>
          </p:cNvPr>
          <p:cNvSpPr>
            <a:spLocks noGrp="1"/>
          </p:cNvSpPr>
          <p:nvPr>
            <p:ph idx="1"/>
          </p:nvPr>
        </p:nvSpPr>
        <p:spPr/>
        <p:txBody>
          <a:bodyPr vert="horz" lIns="91440" tIns="45720" rIns="91440" bIns="45720" rtlCol="0" anchor="t">
            <a:normAutofit/>
          </a:bodyPr>
          <a:lstStyle/>
          <a:p>
            <a:r>
              <a:rPr lang="en-US" dirty="0">
                <a:latin typeface="Century Gothic"/>
              </a:rPr>
              <a:t>Positive reinforcement is the “contingent presentation of a stimulus, following a response, that increases the probability of rate response.” </a:t>
            </a:r>
          </a:p>
          <a:p>
            <a:r>
              <a:rPr lang="en-US" dirty="0">
                <a:latin typeface="Century Gothic"/>
              </a:rPr>
              <a:t>Improves behavioral outcomes </a:t>
            </a:r>
          </a:p>
          <a:p>
            <a:r>
              <a:rPr lang="en-US" dirty="0">
                <a:latin typeface="Century Gothic"/>
              </a:rPr>
              <a:t>Immediate (within 1-3 seconds following targeted behavior)</a:t>
            </a:r>
          </a:p>
          <a:p>
            <a:r>
              <a:rPr lang="en-US" dirty="0">
                <a:latin typeface="Century Gothic"/>
              </a:rPr>
              <a:t>Schedules of reinforcement </a:t>
            </a:r>
          </a:p>
          <a:p>
            <a:r>
              <a:rPr lang="en-US" dirty="0">
                <a:latin typeface="Century Gothic"/>
              </a:rPr>
              <a:t>Differential reinforcement (DRA, DRO, DRI, DRL)</a:t>
            </a:r>
          </a:p>
          <a:p>
            <a:r>
              <a:rPr lang="en-US" dirty="0">
                <a:latin typeface="Century Gothic"/>
                <a:hlinkClick r:id="rId2"/>
              </a:rPr>
              <a:t>AFIRM Modules | AFIRM (unc.edu)</a:t>
            </a:r>
            <a:endParaRPr lang="en-US" dirty="0">
              <a:latin typeface="Century Gothic"/>
            </a:endParaRP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40222443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3B038-EC29-FCCB-834A-C7D5812D33E2}"/>
              </a:ext>
            </a:extLst>
          </p:cNvPr>
          <p:cNvSpPr>
            <a:spLocks noGrp="1"/>
          </p:cNvSpPr>
          <p:nvPr>
            <p:ph type="title"/>
          </p:nvPr>
        </p:nvSpPr>
        <p:spPr/>
        <p:txBody>
          <a:bodyPr>
            <a:normAutofit/>
          </a:bodyPr>
          <a:lstStyle/>
          <a:p>
            <a:r>
              <a:rPr lang="en-US" sz="5400">
                <a:latin typeface="Century Gothic"/>
              </a:rPr>
              <a:t>Extinction </a:t>
            </a:r>
            <a:endParaRPr lang="en-US" sz="5400"/>
          </a:p>
        </p:txBody>
      </p:sp>
      <p:sp>
        <p:nvSpPr>
          <p:cNvPr id="3" name="Content Placeholder 2">
            <a:extLst>
              <a:ext uri="{FF2B5EF4-FFF2-40B4-BE49-F238E27FC236}">
                <a16:creationId xmlns:a16="http://schemas.microsoft.com/office/drawing/2014/main" id="{DFA63819-B288-5BAA-D7D0-2C0D9445DD7C}"/>
              </a:ext>
            </a:extLst>
          </p:cNvPr>
          <p:cNvSpPr>
            <a:spLocks noGrp="1"/>
          </p:cNvSpPr>
          <p:nvPr>
            <p:ph idx="1"/>
          </p:nvPr>
        </p:nvSpPr>
        <p:spPr/>
        <p:txBody>
          <a:bodyPr vert="horz" lIns="91440" tIns="45720" rIns="91440" bIns="45720" rtlCol="0" anchor="t">
            <a:normAutofit/>
          </a:bodyPr>
          <a:lstStyle/>
          <a:p>
            <a:r>
              <a:rPr lang="en-US">
                <a:latin typeface="Century Gothic"/>
              </a:rPr>
              <a:t>The contingent removal of reinforcement for previously reinforced behavior, to decrease the occurrence of that behavior</a:t>
            </a:r>
          </a:p>
          <a:p>
            <a:r>
              <a:rPr lang="en-US">
                <a:latin typeface="Century Gothic"/>
              </a:rPr>
              <a:t> Ex: If a student engages in tantrum behavior to gain access to tablet, teacher will no longer provide student with tablet when he/she engages in tantrum behavior</a:t>
            </a:r>
          </a:p>
          <a:p>
            <a:r>
              <a:rPr lang="en-US">
                <a:latin typeface="Century Gothic"/>
              </a:rPr>
              <a:t>Ex: If a child engages in tantrum behavior to gain access to balloons as the grocery store, parent will no longer give child balloons when he/she engages in tantrum behavior at the store. </a:t>
            </a:r>
          </a:p>
        </p:txBody>
      </p:sp>
    </p:spTree>
    <p:extLst>
      <p:ext uri="{BB962C8B-B14F-4D97-AF65-F5344CB8AC3E}">
        <p14:creationId xmlns:p14="http://schemas.microsoft.com/office/powerpoint/2010/main" val="1618079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0E60-3FA6-1CB5-5E1A-8F1E59C49A9A}"/>
              </a:ext>
            </a:extLst>
          </p:cNvPr>
          <p:cNvSpPr>
            <a:spLocks noGrp="1"/>
          </p:cNvSpPr>
          <p:nvPr>
            <p:ph type="title"/>
          </p:nvPr>
        </p:nvSpPr>
        <p:spPr/>
        <p:txBody>
          <a:bodyPr>
            <a:normAutofit/>
          </a:bodyPr>
          <a:lstStyle/>
          <a:p>
            <a:r>
              <a:rPr lang="en-US" sz="5400">
                <a:latin typeface="Century Gothic"/>
              </a:rPr>
              <a:t>Negative Reinforcement </a:t>
            </a:r>
            <a:endParaRPr lang="en-US" sz="5400"/>
          </a:p>
        </p:txBody>
      </p:sp>
      <p:sp>
        <p:nvSpPr>
          <p:cNvPr id="3" name="Content Placeholder 2">
            <a:extLst>
              <a:ext uri="{FF2B5EF4-FFF2-40B4-BE49-F238E27FC236}">
                <a16:creationId xmlns:a16="http://schemas.microsoft.com/office/drawing/2014/main" id="{F3E45C86-4BFC-60BF-3E58-12E01BE462EC}"/>
              </a:ext>
            </a:extLst>
          </p:cNvPr>
          <p:cNvSpPr>
            <a:spLocks noGrp="1"/>
          </p:cNvSpPr>
          <p:nvPr>
            <p:ph idx="1"/>
          </p:nvPr>
        </p:nvSpPr>
        <p:spPr/>
        <p:txBody>
          <a:bodyPr vert="horz" lIns="91440" tIns="45720" rIns="91440" bIns="45720" rtlCol="0" anchor="t">
            <a:normAutofit/>
          </a:bodyPr>
          <a:lstStyle/>
          <a:p>
            <a:r>
              <a:rPr lang="en-US">
                <a:latin typeface="Century Gothic"/>
              </a:rPr>
              <a:t>The contingent removal, termination of a stimulus following a response that increases the future occurrence of that behavior. </a:t>
            </a:r>
          </a:p>
          <a:p>
            <a:r>
              <a:rPr lang="en-US">
                <a:latin typeface="Century Gothic"/>
              </a:rPr>
              <a:t>Negative reinforcement occurs when something unpleasant or uncomfortable is removed or taken away in order to increase the likelihood of a desired behavior. </a:t>
            </a:r>
          </a:p>
          <a:p>
            <a:r>
              <a:rPr lang="en-US">
                <a:latin typeface="Century Gothic"/>
              </a:rPr>
              <a:t>Ex: If a teacher wants to improve task completion in class, they could set the contingency that if student completes all classroom work, student will have no homework. </a:t>
            </a:r>
          </a:p>
          <a:p>
            <a:r>
              <a:rPr lang="en-US">
                <a:latin typeface="Century Gothic"/>
              </a:rPr>
              <a:t>Ex: If parent wants their child to eat dinner, they could set the contingency that if student eats their dinner, they will not have to do their household  chore. </a:t>
            </a:r>
          </a:p>
        </p:txBody>
      </p:sp>
    </p:spTree>
    <p:extLst>
      <p:ext uri="{BB962C8B-B14F-4D97-AF65-F5344CB8AC3E}">
        <p14:creationId xmlns:p14="http://schemas.microsoft.com/office/powerpoint/2010/main" val="3838497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FE927-8BCC-18A2-6EC1-CDA50C9FAED2}"/>
              </a:ext>
            </a:extLst>
          </p:cNvPr>
          <p:cNvSpPr>
            <a:spLocks noGrp="1"/>
          </p:cNvSpPr>
          <p:nvPr>
            <p:ph type="ctrTitle" idx="4294967295"/>
          </p:nvPr>
        </p:nvSpPr>
        <p:spPr>
          <a:xfrm>
            <a:off x="875534" y="2178269"/>
            <a:ext cx="10304845" cy="1466631"/>
          </a:xfrm>
        </p:spPr>
        <p:txBody>
          <a:bodyPr>
            <a:noAutofit/>
          </a:bodyPr>
          <a:lstStyle/>
          <a:p>
            <a:pPr algn="ctr"/>
            <a:r>
              <a:rPr lang="en-US" sz="5400">
                <a:latin typeface="Century Gothic"/>
                <a:ea typeface="Lato Black"/>
                <a:cs typeface="Lato Black"/>
              </a:rPr>
              <a:t>Behavioral Strategies</a:t>
            </a:r>
          </a:p>
        </p:txBody>
      </p:sp>
    </p:spTree>
    <p:extLst>
      <p:ext uri="{BB962C8B-B14F-4D97-AF65-F5344CB8AC3E}">
        <p14:creationId xmlns:p14="http://schemas.microsoft.com/office/powerpoint/2010/main" val="3759343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3994D-CE4D-C5AA-7919-2C5969C9106B}"/>
              </a:ext>
            </a:extLst>
          </p:cNvPr>
          <p:cNvSpPr>
            <a:spLocks noGrp="1"/>
          </p:cNvSpPr>
          <p:nvPr>
            <p:ph type="title"/>
          </p:nvPr>
        </p:nvSpPr>
        <p:spPr>
          <a:xfrm>
            <a:off x="62593" y="158388"/>
            <a:ext cx="12012385" cy="1325563"/>
          </a:xfrm>
        </p:spPr>
        <p:txBody>
          <a:bodyPr>
            <a:noAutofit/>
          </a:bodyPr>
          <a:lstStyle/>
          <a:p>
            <a:r>
              <a:rPr lang="en-US" sz="5400">
                <a:latin typeface="Century Gothic"/>
              </a:rPr>
              <a:t>Antecedent Based Interventions </a:t>
            </a:r>
            <a:endParaRPr lang="en-US" sz="5400"/>
          </a:p>
        </p:txBody>
      </p:sp>
      <p:sp>
        <p:nvSpPr>
          <p:cNvPr id="3" name="Content Placeholder 2">
            <a:extLst>
              <a:ext uri="{FF2B5EF4-FFF2-40B4-BE49-F238E27FC236}">
                <a16:creationId xmlns:a16="http://schemas.microsoft.com/office/drawing/2014/main" id="{FE87B362-6C4C-ECDC-D436-8B5DA33C901B}"/>
              </a:ext>
            </a:extLst>
          </p:cNvPr>
          <p:cNvSpPr>
            <a:spLocks noGrp="1"/>
          </p:cNvSpPr>
          <p:nvPr>
            <p:ph idx="1"/>
          </p:nvPr>
        </p:nvSpPr>
        <p:spPr/>
        <p:txBody>
          <a:bodyPr vert="horz" lIns="91440" tIns="45720" rIns="91440" bIns="45720" rtlCol="0" anchor="t">
            <a:normAutofit/>
          </a:bodyPr>
          <a:lstStyle/>
          <a:p>
            <a:r>
              <a:rPr lang="en-US" dirty="0">
                <a:latin typeface="Century Gothic"/>
              </a:rPr>
              <a:t>Can be used to decrease a targeted behavior by manipulating environmental factors; </a:t>
            </a:r>
            <a:r>
              <a:rPr lang="en-US" dirty="0">
                <a:highlight>
                  <a:srgbClr val="FFFF00"/>
                </a:highlight>
                <a:latin typeface="Century Gothic"/>
              </a:rPr>
              <a:t>preventative strategies</a:t>
            </a:r>
          </a:p>
          <a:p>
            <a:r>
              <a:rPr lang="en-US" dirty="0">
                <a:latin typeface="Century Gothic"/>
              </a:rPr>
              <a:t>Used to address;</a:t>
            </a:r>
            <a:r>
              <a:rPr lang="en-US" b="0" i="0" dirty="0">
                <a:solidFill>
                  <a:srgbClr val="262626"/>
                </a:solidFill>
                <a:effectLst/>
                <a:latin typeface="Century Gothic"/>
              </a:rPr>
              <a:t> social, communication, behavior, school-readiness, play, motor, adaptive, and academic outcomes. </a:t>
            </a:r>
          </a:p>
          <a:p>
            <a:r>
              <a:rPr lang="en-US" b="0" i="0" dirty="0">
                <a:solidFill>
                  <a:srgbClr val="262626"/>
                </a:solidFill>
                <a:effectLst/>
                <a:latin typeface="Century Gothic"/>
              </a:rPr>
              <a:t>Used to reduce; </a:t>
            </a:r>
            <a:r>
              <a:rPr lang="en-US" dirty="0">
                <a:solidFill>
                  <a:srgbClr val="262626"/>
                </a:solidFill>
                <a:latin typeface="Century Gothic"/>
              </a:rPr>
              <a:t>challenging behaviors, </a:t>
            </a:r>
          </a:p>
          <a:p>
            <a:r>
              <a:rPr lang="en-US" dirty="0">
                <a:solidFill>
                  <a:srgbClr val="262626"/>
                </a:solidFill>
                <a:latin typeface="Century Gothic"/>
              </a:rPr>
              <a:t>Strengthens</a:t>
            </a:r>
            <a:r>
              <a:rPr lang="en-US" b="0" i="0" dirty="0">
                <a:solidFill>
                  <a:srgbClr val="262626"/>
                </a:solidFill>
                <a:effectLst/>
                <a:latin typeface="Century Gothic"/>
              </a:rPr>
              <a:t> transitions, communication skills, and social skills</a:t>
            </a:r>
            <a:r>
              <a:rPr lang="en-US" dirty="0">
                <a:solidFill>
                  <a:srgbClr val="262626"/>
                </a:solidFill>
                <a:latin typeface="Century Gothic"/>
              </a:rPr>
              <a:t> </a:t>
            </a:r>
            <a:endParaRPr lang="en-US" b="0" i="0" dirty="0">
              <a:solidFill>
                <a:srgbClr val="262626"/>
              </a:solidFill>
              <a:effectLst/>
              <a:latin typeface="Century Gothic"/>
            </a:endParaRPr>
          </a:p>
          <a:p>
            <a:r>
              <a:rPr lang="en-US" dirty="0">
                <a:solidFill>
                  <a:srgbClr val="262626"/>
                </a:solidFill>
                <a:latin typeface="Century Gothic"/>
              </a:rPr>
              <a:t>EX: priming, visual schedules/schedules, visual aides, timers, providing choices, frontloading </a:t>
            </a:r>
          </a:p>
          <a:p>
            <a:pPr marL="0" indent="0">
              <a:buNone/>
            </a:pPr>
            <a:endParaRPr lang="en-US" dirty="0">
              <a:latin typeface="Century Gothic"/>
            </a:endParaRPr>
          </a:p>
          <a:p>
            <a:endParaRPr lang="en-US" dirty="0"/>
          </a:p>
          <a:p>
            <a:endParaRPr lang="en-US"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4207485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34236-08BD-8BA4-5796-A67073C4B540}"/>
              </a:ext>
            </a:extLst>
          </p:cNvPr>
          <p:cNvSpPr>
            <a:spLocks noGrp="1"/>
          </p:cNvSpPr>
          <p:nvPr>
            <p:ph type="title"/>
          </p:nvPr>
        </p:nvSpPr>
        <p:spPr/>
        <p:txBody>
          <a:bodyPr/>
          <a:lstStyle/>
          <a:p>
            <a:r>
              <a:rPr lang="en-US" dirty="0"/>
              <a:t>A Case for Antecedent Based Interventions </a:t>
            </a:r>
          </a:p>
        </p:txBody>
      </p:sp>
      <p:sp>
        <p:nvSpPr>
          <p:cNvPr id="3" name="Content Placeholder 2">
            <a:extLst>
              <a:ext uri="{FF2B5EF4-FFF2-40B4-BE49-F238E27FC236}">
                <a16:creationId xmlns:a16="http://schemas.microsoft.com/office/drawing/2014/main" id="{727C5CE2-14E4-0819-928B-5AFB6275ABCA}"/>
              </a:ext>
            </a:extLst>
          </p:cNvPr>
          <p:cNvSpPr>
            <a:spLocks noGrp="1"/>
          </p:cNvSpPr>
          <p:nvPr>
            <p:ph idx="1"/>
          </p:nvPr>
        </p:nvSpPr>
        <p:spPr/>
        <p:txBody>
          <a:bodyPr/>
          <a:lstStyle/>
          <a:p>
            <a:r>
              <a:rPr lang="en-US" dirty="0">
                <a:hlinkClick r:id="rId2"/>
              </a:rPr>
              <a:t>A Case for ABI | AFIRM (unc.edu)</a:t>
            </a:r>
            <a:endParaRPr lang="en-US" dirty="0"/>
          </a:p>
        </p:txBody>
      </p:sp>
    </p:spTree>
    <p:extLst>
      <p:ext uri="{BB962C8B-B14F-4D97-AF65-F5344CB8AC3E}">
        <p14:creationId xmlns:p14="http://schemas.microsoft.com/office/powerpoint/2010/main" val="33497250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68C9F-1500-5EF9-B7F0-164536A59066}"/>
              </a:ext>
            </a:extLst>
          </p:cNvPr>
          <p:cNvSpPr>
            <a:spLocks noGrp="1"/>
          </p:cNvSpPr>
          <p:nvPr>
            <p:ph type="title"/>
          </p:nvPr>
        </p:nvSpPr>
        <p:spPr>
          <a:xfrm>
            <a:off x="8165" y="158388"/>
            <a:ext cx="12121242" cy="1434420"/>
          </a:xfrm>
        </p:spPr>
        <p:txBody>
          <a:bodyPr>
            <a:noAutofit/>
          </a:bodyPr>
          <a:lstStyle/>
          <a:p>
            <a:r>
              <a:rPr lang="en-US" sz="5400">
                <a:latin typeface="Century Gothic"/>
              </a:rPr>
              <a:t>Functional Communication Training </a:t>
            </a:r>
            <a:endParaRPr lang="en-US" sz="5400"/>
          </a:p>
        </p:txBody>
      </p:sp>
      <p:sp>
        <p:nvSpPr>
          <p:cNvPr id="3" name="Content Placeholder 2">
            <a:extLst>
              <a:ext uri="{FF2B5EF4-FFF2-40B4-BE49-F238E27FC236}">
                <a16:creationId xmlns:a16="http://schemas.microsoft.com/office/drawing/2014/main" id="{E2C15EF2-5C0B-3B9B-E63B-223BC686159B}"/>
              </a:ext>
            </a:extLst>
          </p:cNvPr>
          <p:cNvSpPr>
            <a:spLocks noGrp="1"/>
          </p:cNvSpPr>
          <p:nvPr>
            <p:ph idx="1"/>
          </p:nvPr>
        </p:nvSpPr>
        <p:spPr>
          <a:xfrm>
            <a:off x="838200" y="1789042"/>
            <a:ext cx="10754360" cy="4550797"/>
          </a:xfrm>
        </p:spPr>
        <p:txBody>
          <a:bodyPr vert="horz" lIns="91440" tIns="45720" rIns="91440" bIns="45720" rtlCol="0" anchor="t">
            <a:normAutofit/>
          </a:bodyPr>
          <a:lstStyle/>
          <a:p>
            <a:r>
              <a:rPr lang="en-US" dirty="0">
                <a:latin typeface="Century Gothic"/>
              </a:rPr>
              <a:t>Functional communication training is used to address interfering behaviors by providing a child with a replacement behavior in the form of functional communication</a:t>
            </a:r>
          </a:p>
          <a:p>
            <a:r>
              <a:rPr lang="en-US" dirty="0"/>
              <a:t>EX:</a:t>
            </a:r>
            <a:endParaRPr lang="en-US" dirty="0">
              <a:ea typeface="Lato"/>
              <a:cs typeface="Lato"/>
            </a:endParaRPr>
          </a:p>
          <a:p>
            <a:endParaRPr lang="en-US" dirty="0"/>
          </a:p>
          <a:p>
            <a:endParaRPr lang="en-US" dirty="0"/>
          </a:p>
          <a:p>
            <a:pPr lvl="4" indent="0">
              <a:buNone/>
            </a:pPr>
            <a:endParaRPr lang="en-US" dirty="0"/>
          </a:p>
        </p:txBody>
      </p:sp>
      <p:graphicFrame>
        <p:nvGraphicFramePr>
          <p:cNvPr id="4" name="Table 3">
            <a:extLst>
              <a:ext uri="{FF2B5EF4-FFF2-40B4-BE49-F238E27FC236}">
                <a16:creationId xmlns:a16="http://schemas.microsoft.com/office/drawing/2014/main" id="{44D77B8B-6243-4B12-1F6C-B7C92B9A6055}"/>
              </a:ext>
            </a:extLst>
          </p:cNvPr>
          <p:cNvGraphicFramePr>
            <a:graphicFrameLocks noGrp="1"/>
          </p:cNvGraphicFramePr>
          <p:nvPr>
            <p:extLst>
              <p:ext uri="{D42A27DB-BD31-4B8C-83A1-F6EECF244321}">
                <p14:modId xmlns:p14="http://schemas.microsoft.com/office/powerpoint/2010/main" val="740822794"/>
              </p:ext>
            </p:extLst>
          </p:nvPr>
        </p:nvGraphicFramePr>
        <p:xfrm>
          <a:off x="2810691" y="2934085"/>
          <a:ext cx="6644640" cy="3060700"/>
        </p:xfrm>
        <a:graphic>
          <a:graphicData uri="http://schemas.openxmlformats.org/drawingml/2006/table">
            <a:tbl>
              <a:tblPr/>
              <a:tblGrid>
                <a:gridCol w="2214880">
                  <a:extLst>
                    <a:ext uri="{9D8B030D-6E8A-4147-A177-3AD203B41FA5}">
                      <a16:colId xmlns:a16="http://schemas.microsoft.com/office/drawing/2014/main" val="2127716471"/>
                    </a:ext>
                  </a:extLst>
                </a:gridCol>
                <a:gridCol w="2214880">
                  <a:extLst>
                    <a:ext uri="{9D8B030D-6E8A-4147-A177-3AD203B41FA5}">
                      <a16:colId xmlns:a16="http://schemas.microsoft.com/office/drawing/2014/main" val="2585470360"/>
                    </a:ext>
                  </a:extLst>
                </a:gridCol>
                <a:gridCol w="2214880">
                  <a:extLst>
                    <a:ext uri="{9D8B030D-6E8A-4147-A177-3AD203B41FA5}">
                      <a16:colId xmlns:a16="http://schemas.microsoft.com/office/drawing/2014/main" val="2675499773"/>
                    </a:ext>
                  </a:extLst>
                </a:gridCol>
              </a:tblGrid>
              <a:tr h="0">
                <a:tc>
                  <a:txBody>
                    <a:bodyPr/>
                    <a:lstStyle/>
                    <a:p>
                      <a:pPr algn="ctr" fontAlgn="ctr"/>
                      <a:r>
                        <a:rPr lang="en-US">
                          <a:solidFill>
                            <a:srgbClr val="FFFFFF"/>
                          </a:solidFill>
                          <a:effectLst/>
                          <a:latin typeface="Century Gothic"/>
                        </a:rPr>
                        <a:t>Interfering Behavior</a:t>
                      </a:r>
                    </a:p>
                  </a:txBody>
                  <a:tcPr marL="95250" marR="95250" marT="95250" marB="952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1BB"/>
                    </a:solidFill>
                  </a:tcPr>
                </a:tc>
                <a:tc>
                  <a:txBody>
                    <a:bodyPr/>
                    <a:lstStyle/>
                    <a:p>
                      <a:pPr algn="ctr" fontAlgn="ctr"/>
                      <a:r>
                        <a:rPr lang="en-US">
                          <a:solidFill>
                            <a:srgbClr val="FFFFFF"/>
                          </a:solidFill>
                          <a:effectLst/>
                          <a:latin typeface="Century Gothic"/>
                        </a:rPr>
                        <a:t>Function of Behavior</a:t>
                      </a:r>
                    </a:p>
                  </a:txBody>
                  <a:tcPr marL="95250" marR="95250" marT="95250" marB="952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1BB"/>
                    </a:solidFill>
                  </a:tcPr>
                </a:tc>
                <a:tc>
                  <a:txBody>
                    <a:bodyPr/>
                    <a:lstStyle/>
                    <a:p>
                      <a:pPr algn="ctr" fontAlgn="ctr"/>
                      <a:r>
                        <a:rPr lang="en-US">
                          <a:solidFill>
                            <a:srgbClr val="FFFFFF"/>
                          </a:solidFill>
                          <a:effectLst/>
                          <a:latin typeface="Century Gothic"/>
                        </a:rPr>
                        <a:t>Replacement Communicative Behavior</a:t>
                      </a:r>
                    </a:p>
                  </a:txBody>
                  <a:tcPr marL="95250" marR="95250" marT="95250" marB="952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1BB"/>
                    </a:solidFill>
                  </a:tcPr>
                </a:tc>
                <a:extLst>
                  <a:ext uri="{0D108BD9-81ED-4DB2-BD59-A6C34878D82A}">
                    <a16:rowId xmlns:a16="http://schemas.microsoft.com/office/drawing/2014/main" val="200594307"/>
                  </a:ext>
                </a:extLst>
              </a:tr>
              <a:tr h="0">
                <a:tc>
                  <a:txBody>
                    <a:bodyPr/>
                    <a:lstStyle/>
                    <a:p>
                      <a:pPr algn="l" fontAlgn="ctr"/>
                      <a:r>
                        <a:rPr lang="en-US" b="1" i="1">
                          <a:effectLst/>
                          <a:latin typeface="Century Gothic"/>
                        </a:rPr>
                        <a:t>Aggression, Property Destruction, Elopement</a:t>
                      </a:r>
                      <a:endParaRPr lang="en-US">
                        <a:effectLst/>
                        <a:latin typeface="Century Gothic"/>
                      </a:endParaRPr>
                    </a:p>
                  </a:txBody>
                  <a:tcPr marL="95250" marR="95250" marT="31750" marB="317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l" fontAlgn="ctr"/>
                      <a:r>
                        <a:rPr lang="en-US">
                          <a:effectLst/>
                          <a:latin typeface="Century Gothic"/>
                        </a:rPr>
                        <a:t>Avoid task demands</a:t>
                      </a:r>
                    </a:p>
                  </a:txBody>
                  <a:tcPr marL="95250" marR="95250" marT="31750" marB="317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l" fontAlgn="ctr"/>
                      <a:r>
                        <a:rPr lang="en-US">
                          <a:effectLst/>
                          <a:latin typeface="Century Gothic"/>
                        </a:rPr>
                        <a:t>Ask for a break</a:t>
                      </a:r>
                    </a:p>
                  </a:txBody>
                  <a:tcPr marL="95250" marR="95250" marT="31750" marB="317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4146755133"/>
                  </a:ext>
                </a:extLst>
              </a:tr>
              <a:tr h="0">
                <a:tc>
                  <a:txBody>
                    <a:bodyPr/>
                    <a:lstStyle/>
                    <a:p>
                      <a:pPr algn="l" fontAlgn="ctr"/>
                      <a:r>
                        <a:rPr lang="en-US" b="1" i="1">
                          <a:effectLst/>
                          <a:latin typeface="Century Gothic"/>
                        </a:rPr>
                        <a:t>Aggression, Tantrums, Screaming</a:t>
                      </a:r>
                      <a:endParaRPr lang="en-US">
                        <a:effectLst/>
                        <a:latin typeface="Century Gothic"/>
                      </a:endParaRPr>
                    </a:p>
                  </a:txBody>
                  <a:tcPr marL="95250" marR="95250" marT="31750" marB="317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9999"/>
                    </a:solidFill>
                  </a:tcPr>
                </a:tc>
                <a:tc>
                  <a:txBody>
                    <a:bodyPr/>
                    <a:lstStyle/>
                    <a:p>
                      <a:pPr algn="l" fontAlgn="ctr"/>
                      <a:r>
                        <a:rPr lang="en-US">
                          <a:effectLst/>
                          <a:latin typeface="Century Gothic"/>
                        </a:rPr>
                        <a:t>Obtain preferred item or activity</a:t>
                      </a:r>
                    </a:p>
                  </a:txBody>
                  <a:tcPr marL="95250" marR="95250" marT="31750" marB="317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9999"/>
                    </a:solidFill>
                  </a:tcPr>
                </a:tc>
                <a:tc>
                  <a:txBody>
                    <a:bodyPr/>
                    <a:lstStyle/>
                    <a:p>
                      <a:pPr algn="l" fontAlgn="ctr"/>
                      <a:r>
                        <a:rPr lang="en-US">
                          <a:effectLst/>
                          <a:latin typeface="Century Gothic"/>
                        </a:rPr>
                        <a:t>Request item or activity</a:t>
                      </a:r>
                    </a:p>
                  </a:txBody>
                  <a:tcPr marL="95250" marR="95250" marT="31750" marB="317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9999"/>
                    </a:solidFill>
                  </a:tcPr>
                </a:tc>
                <a:extLst>
                  <a:ext uri="{0D108BD9-81ED-4DB2-BD59-A6C34878D82A}">
                    <a16:rowId xmlns:a16="http://schemas.microsoft.com/office/drawing/2014/main" val="20761819"/>
                  </a:ext>
                </a:extLst>
              </a:tr>
            </a:tbl>
          </a:graphicData>
        </a:graphic>
      </p:graphicFrame>
      <p:sp>
        <p:nvSpPr>
          <p:cNvPr id="6" name="TextBox 5">
            <a:extLst>
              <a:ext uri="{FF2B5EF4-FFF2-40B4-BE49-F238E27FC236}">
                <a16:creationId xmlns:a16="http://schemas.microsoft.com/office/drawing/2014/main" id="{648B7BCB-C628-1EC5-ED05-264B79694AB9}"/>
              </a:ext>
            </a:extLst>
          </p:cNvPr>
          <p:cNvSpPr txBox="1"/>
          <p:nvPr/>
        </p:nvSpPr>
        <p:spPr>
          <a:xfrm>
            <a:off x="4023360" y="6019822"/>
            <a:ext cx="5740400" cy="646331"/>
          </a:xfrm>
          <a:prstGeom prst="rect">
            <a:avLst/>
          </a:prstGeom>
          <a:noFill/>
        </p:spPr>
        <p:txBody>
          <a:bodyPr wrap="square" lIns="91440" tIns="45720" rIns="91440" bIns="45720" anchor="t">
            <a:spAutoFit/>
          </a:bodyPr>
          <a:lstStyle/>
          <a:p>
            <a:r>
              <a:rPr lang="en-US" b="1" i="0">
                <a:solidFill>
                  <a:srgbClr val="262626"/>
                </a:solidFill>
                <a:effectLst/>
                <a:latin typeface="Century Gothic"/>
              </a:rPr>
              <a:t>Autism Focused Intervention Resources &amp; Modules </a:t>
            </a:r>
            <a:r>
              <a:rPr lang="en-US" b="0" i="0">
                <a:solidFill>
                  <a:srgbClr val="262626"/>
                </a:solidFill>
                <a:effectLst/>
                <a:latin typeface="Century Gothic"/>
              </a:rPr>
              <a:t>(AFIRM)</a:t>
            </a:r>
            <a:endParaRPr lang="en-US">
              <a:latin typeface="Century Gothic"/>
            </a:endParaRPr>
          </a:p>
        </p:txBody>
      </p:sp>
    </p:spTree>
    <p:extLst>
      <p:ext uri="{BB962C8B-B14F-4D97-AF65-F5344CB8AC3E}">
        <p14:creationId xmlns:p14="http://schemas.microsoft.com/office/powerpoint/2010/main" val="2548352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2E38A-6E8F-4230-4BF5-D17CDFDD79E5}"/>
              </a:ext>
            </a:extLst>
          </p:cNvPr>
          <p:cNvSpPr>
            <a:spLocks noGrp="1"/>
          </p:cNvSpPr>
          <p:nvPr>
            <p:ph type="title"/>
          </p:nvPr>
        </p:nvSpPr>
        <p:spPr/>
        <p:txBody>
          <a:bodyPr/>
          <a:lstStyle/>
          <a:p>
            <a:r>
              <a:rPr lang="en-US" dirty="0"/>
              <a:t>A Case for Functional Communication Teaching</a:t>
            </a:r>
          </a:p>
        </p:txBody>
      </p:sp>
      <p:sp>
        <p:nvSpPr>
          <p:cNvPr id="3" name="Content Placeholder 2">
            <a:extLst>
              <a:ext uri="{FF2B5EF4-FFF2-40B4-BE49-F238E27FC236}">
                <a16:creationId xmlns:a16="http://schemas.microsoft.com/office/drawing/2014/main" id="{C39E34C4-35BB-1889-638A-40F3E3E9C2AF}"/>
              </a:ext>
            </a:extLst>
          </p:cNvPr>
          <p:cNvSpPr>
            <a:spLocks noGrp="1"/>
          </p:cNvSpPr>
          <p:nvPr>
            <p:ph idx="1"/>
          </p:nvPr>
        </p:nvSpPr>
        <p:spPr/>
        <p:txBody>
          <a:bodyPr/>
          <a:lstStyle/>
          <a:p>
            <a:r>
              <a:rPr lang="en-US" dirty="0">
                <a:hlinkClick r:id="rId2"/>
              </a:rPr>
              <a:t>A Case for FCT | AFIRM (unc.edu)</a:t>
            </a:r>
            <a:endParaRPr lang="en-US" dirty="0"/>
          </a:p>
        </p:txBody>
      </p:sp>
    </p:spTree>
    <p:extLst>
      <p:ext uri="{BB962C8B-B14F-4D97-AF65-F5344CB8AC3E}">
        <p14:creationId xmlns:p14="http://schemas.microsoft.com/office/powerpoint/2010/main" val="1377764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486A9-9736-3CE5-1381-31A5A019D44F}"/>
              </a:ext>
            </a:extLst>
          </p:cNvPr>
          <p:cNvSpPr>
            <a:spLocks noGrp="1"/>
          </p:cNvSpPr>
          <p:nvPr>
            <p:ph type="title"/>
          </p:nvPr>
        </p:nvSpPr>
        <p:spPr/>
        <p:txBody>
          <a:bodyPr>
            <a:normAutofit/>
          </a:bodyPr>
          <a:lstStyle/>
          <a:p>
            <a:r>
              <a:rPr lang="en-US" sz="5400">
                <a:latin typeface="Century Gothic"/>
              </a:rPr>
              <a:t>Modeling </a:t>
            </a:r>
            <a:endParaRPr lang="en-US" sz="5400"/>
          </a:p>
        </p:txBody>
      </p:sp>
      <p:pic>
        <p:nvPicPr>
          <p:cNvPr id="1030" name="Picture 6">
            <a:extLst>
              <a:ext uri="{FF2B5EF4-FFF2-40B4-BE49-F238E27FC236}">
                <a16:creationId xmlns:a16="http://schemas.microsoft.com/office/drawing/2014/main" id="{03439825-59E3-E579-082B-E4D65B9FEC9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5380" y="3043233"/>
            <a:ext cx="9049346" cy="341332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B046545-E1CB-5CBB-52C6-0346B2089C10}"/>
              </a:ext>
            </a:extLst>
          </p:cNvPr>
          <p:cNvSpPr txBox="1"/>
          <p:nvPr/>
        </p:nvSpPr>
        <p:spPr>
          <a:xfrm>
            <a:off x="838200" y="1851102"/>
            <a:ext cx="10101146" cy="1200329"/>
          </a:xfrm>
          <a:prstGeom prst="rect">
            <a:avLst/>
          </a:prstGeom>
          <a:noFill/>
        </p:spPr>
        <p:txBody>
          <a:bodyPr wrap="square" lIns="91440" tIns="45720" rIns="91440" bIns="45720" rtlCol="0" anchor="t">
            <a:spAutoFit/>
          </a:bodyPr>
          <a:lstStyle/>
          <a:p>
            <a:r>
              <a:rPr lang="en-US" sz="2400">
                <a:latin typeface="Century Gothic"/>
              </a:rPr>
              <a:t>Modeling is an evidence-based practice that supports skill acquisition by having a student/child observe the correct performance of a desired behavior. </a:t>
            </a:r>
            <a:endParaRPr lang="en-US" sz="2400"/>
          </a:p>
        </p:txBody>
      </p:sp>
    </p:spTree>
    <p:extLst>
      <p:ext uri="{BB962C8B-B14F-4D97-AF65-F5344CB8AC3E}">
        <p14:creationId xmlns:p14="http://schemas.microsoft.com/office/powerpoint/2010/main" val="100134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7F5A5-48AF-8E9C-B9A1-DBB60FC2CC8C}"/>
              </a:ext>
            </a:extLst>
          </p:cNvPr>
          <p:cNvSpPr>
            <a:spLocks noGrp="1"/>
          </p:cNvSpPr>
          <p:nvPr>
            <p:ph type="title"/>
          </p:nvPr>
        </p:nvSpPr>
        <p:spPr/>
        <p:txBody>
          <a:bodyPr/>
          <a:lstStyle/>
          <a:p>
            <a:r>
              <a:rPr lang="en-US" dirty="0"/>
              <a:t>A Case for Modeling </a:t>
            </a:r>
          </a:p>
        </p:txBody>
      </p:sp>
      <p:sp>
        <p:nvSpPr>
          <p:cNvPr id="3" name="Content Placeholder 2">
            <a:extLst>
              <a:ext uri="{FF2B5EF4-FFF2-40B4-BE49-F238E27FC236}">
                <a16:creationId xmlns:a16="http://schemas.microsoft.com/office/drawing/2014/main" id="{C085449D-D7B3-0ADC-31BF-E665BF29DC41}"/>
              </a:ext>
            </a:extLst>
          </p:cNvPr>
          <p:cNvSpPr>
            <a:spLocks noGrp="1"/>
          </p:cNvSpPr>
          <p:nvPr>
            <p:ph idx="1"/>
          </p:nvPr>
        </p:nvSpPr>
        <p:spPr/>
        <p:txBody>
          <a:bodyPr/>
          <a:lstStyle/>
          <a:p>
            <a:r>
              <a:rPr lang="en-US" dirty="0">
                <a:hlinkClick r:id="rId2"/>
              </a:rPr>
              <a:t>A Case for MD | AFIRM (unc.edu)</a:t>
            </a:r>
            <a:endParaRPr lang="en-US" dirty="0"/>
          </a:p>
        </p:txBody>
      </p:sp>
    </p:spTree>
    <p:extLst>
      <p:ext uri="{BB962C8B-B14F-4D97-AF65-F5344CB8AC3E}">
        <p14:creationId xmlns:p14="http://schemas.microsoft.com/office/powerpoint/2010/main" val="3634330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F7DBF1-FF8C-1A4E-4002-1CB86D116D14}"/>
              </a:ext>
            </a:extLst>
          </p:cNvPr>
          <p:cNvSpPr txBox="1"/>
          <p:nvPr/>
        </p:nvSpPr>
        <p:spPr>
          <a:xfrm>
            <a:off x="1632857" y="2041070"/>
            <a:ext cx="910317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7200">
                <a:latin typeface="Century Gothic"/>
                <a:ea typeface="Lato"/>
                <a:cs typeface="Lato"/>
              </a:rPr>
              <a:t>Thank you!</a:t>
            </a:r>
            <a:endParaRPr lang="en-US"/>
          </a:p>
        </p:txBody>
      </p:sp>
    </p:spTree>
    <p:extLst>
      <p:ext uri="{BB962C8B-B14F-4D97-AF65-F5344CB8AC3E}">
        <p14:creationId xmlns:p14="http://schemas.microsoft.com/office/powerpoint/2010/main" val="2566720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E40F6-E302-E830-9DAE-AD63E31A8DD3}"/>
              </a:ext>
            </a:extLst>
          </p:cNvPr>
          <p:cNvSpPr>
            <a:spLocks noGrp="1"/>
          </p:cNvSpPr>
          <p:nvPr>
            <p:ph type="title"/>
          </p:nvPr>
        </p:nvSpPr>
        <p:spPr/>
        <p:txBody>
          <a:bodyPr>
            <a:normAutofit/>
          </a:bodyPr>
          <a:lstStyle/>
          <a:p>
            <a:r>
              <a:rPr lang="en-US" sz="5400">
                <a:latin typeface="Century Gothic"/>
              </a:rPr>
              <a:t>Citation </a:t>
            </a:r>
            <a:endParaRPr lang="en-US" sz="5400"/>
          </a:p>
        </p:txBody>
      </p:sp>
      <p:sp>
        <p:nvSpPr>
          <p:cNvPr id="3" name="Content Placeholder 2">
            <a:extLst>
              <a:ext uri="{FF2B5EF4-FFF2-40B4-BE49-F238E27FC236}">
                <a16:creationId xmlns:a16="http://schemas.microsoft.com/office/drawing/2014/main" id="{E361C307-54E1-7AEA-6ADE-6E934A8C4185}"/>
              </a:ext>
            </a:extLst>
          </p:cNvPr>
          <p:cNvSpPr>
            <a:spLocks noGrp="1"/>
          </p:cNvSpPr>
          <p:nvPr>
            <p:ph idx="1"/>
          </p:nvPr>
        </p:nvSpPr>
        <p:spPr/>
        <p:txBody>
          <a:bodyPr vert="horz" lIns="91440" tIns="45720" rIns="91440" bIns="45720" rtlCol="0" anchor="t">
            <a:normAutofit lnSpcReduction="10000"/>
          </a:bodyPr>
          <a:lstStyle/>
          <a:p>
            <a:r>
              <a:rPr lang="en-US" b="0" i="0" dirty="0">
                <a:solidFill>
                  <a:srgbClr val="666666"/>
                </a:solidFill>
                <a:effectLst/>
                <a:latin typeface="Century Gothic"/>
              </a:rPr>
              <a:t>Sam, A., &amp; AFIRM Team. (2016). </a:t>
            </a:r>
            <a:r>
              <a:rPr lang="en-US" b="0" i="1" dirty="0">
                <a:solidFill>
                  <a:srgbClr val="666666"/>
                </a:solidFill>
                <a:effectLst/>
                <a:latin typeface="Century Gothic"/>
              </a:rPr>
              <a:t>Modeling. </a:t>
            </a:r>
            <a:r>
              <a:rPr lang="en-US" b="0" i="0" dirty="0">
                <a:solidFill>
                  <a:srgbClr val="666666"/>
                </a:solidFill>
                <a:effectLst/>
                <a:latin typeface="Century Gothic"/>
              </a:rPr>
              <a:t>Chapel Hill, NC: National Professional Development Center on Autism Spectrum Disorder, FPG Child Development Center, University of North Carolina. Retrieved from </a:t>
            </a:r>
            <a:r>
              <a:rPr lang="en-US" b="0" i="0" u="none" strike="noStrike" dirty="0">
                <a:solidFill>
                  <a:srgbClr val="417EBE"/>
                </a:solidFill>
                <a:effectLst/>
                <a:latin typeface="Century Gothic"/>
                <a:hlinkClick r:id="rId2"/>
              </a:rPr>
              <a:t>http://afirm.fpg.unc.edu/modeling</a:t>
            </a:r>
            <a:endParaRPr lang="en-US" b="0" i="0" u="none" strike="noStrike" dirty="0">
              <a:solidFill>
                <a:srgbClr val="417EBE"/>
              </a:solidFill>
              <a:effectLst/>
              <a:latin typeface="Century Gothic"/>
            </a:endParaRPr>
          </a:p>
          <a:p>
            <a:r>
              <a:rPr lang="en-US" b="0" i="0" dirty="0">
                <a:solidFill>
                  <a:srgbClr val="666666"/>
                </a:solidFill>
                <a:effectLst/>
                <a:latin typeface="Segoe UI" panose="020B0502040204020203" pitchFamily="34" charset="0"/>
              </a:rPr>
              <a:t>Sam, A., &amp; AFIRM Team. (2016). </a:t>
            </a:r>
            <a:r>
              <a:rPr lang="en-US" b="0" i="1" dirty="0">
                <a:solidFill>
                  <a:srgbClr val="666666"/>
                </a:solidFill>
                <a:effectLst/>
                <a:latin typeface="Segoe UI" panose="020B0502040204020203" pitchFamily="34" charset="0"/>
              </a:rPr>
              <a:t>Antecedent-based intervention. </a:t>
            </a:r>
            <a:r>
              <a:rPr lang="en-US" b="0" i="0" dirty="0">
                <a:solidFill>
                  <a:srgbClr val="666666"/>
                </a:solidFill>
                <a:effectLst/>
                <a:latin typeface="Segoe UI" panose="020B0502040204020203" pitchFamily="34" charset="0"/>
              </a:rPr>
              <a:t>Chapel Hill, NC: National Professional Development Center on Autism Spectrum Disorder, FPG Child Development Center, University of North Carolina. Retrieved from </a:t>
            </a:r>
            <a:r>
              <a:rPr lang="en-US" b="0" i="0" u="none" strike="noStrike" dirty="0">
                <a:solidFill>
                  <a:srgbClr val="417EBE"/>
                </a:solidFill>
                <a:effectLst/>
                <a:latin typeface="Segoe UI" panose="020B0502040204020203" pitchFamily="34" charset="0"/>
                <a:hlinkClick r:id="rId3"/>
              </a:rPr>
              <a:t>http://afirm.fpg.unc.edu/antecedent-based-intervention</a:t>
            </a:r>
            <a:endParaRPr lang="en-US" b="0" i="0" u="none" strike="noStrike" dirty="0">
              <a:solidFill>
                <a:srgbClr val="417EBE"/>
              </a:solidFill>
              <a:effectLst/>
              <a:latin typeface="Segoe UI" panose="020B0502040204020203" pitchFamily="34" charset="0"/>
            </a:endParaRPr>
          </a:p>
          <a:p>
            <a:r>
              <a:rPr lang="en-US" b="0" i="0" dirty="0">
                <a:solidFill>
                  <a:srgbClr val="666666"/>
                </a:solidFill>
                <a:effectLst/>
                <a:latin typeface="Segoe UI" panose="020B0502040204020203" pitchFamily="34" charset="0"/>
              </a:rPr>
              <a:t>Griffin, W., &amp; AFIRM Team. (2017). </a:t>
            </a:r>
            <a:r>
              <a:rPr lang="en-US" b="0" i="1" dirty="0">
                <a:solidFill>
                  <a:srgbClr val="666666"/>
                </a:solidFill>
                <a:effectLst/>
                <a:latin typeface="Segoe UI" panose="020B0502040204020203" pitchFamily="34" charset="0"/>
              </a:rPr>
              <a:t>Functional communication training. </a:t>
            </a:r>
            <a:r>
              <a:rPr lang="en-US" b="0" i="0" dirty="0">
                <a:solidFill>
                  <a:srgbClr val="666666"/>
                </a:solidFill>
                <a:effectLst/>
                <a:latin typeface="Segoe UI" panose="020B0502040204020203" pitchFamily="34" charset="0"/>
              </a:rPr>
              <a:t>Chapel Hill, NC: National Professional Development Center on Autism Spectrum Disorder, FPG Child Development Center, University of North Carolina. Retrieved from </a:t>
            </a:r>
            <a:r>
              <a:rPr lang="en-US" b="0" i="0" u="none" strike="noStrike" dirty="0">
                <a:solidFill>
                  <a:srgbClr val="417EBE"/>
                </a:solidFill>
                <a:effectLst/>
                <a:latin typeface="Segoe UI" panose="020B0502040204020203" pitchFamily="34" charset="0"/>
                <a:hlinkClick r:id="rId4"/>
              </a:rPr>
              <a:t>http://afirm.fpg.unc.edu/functional-communication-training</a:t>
            </a:r>
            <a:endParaRPr lang="en-US" b="0" i="0" u="none" strike="noStrike" dirty="0">
              <a:solidFill>
                <a:srgbClr val="417EBE"/>
              </a:solidFill>
              <a:effectLst/>
              <a:latin typeface="Segoe UI" panose="020B0502040204020203" pitchFamily="34" charset="0"/>
            </a:endParaRPr>
          </a:p>
          <a:p>
            <a:endParaRPr lang="en-US" dirty="0"/>
          </a:p>
        </p:txBody>
      </p:sp>
    </p:spTree>
    <p:extLst>
      <p:ext uri="{BB962C8B-B14F-4D97-AF65-F5344CB8AC3E}">
        <p14:creationId xmlns:p14="http://schemas.microsoft.com/office/powerpoint/2010/main" val="4119237490"/>
      </p:ext>
    </p:extLst>
  </p:cSld>
  <p:clrMapOvr>
    <a:masterClrMapping/>
  </p:clrMapOvr>
</p:sld>
</file>

<file path=ppt/theme/theme1.xml><?xml version="1.0" encoding="utf-8"?>
<a:theme xmlns:a="http://schemas.openxmlformats.org/drawingml/2006/main" name="Office Theme">
  <a:themeElements>
    <a:clrScheme name="Custom 4">
      <a:dk1>
        <a:srgbClr val="222457"/>
      </a:dk1>
      <a:lt1>
        <a:srgbClr val="FFFFFF"/>
      </a:lt1>
      <a:dk2>
        <a:srgbClr val="018C65"/>
      </a:dk2>
      <a:lt2>
        <a:srgbClr val="FFFFFF"/>
      </a:lt2>
      <a:accent1>
        <a:srgbClr val="ACC8E5"/>
      </a:accent1>
      <a:accent2>
        <a:srgbClr val="E7FFFE"/>
      </a:accent2>
      <a:accent3>
        <a:srgbClr val="C6E0A0"/>
      </a:accent3>
      <a:accent4>
        <a:srgbClr val="222457"/>
      </a:accent4>
      <a:accent5>
        <a:srgbClr val="00A7A0"/>
      </a:accent5>
      <a:accent6>
        <a:srgbClr val="018C65"/>
      </a:accent6>
      <a:hlink>
        <a:srgbClr val="00A7A0"/>
      </a:hlink>
      <a:folHlink>
        <a:srgbClr val="222457"/>
      </a:folHlink>
    </a:clrScheme>
    <a:fontScheme name="Fontana USD">
      <a:majorFont>
        <a:latin typeface="Lato Black"/>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ntana Power Point Template_rev" id="{D523AA7B-B03B-40F8-901E-C42072F15899}" vid="{1369B13D-3347-483B-ADC2-5A867EB3DF42}"/>
    </a:ext>
  </a:extLst>
</a:theme>
</file>

<file path=docProps/app.xml><?xml version="1.0" encoding="utf-8"?>
<Properties xmlns="http://schemas.openxmlformats.org/officeDocument/2006/extended-properties" xmlns:vt="http://schemas.openxmlformats.org/officeDocument/2006/docPropsVTypes">
  <Template>Fontana Power Point Template_rev</Template>
  <TotalTime>58</TotalTime>
  <Words>1331</Words>
  <Application>Microsoft Office PowerPoint</Application>
  <PresentationFormat>Widescreen</PresentationFormat>
  <Paragraphs>167</Paragraphs>
  <Slides>29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Century Gothic</vt:lpstr>
      <vt:lpstr>Lato</vt:lpstr>
      <vt:lpstr>Lato Black</vt:lpstr>
      <vt:lpstr>Segoe UI</vt:lpstr>
      <vt:lpstr>Wingdings</vt:lpstr>
      <vt:lpstr>Office Theme</vt:lpstr>
      <vt:lpstr>Fundamentals of ABA &amp; Strategies to Support Behavior</vt:lpstr>
      <vt:lpstr>Agenda </vt:lpstr>
      <vt:lpstr>What is ABA? </vt:lpstr>
      <vt:lpstr>ABC’s of Behavior  </vt:lpstr>
      <vt:lpstr>ABC’s of Behavior: Antecedent</vt:lpstr>
      <vt:lpstr>ABC’s of Behavior: Behavior</vt:lpstr>
      <vt:lpstr>ABC’s of Behavior: Consequence</vt:lpstr>
      <vt:lpstr>PowerPoint Presentation</vt:lpstr>
      <vt:lpstr> Functions of Behavior </vt:lpstr>
      <vt:lpstr>Escape/ Avoidance</vt:lpstr>
      <vt:lpstr>Attention</vt:lpstr>
      <vt:lpstr>Tangible</vt:lpstr>
      <vt:lpstr>Sensory</vt:lpstr>
      <vt:lpstr>Replacement Behavior</vt:lpstr>
      <vt:lpstr>Replacement Behavior </vt:lpstr>
      <vt:lpstr>Consequences</vt:lpstr>
      <vt:lpstr>Consequences  </vt:lpstr>
      <vt:lpstr>Positive Reinforcement </vt:lpstr>
      <vt:lpstr>Extinction </vt:lpstr>
      <vt:lpstr>Negative Reinforcement </vt:lpstr>
      <vt:lpstr>Behavioral Strategies</vt:lpstr>
      <vt:lpstr>Antecedent Based Interventions </vt:lpstr>
      <vt:lpstr>A Case for Antecedent Based Interventions </vt:lpstr>
      <vt:lpstr>Functional Communication Training </vt:lpstr>
      <vt:lpstr>A Case for Functional Communication Teaching</vt:lpstr>
      <vt:lpstr>Modeling </vt:lpstr>
      <vt:lpstr>A Case for Modeling </vt:lpstr>
      <vt:lpstr>PowerPoint Presentation</vt:lpstr>
      <vt:lpstr>Citation </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Yales</dc:creator>
  <cp:lastModifiedBy>Katya Quirarte</cp:lastModifiedBy>
  <cp:revision>3</cp:revision>
  <dcterms:created xsi:type="dcterms:W3CDTF">2022-05-02T15:23:19Z</dcterms:created>
  <dcterms:modified xsi:type="dcterms:W3CDTF">2023-02-17T22:56:35Z</dcterms:modified>
</cp:coreProperties>
</file>