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comments/modernComment_10F_594A4450.xml" ContentType="application/vnd.ms-powerpoint.comments+xml"/>
  <Override PartName="/ppt/comments/modernComment_118_D39BAF5F.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 id="2147483876" r:id="rId2"/>
  </p:sldMasterIdLst>
  <p:sldIdLst>
    <p:sldId id="299" r:id="rId3"/>
    <p:sldId id="298" r:id="rId4"/>
    <p:sldId id="297" r:id="rId5"/>
    <p:sldId id="296" r:id="rId6"/>
    <p:sldId id="295" r:id="rId7"/>
    <p:sldId id="294" r:id="rId8"/>
    <p:sldId id="293" r:id="rId9"/>
    <p:sldId id="292" r:id="rId10"/>
    <p:sldId id="291" r:id="rId11"/>
    <p:sldId id="259"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5" r:id="rId25"/>
    <p:sldId id="274" r:id="rId26"/>
    <p:sldId id="276" r:id="rId27"/>
    <p:sldId id="277" r:id="rId28"/>
    <p:sldId id="278" r:id="rId29"/>
    <p:sldId id="279" r:id="rId30"/>
    <p:sldId id="280" r:id="rId31"/>
    <p:sldId id="281" r:id="rId32"/>
    <p:sldId id="282" r:id="rId33"/>
    <p:sldId id="283" r:id="rId34"/>
    <p:sldId id="284" r:id="rId35"/>
    <p:sldId id="285" r:id="rId36"/>
    <p:sldId id="286" r:id="rId37"/>
    <p:sldId id="288" r:id="rId38"/>
    <p:sldId id="287" r:id="rId39"/>
    <p:sldId id="289" r:id="rId40"/>
    <p:sldId id="290"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9E6D6B-A481-D9F5-BFCD-4AF4173E4552}" name="Adriane Alcantar" initials="AA" userId="S::AlcaAN@fusd.net::0366b4a0-11bb-4479-b78a-3795f862a91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5" d="100"/>
          <a:sy n="85" d="100"/>
        </p:scale>
        <p:origin x="15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8/10/relationships/authors" Target="authors.xml"/><Relationship Id="rId20" Type="http://schemas.openxmlformats.org/officeDocument/2006/relationships/slide" Target="slides/slide18.xml"/><Relationship Id="rId41" Type="http://schemas.openxmlformats.org/officeDocument/2006/relationships/slide" Target="slides/slide39.xml"/></Relationships>
</file>

<file path=ppt/comments/modernComment_10F_594A4450.xml><?xml version="1.0" encoding="utf-8"?>
<p188:cmLst xmlns:a="http://schemas.openxmlformats.org/drawingml/2006/main" xmlns:r="http://schemas.openxmlformats.org/officeDocument/2006/relationships" xmlns:p188="http://schemas.microsoft.com/office/powerpoint/2018/8/main">
  <p188:cm id="{42C9CACD-AA58-4B95-8ADE-72C6C0306BC9}" authorId="{C19E6D6B-A481-D9F5-BFCD-4AF4173E4552}" created="2022-10-03T22:14:26.305">
    <ac:deMkLst xmlns:ac="http://schemas.microsoft.com/office/drawing/2013/main/command">
      <pc:docMk xmlns:pc="http://schemas.microsoft.com/office/powerpoint/2013/main/command"/>
      <pc:sldMk xmlns:pc="http://schemas.microsoft.com/office/powerpoint/2013/main/command" cId="1498039376" sldId="271"/>
      <ac:spMk id="3" creationId="{FD947143-9CDB-65BC-86AE-B56AAC7FF873}"/>
    </ac:deMkLst>
    <p188:txBody>
      <a:bodyPr/>
      <a:lstStyle/>
      <a:p>
        <a:r>
          <a:rPr lang="en-US"/>
          <a:t>How can  we re-word this? Forms within an IEP?</a:t>
        </a:r>
      </a:p>
    </p188:txBody>
  </p188:cm>
</p188:cmLst>
</file>

<file path=ppt/comments/modernComment_118_D39BAF5F.xml><?xml version="1.0" encoding="utf-8"?>
<p188:cmLst xmlns:a="http://schemas.openxmlformats.org/drawingml/2006/main" xmlns:r="http://schemas.openxmlformats.org/officeDocument/2006/relationships" xmlns:p188="http://schemas.microsoft.com/office/powerpoint/2018/8/main">
  <p188:cm id="{8AC4E0FA-C998-4268-BA17-4DE95D2FFC0B}" authorId="{C19E6D6B-A481-D9F5-BFCD-4AF4173E4552}" created="2022-10-03T23:07:51.893">
    <ac:txMkLst xmlns:ac="http://schemas.microsoft.com/office/drawing/2013/main/command">
      <pc:docMk xmlns:pc="http://schemas.microsoft.com/office/powerpoint/2013/main/command"/>
      <pc:sldMk xmlns:pc="http://schemas.microsoft.com/office/powerpoint/2013/main/command" cId="3550195551" sldId="280"/>
      <ac:spMk id="2" creationId="{5891B778-A8B6-6CC9-8676-AEF25B3CEBC2}"/>
      <ac:txMk cp="16" len="12">
        <ac:context len="29" hash="4254300320"/>
      </ac:txMk>
    </ac:txMkLst>
    <p188:pos x="8295861" y="646682"/>
    <p188:txBody>
      <a:bodyPr/>
      <a:lstStyle/>
      <a:p>
        <a:r>
          <a:rPr lang="en-US"/>
          <a:t>Unsure of the purpose of this slide? How do we extend the conversation? [@Bianca M. Silva Valdivia]</a:t>
        </a:r>
      </a:p>
    </p188:txBody>
  </p188:cm>
</p188:cmLst>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0" y="166977"/>
            <a:ext cx="12192000" cy="1509423"/>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779CFAE-4D51-431D-8617-D704E754D620}"/>
              </a:ext>
            </a:extLst>
          </p:cNvPr>
          <p:cNvSpPr>
            <a:spLocks noGrp="1"/>
          </p:cNvSpPr>
          <p:nvPr>
            <p:ph type="subTitle" idx="1"/>
          </p:nvPr>
        </p:nvSpPr>
        <p:spPr>
          <a:xfrm>
            <a:off x="0" y="1676400"/>
            <a:ext cx="12192000" cy="336106"/>
          </a:xfrm>
        </p:spPr>
        <p:txBody>
          <a:bodyPr/>
          <a:lstStyle>
            <a:lvl1pPr marL="0" indent="0" algn="ctr">
              <a:buNone/>
              <a:defRPr sz="2400">
                <a:solidFill>
                  <a:schemeClr val="tx1"/>
                </a:solidFill>
                <a:latin typeface="Lato" panose="020F0502020204030203" pitchFamily="34" charset="0"/>
                <a:ea typeface="Lato" panose="020F0502020204030203" pitchFamily="34" charset="0"/>
                <a:cs typeface="Lato" panose="020F05020202040302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38796" y="1986694"/>
            <a:ext cx="4639932" cy="4765922"/>
          </a:xfrm>
          <a:prstGeom prst="rect">
            <a:avLst/>
          </a:prstGeom>
        </p:spPr>
      </p:pic>
    </p:spTree>
    <p:extLst>
      <p:ext uri="{BB962C8B-B14F-4D97-AF65-F5344CB8AC3E}">
        <p14:creationId xmlns:p14="http://schemas.microsoft.com/office/powerpoint/2010/main" val="1166300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671391"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248478" y="347870"/>
            <a:ext cx="6876941" cy="5496339"/>
          </a:xfrm>
          <a:prstGeom prst="rect">
            <a:avLst/>
          </a:prstGeom>
        </p:spPr>
      </p:pic>
    </p:spTree>
    <p:extLst>
      <p:ext uri="{BB962C8B-B14F-4D97-AF65-F5344CB8AC3E}">
        <p14:creationId xmlns:p14="http://schemas.microsoft.com/office/powerpoint/2010/main" val="6875929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ransition 1 - text lef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668297" y="3886200"/>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131197"/>
            <a:ext cx="6876941" cy="5496339"/>
          </a:xfrm>
          <a:prstGeom prst="rect">
            <a:avLst/>
          </a:prstGeom>
        </p:spPr>
      </p:pic>
    </p:spTree>
    <p:extLst>
      <p:ext uri="{BB962C8B-B14F-4D97-AF65-F5344CB8AC3E}">
        <p14:creationId xmlns:p14="http://schemas.microsoft.com/office/powerpoint/2010/main" val="2213837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ransition 2">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487016" y="3299791"/>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5315059" y="-293205"/>
            <a:ext cx="6876941" cy="5496339"/>
          </a:xfrm>
          <a:prstGeom prst="rect">
            <a:avLst/>
          </a:prstGeom>
          <a:effectLst>
            <a:outerShdw blurRad="76200" dist="12700" dir="2700000" sy="-23000" kx="-800400" algn="bl" rotWithShape="0">
              <a:prstClr val="black">
                <a:alpha val="20000"/>
              </a:prstClr>
            </a:outerShdw>
          </a:effectLst>
        </p:spPr>
      </p:pic>
    </p:spTree>
    <p:extLst>
      <p:ext uri="{BB962C8B-B14F-4D97-AF65-F5344CB8AC3E}">
        <p14:creationId xmlns:p14="http://schemas.microsoft.com/office/powerpoint/2010/main" val="3508555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ransition 3">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F6015F1-2475-EF76-1EDC-A8E7B7A94286}"/>
              </a:ext>
            </a:extLst>
          </p:cNvPr>
          <p:cNvSpPr/>
          <p:nvPr userDrawn="1"/>
        </p:nvSpPr>
        <p:spPr>
          <a:xfrm>
            <a:off x="0" y="166977"/>
            <a:ext cx="12192000" cy="65598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090C4A3-967F-2B80-5FB6-152241FFF6DD}"/>
              </a:ext>
            </a:extLst>
          </p:cNvPr>
          <p:cNvSpPr/>
          <p:nvPr userDrawn="1"/>
        </p:nvSpPr>
        <p:spPr>
          <a:xfrm>
            <a:off x="0" y="2454965"/>
            <a:ext cx="12192001" cy="1898374"/>
          </a:xfrm>
          <a:prstGeom prst="rect">
            <a:avLst/>
          </a:prstGeom>
          <a:solidFill>
            <a:schemeClr val="bg2">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C3983-51CD-4BE8-BA1E-F915FF8F460B}"/>
              </a:ext>
            </a:extLst>
          </p:cNvPr>
          <p:cNvSpPr>
            <a:spLocks noGrp="1"/>
          </p:cNvSpPr>
          <p:nvPr>
            <p:ph type="ctrTitle"/>
          </p:nvPr>
        </p:nvSpPr>
        <p:spPr>
          <a:xfrm>
            <a:off x="5076519" y="3337062"/>
            <a:ext cx="6626087" cy="901148"/>
          </a:xfrm>
        </p:spPr>
        <p:txBody>
          <a:bodyPr anchor="b"/>
          <a:lstStyle>
            <a:lvl1pPr algn="ctr">
              <a:defRPr sz="6000"/>
            </a:lvl1pPr>
          </a:lstStyle>
          <a:p>
            <a:r>
              <a:rPr lang="en-US"/>
              <a:t>Click to edit Master title style</a:t>
            </a:r>
          </a:p>
        </p:txBody>
      </p:sp>
      <p:pic>
        <p:nvPicPr>
          <p:cNvPr id="9" name="Picture 8" descr="A picture containing text&#10;&#10;Description automatically generated">
            <a:extLst>
              <a:ext uri="{FF2B5EF4-FFF2-40B4-BE49-F238E27FC236}">
                <a16:creationId xmlns:a16="http://schemas.microsoft.com/office/drawing/2014/main" id="{1C88322F-35BD-1033-FC41-F3E004E88FF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22189"/>
          <a:stretch/>
        </p:blipFill>
        <p:spPr>
          <a:xfrm>
            <a:off x="102703" y="-293205"/>
            <a:ext cx="6876941" cy="5496339"/>
          </a:xfrm>
          <a:prstGeom prst="rect">
            <a:avLst/>
          </a:prstGeom>
          <a:effectLst>
            <a:outerShdw blurRad="76200" dist="12700" dir="8100000" sy="-23000" kx="800400" algn="br" rotWithShape="0">
              <a:prstClr val="black">
                <a:alpha val="20000"/>
              </a:prstClr>
            </a:outerShdw>
          </a:effectLst>
        </p:spPr>
      </p:pic>
    </p:spTree>
    <p:extLst>
      <p:ext uri="{BB962C8B-B14F-4D97-AF65-F5344CB8AC3E}">
        <p14:creationId xmlns:p14="http://schemas.microsoft.com/office/powerpoint/2010/main" val="2934753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049890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1062361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Ligh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582831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789043"/>
            <a:ext cx="10515600" cy="42368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1575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Dark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tx1"/>
          </a:solidFill>
          <a:ln>
            <a:noFill/>
          </a:ln>
          <a:effectLst>
            <a:outerShdw dist="165100" dir="24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7486792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Green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rgbClr val="00A7A0"/>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9808700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Light with Shad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3E9F6AC-4998-2B7E-86DC-CA18B62B6DAE}"/>
              </a:ext>
            </a:extLst>
          </p:cNvPr>
          <p:cNvSpPr/>
          <p:nvPr userDrawn="1"/>
        </p:nvSpPr>
        <p:spPr>
          <a:xfrm>
            <a:off x="0" y="239888"/>
            <a:ext cx="12155557" cy="1325563"/>
          </a:xfrm>
          <a:prstGeom prst="rect">
            <a:avLst/>
          </a:prstGeom>
          <a:solidFill>
            <a:schemeClr val="accent1"/>
          </a:solidFill>
          <a:ln>
            <a:noFill/>
          </a:ln>
          <a:effectLst>
            <a:outerShdw dist="165100" dir="24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2B19E5-D2E9-4B6B-8687-F22CB38E9CF2}"/>
              </a:ext>
            </a:extLst>
          </p:cNvPr>
          <p:cNvSpPr>
            <a:spLocks noGrp="1"/>
          </p:cNvSpPr>
          <p:nvPr>
            <p:ph type="title"/>
          </p:nvPr>
        </p:nvSpPr>
        <p:spPr/>
        <p:txBody>
          <a:bodyPr/>
          <a:lstStyle>
            <a:lvl1pPr algn="ct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1D9BBFD-CB00-419C-85E1-7B61E349C721}"/>
              </a:ext>
            </a:extLst>
          </p:cNvPr>
          <p:cNvSpPr>
            <a:spLocks noGrp="1"/>
          </p:cNvSpPr>
          <p:nvPr>
            <p:ph idx="1"/>
          </p:nvPr>
        </p:nvSpPr>
        <p:spPr>
          <a:xfrm>
            <a:off x="838200" y="1928191"/>
            <a:ext cx="10515600" cy="40976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7E539A-95CE-4B4B-A8B4-95A12CB3130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CF4FD510-9319-4511-A94D-A1503B86F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3E536F-2B22-41BB-8B88-D74AA59271D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5512328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A5E35-4407-48E6-BBF9-17BE6409E7DB}"/>
              </a:ext>
            </a:extLst>
          </p:cNvPr>
          <p:cNvSpPr>
            <a:spLocks noGrp="1"/>
          </p:cNvSpPr>
          <p:nvPr>
            <p:ph type="title"/>
          </p:nvPr>
        </p:nvSpPr>
        <p:spPr>
          <a:xfrm>
            <a:off x="1350021" y="984531"/>
            <a:ext cx="9491957" cy="884187"/>
          </a:xfrm>
          <a:solidFill>
            <a:schemeClr val="tx1"/>
          </a:solidFill>
        </p:spPr>
        <p:txBody>
          <a:bodyPr anchor="b">
            <a:normAutofit/>
          </a:bodyPr>
          <a:lstStyle>
            <a:lvl1pPr algn="ctr">
              <a:defRPr sz="5400">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5E4550F3-4606-49CC-BCB2-6E6DC74B3C22}"/>
              </a:ext>
            </a:extLst>
          </p:cNvPr>
          <p:cNvSpPr>
            <a:spLocks noGrp="1"/>
          </p:cNvSpPr>
          <p:nvPr>
            <p:ph type="body" idx="1"/>
          </p:nvPr>
        </p:nvSpPr>
        <p:spPr>
          <a:xfrm>
            <a:off x="831850" y="2597543"/>
            <a:ext cx="10515600" cy="3492107"/>
          </a:xfrm>
        </p:spPr>
        <p:txBody>
          <a:bodyPr>
            <a:normAutofit/>
          </a:bodyPr>
          <a:lstStyle>
            <a:lvl1pPr marL="0" indent="0">
              <a:buNone/>
              <a:defRPr sz="1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49BDA51-AFD1-45F6-99D8-32B70380E8D8}"/>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02DB4022-7E00-47BF-A67A-DBBC72DC47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B113B1-24AF-4CF6-BC2F-A0FA1249BAD0}"/>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78935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Dark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79784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color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464819"/>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567393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light 50/50">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0C07AEC-26E1-0B94-B1F6-EC80272305FC}"/>
              </a:ext>
            </a:extLst>
          </p:cNvPr>
          <p:cNvSpPr/>
          <p:nvPr userDrawn="1"/>
        </p:nvSpPr>
        <p:spPr>
          <a:xfrm>
            <a:off x="0" y="239887"/>
            <a:ext cx="6096000" cy="14365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33EC4DC-7960-057D-1EE9-495F40C13654}"/>
              </a:ext>
            </a:extLst>
          </p:cNvPr>
          <p:cNvSpPr/>
          <p:nvPr userDrawn="1"/>
        </p:nvSpPr>
        <p:spPr>
          <a:xfrm>
            <a:off x="0" y="1759227"/>
            <a:ext cx="6096000" cy="48588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1" y="429684"/>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711972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nten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bg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9858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LOne Color Light 50/50">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609600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457200" y="543181"/>
            <a:ext cx="5181599" cy="1133219"/>
          </a:xfrm>
        </p:spPr>
        <p:txBody>
          <a:bodyPr/>
          <a:lstStyle>
            <a:lvl1pPr>
              <a:defRPr>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457200" y="2028433"/>
            <a:ext cx="5181600" cy="4351338"/>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6" name="Content Placeholder 2">
            <a:extLst>
              <a:ext uri="{FF2B5EF4-FFF2-40B4-BE49-F238E27FC236}">
                <a16:creationId xmlns:a16="http://schemas.microsoft.com/office/drawing/2014/main" id="{DBE5ABB0-B1BF-AD04-FBD1-518E72DF0DFE}"/>
              </a:ext>
            </a:extLst>
          </p:cNvPr>
          <p:cNvSpPr>
            <a:spLocks noGrp="1"/>
          </p:cNvSpPr>
          <p:nvPr>
            <p:ph idx="13"/>
          </p:nvPr>
        </p:nvSpPr>
        <p:spPr>
          <a:xfrm>
            <a:off x="6508376" y="281355"/>
            <a:ext cx="484542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66687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Ligh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33EC4DC-7960-057D-1EE9-495F40C13654}"/>
              </a:ext>
            </a:extLst>
          </p:cNvPr>
          <p:cNvSpPr/>
          <p:nvPr userDrawn="1"/>
        </p:nvSpPr>
        <p:spPr>
          <a:xfrm>
            <a:off x="0" y="281355"/>
            <a:ext cx="2834640" cy="63367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91BC86-A4CB-4582-A993-CC6F972DD0E8}"/>
              </a:ext>
            </a:extLst>
          </p:cNvPr>
          <p:cNvSpPr>
            <a:spLocks noGrp="1"/>
          </p:cNvSpPr>
          <p:nvPr>
            <p:ph type="title"/>
          </p:nvPr>
        </p:nvSpPr>
        <p:spPr>
          <a:xfrm>
            <a:off x="260605" y="858649"/>
            <a:ext cx="2409444" cy="1133219"/>
          </a:xfrm>
        </p:spPr>
        <p:txBody>
          <a:bodyPr>
            <a:noAutofit/>
          </a:bodyPr>
          <a:lstStyle>
            <a:lvl1pPr>
              <a:defRPr sz="34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36397C57-3E9B-4DF9-8639-6356DBCD97B7}"/>
              </a:ext>
            </a:extLst>
          </p:cNvPr>
          <p:cNvSpPr>
            <a:spLocks noGrp="1"/>
          </p:cNvSpPr>
          <p:nvPr>
            <p:ph sz="half" idx="1"/>
          </p:nvPr>
        </p:nvSpPr>
        <p:spPr>
          <a:xfrm>
            <a:off x="260604" y="2738627"/>
            <a:ext cx="2409444" cy="3514359"/>
          </a:xfrm>
        </p:spPr>
        <p:txBody>
          <a:bodyPr>
            <a:normAutofit/>
          </a:bodyPr>
          <a:lstStyle>
            <a:lvl1pPr marL="0" indent="0">
              <a:buNone/>
              <a:defRPr sz="2000">
                <a:solidFill>
                  <a:schemeClr val="tx1"/>
                </a:solidFill>
              </a:defRPr>
            </a:lvl1pPr>
          </a:lstStyle>
          <a:p>
            <a:pPr lvl="0"/>
            <a:r>
              <a:rPr lang="en-US"/>
              <a:t>Click to edit Master text styles</a:t>
            </a:r>
          </a:p>
        </p:txBody>
      </p:sp>
      <p:sp>
        <p:nvSpPr>
          <p:cNvPr id="7" name="Slide Number Placeholder 6">
            <a:extLst>
              <a:ext uri="{FF2B5EF4-FFF2-40B4-BE49-F238E27FC236}">
                <a16:creationId xmlns:a16="http://schemas.microsoft.com/office/drawing/2014/main" id="{6AC053CC-B883-4171-A74C-1EE4A2A0D958}"/>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3" name="Content Placeholder 2">
            <a:extLst>
              <a:ext uri="{FF2B5EF4-FFF2-40B4-BE49-F238E27FC236}">
                <a16:creationId xmlns:a16="http://schemas.microsoft.com/office/drawing/2014/main" id="{3F241AF3-2D5D-1DEA-B2F9-C9F373C77F8B}"/>
              </a:ext>
            </a:extLst>
          </p:cNvPr>
          <p:cNvSpPr>
            <a:spLocks noGrp="1"/>
          </p:cNvSpPr>
          <p:nvPr>
            <p:ph idx="13"/>
          </p:nvPr>
        </p:nvSpPr>
        <p:spPr>
          <a:xfrm>
            <a:off x="3031236" y="281355"/>
            <a:ext cx="8322564" cy="57429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5039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70026-665F-4818-8AFF-9A0121FF39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199394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Gree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20056480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Green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0" name="Rectangle 9">
            <a:extLst>
              <a:ext uri="{FF2B5EF4-FFF2-40B4-BE49-F238E27FC236}">
                <a16:creationId xmlns:a16="http://schemas.microsoft.com/office/drawing/2014/main" id="{58216804-465E-4F23-53E9-BB22F74788D1}"/>
              </a:ext>
            </a:extLst>
          </p:cNvPr>
          <p:cNvSpPr/>
          <p:nvPr userDrawn="1"/>
        </p:nvSpPr>
        <p:spPr>
          <a:xfrm>
            <a:off x="0" y="239888"/>
            <a:ext cx="12192000" cy="1325563"/>
          </a:xfrm>
          <a:prstGeom prst="rect">
            <a:avLst/>
          </a:prstGeom>
          <a:solidFill>
            <a:srgbClr val="00A7A0"/>
          </a:solidFill>
          <a:ln>
            <a:noFill/>
          </a:ln>
          <a:effectLst>
            <a:outerShdw dist="165100" dir="270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90827B00-CB12-9291-9B49-E635AD4BB22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3874845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Dark">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23215437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mparison Dark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2" name="Rectangle 11">
            <a:extLst>
              <a:ext uri="{FF2B5EF4-FFF2-40B4-BE49-F238E27FC236}">
                <a16:creationId xmlns:a16="http://schemas.microsoft.com/office/drawing/2014/main" id="{FF267299-D19C-BE87-83B7-557DE24C6D84}"/>
              </a:ext>
            </a:extLst>
          </p:cNvPr>
          <p:cNvSpPr/>
          <p:nvPr userDrawn="1"/>
        </p:nvSpPr>
        <p:spPr>
          <a:xfrm>
            <a:off x="0" y="239888"/>
            <a:ext cx="12192000" cy="1325563"/>
          </a:xfrm>
          <a:prstGeom prst="rect">
            <a:avLst/>
          </a:prstGeom>
          <a:solidFill>
            <a:schemeClr val="tx1"/>
          </a:solidFill>
          <a:ln>
            <a:noFill/>
          </a:ln>
          <a:effectLst>
            <a:outerShdw dist="165100" dir="2700000" algn="tl" rotWithShape="0">
              <a:srgbClr val="00A7A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C78EF5C-88AB-E1BF-EB01-7C1BE78268E2}"/>
              </a:ext>
            </a:extLst>
          </p:cNvPr>
          <p:cNvSpPr>
            <a:spLocks noGrp="1"/>
          </p:cNvSpPr>
          <p:nvPr>
            <p:ph type="title"/>
          </p:nvPr>
        </p:nvSpPr>
        <p:spPr>
          <a:xfrm>
            <a:off x="838200" y="158388"/>
            <a:ext cx="10547126" cy="1325563"/>
          </a:xfrm>
        </p:spPr>
        <p:txBody>
          <a:bodyPr/>
          <a:lstStyle>
            <a:lvl1pPr algn="ctr">
              <a:defRPr>
                <a:solidFill>
                  <a:schemeClr val="bg2"/>
                </a:solidFill>
              </a:defRPr>
            </a:lvl1pPr>
          </a:lstStyle>
          <a:p>
            <a:r>
              <a:rPr lang="en-US"/>
              <a:t>Click to edit Master title style</a:t>
            </a:r>
          </a:p>
        </p:txBody>
      </p:sp>
    </p:spTree>
    <p:extLst>
      <p:ext uri="{BB962C8B-B14F-4D97-AF65-F5344CB8AC3E}">
        <p14:creationId xmlns:p14="http://schemas.microsoft.com/office/powerpoint/2010/main" val="30432309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mparison Ligh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4187023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mparison Light Shadow">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CAF34A4-0B3D-4F78-B81B-4E039D96111D}"/>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F78983D-D941-4C3B-A1B6-395940E14EB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57DAA7-FF00-42FF-8451-384C3F3B9FAB}"/>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141280-6BFF-4637-8CD1-E89E59E7E8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F66DF81-23AD-42D7-A365-42BC38BF8692}"/>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8" name="Footer Placeholder 7">
            <a:extLst>
              <a:ext uri="{FF2B5EF4-FFF2-40B4-BE49-F238E27FC236}">
                <a16:creationId xmlns:a16="http://schemas.microsoft.com/office/drawing/2014/main" id="{665D6A4A-8ADC-457E-A3A4-8F22D65E542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F66F91-B14E-4466-A641-163DC54629D4}"/>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11" name="Rectangle 10">
            <a:extLst>
              <a:ext uri="{FF2B5EF4-FFF2-40B4-BE49-F238E27FC236}">
                <a16:creationId xmlns:a16="http://schemas.microsoft.com/office/drawing/2014/main" id="{BD9EAA32-34D9-D5AB-9A0F-A1F6AC20DD41}"/>
              </a:ext>
            </a:extLst>
          </p:cNvPr>
          <p:cNvSpPr/>
          <p:nvPr userDrawn="1"/>
        </p:nvSpPr>
        <p:spPr>
          <a:xfrm>
            <a:off x="0" y="239888"/>
            <a:ext cx="12192000" cy="1325563"/>
          </a:xfrm>
          <a:prstGeom prst="rect">
            <a:avLst/>
          </a:prstGeom>
          <a:solidFill>
            <a:schemeClr val="accent1"/>
          </a:solidFill>
          <a:ln>
            <a:noFill/>
          </a:ln>
          <a:effectLst>
            <a:outerShdw dist="165100" dir="2700000" algn="c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8022C87-1554-7C3C-08B2-716D5667767E}"/>
              </a:ext>
            </a:extLst>
          </p:cNvPr>
          <p:cNvSpPr>
            <a:spLocks noGrp="1"/>
          </p:cNvSpPr>
          <p:nvPr>
            <p:ph type="title"/>
          </p:nvPr>
        </p:nvSpPr>
        <p:spPr>
          <a:xfrm>
            <a:off x="838200" y="158388"/>
            <a:ext cx="10547126" cy="1325563"/>
          </a:xfrm>
        </p:spPr>
        <p:txBody>
          <a:bodyPr/>
          <a:lstStyle>
            <a:lvl1pPr algn="ct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39608937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1058D2B-04BE-F4FB-993B-847BBC2C6F30}"/>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B1823A-C727-436D-9E66-8F17A7999CF0}"/>
              </a:ext>
            </a:extLst>
          </p:cNvPr>
          <p:cNvSpPr>
            <a:spLocks noGrp="1"/>
          </p:cNvSpPr>
          <p:nvPr>
            <p:ph type="title"/>
          </p:nvPr>
        </p:nvSpPr>
        <p:spPr/>
        <p:txBody>
          <a:bodyPr>
            <a:normAutofit/>
          </a:bodyPr>
          <a:lstStyle>
            <a:lvl1pPr algn="ctr">
              <a:defRPr sz="400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BF9D94A8-76A0-46A3-8C2A-80871D161EC9}"/>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4" name="Footer Placeholder 3">
            <a:extLst>
              <a:ext uri="{FF2B5EF4-FFF2-40B4-BE49-F238E27FC236}">
                <a16:creationId xmlns:a16="http://schemas.microsoft.com/office/drawing/2014/main" id="{99F65BA8-5B49-4FE2-8246-2562998AB3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DF8DC5-5C29-422E-9713-4FDB7DAAE3A5}"/>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175489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0E12B-5924-4354-8DF0-B41892C0D851}"/>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3" name="Footer Placeholder 2">
            <a:extLst>
              <a:ext uri="{FF2B5EF4-FFF2-40B4-BE49-F238E27FC236}">
                <a16:creationId xmlns:a16="http://schemas.microsoft.com/office/drawing/2014/main" id="{28F99C4A-5ED6-4477-ADC5-F5305E018D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0C5E6B-5FD9-4D36-8236-CD224BD85EDD}"/>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666919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8908715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Shad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tx1"/>
          </a:solidFill>
          <a:effectLst>
            <a:outerShdw dist="76200" dir="2700000" algn="tl" rotWithShape="0">
              <a:srgbClr val="00A7A0"/>
            </a:outerShdw>
          </a:effectLst>
        </p:spPr>
        <p:txBody>
          <a:bodyPr anchor="b"/>
          <a:lstStyle>
            <a:lvl1pPr>
              <a:defRPr sz="32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810028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Ligh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chemeClr val="accent1"/>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031190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Caption Light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81D30A1D-FC0E-0FCD-7218-B9D2A026D8EB}"/>
              </a:ext>
            </a:extLst>
          </p:cNvPr>
          <p:cNvSpPr>
            <a:spLocks noGrp="1"/>
          </p:cNvSpPr>
          <p:nvPr>
            <p:ph type="title"/>
          </p:nvPr>
        </p:nvSpPr>
        <p:spPr>
          <a:xfrm>
            <a:off x="839788" y="987424"/>
            <a:ext cx="3932237" cy="1069975"/>
          </a:xfrm>
          <a:solidFill>
            <a:schemeClr val="accent1"/>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27163455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A8983-6533-4EBB-9C01-FD45C598F557}"/>
              </a:ext>
            </a:extLst>
          </p:cNvPr>
          <p:cNvSpPr>
            <a:spLocks noGrp="1"/>
          </p:cNvSpPr>
          <p:nvPr>
            <p:ph type="title"/>
          </p:nvPr>
        </p:nvSpPr>
        <p:spPr>
          <a:xfrm>
            <a:off x="839788" y="987424"/>
            <a:ext cx="3932237" cy="1069975"/>
          </a:xfrm>
          <a:solidFill>
            <a:srgbClr val="00A7A0"/>
          </a:solidFill>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41709817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Caption Green Shadow">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F91C3E-2E88-4AA6-B954-29CC3B0BD6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3E9F6CF-5077-489D-AEB2-DAC42E0656B2}"/>
              </a:ext>
            </a:extLst>
          </p:cNvPr>
          <p:cNvSpPr>
            <a:spLocks noGrp="1"/>
          </p:cNvSpPr>
          <p:nvPr>
            <p:ph type="body" sz="half" idx="2"/>
          </p:nvPr>
        </p:nvSpPr>
        <p:spPr>
          <a:xfrm>
            <a:off x="839788" y="2308756"/>
            <a:ext cx="3932237" cy="356023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AD419D-8560-4534-8EE2-D9B8F504C8E1}"/>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1CF556B0-0921-411D-87DA-A76E47E2B4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9B9294C-7FA7-4676-821E-E94286AE3CFE}"/>
              </a:ext>
            </a:extLst>
          </p:cNvPr>
          <p:cNvSpPr>
            <a:spLocks noGrp="1"/>
          </p:cNvSpPr>
          <p:nvPr>
            <p:ph type="sldNum" sz="quarter" idx="12"/>
          </p:nvPr>
        </p:nvSpPr>
        <p:spPr/>
        <p:txBody>
          <a:bodyPr/>
          <a:lstStyle/>
          <a:p>
            <a:fld id="{6F2526D2-82E0-4A47-864A-97D3EEB645A7}" type="slidenum">
              <a:rPr lang="en-US" smtClean="0"/>
              <a:t>‹#›</a:t>
            </a:fld>
            <a:endParaRPr lang="en-US"/>
          </a:p>
        </p:txBody>
      </p:sp>
      <p:sp>
        <p:nvSpPr>
          <p:cNvPr id="9" name="Title 1">
            <a:extLst>
              <a:ext uri="{FF2B5EF4-FFF2-40B4-BE49-F238E27FC236}">
                <a16:creationId xmlns:a16="http://schemas.microsoft.com/office/drawing/2014/main" id="{4BDD2C43-DA34-BC38-BF5F-371B5084F095}"/>
              </a:ext>
            </a:extLst>
          </p:cNvPr>
          <p:cNvSpPr>
            <a:spLocks noGrp="1"/>
          </p:cNvSpPr>
          <p:nvPr>
            <p:ph type="title"/>
          </p:nvPr>
        </p:nvSpPr>
        <p:spPr>
          <a:xfrm>
            <a:off x="839788" y="987424"/>
            <a:ext cx="3932237" cy="1069975"/>
          </a:xfrm>
          <a:solidFill>
            <a:srgbClr val="00A7A0"/>
          </a:solidFill>
          <a:effectLst>
            <a:outerShdw dist="76200" dir="2700000" algn="tl" rotWithShape="0">
              <a:schemeClr val="tx1"/>
            </a:outerShdw>
          </a:effectLst>
        </p:spPr>
        <p:txBody>
          <a:bodyPr anchor="b"/>
          <a:lstStyle>
            <a:lvl1pPr>
              <a:defRPr sz="3200">
                <a:solidFill>
                  <a:schemeClr val="tx1"/>
                </a:solidFill>
              </a:defRPr>
            </a:lvl1pPr>
          </a:lstStyle>
          <a:p>
            <a:r>
              <a:rPr lang="en-US"/>
              <a:t>Click to edit Master title style</a:t>
            </a:r>
          </a:p>
        </p:txBody>
      </p:sp>
    </p:spTree>
    <p:extLst>
      <p:ext uri="{BB962C8B-B14F-4D97-AF65-F5344CB8AC3E}">
        <p14:creationId xmlns:p14="http://schemas.microsoft.com/office/powerpoint/2010/main" val="36003888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834890"/>
            <a:ext cx="3932237" cy="1222509"/>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0012" y="834891"/>
            <a:ext cx="6172200" cy="5034097"/>
          </a:xfrm>
          <a:solidFill>
            <a:schemeClr val="bg1"/>
          </a:solidFill>
          <a:effectLst>
            <a:outerShdw dist="165100" dir="2400000" algn="tl" rotWithShape="0">
              <a:schemeClr val="tx1"/>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42556"/>
            <a:ext cx="3932237" cy="36264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025123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Dar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4151154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Ligh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6970802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Gree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F5DC9B-9ADE-B569-FFBD-BC719F47E74A}"/>
              </a:ext>
            </a:extLst>
          </p:cNvPr>
          <p:cNvSpPr/>
          <p:nvPr userDrawn="1"/>
        </p:nvSpPr>
        <p:spPr>
          <a:xfrm>
            <a:off x="836612" y="987424"/>
            <a:ext cx="3932237" cy="4883152"/>
          </a:xfrm>
          <a:prstGeom prst="rect">
            <a:avLst/>
          </a:prstGeom>
          <a:solidFill>
            <a:srgbClr val="00A7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28FC63-0640-4EE6-B459-072ABF9803C0}"/>
              </a:ext>
            </a:extLst>
          </p:cNvPr>
          <p:cNvSpPr>
            <a:spLocks noGrp="1"/>
          </p:cNvSpPr>
          <p:nvPr>
            <p:ph type="title"/>
          </p:nvPr>
        </p:nvSpPr>
        <p:spPr>
          <a:xfrm>
            <a:off x="839788" y="987424"/>
            <a:ext cx="3932237" cy="1069975"/>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47CF0469-5E4A-483C-BE65-552E501ACE9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89D6605C-84B5-46A5-85D3-B73B8219C85A}"/>
              </a:ext>
            </a:extLst>
          </p:cNvPr>
          <p:cNvSpPr>
            <a:spLocks noGrp="1"/>
          </p:cNvSpPr>
          <p:nvPr>
            <p:ph type="body" sz="half" idx="2"/>
          </p:nvPr>
        </p:nvSpPr>
        <p:spPr>
          <a:xfrm>
            <a:off x="839788" y="2205318"/>
            <a:ext cx="3932237" cy="3663670"/>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D9B891F-1781-4A88-9B39-91547916D3BF}"/>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6" name="Footer Placeholder 5">
            <a:extLst>
              <a:ext uri="{FF2B5EF4-FFF2-40B4-BE49-F238E27FC236}">
                <a16:creationId xmlns:a16="http://schemas.microsoft.com/office/drawing/2014/main" id="{778872D5-DDF5-48D2-A09A-99D3E9946BF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2B5E4E-C8C6-45DB-86C3-63B5213538FA}"/>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518499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2476425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Dar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CB60A49-92B1-4CFD-051A-B71590A0C906}"/>
              </a:ext>
            </a:extLst>
          </p:cNvPr>
          <p:cNvSpPr/>
          <p:nvPr userDrawn="1"/>
        </p:nvSpPr>
        <p:spPr>
          <a:xfrm>
            <a:off x="0" y="0"/>
            <a:ext cx="12192000" cy="1676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211EE0-855E-4547-9043-4496A26AC60D}"/>
              </a:ext>
            </a:extLst>
          </p:cNvPr>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3D788389-6396-4DD5-B5C4-12B176393FE6}"/>
              </a:ext>
            </a:extLst>
          </p:cNvPr>
          <p:cNvSpPr>
            <a:spLocks noGrp="1"/>
          </p:cNvSpPr>
          <p:nvPr>
            <p:ph type="body" orient="vert" idx="1"/>
          </p:nvPr>
        </p:nvSpPr>
        <p:spPr>
          <a:xfrm>
            <a:off x="838200" y="2017642"/>
            <a:ext cx="10515600" cy="400824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F23A0A-06FB-403A-A304-BB96A4A132B4}"/>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0367A833-72F8-4E7E-B759-E52B513180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75A0DD-EF79-480F-AEB1-EA9EA5E8635B}"/>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12917544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tx1"/>
          </a:solidFill>
        </p:spPr>
        <p:txBody>
          <a:bodyPr vert="eaVert"/>
          <a:lstStyle>
            <a:lvl1pPr>
              <a:defRPr>
                <a:solidFill>
                  <a:schemeClr val="bg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22659568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Ligh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chemeClr val="accent1"/>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17019021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Green">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8F3849-C146-490B-8D71-FAFCB155EC49}"/>
              </a:ext>
            </a:extLst>
          </p:cNvPr>
          <p:cNvSpPr>
            <a:spLocks noGrp="1"/>
          </p:cNvSpPr>
          <p:nvPr>
            <p:ph type="title" orient="vert"/>
          </p:nvPr>
        </p:nvSpPr>
        <p:spPr>
          <a:xfrm>
            <a:off x="8724900" y="365125"/>
            <a:ext cx="2628900" cy="5811838"/>
          </a:xfrm>
          <a:solidFill>
            <a:srgbClr val="00A7A0"/>
          </a:solidFill>
        </p:spPr>
        <p:txBody>
          <a:bodyPr vert="eaVert"/>
          <a:lstStyle>
            <a:lvl1pPr>
              <a:defRPr>
                <a:solidFill>
                  <a:schemeClr val="tx1"/>
                </a:solidFill>
              </a:defRPr>
            </a:lvl1pPr>
          </a:lstStyle>
          <a:p>
            <a:r>
              <a:rPr lang="en-US"/>
              <a:t>Click to edit Master title style</a:t>
            </a:r>
          </a:p>
        </p:txBody>
      </p:sp>
      <p:sp>
        <p:nvSpPr>
          <p:cNvPr id="3" name="Vertical Text Placeholder 2">
            <a:extLst>
              <a:ext uri="{FF2B5EF4-FFF2-40B4-BE49-F238E27FC236}">
                <a16:creationId xmlns:a16="http://schemas.microsoft.com/office/drawing/2014/main" id="{BEEAED4A-05D4-4C35-BFA7-46F94E90DE8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37AB3C-FD83-4BC7-8629-1FD19D563204}"/>
              </a:ext>
            </a:extLst>
          </p:cNvPr>
          <p:cNvSpPr>
            <a:spLocks noGrp="1"/>
          </p:cNvSpPr>
          <p:nvPr>
            <p:ph type="dt" sz="half" idx="10"/>
          </p:nvPr>
        </p:nvSpPr>
        <p:spPr/>
        <p:txBody>
          <a:bodyPr/>
          <a:lstStyle/>
          <a:p>
            <a:fld id="{D365753D-3643-4D03-8EF2-27A286BCFC00}" type="datetimeFigureOut">
              <a:rPr lang="en-US" smtClean="0"/>
              <a:t>11/1/2022</a:t>
            </a:fld>
            <a:endParaRPr lang="en-US"/>
          </a:p>
        </p:txBody>
      </p:sp>
      <p:sp>
        <p:nvSpPr>
          <p:cNvPr id="5" name="Footer Placeholder 4">
            <a:extLst>
              <a:ext uri="{FF2B5EF4-FFF2-40B4-BE49-F238E27FC236}">
                <a16:creationId xmlns:a16="http://schemas.microsoft.com/office/drawing/2014/main" id="{72296E08-E305-4744-A5FA-7BBF9D901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75726C-1440-41DF-8729-7D28FBEC3332}"/>
              </a:ext>
            </a:extLst>
          </p:cNvPr>
          <p:cNvSpPr>
            <a:spLocks noGrp="1"/>
          </p:cNvSpPr>
          <p:nvPr>
            <p:ph type="sldNum" sz="quarter" idx="12"/>
          </p:nvPr>
        </p:nvSpPr>
        <p:spPr/>
        <p:txBody>
          <a:bodyPr/>
          <a:lstStyle/>
          <a:p>
            <a:fld id="{6F2526D2-82E0-4A47-864A-97D3EEB645A7}" type="slidenum">
              <a:rPr lang="en-US" smtClean="0"/>
              <a:t>‹#›</a:t>
            </a:fld>
            <a:endParaRPr lang="en-US"/>
          </a:p>
        </p:txBody>
      </p:sp>
    </p:spTree>
    <p:extLst>
      <p:ext uri="{BB962C8B-B14F-4D97-AF65-F5344CB8AC3E}">
        <p14:creationId xmlns:p14="http://schemas.microsoft.com/office/powerpoint/2010/main" val="365143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203200" y="153923"/>
            <a:ext cx="89408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9347200" y="2052960"/>
            <a:ext cx="26416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C49D54A2-A8B3-412D-910B-89BF069C1491}" type="datetimeFigureOut">
              <a:rPr lang="en-US" smtClean="0"/>
              <a:t>11/1/2022</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C266FDA5-1B01-46AA-9E47-FE18122773A5}"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609600" y="2052960"/>
            <a:ext cx="8432800" cy="1828800"/>
          </a:xfrm>
        </p:spPr>
        <p:txBody>
          <a:bodyPr/>
          <a:lstStyle>
            <a:lvl1pPr algn="r">
              <a:defRPr sz="4200" spc="150" baseline="0"/>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3467" y="241300"/>
            <a:ext cx="2260872" cy="1695654"/>
          </a:xfrm>
          <a:prstGeom prst="rect">
            <a:avLst/>
          </a:prstGeom>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D54A2-A8B3-412D-910B-89BF069C1491}"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6FDA5-1B01-46AA-9E47-FE18122773A5}" type="slidenum">
              <a:rPr lang="en-US" smtClean="0"/>
              <a:t>‹#›</a:t>
            </a:fld>
            <a:endParaRPr lang="en-US"/>
          </a:p>
        </p:txBody>
      </p:sp>
      <p:sp>
        <p:nvSpPr>
          <p:cNvPr id="7" name="Title 6"/>
          <p:cNvSpPr>
            <a:spLocks noGrp="1"/>
          </p:cNvSpPr>
          <p:nvPr>
            <p:ph type="title"/>
          </p:nvPr>
        </p:nvSpPr>
        <p:spPr>
          <a:xfrm>
            <a:off x="2032000" y="304800"/>
            <a:ext cx="9651013" cy="1054394"/>
          </a:xfrm>
        </p:spPr>
        <p:txBody>
          <a:bodyPr/>
          <a:lstStyle/>
          <a:p>
            <a:r>
              <a:rPr lang="en-US"/>
              <a:t>Click to edit Master title style</a:t>
            </a:r>
          </a:p>
        </p:txBody>
      </p:sp>
      <p:pic>
        <p:nvPicPr>
          <p:cNvPr id="2" name="Picture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9347200" y="152399"/>
            <a:ext cx="26416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203200" y="153923"/>
            <a:ext cx="89408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Text Placeholder 2"/>
          <p:cNvSpPr>
            <a:spLocks noGrp="1"/>
          </p:cNvSpPr>
          <p:nvPr>
            <p:ph type="body" idx="1"/>
          </p:nvPr>
        </p:nvSpPr>
        <p:spPr>
          <a:xfrm>
            <a:off x="9550400" y="2892277"/>
            <a:ext cx="21336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C49D54A2-A8B3-412D-910B-89BF069C1491}" type="datetimeFigureOut">
              <a:rPr lang="en-US" smtClean="0"/>
              <a:t>11/1/2022</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C266FDA5-1B01-46AA-9E47-FE18122773A5}"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508000" y="2892277"/>
            <a:ext cx="8432800" cy="1645920"/>
          </a:xfrm>
        </p:spPr>
        <p:txBody>
          <a:bodyPr/>
          <a:lstStyle>
            <a:lvl1pPr algn="r">
              <a:defRPr sz="4200" spc="150" baseline="0"/>
            </a:lvl1pPr>
          </a:lstStyle>
          <a:p>
            <a:r>
              <a:rPr lang="en-US"/>
              <a:t>Click to edit Master title style</a:t>
            </a: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33467" y="241300"/>
            <a:ext cx="2260872" cy="1695654"/>
          </a:xfrm>
          <a:prstGeom prst="rect">
            <a:avLst/>
          </a:prstGeom>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719072"/>
            <a:ext cx="53848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49D54A2-A8B3-412D-910B-89BF069C1491}" type="datetimeFigureOut">
              <a:rPr lang="en-US" smtClean="0"/>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6FDA5-1B01-46AA-9E47-FE18122773A5}" type="slidenum">
              <a:rPr lang="en-US" smtClean="0"/>
              <a:t>‹#›</a:t>
            </a:fld>
            <a:endParaRPr lang="en-US"/>
          </a:p>
        </p:txBody>
      </p:sp>
      <p:sp>
        <p:nvSpPr>
          <p:cNvPr id="8" name="Title 7"/>
          <p:cNvSpPr>
            <a:spLocks noGrp="1"/>
          </p:cNvSpPr>
          <p:nvPr>
            <p:ph type="title"/>
          </p:nvPr>
        </p:nvSpPr>
        <p:spPr>
          <a:xfrm>
            <a:off x="2133600" y="304800"/>
            <a:ext cx="9549413" cy="1054394"/>
          </a:xfrm>
        </p:spPr>
        <p:txBody>
          <a:bodyPr/>
          <a:lstStyle/>
          <a:p>
            <a:r>
              <a:rPr lang="en-US"/>
              <a:t>Click to edit Master title style</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722438"/>
            <a:ext cx="5386917"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438400"/>
            <a:ext cx="5386917"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722438"/>
            <a:ext cx="5389033"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438400"/>
            <a:ext cx="5389033"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49D54A2-A8B3-412D-910B-89BF069C1491}" type="datetimeFigureOut">
              <a:rPr lang="en-US" smtClean="0"/>
              <a:t>11/1/2022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66FDA5-1B01-46AA-9E47-FE18122773A5}" type="slidenum">
              <a:rPr lang="en-US" smtClean="0"/>
              <a:t>‹#›</a:t>
            </a:fld>
            <a:endParaRPr lang="en-US"/>
          </a:p>
        </p:txBody>
      </p:sp>
      <p:sp>
        <p:nvSpPr>
          <p:cNvPr id="10" name="Title 9"/>
          <p:cNvSpPr>
            <a:spLocks noGrp="1"/>
          </p:cNvSpPr>
          <p:nvPr>
            <p:ph type="title"/>
          </p:nvPr>
        </p:nvSpPr>
        <p:spPr>
          <a:xfrm>
            <a:off x="2032000" y="304800"/>
            <a:ext cx="9753600" cy="1054394"/>
          </a:xfrm>
        </p:spPr>
        <p:txBody>
          <a:bodyPr/>
          <a:lstStyle/>
          <a:p>
            <a:r>
              <a:rPr lang="en-US"/>
              <a:t>Click to edit Master 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9D54A2-A8B3-412D-910B-89BF069C1491}" type="datetimeFigureOut">
              <a:rPr lang="en-US" smtClean="0"/>
              <a:t>11/1/2022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66FDA5-1B01-46AA-9E47-FE18122773A5}" type="slidenum">
              <a:rPr lang="en-US" smtClean="0"/>
              <a:t>‹#›</a:t>
            </a:fld>
            <a:endParaRPr lang="en-US"/>
          </a:p>
        </p:txBody>
      </p:sp>
      <p:sp>
        <p:nvSpPr>
          <p:cNvPr id="6" name="Title 5"/>
          <p:cNvSpPr>
            <a:spLocks noGrp="1"/>
          </p:cNvSpPr>
          <p:nvPr>
            <p:ph type="title"/>
          </p:nvPr>
        </p:nvSpPr>
        <p:spPr>
          <a:xfrm>
            <a:off x="2032000" y="304800"/>
            <a:ext cx="9753600" cy="1054394"/>
          </a:xfrm>
        </p:spPr>
        <p:txBody>
          <a:bodyPr/>
          <a:lstStyle/>
          <a:p>
            <a:r>
              <a:rPr lang="en-US"/>
              <a:t>Click to edit Master title style</a:t>
            </a: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03200" y="150919"/>
            <a:ext cx="11775736"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Date Placeholder 1"/>
          <p:cNvSpPr>
            <a:spLocks noGrp="1"/>
          </p:cNvSpPr>
          <p:nvPr>
            <p:ph type="dt" sz="half" idx="10"/>
          </p:nvPr>
        </p:nvSpPr>
        <p:spPr/>
        <p:txBody>
          <a:bodyPr/>
          <a:lstStyle/>
          <a:p>
            <a:fld id="{C49D54A2-A8B3-412D-910B-89BF069C1491}" type="datetimeFigureOut">
              <a:rPr lang="en-US" smtClean="0"/>
              <a:t>11/1/2022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66FDA5-1B01-46AA-9E47-FE18122773A5}" type="slidenum">
              <a:rPr lang="en-US" smtClean="0"/>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9347200" y="150876"/>
            <a:ext cx="26416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9" name="Rectangle 8"/>
          <p:cNvSpPr/>
          <p:nvPr/>
        </p:nvSpPr>
        <p:spPr>
          <a:xfrm>
            <a:off x="203200" y="152400"/>
            <a:ext cx="89408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Content Placeholder 2"/>
          <p:cNvSpPr>
            <a:spLocks noGrp="1"/>
          </p:cNvSpPr>
          <p:nvPr>
            <p:ph idx="1"/>
          </p:nvPr>
        </p:nvSpPr>
        <p:spPr>
          <a:xfrm>
            <a:off x="812800" y="304801"/>
            <a:ext cx="7823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546336" y="2130552"/>
            <a:ext cx="2231136"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9D54A2-A8B3-412D-910B-89BF069C1491}" type="datetimeFigureOut">
              <a:rPr lang="en-US" smtClean="0"/>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C266FDA5-1B01-46AA-9E47-FE18122773A5}" type="slidenum">
              <a:rPr lang="en-US" smtClean="0"/>
              <a:t>‹#›</a:t>
            </a:fld>
            <a:endParaRPr lang="en-US"/>
          </a:p>
        </p:txBody>
      </p:sp>
      <p:sp>
        <p:nvSpPr>
          <p:cNvPr id="11" name="Title 10"/>
          <p:cNvSpPr>
            <a:spLocks noGrp="1"/>
          </p:cNvSpPr>
          <p:nvPr>
            <p:ph type="title"/>
          </p:nvPr>
        </p:nvSpPr>
        <p:spPr>
          <a:xfrm>
            <a:off x="9546336" y="457200"/>
            <a:ext cx="2234213" cy="1673352"/>
          </a:xfrm>
        </p:spPr>
        <p:txBody>
          <a:bodyPr anchor="b"/>
          <a:lstStyle>
            <a:lvl1pPr algn="l">
              <a:defRPr sz="2000" spc="150" baseline="0"/>
            </a:lvl1pPr>
          </a:lstStyle>
          <a:p>
            <a:r>
              <a:rPr lang="en-US"/>
              <a:t>Click to edit Master title style</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43261" y="5073446"/>
            <a:ext cx="2040739" cy="1530554"/>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useBgFill="1">
        <p:nvSpPr>
          <p:cNvPr id="9" name="Rectangle 8"/>
          <p:cNvSpPr/>
          <p:nvPr/>
        </p:nvSpPr>
        <p:spPr>
          <a:xfrm>
            <a:off x="9347200" y="150876"/>
            <a:ext cx="26416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203200" y="152400"/>
            <a:ext cx="89408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550400" y="2133600"/>
            <a:ext cx="22352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49D54A2-A8B3-412D-910B-89BF069C1491}" type="datetimeFigureOut">
              <a:rPr lang="en-US" smtClean="0"/>
              <a:t>11/1/2022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66FDA5-1B01-46AA-9E47-FE18122773A5}" type="slidenum">
              <a:rPr lang="en-US" smtClean="0"/>
              <a:t>‹#›</a:t>
            </a:fld>
            <a:endParaRPr lang="en-US"/>
          </a:p>
        </p:txBody>
      </p:sp>
      <p:sp>
        <p:nvSpPr>
          <p:cNvPr id="10" name="Title 9"/>
          <p:cNvSpPr>
            <a:spLocks noGrp="1"/>
          </p:cNvSpPr>
          <p:nvPr>
            <p:ph type="title"/>
          </p:nvPr>
        </p:nvSpPr>
        <p:spPr>
          <a:xfrm>
            <a:off x="9550400" y="460248"/>
            <a:ext cx="2235200" cy="1673352"/>
          </a:xfrm>
        </p:spPr>
        <p:txBody>
          <a:bodyPr anchor="b"/>
          <a:lstStyle>
            <a:lvl1pPr algn="l">
              <a:defRPr sz="2000" spc="150" baseline="0">
                <a:solidFill>
                  <a:schemeClr val="tx2"/>
                </a:solidFill>
              </a:defRPr>
            </a:lvl1pPr>
          </a:lstStyle>
          <a:p>
            <a:r>
              <a:rPr lang="en-US"/>
              <a:t>Click to edit Master title style</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643261" y="5073446"/>
            <a:ext cx="2040739" cy="1530554"/>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2032000" y="304800"/>
            <a:ext cx="9753600" cy="1054394"/>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49D54A2-A8B3-412D-910B-89BF069C1491}"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66FDA5-1B01-46AA-9E47-FE18122773A5}"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03200" y="147319"/>
            <a:ext cx="89408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Picture 9"/>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2222500" y="0"/>
            <a:ext cx="4800600" cy="6400800"/>
          </a:xfrm>
          <a:prstGeom prst="rect">
            <a:avLst/>
          </a:prstGeom>
        </p:spPr>
      </p:pic>
      <p:sp>
        <p:nvSpPr>
          <p:cNvPr id="8" name="Rectangle 7"/>
          <p:cNvSpPr/>
          <p:nvPr/>
        </p:nvSpPr>
        <p:spPr>
          <a:xfrm>
            <a:off x="9347200" y="147319"/>
            <a:ext cx="2608061"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Vertical Title 1"/>
          <p:cNvSpPr>
            <a:spLocks noGrp="1"/>
          </p:cNvSpPr>
          <p:nvPr>
            <p:ph type="title" orient="vert"/>
          </p:nvPr>
        </p:nvSpPr>
        <p:spPr>
          <a:xfrm>
            <a:off x="9550400" y="274639"/>
            <a:ext cx="2235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49D54A2-A8B3-412D-910B-89BF069C1491}" type="datetimeFigureOut">
              <a:rPr lang="en-US" smtClean="0"/>
              <a:t>11/1/2022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C266FDA5-1B01-46AA-9E47-FE18122773A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image" Target="../media/image4.gif"/><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2.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ECEA74-D06F-455B-8392-718774B397E3}"/>
              </a:ext>
            </a:extLst>
          </p:cNvPr>
          <p:cNvSpPr>
            <a:spLocks noGrp="1"/>
          </p:cNvSpPr>
          <p:nvPr>
            <p:ph type="title"/>
          </p:nvPr>
        </p:nvSpPr>
        <p:spPr>
          <a:xfrm>
            <a:off x="838200" y="15838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A858572-7453-4FE1-816A-776CA62A7F14}"/>
              </a:ext>
            </a:extLst>
          </p:cNvPr>
          <p:cNvSpPr>
            <a:spLocks noGrp="1"/>
          </p:cNvSpPr>
          <p:nvPr>
            <p:ph type="body" idx="1"/>
          </p:nvPr>
        </p:nvSpPr>
        <p:spPr>
          <a:xfrm>
            <a:off x="838200" y="1674550"/>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97AF5E-CC7F-4B2C-BF27-1C9E38FE26A8}"/>
              </a:ext>
            </a:extLst>
          </p:cNvPr>
          <p:cNvSpPr>
            <a:spLocks noGrp="1"/>
          </p:cNvSpPr>
          <p:nvPr>
            <p:ph type="dt" sz="half" idx="2"/>
          </p:nvPr>
        </p:nvSpPr>
        <p:spPr>
          <a:xfrm>
            <a:off x="838200" y="6252987"/>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text</a:t>
            </a:r>
          </a:p>
        </p:txBody>
      </p:sp>
      <p:sp>
        <p:nvSpPr>
          <p:cNvPr id="5" name="Footer Placeholder 4">
            <a:extLst>
              <a:ext uri="{FF2B5EF4-FFF2-40B4-BE49-F238E27FC236}">
                <a16:creationId xmlns:a16="http://schemas.microsoft.com/office/drawing/2014/main" id="{7FB44855-D1AD-4703-BA9D-F172BA13EF0E}"/>
              </a:ext>
            </a:extLst>
          </p:cNvPr>
          <p:cNvSpPr>
            <a:spLocks noGrp="1"/>
          </p:cNvSpPr>
          <p:nvPr>
            <p:ph type="ftr" sz="quarter" idx="3"/>
          </p:nvPr>
        </p:nvSpPr>
        <p:spPr>
          <a:xfrm>
            <a:off x="4038600" y="6252987"/>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31F156A-8CA8-4BB0-BF7D-ACB69BC048F3}"/>
              </a:ext>
            </a:extLst>
          </p:cNvPr>
          <p:cNvSpPr>
            <a:spLocks noGrp="1"/>
          </p:cNvSpPr>
          <p:nvPr>
            <p:ph type="sldNum" sz="quarter" idx="4"/>
          </p:nvPr>
        </p:nvSpPr>
        <p:spPr>
          <a:xfrm>
            <a:off x="8610600" y="6252987"/>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2526D2-82E0-4A47-864A-97D3EEB645A7}" type="slidenum">
              <a:rPr lang="en-US" smtClean="0"/>
              <a:t>‹#›</a:t>
            </a:fld>
            <a:endParaRPr lang="en-US"/>
          </a:p>
        </p:txBody>
      </p:sp>
      <p:pic>
        <p:nvPicPr>
          <p:cNvPr id="8" name="Picture 7" descr="Background pattern&#10;&#10;Description automatically generated with medium confidence">
            <a:extLst>
              <a:ext uri="{FF2B5EF4-FFF2-40B4-BE49-F238E27FC236}">
                <a16:creationId xmlns:a16="http://schemas.microsoft.com/office/drawing/2014/main" id="{425E13C5-A92B-4341-9DC4-AB248C0254E0}"/>
              </a:ext>
            </a:extLst>
          </p:cNvPr>
          <p:cNvPicPr>
            <a:picLocks noChangeAspect="1"/>
          </p:cNvPicPr>
          <p:nvPr userDrawn="1"/>
        </p:nvPicPr>
        <p:blipFill rotWithShape="1">
          <a:blip r:embed="rId45" cstate="print">
            <a:alphaModFix amt="35000"/>
            <a:extLst>
              <a:ext uri="{28A0092B-C50C-407E-A947-70E740481C1C}">
                <a14:useLocalDpi xmlns:a14="http://schemas.microsoft.com/office/drawing/2010/main" val="0"/>
              </a:ext>
            </a:extLst>
          </a:blip>
          <a:srcRect l="79036" t="80062" b="686"/>
          <a:stretch/>
        </p:blipFill>
        <p:spPr>
          <a:xfrm>
            <a:off x="10528558" y="4812223"/>
            <a:ext cx="1488198" cy="1793014"/>
          </a:xfrm>
          <a:prstGeom prst="rect">
            <a:avLst/>
          </a:prstGeom>
        </p:spPr>
      </p:pic>
      <p:sp>
        <p:nvSpPr>
          <p:cNvPr id="7" name="Rectangle 6">
            <a:extLst>
              <a:ext uri="{FF2B5EF4-FFF2-40B4-BE49-F238E27FC236}">
                <a16:creationId xmlns:a16="http://schemas.microsoft.com/office/drawing/2014/main" id="{DD31E3AC-0E69-C685-CD86-57BE5D3E9853}"/>
              </a:ext>
            </a:extLst>
          </p:cNvPr>
          <p:cNvSpPr/>
          <p:nvPr userDrawn="1"/>
        </p:nvSpPr>
        <p:spPr>
          <a:xfrm rot="5400000">
            <a:off x="6015994" y="-6015994"/>
            <a:ext cx="160012"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1418A73-2C7B-CD0B-ED9A-9FA1E2F921A3}"/>
              </a:ext>
            </a:extLst>
          </p:cNvPr>
          <p:cNvSpPr/>
          <p:nvPr userDrawn="1"/>
        </p:nvSpPr>
        <p:spPr>
          <a:xfrm rot="5400000">
            <a:off x="6015995" y="705480"/>
            <a:ext cx="160010" cy="12192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2046617"/>
      </p:ext>
    </p:extLst>
  </p:cSld>
  <p:clrMap bg1="lt1" tx1="dk1" bg2="lt2" tx2="dk2" accent1="accent1" accent2="accent2" accent3="accent3" accent4="accent4" accent5="accent5" accent6="accent6" hlink="hlink" folHlink="folHlink"/>
  <p:sldLayoutIdLst>
    <p:sldLayoutId id="2147483702" r:id="rId1"/>
    <p:sldLayoutId id="2147483732" r:id="rId2"/>
    <p:sldLayoutId id="2147483735" r:id="rId3"/>
    <p:sldLayoutId id="2147483733" r:id="rId4"/>
    <p:sldLayoutId id="2147483734" r:id="rId5"/>
    <p:sldLayoutId id="2147483703" r:id="rId6"/>
    <p:sldLayoutId id="2147483720" r:id="rId7"/>
    <p:sldLayoutId id="2147483724" r:id="rId8"/>
    <p:sldLayoutId id="2147483723" r:id="rId9"/>
    <p:sldLayoutId id="2147483721" r:id="rId10"/>
    <p:sldLayoutId id="2147483722" r:id="rId11"/>
    <p:sldLayoutId id="2147483725" r:id="rId12"/>
    <p:sldLayoutId id="2147483704" r:id="rId13"/>
    <p:sldLayoutId id="2147483705" r:id="rId14"/>
    <p:sldLayoutId id="2147483719" r:id="rId15"/>
    <p:sldLayoutId id="2147483726" r:id="rId16"/>
    <p:sldLayoutId id="2147483717" r:id="rId17"/>
    <p:sldLayoutId id="2147483713" r:id="rId18"/>
    <p:sldLayoutId id="2147483718" r:id="rId19"/>
    <p:sldLayoutId id="2147483706" r:id="rId20"/>
    <p:sldLayoutId id="2147483736" r:id="rId21"/>
    <p:sldLayoutId id="2147483739" r:id="rId22"/>
    <p:sldLayoutId id="2147483737" r:id="rId23"/>
    <p:sldLayoutId id="2147483741" r:id="rId24"/>
    <p:sldLayoutId id="2147483738" r:id="rId25"/>
    <p:sldLayoutId id="2147483740" r:id="rId26"/>
    <p:sldLayoutId id="2147483707" r:id="rId27"/>
    <p:sldLayoutId id="2147483708" r:id="rId28"/>
    <p:sldLayoutId id="2147483709" r:id="rId29"/>
    <p:sldLayoutId id="2147483742" r:id="rId30"/>
    <p:sldLayoutId id="2147483743" r:id="rId31"/>
    <p:sldLayoutId id="2147483715" r:id="rId32"/>
    <p:sldLayoutId id="2147483727" r:id="rId33"/>
    <p:sldLayoutId id="2147483744" r:id="rId34"/>
    <p:sldLayoutId id="2147483710" r:id="rId35"/>
    <p:sldLayoutId id="2147483714" r:id="rId36"/>
    <p:sldLayoutId id="2147483716" r:id="rId37"/>
    <p:sldLayoutId id="2147483728" r:id="rId38"/>
    <p:sldLayoutId id="2147483711" r:id="rId39"/>
    <p:sldLayoutId id="2147483731" r:id="rId40"/>
    <p:sldLayoutId id="2147483712" r:id="rId41"/>
    <p:sldLayoutId id="2147483729" r:id="rId42"/>
    <p:sldLayoutId id="2147483730" r:id="rId43"/>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mn-lt"/>
          <a:ea typeface="+mn-ea"/>
          <a:cs typeface="+mn-cs"/>
        </a:defRPr>
      </a:lvl1pPr>
      <a:lvl2pPr marL="230188" indent="1666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2pPr>
      <a:lvl3pPr marL="396875" indent="176213"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3pPr>
      <a:lvl4pPr marL="573088" indent="166688"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mn-lt"/>
          <a:ea typeface="+mn-ea"/>
          <a:cs typeface="+mn-cs"/>
        </a:defRPr>
      </a:lvl4pPr>
      <a:lvl5pPr marL="803275" indent="111125"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56"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203200" y="1634971"/>
            <a:ext cx="11775736"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203199" y="152401"/>
            <a:ext cx="11752063"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52546" y="304800"/>
            <a:ext cx="9733055" cy="105439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07999" y="1719071"/>
            <a:ext cx="11210524" cy="4407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94517" y="6356350"/>
            <a:ext cx="2844800" cy="274320"/>
          </a:xfrm>
          <a:prstGeom prst="rect">
            <a:avLst/>
          </a:prstGeom>
        </p:spPr>
        <p:txBody>
          <a:bodyPr vert="horz" lIns="91440" tIns="45720" rIns="91440" bIns="45720" rtlCol="0" anchor="ctr"/>
          <a:lstStyle>
            <a:lvl1pPr algn="l">
              <a:defRPr sz="1100">
                <a:solidFill>
                  <a:schemeClr val="tx2"/>
                </a:solidFill>
              </a:defRPr>
            </a:lvl1pPr>
          </a:lstStyle>
          <a:p>
            <a:fld id="{C49D54A2-A8B3-412D-910B-89BF069C1491}" type="datetimeFigureOut">
              <a:rPr lang="en-US" smtClean="0"/>
              <a:t>11/1/2022</a:t>
            </a:fld>
            <a:endParaRPr lang="en-US"/>
          </a:p>
        </p:txBody>
      </p:sp>
      <p:sp>
        <p:nvSpPr>
          <p:cNvPr id="5" name="Footer Placeholder 4"/>
          <p:cNvSpPr>
            <a:spLocks noGrp="1"/>
          </p:cNvSpPr>
          <p:nvPr>
            <p:ph type="ftr" sz="quarter" idx="3"/>
          </p:nvPr>
        </p:nvSpPr>
        <p:spPr>
          <a:xfrm>
            <a:off x="4064000" y="6356350"/>
            <a:ext cx="4470400" cy="27432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10979573" y="6355080"/>
            <a:ext cx="777288"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C266FDA5-1B01-46AA-9E47-FE18122773A5}" type="slidenum">
              <a:rPr lang="en-US" smtClean="0"/>
              <a:t>‹#›</a:t>
            </a:fld>
            <a:endParaRPr lang="en-US"/>
          </a:p>
        </p:txBody>
      </p:sp>
      <p:pic>
        <p:nvPicPr>
          <p:cNvPr id="10" name="Picture 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38667" y="238592"/>
            <a:ext cx="1578411" cy="1183808"/>
          </a:xfrm>
          <a:prstGeom prst="rect">
            <a:avLst/>
          </a:prstGeom>
        </p:spPr>
      </p:pic>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afiftabsh.com/2010/08/15/hard-goals-vs-smart-goals" TargetMode="External"/><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hyperlink" Target="https://www.cde.ca.gov/sp/se/qa/caprntorg.asp" TargetMode="Externa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microsoft.com/office/2018/10/relationships/comments" Target="../comments/modernComment_10F_594A4450.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5.xml"/><Relationship Id="rId1" Type="http://schemas.openxmlformats.org/officeDocument/2006/relationships/video" Target="https://www.youtube.com/embed/DNEdNQaqJA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5.xml"/><Relationship Id="rId1" Type="http://schemas.openxmlformats.org/officeDocument/2006/relationships/video" Target="https://www.youtube.com/embed/DNEdNQaqJAM"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microsoft.com/office/2018/10/relationships/comments" Target="../comments/modernComment_118_D39BAF5F.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31EF9-B31E-4F23-BAF2-5E013E859839}"/>
              </a:ext>
            </a:extLst>
          </p:cNvPr>
          <p:cNvSpPr>
            <a:spLocks noGrp="1"/>
          </p:cNvSpPr>
          <p:nvPr>
            <p:ph type="ctrTitle"/>
          </p:nvPr>
        </p:nvSpPr>
        <p:spPr/>
        <p:txBody>
          <a:bodyPr/>
          <a:lstStyle/>
          <a:p>
            <a:r>
              <a:rPr lang="en-US" dirty="0">
                <a:ea typeface="Lato Black"/>
                <a:cs typeface="Lato Black"/>
              </a:rPr>
              <a:t>Navigating Through an IEP</a:t>
            </a:r>
            <a:endParaRPr lang="en-US" dirty="0"/>
          </a:p>
        </p:txBody>
      </p:sp>
      <p:sp>
        <p:nvSpPr>
          <p:cNvPr id="3" name="Subtitle 2">
            <a:extLst>
              <a:ext uri="{FF2B5EF4-FFF2-40B4-BE49-F238E27FC236}">
                <a16:creationId xmlns:a16="http://schemas.microsoft.com/office/drawing/2014/main" id="{057159EF-8222-43A0-834D-0C2CF2F0D50D}"/>
              </a:ext>
            </a:extLst>
          </p:cNvPr>
          <p:cNvSpPr>
            <a:spLocks noGrp="1"/>
          </p:cNvSpPr>
          <p:nvPr>
            <p:ph type="subTitle" idx="1"/>
          </p:nvPr>
        </p:nvSpPr>
        <p:spPr/>
        <p:txBody>
          <a:bodyPr vert="horz" lIns="91440" tIns="45720" rIns="91440" bIns="45720" rtlCol="0" anchor="t">
            <a:normAutofit fontScale="92500" lnSpcReduction="20000"/>
          </a:bodyPr>
          <a:lstStyle/>
          <a:p>
            <a:r>
              <a:rPr lang="en-US" dirty="0">
                <a:latin typeface="Lato"/>
                <a:ea typeface="Lato"/>
                <a:cs typeface="Lato"/>
              </a:rPr>
              <a:t>IEP Basics for Parents</a:t>
            </a:r>
            <a:endParaRPr lang="en-US" dirty="0"/>
          </a:p>
        </p:txBody>
      </p:sp>
    </p:spTree>
    <p:extLst>
      <p:ext uri="{BB962C8B-B14F-4D97-AF65-F5344CB8AC3E}">
        <p14:creationId xmlns:p14="http://schemas.microsoft.com/office/powerpoint/2010/main" val="114732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5A3466-4B00-4FAF-ADCB-55CB2D329026}"/>
              </a:ext>
            </a:extLst>
          </p:cNvPr>
          <p:cNvSpPr>
            <a:spLocks noGrp="1"/>
          </p:cNvSpPr>
          <p:nvPr>
            <p:ph type="title"/>
          </p:nvPr>
        </p:nvSpPr>
        <p:spPr>
          <a:xfrm>
            <a:off x="457200" y="543181"/>
            <a:ext cx="5181599" cy="1133219"/>
          </a:xfrm>
        </p:spPr>
        <p:txBody>
          <a:bodyPr anchor="ctr">
            <a:normAutofit/>
          </a:bodyPr>
          <a:lstStyle/>
          <a:p>
            <a:r>
              <a:rPr lang="en-US"/>
              <a:t>Learning Goals</a:t>
            </a:r>
          </a:p>
        </p:txBody>
      </p:sp>
      <p:sp>
        <p:nvSpPr>
          <p:cNvPr id="5" name="Content Placeholder 4">
            <a:extLst>
              <a:ext uri="{FF2B5EF4-FFF2-40B4-BE49-F238E27FC236}">
                <a16:creationId xmlns:a16="http://schemas.microsoft.com/office/drawing/2014/main" id="{E29216D7-44F3-443A-BE4C-7DC7F1EFDFAC}"/>
              </a:ext>
            </a:extLst>
          </p:cNvPr>
          <p:cNvSpPr>
            <a:spLocks noGrp="1"/>
          </p:cNvSpPr>
          <p:nvPr>
            <p:ph sz="half" idx="1"/>
          </p:nvPr>
        </p:nvSpPr>
        <p:spPr>
          <a:xfrm>
            <a:off x="457200" y="2028433"/>
            <a:ext cx="5181600" cy="4351338"/>
          </a:xfrm>
        </p:spPr>
        <p:txBody>
          <a:bodyPr vert="horz" lIns="91440" tIns="45720" rIns="91440" bIns="45720" rtlCol="0">
            <a:normAutofit/>
          </a:bodyPr>
          <a:lstStyle/>
          <a:p>
            <a:r>
              <a:rPr lang="en-US" dirty="0"/>
              <a:t>Participants will be able to navigate all components of SEIS</a:t>
            </a:r>
          </a:p>
          <a:p>
            <a:pPr marL="0" indent="0">
              <a:buNone/>
            </a:pPr>
            <a:endParaRPr lang="en-US" dirty="0"/>
          </a:p>
          <a:p>
            <a:r>
              <a:rPr lang="en-US" dirty="0"/>
              <a:t>Participants will gain a foundational understanding of the components and requirements for an IEP</a:t>
            </a:r>
          </a:p>
          <a:p>
            <a:pPr marL="0" indent="0">
              <a:buNone/>
            </a:pPr>
            <a:endParaRPr lang="en-US" dirty="0"/>
          </a:p>
          <a:p>
            <a:r>
              <a:rPr lang="en-US" dirty="0"/>
              <a:t>Navigate day to day teaching responsibilities as a special educator</a:t>
            </a:r>
          </a:p>
          <a:p>
            <a:endParaRPr lang="en-US" dirty="0"/>
          </a:p>
        </p:txBody>
      </p:sp>
      <p:pic>
        <p:nvPicPr>
          <p:cNvPr id="10" name="Picture 10" descr="A picture containing indoor&#10;&#10;Description automatically generated">
            <a:extLst>
              <a:ext uri="{FF2B5EF4-FFF2-40B4-BE49-F238E27FC236}">
                <a16:creationId xmlns:a16="http://schemas.microsoft.com/office/drawing/2014/main" id="{6012F934-B71D-C5A7-FE44-C72AC7AD0EB4}"/>
              </a:ext>
            </a:extLst>
          </p:cNvPr>
          <p:cNvPicPr>
            <a:picLocks noGrp="1" noChangeAspect="1"/>
          </p:cNvPicPr>
          <p:nvPr>
            <p:ph idx="13"/>
          </p:nvPr>
        </p:nvPicPr>
        <p:blipFill>
          <a:blip r:embed="rId2">
            <a:extLst>
              <a:ext uri="{837473B0-CC2E-450A-ABE3-18F120FF3D39}">
                <a1611:picAttrSrcUrl xmlns:a1611="http://schemas.microsoft.com/office/drawing/2016/11/main" r:id="rId3"/>
              </a:ext>
            </a:extLst>
          </a:blip>
          <a:stretch>
            <a:fillRect/>
          </a:stretch>
        </p:blipFill>
        <p:spPr>
          <a:xfrm>
            <a:off x="6508376" y="1335784"/>
            <a:ext cx="4845424" cy="3634068"/>
          </a:xfrm>
          <a:noFill/>
        </p:spPr>
      </p:pic>
    </p:spTree>
    <p:extLst>
      <p:ext uri="{BB962C8B-B14F-4D97-AF65-F5344CB8AC3E}">
        <p14:creationId xmlns:p14="http://schemas.microsoft.com/office/powerpoint/2010/main" val="200562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9E73B-296D-11C9-CF95-9C42B261A0AA}"/>
              </a:ext>
            </a:extLst>
          </p:cNvPr>
          <p:cNvSpPr>
            <a:spLocks noGrp="1"/>
          </p:cNvSpPr>
          <p:nvPr>
            <p:ph type="title"/>
          </p:nvPr>
        </p:nvSpPr>
        <p:spPr/>
        <p:txBody>
          <a:bodyPr/>
          <a:lstStyle/>
          <a:p>
            <a:r>
              <a:rPr lang="en-US" dirty="0">
                <a:ea typeface="Lato Black"/>
                <a:cs typeface="Lato Black"/>
              </a:rPr>
              <a:t>Fontana SELPA</a:t>
            </a:r>
            <a:br>
              <a:rPr lang="en-US" dirty="0">
                <a:ea typeface="Lato Black"/>
                <a:cs typeface="Lato Black"/>
              </a:rPr>
            </a:br>
            <a:r>
              <a:rPr lang="en-US" dirty="0">
                <a:ea typeface="Lato Black"/>
                <a:cs typeface="Lato Black"/>
              </a:rPr>
              <a:t>Special Services Department</a:t>
            </a:r>
            <a:endParaRPr lang="en-US" dirty="0"/>
          </a:p>
        </p:txBody>
      </p:sp>
      <p:sp>
        <p:nvSpPr>
          <p:cNvPr id="3" name="Content Placeholder 2">
            <a:extLst>
              <a:ext uri="{FF2B5EF4-FFF2-40B4-BE49-F238E27FC236}">
                <a16:creationId xmlns:a16="http://schemas.microsoft.com/office/drawing/2014/main" id="{9CDE9934-2537-6F74-667D-F7F19A4F4A88}"/>
              </a:ext>
            </a:extLst>
          </p:cNvPr>
          <p:cNvSpPr>
            <a:spLocks noGrp="1"/>
          </p:cNvSpPr>
          <p:nvPr>
            <p:ph idx="1"/>
          </p:nvPr>
        </p:nvSpPr>
        <p:spPr/>
        <p:txBody>
          <a:bodyPr vert="horz" lIns="91440" tIns="45720" rIns="91440" bIns="45720" rtlCol="0" anchor="t">
            <a:normAutofit/>
          </a:bodyPr>
          <a:lstStyle/>
          <a:p>
            <a:r>
              <a:rPr lang="en-US" dirty="0">
                <a:ea typeface="Lato"/>
                <a:cs typeface="Lato"/>
              </a:rPr>
              <a:t>The office of Special Services, Special Education Local Plan Area (SELPA), is dedicated to providing quality Specialized Academic Instruction (SAI) support and services for students, ages 3 through 21, identified as requiring special education and related services. It is the policy of the Fontana Unified School District (FUSD)/ SELPA that all children with disabilities residing within FUSD boundaries, regardless of the severity of their disability and who are in need of special education and related services, are identified, located, and evaluated. Special Services works collaboratively with the school sites, district departments, agencies and parents to provide the services required to meet the unique need of our students who are eligible for special education and related services. </a:t>
            </a:r>
          </a:p>
        </p:txBody>
      </p:sp>
    </p:spTree>
    <p:extLst>
      <p:ext uri="{BB962C8B-B14F-4D97-AF65-F5344CB8AC3E}">
        <p14:creationId xmlns:p14="http://schemas.microsoft.com/office/powerpoint/2010/main" val="1562919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t>Fontana SELPA Mission</a:t>
            </a: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28191"/>
            <a:ext cx="10515600" cy="4097696"/>
          </a:xfrm>
        </p:spPr>
        <p:txBody>
          <a:bodyPr vert="horz" lIns="91440" tIns="45720" rIns="91440" bIns="45720" rtlCol="0">
            <a:normAutofit/>
          </a:bodyPr>
          <a:lstStyle/>
          <a:p>
            <a:pPr marL="0" indent="0">
              <a:lnSpc>
                <a:spcPct val="150000"/>
              </a:lnSpc>
              <a:buNone/>
            </a:pPr>
            <a:r>
              <a:rPr lang="en-US" dirty="0"/>
              <a:t>The mission of the Fontana Special Services Department is to provide equitable, inclusive, and quality education to students with exceptional needs by providing supports, services and resources to students, staff, parents, and the community to prepare students for success in college, career, and postsecondary life. </a:t>
            </a:r>
          </a:p>
        </p:txBody>
      </p:sp>
    </p:spTree>
    <p:extLst>
      <p:ext uri="{BB962C8B-B14F-4D97-AF65-F5344CB8AC3E}">
        <p14:creationId xmlns:p14="http://schemas.microsoft.com/office/powerpoint/2010/main" val="4023173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52875E4-1EF2-E06B-B499-555C5B6673AA}"/>
              </a:ext>
            </a:extLst>
          </p:cNvPr>
          <p:cNvSpPr>
            <a:spLocks noGrp="1"/>
          </p:cNvSpPr>
          <p:nvPr>
            <p:ph type="title"/>
          </p:nvPr>
        </p:nvSpPr>
        <p:spPr>
          <a:xfrm>
            <a:off x="457200" y="543181"/>
            <a:ext cx="5181599" cy="1133219"/>
          </a:xfrm>
        </p:spPr>
        <p:txBody>
          <a:bodyPr anchor="ctr">
            <a:normAutofit/>
          </a:bodyPr>
          <a:lstStyle/>
          <a:p>
            <a:r>
              <a:rPr lang="en-US" dirty="0"/>
              <a:t>What is the Notice of Procedural Safeguards?</a:t>
            </a:r>
          </a:p>
        </p:txBody>
      </p:sp>
      <p:sp>
        <p:nvSpPr>
          <p:cNvPr id="12" name="Content Placeholder 2">
            <a:extLst>
              <a:ext uri="{FF2B5EF4-FFF2-40B4-BE49-F238E27FC236}">
                <a16:creationId xmlns:a16="http://schemas.microsoft.com/office/drawing/2014/main" id="{D2F79F76-77C4-7164-2718-E97653B6712F}"/>
              </a:ext>
            </a:extLst>
          </p:cNvPr>
          <p:cNvSpPr>
            <a:spLocks noGrp="1"/>
          </p:cNvSpPr>
          <p:nvPr>
            <p:ph sz="half" idx="1"/>
          </p:nvPr>
        </p:nvSpPr>
        <p:spPr>
          <a:xfrm>
            <a:off x="457200" y="2028433"/>
            <a:ext cx="5181600" cy="4351338"/>
          </a:xfrm>
        </p:spPr>
        <p:txBody>
          <a:bodyPr vert="horz" lIns="91440" tIns="45720" rIns="91440" bIns="45720" rtlCol="0">
            <a:normAutofit/>
          </a:bodyPr>
          <a:lstStyle/>
          <a:p>
            <a:r>
              <a:rPr lang="en-US" i="1" dirty="0"/>
              <a:t>An overview of educational rights and procedural safeguards</a:t>
            </a:r>
          </a:p>
          <a:p>
            <a:endParaRPr lang="en-US" dirty="0"/>
          </a:p>
        </p:txBody>
      </p:sp>
      <p:sp>
        <p:nvSpPr>
          <p:cNvPr id="3" name="Content Placeholder 2">
            <a:extLst>
              <a:ext uri="{FF2B5EF4-FFF2-40B4-BE49-F238E27FC236}">
                <a16:creationId xmlns:a16="http://schemas.microsoft.com/office/drawing/2014/main" id="{E4428757-E2C3-2733-544F-1D3549B8DF4F}"/>
              </a:ext>
            </a:extLst>
          </p:cNvPr>
          <p:cNvSpPr>
            <a:spLocks noGrp="1"/>
          </p:cNvSpPr>
          <p:nvPr>
            <p:ph idx="13"/>
          </p:nvPr>
        </p:nvSpPr>
        <p:spPr/>
        <p:txBody>
          <a:bodyPr/>
          <a:lstStyle/>
          <a:p>
            <a:r>
              <a:rPr lang="en-US" dirty="0"/>
              <a:t>Must be provided when:</a:t>
            </a:r>
          </a:p>
          <a:p>
            <a:pPr lvl="1">
              <a:lnSpc>
                <a:spcPct val="150000"/>
              </a:lnSpc>
            </a:pPr>
            <a:r>
              <a:rPr lang="en-US" dirty="0"/>
              <a:t>At each IEP meeting</a:t>
            </a:r>
          </a:p>
          <a:p>
            <a:pPr lvl="1">
              <a:lnSpc>
                <a:spcPct val="150000"/>
              </a:lnSpc>
            </a:pPr>
            <a:r>
              <a:rPr lang="en-US" dirty="0"/>
              <a:t>Initial referral for assessment</a:t>
            </a:r>
          </a:p>
          <a:p>
            <a:pPr lvl="1">
              <a:lnSpc>
                <a:spcPct val="150000"/>
              </a:lnSpc>
            </a:pPr>
            <a:r>
              <a:rPr lang="en-US" dirty="0"/>
              <a:t>Each time an Assessment Plan is presented</a:t>
            </a:r>
          </a:p>
          <a:p>
            <a:pPr lvl="1">
              <a:lnSpc>
                <a:spcPct val="150000"/>
              </a:lnSpc>
            </a:pPr>
            <a:r>
              <a:rPr lang="en-US" dirty="0"/>
              <a:t>Upon receipt of the first state or due process complain in a school year</a:t>
            </a:r>
          </a:p>
          <a:p>
            <a:pPr lvl="1">
              <a:lnSpc>
                <a:spcPct val="150000"/>
              </a:lnSpc>
            </a:pPr>
            <a:r>
              <a:rPr lang="en-US" dirty="0"/>
              <a:t>Decisions that result in a change in placement </a:t>
            </a:r>
          </a:p>
          <a:p>
            <a:pPr lvl="1">
              <a:lnSpc>
                <a:spcPct val="150000"/>
              </a:lnSpc>
            </a:pPr>
            <a:r>
              <a:rPr lang="en-US" dirty="0"/>
              <a:t>When you ask for a copy</a:t>
            </a:r>
          </a:p>
        </p:txBody>
      </p:sp>
    </p:spTree>
    <p:extLst>
      <p:ext uri="{BB962C8B-B14F-4D97-AF65-F5344CB8AC3E}">
        <p14:creationId xmlns:p14="http://schemas.microsoft.com/office/powerpoint/2010/main" val="11447882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CE57-E03C-3229-F559-8683DB200BE2}"/>
              </a:ext>
            </a:extLst>
          </p:cNvPr>
          <p:cNvSpPr>
            <a:spLocks noGrp="1"/>
          </p:cNvSpPr>
          <p:nvPr>
            <p:ph type="title"/>
          </p:nvPr>
        </p:nvSpPr>
        <p:spPr>
          <a:xfrm>
            <a:off x="260605" y="858649"/>
            <a:ext cx="2518106" cy="2390578"/>
          </a:xfrm>
        </p:spPr>
        <p:txBody>
          <a:bodyPr anchor="ctr">
            <a:normAutofit fontScale="90000"/>
          </a:bodyPr>
          <a:lstStyle/>
          <a:p>
            <a:r>
              <a:rPr lang="en-US" dirty="0"/>
              <a:t>Procedural Safeguards Explained:</a:t>
            </a:r>
            <a:br>
              <a:rPr lang="en-US" dirty="0"/>
            </a:br>
            <a:br>
              <a:rPr lang="en-US" dirty="0"/>
            </a:br>
            <a:r>
              <a:rPr lang="en-US" b="1" i="1" dirty="0"/>
              <a:t>Participation</a:t>
            </a:r>
          </a:p>
        </p:txBody>
      </p:sp>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p:txBody>
          <a:bodyPr/>
          <a:lstStyle/>
          <a:p>
            <a:pPr marL="0" indent="0">
              <a:buNone/>
            </a:pPr>
            <a:endParaRPr lang="en-US" dirty="0"/>
          </a:p>
          <a:p>
            <a:r>
              <a:rPr lang="en-US" dirty="0"/>
              <a:t>You have the right to participate in meetings about </a:t>
            </a:r>
            <a:r>
              <a:rPr lang="en-US" i="1" u="sng" dirty="0"/>
              <a:t>ELIGIBILITY</a:t>
            </a:r>
            <a:r>
              <a:rPr lang="en-US" dirty="0"/>
              <a:t>, </a:t>
            </a:r>
            <a:r>
              <a:rPr lang="en-US" i="1" u="sng" dirty="0"/>
              <a:t>ASSESSMENT</a:t>
            </a:r>
            <a:r>
              <a:rPr lang="en-US" dirty="0"/>
              <a:t>, or </a:t>
            </a:r>
            <a:r>
              <a:rPr lang="en-US" i="1" u="sng" dirty="0"/>
              <a:t>EDUCATIONAL</a:t>
            </a:r>
            <a:r>
              <a:rPr lang="en-US" dirty="0"/>
              <a:t> </a:t>
            </a:r>
            <a:r>
              <a:rPr lang="en-US" i="1" u="sng" dirty="0"/>
              <a:t>PLACEMENT.</a:t>
            </a:r>
          </a:p>
          <a:p>
            <a:pPr marL="0" indent="0">
              <a:buNone/>
            </a:pPr>
            <a:endParaRPr lang="en-US" i="1" u="sng" dirty="0"/>
          </a:p>
          <a:p>
            <a:r>
              <a:rPr lang="en-US" dirty="0"/>
              <a:t>You have the right to participate in the development in the IEP.</a:t>
            </a:r>
          </a:p>
          <a:p>
            <a:pPr marL="0" indent="0">
              <a:buNone/>
            </a:pPr>
            <a:endParaRPr lang="en-US" dirty="0"/>
          </a:p>
          <a:p>
            <a:r>
              <a:rPr lang="en-US" dirty="0"/>
              <a:t>You have the right to audiotape the proceedings with at least 24-hour prior notice.</a:t>
            </a:r>
          </a:p>
          <a:p>
            <a:pPr marL="0" indent="0">
              <a:buNone/>
            </a:pPr>
            <a:endParaRPr lang="en-US" dirty="0"/>
          </a:p>
          <a:p>
            <a:r>
              <a:rPr lang="en-US" dirty="0"/>
              <a:t>You have the right to discuss all program options and be given that information.</a:t>
            </a:r>
          </a:p>
        </p:txBody>
      </p:sp>
    </p:spTree>
    <p:extLst>
      <p:ext uri="{BB962C8B-B14F-4D97-AF65-F5344CB8AC3E}">
        <p14:creationId xmlns:p14="http://schemas.microsoft.com/office/powerpoint/2010/main" val="3528332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CE57-E03C-3229-F559-8683DB200BE2}"/>
              </a:ext>
            </a:extLst>
          </p:cNvPr>
          <p:cNvSpPr>
            <a:spLocks noGrp="1"/>
          </p:cNvSpPr>
          <p:nvPr>
            <p:ph type="title"/>
          </p:nvPr>
        </p:nvSpPr>
        <p:spPr>
          <a:xfrm>
            <a:off x="260605" y="858649"/>
            <a:ext cx="2518106" cy="3429266"/>
          </a:xfrm>
        </p:spPr>
        <p:txBody>
          <a:bodyPr anchor="ctr">
            <a:normAutofit/>
          </a:bodyPr>
          <a:lstStyle/>
          <a:p>
            <a:r>
              <a:rPr lang="en-US" dirty="0"/>
              <a:t>Procedural Safeguards Explained:</a:t>
            </a:r>
            <a:br>
              <a:rPr lang="en-US" dirty="0"/>
            </a:br>
            <a:br>
              <a:rPr lang="en-US" dirty="0"/>
            </a:br>
            <a:r>
              <a:rPr lang="en-US" i="1" dirty="0"/>
              <a:t>Who can provide support?</a:t>
            </a:r>
            <a:endParaRPr lang="en-US" b="1" i="1" u="sng" dirty="0"/>
          </a:p>
        </p:txBody>
      </p:sp>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p:txBody>
          <a:bodyPr/>
          <a:lstStyle/>
          <a:p>
            <a:pPr marL="0" indent="0">
              <a:buNone/>
            </a:pPr>
            <a:endParaRPr lang="en-US" dirty="0"/>
          </a:p>
          <a:p>
            <a:r>
              <a:rPr lang="en-US" dirty="0"/>
              <a:t>Classroom Teacher(s), Case Carrier, School Psychologist</a:t>
            </a:r>
            <a:endParaRPr lang="en-US" i="1" u="sng" dirty="0"/>
          </a:p>
          <a:p>
            <a:pPr marL="0" indent="0">
              <a:buNone/>
            </a:pPr>
            <a:endParaRPr lang="en-US" i="1" u="sng" dirty="0"/>
          </a:p>
          <a:p>
            <a:r>
              <a:rPr lang="en-US" dirty="0"/>
              <a:t>School Site Administration </a:t>
            </a:r>
          </a:p>
          <a:p>
            <a:pPr marL="0" indent="0">
              <a:buNone/>
            </a:pPr>
            <a:endParaRPr lang="en-US" dirty="0"/>
          </a:p>
          <a:p>
            <a:r>
              <a:rPr lang="en-US" dirty="0"/>
              <a:t>Special Education Local Planning Area (SELPA) Office</a:t>
            </a:r>
          </a:p>
          <a:p>
            <a:pPr marL="0" indent="0">
              <a:buNone/>
            </a:pPr>
            <a:endParaRPr lang="en-US" dirty="0"/>
          </a:p>
          <a:p>
            <a:r>
              <a:rPr lang="en-US" dirty="0"/>
              <a:t>Parent Organizations</a:t>
            </a:r>
          </a:p>
          <a:p>
            <a:endParaRPr lang="en-US" dirty="0"/>
          </a:p>
          <a:p>
            <a:r>
              <a:rPr lang="en-US" dirty="0">
                <a:hlinkClick r:id="rId2"/>
              </a:rPr>
              <a:t>California Parent Organizations- Quality Assurance Process (CA Dept of Education)</a:t>
            </a:r>
            <a:endParaRPr lang="en-US" dirty="0"/>
          </a:p>
        </p:txBody>
      </p:sp>
    </p:spTree>
    <p:extLst>
      <p:ext uri="{BB962C8B-B14F-4D97-AF65-F5344CB8AC3E}">
        <p14:creationId xmlns:p14="http://schemas.microsoft.com/office/powerpoint/2010/main" val="3772738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CE57-E03C-3229-F559-8683DB200BE2}"/>
              </a:ext>
            </a:extLst>
          </p:cNvPr>
          <p:cNvSpPr>
            <a:spLocks noGrp="1"/>
          </p:cNvSpPr>
          <p:nvPr>
            <p:ph type="title"/>
          </p:nvPr>
        </p:nvSpPr>
        <p:spPr>
          <a:xfrm>
            <a:off x="260605" y="858649"/>
            <a:ext cx="2518106" cy="3429266"/>
          </a:xfrm>
        </p:spPr>
        <p:txBody>
          <a:bodyPr anchor="ctr">
            <a:normAutofit fontScale="90000"/>
          </a:bodyPr>
          <a:lstStyle/>
          <a:p>
            <a:r>
              <a:rPr lang="en-US" dirty="0"/>
              <a:t>Procedural Safeguards Explained:</a:t>
            </a:r>
            <a:br>
              <a:rPr lang="en-US" dirty="0"/>
            </a:br>
            <a:br>
              <a:rPr lang="en-US" dirty="0"/>
            </a:br>
            <a:r>
              <a:rPr lang="en-US" i="1" dirty="0"/>
              <a:t>Prior Written Notice (PWN)</a:t>
            </a:r>
            <a:endParaRPr lang="en-US" b="1" i="1" u="sng" dirty="0"/>
          </a:p>
        </p:txBody>
      </p:sp>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p:txBody>
          <a:bodyPr/>
          <a:lstStyle/>
          <a:p>
            <a:pPr marL="0" indent="0">
              <a:buNone/>
            </a:pPr>
            <a:endParaRPr lang="en-US" dirty="0"/>
          </a:p>
          <a:p>
            <a:r>
              <a:rPr lang="en-US" dirty="0"/>
              <a:t>PWN- when a school district proposes or refuses to initiate a change in eligibility, assessment, educational placement or “Offer of FAPE”</a:t>
            </a:r>
            <a:endParaRPr lang="en-US" i="1" u="sng" dirty="0"/>
          </a:p>
          <a:p>
            <a:pPr lvl="1">
              <a:lnSpc>
                <a:spcPct val="150000"/>
              </a:lnSpc>
            </a:pPr>
            <a:r>
              <a:rPr lang="en-US" dirty="0"/>
              <a:t>A description of action proposed</a:t>
            </a:r>
          </a:p>
          <a:p>
            <a:pPr lvl="1">
              <a:lnSpc>
                <a:spcPct val="150000"/>
              </a:lnSpc>
            </a:pPr>
            <a:r>
              <a:rPr lang="en-US" dirty="0"/>
              <a:t>An explanation of why</a:t>
            </a:r>
          </a:p>
          <a:p>
            <a:pPr lvl="1">
              <a:lnSpc>
                <a:spcPct val="150000"/>
              </a:lnSpc>
            </a:pPr>
            <a:r>
              <a:rPr lang="en-US" dirty="0"/>
              <a:t>A description of each assessment procedure</a:t>
            </a:r>
          </a:p>
          <a:p>
            <a:pPr lvl="1">
              <a:lnSpc>
                <a:spcPct val="150000"/>
              </a:lnSpc>
            </a:pPr>
            <a:r>
              <a:rPr lang="en-US" dirty="0"/>
              <a:t>Statement related to the Procedural Safeguards </a:t>
            </a:r>
          </a:p>
          <a:p>
            <a:pPr lvl="1">
              <a:lnSpc>
                <a:spcPct val="150000"/>
              </a:lnSpc>
            </a:pPr>
            <a:r>
              <a:rPr lang="en-US" dirty="0"/>
              <a:t>Resources </a:t>
            </a:r>
          </a:p>
          <a:p>
            <a:pPr lvl="1">
              <a:lnSpc>
                <a:spcPct val="150000"/>
              </a:lnSpc>
            </a:pPr>
            <a:r>
              <a:rPr lang="en-US" dirty="0"/>
              <a:t>A description of other options considered by the IEP team </a:t>
            </a:r>
          </a:p>
          <a:p>
            <a:pPr lvl="1">
              <a:lnSpc>
                <a:spcPct val="150000"/>
              </a:lnSpc>
            </a:pPr>
            <a:r>
              <a:rPr lang="en-US" dirty="0"/>
              <a:t>Other relevant factors </a:t>
            </a:r>
          </a:p>
        </p:txBody>
      </p:sp>
    </p:spTree>
    <p:extLst>
      <p:ext uri="{BB962C8B-B14F-4D97-AF65-F5344CB8AC3E}">
        <p14:creationId xmlns:p14="http://schemas.microsoft.com/office/powerpoint/2010/main" val="566728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5CE57-E03C-3229-F559-8683DB200BE2}"/>
              </a:ext>
            </a:extLst>
          </p:cNvPr>
          <p:cNvSpPr>
            <a:spLocks noGrp="1"/>
          </p:cNvSpPr>
          <p:nvPr>
            <p:ph type="title"/>
          </p:nvPr>
        </p:nvSpPr>
        <p:spPr>
          <a:xfrm>
            <a:off x="260605" y="858649"/>
            <a:ext cx="2518106" cy="3429266"/>
          </a:xfrm>
        </p:spPr>
        <p:txBody>
          <a:bodyPr anchor="ctr">
            <a:normAutofit/>
          </a:bodyPr>
          <a:lstStyle/>
          <a:p>
            <a:r>
              <a:rPr lang="en-US" dirty="0"/>
              <a:t>Procedural Safeguards Explained:</a:t>
            </a:r>
            <a:br>
              <a:rPr lang="en-US" dirty="0"/>
            </a:br>
            <a:br>
              <a:rPr lang="en-US" dirty="0"/>
            </a:br>
            <a:r>
              <a:rPr lang="en-US" i="1" dirty="0"/>
              <a:t>Parental Consent</a:t>
            </a:r>
            <a:endParaRPr lang="en-US" b="1" i="1" u="sng" dirty="0"/>
          </a:p>
        </p:txBody>
      </p:sp>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p:txBody>
          <a:bodyPr/>
          <a:lstStyle/>
          <a:p>
            <a:pPr marL="0" indent="0">
              <a:buNone/>
            </a:pPr>
            <a:endParaRPr lang="en-US" dirty="0"/>
          </a:p>
          <a:p>
            <a:r>
              <a:rPr lang="en-US" dirty="0"/>
              <a:t>You must give informed written consent within 15 days</a:t>
            </a:r>
          </a:p>
          <a:p>
            <a:r>
              <a:rPr lang="en-US" dirty="0"/>
              <a:t>IEP is developed within </a:t>
            </a:r>
            <a:r>
              <a:rPr lang="en-US"/>
              <a:t>60 days </a:t>
            </a:r>
            <a:r>
              <a:rPr lang="en-US" dirty="0"/>
              <a:t>of your consent</a:t>
            </a:r>
          </a:p>
          <a:p>
            <a:r>
              <a:rPr lang="en-US" dirty="0"/>
              <a:t>Written consent must be given before services can commence</a:t>
            </a:r>
          </a:p>
          <a:p>
            <a:r>
              <a:rPr lang="en-US" dirty="0"/>
              <a:t>If you consent in part, those “parts” must be implemented</a:t>
            </a:r>
          </a:p>
          <a:p>
            <a:r>
              <a:rPr lang="en-US" dirty="0"/>
              <a:t>You may revoke consent in writing</a:t>
            </a:r>
          </a:p>
        </p:txBody>
      </p:sp>
    </p:spTree>
    <p:extLst>
      <p:ext uri="{BB962C8B-B14F-4D97-AF65-F5344CB8AC3E}">
        <p14:creationId xmlns:p14="http://schemas.microsoft.com/office/powerpoint/2010/main" val="1227388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44F3F5E-45B6-7D93-C3FD-2801ED03F505}"/>
              </a:ext>
            </a:extLst>
          </p:cNvPr>
          <p:cNvSpPr>
            <a:spLocks noGrp="1"/>
          </p:cNvSpPr>
          <p:nvPr>
            <p:ph idx="13"/>
          </p:nvPr>
        </p:nvSpPr>
        <p:spPr/>
        <p:txBody>
          <a:bodyPr vert="horz" lIns="91440" tIns="45720" rIns="91440" bIns="45720" rtlCol="0" anchor="t">
            <a:normAutofit/>
          </a:bodyPr>
          <a:lstStyle/>
          <a:p>
            <a:pPr marL="0" indent="0">
              <a:buNone/>
            </a:pPr>
            <a:endParaRPr lang="en-US" dirty="0"/>
          </a:p>
          <a:p>
            <a:r>
              <a:rPr lang="en-US" dirty="0"/>
              <a:t>Surrogate Parent Appointment </a:t>
            </a:r>
          </a:p>
          <a:p>
            <a:pPr marL="0" indent="0">
              <a:buNone/>
            </a:pPr>
            <a:endParaRPr lang="en-US" dirty="0">
              <a:ea typeface="Lato"/>
              <a:cs typeface="Lato"/>
            </a:endParaRPr>
          </a:p>
          <a:p>
            <a:r>
              <a:rPr lang="en-US" dirty="0">
                <a:ea typeface="Lato"/>
                <a:cs typeface="Lato"/>
              </a:rPr>
              <a:t>Non-discriminatory Assessment</a:t>
            </a:r>
          </a:p>
          <a:p>
            <a:pPr marL="0" indent="0">
              <a:buNone/>
            </a:pPr>
            <a:endParaRPr lang="en-US" dirty="0">
              <a:ea typeface="Lato"/>
              <a:cs typeface="Lato"/>
            </a:endParaRPr>
          </a:p>
          <a:p>
            <a:r>
              <a:rPr lang="en-US" dirty="0">
                <a:ea typeface="Lato"/>
                <a:cs typeface="Lato"/>
              </a:rPr>
              <a:t>Independent Educational Assessment</a:t>
            </a:r>
          </a:p>
          <a:p>
            <a:pPr marL="0" indent="0">
              <a:buNone/>
            </a:pPr>
            <a:endParaRPr lang="en-US" dirty="0">
              <a:ea typeface="Lato"/>
              <a:cs typeface="Lato"/>
            </a:endParaRPr>
          </a:p>
          <a:p>
            <a:r>
              <a:rPr lang="en-US" dirty="0">
                <a:ea typeface="Lato"/>
                <a:cs typeface="Lato"/>
              </a:rPr>
              <a:t>Access to Educational Records</a:t>
            </a:r>
          </a:p>
        </p:txBody>
      </p:sp>
      <p:sp>
        <p:nvSpPr>
          <p:cNvPr id="4" name="Title 3">
            <a:extLst>
              <a:ext uri="{FF2B5EF4-FFF2-40B4-BE49-F238E27FC236}">
                <a16:creationId xmlns:a16="http://schemas.microsoft.com/office/drawing/2014/main" id="{3641C4C9-590A-8A8A-AFF4-0322DD221EB2}"/>
              </a:ext>
            </a:extLst>
          </p:cNvPr>
          <p:cNvSpPr>
            <a:spLocks noGrp="1"/>
          </p:cNvSpPr>
          <p:nvPr>
            <p:ph type="title"/>
          </p:nvPr>
        </p:nvSpPr>
        <p:spPr>
          <a:xfrm>
            <a:off x="260605" y="858649"/>
            <a:ext cx="2547154" cy="3878255"/>
          </a:xfrm>
        </p:spPr>
        <p:txBody>
          <a:bodyPr/>
          <a:lstStyle/>
          <a:p>
            <a:r>
              <a:rPr lang="en-US" i="1" dirty="0">
                <a:ea typeface="Lato Black"/>
                <a:cs typeface="Lato Black"/>
              </a:rPr>
              <a:t>Other Components of the Procedural Safeguards</a:t>
            </a:r>
            <a:endParaRPr lang="en-US" i="1" dirty="0"/>
          </a:p>
        </p:txBody>
      </p:sp>
    </p:spTree>
    <p:extLst>
      <p:ext uri="{BB962C8B-B14F-4D97-AF65-F5344CB8AC3E}">
        <p14:creationId xmlns:p14="http://schemas.microsoft.com/office/powerpoint/2010/main" val="1661885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How Are Disputes Resolved</a:t>
            </a:r>
            <a:r>
              <a:rPr lang="en-US" cap="all" dirty="0">
                <a:ea typeface="+mj-lt"/>
                <a:cs typeface="+mj-lt"/>
              </a:rPr>
              <a:t>?</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28191"/>
            <a:ext cx="10515600" cy="4097696"/>
          </a:xfrm>
        </p:spPr>
        <p:txBody>
          <a:bodyPr vert="horz" lIns="91440" tIns="45720" rIns="91440" bIns="45720" rtlCol="0" anchor="t">
            <a:normAutofit fontScale="92500" lnSpcReduction="10000"/>
          </a:bodyPr>
          <a:lstStyle/>
          <a:p>
            <a:pPr>
              <a:lnSpc>
                <a:spcPct val="150000"/>
              </a:lnSpc>
            </a:pPr>
            <a:r>
              <a:rPr lang="en-US" dirty="0">
                <a:ea typeface="+mn-lt"/>
                <a:cs typeface="+mn-lt"/>
              </a:rPr>
              <a:t>Due Process Hearings are an impartial hearing regarding the identification, assessment, educational placement or the provision of FAPE</a:t>
            </a:r>
            <a:endParaRPr lang="en-US" dirty="0">
              <a:ea typeface="Lato"/>
              <a:cs typeface="Lato"/>
            </a:endParaRPr>
          </a:p>
          <a:p>
            <a:pPr>
              <a:lnSpc>
                <a:spcPct val="150000"/>
              </a:lnSpc>
            </a:pPr>
            <a:r>
              <a:rPr lang="en-US" dirty="0">
                <a:ea typeface="+mn-lt"/>
                <a:cs typeface="+mn-lt"/>
              </a:rPr>
              <a:t>ADR</a:t>
            </a:r>
            <a:endParaRPr lang="en-US" dirty="0">
              <a:ea typeface="Lato"/>
              <a:cs typeface="Lato"/>
            </a:endParaRPr>
          </a:p>
          <a:p>
            <a:pPr>
              <a:lnSpc>
                <a:spcPct val="150000"/>
              </a:lnSpc>
            </a:pPr>
            <a:r>
              <a:rPr lang="en-US" dirty="0">
                <a:ea typeface="+mn-lt"/>
                <a:cs typeface="+mn-lt"/>
              </a:rPr>
              <a:t>Mediation</a:t>
            </a:r>
            <a:endParaRPr lang="en-US" dirty="0">
              <a:ea typeface="Lato"/>
              <a:cs typeface="Lato"/>
            </a:endParaRPr>
          </a:p>
          <a:p>
            <a:pPr>
              <a:lnSpc>
                <a:spcPct val="150000"/>
              </a:lnSpc>
            </a:pPr>
            <a:r>
              <a:rPr lang="en-US" dirty="0">
                <a:ea typeface="+mn-lt"/>
                <a:cs typeface="+mn-lt"/>
              </a:rPr>
              <a:t>Pre-hearing mediation conference</a:t>
            </a:r>
            <a:endParaRPr lang="en-US" dirty="0">
              <a:ea typeface="Lato"/>
              <a:cs typeface="Lato"/>
            </a:endParaRPr>
          </a:p>
          <a:p>
            <a:pPr>
              <a:lnSpc>
                <a:spcPct val="150000"/>
              </a:lnSpc>
            </a:pPr>
            <a:r>
              <a:rPr lang="en-US" dirty="0">
                <a:ea typeface="+mn-lt"/>
                <a:cs typeface="+mn-lt"/>
              </a:rPr>
              <a:t>Due Process Rights</a:t>
            </a:r>
            <a:endParaRPr lang="en-US" dirty="0">
              <a:ea typeface="Lato"/>
              <a:cs typeface="Lato"/>
            </a:endParaRPr>
          </a:p>
          <a:p>
            <a:pPr>
              <a:lnSpc>
                <a:spcPct val="150000"/>
              </a:lnSpc>
            </a:pPr>
            <a:r>
              <a:rPr lang="en-US" dirty="0">
                <a:ea typeface="+mn-lt"/>
                <a:cs typeface="+mn-lt"/>
              </a:rPr>
              <a:t>Written Complaints</a:t>
            </a:r>
            <a:endParaRPr lang="en-US" dirty="0">
              <a:ea typeface="Lato"/>
              <a:cs typeface="Lato"/>
            </a:endParaRPr>
          </a:p>
          <a:p>
            <a:pPr marL="0" indent="0">
              <a:buNone/>
            </a:pPr>
            <a:endParaRPr lang="en-US" dirty="0">
              <a:ea typeface="Lato"/>
              <a:cs typeface="Lato"/>
            </a:endParaRPr>
          </a:p>
        </p:txBody>
      </p:sp>
    </p:spTree>
    <p:extLst>
      <p:ext uri="{BB962C8B-B14F-4D97-AF65-F5344CB8AC3E}">
        <p14:creationId xmlns:p14="http://schemas.microsoft.com/office/powerpoint/2010/main" val="891485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Intervention To Assessment</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305719" y="1790481"/>
            <a:ext cx="11479574" cy="4786249"/>
          </a:xfrm>
        </p:spPr>
        <p:txBody>
          <a:bodyPr vert="horz" lIns="91440" tIns="45720" rIns="91440" bIns="45720" rtlCol="0" anchor="t">
            <a:normAutofit fontScale="92500" lnSpcReduction="10000"/>
          </a:bodyPr>
          <a:lstStyle/>
          <a:p>
            <a:pPr marL="0" indent="0">
              <a:lnSpc>
                <a:spcPct val="150000"/>
              </a:lnSpc>
              <a:buNone/>
            </a:pPr>
            <a:r>
              <a:rPr lang="en-US" dirty="0">
                <a:ea typeface="+mn-lt"/>
                <a:cs typeface="+mn-lt"/>
              </a:rPr>
              <a:t>Student Intervention Team (SIT) Process:</a:t>
            </a:r>
            <a:endParaRPr lang="en-US" dirty="0">
              <a:ea typeface="Lato"/>
              <a:cs typeface="Lato"/>
            </a:endParaRPr>
          </a:p>
          <a:p>
            <a:pPr marL="229870" lvl="1" indent="166370">
              <a:lnSpc>
                <a:spcPct val="150000"/>
              </a:lnSpc>
            </a:pPr>
            <a:r>
              <a:rPr lang="en-US" sz="2400" dirty="0">
                <a:ea typeface="+mn-lt"/>
                <a:cs typeface="+mn-lt"/>
              </a:rPr>
              <a:t>Step 1- Parent, teacher or other professional identifies a concern. </a:t>
            </a:r>
            <a:endParaRPr lang="en-US" sz="2400" dirty="0">
              <a:ea typeface="Lato"/>
              <a:cs typeface="Lato"/>
            </a:endParaRPr>
          </a:p>
          <a:p>
            <a:pPr marL="229870" lvl="1" indent="166370">
              <a:lnSpc>
                <a:spcPct val="150000"/>
              </a:lnSpc>
            </a:pPr>
            <a:r>
              <a:rPr lang="en-US" sz="2400" dirty="0">
                <a:ea typeface="+mn-lt"/>
                <a:cs typeface="+mn-lt"/>
              </a:rPr>
              <a:t>Step 2- School site holds an SST (student support team) meeting and determine interventions for student.</a:t>
            </a:r>
            <a:endParaRPr lang="en-US" sz="2400" dirty="0">
              <a:ea typeface="Lato"/>
              <a:cs typeface="Lato"/>
            </a:endParaRPr>
          </a:p>
          <a:p>
            <a:pPr marL="229870" lvl="1" indent="166370">
              <a:lnSpc>
                <a:spcPct val="150000"/>
              </a:lnSpc>
            </a:pPr>
            <a:r>
              <a:rPr lang="en-US" sz="2400" dirty="0">
                <a:ea typeface="+mn-lt"/>
                <a:cs typeface="+mn-lt"/>
              </a:rPr>
              <a:t>Step 3- Provide interventions for a meaningful period of time.</a:t>
            </a:r>
            <a:endParaRPr lang="en-US" sz="2400" dirty="0">
              <a:ea typeface="Lato"/>
              <a:cs typeface="Lato"/>
            </a:endParaRPr>
          </a:p>
          <a:p>
            <a:pPr marL="229870" lvl="1" indent="166370">
              <a:lnSpc>
                <a:spcPct val="150000"/>
              </a:lnSpc>
            </a:pPr>
            <a:r>
              <a:rPr lang="en-US" sz="2400" dirty="0">
                <a:ea typeface="+mn-lt"/>
                <a:cs typeface="+mn-lt"/>
              </a:rPr>
              <a:t>Step 4- If interventions resolve the concern, continue interventions. If not, adjust interventions.</a:t>
            </a:r>
            <a:endParaRPr lang="en-US" sz="2400" dirty="0">
              <a:ea typeface="Lato"/>
              <a:cs typeface="Lato"/>
            </a:endParaRPr>
          </a:p>
          <a:p>
            <a:pPr marL="229870" lvl="1" indent="166370">
              <a:lnSpc>
                <a:spcPct val="150000"/>
              </a:lnSpc>
            </a:pPr>
            <a:r>
              <a:rPr lang="en-US" sz="2400" dirty="0">
                <a:ea typeface="+mn-lt"/>
                <a:cs typeface="+mn-lt"/>
              </a:rPr>
              <a:t>Step 5- Team meets again if interventions still not successful. Possible referral for special education assessment.</a:t>
            </a:r>
            <a:endParaRPr lang="en-US" sz="2400" dirty="0">
              <a:ea typeface="Lato"/>
              <a:cs typeface="Lato"/>
            </a:endParaRPr>
          </a:p>
          <a:p>
            <a:endParaRPr lang="en-US" dirty="0">
              <a:ea typeface="Lato"/>
              <a:cs typeface="Lato"/>
            </a:endParaRPr>
          </a:p>
          <a:p>
            <a:pPr marL="0" indent="0">
              <a:buNone/>
            </a:pPr>
            <a:endParaRPr lang="en-US" dirty="0">
              <a:ea typeface="Lato"/>
              <a:cs typeface="Lato"/>
            </a:endParaRPr>
          </a:p>
        </p:txBody>
      </p:sp>
    </p:spTree>
    <p:extLst>
      <p:ext uri="{BB962C8B-B14F-4D97-AF65-F5344CB8AC3E}">
        <p14:creationId xmlns:p14="http://schemas.microsoft.com/office/powerpoint/2010/main" val="9684769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Assessment Process</a:t>
            </a: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333261" y="1928191"/>
            <a:ext cx="11543840" cy="4483286"/>
          </a:xfrm>
        </p:spPr>
        <p:txBody>
          <a:bodyPr vert="horz" lIns="91440" tIns="45720" rIns="91440" bIns="45720" rtlCol="0" anchor="t">
            <a:normAutofit fontScale="62500" lnSpcReduction="20000"/>
          </a:bodyPr>
          <a:lstStyle/>
          <a:p>
            <a:pPr>
              <a:lnSpc>
                <a:spcPct val="150000"/>
              </a:lnSpc>
            </a:pPr>
            <a:r>
              <a:rPr lang="en-US" sz="3400" dirty="0">
                <a:ea typeface="+mn-lt"/>
                <a:cs typeface="+mn-lt"/>
              </a:rPr>
              <a:t>A referral is made by parent, SST or other knowledgeable person for special education assessment</a:t>
            </a:r>
            <a:endParaRPr lang="en-US" sz="3400" dirty="0">
              <a:ea typeface="Lato"/>
              <a:cs typeface="Lato"/>
            </a:endParaRPr>
          </a:p>
          <a:p>
            <a:pPr>
              <a:lnSpc>
                <a:spcPct val="150000"/>
              </a:lnSpc>
            </a:pPr>
            <a:r>
              <a:rPr lang="en-US" sz="3400" dirty="0">
                <a:ea typeface="+mn-lt"/>
                <a:cs typeface="+mn-lt"/>
              </a:rPr>
              <a:t>Parent is provided an assessment plan within 15 days of referral</a:t>
            </a:r>
            <a:endParaRPr lang="en-US" sz="3400" dirty="0">
              <a:ea typeface="Lato"/>
              <a:cs typeface="Lato"/>
            </a:endParaRPr>
          </a:p>
          <a:p>
            <a:pPr>
              <a:lnSpc>
                <a:spcPct val="150000"/>
              </a:lnSpc>
            </a:pPr>
            <a:r>
              <a:rPr lang="en-US" sz="3400" dirty="0">
                <a:ea typeface="+mn-lt"/>
                <a:cs typeface="+mn-lt"/>
              </a:rPr>
              <a:t>Parent is provided 15 days to consent to assessment plan</a:t>
            </a:r>
            <a:endParaRPr lang="en-US" sz="3400" dirty="0">
              <a:ea typeface="Lato"/>
              <a:cs typeface="Lato"/>
            </a:endParaRPr>
          </a:p>
          <a:p>
            <a:pPr>
              <a:lnSpc>
                <a:spcPct val="150000"/>
              </a:lnSpc>
            </a:pPr>
            <a:r>
              <a:rPr lang="en-US" sz="3400" dirty="0">
                <a:ea typeface="+mn-lt"/>
                <a:cs typeface="+mn-lt"/>
              </a:rPr>
              <a:t>Parent may request a meeting to discuss assessment plan</a:t>
            </a:r>
            <a:endParaRPr lang="en-US" sz="3400" dirty="0">
              <a:ea typeface="Lato"/>
              <a:cs typeface="Lato"/>
            </a:endParaRPr>
          </a:p>
          <a:p>
            <a:pPr>
              <a:lnSpc>
                <a:spcPct val="150000"/>
              </a:lnSpc>
            </a:pPr>
            <a:r>
              <a:rPr lang="en-US" sz="3400" dirty="0">
                <a:ea typeface="+mn-lt"/>
                <a:cs typeface="+mn-lt"/>
              </a:rPr>
              <a:t>If parent consents, the assessment is completed within 60 days of receipt of parent consent</a:t>
            </a:r>
            <a:endParaRPr lang="en-US" sz="3400" dirty="0">
              <a:ea typeface="Lato"/>
              <a:cs typeface="Lato"/>
            </a:endParaRPr>
          </a:p>
          <a:p>
            <a:pPr>
              <a:lnSpc>
                <a:spcPct val="150000"/>
              </a:lnSpc>
            </a:pPr>
            <a:r>
              <a:rPr lang="en-US" sz="3400" dirty="0">
                <a:ea typeface="+mn-lt"/>
                <a:cs typeface="+mn-lt"/>
              </a:rPr>
              <a:t>IEP meeting is held to discuss assessment results</a:t>
            </a:r>
            <a:endParaRPr lang="en-US" sz="3400" dirty="0">
              <a:ea typeface="Lato"/>
              <a:cs typeface="Lato"/>
            </a:endParaRPr>
          </a:p>
          <a:p>
            <a:pPr>
              <a:lnSpc>
                <a:spcPct val="150000"/>
              </a:lnSpc>
            </a:pPr>
            <a:r>
              <a:rPr lang="en-US" sz="3400" dirty="0">
                <a:ea typeface="+mn-lt"/>
                <a:cs typeface="+mn-lt"/>
              </a:rPr>
              <a:t>If student qualifies, assessment establishes disability</a:t>
            </a:r>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3794494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Understanding The Process</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28191"/>
            <a:ext cx="10515600" cy="4097696"/>
          </a:xfrm>
        </p:spPr>
        <p:txBody>
          <a:bodyPr vert="horz" lIns="91440" tIns="45720" rIns="91440" bIns="45720" rtlCol="0" anchor="t">
            <a:normAutofit/>
          </a:bodyPr>
          <a:lstStyle/>
          <a:p>
            <a:endParaRPr lang="en-US" dirty="0"/>
          </a:p>
          <a:p>
            <a:endParaRPr lang="en-US" dirty="0">
              <a:ea typeface="Lato"/>
              <a:cs typeface="Lato"/>
            </a:endParaRPr>
          </a:p>
        </p:txBody>
      </p:sp>
      <p:pic>
        <p:nvPicPr>
          <p:cNvPr id="4" name="Picture 4" descr="Diagram&#10;&#10;Description automatically generated">
            <a:extLst>
              <a:ext uri="{FF2B5EF4-FFF2-40B4-BE49-F238E27FC236}">
                <a16:creationId xmlns:a16="http://schemas.microsoft.com/office/drawing/2014/main" id="{259A5CCF-5EA6-C17B-0A11-DAAFDFE8B174}"/>
              </a:ext>
            </a:extLst>
          </p:cNvPr>
          <p:cNvPicPr>
            <a:picLocks noChangeAspect="1"/>
          </p:cNvPicPr>
          <p:nvPr/>
        </p:nvPicPr>
        <p:blipFill>
          <a:blip r:embed="rId2"/>
          <a:stretch>
            <a:fillRect/>
          </a:stretch>
        </p:blipFill>
        <p:spPr>
          <a:xfrm>
            <a:off x="2021681" y="1713063"/>
            <a:ext cx="8315324" cy="4896341"/>
          </a:xfrm>
          <a:prstGeom prst="rect">
            <a:avLst/>
          </a:prstGeom>
        </p:spPr>
      </p:pic>
    </p:spTree>
    <p:extLst>
      <p:ext uri="{BB962C8B-B14F-4D97-AF65-F5344CB8AC3E}">
        <p14:creationId xmlns:p14="http://schemas.microsoft.com/office/powerpoint/2010/main" val="26241872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13 Eligibility Categories</a:t>
            </a:r>
            <a:endParaRPr lang="en-US" dirty="0"/>
          </a:p>
        </p:txBody>
      </p:sp>
      <p:sp>
        <p:nvSpPr>
          <p:cNvPr id="4" name="TextBox 3">
            <a:extLst>
              <a:ext uri="{FF2B5EF4-FFF2-40B4-BE49-F238E27FC236}">
                <a16:creationId xmlns:a16="http://schemas.microsoft.com/office/drawing/2014/main" id="{B5086DD5-251F-7E7E-DEDC-1DF2F06BA942}"/>
              </a:ext>
            </a:extLst>
          </p:cNvPr>
          <p:cNvSpPr txBox="1"/>
          <p:nvPr/>
        </p:nvSpPr>
        <p:spPr>
          <a:xfrm>
            <a:off x="2924405" y="4962095"/>
            <a:ext cx="6146952"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US" sz="2000" spc="150" dirty="0">
                <a:solidFill>
                  <a:schemeClr val="tx2"/>
                </a:solidFill>
                <a:latin typeface="Franklin Gothic Medium"/>
              </a:rPr>
              <a:t>Assessment establishes eligibility</a:t>
            </a:r>
            <a:endParaRPr lang="en-US" dirty="0">
              <a:solidFill>
                <a:schemeClr val="tx2"/>
              </a:solidFill>
              <a:ea typeface="Lato"/>
              <a:cs typeface="Lato"/>
            </a:endParaRPr>
          </a:p>
          <a:p>
            <a:endParaRPr lang="en-US"/>
          </a:p>
          <a:p>
            <a:pPr marL="342900" indent="-342900">
              <a:buFont typeface="Arial"/>
              <a:buChar char="•"/>
            </a:pPr>
            <a:r>
              <a:rPr lang="en-US" sz="2000" spc="150" dirty="0">
                <a:solidFill>
                  <a:schemeClr val="tx2"/>
                </a:solidFill>
                <a:latin typeface="Franklin Gothic Medium"/>
              </a:rPr>
              <a:t>Student must require special education services to be eligible for special education, regardless of disabling condition</a:t>
            </a:r>
          </a:p>
        </p:txBody>
      </p:sp>
      <p:graphicFrame>
        <p:nvGraphicFramePr>
          <p:cNvPr id="5" name="Table 5">
            <a:extLst>
              <a:ext uri="{FF2B5EF4-FFF2-40B4-BE49-F238E27FC236}">
                <a16:creationId xmlns:a16="http://schemas.microsoft.com/office/drawing/2014/main" id="{FB0AAEE3-7CA4-B285-C9B0-EAC3764E6F71}"/>
              </a:ext>
            </a:extLst>
          </p:cNvPr>
          <p:cNvGraphicFramePr>
            <a:graphicFrameLocks noGrp="1"/>
          </p:cNvGraphicFramePr>
          <p:nvPr>
            <p:extLst>
              <p:ext uri="{D42A27DB-BD31-4B8C-83A1-F6EECF244321}">
                <p14:modId xmlns:p14="http://schemas.microsoft.com/office/powerpoint/2010/main" val="3396401833"/>
              </p:ext>
            </p:extLst>
          </p:nvPr>
        </p:nvGraphicFramePr>
        <p:xfrm>
          <a:off x="514120" y="1845325"/>
          <a:ext cx="11033267" cy="2928594"/>
        </p:xfrm>
        <a:graphic>
          <a:graphicData uri="http://schemas.openxmlformats.org/drawingml/2006/table">
            <a:tbl>
              <a:tblPr firstRow="1" bandRow="1">
                <a:tableStyleId>{5C22544A-7EE6-4342-B048-85BDC9FD1C3A}</a:tableStyleId>
              </a:tblPr>
              <a:tblGrid>
                <a:gridCol w="1576181">
                  <a:extLst>
                    <a:ext uri="{9D8B030D-6E8A-4147-A177-3AD203B41FA5}">
                      <a16:colId xmlns:a16="http://schemas.microsoft.com/office/drawing/2014/main" val="3057304950"/>
                    </a:ext>
                  </a:extLst>
                </a:gridCol>
                <a:gridCol w="1576181">
                  <a:extLst>
                    <a:ext uri="{9D8B030D-6E8A-4147-A177-3AD203B41FA5}">
                      <a16:colId xmlns:a16="http://schemas.microsoft.com/office/drawing/2014/main" val="2383140008"/>
                    </a:ext>
                  </a:extLst>
                </a:gridCol>
                <a:gridCol w="1576181">
                  <a:extLst>
                    <a:ext uri="{9D8B030D-6E8A-4147-A177-3AD203B41FA5}">
                      <a16:colId xmlns:a16="http://schemas.microsoft.com/office/drawing/2014/main" val="3713477553"/>
                    </a:ext>
                  </a:extLst>
                </a:gridCol>
                <a:gridCol w="1576181">
                  <a:extLst>
                    <a:ext uri="{9D8B030D-6E8A-4147-A177-3AD203B41FA5}">
                      <a16:colId xmlns:a16="http://schemas.microsoft.com/office/drawing/2014/main" val="3818787358"/>
                    </a:ext>
                  </a:extLst>
                </a:gridCol>
                <a:gridCol w="1576181">
                  <a:extLst>
                    <a:ext uri="{9D8B030D-6E8A-4147-A177-3AD203B41FA5}">
                      <a16:colId xmlns:a16="http://schemas.microsoft.com/office/drawing/2014/main" val="318260206"/>
                    </a:ext>
                  </a:extLst>
                </a:gridCol>
                <a:gridCol w="1576181">
                  <a:extLst>
                    <a:ext uri="{9D8B030D-6E8A-4147-A177-3AD203B41FA5}">
                      <a16:colId xmlns:a16="http://schemas.microsoft.com/office/drawing/2014/main" val="983871676"/>
                    </a:ext>
                  </a:extLst>
                </a:gridCol>
                <a:gridCol w="1576181">
                  <a:extLst>
                    <a:ext uri="{9D8B030D-6E8A-4147-A177-3AD203B41FA5}">
                      <a16:colId xmlns:a16="http://schemas.microsoft.com/office/drawing/2014/main" val="2975583829"/>
                    </a:ext>
                  </a:extLst>
                </a:gridCol>
              </a:tblGrid>
              <a:tr h="1464297">
                <a:tc>
                  <a:txBody>
                    <a:bodyPr/>
                    <a:lstStyle/>
                    <a:p>
                      <a:pPr algn="ctr"/>
                      <a:r>
                        <a:rPr lang="en-US" dirty="0">
                          <a:solidFill>
                            <a:schemeClr val="accent4"/>
                          </a:solidFill>
                        </a:rPr>
                        <a:t>Autism</a:t>
                      </a:r>
                    </a:p>
                    <a:p>
                      <a:pPr lvl="0" algn="ctr">
                        <a:buNone/>
                      </a:pPr>
                      <a:r>
                        <a:rPr lang="en-US" dirty="0">
                          <a:solidFill>
                            <a:schemeClr val="bg1"/>
                          </a:solidFill>
                        </a:rPr>
                        <a:t>(AUT)</a:t>
                      </a:r>
                    </a:p>
                  </a:txBody>
                  <a:tcPr>
                    <a:solidFill>
                      <a:schemeClr val="bg2">
                        <a:lumMod val="75000"/>
                      </a:schemeClr>
                    </a:solidFill>
                  </a:tcPr>
                </a:tc>
                <a:tc>
                  <a:txBody>
                    <a:bodyPr/>
                    <a:lstStyle/>
                    <a:p>
                      <a:pPr algn="ctr"/>
                      <a:r>
                        <a:rPr lang="en-US" dirty="0">
                          <a:solidFill>
                            <a:schemeClr val="accent4"/>
                          </a:solidFill>
                        </a:rPr>
                        <a:t>Deaf- Blindness</a:t>
                      </a:r>
                    </a:p>
                    <a:p>
                      <a:pPr lvl="0" algn="ctr">
                        <a:buNone/>
                      </a:pPr>
                      <a:r>
                        <a:rPr lang="en-US" dirty="0">
                          <a:solidFill>
                            <a:schemeClr val="bg1"/>
                          </a:solidFill>
                        </a:rPr>
                        <a:t>(DB)</a:t>
                      </a:r>
                    </a:p>
                  </a:txBody>
                  <a:tcPr>
                    <a:solidFill>
                      <a:schemeClr val="bg2">
                        <a:lumMod val="75000"/>
                      </a:schemeClr>
                    </a:solidFill>
                  </a:tcPr>
                </a:tc>
                <a:tc>
                  <a:txBody>
                    <a:bodyPr/>
                    <a:lstStyle/>
                    <a:p>
                      <a:pPr algn="ctr"/>
                      <a:r>
                        <a:rPr lang="en-US" dirty="0">
                          <a:solidFill>
                            <a:schemeClr val="accent4"/>
                          </a:solidFill>
                        </a:rPr>
                        <a:t>Deafness</a:t>
                      </a:r>
                    </a:p>
                    <a:p>
                      <a:pPr lvl="0" algn="ctr">
                        <a:buNone/>
                      </a:pPr>
                      <a:endParaRPr lang="en-US" dirty="0">
                        <a:solidFill>
                          <a:schemeClr val="accent4"/>
                        </a:solidFill>
                      </a:endParaRPr>
                    </a:p>
                  </a:txBody>
                  <a:tcPr>
                    <a:solidFill>
                      <a:schemeClr val="bg2">
                        <a:lumMod val="75000"/>
                      </a:schemeClr>
                    </a:solidFill>
                  </a:tcPr>
                </a:tc>
                <a:tc>
                  <a:txBody>
                    <a:bodyPr/>
                    <a:lstStyle/>
                    <a:p>
                      <a:pPr lvl="0" algn="ctr">
                        <a:buNone/>
                      </a:pPr>
                      <a:r>
                        <a:rPr lang="en-US" sz="1800" b="1" i="0" u="none" strike="noStrike" noProof="0" dirty="0">
                          <a:solidFill>
                            <a:schemeClr val="accent4"/>
                          </a:solidFill>
                          <a:latin typeface="Lato"/>
                        </a:rPr>
                        <a:t>Hearing </a:t>
                      </a:r>
                      <a:endParaRPr lang="en-US" dirty="0"/>
                    </a:p>
                    <a:p>
                      <a:pPr lvl="0" algn="ctr">
                        <a:buNone/>
                      </a:pPr>
                      <a:r>
                        <a:rPr lang="en-US" sz="1800" b="1" i="0" u="none" strike="noStrike" noProof="0" dirty="0">
                          <a:solidFill>
                            <a:schemeClr val="accent4"/>
                          </a:solidFill>
                          <a:latin typeface="Lato"/>
                        </a:rPr>
                        <a:t>Impairment </a:t>
                      </a:r>
                      <a:r>
                        <a:rPr lang="en-US" sz="1800" b="1" i="0" u="none" strike="noStrike" noProof="0" dirty="0">
                          <a:solidFill>
                            <a:schemeClr val="bg1"/>
                          </a:solidFill>
                          <a:latin typeface="Lato"/>
                        </a:rPr>
                        <a:t>(HI)</a:t>
                      </a:r>
                    </a:p>
                  </a:txBody>
                  <a:tcPr>
                    <a:solidFill>
                      <a:schemeClr val="bg2">
                        <a:lumMod val="75000"/>
                      </a:schemeClr>
                    </a:solidFill>
                  </a:tcPr>
                </a:tc>
                <a:tc>
                  <a:txBody>
                    <a:bodyPr/>
                    <a:lstStyle/>
                    <a:p>
                      <a:pPr lvl="0" algn="ctr">
                        <a:buNone/>
                      </a:pPr>
                      <a:r>
                        <a:rPr lang="en-US" sz="1800" b="1" i="0" u="none" strike="noStrike" noProof="0" dirty="0">
                          <a:solidFill>
                            <a:schemeClr val="accent4"/>
                          </a:solidFill>
                          <a:latin typeface="Lato"/>
                        </a:rPr>
                        <a:t>Intellectual </a:t>
                      </a:r>
                      <a:endParaRPr lang="en-US" dirty="0"/>
                    </a:p>
                    <a:p>
                      <a:pPr lvl="0" algn="ctr">
                        <a:buNone/>
                      </a:pPr>
                      <a:r>
                        <a:rPr lang="en-US" sz="1800" b="1" i="0" u="none" strike="noStrike" noProof="0" dirty="0">
                          <a:solidFill>
                            <a:schemeClr val="accent4"/>
                          </a:solidFill>
                          <a:latin typeface="Lato"/>
                        </a:rPr>
                        <a:t>Disability</a:t>
                      </a:r>
                    </a:p>
                    <a:p>
                      <a:pPr lvl="0" algn="ctr">
                        <a:buNone/>
                      </a:pPr>
                      <a:r>
                        <a:rPr lang="en-US" sz="1800" b="1" i="0" u="none" strike="noStrike" noProof="0" dirty="0">
                          <a:solidFill>
                            <a:schemeClr val="bg1"/>
                          </a:solidFill>
                          <a:latin typeface="Lato"/>
                        </a:rPr>
                        <a:t>(ID)</a:t>
                      </a:r>
                      <a:endParaRPr lang="en-US" dirty="0">
                        <a:solidFill>
                          <a:schemeClr val="bg1"/>
                        </a:solidFill>
                      </a:endParaRPr>
                    </a:p>
                  </a:txBody>
                  <a:tcPr>
                    <a:solidFill>
                      <a:schemeClr val="bg2">
                        <a:lumMod val="75000"/>
                      </a:schemeClr>
                    </a:solidFill>
                  </a:tcPr>
                </a:tc>
                <a:tc>
                  <a:txBody>
                    <a:bodyPr/>
                    <a:lstStyle/>
                    <a:p>
                      <a:pPr lvl="0" algn="ctr">
                        <a:buNone/>
                      </a:pPr>
                      <a:r>
                        <a:rPr lang="en-US" sz="1800" b="1" i="0" u="none" strike="noStrike" noProof="0" dirty="0">
                          <a:solidFill>
                            <a:schemeClr val="accent4"/>
                          </a:solidFill>
                          <a:latin typeface="Lato"/>
                        </a:rPr>
                        <a:t>Emotional Disturbance</a:t>
                      </a:r>
                    </a:p>
                    <a:p>
                      <a:pPr lvl="0" algn="ctr">
                        <a:buNone/>
                      </a:pPr>
                      <a:r>
                        <a:rPr lang="en-US" sz="1800" b="1" i="0" u="none" strike="noStrike" noProof="0" dirty="0">
                          <a:solidFill>
                            <a:schemeClr val="bg1"/>
                          </a:solidFill>
                          <a:latin typeface="Lato"/>
                        </a:rPr>
                        <a:t>(ED)</a:t>
                      </a:r>
                    </a:p>
                  </a:txBody>
                  <a:tcPr>
                    <a:solidFill>
                      <a:schemeClr val="bg2">
                        <a:lumMod val="75000"/>
                      </a:schemeClr>
                    </a:solidFill>
                  </a:tcPr>
                </a:tc>
                <a:tc>
                  <a:txBody>
                    <a:bodyPr/>
                    <a:lstStyle/>
                    <a:p>
                      <a:pPr lvl="0" algn="ctr">
                        <a:buNone/>
                      </a:pPr>
                      <a:r>
                        <a:rPr lang="en-US" sz="1800" b="1" i="0" u="none" strike="noStrike" noProof="0" dirty="0">
                          <a:solidFill>
                            <a:schemeClr val="accent4"/>
                          </a:solidFill>
                          <a:latin typeface="Lato"/>
                        </a:rPr>
                        <a:t>Multiple Disabilities</a:t>
                      </a:r>
                    </a:p>
                    <a:p>
                      <a:pPr lvl="0" algn="ctr">
                        <a:buNone/>
                      </a:pPr>
                      <a:r>
                        <a:rPr lang="en-US" sz="1800" b="1" i="0" u="none" strike="noStrike" noProof="0" dirty="0">
                          <a:solidFill>
                            <a:schemeClr val="bg1"/>
                          </a:solidFill>
                          <a:latin typeface="Lato"/>
                        </a:rPr>
                        <a:t>(MD)</a:t>
                      </a:r>
                    </a:p>
                  </a:txBody>
                  <a:tcPr>
                    <a:solidFill>
                      <a:schemeClr val="bg2">
                        <a:lumMod val="75000"/>
                      </a:schemeClr>
                    </a:solidFill>
                  </a:tcPr>
                </a:tc>
                <a:extLst>
                  <a:ext uri="{0D108BD9-81ED-4DB2-BD59-A6C34878D82A}">
                    <a16:rowId xmlns:a16="http://schemas.microsoft.com/office/drawing/2014/main" val="2466020236"/>
                  </a:ext>
                </a:extLst>
              </a:tr>
              <a:tr h="1464297">
                <a:tc>
                  <a:txBody>
                    <a:bodyPr/>
                    <a:lstStyle/>
                    <a:p>
                      <a:pPr algn="ctr"/>
                      <a:r>
                        <a:rPr lang="en-US" b="1" dirty="0">
                          <a:solidFill>
                            <a:schemeClr val="accent4"/>
                          </a:solidFill>
                        </a:rPr>
                        <a:t>Orthopedic </a:t>
                      </a:r>
                      <a:endParaRPr lang="en-US" dirty="0"/>
                    </a:p>
                    <a:p>
                      <a:pPr lvl="0" algn="ctr">
                        <a:buNone/>
                      </a:pPr>
                      <a:r>
                        <a:rPr lang="en-US" b="1" dirty="0">
                          <a:solidFill>
                            <a:schemeClr val="accent4"/>
                          </a:solidFill>
                        </a:rPr>
                        <a:t>Impairment </a:t>
                      </a:r>
                    </a:p>
                    <a:p>
                      <a:pPr lvl="0" algn="ctr">
                        <a:buNone/>
                      </a:pPr>
                      <a:r>
                        <a:rPr lang="en-US" b="1" dirty="0">
                          <a:solidFill>
                            <a:schemeClr val="bg1"/>
                          </a:solidFill>
                        </a:rPr>
                        <a:t>(OI)</a:t>
                      </a:r>
                    </a:p>
                  </a:txBody>
                  <a:tcPr>
                    <a:solidFill>
                      <a:schemeClr val="bg2">
                        <a:lumMod val="75000"/>
                      </a:schemeClr>
                    </a:solidFill>
                  </a:tcPr>
                </a:tc>
                <a:tc>
                  <a:txBody>
                    <a:bodyPr/>
                    <a:lstStyle/>
                    <a:p>
                      <a:pPr algn="ctr"/>
                      <a:r>
                        <a:rPr lang="en-US" b="1" dirty="0">
                          <a:solidFill>
                            <a:schemeClr val="accent4"/>
                          </a:solidFill>
                        </a:rPr>
                        <a:t>Other Health Impairment</a:t>
                      </a:r>
                      <a:endParaRPr lang="en-US" dirty="0"/>
                    </a:p>
                    <a:p>
                      <a:pPr lvl="0" algn="ctr">
                        <a:buNone/>
                      </a:pPr>
                      <a:r>
                        <a:rPr lang="en-US" b="1" dirty="0">
                          <a:solidFill>
                            <a:schemeClr val="bg1"/>
                          </a:solidFill>
                        </a:rPr>
                        <a:t>(OHI)</a:t>
                      </a:r>
                    </a:p>
                  </a:txBody>
                  <a:tcPr>
                    <a:solidFill>
                      <a:schemeClr val="bg2">
                        <a:lumMod val="75000"/>
                      </a:schemeClr>
                    </a:solidFill>
                  </a:tcPr>
                </a:tc>
                <a:tc>
                  <a:txBody>
                    <a:bodyPr/>
                    <a:lstStyle/>
                    <a:p>
                      <a:pPr algn="ctr"/>
                      <a:r>
                        <a:rPr lang="en-US" b="1" dirty="0">
                          <a:solidFill>
                            <a:schemeClr val="accent4"/>
                          </a:solidFill>
                        </a:rPr>
                        <a:t>Specific Learning Disability</a:t>
                      </a:r>
                    </a:p>
                    <a:p>
                      <a:pPr lvl="0" algn="ctr">
                        <a:buNone/>
                      </a:pPr>
                      <a:r>
                        <a:rPr lang="en-US" b="1" dirty="0">
                          <a:solidFill>
                            <a:schemeClr val="bg1"/>
                          </a:solidFill>
                        </a:rPr>
                        <a:t>(SLD)</a:t>
                      </a:r>
                    </a:p>
                  </a:txBody>
                  <a:tcPr>
                    <a:solidFill>
                      <a:schemeClr val="bg2">
                        <a:lumMod val="75000"/>
                      </a:schemeClr>
                    </a:solidFill>
                  </a:tcPr>
                </a:tc>
                <a:tc>
                  <a:txBody>
                    <a:bodyPr/>
                    <a:lstStyle/>
                    <a:p>
                      <a:pPr algn="ctr"/>
                      <a:r>
                        <a:rPr lang="en-US" b="1" dirty="0">
                          <a:solidFill>
                            <a:schemeClr val="accent4"/>
                          </a:solidFill>
                        </a:rPr>
                        <a:t>Speech or Language Impairment</a:t>
                      </a:r>
                    </a:p>
                    <a:p>
                      <a:pPr lvl="0" algn="ctr">
                        <a:buNone/>
                      </a:pPr>
                      <a:r>
                        <a:rPr lang="en-US" b="1" dirty="0">
                          <a:solidFill>
                            <a:schemeClr val="bg1"/>
                          </a:solidFill>
                        </a:rPr>
                        <a:t>(SLI)</a:t>
                      </a:r>
                    </a:p>
                  </a:txBody>
                  <a:tcPr>
                    <a:solidFill>
                      <a:schemeClr val="bg2">
                        <a:lumMod val="75000"/>
                      </a:schemeClr>
                    </a:solidFill>
                  </a:tcPr>
                </a:tc>
                <a:tc>
                  <a:txBody>
                    <a:bodyPr/>
                    <a:lstStyle/>
                    <a:p>
                      <a:pPr algn="ctr"/>
                      <a:r>
                        <a:rPr lang="en-US" b="1" dirty="0">
                          <a:solidFill>
                            <a:schemeClr val="accent4"/>
                          </a:solidFill>
                        </a:rPr>
                        <a:t>Traumatic Brain Injury</a:t>
                      </a:r>
                    </a:p>
                    <a:p>
                      <a:pPr lvl="0" algn="ctr">
                        <a:buNone/>
                      </a:pPr>
                      <a:r>
                        <a:rPr lang="en-US" b="1" dirty="0">
                          <a:solidFill>
                            <a:schemeClr val="bg1"/>
                          </a:solidFill>
                        </a:rPr>
                        <a:t>(TBI)</a:t>
                      </a:r>
                    </a:p>
                  </a:txBody>
                  <a:tcPr>
                    <a:solidFill>
                      <a:schemeClr val="bg2">
                        <a:lumMod val="75000"/>
                      </a:schemeClr>
                    </a:solidFill>
                  </a:tcPr>
                </a:tc>
                <a:tc>
                  <a:txBody>
                    <a:bodyPr/>
                    <a:lstStyle/>
                    <a:p>
                      <a:pPr lvl="0" algn="ctr">
                        <a:buNone/>
                      </a:pPr>
                      <a:r>
                        <a:rPr lang="en-US" sz="1800" b="1" i="0" u="none" strike="noStrike" noProof="0" dirty="0">
                          <a:solidFill>
                            <a:schemeClr val="accent4"/>
                          </a:solidFill>
                          <a:latin typeface="Lato"/>
                        </a:rPr>
                        <a:t>Visual </a:t>
                      </a:r>
                      <a:endParaRPr lang="en-US" dirty="0"/>
                    </a:p>
                    <a:p>
                      <a:pPr lvl="0" algn="ctr">
                        <a:buNone/>
                      </a:pPr>
                      <a:r>
                        <a:rPr lang="en-US" sz="1800" b="1" i="0" u="none" strike="noStrike" noProof="0" dirty="0">
                          <a:solidFill>
                            <a:schemeClr val="accent4"/>
                          </a:solidFill>
                          <a:latin typeface="Lato"/>
                        </a:rPr>
                        <a:t>Impairment</a:t>
                      </a:r>
                    </a:p>
                    <a:p>
                      <a:pPr lvl="0" algn="ctr">
                        <a:buNone/>
                      </a:pPr>
                      <a:r>
                        <a:rPr lang="en-US" sz="1800" b="1" i="0" u="none" strike="noStrike" noProof="0" dirty="0">
                          <a:solidFill>
                            <a:schemeClr val="bg1"/>
                          </a:solidFill>
                          <a:latin typeface="Lato"/>
                        </a:rPr>
                        <a:t>(VI)</a:t>
                      </a:r>
                      <a:endParaRPr lang="en-US" b="1" dirty="0">
                        <a:solidFill>
                          <a:schemeClr val="bg1"/>
                        </a:solidFill>
                      </a:endParaRPr>
                    </a:p>
                  </a:txBody>
                  <a:tcPr>
                    <a:solidFill>
                      <a:schemeClr val="bg2">
                        <a:lumMod val="75000"/>
                      </a:schemeClr>
                    </a:solidFill>
                  </a:tcPr>
                </a:tc>
                <a:tc>
                  <a:txBody>
                    <a:bodyPr/>
                    <a:lstStyle/>
                    <a:p>
                      <a:pPr lvl="0" algn="ctr">
                        <a:buNone/>
                      </a:pPr>
                      <a:endParaRPr lang="en-US" dirty="0"/>
                    </a:p>
                  </a:txBody>
                  <a:tcPr>
                    <a:solidFill>
                      <a:schemeClr val="tx1"/>
                    </a:solidFill>
                  </a:tcPr>
                </a:tc>
                <a:extLst>
                  <a:ext uri="{0D108BD9-81ED-4DB2-BD59-A6C34878D82A}">
                    <a16:rowId xmlns:a16="http://schemas.microsoft.com/office/drawing/2014/main" val="3411488220"/>
                  </a:ext>
                </a:extLst>
              </a:tr>
            </a:tbl>
          </a:graphicData>
        </a:graphic>
      </p:graphicFrame>
    </p:spTree>
    <p:extLst>
      <p:ext uri="{BB962C8B-B14F-4D97-AF65-F5344CB8AC3E}">
        <p14:creationId xmlns:p14="http://schemas.microsoft.com/office/powerpoint/2010/main" val="18663437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What Is An IEP</a:t>
            </a:r>
            <a:r>
              <a:rPr lang="en-US" cap="all" dirty="0">
                <a:ea typeface="+mj-lt"/>
                <a:cs typeface="+mj-lt"/>
              </a:rPr>
              <a:t>?</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360803" y="1928191"/>
            <a:ext cx="11360225" cy="4097696"/>
          </a:xfrm>
        </p:spPr>
        <p:txBody>
          <a:bodyPr vert="horz" lIns="91440" tIns="45720" rIns="91440" bIns="45720" rtlCol="0" anchor="t">
            <a:normAutofit/>
          </a:bodyPr>
          <a:lstStyle/>
          <a:p>
            <a:pPr>
              <a:lnSpc>
                <a:spcPct val="100000"/>
              </a:lnSpc>
            </a:pPr>
            <a:r>
              <a:rPr lang="en-US" dirty="0">
                <a:ea typeface="+mn-lt"/>
                <a:cs typeface="+mn-lt"/>
              </a:rPr>
              <a:t>An IEP is an Individual Education Program for a student who is eligible for special education services</a:t>
            </a:r>
            <a:endParaRPr lang="en-US" dirty="0">
              <a:ea typeface="Lato"/>
              <a:cs typeface="Lato"/>
            </a:endParaRPr>
          </a:p>
          <a:p>
            <a:pPr marL="0" indent="0">
              <a:lnSpc>
                <a:spcPct val="150000"/>
              </a:lnSpc>
              <a:buNone/>
            </a:pPr>
            <a:endParaRPr lang="en-US" dirty="0">
              <a:ea typeface="+mn-lt"/>
              <a:cs typeface="+mn-lt"/>
            </a:endParaRPr>
          </a:p>
          <a:p>
            <a:pPr>
              <a:lnSpc>
                <a:spcPct val="150000"/>
              </a:lnSpc>
            </a:pPr>
            <a:r>
              <a:rPr lang="en-US" dirty="0">
                <a:ea typeface="+mn-lt"/>
                <a:cs typeface="+mn-lt"/>
              </a:rPr>
              <a:t>An IEP is meant to address a child’s unique learning needs</a:t>
            </a:r>
            <a:endParaRPr lang="en-US" dirty="0">
              <a:ea typeface="Lato"/>
              <a:cs typeface="Lato"/>
            </a:endParaRPr>
          </a:p>
          <a:p>
            <a:pPr marL="0" indent="0">
              <a:lnSpc>
                <a:spcPct val="150000"/>
              </a:lnSpc>
              <a:buNone/>
            </a:pPr>
            <a:endParaRPr lang="en-US" dirty="0">
              <a:ea typeface="+mn-lt"/>
              <a:cs typeface="+mn-lt"/>
            </a:endParaRPr>
          </a:p>
          <a:p>
            <a:pPr>
              <a:lnSpc>
                <a:spcPct val="150000"/>
              </a:lnSpc>
            </a:pPr>
            <a:r>
              <a:rPr lang="en-US" dirty="0">
                <a:ea typeface="+mn-lt"/>
                <a:cs typeface="+mn-lt"/>
              </a:rPr>
              <a:t>It is a “contract” for special education services</a:t>
            </a:r>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606329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IEP Team Members</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184557" y="1928191"/>
            <a:ext cx="11560029" cy="4480998"/>
          </a:xfrm>
        </p:spPr>
        <p:txBody>
          <a:bodyPr vert="horz" lIns="91440" tIns="45720" rIns="91440" bIns="45720" rtlCol="0" anchor="t">
            <a:normAutofit fontScale="92500" lnSpcReduction="20000"/>
          </a:bodyPr>
          <a:lstStyle/>
          <a:p>
            <a:pPr>
              <a:lnSpc>
                <a:spcPct val="150000"/>
              </a:lnSpc>
            </a:pPr>
            <a:r>
              <a:rPr lang="en-US" dirty="0">
                <a:ea typeface="+mn-lt"/>
                <a:cs typeface="+mn-lt"/>
              </a:rPr>
              <a:t>Parent</a:t>
            </a:r>
            <a:endParaRPr lang="en-US" dirty="0">
              <a:ea typeface="Lato"/>
              <a:cs typeface="Lato"/>
            </a:endParaRPr>
          </a:p>
          <a:p>
            <a:pPr>
              <a:lnSpc>
                <a:spcPct val="150000"/>
              </a:lnSpc>
            </a:pPr>
            <a:r>
              <a:rPr lang="en-US" dirty="0">
                <a:ea typeface="+mn-lt"/>
                <a:cs typeface="+mn-lt"/>
              </a:rPr>
              <a:t>General Education Teacher</a:t>
            </a:r>
            <a:endParaRPr lang="en-US" dirty="0"/>
          </a:p>
          <a:p>
            <a:pPr>
              <a:lnSpc>
                <a:spcPct val="150000"/>
              </a:lnSpc>
            </a:pPr>
            <a:r>
              <a:rPr lang="en-US" dirty="0">
                <a:ea typeface="+mn-lt"/>
                <a:cs typeface="+mn-lt"/>
              </a:rPr>
              <a:t>Administrator or Admin Designee</a:t>
            </a:r>
            <a:endParaRPr lang="en-US" dirty="0"/>
          </a:p>
          <a:p>
            <a:pPr>
              <a:lnSpc>
                <a:spcPct val="150000"/>
              </a:lnSpc>
            </a:pPr>
            <a:r>
              <a:rPr lang="en-US" dirty="0">
                <a:ea typeface="+mn-lt"/>
                <a:cs typeface="+mn-lt"/>
              </a:rPr>
              <a:t>Special Education Teacher or Designated Service Provider(s)</a:t>
            </a:r>
            <a:endParaRPr lang="en-US" dirty="0"/>
          </a:p>
          <a:p>
            <a:pPr>
              <a:lnSpc>
                <a:spcPct val="150000"/>
              </a:lnSpc>
            </a:pPr>
            <a:r>
              <a:rPr lang="en-US" dirty="0">
                <a:ea typeface="+mn-lt"/>
                <a:cs typeface="+mn-lt"/>
              </a:rPr>
              <a:t>Student (when appropriate and when discussing post-secondary transition)</a:t>
            </a:r>
            <a:endParaRPr lang="en-US" dirty="0"/>
          </a:p>
          <a:p>
            <a:pPr>
              <a:lnSpc>
                <a:spcPct val="150000"/>
              </a:lnSpc>
            </a:pPr>
            <a:r>
              <a:rPr lang="en-US" dirty="0">
                <a:ea typeface="+mn-lt"/>
                <a:cs typeface="+mn-lt"/>
              </a:rPr>
              <a:t>Other individuals with knowledge and/or expertise regarding the student</a:t>
            </a:r>
            <a:endParaRPr lang="en-US" dirty="0"/>
          </a:p>
          <a:p>
            <a:pPr>
              <a:lnSpc>
                <a:spcPct val="150000"/>
              </a:lnSpc>
            </a:pPr>
            <a:r>
              <a:rPr lang="en-US" dirty="0">
                <a:ea typeface="+mn-lt"/>
                <a:cs typeface="+mn-lt"/>
              </a:rPr>
              <a:t>Anyone who can interpret the instructional implications of the evaluation if an assessment was conducted</a:t>
            </a:r>
            <a:endParaRPr lang="en-US" dirty="0"/>
          </a:p>
        </p:txBody>
      </p:sp>
    </p:spTree>
    <p:extLst>
      <p:ext uri="{BB962C8B-B14F-4D97-AF65-F5344CB8AC3E}">
        <p14:creationId xmlns:p14="http://schemas.microsoft.com/office/powerpoint/2010/main" val="36504482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Parent Consent</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192947" y="1778466"/>
            <a:ext cx="11744587" cy="4605556"/>
          </a:xfrm>
        </p:spPr>
        <p:txBody>
          <a:bodyPr vert="horz" lIns="91440" tIns="45720" rIns="91440" bIns="45720" rtlCol="0" anchor="t">
            <a:normAutofit lnSpcReduction="10000"/>
          </a:bodyPr>
          <a:lstStyle/>
          <a:p>
            <a:pPr marL="0" indent="0" algn="ctr">
              <a:buNone/>
            </a:pPr>
            <a:r>
              <a:rPr lang="en-US" sz="3500" dirty="0">
                <a:ea typeface="+mn-lt"/>
                <a:cs typeface="+mn-lt"/>
              </a:rPr>
              <a:t>Parent has the right to…</a:t>
            </a:r>
            <a:endParaRPr lang="en-US" sz="3500" dirty="0">
              <a:ea typeface="Lato"/>
              <a:cs typeface="Lato"/>
            </a:endParaRPr>
          </a:p>
          <a:p>
            <a:r>
              <a:rPr lang="en-US" dirty="0">
                <a:ea typeface="+mn-lt"/>
                <a:cs typeface="+mn-lt"/>
              </a:rPr>
              <a:t>Consent to </a:t>
            </a:r>
            <a:r>
              <a:rPr lang="en-US" u="sng" dirty="0">
                <a:ea typeface="+mn-lt"/>
                <a:cs typeface="+mn-lt"/>
              </a:rPr>
              <a:t>all</a:t>
            </a:r>
            <a:r>
              <a:rPr lang="en-US" dirty="0">
                <a:ea typeface="+mn-lt"/>
                <a:cs typeface="+mn-lt"/>
              </a:rPr>
              <a:t> parts of the IEP</a:t>
            </a:r>
            <a:endParaRPr lang="en-US" dirty="0"/>
          </a:p>
          <a:p>
            <a:pPr lvl="1"/>
            <a:r>
              <a:rPr lang="en-US" dirty="0">
                <a:ea typeface="+mn-lt"/>
                <a:cs typeface="+mn-lt"/>
              </a:rPr>
              <a:t>The IEP will be implemented within a reasonable amount of time</a:t>
            </a:r>
          </a:p>
          <a:p>
            <a:pPr lvl="1" indent="0">
              <a:buNone/>
            </a:pPr>
            <a:endParaRPr lang="en-US" dirty="0"/>
          </a:p>
          <a:p>
            <a:r>
              <a:rPr lang="en-US" dirty="0">
                <a:ea typeface="+mn-lt"/>
                <a:cs typeface="+mn-lt"/>
              </a:rPr>
              <a:t>Consent to </a:t>
            </a:r>
            <a:r>
              <a:rPr lang="en-US" u="sng" dirty="0">
                <a:ea typeface="+mn-lt"/>
                <a:cs typeface="+mn-lt"/>
              </a:rPr>
              <a:t>some</a:t>
            </a:r>
            <a:r>
              <a:rPr lang="en-US" dirty="0">
                <a:ea typeface="+mn-lt"/>
                <a:cs typeface="+mn-lt"/>
              </a:rPr>
              <a:t> parts of the IEP </a:t>
            </a:r>
            <a:endParaRPr lang="en-US" dirty="0"/>
          </a:p>
          <a:p>
            <a:pPr lvl="1"/>
            <a:r>
              <a:rPr lang="en-US" dirty="0">
                <a:ea typeface="+mn-lt"/>
                <a:cs typeface="+mn-lt"/>
              </a:rPr>
              <a:t>Only portions of the IEP that the parent consented to will be implemented</a:t>
            </a:r>
          </a:p>
          <a:p>
            <a:pPr lvl="1" indent="0">
              <a:buNone/>
            </a:pPr>
            <a:endParaRPr lang="en-US" dirty="0"/>
          </a:p>
          <a:p>
            <a:r>
              <a:rPr lang="en-US" dirty="0">
                <a:ea typeface="+mn-lt"/>
                <a:cs typeface="+mn-lt"/>
              </a:rPr>
              <a:t>Decline the offer of initial special education services</a:t>
            </a:r>
            <a:endParaRPr lang="en-US" dirty="0"/>
          </a:p>
          <a:p>
            <a:pPr lvl="1"/>
            <a:r>
              <a:rPr lang="en-US" dirty="0">
                <a:ea typeface="+mn-lt"/>
                <a:cs typeface="+mn-lt"/>
              </a:rPr>
              <a:t>The IEP will not be implemented</a:t>
            </a:r>
          </a:p>
          <a:p>
            <a:pPr lvl="1" indent="0">
              <a:buNone/>
            </a:pPr>
            <a:endParaRPr lang="en-US" dirty="0"/>
          </a:p>
          <a:p>
            <a:r>
              <a:rPr lang="en-US" dirty="0">
                <a:ea typeface="+mn-lt"/>
                <a:cs typeface="+mn-lt"/>
              </a:rPr>
              <a:t>Not consent to the IEP </a:t>
            </a:r>
            <a:endParaRPr lang="en-US" dirty="0"/>
          </a:p>
          <a:p>
            <a:pPr lvl="1"/>
            <a:r>
              <a:rPr lang="en-US" dirty="0">
                <a:ea typeface="+mn-lt"/>
                <a:cs typeface="+mn-lt"/>
              </a:rPr>
              <a:t>The IEP will not be implemented, goals and services listed in the last consented IEP continue </a:t>
            </a:r>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3484726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Consent (Continued)</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28191"/>
            <a:ext cx="10515600" cy="4097696"/>
          </a:xfrm>
        </p:spPr>
        <p:txBody>
          <a:bodyPr vert="horz" lIns="91440" tIns="45720" rIns="91440" bIns="45720" rtlCol="0" anchor="t">
            <a:normAutofit/>
          </a:bodyPr>
          <a:lstStyle/>
          <a:p>
            <a:r>
              <a:rPr lang="en-US" dirty="0">
                <a:ea typeface="+mn-lt"/>
                <a:cs typeface="+mn-lt"/>
              </a:rPr>
              <a:t>A parent may revoke their consent to all special education services. This must be done in writing</a:t>
            </a:r>
            <a:endParaRPr lang="en-US" dirty="0">
              <a:ea typeface="Lato"/>
              <a:cs typeface="Lato"/>
            </a:endParaRPr>
          </a:p>
          <a:p>
            <a:pPr lvl="1"/>
            <a:r>
              <a:rPr lang="en-US" dirty="0">
                <a:ea typeface="+mn-lt"/>
                <a:cs typeface="+mn-lt"/>
              </a:rPr>
              <a:t>The district will send prior written notice explain the school placement and that the student will no longer have protections under IDEA</a:t>
            </a:r>
          </a:p>
          <a:p>
            <a:pPr lvl="1" indent="0">
              <a:buNone/>
            </a:pPr>
            <a:endParaRPr lang="en-US" dirty="0"/>
          </a:p>
          <a:p>
            <a:r>
              <a:rPr lang="en-US" dirty="0">
                <a:ea typeface="+mn-lt"/>
                <a:cs typeface="+mn-lt"/>
              </a:rPr>
              <a:t>A parent may take an IEP home to review </a:t>
            </a:r>
            <a:r>
              <a:rPr lang="en-US" b="1" u="sng" dirty="0">
                <a:ea typeface="+mn-lt"/>
                <a:cs typeface="+mn-lt"/>
              </a:rPr>
              <a:t>before</a:t>
            </a:r>
            <a:r>
              <a:rPr lang="en-US" dirty="0">
                <a:ea typeface="+mn-lt"/>
                <a:cs typeface="+mn-lt"/>
              </a:rPr>
              <a:t> providing consent</a:t>
            </a:r>
            <a:endParaRPr lang="en-US" dirty="0"/>
          </a:p>
          <a:p>
            <a:endParaRPr lang="en-US" dirty="0">
              <a:ea typeface="Lato"/>
              <a:cs typeface="Lato"/>
            </a:endParaRPr>
          </a:p>
        </p:txBody>
      </p:sp>
    </p:spTree>
    <p:extLst>
      <p:ext uri="{BB962C8B-B14F-4D97-AF65-F5344CB8AC3E}">
        <p14:creationId xmlns:p14="http://schemas.microsoft.com/office/powerpoint/2010/main" val="31848509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cap="all" dirty="0">
                <a:ea typeface="+mj-lt"/>
                <a:cs typeface="+mj-lt"/>
              </a:rPr>
              <a:t>Iep agenda sample</a:t>
            </a:r>
            <a:endParaRPr lang="en-US" dirty="0"/>
          </a:p>
        </p:txBody>
      </p:sp>
      <p:graphicFrame>
        <p:nvGraphicFramePr>
          <p:cNvPr id="4" name="Table 4">
            <a:extLst>
              <a:ext uri="{FF2B5EF4-FFF2-40B4-BE49-F238E27FC236}">
                <a16:creationId xmlns:a16="http://schemas.microsoft.com/office/drawing/2014/main" id="{5C129C19-BFBF-3754-ADFB-58015D7AFE69}"/>
              </a:ext>
            </a:extLst>
          </p:cNvPr>
          <p:cNvGraphicFramePr>
            <a:graphicFrameLocks noGrp="1"/>
          </p:cNvGraphicFramePr>
          <p:nvPr>
            <p:extLst>
              <p:ext uri="{D42A27DB-BD31-4B8C-83A1-F6EECF244321}">
                <p14:modId xmlns:p14="http://schemas.microsoft.com/office/powerpoint/2010/main" val="2231489298"/>
              </p:ext>
            </p:extLst>
          </p:nvPr>
        </p:nvGraphicFramePr>
        <p:xfrm>
          <a:off x="1939721" y="1734734"/>
          <a:ext cx="8128000" cy="4450080"/>
        </p:xfrm>
        <a:graphic>
          <a:graphicData uri="http://schemas.openxmlformats.org/drawingml/2006/table">
            <a:tbl>
              <a:tblPr firstRow="1" bandRow="1">
                <a:tableStyleId>{073A0DAA-6AF3-43AB-8588-CEC1D06C72B9}</a:tableStyleId>
              </a:tblPr>
              <a:tblGrid>
                <a:gridCol w="593754">
                  <a:extLst>
                    <a:ext uri="{9D8B030D-6E8A-4147-A177-3AD203B41FA5}">
                      <a16:colId xmlns:a16="http://schemas.microsoft.com/office/drawing/2014/main" val="3507376429"/>
                    </a:ext>
                  </a:extLst>
                </a:gridCol>
                <a:gridCol w="7534246">
                  <a:extLst>
                    <a:ext uri="{9D8B030D-6E8A-4147-A177-3AD203B41FA5}">
                      <a16:colId xmlns:a16="http://schemas.microsoft.com/office/drawing/2014/main" val="168154959"/>
                    </a:ext>
                  </a:extLst>
                </a:gridCol>
              </a:tblGrid>
              <a:tr h="370840">
                <a:tc gridSpan="2">
                  <a:txBody>
                    <a:bodyPr/>
                    <a:lstStyle/>
                    <a:p>
                      <a:pPr algn="ctr"/>
                      <a:r>
                        <a:rPr lang="en-US" b="1" dirty="0"/>
                        <a:t>IEP Agenda Sample</a:t>
                      </a:r>
                    </a:p>
                  </a:txBody>
                  <a:tcPr/>
                </a:tc>
                <a:tc hMerge="1">
                  <a:txBody>
                    <a:bodyPr/>
                    <a:lstStyle/>
                    <a:p>
                      <a:r>
                        <a:rPr lang="en-US" dirty="0"/>
                        <a:t>IEP Agenda Sample</a:t>
                      </a:r>
                    </a:p>
                  </a:txBody>
                  <a:tcPr/>
                </a:tc>
                <a:extLst>
                  <a:ext uri="{0D108BD9-81ED-4DB2-BD59-A6C34878D82A}">
                    <a16:rowId xmlns:a16="http://schemas.microsoft.com/office/drawing/2014/main" val="2492002484"/>
                  </a:ext>
                </a:extLst>
              </a:tr>
              <a:tr h="370840">
                <a:tc>
                  <a:txBody>
                    <a:bodyPr/>
                    <a:lstStyle/>
                    <a:p>
                      <a:r>
                        <a:rPr lang="en-US" dirty="0"/>
                        <a:t>1.</a:t>
                      </a:r>
                    </a:p>
                  </a:txBody>
                  <a:tcPr/>
                </a:tc>
                <a:tc>
                  <a:txBody>
                    <a:bodyPr/>
                    <a:lstStyle/>
                    <a:p>
                      <a:r>
                        <a:rPr lang="en-US" dirty="0"/>
                        <a:t>Introductions</a:t>
                      </a:r>
                    </a:p>
                  </a:txBody>
                  <a:tcPr/>
                </a:tc>
                <a:extLst>
                  <a:ext uri="{0D108BD9-81ED-4DB2-BD59-A6C34878D82A}">
                    <a16:rowId xmlns:a16="http://schemas.microsoft.com/office/drawing/2014/main" val="2063048428"/>
                  </a:ext>
                </a:extLst>
              </a:tr>
              <a:tr h="370840">
                <a:tc>
                  <a:txBody>
                    <a:bodyPr/>
                    <a:lstStyle/>
                    <a:p>
                      <a:r>
                        <a:rPr lang="en-US" dirty="0"/>
                        <a:t>2.</a:t>
                      </a:r>
                    </a:p>
                  </a:txBody>
                  <a:tcPr/>
                </a:tc>
                <a:tc>
                  <a:txBody>
                    <a:bodyPr/>
                    <a:lstStyle/>
                    <a:p>
                      <a:r>
                        <a:rPr lang="en-US" dirty="0"/>
                        <a:t>Procedural Safeguards</a:t>
                      </a:r>
                    </a:p>
                  </a:txBody>
                  <a:tcPr/>
                </a:tc>
                <a:extLst>
                  <a:ext uri="{0D108BD9-81ED-4DB2-BD59-A6C34878D82A}">
                    <a16:rowId xmlns:a16="http://schemas.microsoft.com/office/drawing/2014/main" val="2067684343"/>
                  </a:ext>
                </a:extLst>
              </a:tr>
              <a:tr h="370840">
                <a:tc>
                  <a:txBody>
                    <a:bodyPr/>
                    <a:lstStyle/>
                    <a:p>
                      <a:r>
                        <a:rPr lang="en-US" dirty="0"/>
                        <a:t>3.</a:t>
                      </a:r>
                    </a:p>
                  </a:txBody>
                  <a:tcPr/>
                </a:tc>
                <a:tc>
                  <a:txBody>
                    <a:bodyPr/>
                    <a:lstStyle/>
                    <a:p>
                      <a:r>
                        <a:rPr lang="en-US" dirty="0"/>
                        <a:t>Parent Concerns/ Input</a:t>
                      </a:r>
                    </a:p>
                  </a:txBody>
                  <a:tcPr/>
                </a:tc>
                <a:extLst>
                  <a:ext uri="{0D108BD9-81ED-4DB2-BD59-A6C34878D82A}">
                    <a16:rowId xmlns:a16="http://schemas.microsoft.com/office/drawing/2014/main" val="1355967048"/>
                  </a:ext>
                </a:extLst>
              </a:tr>
              <a:tr h="370840">
                <a:tc>
                  <a:txBody>
                    <a:bodyPr/>
                    <a:lstStyle/>
                    <a:p>
                      <a:r>
                        <a:rPr lang="en-US" dirty="0"/>
                        <a:t>4.</a:t>
                      </a:r>
                    </a:p>
                  </a:txBody>
                  <a:tcPr/>
                </a:tc>
                <a:tc>
                  <a:txBody>
                    <a:bodyPr/>
                    <a:lstStyle/>
                    <a:p>
                      <a:r>
                        <a:rPr lang="en-US" dirty="0"/>
                        <a:t>Assessment Reports</a:t>
                      </a:r>
                    </a:p>
                  </a:txBody>
                  <a:tcPr/>
                </a:tc>
                <a:extLst>
                  <a:ext uri="{0D108BD9-81ED-4DB2-BD59-A6C34878D82A}">
                    <a16:rowId xmlns:a16="http://schemas.microsoft.com/office/drawing/2014/main" val="3287401060"/>
                  </a:ext>
                </a:extLst>
              </a:tr>
              <a:tr h="370840">
                <a:tc>
                  <a:txBody>
                    <a:bodyPr/>
                    <a:lstStyle/>
                    <a:p>
                      <a:r>
                        <a:rPr lang="en-US" dirty="0"/>
                        <a:t>5.</a:t>
                      </a:r>
                    </a:p>
                  </a:txBody>
                  <a:tcPr/>
                </a:tc>
                <a:tc>
                  <a:txBody>
                    <a:bodyPr/>
                    <a:lstStyle/>
                    <a:p>
                      <a:r>
                        <a:rPr lang="en-US" dirty="0"/>
                        <a:t>Present Levels</a:t>
                      </a:r>
                    </a:p>
                  </a:txBody>
                  <a:tcPr/>
                </a:tc>
                <a:extLst>
                  <a:ext uri="{0D108BD9-81ED-4DB2-BD59-A6C34878D82A}">
                    <a16:rowId xmlns:a16="http://schemas.microsoft.com/office/drawing/2014/main" val="125868129"/>
                  </a:ext>
                </a:extLst>
              </a:tr>
              <a:tr h="370840">
                <a:tc>
                  <a:txBody>
                    <a:bodyPr/>
                    <a:lstStyle/>
                    <a:p>
                      <a:r>
                        <a:rPr lang="en-US" dirty="0"/>
                        <a:t>6.</a:t>
                      </a:r>
                    </a:p>
                  </a:txBody>
                  <a:tcPr/>
                </a:tc>
                <a:tc>
                  <a:txBody>
                    <a:bodyPr/>
                    <a:lstStyle/>
                    <a:p>
                      <a:r>
                        <a:rPr lang="en-US" dirty="0"/>
                        <a:t>Accommodations, State Testing, Special Factors</a:t>
                      </a:r>
                    </a:p>
                  </a:txBody>
                  <a:tcPr/>
                </a:tc>
                <a:extLst>
                  <a:ext uri="{0D108BD9-81ED-4DB2-BD59-A6C34878D82A}">
                    <a16:rowId xmlns:a16="http://schemas.microsoft.com/office/drawing/2014/main" val="512420973"/>
                  </a:ext>
                </a:extLst>
              </a:tr>
              <a:tr h="370840">
                <a:tc>
                  <a:txBody>
                    <a:bodyPr/>
                    <a:lstStyle/>
                    <a:p>
                      <a:r>
                        <a:rPr lang="en-US" dirty="0"/>
                        <a:t>7.</a:t>
                      </a:r>
                    </a:p>
                  </a:txBody>
                  <a:tcPr/>
                </a:tc>
                <a:tc>
                  <a:txBody>
                    <a:bodyPr/>
                    <a:lstStyle/>
                    <a:p>
                      <a:r>
                        <a:rPr lang="en-US" dirty="0"/>
                        <a:t>Progress on Goals</a:t>
                      </a:r>
                    </a:p>
                  </a:txBody>
                  <a:tcPr/>
                </a:tc>
                <a:extLst>
                  <a:ext uri="{0D108BD9-81ED-4DB2-BD59-A6C34878D82A}">
                    <a16:rowId xmlns:a16="http://schemas.microsoft.com/office/drawing/2014/main" val="158999611"/>
                  </a:ext>
                </a:extLst>
              </a:tr>
              <a:tr h="370840">
                <a:tc>
                  <a:txBody>
                    <a:bodyPr/>
                    <a:lstStyle/>
                    <a:p>
                      <a:r>
                        <a:rPr lang="en-US" dirty="0"/>
                        <a:t>8.</a:t>
                      </a:r>
                    </a:p>
                  </a:txBody>
                  <a:tcPr/>
                </a:tc>
                <a:tc>
                  <a:txBody>
                    <a:bodyPr/>
                    <a:lstStyle/>
                    <a:p>
                      <a:r>
                        <a:rPr lang="en-US" dirty="0"/>
                        <a:t>Goals and Objectives</a:t>
                      </a:r>
                    </a:p>
                  </a:txBody>
                  <a:tcPr/>
                </a:tc>
                <a:extLst>
                  <a:ext uri="{0D108BD9-81ED-4DB2-BD59-A6C34878D82A}">
                    <a16:rowId xmlns:a16="http://schemas.microsoft.com/office/drawing/2014/main" val="1169645320"/>
                  </a:ext>
                </a:extLst>
              </a:tr>
              <a:tr h="370840">
                <a:tc>
                  <a:txBody>
                    <a:bodyPr/>
                    <a:lstStyle/>
                    <a:p>
                      <a:r>
                        <a:rPr lang="en-US" dirty="0"/>
                        <a:t>9.</a:t>
                      </a:r>
                    </a:p>
                  </a:txBody>
                  <a:tcPr/>
                </a:tc>
                <a:tc>
                  <a:txBody>
                    <a:bodyPr/>
                    <a:lstStyle/>
                    <a:p>
                      <a:r>
                        <a:rPr lang="en-US" dirty="0"/>
                        <a:t>Supports and Services</a:t>
                      </a:r>
                    </a:p>
                  </a:txBody>
                  <a:tcPr/>
                </a:tc>
                <a:extLst>
                  <a:ext uri="{0D108BD9-81ED-4DB2-BD59-A6C34878D82A}">
                    <a16:rowId xmlns:a16="http://schemas.microsoft.com/office/drawing/2014/main" val="2331259368"/>
                  </a:ext>
                </a:extLst>
              </a:tr>
              <a:tr h="370840">
                <a:tc>
                  <a:txBody>
                    <a:bodyPr/>
                    <a:lstStyle/>
                    <a:p>
                      <a:r>
                        <a:rPr lang="en-US" dirty="0"/>
                        <a:t>10.</a:t>
                      </a:r>
                    </a:p>
                  </a:txBody>
                  <a:tcPr/>
                </a:tc>
                <a:tc>
                  <a:txBody>
                    <a:bodyPr/>
                    <a:lstStyle/>
                    <a:p>
                      <a:r>
                        <a:rPr lang="en-US" dirty="0"/>
                        <a:t>Placement/ Offer of FAPE</a:t>
                      </a:r>
                    </a:p>
                  </a:txBody>
                  <a:tcPr/>
                </a:tc>
                <a:extLst>
                  <a:ext uri="{0D108BD9-81ED-4DB2-BD59-A6C34878D82A}">
                    <a16:rowId xmlns:a16="http://schemas.microsoft.com/office/drawing/2014/main" val="458708111"/>
                  </a:ext>
                </a:extLst>
              </a:tr>
              <a:tr h="370840">
                <a:tc>
                  <a:txBody>
                    <a:bodyPr/>
                    <a:lstStyle/>
                    <a:p>
                      <a:r>
                        <a:rPr lang="en-US"/>
                        <a:t>11.</a:t>
                      </a:r>
                      <a:endParaRPr lang="en-US" dirty="0"/>
                    </a:p>
                  </a:txBody>
                  <a:tcPr/>
                </a:tc>
                <a:tc>
                  <a:txBody>
                    <a:bodyPr/>
                    <a:lstStyle/>
                    <a:p>
                      <a:r>
                        <a:rPr lang="en-US" dirty="0"/>
                        <a:t>Consent/ Signatures</a:t>
                      </a:r>
                    </a:p>
                  </a:txBody>
                  <a:tcPr/>
                </a:tc>
                <a:extLst>
                  <a:ext uri="{0D108BD9-81ED-4DB2-BD59-A6C34878D82A}">
                    <a16:rowId xmlns:a16="http://schemas.microsoft.com/office/drawing/2014/main" val="2706080878"/>
                  </a:ext>
                </a:extLst>
              </a:tr>
            </a:tbl>
          </a:graphicData>
        </a:graphic>
      </p:graphicFrame>
    </p:spTree>
    <p:extLst>
      <p:ext uri="{BB962C8B-B14F-4D97-AF65-F5344CB8AC3E}">
        <p14:creationId xmlns:p14="http://schemas.microsoft.com/office/powerpoint/2010/main" val="1621400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Parts Of An IEP</a:t>
            </a:r>
          </a:p>
        </p:txBody>
      </p:sp>
      <p:graphicFrame>
        <p:nvGraphicFramePr>
          <p:cNvPr id="4" name="Table 4">
            <a:extLst>
              <a:ext uri="{FF2B5EF4-FFF2-40B4-BE49-F238E27FC236}">
                <a16:creationId xmlns:a16="http://schemas.microsoft.com/office/drawing/2014/main" id="{FE4941C7-3192-3C2B-AC52-14C90BC08302}"/>
              </a:ext>
            </a:extLst>
          </p:cNvPr>
          <p:cNvGraphicFramePr>
            <a:graphicFrameLocks noGrp="1"/>
          </p:cNvGraphicFramePr>
          <p:nvPr>
            <p:extLst>
              <p:ext uri="{D42A27DB-BD31-4B8C-83A1-F6EECF244321}">
                <p14:modId xmlns:p14="http://schemas.microsoft.com/office/powerpoint/2010/main" val="1547062645"/>
              </p:ext>
            </p:extLst>
          </p:nvPr>
        </p:nvGraphicFramePr>
        <p:xfrm>
          <a:off x="1808218" y="1238612"/>
          <a:ext cx="8575563" cy="5461000"/>
        </p:xfrm>
        <a:graphic>
          <a:graphicData uri="http://schemas.openxmlformats.org/drawingml/2006/table">
            <a:tbl>
              <a:tblPr firstRow="1" bandRow="1">
                <a:tableStyleId>{073A0DAA-6AF3-43AB-8588-CEC1D06C72B9}</a:tableStyleId>
              </a:tblPr>
              <a:tblGrid>
                <a:gridCol w="593065">
                  <a:extLst>
                    <a:ext uri="{9D8B030D-6E8A-4147-A177-3AD203B41FA5}">
                      <a16:colId xmlns:a16="http://schemas.microsoft.com/office/drawing/2014/main" val="4223132715"/>
                    </a:ext>
                  </a:extLst>
                </a:gridCol>
                <a:gridCol w="7982498">
                  <a:extLst>
                    <a:ext uri="{9D8B030D-6E8A-4147-A177-3AD203B41FA5}">
                      <a16:colId xmlns:a16="http://schemas.microsoft.com/office/drawing/2014/main" val="488827687"/>
                    </a:ext>
                  </a:extLst>
                </a:gridCol>
              </a:tblGrid>
              <a:tr h="370840">
                <a:tc gridSpan="2">
                  <a:txBody>
                    <a:bodyPr/>
                    <a:lstStyle/>
                    <a:p>
                      <a:pPr algn="ctr"/>
                      <a:r>
                        <a:rPr lang="en-US" dirty="0"/>
                        <a:t>Forms Within an IEP</a:t>
                      </a:r>
                    </a:p>
                  </a:txBody>
                  <a:tcPr/>
                </a:tc>
                <a:tc hMerge="1">
                  <a:txBody>
                    <a:bodyPr/>
                    <a:lstStyle/>
                    <a:p>
                      <a:r>
                        <a:rPr lang="en-US" dirty="0"/>
                        <a:t>Forms Within an IEP</a:t>
                      </a:r>
                    </a:p>
                  </a:txBody>
                  <a:tcPr/>
                </a:tc>
                <a:extLst>
                  <a:ext uri="{0D108BD9-81ED-4DB2-BD59-A6C34878D82A}">
                    <a16:rowId xmlns:a16="http://schemas.microsoft.com/office/drawing/2014/main" val="631210235"/>
                  </a:ext>
                </a:extLst>
              </a:tr>
              <a:tr h="370840">
                <a:tc>
                  <a:txBody>
                    <a:bodyPr/>
                    <a:lstStyle/>
                    <a:p>
                      <a:r>
                        <a:rPr lang="en-US" dirty="0"/>
                        <a:t>1.</a:t>
                      </a:r>
                    </a:p>
                  </a:txBody>
                  <a:tcPr/>
                </a:tc>
                <a:tc>
                  <a:txBody>
                    <a:bodyPr/>
                    <a:lstStyle/>
                    <a:p>
                      <a:r>
                        <a:rPr lang="en-US" dirty="0"/>
                        <a:t>Notice of Meeting</a:t>
                      </a:r>
                    </a:p>
                  </a:txBody>
                  <a:tcPr/>
                </a:tc>
                <a:extLst>
                  <a:ext uri="{0D108BD9-81ED-4DB2-BD59-A6C34878D82A}">
                    <a16:rowId xmlns:a16="http://schemas.microsoft.com/office/drawing/2014/main" val="3940333856"/>
                  </a:ext>
                </a:extLst>
              </a:tr>
              <a:tr h="370840">
                <a:tc>
                  <a:txBody>
                    <a:bodyPr/>
                    <a:lstStyle/>
                    <a:p>
                      <a:r>
                        <a:rPr lang="en-US" dirty="0"/>
                        <a:t>2.</a:t>
                      </a:r>
                    </a:p>
                  </a:txBody>
                  <a:tcPr/>
                </a:tc>
                <a:tc>
                  <a:txBody>
                    <a:bodyPr/>
                    <a:lstStyle/>
                    <a:p>
                      <a:r>
                        <a:rPr lang="en-US" dirty="0"/>
                        <a:t>IEP Team Member Excusal Form</a:t>
                      </a:r>
                    </a:p>
                  </a:txBody>
                  <a:tcPr/>
                </a:tc>
                <a:extLst>
                  <a:ext uri="{0D108BD9-81ED-4DB2-BD59-A6C34878D82A}">
                    <a16:rowId xmlns:a16="http://schemas.microsoft.com/office/drawing/2014/main" val="658821989"/>
                  </a:ext>
                </a:extLst>
              </a:tr>
              <a:tr h="370840">
                <a:tc>
                  <a:txBody>
                    <a:bodyPr/>
                    <a:lstStyle/>
                    <a:p>
                      <a:r>
                        <a:rPr lang="en-US" dirty="0"/>
                        <a:t>3.</a:t>
                      </a:r>
                    </a:p>
                  </a:txBody>
                  <a:tcPr/>
                </a:tc>
                <a:tc>
                  <a:txBody>
                    <a:bodyPr/>
                    <a:lstStyle/>
                    <a:p>
                      <a:r>
                        <a:rPr lang="en-US" dirty="0"/>
                        <a:t>Information and Eligibility</a:t>
                      </a:r>
                    </a:p>
                  </a:txBody>
                  <a:tcPr/>
                </a:tc>
                <a:extLst>
                  <a:ext uri="{0D108BD9-81ED-4DB2-BD59-A6C34878D82A}">
                    <a16:rowId xmlns:a16="http://schemas.microsoft.com/office/drawing/2014/main" val="3587669973"/>
                  </a:ext>
                </a:extLst>
              </a:tr>
              <a:tr h="370840">
                <a:tc>
                  <a:txBody>
                    <a:bodyPr/>
                    <a:lstStyle/>
                    <a:p>
                      <a:r>
                        <a:rPr lang="en-US" dirty="0"/>
                        <a:t>4.</a:t>
                      </a:r>
                    </a:p>
                  </a:txBody>
                  <a:tcPr/>
                </a:tc>
                <a:tc>
                  <a:txBody>
                    <a:bodyPr/>
                    <a:lstStyle/>
                    <a:p>
                      <a:r>
                        <a:rPr lang="en-US" dirty="0"/>
                        <a:t>Present Levels of Academic Achievement and Functional Performance</a:t>
                      </a:r>
                    </a:p>
                  </a:txBody>
                  <a:tcPr/>
                </a:tc>
                <a:extLst>
                  <a:ext uri="{0D108BD9-81ED-4DB2-BD59-A6C34878D82A}">
                    <a16:rowId xmlns:a16="http://schemas.microsoft.com/office/drawing/2014/main" val="2259089678"/>
                  </a:ext>
                </a:extLst>
              </a:tr>
              <a:tr h="370840">
                <a:tc>
                  <a:txBody>
                    <a:bodyPr/>
                    <a:lstStyle/>
                    <a:p>
                      <a:r>
                        <a:rPr lang="en-US" dirty="0"/>
                        <a:t>5.</a:t>
                      </a:r>
                    </a:p>
                  </a:txBody>
                  <a:tcPr/>
                </a:tc>
                <a:tc>
                  <a:txBody>
                    <a:bodyPr/>
                    <a:lstStyle/>
                    <a:p>
                      <a:r>
                        <a:rPr lang="en-US" dirty="0"/>
                        <a:t>Special Factors</a:t>
                      </a:r>
                    </a:p>
                  </a:txBody>
                  <a:tcPr/>
                </a:tc>
                <a:extLst>
                  <a:ext uri="{0D108BD9-81ED-4DB2-BD59-A6C34878D82A}">
                    <a16:rowId xmlns:a16="http://schemas.microsoft.com/office/drawing/2014/main" val="3569533903"/>
                  </a:ext>
                </a:extLst>
              </a:tr>
              <a:tr h="370840">
                <a:tc>
                  <a:txBody>
                    <a:bodyPr/>
                    <a:lstStyle/>
                    <a:p>
                      <a:r>
                        <a:rPr lang="en-US" dirty="0"/>
                        <a:t>6.</a:t>
                      </a:r>
                    </a:p>
                  </a:txBody>
                  <a:tcPr/>
                </a:tc>
                <a:tc>
                  <a:txBody>
                    <a:bodyPr/>
                    <a:lstStyle/>
                    <a:p>
                      <a:r>
                        <a:rPr lang="en-US" dirty="0"/>
                        <a:t>Statewide Assessments</a:t>
                      </a:r>
                    </a:p>
                  </a:txBody>
                  <a:tcPr/>
                </a:tc>
                <a:extLst>
                  <a:ext uri="{0D108BD9-81ED-4DB2-BD59-A6C34878D82A}">
                    <a16:rowId xmlns:a16="http://schemas.microsoft.com/office/drawing/2014/main" val="3570863030"/>
                  </a:ext>
                </a:extLst>
              </a:tr>
              <a:tr h="370840">
                <a:tc>
                  <a:txBody>
                    <a:bodyPr/>
                    <a:lstStyle/>
                    <a:p>
                      <a:r>
                        <a:rPr lang="en-US" dirty="0"/>
                        <a:t>7.</a:t>
                      </a:r>
                    </a:p>
                  </a:txBody>
                  <a:tcPr/>
                </a:tc>
                <a:tc>
                  <a:txBody>
                    <a:bodyPr/>
                    <a:lstStyle/>
                    <a:p>
                      <a:r>
                        <a:rPr lang="en-US" dirty="0"/>
                        <a:t>Individual Transition Plan (16 years old +)</a:t>
                      </a:r>
                    </a:p>
                  </a:txBody>
                  <a:tcPr/>
                </a:tc>
                <a:extLst>
                  <a:ext uri="{0D108BD9-81ED-4DB2-BD59-A6C34878D82A}">
                    <a16:rowId xmlns:a16="http://schemas.microsoft.com/office/drawing/2014/main" val="1059437094"/>
                  </a:ext>
                </a:extLst>
              </a:tr>
              <a:tr h="370840">
                <a:tc>
                  <a:txBody>
                    <a:bodyPr/>
                    <a:lstStyle/>
                    <a:p>
                      <a:r>
                        <a:rPr lang="en-US" dirty="0"/>
                        <a:t>8.</a:t>
                      </a:r>
                    </a:p>
                  </a:txBody>
                  <a:tcPr/>
                </a:tc>
                <a:tc>
                  <a:txBody>
                    <a:bodyPr/>
                    <a:lstStyle/>
                    <a:p>
                      <a:r>
                        <a:rPr lang="en-US" dirty="0"/>
                        <a:t>Annual Goals and Objectives</a:t>
                      </a:r>
                    </a:p>
                  </a:txBody>
                  <a:tcPr/>
                </a:tc>
                <a:extLst>
                  <a:ext uri="{0D108BD9-81ED-4DB2-BD59-A6C34878D82A}">
                    <a16:rowId xmlns:a16="http://schemas.microsoft.com/office/drawing/2014/main" val="3100564755"/>
                  </a:ext>
                </a:extLst>
              </a:tr>
              <a:tr h="370840">
                <a:tc>
                  <a:txBody>
                    <a:bodyPr/>
                    <a:lstStyle/>
                    <a:p>
                      <a:r>
                        <a:rPr lang="en-US" dirty="0"/>
                        <a:t>9.</a:t>
                      </a:r>
                    </a:p>
                  </a:txBody>
                  <a:tcPr/>
                </a:tc>
                <a:tc>
                  <a:txBody>
                    <a:bodyPr/>
                    <a:lstStyle/>
                    <a:p>
                      <a:r>
                        <a:rPr lang="en-US" dirty="0"/>
                        <a:t>Offer of FAPE- Service  </a:t>
                      </a:r>
                    </a:p>
                    <a:p>
                      <a:r>
                        <a:rPr lang="en-US" dirty="0"/>
                        <a:t>Offer of FAPE- Educational Setting</a:t>
                      </a:r>
                    </a:p>
                  </a:txBody>
                  <a:tcPr/>
                </a:tc>
                <a:extLst>
                  <a:ext uri="{0D108BD9-81ED-4DB2-BD59-A6C34878D82A}">
                    <a16:rowId xmlns:a16="http://schemas.microsoft.com/office/drawing/2014/main" val="2579316996"/>
                  </a:ext>
                </a:extLst>
              </a:tr>
              <a:tr h="370840">
                <a:tc>
                  <a:txBody>
                    <a:bodyPr/>
                    <a:lstStyle/>
                    <a:p>
                      <a:r>
                        <a:rPr lang="en-US" dirty="0"/>
                        <a:t>10.</a:t>
                      </a:r>
                    </a:p>
                  </a:txBody>
                  <a:tcPr/>
                </a:tc>
                <a:tc>
                  <a:txBody>
                    <a:bodyPr/>
                    <a:lstStyle/>
                    <a:p>
                      <a:r>
                        <a:rPr lang="en-US" dirty="0"/>
                        <a:t>IEP Team Meeting Notes</a:t>
                      </a:r>
                    </a:p>
                  </a:txBody>
                  <a:tcPr/>
                </a:tc>
                <a:extLst>
                  <a:ext uri="{0D108BD9-81ED-4DB2-BD59-A6C34878D82A}">
                    <a16:rowId xmlns:a16="http://schemas.microsoft.com/office/drawing/2014/main" val="3965901027"/>
                  </a:ext>
                </a:extLst>
              </a:tr>
              <a:tr h="370840">
                <a:tc>
                  <a:txBody>
                    <a:bodyPr/>
                    <a:lstStyle/>
                    <a:p>
                      <a:r>
                        <a:rPr lang="en-US" dirty="0"/>
                        <a:t>11.</a:t>
                      </a:r>
                    </a:p>
                  </a:txBody>
                  <a:tcPr/>
                </a:tc>
                <a:tc>
                  <a:txBody>
                    <a:bodyPr/>
                    <a:lstStyle/>
                    <a:p>
                      <a:r>
                        <a:rPr lang="en-US" dirty="0"/>
                        <a:t>Emergency Circumstances Program</a:t>
                      </a:r>
                    </a:p>
                  </a:txBody>
                  <a:tcPr/>
                </a:tc>
                <a:extLst>
                  <a:ext uri="{0D108BD9-81ED-4DB2-BD59-A6C34878D82A}">
                    <a16:rowId xmlns:a16="http://schemas.microsoft.com/office/drawing/2014/main" val="1929510843"/>
                  </a:ext>
                </a:extLst>
              </a:tr>
              <a:tr h="370840">
                <a:tc>
                  <a:txBody>
                    <a:bodyPr/>
                    <a:lstStyle/>
                    <a:p>
                      <a:r>
                        <a:rPr lang="en-US" dirty="0"/>
                        <a:t>12.</a:t>
                      </a:r>
                    </a:p>
                  </a:txBody>
                  <a:tcPr/>
                </a:tc>
                <a:tc>
                  <a:txBody>
                    <a:bodyPr/>
                    <a:lstStyle/>
                    <a:p>
                      <a:r>
                        <a:rPr lang="en-US" dirty="0"/>
                        <a:t>Signature and Parent Consent</a:t>
                      </a:r>
                    </a:p>
                  </a:txBody>
                  <a:tcPr/>
                </a:tc>
                <a:extLst>
                  <a:ext uri="{0D108BD9-81ED-4DB2-BD59-A6C34878D82A}">
                    <a16:rowId xmlns:a16="http://schemas.microsoft.com/office/drawing/2014/main" val="3497009550"/>
                  </a:ext>
                </a:extLst>
              </a:tr>
              <a:tr h="370840">
                <a:tc>
                  <a:txBody>
                    <a:bodyPr/>
                    <a:lstStyle/>
                    <a:p>
                      <a:r>
                        <a:rPr lang="en-US" dirty="0"/>
                        <a:t>13.</a:t>
                      </a:r>
                    </a:p>
                  </a:txBody>
                  <a:tcPr/>
                </a:tc>
                <a:tc>
                  <a:txBody>
                    <a:bodyPr/>
                    <a:lstStyle/>
                    <a:p>
                      <a:r>
                        <a:rPr lang="en-US" dirty="0"/>
                        <a:t>Prior Written Notice (PWN)</a:t>
                      </a:r>
                    </a:p>
                  </a:txBody>
                  <a:tcPr/>
                </a:tc>
                <a:extLst>
                  <a:ext uri="{0D108BD9-81ED-4DB2-BD59-A6C34878D82A}">
                    <a16:rowId xmlns:a16="http://schemas.microsoft.com/office/drawing/2014/main" val="1552172656"/>
                  </a:ext>
                </a:extLst>
              </a:tr>
            </a:tbl>
          </a:graphicData>
        </a:graphic>
      </p:graphicFrame>
    </p:spTree>
    <p:extLst>
      <p:ext uri="{BB962C8B-B14F-4D97-AF65-F5344CB8AC3E}">
        <p14:creationId xmlns:p14="http://schemas.microsoft.com/office/powerpoint/2010/main" val="1498039376"/>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cap="all" dirty="0">
                <a:ea typeface="+mj-lt"/>
                <a:cs typeface="+mj-lt"/>
              </a:rPr>
              <a:t>Preparing for the meeting</a:t>
            </a:r>
            <a:endParaRPr lang="en-US" dirty="0">
              <a:ea typeface="+mj-lt"/>
              <a:cs typeface="+mj-lt"/>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5038726" cy="4061978"/>
          </a:xfrm>
        </p:spPr>
        <p:txBody>
          <a:bodyPr vert="horz" lIns="91440" tIns="45720" rIns="91440" bIns="45720" rtlCol="0" anchor="t">
            <a:normAutofit/>
          </a:bodyPr>
          <a:lstStyle/>
          <a:p>
            <a:r>
              <a:rPr lang="en-US" dirty="0">
                <a:ea typeface="+mn-lt"/>
                <a:cs typeface="+mn-lt"/>
              </a:rPr>
              <a:t>Make a list of priorities and concerns</a:t>
            </a:r>
            <a:endParaRPr lang="en-US" dirty="0">
              <a:ea typeface="Lato"/>
              <a:cs typeface="Lato"/>
            </a:endParaRPr>
          </a:p>
          <a:p>
            <a:r>
              <a:rPr lang="en-US" dirty="0">
                <a:ea typeface="+mn-lt"/>
                <a:cs typeface="+mn-lt"/>
              </a:rPr>
              <a:t>Contact the case carrier to discuss goals</a:t>
            </a:r>
            <a:endParaRPr lang="en-US" dirty="0"/>
          </a:p>
          <a:p>
            <a:r>
              <a:rPr lang="en-US" dirty="0">
                <a:ea typeface="+mn-lt"/>
                <a:cs typeface="+mn-lt"/>
              </a:rPr>
              <a:t>Make requests for additional services, testing, or IEP meetings in writing </a:t>
            </a:r>
            <a:endParaRPr lang="en-US" dirty="0"/>
          </a:p>
          <a:p>
            <a:r>
              <a:rPr lang="en-US" dirty="0">
                <a:ea typeface="+mn-lt"/>
                <a:cs typeface="+mn-lt"/>
              </a:rPr>
              <a:t>District is responsible for providing parent with reasonable notice of IEP </a:t>
            </a:r>
            <a:endParaRPr lang="en-US" dirty="0"/>
          </a:p>
          <a:p>
            <a:endParaRPr lang="en-US" dirty="0">
              <a:ea typeface="Lato"/>
              <a:cs typeface="Lato"/>
            </a:endParaRPr>
          </a:p>
        </p:txBody>
      </p:sp>
      <p:pic>
        <p:nvPicPr>
          <p:cNvPr id="4" name="Picture 4" descr="Diagram&#10;&#10;Description automatically generated">
            <a:extLst>
              <a:ext uri="{FF2B5EF4-FFF2-40B4-BE49-F238E27FC236}">
                <a16:creationId xmlns:a16="http://schemas.microsoft.com/office/drawing/2014/main" id="{2740A428-5FE4-89AC-7EBF-20F3E5AE5FD2}"/>
              </a:ext>
            </a:extLst>
          </p:cNvPr>
          <p:cNvPicPr>
            <a:picLocks noChangeAspect="1"/>
          </p:cNvPicPr>
          <p:nvPr/>
        </p:nvPicPr>
        <p:blipFill>
          <a:blip r:embed="rId2"/>
          <a:stretch>
            <a:fillRect/>
          </a:stretch>
        </p:blipFill>
        <p:spPr>
          <a:xfrm>
            <a:off x="6831806" y="1720276"/>
            <a:ext cx="4017167" cy="4727135"/>
          </a:xfrm>
          <a:prstGeom prst="rect">
            <a:avLst/>
          </a:prstGeom>
        </p:spPr>
      </p:pic>
    </p:spTree>
    <p:extLst>
      <p:ext uri="{BB962C8B-B14F-4D97-AF65-F5344CB8AC3E}">
        <p14:creationId xmlns:p14="http://schemas.microsoft.com/office/powerpoint/2010/main" val="3833654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Iep</a:t>
            </a:r>
            <a:r>
              <a:rPr lang="en-US" dirty="0"/>
              <a:t> binder organization </a:t>
            </a:r>
          </a:p>
        </p:txBody>
      </p:sp>
      <p:pic>
        <p:nvPicPr>
          <p:cNvPr id="5" name="DNEdNQaqJAM"/>
          <p:cNvPicPr>
            <a:picLocks noGrp="1" noRot="1" noChangeAspect="1"/>
          </p:cNvPicPr>
          <p:nvPr>
            <p:ph idx="1"/>
            <a:videoFile r:link="rId1"/>
          </p:nvPr>
        </p:nvPicPr>
        <p:blipFill>
          <a:blip r:embed="rId3"/>
          <a:stretch>
            <a:fillRect/>
          </a:stretch>
        </p:blipFill>
        <p:spPr>
          <a:xfrm>
            <a:off x="3822381" y="2636659"/>
            <a:ext cx="4572638" cy="2572109"/>
          </a:xfrm>
          <a:prstGeom prst="rect">
            <a:avLst/>
          </a:prstGeom>
        </p:spPr>
      </p:pic>
    </p:spTree>
    <p:extLst>
      <p:ext uri="{BB962C8B-B14F-4D97-AF65-F5344CB8AC3E}">
        <p14:creationId xmlns:p14="http://schemas.microsoft.com/office/powerpoint/2010/main" val="1487228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Iep</a:t>
            </a:r>
            <a:r>
              <a:rPr lang="en-US" dirty="0"/>
              <a:t> binder organization </a:t>
            </a:r>
          </a:p>
        </p:txBody>
      </p:sp>
      <p:pic>
        <p:nvPicPr>
          <p:cNvPr id="5" name="DNEdNQaqJAM"/>
          <p:cNvPicPr>
            <a:picLocks noGrp="1" noRot="1" noChangeAspect="1"/>
          </p:cNvPicPr>
          <p:nvPr>
            <p:ph idx="1"/>
            <a:videoFile r:link="rId1"/>
          </p:nvPr>
        </p:nvPicPr>
        <p:blipFill>
          <a:blip r:embed="rId3"/>
          <a:stretch>
            <a:fillRect/>
          </a:stretch>
        </p:blipFill>
        <p:spPr>
          <a:xfrm>
            <a:off x="3822381" y="2636659"/>
            <a:ext cx="4572638" cy="2572109"/>
          </a:xfrm>
          <a:prstGeom prst="rect">
            <a:avLst/>
          </a:prstGeom>
        </p:spPr>
      </p:pic>
    </p:spTree>
    <p:extLst>
      <p:ext uri="{BB962C8B-B14F-4D97-AF65-F5344CB8AC3E}">
        <p14:creationId xmlns:p14="http://schemas.microsoft.com/office/powerpoint/2010/main" val="5353145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Other Information</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827432"/>
            <a:ext cx="10315860" cy="4664753"/>
          </a:xfrm>
        </p:spPr>
        <p:txBody>
          <a:bodyPr vert="horz" lIns="91440" tIns="45720" rIns="91440" bIns="45720" rtlCol="0" anchor="t">
            <a:normAutofit lnSpcReduction="10000"/>
          </a:bodyPr>
          <a:lstStyle/>
          <a:p>
            <a:pPr>
              <a:lnSpc>
                <a:spcPct val="100000"/>
              </a:lnSpc>
              <a:spcBef>
                <a:spcPct val="20000"/>
              </a:spcBef>
            </a:pPr>
            <a:r>
              <a:rPr lang="en-US" dirty="0">
                <a:ea typeface="+mn-lt"/>
                <a:cs typeface="+mn-lt"/>
              </a:rPr>
              <a:t>A parent may request an IEP. Just put it in writing and the District will hold a meeting within 30 calendar days (with the exception of breaks consisting of more than 5 days)</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A parent may request copies of existing student records. The District will provide copies within 5 business days</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Parents may request copies of draft IEP and assessment reports prior to the meeting. If available, the District will provide draft copies</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A child placed by parent in private school has the right to a service plan but not FAPE</a:t>
            </a:r>
            <a:endParaRPr lang="en-US" dirty="0"/>
          </a:p>
          <a:p>
            <a:endParaRPr lang="en-US" dirty="0">
              <a:ea typeface="Lato"/>
              <a:cs typeface="Lato"/>
            </a:endParaRPr>
          </a:p>
        </p:txBody>
      </p:sp>
    </p:spTree>
    <p:extLst>
      <p:ext uri="{BB962C8B-B14F-4D97-AF65-F5344CB8AC3E}">
        <p14:creationId xmlns:p14="http://schemas.microsoft.com/office/powerpoint/2010/main" val="1837529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cap="all" dirty="0">
                <a:ea typeface="+mj-lt"/>
                <a:cs typeface="+mj-lt"/>
              </a:rPr>
              <a:t>Other Information</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9951920" cy="4437291"/>
          </a:xfrm>
        </p:spPr>
        <p:txBody>
          <a:bodyPr vert="horz" lIns="91440" tIns="45720" rIns="91440" bIns="45720" rtlCol="0" anchor="t">
            <a:normAutofit/>
          </a:bodyPr>
          <a:lstStyle/>
          <a:p>
            <a:pPr marL="0" indent="0">
              <a:lnSpc>
                <a:spcPct val="100000"/>
              </a:lnSpc>
              <a:spcBef>
                <a:spcPct val="20000"/>
              </a:spcBef>
              <a:buNone/>
            </a:pPr>
            <a:r>
              <a:rPr lang="en-US" dirty="0">
                <a:ea typeface="+mn-lt"/>
                <a:cs typeface="+mn-lt"/>
              </a:rPr>
              <a:t>If you disagree with your child’s IEP, assessment or services you may request intervention at the local level or state level:</a:t>
            </a:r>
          </a:p>
          <a:p>
            <a:pPr marL="0" indent="0">
              <a:lnSpc>
                <a:spcPct val="100000"/>
              </a:lnSpc>
              <a:spcBef>
                <a:spcPct val="20000"/>
              </a:spcBef>
              <a:buNone/>
            </a:pPr>
            <a:endParaRPr lang="en-US" dirty="0">
              <a:ea typeface="+mn-lt"/>
              <a:cs typeface="+mn-lt"/>
            </a:endParaRPr>
          </a:p>
          <a:p>
            <a:pPr marL="0" indent="0">
              <a:lnSpc>
                <a:spcPct val="100000"/>
              </a:lnSpc>
              <a:spcBef>
                <a:spcPct val="20000"/>
              </a:spcBef>
              <a:buNone/>
            </a:pPr>
            <a:r>
              <a:rPr lang="en-US" dirty="0">
                <a:ea typeface="+mn-lt"/>
                <a:cs typeface="+mn-lt"/>
              </a:rPr>
              <a:t>Local Level</a:t>
            </a:r>
          </a:p>
          <a:p>
            <a:pPr lvl="1">
              <a:lnSpc>
                <a:spcPct val="100000"/>
              </a:lnSpc>
              <a:spcBef>
                <a:spcPct val="20000"/>
              </a:spcBef>
            </a:pPr>
            <a:r>
              <a:rPr lang="en-US" dirty="0">
                <a:ea typeface="+mn-lt"/>
                <a:cs typeface="+mn-lt"/>
              </a:rPr>
              <a:t>Case manager/school site</a:t>
            </a:r>
          </a:p>
          <a:p>
            <a:pPr lvl="1">
              <a:lnSpc>
                <a:spcPct val="100000"/>
              </a:lnSpc>
              <a:spcBef>
                <a:spcPct val="20000"/>
              </a:spcBef>
            </a:pPr>
            <a:r>
              <a:rPr lang="en-US" dirty="0">
                <a:ea typeface="+mn-lt"/>
                <a:cs typeface="+mn-lt"/>
              </a:rPr>
              <a:t>SELPA office/Coordinator</a:t>
            </a:r>
          </a:p>
          <a:p>
            <a:pPr lvl="1">
              <a:lnSpc>
                <a:spcPct val="100000"/>
              </a:lnSpc>
              <a:spcBef>
                <a:spcPct val="20000"/>
              </a:spcBef>
            </a:pPr>
            <a:r>
              <a:rPr lang="en-US" dirty="0">
                <a:ea typeface="+mn-lt"/>
                <a:cs typeface="+mn-lt"/>
              </a:rPr>
              <a:t>Alternative Dispute Resolution </a:t>
            </a:r>
          </a:p>
          <a:p>
            <a:pPr lvl="1" indent="0">
              <a:lnSpc>
                <a:spcPct val="100000"/>
              </a:lnSpc>
              <a:spcBef>
                <a:spcPct val="20000"/>
              </a:spcBef>
              <a:buNone/>
            </a:pPr>
            <a:endParaRPr lang="en-US" dirty="0">
              <a:ea typeface="+mn-lt"/>
              <a:cs typeface="+mn-lt"/>
            </a:endParaRPr>
          </a:p>
          <a:p>
            <a:pPr marL="0" indent="0">
              <a:lnSpc>
                <a:spcPct val="100000"/>
              </a:lnSpc>
              <a:spcBef>
                <a:spcPct val="20000"/>
              </a:spcBef>
              <a:buNone/>
            </a:pPr>
            <a:r>
              <a:rPr lang="en-US" dirty="0">
                <a:ea typeface="+mn-lt"/>
                <a:cs typeface="+mn-lt"/>
              </a:rPr>
              <a:t>State Level</a:t>
            </a:r>
          </a:p>
          <a:p>
            <a:pPr lvl="1">
              <a:lnSpc>
                <a:spcPct val="100000"/>
              </a:lnSpc>
              <a:spcBef>
                <a:spcPct val="20000"/>
              </a:spcBef>
            </a:pPr>
            <a:r>
              <a:rPr lang="en-US" dirty="0">
                <a:ea typeface="+mn-lt"/>
                <a:cs typeface="+mn-lt"/>
              </a:rPr>
              <a:t>CDE complaint or Due Process filing </a:t>
            </a:r>
          </a:p>
          <a:p>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3209233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Other Information </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192947" y="1963909"/>
            <a:ext cx="11367081" cy="4642007"/>
          </a:xfrm>
        </p:spPr>
        <p:txBody>
          <a:bodyPr vert="horz" lIns="91440" tIns="45720" rIns="91440" bIns="45720" rtlCol="0" anchor="t">
            <a:normAutofit/>
          </a:bodyPr>
          <a:lstStyle/>
          <a:p>
            <a:pPr>
              <a:lnSpc>
                <a:spcPct val="100000"/>
              </a:lnSpc>
              <a:spcBef>
                <a:spcPct val="20000"/>
              </a:spcBef>
            </a:pPr>
            <a:r>
              <a:rPr lang="en-US" dirty="0">
                <a:ea typeface="+mn-lt"/>
                <a:cs typeface="+mn-lt"/>
              </a:rPr>
              <a:t>If your child is recommended for expulsion or is removed from school placement for over 10 days, the district must hold a Manifestation Determination IEP to determine if the behavior was caused by the disability or a result of the district not providing services in the IEP </a:t>
            </a:r>
          </a:p>
          <a:p>
            <a:pPr marL="0" indent="0">
              <a:lnSpc>
                <a:spcPct val="100000"/>
              </a:lnSpc>
              <a:spcBef>
                <a:spcPct val="20000"/>
              </a:spcBef>
              <a:buNone/>
            </a:pPr>
            <a:endParaRPr lang="en-US" dirty="0">
              <a:ea typeface="+mn-lt"/>
              <a:cs typeface="+mn-lt"/>
            </a:endParaRPr>
          </a:p>
          <a:p>
            <a:pPr>
              <a:lnSpc>
                <a:spcPct val="100000"/>
              </a:lnSpc>
              <a:spcBef>
                <a:spcPct val="20000"/>
              </a:spcBef>
            </a:pPr>
            <a:r>
              <a:rPr lang="en-US" dirty="0">
                <a:ea typeface="+mn-lt"/>
                <a:cs typeface="+mn-lt"/>
              </a:rPr>
              <a:t>A parent has the right to request an IEE (Independent Educational Evaluation) at public expense if they disagree with results of the district assessment. The district either grants the request based on policy or has to file for due process to support the district assessment</a:t>
            </a:r>
            <a:endParaRPr lang="en-US" dirty="0"/>
          </a:p>
          <a:p>
            <a:endParaRPr lang="en-US" dirty="0">
              <a:ea typeface="Lato"/>
              <a:cs typeface="Lato"/>
            </a:endParaRPr>
          </a:p>
        </p:txBody>
      </p:sp>
    </p:spTree>
    <p:extLst>
      <p:ext uri="{BB962C8B-B14F-4D97-AF65-F5344CB8AC3E}">
        <p14:creationId xmlns:p14="http://schemas.microsoft.com/office/powerpoint/2010/main" val="716127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Other Information</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856053" cy="4528276"/>
          </a:xfrm>
        </p:spPr>
        <p:txBody>
          <a:bodyPr vert="horz" lIns="91440" tIns="45720" rIns="91440" bIns="45720" rtlCol="0" anchor="t">
            <a:normAutofit/>
          </a:bodyPr>
          <a:lstStyle/>
          <a:p>
            <a:pPr>
              <a:lnSpc>
                <a:spcPct val="100000"/>
              </a:lnSpc>
              <a:spcBef>
                <a:spcPct val="20000"/>
              </a:spcBef>
            </a:pPr>
            <a:r>
              <a:rPr lang="en-US" dirty="0">
                <a:ea typeface="+mn-lt"/>
                <a:cs typeface="+mn-lt"/>
              </a:rPr>
              <a:t>A parent may request to audio tape an IEP meeting. If this action is desired, a 24-hour notice is required</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All rights transfer to the student whey they reach the age of 18 (Age of Majority) unless they are conserved by the courts</a:t>
            </a:r>
          </a:p>
          <a:p>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37740974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Family &amp; School Partnerships</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90" y="1963909"/>
            <a:ext cx="11635530" cy="4529170"/>
          </a:xfrm>
        </p:spPr>
        <p:txBody>
          <a:bodyPr vert="horz" lIns="91440" tIns="45720" rIns="91440" bIns="45720" rtlCol="0" anchor="t">
            <a:normAutofit fontScale="85000" lnSpcReduction="20000"/>
          </a:bodyPr>
          <a:lstStyle/>
          <a:p>
            <a:pPr>
              <a:lnSpc>
                <a:spcPct val="100000"/>
              </a:lnSpc>
              <a:spcBef>
                <a:spcPct val="20000"/>
              </a:spcBef>
            </a:pPr>
            <a:r>
              <a:rPr lang="en-US" dirty="0">
                <a:ea typeface="+mn-lt"/>
                <a:cs typeface="+mn-lt"/>
              </a:rPr>
              <a:t>Have you ever wondered or thought…</a:t>
            </a:r>
          </a:p>
          <a:p>
            <a:pPr marL="229870" lvl="1" indent="166370">
              <a:lnSpc>
                <a:spcPct val="100000"/>
              </a:lnSpc>
              <a:spcBef>
                <a:spcPct val="20000"/>
              </a:spcBef>
            </a:pPr>
            <a:r>
              <a:rPr lang="en-US" sz="1500" dirty="0">
                <a:ea typeface="+mn-lt"/>
                <a:cs typeface="+mn-lt"/>
              </a:rPr>
              <a:t>How do I communicate with my child’s school?</a:t>
            </a:r>
          </a:p>
          <a:p>
            <a:pPr marL="229870" lvl="1" indent="166370">
              <a:lnSpc>
                <a:spcPct val="100000"/>
              </a:lnSpc>
              <a:spcBef>
                <a:spcPct val="20000"/>
              </a:spcBef>
            </a:pPr>
            <a:r>
              <a:rPr lang="en-US" sz="1500" dirty="0">
                <a:ea typeface="+mn-lt"/>
                <a:cs typeface="+mn-lt"/>
              </a:rPr>
              <a:t>What happened? How did we get here?</a:t>
            </a:r>
          </a:p>
          <a:p>
            <a:pPr marL="229870" lvl="1" indent="166370">
              <a:lnSpc>
                <a:spcPct val="100000"/>
              </a:lnSpc>
              <a:spcBef>
                <a:spcPct val="20000"/>
              </a:spcBef>
            </a:pPr>
            <a:r>
              <a:rPr lang="en-US" sz="1500" dirty="0">
                <a:ea typeface="+mn-lt"/>
                <a:cs typeface="+mn-lt"/>
              </a:rPr>
              <a:t>Did I miss something?</a:t>
            </a:r>
          </a:p>
          <a:p>
            <a:pPr marL="229870" lvl="1" indent="166370">
              <a:lnSpc>
                <a:spcPct val="100000"/>
              </a:lnSpc>
              <a:spcBef>
                <a:spcPct val="20000"/>
              </a:spcBef>
            </a:pPr>
            <a:r>
              <a:rPr lang="en-US" sz="1500" dirty="0">
                <a:ea typeface="+mn-lt"/>
                <a:cs typeface="+mn-lt"/>
              </a:rPr>
              <a:t>What did I do wrong?</a:t>
            </a:r>
          </a:p>
          <a:p>
            <a:pPr marL="229870" lvl="1" indent="166370">
              <a:lnSpc>
                <a:spcPct val="100000"/>
              </a:lnSpc>
              <a:spcBef>
                <a:spcPct val="20000"/>
              </a:spcBef>
            </a:pPr>
            <a:r>
              <a:rPr lang="en-US" sz="1500" dirty="0">
                <a:ea typeface="+mn-lt"/>
                <a:cs typeface="+mn-lt"/>
              </a:rPr>
              <a:t>What is the school doing?</a:t>
            </a:r>
          </a:p>
          <a:p>
            <a:pPr marL="229870" lvl="1" indent="166370">
              <a:lnSpc>
                <a:spcPct val="100000"/>
              </a:lnSpc>
              <a:spcBef>
                <a:spcPct val="20000"/>
              </a:spcBef>
            </a:pPr>
            <a:r>
              <a:rPr lang="en-US" sz="1500" dirty="0">
                <a:ea typeface="+mn-lt"/>
                <a:cs typeface="+mn-lt"/>
              </a:rPr>
              <a:t>Wow, that meeting went so great…how can we keep this up? What made this meeting work? </a:t>
            </a:r>
          </a:p>
          <a:p>
            <a:pPr marL="229870" lvl="1" indent="166370">
              <a:lnSpc>
                <a:spcPct val="100000"/>
              </a:lnSpc>
              <a:spcBef>
                <a:spcPct val="20000"/>
              </a:spcBef>
            </a:pPr>
            <a:r>
              <a:rPr lang="en-US" sz="1500" dirty="0">
                <a:ea typeface="+mn-lt"/>
                <a:cs typeface="+mn-lt"/>
              </a:rPr>
              <a:t>I am worried, who should I talk to first? </a:t>
            </a:r>
          </a:p>
          <a:p>
            <a:pPr marL="229870" lvl="1" indent="166370">
              <a:lnSpc>
                <a:spcPct val="100000"/>
              </a:lnSpc>
              <a:spcBef>
                <a:spcPct val="20000"/>
              </a:spcBef>
            </a:pPr>
            <a:r>
              <a:rPr lang="en-US" sz="1500" dirty="0">
                <a:ea typeface="+mn-lt"/>
                <a:cs typeface="+mn-lt"/>
              </a:rPr>
              <a:t>Who can help me?</a:t>
            </a:r>
          </a:p>
          <a:p>
            <a:pPr marL="229870" lvl="1" indent="166370">
              <a:lnSpc>
                <a:spcPct val="100000"/>
              </a:lnSpc>
              <a:spcBef>
                <a:spcPct val="20000"/>
              </a:spcBef>
            </a:pPr>
            <a:r>
              <a:rPr lang="en-US" sz="1500" dirty="0">
                <a:ea typeface="+mn-lt"/>
                <a:cs typeface="+mn-lt"/>
              </a:rPr>
              <a:t>Am I all alone?  </a:t>
            </a:r>
          </a:p>
          <a:p>
            <a:pPr>
              <a:lnSpc>
                <a:spcPct val="100000"/>
              </a:lnSpc>
              <a:spcBef>
                <a:spcPct val="20000"/>
              </a:spcBef>
            </a:pPr>
            <a:r>
              <a:rPr lang="en-US" dirty="0">
                <a:ea typeface="+mn-lt"/>
                <a:cs typeface="+mn-lt"/>
              </a:rPr>
              <a:t>Have you ever had an issue?</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Have you had things work out great?</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What did you do to make things go smoothly?</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What did the school do? </a:t>
            </a:r>
          </a:p>
          <a:p>
            <a:endParaRPr lang="en-US" dirty="0">
              <a:ea typeface="Lato"/>
              <a:cs typeface="Lato"/>
            </a:endParaRPr>
          </a:p>
          <a:p>
            <a:endParaRPr lang="en-US" dirty="0">
              <a:ea typeface="Lato"/>
              <a:cs typeface="Lato"/>
            </a:endParaRPr>
          </a:p>
        </p:txBody>
      </p:sp>
    </p:spTree>
    <p:extLst>
      <p:ext uri="{BB962C8B-B14F-4D97-AF65-F5344CB8AC3E}">
        <p14:creationId xmlns:p14="http://schemas.microsoft.com/office/powerpoint/2010/main" val="3550195551"/>
      </p:ext>
    </p:extLst>
  </p:cSld>
  <p:clrMapOvr>
    <a:masterClrMapping/>
  </p:clrMapOvr>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Working Together Toward Solutions</a:t>
            </a:r>
            <a:br>
              <a:rPr lang="en-US" dirty="0">
                <a:ea typeface="+mj-lt"/>
                <a:cs typeface="+mj-lt"/>
              </a:rPr>
            </a:br>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a:bodyPr>
          <a:lstStyle/>
          <a:p>
            <a:pPr>
              <a:lnSpc>
                <a:spcPct val="100000"/>
              </a:lnSpc>
              <a:spcBef>
                <a:spcPct val="20000"/>
              </a:spcBef>
            </a:pPr>
            <a:r>
              <a:rPr lang="en-US" dirty="0">
                <a:ea typeface="+mn-lt"/>
                <a:cs typeface="+mn-lt"/>
              </a:rPr>
              <a:t>Developing a positive relationship with your child’s teacher is the first step to success</a:t>
            </a:r>
          </a:p>
          <a:p>
            <a:pPr marL="396557" lvl="2" indent="166370">
              <a:lnSpc>
                <a:spcPct val="100000"/>
              </a:lnSpc>
              <a:spcBef>
                <a:spcPct val="20000"/>
              </a:spcBef>
            </a:pPr>
            <a:r>
              <a:rPr lang="en-US" dirty="0">
                <a:ea typeface="+mn-lt"/>
                <a:cs typeface="+mn-lt"/>
              </a:rPr>
              <a:t>If your child sees you respect the teacher, then they know they can trust them</a:t>
            </a:r>
          </a:p>
          <a:p>
            <a:pPr marL="229870" lvl="1" indent="166370">
              <a:lnSpc>
                <a:spcPct val="100000"/>
              </a:lnSpc>
              <a:spcBef>
                <a:spcPct val="20000"/>
              </a:spcBef>
            </a:pPr>
            <a:endParaRPr lang="en-US" dirty="0">
              <a:ea typeface="+mn-lt"/>
              <a:cs typeface="+mn-lt"/>
            </a:endParaRPr>
          </a:p>
          <a:p>
            <a:pPr marL="229870" lvl="1" indent="166370">
              <a:lnSpc>
                <a:spcPct val="100000"/>
              </a:lnSpc>
              <a:spcBef>
                <a:spcPct val="20000"/>
              </a:spcBef>
            </a:pPr>
            <a:r>
              <a:rPr lang="en-US" dirty="0">
                <a:ea typeface="+mn-lt"/>
                <a:cs typeface="+mn-lt"/>
              </a:rPr>
              <a:t>Developing communication is important</a:t>
            </a:r>
          </a:p>
          <a:p>
            <a:pPr marL="229870" lvl="1" indent="166370">
              <a:lnSpc>
                <a:spcPct val="100000"/>
              </a:lnSpc>
              <a:spcBef>
                <a:spcPct val="20000"/>
              </a:spcBef>
            </a:pPr>
            <a:endParaRPr lang="en-US" dirty="0">
              <a:ea typeface="+mn-lt"/>
              <a:cs typeface="+mn-lt"/>
            </a:endParaRPr>
          </a:p>
          <a:p>
            <a:pPr marL="229870" lvl="1" indent="0">
              <a:lnSpc>
                <a:spcPct val="100000"/>
              </a:lnSpc>
              <a:spcBef>
                <a:spcPct val="20000"/>
              </a:spcBef>
              <a:buNone/>
            </a:pPr>
            <a:endParaRPr lang="en-US" dirty="0">
              <a:ea typeface="+mn-lt"/>
              <a:cs typeface="+mn-lt"/>
            </a:endParaRPr>
          </a:p>
        </p:txBody>
      </p:sp>
    </p:spTree>
    <p:extLst>
      <p:ext uri="{BB962C8B-B14F-4D97-AF65-F5344CB8AC3E}">
        <p14:creationId xmlns:p14="http://schemas.microsoft.com/office/powerpoint/2010/main" val="21001637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Communication</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67112" y="1795244"/>
            <a:ext cx="11314411" cy="4706223"/>
          </a:xfrm>
        </p:spPr>
        <p:txBody>
          <a:bodyPr vert="horz" lIns="91440" tIns="45720" rIns="91440" bIns="45720" rtlCol="0" anchor="t">
            <a:normAutofit lnSpcReduction="10000"/>
          </a:bodyPr>
          <a:lstStyle/>
          <a:p>
            <a:pPr>
              <a:lnSpc>
                <a:spcPct val="100000"/>
              </a:lnSpc>
              <a:spcBef>
                <a:spcPct val="20000"/>
              </a:spcBef>
            </a:pPr>
            <a:r>
              <a:rPr lang="en-US" dirty="0">
                <a:ea typeface="+mn-lt"/>
                <a:cs typeface="+mn-lt"/>
              </a:rPr>
              <a:t>Communicating with school personnel is not always easy. Both staff and parents need to find the best way to communicate for the specific situation.</a:t>
            </a:r>
          </a:p>
          <a:p>
            <a:pPr marL="0" indent="0">
              <a:lnSpc>
                <a:spcPct val="100000"/>
              </a:lnSpc>
              <a:spcBef>
                <a:spcPct val="20000"/>
              </a:spcBef>
              <a:buNone/>
            </a:pPr>
            <a:endParaRPr lang="en-US" dirty="0">
              <a:ea typeface="+mn-lt"/>
              <a:cs typeface="+mn-lt"/>
            </a:endParaRPr>
          </a:p>
          <a:p>
            <a:pPr marL="229870" lvl="1" indent="0">
              <a:lnSpc>
                <a:spcPct val="100000"/>
              </a:lnSpc>
              <a:spcBef>
                <a:spcPct val="20000"/>
              </a:spcBef>
              <a:buNone/>
            </a:pPr>
            <a:r>
              <a:rPr lang="en-US" b="1" u="sng" dirty="0">
                <a:ea typeface="+mn-lt"/>
                <a:cs typeface="+mn-lt"/>
              </a:rPr>
              <a:t>Email</a:t>
            </a:r>
            <a:r>
              <a:rPr lang="en-US" dirty="0">
                <a:ea typeface="+mn-lt"/>
                <a:cs typeface="+mn-lt"/>
              </a:rPr>
              <a:t> - Good for short questions and simple information.</a:t>
            </a:r>
          </a:p>
          <a:p>
            <a:pPr marL="687070" lvl="6" indent="166370">
              <a:lnSpc>
                <a:spcPct val="100000"/>
              </a:lnSpc>
              <a:spcBef>
                <a:spcPct val="20000"/>
              </a:spcBef>
            </a:pPr>
            <a:r>
              <a:rPr lang="en-US" dirty="0">
                <a:ea typeface="+mn-lt"/>
                <a:cs typeface="+mn-lt"/>
              </a:rPr>
              <a:t>Be brief, choose your words wisely (a misplaced comma can change the meaning of a sentence), stick to the topic, use open ended questions, “Can we talk about that…?” “What are your thoughts regarding…?” “When is a good time to meet…?”</a:t>
            </a:r>
          </a:p>
          <a:p>
            <a:pPr marL="687070" lvl="6" indent="166370">
              <a:lnSpc>
                <a:spcPct val="100000"/>
              </a:lnSpc>
              <a:spcBef>
                <a:spcPct val="20000"/>
              </a:spcBef>
            </a:pPr>
            <a:endParaRPr lang="en-US" dirty="0">
              <a:ea typeface="+mn-lt"/>
              <a:cs typeface="+mn-lt"/>
            </a:endParaRPr>
          </a:p>
          <a:p>
            <a:pPr marL="229870" lvl="1" indent="0">
              <a:lnSpc>
                <a:spcPct val="100000"/>
              </a:lnSpc>
              <a:spcBef>
                <a:spcPct val="20000"/>
              </a:spcBef>
              <a:buNone/>
            </a:pPr>
            <a:r>
              <a:rPr lang="en-US" b="1" u="sng" dirty="0">
                <a:ea typeface="+mn-lt"/>
                <a:cs typeface="+mn-lt"/>
              </a:rPr>
              <a:t>Phone Calls </a:t>
            </a:r>
            <a:r>
              <a:rPr lang="en-US" dirty="0">
                <a:ea typeface="+mn-lt"/>
                <a:cs typeface="+mn-lt"/>
              </a:rPr>
              <a:t>– Great way to dialogue on a topic</a:t>
            </a:r>
          </a:p>
          <a:p>
            <a:pPr marL="229870" lvl="1" indent="0">
              <a:lnSpc>
                <a:spcPct val="100000"/>
              </a:lnSpc>
              <a:spcBef>
                <a:spcPct val="20000"/>
              </a:spcBef>
              <a:buNone/>
            </a:pPr>
            <a:endParaRPr lang="en-US" dirty="0">
              <a:ea typeface="+mn-lt"/>
              <a:cs typeface="+mn-lt"/>
            </a:endParaRPr>
          </a:p>
          <a:p>
            <a:pPr marL="229870" lvl="1" indent="0">
              <a:lnSpc>
                <a:spcPct val="100000"/>
              </a:lnSpc>
              <a:spcBef>
                <a:spcPct val="20000"/>
              </a:spcBef>
              <a:buNone/>
            </a:pPr>
            <a:r>
              <a:rPr lang="en-US" b="1" u="sng" dirty="0">
                <a:ea typeface="+mn-lt"/>
                <a:cs typeface="+mn-lt"/>
              </a:rPr>
              <a:t>Notes Home</a:t>
            </a:r>
            <a:r>
              <a:rPr lang="en-US" dirty="0">
                <a:ea typeface="+mn-lt"/>
                <a:cs typeface="+mn-lt"/>
              </a:rPr>
              <a:t>- Like email, responses to questions, obtaining information, asking simple questions providing information</a:t>
            </a:r>
          </a:p>
          <a:p>
            <a:pPr marL="229870" lvl="1" indent="0">
              <a:lnSpc>
                <a:spcPct val="100000"/>
              </a:lnSpc>
              <a:spcBef>
                <a:spcPct val="20000"/>
              </a:spcBef>
              <a:buNone/>
            </a:pPr>
            <a:endParaRPr lang="en-US" dirty="0">
              <a:ea typeface="+mn-lt"/>
              <a:cs typeface="+mn-lt"/>
            </a:endParaRPr>
          </a:p>
          <a:p>
            <a:pPr marL="229870" lvl="1" indent="0">
              <a:lnSpc>
                <a:spcPct val="100000"/>
              </a:lnSpc>
              <a:spcBef>
                <a:spcPct val="20000"/>
              </a:spcBef>
              <a:buNone/>
            </a:pPr>
            <a:r>
              <a:rPr lang="en-US" b="1" u="sng" dirty="0">
                <a:ea typeface="+mn-lt"/>
                <a:cs typeface="+mn-lt"/>
              </a:rPr>
              <a:t>Meetings </a:t>
            </a:r>
            <a:r>
              <a:rPr lang="en-US" dirty="0">
                <a:ea typeface="+mn-lt"/>
                <a:cs typeface="+mn-lt"/>
              </a:rPr>
              <a:t>- More complex issues that need problem solving, dialogue, multiple people involved</a:t>
            </a:r>
          </a:p>
          <a:p>
            <a:pPr>
              <a:lnSpc>
                <a:spcPct val="100000"/>
              </a:lnSpc>
              <a:spcBef>
                <a:spcPct val="20000"/>
              </a:spcBef>
            </a:pPr>
            <a:endParaRPr lang="en-US" dirty="0">
              <a:ea typeface="+mn-lt"/>
              <a:cs typeface="+mn-lt"/>
            </a:endParaRPr>
          </a:p>
          <a:p>
            <a:endParaRPr lang="en-US" dirty="0">
              <a:ea typeface="Lato"/>
              <a:cs typeface="Lato"/>
            </a:endParaRPr>
          </a:p>
        </p:txBody>
      </p:sp>
    </p:spTree>
    <p:extLst>
      <p:ext uri="{BB962C8B-B14F-4D97-AF65-F5344CB8AC3E}">
        <p14:creationId xmlns:p14="http://schemas.microsoft.com/office/powerpoint/2010/main" val="427670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Effective Communication Skills</a:t>
            </a:r>
            <a:br>
              <a:rPr lang="en-US" dirty="0">
                <a:ea typeface="+mj-lt"/>
                <a:cs typeface="+mj-lt"/>
              </a:rPr>
            </a:br>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a:bodyPr>
          <a:lstStyle/>
          <a:p>
            <a:pPr>
              <a:lnSpc>
                <a:spcPct val="100000"/>
              </a:lnSpc>
              <a:spcBef>
                <a:spcPct val="20000"/>
              </a:spcBef>
            </a:pPr>
            <a:r>
              <a:rPr lang="en-US" dirty="0">
                <a:ea typeface="+mn-lt"/>
                <a:cs typeface="+mn-lt"/>
              </a:rPr>
              <a:t>Make eye contact </a:t>
            </a:r>
          </a:p>
          <a:p>
            <a:pPr>
              <a:lnSpc>
                <a:spcPct val="100000"/>
              </a:lnSpc>
              <a:spcBef>
                <a:spcPct val="20000"/>
              </a:spcBef>
            </a:pPr>
            <a:r>
              <a:rPr lang="en-US" dirty="0">
                <a:ea typeface="+mn-lt"/>
                <a:cs typeface="+mn-lt"/>
              </a:rPr>
              <a:t>Give the speaker your undivided attention</a:t>
            </a:r>
          </a:p>
          <a:p>
            <a:pPr>
              <a:lnSpc>
                <a:spcPct val="100000"/>
              </a:lnSpc>
              <a:spcBef>
                <a:spcPct val="20000"/>
              </a:spcBef>
            </a:pPr>
            <a:r>
              <a:rPr lang="en-US" dirty="0">
                <a:ea typeface="+mn-lt"/>
                <a:cs typeface="+mn-lt"/>
              </a:rPr>
              <a:t>Body language</a:t>
            </a:r>
          </a:p>
          <a:p>
            <a:pPr>
              <a:lnSpc>
                <a:spcPct val="100000"/>
              </a:lnSpc>
              <a:spcBef>
                <a:spcPct val="20000"/>
              </a:spcBef>
            </a:pPr>
            <a:r>
              <a:rPr lang="en-US" dirty="0">
                <a:ea typeface="+mn-lt"/>
                <a:cs typeface="+mn-lt"/>
              </a:rPr>
              <a:t>Speak in a positive tone</a:t>
            </a:r>
          </a:p>
          <a:p>
            <a:pPr>
              <a:lnSpc>
                <a:spcPct val="100000"/>
              </a:lnSpc>
              <a:spcBef>
                <a:spcPct val="20000"/>
              </a:spcBef>
            </a:pPr>
            <a:r>
              <a:rPr lang="en-US" dirty="0">
                <a:ea typeface="+mn-lt"/>
                <a:cs typeface="+mn-lt"/>
              </a:rPr>
              <a:t>Be an active listener</a:t>
            </a:r>
          </a:p>
          <a:p>
            <a:pPr>
              <a:lnSpc>
                <a:spcPct val="100000"/>
              </a:lnSpc>
              <a:spcBef>
                <a:spcPct val="20000"/>
              </a:spcBef>
            </a:pPr>
            <a:r>
              <a:rPr lang="en-US" dirty="0">
                <a:ea typeface="+mn-lt"/>
                <a:cs typeface="+mn-lt"/>
              </a:rPr>
              <a:t>Speak concisely </a:t>
            </a:r>
          </a:p>
          <a:p>
            <a:pPr>
              <a:lnSpc>
                <a:spcPct val="100000"/>
              </a:lnSpc>
              <a:spcBef>
                <a:spcPct val="20000"/>
              </a:spcBef>
            </a:pPr>
            <a:r>
              <a:rPr lang="en-US" dirty="0">
                <a:ea typeface="+mn-lt"/>
                <a:cs typeface="+mn-lt"/>
              </a:rPr>
              <a:t>Be open-minded</a:t>
            </a:r>
          </a:p>
          <a:p>
            <a:pPr>
              <a:lnSpc>
                <a:spcPct val="100000"/>
              </a:lnSpc>
              <a:spcBef>
                <a:spcPct val="20000"/>
              </a:spcBef>
            </a:pPr>
            <a:endParaRPr lang="en-US" dirty="0">
              <a:ea typeface="+mn-lt"/>
              <a:cs typeface="+mn-lt"/>
            </a:endParaRPr>
          </a:p>
          <a:p>
            <a:pPr>
              <a:lnSpc>
                <a:spcPct val="100000"/>
              </a:lnSpc>
              <a:spcBef>
                <a:spcPct val="20000"/>
              </a:spcBef>
            </a:pPr>
            <a:endParaRPr lang="en-US" dirty="0">
              <a:ea typeface="Lato"/>
              <a:cs typeface="Lato"/>
            </a:endParaRPr>
          </a:p>
        </p:txBody>
      </p:sp>
    </p:spTree>
    <p:extLst>
      <p:ext uri="{BB962C8B-B14F-4D97-AF65-F5344CB8AC3E}">
        <p14:creationId xmlns:p14="http://schemas.microsoft.com/office/powerpoint/2010/main" val="35453786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fontScale="90000"/>
          </a:bodyPr>
          <a:lstStyle/>
          <a:p>
            <a:br>
              <a:rPr lang="en-US" cap="all" dirty="0">
                <a:ea typeface="+mj-lt"/>
                <a:cs typeface="+mj-lt"/>
              </a:rPr>
            </a:br>
            <a:endParaRPr lang="en-US" cap="all" dirty="0">
              <a:ea typeface="+mj-lt"/>
              <a:cs typeface="+mj-lt"/>
            </a:endParaRPr>
          </a:p>
          <a:p>
            <a:r>
              <a:rPr lang="en-US" dirty="0">
                <a:ea typeface="+mj-lt"/>
                <a:cs typeface="+mj-lt"/>
              </a:rPr>
              <a:t>Working Together At IEP Meetings</a:t>
            </a:r>
            <a:br>
              <a:rPr lang="en-US" dirty="0">
                <a:ea typeface="+mj-lt"/>
                <a:cs typeface="+mj-lt"/>
              </a:rPr>
            </a:br>
            <a:endParaRPr lang="en-US" cap="all" dirty="0">
              <a:ea typeface="+mj-lt"/>
              <a:cs typeface="+mj-lt"/>
            </a:endParaRPr>
          </a:p>
          <a:p>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352338" y="1963909"/>
            <a:ext cx="11501306" cy="4323560"/>
          </a:xfrm>
        </p:spPr>
        <p:txBody>
          <a:bodyPr vert="horz" lIns="91440" tIns="45720" rIns="91440" bIns="45720" rtlCol="0" anchor="t">
            <a:normAutofit fontScale="85000" lnSpcReduction="20000"/>
          </a:bodyPr>
          <a:lstStyle/>
          <a:p>
            <a:pPr>
              <a:lnSpc>
                <a:spcPct val="100000"/>
              </a:lnSpc>
              <a:spcBef>
                <a:spcPct val="20000"/>
              </a:spcBef>
            </a:pPr>
            <a:r>
              <a:rPr lang="en-US" dirty="0">
                <a:ea typeface="+mn-lt"/>
                <a:cs typeface="+mn-lt"/>
              </a:rPr>
              <a:t>Be organized</a:t>
            </a:r>
          </a:p>
          <a:p>
            <a:pPr marL="229870" lvl="1" indent="166370">
              <a:lnSpc>
                <a:spcPct val="100000"/>
              </a:lnSpc>
              <a:spcBef>
                <a:spcPct val="20000"/>
              </a:spcBef>
            </a:pPr>
            <a:r>
              <a:rPr lang="en-US" dirty="0">
                <a:ea typeface="+mn-lt"/>
                <a:cs typeface="+mn-lt"/>
              </a:rPr>
              <a:t>Create an IEP folder</a:t>
            </a:r>
          </a:p>
          <a:p>
            <a:pPr marL="229870" lvl="1" indent="166370">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Communicate issues to staff before the meeting </a:t>
            </a:r>
          </a:p>
          <a:p>
            <a:pPr marL="229870" lvl="1" indent="166370">
              <a:lnSpc>
                <a:spcPct val="100000"/>
              </a:lnSpc>
              <a:spcBef>
                <a:spcPct val="20000"/>
              </a:spcBef>
            </a:pPr>
            <a:r>
              <a:rPr lang="en-US" dirty="0">
                <a:ea typeface="+mn-lt"/>
                <a:cs typeface="+mn-lt"/>
              </a:rPr>
              <a:t>Create a list of questions/concerns</a:t>
            </a:r>
          </a:p>
          <a:p>
            <a:pPr marL="229870" lvl="1" indent="166370">
              <a:lnSpc>
                <a:spcPct val="100000"/>
              </a:lnSpc>
              <a:spcBef>
                <a:spcPct val="20000"/>
              </a:spcBef>
            </a:pPr>
            <a:r>
              <a:rPr lang="en-US" dirty="0">
                <a:ea typeface="+mn-lt"/>
                <a:cs typeface="+mn-lt"/>
              </a:rPr>
              <a:t>more gets done if people are prepared</a:t>
            </a:r>
          </a:p>
          <a:p>
            <a:pPr marL="229870" lvl="1" indent="166370">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Be on time</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Prepare questions and concerns </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Bring a positive attitude</a:t>
            </a:r>
          </a:p>
          <a:p>
            <a:pPr lvl="1">
              <a:lnSpc>
                <a:spcPct val="100000"/>
              </a:lnSpc>
              <a:spcBef>
                <a:spcPct val="20000"/>
              </a:spcBef>
            </a:pPr>
            <a:r>
              <a:rPr lang="en-US" dirty="0">
                <a:ea typeface="+mn-lt"/>
                <a:cs typeface="+mn-lt"/>
              </a:rPr>
              <a:t>Hope for the best but be prepared to ask questions</a:t>
            </a:r>
          </a:p>
          <a:p>
            <a:pPr lvl="1">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Remember, the IEP is an ever-changing document and is individualized to your child </a:t>
            </a: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Lato"/>
              <a:cs typeface="Lato"/>
            </a:endParaRPr>
          </a:p>
        </p:txBody>
      </p:sp>
    </p:spTree>
    <p:extLst>
      <p:ext uri="{BB962C8B-B14F-4D97-AF65-F5344CB8AC3E}">
        <p14:creationId xmlns:p14="http://schemas.microsoft.com/office/powerpoint/2010/main" val="13940796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Advocating During The IEP</a:t>
            </a:r>
            <a:endParaRPr lang="en-US" dirty="0"/>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fontScale="92500" lnSpcReduction="10000"/>
          </a:bodyPr>
          <a:lstStyle/>
          <a:p>
            <a:pPr>
              <a:lnSpc>
                <a:spcPct val="150000"/>
              </a:lnSpc>
              <a:spcBef>
                <a:spcPct val="20000"/>
              </a:spcBef>
            </a:pPr>
            <a:r>
              <a:rPr lang="en-US" dirty="0">
                <a:ea typeface="+mn-lt"/>
                <a:cs typeface="+mn-lt"/>
              </a:rPr>
              <a:t>Write down your concerns before the meeting </a:t>
            </a:r>
          </a:p>
          <a:p>
            <a:pPr>
              <a:lnSpc>
                <a:spcPct val="150000"/>
              </a:lnSpc>
              <a:spcBef>
                <a:spcPct val="20000"/>
              </a:spcBef>
            </a:pPr>
            <a:endParaRPr lang="en-US" dirty="0">
              <a:ea typeface="+mn-lt"/>
              <a:cs typeface="+mn-lt"/>
            </a:endParaRPr>
          </a:p>
          <a:p>
            <a:pPr>
              <a:lnSpc>
                <a:spcPct val="150000"/>
              </a:lnSpc>
              <a:spcBef>
                <a:spcPct val="20000"/>
              </a:spcBef>
            </a:pPr>
            <a:r>
              <a:rPr lang="en-US" dirty="0">
                <a:ea typeface="+mn-lt"/>
                <a:cs typeface="+mn-lt"/>
              </a:rPr>
              <a:t>Review the IEP document and notes</a:t>
            </a:r>
          </a:p>
          <a:p>
            <a:pPr>
              <a:lnSpc>
                <a:spcPct val="150000"/>
              </a:lnSpc>
              <a:spcBef>
                <a:spcPct val="20000"/>
              </a:spcBef>
            </a:pPr>
            <a:endParaRPr lang="en-US" dirty="0">
              <a:ea typeface="+mn-lt"/>
              <a:cs typeface="+mn-lt"/>
            </a:endParaRPr>
          </a:p>
          <a:p>
            <a:pPr>
              <a:lnSpc>
                <a:spcPct val="100000"/>
              </a:lnSpc>
              <a:spcBef>
                <a:spcPct val="20000"/>
              </a:spcBef>
            </a:pPr>
            <a:r>
              <a:rPr lang="en-US" dirty="0">
                <a:ea typeface="+mn-lt"/>
                <a:cs typeface="+mn-lt"/>
              </a:rPr>
              <a:t>Write a parent comment after the meeting with your consent if you feel something is missing</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Ask open ended questions.  </a:t>
            </a:r>
          </a:p>
          <a:p>
            <a:pPr lvl="1">
              <a:lnSpc>
                <a:spcPct val="100000"/>
              </a:lnSpc>
              <a:spcBef>
                <a:spcPct val="20000"/>
              </a:spcBef>
            </a:pPr>
            <a:r>
              <a:rPr lang="en-US" dirty="0">
                <a:ea typeface="+mn-lt"/>
                <a:cs typeface="+mn-lt"/>
              </a:rPr>
              <a:t>Why do you believe…? </a:t>
            </a:r>
          </a:p>
          <a:p>
            <a:pPr lvl="1">
              <a:lnSpc>
                <a:spcPct val="100000"/>
              </a:lnSpc>
              <a:spcBef>
                <a:spcPct val="20000"/>
              </a:spcBef>
            </a:pPr>
            <a:r>
              <a:rPr lang="en-US" dirty="0">
                <a:ea typeface="+mn-lt"/>
                <a:cs typeface="+mn-lt"/>
              </a:rPr>
              <a:t>Have you considered…? </a:t>
            </a:r>
          </a:p>
          <a:p>
            <a:pPr>
              <a:lnSpc>
                <a:spcPct val="15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Lato"/>
              <a:cs typeface="Lato"/>
            </a:endParaRPr>
          </a:p>
        </p:txBody>
      </p:sp>
    </p:spTree>
    <p:extLst>
      <p:ext uri="{BB962C8B-B14F-4D97-AF65-F5344CB8AC3E}">
        <p14:creationId xmlns:p14="http://schemas.microsoft.com/office/powerpoint/2010/main" val="772751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Advocating After The IEP</a:t>
            </a:r>
            <a:br>
              <a:rPr lang="en-US" dirty="0"/>
            </a:br>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lnSpcReduction="10000"/>
          </a:bodyPr>
          <a:lstStyle/>
          <a:p>
            <a:pPr>
              <a:lnSpc>
                <a:spcPct val="100000"/>
              </a:lnSpc>
              <a:spcBef>
                <a:spcPct val="20000"/>
              </a:spcBef>
            </a:pPr>
            <a:r>
              <a:rPr lang="en-US" dirty="0">
                <a:ea typeface="+mn-lt"/>
                <a:cs typeface="+mn-lt"/>
              </a:rPr>
              <a:t>Put your requests and concerns is writing</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Ask for an IEP team meeting</a:t>
            </a:r>
          </a:p>
          <a:p>
            <a:pPr marL="229870" lvl="1" indent="166370">
              <a:lnSpc>
                <a:spcPct val="100000"/>
              </a:lnSpc>
              <a:spcBef>
                <a:spcPct val="20000"/>
              </a:spcBef>
            </a:pPr>
            <a:r>
              <a:rPr lang="en-US" dirty="0">
                <a:ea typeface="+mn-lt"/>
                <a:cs typeface="+mn-lt"/>
              </a:rPr>
              <a:t>Put the request in writing</a:t>
            </a:r>
          </a:p>
          <a:p>
            <a:pPr marL="229870" lvl="1" indent="166370">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Ask for a meeting with the teacher or administration or other staff to help you understand the school’s offer</a:t>
            </a:r>
          </a:p>
          <a:p>
            <a:pPr>
              <a:lnSpc>
                <a:spcPct val="100000"/>
              </a:lnSpc>
              <a:spcBef>
                <a:spcPct val="20000"/>
              </a:spcBef>
            </a:pPr>
            <a:endParaRPr lang="en-US" dirty="0">
              <a:ea typeface="+mn-lt"/>
              <a:cs typeface="+mn-lt"/>
            </a:endParaRPr>
          </a:p>
          <a:p>
            <a:pPr>
              <a:lnSpc>
                <a:spcPct val="100000"/>
              </a:lnSpc>
              <a:spcBef>
                <a:spcPct val="20000"/>
              </a:spcBef>
            </a:pPr>
            <a:r>
              <a:rPr lang="en-US" dirty="0">
                <a:ea typeface="+mn-lt"/>
                <a:cs typeface="+mn-lt"/>
              </a:rPr>
              <a:t>Consent only to what you agree with in the offer</a:t>
            </a:r>
          </a:p>
          <a:p>
            <a:pPr marL="229870" lvl="1" indent="166370">
              <a:lnSpc>
                <a:spcPct val="100000"/>
              </a:lnSpc>
              <a:spcBef>
                <a:spcPct val="20000"/>
              </a:spcBef>
            </a:pPr>
            <a:r>
              <a:rPr lang="en-US" dirty="0">
                <a:ea typeface="+mn-lt"/>
                <a:cs typeface="+mn-lt"/>
              </a:rPr>
              <a:t>The school will implement the services that you agree with and will work with you to resolve the remaining issues</a:t>
            </a: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Lato"/>
              <a:cs typeface="Lato"/>
            </a:endParaRPr>
          </a:p>
        </p:txBody>
      </p:sp>
    </p:spTree>
    <p:extLst>
      <p:ext uri="{BB962C8B-B14F-4D97-AF65-F5344CB8AC3E}">
        <p14:creationId xmlns:p14="http://schemas.microsoft.com/office/powerpoint/2010/main" val="237048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ea typeface="+mj-lt"/>
                <a:cs typeface="+mj-lt"/>
              </a:rPr>
              <a:t>Seek Mutual Purposes</a:t>
            </a:r>
            <a:br>
              <a:rPr lang="en-US" dirty="0"/>
            </a:br>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a:bodyPr>
          <a:lstStyle/>
          <a:p>
            <a:pPr>
              <a:lnSpc>
                <a:spcPct val="100000"/>
              </a:lnSpc>
              <a:spcBef>
                <a:spcPct val="20000"/>
              </a:spcBef>
            </a:pPr>
            <a:r>
              <a:rPr lang="en-US">
                <a:ea typeface="+mn-lt"/>
                <a:cs typeface="+mn-lt"/>
              </a:rPr>
              <a:t>Try to find mutual areas of agreement</a:t>
            </a:r>
            <a:endParaRPr lang="en-US" dirty="0">
              <a:ea typeface="+mn-lt"/>
              <a:cs typeface="+mn-lt"/>
            </a:endParaRPr>
          </a:p>
          <a:p>
            <a:pPr>
              <a:lnSpc>
                <a:spcPct val="100000"/>
              </a:lnSpc>
              <a:spcBef>
                <a:spcPct val="20000"/>
              </a:spcBef>
            </a:pPr>
            <a:r>
              <a:rPr lang="en-US" dirty="0">
                <a:ea typeface="+mn-lt"/>
                <a:cs typeface="+mn-lt"/>
              </a:rPr>
              <a:t>Be open to other choices/ideas</a:t>
            </a:r>
          </a:p>
          <a:p>
            <a:pPr>
              <a:lnSpc>
                <a:spcPct val="100000"/>
              </a:lnSpc>
              <a:spcBef>
                <a:spcPct val="20000"/>
              </a:spcBef>
            </a:pPr>
            <a:r>
              <a:rPr lang="en-US" dirty="0">
                <a:ea typeface="+mn-lt"/>
                <a:cs typeface="+mn-lt"/>
              </a:rPr>
              <a:t>Communicate your core needs and beliefs </a:t>
            </a:r>
          </a:p>
          <a:p>
            <a:pPr>
              <a:lnSpc>
                <a:spcPct val="100000"/>
              </a:lnSpc>
              <a:spcBef>
                <a:spcPct val="20000"/>
              </a:spcBef>
            </a:pPr>
            <a:r>
              <a:rPr lang="en-US" dirty="0">
                <a:ea typeface="+mn-lt"/>
                <a:cs typeface="+mn-lt"/>
              </a:rPr>
              <a:t>Stay focused on the needs of your child</a:t>
            </a:r>
          </a:p>
          <a:p>
            <a:pPr>
              <a:lnSpc>
                <a:spcPct val="100000"/>
              </a:lnSpc>
              <a:spcBef>
                <a:spcPct val="20000"/>
              </a:spcBef>
            </a:pPr>
            <a:r>
              <a:rPr lang="en-US" dirty="0">
                <a:ea typeface="+mn-lt"/>
                <a:cs typeface="+mn-lt"/>
              </a:rPr>
              <a:t>Ask questions, the only “bad” question is the one NOT asked</a:t>
            </a: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Lato"/>
              <a:cs typeface="Lato"/>
            </a:endParaRPr>
          </a:p>
        </p:txBody>
      </p:sp>
      <p:pic>
        <p:nvPicPr>
          <p:cNvPr id="4" name="Picture 4">
            <a:extLst>
              <a:ext uri="{FF2B5EF4-FFF2-40B4-BE49-F238E27FC236}">
                <a16:creationId xmlns:a16="http://schemas.microsoft.com/office/drawing/2014/main" id="{5FD0BF00-0E7A-FDFD-391A-E9CB0FF6BF34}"/>
              </a:ext>
            </a:extLst>
          </p:cNvPr>
          <p:cNvPicPr>
            <a:picLocks noChangeAspect="1"/>
          </p:cNvPicPr>
          <p:nvPr/>
        </p:nvPicPr>
        <p:blipFill>
          <a:blip r:embed="rId2"/>
          <a:stretch>
            <a:fillRect/>
          </a:stretch>
        </p:blipFill>
        <p:spPr>
          <a:xfrm>
            <a:off x="4617244" y="4567040"/>
            <a:ext cx="2743200" cy="1914921"/>
          </a:xfrm>
          <a:prstGeom prst="rect">
            <a:avLst/>
          </a:prstGeom>
        </p:spPr>
      </p:pic>
    </p:spTree>
    <p:extLst>
      <p:ext uri="{BB962C8B-B14F-4D97-AF65-F5344CB8AC3E}">
        <p14:creationId xmlns:p14="http://schemas.microsoft.com/office/powerpoint/2010/main" val="11830639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cap="all" dirty="0">
                <a:ea typeface="+mj-lt"/>
                <a:cs typeface="+mj-lt"/>
              </a:rPr>
              <a:t>WHAT TO DO IF THINGS ARE NOT WORKING?</a:t>
            </a:r>
            <a:endParaRPr lang="en-US" dirty="0"/>
          </a:p>
          <a:p>
            <a:endParaRPr lang="en-US" cap="all" dirty="0">
              <a:ea typeface="Lato Black"/>
              <a:cs typeface="Lato Black"/>
            </a:endParaRPr>
          </a:p>
        </p:txBody>
      </p:sp>
      <p:sp>
        <p:nvSpPr>
          <p:cNvPr id="3" name="Content Placeholder 2">
            <a:extLst>
              <a:ext uri="{FF2B5EF4-FFF2-40B4-BE49-F238E27FC236}">
                <a16:creationId xmlns:a16="http://schemas.microsoft.com/office/drawing/2014/main" id="{FD947143-9CDB-65BC-86AE-B56AAC7FF873}"/>
              </a:ext>
            </a:extLst>
          </p:cNvPr>
          <p:cNvSpPr>
            <a:spLocks noGrp="1"/>
          </p:cNvSpPr>
          <p:nvPr>
            <p:ph idx="1"/>
          </p:nvPr>
        </p:nvSpPr>
        <p:spPr>
          <a:xfrm>
            <a:off x="838200" y="1963909"/>
            <a:ext cx="10543323" cy="4323560"/>
          </a:xfrm>
        </p:spPr>
        <p:txBody>
          <a:bodyPr vert="horz" lIns="91440" tIns="45720" rIns="91440" bIns="45720" rtlCol="0" anchor="t">
            <a:normAutofit/>
          </a:bodyPr>
          <a:lstStyle/>
          <a:p>
            <a:pPr marL="971550" lvl="1" indent="-514350">
              <a:lnSpc>
                <a:spcPct val="100000"/>
              </a:lnSpc>
              <a:spcBef>
                <a:spcPct val="20000"/>
              </a:spcBef>
              <a:buAutoNum type="arabicPeriod"/>
            </a:pPr>
            <a:r>
              <a:rPr lang="en-US" dirty="0">
                <a:ea typeface="+mn-lt"/>
                <a:cs typeface="+mn-lt"/>
              </a:rPr>
              <a:t>Ask for a facilitated IEP Team Meeting</a:t>
            </a:r>
          </a:p>
          <a:p>
            <a:pPr marL="971550" lvl="1" indent="-514350">
              <a:lnSpc>
                <a:spcPct val="150000"/>
              </a:lnSpc>
              <a:spcBef>
                <a:spcPct val="20000"/>
              </a:spcBef>
              <a:buAutoNum type="arabicPeriod"/>
            </a:pPr>
            <a:r>
              <a:rPr lang="en-US" dirty="0">
                <a:ea typeface="+mn-lt"/>
                <a:cs typeface="+mn-lt"/>
              </a:rPr>
              <a:t>Request a meeting with District Administration</a:t>
            </a:r>
          </a:p>
          <a:p>
            <a:pPr marL="971550" lvl="1" indent="-514350">
              <a:lnSpc>
                <a:spcPct val="100000"/>
              </a:lnSpc>
              <a:spcBef>
                <a:spcPct val="20000"/>
              </a:spcBef>
              <a:buAutoNum type="arabicPeriod"/>
            </a:pPr>
            <a:r>
              <a:rPr lang="en-US" dirty="0">
                <a:ea typeface="+mn-lt"/>
                <a:cs typeface="+mn-lt"/>
              </a:rPr>
              <a:t>Call your SELPA and find out what local dispute resolution is available</a:t>
            </a:r>
          </a:p>
          <a:p>
            <a:pPr marL="971550" lvl="1" indent="-514350">
              <a:lnSpc>
                <a:spcPct val="150000"/>
              </a:lnSpc>
              <a:spcBef>
                <a:spcPct val="20000"/>
              </a:spcBef>
              <a:buAutoNum type="arabicPeriod"/>
            </a:pPr>
            <a:r>
              <a:rPr lang="en-US" dirty="0">
                <a:ea typeface="+mn-lt"/>
                <a:cs typeface="+mn-lt"/>
              </a:rPr>
              <a:t>File a CDE complaint</a:t>
            </a:r>
          </a:p>
          <a:p>
            <a:pPr marL="971550" lvl="1" indent="-514350">
              <a:lnSpc>
                <a:spcPct val="150000"/>
              </a:lnSpc>
              <a:spcBef>
                <a:spcPct val="20000"/>
              </a:spcBef>
              <a:buAutoNum type="arabicPeriod"/>
            </a:pPr>
            <a:r>
              <a:rPr lang="en-US" dirty="0">
                <a:ea typeface="+mn-lt"/>
                <a:cs typeface="+mn-lt"/>
              </a:rPr>
              <a:t>Mediation only request</a:t>
            </a:r>
          </a:p>
          <a:p>
            <a:pPr marL="229870" lvl="1" indent="0">
              <a:lnSpc>
                <a:spcPct val="100000"/>
              </a:lnSpc>
              <a:spcBef>
                <a:spcPct val="20000"/>
              </a:spcBef>
              <a:buNone/>
            </a:pPr>
            <a:endParaRPr lang="en-US" dirty="0">
              <a:ea typeface="+mn-lt"/>
              <a:cs typeface="+mn-lt"/>
            </a:endParaRPr>
          </a:p>
          <a:p>
            <a:pPr marL="572770" lvl="1" indent="-342900">
              <a:lnSpc>
                <a:spcPct val="100000"/>
              </a:lnSpc>
              <a:spcBef>
                <a:spcPct val="20000"/>
              </a:spcBef>
            </a:pPr>
            <a:r>
              <a:rPr lang="en-US" dirty="0">
                <a:ea typeface="+mn-lt"/>
                <a:cs typeface="+mn-lt"/>
              </a:rPr>
              <a:t>If all else fails:  You have the right to file for DUE PROCESS</a:t>
            </a: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a:p>
            <a:pPr>
              <a:lnSpc>
                <a:spcPct val="100000"/>
              </a:lnSpc>
              <a:spcBef>
                <a:spcPct val="20000"/>
              </a:spcBef>
            </a:pPr>
            <a:endParaRPr lang="en-US" dirty="0">
              <a:ea typeface="+mn-lt"/>
              <a:cs typeface="+mn-lt"/>
            </a:endParaRPr>
          </a:p>
        </p:txBody>
      </p:sp>
    </p:spTree>
    <p:extLst>
      <p:ext uri="{BB962C8B-B14F-4D97-AF65-F5344CB8AC3E}">
        <p14:creationId xmlns:p14="http://schemas.microsoft.com/office/powerpoint/2010/main" val="26307320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grass, person, outdoor, playing&#10;&#10;Description automatically generated">
            <a:extLst>
              <a:ext uri="{FF2B5EF4-FFF2-40B4-BE49-F238E27FC236}">
                <a16:creationId xmlns:a16="http://schemas.microsoft.com/office/drawing/2014/main" id="{0DCC57C5-C5AA-4CF8-AF7B-FBA0734CE743}"/>
              </a:ext>
            </a:extLst>
          </p:cNvPr>
          <p:cNvPicPr>
            <a:picLocks noGrp="1" noChangeAspect="1"/>
          </p:cNvPicPr>
          <p:nvPr>
            <p:ph sz="half" idx="2"/>
          </p:nvPr>
        </p:nvPicPr>
        <p:blipFill rotWithShape="1">
          <a:blip r:embed="rId2"/>
          <a:srcRect l="5870" r="11465" b="-1"/>
          <a:stretch/>
        </p:blipFill>
        <p:spPr>
          <a:xfrm>
            <a:off x="839788" y="2505075"/>
            <a:ext cx="5157787" cy="3684588"/>
          </a:xfrm>
          <a:noFill/>
        </p:spPr>
      </p:pic>
      <p:sp>
        <p:nvSpPr>
          <p:cNvPr id="6" name="TextBox 5">
            <a:extLst>
              <a:ext uri="{FF2B5EF4-FFF2-40B4-BE49-F238E27FC236}">
                <a16:creationId xmlns:a16="http://schemas.microsoft.com/office/drawing/2014/main" id="{31543C55-6A13-6734-B9AB-B4089C91AFB0}"/>
              </a:ext>
            </a:extLst>
          </p:cNvPr>
          <p:cNvSpPr txBox="1"/>
          <p:nvPr/>
        </p:nvSpPr>
        <p:spPr>
          <a:xfrm>
            <a:off x="3576637" y="1681163"/>
            <a:ext cx="5183188" cy="823912"/>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spcAft>
                <a:spcPts val="600"/>
              </a:spcAft>
            </a:pPr>
            <a:r>
              <a:rPr lang="en-US" sz="2400">
                <a:solidFill>
                  <a:schemeClr val="accent1"/>
                </a:solidFill>
              </a:rPr>
              <a:t>Positive relationships lead to student success​</a:t>
            </a:r>
          </a:p>
        </p:txBody>
      </p:sp>
      <p:pic>
        <p:nvPicPr>
          <p:cNvPr id="5" name="Picture 5">
            <a:extLst>
              <a:ext uri="{FF2B5EF4-FFF2-40B4-BE49-F238E27FC236}">
                <a16:creationId xmlns:a16="http://schemas.microsoft.com/office/drawing/2014/main" id="{E96D1876-0538-B2BB-D850-D00EDDA8D406}"/>
              </a:ext>
            </a:extLst>
          </p:cNvPr>
          <p:cNvPicPr>
            <a:picLocks noChangeAspect="1"/>
          </p:cNvPicPr>
          <p:nvPr/>
        </p:nvPicPr>
        <p:blipFill rotWithShape="1">
          <a:blip r:embed="rId3"/>
          <a:srcRect l="6028" r="9096" b="-2"/>
          <a:stretch/>
        </p:blipFill>
        <p:spPr>
          <a:xfrm>
            <a:off x="6172200" y="2505075"/>
            <a:ext cx="5183188" cy="3684588"/>
          </a:xfrm>
          <a:prstGeom prst="rect">
            <a:avLst/>
          </a:prstGeom>
          <a:noFill/>
        </p:spPr>
      </p:pic>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dirty="0"/>
              <a:t>Collaboration Is The Key</a:t>
            </a:r>
            <a:br>
              <a:rPr lang="en-US" dirty="0"/>
            </a:br>
            <a:endParaRPr lang="en-US" cap="all" dirty="0"/>
          </a:p>
        </p:txBody>
      </p:sp>
    </p:spTree>
    <p:extLst>
      <p:ext uri="{BB962C8B-B14F-4D97-AF65-F5344CB8AC3E}">
        <p14:creationId xmlns:p14="http://schemas.microsoft.com/office/powerpoint/2010/main" val="31681347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1B778-A8B6-6CC9-8676-AEF25B3CEBC2}"/>
              </a:ext>
            </a:extLst>
          </p:cNvPr>
          <p:cNvSpPr>
            <a:spLocks noGrp="1"/>
          </p:cNvSpPr>
          <p:nvPr>
            <p:ph type="title"/>
          </p:nvPr>
        </p:nvSpPr>
        <p:spPr>
          <a:xfrm>
            <a:off x="838200" y="158388"/>
            <a:ext cx="10547126" cy="1325563"/>
          </a:xfrm>
        </p:spPr>
        <p:txBody>
          <a:bodyPr anchor="ctr">
            <a:normAutofit/>
          </a:bodyPr>
          <a:lstStyle/>
          <a:p>
            <a:r>
              <a:rPr lang="en-US" cap="all"/>
              <a:t>Thank you</a:t>
            </a:r>
            <a:endParaRPr lang="en-US" dirty="0"/>
          </a:p>
          <a:p>
            <a:endParaRPr lang="en-US" cap="all"/>
          </a:p>
        </p:txBody>
      </p:sp>
      <p:pic>
        <p:nvPicPr>
          <p:cNvPr id="4" name="Picture 4" descr="Table&#10;&#10;Description automatically generated">
            <a:extLst>
              <a:ext uri="{FF2B5EF4-FFF2-40B4-BE49-F238E27FC236}">
                <a16:creationId xmlns:a16="http://schemas.microsoft.com/office/drawing/2014/main" id="{41ADA864-B34E-419D-4469-3502222BC92E}"/>
              </a:ext>
            </a:extLst>
          </p:cNvPr>
          <p:cNvPicPr>
            <a:picLocks noGrp="1" noChangeAspect="1"/>
          </p:cNvPicPr>
          <p:nvPr>
            <p:ph idx="1"/>
          </p:nvPr>
        </p:nvPicPr>
        <p:blipFill>
          <a:blip r:embed="rId2"/>
          <a:stretch>
            <a:fillRect/>
          </a:stretch>
        </p:blipFill>
        <p:spPr>
          <a:xfrm>
            <a:off x="2296141" y="1789043"/>
            <a:ext cx="7599718" cy="4236844"/>
          </a:xfrm>
          <a:noFill/>
        </p:spPr>
      </p:pic>
    </p:spTree>
    <p:extLst>
      <p:ext uri="{BB962C8B-B14F-4D97-AF65-F5344CB8AC3E}">
        <p14:creationId xmlns:p14="http://schemas.microsoft.com/office/powerpoint/2010/main" val="612758627"/>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Office Theme">
  <a:themeElements>
    <a:clrScheme name="Custom 4">
      <a:dk1>
        <a:srgbClr val="222457"/>
      </a:dk1>
      <a:lt1>
        <a:srgbClr val="FFFFFF"/>
      </a:lt1>
      <a:dk2>
        <a:srgbClr val="018C65"/>
      </a:dk2>
      <a:lt2>
        <a:srgbClr val="FFFFFF"/>
      </a:lt2>
      <a:accent1>
        <a:srgbClr val="ACC8E5"/>
      </a:accent1>
      <a:accent2>
        <a:srgbClr val="E7FFFE"/>
      </a:accent2>
      <a:accent3>
        <a:srgbClr val="C6E0A0"/>
      </a:accent3>
      <a:accent4>
        <a:srgbClr val="222457"/>
      </a:accent4>
      <a:accent5>
        <a:srgbClr val="00A7A0"/>
      </a:accent5>
      <a:accent6>
        <a:srgbClr val="018C65"/>
      </a:accent6>
      <a:hlink>
        <a:srgbClr val="00A7A0"/>
      </a:hlink>
      <a:folHlink>
        <a:srgbClr val="222457"/>
      </a:folHlink>
    </a:clrScheme>
    <a:fontScheme name="Fontana USD">
      <a:majorFont>
        <a:latin typeface="Lato Black"/>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ntana Power Point Template_rev" id="{D523AA7B-B03B-40F8-901E-C42072F15899}" vid="{1369B13D-3347-483B-ADC2-5A867EB3DF42}"/>
    </a:ext>
  </a:extLst>
</a:theme>
</file>

<file path=ppt/theme/theme2.xml><?xml version="1.0" encoding="utf-8"?>
<a:theme xmlns:a="http://schemas.openxmlformats.org/drawingml/2006/main" name="Gri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1120</TotalTime>
  <Words>2213</Words>
  <Application>Microsoft Office PowerPoint</Application>
  <PresentationFormat>Widescreen</PresentationFormat>
  <Paragraphs>345</Paragraphs>
  <Slides>39</Slides>
  <Notes>0</Notes>
  <HiddenSlides>0</HiddenSlides>
  <MMClips>2</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39</vt:i4>
      </vt:variant>
    </vt:vector>
  </HeadingPairs>
  <TitlesOfParts>
    <vt:vector size="47" baseType="lpstr">
      <vt:lpstr>Arial</vt:lpstr>
      <vt:lpstr>Franklin Gothic Medium</vt:lpstr>
      <vt:lpstr>Lato</vt:lpstr>
      <vt:lpstr>Lato Black</vt:lpstr>
      <vt:lpstr>Wingdings</vt:lpstr>
      <vt:lpstr>Wingdings 2</vt:lpstr>
      <vt:lpstr>Office Theme</vt:lpstr>
      <vt:lpstr>Grid</vt:lpstr>
      <vt:lpstr>Navigating Through an IEP</vt:lpstr>
      <vt:lpstr>Learning Goals</vt:lpstr>
      <vt:lpstr>Fontana SELPA Special Services Department</vt:lpstr>
      <vt:lpstr>Fontana SELPA Mission</vt:lpstr>
      <vt:lpstr>What is the Notice of Procedural Safeguards?</vt:lpstr>
      <vt:lpstr>Procedural Safeguards Explained:  Participation</vt:lpstr>
      <vt:lpstr>Procedural Safeguards Explained:  Who can provide support?</vt:lpstr>
      <vt:lpstr>Procedural Safeguards Explained:  Prior Written Notice (PWN)</vt:lpstr>
      <vt:lpstr>Procedural Safeguards Explained:  Parental Consent</vt:lpstr>
      <vt:lpstr>Other Components of the Procedural Safeguards</vt:lpstr>
      <vt:lpstr>How Are Disputes Resolved?</vt:lpstr>
      <vt:lpstr>Intervention To Assessment</vt:lpstr>
      <vt:lpstr>Assessment Process</vt:lpstr>
      <vt:lpstr>Understanding The Process</vt:lpstr>
      <vt:lpstr>13 Eligibility Categories</vt:lpstr>
      <vt:lpstr>What Is An IEP?</vt:lpstr>
      <vt:lpstr>IEP Team Members</vt:lpstr>
      <vt:lpstr>Parent Consent</vt:lpstr>
      <vt:lpstr>Consent (Continued)</vt:lpstr>
      <vt:lpstr>Iep agenda sample</vt:lpstr>
      <vt:lpstr>Parts Of An IEP</vt:lpstr>
      <vt:lpstr>Preparing for the meeting</vt:lpstr>
      <vt:lpstr>Iep binder organization </vt:lpstr>
      <vt:lpstr>Iep binder organization </vt:lpstr>
      <vt:lpstr>Other Information</vt:lpstr>
      <vt:lpstr>Other Information</vt:lpstr>
      <vt:lpstr>Other Information </vt:lpstr>
      <vt:lpstr>Other Information</vt:lpstr>
      <vt:lpstr>Family &amp; School Partnerships</vt:lpstr>
      <vt:lpstr>Working Together Toward Solutions </vt:lpstr>
      <vt:lpstr>Communication</vt:lpstr>
      <vt:lpstr>Effective Communication Skills </vt:lpstr>
      <vt:lpstr>  Working Together At IEP Meetings  </vt:lpstr>
      <vt:lpstr>Advocating During The IEP</vt:lpstr>
      <vt:lpstr>Advocating After The IEP </vt:lpstr>
      <vt:lpstr>Seek Mutual Purposes </vt:lpstr>
      <vt:lpstr>WHAT TO DO IF THINGS ARE NOT WORKING? </vt:lpstr>
      <vt:lpstr>Collaboration Is The Key </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Bianca M. Silva Valdivia</dc:creator>
  <cp:lastModifiedBy>Katya Quirarte</cp:lastModifiedBy>
  <cp:revision>341</cp:revision>
  <dcterms:created xsi:type="dcterms:W3CDTF">2022-09-29T23:40:56Z</dcterms:created>
  <dcterms:modified xsi:type="dcterms:W3CDTF">2022-11-01T22:35:24Z</dcterms:modified>
</cp:coreProperties>
</file>