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75" r:id="rId5"/>
    <p:sldId id="276" r:id="rId6"/>
    <p:sldId id="344" r:id="rId7"/>
    <p:sldId id="323" r:id="rId8"/>
    <p:sldId id="319" r:id="rId9"/>
    <p:sldId id="317" r:id="rId10"/>
    <p:sldId id="313" r:id="rId11"/>
    <p:sldId id="329" r:id="rId12"/>
    <p:sldId id="343" r:id="rId13"/>
    <p:sldId id="341" r:id="rId14"/>
    <p:sldId id="339" r:id="rId15"/>
    <p:sldId id="337" r:id="rId16"/>
    <p:sldId id="335" r:id="rId17"/>
    <p:sldId id="26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5F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A0E80F-C6BD-854D-5924-69D171B58998}" v="6" dt="2023-06-26T19:38:00.523"/>
    <p1510:client id="{4A5469F2-615F-4267-3D77-2F193AAB30A1}" v="44" dt="2022-07-25T17:37:49.530"/>
    <p1510:client id="{6F39303B-F7EC-67AA-20C4-859EEA181DD0}" v="4" dt="2022-06-29T18:31:58.969"/>
    <p1510:client id="{9ADDA9CD-12B3-8403-13C0-7B079A387020}" v="28" dt="2022-08-10T19:54:17.822"/>
    <p1510:client id="{C9232FBA-48FB-D05D-F53A-C16AB26E5C73}" v="5" dt="2022-06-29T14:30:23.052"/>
    <p1510:client id="{E323E085-300C-E438-307B-59E28B636405}" v="14" dt="2023-06-27T16:30:18.003"/>
    <p1510:client id="{EA6235A8-B91D-4FB4-9EFF-544936E5303A}" v="3" dt="2022-06-29T15:20:43.9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A8E54A-408D-455B-8214-D2832A73850A}" type="doc">
      <dgm:prSet loTypeId="urn:microsoft.com/office/officeart/2005/8/layout/hChevron3" loCatId="process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EE8AD862-2721-44C9-A502-2BDF4406F817}">
      <dgm:prSet phldrT="[Text]"/>
      <dgm:spPr/>
      <dgm:t>
        <a:bodyPr/>
        <a:lstStyle/>
        <a:p>
          <a:endParaRPr lang="es-MX" noProof="0"/>
        </a:p>
      </dgm:t>
    </dgm:pt>
    <dgm:pt modelId="{2512D7E0-4B8C-423B-B15E-50A594FBDB0F}" type="parTrans" cxnId="{25C6DFA4-604D-4744-9CF3-5C3702443EE7}">
      <dgm:prSet/>
      <dgm:spPr/>
      <dgm:t>
        <a:bodyPr/>
        <a:lstStyle/>
        <a:p>
          <a:endParaRPr lang="es-MX" noProof="0"/>
        </a:p>
      </dgm:t>
    </dgm:pt>
    <dgm:pt modelId="{2F54BDD0-F22B-4851-9D98-C19A8FEA84DA}" type="sibTrans" cxnId="{25C6DFA4-604D-4744-9CF3-5C3702443EE7}">
      <dgm:prSet/>
      <dgm:spPr/>
      <dgm:t>
        <a:bodyPr/>
        <a:lstStyle/>
        <a:p>
          <a:endParaRPr lang="es-MX" noProof="0"/>
        </a:p>
      </dgm:t>
    </dgm:pt>
    <dgm:pt modelId="{28CE7508-3E31-4DAA-85E4-A9F1C6CBB57B}">
      <dgm:prSet phldrT="[Text]"/>
      <dgm:spPr/>
      <dgm:t>
        <a:bodyPr/>
        <a:lstStyle/>
        <a:p>
          <a:r>
            <a:rPr lang="es-MX" noProof="0" dirty="0"/>
            <a:t>Semestre de primavera        (2 cursos)</a:t>
          </a:r>
        </a:p>
      </dgm:t>
    </dgm:pt>
    <dgm:pt modelId="{AB653C63-E17D-4378-9513-687AAEB2D154}" type="parTrans" cxnId="{2A579CB3-371B-46F7-8FB7-1A0887CB3C7F}">
      <dgm:prSet/>
      <dgm:spPr/>
      <dgm:t>
        <a:bodyPr/>
        <a:lstStyle/>
        <a:p>
          <a:endParaRPr lang="es-MX" noProof="0"/>
        </a:p>
      </dgm:t>
    </dgm:pt>
    <dgm:pt modelId="{C204D5D7-8F6B-4825-836B-77E244A994EE}" type="sibTrans" cxnId="{2A579CB3-371B-46F7-8FB7-1A0887CB3C7F}">
      <dgm:prSet/>
      <dgm:spPr/>
      <dgm:t>
        <a:bodyPr/>
        <a:lstStyle/>
        <a:p>
          <a:endParaRPr lang="es-MX" noProof="0"/>
        </a:p>
      </dgm:t>
    </dgm:pt>
    <dgm:pt modelId="{AB8F1130-FFC3-4742-A8A9-548C0D140D7F}">
      <dgm:prSet phldrT="[Text]"/>
      <dgm:spPr/>
      <dgm:t>
        <a:bodyPr/>
        <a:lstStyle/>
        <a:p>
          <a:endParaRPr lang="es-MX" noProof="0"/>
        </a:p>
      </dgm:t>
    </dgm:pt>
    <dgm:pt modelId="{D10EAF7C-6174-43A5-A4FD-1AEA063305FC}" type="parTrans" cxnId="{C44E21C5-79DF-4B6A-84B9-280E41F70BC0}">
      <dgm:prSet/>
      <dgm:spPr/>
      <dgm:t>
        <a:bodyPr/>
        <a:lstStyle/>
        <a:p>
          <a:endParaRPr lang="es-MX" noProof="0"/>
        </a:p>
      </dgm:t>
    </dgm:pt>
    <dgm:pt modelId="{D0637108-78E4-4D59-A000-463DA123D9C9}" type="sibTrans" cxnId="{C44E21C5-79DF-4B6A-84B9-280E41F70BC0}">
      <dgm:prSet/>
      <dgm:spPr/>
      <dgm:t>
        <a:bodyPr/>
        <a:lstStyle/>
        <a:p>
          <a:endParaRPr lang="es-MX" noProof="0"/>
        </a:p>
      </dgm:t>
    </dgm:pt>
    <dgm:pt modelId="{4FBAF062-6DF9-45B6-90F6-38090702842F}">
      <dgm:prSet phldrT="[Text]"/>
      <dgm:spPr/>
      <dgm:t>
        <a:bodyPr/>
        <a:lstStyle/>
        <a:p>
          <a:r>
            <a:rPr lang="es-MX" noProof="0" dirty="0"/>
            <a:t>Cada semestre  (2 cursos)</a:t>
          </a:r>
        </a:p>
      </dgm:t>
    </dgm:pt>
    <dgm:pt modelId="{5B437E13-EDB2-4057-8948-C994E8BA604C}" type="parTrans" cxnId="{70552FAF-6F97-491E-9D76-402E825045CB}">
      <dgm:prSet/>
      <dgm:spPr/>
      <dgm:t>
        <a:bodyPr/>
        <a:lstStyle/>
        <a:p>
          <a:endParaRPr lang="es-MX" noProof="0"/>
        </a:p>
      </dgm:t>
    </dgm:pt>
    <dgm:pt modelId="{A027F573-96BD-42DC-AFEC-175CCCBC7B15}" type="sibTrans" cxnId="{70552FAF-6F97-491E-9D76-402E825045CB}">
      <dgm:prSet/>
      <dgm:spPr/>
      <dgm:t>
        <a:bodyPr/>
        <a:lstStyle/>
        <a:p>
          <a:endParaRPr lang="es-MX" noProof="0"/>
        </a:p>
      </dgm:t>
    </dgm:pt>
    <dgm:pt modelId="{CB636507-459B-443D-92E5-5A9997348F87}">
      <dgm:prSet phldrT="[Text]"/>
      <dgm:spPr/>
      <dgm:t>
        <a:bodyPr/>
        <a:lstStyle/>
        <a:p>
          <a:endParaRPr lang="es-MX" noProof="0"/>
        </a:p>
      </dgm:t>
    </dgm:pt>
    <dgm:pt modelId="{C60F544B-8CB6-432E-8982-778B41EDCCC9}" type="parTrans" cxnId="{559EA79E-51A9-49E8-9E1D-18DA5C03BE56}">
      <dgm:prSet/>
      <dgm:spPr/>
      <dgm:t>
        <a:bodyPr/>
        <a:lstStyle/>
        <a:p>
          <a:endParaRPr lang="es-MX" noProof="0"/>
        </a:p>
      </dgm:t>
    </dgm:pt>
    <dgm:pt modelId="{BB2C6977-5FB5-47C8-A2F5-FCEC69801FB5}" type="sibTrans" cxnId="{559EA79E-51A9-49E8-9E1D-18DA5C03BE56}">
      <dgm:prSet/>
      <dgm:spPr/>
      <dgm:t>
        <a:bodyPr/>
        <a:lstStyle/>
        <a:p>
          <a:endParaRPr lang="es-MX" noProof="0"/>
        </a:p>
      </dgm:t>
    </dgm:pt>
    <dgm:pt modelId="{27082C5B-3F9C-4517-8C8B-D4EB379AB5AD}">
      <dgm:prSet phldrT="[Text]"/>
      <dgm:spPr/>
      <dgm:t>
        <a:bodyPr/>
        <a:lstStyle/>
        <a:p>
          <a:r>
            <a:rPr lang="es-MX" noProof="0" dirty="0"/>
            <a:t>Cada semestre     (4 cursos)</a:t>
          </a:r>
        </a:p>
      </dgm:t>
    </dgm:pt>
    <dgm:pt modelId="{282E46C7-5DC2-41A3-993C-E18B425392B8}" type="parTrans" cxnId="{F416ACB4-3895-41E8-BDD0-07280A32FDC9}">
      <dgm:prSet/>
      <dgm:spPr/>
      <dgm:t>
        <a:bodyPr/>
        <a:lstStyle/>
        <a:p>
          <a:endParaRPr lang="es-MX" noProof="0"/>
        </a:p>
      </dgm:t>
    </dgm:pt>
    <dgm:pt modelId="{9E0C8A8F-1292-4BBA-A59A-6A90B0A1572B}" type="sibTrans" cxnId="{F416ACB4-3895-41E8-BDD0-07280A32FDC9}">
      <dgm:prSet/>
      <dgm:spPr/>
      <dgm:t>
        <a:bodyPr/>
        <a:lstStyle/>
        <a:p>
          <a:endParaRPr lang="es-MX" noProof="0"/>
        </a:p>
      </dgm:t>
    </dgm:pt>
    <dgm:pt modelId="{BEE8E1DD-E52F-4065-A5D6-02C963F5B05B}" type="pres">
      <dgm:prSet presAssocID="{DDA8E54A-408D-455B-8214-D2832A73850A}" presName="Name0" presStyleCnt="0">
        <dgm:presLayoutVars>
          <dgm:dir/>
          <dgm:resizeHandles val="exact"/>
        </dgm:presLayoutVars>
      </dgm:prSet>
      <dgm:spPr/>
    </dgm:pt>
    <dgm:pt modelId="{0C15DF82-464A-4AF7-A2F5-F67A5197D5E8}" type="pres">
      <dgm:prSet presAssocID="{EE8AD862-2721-44C9-A502-2BDF4406F817}" presName="parAndChTx" presStyleLbl="node1" presStyleIdx="0" presStyleCnt="3">
        <dgm:presLayoutVars>
          <dgm:bulletEnabled val="1"/>
        </dgm:presLayoutVars>
      </dgm:prSet>
      <dgm:spPr/>
    </dgm:pt>
    <dgm:pt modelId="{2D536DC8-9AB5-4ECD-BC47-44D193D113C6}" type="pres">
      <dgm:prSet presAssocID="{2F54BDD0-F22B-4851-9D98-C19A8FEA84DA}" presName="parAndChSpace" presStyleCnt="0"/>
      <dgm:spPr/>
    </dgm:pt>
    <dgm:pt modelId="{B6E5FABA-5C5A-483D-A129-94CF9989F1E4}" type="pres">
      <dgm:prSet presAssocID="{AB8F1130-FFC3-4742-A8A9-548C0D140D7F}" presName="parAndChTx" presStyleLbl="node1" presStyleIdx="1" presStyleCnt="3" custScaleX="117432">
        <dgm:presLayoutVars>
          <dgm:bulletEnabled val="1"/>
        </dgm:presLayoutVars>
      </dgm:prSet>
      <dgm:spPr/>
    </dgm:pt>
    <dgm:pt modelId="{C084979C-A61A-4C5F-97BD-D7FD47BC125D}" type="pres">
      <dgm:prSet presAssocID="{D0637108-78E4-4D59-A000-463DA123D9C9}" presName="parAndChSpace" presStyleCnt="0"/>
      <dgm:spPr/>
    </dgm:pt>
    <dgm:pt modelId="{885E8E08-146E-4088-A438-05D7678439ED}" type="pres">
      <dgm:prSet presAssocID="{CB636507-459B-443D-92E5-5A9997348F87}" presName="parAndChTx" presStyleLbl="node1" presStyleIdx="2" presStyleCnt="3">
        <dgm:presLayoutVars>
          <dgm:bulletEnabled val="1"/>
        </dgm:presLayoutVars>
      </dgm:prSet>
      <dgm:spPr/>
    </dgm:pt>
  </dgm:ptLst>
  <dgm:cxnLst>
    <dgm:cxn modelId="{923E4600-C9E4-4386-95C2-F688B027AE1E}" type="presOf" srcId="{DDA8E54A-408D-455B-8214-D2832A73850A}" destId="{BEE8E1DD-E52F-4065-A5D6-02C963F5B05B}" srcOrd="0" destOrd="0" presId="urn:microsoft.com/office/officeart/2005/8/layout/hChevron3"/>
    <dgm:cxn modelId="{7D00F830-F3E2-4730-B08B-ACFD4E76D38E}" type="presOf" srcId="{27082C5B-3F9C-4517-8C8B-D4EB379AB5AD}" destId="{885E8E08-146E-4088-A438-05D7678439ED}" srcOrd="0" destOrd="1" presId="urn:microsoft.com/office/officeart/2005/8/layout/hChevron3"/>
    <dgm:cxn modelId="{71BA0868-E325-4EF0-BD97-66EB9ABF5787}" type="presOf" srcId="{CB636507-459B-443D-92E5-5A9997348F87}" destId="{885E8E08-146E-4088-A438-05D7678439ED}" srcOrd="0" destOrd="0" presId="urn:microsoft.com/office/officeart/2005/8/layout/hChevron3"/>
    <dgm:cxn modelId="{559EA79E-51A9-49E8-9E1D-18DA5C03BE56}" srcId="{DDA8E54A-408D-455B-8214-D2832A73850A}" destId="{CB636507-459B-443D-92E5-5A9997348F87}" srcOrd="2" destOrd="0" parTransId="{C60F544B-8CB6-432E-8982-778B41EDCCC9}" sibTransId="{BB2C6977-5FB5-47C8-A2F5-FCEC69801FB5}"/>
    <dgm:cxn modelId="{8251FDA0-415F-4584-A50D-635A0F87E855}" type="presOf" srcId="{4FBAF062-6DF9-45B6-90F6-38090702842F}" destId="{B6E5FABA-5C5A-483D-A129-94CF9989F1E4}" srcOrd="0" destOrd="1" presId="urn:microsoft.com/office/officeart/2005/8/layout/hChevron3"/>
    <dgm:cxn modelId="{25C6DFA4-604D-4744-9CF3-5C3702443EE7}" srcId="{DDA8E54A-408D-455B-8214-D2832A73850A}" destId="{EE8AD862-2721-44C9-A502-2BDF4406F817}" srcOrd="0" destOrd="0" parTransId="{2512D7E0-4B8C-423B-B15E-50A594FBDB0F}" sibTransId="{2F54BDD0-F22B-4851-9D98-C19A8FEA84DA}"/>
    <dgm:cxn modelId="{70552FAF-6F97-491E-9D76-402E825045CB}" srcId="{AB8F1130-FFC3-4742-A8A9-548C0D140D7F}" destId="{4FBAF062-6DF9-45B6-90F6-38090702842F}" srcOrd="0" destOrd="0" parTransId="{5B437E13-EDB2-4057-8948-C994E8BA604C}" sibTransId="{A027F573-96BD-42DC-AFEC-175CCCBC7B15}"/>
    <dgm:cxn modelId="{F3751DB2-D533-44BE-86DA-3E664C9EC0CA}" type="presOf" srcId="{28CE7508-3E31-4DAA-85E4-A9F1C6CBB57B}" destId="{0C15DF82-464A-4AF7-A2F5-F67A5197D5E8}" srcOrd="0" destOrd="1" presId="urn:microsoft.com/office/officeart/2005/8/layout/hChevron3"/>
    <dgm:cxn modelId="{2A579CB3-371B-46F7-8FB7-1A0887CB3C7F}" srcId="{EE8AD862-2721-44C9-A502-2BDF4406F817}" destId="{28CE7508-3E31-4DAA-85E4-A9F1C6CBB57B}" srcOrd="0" destOrd="0" parTransId="{AB653C63-E17D-4378-9513-687AAEB2D154}" sibTransId="{C204D5D7-8F6B-4825-836B-77E244A994EE}"/>
    <dgm:cxn modelId="{F416ACB4-3895-41E8-BDD0-07280A32FDC9}" srcId="{CB636507-459B-443D-92E5-5A9997348F87}" destId="{27082C5B-3F9C-4517-8C8B-D4EB379AB5AD}" srcOrd="0" destOrd="0" parTransId="{282E46C7-5DC2-41A3-993C-E18B425392B8}" sibTransId="{9E0C8A8F-1292-4BBA-A59A-6A90B0A1572B}"/>
    <dgm:cxn modelId="{C44E21C5-79DF-4B6A-84B9-280E41F70BC0}" srcId="{DDA8E54A-408D-455B-8214-D2832A73850A}" destId="{AB8F1130-FFC3-4742-A8A9-548C0D140D7F}" srcOrd="1" destOrd="0" parTransId="{D10EAF7C-6174-43A5-A4FD-1AEA063305FC}" sibTransId="{D0637108-78E4-4D59-A000-463DA123D9C9}"/>
    <dgm:cxn modelId="{339DEDDC-74E4-49B1-8E16-E5FF5D60B44A}" type="presOf" srcId="{AB8F1130-FFC3-4742-A8A9-548C0D140D7F}" destId="{B6E5FABA-5C5A-483D-A129-94CF9989F1E4}" srcOrd="0" destOrd="0" presId="urn:microsoft.com/office/officeart/2005/8/layout/hChevron3"/>
    <dgm:cxn modelId="{2D353FE7-1CA4-49FD-8236-FC3D411C46D1}" type="presOf" srcId="{EE8AD862-2721-44C9-A502-2BDF4406F817}" destId="{0C15DF82-464A-4AF7-A2F5-F67A5197D5E8}" srcOrd="0" destOrd="0" presId="urn:microsoft.com/office/officeart/2005/8/layout/hChevron3"/>
    <dgm:cxn modelId="{E369B40C-D5B2-424C-9135-C187B29BB14A}" type="presParOf" srcId="{BEE8E1DD-E52F-4065-A5D6-02C963F5B05B}" destId="{0C15DF82-464A-4AF7-A2F5-F67A5197D5E8}" srcOrd="0" destOrd="0" presId="urn:microsoft.com/office/officeart/2005/8/layout/hChevron3"/>
    <dgm:cxn modelId="{35D853E1-0583-4524-807A-E901F415D091}" type="presParOf" srcId="{BEE8E1DD-E52F-4065-A5D6-02C963F5B05B}" destId="{2D536DC8-9AB5-4ECD-BC47-44D193D113C6}" srcOrd="1" destOrd="0" presId="urn:microsoft.com/office/officeart/2005/8/layout/hChevron3"/>
    <dgm:cxn modelId="{EC72CCA3-CC4C-4E44-AB11-F6BCE3D7255B}" type="presParOf" srcId="{BEE8E1DD-E52F-4065-A5D6-02C963F5B05B}" destId="{B6E5FABA-5C5A-483D-A129-94CF9989F1E4}" srcOrd="2" destOrd="0" presId="urn:microsoft.com/office/officeart/2005/8/layout/hChevron3"/>
    <dgm:cxn modelId="{4CF380DF-63BF-42C5-BCF4-EF2A00C513C9}" type="presParOf" srcId="{BEE8E1DD-E52F-4065-A5D6-02C963F5B05B}" destId="{C084979C-A61A-4C5F-97BD-D7FD47BC125D}" srcOrd="3" destOrd="0" presId="urn:microsoft.com/office/officeart/2005/8/layout/hChevron3"/>
    <dgm:cxn modelId="{4B900A92-F695-4B51-ADE5-1470F73CCA54}" type="presParOf" srcId="{BEE8E1DD-E52F-4065-A5D6-02C963F5B05B}" destId="{885E8E08-146E-4088-A438-05D7678439E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15DF82-464A-4AF7-A2F5-F67A5197D5E8}">
      <dsp:nvSpPr>
        <dsp:cNvPr id="0" name=""/>
        <dsp:cNvSpPr/>
      </dsp:nvSpPr>
      <dsp:spPr>
        <a:xfrm>
          <a:off x="1070" y="0"/>
          <a:ext cx="2864366" cy="1684756"/>
        </a:xfrm>
        <a:prstGeom prst="homePlate">
          <a:avLst>
            <a:gd name="adj" fmla="val 25000"/>
          </a:avLst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048" tIns="73660" rIns="404194" bIns="7366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900" kern="1200" noProof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300" kern="1200" noProof="0" dirty="0"/>
            <a:t>Semestre de primavera        (2 cursos)</a:t>
          </a:r>
        </a:p>
      </dsp:txBody>
      <dsp:txXfrm>
        <a:off x="1070" y="0"/>
        <a:ext cx="2653772" cy="1684756"/>
      </dsp:txXfrm>
    </dsp:sp>
    <dsp:sp modelId="{B6E5FABA-5C5A-483D-A129-94CF9989F1E4}">
      <dsp:nvSpPr>
        <dsp:cNvPr id="0" name=""/>
        <dsp:cNvSpPr/>
      </dsp:nvSpPr>
      <dsp:spPr>
        <a:xfrm>
          <a:off x="2292564" y="0"/>
          <a:ext cx="3363682" cy="1684756"/>
        </a:xfrm>
        <a:prstGeom prst="chevron">
          <a:avLst>
            <a:gd name="adj" fmla="val 25000"/>
          </a:avLst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048" tIns="73660" rIns="101048" bIns="7366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900" kern="1200" noProof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300" kern="1200" noProof="0" dirty="0"/>
            <a:t>Cada semestre  (2 cursos)</a:t>
          </a:r>
        </a:p>
      </dsp:txBody>
      <dsp:txXfrm>
        <a:off x="2713753" y="0"/>
        <a:ext cx="2521304" cy="1684756"/>
      </dsp:txXfrm>
    </dsp:sp>
    <dsp:sp modelId="{885E8E08-146E-4088-A438-05D7678439ED}">
      <dsp:nvSpPr>
        <dsp:cNvPr id="0" name=""/>
        <dsp:cNvSpPr/>
      </dsp:nvSpPr>
      <dsp:spPr>
        <a:xfrm>
          <a:off x="5083373" y="0"/>
          <a:ext cx="2864366" cy="1684756"/>
        </a:xfrm>
        <a:prstGeom prst="chevron">
          <a:avLst>
            <a:gd name="adj" fmla="val 25000"/>
          </a:avLst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048" tIns="73660" rIns="101048" bIns="7366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2900" kern="1200" noProof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300" kern="1200" noProof="0" dirty="0"/>
            <a:t>Cada semestre     (4 cursos)</a:t>
          </a:r>
        </a:p>
      </dsp:txBody>
      <dsp:txXfrm>
        <a:off x="5504562" y="0"/>
        <a:ext cx="2021988" cy="1684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7349D-6721-604C-ADD9-04B789642696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D1292-DA3E-DE46-9195-0294F091A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918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5FC54-8C26-394B-B026-97FBACCBB0DC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CE070-E2FF-534F-A7B7-C96DB1B11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466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E238-838B-FC47-8FF9-64BB21F10EFD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0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A462-6BFE-BE43-AC1E-F4BF1FD77F30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58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927-EB98-ED4D-A759-2898D9A6490D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4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6861-760D-F742-BF1A-BAE62B31C456}" type="datetime1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3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2A7D-5F4C-364C-A288-2BE6749780E9}" type="datetime1">
              <a:rPr lang="en-US" smtClean="0"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67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D0FDE-F32F-5E4D-9A13-3A9CC6475B05}" type="datetime1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00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22D-31AE-054E-B5DD-C3806467657B}" type="datetime1">
              <a:rPr lang="en-US" smtClean="0"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9850-FCF3-5F4E-AA8F-E20D2161A678}" type="datetime1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66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BBA-B763-3046-A6E3-C929CD343AA3}" type="datetime1">
              <a:rPr lang="en-US" smtClean="0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80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551D3-DE8E-4741-A7B6-97436FEBCC60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3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E59A1-C308-6C4C-9D25-E27E939D6FD9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4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D3099-678D-C245-BBFB-6DEC88269F4B}" type="datetime1">
              <a:rPr lang="en-US" smtClean="0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6E770-5B8E-4A47-88F3-6D6A9AA56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16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18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7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22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4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26.emf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25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28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diagramData" Target="../diagrams/data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9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30.jpe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2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33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36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hyperlink" Target="https://www.southtexascollege.edu/dual/links.html" TargetMode="External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hyperlink" Target="https://www2.ed.gov/policy/gen/guid/fpco/ferpa/index.html" TargetMode="External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40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hyperlink" Target="http://www.southtexascollege.edu/dual" TargetMode="Externa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41.svg"/><Relationship Id="rId12" Type="http://schemas.openxmlformats.org/officeDocument/2006/relationships/image" Target="../media/image4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43.png"/><Relationship Id="rId5" Type="http://schemas.openxmlformats.org/officeDocument/2006/relationships/image" Target="../media/image8.svg"/><Relationship Id="rId10" Type="http://schemas.openxmlformats.org/officeDocument/2006/relationships/image" Target="../media/image42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D59F554-4C3C-4DF1-8266-A84351F48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179" y="768921"/>
            <a:ext cx="5784352" cy="2328796"/>
          </a:xfrm>
          <a:prstGeom prst="rect">
            <a:avLst/>
          </a:prstGeom>
        </p:spPr>
      </p:pic>
      <p:pic>
        <p:nvPicPr>
          <p:cNvPr id="6" name="Picture 5" descr="trans_psja_logo_stac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413" y="3890666"/>
            <a:ext cx="2003213" cy="190678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0" y="0"/>
            <a:ext cx="9144000" cy="615010"/>
            <a:chOff x="-88900" y="203200"/>
            <a:chExt cx="9307602" cy="596900"/>
          </a:xfrm>
        </p:grpSpPr>
        <p:sp>
          <p:nvSpPr>
            <p:cNvPr id="8" name="Rectangle 7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0" y="268678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800" spc="300" dirty="0">
                  <a:solidFill>
                    <a:schemeClr val="bg1"/>
                  </a:solidFill>
                  <a:cs typeface="Gill Sans"/>
                </a:rPr>
                <a:t>PHARR-SAN JUAN-ALAMO INDEPENDENT SCHOOL DISTRICT</a:t>
              </a:r>
            </a:p>
          </p:txBody>
        </p:sp>
      </p:grpSp>
      <p:sp>
        <p:nvSpPr>
          <p:cNvPr id="14" name="Subtitle 2"/>
          <p:cNvSpPr txBox="1">
            <a:spLocks/>
          </p:cNvSpPr>
          <p:nvPr/>
        </p:nvSpPr>
        <p:spPr>
          <a:xfrm>
            <a:off x="529119" y="3097717"/>
            <a:ext cx="8085761" cy="9399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4000" b="1" dirty="0">
                <a:solidFill>
                  <a:srgbClr val="800009"/>
                </a:solidFill>
              </a:rPr>
              <a:t>Créditos duales de STC: El inicio de su carrera universitaria</a:t>
            </a:r>
            <a:endParaRPr lang="es-MX" sz="4000" b="1" dirty="0">
              <a:solidFill>
                <a:srgbClr val="800009"/>
              </a:solidFill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257032-A53A-4698-8D0B-D3636BA1FC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119" y="4314506"/>
            <a:ext cx="935738" cy="9399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156136-CDC7-4719-ABBC-B318C2EFEF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665" y="4250857"/>
            <a:ext cx="1170192" cy="106721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CB885E7-71CC-2281-DF58-DCFE1E172EB6}"/>
              </a:ext>
            </a:extLst>
          </p:cNvPr>
          <p:cNvGrpSpPr/>
          <p:nvPr/>
        </p:nvGrpSpPr>
        <p:grpSpPr>
          <a:xfrm>
            <a:off x="-53772" y="6288878"/>
            <a:ext cx="9197772" cy="615010"/>
            <a:chOff x="-11610" y="9334500"/>
            <a:chExt cx="18452010" cy="1009064"/>
          </a:xfrm>
        </p:grpSpPr>
        <p:sp>
          <p:nvSpPr>
            <p:cNvPr id="4" name="Freeform 22">
              <a:extLst>
                <a:ext uri="{FF2B5EF4-FFF2-40B4-BE49-F238E27FC236}">
                  <a16:creationId xmlns:a16="http://schemas.microsoft.com/office/drawing/2014/main" id="{E85DFAE8-C091-CA92-C094-7FCF6746FB29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290676FE-B6C0-1C8A-DDD0-E6D45178F16E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375C4958-5E88-3B84-662F-D00B55C5675B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2">
              <a:extLst>
                <a:ext uri="{FF2B5EF4-FFF2-40B4-BE49-F238E27FC236}">
                  <a16:creationId xmlns:a16="http://schemas.microsoft.com/office/drawing/2014/main" id="{15C22B28-82C0-AF76-C88F-1812B6D0832C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9">
            <a:extLst>
              <a:ext uri="{FF2B5EF4-FFF2-40B4-BE49-F238E27FC236}">
                <a16:creationId xmlns:a16="http://schemas.microsoft.com/office/drawing/2014/main" id="{60EBB164-E1AA-F0A5-D4A3-4DD7AC0271C4}"/>
              </a:ext>
            </a:extLst>
          </p:cNvPr>
          <p:cNvSpPr/>
          <p:nvPr/>
        </p:nvSpPr>
        <p:spPr>
          <a:xfrm>
            <a:off x="3308665" y="4506189"/>
            <a:ext cx="3259940" cy="939915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70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81801" y="0"/>
            <a:ext cx="9307602" cy="827708"/>
            <a:chOff x="-88900" y="203200"/>
            <a:chExt cx="9307602" cy="803334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50066" y="419807"/>
              <a:ext cx="9143999" cy="58672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 dirty="0">
                  <a:solidFill>
                    <a:schemeClr val="bg1">
                      <a:lumMod val="95000"/>
                    </a:schemeClr>
                  </a:solidFill>
                </a:rPr>
                <a:t>AGENDA</a:t>
              </a:r>
            </a:p>
            <a:p>
              <a:pPr algn="l"/>
              <a:r>
                <a:rPr lang="en-US" sz="2800" spc="300" dirty="0">
                  <a:solidFill>
                    <a:schemeClr val="bg1"/>
                  </a:solidFill>
                  <a:latin typeface="Gill Sans"/>
                  <a:cs typeface="Gill Sans"/>
                </a:rPr>
                <a:t> 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2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470A37-7638-4AD4-9D73-DA3325F8F1CA}"/>
              </a:ext>
            </a:extLst>
          </p:cNvPr>
          <p:cNvSpPr txBox="1"/>
          <p:nvPr/>
        </p:nvSpPr>
        <p:spPr>
          <a:xfrm>
            <a:off x="9528808" y="3700325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A07B63E1-3086-42BC-9D28-2D13EE155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49668"/>
            <a:ext cx="8229600" cy="528472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/>
              <a:t>¿</a:t>
            </a:r>
            <a:r>
              <a:rPr lang="es-MX" dirty="0"/>
              <a:t>Qué es el crédito dual?</a:t>
            </a:r>
          </a:p>
          <a:p>
            <a:r>
              <a:rPr lang="es-MX" dirty="0"/>
              <a:t>Decidiendo que sendero seguir</a:t>
            </a:r>
            <a:endParaRPr lang="es-MX" dirty="0">
              <a:cs typeface="Calibri"/>
            </a:endParaRPr>
          </a:p>
          <a:p>
            <a:r>
              <a:rPr lang="es-MX" dirty="0"/>
              <a:t>Requisitos</a:t>
            </a:r>
            <a:endParaRPr lang="es-MX" dirty="0">
              <a:cs typeface="Calibri"/>
            </a:endParaRPr>
          </a:p>
          <a:p>
            <a:r>
              <a:rPr lang="es-MX" dirty="0"/>
              <a:t>¿Cómo califican los alumnos? </a:t>
            </a:r>
            <a:endParaRPr lang="es-MX" dirty="0">
              <a:cs typeface="Calibri"/>
            </a:endParaRPr>
          </a:p>
          <a:p>
            <a:r>
              <a:rPr lang="es-MX" dirty="0"/>
              <a:t>Limitaciones en cada grado</a:t>
            </a:r>
            <a:endParaRPr lang="es-MX" dirty="0">
              <a:cs typeface="Calibri"/>
            </a:endParaRPr>
          </a:p>
          <a:p>
            <a:r>
              <a:rPr lang="es-MX" dirty="0"/>
              <a:t>Expectativas y responsabilidades de los alumnos</a:t>
            </a:r>
            <a:endParaRPr lang="es-MX" dirty="0">
              <a:cs typeface="Calibri"/>
            </a:endParaRPr>
          </a:p>
          <a:p>
            <a:r>
              <a:rPr lang="es-MX" dirty="0"/>
              <a:t>Estándares académicos</a:t>
            </a:r>
            <a:endParaRPr lang="es-MX" dirty="0">
              <a:cs typeface="Calibri"/>
            </a:endParaRPr>
          </a:p>
          <a:p>
            <a:r>
              <a:rPr lang="es-MX" dirty="0"/>
              <a:t>Implicaciones de la ayuda financiera</a:t>
            </a:r>
            <a:endParaRPr lang="es-MX" dirty="0">
              <a:cs typeface="Calibri"/>
            </a:endParaRPr>
          </a:p>
          <a:p>
            <a:r>
              <a:rPr lang="es-MX" dirty="0"/>
              <a:t>Servicios de apoyo</a:t>
            </a:r>
            <a:endParaRPr lang="es-MX" dirty="0">
              <a:cs typeface="Calibri"/>
            </a:endParaRPr>
          </a:p>
          <a:p>
            <a:r>
              <a:rPr lang="es-MX" dirty="0"/>
              <a:t>Acta de Derecho de Privacidad Familiar Educacional- FERPA</a:t>
            </a:r>
            <a:endParaRPr lang="es-MX" dirty="0">
              <a:cs typeface="Calibri"/>
            </a:endParaRPr>
          </a:p>
          <a:p>
            <a:r>
              <a:rPr lang="es-MX" dirty="0"/>
              <a:t>Preguntas e información adicional</a:t>
            </a:r>
            <a:endParaRPr lang="es-MX" dirty="0">
              <a:cs typeface="Calibri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9C99F1-89F6-6EE8-3B70-B1DEC473658E}"/>
              </a:ext>
            </a:extLst>
          </p:cNvPr>
          <p:cNvGrpSpPr/>
          <p:nvPr/>
        </p:nvGrpSpPr>
        <p:grpSpPr>
          <a:xfrm>
            <a:off x="0" y="6356349"/>
            <a:ext cx="9144000" cy="501651"/>
            <a:chOff x="-11610" y="9334500"/>
            <a:chExt cx="18452010" cy="1009064"/>
          </a:xfrm>
        </p:grpSpPr>
        <p:sp>
          <p:nvSpPr>
            <p:cNvPr id="4" name="Freeform 22">
              <a:extLst>
                <a:ext uri="{FF2B5EF4-FFF2-40B4-BE49-F238E27FC236}">
                  <a16:creationId xmlns:a16="http://schemas.microsoft.com/office/drawing/2014/main" id="{6272418A-44E5-C999-8E65-E54B3FDED015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F880B840-9A09-A852-F78B-897485563F32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D57CA8D5-62CF-00C1-716C-662C7A5F9CBB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9F3053C8-C28E-5210-2868-2600620B72F3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9">
            <a:extLst>
              <a:ext uri="{FF2B5EF4-FFF2-40B4-BE49-F238E27FC236}">
                <a16:creationId xmlns:a16="http://schemas.microsoft.com/office/drawing/2014/main" id="{F096A232-8B7A-98C2-17D9-AA179C50C4F7}"/>
              </a:ext>
            </a:extLst>
          </p:cNvPr>
          <p:cNvSpPr/>
          <p:nvPr/>
        </p:nvSpPr>
        <p:spPr>
          <a:xfrm>
            <a:off x="5916024" y="5263541"/>
            <a:ext cx="3111018" cy="1038812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19AF4B1-E186-4F35-4E48-706FA515A812}"/>
              </a:ext>
            </a:extLst>
          </p:cNvPr>
          <p:cNvSpPr/>
          <p:nvPr/>
        </p:nvSpPr>
        <p:spPr>
          <a:xfrm>
            <a:off x="6565518" y="-71149"/>
            <a:ext cx="2672601" cy="1193183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81801" y="-7451"/>
            <a:ext cx="9307602" cy="827708"/>
            <a:chOff x="-88900" y="203200"/>
            <a:chExt cx="9307602" cy="803334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50066" y="419807"/>
              <a:ext cx="9143999" cy="58672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 dirty="0">
                  <a:solidFill>
                    <a:schemeClr val="bg1">
                      <a:lumMod val="95000"/>
                    </a:schemeClr>
                  </a:solidFill>
                </a:rPr>
                <a:t>¿QUÉ ES EL CRÉDITO DUAL?</a:t>
              </a:r>
              <a:endParaRPr lang="en-US" sz="4000" b="1" dirty="0">
                <a:solidFill>
                  <a:schemeClr val="bg1">
                    <a:lumMod val="95000"/>
                  </a:schemeClr>
                </a:solidFill>
                <a:cs typeface="Calibri"/>
              </a:endParaRPr>
            </a:p>
            <a:p>
              <a:pPr algn="l"/>
              <a:r>
                <a:rPr lang="en-US" sz="2800" spc="300" dirty="0">
                  <a:solidFill>
                    <a:schemeClr val="bg1"/>
                  </a:solidFill>
                  <a:latin typeface="Gill Sans"/>
                  <a:cs typeface="Gill Sans"/>
                </a:rPr>
                <a:t> 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3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9D451A-C3E3-42F7-A406-C64622015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87" y="1701346"/>
            <a:ext cx="1578429" cy="18020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8C7065-1D55-4023-AD7C-25A7B278DF32}"/>
              </a:ext>
            </a:extLst>
          </p:cNvPr>
          <p:cNvSpPr txBox="1"/>
          <p:nvPr/>
        </p:nvSpPr>
        <p:spPr>
          <a:xfrm>
            <a:off x="530216" y="3784310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Reciben crédito para </a:t>
            </a:r>
            <a:r>
              <a:rPr lang="es-MX" b="1" dirty="0">
                <a:solidFill>
                  <a:srgbClr val="7030A0"/>
                </a:solidFill>
              </a:rPr>
              <a:t>colegio y para la preparatoria</a:t>
            </a:r>
            <a:endParaRPr lang="es-MX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B168C13-5B09-4264-9B58-047705373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335" y="1775955"/>
            <a:ext cx="1790090" cy="16532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0B1BAE6-2359-4F31-8E2A-BE95B9DEA041}"/>
              </a:ext>
            </a:extLst>
          </p:cNvPr>
          <p:cNvSpPr txBox="1"/>
          <p:nvPr/>
        </p:nvSpPr>
        <p:spPr>
          <a:xfrm>
            <a:off x="4515825" y="3298668"/>
            <a:ext cx="1752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s-MX" b="1" dirty="0">
                <a:solidFill>
                  <a:srgbClr val="7030A0"/>
                </a:solidFill>
              </a:rPr>
              <a:t>Aplican créditos </a:t>
            </a:r>
            <a:r>
              <a:rPr lang="es-MX" dirty="0"/>
              <a:t>para un plan de estudio en </a:t>
            </a:r>
            <a:r>
              <a:rPr lang="en-US" dirty="0"/>
              <a:t>South Texas College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6B5086-5740-465E-83CC-FECB02805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234" y="1701346"/>
            <a:ext cx="1261351" cy="195925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7930E9E-A451-4076-B1E7-264271789E69}"/>
              </a:ext>
            </a:extLst>
          </p:cNvPr>
          <p:cNvSpPr txBox="1"/>
          <p:nvPr/>
        </p:nvSpPr>
        <p:spPr>
          <a:xfrm>
            <a:off x="2553932" y="3852666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rgbClr val="7030A0"/>
                </a:solidFill>
              </a:rPr>
              <a:t>Ahorran dinero </a:t>
            </a:r>
            <a:r>
              <a:rPr lang="es-MX" dirty="0"/>
              <a:t> en las tarifas y matrículas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CA12853-EF55-49D6-89D8-CA08D55425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680485"/>
            <a:ext cx="2285969" cy="174851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A470A37-7638-4AD4-9D73-DA3325F8F1CA}"/>
              </a:ext>
            </a:extLst>
          </p:cNvPr>
          <p:cNvSpPr txBox="1"/>
          <p:nvPr/>
        </p:nvSpPr>
        <p:spPr>
          <a:xfrm>
            <a:off x="9528808" y="3700325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3EBF0C-51EF-4ABC-A40F-189E80903981}"/>
              </a:ext>
            </a:extLst>
          </p:cNvPr>
          <p:cNvSpPr txBox="1"/>
          <p:nvPr/>
        </p:nvSpPr>
        <p:spPr>
          <a:xfrm>
            <a:off x="6700157" y="3298668"/>
            <a:ext cx="1839686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s-MX" b="1" dirty="0">
                <a:solidFill>
                  <a:srgbClr val="7030A0"/>
                </a:solidFill>
              </a:rPr>
              <a:t>Servicios gratis </a:t>
            </a:r>
            <a:r>
              <a:rPr lang="es-MX" dirty="0"/>
              <a:t>que ayudan a sobresalir académicamente </a:t>
            </a:r>
            <a:endParaRPr lang="es-MX" dirty="0">
              <a:cs typeface="Calibri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A257E4-594C-28B6-B1A6-31B293C134EE}"/>
              </a:ext>
            </a:extLst>
          </p:cNvPr>
          <p:cNvGrpSpPr/>
          <p:nvPr/>
        </p:nvGrpSpPr>
        <p:grpSpPr>
          <a:xfrm>
            <a:off x="-22816" y="6356350"/>
            <a:ext cx="9166815" cy="496356"/>
            <a:chOff x="-11610" y="9334500"/>
            <a:chExt cx="18452010" cy="1009064"/>
          </a:xfrm>
        </p:grpSpPr>
        <p:sp>
          <p:nvSpPr>
            <p:cNvPr id="4" name="Freeform 22">
              <a:extLst>
                <a:ext uri="{FF2B5EF4-FFF2-40B4-BE49-F238E27FC236}">
                  <a16:creationId xmlns:a16="http://schemas.microsoft.com/office/drawing/2014/main" id="{1C2E3931-9947-B7F0-1EA6-2C8302F7CD33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6003B7C6-187F-2570-F259-E180CA4BF5E9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6678A9AC-95EC-D435-CB2E-360AA9CE1D3A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DD378041-3C4F-08E5-4D0B-7702D60C737D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9">
            <a:extLst>
              <a:ext uri="{FF2B5EF4-FFF2-40B4-BE49-F238E27FC236}">
                <a16:creationId xmlns:a16="http://schemas.microsoft.com/office/drawing/2014/main" id="{4F0313E1-CFA6-BCFE-38C4-88E78D023F98}"/>
              </a:ext>
            </a:extLst>
          </p:cNvPr>
          <p:cNvSpPr/>
          <p:nvPr/>
        </p:nvSpPr>
        <p:spPr>
          <a:xfrm>
            <a:off x="57165" y="5308489"/>
            <a:ext cx="3446741" cy="923330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0033D9C-A32A-2343-93AC-3C3630D6C42E}"/>
              </a:ext>
            </a:extLst>
          </p:cNvPr>
          <p:cNvSpPr/>
          <p:nvPr/>
        </p:nvSpPr>
        <p:spPr>
          <a:xfrm>
            <a:off x="6565518" y="-71149"/>
            <a:ext cx="2672601" cy="1193183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26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03136" y="0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2790" y="332946"/>
              <a:ext cx="9143999" cy="33342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800" b="1" dirty="0">
                  <a:solidFill>
                    <a:schemeClr val="bg1"/>
                  </a:solidFill>
                </a:rPr>
                <a:t>DECIDIENDO QUE SENDERO SEGUIR</a:t>
              </a:r>
              <a:r>
                <a:rPr lang="en-US" sz="3800" spc="300" dirty="0">
                  <a:solidFill>
                    <a:schemeClr val="bg1"/>
                  </a:solidFill>
                  <a:latin typeface="Gill Sans"/>
                </a:rPr>
                <a:t> </a:t>
              </a:r>
              <a:endParaRPr lang="en-US" sz="3800" spc="300" dirty="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4</a:t>
            </a:fld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190C5A-388F-4A67-A03A-BE4AACC27FCD}"/>
              </a:ext>
            </a:extLst>
          </p:cNvPr>
          <p:cNvSpPr txBox="1"/>
          <p:nvPr/>
        </p:nvSpPr>
        <p:spPr>
          <a:xfrm>
            <a:off x="9528808" y="3700325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BA53ECC-7440-42E4-94ED-F94CA2907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84" y="1859360"/>
            <a:ext cx="1618075" cy="160067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DB6284E-4E11-4C82-81E2-5FF8FAD50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303" y="1859360"/>
            <a:ext cx="1760083" cy="176008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E7B48FB-4CD1-4008-9454-FAE4C5471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328" y="1853054"/>
            <a:ext cx="1545468" cy="160166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5FA0EF0-64B8-484B-8E59-6A987990AD4D}"/>
              </a:ext>
            </a:extLst>
          </p:cNvPr>
          <p:cNvSpPr txBox="1"/>
          <p:nvPr/>
        </p:nvSpPr>
        <p:spPr>
          <a:xfrm>
            <a:off x="636062" y="3807995"/>
            <a:ext cx="118173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dirty="0"/>
              <a:t>¿</a:t>
            </a:r>
            <a:r>
              <a:rPr lang="es-MX" sz="2000" dirty="0"/>
              <a:t>Qué me gustaría estudiar?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AC518B-FFA7-41A4-885D-4CDA54C6AA71}"/>
              </a:ext>
            </a:extLst>
          </p:cNvPr>
          <p:cNvSpPr txBox="1"/>
          <p:nvPr/>
        </p:nvSpPr>
        <p:spPr>
          <a:xfrm>
            <a:off x="2237010" y="3961883"/>
            <a:ext cx="189479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dirty="0"/>
              <a:t>¿</a:t>
            </a:r>
            <a:r>
              <a:rPr lang="es-MX" sz="2000" dirty="0"/>
              <a:t>Qué carrera debo escoger</a:t>
            </a:r>
            <a:r>
              <a:rPr lang="en-US" sz="2000" dirty="0"/>
              <a:t>?</a:t>
            </a:r>
            <a:endParaRPr lang="en-US" sz="2000" dirty="0">
              <a:cs typeface="Calibr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359D0B-C91B-4C25-A425-1047525A0271}"/>
              </a:ext>
            </a:extLst>
          </p:cNvPr>
          <p:cNvSpPr txBox="1"/>
          <p:nvPr/>
        </p:nvSpPr>
        <p:spPr>
          <a:xfrm>
            <a:off x="4495586" y="3961883"/>
            <a:ext cx="1894795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dirty="0"/>
              <a:t>¿</a:t>
            </a:r>
            <a:r>
              <a:rPr lang="es-MX" sz="2000" dirty="0"/>
              <a:t>Qué cursos necesito para graduarme?</a:t>
            </a:r>
            <a:endParaRPr lang="es-MX" sz="2000" dirty="0">
              <a:cs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C4D37D-B382-4B7F-8964-CE962B5490E2}"/>
              </a:ext>
            </a:extLst>
          </p:cNvPr>
          <p:cNvSpPr txBox="1"/>
          <p:nvPr/>
        </p:nvSpPr>
        <p:spPr>
          <a:xfrm>
            <a:off x="6792005" y="3960375"/>
            <a:ext cx="189479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dirty="0"/>
              <a:t>¿</a:t>
            </a:r>
            <a:r>
              <a:rPr lang="es-MX" sz="2000" dirty="0"/>
              <a:t>Qué carreras puedo ejercer cuando  </a:t>
            </a:r>
          </a:p>
          <a:p>
            <a:pPr algn="ctr"/>
            <a:r>
              <a:rPr lang="es-MX" sz="2000" dirty="0"/>
              <a:t>termine</a:t>
            </a:r>
            <a:r>
              <a:rPr lang="en-US" sz="2000" dirty="0"/>
              <a:t>?</a:t>
            </a:r>
            <a:endParaRPr lang="en-US" sz="2000" dirty="0">
              <a:cs typeface="Calibri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10F81BB-5815-4985-8C3C-C2F611C46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738" y="1929424"/>
            <a:ext cx="1731675" cy="169001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D6E00B3-4EF3-E4E6-E22C-F851D0CA157D}"/>
              </a:ext>
            </a:extLst>
          </p:cNvPr>
          <p:cNvGrpSpPr/>
          <p:nvPr/>
        </p:nvGrpSpPr>
        <p:grpSpPr>
          <a:xfrm>
            <a:off x="-11446" y="6356350"/>
            <a:ext cx="9215912" cy="501650"/>
            <a:chOff x="-11610" y="9334500"/>
            <a:chExt cx="18452010" cy="1009064"/>
          </a:xfrm>
        </p:grpSpPr>
        <p:sp>
          <p:nvSpPr>
            <p:cNvPr id="4" name="Freeform 22">
              <a:extLst>
                <a:ext uri="{FF2B5EF4-FFF2-40B4-BE49-F238E27FC236}">
                  <a16:creationId xmlns:a16="http://schemas.microsoft.com/office/drawing/2014/main" id="{22EB3C85-6F8B-D5DD-AA2A-A142DC3B846E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1768BB69-05FC-58AB-4319-22FC904E5DA2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DECEDCCE-BEFE-F1A3-009B-4BD3A83FE8F1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FAFEAB09-D549-5A09-A02B-C7C941313B3E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9">
            <a:extLst>
              <a:ext uri="{FF2B5EF4-FFF2-40B4-BE49-F238E27FC236}">
                <a16:creationId xmlns:a16="http://schemas.microsoft.com/office/drawing/2014/main" id="{61C4A614-DCB4-7935-41C1-F97A48AFEC3F}"/>
              </a:ext>
            </a:extLst>
          </p:cNvPr>
          <p:cNvSpPr/>
          <p:nvPr/>
        </p:nvSpPr>
        <p:spPr>
          <a:xfrm>
            <a:off x="0" y="5259365"/>
            <a:ext cx="3362096" cy="1015663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ACC69C0-D173-96CC-BCD5-D0568B774AFA}"/>
              </a:ext>
            </a:extLst>
          </p:cNvPr>
          <p:cNvSpPr/>
          <p:nvPr/>
        </p:nvSpPr>
        <p:spPr>
          <a:xfrm>
            <a:off x="7230140" y="-71149"/>
            <a:ext cx="2007979" cy="1193183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96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64798" y="-11359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 dirty="0">
                  <a:solidFill>
                    <a:schemeClr val="bg1"/>
                  </a:solidFill>
                </a:rPr>
                <a:t>REQUISITOS</a:t>
              </a:r>
              <a:r>
                <a:rPr lang="en-US" sz="4000" b="1" spc="300" dirty="0">
                  <a:solidFill>
                    <a:schemeClr val="bg1"/>
                  </a:solidFill>
                  <a:latin typeface="Gill Sans"/>
                </a:rPr>
                <a:t> </a:t>
              </a:r>
              <a:endParaRPr lang="en-US" sz="4000" b="1" spc="300" dirty="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5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CA57A06-57D4-43E3-9790-52E868AF7A5F}"/>
              </a:ext>
            </a:extLst>
          </p:cNvPr>
          <p:cNvGrpSpPr/>
          <p:nvPr/>
        </p:nvGrpSpPr>
        <p:grpSpPr>
          <a:xfrm>
            <a:off x="-64798" y="1173068"/>
            <a:ext cx="9159378" cy="4222696"/>
            <a:chOff x="-58484" y="2012400"/>
            <a:chExt cx="9159378" cy="4222696"/>
          </a:xfrm>
        </p:grpSpPr>
        <p:sp>
          <p:nvSpPr>
            <p:cNvPr id="16" name="TextBox 15"/>
            <p:cNvSpPr txBox="1"/>
            <p:nvPr/>
          </p:nvSpPr>
          <p:spPr>
            <a:xfrm>
              <a:off x="-58484" y="3081866"/>
              <a:ext cx="4072515" cy="315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356760B-36FA-4DA6-A47A-BD071FC9462D}"/>
                </a:ext>
              </a:extLst>
            </p:cNvPr>
            <p:cNvCxnSpPr/>
            <p:nvPr/>
          </p:nvCxnSpPr>
          <p:spPr bwMode="auto">
            <a:xfrm>
              <a:off x="1298682" y="2939428"/>
              <a:ext cx="1505976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F64E04D-37D6-4C04-BE2D-C9F3C4A4493C}"/>
                </a:ext>
              </a:extLst>
            </p:cNvPr>
            <p:cNvSpPr/>
            <p:nvPr/>
          </p:nvSpPr>
          <p:spPr bwMode="auto">
            <a:xfrm>
              <a:off x="517605" y="2146681"/>
              <a:ext cx="1560342" cy="158365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A3FD477-B6FD-45F2-BD6D-B504A4069FBD}"/>
                </a:ext>
              </a:extLst>
            </p:cNvPr>
            <p:cNvSpPr/>
            <p:nvPr/>
          </p:nvSpPr>
          <p:spPr bwMode="auto">
            <a:xfrm>
              <a:off x="2710421" y="2841943"/>
              <a:ext cx="190285" cy="193129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20" name="Picture 8" descr="http://wfarm1.dataknet.com/static/resources/icons/set113/91f685ca.png">
              <a:extLst>
                <a:ext uri="{FF2B5EF4-FFF2-40B4-BE49-F238E27FC236}">
                  <a16:creationId xmlns:a16="http://schemas.microsoft.com/office/drawing/2014/main" id="{F87BEB1D-7A2B-42D7-BB66-B00FE5DBCE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tx1">
                  <a:lumMod val="65000"/>
                  <a:lumOff val="3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889" y="2497791"/>
              <a:ext cx="859370" cy="8593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E56F00C-3C62-45EE-8E5D-8A0F727C7763}"/>
                </a:ext>
              </a:extLst>
            </p:cNvPr>
            <p:cNvSpPr txBox="1"/>
            <p:nvPr/>
          </p:nvSpPr>
          <p:spPr>
            <a:xfrm>
              <a:off x="2866819" y="2012400"/>
              <a:ext cx="175260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dirty="0"/>
                <a:t>Estar matriculados en una preparatoria que participa en el programa.</a:t>
              </a:r>
              <a:endParaRPr lang="es-MX" sz="2000" b="1" dirty="0">
                <a:solidFill>
                  <a:srgbClr val="7030A0"/>
                </a:solidFill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E6FC694-D6A3-4896-9798-22C57030D5A5}"/>
                </a:ext>
              </a:extLst>
            </p:cNvPr>
            <p:cNvCxnSpPr/>
            <p:nvPr/>
          </p:nvCxnSpPr>
          <p:spPr bwMode="auto">
            <a:xfrm>
              <a:off x="5746270" y="2831832"/>
              <a:ext cx="1505976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CCFD5A7-3D4F-49DB-BDEF-2569DB2C0DAE}"/>
                </a:ext>
              </a:extLst>
            </p:cNvPr>
            <p:cNvSpPr/>
            <p:nvPr/>
          </p:nvSpPr>
          <p:spPr bwMode="auto">
            <a:xfrm>
              <a:off x="4965193" y="2039085"/>
              <a:ext cx="1560342" cy="158365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B2B6D21-32B5-46ED-9134-E07CFC8D1B1F}"/>
                </a:ext>
              </a:extLst>
            </p:cNvPr>
            <p:cNvSpPr/>
            <p:nvPr/>
          </p:nvSpPr>
          <p:spPr bwMode="auto">
            <a:xfrm>
              <a:off x="7158009" y="2734347"/>
              <a:ext cx="190285" cy="193129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E87609F-1AAB-4AA2-9302-28872CE994A4}"/>
                </a:ext>
              </a:extLst>
            </p:cNvPr>
            <p:cNvSpPr txBox="1"/>
            <p:nvPr/>
          </p:nvSpPr>
          <p:spPr>
            <a:xfrm>
              <a:off x="7252246" y="2293188"/>
              <a:ext cx="1752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dirty="0"/>
                <a:t>Aplicar para admisión al STC y declarar una carrera</a:t>
              </a:r>
              <a:r>
                <a:rPr lang="en-US" sz="2000" dirty="0"/>
                <a:t>.</a:t>
              </a:r>
              <a:endParaRPr lang="en-US" sz="2000" b="1" dirty="0">
                <a:solidFill>
                  <a:srgbClr val="7030A0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5675078-0DF0-4258-A959-73F3390E84D3}"/>
                </a:ext>
              </a:extLst>
            </p:cNvPr>
            <p:cNvCxnSpPr/>
            <p:nvPr/>
          </p:nvCxnSpPr>
          <p:spPr bwMode="auto">
            <a:xfrm>
              <a:off x="1298682" y="5110653"/>
              <a:ext cx="1505976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3B33747-8E78-4AF4-A2C9-22BF6F749E4A}"/>
                </a:ext>
              </a:extLst>
            </p:cNvPr>
            <p:cNvSpPr/>
            <p:nvPr/>
          </p:nvSpPr>
          <p:spPr bwMode="auto">
            <a:xfrm>
              <a:off x="517605" y="4317906"/>
              <a:ext cx="1560342" cy="158365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1CEF5D1-F497-4017-A776-8D0EFA26BF90}"/>
                </a:ext>
              </a:extLst>
            </p:cNvPr>
            <p:cNvSpPr/>
            <p:nvPr/>
          </p:nvSpPr>
          <p:spPr bwMode="auto">
            <a:xfrm>
              <a:off x="2710421" y="5013168"/>
              <a:ext cx="190285" cy="193129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C1866C-80A8-40FB-9A72-77692F25BCA9}"/>
                </a:ext>
              </a:extLst>
            </p:cNvPr>
            <p:cNvSpPr txBox="1"/>
            <p:nvPr/>
          </p:nvSpPr>
          <p:spPr>
            <a:xfrm>
              <a:off x="2848890" y="4756710"/>
              <a:ext cx="1752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dirty="0"/>
                <a:t>Tomar las pruebas necesarias para calificar.</a:t>
              </a:r>
              <a:endParaRPr lang="es-MX" sz="2000" b="1" dirty="0">
                <a:solidFill>
                  <a:srgbClr val="7030A0"/>
                </a:solidFill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0D63DF4-03EC-4D8F-81F6-7C44DD37E39E}"/>
                </a:ext>
              </a:extLst>
            </p:cNvPr>
            <p:cNvCxnSpPr/>
            <p:nvPr/>
          </p:nvCxnSpPr>
          <p:spPr bwMode="auto">
            <a:xfrm>
              <a:off x="5823250" y="5129824"/>
              <a:ext cx="1505976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0AE8695-50BC-4969-B21B-68D188DBB6FE}"/>
                </a:ext>
              </a:extLst>
            </p:cNvPr>
            <p:cNvSpPr/>
            <p:nvPr/>
          </p:nvSpPr>
          <p:spPr bwMode="auto">
            <a:xfrm>
              <a:off x="5042173" y="4337077"/>
              <a:ext cx="1560342" cy="1583654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F122142-6F9D-4781-BE80-BACA939692C5}"/>
                </a:ext>
              </a:extLst>
            </p:cNvPr>
            <p:cNvSpPr/>
            <p:nvPr/>
          </p:nvSpPr>
          <p:spPr bwMode="auto">
            <a:xfrm>
              <a:off x="7234989" y="5032339"/>
              <a:ext cx="190285" cy="193129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11D37156-0C57-47BD-AF3C-DFAA17CFE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1521" y="4600111"/>
              <a:ext cx="853398" cy="1019241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2AAEFDC-AD86-4A21-AFC4-B8FAE78E9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2107" y="4600111"/>
              <a:ext cx="986811" cy="986811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73EE960-7D97-402F-90EF-3065F7010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41356" y="2317239"/>
              <a:ext cx="992368" cy="1049407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384AB08-BA5A-49A4-8C00-186E31F4772F}"/>
                </a:ext>
              </a:extLst>
            </p:cNvPr>
            <p:cNvSpPr txBox="1"/>
            <p:nvPr/>
          </p:nvSpPr>
          <p:spPr>
            <a:xfrm>
              <a:off x="7348294" y="4852354"/>
              <a:ext cx="1752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000" dirty="0"/>
                <a:t>Registrarse para las clases</a:t>
              </a:r>
              <a:r>
                <a:rPr lang="en-US" sz="2000" dirty="0"/>
                <a:t>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D084543-CC62-8584-EC66-CEF813E2E7BA}"/>
              </a:ext>
            </a:extLst>
          </p:cNvPr>
          <p:cNvGrpSpPr/>
          <p:nvPr/>
        </p:nvGrpSpPr>
        <p:grpSpPr>
          <a:xfrm>
            <a:off x="-64797" y="6356350"/>
            <a:ext cx="9208798" cy="547367"/>
            <a:chOff x="-11610" y="9334500"/>
            <a:chExt cx="18452010" cy="1009064"/>
          </a:xfrm>
        </p:grpSpPr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D4D9E164-D292-031E-B71E-FD0CFC5EFB1F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3AA12602-C0E4-2B0E-A732-41444541015D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5174CDF2-1768-0E21-6C9F-42877EC584D7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4441A5D3-D220-1CA3-1B9A-D04DCFE71FEE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A6B48E59-83C7-710D-70E0-A6D335FC47E2}"/>
              </a:ext>
            </a:extLst>
          </p:cNvPr>
          <p:cNvSpPr/>
          <p:nvPr/>
        </p:nvSpPr>
        <p:spPr>
          <a:xfrm>
            <a:off x="151690" y="5255592"/>
            <a:ext cx="3073829" cy="985944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6FCAA59F-BE95-AA8E-6F5A-862C9A200C17}"/>
              </a:ext>
            </a:extLst>
          </p:cNvPr>
          <p:cNvSpPr/>
          <p:nvPr/>
        </p:nvSpPr>
        <p:spPr>
          <a:xfrm>
            <a:off x="6565518" y="-71149"/>
            <a:ext cx="2672601" cy="1193183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346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81803" y="0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>
                  <a:solidFill>
                    <a:schemeClr val="bg1"/>
                  </a:solidFill>
                </a:rPr>
                <a:t>¿CÓMO CALIFICAR?</a:t>
              </a:r>
              <a:r>
                <a:rPr lang="en-US" sz="4000" b="1" spc="300">
                  <a:solidFill>
                    <a:schemeClr val="bg1"/>
                  </a:solidFill>
                  <a:latin typeface="Gill Sans"/>
                </a:rPr>
                <a:t> </a:t>
              </a:r>
              <a:endParaRPr lang="en-US" sz="4000" b="1" spc="30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6</a:t>
            </a:fld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6CECF16-2928-48FD-9D04-237C8059EDEF}"/>
              </a:ext>
            </a:extLst>
          </p:cNvPr>
          <p:cNvSpPr txBox="1"/>
          <p:nvPr/>
        </p:nvSpPr>
        <p:spPr>
          <a:xfrm>
            <a:off x="5481126" y="2398007"/>
            <a:ext cx="131047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>
                <a:solidFill>
                  <a:schemeClr val="bg1"/>
                </a:solidFill>
              </a:rPr>
              <a:t>Reading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1F8505B-DC2A-41E8-B202-1BF365746DB0}"/>
              </a:ext>
            </a:extLst>
          </p:cNvPr>
          <p:cNvSpPr txBox="1"/>
          <p:nvPr/>
        </p:nvSpPr>
        <p:spPr>
          <a:xfrm>
            <a:off x="5985622" y="3878593"/>
            <a:ext cx="1168250" cy="446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</a:rPr>
              <a:t>Writing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B59689A-CCAD-47D4-AA2A-2216C2D52AF2}"/>
              </a:ext>
            </a:extLst>
          </p:cNvPr>
          <p:cNvSpPr txBox="1"/>
          <p:nvPr/>
        </p:nvSpPr>
        <p:spPr>
          <a:xfrm>
            <a:off x="5552239" y="5275948"/>
            <a:ext cx="1168250" cy="446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>
                <a:solidFill>
                  <a:schemeClr val="bg1"/>
                </a:solidFill>
              </a:rPr>
              <a:t>Math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D1D87B3-E16F-4F22-814E-70D558CC7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855" y="3594207"/>
            <a:ext cx="1256933" cy="1387142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9EF46CE7-D83A-4A52-BFED-09B88A8FD6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66"/>
          <a:stretch/>
        </p:blipFill>
        <p:spPr>
          <a:xfrm>
            <a:off x="3677022" y="761450"/>
            <a:ext cx="5009778" cy="42776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EC65E2F-6CE4-4A13-B1CA-D495A77B669F}"/>
              </a:ext>
            </a:extLst>
          </p:cNvPr>
          <p:cNvSpPr/>
          <p:nvPr/>
        </p:nvSpPr>
        <p:spPr>
          <a:xfrm>
            <a:off x="361249" y="5019332"/>
            <a:ext cx="873516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MX" sz="3200" dirty="0">
                <a:ln w="0"/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Por favor contacte al consejero de su hijo/a para el calendario de pruebas del TSI 2.0</a:t>
            </a:r>
            <a:endParaRPr lang="es-MX" sz="3200" b="0" cap="none" spc="0" dirty="0">
              <a:ln w="0"/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AFE355-3647-4840-8078-ABBAD5C0019B}"/>
              </a:ext>
            </a:extLst>
          </p:cNvPr>
          <p:cNvSpPr txBox="1"/>
          <p:nvPr/>
        </p:nvSpPr>
        <p:spPr>
          <a:xfrm>
            <a:off x="204416" y="827991"/>
            <a:ext cx="3281067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Pasar el examen TSI 2.0: lectura, escritura y matemáticas</a:t>
            </a:r>
            <a:endParaRPr lang="es-MX" sz="20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Obtener un 4000 o más en las pruebas de fin de curso de Inglés 2 </a:t>
            </a:r>
            <a:endParaRPr lang="es-MX" sz="20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000" dirty="0"/>
              <a:t>Obtener un 4000 o más en Algebra 1 y obtener un promedio de 70 o mejor en Algebra 2</a:t>
            </a:r>
            <a:endParaRPr lang="es-MX" sz="2000" dirty="0"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5FF4DD-CB7B-AA31-7F97-6D82657D3FE9}"/>
              </a:ext>
            </a:extLst>
          </p:cNvPr>
          <p:cNvGrpSpPr/>
          <p:nvPr/>
        </p:nvGrpSpPr>
        <p:grpSpPr>
          <a:xfrm>
            <a:off x="-26886" y="6369768"/>
            <a:ext cx="9197772" cy="502980"/>
            <a:chOff x="-11610" y="9334500"/>
            <a:chExt cx="18452010" cy="1009064"/>
          </a:xfrm>
        </p:grpSpPr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70794AF3-33DD-288C-576F-B99E5C5B4102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7EC28A2A-8E14-C312-80A6-D31CF492EFD6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0CE329C8-9C34-42F4-ADB0-61CCA35FFD9A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B3984F32-C23E-797A-F02E-B08A14262356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9">
            <a:extLst>
              <a:ext uri="{FF2B5EF4-FFF2-40B4-BE49-F238E27FC236}">
                <a16:creationId xmlns:a16="http://schemas.microsoft.com/office/drawing/2014/main" id="{F030CFB2-EB40-7E2C-3DE3-E56300CCEDF7}"/>
              </a:ext>
            </a:extLst>
          </p:cNvPr>
          <p:cNvSpPr/>
          <p:nvPr/>
        </p:nvSpPr>
        <p:spPr>
          <a:xfrm>
            <a:off x="47586" y="5494958"/>
            <a:ext cx="1876908" cy="615010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AE060376-46D0-EEC8-C421-A98D70E8EEB5}"/>
              </a:ext>
            </a:extLst>
          </p:cNvPr>
          <p:cNvSpPr/>
          <p:nvPr/>
        </p:nvSpPr>
        <p:spPr>
          <a:xfrm>
            <a:off x="6565518" y="-71148"/>
            <a:ext cx="2672601" cy="1077218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00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81801" y="-4674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>
                  <a:solidFill>
                    <a:schemeClr val="bg1"/>
                  </a:solidFill>
                </a:rPr>
                <a:t>LIMITACIONES DE CADA GRADO</a:t>
              </a:r>
              <a:r>
                <a:rPr lang="en-US" sz="4000" b="1" spc="300">
                  <a:solidFill>
                    <a:schemeClr val="bg1"/>
                  </a:solidFill>
                  <a:latin typeface="Gill Sans"/>
                </a:rPr>
                <a:t> </a:t>
              </a:r>
              <a:endParaRPr lang="en-US" sz="4000" b="1" spc="30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9D22146-D16C-421D-B60E-A029AA7E84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8421530"/>
              </p:ext>
            </p:extLst>
          </p:nvPr>
        </p:nvGraphicFramePr>
        <p:xfrm>
          <a:off x="785178" y="3211338"/>
          <a:ext cx="7948811" cy="1684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E9CBBB4-4933-43FE-B045-77E7945D0527}"/>
              </a:ext>
            </a:extLst>
          </p:cNvPr>
          <p:cNvSpPr txBox="1"/>
          <p:nvPr/>
        </p:nvSpPr>
        <p:spPr>
          <a:xfrm>
            <a:off x="891841" y="5140374"/>
            <a:ext cx="730110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MX" sz="2800" b="1" dirty="0"/>
              <a:t>Los alumnos no podrán tomar más de 68 horas.</a:t>
            </a:r>
            <a:endParaRPr lang="es-MX" sz="2800" b="1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960F91-750A-4283-944E-4086EBB3F748}"/>
              </a:ext>
            </a:extLst>
          </p:cNvPr>
          <p:cNvSpPr txBox="1"/>
          <p:nvPr/>
        </p:nvSpPr>
        <p:spPr>
          <a:xfrm>
            <a:off x="1288336" y="2341813"/>
            <a:ext cx="13492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/>
              <a:t>9</a:t>
            </a:r>
            <a:r>
              <a:rPr lang="en-US" sz="5000" b="1" baseline="30000"/>
              <a:t>O </a:t>
            </a:r>
            <a:r>
              <a:rPr lang="en-US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C8BB00-1154-4AD6-A829-67DBFB1E3CCC}"/>
              </a:ext>
            </a:extLst>
          </p:cNvPr>
          <p:cNvSpPr txBox="1"/>
          <p:nvPr/>
        </p:nvSpPr>
        <p:spPr>
          <a:xfrm>
            <a:off x="3517313" y="2028523"/>
            <a:ext cx="139298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/>
              <a:t>10</a:t>
            </a:r>
            <a:r>
              <a:rPr lang="en-US" sz="5000" b="1" baseline="30000"/>
              <a:t>O</a:t>
            </a:r>
            <a:r>
              <a:rPr lang="en-US" sz="7500" b="1"/>
              <a:t> </a:t>
            </a:r>
            <a:endParaRPr lang="en-US" sz="75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88C611-40AA-47B1-90FD-510FD4F082CC}"/>
              </a:ext>
            </a:extLst>
          </p:cNvPr>
          <p:cNvSpPr txBox="1"/>
          <p:nvPr/>
        </p:nvSpPr>
        <p:spPr>
          <a:xfrm>
            <a:off x="5626026" y="2292359"/>
            <a:ext cx="32330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/>
              <a:t>11</a:t>
            </a:r>
            <a:r>
              <a:rPr lang="en-US" sz="5000" b="1" baseline="30000"/>
              <a:t>O</a:t>
            </a:r>
            <a:r>
              <a:rPr lang="en-US" sz="5000" b="1"/>
              <a:t> &amp; 12</a:t>
            </a:r>
            <a:r>
              <a:rPr lang="en-US" sz="5000" b="1" baseline="30000"/>
              <a:t>O</a:t>
            </a:r>
            <a:r>
              <a:rPr lang="en-US" sz="5000" b="1"/>
              <a:t>  </a:t>
            </a:r>
            <a:endParaRPr lang="en-US" sz="50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D6CFCB-26C7-34EF-88E3-92172B404156}"/>
              </a:ext>
            </a:extLst>
          </p:cNvPr>
          <p:cNvGrpSpPr/>
          <p:nvPr/>
        </p:nvGrpSpPr>
        <p:grpSpPr>
          <a:xfrm>
            <a:off x="-26886" y="6356349"/>
            <a:ext cx="9197772" cy="559801"/>
            <a:chOff x="-11610" y="9334500"/>
            <a:chExt cx="18452010" cy="1009064"/>
          </a:xfrm>
        </p:grpSpPr>
        <p:sp>
          <p:nvSpPr>
            <p:cNvPr id="4" name="Freeform 22">
              <a:extLst>
                <a:ext uri="{FF2B5EF4-FFF2-40B4-BE49-F238E27FC236}">
                  <a16:creationId xmlns:a16="http://schemas.microsoft.com/office/drawing/2014/main" id="{4C033D4A-3045-EF88-E5B7-1E1435995BB8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B40200C4-AD0F-EE1A-D943-D735C00A7A60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3CBB1420-369A-65DD-910B-4DC126FB785E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25B6FFBC-A2F7-951F-E8F8-71E10B7126C5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9">
            <a:extLst>
              <a:ext uri="{FF2B5EF4-FFF2-40B4-BE49-F238E27FC236}">
                <a16:creationId xmlns:a16="http://schemas.microsoft.com/office/drawing/2014/main" id="{C1A0B8EF-A67B-750D-D23B-E96A663BC927}"/>
              </a:ext>
            </a:extLst>
          </p:cNvPr>
          <p:cNvSpPr/>
          <p:nvPr/>
        </p:nvSpPr>
        <p:spPr>
          <a:xfrm>
            <a:off x="124179" y="5560131"/>
            <a:ext cx="2133601" cy="645031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886846A-3D79-6F3B-FF11-1F5E4DC9CBA3}"/>
              </a:ext>
            </a:extLst>
          </p:cNvPr>
          <p:cNvSpPr/>
          <p:nvPr/>
        </p:nvSpPr>
        <p:spPr>
          <a:xfrm>
            <a:off x="6804837" y="-71149"/>
            <a:ext cx="2433282" cy="1091875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78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81801" y="-2835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-83890" y="272412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900" b="1" dirty="0">
                  <a:solidFill>
                    <a:schemeClr val="bg1">
                      <a:lumMod val="95000"/>
                    </a:schemeClr>
                  </a:solidFill>
                </a:rPr>
                <a:t>RESPONSABILDADES Y EXPECTATIVAS</a:t>
              </a:r>
              <a:endParaRPr lang="en-US" sz="3900" b="1" spc="300" dirty="0">
                <a:solidFill>
                  <a:schemeClr val="bg1">
                    <a:lumMod val="95000"/>
                  </a:schemeClr>
                </a:solidFill>
                <a:latin typeface="Calibri"/>
                <a:cs typeface="Gill San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8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CF2314-E7AB-4F1F-AE93-93DCCA12A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425" y="4838139"/>
            <a:ext cx="1368839" cy="12473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B0FDC7-A4E3-4C9A-A1A8-91049E85959B}"/>
              </a:ext>
            </a:extLst>
          </p:cNvPr>
          <p:cNvSpPr txBox="1"/>
          <p:nvPr/>
        </p:nvSpPr>
        <p:spPr>
          <a:xfrm>
            <a:off x="342032" y="761681"/>
            <a:ext cx="8725176" cy="424731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MX" sz="2800" b="1" u="sng" dirty="0"/>
              <a:t>Todos los alumnos DEBEN:</a:t>
            </a:r>
            <a:endParaRPr lang="es-MX" sz="2800" b="1" u="sng" dirty="0"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MX" sz="2800" dirty="0"/>
              <a:t>Acatar el Código de Conducta Estudiantil</a:t>
            </a:r>
            <a:endParaRPr lang="es-MX" sz="2800" dirty="0"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MX" sz="2800" dirty="0"/>
              <a:t>Adherirse con las expectativas del curso</a:t>
            </a:r>
          </a:p>
          <a:p>
            <a:pPr marL="914400" lvl="1" indent="-457200">
              <a:buFont typeface="Wingdings" panose="05000000000000000000" pitchFamily="2" charset="2"/>
              <a:buChar char=""/>
            </a:pPr>
            <a:r>
              <a:rPr lang="es-MX" sz="2800" dirty="0"/>
              <a:t>Seguir el programa de estudios</a:t>
            </a:r>
          </a:p>
          <a:p>
            <a:pPr marL="914400" lvl="1" indent="-457200">
              <a:buFont typeface="Wingdings" panose="05000000000000000000" pitchFamily="2" charset="2"/>
              <a:buChar char=""/>
            </a:pPr>
            <a:r>
              <a:rPr lang="es-MX" sz="2800" dirty="0"/>
              <a:t>Completar TODOS los trabajos y tareas a tiempo</a:t>
            </a:r>
          </a:p>
          <a:p>
            <a:pPr marL="914400" lvl="1" indent="-457200">
              <a:buFont typeface="Wingdings" panose="05000000000000000000" pitchFamily="2" charset="2"/>
              <a:buChar char=""/>
            </a:pPr>
            <a:r>
              <a:rPr lang="es-MX" sz="2800" dirty="0"/>
              <a:t>Tener comunicación con los profesores </a:t>
            </a:r>
          </a:p>
          <a:p>
            <a:pPr marL="914400" lvl="1" indent="-457200">
              <a:buFont typeface="Wingdings" panose="05000000000000000000" pitchFamily="2" charset="2"/>
              <a:buChar char=""/>
            </a:pPr>
            <a:r>
              <a:rPr lang="es-MX" sz="2800" dirty="0">
                <a:cs typeface="Calibri"/>
              </a:rPr>
              <a:t>Entender que un plazo – ES un plazo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MX" sz="2800" dirty="0"/>
              <a:t>Mantener los estándares de integridad académicas</a:t>
            </a:r>
            <a:endParaRPr lang="es-MX" sz="2800" dirty="0"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MX" sz="2800" dirty="0"/>
              <a:t>Seguir las reglas, pólizas y procedimientos</a:t>
            </a:r>
            <a:endParaRPr lang="es-MX" sz="2800" dirty="0">
              <a:cs typeface="Calibri"/>
            </a:endParaRPr>
          </a:p>
          <a:p>
            <a:endParaRPr lang="en-US" dirty="0"/>
          </a:p>
        </p:txBody>
      </p:sp>
      <p:pic>
        <p:nvPicPr>
          <p:cNvPr id="12" name="Picture 11" descr="Test Grade » Media | GovLoop">
            <a:extLst>
              <a:ext uri="{FF2B5EF4-FFF2-40B4-BE49-F238E27FC236}">
                <a16:creationId xmlns:a16="http://schemas.microsoft.com/office/drawing/2014/main" id="{CB211F5B-8DA8-4C50-A809-0A783F7959CD}"/>
              </a:ext>
            </a:extLst>
          </p:cNvPr>
          <p:cNvPicPr/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164" y="3978360"/>
            <a:ext cx="3377258" cy="2560552"/>
          </a:xfrm>
          <a:prstGeom prst="rect">
            <a:avLst/>
          </a:prstGeom>
          <a:noFill/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8FFF493-D7E5-5C0C-1DC2-3FFDB4845CA5}"/>
              </a:ext>
            </a:extLst>
          </p:cNvPr>
          <p:cNvGrpSpPr/>
          <p:nvPr/>
        </p:nvGrpSpPr>
        <p:grpSpPr>
          <a:xfrm>
            <a:off x="-53772" y="6356350"/>
            <a:ext cx="9197772" cy="544042"/>
            <a:chOff x="-11610" y="9334500"/>
            <a:chExt cx="18452010" cy="1009064"/>
          </a:xfrm>
        </p:grpSpPr>
        <p:sp>
          <p:nvSpPr>
            <p:cNvPr id="4" name="Freeform 22">
              <a:extLst>
                <a:ext uri="{FF2B5EF4-FFF2-40B4-BE49-F238E27FC236}">
                  <a16:creationId xmlns:a16="http://schemas.microsoft.com/office/drawing/2014/main" id="{981CC69F-BCBA-7F71-71D5-2823BAE6AEAD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CFFB4C1B-B8E9-FFDB-B9CF-EE9D740D4C3A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8F80E380-1437-7C1E-A974-9CEDA3136775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8399A87B-3F80-23D2-66EA-76600D34A4A3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7CA5E91A-C61D-CB32-16E7-B547E6A2903E}"/>
              </a:ext>
            </a:extLst>
          </p:cNvPr>
          <p:cNvSpPr/>
          <p:nvPr/>
        </p:nvSpPr>
        <p:spPr>
          <a:xfrm>
            <a:off x="85061" y="5462106"/>
            <a:ext cx="2133600" cy="800030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CE493EC3-9526-85B5-E523-9453368A47D4}"/>
              </a:ext>
            </a:extLst>
          </p:cNvPr>
          <p:cNvSpPr/>
          <p:nvPr/>
        </p:nvSpPr>
        <p:spPr>
          <a:xfrm>
            <a:off x="7655442" y="-71149"/>
            <a:ext cx="1582677" cy="1193183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93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81801" y="818210"/>
            <a:ext cx="9144000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MX" sz="3200" b="1" dirty="0"/>
              <a:t>Cada alumno tendrá que mantener y seguir los Estándares de Progreso Académico del Colegio</a:t>
            </a:r>
            <a:endParaRPr lang="es-MX" sz="2600" dirty="0">
              <a:solidFill>
                <a:srgbClr val="800009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81801" y="0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>
                  <a:solidFill>
                    <a:schemeClr val="bg1">
                      <a:lumMod val="95000"/>
                    </a:schemeClr>
                  </a:solidFill>
                </a:rPr>
                <a:t>ESTÁNDARES ACADÉMICOS</a:t>
              </a:r>
              <a:endParaRPr lang="en-US" sz="4000" b="1" spc="300">
                <a:solidFill>
                  <a:schemeClr val="bg1">
                    <a:lumMod val="95000"/>
                  </a:schemeClr>
                </a:solidFill>
                <a:latin typeface="Calibri"/>
                <a:cs typeface="Gill San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9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ADC491-CA13-47BB-A786-916E50C25C80}"/>
              </a:ext>
            </a:extLst>
          </p:cNvPr>
          <p:cNvGrpSpPr/>
          <p:nvPr/>
        </p:nvGrpSpPr>
        <p:grpSpPr>
          <a:xfrm>
            <a:off x="365217" y="1933221"/>
            <a:ext cx="8427761" cy="4512195"/>
            <a:chOff x="460377" y="2939578"/>
            <a:chExt cx="8427761" cy="451219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FC66922-935E-4A2B-B905-D2C83EE86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0377" y="3429000"/>
              <a:ext cx="1958035" cy="171695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1017F7A-1177-4426-8589-1D7CD0719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35570" y="3445186"/>
              <a:ext cx="2149930" cy="185646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72A2A92-D8A2-45ED-B252-BCCF83EDC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5446" y="3455417"/>
              <a:ext cx="2255970" cy="180872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427A9BF-EB15-4F01-B3D8-62B24B4DBFBB}"/>
                </a:ext>
              </a:extLst>
            </p:cNvPr>
            <p:cNvSpPr txBox="1"/>
            <p:nvPr/>
          </p:nvSpPr>
          <p:spPr>
            <a:xfrm>
              <a:off x="615458" y="5181337"/>
              <a:ext cx="1741714" cy="147732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s-MX" dirty="0"/>
                <a:t>Elegible para inscribirse, promedio acumulativo de 2.00 o más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626C689-CF4F-46AD-BCF7-2E92C6A85569}"/>
                </a:ext>
              </a:extLst>
            </p:cNvPr>
            <p:cNvSpPr txBox="1"/>
            <p:nvPr/>
          </p:nvSpPr>
          <p:spPr>
            <a:xfrm>
              <a:off x="3150537" y="5143449"/>
              <a:ext cx="2552908" cy="23083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s-MX" dirty="0"/>
                <a:t>Eligible para inscribirse PERO hay intervenciones requeridas. Promedio acumulativo  </a:t>
              </a:r>
              <a:r>
                <a:rPr lang="es-MX" b="1" dirty="0">
                  <a:solidFill>
                    <a:srgbClr val="FF0000"/>
                  </a:solidFill>
                </a:rPr>
                <a:t>bajó a menos de 2.00</a:t>
              </a:r>
              <a:r>
                <a:rPr lang="es-MX" dirty="0"/>
                <a:t> pero en el semestre en curso lleva un 2.00 o mejor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114CC10-AA4B-469E-8767-CDEFC3727EE1}"/>
                </a:ext>
              </a:extLst>
            </p:cNvPr>
            <p:cNvSpPr txBox="1"/>
            <p:nvPr/>
          </p:nvSpPr>
          <p:spPr>
            <a:xfrm>
              <a:off x="6277950" y="5197354"/>
              <a:ext cx="2610188" cy="17543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s-MX" dirty="0"/>
                <a:t>Inelegible para inscribirse, tendrán que contactar un asesor de STC. </a:t>
              </a:r>
              <a:r>
                <a:rPr lang="es-MX" b="1" dirty="0">
                  <a:solidFill>
                    <a:srgbClr val="FF0000"/>
                  </a:solidFill>
                </a:rPr>
                <a:t>Promedio acumulativo Y del semestre en curso han bajado a menos de 2.00 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5C4BB5-7EE3-46E6-A4C8-63FAA62C8EB4}"/>
                </a:ext>
              </a:extLst>
            </p:cNvPr>
            <p:cNvSpPr txBox="1"/>
            <p:nvPr/>
          </p:nvSpPr>
          <p:spPr>
            <a:xfrm>
              <a:off x="756555" y="2951394"/>
              <a:ext cx="185057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500" b="1" dirty="0">
                  <a:solidFill>
                    <a:srgbClr val="7030A0"/>
                  </a:solidFill>
                </a:rPr>
                <a:t>Buen Estado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ECC662-DD74-47CB-A84A-02279A88A653}"/>
                </a:ext>
              </a:extLst>
            </p:cNvPr>
            <p:cNvSpPr txBox="1"/>
            <p:nvPr/>
          </p:nvSpPr>
          <p:spPr>
            <a:xfrm>
              <a:off x="3513716" y="2978363"/>
              <a:ext cx="185057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500" b="1">
                  <a:solidFill>
                    <a:srgbClr val="7030A0"/>
                  </a:solidFill>
                </a:rPr>
                <a:t>Condicional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1A9C44-161A-419E-B5DC-583134F56478}"/>
                </a:ext>
              </a:extLst>
            </p:cNvPr>
            <p:cNvSpPr txBox="1"/>
            <p:nvPr/>
          </p:nvSpPr>
          <p:spPr>
            <a:xfrm>
              <a:off x="6553200" y="2939578"/>
              <a:ext cx="185057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2500" b="1">
                  <a:solidFill>
                    <a:srgbClr val="7030A0"/>
                  </a:solidFill>
                </a:rPr>
                <a:t>Suspensión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25D73B3-9A1D-C154-E7E0-9270AABB237F}"/>
              </a:ext>
            </a:extLst>
          </p:cNvPr>
          <p:cNvGrpSpPr/>
          <p:nvPr/>
        </p:nvGrpSpPr>
        <p:grpSpPr>
          <a:xfrm>
            <a:off x="-53772" y="6381262"/>
            <a:ext cx="9197772" cy="522625"/>
            <a:chOff x="-11610" y="9334500"/>
            <a:chExt cx="18452010" cy="1009064"/>
          </a:xfrm>
        </p:grpSpPr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4B5A6A33-8232-BD98-2F13-0BFA7C0DCCDA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55659E53-040D-F75C-D692-50153D44AAB3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C4EF81CF-F782-AD01-05FC-01C44C8059BA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33AE4F6A-A33C-8BC8-1E46-40848A030BF0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597DEF6D-8150-F07A-2311-1260B6A80F69}"/>
              </a:ext>
            </a:extLst>
          </p:cNvPr>
          <p:cNvSpPr/>
          <p:nvPr/>
        </p:nvSpPr>
        <p:spPr>
          <a:xfrm>
            <a:off x="53973" y="5561362"/>
            <a:ext cx="2267737" cy="728901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D2C523AA-9E97-5964-3E29-C376B82E494A}"/>
              </a:ext>
            </a:extLst>
          </p:cNvPr>
          <p:cNvSpPr/>
          <p:nvPr/>
        </p:nvSpPr>
        <p:spPr>
          <a:xfrm>
            <a:off x="6815470" y="-71149"/>
            <a:ext cx="2422649" cy="1193183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11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2257" y="961783"/>
            <a:ext cx="818882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s-MX" sz="2800" b="1" dirty="0"/>
              <a:t>Reprobar clases puede AFECTAR la ayuda financiera para colegio en el futuro.</a:t>
            </a:r>
            <a:endParaRPr lang="es-MX" sz="2800" b="1" dirty="0">
              <a:cs typeface="Calibri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81801" y="-43147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-52431" y="272412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700" b="1" dirty="0">
                  <a:solidFill>
                    <a:schemeClr val="bg1"/>
                  </a:solidFill>
                </a:rPr>
                <a:t>IMPLICACIONES DE AYUDA FINANCIERA</a:t>
              </a:r>
              <a:endParaRPr lang="en-US" sz="3700" b="1" spc="300" dirty="0">
                <a:solidFill>
                  <a:schemeClr val="bg1"/>
                </a:solidFill>
                <a:latin typeface="Calibri"/>
                <a:cs typeface="Gill San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10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9F9738-C44D-46BE-ADEE-1F2245E1FCF9}"/>
              </a:ext>
            </a:extLst>
          </p:cNvPr>
          <p:cNvSpPr txBox="1"/>
          <p:nvPr/>
        </p:nvSpPr>
        <p:spPr>
          <a:xfrm>
            <a:off x="997462" y="4686193"/>
            <a:ext cx="1589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Mantenga su promedio a más de un </a:t>
            </a:r>
            <a:r>
              <a:rPr lang="es-MX" b="1" dirty="0">
                <a:solidFill>
                  <a:srgbClr val="7030A0"/>
                </a:solidFill>
              </a:rPr>
              <a:t>2.0</a:t>
            </a:r>
            <a:endParaRPr lang="es-MX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BA18BD-9F82-4F65-9D06-8FAAC3CE0AA7}"/>
              </a:ext>
            </a:extLst>
          </p:cNvPr>
          <p:cNvSpPr txBox="1"/>
          <p:nvPr/>
        </p:nvSpPr>
        <p:spPr>
          <a:xfrm>
            <a:off x="3804504" y="4686193"/>
            <a:ext cx="15893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Pasa </a:t>
            </a:r>
            <a:r>
              <a:rPr lang="es-MX" b="1" dirty="0">
                <a:solidFill>
                  <a:srgbClr val="7030A0"/>
                </a:solidFill>
              </a:rPr>
              <a:t>67% </a:t>
            </a:r>
            <a:r>
              <a:rPr lang="es-MX" dirty="0"/>
              <a:t>del total de los cursos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14F126-61B9-4543-971F-46DA7D96E369}"/>
              </a:ext>
            </a:extLst>
          </p:cNvPr>
          <p:cNvSpPr txBox="1"/>
          <p:nvPr/>
        </p:nvSpPr>
        <p:spPr>
          <a:xfrm>
            <a:off x="6512122" y="4686193"/>
            <a:ext cx="158931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MX" dirty="0"/>
              <a:t>Toma clases en tu área de estudios</a:t>
            </a:r>
            <a:endParaRPr lang="es-MX" b="1" dirty="0">
              <a:solidFill>
                <a:srgbClr val="7030A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817FDF-0BC6-4533-8D37-BE48DFD31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03" y="2305810"/>
            <a:ext cx="2426607" cy="21383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872C7E7-E847-486F-995A-C8F9B1BB4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515" y="2510818"/>
            <a:ext cx="1734303" cy="17283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593AE9-F5B0-4AEE-A1CB-736FC6358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119" y="2415661"/>
            <a:ext cx="1575317" cy="191865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1830EFA-5B18-A0C4-7CF7-3FBC7E963BCA}"/>
              </a:ext>
            </a:extLst>
          </p:cNvPr>
          <p:cNvGrpSpPr/>
          <p:nvPr/>
        </p:nvGrpSpPr>
        <p:grpSpPr>
          <a:xfrm>
            <a:off x="-53772" y="6356350"/>
            <a:ext cx="9197772" cy="547538"/>
            <a:chOff x="-11610" y="9334500"/>
            <a:chExt cx="18452010" cy="1009064"/>
          </a:xfrm>
        </p:grpSpPr>
        <p:sp>
          <p:nvSpPr>
            <p:cNvPr id="4" name="Freeform 22">
              <a:extLst>
                <a:ext uri="{FF2B5EF4-FFF2-40B4-BE49-F238E27FC236}">
                  <a16:creationId xmlns:a16="http://schemas.microsoft.com/office/drawing/2014/main" id="{E4037689-5FBD-2AFC-CAF4-815D8BE9A215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2D7FEA1A-471C-8E44-282C-456A0E6A09CA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F8642A26-CCE4-13C9-FB98-E67E044446EF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A04DE9FE-B2A8-0E91-6E05-D94EBB7B6296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9">
            <a:extLst>
              <a:ext uri="{FF2B5EF4-FFF2-40B4-BE49-F238E27FC236}">
                <a16:creationId xmlns:a16="http://schemas.microsoft.com/office/drawing/2014/main" id="{0FE9AD3A-1D6A-AE85-14CB-7417399EE904}"/>
              </a:ext>
            </a:extLst>
          </p:cNvPr>
          <p:cNvSpPr/>
          <p:nvPr/>
        </p:nvSpPr>
        <p:spPr>
          <a:xfrm>
            <a:off x="118104" y="5609523"/>
            <a:ext cx="2568096" cy="687287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5DB8D20-9B44-B7E4-2203-74888776676F}"/>
              </a:ext>
            </a:extLst>
          </p:cNvPr>
          <p:cNvSpPr/>
          <p:nvPr/>
        </p:nvSpPr>
        <p:spPr>
          <a:xfrm>
            <a:off x="7761767" y="-71149"/>
            <a:ext cx="1476352" cy="1193183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94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31932" y="0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>
                  <a:solidFill>
                    <a:schemeClr val="bg1"/>
                  </a:solidFill>
                </a:rPr>
                <a:t>SERVICIOS DE APOYO</a:t>
              </a:r>
              <a:endParaRPr lang="en-US" sz="4000" b="1" spc="30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C60D67-C2BA-4302-ABAD-1E4EA81B1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346" y="2165246"/>
            <a:ext cx="2531307" cy="2184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B0FDC7-A4E3-4C9A-A1A8-91049E85959B}"/>
              </a:ext>
            </a:extLst>
          </p:cNvPr>
          <p:cNvSpPr txBox="1"/>
          <p:nvPr/>
        </p:nvSpPr>
        <p:spPr>
          <a:xfrm>
            <a:off x="374363" y="2240296"/>
            <a:ext cx="7000585" cy="33855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dirty="0"/>
              <a:t>- </a:t>
            </a:r>
            <a:r>
              <a:rPr lang="es-MX" sz="2800" dirty="0"/>
              <a:t>Asesoría</a:t>
            </a:r>
            <a:endParaRPr lang="es-MX" sz="2800" dirty="0">
              <a:cs typeface="Calibri"/>
            </a:endParaRPr>
          </a:p>
          <a:p>
            <a:r>
              <a:rPr lang="es-MX" sz="2800" dirty="0"/>
              <a:t>- Asistencia con el plan de carrera</a:t>
            </a:r>
          </a:p>
          <a:p>
            <a:r>
              <a:rPr lang="es-MX" sz="2800" dirty="0"/>
              <a:t>- Consejería y Servicios de Discapacidad</a:t>
            </a:r>
            <a:endParaRPr lang="es-MX" sz="2800" dirty="0">
              <a:cs typeface="Calibri"/>
            </a:endParaRPr>
          </a:p>
          <a:p>
            <a:r>
              <a:rPr lang="es-MX" sz="2800" dirty="0"/>
              <a:t>- Biblioteca y laboratorios abiertos </a:t>
            </a:r>
            <a:endParaRPr lang="es-MX" sz="2800" dirty="0">
              <a:cs typeface="Calibri"/>
            </a:endParaRPr>
          </a:p>
          <a:p>
            <a:r>
              <a:rPr lang="es-MX" sz="2800" dirty="0"/>
              <a:t>- Actividades estudiantiles</a:t>
            </a:r>
            <a:endParaRPr lang="es-MX" sz="2800" dirty="0">
              <a:cs typeface="Calibri"/>
            </a:endParaRPr>
          </a:p>
          <a:p>
            <a:r>
              <a:rPr lang="es-MX" sz="2800" dirty="0"/>
              <a:t>- Derechos y responsabilidades del estudiante</a:t>
            </a:r>
            <a:endParaRPr lang="es-MX" sz="2800" dirty="0">
              <a:cs typeface="Calibri"/>
            </a:endParaRPr>
          </a:p>
          <a:p>
            <a:r>
              <a:rPr lang="es-MX" sz="2800" dirty="0"/>
              <a:t>- Centro de tutoría</a:t>
            </a:r>
            <a:endParaRPr lang="es-MX" sz="2800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338E2-A6C2-4E4A-A219-9C9C1A008127}"/>
              </a:ext>
            </a:extLst>
          </p:cNvPr>
          <p:cNvSpPr/>
          <p:nvPr/>
        </p:nvSpPr>
        <p:spPr>
          <a:xfrm>
            <a:off x="388035" y="791796"/>
            <a:ext cx="83679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/>
              <a:t>Todos los estudiantes tienen derecho a todos los servicios y recursos disponibles del                South Texas </a:t>
            </a:r>
            <a:r>
              <a:rPr lang="es-MX" sz="3200" b="1" dirty="0" err="1"/>
              <a:t>College</a:t>
            </a:r>
            <a:r>
              <a:rPr lang="es-MX" sz="3200" b="1" dirty="0"/>
              <a:t>:</a:t>
            </a:r>
            <a:endParaRPr lang="es-MX" sz="3200" b="1" dirty="0"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465336-EDE7-47B5-ABD8-BEA7948DC545}"/>
              </a:ext>
            </a:extLst>
          </p:cNvPr>
          <p:cNvSpPr/>
          <p:nvPr/>
        </p:nvSpPr>
        <p:spPr>
          <a:xfrm>
            <a:off x="4628967" y="5080031"/>
            <a:ext cx="5041241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 dirty="0">
                <a:hlinkClick r:id="rId3"/>
              </a:rPr>
              <a:t>https://www.southtexascollege.edu/dual/links.html</a:t>
            </a:r>
            <a:r>
              <a:rPr lang="en-US" sz="1400" dirty="0"/>
              <a:t> </a:t>
            </a:r>
            <a:endParaRPr lang="en-US" sz="1400" dirty="0">
              <a:cs typeface="Calibr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5BE820A-81D9-A6F2-B934-BAAD51811D89}"/>
              </a:ext>
            </a:extLst>
          </p:cNvPr>
          <p:cNvGrpSpPr/>
          <p:nvPr/>
        </p:nvGrpSpPr>
        <p:grpSpPr>
          <a:xfrm>
            <a:off x="-31932" y="6345753"/>
            <a:ext cx="9197772" cy="555835"/>
            <a:chOff x="-11610" y="9334500"/>
            <a:chExt cx="18452010" cy="1009064"/>
          </a:xfrm>
        </p:grpSpPr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EB5E2F94-6182-9394-EECE-354F5048C73A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99754712-1DEF-EEDC-7C32-268FEFF988BD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974A9304-5FED-FE68-69ED-B7244E360B8C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40BACF1E-15A2-2AEB-B21B-64372A2D7D6A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9">
            <a:extLst>
              <a:ext uri="{FF2B5EF4-FFF2-40B4-BE49-F238E27FC236}">
                <a16:creationId xmlns:a16="http://schemas.microsoft.com/office/drawing/2014/main" id="{14B363AF-7DED-8DB3-9810-8894A709D7A9}"/>
              </a:ext>
            </a:extLst>
          </p:cNvPr>
          <p:cNvSpPr/>
          <p:nvPr/>
        </p:nvSpPr>
        <p:spPr>
          <a:xfrm>
            <a:off x="129869" y="5387139"/>
            <a:ext cx="2581433" cy="840347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215EF70E-AE12-4FC4-16EC-8D6061709883}"/>
              </a:ext>
            </a:extLst>
          </p:cNvPr>
          <p:cNvSpPr/>
          <p:nvPr/>
        </p:nvSpPr>
        <p:spPr>
          <a:xfrm>
            <a:off x="6858000" y="-71149"/>
            <a:ext cx="2380119" cy="1193183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61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58270" y="838029"/>
            <a:ext cx="8430003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3000" b="1" dirty="0"/>
              <a:t>Acta de Derecho de Privacidad Familiar Educacional </a:t>
            </a:r>
            <a:endParaRPr lang="en-US" sz="3000" b="1" dirty="0">
              <a:cs typeface="Calibri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87627" y="-53998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 dirty="0">
                  <a:solidFill>
                    <a:schemeClr val="bg1"/>
                  </a:solidFill>
                </a:rPr>
                <a:t>¿QUÉ ES FERPA?</a:t>
              </a:r>
              <a:endParaRPr lang="en-US" sz="4000" b="1" spc="300" dirty="0">
                <a:solidFill>
                  <a:schemeClr val="bg1"/>
                </a:solidFill>
                <a:latin typeface="Gill Sans"/>
                <a:cs typeface="Gill San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12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305A1B-DA3E-4D08-BC0C-30CDF3CAF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676" y="1604338"/>
            <a:ext cx="2338647" cy="22353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B0FDC7-A4E3-4C9A-A1A8-91049E85959B}"/>
              </a:ext>
            </a:extLst>
          </p:cNvPr>
          <p:cNvSpPr txBox="1"/>
          <p:nvPr/>
        </p:nvSpPr>
        <p:spPr>
          <a:xfrm>
            <a:off x="372145" y="1467106"/>
            <a:ext cx="6245385" cy="27392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MX" sz="2200" dirty="0"/>
              <a:t>La ley federal prohíbe a los colegios (South Texas </a:t>
            </a:r>
            <a:r>
              <a:rPr lang="es-MX" sz="2200" dirty="0" err="1"/>
              <a:t>College</a:t>
            </a:r>
            <a:r>
              <a:rPr lang="es-MX" sz="2200" dirty="0"/>
              <a:t>) el acceso o el dar información personal que contenga historial académico sin un consentimiento escrito del estudiante.</a:t>
            </a:r>
            <a:endParaRPr lang="es-MX" sz="2200" dirty="0">
              <a:cs typeface="Calibri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endParaRPr lang="es-MX" sz="2200" dirty="0">
              <a:cs typeface="Calibri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s-MX" sz="2200" dirty="0"/>
              <a:t>Esto aplica a los alumnos de preparatoria inscritos en clases duales.</a:t>
            </a:r>
            <a:endParaRPr lang="es-MX" sz="2200" dirty="0">
              <a:cs typeface="Calibri"/>
            </a:endParaRPr>
          </a:p>
          <a:p>
            <a:endParaRPr lang="es-MX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B7BE5D-FA56-4A6D-B6AB-45934C52DEDB}"/>
              </a:ext>
            </a:extLst>
          </p:cNvPr>
          <p:cNvSpPr/>
          <p:nvPr/>
        </p:nvSpPr>
        <p:spPr>
          <a:xfrm>
            <a:off x="341084" y="3908676"/>
            <a:ext cx="8668820" cy="178510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MX" sz="2200" dirty="0"/>
              <a:t>Los profesores del colegio también son requeridos a seguir la ley de FERPA. No podrán divulgar la información educativa del estudiante de doble crédito, incluso a los padres. Esto violaría la ley.</a:t>
            </a:r>
            <a:endParaRPr lang="es-MX" sz="2200" dirty="0">
              <a:cs typeface="Calibri"/>
            </a:endParaRPr>
          </a:p>
          <a:p>
            <a:r>
              <a:rPr lang="es-MX" sz="2200" dirty="0"/>
              <a:t>Para la versión completa visite la página del Departamento de Educación </a:t>
            </a:r>
            <a:r>
              <a:rPr lang="en-US" sz="2200" dirty="0"/>
              <a:t>de E.U. </a:t>
            </a:r>
            <a:r>
              <a:rPr lang="en-US" sz="2200" dirty="0">
                <a:hlinkClick r:id="rId3"/>
              </a:rPr>
              <a:t>https://www2.ed.gov/policy/gen/guid/fpco/ferpa/index.html</a:t>
            </a:r>
            <a:r>
              <a:rPr lang="en-US" sz="2200" dirty="0"/>
              <a:t> </a:t>
            </a:r>
            <a:endParaRPr lang="en-US" sz="2200" dirty="0"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D92D57-6986-5A8D-B7C9-81CAFAE9DE32}"/>
              </a:ext>
            </a:extLst>
          </p:cNvPr>
          <p:cNvGrpSpPr/>
          <p:nvPr/>
        </p:nvGrpSpPr>
        <p:grpSpPr>
          <a:xfrm>
            <a:off x="-53772" y="6356350"/>
            <a:ext cx="9197772" cy="547538"/>
            <a:chOff x="-11610" y="9334500"/>
            <a:chExt cx="18452010" cy="1009064"/>
          </a:xfrm>
        </p:grpSpPr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265619E7-9876-48E7-BC45-906FE079D614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B3176462-F0C8-785D-70EA-EA10F58E2C54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FF71F868-A286-CAEE-2601-B2B5D6E4C4C7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50FB096C-C7DA-7255-6E1C-E4DE5C7BAA0C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F5C99413-66A4-447E-412A-188A3C9B712A}"/>
              </a:ext>
            </a:extLst>
          </p:cNvPr>
          <p:cNvSpPr/>
          <p:nvPr/>
        </p:nvSpPr>
        <p:spPr>
          <a:xfrm>
            <a:off x="6553200" y="5648004"/>
            <a:ext cx="2347319" cy="654982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42D8E4BF-5D37-4D59-23DD-B08CF853494F}"/>
              </a:ext>
            </a:extLst>
          </p:cNvPr>
          <p:cNvSpPr/>
          <p:nvPr/>
        </p:nvSpPr>
        <p:spPr>
          <a:xfrm>
            <a:off x="6741042" y="-71149"/>
            <a:ext cx="2497077" cy="1066281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40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88900" y="-14752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-83890" y="262234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600" b="1">
                  <a:solidFill>
                    <a:schemeClr val="bg1"/>
                  </a:solidFill>
                  <a:cs typeface="Calibri"/>
                </a:rPr>
                <a:t>PREGUNTAS E INFORMACIÓN ADICIONAL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13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ABC967-8443-4D7B-AFD3-08466481C159}"/>
              </a:ext>
            </a:extLst>
          </p:cNvPr>
          <p:cNvGrpSpPr/>
          <p:nvPr/>
        </p:nvGrpSpPr>
        <p:grpSpPr>
          <a:xfrm>
            <a:off x="97752" y="950587"/>
            <a:ext cx="8934297" cy="3849112"/>
            <a:chOff x="132210" y="2122271"/>
            <a:chExt cx="8934297" cy="384911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5A61FBF-EBE5-46E6-9D53-870F0505E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41" t="15873" r="15173" b="22857"/>
            <a:stretch/>
          </p:blipFill>
          <p:spPr>
            <a:xfrm>
              <a:off x="132210" y="2122271"/>
              <a:ext cx="4175703" cy="384911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9DE6BDC-7A0F-4BD6-A9C3-33E5F74CB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007" y="2562426"/>
              <a:ext cx="3477986" cy="1849273"/>
            </a:xfrm>
            <a:prstGeom prst="rect">
              <a:avLst/>
            </a:prstGeom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B8EFB6-524F-4B9D-B3B8-C7AB59989FEE}"/>
                </a:ext>
              </a:extLst>
            </p:cNvPr>
            <p:cNvCxnSpPr/>
            <p:nvPr/>
          </p:nvCxnSpPr>
          <p:spPr>
            <a:xfrm flipV="1">
              <a:off x="4181004" y="2447947"/>
              <a:ext cx="2592087" cy="90744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2D9D79E-7508-4334-9AEB-2A49EF4D593D}"/>
                </a:ext>
              </a:extLst>
            </p:cNvPr>
            <p:cNvCxnSpPr/>
            <p:nvPr/>
          </p:nvCxnSpPr>
          <p:spPr>
            <a:xfrm flipV="1">
              <a:off x="4231713" y="3647378"/>
              <a:ext cx="2942498" cy="160941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C0444B-E8E3-439B-AC71-985DEB1159B6}"/>
                </a:ext>
              </a:extLst>
            </p:cNvPr>
            <p:cNvCxnSpPr/>
            <p:nvPr/>
          </p:nvCxnSpPr>
          <p:spPr>
            <a:xfrm>
              <a:off x="4197586" y="4390451"/>
              <a:ext cx="2790098" cy="724187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C5AA235-B0B3-4FAA-A948-7D133D5E0821}"/>
                </a:ext>
              </a:extLst>
            </p:cNvPr>
            <p:cNvSpPr txBox="1"/>
            <p:nvPr/>
          </p:nvSpPr>
          <p:spPr>
            <a:xfrm>
              <a:off x="6839127" y="2160353"/>
              <a:ext cx="20276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 dirty="0"/>
                <a:t>Información de los programas y opciones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3B190B-B302-4642-9F18-DB57E6345975}"/>
                </a:ext>
              </a:extLst>
            </p:cNvPr>
            <p:cNvSpPr txBox="1"/>
            <p:nvPr/>
          </p:nvSpPr>
          <p:spPr>
            <a:xfrm>
              <a:off x="7038825" y="3313108"/>
              <a:ext cx="2027682" cy="9233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s-MX" b="1"/>
                <a:t>Requisitos, elegibilidad, y fechas límite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89C8A5-3DC2-45FE-8B8E-3417198ED1B5}"/>
                </a:ext>
              </a:extLst>
            </p:cNvPr>
            <p:cNvSpPr txBox="1"/>
            <p:nvPr/>
          </p:nvSpPr>
          <p:spPr>
            <a:xfrm>
              <a:off x="6984108" y="4541781"/>
              <a:ext cx="202768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b="1"/>
                <a:t>Servicios, recursos, derechos y responsabilidades del estudiante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DBCA499-2D90-4122-A285-BBB1AAE83376}"/>
              </a:ext>
            </a:extLst>
          </p:cNvPr>
          <p:cNvSpPr txBox="1"/>
          <p:nvPr/>
        </p:nvSpPr>
        <p:spPr>
          <a:xfrm>
            <a:off x="-14198" y="4919687"/>
            <a:ext cx="9232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500" b="1" dirty="0">
                <a:solidFill>
                  <a:srgbClr val="7030A0"/>
                </a:solidFill>
              </a:rPr>
              <a:t>Visite </a:t>
            </a:r>
            <a:r>
              <a:rPr lang="es-MX" sz="2500" b="1" dirty="0">
                <a:solidFill>
                  <a:srgbClr val="7030A0"/>
                </a:solidFill>
                <a:hlinkClick r:id="rId4"/>
              </a:rPr>
              <a:t>www.southtexascollege.edu/dual</a:t>
            </a:r>
            <a:r>
              <a:rPr lang="es-MX" sz="2500" b="1" dirty="0">
                <a:solidFill>
                  <a:srgbClr val="7030A0"/>
                </a:solidFill>
              </a:rPr>
              <a:t> para más información.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8A4327-8D42-F399-0086-C1D4F9EF082E}"/>
              </a:ext>
            </a:extLst>
          </p:cNvPr>
          <p:cNvGrpSpPr/>
          <p:nvPr/>
        </p:nvGrpSpPr>
        <p:grpSpPr>
          <a:xfrm>
            <a:off x="-53772" y="6340864"/>
            <a:ext cx="9197772" cy="563023"/>
            <a:chOff x="-11610" y="9334500"/>
            <a:chExt cx="18452010" cy="1009064"/>
          </a:xfrm>
        </p:grpSpPr>
        <p:sp>
          <p:nvSpPr>
            <p:cNvPr id="5" name="Freeform 22">
              <a:extLst>
                <a:ext uri="{FF2B5EF4-FFF2-40B4-BE49-F238E27FC236}">
                  <a16:creationId xmlns:a16="http://schemas.microsoft.com/office/drawing/2014/main" id="{9AA86EAF-7E50-2296-B39E-FBDA89DD6233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9AC34300-B2EB-3582-E8F4-363EEAAA9CB9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125CFD96-5B1D-724A-D4F0-CAD1D37DBCB9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424BA37C-C913-EFC5-DF37-91DD4C65AE92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3C02CCBE-FC57-5A9F-C7D9-C675C55E3C18}"/>
              </a:ext>
            </a:extLst>
          </p:cNvPr>
          <p:cNvSpPr/>
          <p:nvPr/>
        </p:nvSpPr>
        <p:spPr>
          <a:xfrm>
            <a:off x="97752" y="5457537"/>
            <a:ext cx="2765197" cy="813300"/>
          </a:xfrm>
          <a:custGeom>
            <a:avLst/>
            <a:gdLst/>
            <a:ahLst/>
            <a:cxnLst/>
            <a:rect l="l" t="t" r="r" b="b"/>
            <a:pathLst>
              <a:path w="4342360" h="1194149">
                <a:moveTo>
                  <a:pt x="0" y="0"/>
                </a:moveTo>
                <a:lnTo>
                  <a:pt x="4342359" y="0"/>
                </a:lnTo>
                <a:lnTo>
                  <a:pt x="4342359" y="1194149"/>
                </a:lnTo>
                <a:lnTo>
                  <a:pt x="0" y="119414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18CC7A83-EC5C-9940-3CD8-7624292489B3}"/>
              </a:ext>
            </a:extLst>
          </p:cNvPr>
          <p:cNvSpPr/>
          <p:nvPr/>
        </p:nvSpPr>
        <p:spPr>
          <a:xfrm>
            <a:off x="7868093" y="-71149"/>
            <a:ext cx="1370026" cy="1193183"/>
          </a:xfrm>
          <a:custGeom>
            <a:avLst/>
            <a:gdLst/>
            <a:ahLst/>
            <a:cxnLst/>
            <a:rect l="l" t="t" r="r" b="b"/>
            <a:pathLst>
              <a:path w="4711559" h="1607104">
                <a:moveTo>
                  <a:pt x="0" y="0"/>
                </a:moveTo>
                <a:lnTo>
                  <a:pt x="4711558" y="0"/>
                </a:lnTo>
                <a:lnTo>
                  <a:pt x="4711558" y="1607104"/>
                </a:lnTo>
                <a:lnTo>
                  <a:pt x="0" y="160710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66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D7E4A4C-F9B4-FE2C-601F-B089E438EC04}"/>
              </a:ext>
            </a:extLst>
          </p:cNvPr>
          <p:cNvGrpSpPr/>
          <p:nvPr/>
        </p:nvGrpSpPr>
        <p:grpSpPr>
          <a:xfrm>
            <a:off x="-76200" y="6475270"/>
            <a:ext cx="9319700" cy="383549"/>
            <a:chOff x="-11610" y="9334500"/>
            <a:chExt cx="18452010" cy="1009064"/>
          </a:xfrm>
        </p:grpSpPr>
        <p:sp>
          <p:nvSpPr>
            <p:cNvPr id="17" name="Freeform 22">
              <a:extLst>
                <a:ext uri="{FF2B5EF4-FFF2-40B4-BE49-F238E27FC236}">
                  <a16:creationId xmlns:a16="http://schemas.microsoft.com/office/drawing/2014/main" id="{3C7695C7-FC5A-5B2E-65F2-09300FBB374A}"/>
                </a:ext>
              </a:extLst>
            </p:cNvPr>
            <p:cNvSpPr/>
            <p:nvPr/>
          </p:nvSpPr>
          <p:spPr>
            <a:xfrm>
              <a:off x="-11610" y="9334500"/>
              <a:ext cx="18452010" cy="849430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68370017-907E-2685-A724-0BA7A46441B2}"/>
                </a:ext>
              </a:extLst>
            </p:cNvPr>
            <p:cNvSpPr/>
            <p:nvPr/>
          </p:nvSpPr>
          <p:spPr>
            <a:xfrm>
              <a:off x="-11610" y="9486900"/>
              <a:ext cx="18452010" cy="519461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9" name="Freeform 22">
              <a:extLst>
                <a:ext uri="{FF2B5EF4-FFF2-40B4-BE49-F238E27FC236}">
                  <a16:creationId xmlns:a16="http://schemas.microsoft.com/office/drawing/2014/main" id="{7338355B-818F-251E-3761-11C5EF624C57}"/>
                </a:ext>
              </a:extLst>
            </p:cNvPr>
            <p:cNvSpPr/>
            <p:nvPr/>
          </p:nvSpPr>
          <p:spPr>
            <a:xfrm>
              <a:off x="-11610" y="9628070"/>
              <a:ext cx="18452010" cy="528833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AC5A8CDA-2412-C846-C4E9-A0AA81756701}"/>
                </a:ext>
              </a:extLst>
            </p:cNvPr>
            <p:cNvSpPr/>
            <p:nvPr/>
          </p:nvSpPr>
          <p:spPr>
            <a:xfrm>
              <a:off x="-11610" y="9780470"/>
              <a:ext cx="18452010" cy="563094"/>
            </a:xfrm>
            <a:custGeom>
              <a:avLst/>
              <a:gdLst/>
              <a:ahLst/>
              <a:cxnLst/>
              <a:rect l="l" t="t" r="r" b="b"/>
              <a:pathLst>
                <a:path w="21776181" h="10888091">
                  <a:moveTo>
                    <a:pt x="0" y="0"/>
                  </a:moveTo>
                  <a:lnTo>
                    <a:pt x="21776181" y="0"/>
                  </a:lnTo>
                  <a:lnTo>
                    <a:pt x="21776181" y="10888091"/>
                  </a:lnTo>
                  <a:lnTo>
                    <a:pt x="0" y="1088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</p:grpSp>
      <p:sp>
        <p:nvSpPr>
          <p:cNvPr id="7" name="Freeform 7"/>
          <p:cNvSpPr/>
          <p:nvPr/>
        </p:nvSpPr>
        <p:spPr>
          <a:xfrm>
            <a:off x="0" y="0"/>
            <a:ext cx="9167300" cy="595813"/>
          </a:xfrm>
          <a:custGeom>
            <a:avLst/>
            <a:gdLst/>
            <a:ahLst/>
            <a:cxnLst/>
            <a:rect l="l" t="t" r="r" b="b"/>
            <a:pathLst>
              <a:path w="21776181" h="10888091">
                <a:moveTo>
                  <a:pt x="0" y="0"/>
                </a:moveTo>
                <a:lnTo>
                  <a:pt x="21776181" y="0"/>
                </a:lnTo>
                <a:lnTo>
                  <a:pt x="21776181" y="10888091"/>
                </a:lnTo>
                <a:lnTo>
                  <a:pt x="0" y="108880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8" name="Freeform 8"/>
          <p:cNvSpPr/>
          <p:nvPr/>
        </p:nvSpPr>
        <p:spPr>
          <a:xfrm>
            <a:off x="6858000" y="5698021"/>
            <a:ext cx="2169673" cy="595813"/>
          </a:xfrm>
          <a:custGeom>
            <a:avLst/>
            <a:gdLst/>
            <a:ahLst/>
            <a:cxnLst/>
            <a:rect l="l" t="t" r="r" b="b"/>
            <a:pathLst>
              <a:path w="4339345" h="1191626">
                <a:moveTo>
                  <a:pt x="0" y="0"/>
                </a:moveTo>
                <a:lnTo>
                  <a:pt x="4339345" y="0"/>
                </a:lnTo>
                <a:lnTo>
                  <a:pt x="4339345" y="1191625"/>
                </a:lnTo>
                <a:lnTo>
                  <a:pt x="0" y="11916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490" t="-3821" b="-3821"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9" name="Freeform 9"/>
          <p:cNvSpPr/>
          <p:nvPr/>
        </p:nvSpPr>
        <p:spPr>
          <a:xfrm>
            <a:off x="-116327" y="1093458"/>
            <a:ext cx="3921633" cy="5747307"/>
          </a:xfrm>
          <a:custGeom>
            <a:avLst/>
            <a:gdLst/>
            <a:ahLst/>
            <a:cxnLst/>
            <a:rect l="l" t="t" r="r" b="b"/>
            <a:pathLst>
              <a:path w="8212665" h="12318997">
                <a:moveTo>
                  <a:pt x="0" y="0"/>
                </a:moveTo>
                <a:lnTo>
                  <a:pt x="8212665" y="0"/>
                </a:lnTo>
                <a:lnTo>
                  <a:pt x="8212665" y="12318997"/>
                </a:lnTo>
                <a:lnTo>
                  <a:pt x="0" y="123189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10" name="Freeform 10"/>
          <p:cNvSpPr/>
          <p:nvPr/>
        </p:nvSpPr>
        <p:spPr>
          <a:xfrm>
            <a:off x="4406032" y="1577672"/>
            <a:ext cx="3252841" cy="1039385"/>
          </a:xfrm>
          <a:custGeom>
            <a:avLst/>
            <a:gdLst/>
            <a:ahLst/>
            <a:cxnLst/>
            <a:rect l="l" t="t" r="r" b="b"/>
            <a:pathLst>
              <a:path w="6505681" h="2078770">
                <a:moveTo>
                  <a:pt x="0" y="0"/>
                </a:moveTo>
                <a:lnTo>
                  <a:pt x="6505680" y="0"/>
                </a:lnTo>
                <a:lnTo>
                  <a:pt x="6505680" y="2078771"/>
                </a:lnTo>
                <a:lnTo>
                  <a:pt x="0" y="20787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11" name="TextBox 11"/>
          <p:cNvSpPr txBox="1"/>
          <p:nvPr/>
        </p:nvSpPr>
        <p:spPr>
          <a:xfrm>
            <a:off x="-116327" y="142957"/>
            <a:ext cx="9144000" cy="281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2"/>
              </a:lnSpc>
            </a:pPr>
            <a:r>
              <a:rPr lang="en-US" sz="1723" spc="45" dirty="0">
                <a:solidFill>
                  <a:srgbClr val="FFFFFF"/>
                </a:solidFill>
                <a:latin typeface="Arial"/>
              </a:rPr>
              <a:t>PHARR-SAN JUAN-ALAMO INDEPENDENT SCHOOL DISTRICT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76722" y="4485281"/>
            <a:ext cx="5511465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5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Calibri 1"/>
              </a:rPr>
              <a:t>All materials, content and forms contained in this presentation are the intellectual property of PSJA ISD ​and may not be copied, reproduced, distributed or displayed without PSJA ISD’s express written permission. ​</a:t>
            </a:r>
          </a:p>
          <a:p>
            <a:pPr algn="ctr">
              <a:lnSpc>
                <a:spcPts val="1195"/>
              </a:lnSpc>
              <a:spcBef>
                <a:spcPct val="0"/>
              </a:spcBef>
            </a:pPr>
            <a:endParaRPr lang="en-US" sz="1200" dirty="0">
              <a:solidFill>
                <a:srgbClr val="000000"/>
              </a:solidFill>
              <a:latin typeface="Calibri 1"/>
            </a:endParaRPr>
          </a:p>
          <a:p>
            <a:pPr algn="ctr">
              <a:lnSpc>
                <a:spcPts val="1195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Calibri 1"/>
              </a:rPr>
              <a:t>If written permission is granted, information may be used accompanied ​by an acknowledgement that PSJA ISD is the source.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35259" y="3962537"/>
            <a:ext cx="5194389" cy="233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6"/>
              </a:lnSpc>
              <a:spcBef>
                <a:spcPct val="0"/>
              </a:spcBef>
            </a:pPr>
            <a:r>
              <a:rPr lang="en-US" sz="1404" dirty="0">
                <a:solidFill>
                  <a:srgbClr val="000000"/>
                </a:solidFill>
                <a:latin typeface="Arial"/>
              </a:rPr>
              <a:t>psjaisd.us | facebook.com/</a:t>
            </a:r>
            <a:r>
              <a:rPr lang="en-US" sz="1404" dirty="0" err="1">
                <a:solidFill>
                  <a:srgbClr val="000000"/>
                </a:solidFill>
                <a:latin typeface="Arial"/>
              </a:rPr>
              <a:t>psjaisd</a:t>
            </a:r>
            <a:r>
              <a:rPr lang="en-US" sz="1404" dirty="0">
                <a:solidFill>
                  <a:srgbClr val="000000"/>
                </a:solidFill>
                <a:latin typeface="Arial"/>
              </a:rPr>
              <a:t> | twitter.com/</a:t>
            </a:r>
            <a:r>
              <a:rPr lang="en-US" sz="1404" dirty="0" err="1">
                <a:solidFill>
                  <a:srgbClr val="000000"/>
                </a:solidFill>
                <a:latin typeface="Arial"/>
              </a:rPr>
              <a:t>psjaisd</a:t>
            </a:r>
            <a:endParaRPr lang="en-US" sz="1404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874426" y="2778752"/>
            <a:ext cx="4316054" cy="551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6"/>
              </a:lnSpc>
              <a:spcBef>
                <a:spcPct val="0"/>
              </a:spcBef>
            </a:pPr>
            <a:r>
              <a:rPr lang="en-US" sz="3390" i="1" dirty="0">
                <a:solidFill>
                  <a:srgbClr val="771A18"/>
                </a:solidFill>
                <a:latin typeface="Arial Bold Italics"/>
              </a:rPr>
              <a:t>Stay Connected!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62280" y="3511236"/>
            <a:ext cx="4740346" cy="23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6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  <a:latin typeface="Arial Bold"/>
              </a:rPr>
              <a:t>Add Presenter Email Here | 956.354.2000 </a:t>
            </a:r>
            <a:endParaRPr lang="en-US" sz="1404" dirty="0">
              <a:solidFill>
                <a:srgbClr val="000000"/>
              </a:solidFill>
              <a:latin typeface="Arial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A6FEDE76BA154B94D6F0FF465B6D8C" ma:contentTypeVersion="15" ma:contentTypeDescription="Create a new document." ma:contentTypeScope="" ma:versionID="58566709a7191066b247b0ff1c1a18e8">
  <xsd:schema xmlns:xsd="http://www.w3.org/2001/XMLSchema" xmlns:xs="http://www.w3.org/2001/XMLSchema" xmlns:p="http://schemas.microsoft.com/office/2006/metadata/properties" xmlns:ns2="f36faf14-d1f2-43b4-9e2d-cc5f4e00e791" xmlns:ns3="f83e8aa0-911b-4d65-b013-192aea0d3582" xmlns:ns4="97b11b89-c837-41bb-89d9-40c1c4113b4a" targetNamespace="http://schemas.microsoft.com/office/2006/metadata/properties" ma:root="true" ma:fieldsID="5c3b9cd3ba089e0ff90de481a63c1dd6" ns2:_="" ns3:_="" ns4:_="">
    <xsd:import namespace="f36faf14-d1f2-43b4-9e2d-cc5f4e00e791"/>
    <xsd:import namespace="f83e8aa0-911b-4d65-b013-192aea0d3582"/>
    <xsd:import namespace="97b11b89-c837-41bb-89d9-40c1c4113b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4:SharedWithUsers" minOccurs="0"/>
                <xsd:element ref="ns4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faf14-d1f2-43b4-9e2d-cc5f4e00e7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c894085-d54b-4f02-b0b4-24cb93b3a9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3e8aa0-911b-4d65-b013-192aea0d358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552fe82-809e-4839-9ec5-c457041736d3}" ma:internalName="TaxCatchAll" ma:showField="CatchAllData" ma:web="f83e8aa0-911b-4d65-b013-192aea0d3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b11b89-c837-41bb-89d9-40c1c4113b4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83e8aa0-911b-4d65-b013-192aea0d3582" xsi:nil="true"/>
    <lcf76f155ced4ddcb4097134ff3c332f xmlns="f36faf14-d1f2-43b4-9e2d-cc5f4e00e791">
      <Terms xmlns="http://schemas.microsoft.com/office/infopath/2007/PartnerControls"/>
    </lcf76f155ced4ddcb4097134ff3c332f>
    <SharedWithUsers xmlns="97b11b89-c837-41bb-89d9-40c1c4113b4a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9549C8-5E70-4FAB-82AA-2D523742DB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6faf14-d1f2-43b4-9e2d-cc5f4e00e791"/>
    <ds:schemaRef ds:uri="f83e8aa0-911b-4d65-b013-192aea0d3582"/>
    <ds:schemaRef ds:uri="97b11b89-c837-41bb-89d9-40c1c4113b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28D085-0834-4158-9469-A19E74100B4E}">
  <ds:schemaRefs>
    <ds:schemaRef ds:uri="f36faf14-d1f2-43b4-9e2d-cc5f4e00e791"/>
    <ds:schemaRef ds:uri="f83e8aa0-911b-4d65-b013-192aea0d358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97b11b89-c837-41bb-89d9-40c1c4113b4a"/>
  </ds:schemaRefs>
</ds:datastoreItem>
</file>

<file path=customXml/itemProps3.xml><?xml version="1.0" encoding="utf-8"?>
<ds:datastoreItem xmlns:ds="http://schemas.openxmlformats.org/officeDocument/2006/customXml" ds:itemID="{72F1FEB1-C3CD-48C4-88D0-8B090F13C7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793</Words>
  <Application>Microsoft Office PowerPoint</Application>
  <PresentationFormat>On-screen Show (4:3)</PresentationFormat>
  <Paragraphs>119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Bold</vt:lpstr>
      <vt:lpstr>Arial Bold Italics</vt:lpstr>
      <vt:lpstr>Calibri</vt:lpstr>
      <vt:lpstr>Calibri 1</vt:lpstr>
      <vt:lpstr>Gill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PSJA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Arianna Vazquez User</dc:creator>
  <cp:lastModifiedBy>Roel Guajardo</cp:lastModifiedBy>
  <cp:revision>11</cp:revision>
  <cp:lastPrinted>2014-06-16T16:50:55Z</cp:lastPrinted>
  <dcterms:created xsi:type="dcterms:W3CDTF">2014-04-11T14:28:54Z</dcterms:created>
  <dcterms:modified xsi:type="dcterms:W3CDTF">2024-10-29T19:07:48Z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0x0101000BA6FEDE76BA154B94D6F0FF465B6D8C</vt:lpwstr>
  </property>
  <property fmtid="{D5CDD505-2E9C-101B-9397-08002B2CF9AE}" pid="3" name="Order">
    <vt:r8>2852500</vt:r8>
  </property>
  <property fmtid="{D5CDD505-2E9C-101B-9397-08002B2CF9AE}" pid="4" name="_ExtendedDescription">
    <vt:lpwstr/>
  </property>
  <property fmtid="{D5CDD505-2E9C-101B-9397-08002B2CF9AE}" pid="5" name="ComplianceAsset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</Properties>
</file>