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9" r:id="rId2"/>
    <p:sldId id="316" r:id="rId3"/>
    <p:sldId id="313" r:id="rId4"/>
    <p:sldId id="257" r:id="rId5"/>
    <p:sldId id="260" r:id="rId6"/>
    <p:sldId id="296" r:id="rId7"/>
    <p:sldId id="262" r:id="rId8"/>
    <p:sldId id="314" r:id="rId9"/>
    <p:sldId id="308" r:id="rId10"/>
    <p:sldId id="318" r:id="rId11"/>
    <p:sldId id="273" r:id="rId12"/>
    <p:sldId id="290" r:id="rId13"/>
    <p:sldId id="288" r:id="rId14"/>
    <p:sldId id="286" r:id="rId15"/>
    <p:sldId id="285" r:id="rId16"/>
    <p:sldId id="274" r:id="rId17"/>
    <p:sldId id="275" r:id="rId18"/>
    <p:sldId id="322" r:id="rId19"/>
    <p:sldId id="301" r:id="rId20"/>
    <p:sldId id="310" r:id="rId21"/>
    <p:sldId id="320" r:id="rId22"/>
    <p:sldId id="281" r:id="rId23"/>
    <p:sldId id="319" r:id="rId24"/>
    <p:sldId id="321" r:id="rId25"/>
    <p:sldId id="278" r:id="rId26"/>
    <p:sldId id="309"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65"/>
    <p:restoredTop sz="94751"/>
  </p:normalViewPr>
  <p:slideViewPr>
    <p:cSldViewPr snapToGrid="0">
      <p:cViewPr varScale="1">
        <p:scale>
          <a:sx n="102" d="100"/>
          <a:sy n="102" d="100"/>
        </p:scale>
        <p:origin x="192"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https://glendaleriverhillsschooldis-my.sharepoint.com/personal/michellebrown_glendaleriverhillsschooldis_onmicrosoft_com/Documents/FY25_MLB_10_22_24%20_sdforecastmodelv27GLENDALERIVERHILLSrevMG%2010.14.24%20(1).xlsm"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https://glendaleriverhillsschooldis-my.sharepoint.com/personal/michellebrown_glendaleriverhillsschooldis_onmicrosoft_com/Documents/FY25_MLB_10_22_24%20_sdforecastmodelv27GLENDALERIVERHILLSrevMG%2010.14.24%20(1).xlsm"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ttps://glendaleriverhillsschooldis-my.sharepoint.com/personal/michellebrown_glendaleriverhillsschooldis_onmicrosoft_com/Documents/FY25_MLB_10_22_24%20_sdforecastmodelv27GLENDALERIVERHILLSrevMG%2010.14.24%20(1).xlsm"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dirty="0"/>
              <a:t>GENERAL FUND 10 EXPENSES</a:t>
            </a:r>
          </a:p>
        </c:rich>
      </c:tx>
      <c:layout>
        <c:manualLayout>
          <c:xMode val="edge"/>
          <c:yMode val="edge"/>
          <c:x val="0.40010458380726471"/>
          <c:y val="5.3417558552713844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BB81-C64B-9C29-853377D42DCC}"/>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BB81-C64B-9C29-853377D42DCC}"/>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BB81-C64B-9C29-853377D42DCC}"/>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BB81-C64B-9C29-853377D42DCC}"/>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BB81-C64B-9C29-853377D42DCC}"/>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BB81-C64B-9C29-853377D42DCC}"/>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D-BB81-C64B-9C29-853377D42DCC}"/>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F-BB81-C64B-9C29-853377D42DCC}"/>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1-BB81-C64B-9C29-853377D42DCC}"/>
              </c:ext>
            </c:extLst>
          </c:dPt>
          <c:dLbls>
            <c:dLbl>
              <c:idx val="1"/>
              <c:layout>
                <c:manualLayout>
                  <c:x val="-3.2123140857392825E-2"/>
                  <c:y val="-0.182264873140857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B81-C64B-9C29-853377D42DCC}"/>
                </c:ext>
              </c:extLst>
            </c:dLbl>
            <c:dLbl>
              <c:idx val="2"/>
              <c:layout>
                <c:manualLayout>
                  <c:x val="0.11464654418197723"/>
                  <c:y val="-3.564085739282589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B81-C64B-9C29-853377D42DCC}"/>
                </c:ext>
              </c:extLst>
            </c:dLbl>
            <c:dLbl>
              <c:idx val="3"/>
              <c:layout>
                <c:manualLayout>
                  <c:x val="0.16939982502187223"/>
                  <c:y val="0.11570501603966171"/>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B81-C64B-9C29-853377D42DCC}"/>
                </c:ext>
              </c:extLst>
            </c:dLbl>
            <c:dLbl>
              <c:idx val="4"/>
              <c:layout>
                <c:manualLayout>
                  <c:x val="-9.4262904636920417E-3"/>
                  <c:y val="0.2713349372995042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B81-C64B-9C29-853377D42DCC}"/>
                </c:ext>
              </c:extLst>
            </c:dLbl>
            <c:dLbl>
              <c:idx val="5"/>
              <c:layout>
                <c:manualLayout>
                  <c:x val="2.5968941382327206E-3"/>
                  <c:y val="4.062117235345581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BB81-C64B-9C29-853377D42DCC}"/>
                </c:ext>
              </c:extLst>
            </c:dLbl>
            <c:dLbl>
              <c:idx val="6"/>
              <c:layout>
                <c:manualLayout>
                  <c:x val="2.0480314960629919E-2"/>
                  <c:y val="-0.2106361184018664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BB81-C64B-9C29-853377D42DCC}"/>
                </c:ext>
              </c:extLst>
            </c:dLbl>
            <c:dLbl>
              <c:idx val="7"/>
              <c:layout>
                <c:manualLayout>
                  <c:x val="9.6027740862463407E-2"/>
                  <c:y val="-8.934961540067015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BB81-C64B-9C29-853377D42DCC}"/>
                </c:ext>
              </c:extLst>
            </c:dLbl>
            <c:dLbl>
              <c:idx val="8"/>
              <c:layout>
                <c:manualLayout>
                  <c:x val="5.1956911636045496E-2"/>
                  <c:y val="9.885644502770485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BB81-C64B-9C29-853377D42DC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'[FY25_MLB_10_22_24 _sdforecastmodelv27GLENDALERIVERHILLSrevMG 10.14.24 (1).xlsm]101 - VISUALS'!$AE$24:$AE$32</c:f>
              <c:strCache>
                <c:ptCount val="9"/>
                <c:pt idx="0">
                  <c:v>SALARIES</c:v>
                </c:pt>
                <c:pt idx="1">
                  <c:v>BENEFITS</c:v>
                </c:pt>
                <c:pt idx="2">
                  <c:v>SERVICES</c:v>
                </c:pt>
                <c:pt idx="3">
                  <c:v>NON-CAPITAL </c:v>
                </c:pt>
                <c:pt idx="4">
                  <c:v>CAPITAL OJBECTS</c:v>
                </c:pt>
                <c:pt idx="5">
                  <c:v>DEBT RETIREMENT</c:v>
                </c:pt>
                <c:pt idx="6">
                  <c:v>INSURANCE </c:v>
                </c:pt>
                <c:pt idx="7">
                  <c:v>TRANSFER</c:v>
                </c:pt>
                <c:pt idx="8">
                  <c:v>OTHER </c:v>
                </c:pt>
              </c:strCache>
            </c:strRef>
          </c:cat>
          <c:val>
            <c:numRef>
              <c:f>'[FY25_MLB_10_22_24 _sdforecastmodelv27GLENDALERIVERHILLSrevMG 10.14.24 (1).xlsm]101 - VISUALS'!$AF$24:$AF$32</c:f>
              <c:numCache>
                <c:formatCode>_("$"* #,##0_);_("$"* \(#,##0\);_("$"* "-"??_);_(@_)</c:formatCode>
                <c:ptCount val="9"/>
                <c:pt idx="0">
                  <c:v>7780897</c:v>
                </c:pt>
                <c:pt idx="1">
                  <c:v>3059130</c:v>
                </c:pt>
                <c:pt idx="2">
                  <c:v>4128672</c:v>
                </c:pt>
                <c:pt idx="3">
                  <c:v>532929</c:v>
                </c:pt>
                <c:pt idx="4">
                  <c:v>25219</c:v>
                </c:pt>
                <c:pt idx="5">
                  <c:v>208049</c:v>
                </c:pt>
                <c:pt idx="6">
                  <c:v>140995</c:v>
                </c:pt>
                <c:pt idx="7">
                  <c:v>3023801</c:v>
                </c:pt>
                <c:pt idx="8">
                  <c:v>204814</c:v>
                </c:pt>
              </c:numCache>
            </c:numRef>
          </c:val>
          <c:extLst>
            <c:ext xmlns:c16="http://schemas.microsoft.com/office/drawing/2014/chart" uri="{C3380CC4-5D6E-409C-BE32-E72D297353CC}">
              <c16:uniqueId val="{00000012-BB81-C64B-9C29-853377D42DCC}"/>
            </c:ext>
          </c:extLst>
        </c:ser>
        <c:dLbls>
          <c:dLblPos val="ctr"/>
          <c:showLegendKey val="0"/>
          <c:showVal val="0"/>
          <c:showCatName val="1"/>
          <c:showSerName val="0"/>
          <c:showPercent val="0"/>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Levy and Mill Rate -</a:t>
            </a:r>
            <a:r>
              <a:rPr lang="en-US" baseline="0" dirty="0"/>
              <a:t> $4.5 Million Referendum Passes</a:t>
            </a:r>
            <a:endParaRPr lang="en-US" dirty="0"/>
          </a:p>
        </c:rich>
      </c:tx>
      <c:overlay val="0"/>
    </c:title>
    <c:autoTitleDeleted val="0"/>
    <c:plotArea>
      <c:layout/>
      <c:barChart>
        <c:barDir val="col"/>
        <c:grouping val="clustered"/>
        <c:varyColors val="0"/>
        <c:ser>
          <c:idx val="0"/>
          <c:order val="0"/>
          <c:tx>
            <c:strRef>
              <c:f>'[FY25_MLB_10_22_24 _sdforecastmodelv27GLENDALERIVERHILLSrevMG 10.14.24 (1).xlsm]OUTPUT 1'!$A$18</c:f>
              <c:strCache>
                <c:ptCount val="1"/>
                <c:pt idx="0">
                  <c:v>Total School-Based Tax Levy</c:v>
                </c:pt>
              </c:strCache>
            </c:strRef>
          </c:tx>
          <c:spPr>
            <a:solidFill>
              <a:schemeClr val="bg1">
                <a:lumMod val="65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'[FY25_MLB_10_22_24 _sdforecastmodelv27GLENDALERIVERHILLSrevMG 10.14.24 (1).xlsm]OUTPUT 1'!$B$5,'[FY25_MLB_10_22_24 _sdforecastmodelv27GLENDALERIVERHILLSrevMG 10.14.24 (1).xlsm]OUTPUT 1'!$C$5,'[FY25_MLB_10_22_24 _sdforecastmodelv27GLENDALERIVERHILLSrevMG 10.14.24 (1).xlsm]OUTPUT 1'!$D$5,'[FY25_MLB_10_22_24 _sdforecastmodelv27GLENDALERIVERHILLSrevMG 10.14.24 (1).xlsm]OUTPUT 1'!$E$5,'[FY25_MLB_10_22_24 _sdforecastmodelv27GLENDALERIVERHILLSrevMG 10.14.24 (1).xlsm]OUTPUT 1'!$G$5,'[FY25_MLB_10_22_24 _sdforecastmodelv27GLENDALERIVERHILLSrevMG 10.14.24 (1).xlsm]OUTPUT 1'!$H$5,'[FY25_MLB_10_22_24 _sdforecastmodelv27GLENDALERIVERHILLSrevMG 10.14.24 (1).xlsm]OUTPUT 1'!$I$5,'[FY25_MLB_10_22_24 _sdforecastmodelv27GLENDALERIVERHILLSrevMG 10.14.24 (1).xlsm]OUTPUT 1'!$K$5,'[FY25_MLB_10_22_24 _sdforecastmodelv27GLENDALERIVERHILLSrevMG 10.14.24 (1).xlsm]OUTPUT 1'!$L$5,'[FY25_MLB_10_22_24 _sdforecastmodelv27GLENDALERIVERHILLSrevMG 10.14.24 (1).xlsm]OUTPUT 1'!$M$5,'[FY25_MLB_10_22_24 _sdforecastmodelv27GLENDALERIVERHILLSrevMG 10.14.24 (1).xlsm]OUTPUT 1'!$N$5</c:f>
              <c:strCache>
                <c:ptCount val="5"/>
                <c:pt idx="0">
                  <c:v>2021 - 2022</c:v>
                </c:pt>
                <c:pt idx="1">
                  <c:v>2022 - 2023</c:v>
                </c:pt>
                <c:pt idx="2">
                  <c:v>2023 - 2024</c:v>
                </c:pt>
                <c:pt idx="3">
                  <c:v>2024 - 2025</c:v>
                </c:pt>
                <c:pt idx="4">
                  <c:v>2025 - 2026</c:v>
                </c:pt>
              </c:strCache>
            </c:strRef>
          </c:cat>
          <c:val>
            <c:numRef>
              <c:f>'[FY25_MLB_10_22_24 _sdforecastmodelv27GLENDALERIVERHILLSrevMG 10.14.24 (1).xlsm]OUTPUT 1'!$B$18,'[FY25_MLB_10_22_24 _sdforecastmodelv27GLENDALERIVERHILLSrevMG 10.14.24 (1).xlsm]OUTPUT 1'!$C$18,'[FY25_MLB_10_22_24 _sdforecastmodelv27GLENDALERIVERHILLSrevMG 10.14.24 (1).xlsm]OUTPUT 1'!$D$18,'[FY25_MLB_10_22_24 _sdforecastmodelv27GLENDALERIVERHILLSrevMG 10.14.24 (1).xlsm]OUTPUT 1'!$E$18,'[FY25_MLB_10_22_24 _sdforecastmodelv27GLENDALERIVERHILLSrevMG 10.14.24 (1).xlsm]OUTPUT 1'!$G$18,'[FY25_MLB_10_22_24 _sdforecastmodelv27GLENDALERIVERHILLSrevMG 10.14.24 (1).xlsm]OUTPUT 1'!$H$18,'[FY25_MLB_10_22_24 _sdforecastmodelv27GLENDALERIVERHILLSrevMG 10.14.24 (1).xlsm]OUTPUT 1'!$I$18,'[FY25_MLB_10_22_24 _sdforecastmodelv27GLENDALERIVERHILLSrevMG 10.14.24 (1).xlsm]OUTPUT 1'!$K$18,'[FY25_MLB_10_22_24 _sdforecastmodelv27GLENDALERIVERHILLSrevMG 10.14.24 (1).xlsm]OUTPUT 1'!$L$18,'[FY25_MLB_10_22_24 _sdforecastmodelv27GLENDALERIVERHILLSrevMG 10.14.24 (1).xlsm]OUTPUT 1'!$M$18,'[FY25_MLB_10_22_24 _sdforecastmodelv27GLENDALERIVERHILLSrevMG 10.14.24 (1).xlsm]OUTPUT 1'!$N$18</c:f>
              <c:numCache>
                <c:formatCode>"$"#,##0_);\("$"#,##0\)</c:formatCode>
                <c:ptCount val="5"/>
                <c:pt idx="0">
                  <c:v>13753635</c:v>
                </c:pt>
                <c:pt idx="1">
                  <c:v>13555758</c:v>
                </c:pt>
                <c:pt idx="2">
                  <c:v>14992180</c:v>
                </c:pt>
                <c:pt idx="3">
                  <c:v>18481493</c:v>
                </c:pt>
                <c:pt idx="4">
                  <c:v>16286730</c:v>
                </c:pt>
              </c:numCache>
            </c:numRef>
          </c:val>
          <c:extLst>
            <c:ext xmlns:c16="http://schemas.microsoft.com/office/drawing/2014/chart" uri="{C3380CC4-5D6E-409C-BE32-E72D297353CC}">
              <c16:uniqueId val="{00000000-B5D5-4A4B-9EED-A1774DB21C73}"/>
            </c:ext>
          </c:extLst>
        </c:ser>
        <c:dLbls>
          <c:showLegendKey val="0"/>
          <c:showVal val="0"/>
          <c:showCatName val="0"/>
          <c:showSerName val="0"/>
          <c:showPercent val="0"/>
          <c:showBubbleSize val="0"/>
        </c:dLbls>
        <c:gapWidth val="75"/>
        <c:overlap val="-25"/>
        <c:axId val="740279808"/>
        <c:axId val="740281344"/>
      </c:barChart>
      <c:lineChart>
        <c:grouping val="standard"/>
        <c:varyColors val="0"/>
        <c:ser>
          <c:idx val="1"/>
          <c:order val="1"/>
          <c:tx>
            <c:strRef>
              <c:f>'[FY25_MLB_10_22_24 _sdforecastmodelv27GLENDALERIVERHILLSrevMG 10.14.24 (1).xlsm]OUTPUT 1'!$A$21</c:f>
              <c:strCache>
                <c:ptCount val="1"/>
                <c:pt idx="0">
                  <c:v>Mill Rate (per $1,000 EQ Value)</c:v>
                </c:pt>
              </c:strCache>
            </c:strRef>
          </c:tx>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'[FY25_MLB_10_22_24 _sdforecastmodelv27GLENDALERIVERHILLSrevMG 10.14.24 (1).xlsm]OUTPUT 1'!$B$5,'[FY25_MLB_10_22_24 _sdforecastmodelv27GLENDALERIVERHILLSrevMG 10.14.24 (1).xlsm]OUTPUT 1'!$C$5,'[FY25_MLB_10_22_24 _sdforecastmodelv27GLENDALERIVERHILLSrevMG 10.14.24 (1).xlsm]OUTPUT 1'!$D$5,'[FY25_MLB_10_22_24 _sdforecastmodelv27GLENDALERIVERHILLSrevMG 10.14.24 (1).xlsm]OUTPUT 1'!$E$5,'[FY25_MLB_10_22_24 _sdforecastmodelv27GLENDALERIVERHILLSrevMG 10.14.24 (1).xlsm]OUTPUT 1'!$G$5,'[FY25_MLB_10_22_24 _sdforecastmodelv27GLENDALERIVERHILLSrevMG 10.14.24 (1).xlsm]OUTPUT 1'!$H$5,'[FY25_MLB_10_22_24 _sdforecastmodelv27GLENDALERIVERHILLSrevMG 10.14.24 (1).xlsm]OUTPUT 1'!$I$5,'[FY25_MLB_10_22_24 _sdforecastmodelv27GLENDALERIVERHILLSrevMG 10.14.24 (1).xlsm]OUTPUT 1'!$K$5,'[FY25_MLB_10_22_24 _sdforecastmodelv27GLENDALERIVERHILLSrevMG 10.14.24 (1).xlsm]OUTPUT 1'!$L$5,'[FY25_MLB_10_22_24 _sdforecastmodelv27GLENDALERIVERHILLSrevMG 10.14.24 (1).xlsm]OUTPUT 1'!$M$5,'[FY25_MLB_10_22_24 _sdforecastmodelv27GLENDALERIVERHILLSrevMG 10.14.24 (1).xlsm]OUTPUT 1'!$N$5</c:f>
              <c:strCache>
                <c:ptCount val="5"/>
                <c:pt idx="0">
                  <c:v>2021 - 2022</c:v>
                </c:pt>
                <c:pt idx="1">
                  <c:v>2022 - 2023</c:v>
                </c:pt>
                <c:pt idx="2">
                  <c:v>2023 - 2024</c:v>
                </c:pt>
                <c:pt idx="3">
                  <c:v>2024 - 2025</c:v>
                </c:pt>
                <c:pt idx="4">
                  <c:v>2025 - 2026</c:v>
                </c:pt>
              </c:strCache>
            </c:strRef>
          </c:cat>
          <c:val>
            <c:numRef>
              <c:f>'[FY25_MLB_10_22_24 _sdforecastmodelv27GLENDALERIVERHILLSrevMG 10.14.24 (1).xlsm]OUTPUT 1'!$B$21,'[FY25_MLB_10_22_24 _sdforecastmodelv27GLENDALERIVERHILLSrevMG 10.14.24 (1).xlsm]OUTPUT 1'!$C$21,'[FY25_MLB_10_22_24 _sdforecastmodelv27GLENDALERIVERHILLSrevMG 10.14.24 (1).xlsm]OUTPUT 1'!$D$21,'[FY25_MLB_10_22_24 _sdforecastmodelv27GLENDALERIVERHILLSrevMG 10.14.24 (1).xlsm]OUTPUT 1'!$E$21,'[FY25_MLB_10_22_24 _sdforecastmodelv27GLENDALERIVERHILLSrevMG 10.14.24 (1).xlsm]OUTPUT 1'!$G$21,'[FY25_MLB_10_22_24 _sdforecastmodelv27GLENDALERIVERHILLSrevMG 10.14.24 (1).xlsm]OUTPUT 1'!$H$21,'[FY25_MLB_10_22_24 _sdforecastmodelv27GLENDALERIVERHILLSrevMG 10.14.24 (1).xlsm]OUTPUT 1'!$I$21,'[FY25_MLB_10_22_24 _sdforecastmodelv27GLENDALERIVERHILLSrevMG 10.14.24 (1).xlsm]OUTPUT 1'!$K$21,'[FY25_MLB_10_22_24 _sdforecastmodelv27GLENDALERIVERHILLSrevMG 10.14.24 (1).xlsm]OUTPUT 1'!$L$21,'[FY25_MLB_10_22_24 _sdforecastmodelv27GLENDALERIVERHILLSrevMG 10.14.24 (1).xlsm]OUTPUT 1'!$M$21,'[FY25_MLB_10_22_24 _sdforecastmodelv27GLENDALERIVERHILLSrevMG 10.14.24 (1).xlsm]OUTPUT 1'!$N$21</c:f>
              <c:numCache>
                <c:formatCode>"$"#,##0.00_);[Red]\("$"#,##0.00\)</c:formatCode>
                <c:ptCount val="5"/>
                <c:pt idx="0">
                  <c:v>6.7860599604777354</c:v>
                </c:pt>
                <c:pt idx="1">
                  <c:v>6.2022691813177389</c:v>
                </c:pt>
                <c:pt idx="2">
                  <c:v>6.1264433483782801</c:v>
                </c:pt>
                <c:pt idx="3">
                  <c:v>7.576149417646489</c:v>
                </c:pt>
                <c:pt idx="4">
                  <c:v>6.5455358241119432</c:v>
                </c:pt>
              </c:numCache>
            </c:numRef>
          </c:val>
          <c:smooth val="0"/>
          <c:extLst>
            <c:ext xmlns:c16="http://schemas.microsoft.com/office/drawing/2014/chart" uri="{C3380CC4-5D6E-409C-BE32-E72D297353CC}">
              <c16:uniqueId val="{00000001-B5D5-4A4B-9EED-A1774DB21C73}"/>
            </c:ext>
          </c:extLst>
        </c:ser>
        <c:dLbls>
          <c:showLegendKey val="0"/>
          <c:showVal val="0"/>
          <c:showCatName val="0"/>
          <c:showSerName val="0"/>
          <c:showPercent val="0"/>
          <c:showBubbleSize val="0"/>
        </c:dLbls>
        <c:marker val="1"/>
        <c:smooth val="0"/>
        <c:axId val="740292864"/>
        <c:axId val="740291328"/>
      </c:lineChart>
      <c:catAx>
        <c:axId val="740279808"/>
        <c:scaling>
          <c:orientation val="minMax"/>
        </c:scaling>
        <c:delete val="0"/>
        <c:axPos val="b"/>
        <c:numFmt formatCode="General" sourceLinked="1"/>
        <c:majorTickMark val="none"/>
        <c:minorTickMark val="none"/>
        <c:tickLblPos val="nextTo"/>
        <c:crossAx val="740281344"/>
        <c:crosses val="autoZero"/>
        <c:auto val="1"/>
        <c:lblAlgn val="ctr"/>
        <c:lblOffset val="100"/>
        <c:noMultiLvlLbl val="0"/>
      </c:catAx>
      <c:valAx>
        <c:axId val="740281344"/>
        <c:scaling>
          <c:orientation val="minMax"/>
        </c:scaling>
        <c:delete val="0"/>
        <c:axPos val="l"/>
        <c:majorGridlines/>
        <c:numFmt formatCode="&quot;$&quot;#,##0_);\(&quot;$&quot;#,##0\)" sourceLinked="1"/>
        <c:majorTickMark val="none"/>
        <c:minorTickMark val="none"/>
        <c:tickLblPos val="nextTo"/>
        <c:spPr>
          <a:ln w="9525">
            <a:noFill/>
          </a:ln>
        </c:spPr>
        <c:crossAx val="740279808"/>
        <c:crosses val="autoZero"/>
        <c:crossBetween val="between"/>
      </c:valAx>
      <c:valAx>
        <c:axId val="740291328"/>
        <c:scaling>
          <c:orientation val="minMax"/>
        </c:scaling>
        <c:delete val="0"/>
        <c:axPos val="r"/>
        <c:numFmt formatCode="&quot;$&quot;#,##0.00_);[Red]\(&quot;$&quot;#,##0.00\)" sourceLinked="1"/>
        <c:majorTickMark val="out"/>
        <c:minorTickMark val="none"/>
        <c:tickLblPos val="nextTo"/>
        <c:crossAx val="740292864"/>
        <c:crosses val="max"/>
        <c:crossBetween val="between"/>
      </c:valAx>
      <c:catAx>
        <c:axId val="740292864"/>
        <c:scaling>
          <c:orientation val="minMax"/>
        </c:scaling>
        <c:delete val="1"/>
        <c:axPos val="b"/>
        <c:numFmt formatCode="General" sourceLinked="1"/>
        <c:majorTickMark val="out"/>
        <c:minorTickMark val="none"/>
        <c:tickLblPos val="nextTo"/>
        <c:crossAx val="740291328"/>
        <c:crosses val="autoZero"/>
        <c:auto val="1"/>
        <c:lblAlgn val="ctr"/>
        <c:lblOffset val="100"/>
        <c:noMultiLvlLbl val="0"/>
      </c:catAx>
    </c:plotArea>
    <c:legend>
      <c:legendPos val="b"/>
      <c:overlay val="0"/>
    </c:legend>
    <c:plotVisOnly val="1"/>
    <c:dispBlanksAs val="gap"/>
    <c:showDLblsOverMax val="0"/>
  </c:chart>
  <c:txPr>
    <a:bodyPr/>
    <a:lstStyle/>
    <a:p>
      <a:pPr>
        <a:defRPr>
          <a:latin typeface="Segoe UI Light" panose="020B0502040204020203"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Levy and Mill Rate </a:t>
            </a:r>
            <a:r>
              <a:rPr lang="en-US" baseline="0" dirty="0"/>
              <a:t>- $4.5 Million Referendum Fails</a:t>
            </a:r>
            <a:endParaRPr lang="en-US" dirty="0"/>
          </a:p>
        </c:rich>
      </c:tx>
      <c:overlay val="0"/>
    </c:title>
    <c:autoTitleDeleted val="0"/>
    <c:plotArea>
      <c:layout/>
      <c:barChart>
        <c:barDir val="col"/>
        <c:grouping val="clustered"/>
        <c:varyColors val="0"/>
        <c:ser>
          <c:idx val="0"/>
          <c:order val="0"/>
          <c:tx>
            <c:strRef>
              <c:f>'[FY25_MLB_10_22_24 _sdforecastmodelv27GLENDALERIVERHILLSrevMG 10.14.24 (1).xlsm]OUTPUT 1'!$A$18</c:f>
              <c:strCache>
                <c:ptCount val="1"/>
                <c:pt idx="0">
                  <c:v>Total School-Based Tax Levy</c:v>
                </c:pt>
              </c:strCache>
            </c:strRef>
          </c:tx>
          <c:spPr>
            <a:solidFill>
              <a:schemeClr val="bg1">
                <a:lumMod val="65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'[FY25_MLB_10_22_24 _sdforecastmodelv27GLENDALERIVERHILLSrevMG 10.14.24 (1).xlsm]OUTPUT 1'!$B$5,'[FY25_MLB_10_22_24 _sdforecastmodelv27GLENDALERIVERHILLSrevMG 10.14.24 (1).xlsm]OUTPUT 1'!$C$5,'[FY25_MLB_10_22_24 _sdforecastmodelv27GLENDALERIVERHILLSrevMG 10.14.24 (1).xlsm]OUTPUT 1'!$D$5,'[FY25_MLB_10_22_24 _sdforecastmodelv27GLENDALERIVERHILLSrevMG 10.14.24 (1).xlsm]OUTPUT 1'!$E$5,'[FY25_MLB_10_22_24 _sdforecastmodelv27GLENDALERIVERHILLSrevMG 10.14.24 (1).xlsm]OUTPUT 1'!$G$5,'[FY25_MLB_10_22_24 _sdforecastmodelv27GLENDALERIVERHILLSrevMG 10.14.24 (1).xlsm]OUTPUT 1'!$H$5,'[FY25_MLB_10_22_24 _sdforecastmodelv27GLENDALERIVERHILLSrevMG 10.14.24 (1).xlsm]OUTPUT 1'!$I$5,'[FY25_MLB_10_22_24 _sdforecastmodelv27GLENDALERIVERHILLSrevMG 10.14.24 (1).xlsm]OUTPUT 1'!$K$5,'[FY25_MLB_10_22_24 _sdforecastmodelv27GLENDALERIVERHILLSrevMG 10.14.24 (1).xlsm]OUTPUT 1'!$L$5,'[FY25_MLB_10_22_24 _sdforecastmodelv27GLENDALERIVERHILLSrevMG 10.14.24 (1).xlsm]OUTPUT 1'!$M$5,'[FY25_MLB_10_22_24 _sdforecastmodelv27GLENDALERIVERHILLSrevMG 10.14.24 (1).xlsm]OUTPUT 1'!$N$5</c:f>
              <c:strCache>
                <c:ptCount val="5"/>
                <c:pt idx="0">
                  <c:v>2021 - 2022</c:v>
                </c:pt>
                <c:pt idx="1">
                  <c:v>2022 - 2023</c:v>
                </c:pt>
                <c:pt idx="2">
                  <c:v>2023 - 2024</c:v>
                </c:pt>
                <c:pt idx="3">
                  <c:v>2024 - 2025</c:v>
                </c:pt>
                <c:pt idx="4">
                  <c:v>2025 - 2026</c:v>
                </c:pt>
              </c:strCache>
            </c:strRef>
          </c:cat>
          <c:val>
            <c:numRef>
              <c:f>'[FY25_MLB_10_22_24 _sdforecastmodelv27GLENDALERIVERHILLSrevMG 10.14.24 (1).xlsm]OUTPUT 1'!$B$18,'[FY25_MLB_10_22_24 _sdforecastmodelv27GLENDALERIVERHILLSrevMG 10.14.24 (1).xlsm]OUTPUT 1'!$C$18,'[FY25_MLB_10_22_24 _sdforecastmodelv27GLENDALERIVERHILLSrevMG 10.14.24 (1).xlsm]OUTPUT 1'!$D$18,'[FY25_MLB_10_22_24 _sdforecastmodelv27GLENDALERIVERHILLSrevMG 10.14.24 (1).xlsm]OUTPUT 1'!$E$18,'[FY25_MLB_10_22_24 _sdforecastmodelv27GLENDALERIVERHILLSrevMG 10.14.24 (1).xlsm]OUTPUT 1'!$G$18,'[FY25_MLB_10_22_24 _sdforecastmodelv27GLENDALERIVERHILLSrevMG 10.14.24 (1).xlsm]OUTPUT 1'!$H$18,'[FY25_MLB_10_22_24 _sdforecastmodelv27GLENDALERIVERHILLSrevMG 10.14.24 (1).xlsm]OUTPUT 1'!$I$18,'[FY25_MLB_10_22_24 _sdforecastmodelv27GLENDALERIVERHILLSrevMG 10.14.24 (1).xlsm]OUTPUT 1'!$K$18,'[FY25_MLB_10_22_24 _sdforecastmodelv27GLENDALERIVERHILLSrevMG 10.14.24 (1).xlsm]OUTPUT 1'!$L$18,'[FY25_MLB_10_22_24 _sdforecastmodelv27GLENDALERIVERHILLSrevMG 10.14.24 (1).xlsm]OUTPUT 1'!$M$18,'[FY25_MLB_10_22_24 _sdforecastmodelv27GLENDALERIVERHILLSrevMG 10.14.24 (1).xlsm]OUTPUT 1'!$N$18</c:f>
              <c:numCache>
                <c:formatCode>"$"#,##0_);\("$"#,##0\)</c:formatCode>
                <c:ptCount val="5"/>
                <c:pt idx="0">
                  <c:v>13753635</c:v>
                </c:pt>
                <c:pt idx="1">
                  <c:v>13555758</c:v>
                </c:pt>
                <c:pt idx="2">
                  <c:v>14992180</c:v>
                </c:pt>
                <c:pt idx="3">
                  <c:v>13981493</c:v>
                </c:pt>
                <c:pt idx="4">
                  <c:v>11786730</c:v>
                </c:pt>
              </c:numCache>
            </c:numRef>
          </c:val>
          <c:extLst>
            <c:ext xmlns:c16="http://schemas.microsoft.com/office/drawing/2014/chart" uri="{C3380CC4-5D6E-409C-BE32-E72D297353CC}">
              <c16:uniqueId val="{00000000-B424-134B-86AE-942FC926EF0C}"/>
            </c:ext>
          </c:extLst>
        </c:ser>
        <c:dLbls>
          <c:showLegendKey val="0"/>
          <c:showVal val="0"/>
          <c:showCatName val="0"/>
          <c:showSerName val="0"/>
          <c:showPercent val="0"/>
          <c:showBubbleSize val="0"/>
        </c:dLbls>
        <c:gapWidth val="75"/>
        <c:overlap val="-25"/>
        <c:axId val="740279808"/>
        <c:axId val="740281344"/>
      </c:barChart>
      <c:lineChart>
        <c:grouping val="standard"/>
        <c:varyColors val="0"/>
        <c:ser>
          <c:idx val="1"/>
          <c:order val="1"/>
          <c:tx>
            <c:strRef>
              <c:f>'[FY25_MLB_10_22_24 _sdforecastmodelv27GLENDALERIVERHILLSrevMG 10.14.24 (1).xlsm]OUTPUT 1'!$A$21</c:f>
              <c:strCache>
                <c:ptCount val="1"/>
                <c:pt idx="0">
                  <c:v>Mill Rate (per $1,000 EQ Value)</c:v>
                </c:pt>
              </c:strCache>
            </c:strRef>
          </c:tx>
          <c:marker>
            <c:symbol val="none"/>
          </c:marker>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'[FY25_MLB_10_22_24 _sdforecastmodelv27GLENDALERIVERHILLSrevMG 10.14.24 (1).xlsm]OUTPUT 1'!$B$5,'[FY25_MLB_10_22_24 _sdforecastmodelv27GLENDALERIVERHILLSrevMG 10.14.24 (1).xlsm]OUTPUT 1'!$C$5,'[FY25_MLB_10_22_24 _sdforecastmodelv27GLENDALERIVERHILLSrevMG 10.14.24 (1).xlsm]OUTPUT 1'!$D$5,'[FY25_MLB_10_22_24 _sdforecastmodelv27GLENDALERIVERHILLSrevMG 10.14.24 (1).xlsm]OUTPUT 1'!$E$5,'[FY25_MLB_10_22_24 _sdforecastmodelv27GLENDALERIVERHILLSrevMG 10.14.24 (1).xlsm]OUTPUT 1'!$G$5,'[FY25_MLB_10_22_24 _sdforecastmodelv27GLENDALERIVERHILLSrevMG 10.14.24 (1).xlsm]OUTPUT 1'!$H$5,'[FY25_MLB_10_22_24 _sdforecastmodelv27GLENDALERIVERHILLSrevMG 10.14.24 (1).xlsm]OUTPUT 1'!$I$5,'[FY25_MLB_10_22_24 _sdforecastmodelv27GLENDALERIVERHILLSrevMG 10.14.24 (1).xlsm]OUTPUT 1'!$K$5,'[FY25_MLB_10_22_24 _sdforecastmodelv27GLENDALERIVERHILLSrevMG 10.14.24 (1).xlsm]OUTPUT 1'!$L$5,'[FY25_MLB_10_22_24 _sdforecastmodelv27GLENDALERIVERHILLSrevMG 10.14.24 (1).xlsm]OUTPUT 1'!$M$5,'[FY25_MLB_10_22_24 _sdforecastmodelv27GLENDALERIVERHILLSrevMG 10.14.24 (1).xlsm]OUTPUT 1'!$N$5</c:f>
              <c:strCache>
                <c:ptCount val="5"/>
                <c:pt idx="0">
                  <c:v>2021 - 2022</c:v>
                </c:pt>
                <c:pt idx="1">
                  <c:v>2022 - 2023</c:v>
                </c:pt>
                <c:pt idx="2">
                  <c:v>2023 - 2024</c:v>
                </c:pt>
                <c:pt idx="3">
                  <c:v>2024 - 2025</c:v>
                </c:pt>
                <c:pt idx="4">
                  <c:v>2025 - 2026</c:v>
                </c:pt>
              </c:strCache>
            </c:strRef>
          </c:cat>
          <c:val>
            <c:numRef>
              <c:f>'[FY25_MLB_10_22_24 _sdforecastmodelv27GLENDALERIVERHILLSrevMG 10.14.24 (1).xlsm]OUTPUT 1'!$B$21,'[FY25_MLB_10_22_24 _sdforecastmodelv27GLENDALERIVERHILLSrevMG 10.14.24 (1).xlsm]OUTPUT 1'!$C$21,'[FY25_MLB_10_22_24 _sdforecastmodelv27GLENDALERIVERHILLSrevMG 10.14.24 (1).xlsm]OUTPUT 1'!$D$21,'[FY25_MLB_10_22_24 _sdforecastmodelv27GLENDALERIVERHILLSrevMG 10.14.24 (1).xlsm]OUTPUT 1'!$E$21,'[FY25_MLB_10_22_24 _sdforecastmodelv27GLENDALERIVERHILLSrevMG 10.14.24 (1).xlsm]OUTPUT 1'!$G$21,'[FY25_MLB_10_22_24 _sdforecastmodelv27GLENDALERIVERHILLSrevMG 10.14.24 (1).xlsm]OUTPUT 1'!$H$21,'[FY25_MLB_10_22_24 _sdforecastmodelv27GLENDALERIVERHILLSrevMG 10.14.24 (1).xlsm]OUTPUT 1'!$I$21,'[FY25_MLB_10_22_24 _sdforecastmodelv27GLENDALERIVERHILLSrevMG 10.14.24 (1).xlsm]OUTPUT 1'!$K$21,'[FY25_MLB_10_22_24 _sdforecastmodelv27GLENDALERIVERHILLSrevMG 10.14.24 (1).xlsm]OUTPUT 1'!$L$21,'[FY25_MLB_10_22_24 _sdforecastmodelv27GLENDALERIVERHILLSrevMG 10.14.24 (1).xlsm]OUTPUT 1'!$M$21,'[FY25_MLB_10_22_24 _sdforecastmodelv27GLENDALERIVERHILLSrevMG 10.14.24 (1).xlsm]OUTPUT 1'!$N$21</c:f>
              <c:numCache>
                <c:formatCode>"$"#,##0.00_);[Red]\("$"#,##0.00\)</c:formatCode>
                <c:ptCount val="5"/>
                <c:pt idx="0">
                  <c:v>6.7860599604777354</c:v>
                </c:pt>
                <c:pt idx="1">
                  <c:v>6.2022691813177389</c:v>
                </c:pt>
                <c:pt idx="2">
                  <c:v>6.1264433483782801</c:v>
                </c:pt>
                <c:pt idx="3">
                  <c:v>5.7314568714647933</c:v>
                </c:pt>
                <c:pt idx="4">
                  <c:v>4.737013720012242</c:v>
                </c:pt>
              </c:numCache>
            </c:numRef>
          </c:val>
          <c:smooth val="0"/>
          <c:extLst>
            <c:ext xmlns:c16="http://schemas.microsoft.com/office/drawing/2014/chart" uri="{C3380CC4-5D6E-409C-BE32-E72D297353CC}">
              <c16:uniqueId val="{00000001-B424-134B-86AE-942FC926EF0C}"/>
            </c:ext>
          </c:extLst>
        </c:ser>
        <c:dLbls>
          <c:showLegendKey val="0"/>
          <c:showVal val="0"/>
          <c:showCatName val="0"/>
          <c:showSerName val="0"/>
          <c:showPercent val="0"/>
          <c:showBubbleSize val="0"/>
        </c:dLbls>
        <c:marker val="1"/>
        <c:smooth val="0"/>
        <c:axId val="740292864"/>
        <c:axId val="740291328"/>
      </c:lineChart>
      <c:catAx>
        <c:axId val="740279808"/>
        <c:scaling>
          <c:orientation val="minMax"/>
        </c:scaling>
        <c:delete val="0"/>
        <c:axPos val="b"/>
        <c:numFmt formatCode="General" sourceLinked="1"/>
        <c:majorTickMark val="none"/>
        <c:minorTickMark val="none"/>
        <c:tickLblPos val="nextTo"/>
        <c:crossAx val="740281344"/>
        <c:crosses val="autoZero"/>
        <c:auto val="1"/>
        <c:lblAlgn val="ctr"/>
        <c:lblOffset val="100"/>
        <c:noMultiLvlLbl val="0"/>
      </c:catAx>
      <c:valAx>
        <c:axId val="740281344"/>
        <c:scaling>
          <c:orientation val="minMax"/>
        </c:scaling>
        <c:delete val="0"/>
        <c:axPos val="l"/>
        <c:majorGridlines/>
        <c:numFmt formatCode="&quot;$&quot;#,##0_);\(&quot;$&quot;#,##0\)" sourceLinked="1"/>
        <c:majorTickMark val="none"/>
        <c:minorTickMark val="none"/>
        <c:tickLblPos val="nextTo"/>
        <c:spPr>
          <a:ln w="9525">
            <a:noFill/>
          </a:ln>
        </c:spPr>
        <c:crossAx val="740279808"/>
        <c:crosses val="autoZero"/>
        <c:crossBetween val="between"/>
      </c:valAx>
      <c:valAx>
        <c:axId val="740291328"/>
        <c:scaling>
          <c:orientation val="minMax"/>
        </c:scaling>
        <c:delete val="0"/>
        <c:axPos val="r"/>
        <c:numFmt formatCode="&quot;$&quot;#,##0.00_);[Red]\(&quot;$&quot;#,##0.00\)" sourceLinked="1"/>
        <c:majorTickMark val="out"/>
        <c:minorTickMark val="none"/>
        <c:tickLblPos val="nextTo"/>
        <c:crossAx val="740292864"/>
        <c:crosses val="max"/>
        <c:crossBetween val="between"/>
      </c:valAx>
      <c:catAx>
        <c:axId val="740292864"/>
        <c:scaling>
          <c:orientation val="minMax"/>
        </c:scaling>
        <c:delete val="1"/>
        <c:axPos val="b"/>
        <c:numFmt formatCode="General" sourceLinked="1"/>
        <c:majorTickMark val="out"/>
        <c:minorTickMark val="none"/>
        <c:tickLblPos val="nextTo"/>
        <c:crossAx val="740291328"/>
        <c:crosses val="autoZero"/>
        <c:auto val="1"/>
        <c:lblAlgn val="ctr"/>
        <c:lblOffset val="100"/>
        <c:noMultiLvlLbl val="0"/>
      </c:catAx>
    </c:plotArea>
    <c:legend>
      <c:legendPos val="b"/>
      <c:overlay val="0"/>
    </c:legend>
    <c:plotVisOnly val="1"/>
    <c:dispBlanksAs val="gap"/>
    <c:showDLblsOverMax val="0"/>
  </c:chart>
  <c:txPr>
    <a:bodyPr/>
    <a:lstStyle/>
    <a:p>
      <a:pPr>
        <a:defRPr>
          <a:latin typeface="Segoe UI Light" panose="020B0502040204020203"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01DFFE-07D0-4855-A36C-C9322C05DDEE}"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37306A72-18ED-4FEC-B637-0820D8242EBF}">
      <dgm:prSet/>
      <dgm:spPr/>
      <dgm:t>
        <a:bodyPr/>
        <a:lstStyle/>
        <a:p>
          <a:pPr>
            <a:lnSpc>
              <a:spcPct val="100000"/>
            </a:lnSpc>
            <a:defRPr b="1"/>
          </a:pPr>
          <a:r>
            <a:rPr lang="en-US"/>
            <a:t>2024–2025</a:t>
          </a:r>
        </a:p>
      </dgm:t>
    </dgm:pt>
    <dgm:pt modelId="{45B748BB-F444-4419-B788-965848643A33}" type="parTrans" cxnId="{0319DC65-0D74-4E56-8D93-26103645A73D}">
      <dgm:prSet/>
      <dgm:spPr/>
      <dgm:t>
        <a:bodyPr/>
        <a:lstStyle/>
        <a:p>
          <a:endParaRPr lang="en-US"/>
        </a:p>
      </dgm:t>
    </dgm:pt>
    <dgm:pt modelId="{BFA22B44-3D6A-4297-8084-EDA63A63DC7C}" type="sibTrans" cxnId="{0319DC65-0D74-4E56-8D93-26103645A73D}">
      <dgm:prSet/>
      <dgm:spPr/>
      <dgm:t>
        <a:bodyPr/>
        <a:lstStyle/>
        <a:p>
          <a:endParaRPr lang="en-US"/>
        </a:p>
      </dgm:t>
    </dgm:pt>
    <dgm:pt modelId="{C912E387-94D2-45AC-8F5C-C70EBA19EF0B}">
      <dgm:prSet/>
      <dgm:spPr/>
      <dgm:t>
        <a:bodyPr/>
        <a:lstStyle/>
        <a:p>
          <a:pPr>
            <a:lnSpc>
              <a:spcPct val="100000"/>
            </a:lnSpc>
          </a:pPr>
          <a:r>
            <a:rPr lang="en-US"/>
            <a:t>Budget Timeline</a:t>
          </a:r>
        </a:p>
      </dgm:t>
    </dgm:pt>
    <dgm:pt modelId="{621E98E4-7AC4-4EA5-9725-B9EEDFDC42AF}" type="parTrans" cxnId="{80FF468B-C8C0-42E6-809D-DC3CD1F2B25C}">
      <dgm:prSet/>
      <dgm:spPr/>
      <dgm:t>
        <a:bodyPr/>
        <a:lstStyle/>
        <a:p>
          <a:endParaRPr lang="en-US"/>
        </a:p>
      </dgm:t>
    </dgm:pt>
    <dgm:pt modelId="{A52E8FFF-AFF9-4999-A89A-F53D2D2AA923}" type="sibTrans" cxnId="{80FF468B-C8C0-42E6-809D-DC3CD1F2B25C}">
      <dgm:prSet/>
      <dgm:spPr/>
      <dgm:t>
        <a:bodyPr/>
        <a:lstStyle/>
        <a:p>
          <a:endParaRPr lang="en-US"/>
        </a:p>
      </dgm:t>
    </dgm:pt>
    <dgm:pt modelId="{9A746219-BADF-413D-9028-D59B8372B6E6}">
      <dgm:prSet/>
      <dgm:spPr/>
      <dgm:t>
        <a:bodyPr/>
        <a:lstStyle/>
        <a:p>
          <a:pPr>
            <a:lnSpc>
              <a:spcPct val="100000"/>
            </a:lnSpc>
            <a:defRPr b="1"/>
          </a:pPr>
          <a:r>
            <a:rPr lang="en-US"/>
            <a:t>24 July 2024</a:t>
          </a:r>
        </a:p>
      </dgm:t>
    </dgm:pt>
    <dgm:pt modelId="{6EC0D9AB-836C-4B0B-8133-8AF664F9900E}" type="parTrans" cxnId="{5634C8C7-48E4-408A-87E2-509BDBB65CE8}">
      <dgm:prSet/>
      <dgm:spPr/>
      <dgm:t>
        <a:bodyPr/>
        <a:lstStyle/>
        <a:p>
          <a:endParaRPr lang="en-US"/>
        </a:p>
      </dgm:t>
    </dgm:pt>
    <dgm:pt modelId="{783B25AB-A292-429B-B7F7-4B76D830DED2}" type="sibTrans" cxnId="{5634C8C7-48E4-408A-87E2-509BDBB65CE8}">
      <dgm:prSet/>
      <dgm:spPr/>
      <dgm:t>
        <a:bodyPr/>
        <a:lstStyle/>
        <a:p>
          <a:endParaRPr lang="en-US"/>
        </a:p>
      </dgm:t>
    </dgm:pt>
    <dgm:pt modelId="{B891796E-64F3-46D5-8894-9F20684596D1}">
      <dgm:prSet/>
      <dgm:spPr/>
      <dgm:t>
        <a:bodyPr/>
        <a:lstStyle/>
        <a:p>
          <a:pPr>
            <a:lnSpc>
              <a:spcPct val="100000"/>
            </a:lnSpc>
          </a:pPr>
          <a:r>
            <a:rPr lang="en-US"/>
            <a:t>Glendale-River Hills School Board approved the 2024-2025 Preliminary Budget</a:t>
          </a:r>
        </a:p>
      </dgm:t>
    </dgm:pt>
    <dgm:pt modelId="{B94FD022-5128-43DE-A2E6-AF9041BA2EA0}" type="parTrans" cxnId="{1D20812F-E6DB-452A-8AAA-9F5D2D062E2B}">
      <dgm:prSet/>
      <dgm:spPr/>
      <dgm:t>
        <a:bodyPr/>
        <a:lstStyle/>
        <a:p>
          <a:endParaRPr lang="en-US"/>
        </a:p>
      </dgm:t>
    </dgm:pt>
    <dgm:pt modelId="{1021A1B2-03B8-4D94-A811-DD9C4529E5CB}" type="sibTrans" cxnId="{1D20812F-E6DB-452A-8AAA-9F5D2D062E2B}">
      <dgm:prSet/>
      <dgm:spPr/>
      <dgm:t>
        <a:bodyPr/>
        <a:lstStyle/>
        <a:p>
          <a:endParaRPr lang="en-US"/>
        </a:p>
      </dgm:t>
    </dgm:pt>
    <dgm:pt modelId="{F9E50273-424B-462D-849F-E594F37F08CA}">
      <dgm:prSet/>
      <dgm:spPr/>
      <dgm:t>
        <a:bodyPr/>
        <a:lstStyle/>
        <a:p>
          <a:pPr>
            <a:lnSpc>
              <a:spcPct val="100000"/>
            </a:lnSpc>
            <a:defRPr b="1"/>
          </a:pPr>
          <a:r>
            <a:rPr lang="en-US"/>
            <a:t>20 Sep. 2024</a:t>
          </a:r>
        </a:p>
      </dgm:t>
    </dgm:pt>
    <dgm:pt modelId="{B63BA83B-1A90-4ED4-8F5A-48129C2EA6EE}" type="parTrans" cxnId="{60790EF1-A5A7-4650-902B-EEDC96DA28C6}">
      <dgm:prSet/>
      <dgm:spPr/>
      <dgm:t>
        <a:bodyPr/>
        <a:lstStyle/>
        <a:p>
          <a:endParaRPr lang="en-US"/>
        </a:p>
      </dgm:t>
    </dgm:pt>
    <dgm:pt modelId="{F6F9B018-C15C-48F6-8246-7EF6894254E2}" type="sibTrans" cxnId="{60790EF1-A5A7-4650-902B-EEDC96DA28C6}">
      <dgm:prSet/>
      <dgm:spPr/>
      <dgm:t>
        <a:bodyPr/>
        <a:lstStyle/>
        <a:p>
          <a:endParaRPr lang="en-US"/>
        </a:p>
      </dgm:t>
    </dgm:pt>
    <dgm:pt modelId="{75F41F42-425C-46C9-A09A-9D5D5D555027}">
      <dgm:prSet/>
      <dgm:spPr/>
      <dgm:t>
        <a:bodyPr/>
        <a:lstStyle/>
        <a:p>
          <a:pPr>
            <a:lnSpc>
              <a:spcPct val="100000"/>
            </a:lnSpc>
          </a:pPr>
          <a:r>
            <a:rPr lang="en-US"/>
            <a:t>3rd Friday Pupil count and Summer School Membership Report</a:t>
          </a:r>
        </a:p>
      </dgm:t>
    </dgm:pt>
    <dgm:pt modelId="{AA350C7C-5E58-433B-B34E-F7C55EB45A99}" type="parTrans" cxnId="{207B0042-5C0D-4FCD-88AC-5CDAF57D3F5D}">
      <dgm:prSet/>
      <dgm:spPr/>
      <dgm:t>
        <a:bodyPr/>
        <a:lstStyle/>
        <a:p>
          <a:endParaRPr lang="en-US"/>
        </a:p>
      </dgm:t>
    </dgm:pt>
    <dgm:pt modelId="{8ADF5D76-2371-4146-B83E-077E701178CA}" type="sibTrans" cxnId="{207B0042-5C0D-4FCD-88AC-5CDAF57D3F5D}">
      <dgm:prSet/>
      <dgm:spPr/>
      <dgm:t>
        <a:bodyPr/>
        <a:lstStyle/>
        <a:p>
          <a:endParaRPr lang="en-US"/>
        </a:p>
      </dgm:t>
    </dgm:pt>
    <dgm:pt modelId="{EBA24461-68A0-4F6E-9B22-AD8CB3809BE6}">
      <dgm:prSet/>
      <dgm:spPr/>
      <dgm:t>
        <a:bodyPr/>
        <a:lstStyle/>
        <a:p>
          <a:pPr>
            <a:lnSpc>
              <a:spcPct val="100000"/>
            </a:lnSpc>
            <a:defRPr b="1"/>
          </a:pPr>
          <a:r>
            <a:rPr lang="en-US" dirty="0"/>
            <a:t>1 Oct. 2024</a:t>
          </a:r>
        </a:p>
      </dgm:t>
    </dgm:pt>
    <dgm:pt modelId="{BCB24440-3FB9-4059-9B9F-4A0E50B836D7}" type="parTrans" cxnId="{316848E1-5118-4045-9AA7-B6C7FA4555AA}">
      <dgm:prSet/>
      <dgm:spPr/>
      <dgm:t>
        <a:bodyPr/>
        <a:lstStyle/>
        <a:p>
          <a:endParaRPr lang="en-US"/>
        </a:p>
      </dgm:t>
    </dgm:pt>
    <dgm:pt modelId="{490473BB-FC8F-4473-96A8-342E9D992BC2}" type="sibTrans" cxnId="{316848E1-5118-4045-9AA7-B6C7FA4555AA}">
      <dgm:prSet/>
      <dgm:spPr/>
      <dgm:t>
        <a:bodyPr/>
        <a:lstStyle/>
        <a:p>
          <a:endParaRPr lang="en-US"/>
        </a:p>
      </dgm:t>
    </dgm:pt>
    <dgm:pt modelId="{8878DE00-12F1-440B-872E-78A8E609724A}">
      <dgm:prSet/>
      <dgm:spPr/>
      <dgm:t>
        <a:bodyPr/>
        <a:lstStyle/>
        <a:p>
          <a:pPr>
            <a:lnSpc>
              <a:spcPct val="100000"/>
            </a:lnSpc>
          </a:pPr>
          <a:r>
            <a:rPr lang="en-US"/>
            <a:t>WI Department of Revenue Tax Apportionment Value Certification</a:t>
          </a:r>
        </a:p>
      </dgm:t>
    </dgm:pt>
    <dgm:pt modelId="{30541810-98CD-4ECE-AB04-08F8280F4E83}" type="parTrans" cxnId="{22595EDF-6C2C-463E-A4C4-741B726A13B2}">
      <dgm:prSet/>
      <dgm:spPr/>
      <dgm:t>
        <a:bodyPr/>
        <a:lstStyle/>
        <a:p>
          <a:endParaRPr lang="en-US"/>
        </a:p>
      </dgm:t>
    </dgm:pt>
    <dgm:pt modelId="{0E218B8E-69E6-42EE-8EDB-997538A44FAB}" type="sibTrans" cxnId="{22595EDF-6C2C-463E-A4C4-741B726A13B2}">
      <dgm:prSet/>
      <dgm:spPr/>
      <dgm:t>
        <a:bodyPr/>
        <a:lstStyle/>
        <a:p>
          <a:endParaRPr lang="en-US"/>
        </a:p>
      </dgm:t>
    </dgm:pt>
    <dgm:pt modelId="{F17B424A-0CCC-4B9B-A29E-19C33EEA8D52}">
      <dgm:prSet/>
      <dgm:spPr/>
      <dgm:t>
        <a:bodyPr/>
        <a:lstStyle/>
        <a:p>
          <a:pPr>
            <a:lnSpc>
              <a:spcPct val="100000"/>
            </a:lnSpc>
            <a:defRPr b="1"/>
          </a:pPr>
          <a:r>
            <a:rPr lang="en-US"/>
            <a:t>15 Oct. 2024</a:t>
          </a:r>
        </a:p>
      </dgm:t>
    </dgm:pt>
    <dgm:pt modelId="{C2BFBA3A-9266-43D1-9491-C473B2073CD6}" type="parTrans" cxnId="{41538BB9-1F89-4204-97F1-88BD3807DE19}">
      <dgm:prSet/>
      <dgm:spPr/>
      <dgm:t>
        <a:bodyPr/>
        <a:lstStyle/>
        <a:p>
          <a:endParaRPr lang="en-US"/>
        </a:p>
      </dgm:t>
    </dgm:pt>
    <dgm:pt modelId="{F9228C31-4F71-4AD3-8568-1E8781DEDF44}" type="sibTrans" cxnId="{41538BB9-1F89-4204-97F1-88BD3807DE19}">
      <dgm:prSet/>
      <dgm:spPr/>
      <dgm:t>
        <a:bodyPr/>
        <a:lstStyle/>
        <a:p>
          <a:endParaRPr lang="en-US"/>
        </a:p>
      </dgm:t>
    </dgm:pt>
    <dgm:pt modelId="{0E45D15E-1DE4-42E3-BCAA-AEA146DD25EB}">
      <dgm:prSet/>
      <dgm:spPr/>
      <dgm:t>
        <a:bodyPr/>
        <a:lstStyle/>
        <a:p>
          <a:pPr>
            <a:lnSpc>
              <a:spcPct val="100000"/>
            </a:lnSpc>
          </a:pPr>
          <a:r>
            <a:rPr lang="en-US"/>
            <a:t>WI Department of Public Instruction Certification of General School Aids</a:t>
          </a:r>
        </a:p>
      </dgm:t>
    </dgm:pt>
    <dgm:pt modelId="{BA5E0801-9A48-4893-80A8-E6D4327953E2}" type="parTrans" cxnId="{0E44563A-7A11-4734-AD46-422FACCFC129}">
      <dgm:prSet/>
      <dgm:spPr/>
      <dgm:t>
        <a:bodyPr/>
        <a:lstStyle/>
        <a:p>
          <a:endParaRPr lang="en-US"/>
        </a:p>
      </dgm:t>
    </dgm:pt>
    <dgm:pt modelId="{938081A5-702C-4DA0-817E-30FED6924117}" type="sibTrans" cxnId="{0E44563A-7A11-4734-AD46-422FACCFC129}">
      <dgm:prSet/>
      <dgm:spPr/>
      <dgm:t>
        <a:bodyPr/>
        <a:lstStyle/>
        <a:p>
          <a:endParaRPr lang="en-US"/>
        </a:p>
      </dgm:t>
    </dgm:pt>
    <dgm:pt modelId="{8EF0D463-7BC6-446C-BB0D-C22E47F84B75}">
      <dgm:prSet/>
      <dgm:spPr/>
      <dgm:t>
        <a:bodyPr/>
        <a:lstStyle/>
        <a:p>
          <a:pPr>
            <a:lnSpc>
              <a:spcPct val="100000"/>
            </a:lnSpc>
            <a:defRPr b="1"/>
          </a:pPr>
          <a:r>
            <a:rPr lang="en-US"/>
            <a:t>15 Oct. 2024</a:t>
          </a:r>
        </a:p>
      </dgm:t>
    </dgm:pt>
    <dgm:pt modelId="{B12DFF12-34BB-461E-B478-D1D040D1160C}" type="parTrans" cxnId="{0269F1FD-E12F-4AA0-8265-B1E180F1EE64}">
      <dgm:prSet/>
      <dgm:spPr/>
      <dgm:t>
        <a:bodyPr/>
        <a:lstStyle/>
        <a:p>
          <a:endParaRPr lang="en-US"/>
        </a:p>
      </dgm:t>
    </dgm:pt>
    <dgm:pt modelId="{404E481A-F4F8-4129-86A5-FF2F86CEF83C}" type="sibTrans" cxnId="{0269F1FD-E12F-4AA0-8265-B1E180F1EE64}">
      <dgm:prSet/>
      <dgm:spPr/>
      <dgm:t>
        <a:bodyPr/>
        <a:lstStyle/>
        <a:p>
          <a:endParaRPr lang="en-US"/>
        </a:p>
      </dgm:t>
    </dgm:pt>
    <dgm:pt modelId="{CBDB9251-519F-495F-B024-5792953FF4FF}">
      <dgm:prSet/>
      <dgm:spPr/>
      <dgm:t>
        <a:bodyPr/>
        <a:lstStyle/>
        <a:p>
          <a:pPr>
            <a:lnSpc>
              <a:spcPct val="100000"/>
            </a:lnSpc>
          </a:pPr>
          <a:r>
            <a:rPr lang="en-US"/>
            <a:t>Private School Voucher Aid Amounts</a:t>
          </a:r>
        </a:p>
      </dgm:t>
    </dgm:pt>
    <dgm:pt modelId="{B1800223-E068-429E-8FB8-D8B40402B914}" type="parTrans" cxnId="{36C39101-F254-446B-9558-C2A40EE97731}">
      <dgm:prSet/>
      <dgm:spPr/>
      <dgm:t>
        <a:bodyPr/>
        <a:lstStyle/>
        <a:p>
          <a:endParaRPr lang="en-US"/>
        </a:p>
      </dgm:t>
    </dgm:pt>
    <dgm:pt modelId="{0BE13545-6DB3-4E02-865C-E5BB99F29220}" type="sibTrans" cxnId="{36C39101-F254-446B-9558-C2A40EE97731}">
      <dgm:prSet/>
      <dgm:spPr/>
      <dgm:t>
        <a:bodyPr/>
        <a:lstStyle/>
        <a:p>
          <a:endParaRPr lang="en-US"/>
        </a:p>
      </dgm:t>
    </dgm:pt>
    <dgm:pt modelId="{BFE20F57-7F70-43B0-9AA7-428E006DEBFA}" type="pres">
      <dgm:prSet presAssocID="{8B01DFFE-07D0-4855-A36C-C9322C05DDEE}" presName="root" presStyleCnt="0">
        <dgm:presLayoutVars>
          <dgm:dir/>
          <dgm:resizeHandles val="exact"/>
        </dgm:presLayoutVars>
      </dgm:prSet>
      <dgm:spPr/>
    </dgm:pt>
    <dgm:pt modelId="{346E745C-ECC8-4297-B787-E7556DFC93E7}" type="pres">
      <dgm:prSet presAssocID="{37306A72-18ED-4FEC-B637-0820D8242EBF}" presName="compNode" presStyleCnt="0"/>
      <dgm:spPr/>
    </dgm:pt>
    <dgm:pt modelId="{F7755264-5B54-4855-B5C0-A414FDEF0E49}" type="pres">
      <dgm:prSet presAssocID="{37306A72-18ED-4FEC-B637-0820D8242EBF}"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oins"/>
        </a:ext>
      </dgm:extLst>
    </dgm:pt>
    <dgm:pt modelId="{3315AE83-3C97-40A7-BBC9-F1D0E1FEF38F}" type="pres">
      <dgm:prSet presAssocID="{37306A72-18ED-4FEC-B637-0820D8242EBF}" presName="iconSpace" presStyleCnt="0"/>
      <dgm:spPr/>
    </dgm:pt>
    <dgm:pt modelId="{97252347-1731-49FC-838B-AB07BB1AA8D5}" type="pres">
      <dgm:prSet presAssocID="{37306A72-18ED-4FEC-B637-0820D8242EBF}" presName="parTx" presStyleLbl="revTx" presStyleIdx="0" presStyleCnt="12">
        <dgm:presLayoutVars>
          <dgm:chMax val="0"/>
          <dgm:chPref val="0"/>
        </dgm:presLayoutVars>
      </dgm:prSet>
      <dgm:spPr/>
    </dgm:pt>
    <dgm:pt modelId="{F080CE42-3FD7-4A5B-B680-10DC9388A6F1}" type="pres">
      <dgm:prSet presAssocID="{37306A72-18ED-4FEC-B637-0820D8242EBF}" presName="txSpace" presStyleCnt="0"/>
      <dgm:spPr/>
    </dgm:pt>
    <dgm:pt modelId="{8710FDA8-9DBB-49C4-B394-BEBF49B6AE92}" type="pres">
      <dgm:prSet presAssocID="{37306A72-18ED-4FEC-B637-0820D8242EBF}" presName="desTx" presStyleLbl="revTx" presStyleIdx="1" presStyleCnt="12">
        <dgm:presLayoutVars/>
      </dgm:prSet>
      <dgm:spPr/>
    </dgm:pt>
    <dgm:pt modelId="{71255B4F-8A9C-4F40-AEFA-25A5BEB57F81}" type="pres">
      <dgm:prSet presAssocID="{BFA22B44-3D6A-4297-8084-EDA63A63DC7C}" presName="sibTrans" presStyleCnt="0"/>
      <dgm:spPr/>
    </dgm:pt>
    <dgm:pt modelId="{1202B8AC-72D8-4941-9C6A-9795BB6D51C2}" type="pres">
      <dgm:prSet presAssocID="{9A746219-BADF-413D-9028-D59B8372B6E6}" presName="compNode" presStyleCnt="0"/>
      <dgm:spPr/>
    </dgm:pt>
    <dgm:pt modelId="{EBE820E6-FADB-4AF4-9CAD-AAA850EFE49F}" type="pres">
      <dgm:prSet presAssocID="{9A746219-BADF-413D-9028-D59B8372B6E6}"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ark scene"/>
        </a:ext>
      </dgm:extLst>
    </dgm:pt>
    <dgm:pt modelId="{05C41071-CF1D-4CD0-807D-E75E124A2899}" type="pres">
      <dgm:prSet presAssocID="{9A746219-BADF-413D-9028-D59B8372B6E6}" presName="iconSpace" presStyleCnt="0"/>
      <dgm:spPr/>
    </dgm:pt>
    <dgm:pt modelId="{2457392F-E7F8-4DD9-97EE-03BC6CB44817}" type="pres">
      <dgm:prSet presAssocID="{9A746219-BADF-413D-9028-D59B8372B6E6}" presName="parTx" presStyleLbl="revTx" presStyleIdx="2" presStyleCnt="12">
        <dgm:presLayoutVars>
          <dgm:chMax val="0"/>
          <dgm:chPref val="0"/>
        </dgm:presLayoutVars>
      </dgm:prSet>
      <dgm:spPr/>
    </dgm:pt>
    <dgm:pt modelId="{07F4CE7C-1C7A-4DD7-B793-73663F1329CC}" type="pres">
      <dgm:prSet presAssocID="{9A746219-BADF-413D-9028-D59B8372B6E6}" presName="txSpace" presStyleCnt="0"/>
      <dgm:spPr/>
    </dgm:pt>
    <dgm:pt modelId="{7B427C7A-3CAE-4A47-B21F-6C6CEEE6B8D8}" type="pres">
      <dgm:prSet presAssocID="{9A746219-BADF-413D-9028-D59B8372B6E6}" presName="desTx" presStyleLbl="revTx" presStyleIdx="3" presStyleCnt="12">
        <dgm:presLayoutVars/>
      </dgm:prSet>
      <dgm:spPr/>
    </dgm:pt>
    <dgm:pt modelId="{2C0B36C7-43D6-454C-B4AD-2A31C27F320B}" type="pres">
      <dgm:prSet presAssocID="{783B25AB-A292-429B-B7F7-4B76D830DED2}" presName="sibTrans" presStyleCnt="0"/>
      <dgm:spPr/>
    </dgm:pt>
    <dgm:pt modelId="{F581CDE0-04E6-438F-9A80-3B0C12D214B1}" type="pres">
      <dgm:prSet presAssocID="{F9E50273-424B-462D-849F-E594F37F08CA}" presName="compNode" presStyleCnt="0"/>
      <dgm:spPr/>
    </dgm:pt>
    <dgm:pt modelId="{3BD6A1AA-CCA2-454E-A6BA-B39EB9470229}" type="pres">
      <dgm:prSet presAssocID="{F9E50273-424B-462D-849F-E594F37F08CA}"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ooks"/>
        </a:ext>
      </dgm:extLst>
    </dgm:pt>
    <dgm:pt modelId="{ACEEBCAC-1620-4F22-8653-D862E9E8274F}" type="pres">
      <dgm:prSet presAssocID="{F9E50273-424B-462D-849F-E594F37F08CA}" presName="iconSpace" presStyleCnt="0"/>
      <dgm:spPr/>
    </dgm:pt>
    <dgm:pt modelId="{E0D8411C-790A-4B5B-B067-D4851A174CDC}" type="pres">
      <dgm:prSet presAssocID="{F9E50273-424B-462D-849F-E594F37F08CA}" presName="parTx" presStyleLbl="revTx" presStyleIdx="4" presStyleCnt="12">
        <dgm:presLayoutVars>
          <dgm:chMax val="0"/>
          <dgm:chPref val="0"/>
        </dgm:presLayoutVars>
      </dgm:prSet>
      <dgm:spPr/>
    </dgm:pt>
    <dgm:pt modelId="{BD342139-5B38-4487-83E3-C7E4E5879C7C}" type="pres">
      <dgm:prSet presAssocID="{F9E50273-424B-462D-849F-E594F37F08CA}" presName="txSpace" presStyleCnt="0"/>
      <dgm:spPr/>
    </dgm:pt>
    <dgm:pt modelId="{4AD4CCED-2FFD-4094-9DBD-DE0A8F05FE23}" type="pres">
      <dgm:prSet presAssocID="{F9E50273-424B-462D-849F-E594F37F08CA}" presName="desTx" presStyleLbl="revTx" presStyleIdx="5" presStyleCnt="12">
        <dgm:presLayoutVars/>
      </dgm:prSet>
      <dgm:spPr/>
    </dgm:pt>
    <dgm:pt modelId="{DC6F7052-9710-4486-8CAA-AAED829EF33B}" type="pres">
      <dgm:prSet presAssocID="{F6F9B018-C15C-48F6-8246-7EF6894254E2}" presName="sibTrans" presStyleCnt="0"/>
      <dgm:spPr/>
    </dgm:pt>
    <dgm:pt modelId="{E233E3F1-8562-415D-B5A3-142F47EBD9E8}" type="pres">
      <dgm:prSet presAssocID="{EBA24461-68A0-4F6E-9B22-AD8CB3809BE6}" presName="compNode" presStyleCnt="0"/>
      <dgm:spPr/>
    </dgm:pt>
    <dgm:pt modelId="{AC77E100-1551-4809-83E6-38DCC5F5A580}" type="pres">
      <dgm:prSet presAssocID="{EBA24461-68A0-4F6E-9B22-AD8CB3809BE6}"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Wi-Fi"/>
        </a:ext>
      </dgm:extLst>
    </dgm:pt>
    <dgm:pt modelId="{67BA0D8F-519D-4045-9DC7-A2816E5FB7C7}" type="pres">
      <dgm:prSet presAssocID="{EBA24461-68A0-4F6E-9B22-AD8CB3809BE6}" presName="iconSpace" presStyleCnt="0"/>
      <dgm:spPr/>
    </dgm:pt>
    <dgm:pt modelId="{8564CD9A-AA1F-47CB-95F4-339511591753}" type="pres">
      <dgm:prSet presAssocID="{EBA24461-68A0-4F6E-9B22-AD8CB3809BE6}" presName="parTx" presStyleLbl="revTx" presStyleIdx="6" presStyleCnt="12">
        <dgm:presLayoutVars>
          <dgm:chMax val="0"/>
          <dgm:chPref val="0"/>
        </dgm:presLayoutVars>
      </dgm:prSet>
      <dgm:spPr/>
    </dgm:pt>
    <dgm:pt modelId="{C817B374-030A-4E17-B367-3352ED16D7EB}" type="pres">
      <dgm:prSet presAssocID="{EBA24461-68A0-4F6E-9B22-AD8CB3809BE6}" presName="txSpace" presStyleCnt="0"/>
      <dgm:spPr/>
    </dgm:pt>
    <dgm:pt modelId="{3EB5DEDE-3DA7-4EAB-8C9A-6237EF3B6274}" type="pres">
      <dgm:prSet presAssocID="{EBA24461-68A0-4F6E-9B22-AD8CB3809BE6}" presName="desTx" presStyleLbl="revTx" presStyleIdx="7" presStyleCnt="12">
        <dgm:presLayoutVars/>
      </dgm:prSet>
      <dgm:spPr/>
    </dgm:pt>
    <dgm:pt modelId="{226381BF-226C-4848-9BE3-0191CD54535D}" type="pres">
      <dgm:prSet presAssocID="{490473BB-FC8F-4473-96A8-342E9D992BC2}" presName="sibTrans" presStyleCnt="0"/>
      <dgm:spPr/>
    </dgm:pt>
    <dgm:pt modelId="{17E550FD-1DB1-4BC1-BB3B-826AF21E038E}" type="pres">
      <dgm:prSet presAssocID="{F17B424A-0CCC-4B9B-A29E-19C33EEA8D52}" presName="compNode" presStyleCnt="0"/>
      <dgm:spPr/>
    </dgm:pt>
    <dgm:pt modelId="{AA52516B-EFAE-46B3-A488-9443A8CA5E7F}" type="pres">
      <dgm:prSet presAssocID="{F17B424A-0CCC-4B9B-A29E-19C33EEA8D52}"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Diploma Roll"/>
        </a:ext>
      </dgm:extLst>
    </dgm:pt>
    <dgm:pt modelId="{6836DCC6-10CB-4BC5-94F0-896038CBA40C}" type="pres">
      <dgm:prSet presAssocID="{F17B424A-0CCC-4B9B-A29E-19C33EEA8D52}" presName="iconSpace" presStyleCnt="0"/>
      <dgm:spPr/>
    </dgm:pt>
    <dgm:pt modelId="{F74091B2-A0C6-44DD-B6F4-ABFD542FD44E}" type="pres">
      <dgm:prSet presAssocID="{F17B424A-0CCC-4B9B-A29E-19C33EEA8D52}" presName="parTx" presStyleLbl="revTx" presStyleIdx="8" presStyleCnt="12">
        <dgm:presLayoutVars>
          <dgm:chMax val="0"/>
          <dgm:chPref val="0"/>
        </dgm:presLayoutVars>
      </dgm:prSet>
      <dgm:spPr/>
    </dgm:pt>
    <dgm:pt modelId="{E768255C-DB13-47A9-A41A-93AE23CC532C}" type="pres">
      <dgm:prSet presAssocID="{F17B424A-0CCC-4B9B-A29E-19C33EEA8D52}" presName="txSpace" presStyleCnt="0"/>
      <dgm:spPr/>
    </dgm:pt>
    <dgm:pt modelId="{CC8F7E21-8041-4E70-8A77-F7206DA6F986}" type="pres">
      <dgm:prSet presAssocID="{F17B424A-0CCC-4B9B-A29E-19C33EEA8D52}" presName="desTx" presStyleLbl="revTx" presStyleIdx="9" presStyleCnt="12">
        <dgm:presLayoutVars/>
      </dgm:prSet>
      <dgm:spPr/>
    </dgm:pt>
    <dgm:pt modelId="{91EC6D2D-394A-4D26-97CA-359F59E8A297}" type="pres">
      <dgm:prSet presAssocID="{F9228C31-4F71-4AD3-8568-1E8781DEDF44}" presName="sibTrans" presStyleCnt="0"/>
      <dgm:spPr/>
    </dgm:pt>
    <dgm:pt modelId="{80AF5B64-FAB3-456E-B8B5-D9570523E982}" type="pres">
      <dgm:prSet presAssocID="{8EF0D463-7BC6-446C-BB0D-C22E47F84B75}" presName="compNode" presStyleCnt="0"/>
      <dgm:spPr/>
    </dgm:pt>
    <dgm:pt modelId="{63CCBF77-DE9E-4404-A07B-692F7130106F}" type="pres">
      <dgm:prSet presAssocID="{8EF0D463-7BC6-446C-BB0D-C22E47F84B75}"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Money"/>
        </a:ext>
      </dgm:extLst>
    </dgm:pt>
    <dgm:pt modelId="{E21D406F-617C-424A-B844-9378204B3E06}" type="pres">
      <dgm:prSet presAssocID="{8EF0D463-7BC6-446C-BB0D-C22E47F84B75}" presName="iconSpace" presStyleCnt="0"/>
      <dgm:spPr/>
    </dgm:pt>
    <dgm:pt modelId="{BD8CF792-7EFE-4D60-893D-BBF1D5EDAF4E}" type="pres">
      <dgm:prSet presAssocID="{8EF0D463-7BC6-446C-BB0D-C22E47F84B75}" presName="parTx" presStyleLbl="revTx" presStyleIdx="10" presStyleCnt="12">
        <dgm:presLayoutVars>
          <dgm:chMax val="0"/>
          <dgm:chPref val="0"/>
        </dgm:presLayoutVars>
      </dgm:prSet>
      <dgm:spPr/>
    </dgm:pt>
    <dgm:pt modelId="{12FE363B-876B-4E86-A538-81C8E4B0C66C}" type="pres">
      <dgm:prSet presAssocID="{8EF0D463-7BC6-446C-BB0D-C22E47F84B75}" presName="txSpace" presStyleCnt="0"/>
      <dgm:spPr/>
    </dgm:pt>
    <dgm:pt modelId="{02DC82A5-47C0-4534-90E7-5F7375857C5B}" type="pres">
      <dgm:prSet presAssocID="{8EF0D463-7BC6-446C-BB0D-C22E47F84B75}" presName="desTx" presStyleLbl="revTx" presStyleIdx="11" presStyleCnt="12">
        <dgm:presLayoutVars/>
      </dgm:prSet>
      <dgm:spPr/>
    </dgm:pt>
  </dgm:ptLst>
  <dgm:cxnLst>
    <dgm:cxn modelId="{36C39101-F254-446B-9558-C2A40EE97731}" srcId="{8EF0D463-7BC6-446C-BB0D-C22E47F84B75}" destId="{CBDB9251-519F-495F-B024-5792953FF4FF}" srcOrd="0" destOrd="0" parTransId="{B1800223-E068-429E-8FB8-D8B40402B914}" sibTransId="{0BE13545-6DB3-4E02-865C-E5BB99F29220}"/>
    <dgm:cxn modelId="{B1418010-2AC6-5644-AA8D-FA7B7B82A662}" type="presOf" srcId="{F17B424A-0CCC-4B9B-A29E-19C33EEA8D52}" destId="{F74091B2-A0C6-44DD-B6F4-ABFD542FD44E}" srcOrd="0" destOrd="0" presId="urn:microsoft.com/office/officeart/2018/5/layout/CenteredIconLabelDescriptionList"/>
    <dgm:cxn modelId="{1D20812F-E6DB-452A-8AAA-9F5D2D062E2B}" srcId="{9A746219-BADF-413D-9028-D59B8372B6E6}" destId="{B891796E-64F3-46D5-8894-9F20684596D1}" srcOrd="0" destOrd="0" parTransId="{B94FD022-5128-43DE-A2E6-AF9041BA2EA0}" sibTransId="{1021A1B2-03B8-4D94-A811-DD9C4529E5CB}"/>
    <dgm:cxn modelId="{0E44563A-7A11-4734-AD46-422FACCFC129}" srcId="{F17B424A-0CCC-4B9B-A29E-19C33EEA8D52}" destId="{0E45D15E-1DE4-42E3-BCAA-AEA146DD25EB}" srcOrd="0" destOrd="0" parTransId="{BA5E0801-9A48-4893-80A8-E6D4327953E2}" sibTransId="{938081A5-702C-4DA0-817E-30FED6924117}"/>
    <dgm:cxn modelId="{207B0042-5C0D-4FCD-88AC-5CDAF57D3F5D}" srcId="{F9E50273-424B-462D-849F-E594F37F08CA}" destId="{75F41F42-425C-46C9-A09A-9D5D5D555027}" srcOrd="0" destOrd="0" parTransId="{AA350C7C-5E58-433B-B34E-F7C55EB45A99}" sibTransId="{8ADF5D76-2371-4146-B83E-077E701178CA}"/>
    <dgm:cxn modelId="{531F7754-2D4B-1442-8C22-5BC5E057D0BD}" type="presOf" srcId="{8878DE00-12F1-440B-872E-78A8E609724A}" destId="{3EB5DEDE-3DA7-4EAB-8C9A-6237EF3B6274}" srcOrd="0" destOrd="0" presId="urn:microsoft.com/office/officeart/2018/5/layout/CenteredIconLabelDescriptionList"/>
    <dgm:cxn modelId="{DB8FE664-3D2D-F748-B988-11EE941C9AC2}" type="presOf" srcId="{EBA24461-68A0-4F6E-9B22-AD8CB3809BE6}" destId="{8564CD9A-AA1F-47CB-95F4-339511591753}" srcOrd="0" destOrd="0" presId="urn:microsoft.com/office/officeart/2018/5/layout/CenteredIconLabelDescriptionList"/>
    <dgm:cxn modelId="{0319DC65-0D74-4E56-8D93-26103645A73D}" srcId="{8B01DFFE-07D0-4855-A36C-C9322C05DDEE}" destId="{37306A72-18ED-4FEC-B637-0820D8242EBF}" srcOrd="0" destOrd="0" parTransId="{45B748BB-F444-4419-B788-965848643A33}" sibTransId="{BFA22B44-3D6A-4297-8084-EDA63A63DC7C}"/>
    <dgm:cxn modelId="{C7E91567-8110-5846-A09D-DB07CEA19B98}" type="presOf" srcId="{CBDB9251-519F-495F-B024-5792953FF4FF}" destId="{02DC82A5-47C0-4534-90E7-5F7375857C5B}" srcOrd="0" destOrd="0" presId="urn:microsoft.com/office/officeart/2018/5/layout/CenteredIconLabelDescriptionList"/>
    <dgm:cxn modelId="{5B1EA07D-4603-AB46-9EA9-75252EF22FE6}" type="presOf" srcId="{75F41F42-425C-46C9-A09A-9D5D5D555027}" destId="{4AD4CCED-2FFD-4094-9DBD-DE0A8F05FE23}" srcOrd="0" destOrd="0" presId="urn:microsoft.com/office/officeart/2018/5/layout/CenteredIconLabelDescriptionList"/>
    <dgm:cxn modelId="{80FF468B-C8C0-42E6-809D-DC3CD1F2B25C}" srcId="{37306A72-18ED-4FEC-B637-0820D8242EBF}" destId="{C912E387-94D2-45AC-8F5C-C70EBA19EF0B}" srcOrd="0" destOrd="0" parTransId="{621E98E4-7AC4-4EA5-9725-B9EEDFDC42AF}" sibTransId="{A52E8FFF-AFF9-4999-A89A-F53D2D2AA923}"/>
    <dgm:cxn modelId="{6AED418E-E1E0-A34D-865F-D29C8B45324C}" type="presOf" srcId="{37306A72-18ED-4FEC-B637-0820D8242EBF}" destId="{97252347-1731-49FC-838B-AB07BB1AA8D5}" srcOrd="0" destOrd="0" presId="urn:microsoft.com/office/officeart/2018/5/layout/CenteredIconLabelDescriptionList"/>
    <dgm:cxn modelId="{CD71E894-4C4D-2441-9094-9D149936B67C}" type="presOf" srcId="{0E45D15E-1DE4-42E3-BCAA-AEA146DD25EB}" destId="{CC8F7E21-8041-4E70-8A77-F7206DA6F986}" srcOrd="0" destOrd="0" presId="urn:microsoft.com/office/officeart/2018/5/layout/CenteredIconLabelDescriptionList"/>
    <dgm:cxn modelId="{A46C3999-9C78-B847-922F-87235321832D}" type="presOf" srcId="{8EF0D463-7BC6-446C-BB0D-C22E47F84B75}" destId="{BD8CF792-7EFE-4D60-893D-BBF1D5EDAF4E}" srcOrd="0" destOrd="0" presId="urn:microsoft.com/office/officeart/2018/5/layout/CenteredIconLabelDescriptionList"/>
    <dgm:cxn modelId="{43FF6399-F61A-2D4A-A54C-B848BE9630F4}" type="presOf" srcId="{C912E387-94D2-45AC-8F5C-C70EBA19EF0B}" destId="{8710FDA8-9DBB-49C4-B394-BEBF49B6AE92}" srcOrd="0" destOrd="0" presId="urn:microsoft.com/office/officeart/2018/5/layout/CenteredIconLabelDescriptionList"/>
    <dgm:cxn modelId="{723540A1-52E7-D84E-91A8-31417936FEC9}" type="presOf" srcId="{F9E50273-424B-462D-849F-E594F37F08CA}" destId="{E0D8411C-790A-4B5B-B067-D4851A174CDC}" srcOrd="0" destOrd="0" presId="urn:microsoft.com/office/officeart/2018/5/layout/CenteredIconLabelDescriptionList"/>
    <dgm:cxn modelId="{DBE21FAA-88A6-1748-9329-A4E1E063CFB0}" type="presOf" srcId="{B891796E-64F3-46D5-8894-9F20684596D1}" destId="{7B427C7A-3CAE-4A47-B21F-6C6CEEE6B8D8}" srcOrd="0" destOrd="0" presId="urn:microsoft.com/office/officeart/2018/5/layout/CenteredIconLabelDescriptionList"/>
    <dgm:cxn modelId="{41538BB9-1F89-4204-97F1-88BD3807DE19}" srcId="{8B01DFFE-07D0-4855-A36C-C9322C05DDEE}" destId="{F17B424A-0CCC-4B9B-A29E-19C33EEA8D52}" srcOrd="4" destOrd="0" parTransId="{C2BFBA3A-9266-43D1-9491-C473B2073CD6}" sibTransId="{F9228C31-4F71-4AD3-8568-1E8781DEDF44}"/>
    <dgm:cxn modelId="{BD8495BA-6CDD-BF42-BF4B-15418B5A2CA1}" type="presOf" srcId="{8B01DFFE-07D0-4855-A36C-C9322C05DDEE}" destId="{BFE20F57-7F70-43B0-9AA7-428E006DEBFA}" srcOrd="0" destOrd="0" presId="urn:microsoft.com/office/officeart/2018/5/layout/CenteredIconLabelDescriptionList"/>
    <dgm:cxn modelId="{5634C8C7-48E4-408A-87E2-509BDBB65CE8}" srcId="{8B01DFFE-07D0-4855-A36C-C9322C05DDEE}" destId="{9A746219-BADF-413D-9028-D59B8372B6E6}" srcOrd="1" destOrd="0" parTransId="{6EC0D9AB-836C-4B0B-8133-8AF664F9900E}" sibTransId="{783B25AB-A292-429B-B7F7-4B76D830DED2}"/>
    <dgm:cxn modelId="{22595EDF-6C2C-463E-A4C4-741B726A13B2}" srcId="{EBA24461-68A0-4F6E-9B22-AD8CB3809BE6}" destId="{8878DE00-12F1-440B-872E-78A8E609724A}" srcOrd="0" destOrd="0" parTransId="{30541810-98CD-4ECE-AB04-08F8280F4E83}" sibTransId="{0E218B8E-69E6-42EE-8EDB-997538A44FAB}"/>
    <dgm:cxn modelId="{316848E1-5118-4045-9AA7-B6C7FA4555AA}" srcId="{8B01DFFE-07D0-4855-A36C-C9322C05DDEE}" destId="{EBA24461-68A0-4F6E-9B22-AD8CB3809BE6}" srcOrd="3" destOrd="0" parTransId="{BCB24440-3FB9-4059-9B9F-4A0E50B836D7}" sibTransId="{490473BB-FC8F-4473-96A8-342E9D992BC2}"/>
    <dgm:cxn modelId="{F070ACE7-1A7E-1D40-86D5-107C7BB9F397}" type="presOf" srcId="{9A746219-BADF-413D-9028-D59B8372B6E6}" destId="{2457392F-E7F8-4DD9-97EE-03BC6CB44817}" srcOrd="0" destOrd="0" presId="urn:microsoft.com/office/officeart/2018/5/layout/CenteredIconLabelDescriptionList"/>
    <dgm:cxn modelId="{60790EF1-A5A7-4650-902B-EEDC96DA28C6}" srcId="{8B01DFFE-07D0-4855-A36C-C9322C05DDEE}" destId="{F9E50273-424B-462D-849F-E594F37F08CA}" srcOrd="2" destOrd="0" parTransId="{B63BA83B-1A90-4ED4-8F5A-48129C2EA6EE}" sibTransId="{F6F9B018-C15C-48F6-8246-7EF6894254E2}"/>
    <dgm:cxn modelId="{0269F1FD-E12F-4AA0-8265-B1E180F1EE64}" srcId="{8B01DFFE-07D0-4855-A36C-C9322C05DDEE}" destId="{8EF0D463-7BC6-446C-BB0D-C22E47F84B75}" srcOrd="5" destOrd="0" parTransId="{B12DFF12-34BB-461E-B478-D1D040D1160C}" sibTransId="{404E481A-F4F8-4129-86A5-FF2F86CEF83C}"/>
    <dgm:cxn modelId="{3792CA9D-F69E-7541-BC5B-DEEB65FDA5F7}" type="presParOf" srcId="{BFE20F57-7F70-43B0-9AA7-428E006DEBFA}" destId="{346E745C-ECC8-4297-B787-E7556DFC93E7}" srcOrd="0" destOrd="0" presId="urn:microsoft.com/office/officeart/2018/5/layout/CenteredIconLabelDescriptionList"/>
    <dgm:cxn modelId="{84F98B11-1A34-1A43-87F0-B56BB5351EED}" type="presParOf" srcId="{346E745C-ECC8-4297-B787-E7556DFC93E7}" destId="{F7755264-5B54-4855-B5C0-A414FDEF0E49}" srcOrd="0" destOrd="0" presId="urn:microsoft.com/office/officeart/2018/5/layout/CenteredIconLabelDescriptionList"/>
    <dgm:cxn modelId="{0749A7EE-90E3-6547-B5C3-2A8D94E09635}" type="presParOf" srcId="{346E745C-ECC8-4297-B787-E7556DFC93E7}" destId="{3315AE83-3C97-40A7-BBC9-F1D0E1FEF38F}" srcOrd="1" destOrd="0" presId="urn:microsoft.com/office/officeart/2018/5/layout/CenteredIconLabelDescriptionList"/>
    <dgm:cxn modelId="{B1670A4B-97D8-894A-8E73-376C57778796}" type="presParOf" srcId="{346E745C-ECC8-4297-B787-E7556DFC93E7}" destId="{97252347-1731-49FC-838B-AB07BB1AA8D5}" srcOrd="2" destOrd="0" presId="urn:microsoft.com/office/officeart/2018/5/layout/CenteredIconLabelDescriptionList"/>
    <dgm:cxn modelId="{62C177BC-1BC5-C443-8C00-6227746AEC9E}" type="presParOf" srcId="{346E745C-ECC8-4297-B787-E7556DFC93E7}" destId="{F080CE42-3FD7-4A5B-B680-10DC9388A6F1}" srcOrd="3" destOrd="0" presId="urn:microsoft.com/office/officeart/2018/5/layout/CenteredIconLabelDescriptionList"/>
    <dgm:cxn modelId="{94E2EBA6-1D7B-5942-9630-C6790E42E9C2}" type="presParOf" srcId="{346E745C-ECC8-4297-B787-E7556DFC93E7}" destId="{8710FDA8-9DBB-49C4-B394-BEBF49B6AE92}" srcOrd="4" destOrd="0" presId="urn:microsoft.com/office/officeart/2018/5/layout/CenteredIconLabelDescriptionList"/>
    <dgm:cxn modelId="{52825FAB-7FD1-ED4E-8069-11757D70A61F}" type="presParOf" srcId="{BFE20F57-7F70-43B0-9AA7-428E006DEBFA}" destId="{71255B4F-8A9C-4F40-AEFA-25A5BEB57F81}" srcOrd="1" destOrd="0" presId="urn:microsoft.com/office/officeart/2018/5/layout/CenteredIconLabelDescriptionList"/>
    <dgm:cxn modelId="{FC691351-49B6-3F43-8545-87BE5D542334}" type="presParOf" srcId="{BFE20F57-7F70-43B0-9AA7-428E006DEBFA}" destId="{1202B8AC-72D8-4941-9C6A-9795BB6D51C2}" srcOrd="2" destOrd="0" presId="urn:microsoft.com/office/officeart/2018/5/layout/CenteredIconLabelDescriptionList"/>
    <dgm:cxn modelId="{244358A5-4460-8446-9081-BCC9F586B891}" type="presParOf" srcId="{1202B8AC-72D8-4941-9C6A-9795BB6D51C2}" destId="{EBE820E6-FADB-4AF4-9CAD-AAA850EFE49F}" srcOrd="0" destOrd="0" presId="urn:microsoft.com/office/officeart/2018/5/layout/CenteredIconLabelDescriptionList"/>
    <dgm:cxn modelId="{45D571A0-3F3B-104E-807A-31EBEEC54082}" type="presParOf" srcId="{1202B8AC-72D8-4941-9C6A-9795BB6D51C2}" destId="{05C41071-CF1D-4CD0-807D-E75E124A2899}" srcOrd="1" destOrd="0" presId="urn:microsoft.com/office/officeart/2018/5/layout/CenteredIconLabelDescriptionList"/>
    <dgm:cxn modelId="{591DA1D8-DF29-9D46-B396-30BAECEA6D50}" type="presParOf" srcId="{1202B8AC-72D8-4941-9C6A-9795BB6D51C2}" destId="{2457392F-E7F8-4DD9-97EE-03BC6CB44817}" srcOrd="2" destOrd="0" presId="urn:microsoft.com/office/officeart/2018/5/layout/CenteredIconLabelDescriptionList"/>
    <dgm:cxn modelId="{E6D9BB76-791D-2840-94A8-6358B55EC9FE}" type="presParOf" srcId="{1202B8AC-72D8-4941-9C6A-9795BB6D51C2}" destId="{07F4CE7C-1C7A-4DD7-B793-73663F1329CC}" srcOrd="3" destOrd="0" presId="urn:microsoft.com/office/officeart/2018/5/layout/CenteredIconLabelDescriptionList"/>
    <dgm:cxn modelId="{096C320D-EEC2-9F43-BBEA-5B5A2D5BF45A}" type="presParOf" srcId="{1202B8AC-72D8-4941-9C6A-9795BB6D51C2}" destId="{7B427C7A-3CAE-4A47-B21F-6C6CEEE6B8D8}" srcOrd="4" destOrd="0" presId="urn:microsoft.com/office/officeart/2018/5/layout/CenteredIconLabelDescriptionList"/>
    <dgm:cxn modelId="{EEE2DE76-8C86-D44D-A3DC-E5C95783A176}" type="presParOf" srcId="{BFE20F57-7F70-43B0-9AA7-428E006DEBFA}" destId="{2C0B36C7-43D6-454C-B4AD-2A31C27F320B}" srcOrd="3" destOrd="0" presId="urn:microsoft.com/office/officeart/2018/5/layout/CenteredIconLabelDescriptionList"/>
    <dgm:cxn modelId="{107CABF8-0916-0B4E-AE38-61886AEA336B}" type="presParOf" srcId="{BFE20F57-7F70-43B0-9AA7-428E006DEBFA}" destId="{F581CDE0-04E6-438F-9A80-3B0C12D214B1}" srcOrd="4" destOrd="0" presId="urn:microsoft.com/office/officeart/2018/5/layout/CenteredIconLabelDescriptionList"/>
    <dgm:cxn modelId="{BA8D1A71-4AEA-5444-828B-843F6C50F12C}" type="presParOf" srcId="{F581CDE0-04E6-438F-9A80-3B0C12D214B1}" destId="{3BD6A1AA-CCA2-454E-A6BA-B39EB9470229}" srcOrd="0" destOrd="0" presId="urn:microsoft.com/office/officeart/2018/5/layout/CenteredIconLabelDescriptionList"/>
    <dgm:cxn modelId="{3CE5EDFD-1E75-B942-BB7B-21C649612A2B}" type="presParOf" srcId="{F581CDE0-04E6-438F-9A80-3B0C12D214B1}" destId="{ACEEBCAC-1620-4F22-8653-D862E9E8274F}" srcOrd="1" destOrd="0" presId="urn:microsoft.com/office/officeart/2018/5/layout/CenteredIconLabelDescriptionList"/>
    <dgm:cxn modelId="{7DB82BD5-8B11-5C47-A09F-328FCD9F84FD}" type="presParOf" srcId="{F581CDE0-04E6-438F-9A80-3B0C12D214B1}" destId="{E0D8411C-790A-4B5B-B067-D4851A174CDC}" srcOrd="2" destOrd="0" presId="urn:microsoft.com/office/officeart/2018/5/layout/CenteredIconLabelDescriptionList"/>
    <dgm:cxn modelId="{60D715C8-ABF8-A447-ACBA-33357FC34335}" type="presParOf" srcId="{F581CDE0-04E6-438F-9A80-3B0C12D214B1}" destId="{BD342139-5B38-4487-83E3-C7E4E5879C7C}" srcOrd="3" destOrd="0" presId="urn:microsoft.com/office/officeart/2018/5/layout/CenteredIconLabelDescriptionList"/>
    <dgm:cxn modelId="{3133B43C-68C5-814C-9DD7-D4232053C8F9}" type="presParOf" srcId="{F581CDE0-04E6-438F-9A80-3B0C12D214B1}" destId="{4AD4CCED-2FFD-4094-9DBD-DE0A8F05FE23}" srcOrd="4" destOrd="0" presId="urn:microsoft.com/office/officeart/2018/5/layout/CenteredIconLabelDescriptionList"/>
    <dgm:cxn modelId="{C1EC9AED-270B-6242-BCBF-8643F2FB33FF}" type="presParOf" srcId="{BFE20F57-7F70-43B0-9AA7-428E006DEBFA}" destId="{DC6F7052-9710-4486-8CAA-AAED829EF33B}" srcOrd="5" destOrd="0" presId="urn:microsoft.com/office/officeart/2018/5/layout/CenteredIconLabelDescriptionList"/>
    <dgm:cxn modelId="{C02E7059-EA69-844E-99E1-89E58FE987B9}" type="presParOf" srcId="{BFE20F57-7F70-43B0-9AA7-428E006DEBFA}" destId="{E233E3F1-8562-415D-B5A3-142F47EBD9E8}" srcOrd="6" destOrd="0" presId="urn:microsoft.com/office/officeart/2018/5/layout/CenteredIconLabelDescriptionList"/>
    <dgm:cxn modelId="{13DFCA1A-74DC-FF4D-B3FF-58441E23B555}" type="presParOf" srcId="{E233E3F1-8562-415D-B5A3-142F47EBD9E8}" destId="{AC77E100-1551-4809-83E6-38DCC5F5A580}" srcOrd="0" destOrd="0" presId="urn:microsoft.com/office/officeart/2018/5/layout/CenteredIconLabelDescriptionList"/>
    <dgm:cxn modelId="{BEA74B51-3B27-EC4A-97B5-A8FE7F8B4AB0}" type="presParOf" srcId="{E233E3F1-8562-415D-B5A3-142F47EBD9E8}" destId="{67BA0D8F-519D-4045-9DC7-A2816E5FB7C7}" srcOrd="1" destOrd="0" presId="urn:microsoft.com/office/officeart/2018/5/layout/CenteredIconLabelDescriptionList"/>
    <dgm:cxn modelId="{873CA9AE-44BE-1549-897A-BDB8AEFE823C}" type="presParOf" srcId="{E233E3F1-8562-415D-B5A3-142F47EBD9E8}" destId="{8564CD9A-AA1F-47CB-95F4-339511591753}" srcOrd="2" destOrd="0" presId="urn:microsoft.com/office/officeart/2018/5/layout/CenteredIconLabelDescriptionList"/>
    <dgm:cxn modelId="{E7D18B07-5B0F-8F49-9C3D-87863B81BA0F}" type="presParOf" srcId="{E233E3F1-8562-415D-B5A3-142F47EBD9E8}" destId="{C817B374-030A-4E17-B367-3352ED16D7EB}" srcOrd="3" destOrd="0" presId="urn:microsoft.com/office/officeart/2018/5/layout/CenteredIconLabelDescriptionList"/>
    <dgm:cxn modelId="{65BC075E-9BE5-324E-93EB-F934448DC2C1}" type="presParOf" srcId="{E233E3F1-8562-415D-B5A3-142F47EBD9E8}" destId="{3EB5DEDE-3DA7-4EAB-8C9A-6237EF3B6274}" srcOrd="4" destOrd="0" presId="urn:microsoft.com/office/officeart/2018/5/layout/CenteredIconLabelDescriptionList"/>
    <dgm:cxn modelId="{607121BC-CB9C-A042-B449-B26CCC20D8B1}" type="presParOf" srcId="{BFE20F57-7F70-43B0-9AA7-428E006DEBFA}" destId="{226381BF-226C-4848-9BE3-0191CD54535D}" srcOrd="7" destOrd="0" presId="urn:microsoft.com/office/officeart/2018/5/layout/CenteredIconLabelDescriptionList"/>
    <dgm:cxn modelId="{86A90E23-FFA7-A644-ADF8-F65970BA717E}" type="presParOf" srcId="{BFE20F57-7F70-43B0-9AA7-428E006DEBFA}" destId="{17E550FD-1DB1-4BC1-BB3B-826AF21E038E}" srcOrd="8" destOrd="0" presId="urn:microsoft.com/office/officeart/2018/5/layout/CenteredIconLabelDescriptionList"/>
    <dgm:cxn modelId="{A2BECB45-7802-104A-9125-D363E6BB5DD6}" type="presParOf" srcId="{17E550FD-1DB1-4BC1-BB3B-826AF21E038E}" destId="{AA52516B-EFAE-46B3-A488-9443A8CA5E7F}" srcOrd="0" destOrd="0" presId="urn:microsoft.com/office/officeart/2018/5/layout/CenteredIconLabelDescriptionList"/>
    <dgm:cxn modelId="{905532EA-36F7-3246-ADC5-FD3D945B020F}" type="presParOf" srcId="{17E550FD-1DB1-4BC1-BB3B-826AF21E038E}" destId="{6836DCC6-10CB-4BC5-94F0-896038CBA40C}" srcOrd="1" destOrd="0" presId="urn:microsoft.com/office/officeart/2018/5/layout/CenteredIconLabelDescriptionList"/>
    <dgm:cxn modelId="{1AAB1233-014B-7A43-8E90-B18443A7AE44}" type="presParOf" srcId="{17E550FD-1DB1-4BC1-BB3B-826AF21E038E}" destId="{F74091B2-A0C6-44DD-B6F4-ABFD542FD44E}" srcOrd="2" destOrd="0" presId="urn:microsoft.com/office/officeart/2018/5/layout/CenteredIconLabelDescriptionList"/>
    <dgm:cxn modelId="{2B004CDB-20B9-9641-B09D-D8B5BB2806E4}" type="presParOf" srcId="{17E550FD-1DB1-4BC1-BB3B-826AF21E038E}" destId="{E768255C-DB13-47A9-A41A-93AE23CC532C}" srcOrd="3" destOrd="0" presId="urn:microsoft.com/office/officeart/2018/5/layout/CenteredIconLabelDescriptionList"/>
    <dgm:cxn modelId="{AFCD1AC3-C780-8546-A918-2788AE03C13A}" type="presParOf" srcId="{17E550FD-1DB1-4BC1-BB3B-826AF21E038E}" destId="{CC8F7E21-8041-4E70-8A77-F7206DA6F986}" srcOrd="4" destOrd="0" presId="urn:microsoft.com/office/officeart/2018/5/layout/CenteredIconLabelDescriptionList"/>
    <dgm:cxn modelId="{EFDDCA63-6650-8348-90B7-5185D7CDBCE9}" type="presParOf" srcId="{BFE20F57-7F70-43B0-9AA7-428E006DEBFA}" destId="{91EC6D2D-394A-4D26-97CA-359F59E8A297}" srcOrd="9" destOrd="0" presId="urn:microsoft.com/office/officeart/2018/5/layout/CenteredIconLabelDescriptionList"/>
    <dgm:cxn modelId="{D0AB502A-9F41-1E45-9F04-D38864D607BE}" type="presParOf" srcId="{BFE20F57-7F70-43B0-9AA7-428E006DEBFA}" destId="{80AF5B64-FAB3-456E-B8B5-D9570523E982}" srcOrd="10" destOrd="0" presId="urn:microsoft.com/office/officeart/2018/5/layout/CenteredIconLabelDescriptionList"/>
    <dgm:cxn modelId="{D54C6EC4-39FD-FF4C-923A-B88A59863F7C}" type="presParOf" srcId="{80AF5B64-FAB3-456E-B8B5-D9570523E982}" destId="{63CCBF77-DE9E-4404-A07B-692F7130106F}" srcOrd="0" destOrd="0" presId="urn:microsoft.com/office/officeart/2018/5/layout/CenteredIconLabelDescriptionList"/>
    <dgm:cxn modelId="{09AB17AD-94E7-7241-8487-783D7CC8307D}" type="presParOf" srcId="{80AF5B64-FAB3-456E-B8B5-D9570523E982}" destId="{E21D406F-617C-424A-B844-9378204B3E06}" srcOrd="1" destOrd="0" presId="urn:microsoft.com/office/officeart/2018/5/layout/CenteredIconLabelDescriptionList"/>
    <dgm:cxn modelId="{95ECE6FB-4092-9C40-B28C-E3B8A9296F51}" type="presParOf" srcId="{80AF5B64-FAB3-456E-B8B5-D9570523E982}" destId="{BD8CF792-7EFE-4D60-893D-BBF1D5EDAF4E}" srcOrd="2" destOrd="0" presId="urn:microsoft.com/office/officeart/2018/5/layout/CenteredIconLabelDescriptionList"/>
    <dgm:cxn modelId="{5D3EB3FD-B96F-1641-A2E1-DB201961BCAF}" type="presParOf" srcId="{80AF5B64-FAB3-456E-B8B5-D9570523E982}" destId="{12FE363B-876B-4E86-A538-81C8E4B0C66C}" srcOrd="3" destOrd="0" presId="urn:microsoft.com/office/officeart/2018/5/layout/CenteredIconLabelDescriptionList"/>
    <dgm:cxn modelId="{F1BB4659-F880-024A-81E0-9A918BC3B82E}" type="presParOf" srcId="{80AF5B64-FAB3-456E-B8B5-D9570523E982}" destId="{02DC82A5-47C0-4534-90E7-5F7375857C5B}" srcOrd="4" destOrd="0" presId="urn:microsoft.com/office/officeart/2018/5/layout/CenteredIconLabelDescrip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55264-5B54-4855-B5C0-A414FDEF0E49}">
      <dsp:nvSpPr>
        <dsp:cNvPr id="0" name=""/>
        <dsp:cNvSpPr/>
      </dsp:nvSpPr>
      <dsp:spPr>
        <a:xfrm>
          <a:off x="442333" y="590284"/>
          <a:ext cx="471301" cy="4713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252347-1731-49FC-838B-AB07BB1AA8D5}">
      <dsp:nvSpPr>
        <dsp:cNvPr id="0" name=""/>
        <dsp:cNvSpPr/>
      </dsp:nvSpPr>
      <dsp:spPr>
        <a:xfrm>
          <a:off x="4696"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2024–2025</a:t>
          </a:r>
        </a:p>
      </dsp:txBody>
      <dsp:txXfrm>
        <a:off x="4696" y="1133900"/>
        <a:ext cx="1346574" cy="220922"/>
      </dsp:txXfrm>
    </dsp:sp>
    <dsp:sp modelId="{8710FDA8-9DBB-49C4-B394-BEBF49B6AE92}">
      <dsp:nvSpPr>
        <dsp:cNvPr id="0" name=""/>
        <dsp:cNvSpPr/>
      </dsp:nvSpPr>
      <dsp:spPr>
        <a:xfrm>
          <a:off x="4696"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Budget Timeline</a:t>
          </a:r>
        </a:p>
      </dsp:txBody>
      <dsp:txXfrm>
        <a:off x="4696" y="1388457"/>
        <a:ext cx="1346574" cy="883580"/>
      </dsp:txXfrm>
    </dsp:sp>
    <dsp:sp modelId="{EBE820E6-FADB-4AF4-9CAD-AAA850EFE49F}">
      <dsp:nvSpPr>
        <dsp:cNvPr id="0" name=""/>
        <dsp:cNvSpPr/>
      </dsp:nvSpPr>
      <dsp:spPr>
        <a:xfrm>
          <a:off x="2024558" y="590284"/>
          <a:ext cx="471301" cy="47130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57392F-E7F8-4DD9-97EE-03BC6CB44817}">
      <dsp:nvSpPr>
        <dsp:cNvPr id="0" name=""/>
        <dsp:cNvSpPr/>
      </dsp:nvSpPr>
      <dsp:spPr>
        <a:xfrm>
          <a:off x="1586921"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24 July 2024</a:t>
          </a:r>
        </a:p>
      </dsp:txBody>
      <dsp:txXfrm>
        <a:off x="1586921" y="1133900"/>
        <a:ext cx="1346574" cy="220922"/>
      </dsp:txXfrm>
    </dsp:sp>
    <dsp:sp modelId="{7B427C7A-3CAE-4A47-B21F-6C6CEEE6B8D8}">
      <dsp:nvSpPr>
        <dsp:cNvPr id="0" name=""/>
        <dsp:cNvSpPr/>
      </dsp:nvSpPr>
      <dsp:spPr>
        <a:xfrm>
          <a:off x="1586921"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Glendale-River Hills School Board approved the 2024-2025 Preliminary Budget</a:t>
          </a:r>
        </a:p>
      </dsp:txBody>
      <dsp:txXfrm>
        <a:off x="1586921" y="1388457"/>
        <a:ext cx="1346574" cy="883580"/>
      </dsp:txXfrm>
    </dsp:sp>
    <dsp:sp modelId="{3BD6A1AA-CCA2-454E-A6BA-B39EB9470229}">
      <dsp:nvSpPr>
        <dsp:cNvPr id="0" name=""/>
        <dsp:cNvSpPr/>
      </dsp:nvSpPr>
      <dsp:spPr>
        <a:xfrm>
          <a:off x="3606783" y="590284"/>
          <a:ext cx="471301" cy="47130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D8411C-790A-4B5B-B067-D4851A174CDC}">
      <dsp:nvSpPr>
        <dsp:cNvPr id="0" name=""/>
        <dsp:cNvSpPr/>
      </dsp:nvSpPr>
      <dsp:spPr>
        <a:xfrm>
          <a:off x="3169146"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20 Sep. 2024</a:t>
          </a:r>
        </a:p>
      </dsp:txBody>
      <dsp:txXfrm>
        <a:off x="3169146" y="1133900"/>
        <a:ext cx="1346574" cy="220922"/>
      </dsp:txXfrm>
    </dsp:sp>
    <dsp:sp modelId="{4AD4CCED-2FFD-4094-9DBD-DE0A8F05FE23}">
      <dsp:nvSpPr>
        <dsp:cNvPr id="0" name=""/>
        <dsp:cNvSpPr/>
      </dsp:nvSpPr>
      <dsp:spPr>
        <a:xfrm>
          <a:off x="3169146"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3rd Friday Pupil count and Summer School Membership Report</a:t>
          </a:r>
        </a:p>
      </dsp:txBody>
      <dsp:txXfrm>
        <a:off x="3169146" y="1388457"/>
        <a:ext cx="1346574" cy="883580"/>
      </dsp:txXfrm>
    </dsp:sp>
    <dsp:sp modelId="{AC77E100-1551-4809-83E6-38DCC5F5A580}">
      <dsp:nvSpPr>
        <dsp:cNvPr id="0" name=""/>
        <dsp:cNvSpPr/>
      </dsp:nvSpPr>
      <dsp:spPr>
        <a:xfrm>
          <a:off x="5189007" y="590284"/>
          <a:ext cx="471301" cy="47130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64CD9A-AA1F-47CB-95F4-339511591753}">
      <dsp:nvSpPr>
        <dsp:cNvPr id="0" name=""/>
        <dsp:cNvSpPr/>
      </dsp:nvSpPr>
      <dsp:spPr>
        <a:xfrm>
          <a:off x="4751371"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1 Oct. 2024</a:t>
          </a:r>
        </a:p>
      </dsp:txBody>
      <dsp:txXfrm>
        <a:off x="4751371" y="1133900"/>
        <a:ext cx="1346574" cy="220922"/>
      </dsp:txXfrm>
    </dsp:sp>
    <dsp:sp modelId="{3EB5DEDE-3DA7-4EAB-8C9A-6237EF3B6274}">
      <dsp:nvSpPr>
        <dsp:cNvPr id="0" name=""/>
        <dsp:cNvSpPr/>
      </dsp:nvSpPr>
      <dsp:spPr>
        <a:xfrm>
          <a:off x="4751371"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WI Department of Revenue Tax Apportionment Value Certification</a:t>
          </a:r>
        </a:p>
      </dsp:txBody>
      <dsp:txXfrm>
        <a:off x="4751371" y="1388457"/>
        <a:ext cx="1346574" cy="883580"/>
      </dsp:txXfrm>
    </dsp:sp>
    <dsp:sp modelId="{AA52516B-EFAE-46B3-A488-9443A8CA5E7F}">
      <dsp:nvSpPr>
        <dsp:cNvPr id="0" name=""/>
        <dsp:cNvSpPr/>
      </dsp:nvSpPr>
      <dsp:spPr>
        <a:xfrm>
          <a:off x="6771232" y="590284"/>
          <a:ext cx="471301" cy="47130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4091B2-A0C6-44DD-B6F4-ABFD542FD44E}">
      <dsp:nvSpPr>
        <dsp:cNvPr id="0" name=""/>
        <dsp:cNvSpPr/>
      </dsp:nvSpPr>
      <dsp:spPr>
        <a:xfrm>
          <a:off x="6333596"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15 Oct. 2024</a:t>
          </a:r>
        </a:p>
      </dsp:txBody>
      <dsp:txXfrm>
        <a:off x="6333596" y="1133900"/>
        <a:ext cx="1346574" cy="220922"/>
      </dsp:txXfrm>
    </dsp:sp>
    <dsp:sp modelId="{CC8F7E21-8041-4E70-8A77-F7206DA6F986}">
      <dsp:nvSpPr>
        <dsp:cNvPr id="0" name=""/>
        <dsp:cNvSpPr/>
      </dsp:nvSpPr>
      <dsp:spPr>
        <a:xfrm>
          <a:off x="6333596"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WI Department of Public Instruction Certification of General School Aids</a:t>
          </a:r>
        </a:p>
      </dsp:txBody>
      <dsp:txXfrm>
        <a:off x="6333596" y="1388457"/>
        <a:ext cx="1346574" cy="883580"/>
      </dsp:txXfrm>
    </dsp:sp>
    <dsp:sp modelId="{63CCBF77-DE9E-4404-A07B-692F7130106F}">
      <dsp:nvSpPr>
        <dsp:cNvPr id="0" name=""/>
        <dsp:cNvSpPr/>
      </dsp:nvSpPr>
      <dsp:spPr>
        <a:xfrm>
          <a:off x="8353457" y="590284"/>
          <a:ext cx="471301" cy="47130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8CF792-7EFE-4D60-893D-BBF1D5EDAF4E}">
      <dsp:nvSpPr>
        <dsp:cNvPr id="0" name=""/>
        <dsp:cNvSpPr/>
      </dsp:nvSpPr>
      <dsp:spPr>
        <a:xfrm>
          <a:off x="7915820" y="1133900"/>
          <a:ext cx="1346574" cy="220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15 Oct. 2024</a:t>
          </a:r>
        </a:p>
      </dsp:txBody>
      <dsp:txXfrm>
        <a:off x="7915820" y="1133900"/>
        <a:ext cx="1346574" cy="220922"/>
      </dsp:txXfrm>
    </dsp:sp>
    <dsp:sp modelId="{02DC82A5-47C0-4534-90E7-5F7375857C5B}">
      <dsp:nvSpPr>
        <dsp:cNvPr id="0" name=""/>
        <dsp:cNvSpPr/>
      </dsp:nvSpPr>
      <dsp:spPr>
        <a:xfrm>
          <a:off x="7915820" y="1388457"/>
          <a:ext cx="1346574" cy="883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Private School Voucher Aid Amounts</a:t>
          </a:r>
        </a:p>
      </dsp:txBody>
      <dsp:txXfrm>
        <a:off x="7915820" y="1388457"/>
        <a:ext cx="1346574" cy="883580"/>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CE70C8-A27C-C744-B17C-E6043B0CD0A7}" type="datetimeFigureOut">
              <a:rPr lang="en-US" smtClean="0"/>
              <a:t>10/22/24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3B09B5-8DCE-7F42-992B-AB155D9BD6B0}" type="slidenum">
              <a:rPr lang="en-US" smtClean="0"/>
              <a:t>‹#›</a:t>
            </a:fld>
            <a:endParaRPr lang="en-US"/>
          </a:p>
        </p:txBody>
      </p:sp>
    </p:spTree>
    <p:extLst>
      <p:ext uri="{BB962C8B-B14F-4D97-AF65-F5344CB8AC3E}">
        <p14:creationId xmlns:p14="http://schemas.microsoft.com/office/powerpoint/2010/main" val="31204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24-25 budget timeline began in July with the Board’s approval of a preliminary budget. Since that time critical budget factors have become known that affect the District’s revenues and the portion that is to be received from the state and the portion  through the local tax levy.</a:t>
            </a:r>
          </a:p>
        </p:txBody>
      </p:sp>
      <p:sp>
        <p:nvSpPr>
          <p:cNvPr id="4" name="Slide Number Placeholder 3"/>
          <p:cNvSpPr>
            <a:spLocks noGrp="1"/>
          </p:cNvSpPr>
          <p:nvPr>
            <p:ph type="sldNum" sz="quarter" idx="5"/>
          </p:nvPr>
        </p:nvSpPr>
        <p:spPr/>
        <p:txBody>
          <a:bodyPr/>
          <a:lstStyle/>
          <a:p>
            <a:fld id="{993B09B5-8DCE-7F42-992B-AB155D9BD6B0}" type="slidenum">
              <a:rPr lang="en-US" smtClean="0"/>
              <a:t>5</a:t>
            </a:fld>
            <a:endParaRPr lang="en-US"/>
          </a:p>
        </p:txBody>
      </p:sp>
    </p:spTree>
    <p:extLst>
      <p:ext uri="{BB962C8B-B14F-4D97-AF65-F5344CB8AC3E}">
        <p14:creationId xmlns:p14="http://schemas.microsoft.com/office/powerpoint/2010/main" val="389764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Glendale-River Hills School District budget uses seven funds each with a distinct purpose and guidelines.  </a:t>
            </a:r>
          </a:p>
        </p:txBody>
      </p:sp>
      <p:sp>
        <p:nvSpPr>
          <p:cNvPr id="4" name="Slide Number Placeholder 3"/>
          <p:cNvSpPr>
            <a:spLocks noGrp="1"/>
          </p:cNvSpPr>
          <p:nvPr>
            <p:ph type="sldNum" sz="quarter" idx="5"/>
          </p:nvPr>
        </p:nvSpPr>
        <p:spPr/>
        <p:txBody>
          <a:bodyPr/>
          <a:lstStyle/>
          <a:p>
            <a:fld id="{993B09B5-8DCE-7F42-992B-AB155D9BD6B0}" type="slidenum">
              <a:rPr lang="en-US" smtClean="0"/>
              <a:t>6</a:t>
            </a:fld>
            <a:endParaRPr lang="en-US"/>
          </a:p>
        </p:txBody>
      </p:sp>
    </p:spTree>
    <p:extLst>
      <p:ext uri="{BB962C8B-B14F-4D97-AF65-F5344CB8AC3E}">
        <p14:creationId xmlns:p14="http://schemas.microsoft.com/office/powerpoint/2010/main" val="2993112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Resident membership is the 3 year average of the District’s resident FTE.   </a:t>
            </a:r>
          </a:p>
        </p:txBody>
      </p:sp>
      <p:sp>
        <p:nvSpPr>
          <p:cNvPr id="4" name="Slide Number Placeholder 3"/>
          <p:cNvSpPr>
            <a:spLocks noGrp="1"/>
          </p:cNvSpPr>
          <p:nvPr>
            <p:ph type="sldNum" sz="quarter" idx="5"/>
          </p:nvPr>
        </p:nvSpPr>
        <p:spPr/>
        <p:txBody>
          <a:bodyPr/>
          <a:lstStyle/>
          <a:p>
            <a:fld id="{993B09B5-8DCE-7F42-992B-AB155D9BD6B0}" type="slidenum">
              <a:rPr lang="en-US" smtClean="0"/>
              <a:t>7</a:t>
            </a:fld>
            <a:endParaRPr lang="en-US"/>
          </a:p>
        </p:txBody>
      </p:sp>
    </p:spTree>
    <p:extLst>
      <p:ext uri="{BB962C8B-B14F-4D97-AF65-F5344CB8AC3E}">
        <p14:creationId xmlns:p14="http://schemas.microsoft.com/office/powerpoint/2010/main" val="3919157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 count and the resulting membership are a major factor in school district revenues in Wisconsin.</a:t>
            </a:r>
          </a:p>
          <a:p>
            <a:endParaRPr lang="en-US" dirty="0"/>
          </a:p>
        </p:txBody>
      </p:sp>
      <p:sp>
        <p:nvSpPr>
          <p:cNvPr id="4" name="Slide Number Placeholder 3"/>
          <p:cNvSpPr>
            <a:spLocks noGrp="1"/>
          </p:cNvSpPr>
          <p:nvPr>
            <p:ph type="sldNum" sz="quarter" idx="5"/>
          </p:nvPr>
        </p:nvSpPr>
        <p:spPr/>
        <p:txBody>
          <a:bodyPr/>
          <a:lstStyle/>
          <a:p>
            <a:fld id="{993B09B5-8DCE-7F42-992B-AB155D9BD6B0}" type="slidenum">
              <a:rPr lang="en-US" smtClean="0"/>
              <a:t>8</a:t>
            </a:fld>
            <a:endParaRPr lang="en-US"/>
          </a:p>
        </p:txBody>
      </p:sp>
    </p:spTree>
    <p:extLst>
      <p:ext uri="{BB962C8B-B14F-4D97-AF65-F5344CB8AC3E}">
        <p14:creationId xmlns:p14="http://schemas.microsoft.com/office/powerpoint/2010/main" val="3277215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time $6 million loan </a:t>
            </a:r>
          </a:p>
        </p:txBody>
      </p:sp>
      <p:sp>
        <p:nvSpPr>
          <p:cNvPr id="4" name="Slide Number Placeholder 3"/>
          <p:cNvSpPr>
            <a:spLocks noGrp="1"/>
          </p:cNvSpPr>
          <p:nvPr>
            <p:ph type="sldNum" sz="quarter" idx="5"/>
          </p:nvPr>
        </p:nvSpPr>
        <p:spPr/>
        <p:txBody>
          <a:bodyPr/>
          <a:lstStyle/>
          <a:p>
            <a:fld id="{993B09B5-8DCE-7F42-992B-AB155D9BD6B0}" type="slidenum">
              <a:rPr lang="en-US" smtClean="0"/>
              <a:t>9</a:t>
            </a:fld>
            <a:endParaRPr lang="en-US"/>
          </a:p>
        </p:txBody>
      </p:sp>
    </p:spTree>
    <p:extLst>
      <p:ext uri="{BB962C8B-B14F-4D97-AF65-F5344CB8AC3E}">
        <p14:creationId xmlns:p14="http://schemas.microsoft.com/office/powerpoint/2010/main" val="3978814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 EXPEENSE ALL FUNDS</a:t>
            </a:r>
          </a:p>
          <a:p>
            <a:endParaRPr lang="en-US" dirty="0"/>
          </a:p>
        </p:txBody>
      </p:sp>
      <p:sp>
        <p:nvSpPr>
          <p:cNvPr id="4" name="Slide Number Placeholder 3"/>
          <p:cNvSpPr>
            <a:spLocks noGrp="1"/>
          </p:cNvSpPr>
          <p:nvPr>
            <p:ph type="sldNum" sz="quarter" idx="5"/>
          </p:nvPr>
        </p:nvSpPr>
        <p:spPr/>
        <p:txBody>
          <a:bodyPr/>
          <a:lstStyle/>
          <a:p>
            <a:fld id="{993B09B5-8DCE-7F42-992B-AB155D9BD6B0}" type="slidenum">
              <a:rPr lang="en-US" smtClean="0"/>
              <a:t>18</a:t>
            </a:fld>
            <a:endParaRPr lang="en-US"/>
          </a:p>
        </p:txBody>
      </p:sp>
    </p:spTree>
    <p:extLst>
      <p:ext uri="{BB962C8B-B14F-4D97-AF65-F5344CB8AC3E}">
        <p14:creationId xmlns:p14="http://schemas.microsoft.com/office/powerpoint/2010/main" val="779491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BUDGET FOR THESE SEVEN FUNDS WILL RESULT IN AN ALL FUND  LEVY</a:t>
            </a:r>
          </a:p>
          <a:p>
            <a:r>
              <a:rPr lang="en-US" dirty="0"/>
              <a:t>PROPERTY TAX WITH APPROVAL OF $4.5 MILLION REFERENDUM TO EXCEED REVENUE LIMIT</a:t>
            </a:r>
          </a:p>
          <a:p>
            <a:endParaRPr lang="en-US" dirty="0"/>
          </a:p>
        </p:txBody>
      </p:sp>
      <p:sp>
        <p:nvSpPr>
          <p:cNvPr id="4" name="Slide Number Placeholder 3"/>
          <p:cNvSpPr>
            <a:spLocks noGrp="1"/>
          </p:cNvSpPr>
          <p:nvPr>
            <p:ph type="sldNum" sz="quarter" idx="5"/>
          </p:nvPr>
        </p:nvSpPr>
        <p:spPr/>
        <p:txBody>
          <a:bodyPr/>
          <a:lstStyle/>
          <a:p>
            <a:fld id="{993B09B5-8DCE-7F42-992B-AB155D9BD6B0}" type="slidenum">
              <a:rPr lang="en-US" smtClean="0"/>
              <a:t>21</a:t>
            </a:fld>
            <a:endParaRPr lang="en-US"/>
          </a:p>
        </p:txBody>
      </p:sp>
    </p:spTree>
    <p:extLst>
      <p:ext uri="{BB962C8B-B14F-4D97-AF65-F5344CB8AC3E}">
        <p14:creationId xmlns:p14="http://schemas.microsoft.com/office/powerpoint/2010/main" val="2154882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8594C-D43A-AA01-5D4C-9731138244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13837E-B6E5-18B6-14D7-7A4A011ABF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A8F177-64E8-B59A-C257-9D22C3E1EE9F}"/>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E043218D-A383-8882-DE05-4C6FC4666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546FC4-7D55-16E5-DF61-2C1FE3D6E535}"/>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59267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07666-6A52-718B-35D5-9FF333A914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C9E359-BD23-A6C0-BA98-E7754532EE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572AC-2D84-0546-523A-5510DB933DB7}"/>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009596B9-4D5C-8F7D-00D4-ADBC7C7E4D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43C29C-E344-7333-8B58-6424CA820ACC}"/>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395241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576089-FE58-880C-1E6A-AA81F1EB20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939C10-8D83-6BB3-896F-D624C49812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B7DB3-057E-DE17-631E-2936576893F3}"/>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C39F9635-A540-FD8A-64D8-75E9566616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2155A6-CD73-8104-4775-9340D3269343}"/>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1563708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BAFAE-06F3-1AB9-11B9-51DC0A6258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53CFE3-4E78-2D4E-5CF7-45AD50AEDF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1A35B-0647-BAD5-1641-319EFD671688}"/>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AA410533-0D80-F3E8-302E-B98011DF8B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4A2D23-ED53-875D-BA9A-1DBB0B36D719}"/>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3178288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3E5D0-38FA-13EC-1113-BF30E2FF5A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EA9F45-DDBB-E874-D0F3-5E2288C8928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A79FA0-66B4-3EBA-E2A9-C351DE280F92}"/>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0FE44D4C-E0F8-7057-B935-C4A879631B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31722-5BD7-321C-5D19-50D63CE7F143}"/>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283608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6C6C0-70E0-F184-A64A-C972449075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250BC8-1964-5C2F-1844-5BACD2BCD4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623B29-5E5D-E571-2D46-17B859D66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EB6D8D-8531-8AA1-4627-6C84FC89AB43}"/>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6" name="Footer Placeholder 5">
            <a:extLst>
              <a:ext uri="{FF2B5EF4-FFF2-40B4-BE49-F238E27FC236}">
                <a16:creationId xmlns:a16="http://schemas.microsoft.com/office/drawing/2014/main" id="{5B90E870-3E52-ECD0-508F-88B6658B99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257DBB-39E0-DD4A-FFEF-F0D8D6E96C12}"/>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3353249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AB201-53F2-49E4-2D59-04F5622096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8EA20A-27DB-1B0C-D76B-851A205228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5F9951-F776-C3DC-6637-69494BAD51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3B5CF8-3F28-8E99-2B43-9750BA9444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BB303A-1973-FD3F-0CB9-38F7FCFDFF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B8F3FC-9A81-1C92-9411-B84AD41DA8E0}"/>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8" name="Footer Placeholder 7">
            <a:extLst>
              <a:ext uri="{FF2B5EF4-FFF2-40B4-BE49-F238E27FC236}">
                <a16:creationId xmlns:a16="http://schemas.microsoft.com/office/drawing/2014/main" id="{A0BB6CA8-841A-2807-0124-19F7D849FB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E4DD4C-F23B-6F60-4C1F-0227C541B920}"/>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3684476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1E88F-4C1B-D149-B055-B72D29491D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9103CB-326E-08F4-9D49-FA9C3EB6D4CD}"/>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4" name="Footer Placeholder 3">
            <a:extLst>
              <a:ext uri="{FF2B5EF4-FFF2-40B4-BE49-F238E27FC236}">
                <a16:creationId xmlns:a16="http://schemas.microsoft.com/office/drawing/2014/main" id="{F35271B3-D120-1E7D-74A8-5BF964AAFC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3DD857-05B7-2505-200C-52052A02212E}"/>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1412958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00BF43-AF5F-ABC6-5753-7F80EF817A3F}"/>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3" name="Footer Placeholder 2">
            <a:extLst>
              <a:ext uri="{FF2B5EF4-FFF2-40B4-BE49-F238E27FC236}">
                <a16:creationId xmlns:a16="http://schemas.microsoft.com/office/drawing/2014/main" id="{DC0ED22C-9D7E-2C22-2C96-BBCFE79431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2ECB3B-B39E-430F-5394-641EA94DA297}"/>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2601926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26085-8A6F-5C18-6832-C841AAFD0A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BAE2C1-226C-53CA-B3DE-16488B09D7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DBEEC4-95C3-73B7-78A0-8D6DF968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58EAA8-2BFF-2160-FCAE-DE39AA8C95A4}"/>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6" name="Footer Placeholder 5">
            <a:extLst>
              <a:ext uri="{FF2B5EF4-FFF2-40B4-BE49-F238E27FC236}">
                <a16:creationId xmlns:a16="http://schemas.microsoft.com/office/drawing/2014/main" id="{D828F741-913F-2B45-7CD5-6D4C58DD03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F271F3-9CA7-3C16-D637-310E93572316}"/>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793570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7343D-7DCF-FDA6-73DE-7A6FBC8F25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B72FBF-E7AB-6D4C-DDFC-4BD83ADFA1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420950-1BC0-22C3-78A4-1E801AA18C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DCC000-8384-41BB-BC43-F220A108D008}"/>
              </a:ext>
            </a:extLst>
          </p:cNvPr>
          <p:cNvSpPr>
            <a:spLocks noGrp="1"/>
          </p:cNvSpPr>
          <p:nvPr>
            <p:ph type="dt" sz="half" idx="10"/>
          </p:nvPr>
        </p:nvSpPr>
        <p:spPr/>
        <p:txBody>
          <a:bodyPr/>
          <a:lstStyle/>
          <a:p>
            <a:fld id="{F5616944-48EE-8A41-B82F-716A9714D500}" type="datetimeFigureOut">
              <a:rPr lang="en-US" smtClean="0"/>
              <a:t>10/22/24</a:t>
            </a:fld>
            <a:endParaRPr lang="en-US"/>
          </a:p>
        </p:txBody>
      </p:sp>
      <p:sp>
        <p:nvSpPr>
          <p:cNvPr id="6" name="Footer Placeholder 5">
            <a:extLst>
              <a:ext uri="{FF2B5EF4-FFF2-40B4-BE49-F238E27FC236}">
                <a16:creationId xmlns:a16="http://schemas.microsoft.com/office/drawing/2014/main" id="{503AE0BF-98FC-09F5-77E7-90E00036D3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EE461-99BD-6346-1550-7D175CEF20C0}"/>
              </a:ext>
            </a:extLst>
          </p:cNvPr>
          <p:cNvSpPr>
            <a:spLocks noGrp="1"/>
          </p:cNvSpPr>
          <p:nvPr>
            <p:ph type="sldNum" sz="quarter" idx="12"/>
          </p:nvPr>
        </p:nvSpPr>
        <p:spPr/>
        <p:txBody>
          <a:bodyPr/>
          <a:lstStyle/>
          <a:p>
            <a:fld id="{88513A4F-3104-1A40-9BA1-771A0348C087}" type="slidenum">
              <a:rPr lang="en-US" smtClean="0"/>
              <a:t>‹#›</a:t>
            </a:fld>
            <a:endParaRPr lang="en-US"/>
          </a:p>
        </p:txBody>
      </p:sp>
    </p:spTree>
    <p:extLst>
      <p:ext uri="{BB962C8B-B14F-4D97-AF65-F5344CB8AC3E}">
        <p14:creationId xmlns:p14="http://schemas.microsoft.com/office/powerpoint/2010/main" val="3025637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107436-97BF-85CE-E34F-543F23614A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378FE4-BB94-CFB9-28F6-F757CBD788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A64E5D-5740-108D-0408-F7B354C031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616944-48EE-8A41-B82F-716A9714D500}" type="datetimeFigureOut">
              <a:rPr lang="en-US" smtClean="0"/>
              <a:t>10/22/24</a:t>
            </a:fld>
            <a:endParaRPr lang="en-US"/>
          </a:p>
        </p:txBody>
      </p:sp>
      <p:sp>
        <p:nvSpPr>
          <p:cNvPr id="5" name="Footer Placeholder 4">
            <a:extLst>
              <a:ext uri="{FF2B5EF4-FFF2-40B4-BE49-F238E27FC236}">
                <a16:creationId xmlns:a16="http://schemas.microsoft.com/office/drawing/2014/main" id="{778A5B6F-E1BB-8DB3-596C-1E35ED3B9F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95040A3-18C2-D104-F970-1680F8C68E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513A4F-3104-1A40-9BA1-771A0348C087}" type="slidenum">
              <a:rPr lang="en-US" smtClean="0"/>
              <a:t>‹#›</a:t>
            </a:fld>
            <a:endParaRPr lang="en-US"/>
          </a:p>
        </p:txBody>
      </p:sp>
    </p:spTree>
    <p:extLst>
      <p:ext uri="{BB962C8B-B14F-4D97-AF65-F5344CB8AC3E}">
        <p14:creationId xmlns:p14="http://schemas.microsoft.com/office/powerpoint/2010/main" val="290881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16CF78-CAF9-A4F7-EFA9-F6F87EBE265E}"/>
            </a:ext>
          </a:extLst>
        </p:cNvPr>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FED91F4D-3EB3-6167-609A-D5E1E853224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7221" y="574911"/>
            <a:ext cx="11139778" cy="2311503"/>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882CC07D-24E8-9C61-F958-853D612197A9}"/>
              </a:ext>
            </a:extLst>
          </p:cNvPr>
          <p:cNvSpPr>
            <a:spLocks noGrp="1"/>
          </p:cNvSpPr>
          <p:nvPr>
            <p:ph idx="1"/>
          </p:nvPr>
        </p:nvSpPr>
        <p:spPr>
          <a:xfrm>
            <a:off x="5246415" y="4230094"/>
            <a:ext cx="6235268" cy="1800164"/>
          </a:xfrm>
        </p:spPr>
        <p:txBody>
          <a:bodyPr anchor="t">
            <a:normAutofit/>
          </a:bodyPr>
          <a:lstStyle/>
          <a:p>
            <a:pPr lvl="1"/>
            <a:endParaRPr lang="en-US" sz="2000"/>
          </a:p>
          <a:p>
            <a:pPr lvl="1"/>
            <a:endParaRPr lang="en-US" sz="2000"/>
          </a:p>
        </p:txBody>
      </p:sp>
      <p:sp>
        <p:nvSpPr>
          <p:cNvPr id="74" name="Rectangle 73">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8606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4A3916-7060-2E43-A268-E438F46037D3}"/>
            </a:ext>
          </a:extLst>
        </p:cNvPr>
        <p:cNvGrpSpPr/>
        <p:nvPr/>
      </p:nvGrpSpPr>
      <p:grpSpPr>
        <a:xfrm>
          <a:off x="0" y="0"/>
          <a:ext cx="0" cy="0"/>
          <a:chOff x="0" y="0"/>
          <a:chExt cx="0" cy="0"/>
        </a:xfrm>
      </p:grpSpPr>
      <p:sp useBgFill="1">
        <p:nvSpPr>
          <p:cNvPr id="113" name="Rectangle 112">
            <a:extLst>
              <a:ext uri="{FF2B5EF4-FFF2-40B4-BE49-F238E27FC236}">
                <a16:creationId xmlns:a16="http://schemas.microsoft.com/office/drawing/2014/main" id="{67E8D932-4F40-6793-1571-6DE2BD955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a:extLst>
              <a:ext uri="{FF2B5EF4-FFF2-40B4-BE49-F238E27FC236}">
                <a16:creationId xmlns:a16="http://schemas.microsoft.com/office/drawing/2014/main" id="{9EEEF63B-2097-3AA8-2D75-2733875DB33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38109" y="821967"/>
            <a:ext cx="3734516" cy="1489712"/>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9B605D1A-9B5B-E9EA-3570-CAB3ED0BCB13}"/>
              </a:ext>
            </a:extLst>
          </p:cNvPr>
          <p:cNvSpPr>
            <a:spLocks noGrp="1"/>
          </p:cNvSpPr>
          <p:nvPr>
            <p:ph idx="1"/>
          </p:nvPr>
        </p:nvSpPr>
        <p:spPr>
          <a:xfrm>
            <a:off x="5246415" y="4230094"/>
            <a:ext cx="6235268" cy="1800164"/>
          </a:xfrm>
        </p:spPr>
        <p:txBody>
          <a:bodyPr anchor="t">
            <a:normAutofit/>
          </a:bodyPr>
          <a:lstStyle/>
          <a:p>
            <a:pPr marL="0" indent="0">
              <a:buNone/>
            </a:pPr>
            <a:r>
              <a:rPr lang="en-US" sz="2000" b="1" dirty="0"/>
              <a:t> </a:t>
            </a:r>
            <a:endParaRPr lang="en-US" sz="2000" dirty="0"/>
          </a:p>
          <a:p>
            <a:pPr lvl="1"/>
            <a:endParaRPr lang="en-US" sz="2000" dirty="0"/>
          </a:p>
        </p:txBody>
      </p:sp>
      <p:sp>
        <p:nvSpPr>
          <p:cNvPr id="115" name="Rectangle 114">
            <a:extLst>
              <a:ext uri="{FF2B5EF4-FFF2-40B4-BE49-F238E27FC236}">
                <a16:creationId xmlns:a16="http://schemas.microsoft.com/office/drawing/2014/main" id="{DCA89768-43C8-51D6-2009-BE8BB92D1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19955897-82D7-79F0-0DBB-FEDEB8381D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hart 6">
            <a:extLst>
              <a:ext uri="{FF2B5EF4-FFF2-40B4-BE49-F238E27FC236}">
                <a16:creationId xmlns:a16="http://schemas.microsoft.com/office/drawing/2014/main" id="{14E42D40-8176-7CAD-A26F-1AC124E866A3}"/>
              </a:ext>
            </a:extLst>
          </p:cNvPr>
          <p:cNvGraphicFramePr>
            <a:graphicFrameLocks/>
          </p:cNvGraphicFramePr>
          <p:nvPr>
            <p:extLst>
              <p:ext uri="{D42A27DB-BD31-4B8C-83A1-F6EECF244321}">
                <p14:modId xmlns:p14="http://schemas.microsoft.com/office/powerpoint/2010/main" val="1920309299"/>
              </p:ext>
            </p:extLst>
          </p:nvPr>
        </p:nvGraphicFramePr>
        <p:xfrm>
          <a:off x="2743199" y="2311679"/>
          <a:ext cx="7653403" cy="36892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75727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2180F2-94F8-9B0A-DC74-2709284E1035}"/>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0AAD52C3-F510-4AD2-8B1D-7D8A574B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998D779C-1084-7CE6-2762-0CB06949AC7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CACAFF0C-B840-3996-A74D-2282A4C2275C}"/>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E3B2DC65-FCF5-C476-C385-CA9B4D2AF74E}"/>
              </a:ext>
            </a:extLst>
          </p:cNvPr>
          <p:cNvGraphicFramePr>
            <a:graphicFrameLocks noGrp="1"/>
          </p:cNvGraphicFramePr>
          <p:nvPr>
            <p:extLst>
              <p:ext uri="{D42A27DB-BD31-4B8C-83A1-F6EECF244321}">
                <p14:modId xmlns:p14="http://schemas.microsoft.com/office/powerpoint/2010/main" val="2240741372"/>
              </p:ext>
            </p:extLst>
          </p:nvPr>
        </p:nvGraphicFramePr>
        <p:xfrm>
          <a:off x="2125302" y="1924500"/>
          <a:ext cx="6956067" cy="3779915"/>
        </p:xfrm>
        <a:graphic>
          <a:graphicData uri="http://schemas.openxmlformats.org/drawingml/2006/table">
            <a:tbl>
              <a:tblPr firstRow="1" bandRow="1">
                <a:noFill/>
                <a:tableStyleId>{8799B23B-EC83-4686-B30A-512413B5E67A}</a:tableStyleId>
              </a:tblPr>
              <a:tblGrid>
                <a:gridCol w="4878360">
                  <a:extLst>
                    <a:ext uri="{9D8B030D-6E8A-4147-A177-3AD203B41FA5}">
                      <a16:colId xmlns:a16="http://schemas.microsoft.com/office/drawing/2014/main" val="1445151960"/>
                    </a:ext>
                  </a:extLst>
                </a:gridCol>
                <a:gridCol w="2077707">
                  <a:extLst>
                    <a:ext uri="{9D8B030D-6E8A-4147-A177-3AD203B41FA5}">
                      <a16:colId xmlns:a16="http://schemas.microsoft.com/office/drawing/2014/main" val="413655021"/>
                    </a:ext>
                  </a:extLst>
                </a:gridCol>
              </a:tblGrid>
              <a:tr h="1145598">
                <a:tc>
                  <a:txBody>
                    <a:bodyPr/>
                    <a:lstStyle/>
                    <a:p>
                      <a:r>
                        <a:rPr lang="en-US" sz="1800" b="1" cap="none" spc="0" dirty="0">
                          <a:solidFill>
                            <a:schemeClr val="tx1"/>
                          </a:solidFill>
                        </a:rPr>
                        <a:t>Fund 10</a:t>
                      </a:r>
                    </a:p>
                    <a:p>
                      <a:r>
                        <a:rPr lang="en-US" sz="1800" b="1" cap="none" spc="0" dirty="0">
                          <a:solidFill>
                            <a:schemeClr val="tx1"/>
                          </a:solidFill>
                        </a:rPr>
                        <a:t>General</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r>
                        <a:rPr lang="en-US" sz="1900" b="0" cap="none" spc="0" dirty="0">
                          <a:solidFill>
                            <a:schemeClr val="tx1"/>
                          </a:solidFill>
                        </a:rPr>
                        <a:t>Approved </a:t>
                      </a:r>
                    </a:p>
                    <a:p>
                      <a:r>
                        <a:rPr lang="en-US" sz="1900" b="0" cap="none" spc="0" dirty="0">
                          <a:solidFill>
                            <a:schemeClr val="tx1"/>
                          </a:solidFill>
                        </a:rPr>
                        <a:t>$4.5 Million </a:t>
                      </a:r>
                    </a:p>
                    <a:p>
                      <a:r>
                        <a:rPr lang="en-US" sz="1900" b="0" cap="none" spc="0" dirty="0">
                          <a:solidFill>
                            <a:schemeClr val="tx1"/>
                          </a:solidFill>
                        </a:rPr>
                        <a:t>Referendum</a:t>
                      </a: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700097">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dirty="0">
                          <a:solidFill>
                            <a:schemeClr val="tx1"/>
                          </a:solidFill>
                        </a:rPr>
                        <a:t>$ (1,627,534)</a:t>
                      </a:r>
                    </a:p>
                    <a:p>
                      <a:endParaRPr lang="en-US" sz="1600" cap="none" spc="0" dirty="0">
                        <a:solidFill>
                          <a:schemeClr val="tx1"/>
                        </a:solidFill>
                      </a:endParaRP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363651518"/>
                  </a:ext>
                </a:extLst>
              </a:tr>
              <a:tr h="530595">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$26,903,542</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689891">
                <a:tc>
                  <a:txBody>
                    <a:bodyPr/>
                    <a:lstStyle/>
                    <a:p>
                      <a:r>
                        <a:rPr lang="en-US" sz="1600" cap="none" spc="0" dirty="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cap="none" spc="0" dirty="0">
                          <a:solidFill>
                            <a:schemeClr val="tx1"/>
                          </a:solidFill>
                        </a:rPr>
                        <a:t>$19,104,508</a:t>
                      </a:r>
                    </a:p>
                    <a:p>
                      <a:endParaRPr lang="en-US" sz="1600" cap="none" spc="0" dirty="0">
                        <a:solidFill>
                          <a:schemeClr val="tx1"/>
                        </a:solidFill>
                      </a:endParaRP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11192299"/>
                  </a:ext>
                </a:extLst>
              </a:tr>
              <a:tr h="530595">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$6,171,500</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
        <p:nvSpPr>
          <p:cNvPr id="5" name="TextBox 4">
            <a:extLst>
              <a:ext uri="{FF2B5EF4-FFF2-40B4-BE49-F238E27FC236}">
                <a16:creationId xmlns:a16="http://schemas.microsoft.com/office/drawing/2014/main" id="{22C9FB7F-3645-7465-3500-750739F64D3E}"/>
              </a:ext>
            </a:extLst>
          </p:cNvPr>
          <p:cNvSpPr txBox="1"/>
          <p:nvPr/>
        </p:nvSpPr>
        <p:spPr>
          <a:xfrm>
            <a:off x="1688123" y="6120714"/>
            <a:ext cx="8528539" cy="646331"/>
          </a:xfrm>
          <a:prstGeom prst="rect">
            <a:avLst/>
          </a:prstGeom>
          <a:noFill/>
        </p:spPr>
        <p:txBody>
          <a:bodyPr wrap="square" rtlCol="0">
            <a:spAutoFit/>
          </a:bodyPr>
          <a:lstStyle/>
          <a:p>
            <a:r>
              <a:rPr lang="en-US" dirty="0"/>
              <a:t>With approval of a $4.5 million referendum a portion of the fund balance at 6/3025 will be used to fund expenses in the 2025-26 fiscal year.</a:t>
            </a:r>
          </a:p>
        </p:txBody>
      </p:sp>
    </p:spTree>
    <p:extLst>
      <p:ext uri="{BB962C8B-B14F-4D97-AF65-F5344CB8AC3E}">
        <p14:creationId xmlns:p14="http://schemas.microsoft.com/office/powerpoint/2010/main" val="4133680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92226F-8729-299B-3B61-A671E6700F8E}"/>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DAA1F2DD-54A3-06BD-703D-B92B8E5F0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7A711CF0-F698-E700-748D-7187738A81D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028DFC3E-2C96-D493-DA4F-3CFAF8581A9A}"/>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2B8A21BD-9AC0-70BF-C4D7-038ACD135BD2}"/>
              </a:ext>
            </a:extLst>
          </p:cNvPr>
          <p:cNvGraphicFramePr>
            <a:graphicFrameLocks noGrp="1"/>
          </p:cNvGraphicFramePr>
          <p:nvPr>
            <p:extLst>
              <p:ext uri="{D42A27DB-BD31-4B8C-83A1-F6EECF244321}">
                <p14:modId xmlns:p14="http://schemas.microsoft.com/office/powerpoint/2010/main" val="3266270846"/>
              </p:ext>
            </p:extLst>
          </p:nvPr>
        </p:nvGraphicFramePr>
        <p:xfrm>
          <a:off x="1824220" y="1869095"/>
          <a:ext cx="8005580" cy="3119810"/>
        </p:xfrm>
        <a:graphic>
          <a:graphicData uri="http://schemas.openxmlformats.org/drawingml/2006/table">
            <a:tbl>
              <a:tblPr firstRow="1" bandRow="1">
                <a:noFill/>
                <a:tableStyleId>{8799B23B-EC83-4686-B30A-512413B5E67A}</a:tableStyleId>
              </a:tblPr>
              <a:tblGrid>
                <a:gridCol w="6453270">
                  <a:extLst>
                    <a:ext uri="{9D8B030D-6E8A-4147-A177-3AD203B41FA5}">
                      <a16:colId xmlns:a16="http://schemas.microsoft.com/office/drawing/2014/main" val="1445151960"/>
                    </a:ext>
                  </a:extLst>
                </a:gridCol>
                <a:gridCol w="1552310">
                  <a:extLst>
                    <a:ext uri="{9D8B030D-6E8A-4147-A177-3AD203B41FA5}">
                      <a16:colId xmlns:a16="http://schemas.microsoft.com/office/drawing/2014/main" val="705552629"/>
                    </a:ext>
                  </a:extLst>
                </a:gridCol>
              </a:tblGrid>
              <a:tr h="937402">
                <a:tc>
                  <a:txBody>
                    <a:bodyPr/>
                    <a:lstStyle/>
                    <a:p>
                      <a:r>
                        <a:rPr lang="en-US" sz="1800" b="1" cap="none" spc="0" dirty="0">
                          <a:solidFill>
                            <a:schemeClr val="tx1"/>
                          </a:solidFill>
                        </a:rPr>
                        <a:t>Fund 21</a:t>
                      </a:r>
                    </a:p>
                    <a:p>
                      <a:r>
                        <a:rPr lang="en-US" sz="1800" b="1" cap="none" spc="0" dirty="0">
                          <a:solidFill>
                            <a:schemeClr val="tx1"/>
                          </a:solidFill>
                        </a:rPr>
                        <a:t>Special Projects</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endParaRPr lang="en-US" sz="1900" b="0" cap="none" spc="0" dirty="0">
                        <a:solidFill>
                          <a:schemeClr val="tx1"/>
                        </a:solidFill>
                      </a:endParaRP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5456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cap="none" spc="0" dirty="0">
                          <a:solidFill>
                            <a:schemeClr val="tx1"/>
                          </a:solidFill>
                        </a:rPr>
                        <a:t>$28,539</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1363651518"/>
                  </a:ext>
                </a:extLst>
              </a:tr>
              <a:tr h="545602">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$9,947</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545602">
                <a:tc>
                  <a:txBody>
                    <a:bodyPr/>
                    <a:lstStyle/>
                    <a:p>
                      <a:r>
                        <a:rPr lang="en-US" sz="1600" cap="none" spc="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$12,000</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r h="545602">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$26,486</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Tree>
    <p:extLst>
      <p:ext uri="{BB962C8B-B14F-4D97-AF65-F5344CB8AC3E}">
        <p14:creationId xmlns:p14="http://schemas.microsoft.com/office/powerpoint/2010/main" val="1541906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0FC525-DE29-1068-8218-E892CB7E6317}"/>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1EA8410F-1F9D-EE84-E2C7-0F92CD7DE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B8ECE607-134B-E5AF-AAD9-6333F3C035C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3FD0B8D3-0277-7A62-9B38-C38D7C25919F}"/>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0EEE7C95-58BC-856B-B14F-947D624DBA5B}"/>
              </a:ext>
            </a:extLst>
          </p:cNvPr>
          <p:cNvGraphicFramePr>
            <a:graphicFrameLocks noGrp="1"/>
          </p:cNvGraphicFramePr>
          <p:nvPr>
            <p:extLst>
              <p:ext uri="{D42A27DB-BD31-4B8C-83A1-F6EECF244321}">
                <p14:modId xmlns:p14="http://schemas.microsoft.com/office/powerpoint/2010/main" val="3129668078"/>
              </p:ext>
            </p:extLst>
          </p:nvPr>
        </p:nvGraphicFramePr>
        <p:xfrm>
          <a:off x="1972501" y="1869095"/>
          <a:ext cx="8050730" cy="3119810"/>
        </p:xfrm>
        <a:graphic>
          <a:graphicData uri="http://schemas.openxmlformats.org/drawingml/2006/table">
            <a:tbl>
              <a:tblPr firstRow="1" bandRow="1">
                <a:noFill/>
                <a:tableStyleId>{8799B23B-EC83-4686-B30A-512413B5E67A}</a:tableStyleId>
              </a:tblPr>
              <a:tblGrid>
                <a:gridCol w="6489665">
                  <a:extLst>
                    <a:ext uri="{9D8B030D-6E8A-4147-A177-3AD203B41FA5}">
                      <a16:colId xmlns:a16="http://schemas.microsoft.com/office/drawing/2014/main" val="1445151960"/>
                    </a:ext>
                  </a:extLst>
                </a:gridCol>
                <a:gridCol w="1561065">
                  <a:extLst>
                    <a:ext uri="{9D8B030D-6E8A-4147-A177-3AD203B41FA5}">
                      <a16:colId xmlns:a16="http://schemas.microsoft.com/office/drawing/2014/main" val="705552629"/>
                    </a:ext>
                  </a:extLst>
                </a:gridCol>
              </a:tblGrid>
              <a:tr h="937402">
                <a:tc>
                  <a:txBody>
                    <a:bodyPr/>
                    <a:lstStyle/>
                    <a:p>
                      <a:r>
                        <a:rPr lang="en-US" sz="1800" b="1" cap="none" spc="0" dirty="0">
                          <a:solidFill>
                            <a:schemeClr val="tx1"/>
                          </a:solidFill>
                        </a:rPr>
                        <a:t>Fund 27</a:t>
                      </a:r>
                    </a:p>
                    <a:p>
                      <a:r>
                        <a:rPr lang="en-US" sz="1800" b="1" cap="none" spc="0" dirty="0">
                          <a:solidFill>
                            <a:schemeClr val="tx1"/>
                          </a:solidFill>
                        </a:rPr>
                        <a:t>Special Education</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endParaRPr lang="en-US" sz="1900" b="0" cap="none" spc="0">
                        <a:solidFill>
                          <a:schemeClr val="tx1"/>
                        </a:solidFill>
                      </a:endParaRP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545602">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cap="none" spc="0" dirty="0">
                          <a:solidFill>
                            <a:schemeClr val="tx1"/>
                          </a:solidFill>
                        </a:rPr>
                        <a:t>$0</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1363651518"/>
                  </a:ext>
                </a:extLst>
              </a:tr>
              <a:tr h="545602">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$4,589,806</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545602">
                <a:tc>
                  <a:txBody>
                    <a:bodyPr/>
                    <a:lstStyle/>
                    <a:p>
                      <a:r>
                        <a:rPr lang="en-US" sz="1600" cap="none" spc="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$4,589,806</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r h="545602">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$0</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Tree>
    <p:extLst>
      <p:ext uri="{BB962C8B-B14F-4D97-AF65-F5344CB8AC3E}">
        <p14:creationId xmlns:p14="http://schemas.microsoft.com/office/powerpoint/2010/main" val="1709385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A512D4-E3CB-C4D9-79A4-ED682148B50D}"/>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C49FE8E3-84F4-182C-467D-8B7E15C722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E86B49EE-939F-9C34-E6F2-0F45B788CED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A22A88C3-38D7-5736-2BD2-8D76900CAB04}"/>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B0EBFFED-675E-164D-F0F1-1852B4607ED8}"/>
              </a:ext>
            </a:extLst>
          </p:cNvPr>
          <p:cNvGraphicFramePr>
            <a:graphicFrameLocks noGrp="1"/>
          </p:cNvGraphicFramePr>
          <p:nvPr>
            <p:extLst>
              <p:ext uri="{D42A27DB-BD31-4B8C-83A1-F6EECF244321}">
                <p14:modId xmlns:p14="http://schemas.microsoft.com/office/powerpoint/2010/main" val="3411490351"/>
              </p:ext>
            </p:extLst>
          </p:nvPr>
        </p:nvGraphicFramePr>
        <p:xfrm>
          <a:off x="2120782" y="1730415"/>
          <a:ext cx="7867280" cy="3119810"/>
        </p:xfrm>
        <a:graphic>
          <a:graphicData uri="http://schemas.openxmlformats.org/drawingml/2006/table">
            <a:tbl>
              <a:tblPr firstRow="1" bandRow="1">
                <a:noFill/>
                <a:tableStyleId>{8799B23B-EC83-4686-B30A-512413B5E67A}</a:tableStyleId>
              </a:tblPr>
              <a:tblGrid>
                <a:gridCol w="6341787">
                  <a:extLst>
                    <a:ext uri="{9D8B030D-6E8A-4147-A177-3AD203B41FA5}">
                      <a16:colId xmlns:a16="http://schemas.microsoft.com/office/drawing/2014/main" val="1445151960"/>
                    </a:ext>
                  </a:extLst>
                </a:gridCol>
                <a:gridCol w="1525493">
                  <a:extLst>
                    <a:ext uri="{9D8B030D-6E8A-4147-A177-3AD203B41FA5}">
                      <a16:colId xmlns:a16="http://schemas.microsoft.com/office/drawing/2014/main" val="705552629"/>
                    </a:ext>
                  </a:extLst>
                </a:gridCol>
              </a:tblGrid>
              <a:tr h="937402">
                <a:tc>
                  <a:txBody>
                    <a:bodyPr/>
                    <a:lstStyle/>
                    <a:p>
                      <a:r>
                        <a:rPr lang="en-US" sz="1800" b="0" cap="none" spc="0" dirty="0">
                          <a:solidFill>
                            <a:schemeClr val="tx1"/>
                          </a:solidFill>
                        </a:rPr>
                        <a:t>Fund 38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cap="none" spc="0" dirty="0">
                          <a:solidFill>
                            <a:schemeClr val="tx1"/>
                          </a:solidFill>
                        </a:rPr>
                        <a:t>Non-Referendum Debt</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endParaRPr lang="en-US" sz="1900" b="0" cap="none" spc="0">
                        <a:solidFill>
                          <a:schemeClr val="tx1"/>
                        </a:solidFill>
                      </a:endParaRP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545602">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cap="none" spc="0" dirty="0">
                          <a:solidFill>
                            <a:schemeClr val="tx1"/>
                          </a:solidFill>
                        </a:rPr>
                        <a:t>$26,486</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1363651518"/>
                  </a:ext>
                </a:extLst>
              </a:tr>
              <a:tr h="545602">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$423,626</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545602">
                <a:tc>
                  <a:txBody>
                    <a:bodyPr/>
                    <a:lstStyle/>
                    <a:p>
                      <a:r>
                        <a:rPr lang="en-US" sz="1600" cap="none" spc="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$425,330</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r h="545602">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  24,782</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Tree>
    <p:extLst>
      <p:ext uri="{BB962C8B-B14F-4D97-AF65-F5344CB8AC3E}">
        <p14:creationId xmlns:p14="http://schemas.microsoft.com/office/powerpoint/2010/main" val="3338166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D5A269-F9C9-CF2A-94AD-29066E641D9E}"/>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2D663B9A-4E6F-1F26-52C6-BA82A2AE9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380A2390-0432-723E-C14B-07AC8877E95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0ADCAEA6-DABF-9EEE-E490-C5A2A3680E69}"/>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graphicFrame>
        <p:nvGraphicFramePr>
          <p:cNvPr id="3" name="Table 2">
            <a:extLst>
              <a:ext uri="{FF2B5EF4-FFF2-40B4-BE49-F238E27FC236}">
                <a16:creationId xmlns:a16="http://schemas.microsoft.com/office/drawing/2014/main" id="{81F93667-4ACD-5D3D-3049-4611F6A3795D}"/>
              </a:ext>
            </a:extLst>
          </p:cNvPr>
          <p:cNvGraphicFramePr>
            <a:graphicFrameLocks noGrp="1"/>
          </p:cNvGraphicFramePr>
          <p:nvPr>
            <p:extLst>
              <p:ext uri="{D42A27DB-BD31-4B8C-83A1-F6EECF244321}">
                <p14:modId xmlns:p14="http://schemas.microsoft.com/office/powerpoint/2010/main" val="1680983868"/>
              </p:ext>
            </p:extLst>
          </p:nvPr>
        </p:nvGraphicFramePr>
        <p:xfrm>
          <a:off x="2120781" y="1730415"/>
          <a:ext cx="7955203" cy="3119810"/>
        </p:xfrm>
        <a:graphic>
          <a:graphicData uri="http://schemas.openxmlformats.org/drawingml/2006/table">
            <a:tbl>
              <a:tblPr firstRow="1" bandRow="1">
                <a:noFill/>
                <a:tableStyleId>{8799B23B-EC83-4686-B30A-512413B5E67A}</a:tableStyleId>
              </a:tblPr>
              <a:tblGrid>
                <a:gridCol w="6412661">
                  <a:extLst>
                    <a:ext uri="{9D8B030D-6E8A-4147-A177-3AD203B41FA5}">
                      <a16:colId xmlns:a16="http://schemas.microsoft.com/office/drawing/2014/main" val="1445151960"/>
                    </a:ext>
                  </a:extLst>
                </a:gridCol>
                <a:gridCol w="1542542">
                  <a:extLst>
                    <a:ext uri="{9D8B030D-6E8A-4147-A177-3AD203B41FA5}">
                      <a16:colId xmlns:a16="http://schemas.microsoft.com/office/drawing/2014/main" val="705552629"/>
                    </a:ext>
                  </a:extLst>
                </a:gridCol>
              </a:tblGrid>
              <a:tr h="937402">
                <a:tc>
                  <a:txBody>
                    <a:bodyPr/>
                    <a:lstStyle/>
                    <a:p>
                      <a:r>
                        <a:rPr lang="en-US" sz="1900" b="0" cap="none" spc="0" dirty="0">
                          <a:solidFill>
                            <a:schemeClr val="tx1"/>
                          </a:solidFill>
                        </a:rPr>
                        <a:t>Fund 46</a:t>
                      </a:r>
                    </a:p>
                    <a:p>
                      <a:r>
                        <a:rPr lang="en-US" sz="1900" b="0" cap="none" spc="0" dirty="0">
                          <a:solidFill>
                            <a:schemeClr val="tx1"/>
                          </a:solidFill>
                        </a:rPr>
                        <a:t>Long-Term Capital Improvement</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endParaRPr lang="en-US" sz="1900" b="0" cap="none" spc="0">
                        <a:solidFill>
                          <a:schemeClr val="tx1"/>
                        </a:solidFill>
                      </a:endParaRP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545602">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b="1" cap="none" spc="0" dirty="0">
                          <a:solidFill>
                            <a:schemeClr val="tx1"/>
                          </a:solidFill>
                        </a:rPr>
                        <a:t>$204,790</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1363651518"/>
                  </a:ext>
                </a:extLst>
              </a:tr>
              <a:tr h="545602">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 3,500</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545602">
                <a:tc>
                  <a:txBody>
                    <a:bodyPr/>
                    <a:lstStyle/>
                    <a:p>
                      <a:r>
                        <a:rPr lang="en-US" sz="1600" cap="none" spc="0" dirty="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$ 0</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r h="545602">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$208,290</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
        <p:nvSpPr>
          <p:cNvPr id="2" name="TextBox 1">
            <a:extLst>
              <a:ext uri="{FF2B5EF4-FFF2-40B4-BE49-F238E27FC236}">
                <a16:creationId xmlns:a16="http://schemas.microsoft.com/office/drawing/2014/main" id="{5AFA8ACF-36C2-408F-56D4-F105436A1C69}"/>
              </a:ext>
            </a:extLst>
          </p:cNvPr>
          <p:cNvSpPr txBox="1"/>
          <p:nvPr/>
        </p:nvSpPr>
        <p:spPr>
          <a:xfrm>
            <a:off x="2213677" y="5290751"/>
            <a:ext cx="7591647" cy="830997"/>
          </a:xfrm>
          <a:prstGeom prst="rect">
            <a:avLst/>
          </a:prstGeom>
          <a:noFill/>
        </p:spPr>
        <p:txBody>
          <a:bodyPr wrap="square" rtlCol="0">
            <a:spAutoFit/>
          </a:bodyPr>
          <a:lstStyle/>
          <a:p>
            <a:r>
              <a:rPr lang="en-US" sz="1600" dirty="0"/>
              <a:t>Fund 46 was established 10/19/2022  This fund is used to set aside funds for long-term capital improvements.  The fund is eligible to be used five years after the first deposit was made. This fund will be accessible 10/20/2027</a:t>
            </a:r>
          </a:p>
        </p:txBody>
      </p:sp>
    </p:spTree>
    <p:extLst>
      <p:ext uri="{BB962C8B-B14F-4D97-AF65-F5344CB8AC3E}">
        <p14:creationId xmlns:p14="http://schemas.microsoft.com/office/powerpoint/2010/main" val="975658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0E13F6-CE58-A387-5ADE-01FC1993D3C2}"/>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ABBA217-B477-F292-1ED7-035FB6585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5AE476FE-4DBD-A2C8-F2EB-535AD147C32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76224" y="683571"/>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C4EB8E25-877C-758F-2A95-4A1136FE7C72}"/>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26CE70AF-861F-A4D2-5C6C-6E13F6EFD946}"/>
              </a:ext>
            </a:extLst>
          </p:cNvPr>
          <p:cNvGraphicFramePr>
            <a:graphicFrameLocks noGrp="1"/>
          </p:cNvGraphicFramePr>
          <p:nvPr>
            <p:extLst>
              <p:ext uri="{D42A27DB-BD31-4B8C-83A1-F6EECF244321}">
                <p14:modId xmlns:p14="http://schemas.microsoft.com/office/powerpoint/2010/main" val="4207268451"/>
              </p:ext>
            </p:extLst>
          </p:nvPr>
        </p:nvGraphicFramePr>
        <p:xfrm>
          <a:off x="1854200" y="1917212"/>
          <a:ext cx="7413417" cy="3443374"/>
        </p:xfrm>
        <a:graphic>
          <a:graphicData uri="http://schemas.openxmlformats.org/drawingml/2006/table">
            <a:tbl>
              <a:tblPr firstRow="1" bandRow="1">
                <a:noFill/>
                <a:tableStyleId>{8799B23B-EC83-4686-B30A-512413B5E67A}</a:tableStyleId>
              </a:tblPr>
              <a:tblGrid>
                <a:gridCol w="6207767">
                  <a:extLst>
                    <a:ext uri="{9D8B030D-6E8A-4147-A177-3AD203B41FA5}">
                      <a16:colId xmlns:a16="http://schemas.microsoft.com/office/drawing/2014/main" val="1445151960"/>
                    </a:ext>
                  </a:extLst>
                </a:gridCol>
                <a:gridCol w="1205650">
                  <a:extLst>
                    <a:ext uri="{9D8B030D-6E8A-4147-A177-3AD203B41FA5}">
                      <a16:colId xmlns:a16="http://schemas.microsoft.com/office/drawing/2014/main" val="3310894752"/>
                    </a:ext>
                  </a:extLst>
                </a:gridCol>
              </a:tblGrid>
              <a:tr h="1034622">
                <a:tc>
                  <a:txBody>
                    <a:bodyPr/>
                    <a:lstStyle/>
                    <a:p>
                      <a:r>
                        <a:rPr lang="en-US" sz="1900" b="0" cap="none" spc="0" dirty="0">
                          <a:solidFill>
                            <a:schemeClr val="tx1"/>
                          </a:solidFill>
                        </a:rPr>
                        <a:t>Fund 50</a:t>
                      </a:r>
                    </a:p>
                    <a:p>
                      <a:r>
                        <a:rPr lang="en-US" sz="1900" b="0" cap="none" spc="0" dirty="0">
                          <a:solidFill>
                            <a:schemeClr val="tx1"/>
                          </a:solidFill>
                        </a:rPr>
                        <a:t>Food Service</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endParaRPr lang="en-US" sz="1900" b="0" cap="none" spc="0" dirty="0">
                        <a:solidFill>
                          <a:schemeClr val="tx1"/>
                        </a:solidFill>
                      </a:endParaRP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602188">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b="1" cap="none" spc="0" dirty="0">
                          <a:solidFill>
                            <a:schemeClr val="tx1"/>
                          </a:solidFill>
                        </a:rPr>
                        <a:t>$22,490</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363651518"/>
                  </a:ext>
                </a:extLst>
              </a:tr>
              <a:tr h="602188">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$370,000</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602188">
                <a:tc>
                  <a:txBody>
                    <a:bodyPr/>
                    <a:lstStyle/>
                    <a:p>
                      <a:r>
                        <a:rPr lang="en-US" sz="1600" cap="none" spc="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$380,000</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11192299"/>
                  </a:ext>
                </a:extLst>
              </a:tr>
              <a:tr h="602188">
                <a:tc>
                  <a:txBody>
                    <a:bodyPr/>
                    <a:lstStyle/>
                    <a:p>
                      <a:r>
                        <a:rPr lang="en-US" sz="1600" b="1" cap="none" spc="0" dirty="0">
                          <a:solidFill>
                            <a:schemeClr val="tx1"/>
                          </a:solidFill>
                        </a:rPr>
                        <a:t>Ending Fund Balance 6/30/2025</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$12,490</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
        <p:nvSpPr>
          <p:cNvPr id="2" name="TextBox 1">
            <a:extLst>
              <a:ext uri="{FF2B5EF4-FFF2-40B4-BE49-F238E27FC236}">
                <a16:creationId xmlns:a16="http://schemas.microsoft.com/office/drawing/2014/main" id="{E848A1F0-D131-D226-87C1-1DFDB5670778}"/>
              </a:ext>
            </a:extLst>
          </p:cNvPr>
          <p:cNvSpPr txBox="1"/>
          <p:nvPr/>
        </p:nvSpPr>
        <p:spPr>
          <a:xfrm>
            <a:off x="1854200" y="5869293"/>
            <a:ext cx="7965830" cy="1200329"/>
          </a:xfrm>
          <a:prstGeom prst="rect">
            <a:avLst/>
          </a:prstGeom>
          <a:noFill/>
        </p:spPr>
        <p:txBody>
          <a:bodyPr wrap="square" rtlCol="0">
            <a:spAutoFit/>
          </a:bodyPr>
          <a:lstStyle/>
          <a:p>
            <a:r>
              <a:rPr lang="en-US" dirty="0"/>
              <a:t>Revenues and expenditures for the food service program are projected to decrease as the District discontinued meal sales to participating private schools</a:t>
            </a:r>
          </a:p>
          <a:p>
            <a:endParaRPr lang="en-US" dirty="0"/>
          </a:p>
        </p:txBody>
      </p:sp>
    </p:spTree>
    <p:extLst>
      <p:ext uri="{BB962C8B-B14F-4D97-AF65-F5344CB8AC3E}">
        <p14:creationId xmlns:p14="http://schemas.microsoft.com/office/powerpoint/2010/main" val="1572320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81FEB7-5B8D-9869-17B1-C87CDBC78122}"/>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0AAD52C3-F510-4AD2-8B1D-7D8A574B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0A107FD3-5835-25F3-A734-789771A7362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6050" y="0"/>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515B7103-A452-8529-8B92-6818E72CDB2F}"/>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645C066D-0A26-8615-E2F7-C5BAB1557212}"/>
              </a:ext>
            </a:extLst>
          </p:cNvPr>
          <p:cNvGraphicFramePr>
            <a:graphicFrameLocks noGrp="1"/>
          </p:cNvGraphicFramePr>
          <p:nvPr>
            <p:extLst>
              <p:ext uri="{D42A27DB-BD31-4B8C-83A1-F6EECF244321}">
                <p14:modId xmlns:p14="http://schemas.microsoft.com/office/powerpoint/2010/main" val="3248080260"/>
              </p:ext>
            </p:extLst>
          </p:nvPr>
        </p:nvGraphicFramePr>
        <p:xfrm>
          <a:off x="2144468" y="1933269"/>
          <a:ext cx="7730066" cy="3528916"/>
        </p:xfrm>
        <a:graphic>
          <a:graphicData uri="http://schemas.openxmlformats.org/drawingml/2006/table">
            <a:tbl>
              <a:tblPr firstRow="1" bandRow="1">
                <a:noFill/>
                <a:tableStyleId>{8799B23B-EC83-4686-B30A-512413B5E67A}</a:tableStyleId>
              </a:tblPr>
              <a:tblGrid>
                <a:gridCol w="6240467">
                  <a:extLst>
                    <a:ext uri="{9D8B030D-6E8A-4147-A177-3AD203B41FA5}">
                      <a16:colId xmlns:a16="http://schemas.microsoft.com/office/drawing/2014/main" val="1445151960"/>
                    </a:ext>
                  </a:extLst>
                </a:gridCol>
                <a:gridCol w="1489599">
                  <a:extLst>
                    <a:ext uri="{9D8B030D-6E8A-4147-A177-3AD203B41FA5}">
                      <a16:colId xmlns:a16="http://schemas.microsoft.com/office/drawing/2014/main" val="705552629"/>
                    </a:ext>
                  </a:extLst>
                </a:gridCol>
              </a:tblGrid>
              <a:tr h="1067976">
                <a:tc>
                  <a:txBody>
                    <a:bodyPr/>
                    <a:lstStyle/>
                    <a:p>
                      <a:r>
                        <a:rPr lang="en-US" sz="2200" b="0" cap="none" spc="0" dirty="0">
                          <a:solidFill>
                            <a:schemeClr val="tx1"/>
                          </a:solidFill>
                        </a:rPr>
                        <a:t>Fund 80</a:t>
                      </a:r>
                    </a:p>
                    <a:p>
                      <a:r>
                        <a:rPr lang="en-US" sz="2200" b="0" cap="none" spc="0" dirty="0">
                          <a:solidFill>
                            <a:schemeClr val="tx1"/>
                          </a:solidFill>
                        </a:rPr>
                        <a:t>Community Service</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r>
                        <a:rPr lang="en-US" sz="2200" b="0" cap="none" spc="0" dirty="0">
                          <a:solidFill>
                            <a:schemeClr val="tx1"/>
                          </a:solidFill>
                        </a:rPr>
                        <a:t>2024-2024 Budget</a:t>
                      </a:r>
                    </a:p>
                  </a:txBody>
                  <a:tcPr marL="63345" marR="63345" marT="231027" marB="12668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615235">
                <a:tc>
                  <a:txBody>
                    <a:bodyPr/>
                    <a:lstStyle/>
                    <a:p>
                      <a:r>
                        <a:rPr lang="en-US" sz="1600" b="1" cap="none" spc="0" dirty="0">
                          <a:solidFill>
                            <a:schemeClr val="tx1"/>
                          </a:solidFill>
                        </a:rPr>
                        <a:t>Beginning Fund Balance 7/01/2024</a:t>
                      </a:r>
                    </a:p>
                  </a:txBody>
                  <a:tcPr marL="63345" marR="63345" marT="200222" marB="12668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b="1" cap="none" spc="0" dirty="0">
                          <a:solidFill>
                            <a:schemeClr val="tx1"/>
                          </a:solidFill>
                        </a:rPr>
                        <a:t>$2,080,543</a:t>
                      </a:r>
                    </a:p>
                  </a:txBody>
                  <a:tcPr marL="63345" marR="63345" marT="200222" marB="126689">
                    <a:lnL w="12700" cmpd="sng">
                      <a:noFill/>
                      <a:prstDash val="solid"/>
                    </a:lnL>
                    <a:lnR w="12700" cmpd="sng">
                      <a:noFill/>
                      <a:prstDash val="solid"/>
                    </a:lnR>
                    <a:lnT w="38100" cmpd="sng">
                      <a:noFill/>
                    </a:lnT>
                    <a:lnB w="12700" cap="flat" cmpd="sng" algn="ctr">
                      <a:solidFill>
                        <a:schemeClr val="accent1"/>
                      </a:solidFill>
                      <a:prstDash val="solid"/>
                    </a:lnB>
                    <a:noFill/>
                  </a:tcPr>
                </a:tc>
                <a:extLst>
                  <a:ext uri="{0D108BD9-81ED-4DB2-BD59-A6C34878D82A}">
                    <a16:rowId xmlns:a16="http://schemas.microsoft.com/office/drawing/2014/main" val="1363651518"/>
                  </a:ext>
                </a:extLst>
              </a:tr>
              <a:tr h="615235">
                <a:tc>
                  <a:txBody>
                    <a:bodyPr/>
                    <a:lstStyle/>
                    <a:p>
                      <a:r>
                        <a:rPr lang="en-US" sz="1600" cap="none" spc="0" dirty="0">
                          <a:solidFill>
                            <a:schemeClr val="tx1"/>
                          </a:solidFill>
                        </a:rPr>
                        <a:t>Revenues</a:t>
                      </a:r>
                    </a:p>
                  </a:txBody>
                  <a:tcPr marL="63345" marR="63345" marT="200222" marB="12668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$400,000</a:t>
                      </a:r>
                    </a:p>
                  </a:txBody>
                  <a:tcPr marL="63345" marR="63345" marT="200222" marB="12668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615235">
                <a:tc>
                  <a:txBody>
                    <a:bodyPr/>
                    <a:lstStyle/>
                    <a:p>
                      <a:r>
                        <a:rPr lang="en-US" sz="1600" cap="none" spc="0" dirty="0">
                          <a:solidFill>
                            <a:schemeClr val="tx1"/>
                          </a:solidFill>
                        </a:rPr>
                        <a:t>Expenses</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$450,000</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r h="615235">
                <a:tc>
                  <a:txBody>
                    <a:bodyPr/>
                    <a:lstStyle/>
                    <a:p>
                      <a:r>
                        <a:rPr lang="en-US" sz="1600" b="1" cap="none" spc="0" dirty="0">
                          <a:solidFill>
                            <a:schemeClr val="tx1"/>
                          </a:solidFill>
                        </a:rPr>
                        <a:t>Ending Fund Balance 6/30/2025</a:t>
                      </a:r>
                    </a:p>
                  </a:txBody>
                  <a:tcPr marL="63345" marR="63345" marT="200222" marB="12668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$2,030,543</a:t>
                      </a:r>
                    </a:p>
                  </a:txBody>
                  <a:tcPr marL="63345" marR="63345" marT="200222" marB="12668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
        <p:nvSpPr>
          <p:cNvPr id="2" name="TextBox 1">
            <a:extLst>
              <a:ext uri="{FF2B5EF4-FFF2-40B4-BE49-F238E27FC236}">
                <a16:creationId xmlns:a16="http://schemas.microsoft.com/office/drawing/2014/main" id="{E34247FE-3A01-58A1-EAEA-8EC1A6BE8C73}"/>
              </a:ext>
            </a:extLst>
          </p:cNvPr>
          <p:cNvSpPr txBox="1"/>
          <p:nvPr/>
        </p:nvSpPr>
        <p:spPr>
          <a:xfrm>
            <a:off x="2110154" y="5758008"/>
            <a:ext cx="7772400" cy="646331"/>
          </a:xfrm>
          <a:prstGeom prst="rect">
            <a:avLst/>
          </a:prstGeom>
          <a:noFill/>
        </p:spPr>
        <p:txBody>
          <a:bodyPr wrap="square" rtlCol="0">
            <a:spAutoFit/>
          </a:bodyPr>
          <a:lstStyle/>
          <a:p>
            <a:r>
              <a:rPr lang="en-US" dirty="0"/>
              <a:t>The District will not levy into Fund 80 in the 2024-25 year.  Revenues will come from rental and building use fees.</a:t>
            </a:r>
          </a:p>
        </p:txBody>
      </p:sp>
    </p:spTree>
    <p:extLst>
      <p:ext uri="{BB962C8B-B14F-4D97-AF65-F5344CB8AC3E}">
        <p14:creationId xmlns:p14="http://schemas.microsoft.com/office/powerpoint/2010/main" val="1610178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29D4E3-FE60-0348-52FF-93D12D035323}"/>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7B6B8A00-E624-C470-8F80-B126AA22D1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C485EF06-368F-CC68-74D8-AECA2B99BB8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6050" y="0"/>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1DC72752-9688-6EE2-7F1C-8B3FBE60A06C}"/>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50B48D5F-5AFF-ED84-C1C5-20A6A4A25728}"/>
              </a:ext>
            </a:extLst>
          </p:cNvPr>
          <p:cNvGraphicFramePr>
            <a:graphicFrameLocks noGrp="1"/>
          </p:cNvGraphicFramePr>
          <p:nvPr>
            <p:extLst>
              <p:ext uri="{D42A27DB-BD31-4B8C-83A1-F6EECF244321}">
                <p14:modId xmlns:p14="http://schemas.microsoft.com/office/powerpoint/2010/main" val="98455501"/>
              </p:ext>
            </p:extLst>
          </p:nvPr>
        </p:nvGraphicFramePr>
        <p:xfrm>
          <a:off x="2144468" y="1933269"/>
          <a:ext cx="7730066" cy="2298446"/>
        </p:xfrm>
        <a:graphic>
          <a:graphicData uri="http://schemas.openxmlformats.org/drawingml/2006/table">
            <a:tbl>
              <a:tblPr firstRow="1" bandRow="1">
                <a:noFill/>
                <a:tableStyleId>{8799B23B-EC83-4686-B30A-512413B5E67A}</a:tableStyleId>
              </a:tblPr>
              <a:tblGrid>
                <a:gridCol w="6240467">
                  <a:extLst>
                    <a:ext uri="{9D8B030D-6E8A-4147-A177-3AD203B41FA5}">
                      <a16:colId xmlns:a16="http://schemas.microsoft.com/office/drawing/2014/main" val="1445151960"/>
                    </a:ext>
                  </a:extLst>
                </a:gridCol>
                <a:gridCol w="1489599">
                  <a:extLst>
                    <a:ext uri="{9D8B030D-6E8A-4147-A177-3AD203B41FA5}">
                      <a16:colId xmlns:a16="http://schemas.microsoft.com/office/drawing/2014/main" val="705552629"/>
                    </a:ext>
                  </a:extLst>
                </a:gridCol>
              </a:tblGrid>
              <a:tr h="1067976">
                <a:tc>
                  <a:txBody>
                    <a:bodyPr/>
                    <a:lstStyle/>
                    <a:p>
                      <a:r>
                        <a:rPr lang="en-US" sz="2200" b="0" cap="none" spc="0" dirty="0">
                          <a:solidFill>
                            <a:schemeClr val="tx1"/>
                          </a:solidFill>
                        </a:rPr>
                        <a:t>ALL FUNDS EXPENSE </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r>
                        <a:rPr lang="en-US" sz="1800" b="0" cap="none" spc="0" dirty="0">
                          <a:solidFill>
                            <a:schemeClr val="tx1"/>
                          </a:solidFill>
                        </a:rPr>
                        <a:t>$24,961,644</a:t>
                      </a:r>
                    </a:p>
                  </a:txBody>
                  <a:tcPr marL="63345" marR="63345" marT="231027" marB="12668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615235">
                <a:tc>
                  <a:txBody>
                    <a:bodyPr/>
                    <a:lstStyle/>
                    <a:p>
                      <a:r>
                        <a:rPr lang="en-US" sz="1600" cap="none" spc="0" dirty="0">
                          <a:solidFill>
                            <a:schemeClr val="tx1"/>
                          </a:solidFill>
                        </a:rPr>
                        <a:t>MINUS TRANSFERS</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-$3,024,099</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615235">
                <a:tc>
                  <a:txBody>
                    <a:bodyPr/>
                    <a:lstStyle/>
                    <a:p>
                      <a:r>
                        <a:rPr lang="en-US" sz="1600" b="1" cap="none" spc="0" dirty="0">
                          <a:solidFill>
                            <a:schemeClr val="tx1"/>
                          </a:solidFill>
                        </a:rPr>
                        <a:t>NET EXPENSE</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b="1" cap="none" spc="0" dirty="0">
                          <a:solidFill>
                            <a:schemeClr val="tx1"/>
                          </a:solidFill>
                        </a:rPr>
                        <a:t>$21,937,545</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extLst>
                  <a:ext uri="{0D108BD9-81ED-4DB2-BD59-A6C34878D82A}">
                    <a16:rowId xmlns:a16="http://schemas.microsoft.com/office/drawing/2014/main" val="3911192299"/>
                  </a:ext>
                </a:extLst>
              </a:tr>
            </a:tbl>
          </a:graphicData>
        </a:graphic>
      </p:graphicFrame>
    </p:spTree>
    <p:extLst>
      <p:ext uri="{BB962C8B-B14F-4D97-AF65-F5344CB8AC3E}">
        <p14:creationId xmlns:p14="http://schemas.microsoft.com/office/powerpoint/2010/main" val="2487613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4AF8B3-3ADB-6188-55A7-8EF50DBFFC4B}"/>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2D3421FE-488F-FA07-683F-DFA87F73B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DC522414-52B5-5547-EA0D-E5F014E8E2C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8680" y="150661"/>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7BB31987-4EA9-BA46-32D7-84F84FC54702}"/>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graphicFrame>
        <p:nvGraphicFramePr>
          <p:cNvPr id="7" name="Chart 6">
            <a:extLst>
              <a:ext uri="{FF2B5EF4-FFF2-40B4-BE49-F238E27FC236}">
                <a16:creationId xmlns:a16="http://schemas.microsoft.com/office/drawing/2014/main" id="{00000000-0008-0000-1C00-000013000000}"/>
              </a:ext>
            </a:extLst>
          </p:cNvPr>
          <p:cNvGraphicFramePr>
            <a:graphicFrameLocks/>
          </p:cNvGraphicFramePr>
          <p:nvPr>
            <p:extLst>
              <p:ext uri="{D42A27DB-BD31-4B8C-83A1-F6EECF244321}">
                <p14:modId xmlns:p14="http://schemas.microsoft.com/office/powerpoint/2010/main" val="2740252971"/>
              </p:ext>
            </p:extLst>
          </p:nvPr>
        </p:nvGraphicFramePr>
        <p:xfrm>
          <a:off x="1420586" y="4665155"/>
          <a:ext cx="8866414" cy="2048651"/>
        </p:xfrm>
        <a:graphic>
          <a:graphicData uri="http://schemas.openxmlformats.org/drawingml/2006/chart">
            <c:chart xmlns:c="http://schemas.openxmlformats.org/drawingml/2006/chart" xmlns:r="http://schemas.openxmlformats.org/officeDocument/2006/relationships" r:id="rId3"/>
          </a:graphicData>
        </a:graphic>
      </p:graphicFrame>
      <p:pic>
        <p:nvPicPr>
          <p:cNvPr id="10" name="Picture 9">
            <a:extLst>
              <a:ext uri="{FF2B5EF4-FFF2-40B4-BE49-F238E27FC236}">
                <a16:creationId xmlns:a16="http://schemas.microsoft.com/office/drawing/2014/main" id="{9B27530F-5118-04FF-A1B3-68F6182EF505}"/>
              </a:ext>
            </a:extLst>
          </p:cNvPr>
          <p:cNvPicPr>
            <a:picLocks noChangeAspect="1"/>
          </p:cNvPicPr>
          <p:nvPr/>
        </p:nvPicPr>
        <p:blipFill>
          <a:blip r:embed="rId4"/>
          <a:stretch>
            <a:fillRect/>
          </a:stretch>
        </p:blipFill>
        <p:spPr>
          <a:xfrm>
            <a:off x="1420586" y="1537841"/>
            <a:ext cx="8866414" cy="3025131"/>
          </a:xfrm>
          <a:prstGeom prst="rect">
            <a:avLst/>
          </a:prstGeom>
        </p:spPr>
      </p:pic>
    </p:spTree>
    <p:extLst>
      <p:ext uri="{BB962C8B-B14F-4D97-AF65-F5344CB8AC3E}">
        <p14:creationId xmlns:p14="http://schemas.microsoft.com/office/powerpoint/2010/main" val="3591385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AED313-5D0F-A9E9-6186-519F44CAB9F3}"/>
            </a:ext>
          </a:extLst>
        </p:cNvPr>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FED327B-D227-BFDE-FFEE-ECACBF398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ontent Placeholder 2">
            <a:extLst>
              <a:ext uri="{FF2B5EF4-FFF2-40B4-BE49-F238E27FC236}">
                <a16:creationId xmlns:a16="http://schemas.microsoft.com/office/drawing/2014/main" id="{2A9F9CF9-004C-A9B2-6AA0-17F9292791F9}"/>
              </a:ext>
            </a:extLst>
          </p:cNvPr>
          <p:cNvSpPr>
            <a:spLocks noGrp="1"/>
          </p:cNvSpPr>
          <p:nvPr>
            <p:ph idx="1"/>
          </p:nvPr>
        </p:nvSpPr>
        <p:spPr>
          <a:xfrm>
            <a:off x="5246415" y="4230094"/>
            <a:ext cx="6235268" cy="1800164"/>
          </a:xfrm>
        </p:spPr>
        <p:txBody>
          <a:bodyPr anchor="t">
            <a:normAutofit/>
          </a:bodyPr>
          <a:lstStyle/>
          <a:p>
            <a:pPr lvl="1"/>
            <a:endParaRPr lang="en-US" sz="2000" dirty="0"/>
          </a:p>
          <a:p>
            <a:pPr lvl="1"/>
            <a:endParaRPr lang="en-US" sz="2000" dirty="0"/>
          </a:p>
        </p:txBody>
      </p:sp>
      <p:sp>
        <p:nvSpPr>
          <p:cNvPr id="74" name="Rectangle 73">
            <a:extLst>
              <a:ext uri="{FF2B5EF4-FFF2-40B4-BE49-F238E27FC236}">
                <a16:creationId xmlns:a16="http://schemas.microsoft.com/office/drawing/2014/main" id="{39179C0B-B5A3-E04B-E277-1F64126AE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00C044EE-7DBC-F259-2877-6C1A4EDED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3E7AC62-01CF-6391-6815-4FF4654FC8B6}"/>
              </a:ext>
            </a:extLst>
          </p:cNvPr>
          <p:cNvSpPr txBox="1"/>
          <p:nvPr/>
        </p:nvSpPr>
        <p:spPr>
          <a:xfrm>
            <a:off x="1178374" y="2270780"/>
            <a:ext cx="3972786" cy="3970318"/>
          </a:xfrm>
          <a:prstGeom prst="rect">
            <a:avLst/>
          </a:prstGeom>
          <a:noFill/>
        </p:spPr>
        <p:txBody>
          <a:bodyPr wrap="square" rtlCol="0">
            <a:spAutoFit/>
          </a:bodyPr>
          <a:lstStyle/>
          <a:p>
            <a:r>
              <a:rPr lang="en-US" dirty="0"/>
              <a:t>MS. CARLA PENNINGTON-CROSS, PRESEIDENT (2025)</a:t>
            </a:r>
          </a:p>
          <a:p>
            <a:endParaRPr lang="en-US" dirty="0"/>
          </a:p>
          <a:p>
            <a:r>
              <a:rPr lang="en-US" dirty="0"/>
              <a:t>MS. DANIELLE BAILEY, VICE PRESIDENT (2026)</a:t>
            </a:r>
          </a:p>
          <a:p>
            <a:endParaRPr lang="en-US" dirty="0"/>
          </a:p>
          <a:p>
            <a:r>
              <a:rPr lang="en-US" dirty="0"/>
              <a:t>MS. KARN CRONWELL, TREASURER (2027)</a:t>
            </a:r>
          </a:p>
          <a:p>
            <a:endParaRPr lang="en-US" dirty="0"/>
          </a:p>
          <a:p>
            <a:r>
              <a:rPr lang="en-US" dirty="0"/>
              <a:t>MS. KATIE AVALOS, CLERK (2027)</a:t>
            </a:r>
          </a:p>
          <a:p>
            <a:endParaRPr lang="en-US" dirty="0"/>
          </a:p>
          <a:p>
            <a:r>
              <a:rPr lang="en-US" dirty="0"/>
              <a:t>MS. CHRIS ROBINSON, ASSISTANT CLERK (2025)</a:t>
            </a:r>
          </a:p>
          <a:p>
            <a:endParaRPr lang="en-US" dirty="0"/>
          </a:p>
        </p:txBody>
      </p:sp>
      <p:sp>
        <p:nvSpPr>
          <p:cNvPr id="7" name="TextBox 6">
            <a:extLst>
              <a:ext uri="{FF2B5EF4-FFF2-40B4-BE49-F238E27FC236}">
                <a16:creationId xmlns:a16="http://schemas.microsoft.com/office/drawing/2014/main" id="{A262BDD7-3CB9-8C16-270D-B4824453F8EE}"/>
              </a:ext>
            </a:extLst>
          </p:cNvPr>
          <p:cNvSpPr txBox="1"/>
          <p:nvPr/>
        </p:nvSpPr>
        <p:spPr>
          <a:xfrm>
            <a:off x="1240727" y="1730669"/>
            <a:ext cx="2955472" cy="800219"/>
          </a:xfrm>
          <a:prstGeom prst="rect">
            <a:avLst/>
          </a:prstGeom>
          <a:noFill/>
        </p:spPr>
        <p:txBody>
          <a:bodyPr wrap="square" rtlCol="0">
            <a:spAutoFit/>
          </a:bodyPr>
          <a:lstStyle/>
          <a:p>
            <a:r>
              <a:rPr lang="en-US" sz="2800" dirty="0"/>
              <a:t>SCHOOL BOARD</a:t>
            </a:r>
          </a:p>
          <a:p>
            <a:endParaRPr lang="en-US" dirty="0"/>
          </a:p>
        </p:txBody>
      </p:sp>
      <p:pic>
        <p:nvPicPr>
          <p:cNvPr id="8" name="Picture 4">
            <a:extLst>
              <a:ext uri="{FF2B5EF4-FFF2-40B4-BE49-F238E27FC236}">
                <a16:creationId xmlns:a16="http://schemas.microsoft.com/office/drawing/2014/main" id="{AD1D66A9-7DEA-7324-E82D-26C6A39414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902" y="476747"/>
            <a:ext cx="5926638" cy="115515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7F173C7-28BB-FD90-F9B3-9D2984EF63AA}"/>
              </a:ext>
            </a:extLst>
          </p:cNvPr>
          <p:cNvSpPr txBox="1"/>
          <p:nvPr/>
        </p:nvSpPr>
        <p:spPr>
          <a:xfrm>
            <a:off x="1240727" y="5230039"/>
            <a:ext cx="2955472" cy="800219"/>
          </a:xfrm>
          <a:prstGeom prst="rect">
            <a:avLst/>
          </a:prstGeom>
          <a:noFill/>
        </p:spPr>
        <p:txBody>
          <a:bodyPr wrap="square" rtlCol="0">
            <a:spAutoFit/>
          </a:bodyPr>
          <a:lstStyle/>
          <a:p>
            <a:endParaRPr lang="en-US" sz="2800" dirty="0"/>
          </a:p>
          <a:p>
            <a:endParaRPr lang="en-US" dirty="0"/>
          </a:p>
        </p:txBody>
      </p:sp>
      <p:sp>
        <p:nvSpPr>
          <p:cNvPr id="10" name="TextBox 9">
            <a:extLst>
              <a:ext uri="{FF2B5EF4-FFF2-40B4-BE49-F238E27FC236}">
                <a16:creationId xmlns:a16="http://schemas.microsoft.com/office/drawing/2014/main" id="{D800FC2E-E7EA-DB7C-F409-E7504B9EC809}"/>
              </a:ext>
            </a:extLst>
          </p:cNvPr>
          <p:cNvSpPr txBox="1"/>
          <p:nvPr/>
        </p:nvSpPr>
        <p:spPr>
          <a:xfrm>
            <a:off x="6275540" y="1745715"/>
            <a:ext cx="4860098" cy="1077218"/>
          </a:xfrm>
          <a:prstGeom prst="rect">
            <a:avLst/>
          </a:prstGeom>
          <a:noFill/>
        </p:spPr>
        <p:txBody>
          <a:bodyPr wrap="square" rtlCol="0">
            <a:spAutoFit/>
          </a:bodyPr>
          <a:lstStyle/>
          <a:p>
            <a:r>
              <a:rPr lang="en-US" sz="2800" dirty="0"/>
              <a:t>INTERIM SUPERINTENDENT</a:t>
            </a:r>
          </a:p>
          <a:p>
            <a:endParaRPr lang="en-US" dirty="0"/>
          </a:p>
          <a:p>
            <a:r>
              <a:rPr lang="en-US" dirty="0"/>
              <a:t>MS. ANNA YOUNG</a:t>
            </a:r>
          </a:p>
        </p:txBody>
      </p:sp>
    </p:spTree>
    <p:extLst>
      <p:ext uri="{BB962C8B-B14F-4D97-AF65-F5344CB8AC3E}">
        <p14:creationId xmlns:p14="http://schemas.microsoft.com/office/powerpoint/2010/main" val="1627668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374B01-E661-6B00-9021-4EFCA2324BCC}"/>
            </a:ext>
          </a:extLst>
        </p:cNvPr>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567EF2BD-0CEF-1901-9CD0-C738B81CF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F7C4D1E6-3385-5552-2EC4-80A265B100E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62352" y="1090950"/>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AD25C312-E688-5E52-78D2-85E28BDCBCD9}"/>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984DA93F-AFC2-400B-A7F7-47C08DCBF009}"/>
              </a:ext>
            </a:extLst>
          </p:cNvPr>
          <p:cNvGraphicFramePr>
            <a:graphicFrameLocks noGrp="1"/>
          </p:cNvGraphicFramePr>
          <p:nvPr/>
        </p:nvGraphicFramePr>
        <p:xfrm>
          <a:off x="1724697" y="2896676"/>
          <a:ext cx="8321345" cy="2994169"/>
        </p:xfrm>
        <a:graphic>
          <a:graphicData uri="http://schemas.openxmlformats.org/drawingml/2006/table">
            <a:tbl>
              <a:tblPr firstRow="1" bandRow="1">
                <a:noFill/>
                <a:tableStyleId>{5C22544A-7EE6-4342-B048-85BDC9FD1C3A}</a:tableStyleId>
              </a:tblPr>
              <a:tblGrid>
                <a:gridCol w="2735306">
                  <a:extLst>
                    <a:ext uri="{9D8B030D-6E8A-4147-A177-3AD203B41FA5}">
                      <a16:colId xmlns:a16="http://schemas.microsoft.com/office/drawing/2014/main" val="3941016690"/>
                    </a:ext>
                  </a:extLst>
                </a:gridCol>
                <a:gridCol w="374084">
                  <a:extLst>
                    <a:ext uri="{9D8B030D-6E8A-4147-A177-3AD203B41FA5}">
                      <a16:colId xmlns:a16="http://schemas.microsoft.com/office/drawing/2014/main" val="1056804538"/>
                    </a:ext>
                  </a:extLst>
                </a:gridCol>
                <a:gridCol w="1785317">
                  <a:extLst>
                    <a:ext uri="{9D8B030D-6E8A-4147-A177-3AD203B41FA5}">
                      <a16:colId xmlns:a16="http://schemas.microsoft.com/office/drawing/2014/main" val="4004776095"/>
                    </a:ext>
                  </a:extLst>
                </a:gridCol>
                <a:gridCol w="1827872">
                  <a:extLst>
                    <a:ext uri="{9D8B030D-6E8A-4147-A177-3AD203B41FA5}">
                      <a16:colId xmlns:a16="http://schemas.microsoft.com/office/drawing/2014/main" val="2742610354"/>
                    </a:ext>
                  </a:extLst>
                </a:gridCol>
                <a:gridCol w="1598766">
                  <a:extLst>
                    <a:ext uri="{9D8B030D-6E8A-4147-A177-3AD203B41FA5}">
                      <a16:colId xmlns:a16="http://schemas.microsoft.com/office/drawing/2014/main" val="3170588509"/>
                    </a:ext>
                  </a:extLst>
                </a:gridCol>
              </a:tblGrid>
              <a:tr h="1313033">
                <a:tc gridSpan="2">
                  <a:txBody>
                    <a:bodyPr/>
                    <a:lstStyle/>
                    <a:p>
                      <a:r>
                        <a:rPr lang="en-US" sz="1800" b="1" cap="none" spc="0" dirty="0">
                          <a:solidFill>
                            <a:schemeClr val="tx1"/>
                          </a:solidFill>
                        </a:rPr>
                        <a:t>OCTOBER 1</a:t>
                      </a:r>
                      <a:r>
                        <a:rPr lang="en-US" sz="1800" b="1" cap="none" spc="0" baseline="30000" dirty="0">
                          <a:solidFill>
                            <a:schemeClr val="tx1"/>
                          </a:solidFill>
                        </a:rPr>
                        <a:t>ST</a:t>
                      </a:r>
                      <a:r>
                        <a:rPr lang="en-US" sz="1800" b="1" cap="none" spc="0" dirty="0">
                          <a:solidFill>
                            <a:schemeClr val="tx1"/>
                          </a:solidFill>
                        </a:rPr>
                        <a:t> CERTIFIED PROPERTY VALUES</a:t>
                      </a:r>
                    </a:p>
                  </a:txBody>
                  <a:tcPr marL="72029" marR="319217" marT="20580" marB="154349" anchor="b">
                    <a:lnL w="12700" cmpd="sng">
                      <a:noFill/>
                    </a:lnL>
                    <a:lnR w="12700" cmpd="sng">
                      <a:noFill/>
                    </a:lnR>
                    <a:lnT w="9525" cap="flat" cmpd="sng" algn="ctr">
                      <a:noFill/>
                      <a:prstDash val="solid"/>
                    </a:lnT>
                    <a:lnB w="38100" cmpd="sng">
                      <a:noFill/>
                    </a:lnB>
                    <a:noFill/>
                  </a:tcPr>
                </a:tc>
                <a:tc hMerge="1">
                  <a:txBody>
                    <a:bodyPr/>
                    <a:lstStyle/>
                    <a:p>
                      <a:endParaRPr lang="en-US"/>
                    </a:p>
                  </a:txBody>
                  <a:tcPr/>
                </a:tc>
                <a:tc>
                  <a:txBody>
                    <a:bodyPr/>
                    <a:lstStyle/>
                    <a:p>
                      <a:endParaRPr lang="en-US" sz="1800" b="1" cap="none" spc="0" dirty="0">
                        <a:solidFill>
                          <a:schemeClr val="tx1"/>
                        </a:solidFill>
                      </a:endParaRPr>
                    </a:p>
                  </a:txBody>
                  <a:tcPr marL="72029" marR="319217" marT="20580" marB="154349" anchor="b">
                    <a:lnL w="12700" cmpd="sng">
                      <a:noFill/>
                    </a:lnL>
                    <a:lnR w="12700" cmpd="sng">
                      <a:noFill/>
                    </a:lnR>
                    <a:lnT w="9525" cap="flat" cmpd="sng" algn="ctr">
                      <a:noFill/>
                      <a:prstDash val="solid"/>
                    </a:lnT>
                    <a:lnB w="38100" cmpd="sng">
                      <a:noFill/>
                    </a:lnB>
                    <a:noFill/>
                  </a:tcPr>
                </a:tc>
                <a:tc>
                  <a:txBody>
                    <a:bodyPr/>
                    <a:lstStyle/>
                    <a:p>
                      <a:endParaRPr lang="en-US" sz="1800" b="1" cap="none" spc="0" dirty="0">
                        <a:solidFill>
                          <a:schemeClr val="tx1"/>
                        </a:solidFill>
                      </a:endParaRPr>
                    </a:p>
                  </a:txBody>
                  <a:tcPr marL="72029" marR="319217" marT="20580" marB="154349" anchor="b">
                    <a:lnL w="12700" cmpd="sng">
                      <a:noFill/>
                    </a:lnL>
                    <a:lnR w="12700" cmpd="sng">
                      <a:noFill/>
                    </a:lnR>
                    <a:lnT w="9525" cap="flat" cmpd="sng" algn="ctr">
                      <a:noFill/>
                      <a:prstDash val="solid"/>
                    </a:lnT>
                    <a:lnB w="38100" cmpd="sng">
                      <a:noFill/>
                    </a:lnB>
                    <a:noFill/>
                  </a:tcPr>
                </a:tc>
                <a:tc>
                  <a:txBody>
                    <a:bodyPr/>
                    <a:lstStyle/>
                    <a:p>
                      <a:endParaRPr lang="en-US" sz="1800" b="1" cap="none" spc="0" dirty="0">
                        <a:solidFill>
                          <a:schemeClr val="tx1"/>
                        </a:solidFill>
                      </a:endParaRPr>
                    </a:p>
                  </a:txBody>
                  <a:tcPr marL="72029" marR="319217" marT="20580" marB="1543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3888622742"/>
                  </a:ext>
                </a:extLst>
              </a:tr>
              <a:tr h="543152">
                <a:tc gridSpan="2">
                  <a:txBody>
                    <a:bodyPr/>
                    <a:lstStyle/>
                    <a:p>
                      <a:r>
                        <a:rPr lang="en-US" sz="1800" b="1" cap="none" spc="0" dirty="0">
                          <a:solidFill>
                            <a:schemeClr val="tx1"/>
                          </a:solidFill>
                        </a:rPr>
                        <a:t>MUNICIPALITY</a:t>
                      </a:r>
                    </a:p>
                  </a:txBody>
                  <a:tcPr marL="72029" marR="319217" marT="20580" marB="154349" anchor="b">
                    <a:lnL w="12700" cmpd="sng">
                      <a:noFill/>
                    </a:lnL>
                    <a:lnR w="12700" cmpd="sng">
                      <a:noFill/>
                    </a:lnR>
                    <a:lnT w="9525" cap="flat" cmpd="sng" algn="ctr">
                      <a:noFill/>
                      <a:prstDash val="solid"/>
                    </a:lnT>
                    <a:lnB w="38100" cmpd="sng">
                      <a:noFill/>
                    </a:lnB>
                    <a:noFill/>
                  </a:tcPr>
                </a:tc>
                <a:tc hMerge="1">
                  <a:txBody>
                    <a:bodyPr/>
                    <a:lstStyle/>
                    <a:p>
                      <a:endParaRPr lang="en-US" sz="3700" dirty="0">
                        <a:solidFill>
                          <a:schemeClr val="tx1">
                            <a:lumMod val="75000"/>
                            <a:lumOff val="25000"/>
                          </a:schemeClr>
                        </a:solidFill>
                      </a:endParaRPr>
                    </a:p>
                  </a:txBody>
                  <a:tcPr marL="472780" marR="283668" marT="283668" marB="283668">
                    <a:lnL w="12700" cmpd="sng">
                      <a:noFill/>
                      <a:prstDash val="solid"/>
                    </a:lnL>
                    <a:lnR w="12700" cmpd="sng">
                      <a:noFill/>
                      <a:prstDash val="solid"/>
                    </a:lnR>
                    <a:lnT w="19050" cap="flat" cmpd="sng" algn="ctr">
                      <a:solidFill>
                        <a:srgbClr val="8F9A9D">
                          <a:alpha val="60000"/>
                        </a:srgbClr>
                      </a:solidFill>
                      <a:prstDash val="solid"/>
                    </a:lnT>
                    <a:lnB w="12700" cmpd="sng">
                      <a:noFill/>
                      <a:prstDash val="solid"/>
                    </a:lnB>
                    <a:noFill/>
                  </a:tcPr>
                </a:tc>
                <a:tc>
                  <a:txBody>
                    <a:bodyPr/>
                    <a:lstStyle/>
                    <a:p>
                      <a:r>
                        <a:rPr lang="en-US" sz="1800" b="1" cap="none" spc="0" dirty="0">
                          <a:solidFill>
                            <a:schemeClr val="tx1"/>
                          </a:solidFill>
                        </a:rPr>
                        <a:t>2022</a:t>
                      </a:r>
                    </a:p>
                  </a:txBody>
                  <a:tcPr marL="72029" marR="319217" marT="20580" marB="154349" anchor="b">
                    <a:lnL w="12700" cmpd="sng">
                      <a:noFill/>
                    </a:lnL>
                    <a:lnR w="12700" cmpd="sng">
                      <a:noFill/>
                    </a:lnR>
                    <a:lnT w="9525" cap="flat" cmpd="sng" algn="ctr">
                      <a:noFill/>
                      <a:prstDash val="solid"/>
                    </a:lnT>
                    <a:lnB w="38100" cmpd="sng">
                      <a:noFill/>
                    </a:lnB>
                    <a:noFill/>
                  </a:tcPr>
                </a:tc>
                <a:tc>
                  <a:txBody>
                    <a:bodyPr/>
                    <a:lstStyle/>
                    <a:p>
                      <a:r>
                        <a:rPr lang="en-US" sz="1800" b="1" cap="none" spc="0" dirty="0">
                          <a:solidFill>
                            <a:schemeClr val="tx1"/>
                          </a:solidFill>
                        </a:rPr>
                        <a:t>2023</a:t>
                      </a:r>
                    </a:p>
                  </a:txBody>
                  <a:tcPr marL="72029" marR="319217" marT="20580" marB="154349" anchor="b">
                    <a:lnL w="12700" cmpd="sng">
                      <a:noFill/>
                    </a:lnL>
                    <a:lnR w="12700" cmpd="sng">
                      <a:noFill/>
                    </a:lnR>
                    <a:lnT w="9525" cap="flat" cmpd="sng" algn="ctr">
                      <a:noFill/>
                      <a:prstDash val="solid"/>
                    </a:lnT>
                    <a:lnB w="38100" cmpd="sng">
                      <a:noFill/>
                    </a:lnB>
                    <a:noFill/>
                  </a:tcPr>
                </a:tc>
                <a:tc>
                  <a:txBody>
                    <a:bodyPr/>
                    <a:lstStyle/>
                    <a:p>
                      <a:r>
                        <a:rPr lang="en-US" sz="1800" b="1" cap="none" spc="0" dirty="0">
                          <a:solidFill>
                            <a:schemeClr val="tx1"/>
                          </a:solidFill>
                        </a:rPr>
                        <a:t>2024</a:t>
                      </a:r>
                    </a:p>
                  </a:txBody>
                  <a:tcPr marL="72029" marR="319217" marT="20580" marB="1543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495600859"/>
                  </a:ext>
                </a:extLst>
              </a:tr>
              <a:tr h="662421">
                <a:tc>
                  <a:txBody>
                    <a:bodyPr/>
                    <a:lstStyle/>
                    <a:p>
                      <a:r>
                        <a:rPr lang="en-US" sz="1400" cap="none" spc="0" dirty="0">
                          <a:solidFill>
                            <a:schemeClr val="tx1"/>
                          </a:solidFill>
                        </a:rPr>
                        <a:t>C. OF GLENDALE</a:t>
                      </a:r>
                    </a:p>
                  </a:txBody>
                  <a:tcPr marL="72029" marR="276655" marT="20580" marB="154349">
                    <a:lnL w="9525" cap="flat" cmpd="sng" algn="ctr">
                      <a:solidFill>
                        <a:schemeClr val="tx1"/>
                      </a:solidFill>
                      <a:prstDash val="solid"/>
                    </a:lnL>
                    <a:lnR w="12700" cmpd="sng">
                      <a:noFill/>
                      <a:prstDash val="solid"/>
                    </a:lnR>
                    <a:lnT w="38100" cmpd="sng">
                      <a:noFill/>
                    </a:lnT>
                    <a:lnB w="9525" cap="flat" cmpd="sng" algn="ctr">
                      <a:noFill/>
                      <a:prstDash val="solid"/>
                    </a:lnB>
                    <a:noFill/>
                  </a:tcPr>
                </a:tc>
                <a:tc>
                  <a:txBody>
                    <a:bodyPr/>
                    <a:lstStyle/>
                    <a:p>
                      <a:endParaRPr lang="en-US" sz="1400" cap="none" spc="0" dirty="0">
                        <a:solidFill>
                          <a:schemeClr val="tx1"/>
                        </a:solidFill>
                      </a:endParaRPr>
                    </a:p>
                  </a:txBody>
                  <a:tcPr marL="72029" marR="276655" marT="20580" marB="154349">
                    <a:lnL w="12700" cmpd="sng">
                      <a:noFill/>
                      <a:prstDash val="solid"/>
                    </a:lnL>
                    <a:lnR w="12700" cmpd="sng">
                      <a:noFill/>
                      <a:prstDash val="solid"/>
                    </a:lnR>
                    <a:lnT w="38100" cmpd="sng">
                      <a:noFill/>
                    </a:lnT>
                    <a:lnB w="9525" cap="flat" cmpd="sng" algn="ctr">
                      <a:noFill/>
                      <a:prstDash val="solid"/>
                    </a:lnB>
                    <a:noFill/>
                  </a:tcPr>
                </a:tc>
                <a:tc>
                  <a:txBody>
                    <a:bodyPr/>
                    <a:lstStyle/>
                    <a:p>
                      <a:r>
                        <a:rPr lang="en-US" sz="1400" cap="none" spc="0" dirty="0">
                          <a:solidFill>
                            <a:schemeClr val="tx1"/>
                          </a:solidFill>
                        </a:rPr>
                        <a:t>$2,130,969,877</a:t>
                      </a:r>
                    </a:p>
                  </a:txBody>
                  <a:tcPr marL="72029" marR="276655" marT="20580" marB="154349">
                    <a:lnL w="12700" cmpd="sng">
                      <a:noFill/>
                      <a:prstDash val="solid"/>
                    </a:lnL>
                    <a:lnR w="12700" cmpd="sng">
                      <a:noFill/>
                      <a:prstDash val="solid"/>
                    </a:lnR>
                    <a:lnT w="38100" cmpd="sng">
                      <a:noFill/>
                    </a:lnT>
                    <a:lnB w="9525" cap="flat" cmpd="sng" algn="ctr">
                      <a:noFill/>
                      <a:prstDash val="solid"/>
                    </a:lnB>
                    <a:noFill/>
                  </a:tcPr>
                </a:tc>
                <a:tc>
                  <a:txBody>
                    <a:bodyPr/>
                    <a:lstStyle/>
                    <a:p>
                      <a:r>
                        <a:rPr lang="en-US" sz="1400" cap="none" spc="0" dirty="0">
                          <a:solidFill>
                            <a:schemeClr val="tx1"/>
                          </a:solidFill>
                        </a:rPr>
                        <a:t>$2,383,248,113</a:t>
                      </a:r>
                    </a:p>
                  </a:txBody>
                  <a:tcPr marL="72029" marR="276655" marT="20580" marB="154349">
                    <a:lnL w="12700" cmpd="sng">
                      <a:noFill/>
                      <a:prstDash val="solid"/>
                    </a:lnL>
                    <a:lnR w="12700" cmpd="sng">
                      <a:noFill/>
                      <a:prstDash val="solid"/>
                    </a:lnR>
                    <a:lnT w="38100" cmpd="sng">
                      <a:noFill/>
                    </a:lnT>
                    <a:lnB w="9525" cap="flat" cmpd="sng" algn="ctr">
                      <a:noFill/>
                      <a:prstDash val="solid"/>
                    </a:lnB>
                    <a:noFill/>
                  </a:tcPr>
                </a:tc>
                <a:tc>
                  <a:txBody>
                    <a:bodyPr/>
                    <a:lstStyle/>
                    <a:p>
                      <a:r>
                        <a:rPr lang="en-US" sz="1400" cap="none" spc="0" dirty="0">
                          <a:solidFill>
                            <a:schemeClr val="tx1"/>
                          </a:solidFill>
                        </a:rPr>
                        <a:t>$2,370,785,503</a:t>
                      </a:r>
                    </a:p>
                    <a:p>
                      <a:endParaRPr lang="en-US" sz="1400" cap="none" spc="0" dirty="0">
                        <a:solidFill>
                          <a:schemeClr val="tx1"/>
                        </a:solidFill>
                      </a:endParaRPr>
                    </a:p>
                  </a:txBody>
                  <a:tcPr marL="72029" marR="276655" marT="20580" marB="154349">
                    <a:lnL w="12700" cmpd="sng">
                      <a:noFill/>
                      <a:prstDash val="solid"/>
                    </a:lnL>
                    <a:lnR w="12700" cmpd="sng">
                      <a:noFill/>
                      <a:prstDash val="solid"/>
                    </a:lnR>
                    <a:lnT w="38100" cmpd="sng">
                      <a:noFill/>
                    </a:lnT>
                    <a:lnB w="9525" cap="flat" cmpd="sng" algn="ctr">
                      <a:noFill/>
                      <a:prstDash val="solid"/>
                    </a:lnB>
                    <a:noFill/>
                  </a:tcPr>
                </a:tc>
                <a:extLst>
                  <a:ext uri="{0D108BD9-81ED-4DB2-BD59-A6C34878D82A}">
                    <a16:rowId xmlns:a16="http://schemas.microsoft.com/office/drawing/2014/main" val="637592126"/>
                  </a:ext>
                </a:extLst>
              </a:tr>
              <a:tr h="475563">
                <a:tc>
                  <a:txBody>
                    <a:bodyPr/>
                    <a:lstStyle/>
                    <a:p>
                      <a:r>
                        <a:rPr lang="en-US" sz="1400" cap="none" spc="0" dirty="0">
                          <a:solidFill>
                            <a:schemeClr val="tx1"/>
                          </a:solidFill>
                        </a:rPr>
                        <a:t>V. OF RIVER HILLS</a:t>
                      </a:r>
                    </a:p>
                  </a:txBody>
                  <a:tcPr marL="72029" marR="276655" marT="20580" marB="154349">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endParaRPr lang="en-US" sz="1400" cap="none" spc="0" dirty="0">
                        <a:solidFill>
                          <a:schemeClr val="tx1"/>
                        </a:solidFill>
                      </a:endParaRPr>
                    </a:p>
                  </a:txBody>
                  <a:tcPr marL="72029" marR="276655" marT="20580" marB="154349">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r>
                        <a:rPr lang="en-US" sz="1400" cap="none" spc="0" dirty="0">
                          <a:solidFill>
                            <a:schemeClr val="tx1"/>
                          </a:solidFill>
                        </a:rPr>
                        <a:t>$54,642,776</a:t>
                      </a:r>
                    </a:p>
                  </a:txBody>
                  <a:tcPr marL="72029" marR="276655" marT="20580" marB="154349">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r>
                        <a:rPr lang="en-US" sz="1400" cap="none" spc="0" dirty="0">
                          <a:solidFill>
                            <a:schemeClr val="tx1"/>
                          </a:solidFill>
                        </a:rPr>
                        <a:t>$63,878,082</a:t>
                      </a:r>
                    </a:p>
                  </a:txBody>
                  <a:tcPr marL="72029" marR="276655" marT="20580" marB="154349">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r>
                        <a:rPr lang="en-US" sz="1400" cap="none" spc="0" dirty="0">
                          <a:solidFill>
                            <a:schemeClr val="tx1"/>
                          </a:solidFill>
                        </a:rPr>
                        <a:t>$68,645,398</a:t>
                      </a:r>
                    </a:p>
                  </a:txBody>
                  <a:tcPr marL="72029" marR="276655" marT="20580" marB="154349">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1375204018"/>
                  </a:ext>
                </a:extLst>
              </a:tr>
            </a:tbl>
          </a:graphicData>
        </a:graphic>
      </p:graphicFrame>
    </p:spTree>
    <p:extLst>
      <p:ext uri="{BB962C8B-B14F-4D97-AF65-F5344CB8AC3E}">
        <p14:creationId xmlns:p14="http://schemas.microsoft.com/office/powerpoint/2010/main" val="3534451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AA1947-9226-EB5C-4881-48518ACAFB5E}"/>
            </a:ext>
          </a:extLst>
        </p:cNvPr>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BEDBA31E-10C3-D2C3-4F69-916F0FC43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EF1B4E24-1E1E-8E9B-6C51-56993112E52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62352" y="1019461"/>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3011476B-184E-E2AB-E52C-99F314DF4ACE}"/>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5" name="Table 4">
            <a:extLst>
              <a:ext uri="{FF2B5EF4-FFF2-40B4-BE49-F238E27FC236}">
                <a16:creationId xmlns:a16="http://schemas.microsoft.com/office/drawing/2014/main" id="{2244E63D-46F1-4A6B-0464-A3611295B28A}"/>
              </a:ext>
            </a:extLst>
          </p:cNvPr>
          <p:cNvGraphicFramePr>
            <a:graphicFrameLocks noGrp="1"/>
          </p:cNvGraphicFramePr>
          <p:nvPr>
            <p:extLst>
              <p:ext uri="{D42A27DB-BD31-4B8C-83A1-F6EECF244321}">
                <p14:modId xmlns:p14="http://schemas.microsoft.com/office/powerpoint/2010/main" val="2691278872"/>
              </p:ext>
            </p:extLst>
          </p:nvPr>
        </p:nvGraphicFramePr>
        <p:xfrm>
          <a:off x="2173208" y="2397211"/>
          <a:ext cx="6995844" cy="3590228"/>
        </p:xfrm>
        <a:graphic>
          <a:graphicData uri="http://schemas.openxmlformats.org/drawingml/2006/table">
            <a:tbl>
              <a:tblPr firstRow="1" bandRow="1">
                <a:noFill/>
                <a:tableStyleId>{5C22544A-7EE6-4342-B048-85BDC9FD1C3A}</a:tableStyleId>
              </a:tblPr>
              <a:tblGrid>
                <a:gridCol w="4779966">
                  <a:extLst>
                    <a:ext uri="{9D8B030D-6E8A-4147-A177-3AD203B41FA5}">
                      <a16:colId xmlns:a16="http://schemas.microsoft.com/office/drawing/2014/main" val="3941016690"/>
                    </a:ext>
                  </a:extLst>
                </a:gridCol>
                <a:gridCol w="2215878">
                  <a:extLst>
                    <a:ext uri="{9D8B030D-6E8A-4147-A177-3AD203B41FA5}">
                      <a16:colId xmlns:a16="http://schemas.microsoft.com/office/drawing/2014/main" val="2742610354"/>
                    </a:ext>
                  </a:extLst>
                </a:gridCol>
              </a:tblGrid>
              <a:tr h="982928">
                <a:tc>
                  <a:txBody>
                    <a:bodyPr/>
                    <a:lstStyle/>
                    <a:p>
                      <a:r>
                        <a:rPr lang="en-US" sz="1600" b="1" cap="none" spc="0" dirty="0">
                          <a:solidFill>
                            <a:schemeClr val="tx1"/>
                          </a:solidFill>
                        </a:rPr>
                        <a:t>Tax Levy</a:t>
                      </a:r>
                    </a:p>
                  </a:txBody>
                  <a:tcPr marL="0" marR="68327" marT="27331" marB="204980" anchor="b">
                    <a:lnL w="12700" cmpd="sng">
                      <a:noFill/>
                      <a:prstDash val="solid"/>
                    </a:lnL>
                    <a:lnR w="12700" cmpd="sng">
                      <a:noFill/>
                      <a:prstDash val="solid"/>
                    </a:lnR>
                    <a:lnT w="28575" cap="flat" cmpd="sng" algn="ctr">
                      <a:solidFill>
                        <a:schemeClr val="tx1"/>
                      </a:solidFill>
                      <a:prstDash val="solid"/>
                    </a:lnT>
                    <a:lnB w="12700" cmpd="sng">
                      <a:noFill/>
                      <a:prstDash val="solid"/>
                    </a:lnB>
                    <a:noFill/>
                  </a:tcPr>
                </a:tc>
                <a:tc>
                  <a:txBody>
                    <a:bodyPr/>
                    <a:lstStyle/>
                    <a:p>
                      <a:r>
                        <a:rPr lang="en-US" sz="1500" b="1" cap="none" spc="0">
                          <a:solidFill>
                            <a:schemeClr val="tx1"/>
                          </a:solidFill>
                        </a:rPr>
                        <a:t>Approved </a:t>
                      </a:r>
                    </a:p>
                    <a:p>
                      <a:r>
                        <a:rPr lang="en-US" sz="1500" b="1" cap="none" spc="0">
                          <a:solidFill>
                            <a:schemeClr val="tx1"/>
                          </a:solidFill>
                        </a:rPr>
                        <a:t>$4.5 Million </a:t>
                      </a:r>
                    </a:p>
                    <a:p>
                      <a:r>
                        <a:rPr lang="en-US" sz="1500" b="1" cap="none" spc="0">
                          <a:solidFill>
                            <a:schemeClr val="tx1"/>
                          </a:solidFill>
                        </a:rPr>
                        <a:t>Referendum</a:t>
                      </a:r>
                    </a:p>
                  </a:txBody>
                  <a:tcPr marL="0" marR="68327" marT="27331" marB="204980" anchor="b">
                    <a:lnL w="12700" cmpd="sng">
                      <a:noFill/>
                      <a:prstDash val="solid"/>
                    </a:lnL>
                    <a:lnR w="12700" cmpd="sng">
                      <a:noFill/>
                      <a:prstDash val="solid"/>
                    </a:lnR>
                    <a:lnT w="28575" cap="flat" cmpd="sng" algn="ctr">
                      <a:solidFill>
                        <a:schemeClr val="tx1"/>
                      </a:solidFill>
                      <a:prstDash val="solid"/>
                    </a:lnT>
                    <a:lnB w="12700" cmpd="sng">
                      <a:noFill/>
                      <a:prstDash val="solid"/>
                    </a:lnB>
                    <a:noFill/>
                  </a:tcPr>
                </a:tc>
                <a:extLst>
                  <a:ext uri="{0D108BD9-81ED-4DB2-BD59-A6C34878D82A}">
                    <a16:rowId xmlns:a16="http://schemas.microsoft.com/office/drawing/2014/main" val="495600859"/>
                  </a:ext>
                </a:extLst>
              </a:tr>
              <a:tr h="521460">
                <a:tc>
                  <a:txBody>
                    <a:bodyPr/>
                    <a:lstStyle/>
                    <a:p>
                      <a:r>
                        <a:rPr lang="en-US" sz="1500" b="1" cap="none" spc="0">
                          <a:solidFill>
                            <a:schemeClr val="tx1"/>
                          </a:solidFill>
                        </a:rPr>
                        <a:t>Fund 10 General</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r>
                        <a:rPr lang="en-US" sz="1500" b="1" cap="none" spc="0" dirty="0">
                          <a:solidFill>
                            <a:schemeClr val="tx1"/>
                          </a:solidFill>
                        </a:rPr>
                        <a:t>$18,057,867</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637592126"/>
                  </a:ext>
                </a:extLst>
              </a:tr>
              <a:tr h="521460">
                <a:tc>
                  <a:txBody>
                    <a:bodyPr/>
                    <a:lstStyle/>
                    <a:p>
                      <a:r>
                        <a:rPr lang="en-US" sz="1500" cap="none" spc="0" dirty="0">
                          <a:solidFill>
                            <a:schemeClr val="tx1"/>
                          </a:solidFill>
                        </a:rPr>
                        <a:t>Fund 38 Non-Referendum Debt</a:t>
                      </a:r>
                    </a:p>
                  </a:txBody>
                  <a:tcPr marL="0" marR="68327" marT="27331" marB="204980">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r>
                        <a:rPr lang="en-US" sz="1500" cap="none" spc="0" dirty="0">
                          <a:solidFill>
                            <a:schemeClr val="tx1"/>
                          </a:solidFill>
                        </a:rPr>
                        <a:t>$   423,626</a:t>
                      </a:r>
                    </a:p>
                  </a:txBody>
                  <a:tcPr marL="0" marR="68327" marT="27331" marB="204980">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375204018"/>
                  </a:ext>
                </a:extLst>
              </a:tr>
              <a:tr h="521460">
                <a:tc>
                  <a:txBody>
                    <a:bodyPr/>
                    <a:lstStyle/>
                    <a:p>
                      <a:r>
                        <a:rPr lang="en-US" sz="1500" cap="none" spc="0">
                          <a:solidFill>
                            <a:schemeClr val="tx1"/>
                          </a:solidFill>
                        </a:rPr>
                        <a:t>Fund 80 Community Service</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r>
                        <a:rPr lang="en-US" sz="1500" cap="none" spc="0" dirty="0">
                          <a:solidFill>
                            <a:schemeClr val="tx1"/>
                          </a:solidFill>
                        </a:rPr>
                        <a:t>$0</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extLst>
                  <a:ext uri="{0D108BD9-81ED-4DB2-BD59-A6C34878D82A}">
                    <a16:rowId xmlns:a16="http://schemas.microsoft.com/office/drawing/2014/main" val="3945368022"/>
                  </a:ext>
                </a:extLst>
              </a:tr>
              <a:tr h="521460">
                <a:tc>
                  <a:txBody>
                    <a:bodyPr/>
                    <a:lstStyle/>
                    <a:p>
                      <a:r>
                        <a:rPr lang="en-US" sz="1500" cap="none" spc="0">
                          <a:solidFill>
                            <a:schemeClr val="tx1"/>
                          </a:solidFill>
                        </a:rPr>
                        <a:t>Total Levy</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500" cap="none" spc="0" dirty="0">
                          <a:solidFill>
                            <a:schemeClr val="tx1"/>
                          </a:solidFill>
                        </a:rPr>
                        <a:t>$18,481,493</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9979014"/>
                  </a:ext>
                </a:extLst>
              </a:tr>
              <a:tr h="521460">
                <a:tc>
                  <a:txBody>
                    <a:bodyPr/>
                    <a:lstStyle/>
                    <a:p>
                      <a:r>
                        <a:rPr lang="en-US" sz="1500" b="1" cap="none" spc="0" dirty="0">
                          <a:solidFill>
                            <a:schemeClr val="tx1"/>
                          </a:solidFill>
                        </a:rPr>
                        <a:t>Levy Rate</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gradFill>
                      <a:gsLst>
                        <a:gs pos="7997">
                          <a:srgbClr val="DCF0FA"/>
                        </a:gs>
                        <a:gs pos="0">
                          <a:schemeClr val="accent1">
                            <a:lumMod val="5000"/>
                            <a:lumOff val="95000"/>
                          </a:schemeClr>
                        </a:gs>
                        <a:gs pos="49980">
                          <a:srgbClr val="76C5E9"/>
                        </a:gs>
                        <a:gs pos="5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en-US" sz="1500" cap="none" spc="0" dirty="0">
                          <a:solidFill>
                            <a:schemeClr val="tx1"/>
                          </a:solidFill>
                        </a:rPr>
                        <a:t>$7.58</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gradFill>
                      <a:gsLst>
                        <a:gs pos="7997">
                          <a:srgbClr val="DCF0FA"/>
                        </a:gs>
                        <a:gs pos="0">
                          <a:schemeClr val="accent1">
                            <a:lumMod val="5000"/>
                            <a:lumOff val="95000"/>
                          </a:schemeClr>
                        </a:gs>
                        <a:gs pos="49980">
                          <a:srgbClr val="76C5E9"/>
                        </a:gs>
                        <a:gs pos="5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50509150"/>
                  </a:ext>
                </a:extLst>
              </a:tr>
            </a:tbl>
          </a:graphicData>
        </a:graphic>
      </p:graphicFrame>
    </p:spTree>
    <p:extLst>
      <p:ext uri="{BB962C8B-B14F-4D97-AF65-F5344CB8AC3E}">
        <p14:creationId xmlns:p14="http://schemas.microsoft.com/office/powerpoint/2010/main" val="517944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8D2AD1-6FC2-7EBF-BF51-6551814A8AB7}"/>
            </a:ext>
          </a:extLst>
        </p:cNvPr>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9190D7A4-2B84-BCCE-297F-7A84C333DA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C56E7CE2-9344-B80C-4DCE-F5B1D38EC70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56592" y="1029111"/>
            <a:ext cx="11139778" cy="2311503"/>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1F3E745A-6D0B-60C8-4F96-03620E2E87DC}"/>
              </a:ext>
            </a:extLst>
          </p:cNvPr>
          <p:cNvSpPr>
            <a:spLocks noGrp="1"/>
          </p:cNvSpPr>
          <p:nvPr>
            <p:ph idx="1"/>
          </p:nvPr>
        </p:nvSpPr>
        <p:spPr>
          <a:xfrm>
            <a:off x="5246415" y="4230094"/>
            <a:ext cx="6235268" cy="1800164"/>
          </a:xfrm>
        </p:spPr>
        <p:txBody>
          <a:bodyPr anchor="t">
            <a:normAutofit/>
          </a:bodyPr>
          <a:lstStyle/>
          <a:p>
            <a:pPr lvl="1"/>
            <a:endParaRPr lang="en-US" sz="2000"/>
          </a:p>
          <a:p>
            <a:pPr lvl="1"/>
            <a:endParaRPr lang="en-US" sz="2000"/>
          </a:p>
        </p:txBody>
      </p:sp>
      <p:sp>
        <p:nvSpPr>
          <p:cNvPr id="114" name="Rectangle 113">
            <a:extLst>
              <a:ext uri="{FF2B5EF4-FFF2-40B4-BE49-F238E27FC236}">
                <a16:creationId xmlns:a16="http://schemas.microsoft.com/office/drawing/2014/main" id="{54D2B668-8193-98CA-A8DC-05579B67B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9252B4D4-543C-1EC5-5061-1B0985997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921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2E9EF4-614C-0FA5-E949-48E085D2A03B}"/>
            </a:ext>
          </a:extLst>
        </p:cNvPr>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E7291E1B-42D3-DF0A-4E0E-36955B412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7A952785-AC17-2167-B60A-988906C8028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8583" y="548237"/>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8F560AB0-661E-B489-7EAF-C7F01B7B62AE}"/>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3" name="Table 2">
            <a:extLst>
              <a:ext uri="{FF2B5EF4-FFF2-40B4-BE49-F238E27FC236}">
                <a16:creationId xmlns:a16="http://schemas.microsoft.com/office/drawing/2014/main" id="{DC1EDF6C-5719-FC57-5255-836915583C6D}"/>
              </a:ext>
            </a:extLst>
          </p:cNvPr>
          <p:cNvGraphicFramePr>
            <a:graphicFrameLocks noGrp="1"/>
          </p:cNvGraphicFramePr>
          <p:nvPr>
            <p:extLst>
              <p:ext uri="{D42A27DB-BD31-4B8C-83A1-F6EECF244321}">
                <p14:modId xmlns:p14="http://schemas.microsoft.com/office/powerpoint/2010/main" val="1322308862"/>
              </p:ext>
            </p:extLst>
          </p:nvPr>
        </p:nvGraphicFramePr>
        <p:xfrm>
          <a:off x="2125302" y="1924500"/>
          <a:ext cx="7043749" cy="3858739"/>
        </p:xfrm>
        <a:graphic>
          <a:graphicData uri="http://schemas.openxmlformats.org/drawingml/2006/table">
            <a:tbl>
              <a:tblPr firstRow="1" bandRow="1">
                <a:noFill/>
                <a:tableStyleId>{8799B23B-EC83-4686-B30A-512413B5E67A}</a:tableStyleId>
              </a:tblPr>
              <a:tblGrid>
                <a:gridCol w="5161120">
                  <a:extLst>
                    <a:ext uri="{9D8B030D-6E8A-4147-A177-3AD203B41FA5}">
                      <a16:colId xmlns:a16="http://schemas.microsoft.com/office/drawing/2014/main" val="1445151960"/>
                    </a:ext>
                  </a:extLst>
                </a:gridCol>
                <a:gridCol w="1882629">
                  <a:extLst>
                    <a:ext uri="{9D8B030D-6E8A-4147-A177-3AD203B41FA5}">
                      <a16:colId xmlns:a16="http://schemas.microsoft.com/office/drawing/2014/main" val="705552629"/>
                    </a:ext>
                  </a:extLst>
                </a:gridCol>
              </a:tblGrid>
              <a:tr h="1145598">
                <a:tc>
                  <a:txBody>
                    <a:bodyPr/>
                    <a:lstStyle/>
                    <a:p>
                      <a:r>
                        <a:rPr lang="en-US" sz="1800" b="1" cap="none" spc="0" dirty="0">
                          <a:solidFill>
                            <a:schemeClr val="tx1"/>
                          </a:solidFill>
                        </a:rPr>
                        <a:t>Fund 10</a:t>
                      </a:r>
                    </a:p>
                    <a:p>
                      <a:r>
                        <a:rPr lang="en-US" sz="1800" b="1" cap="none" spc="0" dirty="0">
                          <a:solidFill>
                            <a:schemeClr val="tx1"/>
                          </a:solidFill>
                        </a:rPr>
                        <a:t>General</a:t>
                      </a:r>
                    </a:p>
                  </a:txBody>
                  <a:tcPr marL="54775" marR="54775" marT="199770" marB="109549" anchor="b">
                    <a:lnL w="12700" cmpd="sng">
                      <a:noFill/>
                    </a:lnL>
                    <a:lnR w="12700" cmpd="sng">
                      <a:noFill/>
                    </a:lnR>
                    <a:lnT w="9525" cap="flat" cmpd="sng" algn="ctr">
                      <a:noFill/>
                      <a:prstDash val="solid"/>
                    </a:lnT>
                    <a:lnB w="38100" cmpd="sng">
                      <a:noFill/>
                    </a:lnB>
                    <a:noFill/>
                  </a:tcPr>
                </a:tc>
                <a:tc>
                  <a:txBody>
                    <a:bodyPr/>
                    <a:lstStyle/>
                    <a:p>
                      <a:r>
                        <a:rPr lang="en-US" sz="1900" b="1" cap="none" spc="0" dirty="0">
                          <a:solidFill>
                            <a:schemeClr val="tx1"/>
                          </a:solidFill>
                        </a:rPr>
                        <a:t>Without $4.5 Million Referendum</a:t>
                      </a:r>
                    </a:p>
                  </a:txBody>
                  <a:tcPr marL="54775" marR="54775" marT="199770" marB="10954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689891">
                <a:tc>
                  <a:txBody>
                    <a:bodyPr/>
                    <a:lstStyle/>
                    <a:p>
                      <a:r>
                        <a:rPr lang="en-US" sz="1600" b="1" cap="none" spc="0" dirty="0">
                          <a:solidFill>
                            <a:schemeClr val="tx1"/>
                          </a:solidFill>
                        </a:rPr>
                        <a:t>Beginning Fund Balance 7/01/2024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lnB>
                    <a:noFill/>
                  </a:tcPr>
                </a:tc>
                <a:tc>
                  <a:txBody>
                    <a:bodyPr/>
                    <a:lstStyle/>
                    <a:p>
                      <a:r>
                        <a:rPr lang="en-US" sz="1600" b="1" cap="none" spc="0" dirty="0">
                          <a:solidFill>
                            <a:schemeClr val="tx1"/>
                          </a:solidFill>
                        </a:rPr>
                        <a:t>$ (1,627,534)</a:t>
                      </a:r>
                    </a:p>
                  </a:txBody>
                  <a:tcPr marL="54775" marR="54775" marT="173134" marB="109549">
                    <a:lnL w="12700" cmpd="sng">
                      <a:noFill/>
                      <a:prstDash val="solid"/>
                    </a:lnL>
                    <a:lnR w="12700" cmpd="sng">
                      <a:noFill/>
                      <a:prstDash val="solid"/>
                    </a:lnR>
                    <a:lnT w="38100" cmpd="sng">
                      <a:noFill/>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363651518"/>
                  </a:ext>
                </a:extLst>
              </a:tr>
              <a:tr h="530595">
                <a:tc>
                  <a:txBody>
                    <a:bodyPr/>
                    <a:lstStyle/>
                    <a:p>
                      <a:r>
                        <a:rPr lang="en-US" sz="1600" cap="none" spc="0" dirty="0">
                          <a:solidFill>
                            <a:schemeClr val="tx1"/>
                          </a:solidFill>
                        </a:rPr>
                        <a:t>Revenues</a:t>
                      </a: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cap="none" spc="0" dirty="0">
                          <a:solidFill>
                            <a:schemeClr val="tx1"/>
                          </a:solidFill>
                        </a:rPr>
                        <a:t>$ 22,403,542</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689891">
                <a:tc>
                  <a:txBody>
                    <a:bodyPr/>
                    <a:lstStyle/>
                    <a:p>
                      <a:r>
                        <a:rPr lang="en-US" sz="1600" cap="none" spc="0" dirty="0">
                          <a:solidFill>
                            <a:schemeClr val="tx1"/>
                          </a:solidFill>
                        </a:rPr>
                        <a:t>Expenses</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r>
                        <a:rPr lang="en-US" sz="1600" cap="none" spc="0" dirty="0">
                          <a:solidFill>
                            <a:schemeClr val="tx1"/>
                          </a:solidFill>
                        </a:rPr>
                        <a:t>$19,104,508</a:t>
                      </a:r>
                    </a:p>
                  </a:txBody>
                  <a:tcPr marL="54775" marR="54775" marT="173134" marB="109549">
                    <a:lnL w="12700" cmpd="sng">
                      <a:noFill/>
                      <a:prstDash val="solid"/>
                    </a:lnL>
                    <a:lnR w="12700" cmpd="sng">
                      <a:noFill/>
                      <a:prstDash val="solid"/>
                    </a:lnR>
                    <a:lnT w="12700" cmpd="sng">
                      <a:noFill/>
                      <a:prstDash val="soli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11192299"/>
                  </a:ext>
                </a:extLst>
              </a:tr>
              <a:tr h="530595">
                <a:tc>
                  <a:txBody>
                    <a:bodyPr/>
                    <a:lstStyle/>
                    <a:p>
                      <a:r>
                        <a:rPr lang="en-US" sz="1600" b="1" cap="none" spc="0" dirty="0">
                          <a:solidFill>
                            <a:schemeClr val="tx1"/>
                          </a:solidFill>
                        </a:rPr>
                        <a:t>Ending Fund Balance 6/30/2025</a:t>
                      </a:r>
                    </a:p>
                    <a:p>
                      <a:endParaRPr lang="en-US" sz="1600" b="1" cap="none" spc="0" dirty="0">
                        <a:solidFill>
                          <a:schemeClr val="tx1"/>
                        </a:solidFill>
                      </a:endParaRPr>
                    </a:p>
                  </a:txBody>
                  <a:tcPr marL="54775" marR="54775" marT="173134" marB="109549">
                    <a:lnL w="12700" cmpd="sng">
                      <a:noFill/>
                      <a:prstDash val="solid"/>
                    </a:lnL>
                    <a:lnR w="12700" cmpd="sng">
                      <a:noFill/>
                      <a:prstDash val="solid"/>
                    </a:lnR>
                    <a:lnT w="12700" cap="flat" cmpd="sng" algn="ctr">
                      <a:solidFill>
                        <a:schemeClr val="accent1"/>
                      </a:solidFill>
                      <a:prstDash val="solid"/>
                    </a:lnT>
                    <a:lnB w="12700" cmpd="sng">
                      <a:noFill/>
                      <a:prstDash val="solid"/>
                    </a:lnB>
                    <a:solidFill>
                      <a:schemeClr val="bg1">
                        <a:lumMod val="95000"/>
                      </a:schemeClr>
                    </a:solidFill>
                  </a:tcPr>
                </a:tc>
                <a:tc>
                  <a:txBody>
                    <a:bodyPr/>
                    <a:lstStyle/>
                    <a:p>
                      <a:r>
                        <a:rPr lang="en-US" sz="1600" b="1" cap="none" spc="0" dirty="0">
                          <a:solidFill>
                            <a:schemeClr val="tx1"/>
                          </a:solidFill>
                        </a:rPr>
                        <a:t>$ 1,671,500</a:t>
                      </a:r>
                    </a:p>
                  </a:txBody>
                  <a:tcPr marL="54775" marR="54775" marT="173134" marB="109549">
                    <a:lnL w="12700" cmpd="sng">
                      <a:noFill/>
                      <a:prstDash val="solid"/>
                    </a:lnL>
                    <a:lnR w="12700" cmpd="sng">
                      <a:noFill/>
                      <a:prstDash val="solid"/>
                    </a:lnR>
                    <a:lnT w="12700" cap="flat" cmpd="sng" algn="ctr">
                      <a:solidFill>
                        <a:schemeClr val="accent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561452183"/>
                  </a:ext>
                </a:extLst>
              </a:tr>
            </a:tbl>
          </a:graphicData>
        </a:graphic>
      </p:graphicFrame>
      <p:sp>
        <p:nvSpPr>
          <p:cNvPr id="5" name="TextBox 4">
            <a:extLst>
              <a:ext uri="{FF2B5EF4-FFF2-40B4-BE49-F238E27FC236}">
                <a16:creationId xmlns:a16="http://schemas.microsoft.com/office/drawing/2014/main" id="{62578664-9702-B956-EBF7-8C3C0FB77C20}"/>
              </a:ext>
            </a:extLst>
          </p:cNvPr>
          <p:cNvSpPr txBox="1"/>
          <p:nvPr/>
        </p:nvSpPr>
        <p:spPr>
          <a:xfrm>
            <a:off x="1688123" y="6120714"/>
            <a:ext cx="8528539" cy="646331"/>
          </a:xfrm>
          <a:prstGeom prst="rect">
            <a:avLst/>
          </a:prstGeom>
          <a:noFill/>
        </p:spPr>
        <p:txBody>
          <a:bodyPr wrap="square" rtlCol="0">
            <a:spAutoFit/>
          </a:bodyPr>
          <a:lstStyle/>
          <a:p>
            <a:r>
              <a:rPr lang="en-US" dirty="0"/>
              <a:t>With approval of a $4.5 million referendum a portion of the fund balance at 6/3025 will be used to fund expenses in the 2025-26 fiscal year.</a:t>
            </a:r>
          </a:p>
        </p:txBody>
      </p:sp>
    </p:spTree>
    <p:extLst>
      <p:ext uri="{BB962C8B-B14F-4D97-AF65-F5344CB8AC3E}">
        <p14:creationId xmlns:p14="http://schemas.microsoft.com/office/powerpoint/2010/main" val="201744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27D21E9-DB09-8180-FCAF-7383519D298A}"/>
            </a:ext>
          </a:extLst>
        </p:cNvPr>
        <p:cNvGrpSpPr/>
        <p:nvPr/>
      </p:nvGrpSpPr>
      <p:grpSpPr>
        <a:xfrm>
          <a:off x="0" y="0"/>
          <a:ext cx="0" cy="0"/>
          <a:chOff x="0" y="0"/>
          <a:chExt cx="0" cy="0"/>
        </a:xfrm>
      </p:grpSpPr>
      <p:sp useBgFill="1">
        <p:nvSpPr>
          <p:cNvPr id="132" name="Rectangle 131">
            <a:extLst>
              <a:ext uri="{FF2B5EF4-FFF2-40B4-BE49-F238E27FC236}">
                <a16:creationId xmlns:a16="http://schemas.microsoft.com/office/drawing/2014/main" id="{76627EA5-F07B-9C94-737A-1E8330DE80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741A9508-BCC0-3A93-892A-2712BC6B9AD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62352" y="1019461"/>
            <a:ext cx="5171299" cy="107304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09B6940D-29AC-7E16-2104-B9F9D4488CF9}"/>
              </a:ext>
            </a:extLst>
          </p:cNvPr>
          <p:cNvSpPr>
            <a:spLocks noGrp="1"/>
          </p:cNvSpPr>
          <p:nvPr>
            <p:ph idx="1"/>
          </p:nvPr>
        </p:nvSpPr>
        <p:spPr>
          <a:xfrm>
            <a:off x="6182500" y="4460789"/>
            <a:ext cx="5130957" cy="1659925"/>
          </a:xfrm>
        </p:spPr>
        <p:txBody>
          <a:bodyPr anchor="ctr">
            <a:normAutofit/>
          </a:bodyPr>
          <a:lstStyle/>
          <a:p>
            <a:pPr lvl="1"/>
            <a:endParaRPr lang="en-US" sz="2000"/>
          </a:p>
          <a:p>
            <a:pPr lvl="1"/>
            <a:endParaRPr lang="en-US" sz="2000"/>
          </a:p>
        </p:txBody>
      </p:sp>
      <p:graphicFrame>
        <p:nvGraphicFramePr>
          <p:cNvPr id="5" name="Table 4">
            <a:extLst>
              <a:ext uri="{FF2B5EF4-FFF2-40B4-BE49-F238E27FC236}">
                <a16:creationId xmlns:a16="http://schemas.microsoft.com/office/drawing/2014/main" id="{6A18A674-A62E-0448-39F3-A7E1BD428EEF}"/>
              </a:ext>
            </a:extLst>
          </p:cNvPr>
          <p:cNvGraphicFramePr>
            <a:graphicFrameLocks noGrp="1"/>
          </p:cNvGraphicFramePr>
          <p:nvPr>
            <p:extLst>
              <p:ext uri="{D42A27DB-BD31-4B8C-83A1-F6EECF244321}">
                <p14:modId xmlns:p14="http://schemas.microsoft.com/office/powerpoint/2010/main" val="1232880923"/>
              </p:ext>
            </p:extLst>
          </p:nvPr>
        </p:nvGraphicFramePr>
        <p:xfrm>
          <a:off x="2173208" y="2397211"/>
          <a:ext cx="6089715" cy="4078178"/>
        </p:xfrm>
        <a:graphic>
          <a:graphicData uri="http://schemas.openxmlformats.org/drawingml/2006/table">
            <a:tbl>
              <a:tblPr firstRow="1" bandRow="1">
                <a:noFill/>
                <a:tableStyleId>{5C22544A-7EE6-4342-B048-85BDC9FD1C3A}</a:tableStyleId>
              </a:tblPr>
              <a:tblGrid>
                <a:gridCol w="4160846">
                  <a:extLst>
                    <a:ext uri="{9D8B030D-6E8A-4147-A177-3AD203B41FA5}">
                      <a16:colId xmlns:a16="http://schemas.microsoft.com/office/drawing/2014/main" val="3941016690"/>
                    </a:ext>
                  </a:extLst>
                </a:gridCol>
                <a:gridCol w="1928869">
                  <a:extLst>
                    <a:ext uri="{9D8B030D-6E8A-4147-A177-3AD203B41FA5}">
                      <a16:colId xmlns:a16="http://schemas.microsoft.com/office/drawing/2014/main" val="3170588509"/>
                    </a:ext>
                  </a:extLst>
                </a:gridCol>
              </a:tblGrid>
              <a:tr h="1116518">
                <a:tc>
                  <a:txBody>
                    <a:bodyPr/>
                    <a:lstStyle/>
                    <a:p>
                      <a:r>
                        <a:rPr lang="en-US" sz="1600" b="1" cap="none" spc="0" dirty="0">
                          <a:solidFill>
                            <a:schemeClr val="tx1"/>
                          </a:solidFill>
                        </a:rPr>
                        <a:t>Tax Levy</a:t>
                      </a:r>
                    </a:p>
                  </a:txBody>
                  <a:tcPr marL="0" marR="68327" marT="27331" marB="204980" anchor="b">
                    <a:lnL w="12700" cmpd="sng">
                      <a:noFill/>
                      <a:prstDash val="solid"/>
                    </a:lnL>
                    <a:lnR w="12700" cmpd="sng">
                      <a:noFill/>
                      <a:prstDash val="solid"/>
                    </a:lnR>
                    <a:lnT w="28575" cap="flat" cmpd="sng" algn="ctr">
                      <a:solidFill>
                        <a:schemeClr val="tx1"/>
                      </a:solidFill>
                      <a:prstDash val="solid"/>
                    </a:lnT>
                    <a:lnB w="12700" cmpd="sng">
                      <a:noFill/>
                      <a:prstDash val="solid"/>
                    </a:lnB>
                    <a:noFill/>
                  </a:tcPr>
                </a:tc>
                <a:tc>
                  <a:txBody>
                    <a:bodyPr/>
                    <a:lstStyle/>
                    <a:p>
                      <a:r>
                        <a:rPr lang="en-US" sz="1500" b="1" cap="none" spc="0" dirty="0">
                          <a:solidFill>
                            <a:schemeClr val="tx1"/>
                          </a:solidFill>
                        </a:rPr>
                        <a:t>Without</a:t>
                      </a:r>
                    </a:p>
                    <a:p>
                      <a:r>
                        <a:rPr lang="en-US" sz="1500" b="1" cap="none" spc="0" dirty="0">
                          <a:solidFill>
                            <a:schemeClr val="tx1"/>
                          </a:solidFill>
                        </a:rPr>
                        <a:t>$4.5 Million </a:t>
                      </a:r>
                    </a:p>
                    <a:p>
                      <a:r>
                        <a:rPr lang="en-US" sz="1500" b="1" cap="none" spc="0" dirty="0">
                          <a:solidFill>
                            <a:schemeClr val="tx1"/>
                          </a:solidFill>
                        </a:rPr>
                        <a:t>Referendum</a:t>
                      </a:r>
                    </a:p>
                  </a:txBody>
                  <a:tcPr marL="0" marR="68327" marT="27331" marB="204980" anchor="b">
                    <a:lnL w="12700" cmpd="sng">
                      <a:noFill/>
                      <a:prstDash val="solid"/>
                    </a:lnL>
                    <a:lnR w="12700" cmpd="sng">
                      <a:noFill/>
                      <a:prstDash val="solid"/>
                    </a:lnR>
                    <a:lnT w="28575" cap="flat" cmpd="sng" algn="ctr">
                      <a:solidFill>
                        <a:schemeClr val="tx1"/>
                      </a:solidFill>
                      <a:prstDash val="solid"/>
                    </a:lnT>
                    <a:lnB w="12700" cmpd="sng">
                      <a:noFill/>
                      <a:prstDash val="solid"/>
                    </a:lnB>
                    <a:noFill/>
                  </a:tcPr>
                </a:tc>
                <a:extLst>
                  <a:ext uri="{0D108BD9-81ED-4DB2-BD59-A6C34878D82A}">
                    <a16:rowId xmlns:a16="http://schemas.microsoft.com/office/drawing/2014/main" val="495600859"/>
                  </a:ext>
                </a:extLst>
              </a:tr>
              <a:tr h="592332">
                <a:tc>
                  <a:txBody>
                    <a:bodyPr/>
                    <a:lstStyle/>
                    <a:p>
                      <a:r>
                        <a:rPr lang="en-US" sz="1500" cap="none" spc="0">
                          <a:solidFill>
                            <a:schemeClr val="tx1"/>
                          </a:solidFill>
                        </a:rPr>
                        <a:t>Fund 10 General</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r>
                        <a:rPr lang="en-US" sz="1500" cap="none" spc="0">
                          <a:solidFill>
                            <a:schemeClr val="tx1"/>
                          </a:solidFill>
                        </a:rPr>
                        <a:t>$13,557,867</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7592126"/>
                  </a:ext>
                </a:extLst>
              </a:tr>
              <a:tr h="592332">
                <a:tc>
                  <a:txBody>
                    <a:bodyPr/>
                    <a:lstStyle/>
                    <a:p>
                      <a:r>
                        <a:rPr lang="en-US" sz="1500" cap="none" spc="0" dirty="0">
                          <a:solidFill>
                            <a:schemeClr val="tx1"/>
                          </a:solidFill>
                        </a:rPr>
                        <a:t>Fund 38 Non-Referendum Debt</a:t>
                      </a:r>
                    </a:p>
                  </a:txBody>
                  <a:tcPr marL="0" marR="68327" marT="27331" marB="204980">
                    <a:lnL w="12700" cmpd="sng">
                      <a:noFill/>
                      <a:prstDash val="solid"/>
                    </a:lnL>
                    <a:lnR w="12700" cmpd="sng">
                      <a:noFill/>
                      <a:prstDash val="solid"/>
                    </a:lnR>
                    <a:lnT w="6350" cap="flat" cmpd="sng" algn="ctr">
                      <a:solidFill>
                        <a:schemeClr val="tx1"/>
                      </a:solidFill>
                      <a:prstDash val="solid"/>
                    </a:lnT>
                    <a:lnB w="12700" cmpd="sng">
                      <a:noFill/>
                      <a:prstDash val="solid"/>
                    </a:lnB>
                    <a:solidFill>
                      <a:schemeClr val="bg1">
                        <a:lumMod val="95000"/>
                      </a:schemeClr>
                    </a:solidFill>
                  </a:tcPr>
                </a:tc>
                <a:tc>
                  <a:txBody>
                    <a:bodyPr/>
                    <a:lstStyle/>
                    <a:p>
                      <a:r>
                        <a:rPr lang="en-US" sz="1500" cap="none" spc="0" dirty="0">
                          <a:solidFill>
                            <a:schemeClr val="tx1"/>
                          </a:solidFill>
                        </a:rPr>
                        <a:t>$.     423,626</a:t>
                      </a:r>
                    </a:p>
                  </a:txBody>
                  <a:tcPr marL="0" marR="68327" marT="27331" marB="204980">
                    <a:lnL w="12700" cmpd="sng">
                      <a:noFill/>
                      <a:prstDash val="solid"/>
                    </a:lnL>
                    <a:lnR w="12700" cmpd="sng">
                      <a:noFill/>
                      <a:prstDash val="solid"/>
                    </a:lnR>
                    <a:lnT w="6350" cap="flat" cmpd="sng" algn="ctr">
                      <a:solidFill>
                        <a:schemeClr val="tx1"/>
                      </a:solidFill>
                      <a:prstDash val="solid"/>
                      <a:round/>
                      <a:headEnd type="none" w="med" len="med"/>
                      <a:tailEnd type="none" w="med" len="med"/>
                    </a:lnT>
                    <a:lnB w="12700" cmpd="sng">
                      <a:noFill/>
                      <a:prstDash val="solid"/>
                    </a:lnB>
                    <a:solidFill>
                      <a:schemeClr val="bg1">
                        <a:lumMod val="95000"/>
                      </a:schemeClr>
                    </a:solidFill>
                  </a:tcPr>
                </a:tc>
                <a:extLst>
                  <a:ext uri="{0D108BD9-81ED-4DB2-BD59-A6C34878D82A}">
                    <a16:rowId xmlns:a16="http://schemas.microsoft.com/office/drawing/2014/main" val="1375204018"/>
                  </a:ext>
                </a:extLst>
              </a:tr>
              <a:tr h="592332">
                <a:tc>
                  <a:txBody>
                    <a:bodyPr/>
                    <a:lstStyle/>
                    <a:p>
                      <a:r>
                        <a:rPr lang="en-US" sz="1500" cap="none" spc="0">
                          <a:solidFill>
                            <a:schemeClr val="tx1"/>
                          </a:solidFill>
                        </a:rPr>
                        <a:t>Fund 80 Community Service</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lnB>
                    <a:noFill/>
                  </a:tcPr>
                </a:tc>
                <a:tc>
                  <a:txBody>
                    <a:bodyPr/>
                    <a:lstStyle/>
                    <a:p>
                      <a:r>
                        <a:rPr lang="en-US" sz="1500" cap="none" spc="0" dirty="0">
                          <a:solidFill>
                            <a:schemeClr val="tx1"/>
                          </a:solidFill>
                        </a:rPr>
                        <a:t>$                 0</a:t>
                      </a:r>
                    </a:p>
                  </a:txBody>
                  <a:tcPr marL="0" marR="68327" marT="27331" marB="204980">
                    <a:lnL w="12700" cmpd="sng">
                      <a:noFill/>
                      <a:prstDash val="solid"/>
                    </a:lnL>
                    <a:lnR w="12700" cmpd="sng">
                      <a:noFill/>
                      <a:prstDash val="solid"/>
                    </a:lnR>
                    <a:lnT w="12700" cmpd="sng">
                      <a:no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5368022"/>
                  </a:ext>
                </a:extLst>
              </a:tr>
              <a:tr h="592332">
                <a:tc>
                  <a:txBody>
                    <a:bodyPr/>
                    <a:lstStyle/>
                    <a:p>
                      <a:r>
                        <a:rPr lang="en-US" sz="1500" b="1" cap="none" spc="0" dirty="0">
                          <a:solidFill>
                            <a:schemeClr val="tx1"/>
                          </a:solidFill>
                        </a:rPr>
                        <a:t>Total All Fund  Levy</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500" b="1" cap="none" spc="0" dirty="0">
                          <a:solidFill>
                            <a:schemeClr val="tx1"/>
                          </a:solidFill>
                        </a:rPr>
                        <a:t>$ 13,981,493</a:t>
                      </a:r>
                    </a:p>
                  </a:txBody>
                  <a:tcPr marL="0" marR="68327" marT="27331" marB="204980">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9979014"/>
                  </a:ext>
                </a:extLst>
              </a:tr>
              <a:tr h="592332">
                <a:tc>
                  <a:txBody>
                    <a:bodyPr/>
                    <a:lstStyle/>
                    <a:p>
                      <a:r>
                        <a:rPr lang="en-US" sz="1500" b="1" cap="none" spc="0" dirty="0">
                          <a:solidFill>
                            <a:schemeClr val="tx1"/>
                          </a:solidFill>
                        </a:rPr>
                        <a:t>Levy Rate</a:t>
                      </a:r>
                    </a:p>
                  </a:txBody>
                  <a:tcPr marL="0" marR="68327" marT="27331" marB="204980">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500" b="1" cap="none" spc="0" dirty="0">
                          <a:solidFill>
                            <a:schemeClr val="tx1"/>
                          </a:solidFill>
                        </a:rPr>
                        <a:t>$5.73</a:t>
                      </a:r>
                    </a:p>
                  </a:txBody>
                  <a:tcPr marL="0" marR="68327" marT="27331" marB="204980">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509150"/>
                  </a:ext>
                </a:extLst>
              </a:tr>
            </a:tbl>
          </a:graphicData>
        </a:graphic>
      </p:graphicFrame>
    </p:spTree>
    <p:extLst>
      <p:ext uri="{BB962C8B-B14F-4D97-AF65-F5344CB8AC3E}">
        <p14:creationId xmlns:p14="http://schemas.microsoft.com/office/powerpoint/2010/main" val="2929966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065484-0E76-9C2E-8F3B-DFFE08C50EBA}"/>
            </a:ext>
          </a:extLst>
        </p:cNvPr>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ontent Placeholder 2">
            <a:extLst>
              <a:ext uri="{FF2B5EF4-FFF2-40B4-BE49-F238E27FC236}">
                <a16:creationId xmlns:a16="http://schemas.microsoft.com/office/drawing/2014/main" id="{9183A954-6B70-7D4C-3847-01140C58236A}"/>
              </a:ext>
            </a:extLst>
          </p:cNvPr>
          <p:cNvSpPr>
            <a:spLocks noGrp="1"/>
          </p:cNvSpPr>
          <p:nvPr>
            <p:ph idx="1"/>
          </p:nvPr>
        </p:nvSpPr>
        <p:spPr>
          <a:xfrm>
            <a:off x="5246415" y="4230094"/>
            <a:ext cx="6235268" cy="1800164"/>
          </a:xfrm>
        </p:spPr>
        <p:txBody>
          <a:bodyPr anchor="t">
            <a:normAutofit/>
          </a:bodyPr>
          <a:lstStyle/>
          <a:p>
            <a:pPr lvl="1"/>
            <a:endParaRPr lang="en-US" sz="2000"/>
          </a:p>
          <a:p>
            <a:pPr lvl="1"/>
            <a:endParaRPr lang="en-US" sz="2000"/>
          </a:p>
        </p:txBody>
      </p:sp>
      <p:sp>
        <p:nvSpPr>
          <p:cNvPr id="114" name="Rectangle 113">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15733F6-720A-BD1A-1BC9-093629B8613A}"/>
              </a:ext>
            </a:extLst>
          </p:cNvPr>
          <p:cNvPicPr>
            <a:picLocks noChangeAspect="1"/>
          </p:cNvPicPr>
          <p:nvPr/>
        </p:nvPicPr>
        <p:blipFill>
          <a:blip r:embed="rId2"/>
          <a:stretch>
            <a:fillRect/>
          </a:stretch>
        </p:blipFill>
        <p:spPr>
          <a:xfrm>
            <a:off x="1252602" y="1365324"/>
            <a:ext cx="9457151" cy="2864769"/>
          </a:xfrm>
          <a:prstGeom prst="rect">
            <a:avLst/>
          </a:prstGeom>
        </p:spPr>
      </p:pic>
      <p:graphicFrame>
        <p:nvGraphicFramePr>
          <p:cNvPr id="6" name="Chart 5">
            <a:extLst>
              <a:ext uri="{FF2B5EF4-FFF2-40B4-BE49-F238E27FC236}">
                <a16:creationId xmlns:a16="http://schemas.microsoft.com/office/drawing/2014/main" id="{4A62D2A3-9D57-C1D4-8677-C909A91FDE56}"/>
              </a:ext>
            </a:extLst>
          </p:cNvPr>
          <p:cNvGraphicFramePr>
            <a:graphicFrameLocks/>
          </p:cNvGraphicFramePr>
          <p:nvPr>
            <p:extLst>
              <p:ext uri="{D42A27DB-BD31-4B8C-83A1-F6EECF244321}">
                <p14:modId xmlns:p14="http://schemas.microsoft.com/office/powerpoint/2010/main" val="475144818"/>
              </p:ext>
            </p:extLst>
          </p:nvPr>
        </p:nvGraphicFramePr>
        <p:xfrm>
          <a:off x="1515649" y="4266425"/>
          <a:ext cx="9281787" cy="2048651"/>
        </p:xfrm>
        <a:graphic>
          <a:graphicData uri="http://schemas.openxmlformats.org/drawingml/2006/chart">
            <c:chart xmlns:c="http://schemas.openxmlformats.org/drawingml/2006/chart" xmlns:r="http://schemas.openxmlformats.org/officeDocument/2006/relationships" r:id="rId3"/>
          </a:graphicData>
        </a:graphic>
      </p:graphicFrame>
      <p:pic>
        <p:nvPicPr>
          <p:cNvPr id="7" name="Picture 4" descr="A logo of a school district&#10;&#10;Description automatically generated">
            <a:extLst>
              <a:ext uri="{FF2B5EF4-FFF2-40B4-BE49-F238E27FC236}">
                <a16:creationId xmlns:a16="http://schemas.microsoft.com/office/drawing/2014/main" id="{1C073968-5571-7BBD-6F12-86D83CCAD024}"/>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37092" y="64199"/>
            <a:ext cx="5171299" cy="10730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47131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F8235D-818F-015F-1A2C-FB7FD35D5391}"/>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377D2104-6526-DCD1-651C-1AB78AE0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5DBF7B6A-D5C6-6E90-320F-3F778641B82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6050" y="0"/>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EE434CBC-6D25-D16F-BFD8-C0A9247503FD}"/>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pic>
        <p:nvPicPr>
          <p:cNvPr id="2" name="Picture 1">
            <a:extLst>
              <a:ext uri="{FF2B5EF4-FFF2-40B4-BE49-F238E27FC236}">
                <a16:creationId xmlns:a16="http://schemas.microsoft.com/office/drawing/2014/main" id="{2185CE2D-FC52-853A-BBE5-CA671E82319B}"/>
              </a:ext>
            </a:extLst>
          </p:cNvPr>
          <p:cNvPicPr>
            <a:picLocks noChangeAspect="1"/>
          </p:cNvPicPr>
          <p:nvPr/>
        </p:nvPicPr>
        <p:blipFill>
          <a:blip r:embed="rId3"/>
          <a:stretch>
            <a:fillRect/>
          </a:stretch>
        </p:blipFill>
        <p:spPr>
          <a:xfrm>
            <a:off x="1916482" y="1816273"/>
            <a:ext cx="8242126" cy="3169085"/>
          </a:xfrm>
          <a:prstGeom prst="rect">
            <a:avLst/>
          </a:prstGeom>
        </p:spPr>
      </p:pic>
      <p:sp>
        <p:nvSpPr>
          <p:cNvPr id="5" name="Down Arrow 4">
            <a:extLst>
              <a:ext uri="{FF2B5EF4-FFF2-40B4-BE49-F238E27FC236}">
                <a16:creationId xmlns:a16="http://schemas.microsoft.com/office/drawing/2014/main" id="{68096BB0-EA26-9B30-24D3-7856B5C0692C}"/>
              </a:ext>
            </a:extLst>
          </p:cNvPr>
          <p:cNvSpPr/>
          <p:nvPr/>
        </p:nvSpPr>
        <p:spPr>
          <a:xfrm rot="3626387">
            <a:off x="10684966" y="3365744"/>
            <a:ext cx="534685" cy="1359548"/>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1B6FBAD-75F6-E732-B281-8095DF153745}"/>
              </a:ext>
            </a:extLst>
          </p:cNvPr>
          <p:cNvSpPr txBox="1"/>
          <p:nvPr/>
        </p:nvSpPr>
        <p:spPr>
          <a:xfrm>
            <a:off x="10412418" y="2414168"/>
            <a:ext cx="1227551" cy="1384995"/>
          </a:xfrm>
          <a:prstGeom prst="rect">
            <a:avLst/>
          </a:prstGeom>
          <a:noFill/>
        </p:spPr>
        <p:txBody>
          <a:bodyPr wrap="square" rtlCol="0">
            <a:spAutoFit/>
          </a:bodyPr>
          <a:lstStyle/>
          <a:p>
            <a:r>
              <a:rPr lang="en-US" sz="1400" dirty="0"/>
              <a:t>The current revenue limit exemption of $1,580,000 ends in 2025-26</a:t>
            </a:r>
          </a:p>
        </p:txBody>
      </p:sp>
    </p:spTree>
    <p:extLst>
      <p:ext uri="{BB962C8B-B14F-4D97-AF65-F5344CB8AC3E}">
        <p14:creationId xmlns:p14="http://schemas.microsoft.com/office/powerpoint/2010/main" val="16537650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a:extLst>
            <a:ext uri="{FF2B5EF4-FFF2-40B4-BE49-F238E27FC236}">
              <a16:creationId xmlns:a16="http://schemas.microsoft.com/office/drawing/2014/main" id="{2EEEAB6D-2C29-10CB-9ED7-734DF7FE87D6}"/>
            </a:ext>
          </a:extLst>
        </p:cNvPr>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40CC20F-8C35-EC35-2C34-6A06A1627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0DB51AF4-DC13-1EFE-8B94-8770B1C08B3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25964" y="223051"/>
            <a:ext cx="6236094" cy="2311503"/>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366400E0-5F23-C877-1420-9EFA01A7BDDF}"/>
              </a:ext>
            </a:extLst>
          </p:cNvPr>
          <p:cNvSpPr>
            <a:spLocks noGrp="1"/>
          </p:cNvSpPr>
          <p:nvPr>
            <p:ph idx="1"/>
          </p:nvPr>
        </p:nvSpPr>
        <p:spPr>
          <a:xfrm>
            <a:off x="5246415" y="4230094"/>
            <a:ext cx="6235268" cy="1800164"/>
          </a:xfrm>
        </p:spPr>
        <p:txBody>
          <a:bodyPr anchor="t">
            <a:normAutofit/>
          </a:bodyPr>
          <a:lstStyle/>
          <a:p>
            <a:pPr lvl="1"/>
            <a:endParaRPr lang="en-US" sz="2000"/>
          </a:p>
          <a:p>
            <a:pPr lvl="1"/>
            <a:endParaRPr lang="en-US" sz="2000"/>
          </a:p>
        </p:txBody>
      </p:sp>
      <p:sp>
        <p:nvSpPr>
          <p:cNvPr id="114" name="Rectangle 113">
            <a:extLst>
              <a:ext uri="{FF2B5EF4-FFF2-40B4-BE49-F238E27FC236}">
                <a16:creationId xmlns:a16="http://schemas.microsoft.com/office/drawing/2014/main" id="{7C34C48E-4BF5-E581-6C28-BF584B792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16B808DA-389D-BAF0-406D-76BC9343E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86AF194-4132-0718-D1A6-426F6397D240}"/>
              </a:ext>
            </a:extLst>
          </p:cNvPr>
          <p:cNvPicPr>
            <a:picLocks noChangeAspect="1"/>
          </p:cNvPicPr>
          <p:nvPr/>
        </p:nvPicPr>
        <p:blipFill>
          <a:blip r:embed="rId3"/>
          <a:stretch>
            <a:fillRect/>
          </a:stretch>
        </p:blipFill>
        <p:spPr>
          <a:xfrm>
            <a:off x="1360215" y="3018773"/>
            <a:ext cx="9124070" cy="2897729"/>
          </a:xfrm>
          <a:prstGeom prst="rect">
            <a:avLst/>
          </a:prstGeom>
        </p:spPr>
      </p:pic>
      <p:sp>
        <p:nvSpPr>
          <p:cNvPr id="3" name="TextBox 2">
            <a:extLst>
              <a:ext uri="{FF2B5EF4-FFF2-40B4-BE49-F238E27FC236}">
                <a16:creationId xmlns:a16="http://schemas.microsoft.com/office/drawing/2014/main" id="{6D4E3FC8-5D7B-B5CF-F8F1-2689B9816D87}"/>
              </a:ext>
            </a:extLst>
          </p:cNvPr>
          <p:cNvSpPr txBox="1"/>
          <p:nvPr/>
        </p:nvSpPr>
        <p:spPr>
          <a:xfrm>
            <a:off x="1812471" y="2534554"/>
            <a:ext cx="6939643" cy="646331"/>
          </a:xfrm>
          <a:prstGeom prst="rect">
            <a:avLst/>
          </a:prstGeom>
          <a:noFill/>
        </p:spPr>
        <p:txBody>
          <a:bodyPr wrap="square" rtlCol="0">
            <a:spAutoFit/>
          </a:bodyPr>
          <a:lstStyle/>
          <a:p>
            <a:r>
              <a:rPr lang="en-US" dirty="0"/>
              <a:t>HOW DOES OUR LEVY COMPARE WITH OUR PARTNER DISTRICTS?</a:t>
            </a:r>
          </a:p>
          <a:p>
            <a:endParaRPr lang="en-US" dirty="0"/>
          </a:p>
        </p:txBody>
      </p:sp>
    </p:spTree>
    <p:extLst>
      <p:ext uri="{BB962C8B-B14F-4D97-AF65-F5344CB8AC3E}">
        <p14:creationId xmlns:p14="http://schemas.microsoft.com/office/powerpoint/2010/main" val="4096353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7D148-42C4-CB8A-E805-70D1B9138E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DA3056-4407-5110-BA97-5432635F6A8C}"/>
              </a:ext>
            </a:extLst>
          </p:cNvPr>
          <p:cNvSpPr>
            <a:spLocks noGrp="1"/>
          </p:cNvSpPr>
          <p:nvPr>
            <p:ph type="ctrTitle"/>
          </p:nvPr>
        </p:nvSpPr>
        <p:spPr>
          <a:xfrm>
            <a:off x="1659925" y="1037968"/>
            <a:ext cx="8255858" cy="3291145"/>
          </a:xfrm>
        </p:spPr>
        <p:txBody>
          <a:bodyPr>
            <a:normAutofit/>
          </a:bodyPr>
          <a:lstStyle/>
          <a:p>
            <a:r>
              <a:rPr lang="en-US" sz="4400" dirty="0"/>
              <a:t>2024-2025</a:t>
            </a:r>
            <a:br>
              <a:rPr lang="en-US" sz="4400" dirty="0"/>
            </a:br>
            <a:r>
              <a:rPr lang="en-US" sz="4400" dirty="0"/>
              <a:t>Budget Hearing </a:t>
            </a:r>
          </a:p>
        </p:txBody>
      </p:sp>
      <p:sp>
        <p:nvSpPr>
          <p:cNvPr id="3" name="Subtitle 2">
            <a:extLst>
              <a:ext uri="{FF2B5EF4-FFF2-40B4-BE49-F238E27FC236}">
                <a16:creationId xmlns:a16="http://schemas.microsoft.com/office/drawing/2014/main" id="{CD34A3F2-B002-987D-6D89-75FA3A81F408}"/>
              </a:ext>
            </a:extLst>
          </p:cNvPr>
          <p:cNvSpPr>
            <a:spLocks noGrp="1"/>
          </p:cNvSpPr>
          <p:nvPr>
            <p:ph type="subTitle" idx="1"/>
          </p:nvPr>
        </p:nvSpPr>
        <p:spPr>
          <a:xfrm>
            <a:off x="1388075" y="4567254"/>
            <a:ext cx="9144000" cy="1655762"/>
          </a:xfrm>
        </p:spPr>
        <p:txBody>
          <a:bodyPr>
            <a:normAutofit fontScale="77500" lnSpcReduction="20000"/>
          </a:bodyPr>
          <a:lstStyle/>
          <a:p>
            <a:endParaRPr lang="en-US" dirty="0"/>
          </a:p>
          <a:p>
            <a:r>
              <a:rPr lang="en-US" dirty="0"/>
              <a:t>Glen Hills Middle School Library</a:t>
            </a:r>
          </a:p>
          <a:p>
            <a:r>
              <a:rPr lang="en-US" dirty="0"/>
              <a:t>2600 W Mill Rd.</a:t>
            </a:r>
          </a:p>
          <a:p>
            <a:r>
              <a:rPr lang="en-US" dirty="0"/>
              <a:t>October 23, 2024 </a:t>
            </a:r>
          </a:p>
          <a:p>
            <a:r>
              <a:rPr lang="en-US" dirty="0"/>
              <a:t>6:00 PM</a:t>
            </a:r>
          </a:p>
        </p:txBody>
      </p:sp>
      <p:pic>
        <p:nvPicPr>
          <p:cNvPr id="1028" name="Picture 4">
            <a:extLst>
              <a:ext uri="{FF2B5EF4-FFF2-40B4-BE49-F238E27FC236}">
                <a16:creationId xmlns:a16="http://schemas.microsoft.com/office/drawing/2014/main" id="{F9CAE98F-C118-AE05-6F69-D7974F1B0E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2650" y="588040"/>
            <a:ext cx="7886700" cy="163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695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ontent Placeholder 2">
            <a:extLst>
              <a:ext uri="{FF2B5EF4-FFF2-40B4-BE49-F238E27FC236}">
                <a16:creationId xmlns:a16="http://schemas.microsoft.com/office/drawing/2014/main" id="{8E730B6F-27FF-5F61-696F-070A329DC6B6}"/>
              </a:ext>
            </a:extLst>
          </p:cNvPr>
          <p:cNvSpPr>
            <a:spLocks noGrp="1"/>
          </p:cNvSpPr>
          <p:nvPr>
            <p:ph idx="1"/>
          </p:nvPr>
        </p:nvSpPr>
        <p:spPr>
          <a:xfrm>
            <a:off x="1290918" y="2441115"/>
            <a:ext cx="6824382" cy="2507402"/>
          </a:xfrm>
        </p:spPr>
        <p:txBody>
          <a:bodyPr anchor="t">
            <a:normAutofit/>
          </a:bodyPr>
          <a:lstStyle/>
          <a:p>
            <a:pPr marL="0" indent="0">
              <a:buNone/>
            </a:pPr>
            <a:r>
              <a:rPr lang="en-US" sz="1400" dirty="0"/>
              <a:t>Notice of Budget Hearing</a:t>
            </a:r>
          </a:p>
          <a:p>
            <a:pPr marL="0" indent="0">
              <a:buNone/>
            </a:pPr>
            <a:r>
              <a:rPr lang="en-US" sz="1400" kern="0" dirty="0">
                <a:effectLst/>
                <a:latin typeface="Myriad Pro"/>
                <a:ea typeface="Times New Roman" panose="02020603050405020304" pitchFamily="18" charset="0"/>
                <a:cs typeface="Times New Roman" panose="02020603050405020304" pitchFamily="18" charset="0"/>
              </a:rPr>
              <a:t>Notice is hereby given to the qualified electors of the Glendale-River Hills School District that the budget hearing will be held in the library of the Glen Hills Middle School on Wednesday, October 23, 2024, at 6:00 PM.  A summary of the budget is printed below.  Detailed copies of the budget are available for inspection at the District office, located at 2600 W. Mill Rd., Glendale WI.  </a:t>
            </a:r>
          </a:p>
          <a:p>
            <a:pPr marL="457200" lvl="1" indent="0">
              <a:buNone/>
            </a:pPr>
            <a:r>
              <a:rPr lang="en-US" sz="1400" kern="0" dirty="0">
                <a:effectLst/>
                <a:latin typeface="Myriad Pro"/>
                <a:ea typeface="Times New Roman" panose="02020603050405020304" pitchFamily="18" charset="0"/>
                <a:cs typeface="Times New Roman" panose="02020603050405020304" pitchFamily="18" charset="0"/>
              </a:rPr>
              <a:t>                     Dated this 9th day of October 2024, Katie Avalos, Board Clerk</a:t>
            </a:r>
            <a:r>
              <a:rPr lang="en-US" sz="1400" dirty="0">
                <a:effectLst/>
              </a:rPr>
              <a:t> </a:t>
            </a:r>
            <a:endParaRPr lang="en-US" sz="1400" dirty="0"/>
          </a:p>
          <a:p>
            <a:pPr marL="457200" lvl="1" indent="0">
              <a:buNone/>
            </a:pPr>
            <a:r>
              <a:rPr lang="en-US" sz="1400" dirty="0"/>
              <a:t>Published:</a:t>
            </a:r>
          </a:p>
          <a:p>
            <a:pPr marL="914400" lvl="2" indent="0">
              <a:buNone/>
            </a:pPr>
            <a:r>
              <a:rPr lang="en-US" sz="1400" dirty="0"/>
              <a:t>10/09/2024 - Milwaukee Journal Sentinel</a:t>
            </a:r>
          </a:p>
          <a:p>
            <a:pPr marL="914400" lvl="2" indent="0">
              <a:buNone/>
            </a:pPr>
            <a:r>
              <a:rPr lang="en-US" sz="1400" dirty="0"/>
              <a:t>10/16/2024 North Shore Now</a:t>
            </a:r>
          </a:p>
          <a:p>
            <a:pPr lvl="1"/>
            <a:endParaRPr lang="en-US" sz="1400" dirty="0"/>
          </a:p>
          <a:p>
            <a:pPr lvl="1"/>
            <a:endParaRPr lang="en-US" sz="1000" dirty="0"/>
          </a:p>
        </p:txBody>
      </p:sp>
      <p:sp>
        <p:nvSpPr>
          <p:cNvPr id="48" name="Rectangle 47">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4" descr="A logo of a school district&#10;&#10;Description automatically generated">
            <a:extLst>
              <a:ext uri="{FF2B5EF4-FFF2-40B4-BE49-F238E27FC236}">
                <a16:creationId xmlns:a16="http://schemas.microsoft.com/office/drawing/2014/main" id="{5E623783-325B-8D90-0A5D-7B888E6EF11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7415" y="824753"/>
            <a:ext cx="5171299" cy="1297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2625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5A1001-15E7-4DFB-88E2-20C0F28048E6}"/>
            </a:ext>
          </a:extLst>
        </p:cNvPr>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6" name="Arc 75">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77" name="Freeform: Shape 57">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a:extLst>
              <a:ext uri="{FF2B5EF4-FFF2-40B4-BE49-F238E27FC236}">
                <a16:creationId xmlns:a16="http://schemas.microsoft.com/office/drawing/2014/main" id="{7307981C-F463-2986-DE47-D01478567E4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0566" y="834330"/>
            <a:ext cx="4777381" cy="99130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8B6ACE2A-5AA4-085F-927A-CF7073D1613F}"/>
              </a:ext>
            </a:extLst>
          </p:cNvPr>
          <p:cNvSpPr>
            <a:spLocks noGrp="1"/>
          </p:cNvSpPr>
          <p:nvPr>
            <p:ph idx="1"/>
          </p:nvPr>
        </p:nvSpPr>
        <p:spPr>
          <a:xfrm>
            <a:off x="5894962" y="1984443"/>
            <a:ext cx="5458838" cy="4192520"/>
          </a:xfrm>
        </p:spPr>
        <p:txBody>
          <a:bodyPr>
            <a:normAutofit/>
          </a:bodyPr>
          <a:lstStyle/>
          <a:p>
            <a:pPr lvl="1"/>
            <a:endParaRPr lang="en-US" dirty="0"/>
          </a:p>
          <a:p>
            <a:pPr lvl="1"/>
            <a:endParaRPr lang="en-US" dirty="0"/>
          </a:p>
        </p:txBody>
      </p:sp>
      <p:sp>
        <p:nvSpPr>
          <p:cNvPr id="6" name="TextBox 5">
            <a:extLst>
              <a:ext uri="{FF2B5EF4-FFF2-40B4-BE49-F238E27FC236}">
                <a16:creationId xmlns:a16="http://schemas.microsoft.com/office/drawing/2014/main" id="{650317AF-D071-72F1-7F70-A593C7857B05}"/>
              </a:ext>
            </a:extLst>
          </p:cNvPr>
          <p:cNvSpPr txBox="1"/>
          <p:nvPr/>
        </p:nvSpPr>
        <p:spPr>
          <a:xfrm>
            <a:off x="3274142" y="5132439"/>
            <a:ext cx="7654413" cy="461665"/>
          </a:xfrm>
          <a:prstGeom prst="rect">
            <a:avLst/>
          </a:prstGeom>
          <a:noFill/>
        </p:spPr>
        <p:txBody>
          <a:bodyPr wrap="square" rtlCol="0">
            <a:spAutoFit/>
          </a:bodyPr>
          <a:lstStyle/>
          <a:p>
            <a:r>
              <a:rPr lang="en-US" sz="1200" dirty="0"/>
              <a:t>Note: The 2024-2025 Preliminary Budget published in the required notices for the Budget Hearing were approved by the School Board  on October 9, 2024, prior to finalized numbers presented this evening</a:t>
            </a:r>
          </a:p>
        </p:txBody>
      </p:sp>
      <p:graphicFrame>
        <p:nvGraphicFramePr>
          <p:cNvPr id="90" name="TextBox 2">
            <a:extLst>
              <a:ext uri="{FF2B5EF4-FFF2-40B4-BE49-F238E27FC236}">
                <a16:creationId xmlns:a16="http://schemas.microsoft.com/office/drawing/2014/main" id="{04A639CC-E5FF-09BF-BD4C-ABD752CAA104}"/>
              </a:ext>
            </a:extLst>
          </p:cNvPr>
          <p:cNvGraphicFramePr/>
          <p:nvPr>
            <p:extLst>
              <p:ext uri="{D42A27DB-BD31-4B8C-83A1-F6EECF244321}">
                <p14:modId xmlns:p14="http://schemas.microsoft.com/office/powerpoint/2010/main" val="3959075075"/>
              </p:ext>
            </p:extLst>
          </p:nvPr>
        </p:nvGraphicFramePr>
        <p:xfrm>
          <a:off x="2086708" y="1635843"/>
          <a:ext cx="9267092" cy="28623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10022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B2C81D-7D60-398D-D656-5C411E097B81}"/>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0D78AE21-F443-D017-852B-DBBF4C11AF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24DF7E04-F2CF-0D21-31D4-23C725D2BD7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0190" y="481271"/>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0A61ABA5-2FF6-86B7-294C-90B7262D5908}"/>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graphicFrame>
        <p:nvGraphicFramePr>
          <p:cNvPr id="2" name="Table 1">
            <a:extLst>
              <a:ext uri="{FF2B5EF4-FFF2-40B4-BE49-F238E27FC236}">
                <a16:creationId xmlns:a16="http://schemas.microsoft.com/office/drawing/2014/main" id="{7470B7F0-67C3-484C-FADC-C9AF8451F36A}"/>
              </a:ext>
            </a:extLst>
          </p:cNvPr>
          <p:cNvGraphicFramePr>
            <a:graphicFrameLocks noGrp="1"/>
          </p:cNvGraphicFramePr>
          <p:nvPr>
            <p:extLst>
              <p:ext uri="{D42A27DB-BD31-4B8C-83A1-F6EECF244321}">
                <p14:modId xmlns:p14="http://schemas.microsoft.com/office/powerpoint/2010/main" val="629584335"/>
              </p:ext>
            </p:extLst>
          </p:nvPr>
        </p:nvGraphicFramePr>
        <p:xfrm>
          <a:off x="2088292" y="2259761"/>
          <a:ext cx="7871253" cy="3885018"/>
        </p:xfrm>
        <a:graphic>
          <a:graphicData uri="http://schemas.openxmlformats.org/drawingml/2006/table">
            <a:tbl>
              <a:tblPr firstRow="1" bandRow="1">
                <a:solidFill>
                  <a:schemeClr val="bg1">
                    <a:lumMod val="95000"/>
                  </a:schemeClr>
                </a:solidFill>
                <a:tableStyleId>{5C22544A-7EE6-4342-B048-85BDC9FD1C3A}</a:tableStyleId>
              </a:tblPr>
              <a:tblGrid>
                <a:gridCol w="1024987">
                  <a:extLst>
                    <a:ext uri="{9D8B030D-6E8A-4147-A177-3AD203B41FA5}">
                      <a16:colId xmlns:a16="http://schemas.microsoft.com/office/drawing/2014/main" val="405950545"/>
                    </a:ext>
                  </a:extLst>
                </a:gridCol>
                <a:gridCol w="2432071">
                  <a:extLst>
                    <a:ext uri="{9D8B030D-6E8A-4147-A177-3AD203B41FA5}">
                      <a16:colId xmlns:a16="http://schemas.microsoft.com/office/drawing/2014/main" val="4181085108"/>
                    </a:ext>
                  </a:extLst>
                </a:gridCol>
                <a:gridCol w="4414195">
                  <a:extLst>
                    <a:ext uri="{9D8B030D-6E8A-4147-A177-3AD203B41FA5}">
                      <a16:colId xmlns:a16="http://schemas.microsoft.com/office/drawing/2014/main" val="750540042"/>
                    </a:ext>
                  </a:extLst>
                </a:gridCol>
              </a:tblGrid>
              <a:tr h="356170">
                <a:tc>
                  <a:txBody>
                    <a:bodyPr/>
                    <a:lstStyle/>
                    <a:p>
                      <a:pPr algn="ctr"/>
                      <a:r>
                        <a:rPr lang="en-US" sz="1100" b="1" cap="none" spc="0">
                          <a:solidFill>
                            <a:schemeClr val="tx1"/>
                          </a:solidFill>
                        </a:rPr>
                        <a:t>FUND #</a:t>
                      </a:r>
                    </a:p>
                  </a:txBody>
                  <a:tcPr marL="45443" marR="64918" marT="12984" marB="9737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100" b="1" cap="none" spc="0">
                          <a:solidFill>
                            <a:schemeClr val="tx1"/>
                          </a:solidFill>
                        </a:rPr>
                        <a:t>FUND NAME</a:t>
                      </a:r>
                    </a:p>
                  </a:txBody>
                  <a:tcPr marL="45443" marR="64918" marT="12984" marB="9737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100" b="1" cap="none" spc="0" dirty="0">
                          <a:solidFill>
                            <a:schemeClr val="tx1"/>
                          </a:solidFill>
                        </a:rPr>
                        <a:t>DESCRIPTION</a:t>
                      </a:r>
                    </a:p>
                  </a:txBody>
                  <a:tcPr marL="45443" marR="64918" marT="12984" marB="97378" anchor="b">
                    <a:lnL w="12700" cmpd="sng">
                      <a:noFill/>
                    </a:lnL>
                    <a:lnR w="12700" cmpd="sng">
                      <a:noFill/>
                    </a:lnR>
                    <a:lnT w="9525" cap="flat" cmpd="sng" algn="ctr">
                      <a:noFill/>
                      <a:prstDash val="solid"/>
                    </a:lnT>
                    <a:lnB w="38100" cmpd="sng">
                      <a:noFill/>
                    </a:lnB>
                    <a:solidFill>
                      <a:schemeClr val="bg1">
                        <a:lumMod val="95000"/>
                      </a:schemeClr>
                    </a:solidFill>
                  </a:tcPr>
                </a:tc>
                <a:extLst>
                  <a:ext uri="{0D108BD9-81ED-4DB2-BD59-A6C34878D82A}">
                    <a16:rowId xmlns:a16="http://schemas.microsoft.com/office/drawing/2014/main" val="3737034131"/>
                  </a:ext>
                </a:extLst>
              </a:tr>
              <a:tr h="455798">
                <a:tc>
                  <a:txBody>
                    <a:bodyPr/>
                    <a:lstStyle/>
                    <a:p>
                      <a:r>
                        <a:rPr lang="en-US" sz="1200" cap="none" spc="0">
                          <a:solidFill>
                            <a:schemeClr val="tx1"/>
                          </a:solidFill>
                        </a:rPr>
                        <a:t>10</a:t>
                      </a:r>
                    </a:p>
                  </a:txBody>
                  <a:tcPr marL="45443" marR="64918" marT="12984" marB="97378">
                    <a:lnL w="12700" cap="flat" cmpd="sng" algn="ctr">
                      <a:solidFill>
                        <a:schemeClr val="tx1"/>
                      </a:solid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r>
                        <a:rPr lang="en-US" sz="1200" cap="none" spc="0">
                          <a:solidFill>
                            <a:schemeClr val="tx1"/>
                          </a:solidFill>
                        </a:rPr>
                        <a:t>General</a:t>
                      </a:r>
                    </a:p>
                  </a:txBody>
                  <a:tcPr marL="45443" marR="64918" marT="12984" marB="9737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r>
                        <a:rPr lang="en-US" sz="1200" cap="none" spc="0">
                          <a:solidFill>
                            <a:schemeClr val="tx1"/>
                          </a:solidFill>
                        </a:rPr>
                        <a:t>Fund 10 is used to account for financial transactions for current operations and instruction</a:t>
                      </a:r>
                    </a:p>
                  </a:txBody>
                  <a:tcPr marL="45443" marR="64918" marT="12984" marB="9737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extLst>
                  <a:ext uri="{0D108BD9-81ED-4DB2-BD59-A6C34878D82A}">
                    <a16:rowId xmlns:a16="http://schemas.microsoft.com/office/drawing/2014/main" val="80342774"/>
                  </a:ext>
                </a:extLst>
              </a:tr>
              <a:tr h="455798">
                <a:tc>
                  <a:txBody>
                    <a:bodyPr/>
                    <a:lstStyle/>
                    <a:p>
                      <a:r>
                        <a:rPr lang="en-US" sz="1200" cap="none" spc="0">
                          <a:solidFill>
                            <a:schemeClr val="tx1"/>
                          </a:solidFill>
                        </a:rPr>
                        <a:t>21</a:t>
                      </a:r>
                    </a:p>
                  </a:txBody>
                  <a:tcPr marL="45443" marR="64918" marT="12984" marB="97378">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a:solidFill>
                            <a:schemeClr val="tx1"/>
                          </a:solidFill>
                        </a:rPr>
                        <a:t>Special Revenue</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a:solidFill>
                            <a:schemeClr val="tx1"/>
                          </a:solidFill>
                        </a:rPr>
                        <a:t>Fund 21  is used to account for student activities and clubs as well as gifts and donations </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4269951779"/>
                  </a:ext>
                </a:extLst>
              </a:tr>
              <a:tr h="605239">
                <a:tc>
                  <a:txBody>
                    <a:bodyPr/>
                    <a:lstStyle/>
                    <a:p>
                      <a:r>
                        <a:rPr lang="en-US" sz="1200" cap="none" spc="0">
                          <a:solidFill>
                            <a:schemeClr val="tx1"/>
                          </a:solidFill>
                        </a:rPr>
                        <a:t>27</a:t>
                      </a:r>
                    </a:p>
                  </a:txBody>
                  <a:tcPr marL="45443" marR="64918" marT="12984" marB="97378">
                    <a:lnL w="12700" cap="flat" cmpd="sng" algn="ctr">
                      <a:solidFill>
                        <a:schemeClr val="tx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r>
                        <a:rPr lang="en-US" sz="1200" cap="none" spc="0" dirty="0">
                          <a:solidFill>
                            <a:schemeClr val="tx1"/>
                          </a:solidFill>
                        </a:rPr>
                        <a:t>Special Education</a:t>
                      </a:r>
                    </a:p>
                  </a:txBody>
                  <a:tcPr marL="45443" marR="64918" marT="12984" marB="9737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r>
                        <a:rPr lang="en-US" sz="1200" cap="none" spc="0">
                          <a:solidFill>
                            <a:schemeClr val="tx1"/>
                          </a:solidFill>
                        </a:rPr>
                        <a:t>Fund 27 is used to account for the excess cost of providing special education and related services for students with disabilities. </a:t>
                      </a:r>
                    </a:p>
                  </a:txBody>
                  <a:tcPr marL="45443" marR="64918" marT="12984" marB="9737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3723245599"/>
                  </a:ext>
                </a:extLst>
              </a:tr>
              <a:tr h="455798">
                <a:tc>
                  <a:txBody>
                    <a:bodyPr/>
                    <a:lstStyle/>
                    <a:p>
                      <a:r>
                        <a:rPr lang="en-US" sz="1200" cap="none" spc="0">
                          <a:solidFill>
                            <a:schemeClr val="tx1"/>
                          </a:solidFill>
                        </a:rPr>
                        <a:t>38</a:t>
                      </a:r>
                    </a:p>
                  </a:txBody>
                  <a:tcPr marL="45443" marR="64918" marT="12984" marB="97378">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dirty="0">
                          <a:solidFill>
                            <a:schemeClr val="tx1"/>
                          </a:solidFill>
                        </a:rPr>
                        <a:t>Non-Referendum Debt</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dirty="0">
                          <a:solidFill>
                            <a:schemeClr val="tx1"/>
                          </a:solidFill>
                        </a:rPr>
                        <a:t>Fund 38 is used to account for transactions related to Non-referendum debt.</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2988145267"/>
                  </a:ext>
                </a:extLst>
              </a:tr>
              <a:tr h="605239">
                <a:tc>
                  <a:txBody>
                    <a:bodyPr/>
                    <a:lstStyle/>
                    <a:p>
                      <a:r>
                        <a:rPr lang="en-US" sz="1200" cap="none" spc="0">
                          <a:solidFill>
                            <a:schemeClr val="tx1"/>
                          </a:solidFill>
                        </a:rPr>
                        <a:t>46</a:t>
                      </a:r>
                    </a:p>
                  </a:txBody>
                  <a:tcPr marL="45443" marR="64918" marT="12984" marB="97378">
                    <a:lnL w="12700" cap="flat" cmpd="sng" algn="ctr">
                      <a:solidFill>
                        <a:schemeClr val="tx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r>
                        <a:rPr lang="en-US" sz="1200" cap="none" spc="0" dirty="0">
                          <a:solidFill>
                            <a:schemeClr val="tx1"/>
                          </a:solidFill>
                        </a:rPr>
                        <a:t>Long-term Capital Improvement</a:t>
                      </a:r>
                    </a:p>
                  </a:txBody>
                  <a:tcPr marL="45443" marR="64918" marT="12984" marB="9737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r>
                        <a:rPr lang="en-US" sz="1200" cap="none" spc="0" dirty="0">
                          <a:solidFill>
                            <a:schemeClr val="tx1"/>
                          </a:solidFill>
                        </a:rPr>
                        <a:t>Fund 46 is used for long term capital improvement projects approved by the Board and listed on the capital improvement plan</a:t>
                      </a:r>
                    </a:p>
                  </a:txBody>
                  <a:tcPr marL="45443" marR="64918" marT="12984" marB="9737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2044808848"/>
                  </a:ext>
                </a:extLst>
              </a:tr>
              <a:tr h="455798">
                <a:tc>
                  <a:txBody>
                    <a:bodyPr/>
                    <a:lstStyle/>
                    <a:p>
                      <a:r>
                        <a:rPr lang="en-US" sz="1200" cap="none" spc="0">
                          <a:solidFill>
                            <a:schemeClr val="tx1"/>
                          </a:solidFill>
                        </a:rPr>
                        <a:t>50 </a:t>
                      </a:r>
                    </a:p>
                  </a:txBody>
                  <a:tcPr marL="45443" marR="64918" marT="12984" marB="97378">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dirty="0">
                          <a:solidFill>
                            <a:schemeClr val="tx1"/>
                          </a:solidFill>
                        </a:rPr>
                        <a:t>Food Service</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r>
                        <a:rPr lang="en-US" sz="1200" cap="none" spc="0" dirty="0">
                          <a:solidFill>
                            <a:schemeClr val="tx1"/>
                          </a:solidFill>
                        </a:rPr>
                        <a:t>Fund 50 is used to account for transactions related to the School Food Service program</a:t>
                      </a:r>
                    </a:p>
                  </a:txBody>
                  <a:tcPr marL="45443" marR="64918" marT="12984" marB="9737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3082867770"/>
                  </a:ext>
                </a:extLst>
              </a:tr>
              <a:tr h="306356">
                <a:tc>
                  <a:txBody>
                    <a:bodyPr/>
                    <a:lstStyle/>
                    <a:p>
                      <a:r>
                        <a:rPr lang="en-US" sz="1200" cap="none" spc="0">
                          <a:solidFill>
                            <a:schemeClr val="tx1"/>
                          </a:solidFill>
                        </a:rPr>
                        <a:t>80</a:t>
                      </a:r>
                    </a:p>
                  </a:txBody>
                  <a:tcPr marL="45443" marR="64918" marT="12984" marB="97378">
                    <a:lnL w="12700" cap="flat" cmpd="sng" algn="ctr">
                      <a:solidFill>
                        <a:schemeClr val="tx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en-US" sz="1200" cap="none" spc="0" dirty="0">
                          <a:solidFill>
                            <a:schemeClr val="tx1"/>
                          </a:solidFill>
                        </a:rPr>
                        <a:t>Community Service Fund</a:t>
                      </a:r>
                    </a:p>
                  </a:txBody>
                  <a:tcPr marL="45443" marR="64918" marT="12984" marB="97378">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en-US" sz="1200" cap="none" spc="0" dirty="0">
                          <a:solidFill>
                            <a:schemeClr val="tx1"/>
                          </a:solidFill>
                        </a:rPr>
                        <a:t>Fund 80 is used to account for activities open to the community </a:t>
                      </a:r>
                    </a:p>
                  </a:txBody>
                  <a:tcPr marL="45443" marR="64918" marT="12984" marB="97378">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26493188"/>
                  </a:ext>
                </a:extLst>
              </a:tr>
            </a:tbl>
          </a:graphicData>
        </a:graphic>
      </p:graphicFrame>
    </p:spTree>
    <p:extLst>
      <p:ext uri="{BB962C8B-B14F-4D97-AF65-F5344CB8AC3E}">
        <p14:creationId xmlns:p14="http://schemas.microsoft.com/office/powerpoint/2010/main" val="1099313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14C768-8930-BF31-69AA-9B9813FAD5ED}"/>
            </a:ext>
          </a:extLst>
        </p:cNvPr>
        <p:cNvGrpSpPr/>
        <p:nvPr/>
      </p:nvGrpSpPr>
      <p:grpSpPr>
        <a:xfrm>
          <a:off x="0" y="0"/>
          <a:ext cx="0" cy="0"/>
          <a:chOff x="0" y="0"/>
          <a:chExt cx="0" cy="0"/>
        </a:xfrm>
      </p:grpSpPr>
      <p:sp useBgFill="1">
        <p:nvSpPr>
          <p:cNvPr id="113" name="Rectangle 112">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a:extLst>
              <a:ext uri="{FF2B5EF4-FFF2-40B4-BE49-F238E27FC236}">
                <a16:creationId xmlns:a16="http://schemas.microsoft.com/office/drawing/2014/main" id="{F1DCD33E-0883-C580-7B46-E17BE13C2F0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36652" y="588774"/>
            <a:ext cx="5300269" cy="1503074"/>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603F27DE-B8FD-4B55-AEDF-31EDB10330F1}"/>
              </a:ext>
            </a:extLst>
          </p:cNvPr>
          <p:cNvSpPr>
            <a:spLocks noGrp="1"/>
          </p:cNvSpPr>
          <p:nvPr>
            <p:ph idx="1"/>
          </p:nvPr>
        </p:nvSpPr>
        <p:spPr>
          <a:xfrm>
            <a:off x="5246415" y="4230094"/>
            <a:ext cx="6235268" cy="1800164"/>
          </a:xfrm>
        </p:spPr>
        <p:txBody>
          <a:bodyPr anchor="t">
            <a:normAutofit/>
          </a:bodyPr>
          <a:lstStyle/>
          <a:p>
            <a:pPr marL="0" indent="0">
              <a:buNone/>
            </a:pPr>
            <a:r>
              <a:rPr lang="en-US" sz="2000" b="1" dirty="0"/>
              <a:t> </a:t>
            </a:r>
            <a:endParaRPr lang="en-US" sz="2000" dirty="0"/>
          </a:p>
          <a:p>
            <a:pPr lvl="1"/>
            <a:endParaRPr lang="en-US" sz="2000" dirty="0"/>
          </a:p>
        </p:txBody>
      </p:sp>
      <p:sp>
        <p:nvSpPr>
          <p:cNvPr id="115" name="Rectangle 114">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E7455F54-D30D-A07E-5E95-1642FAED2122}"/>
              </a:ext>
            </a:extLst>
          </p:cNvPr>
          <p:cNvPicPr>
            <a:picLocks noChangeAspect="1"/>
          </p:cNvPicPr>
          <p:nvPr/>
        </p:nvPicPr>
        <p:blipFill>
          <a:blip r:embed="rId4"/>
          <a:stretch>
            <a:fillRect/>
          </a:stretch>
        </p:blipFill>
        <p:spPr>
          <a:xfrm>
            <a:off x="989555" y="2467706"/>
            <a:ext cx="10271343" cy="2112738"/>
          </a:xfrm>
          <a:prstGeom prst="rect">
            <a:avLst/>
          </a:prstGeom>
        </p:spPr>
      </p:pic>
      <p:sp>
        <p:nvSpPr>
          <p:cNvPr id="8" name="TextBox 107">
            <a:extLst>
              <a:ext uri="{FF2B5EF4-FFF2-40B4-BE49-F238E27FC236}">
                <a16:creationId xmlns:a16="http://schemas.microsoft.com/office/drawing/2014/main" id="{00000000-0008-0000-2500-00006C000000}"/>
              </a:ext>
            </a:extLst>
          </p:cNvPr>
          <p:cNvSpPr txBox="1"/>
          <p:nvPr/>
        </p:nvSpPr>
        <p:spPr>
          <a:xfrm>
            <a:off x="989555" y="4020417"/>
            <a:ext cx="1478072" cy="374226"/>
          </a:xfrm>
          <a:prstGeom prst="roundRect">
            <a:avLst/>
          </a:prstGeom>
          <a:ln/>
        </p:spPr>
        <p:style>
          <a:lnRef idx="2">
            <a:schemeClr val="dk1"/>
          </a:lnRef>
          <a:fillRef idx="1">
            <a:schemeClr val="lt1"/>
          </a:fillRef>
          <a:effectRef idx="0">
            <a:schemeClr val="dk1"/>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6639F228-B72D-40D9-AAE3-64B77A3CE90E}" type="TxLink">
              <a:rPr lang="en-US" sz="1000" b="0" i="0" u="none" strike="noStrike">
                <a:solidFill>
                  <a:srgbClr val="000000"/>
                </a:solidFill>
                <a:latin typeface="Myriad Pro" pitchFamily="34" charset="0"/>
                <a:ea typeface="Verdana"/>
                <a:cs typeface="Verdana"/>
              </a:rPr>
              <a:pPr algn="ctr"/>
              <a:t> 924 </a:t>
            </a:fld>
            <a:endParaRPr lang="en-US" sz="1100" dirty="0">
              <a:latin typeface="Myriad Pro" pitchFamily="34" charset="0"/>
            </a:endParaRPr>
          </a:p>
        </p:txBody>
      </p:sp>
      <p:sp>
        <p:nvSpPr>
          <p:cNvPr id="9" name="TextBox 108">
            <a:extLst>
              <a:ext uri="{FF2B5EF4-FFF2-40B4-BE49-F238E27FC236}">
                <a16:creationId xmlns:a16="http://schemas.microsoft.com/office/drawing/2014/main" id="{00000000-0008-0000-2500-00006D000000}"/>
              </a:ext>
            </a:extLst>
          </p:cNvPr>
          <p:cNvSpPr txBox="1"/>
          <p:nvPr/>
        </p:nvSpPr>
        <p:spPr>
          <a:xfrm>
            <a:off x="3142972" y="4103321"/>
            <a:ext cx="1608666" cy="374226"/>
          </a:xfrm>
          <a:prstGeom prst="roundRect">
            <a:avLst/>
          </a:prstGeom>
          <a:ln/>
        </p:spPr>
        <p:style>
          <a:lnRef idx="2">
            <a:schemeClr val="dk1"/>
          </a:lnRef>
          <a:fillRef idx="1">
            <a:schemeClr val="lt1"/>
          </a:fillRef>
          <a:effectRef idx="0">
            <a:schemeClr val="dk1"/>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84E4C563-1E11-4C37-B05C-CA6E300AED2F}" type="TxLink">
              <a:rPr lang="en-US" sz="1000" b="0" i="0" u="none" strike="noStrike">
                <a:solidFill>
                  <a:srgbClr val="000000"/>
                </a:solidFill>
                <a:latin typeface="Myriad Pro" pitchFamily="34" charset="0"/>
                <a:ea typeface="Verdana"/>
                <a:cs typeface="Verdana"/>
              </a:rPr>
              <a:pPr algn="ctr"/>
              <a:t>$13,273</a:t>
            </a:fld>
            <a:endParaRPr lang="en-US" sz="1100">
              <a:latin typeface="Myriad Pro" pitchFamily="34" charset="0"/>
            </a:endParaRPr>
          </a:p>
        </p:txBody>
      </p:sp>
      <p:sp>
        <p:nvSpPr>
          <p:cNvPr id="10" name="TextBox 112">
            <a:extLst>
              <a:ext uri="{FF2B5EF4-FFF2-40B4-BE49-F238E27FC236}">
                <a16:creationId xmlns:a16="http://schemas.microsoft.com/office/drawing/2014/main" id="{00000000-0008-0000-2500-000071000000}"/>
              </a:ext>
            </a:extLst>
          </p:cNvPr>
          <p:cNvSpPr txBox="1"/>
          <p:nvPr/>
        </p:nvSpPr>
        <p:spPr>
          <a:xfrm>
            <a:off x="5426983" y="3728290"/>
            <a:ext cx="1507067" cy="378460"/>
          </a:xfrm>
          <a:prstGeom prst="roundRect">
            <a:avLst/>
          </a:prstGeom>
          <a:ln/>
        </p:spPr>
        <p:style>
          <a:lnRef idx="2">
            <a:schemeClr val="dk1"/>
          </a:lnRef>
          <a:fillRef idx="1">
            <a:schemeClr val="lt1"/>
          </a:fillRef>
          <a:effectRef idx="0">
            <a:schemeClr val="dk1"/>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05E8DC00-B9BC-4666-AAE6-D78E1727C3DF}" type="TxLink">
              <a:rPr lang="en-US" sz="1000" b="0" i="0" u="none" strike="noStrike">
                <a:solidFill>
                  <a:srgbClr val="000000"/>
                </a:solidFill>
                <a:latin typeface="Myriad Pro" pitchFamily="34" charset="0"/>
                <a:ea typeface="Verdana"/>
                <a:cs typeface="Verdana"/>
              </a:rPr>
              <a:pPr algn="ctr"/>
              <a:t>$6,837,433</a:t>
            </a:fld>
            <a:endParaRPr lang="en-US" sz="1100" b="1">
              <a:latin typeface="Myriad Pro" pitchFamily="34" charset="0"/>
            </a:endParaRPr>
          </a:p>
        </p:txBody>
      </p:sp>
      <p:sp>
        <p:nvSpPr>
          <p:cNvPr id="11" name="TextBox 113">
            <a:extLst>
              <a:ext uri="{FF2B5EF4-FFF2-40B4-BE49-F238E27FC236}">
                <a16:creationId xmlns:a16="http://schemas.microsoft.com/office/drawing/2014/main" id="{00000000-0008-0000-2500-000072000000}"/>
              </a:ext>
            </a:extLst>
          </p:cNvPr>
          <p:cNvSpPr txBox="1"/>
          <p:nvPr/>
        </p:nvSpPr>
        <p:spPr>
          <a:xfrm>
            <a:off x="7484574" y="4103321"/>
            <a:ext cx="1612900" cy="374226"/>
          </a:xfrm>
          <a:prstGeom prst="roundRect">
            <a:avLst/>
          </a:prstGeom>
          <a:ln/>
        </p:spPr>
        <p:style>
          <a:lnRef idx="2">
            <a:schemeClr val="dk1"/>
          </a:lnRef>
          <a:fillRef idx="1">
            <a:schemeClr val="lt1"/>
          </a:fillRef>
          <a:effectRef idx="0">
            <a:schemeClr val="dk1"/>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2254D733-C088-4AEE-8926-884F8D762816}" type="TxLink">
              <a:rPr lang="en-US" sz="1000" b="0" i="0" u="none" strike="noStrike">
                <a:solidFill>
                  <a:srgbClr val="000000"/>
                </a:solidFill>
                <a:latin typeface="Myriad Pro" pitchFamily="34" charset="0"/>
                <a:ea typeface="Verdana"/>
                <a:cs typeface="Verdana"/>
              </a:rPr>
              <a:pPr algn="ctr"/>
              <a:t>$14,202</a:t>
            </a:fld>
            <a:endParaRPr lang="en-US" sz="1100" b="1">
              <a:latin typeface="Myriad Pro" pitchFamily="34" charset="0"/>
            </a:endParaRPr>
          </a:p>
        </p:txBody>
      </p:sp>
      <p:sp>
        <p:nvSpPr>
          <p:cNvPr id="12" name="TextBox 114">
            <a:extLst>
              <a:ext uri="{FF2B5EF4-FFF2-40B4-BE49-F238E27FC236}">
                <a16:creationId xmlns:a16="http://schemas.microsoft.com/office/drawing/2014/main" id="{00000000-0008-0000-2500-000073000000}"/>
              </a:ext>
            </a:extLst>
          </p:cNvPr>
          <p:cNvSpPr txBox="1"/>
          <p:nvPr/>
        </p:nvSpPr>
        <p:spPr>
          <a:xfrm>
            <a:off x="9753831" y="4089719"/>
            <a:ext cx="1507067" cy="374226"/>
          </a:xfrm>
          <a:prstGeom prst="roundRect">
            <a:avLst/>
          </a:prstGeom>
          <a:ln/>
        </p:spPr>
        <p:style>
          <a:lnRef idx="2">
            <a:schemeClr val="dk1"/>
          </a:lnRef>
          <a:fillRef idx="1">
            <a:schemeClr val="lt1"/>
          </a:fillRef>
          <a:effectRef idx="0">
            <a:schemeClr val="dk1"/>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4AC88C77-A13F-43AC-8B58-103B602AF904}" type="TxLink">
              <a:rPr lang="en-US" sz="1000" b="0" i="0" u="none" strike="noStrike">
                <a:solidFill>
                  <a:srgbClr val="000000"/>
                </a:solidFill>
                <a:latin typeface="Myriad Pro" pitchFamily="34" charset="0"/>
                <a:ea typeface="Verdana"/>
                <a:cs typeface="Verdana"/>
              </a:rPr>
              <a:pPr algn="ctr"/>
              <a:t>$19,115,564</a:t>
            </a:fld>
            <a:endParaRPr lang="en-US" sz="1100" b="0" dirty="0">
              <a:latin typeface="Myriad Pro" pitchFamily="34" charset="0"/>
            </a:endParaRPr>
          </a:p>
        </p:txBody>
      </p:sp>
    </p:spTree>
    <p:extLst>
      <p:ext uri="{BB962C8B-B14F-4D97-AF65-F5344CB8AC3E}">
        <p14:creationId xmlns:p14="http://schemas.microsoft.com/office/powerpoint/2010/main" val="794082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39FDC6-750D-04AE-9DE8-568CBF6F098D}"/>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51D492DF-1128-EB37-3301-5CFC307DC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FA8F16E1-1326-9BBC-B973-909980F8669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4887" y="441441"/>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94E017C7-4BBF-310B-BC35-EF1A8C2EB23A}"/>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graphicFrame>
        <p:nvGraphicFramePr>
          <p:cNvPr id="2" name="Table 1">
            <a:extLst>
              <a:ext uri="{FF2B5EF4-FFF2-40B4-BE49-F238E27FC236}">
                <a16:creationId xmlns:a16="http://schemas.microsoft.com/office/drawing/2014/main" id="{436C9277-055F-651F-C2C5-D919624659C7}"/>
              </a:ext>
            </a:extLst>
          </p:cNvPr>
          <p:cNvGraphicFramePr>
            <a:graphicFrameLocks noGrp="1"/>
          </p:cNvGraphicFramePr>
          <p:nvPr>
            <p:extLst>
              <p:ext uri="{D42A27DB-BD31-4B8C-83A1-F6EECF244321}">
                <p14:modId xmlns:p14="http://schemas.microsoft.com/office/powerpoint/2010/main" val="642584592"/>
              </p:ext>
            </p:extLst>
          </p:nvPr>
        </p:nvGraphicFramePr>
        <p:xfrm>
          <a:off x="1528176" y="1738660"/>
          <a:ext cx="9013038" cy="4996458"/>
        </p:xfrm>
        <a:graphic>
          <a:graphicData uri="http://schemas.openxmlformats.org/drawingml/2006/table">
            <a:tbl>
              <a:tblPr firstRow="1" bandRow="1">
                <a:noFill/>
                <a:tableStyleId>{8799B23B-EC83-4686-B30A-512413B5E67A}</a:tableStyleId>
              </a:tblPr>
              <a:tblGrid>
                <a:gridCol w="3372660">
                  <a:extLst>
                    <a:ext uri="{9D8B030D-6E8A-4147-A177-3AD203B41FA5}">
                      <a16:colId xmlns:a16="http://schemas.microsoft.com/office/drawing/2014/main" val="1445151960"/>
                    </a:ext>
                  </a:extLst>
                </a:gridCol>
                <a:gridCol w="1282756">
                  <a:extLst>
                    <a:ext uri="{9D8B030D-6E8A-4147-A177-3AD203B41FA5}">
                      <a16:colId xmlns:a16="http://schemas.microsoft.com/office/drawing/2014/main" val="2462849522"/>
                    </a:ext>
                  </a:extLst>
                </a:gridCol>
                <a:gridCol w="1282756">
                  <a:extLst>
                    <a:ext uri="{9D8B030D-6E8A-4147-A177-3AD203B41FA5}">
                      <a16:colId xmlns:a16="http://schemas.microsoft.com/office/drawing/2014/main" val="705552629"/>
                    </a:ext>
                  </a:extLst>
                </a:gridCol>
                <a:gridCol w="1537433">
                  <a:extLst>
                    <a:ext uri="{9D8B030D-6E8A-4147-A177-3AD203B41FA5}">
                      <a16:colId xmlns:a16="http://schemas.microsoft.com/office/drawing/2014/main" val="1929946459"/>
                    </a:ext>
                  </a:extLst>
                </a:gridCol>
                <a:gridCol w="1537433">
                  <a:extLst>
                    <a:ext uri="{9D8B030D-6E8A-4147-A177-3AD203B41FA5}">
                      <a16:colId xmlns:a16="http://schemas.microsoft.com/office/drawing/2014/main" val="115594017"/>
                    </a:ext>
                  </a:extLst>
                </a:gridCol>
              </a:tblGrid>
              <a:tr h="901392">
                <a:tc>
                  <a:txBody>
                    <a:bodyPr/>
                    <a:lstStyle/>
                    <a:p>
                      <a:r>
                        <a:rPr lang="en-US" sz="1400" b="1" cap="none" spc="0" dirty="0">
                          <a:solidFill>
                            <a:schemeClr val="tx1"/>
                          </a:solidFill>
                        </a:rPr>
                        <a:t>Student Enrollment</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pPr algn="r"/>
                      <a:r>
                        <a:rPr lang="en-US" sz="1400" b="1" cap="none" spc="0" dirty="0">
                          <a:solidFill>
                            <a:schemeClr val="tx1"/>
                          </a:solidFill>
                        </a:rPr>
                        <a:t>2021</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pPr algn="r"/>
                      <a:r>
                        <a:rPr lang="en-US" sz="1400" b="1" cap="none" spc="0" dirty="0">
                          <a:solidFill>
                            <a:schemeClr val="tx1"/>
                          </a:solidFill>
                        </a:rPr>
                        <a:t>2022</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pPr algn="r"/>
                      <a:r>
                        <a:rPr lang="en-US" sz="1400" b="1" cap="none" spc="0" dirty="0">
                          <a:solidFill>
                            <a:schemeClr val="tx1"/>
                          </a:solidFill>
                        </a:rPr>
                        <a:t>2023</a:t>
                      </a:r>
                    </a:p>
                  </a:txBody>
                  <a:tcPr marL="63345" marR="63345" marT="231027" marB="126689" anchor="b">
                    <a:lnL w="12700" cmpd="sng">
                      <a:noFill/>
                    </a:lnL>
                    <a:lnR w="12700" cmpd="sng">
                      <a:noFill/>
                    </a:lnR>
                    <a:lnT w="9525" cap="flat" cmpd="sng" algn="ctr">
                      <a:noFill/>
                      <a:prstDash val="solid"/>
                    </a:lnT>
                    <a:lnB w="38100" cmpd="sng">
                      <a:noFill/>
                    </a:lnB>
                    <a:noFill/>
                  </a:tcPr>
                </a:tc>
                <a:tc>
                  <a:txBody>
                    <a:bodyPr/>
                    <a:lstStyle/>
                    <a:p>
                      <a:pPr algn="r"/>
                      <a:r>
                        <a:rPr lang="en-US" sz="1400" b="1" cap="none" spc="0" dirty="0">
                          <a:solidFill>
                            <a:schemeClr val="tx1"/>
                          </a:solidFill>
                        </a:rPr>
                        <a:t>2024</a:t>
                      </a:r>
                    </a:p>
                  </a:txBody>
                  <a:tcPr marL="63345" marR="63345" marT="231027" marB="126689"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969858686"/>
                  </a:ext>
                </a:extLst>
              </a:tr>
              <a:tr h="714705">
                <a:tc>
                  <a:txBody>
                    <a:bodyPr/>
                    <a:lstStyle/>
                    <a:p>
                      <a:r>
                        <a:rPr lang="en-US" sz="1400" cap="none" spc="0" dirty="0">
                          <a:solidFill>
                            <a:schemeClr val="tx1"/>
                          </a:solidFill>
                        </a:rPr>
                        <a:t>September Enrollment</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968</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966</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962</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973</a:t>
                      </a:r>
                    </a:p>
                    <a:p>
                      <a:pPr algn="r"/>
                      <a:endParaRPr lang="en-US" sz="1400" cap="none" spc="0" dirty="0">
                        <a:solidFill>
                          <a:schemeClr val="tx1"/>
                        </a:solidFill>
                      </a:endParaRP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204107092"/>
                  </a:ext>
                </a:extLst>
              </a:tr>
              <a:tr h="512365">
                <a:tc>
                  <a:txBody>
                    <a:bodyPr/>
                    <a:lstStyle/>
                    <a:p>
                      <a:r>
                        <a:rPr lang="en-US" sz="1400" cap="none" spc="0" dirty="0">
                          <a:solidFill>
                            <a:schemeClr val="tx1"/>
                          </a:solidFill>
                        </a:rPr>
                        <a:t>Open Enrolled into GDRH</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107</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103</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111</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r"/>
                      <a:r>
                        <a:rPr lang="en-US" sz="1400" cap="none" spc="0" dirty="0">
                          <a:solidFill>
                            <a:schemeClr val="tx1"/>
                          </a:solidFill>
                        </a:rPr>
                        <a:t>92</a:t>
                      </a:r>
                    </a:p>
                  </a:txBody>
                  <a:tcPr marL="63345" marR="63345" marT="200222" marB="126689">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4185122004"/>
                  </a:ext>
                </a:extLst>
              </a:tr>
              <a:tr h="512365">
                <a:tc>
                  <a:txBody>
                    <a:bodyPr/>
                    <a:lstStyle/>
                    <a:p>
                      <a:r>
                        <a:rPr lang="en-US" sz="1400" cap="none" spc="0" dirty="0">
                          <a:solidFill>
                            <a:schemeClr val="tx1"/>
                          </a:solidFill>
                        </a:rPr>
                        <a:t>Open Enrolled out of GDRH</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95</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108</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103</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103</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3911192299"/>
                  </a:ext>
                </a:extLst>
              </a:tr>
              <a:tr h="636552">
                <a:tc>
                  <a:txBody>
                    <a:bodyPr/>
                    <a:lstStyle/>
                    <a:p>
                      <a:r>
                        <a:rPr lang="en-US" sz="1400" cap="none" spc="0" dirty="0">
                          <a:solidFill>
                            <a:schemeClr val="tx1"/>
                          </a:solidFill>
                        </a:rPr>
                        <a:t>Sept  Resident FTE (includes Independent Charter Schools)</a:t>
                      </a:r>
                    </a:p>
                    <a:p>
                      <a:endParaRPr lang="en-US" sz="1400" cap="none" spc="0" dirty="0">
                        <a:solidFill>
                          <a:schemeClr val="tx1"/>
                        </a:solidFill>
                      </a:endParaRP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895</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904</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906</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950</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2719446759"/>
                  </a:ext>
                </a:extLst>
              </a:tr>
              <a:tr h="512365">
                <a:tc>
                  <a:txBody>
                    <a:bodyPr/>
                    <a:lstStyle/>
                    <a:p>
                      <a:r>
                        <a:rPr lang="en-US" sz="1400" cap="none" spc="0" dirty="0">
                          <a:solidFill>
                            <a:schemeClr val="tx1"/>
                          </a:solidFill>
                        </a:rPr>
                        <a:t>40% of Summer School FTE</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0</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0</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0</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r"/>
                      <a:r>
                        <a:rPr lang="en-US" sz="1400" cap="none" spc="0" dirty="0">
                          <a:solidFill>
                            <a:schemeClr val="tx1"/>
                          </a:solidFill>
                        </a:rPr>
                        <a:t>10</a:t>
                      </a:r>
                    </a:p>
                  </a:txBody>
                  <a:tcPr marL="63345" marR="63345" marT="200222" marB="126689">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223753523"/>
                  </a:ext>
                </a:extLst>
              </a:tr>
              <a:tr h="714705">
                <a:tc>
                  <a:txBody>
                    <a:bodyPr/>
                    <a:lstStyle/>
                    <a:p>
                      <a:r>
                        <a:rPr lang="en-US" sz="1400" b="1" cap="none" spc="0" dirty="0">
                          <a:solidFill>
                            <a:schemeClr val="tx1"/>
                          </a:solidFill>
                        </a:rPr>
                        <a:t>Total Resident Membership used in Revenue Limit</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lgn="r"/>
                      <a:r>
                        <a:rPr lang="en-US" sz="1400" b="1" cap="none" spc="0" dirty="0">
                          <a:solidFill>
                            <a:schemeClr val="tx1"/>
                          </a:solidFill>
                        </a:rPr>
                        <a:t>904</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noFill/>
                  </a:tcPr>
                </a:tc>
                <a:tc>
                  <a:txBody>
                    <a:bodyPr/>
                    <a:lstStyle/>
                    <a:p>
                      <a:pPr algn="r"/>
                      <a:r>
                        <a:rPr lang="en-US" sz="1400" b="1" cap="none" spc="0" dirty="0">
                          <a:solidFill>
                            <a:schemeClr val="tx1"/>
                          </a:solidFill>
                        </a:rPr>
                        <a:t>904</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gradFill>
                      <a:gsLst>
                        <a:gs pos="0">
                          <a:schemeClr val="accent1">
                            <a:lumMod val="5000"/>
                            <a:lumOff val="95000"/>
                          </a:schemeClr>
                        </a:gs>
                        <a:gs pos="49980">
                          <a:srgbClr val="76C5E9"/>
                        </a:gs>
                        <a:gs pos="5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lang="en-US" sz="1400" b="1" cap="none" spc="0" dirty="0">
                          <a:solidFill>
                            <a:schemeClr val="tx1"/>
                          </a:solidFill>
                        </a:rPr>
                        <a:t>908</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gradFill>
                      <a:gsLst>
                        <a:gs pos="0">
                          <a:schemeClr val="accent1">
                            <a:lumMod val="5000"/>
                            <a:lumOff val="95000"/>
                          </a:schemeClr>
                        </a:gs>
                        <a:gs pos="49980">
                          <a:srgbClr val="76C5E9"/>
                        </a:gs>
                        <a:gs pos="5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lang="en-US" sz="1400" b="1" cap="none" spc="0" dirty="0">
                          <a:solidFill>
                            <a:schemeClr val="tx1"/>
                          </a:solidFill>
                        </a:rPr>
                        <a:t>960</a:t>
                      </a:r>
                    </a:p>
                  </a:txBody>
                  <a:tcPr marL="63345" marR="63345" marT="200222" marB="126689">
                    <a:lnL w="12700" cmpd="sng">
                      <a:noFill/>
                      <a:prstDash val="solid"/>
                    </a:lnL>
                    <a:lnR w="12700" cmpd="sng">
                      <a:noFill/>
                      <a:prstDash val="solid"/>
                    </a:lnR>
                    <a:lnT w="12700" cmpd="sng">
                      <a:noFill/>
                      <a:prstDash val="solid"/>
                    </a:lnT>
                    <a:lnB w="12700" cap="flat" cmpd="sng" algn="ctr">
                      <a:solidFill>
                        <a:schemeClr val="accent1"/>
                      </a:solidFill>
                      <a:prstDash val="solid"/>
                    </a:lnB>
                    <a:gradFill>
                      <a:gsLst>
                        <a:gs pos="0">
                          <a:schemeClr val="accent1">
                            <a:lumMod val="5000"/>
                            <a:lumOff val="95000"/>
                          </a:schemeClr>
                        </a:gs>
                        <a:gs pos="49980">
                          <a:srgbClr val="76C5E9"/>
                        </a:gs>
                        <a:gs pos="5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564671913"/>
                  </a:ext>
                </a:extLst>
              </a:tr>
            </a:tbl>
          </a:graphicData>
        </a:graphic>
      </p:graphicFrame>
    </p:spTree>
    <p:extLst>
      <p:ext uri="{BB962C8B-B14F-4D97-AF65-F5344CB8AC3E}">
        <p14:creationId xmlns:p14="http://schemas.microsoft.com/office/powerpoint/2010/main" val="1571790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D08E62-BC7B-45CA-B2BA-122696125FA6}"/>
            </a:ext>
          </a:extLst>
        </p:cNvPr>
        <p:cNvGrpSpPr/>
        <p:nvPr/>
      </p:nvGrpSpPr>
      <p:grpSpPr>
        <a:xfrm>
          <a:off x="0" y="0"/>
          <a:ext cx="0" cy="0"/>
          <a:chOff x="0" y="0"/>
          <a:chExt cx="0" cy="0"/>
        </a:xfrm>
      </p:grpSpPr>
      <p:sp useBgFill="1">
        <p:nvSpPr>
          <p:cNvPr id="144" name="Rectangle 143">
            <a:extLst>
              <a:ext uri="{FF2B5EF4-FFF2-40B4-BE49-F238E27FC236}">
                <a16:creationId xmlns:a16="http://schemas.microsoft.com/office/drawing/2014/main" id="{A442D7B1-25FE-B5EA-A380-F0FC9EDDB6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logo of a school district&#10;&#10;Description automatically generated">
            <a:extLst>
              <a:ext uri="{FF2B5EF4-FFF2-40B4-BE49-F238E27FC236}">
                <a16:creationId xmlns:a16="http://schemas.microsoft.com/office/drawing/2014/main" id="{B7AB05C7-81A6-71F3-75D4-12BBB264A4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6050" y="0"/>
            <a:ext cx="5171299" cy="1297219"/>
          </a:xfrm>
          <a:prstGeom prst="rect">
            <a:avLst/>
          </a:prstGeom>
          <a:noFill/>
          <a:extLst>
            <a:ext uri="{909E8E84-426E-40DD-AFC4-6F175D3DCCD1}">
              <a14:hiddenFill xmlns:a14="http://schemas.microsoft.com/office/drawing/2010/main">
                <a:solidFill>
                  <a:srgbClr val="FFFFFF"/>
                </a:solidFill>
              </a14:hiddenFill>
            </a:ext>
          </a:extLst>
        </p:spPr>
      </p:pic>
      <p:sp>
        <p:nvSpPr>
          <p:cNvPr id="25" name="Content Placeholder 2">
            <a:extLst>
              <a:ext uri="{FF2B5EF4-FFF2-40B4-BE49-F238E27FC236}">
                <a16:creationId xmlns:a16="http://schemas.microsoft.com/office/drawing/2014/main" id="{C04E64AC-1BCC-BE05-3B5C-E247957DDAE2}"/>
              </a:ext>
            </a:extLst>
          </p:cNvPr>
          <p:cNvSpPr>
            <a:spLocks noGrp="1"/>
          </p:cNvSpPr>
          <p:nvPr>
            <p:ph idx="1"/>
          </p:nvPr>
        </p:nvSpPr>
        <p:spPr>
          <a:xfrm>
            <a:off x="6182500" y="4460789"/>
            <a:ext cx="5130957" cy="1659925"/>
          </a:xfrm>
        </p:spPr>
        <p:txBody>
          <a:bodyPr anchor="ctr">
            <a:normAutofit/>
          </a:bodyPr>
          <a:lstStyle/>
          <a:p>
            <a:pPr lvl="1"/>
            <a:endParaRPr lang="en-US" sz="2000" dirty="0"/>
          </a:p>
          <a:p>
            <a:pPr lvl="1"/>
            <a:endParaRPr lang="en-US" sz="2000" dirty="0"/>
          </a:p>
        </p:txBody>
      </p:sp>
      <p:pic>
        <p:nvPicPr>
          <p:cNvPr id="3" name="Picture 2">
            <a:extLst>
              <a:ext uri="{FF2B5EF4-FFF2-40B4-BE49-F238E27FC236}">
                <a16:creationId xmlns:a16="http://schemas.microsoft.com/office/drawing/2014/main" id="{EE300234-D1D9-42AC-C810-239AA33C703B}"/>
              </a:ext>
            </a:extLst>
          </p:cNvPr>
          <p:cNvPicPr>
            <a:picLocks noChangeAspect="1"/>
          </p:cNvPicPr>
          <p:nvPr/>
        </p:nvPicPr>
        <p:blipFill>
          <a:blip r:embed="rId4"/>
          <a:stretch>
            <a:fillRect/>
          </a:stretch>
        </p:blipFill>
        <p:spPr>
          <a:xfrm>
            <a:off x="2367419" y="2051049"/>
            <a:ext cx="7559175" cy="3704679"/>
          </a:xfrm>
          <a:prstGeom prst="rect">
            <a:avLst/>
          </a:prstGeom>
        </p:spPr>
      </p:pic>
    </p:spTree>
    <p:extLst>
      <p:ext uri="{BB962C8B-B14F-4D97-AF65-F5344CB8AC3E}">
        <p14:creationId xmlns:p14="http://schemas.microsoft.com/office/powerpoint/2010/main" val="1503568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3537</TotalTime>
  <Words>1138</Words>
  <Application>Microsoft Macintosh PowerPoint</Application>
  <PresentationFormat>Widescreen</PresentationFormat>
  <Paragraphs>269</Paragraphs>
  <Slides>27</Slides>
  <Notes>7</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Aptos Display</vt:lpstr>
      <vt:lpstr>Arial</vt:lpstr>
      <vt:lpstr>Calibri</vt:lpstr>
      <vt:lpstr>Myriad Pro</vt:lpstr>
      <vt:lpstr>Office Theme</vt:lpstr>
      <vt:lpstr>PowerPoint Presentation</vt:lpstr>
      <vt:lpstr>PowerPoint Presentation</vt:lpstr>
      <vt:lpstr>2024-2025 Budget Hearing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Brown</dc:creator>
  <cp:lastModifiedBy>Michelle  Brown</cp:lastModifiedBy>
  <cp:revision>4</cp:revision>
  <dcterms:created xsi:type="dcterms:W3CDTF">2024-10-16T19:50:26Z</dcterms:created>
  <dcterms:modified xsi:type="dcterms:W3CDTF">2024-10-23T22:34:16Z</dcterms:modified>
</cp:coreProperties>
</file>