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7.xml" ContentType="application/vnd.openxmlformats-officedocument.presentationml.notesSl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5" r:id="rId1"/>
  </p:sldMasterIdLst>
  <p:notesMasterIdLst>
    <p:notesMasterId r:id="rId12"/>
  </p:notesMasterIdLst>
  <p:handoutMasterIdLst>
    <p:handoutMasterId r:id="rId13"/>
  </p:handoutMasterIdLst>
  <p:sldIdLst>
    <p:sldId id="392" r:id="rId2"/>
    <p:sldId id="391" r:id="rId3"/>
    <p:sldId id="405" r:id="rId4"/>
    <p:sldId id="411" r:id="rId5"/>
    <p:sldId id="406" r:id="rId6"/>
    <p:sldId id="407" r:id="rId7"/>
    <p:sldId id="408" r:id="rId8"/>
    <p:sldId id="409" r:id="rId9"/>
    <p:sldId id="410" r:id="rId10"/>
    <p:sldId id="399" r:id="rId11"/>
  </p:sldIdLst>
  <p:sldSz cx="9144000" cy="6858000" type="screen4x3"/>
  <p:notesSz cx="6954838" cy="92408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463" autoAdjust="0"/>
    <p:restoredTop sz="71256" autoAdjust="0"/>
  </p:normalViewPr>
  <p:slideViewPr>
    <p:cSldViewPr>
      <p:cViewPr varScale="1">
        <p:scale>
          <a:sx n="60" d="100"/>
          <a:sy n="60" d="100"/>
        </p:scale>
        <p:origin x="-1378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1806" y="-96"/>
      </p:cViewPr>
      <p:guideLst>
        <p:guide orient="horz" pos="2911"/>
        <p:guide pos="219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.xlsx"/><Relationship Id="rId1" Type="http://schemas.openxmlformats.org/officeDocument/2006/relationships/themeOverride" Target="../theme/themeOverrid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2958286028199964"/>
          <c:y val="0.13670422045197567"/>
          <c:w val="0.75723884514435691"/>
          <c:h val="0.72163461292484643"/>
        </c:manualLayout>
      </c:layout>
      <c:barChart>
        <c:barDir val="col"/>
        <c:grouping val="clustered"/>
        <c:varyColors val="0"/>
        <c:ser>
          <c:idx val="0"/>
          <c:order val="0"/>
          <c:tx>
            <c:v>May Revise STRS Rates</c:v>
          </c:tx>
          <c:invertIfNegative val="0"/>
          <c:dLbls>
            <c:txPr>
              <a:bodyPr/>
              <a:lstStyle/>
              <a:p>
                <a:pPr>
                  <a:defRPr sz="1400" b="1" i="0" baseline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STRS!$B$7:$I$8</c:f>
              <c:multiLvlStrCache>
                <c:ptCount val="8"/>
                <c:lvl>
                  <c:pt idx="0">
                    <c:v>8.25%</c:v>
                  </c:pt>
                  <c:pt idx="1">
                    <c:v>9.50%</c:v>
                  </c:pt>
                  <c:pt idx="2">
                    <c:v>11.10%</c:v>
                  </c:pt>
                  <c:pt idx="3">
                    <c:v>12.70%</c:v>
                  </c:pt>
                  <c:pt idx="4">
                    <c:v>14.30%</c:v>
                  </c:pt>
                  <c:pt idx="5">
                    <c:v>15.90%</c:v>
                  </c:pt>
                  <c:pt idx="6">
                    <c:v>17.50%</c:v>
                  </c:pt>
                  <c:pt idx="7">
                    <c:v>19.10%</c:v>
                  </c:pt>
                </c:lvl>
                <c:lvl>
                  <c:pt idx="0">
                    <c:v>2014-15</c:v>
                  </c:pt>
                  <c:pt idx="1">
                    <c:v>2014-15</c:v>
                  </c:pt>
                  <c:pt idx="2">
                    <c:v>2015-16</c:v>
                  </c:pt>
                  <c:pt idx="3">
                    <c:v>2016-17</c:v>
                  </c:pt>
                  <c:pt idx="4">
                    <c:v>2017-18</c:v>
                  </c:pt>
                  <c:pt idx="5">
                    <c:v>2018-19</c:v>
                  </c:pt>
                  <c:pt idx="6">
                    <c:v>2019-20</c:v>
                  </c:pt>
                  <c:pt idx="7">
                    <c:v>2020-21</c:v>
                  </c:pt>
                </c:lvl>
              </c:multiLvlStrCache>
            </c:multiLvlStrRef>
          </c:cat>
          <c:val>
            <c:numRef>
              <c:f>STRS!$B$5:$I$5</c:f>
              <c:numCache>
                <c:formatCode>_(* #,##0_);_(* \(#,##0\);_(* "-"_);_(@_)</c:formatCode>
                <c:ptCount val="8"/>
                <c:pt idx="0" formatCode="_(&quot;$&quot;* #,##0_);_(&quot;$&quot;* \(#,##0\);_(&quot;$&quot;* &quot;-&quot;??_);_(@_)">
                  <c:v>9775862</c:v>
                </c:pt>
                <c:pt idx="1">
                  <c:v>11257053.212121213</c:v>
                </c:pt>
                <c:pt idx="2" formatCode="_(&quot;$&quot;* #,##0_);_(&quot;$&quot;* \(#,##0\);_(&quot;$&quot;* &quot;-&quot;??_);_(@_)">
                  <c:v>13152977.963636363</c:v>
                </c:pt>
                <c:pt idx="3" formatCode="_(&quot;$&quot;* #,##0_);_(&quot;$&quot;* \(#,##0\);_(&quot;$&quot;* &quot;-&quot;??_);_(@_)">
                  <c:v>15048902.715151515</c:v>
                </c:pt>
                <c:pt idx="4" formatCode="_(&quot;$&quot;* #,##0_);_(&quot;$&quot;* \(#,##0\);_(&quot;$&quot;* &quot;-&quot;??_);_(@_)">
                  <c:v>16944827.466666665</c:v>
                </c:pt>
                <c:pt idx="5" formatCode="_(&quot;$&quot;* #,##0_);_(&quot;$&quot;* \(#,##0\);_(&quot;$&quot;* &quot;-&quot;??_);_(@_)">
                  <c:v>18840752.218181819</c:v>
                </c:pt>
                <c:pt idx="6" formatCode="_(&quot;$&quot;* #,##0_);_(&quot;$&quot;* \(#,##0\);_(&quot;$&quot;* &quot;-&quot;??_);_(@_)">
                  <c:v>20736676.969696969</c:v>
                </c:pt>
                <c:pt idx="7" formatCode="_(&quot;$&quot;* #,##0_);_(&quot;$&quot;* \(#,##0\);_(&quot;$&quot;* &quot;-&quot;??_);_(@_)">
                  <c:v>22632601.721212123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7790464"/>
        <c:axId val="37792000"/>
      </c:barChart>
      <c:catAx>
        <c:axId val="3779046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400" b="1" i="0" baseline="0"/>
            </a:pPr>
            <a:endParaRPr lang="en-US"/>
          </a:p>
        </c:txPr>
        <c:crossAx val="37792000"/>
        <c:crosses val="autoZero"/>
        <c:auto val="1"/>
        <c:lblAlgn val="ctr"/>
        <c:lblOffset val="100"/>
        <c:noMultiLvlLbl val="0"/>
      </c:catAx>
      <c:valAx>
        <c:axId val="37792000"/>
        <c:scaling>
          <c:orientation val="minMax"/>
        </c:scaling>
        <c:delete val="0"/>
        <c:axPos val="l"/>
        <c:majorGridlines/>
        <c:numFmt formatCode="_(&quot;$&quot;* #,##0_);_(&quot;$&quot;* \(#,##0\);_(&quot;$&quot;* &quot;-&quot;??_);_(@_)" sourceLinked="1"/>
        <c:majorTickMark val="out"/>
        <c:minorTickMark val="none"/>
        <c:tickLblPos val="nextTo"/>
        <c:txPr>
          <a:bodyPr/>
          <a:lstStyle/>
          <a:p>
            <a:pPr>
              <a:defRPr sz="1400" b="1" i="0" baseline="0"/>
            </a:pPr>
            <a:endParaRPr lang="en-US"/>
          </a:p>
        </c:txPr>
        <c:crossAx val="37790464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4871936"/>
        <c:axId val="94873472"/>
      </c:barChart>
      <c:catAx>
        <c:axId val="94871936"/>
        <c:scaling>
          <c:orientation val="minMax"/>
        </c:scaling>
        <c:delete val="0"/>
        <c:axPos val="b"/>
        <c:majorTickMark val="out"/>
        <c:minorTickMark val="none"/>
        <c:tickLblPos val="nextTo"/>
        <c:crossAx val="94873472"/>
        <c:crosses val="autoZero"/>
        <c:auto val="1"/>
        <c:lblAlgn val="ctr"/>
        <c:lblOffset val="100"/>
        <c:noMultiLvlLbl val="0"/>
      </c:catAx>
      <c:valAx>
        <c:axId val="94873472"/>
        <c:scaling>
          <c:orientation val="minMax"/>
        </c:scaling>
        <c:delete val="0"/>
        <c:axPos val="l"/>
        <c:majorGridlines/>
        <c:numFmt formatCode="_(&quot;$&quot;* #,##0_);_(&quot;$&quot;* \(#,##0\);_(&quot;$&quot;* &quot;-&quot;??_);_(@_)" sourceLinked="1"/>
        <c:majorTickMark val="out"/>
        <c:minorTickMark val="none"/>
        <c:tickLblPos val="nextTo"/>
        <c:crossAx val="94871936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CalPERS Rates</c:v>
          </c:tx>
          <c:invertIfNegative val="0"/>
          <c:dLbls>
            <c:txPr>
              <a:bodyPr/>
              <a:lstStyle/>
              <a:p>
                <a:pPr>
                  <a:defRPr sz="1400" b="1" i="0" baseline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PERS!$A$10:$E$11</c:f>
              <c:multiLvlStrCache>
                <c:ptCount val="5"/>
                <c:lvl>
                  <c:pt idx="0">
                    <c:v>11.77%</c:v>
                  </c:pt>
                  <c:pt idx="1">
                    <c:v>12.60%</c:v>
                  </c:pt>
                  <c:pt idx="2">
                    <c:v>15.00%</c:v>
                  </c:pt>
                  <c:pt idx="3">
                    <c:v>16.60%</c:v>
                  </c:pt>
                  <c:pt idx="4">
                    <c:v>18.20%</c:v>
                  </c:pt>
                </c:lvl>
                <c:lvl>
                  <c:pt idx="0">
                    <c:v>2014-15</c:v>
                  </c:pt>
                  <c:pt idx="1">
                    <c:v>2015-16</c:v>
                  </c:pt>
                  <c:pt idx="2">
                    <c:v>2016-17</c:v>
                  </c:pt>
                  <c:pt idx="3">
                    <c:v>2017-18</c:v>
                  </c:pt>
                  <c:pt idx="4">
                    <c:v>2018-19</c:v>
                  </c:pt>
                </c:lvl>
              </c:multiLvlStrCache>
            </c:multiLvlStrRef>
          </c:cat>
          <c:val>
            <c:numRef>
              <c:f>PERS!$A$14:$E$14</c:f>
              <c:numCache>
                <c:formatCode>_("$"* #,##0_);_("$"* \(#,##0\);_("$"* "-"??_);_(@_)</c:formatCode>
                <c:ptCount val="5"/>
                <c:pt idx="0">
                  <c:v>6003201</c:v>
                </c:pt>
                <c:pt idx="1">
                  <c:v>6425990.3661541082</c:v>
                </c:pt>
                <c:pt idx="2">
                  <c:v>7649988.5311358422</c:v>
                </c:pt>
                <c:pt idx="3">
                  <c:v>8465987.3077903334</c:v>
                </c:pt>
                <c:pt idx="4">
                  <c:v>9281986.0844448227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8558464"/>
        <c:axId val="28560000"/>
      </c:barChart>
      <c:catAx>
        <c:axId val="2855846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400" b="1" i="0" baseline="0"/>
            </a:pPr>
            <a:endParaRPr lang="en-US"/>
          </a:p>
        </c:txPr>
        <c:crossAx val="28560000"/>
        <c:crosses val="autoZero"/>
        <c:auto val="1"/>
        <c:lblAlgn val="ctr"/>
        <c:lblOffset val="100"/>
        <c:noMultiLvlLbl val="0"/>
      </c:catAx>
      <c:valAx>
        <c:axId val="28560000"/>
        <c:scaling>
          <c:orientation val="minMax"/>
        </c:scaling>
        <c:delete val="0"/>
        <c:axPos val="l"/>
        <c:majorGridlines/>
        <c:numFmt formatCode="_(&quot;$&quot;* #,##0_);_(&quot;$&quot;* \(#,##0\);_(&quot;$&quot;* &quot;-&quot;??_);_(@_)" sourceLinked="1"/>
        <c:majorTickMark val="out"/>
        <c:minorTickMark val="none"/>
        <c:tickLblPos val="nextTo"/>
        <c:txPr>
          <a:bodyPr/>
          <a:lstStyle/>
          <a:p>
            <a:pPr>
              <a:defRPr sz="1400" b="1" i="0" baseline="0"/>
            </a:pPr>
            <a:endParaRPr lang="en-US"/>
          </a:p>
        </c:txPr>
        <c:crossAx val="28558464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014393" cy="462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534" tIns="46268" rIns="92534" bIns="46268" numCol="1" anchor="t" anchorCtr="0" compatLnSpc="1">
            <a:prstTxWarp prst="textNoShape">
              <a:avLst/>
            </a:prstTxWarp>
          </a:bodyPr>
          <a:lstStyle>
            <a:lvl1pPr defTabSz="925433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40445" y="0"/>
            <a:ext cx="3014393" cy="462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534" tIns="46268" rIns="92534" bIns="46268" numCol="1" anchor="t" anchorCtr="0" compatLnSpc="1">
            <a:prstTxWarp prst="textNoShape">
              <a:avLst/>
            </a:prstTxWarp>
          </a:bodyPr>
          <a:lstStyle>
            <a:lvl1pPr algn="r" defTabSz="925433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389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8778481"/>
            <a:ext cx="3014393" cy="4623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534" tIns="46268" rIns="92534" bIns="46268" numCol="1" anchor="b" anchorCtr="0" compatLnSpc="1">
            <a:prstTxWarp prst="textNoShape">
              <a:avLst/>
            </a:prstTxWarp>
          </a:bodyPr>
          <a:lstStyle>
            <a:lvl1pPr defTabSz="925433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389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40445" y="8778481"/>
            <a:ext cx="3014393" cy="4623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534" tIns="46268" rIns="92534" bIns="46268" numCol="1" anchor="b" anchorCtr="0" compatLnSpc="1">
            <a:prstTxWarp prst="textNoShape">
              <a:avLst/>
            </a:prstTxWarp>
          </a:bodyPr>
          <a:lstStyle>
            <a:lvl1pPr algn="r" defTabSz="925433">
              <a:defRPr sz="1200">
                <a:latin typeface="Times New Roman" pitchFamily="18" charset="0"/>
              </a:defRPr>
            </a:lvl1pPr>
          </a:lstStyle>
          <a:p>
            <a:fld id="{5716BECD-842E-4FA0-B103-B5292443B76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591872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014393" cy="462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534" tIns="46268" rIns="92534" bIns="46268" numCol="1" anchor="t" anchorCtr="0" compatLnSpc="1">
            <a:prstTxWarp prst="textNoShape">
              <a:avLst/>
            </a:prstTxWarp>
          </a:bodyPr>
          <a:lstStyle>
            <a:lvl1pPr defTabSz="925433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40445" y="0"/>
            <a:ext cx="3014393" cy="462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534" tIns="46268" rIns="92534" bIns="46268" numCol="1" anchor="t" anchorCtr="0" compatLnSpc="1">
            <a:prstTxWarp prst="textNoShape">
              <a:avLst/>
            </a:prstTxWarp>
          </a:bodyPr>
          <a:lstStyle>
            <a:lvl1pPr algn="r" defTabSz="925433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747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68400" y="692150"/>
            <a:ext cx="4618038" cy="34655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747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7627" y="4390030"/>
            <a:ext cx="5099585" cy="415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534" tIns="46268" rIns="92534" bIns="4626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747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8778481"/>
            <a:ext cx="3014393" cy="4623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534" tIns="46268" rIns="92534" bIns="46268" numCol="1" anchor="b" anchorCtr="0" compatLnSpc="1">
            <a:prstTxWarp prst="textNoShape">
              <a:avLst/>
            </a:prstTxWarp>
          </a:bodyPr>
          <a:lstStyle>
            <a:lvl1pPr defTabSz="925433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747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40445" y="8778481"/>
            <a:ext cx="3014393" cy="4623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534" tIns="46268" rIns="92534" bIns="46268" numCol="1" anchor="b" anchorCtr="0" compatLnSpc="1">
            <a:prstTxWarp prst="textNoShape">
              <a:avLst/>
            </a:prstTxWarp>
          </a:bodyPr>
          <a:lstStyle>
            <a:lvl1pPr algn="r" defTabSz="925433">
              <a:defRPr sz="1200">
                <a:latin typeface="Times New Roman" pitchFamily="18" charset="0"/>
              </a:defRPr>
            </a:lvl1pPr>
          </a:lstStyle>
          <a:p>
            <a:fld id="{FBB6649C-BB80-46A3-B873-2282FFDF292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595313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6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7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BB6649C-BB80-46A3-B873-2282FFDF2924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4943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BB6649C-BB80-46A3-B873-2282FFDF2924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64386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BB6649C-BB80-46A3-B873-2282FFDF2924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6464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BB6649C-BB80-46A3-B873-2282FFDF2924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8961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BB6649C-BB80-46A3-B873-2282FFDF2924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5436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BB6649C-BB80-46A3-B873-2282FFDF2924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4977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4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6114" y="4390030"/>
            <a:ext cx="5562610" cy="415806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19740B-A9E6-47CF-9013-803667E4B2B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37B485-8752-47A9-B0E2-73DD5588066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242C2F-A10D-4CAE-913A-CFC0294A97E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1652B4-D4B5-4A6D-8379-477602EEE63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A19DF5-5FAE-402B-9075-318096A35AC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6965A3-0086-47FC-A159-808B6AD6D34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2B4AF9-062A-4A5F-9349-B9325DDA580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C37131-0023-4C44-B814-43DCB1296C7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6E4382-42BF-4A89-967B-224ACB54B9F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F74343-6EA2-49ED-A84A-87B82F39DC2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6C3098-40E2-44AF-B762-B77B9807820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E8E817BA-EA7E-4000-9AA6-DCC653FB41C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300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115E298-CAB0-4F90-B669-2B812DB9DBAB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://www.wccusd.net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86BFE-B3F3-4188-9CC8-149B29F3BC1F}" type="slidenum">
              <a:rPr lang="en-US"/>
              <a:pPr/>
              <a:t>1</a:t>
            </a:fld>
            <a:endParaRPr lang="en-US"/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1143000"/>
          </a:xfrm>
        </p:spPr>
        <p:txBody>
          <a:bodyPr/>
          <a:lstStyle/>
          <a:p>
            <a:r>
              <a:rPr lang="en-US" sz="3600" dirty="0"/>
              <a:t>West Contra Costa</a:t>
            </a:r>
            <a:br>
              <a:rPr lang="en-US" sz="3600" dirty="0"/>
            </a:br>
            <a:r>
              <a:rPr lang="en-US" sz="3600" dirty="0"/>
              <a:t>Unified School District</a:t>
            </a:r>
            <a:br>
              <a:rPr lang="en-US" sz="3600" dirty="0"/>
            </a:br>
            <a:r>
              <a:rPr lang="en-US" sz="2800" dirty="0" smtClean="0"/>
              <a:t>May 28, 2014</a:t>
            </a:r>
            <a:r>
              <a:rPr lang="en-US" sz="2800" dirty="0"/>
              <a:t/>
            </a:r>
            <a:br>
              <a:rPr lang="en-US" sz="2800" dirty="0"/>
            </a:br>
            <a:endParaRPr lang="en-US" sz="2800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800600"/>
            <a:ext cx="6400800" cy="24384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800" dirty="0" smtClean="0"/>
              <a:t>2014-15</a:t>
            </a:r>
            <a:endParaRPr lang="en-US" sz="2800" dirty="0"/>
          </a:p>
          <a:p>
            <a:pPr>
              <a:lnSpc>
                <a:spcPct val="80000"/>
              </a:lnSpc>
            </a:pPr>
            <a:r>
              <a:rPr lang="en-US" sz="2800" dirty="0" smtClean="0"/>
              <a:t>Governor’s May Revision</a:t>
            </a:r>
            <a:endParaRPr lang="en-US" sz="2800" dirty="0"/>
          </a:p>
        </p:txBody>
      </p:sp>
      <p:pic>
        <p:nvPicPr>
          <p:cNvPr id="2052" name="Picture 4" descr="logoC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52800" y="1981200"/>
            <a:ext cx="2362200" cy="231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50476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B2B9E-79F7-4829-B02C-D7639246FC93}" type="slidenum">
              <a:rPr lang="en-US"/>
              <a:pPr/>
              <a:t>2</a:t>
            </a:fld>
            <a:endParaRPr lang="en-US"/>
          </a:p>
        </p:txBody>
      </p:sp>
      <p:sp>
        <p:nvSpPr>
          <p:cNvPr id="236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May Revision</a:t>
            </a:r>
            <a:endParaRPr lang="en-US" dirty="0"/>
          </a:p>
        </p:txBody>
      </p:sp>
      <p:sp>
        <p:nvSpPr>
          <p:cNvPr id="236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State Revenues </a:t>
            </a:r>
            <a:r>
              <a:rPr lang="en-US" dirty="0"/>
              <a:t>are </a:t>
            </a:r>
            <a:r>
              <a:rPr lang="en-US" dirty="0" smtClean="0"/>
              <a:t>positive</a:t>
            </a:r>
          </a:p>
          <a:p>
            <a:pPr lvl="1"/>
            <a:r>
              <a:rPr lang="en-US" dirty="0" smtClean="0"/>
              <a:t>Prop 30 </a:t>
            </a:r>
          </a:p>
          <a:p>
            <a:pPr lvl="1"/>
            <a:r>
              <a:rPr lang="en-US" dirty="0" smtClean="0"/>
              <a:t>Positive economic growth</a:t>
            </a:r>
          </a:p>
          <a:p>
            <a:r>
              <a:rPr lang="en-US" dirty="0" smtClean="0"/>
              <a:t>January 2014 revenue proposals for schools – no change for the May Revision</a:t>
            </a:r>
          </a:p>
          <a:p>
            <a:r>
              <a:rPr lang="en-US" dirty="0" smtClean="0"/>
              <a:t>Local Control Funding Formula program moves forward as planned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5749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May Revision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143000"/>
            <a:ext cx="8229600" cy="5486400"/>
          </a:xfrm>
        </p:spPr>
        <p:txBody>
          <a:bodyPr/>
          <a:lstStyle/>
          <a:p>
            <a:r>
              <a:rPr lang="en-US" dirty="0" smtClean="0"/>
              <a:t>Revenue volatility remains a concern due to the temporary nature of Prop 30</a:t>
            </a:r>
          </a:p>
          <a:p>
            <a:pPr lvl="1"/>
            <a:r>
              <a:rPr lang="en-US" dirty="0" smtClean="0"/>
              <a:t>Passed in 2012</a:t>
            </a:r>
          </a:p>
          <a:p>
            <a:pPr lvl="1"/>
            <a:r>
              <a:rPr lang="en-US" dirty="0" smtClean="0"/>
              <a:t>The .25% sales tax expires in 2016</a:t>
            </a:r>
          </a:p>
          <a:p>
            <a:pPr lvl="1"/>
            <a:r>
              <a:rPr lang="en-US" dirty="0" smtClean="0"/>
              <a:t>The personal income tax component expires in 2018</a:t>
            </a:r>
          </a:p>
          <a:p>
            <a:r>
              <a:rPr lang="en-US" dirty="0" smtClean="0"/>
              <a:t>2019-20 the State will no longer be collecting the $7 billion in Prop 30 funds</a:t>
            </a:r>
          </a:p>
          <a:p>
            <a:r>
              <a:rPr lang="en-US" dirty="0" smtClean="0"/>
              <a:t>Historically, the economy has not been stable over that number of years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7B485-8752-47A9-B0E2-73DD55880667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695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May Revision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Budget Conference Committee Considering….</a:t>
            </a:r>
          </a:p>
          <a:p>
            <a:pPr lvl="1"/>
            <a:r>
              <a:rPr lang="en-US" dirty="0" smtClean="0"/>
              <a:t>State Teacher Retiree System Rates</a:t>
            </a:r>
          </a:p>
          <a:p>
            <a:pPr lvl="1"/>
            <a:r>
              <a:rPr lang="en-US" dirty="0" smtClean="0"/>
              <a:t>Career Technical Education Fund</a:t>
            </a:r>
          </a:p>
          <a:p>
            <a:pPr lvl="1"/>
            <a:r>
              <a:rPr lang="en-US" dirty="0" smtClean="0"/>
              <a:t>Common Core Funding</a:t>
            </a:r>
          </a:p>
          <a:p>
            <a:pPr lvl="1"/>
            <a:r>
              <a:rPr lang="en-US" dirty="0" smtClean="0"/>
              <a:t>Transitional Kindergarten </a:t>
            </a:r>
          </a:p>
          <a:p>
            <a:r>
              <a:rPr lang="en-US" dirty="0" smtClean="0"/>
              <a:t>These debates will likely result in action by June 15</a:t>
            </a:r>
            <a:r>
              <a:rPr lang="en-US" baseline="30000" dirty="0" smtClean="0"/>
              <a:t>th</a:t>
            </a:r>
            <a:r>
              <a:rPr lang="en-US" dirty="0" smtClean="0"/>
              <a:t>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7B485-8752-47A9-B0E2-73DD55880667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0289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May Revision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Biggest issue – State Teacher Retirement System (STRS)</a:t>
            </a:r>
          </a:p>
          <a:p>
            <a:pPr lvl="1"/>
            <a:r>
              <a:rPr lang="en-US" dirty="0" smtClean="0"/>
              <a:t>STRS has a large unfunded liability </a:t>
            </a:r>
          </a:p>
          <a:p>
            <a:pPr lvl="1"/>
            <a:r>
              <a:rPr lang="en-US" dirty="0" smtClean="0"/>
              <a:t>May Revise includes implementation of the STRS funding plan in 2014-15 – a year earlier than previously proposed</a:t>
            </a:r>
          </a:p>
          <a:p>
            <a:pPr lvl="1"/>
            <a:r>
              <a:rPr lang="en-US" dirty="0" smtClean="0"/>
              <a:t>The new implementation plan in the May revision funds the STRS over 7 years, January proposal was 30 years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7B485-8752-47A9-B0E2-73DD55880667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102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STRS Multi Year Rates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7B485-8752-47A9-B0E2-73DD55880667}" type="slidenum">
              <a:rPr lang="en-US" smtClean="0"/>
              <a:pPr/>
              <a:t>6</a:t>
            </a:fld>
            <a:endParaRPr lang="en-US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05854285"/>
              </p:ext>
            </p:extLst>
          </p:nvPr>
        </p:nvGraphicFramePr>
        <p:xfrm>
          <a:off x="76200" y="1295400"/>
          <a:ext cx="8915400" cy="48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52750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May Revision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/>
          <a:lstStyle/>
          <a:p>
            <a:r>
              <a:rPr lang="en-US" dirty="0" err="1" smtClean="0"/>
              <a:t>CalPERS</a:t>
            </a:r>
            <a:r>
              <a:rPr lang="en-US" dirty="0" smtClean="0"/>
              <a:t> contribution rates for the retiree program also scheduled to increase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7B485-8752-47A9-B0E2-73DD55880667}" type="slidenum">
              <a:rPr lang="en-US" smtClean="0"/>
              <a:pPr/>
              <a:t>7</a:t>
            </a:fld>
            <a:endParaRPr lang="en-US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42375784"/>
              </p:ext>
            </p:extLst>
          </p:nvPr>
        </p:nvGraphicFramePr>
        <p:xfrm>
          <a:off x="1066800" y="2438400"/>
          <a:ext cx="6858000" cy="3886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14233679"/>
              </p:ext>
            </p:extLst>
          </p:nvPr>
        </p:nvGraphicFramePr>
        <p:xfrm>
          <a:off x="533400" y="2286000"/>
          <a:ext cx="79248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99405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600200"/>
          </a:xfrm>
        </p:spPr>
        <p:txBody>
          <a:bodyPr/>
          <a:lstStyle/>
          <a:p>
            <a:r>
              <a:rPr lang="en-US" dirty="0" smtClean="0"/>
              <a:t>May Revise</a:t>
            </a:r>
            <a:br>
              <a:rPr lang="en-US" dirty="0" smtClean="0"/>
            </a:br>
            <a:r>
              <a:rPr lang="en-US" dirty="0" smtClean="0"/>
              <a:t>Retirement System Increases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7B485-8752-47A9-B0E2-73DD55880667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447800" y="5029200"/>
            <a:ext cx="6172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These rate increases will consume LCFF: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14% of new base funding in 2014-15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16% of new base funding in 2015-16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34% of new base funding in 2016-17</a:t>
            </a:r>
            <a:endParaRPr lang="en-US" sz="2400" dirty="0"/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48244975"/>
              </p:ext>
            </p:extLst>
          </p:nvPr>
        </p:nvGraphicFramePr>
        <p:xfrm>
          <a:off x="152400" y="1676400"/>
          <a:ext cx="8915399" cy="3200398"/>
        </p:xfrm>
        <a:graphic>
          <a:graphicData uri="http://schemas.openxmlformats.org/drawingml/2006/table">
            <a:tbl>
              <a:tblPr/>
              <a:tblGrid>
                <a:gridCol w="1791511"/>
                <a:gridCol w="1391055"/>
                <a:gridCol w="1391055"/>
                <a:gridCol w="1391055"/>
                <a:gridCol w="1391055"/>
                <a:gridCol w="1559668"/>
              </a:tblGrid>
              <a:tr h="366028">
                <a:tc gridSpan="6"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Cost Increase for Employer Contribution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66028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2014-15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2015-16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2016-17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2017-18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2018-19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6028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STRS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$ 1,481,191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$ 1,895,925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$ 1,895,925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$ 1,895,925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   1,895,925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6028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PERS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   225,420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   422,789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$ 1,223,998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   815,999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      815,999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512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Increase over prior year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$ 1,706,611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$ 2,318,714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$ 3,119,923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$ 2,711,924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   2,711,924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512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Cumulative Increase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$ 4,025,325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$ 7,145,248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$ 9,857,171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$ 12,569,095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6028">
                <a:tc gridSpan="6">
                  <a:txBody>
                    <a:bodyPr/>
                    <a:lstStyle/>
                    <a:p>
                      <a:pPr algn="l" fontAlgn="b"/>
                      <a:r>
                        <a:rPr lang="en-US" sz="18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These estimates do not reflect staffing or step and column adjustments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89833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May Revise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Legislature is putting forward an alternative proposal</a:t>
            </a:r>
          </a:p>
          <a:p>
            <a:pPr lvl="1"/>
            <a:r>
              <a:rPr lang="en-US" dirty="0" smtClean="0"/>
              <a:t>Would lessen the cost slightly in 2014-15</a:t>
            </a:r>
          </a:p>
          <a:p>
            <a:pPr lvl="1"/>
            <a:r>
              <a:rPr lang="en-US" dirty="0" smtClean="0"/>
              <a:t>The concept of funding the retirement liability remains in place</a:t>
            </a:r>
          </a:p>
          <a:p>
            <a:r>
              <a:rPr lang="en-US" dirty="0" smtClean="0"/>
              <a:t>Rate increases will be reflected in the Multi Year Projection for the budget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7B485-8752-47A9-B0E2-73DD55880667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749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52DBE-B94C-4CF7-BEB7-53A36AF4FCA4}" type="slidenum">
              <a:rPr lang="en-US"/>
              <a:pPr/>
              <a:t>10</a:t>
            </a:fld>
            <a:endParaRPr lang="en-US"/>
          </a:p>
        </p:txBody>
      </p:sp>
      <p:sp>
        <p:nvSpPr>
          <p:cNvPr id="263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Next Steps</a:t>
            </a:r>
          </a:p>
        </p:txBody>
      </p:sp>
      <p:sp>
        <p:nvSpPr>
          <p:cNvPr id="263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66700" y="1524000"/>
            <a:ext cx="8458200" cy="3505200"/>
          </a:xfrm>
        </p:spPr>
        <p:txBody>
          <a:bodyPr/>
          <a:lstStyle/>
          <a:p>
            <a:pPr lvl="1">
              <a:spcBef>
                <a:spcPct val="0"/>
              </a:spcBef>
              <a:buNone/>
            </a:pPr>
            <a:r>
              <a:rPr lang="en-US" sz="2400" dirty="0" smtClean="0"/>
              <a:t>May Revision of Governors Budget</a:t>
            </a:r>
          </a:p>
          <a:p>
            <a:pPr lvl="1">
              <a:spcBef>
                <a:spcPct val="0"/>
              </a:spcBef>
              <a:buNone/>
            </a:pPr>
            <a:r>
              <a:rPr lang="en-US" sz="2400" dirty="0"/>
              <a:t>	</a:t>
            </a:r>
            <a:r>
              <a:rPr lang="en-US" sz="2400" dirty="0" smtClean="0"/>
              <a:t>May 28, 2014 Board Meeting</a:t>
            </a:r>
          </a:p>
          <a:p>
            <a:pPr lvl="1">
              <a:spcBef>
                <a:spcPct val="0"/>
              </a:spcBef>
              <a:buNone/>
            </a:pPr>
            <a:r>
              <a:rPr lang="en-US" sz="2400" dirty="0" smtClean="0"/>
              <a:t>Preliminary Budget and Public Hearing</a:t>
            </a:r>
          </a:p>
          <a:p>
            <a:pPr lvl="1">
              <a:spcBef>
                <a:spcPct val="0"/>
              </a:spcBef>
              <a:buNone/>
            </a:pPr>
            <a:r>
              <a:rPr lang="en-US" sz="2400" dirty="0"/>
              <a:t>	</a:t>
            </a:r>
            <a:r>
              <a:rPr lang="en-US" sz="2400" dirty="0" smtClean="0"/>
              <a:t>June 11, 2014 Board Meeting</a:t>
            </a:r>
          </a:p>
          <a:p>
            <a:pPr lvl="1">
              <a:spcBef>
                <a:spcPct val="0"/>
              </a:spcBef>
              <a:buNone/>
            </a:pPr>
            <a:r>
              <a:rPr lang="en-US" sz="2400" dirty="0" smtClean="0"/>
              <a:t>Budget Adoption</a:t>
            </a:r>
          </a:p>
          <a:p>
            <a:pPr lvl="1">
              <a:spcBef>
                <a:spcPct val="0"/>
              </a:spcBef>
              <a:buNone/>
            </a:pPr>
            <a:r>
              <a:rPr lang="en-US" sz="2400" dirty="0"/>
              <a:t>	</a:t>
            </a:r>
            <a:r>
              <a:rPr lang="en-US" sz="2400" dirty="0" smtClean="0"/>
              <a:t>June  25, 2014 Board Meeting</a:t>
            </a:r>
          </a:p>
          <a:p>
            <a:pPr lvl="1">
              <a:spcBef>
                <a:spcPct val="0"/>
              </a:spcBef>
              <a:buNone/>
            </a:pPr>
            <a:endParaRPr lang="en-US" sz="2000" dirty="0" smtClean="0"/>
          </a:p>
          <a:p>
            <a:pPr lvl="1">
              <a:lnSpc>
                <a:spcPct val="90000"/>
              </a:lnSpc>
              <a:buFontTx/>
              <a:buNone/>
            </a:pPr>
            <a:endParaRPr lang="en-US" dirty="0"/>
          </a:p>
          <a:p>
            <a:pPr lvl="1">
              <a:spcBef>
                <a:spcPct val="0"/>
              </a:spcBef>
              <a:buFontTx/>
              <a:buNone/>
            </a:pPr>
            <a:endParaRPr lang="en-US" dirty="0" smtClean="0"/>
          </a:p>
          <a:p>
            <a:pPr lvl="1">
              <a:spcBef>
                <a:spcPct val="0"/>
              </a:spcBef>
              <a:buFontTx/>
              <a:buNone/>
            </a:pPr>
            <a:endParaRPr lang="en-US" dirty="0"/>
          </a:p>
          <a:p>
            <a:pPr lvl="1">
              <a:spcBef>
                <a:spcPct val="0"/>
              </a:spcBef>
              <a:buFontTx/>
              <a:buNone/>
            </a:pPr>
            <a:endParaRPr lang="en-US" dirty="0"/>
          </a:p>
          <a:p>
            <a:pPr lvl="1">
              <a:spcBef>
                <a:spcPct val="0"/>
              </a:spcBef>
              <a:buFontTx/>
              <a:buNone/>
            </a:pPr>
            <a:endParaRPr lang="en-US" dirty="0" smtClean="0"/>
          </a:p>
          <a:p>
            <a:pPr lvl="1">
              <a:spcBef>
                <a:spcPct val="0"/>
              </a:spcBef>
              <a:buFontTx/>
              <a:buNone/>
            </a:pPr>
            <a:endParaRPr lang="en-US" dirty="0"/>
          </a:p>
        </p:txBody>
      </p:sp>
      <p:pic>
        <p:nvPicPr>
          <p:cNvPr id="263172" name="Picture 4" descr="MCBD07022_0000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39000" y="533400"/>
            <a:ext cx="1219200" cy="19812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762000" y="5438607"/>
            <a:ext cx="7467600" cy="701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Financial reports available on the web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000" dirty="0">
                <a:hlinkClick r:id="rId4"/>
              </a:rPr>
              <a:t>http://www.wccusd.net/</a:t>
            </a:r>
            <a:endParaRPr lang="en-US" sz="2000" dirty="0"/>
          </a:p>
        </p:txBody>
      </p:sp>
      <p:pic>
        <p:nvPicPr>
          <p:cNvPr id="8" name="Picture 2" descr="C:\Documents and Settings\SGamba\Local Settings\Temporary Internet Files\Content.IE5\2MZ2895I\MC900432530[1]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15000" y="1549400"/>
            <a:ext cx="850793" cy="66032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5078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4373</TotalTime>
  <Words>405</Words>
  <Application>Microsoft Office PowerPoint</Application>
  <PresentationFormat>On-screen Show (4:3)</PresentationFormat>
  <Paragraphs>105</Paragraphs>
  <Slides>10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Default Design</vt:lpstr>
      <vt:lpstr>West Contra Costa Unified School District May 28, 2014 </vt:lpstr>
      <vt:lpstr>May Revision</vt:lpstr>
      <vt:lpstr>May Revision</vt:lpstr>
      <vt:lpstr>May Revision</vt:lpstr>
      <vt:lpstr>May Revision</vt:lpstr>
      <vt:lpstr>STRS Multi Year Rates</vt:lpstr>
      <vt:lpstr>May Revision</vt:lpstr>
      <vt:lpstr>May Revise Retirement System Increases</vt:lpstr>
      <vt:lpstr>May Revise</vt:lpstr>
      <vt:lpstr>Next Steps</vt:lpstr>
    </vt:vector>
  </TitlesOfParts>
  <Company>WCCUSD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West Contra Costa Unified School District</dc:title>
  <dc:creator>WCC_User</dc:creator>
  <cp:lastModifiedBy>Sheri Gamba</cp:lastModifiedBy>
  <cp:revision>346</cp:revision>
  <cp:lastPrinted>2011-12-07T23:45:37Z</cp:lastPrinted>
  <dcterms:created xsi:type="dcterms:W3CDTF">2003-09-15T23:02:38Z</dcterms:created>
  <dcterms:modified xsi:type="dcterms:W3CDTF">2014-05-28T22:12:44Z</dcterms:modified>
</cp:coreProperties>
</file>