
<file path=[Content_Types].xml><?xml version="1.0" encoding="utf-8"?>
<Types xmlns="http://schemas.openxmlformats.org/package/2006/content-types">
  <Default Extension="bin" ContentType="application/vnd.openxmlformats-officedocument.oleObject"/>
  <Default Extension="png" ContentType="image/png"/>
  <Default Extension="jpeg" ContentType="image/jpeg"/>
  <Default Extension="wmf" ContentType="image/x-wmf"/>
  <Default Extension="emf" ContentType="image/x-emf"/>
  <Default Extension="rels" ContentType="application/vnd.openxmlformats-package.relationships+xml"/>
  <Default Extension="xml" ContentType="application/xml"/>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6" d="100"/>
          <a:sy n="86" d="100"/>
        </p:scale>
        <p:origin x="-869" y="-7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7.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8.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6F5E269-684B-4126-8975-1ED993462927}" type="datetimeFigureOut">
              <a:rPr lang="en-US" smtClean="0"/>
              <a:t>12/17/2014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DB9A426-50C0-471D-8822-1A625109B1D1}" type="slidenum">
              <a:rPr lang="en-US" smtClean="0"/>
              <a:t>‹#›</a:t>
            </a:fld>
            <a:endParaRPr lang="en-US"/>
          </a:p>
        </p:txBody>
      </p:sp>
    </p:spTree>
    <p:extLst>
      <p:ext uri="{BB962C8B-B14F-4D97-AF65-F5344CB8AC3E}">
        <p14:creationId xmlns:p14="http://schemas.microsoft.com/office/powerpoint/2010/main" val="8731074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2"/>
          <p:cNvSpPr>
            <a:spLocks noGrp="1" noRot="1" noChangeAspect="1" noChangeArrowheads="1" noTextEdit="1"/>
          </p:cNvSpPr>
          <p:nvPr>
            <p:ph type="sldImg"/>
          </p:nvPr>
        </p:nvSpPr>
        <p:spPr>
          <a:ln/>
        </p:spPr>
      </p:sp>
      <p:sp>
        <p:nvSpPr>
          <p:cNvPr id="15667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Rectangle 2"/>
          <p:cNvSpPr>
            <a:spLocks noGrp="1" noRot="1" noChangeAspect="1" noChangeArrowheads="1" noTextEdit="1"/>
          </p:cNvSpPr>
          <p:nvPr>
            <p:ph type="sldImg"/>
          </p:nvPr>
        </p:nvSpPr>
        <p:spPr>
          <a:ln/>
        </p:spPr>
      </p:sp>
      <p:sp>
        <p:nvSpPr>
          <p:cNvPr id="237571" name="Rectangle 3"/>
          <p:cNvSpPr>
            <a:spLocks noGrp="1" noChangeArrowheads="1"/>
          </p:cNvSpPr>
          <p:nvPr>
            <p:ph type="body" idx="1"/>
          </p:nvPr>
        </p:nvSpPr>
        <p:spPr/>
        <p:txBody>
          <a:bodyPr/>
          <a:lstStyle/>
          <a:p>
            <a:r>
              <a:rPr lang="en-US" dirty="0"/>
              <a:t>Each year the school district must provide a series of financial reports to the State.  These reports are known as Interim reports – the first is submitted no later than December 15 based upon information as of October 31 and the second is based upon data collected through January and will be submitted no later than March 15.  </a:t>
            </a:r>
          </a:p>
          <a:p>
            <a:endParaRPr lang="en-US" dirty="0"/>
          </a:p>
          <a:p>
            <a:r>
              <a:rPr lang="en-US" dirty="0"/>
              <a:t>Our multi year projections use the current year budget information and apply assumptions of State level Cola and factors based upon the School Services of California Dartboard.  This is an industry standard.  The specifics of our district assumptions are listed in the executive summary provided as a part of the report.</a:t>
            </a:r>
          </a:p>
          <a:p>
            <a:endParaRPr lang="en-US" dirty="0"/>
          </a:p>
          <a:p>
            <a:r>
              <a:rPr lang="en-US" dirty="0"/>
              <a:t>This report is comprised of the financial data for all the funds of the district submitted on the required forms for State review.</a:t>
            </a:r>
          </a:p>
          <a:p>
            <a:r>
              <a:rPr lang="en-US" dirty="0"/>
              <a:t>Also included, and required as a part of the report submission are the Multi Year projections.  </a:t>
            </a:r>
          </a:p>
          <a:p>
            <a:r>
              <a:rPr lang="en-US" dirty="0"/>
              <a:t>This becomes the focus of the report, because the board must adopt a certification of financial condition based upon the projections that the district will, may not or will not, meet it’s financial obligations for this year and the subsequent two years.</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3A976A9-5D3F-4098-A2BD-3E8A8F1B98FB}" type="slidenum">
              <a:rPr lang="en-US" smtClean="0"/>
              <a:t>4</a:t>
            </a:fld>
            <a:endParaRPr lang="en-US"/>
          </a:p>
        </p:txBody>
      </p:sp>
    </p:spTree>
    <p:extLst>
      <p:ext uri="{BB962C8B-B14F-4D97-AF65-F5344CB8AC3E}">
        <p14:creationId xmlns:p14="http://schemas.microsoft.com/office/powerpoint/2010/main" val="25150587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8D3E1EE-2C16-450A-A6F1-C89212D37EC0}" type="slidenum">
              <a:rPr lang="en-US">
                <a:solidFill>
                  <a:prstClr val="black"/>
                </a:solidFill>
              </a:rPr>
              <a:pPr/>
              <a:t>9</a:t>
            </a:fld>
            <a:endParaRPr lang="en-US">
              <a:solidFill>
                <a:prstClr val="black"/>
              </a:solidFill>
            </a:endParaRPr>
          </a:p>
        </p:txBody>
      </p:sp>
    </p:spTree>
    <p:extLst>
      <p:ext uri="{BB962C8B-B14F-4D97-AF65-F5344CB8AC3E}">
        <p14:creationId xmlns:p14="http://schemas.microsoft.com/office/powerpoint/2010/main" val="123320028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Footer Placeholder 3"/>
          <p:cNvSpPr>
            <a:spLocks noGrp="1"/>
          </p:cNvSpPr>
          <p:nvPr>
            <p:ph type="ftr" sz="quarter" idx="10"/>
          </p:nvPr>
        </p:nvSpPr>
        <p:spPr/>
        <p:txBody>
          <a:bodyPr/>
          <a:lstStyle/>
          <a:p>
            <a:endParaRPr lang="en-US">
              <a:solidFill>
                <a:prstClr val="black"/>
              </a:solidFill>
            </a:endParaRPr>
          </a:p>
        </p:txBody>
      </p:sp>
      <p:sp>
        <p:nvSpPr>
          <p:cNvPr id="5" name="Slide Number Placeholder 4"/>
          <p:cNvSpPr>
            <a:spLocks noGrp="1"/>
          </p:cNvSpPr>
          <p:nvPr>
            <p:ph type="sldNum" sz="quarter" idx="11"/>
          </p:nvPr>
        </p:nvSpPr>
        <p:spPr/>
        <p:txBody>
          <a:bodyPr/>
          <a:lstStyle/>
          <a:p>
            <a:fld id="{FBB6649C-BB80-46A3-B873-2282FFDF2924}" type="slidenum">
              <a:rPr lang="en-US">
                <a:solidFill>
                  <a:prstClr val="black"/>
                </a:solidFill>
              </a:rPr>
              <a:pPr/>
              <a:t>12</a:t>
            </a:fld>
            <a:endParaRPr lang="en-US">
              <a:solidFill>
                <a:prstClr val="black"/>
              </a:solidFill>
            </a:endParaRPr>
          </a:p>
        </p:txBody>
      </p:sp>
    </p:spTree>
    <p:extLst>
      <p:ext uri="{BB962C8B-B14F-4D97-AF65-F5344CB8AC3E}">
        <p14:creationId xmlns:p14="http://schemas.microsoft.com/office/powerpoint/2010/main" val="384560412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2" name="Rectangle 2"/>
          <p:cNvSpPr>
            <a:spLocks noGrp="1" noRot="1" noChangeAspect="1" noChangeArrowheads="1" noTextEdit="1"/>
          </p:cNvSpPr>
          <p:nvPr>
            <p:ph type="sldImg"/>
          </p:nvPr>
        </p:nvSpPr>
        <p:spPr>
          <a:ln/>
        </p:spPr>
      </p:sp>
      <p:sp>
        <p:nvSpPr>
          <p:cNvPr id="256003" name="Rectangle 3"/>
          <p:cNvSpPr>
            <a:spLocks noGrp="1" noChangeArrowheads="1"/>
          </p:cNvSpPr>
          <p:nvPr>
            <p:ph type="body" idx="1"/>
          </p:nvPr>
        </p:nvSpPr>
        <p:spPr/>
        <p:txBody>
          <a:bodyPr/>
          <a:lstStyle/>
          <a:p>
            <a:endParaRPr lang="en-US" dirty="0"/>
          </a:p>
        </p:txBody>
      </p:sp>
      <p:sp>
        <p:nvSpPr>
          <p:cNvPr id="2" name="Footer Placeholder 1"/>
          <p:cNvSpPr>
            <a:spLocks noGrp="1"/>
          </p:cNvSpPr>
          <p:nvPr>
            <p:ph type="ftr" sz="quarter" idx="10"/>
          </p:nvPr>
        </p:nvSpPr>
        <p:spPr/>
        <p:txBody>
          <a:bodyPr/>
          <a:lstStyle/>
          <a:p>
            <a:endParaRPr lang="en-US">
              <a:solidFill>
                <a:prstClr val="black"/>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Footer Placeholder 3"/>
          <p:cNvSpPr>
            <a:spLocks noGrp="1"/>
          </p:cNvSpPr>
          <p:nvPr>
            <p:ph type="ftr" sz="quarter" idx="10"/>
          </p:nvPr>
        </p:nvSpPr>
        <p:spPr/>
        <p:txBody>
          <a:bodyPr/>
          <a:lstStyle/>
          <a:p>
            <a:endParaRPr lang="en-US">
              <a:solidFill>
                <a:prstClr val="black"/>
              </a:solidFill>
            </a:endParaRPr>
          </a:p>
        </p:txBody>
      </p:sp>
      <p:sp>
        <p:nvSpPr>
          <p:cNvPr id="5" name="Slide Number Placeholder 4"/>
          <p:cNvSpPr>
            <a:spLocks noGrp="1"/>
          </p:cNvSpPr>
          <p:nvPr>
            <p:ph type="sldNum" sz="quarter" idx="11"/>
          </p:nvPr>
        </p:nvSpPr>
        <p:spPr/>
        <p:txBody>
          <a:bodyPr/>
          <a:lstStyle/>
          <a:p>
            <a:fld id="{FBB6649C-BB80-46A3-B873-2282FFDF2924}" type="slidenum">
              <a:rPr lang="en-US" smtClean="0">
                <a:solidFill>
                  <a:prstClr val="black"/>
                </a:solidFill>
              </a:rPr>
              <a:pPr/>
              <a:t>17</a:t>
            </a:fld>
            <a:endParaRPr lang="en-US">
              <a:solidFill>
                <a:prstClr val="black"/>
              </a:solidFill>
            </a:endParaRPr>
          </a:p>
        </p:txBody>
      </p:sp>
    </p:spTree>
    <p:extLst>
      <p:ext uri="{BB962C8B-B14F-4D97-AF65-F5344CB8AC3E}">
        <p14:creationId xmlns:p14="http://schemas.microsoft.com/office/powerpoint/2010/main" val="75389613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Footer Placeholder 3"/>
          <p:cNvSpPr>
            <a:spLocks noGrp="1"/>
          </p:cNvSpPr>
          <p:nvPr>
            <p:ph type="ftr" sz="quarter" idx="10"/>
          </p:nvPr>
        </p:nvSpPr>
        <p:spPr/>
        <p:txBody>
          <a:bodyPr/>
          <a:lstStyle/>
          <a:p>
            <a:endParaRPr lang="en-US">
              <a:solidFill>
                <a:prstClr val="black"/>
              </a:solidFill>
            </a:endParaRPr>
          </a:p>
        </p:txBody>
      </p:sp>
      <p:sp>
        <p:nvSpPr>
          <p:cNvPr id="5" name="Slide Number Placeholder 4"/>
          <p:cNvSpPr>
            <a:spLocks noGrp="1"/>
          </p:cNvSpPr>
          <p:nvPr>
            <p:ph type="sldNum" sz="quarter" idx="11"/>
          </p:nvPr>
        </p:nvSpPr>
        <p:spPr/>
        <p:txBody>
          <a:bodyPr/>
          <a:lstStyle/>
          <a:p>
            <a:fld id="{FBB6649C-BB80-46A3-B873-2282FFDF2924}" type="slidenum">
              <a:rPr lang="en-US">
                <a:solidFill>
                  <a:prstClr val="black"/>
                </a:solidFill>
              </a:rPr>
              <a:pPr/>
              <a:t>19</a:t>
            </a:fld>
            <a:endParaRPr lang="en-US">
              <a:solidFill>
                <a:prstClr val="black"/>
              </a:solidFill>
            </a:endParaRPr>
          </a:p>
        </p:txBody>
      </p:sp>
    </p:spTree>
    <p:extLst>
      <p:ext uri="{BB962C8B-B14F-4D97-AF65-F5344CB8AC3E}">
        <p14:creationId xmlns:p14="http://schemas.microsoft.com/office/powerpoint/2010/main" val="235277881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Footer Placeholder 3"/>
          <p:cNvSpPr>
            <a:spLocks noGrp="1"/>
          </p:cNvSpPr>
          <p:nvPr>
            <p:ph type="ftr" sz="quarter" idx="10"/>
          </p:nvPr>
        </p:nvSpPr>
        <p:spPr/>
        <p:txBody>
          <a:bodyPr/>
          <a:lstStyle/>
          <a:p>
            <a:endParaRPr lang="en-US">
              <a:solidFill>
                <a:prstClr val="black"/>
              </a:solidFill>
            </a:endParaRPr>
          </a:p>
        </p:txBody>
      </p:sp>
      <p:sp>
        <p:nvSpPr>
          <p:cNvPr id="5" name="Slide Number Placeholder 4"/>
          <p:cNvSpPr>
            <a:spLocks noGrp="1"/>
          </p:cNvSpPr>
          <p:nvPr>
            <p:ph type="sldNum" sz="quarter" idx="11"/>
          </p:nvPr>
        </p:nvSpPr>
        <p:spPr/>
        <p:txBody>
          <a:bodyPr/>
          <a:lstStyle/>
          <a:p>
            <a:fld id="{FBB6649C-BB80-46A3-B873-2282FFDF2924}" type="slidenum">
              <a:rPr lang="en-US">
                <a:solidFill>
                  <a:prstClr val="black"/>
                </a:solidFill>
              </a:rPr>
              <a:pPr/>
              <a:t>20</a:t>
            </a:fld>
            <a:endParaRPr lang="en-US">
              <a:solidFill>
                <a:prstClr val="black"/>
              </a:solidFill>
            </a:endParaRPr>
          </a:p>
        </p:txBody>
      </p:sp>
    </p:spTree>
    <p:extLst>
      <p:ext uri="{BB962C8B-B14F-4D97-AF65-F5344CB8AC3E}">
        <p14:creationId xmlns:p14="http://schemas.microsoft.com/office/powerpoint/2010/main" val="198816348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4759957-C719-4805-8002-423E7DD7EFE2}" type="slidenum">
              <a:rPr lang="en-US">
                <a:solidFill>
                  <a:prstClr val="black"/>
                </a:solidFill>
              </a:rPr>
              <a:pPr>
                <a:defRPr/>
              </a:pPr>
              <a:t>22</a:t>
            </a:fld>
            <a:endParaRPr lang="en-US">
              <a:solidFill>
                <a:prstClr val="black"/>
              </a:solidFill>
            </a:endParaRPr>
          </a:p>
        </p:txBody>
      </p:sp>
    </p:spTree>
    <p:extLst>
      <p:ext uri="{BB962C8B-B14F-4D97-AF65-F5344CB8AC3E}">
        <p14:creationId xmlns:p14="http://schemas.microsoft.com/office/powerpoint/2010/main" val="425978249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8D3E1EE-2C16-450A-A6F1-C89212D37EC0}" type="slidenum">
              <a:rPr lang="en-US">
                <a:solidFill>
                  <a:prstClr val="black"/>
                </a:solidFill>
              </a:rPr>
              <a:pPr/>
              <a:t>24</a:t>
            </a:fld>
            <a:endParaRPr lang="en-US">
              <a:solidFill>
                <a:prstClr val="black"/>
              </a:solidFill>
            </a:endParaRPr>
          </a:p>
        </p:txBody>
      </p:sp>
    </p:spTree>
    <p:extLst>
      <p:ext uri="{BB962C8B-B14F-4D97-AF65-F5344CB8AC3E}">
        <p14:creationId xmlns:p14="http://schemas.microsoft.com/office/powerpoint/2010/main" val="62477475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8DD51B2-AB52-4112-8258-E841DA07BE9D}" type="datetimeFigureOut">
              <a:rPr lang="en-US" smtClean="0"/>
              <a:t>12/17/2014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C1CE2D4-D07D-4B53-9D58-9BDA6B18CD75}" type="slidenum">
              <a:rPr lang="en-US" smtClean="0"/>
              <a:t>‹#›</a:t>
            </a:fld>
            <a:endParaRPr lang="en-US"/>
          </a:p>
        </p:txBody>
      </p:sp>
    </p:spTree>
    <p:extLst>
      <p:ext uri="{BB962C8B-B14F-4D97-AF65-F5344CB8AC3E}">
        <p14:creationId xmlns:p14="http://schemas.microsoft.com/office/powerpoint/2010/main" val="26226331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8DD51B2-AB52-4112-8258-E841DA07BE9D}" type="datetimeFigureOut">
              <a:rPr lang="en-US" smtClean="0"/>
              <a:t>12/17/2014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C1CE2D4-D07D-4B53-9D58-9BDA6B18CD75}" type="slidenum">
              <a:rPr lang="en-US" smtClean="0"/>
              <a:t>‹#›</a:t>
            </a:fld>
            <a:endParaRPr lang="en-US"/>
          </a:p>
        </p:txBody>
      </p:sp>
    </p:spTree>
    <p:extLst>
      <p:ext uri="{BB962C8B-B14F-4D97-AF65-F5344CB8AC3E}">
        <p14:creationId xmlns:p14="http://schemas.microsoft.com/office/powerpoint/2010/main" val="34857273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8DD51B2-AB52-4112-8258-E841DA07BE9D}" type="datetimeFigureOut">
              <a:rPr lang="en-US" smtClean="0"/>
              <a:t>12/17/2014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C1CE2D4-D07D-4B53-9D58-9BDA6B18CD75}" type="slidenum">
              <a:rPr lang="en-US" smtClean="0"/>
              <a:t>‹#›</a:t>
            </a:fld>
            <a:endParaRPr lang="en-US"/>
          </a:p>
        </p:txBody>
      </p:sp>
    </p:spTree>
    <p:extLst>
      <p:ext uri="{BB962C8B-B14F-4D97-AF65-F5344CB8AC3E}">
        <p14:creationId xmlns:p14="http://schemas.microsoft.com/office/powerpoint/2010/main" val="15590972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8DD51B2-AB52-4112-8258-E841DA07BE9D}" type="datetimeFigureOut">
              <a:rPr lang="en-US" smtClean="0"/>
              <a:t>12/17/2014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C1CE2D4-D07D-4B53-9D58-9BDA6B18CD75}" type="slidenum">
              <a:rPr lang="en-US" smtClean="0"/>
              <a:t>‹#›</a:t>
            </a:fld>
            <a:endParaRPr lang="en-US"/>
          </a:p>
        </p:txBody>
      </p:sp>
    </p:spTree>
    <p:extLst>
      <p:ext uri="{BB962C8B-B14F-4D97-AF65-F5344CB8AC3E}">
        <p14:creationId xmlns:p14="http://schemas.microsoft.com/office/powerpoint/2010/main" val="1083950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8DD51B2-AB52-4112-8258-E841DA07BE9D}" type="datetimeFigureOut">
              <a:rPr lang="en-US" smtClean="0"/>
              <a:t>12/17/2014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C1CE2D4-D07D-4B53-9D58-9BDA6B18CD75}" type="slidenum">
              <a:rPr lang="en-US" smtClean="0"/>
              <a:t>‹#›</a:t>
            </a:fld>
            <a:endParaRPr lang="en-US"/>
          </a:p>
        </p:txBody>
      </p:sp>
    </p:spTree>
    <p:extLst>
      <p:ext uri="{BB962C8B-B14F-4D97-AF65-F5344CB8AC3E}">
        <p14:creationId xmlns:p14="http://schemas.microsoft.com/office/powerpoint/2010/main" val="3676729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8DD51B2-AB52-4112-8258-E841DA07BE9D}" type="datetimeFigureOut">
              <a:rPr lang="en-US" smtClean="0"/>
              <a:t>12/17/2014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C1CE2D4-D07D-4B53-9D58-9BDA6B18CD75}" type="slidenum">
              <a:rPr lang="en-US" smtClean="0"/>
              <a:t>‹#›</a:t>
            </a:fld>
            <a:endParaRPr lang="en-US"/>
          </a:p>
        </p:txBody>
      </p:sp>
    </p:spTree>
    <p:extLst>
      <p:ext uri="{BB962C8B-B14F-4D97-AF65-F5344CB8AC3E}">
        <p14:creationId xmlns:p14="http://schemas.microsoft.com/office/powerpoint/2010/main" val="32923197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8DD51B2-AB52-4112-8258-E841DA07BE9D}" type="datetimeFigureOut">
              <a:rPr lang="en-US" smtClean="0"/>
              <a:t>12/17/2014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C1CE2D4-D07D-4B53-9D58-9BDA6B18CD75}" type="slidenum">
              <a:rPr lang="en-US" smtClean="0"/>
              <a:t>‹#›</a:t>
            </a:fld>
            <a:endParaRPr lang="en-US"/>
          </a:p>
        </p:txBody>
      </p:sp>
    </p:spTree>
    <p:extLst>
      <p:ext uri="{BB962C8B-B14F-4D97-AF65-F5344CB8AC3E}">
        <p14:creationId xmlns:p14="http://schemas.microsoft.com/office/powerpoint/2010/main" val="22661240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8DD51B2-AB52-4112-8258-E841DA07BE9D}" type="datetimeFigureOut">
              <a:rPr lang="en-US" smtClean="0"/>
              <a:t>12/17/2014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C1CE2D4-D07D-4B53-9D58-9BDA6B18CD75}" type="slidenum">
              <a:rPr lang="en-US" smtClean="0"/>
              <a:t>‹#›</a:t>
            </a:fld>
            <a:endParaRPr lang="en-US"/>
          </a:p>
        </p:txBody>
      </p:sp>
    </p:spTree>
    <p:extLst>
      <p:ext uri="{BB962C8B-B14F-4D97-AF65-F5344CB8AC3E}">
        <p14:creationId xmlns:p14="http://schemas.microsoft.com/office/powerpoint/2010/main" val="87486808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8DD51B2-AB52-4112-8258-E841DA07BE9D}" type="datetimeFigureOut">
              <a:rPr lang="en-US" smtClean="0"/>
              <a:t>12/17/2014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C1CE2D4-D07D-4B53-9D58-9BDA6B18CD75}" type="slidenum">
              <a:rPr lang="en-US" smtClean="0"/>
              <a:t>‹#›</a:t>
            </a:fld>
            <a:endParaRPr lang="en-US"/>
          </a:p>
        </p:txBody>
      </p:sp>
    </p:spTree>
    <p:extLst>
      <p:ext uri="{BB962C8B-B14F-4D97-AF65-F5344CB8AC3E}">
        <p14:creationId xmlns:p14="http://schemas.microsoft.com/office/powerpoint/2010/main" val="9836881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8DD51B2-AB52-4112-8258-E841DA07BE9D}" type="datetimeFigureOut">
              <a:rPr lang="en-US" smtClean="0"/>
              <a:t>12/17/2014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C1CE2D4-D07D-4B53-9D58-9BDA6B18CD75}" type="slidenum">
              <a:rPr lang="en-US" smtClean="0"/>
              <a:t>‹#›</a:t>
            </a:fld>
            <a:endParaRPr lang="en-US"/>
          </a:p>
        </p:txBody>
      </p:sp>
    </p:spTree>
    <p:extLst>
      <p:ext uri="{BB962C8B-B14F-4D97-AF65-F5344CB8AC3E}">
        <p14:creationId xmlns:p14="http://schemas.microsoft.com/office/powerpoint/2010/main" val="29508174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8DD51B2-AB52-4112-8258-E841DA07BE9D}" type="datetimeFigureOut">
              <a:rPr lang="en-US" smtClean="0"/>
              <a:t>12/17/2014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C1CE2D4-D07D-4B53-9D58-9BDA6B18CD75}" type="slidenum">
              <a:rPr lang="en-US" smtClean="0"/>
              <a:t>‹#›</a:t>
            </a:fld>
            <a:endParaRPr lang="en-US"/>
          </a:p>
        </p:txBody>
      </p:sp>
    </p:spTree>
    <p:extLst>
      <p:ext uri="{BB962C8B-B14F-4D97-AF65-F5344CB8AC3E}">
        <p14:creationId xmlns:p14="http://schemas.microsoft.com/office/powerpoint/2010/main" val="410154269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457200" y="1600200"/>
            <a:ext cx="8229600" cy="4525963"/>
          </a:xfrm>
        </p:spPr>
        <p:txBody>
          <a:bodyPr/>
          <a:lstStyle/>
          <a:p>
            <a:endParaRPr lang="en-US"/>
          </a:p>
        </p:txBody>
      </p:sp>
      <p:sp>
        <p:nvSpPr>
          <p:cNvPr id="4" name="Date Placeholder 3"/>
          <p:cNvSpPr>
            <a:spLocks noGrp="1"/>
          </p:cNvSpPr>
          <p:nvPr>
            <p:ph type="dt" sz="half" idx="10"/>
          </p:nvPr>
        </p:nvSpPr>
        <p:spPr>
          <a:xfrm>
            <a:off x="457200" y="6245225"/>
            <a:ext cx="2133600" cy="476250"/>
          </a:xfrm>
        </p:spPr>
        <p:txBody>
          <a:bodyPr/>
          <a:lstStyle>
            <a:lvl1pPr>
              <a:defRPr/>
            </a:lvl1pPr>
          </a:lstStyle>
          <a:p>
            <a:endParaRPr lang="en-US">
              <a:solidFill>
                <a:srgbClr val="000000"/>
              </a:solidFill>
            </a:endParaRPr>
          </a:p>
        </p:txBody>
      </p:sp>
      <p:sp>
        <p:nvSpPr>
          <p:cNvPr id="5" name="Footer Placeholder 4"/>
          <p:cNvSpPr>
            <a:spLocks noGrp="1"/>
          </p:cNvSpPr>
          <p:nvPr>
            <p:ph type="ftr" sz="quarter" idx="11"/>
          </p:nvPr>
        </p:nvSpPr>
        <p:spPr>
          <a:xfrm>
            <a:off x="3124200" y="6245225"/>
            <a:ext cx="2895600" cy="476250"/>
          </a:xfrm>
        </p:spPr>
        <p:txBody>
          <a:bodyPr/>
          <a:lstStyle>
            <a:lvl1pPr>
              <a:defRPr/>
            </a:lvl1pPr>
          </a:lstStyle>
          <a:p>
            <a:endParaRPr lang="en-US">
              <a:solidFill>
                <a:srgbClr val="000000"/>
              </a:solidFill>
            </a:endParaRPr>
          </a:p>
        </p:txBody>
      </p:sp>
      <p:sp>
        <p:nvSpPr>
          <p:cNvPr id="6" name="Slide Number Placeholder 5"/>
          <p:cNvSpPr>
            <a:spLocks noGrp="1"/>
          </p:cNvSpPr>
          <p:nvPr>
            <p:ph type="sldNum" sz="quarter" idx="12"/>
          </p:nvPr>
        </p:nvSpPr>
        <p:spPr>
          <a:xfrm>
            <a:off x="6553200" y="6245225"/>
            <a:ext cx="2133600" cy="476250"/>
          </a:xfrm>
        </p:spPr>
        <p:txBody>
          <a:bodyPr/>
          <a:lstStyle>
            <a:lvl1pPr>
              <a:defRPr/>
            </a:lvl1pPr>
          </a:lstStyle>
          <a:p>
            <a:fld id="{E8E817BA-EA7E-4000-9AA6-DCC653FB41C3}"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0713803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8DD51B2-AB52-4112-8258-E841DA07BE9D}" type="datetimeFigureOut">
              <a:rPr lang="en-US" smtClean="0"/>
              <a:t>12/17/2014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C1CE2D4-D07D-4B53-9D58-9BDA6B18CD75}" type="slidenum">
              <a:rPr lang="en-US" smtClean="0"/>
              <a:t>‹#›</a:t>
            </a:fld>
            <a:endParaRPr lang="en-US"/>
          </a:p>
        </p:txBody>
      </p:sp>
    </p:spTree>
    <p:extLst>
      <p:ext uri="{BB962C8B-B14F-4D97-AF65-F5344CB8AC3E}">
        <p14:creationId xmlns:p14="http://schemas.microsoft.com/office/powerpoint/2010/main" val="161936394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4.wmf"/><Relationship Id="rId2" Type="http://schemas.openxmlformats.org/officeDocument/2006/relationships/image" Target="../media/image3.wmf"/><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wmf"/><Relationship Id="rId2" Type="http://schemas.openxmlformats.org/officeDocument/2006/relationships/image" Target="../media/image5.wm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image" Target="../media/image7.emf"/><Relationship Id="rId4" Type="http://schemas.openxmlformats.org/officeDocument/2006/relationships/package" Target="../embeddings/Microsoft_Excel_Worksheet1.xlsx"/></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2.xml"/><Relationship Id="rId1" Type="http://schemas.openxmlformats.org/officeDocument/2006/relationships/vmlDrawing" Target="../drawings/vmlDrawing2.vml"/><Relationship Id="rId6" Type="http://schemas.openxmlformats.org/officeDocument/2006/relationships/image" Target="../media/image8.emf"/><Relationship Id="rId5" Type="http://schemas.openxmlformats.org/officeDocument/2006/relationships/package" Target="../embeddings/Microsoft_Excel_Worksheet2.xlsx"/><Relationship Id="rId4" Type="http://schemas.openxmlformats.org/officeDocument/2006/relationships/oleObject" Target="../embeddings/oleObject2.bin"/></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2.wmf"/><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3.wmf"/><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hyperlink" Target="http://www.wccusd.net/"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5"/>
          <p:cNvSpPr>
            <a:spLocks noGrp="1"/>
          </p:cNvSpPr>
          <p:nvPr>
            <p:ph type="sldNum" sz="quarter" idx="12"/>
          </p:nvPr>
        </p:nvSpPr>
        <p:spPr/>
        <p:txBody>
          <a:bodyPr/>
          <a:lstStyle/>
          <a:p>
            <a:fld id="{A9586BFE-B3F3-4188-9CC8-149B29F3BC1F}" type="slidenum">
              <a:rPr lang="en-US">
                <a:solidFill>
                  <a:srgbClr val="000000"/>
                </a:solidFill>
              </a:rPr>
              <a:pPr/>
              <a:t>1</a:t>
            </a:fld>
            <a:endParaRPr lang="en-US">
              <a:solidFill>
                <a:srgbClr val="000000"/>
              </a:solidFill>
            </a:endParaRPr>
          </a:p>
        </p:txBody>
      </p:sp>
      <p:sp>
        <p:nvSpPr>
          <p:cNvPr id="2050" name="Rectangle 2"/>
          <p:cNvSpPr>
            <a:spLocks noGrp="1" noChangeArrowheads="1"/>
          </p:cNvSpPr>
          <p:nvPr>
            <p:ph type="ctrTitle"/>
          </p:nvPr>
        </p:nvSpPr>
        <p:spPr>
          <a:xfrm>
            <a:off x="685800" y="685800"/>
            <a:ext cx="7772400" cy="1143000"/>
          </a:xfrm>
        </p:spPr>
        <p:txBody>
          <a:bodyPr>
            <a:normAutofit fontScale="90000"/>
          </a:bodyPr>
          <a:lstStyle/>
          <a:p>
            <a:r>
              <a:rPr lang="en-US" sz="3600" dirty="0"/>
              <a:t>West Contra Costa</a:t>
            </a:r>
            <a:br>
              <a:rPr lang="en-US" sz="3600" dirty="0"/>
            </a:br>
            <a:r>
              <a:rPr lang="en-US" sz="3600" dirty="0"/>
              <a:t>Unified School District</a:t>
            </a:r>
            <a:br>
              <a:rPr lang="en-US" sz="3600" dirty="0"/>
            </a:br>
            <a:r>
              <a:rPr lang="en-US" sz="2800" dirty="0" smtClean="0"/>
              <a:t>December 17, 2014</a:t>
            </a:r>
            <a:r>
              <a:rPr lang="en-US" sz="2800" dirty="0"/>
              <a:t/>
            </a:r>
            <a:br>
              <a:rPr lang="en-US" sz="2800" dirty="0"/>
            </a:br>
            <a:endParaRPr lang="en-US" sz="2800" dirty="0"/>
          </a:p>
        </p:txBody>
      </p:sp>
      <p:sp>
        <p:nvSpPr>
          <p:cNvPr id="2051" name="Rectangle 3"/>
          <p:cNvSpPr>
            <a:spLocks noGrp="1" noChangeArrowheads="1"/>
          </p:cNvSpPr>
          <p:nvPr>
            <p:ph type="subTitle" idx="1"/>
          </p:nvPr>
        </p:nvSpPr>
        <p:spPr>
          <a:xfrm>
            <a:off x="1371600" y="4800600"/>
            <a:ext cx="6400800" cy="2438400"/>
          </a:xfrm>
        </p:spPr>
        <p:txBody>
          <a:bodyPr/>
          <a:lstStyle/>
          <a:p>
            <a:pPr>
              <a:lnSpc>
                <a:spcPct val="80000"/>
              </a:lnSpc>
            </a:pPr>
            <a:r>
              <a:rPr lang="en-US" sz="2800" dirty="0" smtClean="0"/>
              <a:t>2014-15</a:t>
            </a:r>
            <a:endParaRPr lang="en-US" sz="2800" dirty="0"/>
          </a:p>
          <a:p>
            <a:pPr>
              <a:lnSpc>
                <a:spcPct val="80000"/>
              </a:lnSpc>
            </a:pPr>
            <a:r>
              <a:rPr lang="en-US" sz="2800" dirty="0" smtClean="0"/>
              <a:t>First Interim </a:t>
            </a:r>
            <a:r>
              <a:rPr lang="en-US" sz="2800" dirty="0"/>
              <a:t>Financial Report</a:t>
            </a:r>
          </a:p>
        </p:txBody>
      </p:sp>
      <p:pic>
        <p:nvPicPr>
          <p:cNvPr id="2052" name="Picture 4" descr="logoCR"/>
          <p:cNvPicPr>
            <a:picLocks noChangeAspect="1" noChangeArrowheads="1"/>
          </p:cNvPicPr>
          <p:nvPr/>
        </p:nvPicPr>
        <p:blipFill>
          <a:blip r:embed="rId3" cstate="print"/>
          <a:srcRect/>
          <a:stretch>
            <a:fillRect/>
          </a:stretch>
        </p:blipFill>
        <p:spPr bwMode="auto">
          <a:xfrm>
            <a:off x="3352800" y="1981200"/>
            <a:ext cx="2362200" cy="2314575"/>
          </a:xfrm>
          <a:prstGeom prst="rect">
            <a:avLst/>
          </a:prstGeom>
          <a:noFill/>
          <a:ln w="9525">
            <a:noFill/>
            <a:miter lim="800000"/>
            <a:headEnd/>
            <a:tailEnd/>
          </a:ln>
        </p:spPr>
      </p:pic>
    </p:spTree>
    <p:extLst>
      <p:ext uri="{BB962C8B-B14F-4D97-AF65-F5344CB8AC3E}">
        <p14:creationId xmlns:p14="http://schemas.microsoft.com/office/powerpoint/2010/main" val="29114914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p>
            <a:fld id="{951B2B9E-79F7-4829-B02C-D7639246FC93}" type="slidenum">
              <a:rPr lang="en-US">
                <a:solidFill>
                  <a:srgbClr val="000000"/>
                </a:solidFill>
              </a:rPr>
              <a:pPr/>
              <a:t>2</a:t>
            </a:fld>
            <a:endParaRPr lang="en-US">
              <a:solidFill>
                <a:srgbClr val="000000"/>
              </a:solidFill>
            </a:endParaRPr>
          </a:p>
        </p:txBody>
      </p:sp>
      <p:sp>
        <p:nvSpPr>
          <p:cNvPr id="236546" name="Rectangle 2"/>
          <p:cNvSpPr>
            <a:spLocks noGrp="1" noChangeArrowheads="1"/>
          </p:cNvSpPr>
          <p:nvPr>
            <p:ph type="title"/>
          </p:nvPr>
        </p:nvSpPr>
        <p:spPr/>
        <p:txBody>
          <a:bodyPr/>
          <a:lstStyle/>
          <a:p>
            <a:r>
              <a:rPr lang="en-US" dirty="0" smtClean="0"/>
              <a:t>First </a:t>
            </a:r>
            <a:r>
              <a:rPr lang="en-US" dirty="0"/>
              <a:t>Interim </a:t>
            </a:r>
            <a:r>
              <a:rPr lang="en-US" dirty="0" smtClean="0"/>
              <a:t>2014-15</a:t>
            </a:r>
            <a:endParaRPr lang="en-US" dirty="0"/>
          </a:p>
        </p:txBody>
      </p:sp>
      <p:sp>
        <p:nvSpPr>
          <p:cNvPr id="236547" name="Rectangle 3"/>
          <p:cNvSpPr>
            <a:spLocks noGrp="1" noChangeArrowheads="1"/>
          </p:cNvSpPr>
          <p:nvPr>
            <p:ph type="body" idx="1"/>
          </p:nvPr>
        </p:nvSpPr>
        <p:spPr/>
        <p:txBody>
          <a:bodyPr/>
          <a:lstStyle/>
          <a:p>
            <a:r>
              <a:rPr lang="en-US" dirty="0"/>
              <a:t>Period Ending </a:t>
            </a:r>
            <a:r>
              <a:rPr lang="en-US" dirty="0" smtClean="0"/>
              <a:t>October </a:t>
            </a:r>
            <a:r>
              <a:rPr lang="en-US" dirty="0"/>
              <a:t>31, </a:t>
            </a:r>
            <a:r>
              <a:rPr lang="en-US" dirty="0" smtClean="0"/>
              <a:t>2014</a:t>
            </a:r>
            <a:endParaRPr lang="en-US" dirty="0"/>
          </a:p>
          <a:p>
            <a:r>
              <a:rPr lang="en-US" dirty="0" smtClean="0"/>
              <a:t>Updated Information on District Enrollment</a:t>
            </a:r>
            <a:endParaRPr lang="en-US" dirty="0"/>
          </a:p>
          <a:p>
            <a:r>
              <a:rPr lang="en-US" dirty="0"/>
              <a:t>Latest Information from the State</a:t>
            </a:r>
          </a:p>
          <a:p>
            <a:r>
              <a:rPr lang="en-US" dirty="0"/>
              <a:t>Utilizing the </a:t>
            </a:r>
            <a:r>
              <a:rPr lang="en-US" dirty="0" smtClean="0"/>
              <a:t> expenditure budget </a:t>
            </a:r>
            <a:r>
              <a:rPr lang="en-US" dirty="0"/>
              <a:t>assumptions </a:t>
            </a:r>
            <a:r>
              <a:rPr lang="en-US" dirty="0" smtClean="0"/>
              <a:t>described in the Executive Summary and the LCFF Calculator provided by </a:t>
            </a:r>
            <a:r>
              <a:rPr lang="en-US" dirty="0"/>
              <a:t>the </a:t>
            </a:r>
            <a:r>
              <a:rPr lang="en-US" dirty="0" smtClean="0"/>
              <a:t>State</a:t>
            </a:r>
          </a:p>
          <a:p>
            <a:r>
              <a:rPr lang="en-US" dirty="0" smtClean="0"/>
              <a:t>Information </a:t>
            </a:r>
            <a:r>
              <a:rPr lang="en-US" dirty="0"/>
              <a:t>for all funds</a:t>
            </a:r>
          </a:p>
          <a:p>
            <a:endParaRPr lang="en-US" dirty="0" smtClean="0"/>
          </a:p>
          <a:p>
            <a:endParaRPr lang="en-US" dirty="0"/>
          </a:p>
        </p:txBody>
      </p:sp>
    </p:spTree>
    <p:extLst>
      <p:ext uri="{BB962C8B-B14F-4D97-AF65-F5344CB8AC3E}">
        <p14:creationId xmlns:p14="http://schemas.microsoft.com/office/powerpoint/2010/main" val="11912392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Changes since Budget Adoption</a:t>
            </a:r>
            <a:br>
              <a:rPr lang="en-US" dirty="0" smtClean="0"/>
            </a:br>
            <a:endParaRPr lang="en-US" dirty="0"/>
          </a:p>
        </p:txBody>
      </p:sp>
      <p:sp>
        <p:nvSpPr>
          <p:cNvPr id="5" name="Slide Number Placeholder 4"/>
          <p:cNvSpPr>
            <a:spLocks noGrp="1"/>
          </p:cNvSpPr>
          <p:nvPr>
            <p:ph type="sldNum" sz="quarter" idx="12"/>
          </p:nvPr>
        </p:nvSpPr>
        <p:spPr/>
        <p:txBody>
          <a:bodyPr/>
          <a:lstStyle/>
          <a:p>
            <a:fld id="{DC1F741B-75C3-4429-870B-CB1B26821932}" type="slidenum">
              <a:rPr lang="en-US" smtClean="0">
                <a:solidFill>
                  <a:prstClr val="black">
                    <a:tint val="75000"/>
                  </a:prstClr>
                </a:solidFill>
              </a:rPr>
              <a:pPr/>
              <a:t>3</a:t>
            </a:fld>
            <a:endParaRPr lang="en-US">
              <a:solidFill>
                <a:prstClr val="black">
                  <a:tint val="75000"/>
                </a:prstClr>
              </a:solidFill>
            </a:endParaRPr>
          </a:p>
        </p:txBody>
      </p:sp>
      <p:sp>
        <p:nvSpPr>
          <p:cNvPr id="7" name="Content Placeholder 6"/>
          <p:cNvSpPr>
            <a:spLocks noGrp="1"/>
          </p:cNvSpPr>
          <p:nvPr>
            <p:ph sz="half" idx="4"/>
          </p:nvPr>
        </p:nvSpPr>
        <p:spPr>
          <a:xfrm>
            <a:off x="762000" y="1595966"/>
            <a:ext cx="7010400" cy="4881033"/>
          </a:xfrm>
        </p:spPr>
        <p:txBody>
          <a:bodyPr>
            <a:noAutofit/>
          </a:bodyPr>
          <a:lstStyle/>
          <a:p>
            <a:r>
              <a:rPr lang="en-US" sz="3200" dirty="0" smtClean="0"/>
              <a:t>Enrollment decline</a:t>
            </a:r>
          </a:p>
          <a:p>
            <a:pPr lvl="1"/>
            <a:r>
              <a:rPr lang="en-US" sz="2800" dirty="0" smtClean="0"/>
              <a:t>Charter Schools</a:t>
            </a:r>
          </a:p>
          <a:p>
            <a:pPr lvl="1"/>
            <a:r>
              <a:rPr lang="en-US" sz="2800" dirty="0" smtClean="0"/>
              <a:t>Demographic Estimate Change</a:t>
            </a:r>
          </a:p>
          <a:p>
            <a:r>
              <a:rPr lang="en-US" sz="3200" dirty="0" smtClean="0"/>
              <a:t>State rate of funding change toward the 8 year target</a:t>
            </a:r>
          </a:p>
          <a:p>
            <a:r>
              <a:rPr lang="en-US" sz="3200" dirty="0" smtClean="0"/>
              <a:t>Emerging information on the Local Control Funding Formula and Special Education</a:t>
            </a:r>
            <a:endParaRPr lang="en-US" sz="3200" dirty="0"/>
          </a:p>
          <a:p>
            <a:r>
              <a:rPr lang="en-US" sz="3200" dirty="0" smtClean="0"/>
              <a:t>Shift in STRS rate of increase</a:t>
            </a:r>
          </a:p>
        </p:txBody>
      </p:sp>
      <p:pic>
        <p:nvPicPr>
          <p:cNvPr id="8" name="Picture 2" descr="logoC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543800" y="990600"/>
            <a:ext cx="1250814" cy="12107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7685167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Enrollment</a:t>
            </a:r>
            <a:endParaRPr lang="en-US" dirty="0"/>
          </a:p>
        </p:txBody>
      </p:sp>
      <p:sp>
        <p:nvSpPr>
          <p:cNvPr id="3" name="Text Placeholder 2"/>
          <p:cNvSpPr>
            <a:spLocks noGrp="1"/>
          </p:cNvSpPr>
          <p:nvPr>
            <p:ph type="body" idx="1"/>
          </p:nvPr>
        </p:nvSpPr>
        <p:spPr>
          <a:xfrm>
            <a:off x="457200" y="1143000"/>
            <a:ext cx="4040188" cy="639762"/>
          </a:xfrm>
        </p:spPr>
        <p:txBody>
          <a:bodyPr/>
          <a:lstStyle/>
          <a:p>
            <a:r>
              <a:rPr lang="en-US" dirty="0" smtClean="0"/>
              <a:t>Demographic Report	</a:t>
            </a:r>
            <a:endParaRPr lang="en-US" dirty="0"/>
          </a:p>
        </p:txBody>
      </p:sp>
      <p:sp>
        <p:nvSpPr>
          <p:cNvPr id="4" name="Content Placeholder 3"/>
          <p:cNvSpPr>
            <a:spLocks noGrp="1"/>
          </p:cNvSpPr>
          <p:nvPr>
            <p:ph sz="half" idx="2"/>
          </p:nvPr>
        </p:nvSpPr>
        <p:spPr>
          <a:xfrm>
            <a:off x="457200" y="1828800"/>
            <a:ext cx="4040188" cy="4027488"/>
          </a:xfrm>
        </p:spPr>
        <p:txBody>
          <a:bodyPr>
            <a:normAutofit fontScale="92500"/>
          </a:bodyPr>
          <a:lstStyle/>
          <a:p>
            <a:r>
              <a:rPr lang="en-US" dirty="0" smtClean="0"/>
              <a:t>New demographic study is incorporated in First Interim</a:t>
            </a:r>
          </a:p>
          <a:p>
            <a:r>
              <a:rPr lang="en-US" dirty="0" smtClean="0"/>
              <a:t>Previous report had growth of 1,348 students over the three year budget period of 2014-15 to 2016-17</a:t>
            </a:r>
          </a:p>
          <a:p>
            <a:r>
              <a:rPr lang="en-US" dirty="0" smtClean="0"/>
              <a:t>New report has growth of 208 students over that same period</a:t>
            </a:r>
          </a:p>
          <a:p>
            <a:r>
              <a:rPr lang="en-US" dirty="0" smtClean="0"/>
              <a:t>This growth is offset by Charter enrollment estimates</a:t>
            </a:r>
          </a:p>
          <a:p>
            <a:pPr marL="0" indent="0">
              <a:buNone/>
            </a:pPr>
            <a:endParaRPr lang="en-US" dirty="0"/>
          </a:p>
        </p:txBody>
      </p:sp>
      <p:sp>
        <p:nvSpPr>
          <p:cNvPr id="5" name="Text Placeholder 4"/>
          <p:cNvSpPr>
            <a:spLocks noGrp="1"/>
          </p:cNvSpPr>
          <p:nvPr>
            <p:ph type="body" sz="quarter" idx="3"/>
          </p:nvPr>
        </p:nvSpPr>
        <p:spPr>
          <a:xfrm>
            <a:off x="4686300" y="1066800"/>
            <a:ext cx="4041775" cy="639762"/>
          </a:xfrm>
        </p:spPr>
        <p:txBody>
          <a:bodyPr/>
          <a:lstStyle/>
          <a:p>
            <a:r>
              <a:rPr lang="en-US" dirty="0" smtClean="0"/>
              <a:t>Charter School Estimate</a:t>
            </a:r>
            <a:endParaRPr lang="en-US" dirty="0"/>
          </a:p>
        </p:txBody>
      </p:sp>
      <p:sp>
        <p:nvSpPr>
          <p:cNvPr id="6" name="Content Placeholder 5"/>
          <p:cNvSpPr>
            <a:spLocks noGrp="1"/>
          </p:cNvSpPr>
          <p:nvPr>
            <p:ph sz="quarter" idx="4"/>
          </p:nvPr>
        </p:nvSpPr>
        <p:spPr>
          <a:xfrm>
            <a:off x="4648200" y="1828800"/>
            <a:ext cx="4041775" cy="3951288"/>
          </a:xfrm>
        </p:spPr>
        <p:txBody>
          <a:bodyPr>
            <a:normAutofit lnSpcReduction="10000"/>
          </a:bodyPr>
          <a:lstStyle/>
          <a:p>
            <a:r>
              <a:rPr lang="en-US" dirty="0" smtClean="0"/>
              <a:t>Three new charters entered the system after budget adoption and existing charter enrollment estimates were updated</a:t>
            </a:r>
          </a:p>
          <a:p>
            <a:r>
              <a:rPr lang="en-US" dirty="0" smtClean="0"/>
              <a:t>2015-16 Enrollment decline estimate due to charters is 1,377 students </a:t>
            </a:r>
          </a:p>
          <a:p>
            <a:r>
              <a:rPr lang="en-US" dirty="0" smtClean="0"/>
              <a:t>2016-17 </a:t>
            </a:r>
            <a:r>
              <a:rPr lang="en-US" dirty="0"/>
              <a:t>Enrollment decline estimate </a:t>
            </a:r>
            <a:r>
              <a:rPr lang="en-US" dirty="0" smtClean="0"/>
              <a:t>due to </a:t>
            </a:r>
            <a:r>
              <a:rPr lang="en-US" dirty="0"/>
              <a:t>charters </a:t>
            </a:r>
            <a:r>
              <a:rPr lang="en-US" dirty="0" smtClean="0"/>
              <a:t>1,967 students</a:t>
            </a:r>
            <a:endParaRPr lang="en-US" dirty="0"/>
          </a:p>
          <a:p>
            <a:pPr marL="0" indent="0">
              <a:buNone/>
            </a:pPr>
            <a:endParaRPr lang="en-US" dirty="0" smtClean="0"/>
          </a:p>
        </p:txBody>
      </p:sp>
      <p:sp>
        <p:nvSpPr>
          <p:cNvPr id="7" name="TextBox 6"/>
          <p:cNvSpPr txBox="1"/>
          <p:nvPr/>
        </p:nvSpPr>
        <p:spPr>
          <a:xfrm>
            <a:off x="609600" y="5943600"/>
            <a:ext cx="8153400" cy="646331"/>
          </a:xfrm>
          <a:prstGeom prst="rect">
            <a:avLst/>
          </a:prstGeom>
          <a:noFill/>
          <a:ln w="15875" cmpd="sng">
            <a:solidFill>
              <a:schemeClr val="tx1">
                <a:lumMod val="95000"/>
                <a:lumOff val="5000"/>
              </a:schemeClr>
            </a:solidFill>
          </a:ln>
        </p:spPr>
        <p:txBody>
          <a:bodyPr wrap="square" rtlCol="0">
            <a:spAutoFit/>
          </a:bodyPr>
          <a:lstStyle/>
          <a:p>
            <a:r>
              <a:rPr lang="en-US" dirty="0" smtClean="0"/>
              <a:t>As enrollment declines are estimated the number of students qualified toward Supplemental/Concentration funding also declines.</a:t>
            </a:r>
            <a:endParaRPr lang="en-US" dirty="0"/>
          </a:p>
        </p:txBody>
      </p:sp>
    </p:spTree>
    <p:extLst>
      <p:ext uri="{BB962C8B-B14F-4D97-AF65-F5344CB8AC3E}">
        <p14:creationId xmlns:p14="http://schemas.microsoft.com/office/powerpoint/2010/main" val="350563533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Enrollment Drives Revenue</a:t>
            </a:r>
            <a:endParaRPr lang="en-US" dirty="0"/>
          </a:p>
        </p:txBody>
      </p:sp>
      <p:pic>
        <p:nvPicPr>
          <p:cNvPr id="205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2321" y="2514600"/>
            <a:ext cx="10185918" cy="1676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61086" y="4572000"/>
            <a:ext cx="10252123" cy="1406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TextBox 6"/>
          <p:cNvSpPr txBox="1"/>
          <p:nvPr/>
        </p:nvSpPr>
        <p:spPr>
          <a:xfrm>
            <a:off x="228600" y="1539965"/>
            <a:ext cx="8763000" cy="461665"/>
          </a:xfrm>
          <a:prstGeom prst="rect">
            <a:avLst/>
          </a:prstGeom>
          <a:noFill/>
        </p:spPr>
        <p:txBody>
          <a:bodyPr wrap="square" rtlCol="0">
            <a:spAutoFit/>
          </a:bodyPr>
          <a:lstStyle/>
          <a:p>
            <a:r>
              <a:rPr lang="en-US" sz="2400" dirty="0" smtClean="0"/>
              <a:t>Comparison of Adopted Budget Assumption vs First Interim Report</a:t>
            </a:r>
            <a:endParaRPr lang="en-US" sz="2400" dirty="0"/>
          </a:p>
        </p:txBody>
      </p:sp>
    </p:spTree>
    <p:extLst>
      <p:ext uri="{BB962C8B-B14F-4D97-AF65-F5344CB8AC3E}">
        <p14:creationId xmlns:p14="http://schemas.microsoft.com/office/powerpoint/2010/main" val="180196033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Revenue Changes</a:t>
            </a:r>
            <a:endParaRPr lang="en-US" dirty="0"/>
          </a:p>
        </p:txBody>
      </p:sp>
      <p:sp>
        <p:nvSpPr>
          <p:cNvPr id="8" name="Content Placeholder 7"/>
          <p:cNvSpPr>
            <a:spLocks noGrp="1"/>
          </p:cNvSpPr>
          <p:nvPr>
            <p:ph idx="1"/>
          </p:nvPr>
        </p:nvSpPr>
        <p:spPr/>
        <p:txBody>
          <a:bodyPr/>
          <a:lstStyle/>
          <a:p>
            <a:r>
              <a:rPr lang="en-US" dirty="0" smtClean="0"/>
              <a:t>State Formulas impact revenue changes</a:t>
            </a:r>
          </a:p>
          <a:p>
            <a:pPr lvl="1"/>
            <a:r>
              <a:rPr lang="en-US" dirty="0" smtClean="0"/>
              <a:t>The amount of funding as a % toward the 8 year full funding target has changed</a:t>
            </a:r>
          </a:p>
          <a:p>
            <a:pPr lvl="1"/>
            <a:r>
              <a:rPr lang="en-US" dirty="0" smtClean="0"/>
              <a:t>Budget Adoption 2015-16 assumed District would receive 33.95% toward the target</a:t>
            </a:r>
          </a:p>
          <a:p>
            <a:pPr lvl="1"/>
            <a:r>
              <a:rPr lang="en-US" dirty="0" smtClean="0"/>
              <a:t>First Interim 2015-16 assumes 20.68%</a:t>
            </a:r>
          </a:p>
          <a:p>
            <a:r>
              <a:rPr lang="en-US" sz="2800" dirty="0" smtClean="0"/>
              <a:t>Base year funding assumptions for LCFF related to former EIA grant shifts funding between Base and Supplemental Concentration</a:t>
            </a:r>
            <a:endParaRPr lang="en-US" sz="2800" dirty="0"/>
          </a:p>
        </p:txBody>
      </p:sp>
    </p:spTree>
    <p:extLst>
      <p:ext uri="{BB962C8B-B14F-4D97-AF65-F5344CB8AC3E}">
        <p14:creationId xmlns:p14="http://schemas.microsoft.com/office/powerpoint/2010/main" val="276935892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Revenue Changes</a:t>
            </a:r>
            <a:endParaRPr lang="en-US" dirty="0"/>
          </a:p>
        </p:txBody>
      </p:sp>
      <p:sp>
        <p:nvSpPr>
          <p:cNvPr id="4" name="Slide Number Placeholder 3"/>
          <p:cNvSpPr>
            <a:spLocks noGrp="1"/>
          </p:cNvSpPr>
          <p:nvPr>
            <p:ph type="sldNum" sz="quarter" idx="12"/>
          </p:nvPr>
        </p:nvSpPr>
        <p:spPr/>
        <p:txBody>
          <a:bodyPr/>
          <a:lstStyle/>
          <a:p>
            <a:fld id="{5337B485-8752-47A9-B0E2-73DD55880667}" type="slidenum">
              <a:rPr lang="en-US" smtClean="0">
                <a:solidFill>
                  <a:srgbClr val="000000"/>
                </a:solidFill>
              </a:rPr>
              <a:pPr/>
              <a:t>7</a:t>
            </a:fld>
            <a:endParaRPr lang="en-US">
              <a:solidFill>
                <a:srgbClr val="000000"/>
              </a:solidFill>
            </a:endParaRPr>
          </a:p>
        </p:txBody>
      </p:sp>
      <p:pic>
        <p:nvPicPr>
          <p:cNvPr id="307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09600" y="2057400"/>
            <a:ext cx="10673215" cy="14642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5"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14625" y="3672926"/>
            <a:ext cx="10678239" cy="16610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9081242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u="sng" dirty="0" smtClean="0"/>
              <a:t>Target</a:t>
            </a:r>
            <a:r>
              <a:rPr lang="en-US" dirty="0" smtClean="0"/>
              <a:t> Calculations: 2014-15</a:t>
            </a:r>
            <a:br>
              <a:rPr lang="en-US" dirty="0" smtClean="0"/>
            </a:br>
            <a:r>
              <a:rPr lang="en-US" dirty="0" smtClean="0"/>
              <a:t>West Contra Costa Unified</a:t>
            </a:r>
            <a:endParaRPr lang="en-US" dirty="0"/>
          </a:p>
        </p:txBody>
      </p:sp>
      <p:sp>
        <p:nvSpPr>
          <p:cNvPr id="3" name="Slide Number Placeholder 2"/>
          <p:cNvSpPr>
            <a:spLocks noGrp="1"/>
          </p:cNvSpPr>
          <p:nvPr>
            <p:ph type="sldNum" sz="quarter" idx="12"/>
          </p:nvPr>
        </p:nvSpPr>
        <p:spPr/>
        <p:txBody>
          <a:bodyPr/>
          <a:lstStyle/>
          <a:p>
            <a:fld id="{DC1F741B-75C3-4429-870B-CB1B26821932}" type="slidenum">
              <a:rPr lang="en-US" smtClean="0">
                <a:solidFill>
                  <a:prstClr val="black">
                    <a:tint val="75000"/>
                  </a:prstClr>
                </a:solidFill>
              </a:rPr>
              <a:pPr/>
              <a:t>8</a:t>
            </a:fld>
            <a:endParaRPr lang="en-US" dirty="0">
              <a:solidFill>
                <a:prstClr val="black">
                  <a:tint val="75000"/>
                </a:prstClr>
              </a:solidFill>
            </a:endParaRPr>
          </a:p>
        </p:txBody>
      </p:sp>
      <p:graphicFrame>
        <p:nvGraphicFramePr>
          <p:cNvPr id="7" name="Content Placeholder 6"/>
          <p:cNvGraphicFramePr>
            <a:graphicFrameLocks noGrp="1"/>
          </p:cNvGraphicFramePr>
          <p:nvPr>
            <p:ph sz="quarter" idx="1"/>
            <p:extLst>
              <p:ext uri="{D42A27DB-BD31-4B8C-83A1-F6EECF244321}">
                <p14:modId xmlns:p14="http://schemas.microsoft.com/office/powerpoint/2010/main" val="2534123323"/>
              </p:ext>
            </p:extLst>
          </p:nvPr>
        </p:nvGraphicFramePr>
        <p:xfrm>
          <a:off x="609600" y="1371600"/>
          <a:ext cx="7721600" cy="4289234"/>
        </p:xfrm>
        <a:graphic>
          <a:graphicData uri="http://schemas.openxmlformats.org/drawingml/2006/table">
            <a:tbl>
              <a:tblPr firstRow="1" bandRow="1"/>
              <a:tblGrid>
                <a:gridCol w="2374788"/>
                <a:gridCol w="1423441"/>
                <a:gridCol w="1388723"/>
                <a:gridCol w="1287681"/>
                <a:gridCol w="1246967"/>
              </a:tblGrid>
              <a:tr h="533400">
                <a:tc>
                  <a:txBody>
                    <a:bodyPr/>
                    <a:lstStyle/>
                    <a:p>
                      <a:pPr algn="ctr"/>
                      <a:r>
                        <a:rPr lang="en-US" sz="1800" b="1" dirty="0" smtClean="0">
                          <a:solidFill>
                            <a:srgbClr val="FFFFFF"/>
                          </a:solidFill>
                          <a:latin typeface="Arial Narrow" pitchFamily="34" charset="0"/>
                        </a:rPr>
                        <a:t>Factors</a:t>
                      </a:r>
                      <a:endParaRPr lang="en-US" sz="1800" b="1" dirty="0">
                        <a:solidFill>
                          <a:srgbClr val="FFFFFF"/>
                        </a:solidFill>
                        <a:latin typeface="Arial Narrow" pitchFamily="34" charset="0"/>
                      </a:endParaRPr>
                    </a:p>
                  </a:txBody>
                  <a:tcPr marL="91424" marR="91424" marT="45706" marB="45706" anchor="ctr">
                    <a:lnR w="12700" cap="flat" cmpd="sng" algn="ctr">
                      <a:solidFill>
                        <a:srgbClr val="FFFFFF"/>
                      </a:solidFill>
                      <a:prstDash val="solid"/>
                      <a:round/>
                      <a:headEnd type="none" w="med" len="med"/>
                      <a:tailEnd type="none" w="med" len="med"/>
                    </a:lnR>
                    <a:solidFill>
                      <a:schemeClr val="accent1"/>
                    </a:solidFill>
                  </a:tcPr>
                </a:tc>
                <a:tc>
                  <a:txBody>
                    <a:bodyPr/>
                    <a:lstStyle/>
                    <a:p>
                      <a:pPr algn="ctr"/>
                      <a:r>
                        <a:rPr lang="en-US" sz="1800" b="1" dirty="0" smtClean="0">
                          <a:solidFill>
                            <a:srgbClr val="FFFFFF"/>
                          </a:solidFill>
                          <a:latin typeface="Arial Narrow" pitchFamily="34" charset="0"/>
                        </a:rPr>
                        <a:t>K-3</a:t>
                      </a:r>
                      <a:endParaRPr lang="en-US" sz="1800" b="1" dirty="0">
                        <a:solidFill>
                          <a:srgbClr val="FFFFFF"/>
                        </a:solidFill>
                        <a:latin typeface="Arial Narrow" pitchFamily="34" charset="0"/>
                      </a:endParaRPr>
                    </a:p>
                  </a:txBody>
                  <a:tcPr marL="91424" marR="91424" marT="45706" marB="45706"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solidFill>
                      <a:schemeClr val="accent1"/>
                    </a:solidFill>
                  </a:tcPr>
                </a:tc>
                <a:tc>
                  <a:txBody>
                    <a:bodyPr/>
                    <a:lstStyle/>
                    <a:p>
                      <a:pPr algn="ctr"/>
                      <a:r>
                        <a:rPr lang="en-US" sz="1800" b="1" dirty="0" smtClean="0">
                          <a:solidFill>
                            <a:srgbClr val="FFFFFF"/>
                          </a:solidFill>
                          <a:latin typeface="Arial Narrow" pitchFamily="34" charset="0"/>
                        </a:rPr>
                        <a:t>4-6</a:t>
                      </a:r>
                      <a:endParaRPr lang="en-US" sz="1800" b="1" dirty="0">
                        <a:solidFill>
                          <a:srgbClr val="FFFFFF"/>
                        </a:solidFill>
                        <a:latin typeface="Arial Narrow" pitchFamily="34" charset="0"/>
                      </a:endParaRPr>
                    </a:p>
                  </a:txBody>
                  <a:tcPr marL="91424" marR="91424" marT="45706" marB="45706"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solidFill>
                      <a:schemeClr val="accent1"/>
                    </a:solidFill>
                  </a:tcPr>
                </a:tc>
                <a:tc>
                  <a:txBody>
                    <a:bodyPr/>
                    <a:lstStyle/>
                    <a:p>
                      <a:pPr algn="ctr"/>
                      <a:r>
                        <a:rPr lang="en-US" sz="1800" b="1" dirty="0" smtClean="0">
                          <a:solidFill>
                            <a:srgbClr val="FFFFFF"/>
                          </a:solidFill>
                          <a:latin typeface="Arial Narrow" pitchFamily="34" charset="0"/>
                        </a:rPr>
                        <a:t>7-8</a:t>
                      </a:r>
                      <a:endParaRPr lang="en-US" sz="1800" b="1" dirty="0">
                        <a:solidFill>
                          <a:srgbClr val="FFFFFF"/>
                        </a:solidFill>
                        <a:latin typeface="Arial Narrow" pitchFamily="34" charset="0"/>
                      </a:endParaRPr>
                    </a:p>
                  </a:txBody>
                  <a:tcPr marL="91424" marR="91424" marT="45706" marB="45706"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solidFill>
                      <a:schemeClr val="accent1"/>
                    </a:solidFill>
                  </a:tcPr>
                </a:tc>
                <a:tc>
                  <a:txBody>
                    <a:bodyPr/>
                    <a:lstStyle/>
                    <a:p>
                      <a:pPr algn="ctr"/>
                      <a:r>
                        <a:rPr lang="en-US" sz="1800" b="1" dirty="0" smtClean="0">
                          <a:solidFill>
                            <a:srgbClr val="FFFFFF"/>
                          </a:solidFill>
                          <a:latin typeface="Arial Narrow" pitchFamily="34" charset="0"/>
                        </a:rPr>
                        <a:t>9-12</a:t>
                      </a:r>
                      <a:endParaRPr lang="en-US" sz="1800" b="1" dirty="0">
                        <a:solidFill>
                          <a:srgbClr val="FFFFFF"/>
                        </a:solidFill>
                        <a:latin typeface="Arial Narrow" pitchFamily="34" charset="0"/>
                      </a:endParaRPr>
                    </a:p>
                  </a:txBody>
                  <a:tcPr marL="91424" marR="91424" marT="45706" marB="45706" anchor="ctr">
                    <a:lnL w="12700" cap="flat" cmpd="sng" algn="ctr">
                      <a:solidFill>
                        <a:srgbClr val="FFFFFF"/>
                      </a:solidFill>
                      <a:prstDash val="solid"/>
                      <a:round/>
                      <a:headEnd type="none" w="med" len="med"/>
                      <a:tailEnd type="none" w="med" len="med"/>
                    </a:lnL>
                    <a:solidFill>
                      <a:schemeClr val="accent1"/>
                    </a:solidFill>
                  </a:tcPr>
                </a:tc>
              </a:tr>
              <a:tr h="727861">
                <a:tc>
                  <a:txBody>
                    <a:bodyPr/>
                    <a:lstStyle/>
                    <a:p>
                      <a:r>
                        <a:rPr lang="en-US" sz="1800" b="1" i="0" dirty="0" smtClean="0">
                          <a:latin typeface="Arial Narrow" pitchFamily="34" charset="0"/>
                        </a:rPr>
                        <a:t>Base Grant</a:t>
                      </a:r>
                    </a:p>
                  </a:txBody>
                  <a:tcPr marL="91424" marR="91424" marT="45706" marB="45706" anchor="ctr">
                    <a:solidFill>
                      <a:srgbClr val="FFFFFF"/>
                    </a:solidFill>
                  </a:tcPr>
                </a:tc>
                <a:tc>
                  <a:txBody>
                    <a:bodyPr/>
                    <a:lstStyle/>
                    <a:p>
                      <a:pPr algn="ctr"/>
                      <a:r>
                        <a:rPr lang="en-US" sz="1800" b="1" dirty="0" smtClean="0">
                          <a:latin typeface="Arial Narrow" pitchFamily="34" charset="0"/>
                        </a:rPr>
                        <a:t>$7,012</a:t>
                      </a:r>
                      <a:endParaRPr lang="en-US" sz="1800" b="1" dirty="0">
                        <a:latin typeface="Arial Narrow" pitchFamily="34" charset="0"/>
                      </a:endParaRPr>
                    </a:p>
                  </a:txBody>
                  <a:tcPr marL="91424" marR="91424" marT="45706" marB="45706" anchor="ctr">
                    <a:solidFill>
                      <a:srgbClr val="FFFFFF"/>
                    </a:solidFill>
                  </a:tcPr>
                </a:tc>
                <a:tc>
                  <a:txBody>
                    <a:bodyPr/>
                    <a:lstStyle/>
                    <a:p>
                      <a:pPr algn="ctr"/>
                      <a:r>
                        <a:rPr lang="en-US" sz="1800" b="1" dirty="0" smtClean="0">
                          <a:latin typeface="Arial Narrow" pitchFamily="34" charset="0"/>
                        </a:rPr>
                        <a:t>$7,116</a:t>
                      </a:r>
                      <a:endParaRPr lang="en-US" sz="1800" b="1" dirty="0">
                        <a:latin typeface="Arial Narrow" pitchFamily="34" charset="0"/>
                      </a:endParaRPr>
                    </a:p>
                  </a:txBody>
                  <a:tcPr marL="91424" marR="91424" marT="45706" marB="45706" anchor="ctr">
                    <a:solidFill>
                      <a:srgbClr val="FFFFFF"/>
                    </a:solidFill>
                  </a:tcPr>
                </a:tc>
                <a:tc>
                  <a:txBody>
                    <a:bodyPr/>
                    <a:lstStyle/>
                    <a:p>
                      <a:pPr algn="ctr"/>
                      <a:r>
                        <a:rPr lang="en-US" sz="1800" b="1" dirty="0" smtClean="0">
                          <a:latin typeface="Arial Narrow" pitchFamily="34" charset="0"/>
                        </a:rPr>
                        <a:t>$7,328</a:t>
                      </a:r>
                      <a:endParaRPr lang="en-US" sz="1800" b="1" dirty="0">
                        <a:latin typeface="Arial Narrow" pitchFamily="34" charset="0"/>
                      </a:endParaRPr>
                    </a:p>
                  </a:txBody>
                  <a:tcPr marL="91424" marR="91424" marT="45706" marB="45706" anchor="ctr">
                    <a:solidFill>
                      <a:srgbClr val="FFFFFF"/>
                    </a:solidFill>
                  </a:tcPr>
                </a:tc>
                <a:tc>
                  <a:txBody>
                    <a:bodyPr/>
                    <a:lstStyle/>
                    <a:p>
                      <a:pPr algn="ctr"/>
                      <a:r>
                        <a:rPr lang="en-US" sz="1800" b="1" dirty="0" smtClean="0">
                          <a:latin typeface="Arial Narrow" pitchFamily="34" charset="0"/>
                        </a:rPr>
                        <a:t>$8,491</a:t>
                      </a:r>
                      <a:endParaRPr lang="en-US" sz="1800" b="1" dirty="0">
                        <a:latin typeface="Arial Narrow" pitchFamily="34" charset="0"/>
                      </a:endParaRPr>
                    </a:p>
                  </a:txBody>
                  <a:tcPr marL="91424" marR="91424" marT="45706" marB="45706" anchor="ctr">
                    <a:solidFill>
                      <a:srgbClr val="FFFFFF"/>
                    </a:solidFill>
                  </a:tcPr>
                </a:tc>
              </a:tr>
              <a:tr h="741973">
                <a:tc>
                  <a:txBody>
                    <a:bodyPr/>
                    <a:lstStyle/>
                    <a:p>
                      <a:r>
                        <a:rPr lang="en-US" sz="1800" b="1" dirty="0" smtClean="0">
                          <a:latin typeface="Arial Narrow" pitchFamily="34" charset="0"/>
                        </a:rPr>
                        <a:t>Grade Span Adds</a:t>
                      </a:r>
                      <a:endParaRPr lang="en-US" sz="1800" b="1" dirty="0">
                        <a:latin typeface="Arial Narrow" pitchFamily="34" charset="0"/>
                      </a:endParaRPr>
                    </a:p>
                  </a:txBody>
                  <a:tcPr marL="91424" marR="91424" marT="45706" marB="45706" anchor="ctr">
                    <a:solidFill>
                      <a:srgbClr val="FFFFFF"/>
                    </a:solidFill>
                  </a:tcPr>
                </a:tc>
                <a:tc>
                  <a:txBody>
                    <a:bodyPr/>
                    <a:lstStyle/>
                    <a:p>
                      <a:pPr algn="ctr"/>
                      <a:r>
                        <a:rPr lang="en-US" sz="1800" b="1" dirty="0" smtClean="0">
                          <a:latin typeface="Arial Narrow" pitchFamily="34" charset="0"/>
                        </a:rPr>
                        <a:t>$729</a:t>
                      </a:r>
                    </a:p>
                  </a:txBody>
                  <a:tcPr marL="91424" marR="91424" marT="45706" marB="45706" anchor="ctr">
                    <a:solidFill>
                      <a:srgbClr val="FFFFFF"/>
                    </a:solidFill>
                  </a:tcPr>
                </a:tc>
                <a:tc>
                  <a:txBody>
                    <a:bodyPr/>
                    <a:lstStyle/>
                    <a:p>
                      <a:pPr algn="ctr"/>
                      <a:endParaRPr lang="en-US" sz="1800" b="1" dirty="0">
                        <a:latin typeface="Arial Narrow" pitchFamily="34" charset="0"/>
                      </a:endParaRPr>
                    </a:p>
                  </a:txBody>
                  <a:tcPr marL="91424" marR="91424" marT="45706" marB="45706" anchor="ctr">
                    <a:solidFill>
                      <a:srgbClr val="FFFFFF"/>
                    </a:solidFill>
                  </a:tcPr>
                </a:tc>
                <a:tc>
                  <a:txBody>
                    <a:bodyPr/>
                    <a:lstStyle/>
                    <a:p>
                      <a:pPr algn="ctr"/>
                      <a:endParaRPr lang="en-US" sz="1800" b="1" dirty="0">
                        <a:latin typeface="Arial Narrow" pitchFamily="34" charset="0"/>
                      </a:endParaRPr>
                    </a:p>
                  </a:txBody>
                  <a:tcPr marL="91424" marR="91424" marT="45706" marB="45706" anchor="ctr">
                    <a:solidFill>
                      <a:srgbClr val="FFFFFF"/>
                    </a:solidFill>
                  </a:tcPr>
                </a:tc>
                <a:tc>
                  <a:txBody>
                    <a:bodyPr/>
                    <a:lstStyle/>
                    <a:p>
                      <a:pPr algn="ctr"/>
                      <a:r>
                        <a:rPr lang="en-US" sz="1800" b="1" dirty="0" smtClean="0">
                          <a:latin typeface="Arial Narrow" pitchFamily="34" charset="0"/>
                        </a:rPr>
                        <a:t>$221</a:t>
                      </a:r>
                      <a:endParaRPr lang="en-US" sz="1800" b="1" dirty="0">
                        <a:latin typeface="Arial Narrow" pitchFamily="34" charset="0"/>
                      </a:endParaRPr>
                    </a:p>
                  </a:txBody>
                  <a:tcPr marL="91424" marR="91424" marT="45706" marB="45706" anchor="ctr">
                    <a:solidFill>
                      <a:srgbClr val="FFFFFF"/>
                    </a:solidFill>
                  </a:tcPr>
                </a:tc>
              </a:tr>
              <a:tr h="762000">
                <a:tc>
                  <a:txBody>
                    <a:bodyPr/>
                    <a:lstStyle/>
                    <a:p>
                      <a:r>
                        <a:rPr lang="en-US" sz="1800" b="1" dirty="0" smtClean="0">
                          <a:latin typeface="Arial Narrow" pitchFamily="34" charset="0"/>
                        </a:rPr>
                        <a:t>Supplemental</a:t>
                      </a:r>
                      <a:endParaRPr lang="en-US" sz="1800" b="1" dirty="0">
                        <a:latin typeface="Arial Narrow" pitchFamily="34" charset="0"/>
                      </a:endParaRPr>
                    </a:p>
                  </a:txBody>
                  <a:tcPr marL="91424" marR="91424" marT="45706" marB="45706" anchor="ctr">
                    <a:solidFill>
                      <a:srgbClr val="FFFFFF"/>
                    </a:solidFill>
                  </a:tcPr>
                </a:tc>
                <a:tc>
                  <a:txBody>
                    <a:bodyPr/>
                    <a:lstStyle/>
                    <a:p>
                      <a:pPr algn="ctr" fontAlgn="ctr"/>
                      <a:r>
                        <a:rPr lang="en-US" sz="1800" b="1" i="0" u="none" strike="noStrike" dirty="0" smtClean="0">
                          <a:solidFill>
                            <a:srgbClr val="000000"/>
                          </a:solidFill>
                          <a:effectLst/>
                          <a:latin typeface="Arial Narrow" pitchFamily="34" charset="0"/>
                        </a:rPr>
                        <a:t>$1,156</a:t>
                      </a:r>
                      <a:endParaRPr lang="en-US" sz="1800" b="1" i="0" u="none" strike="noStrike" dirty="0">
                        <a:solidFill>
                          <a:srgbClr val="000000"/>
                        </a:solidFill>
                        <a:effectLst/>
                        <a:latin typeface="Arial Narrow" pitchFamily="34" charset="0"/>
                      </a:endParaRPr>
                    </a:p>
                  </a:txBody>
                  <a:tcPr marL="7620" marR="7620" marT="7620" marB="0" anchor="ctr">
                    <a:solidFill>
                      <a:srgbClr val="FFFFFF"/>
                    </a:solidFill>
                  </a:tcPr>
                </a:tc>
                <a:tc>
                  <a:txBody>
                    <a:bodyPr/>
                    <a:lstStyle/>
                    <a:p>
                      <a:pPr algn="ctr" fontAlgn="ctr"/>
                      <a:r>
                        <a:rPr lang="en-US" sz="1800" b="1" i="0" u="none" strike="noStrike" dirty="0" smtClean="0">
                          <a:solidFill>
                            <a:srgbClr val="000000"/>
                          </a:solidFill>
                          <a:effectLst/>
                          <a:latin typeface="Arial Narrow" pitchFamily="34" charset="0"/>
                        </a:rPr>
                        <a:t>$1,063</a:t>
                      </a:r>
                      <a:endParaRPr lang="en-US" sz="1800" b="1" i="0" u="none" strike="noStrike" dirty="0">
                        <a:solidFill>
                          <a:srgbClr val="000000"/>
                        </a:solidFill>
                        <a:effectLst/>
                        <a:latin typeface="Arial Narrow" pitchFamily="34" charset="0"/>
                      </a:endParaRPr>
                    </a:p>
                  </a:txBody>
                  <a:tcPr marL="7620" marR="7620" marT="7620" marB="0" anchor="ctr">
                    <a:solidFill>
                      <a:srgbClr val="FFFFFF"/>
                    </a:solidFill>
                  </a:tcPr>
                </a:tc>
                <a:tc>
                  <a:txBody>
                    <a:bodyPr/>
                    <a:lstStyle/>
                    <a:p>
                      <a:pPr algn="ctr" fontAlgn="ctr"/>
                      <a:r>
                        <a:rPr lang="en-US" sz="1800" b="1" i="0" u="none" strike="noStrike" dirty="0" smtClean="0">
                          <a:solidFill>
                            <a:srgbClr val="000000"/>
                          </a:solidFill>
                          <a:effectLst/>
                          <a:latin typeface="Arial Narrow" pitchFamily="34" charset="0"/>
                        </a:rPr>
                        <a:t>$1,095</a:t>
                      </a:r>
                      <a:endParaRPr lang="en-US" sz="1800" b="1" i="0" u="none" strike="noStrike" dirty="0">
                        <a:solidFill>
                          <a:srgbClr val="000000"/>
                        </a:solidFill>
                        <a:effectLst/>
                        <a:latin typeface="Arial Narrow" pitchFamily="34" charset="0"/>
                      </a:endParaRPr>
                    </a:p>
                  </a:txBody>
                  <a:tcPr marL="7620" marR="7620" marT="7620" marB="0" anchor="ctr">
                    <a:solidFill>
                      <a:srgbClr val="FFFFFF"/>
                    </a:solidFill>
                  </a:tcPr>
                </a:tc>
                <a:tc>
                  <a:txBody>
                    <a:bodyPr/>
                    <a:lstStyle/>
                    <a:p>
                      <a:pPr algn="ctr" fontAlgn="ctr"/>
                      <a:r>
                        <a:rPr lang="en-US" sz="1800" b="1" i="0" u="none" strike="noStrike" dirty="0" smtClean="0">
                          <a:solidFill>
                            <a:srgbClr val="000000"/>
                          </a:solidFill>
                          <a:effectLst/>
                          <a:latin typeface="Arial Narrow" pitchFamily="34" charset="0"/>
                        </a:rPr>
                        <a:t>$1,302</a:t>
                      </a:r>
                      <a:endParaRPr lang="en-US" sz="1800" b="1" i="0" u="none" strike="noStrike" dirty="0">
                        <a:solidFill>
                          <a:srgbClr val="000000"/>
                        </a:solidFill>
                        <a:effectLst/>
                        <a:latin typeface="Arial Narrow" pitchFamily="34" charset="0"/>
                      </a:endParaRPr>
                    </a:p>
                  </a:txBody>
                  <a:tcPr marL="7620" marR="7620" marT="7620" marB="0" anchor="ctr">
                    <a:solidFill>
                      <a:srgbClr val="FFFFFF"/>
                    </a:solidFill>
                  </a:tcPr>
                </a:tc>
              </a:tr>
              <a:tr h="762000">
                <a:tc>
                  <a:txBody>
                    <a:bodyPr/>
                    <a:lstStyle/>
                    <a:p>
                      <a:r>
                        <a:rPr lang="en-US" sz="1800" b="1" dirty="0" smtClean="0">
                          <a:latin typeface="Arial Narrow" pitchFamily="34" charset="0"/>
                        </a:rPr>
                        <a:t>Concentration</a:t>
                      </a:r>
                      <a:endParaRPr lang="en-US" sz="1800" b="1" dirty="0">
                        <a:latin typeface="Arial Narrow" pitchFamily="34" charset="0"/>
                      </a:endParaRPr>
                    </a:p>
                  </a:txBody>
                  <a:tcPr marL="91424" marR="91424" marT="45706" marB="45706" anchor="ctr">
                    <a:solidFill>
                      <a:srgbClr val="FFFFFF"/>
                    </a:solidFill>
                  </a:tcPr>
                </a:tc>
                <a:tc>
                  <a:txBody>
                    <a:bodyPr/>
                    <a:lstStyle/>
                    <a:p>
                      <a:pPr algn="ctr" fontAlgn="ctr"/>
                      <a:r>
                        <a:rPr lang="en-US" sz="1800" b="1" i="0" u="none" strike="noStrike" dirty="0" smtClean="0">
                          <a:solidFill>
                            <a:srgbClr val="000000"/>
                          </a:solidFill>
                          <a:effectLst/>
                          <a:latin typeface="Arial Narrow" pitchFamily="34" charset="0"/>
                        </a:rPr>
                        <a:t>$762</a:t>
                      </a:r>
                      <a:endParaRPr lang="en-US" sz="1800" b="1" i="0" u="none" strike="noStrike" dirty="0">
                        <a:solidFill>
                          <a:srgbClr val="000000"/>
                        </a:solidFill>
                        <a:effectLst/>
                        <a:latin typeface="Arial Narrow" pitchFamily="34" charset="0"/>
                      </a:endParaRPr>
                    </a:p>
                  </a:txBody>
                  <a:tcPr marL="7620" marR="7620" marT="7620" marB="0" anchor="ctr">
                    <a:solidFill>
                      <a:srgbClr val="FFFFFF"/>
                    </a:solidFill>
                  </a:tcPr>
                </a:tc>
                <a:tc>
                  <a:txBody>
                    <a:bodyPr/>
                    <a:lstStyle/>
                    <a:p>
                      <a:pPr algn="ctr" fontAlgn="ctr"/>
                      <a:r>
                        <a:rPr lang="en-US" sz="1800" b="1" i="0" u="none" strike="noStrike" dirty="0" smtClean="0">
                          <a:solidFill>
                            <a:srgbClr val="000000"/>
                          </a:solidFill>
                          <a:effectLst/>
                          <a:latin typeface="Arial Narrow" pitchFamily="34" charset="0"/>
                        </a:rPr>
                        <a:t>$701</a:t>
                      </a:r>
                      <a:endParaRPr lang="en-US" sz="1800" b="1" i="0" u="none" strike="noStrike" dirty="0">
                        <a:solidFill>
                          <a:srgbClr val="000000"/>
                        </a:solidFill>
                        <a:effectLst/>
                        <a:latin typeface="Arial Narrow" pitchFamily="34" charset="0"/>
                      </a:endParaRPr>
                    </a:p>
                  </a:txBody>
                  <a:tcPr marL="7620" marR="7620" marT="7620" marB="0" anchor="ctr">
                    <a:solidFill>
                      <a:srgbClr val="FFFFFF"/>
                    </a:solidFill>
                  </a:tcPr>
                </a:tc>
                <a:tc>
                  <a:txBody>
                    <a:bodyPr/>
                    <a:lstStyle/>
                    <a:p>
                      <a:pPr algn="ctr" fontAlgn="ctr"/>
                      <a:r>
                        <a:rPr lang="en-US" sz="1800" b="1" i="0" u="none" strike="noStrike" dirty="0" smtClean="0">
                          <a:solidFill>
                            <a:srgbClr val="000000"/>
                          </a:solidFill>
                          <a:effectLst/>
                          <a:latin typeface="Arial Narrow" pitchFamily="34" charset="0"/>
                        </a:rPr>
                        <a:t>$722</a:t>
                      </a:r>
                      <a:endParaRPr lang="en-US" sz="1800" b="1" i="0" u="none" strike="noStrike" dirty="0">
                        <a:solidFill>
                          <a:srgbClr val="000000"/>
                        </a:solidFill>
                        <a:effectLst/>
                        <a:latin typeface="Arial Narrow" pitchFamily="34" charset="0"/>
                      </a:endParaRPr>
                    </a:p>
                  </a:txBody>
                  <a:tcPr marL="7620" marR="7620" marT="7620" marB="0" anchor="ctr">
                    <a:solidFill>
                      <a:srgbClr val="FFFFFF"/>
                    </a:solidFill>
                  </a:tcPr>
                </a:tc>
                <a:tc>
                  <a:txBody>
                    <a:bodyPr/>
                    <a:lstStyle/>
                    <a:p>
                      <a:pPr algn="ctr" fontAlgn="ctr"/>
                      <a:r>
                        <a:rPr lang="en-US" sz="1800" b="1" i="0" u="none" strike="noStrike" dirty="0" smtClean="0">
                          <a:solidFill>
                            <a:srgbClr val="000000"/>
                          </a:solidFill>
                          <a:effectLst/>
                          <a:latin typeface="Arial Narrow" pitchFamily="34" charset="0"/>
                        </a:rPr>
                        <a:t>$858</a:t>
                      </a:r>
                      <a:endParaRPr lang="en-US" sz="1800" b="1" i="0" u="none" strike="noStrike" dirty="0">
                        <a:solidFill>
                          <a:srgbClr val="000000"/>
                        </a:solidFill>
                        <a:effectLst/>
                        <a:latin typeface="Arial Narrow" pitchFamily="34" charset="0"/>
                      </a:endParaRPr>
                    </a:p>
                  </a:txBody>
                  <a:tcPr marL="7620" marR="7620" marT="7620" marB="0" anchor="ctr">
                    <a:solidFill>
                      <a:srgbClr val="FFFFFF"/>
                    </a:solidFill>
                  </a:tcPr>
                </a:tc>
              </a:tr>
              <a:tr h="762000">
                <a:tc>
                  <a:txBody>
                    <a:bodyPr/>
                    <a:lstStyle/>
                    <a:p>
                      <a:r>
                        <a:rPr lang="en-US" sz="1800" b="1" dirty="0" smtClean="0">
                          <a:latin typeface="Arial Narrow" pitchFamily="34" charset="0"/>
                        </a:rPr>
                        <a:t>Targeted Goal</a:t>
                      </a:r>
                      <a:endParaRPr lang="en-US" sz="1800" b="1" dirty="0">
                        <a:latin typeface="Arial Narrow" pitchFamily="34" charset="0"/>
                      </a:endParaRPr>
                    </a:p>
                  </a:txBody>
                  <a:tcPr marL="91424" marR="91424" marT="45706" marB="45706" anchor="ctr">
                    <a:solidFill>
                      <a:srgbClr val="FFFFFF"/>
                    </a:solidFill>
                  </a:tcPr>
                </a:tc>
                <a:tc>
                  <a:txBody>
                    <a:bodyPr/>
                    <a:lstStyle/>
                    <a:p>
                      <a:pPr algn="ctr" fontAlgn="ctr"/>
                      <a:r>
                        <a:rPr lang="en-US" sz="1800" b="1" i="0" u="none" strike="noStrike" dirty="0" smtClean="0">
                          <a:solidFill>
                            <a:srgbClr val="000000"/>
                          </a:solidFill>
                          <a:effectLst/>
                          <a:latin typeface="Arial Narrow" pitchFamily="34" charset="0"/>
                        </a:rPr>
                        <a:t>$9,659</a:t>
                      </a:r>
                      <a:endParaRPr lang="en-US" sz="1800" b="1" i="0" u="none" strike="noStrike" dirty="0">
                        <a:solidFill>
                          <a:srgbClr val="000000"/>
                        </a:solidFill>
                        <a:effectLst/>
                        <a:latin typeface="Arial Narrow" pitchFamily="34" charset="0"/>
                      </a:endParaRPr>
                    </a:p>
                  </a:txBody>
                  <a:tcPr marL="7620" marR="7620" marT="7620" marB="0" anchor="ctr">
                    <a:solidFill>
                      <a:srgbClr val="FFFFFF"/>
                    </a:solidFill>
                  </a:tcPr>
                </a:tc>
                <a:tc>
                  <a:txBody>
                    <a:bodyPr/>
                    <a:lstStyle/>
                    <a:p>
                      <a:pPr algn="ctr" fontAlgn="ctr"/>
                      <a:r>
                        <a:rPr lang="en-US" sz="1800" b="1" i="0" u="none" strike="noStrike" dirty="0" smtClean="0">
                          <a:solidFill>
                            <a:srgbClr val="000000"/>
                          </a:solidFill>
                          <a:effectLst/>
                          <a:latin typeface="Arial Narrow" pitchFamily="34" charset="0"/>
                        </a:rPr>
                        <a:t>$8,880</a:t>
                      </a:r>
                      <a:endParaRPr lang="en-US" sz="1800" b="1" i="0" u="none" strike="noStrike" dirty="0">
                        <a:solidFill>
                          <a:srgbClr val="000000"/>
                        </a:solidFill>
                        <a:effectLst/>
                        <a:latin typeface="Arial Narrow" pitchFamily="34" charset="0"/>
                      </a:endParaRPr>
                    </a:p>
                  </a:txBody>
                  <a:tcPr marL="7620" marR="7620" marT="7620" marB="0" anchor="ctr">
                    <a:solidFill>
                      <a:srgbClr val="FFFFFF"/>
                    </a:solidFill>
                  </a:tcPr>
                </a:tc>
                <a:tc>
                  <a:txBody>
                    <a:bodyPr/>
                    <a:lstStyle/>
                    <a:p>
                      <a:pPr algn="ctr" fontAlgn="ctr"/>
                      <a:r>
                        <a:rPr lang="en-US" sz="1800" b="1" i="0" u="none" strike="noStrike" dirty="0" smtClean="0">
                          <a:solidFill>
                            <a:srgbClr val="000000"/>
                          </a:solidFill>
                          <a:effectLst/>
                          <a:latin typeface="Arial Narrow" pitchFamily="34" charset="0"/>
                        </a:rPr>
                        <a:t>$9,145</a:t>
                      </a:r>
                      <a:endParaRPr lang="en-US" sz="1800" b="1" i="0" u="none" strike="noStrike" dirty="0">
                        <a:solidFill>
                          <a:srgbClr val="000000"/>
                        </a:solidFill>
                        <a:effectLst/>
                        <a:latin typeface="Arial Narrow" pitchFamily="34" charset="0"/>
                      </a:endParaRPr>
                    </a:p>
                  </a:txBody>
                  <a:tcPr marL="7620" marR="7620" marT="7620" marB="0" anchor="ctr">
                    <a:solidFill>
                      <a:srgbClr val="FFFFFF"/>
                    </a:solidFill>
                  </a:tcPr>
                </a:tc>
                <a:tc>
                  <a:txBody>
                    <a:bodyPr/>
                    <a:lstStyle/>
                    <a:p>
                      <a:pPr algn="ctr" fontAlgn="ctr"/>
                      <a:r>
                        <a:rPr lang="en-US" sz="1800" b="1" i="0" u="none" strike="noStrike" dirty="0" smtClean="0">
                          <a:solidFill>
                            <a:srgbClr val="000000"/>
                          </a:solidFill>
                          <a:effectLst/>
                          <a:latin typeface="Arial Narrow" pitchFamily="34" charset="0"/>
                        </a:rPr>
                        <a:t>$10,872 </a:t>
                      </a:r>
                      <a:endParaRPr lang="en-US" sz="1800" b="1" i="0" u="none" strike="noStrike" dirty="0">
                        <a:solidFill>
                          <a:srgbClr val="000000"/>
                        </a:solidFill>
                        <a:effectLst/>
                        <a:latin typeface="Arial Narrow" pitchFamily="34" charset="0"/>
                      </a:endParaRPr>
                    </a:p>
                  </a:txBody>
                  <a:tcPr marL="7620" marR="7620" marT="7620" marB="0" anchor="ctr">
                    <a:solidFill>
                      <a:srgbClr val="FFFFFF"/>
                    </a:solidFill>
                  </a:tcPr>
                </a:tc>
              </a:tr>
            </a:tbl>
          </a:graphicData>
        </a:graphic>
      </p:graphicFrame>
      <p:sp>
        <p:nvSpPr>
          <p:cNvPr id="4" name="TextBox 3"/>
          <p:cNvSpPr txBox="1"/>
          <p:nvPr/>
        </p:nvSpPr>
        <p:spPr>
          <a:xfrm>
            <a:off x="228600" y="5740654"/>
            <a:ext cx="8305800" cy="646331"/>
          </a:xfrm>
          <a:prstGeom prst="rect">
            <a:avLst/>
          </a:prstGeom>
          <a:noFill/>
        </p:spPr>
        <p:txBody>
          <a:bodyPr wrap="square" rtlCol="0">
            <a:spAutoFit/>
          </a:bodyPr>
          <a:lstStyle/>
          <a:p>
            <a:r>
              <a:rPr lang="en-US" b="1" dirty="0">
                <a:solidFill>
                  <a:prstClr val="black"/>
                </a:solidFill>
              </a:rPr>
              <a:t>These </a:t>
            </a:r>
            <a:r>
              <a:rPr lang="en-US" b="1" dirty="0" smtClean="0">
                <a:solidFill>
                  <a:prstClr val="black"/>
                </a:solidFill>
              </a:rPr>
              <a:t>targets are dependent upon State action each year and are subject to change.  Full implementation of target funding is anticipated in 2020-21 school year.</a:t>
            </a:r>
            <a:endParaRPr lang="en-US" b="1" dirty="0">
              <a:solidFill>
                <a:prstClr val="black"/>
              </a:solidFill>
            </a:endParaRPr>
          </a:p>
        </p:txBody>
      </p:sp>
    </p:spTree>
    <p:extLst>
      <p:ext uri="{BB962C8B-B14F-4D97-AF65-F5344CB8AC3E}">
        <p14:creationId xmlns:p14="http://schemas.microsoft.com/office/powerpoint/2010/main" val="258199552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Funding Estimate: 2014-15</a:t>
            </a:r>
            <a:br>
              <a:rPr lang="en-US" dirty="0" smtClean="0"/>
            </a:br>
            <a:r>
              <a:rPr lang="en-US" dirty="0" smtClean="0"/>
              <a:t>West Contra Costa Unified</a:t>
            </a:r>
            <a:endParaRPr lang="en-US" dirty="0"/>
          </a:p>
        </p:txBody>
      </p:sp>
      <p:sp>
        <p:nvSpPr>
          <p:cNvPr id="3" name="Slide Number Placeholder 2"/>
          <p:cNvSpPr>
            <a:spLocks noGrp="1"/>
          </p:cNvSpPr>
          <p:nvPr>
            <p:ph type="sldNum" sz="quarter" idx="12"/>
          </p:nvPr>
        </p:nvSpPr>
        <p:spPr/>
        <p:txBody>
          <a:bodyPr/>
          <a:lstStyle/>
          <a:p>
            <a:fld id="{DC1F741B-75C3-4429-870B-CB1B26821932}" type="slidenum">
              <a:rPr lang="en-US" smtClean="0">
                <a:solidFill>
                  <a:prstClr val="black">
                    <a:tint val="75000"/>
                  </a:prstClr>
                </a:solidFill>
              </a:rPr>
              <a:pPr/>
              <a:t>9</a:t>
            </a:fld>
            <a:endParaRPr lang="en-US">
              <a:solidFill>
                <a:prstClr val="black">
                  <a:tint val="75000"/>
                </a:prstClr>
              </a:solidFill>
            </a:endParaRPr>
          </a:p>
        </p:txBody>
      </p:sp>
      <p:sp>
        <p:nvSpPr>
          <p:cNvPr id="4" name="Content Placeholder 3"/>
          <p:cNvSpPr>
            <a:spLocks noGrp="1"/>
          </p:cNvSpPr>
          <p:nvPr>
            <p:ph idx="1"/>
          </p:nvPr>
        </p:nvSpPr>
        <p:spPr/>
        <p:txBody>
          <a:bodyPr>
            <a:normAutofit lnSpcReduction="10000"/>
          </a:bodyPr>
          <a:lstStyle/>
          <a:p>
            <a:r>
              <a:rPr lang="en-US" dirty="0" smtClean="0"/>
              <a:t>Target total for Base and Supplemental Concentration is $270,387,838</a:t>
            </a:r>
          </a:p>
          <a:p>
            <a:r>
              <a:rPr lang="en-US" dirty="0" smtClean="0"/>
              <a:t>ACTUAL </a:t>
            </a:r>
            <a:r>
              <a:rPr lang="en-US" u="sng" dirty="0" smtClean="0"/>
              <a:t>Funding</a:t>
            </a:r>
            <a:r>
              <a:rPr lang="en-US" dirty="0" smtClean="0"/>
              <a:t> Estimate for Base and Supplemental Concentration is $211,530,354</a:t>
            </a:r>
          </a:p>
          <a:p>
            <a:r>
              <a:rPr lang="en-US" dirty="0" smtClean="0"/>
              <a:t>This year the District is estimated to receive 78% of the Targeted funding amount.</a:t>
            </a:r>
          </a:p>
          <a:p>
            <a:r>
              <a:rPr lang="en-US" dirty="0" smtClean="0"/>
              <a:t>The amount attributed between Base and Supplemental Concentration is a formula and not broken out by grade span.</a:t>
            </a:r>
            <a:endParaRPr lang="en-US" dirty="0"/>
          </a:p>
        </p:txBody>
      </p:sp>
    </p:spTree>
    <p:extLst>
      <p:ext uri="{BB962C8B-B14F-4D97-AF65-F5344CB8AC3E}">
        <p14:creationId xmlns:p14="http://schemas.microsoft.com/office/powerpoint/2010/main" val="338542533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Title 1"/>
          <p:cNvSpPr>
            <a:spLocks noGrp="1"/>
          </p:cNvSpPr>
          <p:nvPr>
            <p:ph type="title"/>
          </p:nvPr>
        </p:nvSpPr>
        <p:spPr>
          <a:xfrm>
            <a:off x="1209674" y="28575"/>
            <a:ext cx="7400925" cy="1236663"/>
          </a:xfrm>
        </p:spPr>
        <p:txBody>
          <a:bodyPr>
            <a:normAutofit/>
          </a:bodyPr>
          <a:lstStyle/>
          <a:p>
            <a:r>
              <a:rPr lang="en-US" sz="3600" dirty="0" smtClean="0"/>
              <a:t>Local Control Funding Formula</a:t>
            </a:r>
            <a:br>
              <a:rPr lang="en-US" sz="3600" dirty="0" smtClean="0"/>
            </a:br>
            <a:r>
              <a:rPr lang="en-US" sz="3600" dirty="0" smtClean="0"/>
              <a:t>First Interim</a:t>
            </a:r>
          </a:p>
        </p:txBody>
      </p:sp>
      <p:sp>
        <p:nvSpPr>
          <p:cNvPr id="7" name="Slide Number Placeholder 2"/>
          <p:cNvSpPr>
            <a:spLocks noGrp="1"/>
          </p:cNvSpPr>
          <p:nvPr>
            <p:ph type="sldNum" sz="quarter" idx="12"/>
          </p:nvPr>
        </p:nvSpPr>
        <p:spPr>
          <a:xfrm>
            <a:off x="8534400" y="6248400"/>
            <a:ext cx="457200" cy="457200"/>
          </a:xfrm>
        </p:spPr>
        <p:txBody>
          <a:bodyPr/>
          <a:lstStyle/>
          <a:p>
            <a:fld id="{DC1F741B-75C3-4429-870B-CB1B26821932}" type="slidenum">
              <a:rPr lang="en-US" smtClean="0">
                <a:solidFill>
                  <a:prstClr val="black">
                    <a:tint val="75000"/>
                  </a:prstClr>
                </a:solidFill>
              </a:rPr>
              <a:pPr/>
              <a:t>10</a:t>
            </a:fld>
            <a:endParaRPr lang="en-US">
              <a:solidFill>
                <a:prstClr val="black">
                  <a:tint val="75000"/>
                </a:prstClr>
              </a:solidFill>
            </a:endParaRPr>
          </a:p>
        </p:txBody>
      </p:sp>
      <p:sp>
        <p:nvSpPr>
          <p:cNvPr id="68611" name="Content Placeholder 2"/>
          <p:cNvSpPr>
            <a:spLocks noGrp="1"/>
          </p:cNvSpPr>
          <p:nvPr>
            <p:ph sz="quarter" idx="1"/>
          </p:nvPr>
        </p:nvSpPr>
        <p:spPr>
          <a:xfrm>
            <a:off x="38100" y="1508125"/>
            <a:ext cx="9058275" cy="4959350"/>
          </a:xfrm>
        </p:spPr>
        <p:txBody>
          <a:bodyPr/>
          <a:lstStyle/>
          <a:p>
            <a:pPr>
              <a:spcAft>
                <a:spcPts val="1200"/>
              </a:spcAft>
            </a:pPr>
            <a:r>
              <a:rPr lang="en-US" dirty="0" smtClean="0"/>
              <a:t>2014-15 </a:t>
            </a:r>
            <a:r>
              <a:rPr lang="en-US" b="1" u="sng" dirty="0" smtClean="0"/>
              <a:t>target</a:t>
            </a:r>
            <a:r>
              <a:rPr lang="en-US" dirty="0" smtClean="0"/>
              <a:t> vs Phase in entitlement calculation</a:t>
            </a:r>
          </a:p>
          <a:p>
            <a:pPr>
              <a:spcAft>
                <a:spcPts val="1200"/>
              </a:spcAft>
            </a:pPr>
            <a:endParaRPr lang="en-US" dirty="0" smtClean="0"/>
          </a:p>
        </p:txBody>
      </p:sp>
      <p:graphicFrame>
        <p:nvGraphicFramePr>
          <p:cNvPr id="2" name="Object 1"/>
          <p:cNvGraphicFramePr>
            <a:graphicFrameLocks noChangeAspect="1"/>
          </p:cNvGraphicFramePr>
          <p:nvPr>
            <p:extLst>
              <p:ext uri="{D42A27DB-BD31-4B8C-83A1-F6EECF244321}">
                <p14:modId xmlns:p14="http://schemas.microsoft.com/office/powerpoint/2010/main" val="1017540996"/>
              </p:ext>
            </p:extLst>
          </p:nvPr>
        </p:nvGraphicFramePr>
        <p:xfrm>
          <a:off x="228600" y="2133600"/>
          <a:ext cx="8621715" cy="3011306"/>
        </p:xfrm>
        <a:graphic>
          <a:graphicData uri="http://schemas.openxmlformats.org/presentationml/2006/ole">
            <mc:AlternateContent xmlns:mc="http://schemas.openxmlformats.org/markup-compatibility/2006">
              <mc:Choice xmlns:v="urn:schemas-microsoft-com:vml" Requires="v">
                <p:oleObj spid="_x0000_s1029" name="Worksheet" r:id="rId4" imgW="4930235" imgH="1348709" progId="Excel.Sheet.12">
                  <p:embed/>
                </p:oleObj>
              </mc:Choice>
              <mc:Fallback>
                <p:oleObj name="Worksheet" r:id="rId4" imgW="4930235" imgH="1348709" progId="Excel.Sheet.12">
                  <p:embed/>
                  <p:pic>
                    <p:nvPicPr>
                      <p:cNvPr id="0" name=""/>
                      <p:cNvPicPr/>
                      <p:nvPr/>
                    </p:nvPicPr>
                    <p:blipFill>
                      <a:blip r:embed="rId5"/>
                      <a:stretch>
                        <a:fillRect/>
                      </a:stretch>
                    </p:blipFill>
                    <p:spPr>
                      <a:xfrm>
                        <a:off x="228600" y="2133600"/>
                        <a:ext cx="8621715" cy="3011306"/>
                      </a:xfrm>
                      <a:prstGeom prst="rect">
                        <a:avLst/>
                      </a:prstGeom>
                    </p:spPr>
                  </p:pic>
                </p:oleObj>
              </mc:Fallback>
            </mc:AlternateContent>
          </a:graphicData>
        </a:graphic>
      </p:graphicFrame>
      <p:sp>
        <p:nvSpPr>
          <p:cNvPr id="3" name="TextBox 2"/>
          <p:cNvSpPr txBox="1"/>
          <p:nvPr/>
        </p:nvSpPr>
        <p:spPr>
          <a:xfrm>
            <a:off x="776926" y="5301734"/>
            <a:ext cx="7086600" cy="923330"/>
          </a:xfrm>
          <a:prstGeom prst="rect">
            <a:avLst/>
          </a:prstGeom>
          <a:noFill/>
        </p:spPr>
        <p:txBody>
          <a:bodyPr wrap="square" rtlCol="0">
            <a:spAutoFit/>
          </a:bodyPr>
          <a:lstStyle/>
          <a:p>
            <a:r>
              <a:rPr lang="en-US" dirty="0" smtClean="0"/>
              <a:t>This funding level assumes the State will fund the target “gap”</a:t>
            </a:r>
          </a:p>
          <a:p>
            <a:r>
              <a:rPr lang="en-US" dirty="0"/>
              <a:t>	</a:t>
            </a:r>
            <a:r>
              <a:rPr lang="en-US" dirty="0" smtClean="0"/>
              <a:t>2014-15 29.56% - 2015-16 20.68% - 2016-17 25.48%</a:t>
            </a:r>
          </a:p>
          <a:p>
            <a:endParaRPr lang="en-US" dirty="0" smtClean="0"/>
          </a:p>
        </p:txBody>
      </p:sp>
    </p:spTree>
    <p:extLst>
      <p:ext uri="{BB962C8B-B14F-4D97-AF65-F5344CB8AC3E}">
        <p14:creationId xmlns:p14="http://schemas.microsoft.com/office/powerpoint/2010/main" val="3525143104"/>
      </p:ext>
    </p:extLst>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far away is our target?</a:t>
            </a:r>
            <a:endParaRPr lang="en-US" dirty="0"/>
          </a:p>
        </p:txBody>
      </p:sp>
      <p:sp>
        <p:nvSpPr>
          <p:cNvPr id="3" name="Slide Number Placeholder 2"/>
          <p:cNvSpPr>
            <a:spLocks noGrp="1"/>
          </p:cNvSpPr>
          <p:nvPr>
            <p:ph type="sldNum" sz="quarter" idx="12"/>
          </p:nvPr>
        </p:nvSpPr>
        <p:spPr/>
        <p:txBody>
          <a:bodyPr/>
          <a:lstStyle/>
          <a:p>
            <a:fld id="{DC1F741B-75C3-4429-870B-CB1B26821932}" type="slidenum">
              <a:rPr lang="en-US" smtClean="0">
                <a:solidFill>
                  <a:prstClr val="black">
                    <a:tint val="75000"/>
                  </a:prstClr>
                </a:solidFill>
              </a:rPr>
              <a:pPr/>
              <a:t>11</a:t>
            </a:fld>
            <a:endParaRPr lang="en-US">
              <a:solidFill>
                <a:prstClr val="black">
                  <a:tint val="75000"/>
                </a:prstClr>
              </a:solidFill>
            </a:endParaRPr>
          </a:p>
        </p:txBody>
      </p:sp>
      <p:sp>
        <p:nvSpPr>
          <p:cNvPr id="4" name="Content Placeholder 3"/>
          <p:cNvSpPr>
            <a:spLocks noGrp="1"/>
          </p:cNvSpPr>
          <p:nvPr>
            <p:ph sz="quarter" idx="1"/>
          </p:nvPr>
        </p:nvSpPr>
        <p:spPr/>
        <p:txBody>
          <a:bodyPr>
            <a:normAutofit lnSpcReduction="10000"/>
          </a:bodyPr>
          <a:lstStyle/>
          <a:p>
            <a:r>
              <a:rPr lang="en-US" dirty="0" smtClean="0"/>
              <a:t>The LCFF has an 8 year implementation plan</a:t>
            </a:r>
          </a:p>
          <a:p>
            <a:r>
              <a:rPr lang="en-US" dirty="0" smtClean="0"/>
              <a:t>The 2014-15 Funding Target as of First Interim  is $270 million</a:t>
            </a:r>
          </a:p>
          <a:p>
            <a:r>
              <a:rPr lang="en-US" dirty="0" smtClean="0"/>
              <a:t>The 2014-15 Estimated Funding $211 million</a:t>
            </a:r>
          </a:p>
          <a:p>
            <a:pPr lvl="1"/>
            <a:r>
              <a:rPr lang="en-US" sz="3000" b="1" dirty="0" smtClean="0"/>
              <a:t>The Funding “Gap” is $59 million</a:t>
            </a:r>
          </a:p>
          <a:p>
            <a:r>
              <a:rPr lang="en-US" dirty="0" smtClean="0"/>
              <a:t>Each year the LCFF base grants are adjusted, </a:t>
            </a:r>
            <a:r>
              <a:rPr lang="en-US" u="sng" dirty="0" smtClean="0"/>
              <a:t>but not necessarily funded</a:t>
            </a:r>
            <a:r>
              <a:rPr lang="en-US" dirty="0" smtClean="0"/>
              <a:t>. That will be a decision of the State Legislature based upon funds available.</a:t>
            </a:r>
          </a:p>
          <a:p>
            <a:pPr marL="320040" lvl="1" indent="0">
              <a:buNone/>
            </a:pPr>
            <a:endParaRPr lang="en-US" dirty="0"/>
          </a:p>
        </p:txBody>
      </p:sp>
    </p:spTree>
    <p:extLst>
      <p:ext uri="{BB962C8B-B14F-4D97-AF65-F5344CB8AC3E}">
        <p14:creationId xmlns:p14="http://schemas.microsoft.com/office/powerpoint/2010/main" val="281049761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E8E817BA-EA7E-4000-9AA6-DCC653FB41C3}" type="slidenum">
              <a:rPr lang="en-US" smtClean="0">
                <a:solidFill>
                  <a:srgbClr val="000000"/>
                </a:solidFill>
              </a:rPr>
              <a:pPr/>
              <a:t>12</a:t>
            </a:fld>
            <a:endParaRPr lang="en-US">
              <a:solidFill>
                <a:srgbClr val="000000"/>
              </a:solidFill>
            </a:endParaRPr>
          </a:p>
        </p:txBody>
      </p:sp>
      <p:graphicFrame>
        <p:nvGraphicFramePr>
          <p:cNvPr id="5" name="Table Placeholder 4"/>
          <p:cNvGraphicFramePr>
            <a:graphicFrameLocks noGrp="1" noChangeAspect="1"/>
          </p:cNvGraphicFramePr>
          <p:nvPr>
            <p:ph type="tbl" idx="1"/>
            <p:extLst>
              <p:ext uri="{D42A27DB-BD31-4B8C-83A1-F6EECF244321}">
                <p14:modId xmlns:p14="http://schemas.microsoft.com/office/powerpoint/2010/main" val="324273190"/>
              </p:ext>
            </p:extLst>
          </p:nvPr>
        </p:nvGraphicFramePr>
        <p:xfrm>
          <a:off x="1046163" y="2030413"/>
          <a:ext cx="7048500" cy="3665537"/>
        </p:xfrm>
        <a:graphic>
          <a:graphicData uri="http://schemas.openxmlformats.org/presentationml/2006/ole">
            <mc:AlternateContent xmlns:mc="http://schemas.openxmlformats.org/markup-compatibility/2006">
              <mc:Choice xmlns:v="urn:schemas-microsoft-com:vml" Requires="v">
                <p:oleObj spid="_x0000_s2053" name="Worksheet" r:id="rId5" imgW="7650521" imgH="3977578" progId="Excel.Sheet.12">
                  <p:embed/>
                </p:oleObj>
              </mc:Choice>
              <mc:Fallback>
                <p:oleObj name="Worksheet" r:id="rId5" imgW="7650521" imgH="3977578" progId="Excel.Sheet.12">
                  <p:embed/>
                  <p:pic>
                    <p:nvPicPr>
                      <p:cNvPr id="0" name=""/>
                      <p:cNvPicPr>
                        <a:picLocks noChangeAspect="1" noChangeArrowheads="1"/>
                      </p:cNvPicPr>
                      <p:nvPr/>
                    </p:nvPicPr>
                    <p:blipFill>
                      <a:blip r:embed="rId6"/>
                      <a:srcRect/>
                      <a:stretch>
                        <a:fillRect/>
                      </a:stretch>
                    </p:blipFill>
                    <p:spPr bwMode="auto">
                      <a:xfrm>
                        <a:off x="1046163" y="2030413"/>
                        <a:ext cx="7048500" cy="3665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6" name="Rectangle 2"/>
          <p:cNvSpPr>
            <a:spLocks noGrp="1" noChangeArrowheads="1"/>
          </p:cNvSpPr>
          <p:nvPr>
            <p:ph type="title"/>
          </p:nvPr>
        </p:nvSpPr>
        <p:spPr/>
        <p:txBody>
          <a:bodyPr>
            <a:normAutofit fontScale="90000"/>
          </a:bodyPr>
          <a:lstStyle/>
          <a:p>
            <a:r>
              <a:rPr lang="en-US" sz="2800" b="1" dirty="0"/>
              <a:t>Multi Year </a:t>
            </a:r>
            <a:r>
              <a:rPr lang="en-US" sz="2800" b="1" dirty="0" smtClean="0"/>
              <a:t>Projection</a:t>
            </a:r>
            <a:br>
              <a:rPr lang="en-US" sz="2800" b="1" dirty="0" smtClean="0"/>
            </a:br>
            <a:r>
              <a:rPr lang="en-US" sz="2800" b="1" dirty="0" smtClean="0"/>
              <a:t>First Interim </a:t>
            </a:r>
            <a:r>
              <a:rPr lang="en-US" sz="2800" b="1" dirty="0"/>
              <a:t>Report </a:t>
            </a:r>
            <a:br>
              <a:rPr lang="en-US" sz="2800" b="1" dirty="0"/>
            </a:br>
            <a:r>
              <a:rPr lang="en-US" sz="2800" b="1" dirty="0"/>
              <a:t>Unrestricted General </a:t>
            </a:r>
            <a:r>
              <a:rPr lang="en-US" sz="2800" b="1" dirty="0" smtClean="0"/>
              <a:t>Fund</a:t>
            </a:r>
            <a:endParaRPr lang="en-US" sz="2800" b="1" dirty="0"/>
          </a:p>
        </p:txBody>
      </p:sp>
      <p:sp>
        <p:nvSpPr>
          <p:cNvPr id="7" name="TextBox 6"/>
          <p:cNvSpPr txBox="1"/>
          <p:nvPr/>
        </p:nvSpPr>
        <p:spPr>
          <a:xfrm>
            <a:off x="381000" y="6172200"/>
            <a:ext cx="4191000" cy="369332"/>
          </a:xfrm>
          <a:prstGeom prst="rect">
            <a:avLst/>
          </a:prstGeom>
          <a:noFill/>
        </p:spPr>
        <p:txBody>
          <a:bodyPr wrap="square" rtlCol="0">
            <a:spAutoFit/>
          </a:bodyPr>
          <a:lstStyle/>
          <a:p>
            <a:pPr fontAlgn="base">
              <a:spcBef>
                <a:spcPct val="0"/>
              </a:spcBef>
              <a:spcAft>
                <a:spcPct val="0"/>
              </a:spcAft>
            </a:pPr>
            <a:r>
              <a:rPr lang="en-US" dirty="0">
                <a:solidFill>
                  <a:srgbClr val="000000"/>
                </a:solidFill>
              </a:rPr>
              <a:t>Chart in Thousands</a:t>
            </a:r>
          </a:p>
        </p:txBody>
      </p:sp>
    </p:spTree>
    <p:extLst>
      <p:ext uri="{BB962C8B-B14F-4D97-AF65-F5344CB8AC3E}">
        <p14:creationId xmlns:p14="http://schemas.microsoft.com/office/powerpoint/2010/main" val="175302652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p>
            <a:fld id="{0E0242DE-9EC5-4579-95A3-6A706C714D6E}" type="slidenum">
              <a:rPr lang="en-US">
                <a:solidFill>
                  <a:srgbClr val="000000"/>
                </a:solidFill>
              </a:rPr>
              <a:pPr/>
              <a:t>13</a:t>
            </a:fld>
            <a:endParaRPr lang="en-US">
              <a:solidFill>
                <a:srgbClr val="000000"/>
              </a:solidFill>
            </a:endParaRPr>
          </a:p>
        </p:txBody>
      </p:sp>
      <p:sp>
        <p:nvSpPr>
          <p:cNvPr id="254978" name="Rectangle 2"/>
          <p:cNvSpPr>
            <a:spLocks noGrp="1" noChangeArrowheads="1"/>
          </p:cNvSpPr>
          <p:nvPr>
            <p:ph type="title"/>
          </p:nvPr>
        </p:nvSpPr>
        <p:spPr/>
        <p:txBody>
          <a:bodyPr/>
          <a:lstStyle/>
          <a:p>
            <a:r>
              <a:rPr lang="en-US" dirty="0" smtClean="0"/>
              <a:t>Multi </a:t>
            </a:r>
            <a:r>
              <a:rPr lang="en-US" dirty="0"/>
              <a:t>Year Projection</a:t>
            </a:r>
          </a:p>
        </p:txBody>
      </p:sp>
      <p:sp>
        <p:nvSpPr>
          <p:cNvPr id="254979" name="Rectangle 3"/>
          <p:cNvSpPr>
            <a:spLocks noGrp="1" noChangeArrowheads="1"/>
          </p:cNvSpPr>
          <p:nvPr>
            <p:ph type="body" idx="1"/>
          </p:nvPr>
        </p:nvSpPr>
        <p:spPr>
          <a:xfrm>
            <a:off x="381000" y="1447800"/>
            <a:ext cx="8305800" cy="5181600"/>
          </a:xfrm>
        </p:spPr>
        <p:txBody>
          <a:bodyPr/>
          <a:lstStyle/>
          <a:p>
            <a:endParaRPr lang="en-US" sz="2000" dirty="0" smtClean="0"/>
          </a:p>
          <a:p>
            <a:r>
              <a:rPr lang="en-US" sz="2800" dirty="0" smtClean="0"/>
              <a:t>2014-15</a:t>
            </a:r>
            <a:endParaRPr lang="en-US" sz="2800" dirty="0"/>
          </a:p>
          <a:p>
            <a:pPr lvl="1"/>
            <a:r>
              <a:rPr lang="en-US" dirty="0"/>
              <a:t>Will meet </a:t>
            </a:r>
            <a:r>
              <a:rPr lang="en-US" dirty="0" smtClean="0"/>
              <a:t>6% reserve with a combination of General and Special Reserve Funds</a:t>
            </a:r>
            <a:endParaRPr lang="en-US" dirty="0"/>
          </a:p>
          <a:p>
            <a:r>
              <a:rPr lang="en-US" sz="2800" dirty="0" smtClean="0"/>
              <a:t>2015-16</a:t>
            </a:r>
          </a:p>
          <a:p>
            <a:pPr lvl="1"/>
            <a:r>
              <a:rPr lang="en-US" dirty="0" smtClean="0"/>
              <a:t>Will </a:t>
            </a:r>
            <a:r>
              <a:rPr lang="en-US" dirty="0"/>
              <a:t>meet 3% </a:t>
            </a:r>
            <a:r>
              <a:rPr lang="en-US" dirty="0" smtClean="0"/>
              <a:t>reserve in General Fund and 2.4% in Special Reserve Fund</a:t>
            </a:r>
            <a:endParaRPr lang="en-US" dirty="0"/>
          </a:p>
          <a:p>
            <a:r>
              <a:rPr lang="en-US" sz="2800" dirty="0" smtClean="0"/>
              <a:t>2016-17</a:t>
            </a:r>
          </a:p>
          <a:p>
            <a:pPr lvl="1"/>
            <a:r>
              <a:rPr lang="en-US" dirty="0"/>
              <a:t>Will meet 3% </a:t>
            </a:r>
            <a:r>
              <a:rPr lang="en-US" dirty="0" smtClean="0"/>
              <a:t>reserve in General Fund and .70% in Special Reserve Fund</a:t>
            </a:r>
            <a:endParaRPr lang="en-US" dirty="0"/>
          </a:p>
          <a:p>
            <a:pPr lvl="1"/>
            <a:endParaRPr lang="en-US" sz="2000" dirty="0"/>
          </a:p>
          <a:p>
            <a:endParaRPr lang="en-US" sz="2800" dirty="0"/>
          </a:p>
          <a:p>
            <a:pPr lvl="1"/>
            <a:endParaRPr lang="en-US" sz="2400" dirty="0"/>
          </a:p>
          <a:p>
            <a:pPr lvl="1">
              <a:buFontTx/>
              <a:buNone/>
            </a:pPr>
            <a:endParaRPr lang="en-US" sz="2400" dirty="0"/>
          </a:p>
        </p:txBody>
      </p:sp>
    </p:spTree>
    <p:extLst>
      <p:ext uri="{BB962C8B-B14F-4D97-AF65-F5344CB8AC3E}">
        <p14:creationId xmlns:p14="http://schemas.microsoft.com/office/powerpoint/2010/main" val="74420346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28600" y="1295400"/>
            <a:ext cx="8686800" cy="4843272"/>
          </a:xfrm>
        </p:spPr>
        <p:txBody>
          <a:bodyPr>
            <a:normAutofit fontScale="92500" lnSpcReduction="10000"/>
          </a:bodyPr>
          <a:lstStyle/>
          <a:p>
            <a:endParaRPr lang="en-US" sz="2400" dirty="0" smtClean="0"/>
          </a:p>
          <a:p>
            <a:pPr lvl="0"/>
            <a:r>
              <a:rPr lang="en-US" sz="2400" dirty="0" smtClean="0"/>
              <a:t>Assumptions Used for Multi-Year Projections</a:t>
            </a:r>
          </a:p>
          <a:p>
            <a:pPr lvl="0"/>
            <a:r>
              <a:rPr lang="en-US" sz="2400" dirty="0" smtClean="0">
                <a:solidFill>
                  <a:srgbClr val="000000"/>
                </a:solidFill>
              </a:rPr>
              <a:t>Maintains</a:t>
            </a:r>
            <a:r>
              <a:rPr lang="en-US" dirty="0" smtClean="0">
                <a:solidFill>
                  <a:srgbClr val="000000"/>
                </a:solidFill>
              </a:rPr>
              <a:t>….</a:t>
            </a:r>
          </a:p>
          <a:p>
            <a:pPr lvl="1"/>
            <a:r>
              <a:rPr lang="en-US" sz="2000" dirty="0" smtClean="0">
                <a:solidFill>
                  <a:srgbClr val="000000"/>
                </a:solidFill>
              </a:rPr>
              <a:t>Programs currently in place</a:t>
            </a:r>
          </a:p>
          <a:p>
            <a:pPr lvl="1"/>
            <a:r>
              <a:rPr lang="en-US" sz="2000" dirty="0" smtClean="0">
                <a:solidFill>
                  <a:srgbClr val="000000"/>
                </a:solidFill>
              </a:rPr>
              <a:t>Exception of Grad Tutors – to be reconsidered in 2015-16 LCAP</a:t>
            </a:r>
          </a:p>
          <a:p>
            <a:r>
              <a:rPr lang="en-US" sz="2400" dirty="0" smtClean="0">
                <a:solidFill>
                  <a:srgbClr val="000000"/>
                </a:solidFill>
              </a:rPr>
              <a:t>Increases</a:t>
            </a:r>
          </a:p>
          <a:p>
            <a:pPr lvl="1"/>
            <a:r>
              <a:rPr lang="en-US" sz="2000" dirty="0" smtClean="0">
                <a:solidFill>
                  <a:srgbClr val="000000"/>
                </a:solidFill>
              </a:rPr>
              <a:t>Driven costs on formulary such as step and column</a:t>
            </a:r>
          </a:p>
          <a:p>
            <a:pPr lvl="1"/>
            <a:r>
              <a:rPr lang="en-US" sz="2000" dirty="0" smtClean="0">
                <a:solidFill>
                  <a:srgbClr val="000000"/>
                </a:solidFill>
              </a:rPr>
              <a:t>LCAP costs by $3.2 million in 2015-16</a:t>
            </a:r>
          </a:p>
          <a:p>
            <a:pPr lvl="1"/>
            <a:r>
              <a:rPr lang="en-US" sz="2000" dirty="0" smtClean="0">
                <a:solidFill>
                  <a:srgbClr val="000000"/>
                </a:solidFill>
              </a:rPr>
              <a:t>LCAP costs by $6.7 million in 2016-17</a:t>
            </a:r>
          </a:p>
          <a:p>
            <a:pPr lvl="1"/>
            <a:r>
              <a:rPr lang="en-US" sz="2000" dirty="0" smtClean="0">
                <a:solidFill>
                  <a:srgbClr val="000000"/>
                </a:solidFill>
              </a:rPr>
              <a:t>Maintenance funding $4.8 million in accordance with State requirement beginning in 2015-16</a:t>
            </a:r>
          </a:p>
          <a:p>
            <a:r>
              <a:rPr lang="en-US" sz="2400" dirty="0" smtClean="0">
                <a:solidFill>
                  <a:srgbClr val="000000"/>
                </a:solidFill>
              </a:rPr>
              <a:t>Decreases</a:t>
            </a:r>
          </a:p>
          <a:p>
            <a:pPr lvl="1"/>
            <a:r>
              <a:rPr lang="en-US" sz="2000" dirty="0" smtClean="0">
                <a:solidFill>
                  <a:srgbClr val="000000"/>
                </a:solidFill>
              </a:rPr>
              <a:t>34 Teaching staff based on estimated decline in enrollment in 2015-16</a:t>
            </a:r>
          </a:p>
          <a:p>
            <a:pPr lvl="1"/>
            <a:r>
              <a:rPr lang="en-US" sz="2000" dirty="0" smtClean="0">
                <a:solidFill>
                  <a:srgbClr val="000000"/>
                </a:solidFill>
              </a:rPr>
              <a:t>16 Teaching staff based on estimated decline in enrollment in 2016-17</a:t>
            </a:r>
          </a:p>
          <a:p>
            <a:pPr marL="0" indent="0">
              <a:buNone/>
            </a:pPr>
            <a:endParaRPr lang="en-US" sz="2400" dirty="0">
              <a:solidFill>
                <a:srgbClr val="000000"/>
              </a:solidFill>
            </a:endParaRPr>
          </a:p>
          <a:p>
            <a:endParaRPr lang="en-US" sz="2000" dirty="0">
              <a:solidFill>
                <a:srgbClr val="000000"/>
              </a:solidFill>
            </a:endParaRPr>
          </a:p>
          <a:p>
            <a:endParaRPr lang="en-US" sz="2000" dirty="0" smtClean="0"/>
          </a:p>
          <a:p>
            <a:pPr lvl="1"/>
            <a:endParaRPr lang="en-US" sz="2400" dirty="0" smtClean="0"/>
          </a:p>
          <a:p>
            <a:pPr lvl="1"/>
            <a:endParaRPr lang="en-US" sz="2400" dirty="0" smtClean="0"/>
          </a:p>
          <a:p>
            <a:endParaRPr lang="en-US" sz="2400" dirty="0" smtClean="0"/>
          </a:p>
          <a:p>
            <a:endParaRPr lang="en-US" dirty="0" smtClean="0"/>
          </a:p>
        </p:txBody>
      </p:sp>
      <p:sp>
        <p:nvSpPr>
          <p:cNvPr id="3" name="Title 2"/>
          <p:cNvSpPr>
            <a:spLocks noGrp="1"/>
          </p:cNvSpPr>
          <p:nvPr>
            <p:ph type="title"/>
          </p:nvPr>
        </p:nvSpPr>
        <p:spPr/>
        <p:txBody>
          <a:bodyPr>
            <a:normAutofit/>
          </a:bodyPr>
          <a:lstStyle/>
          <a:p>
            <a:pPr algn="ctr"/>
            <a:r>
              <a:rPr lang="en-US" sz="4400" dirty="0"/>
              <a:t>Multi-Year </a:t>
            </a:r>
            <a:r>
              <a:rPr lang="en-US" sz="4400" dirty="0" smtClean="0"/>
              <a:t>Projection</a:t>
            </a:r>
            <a:br>
              <a:rPr lang="en-US" sz="4400" dirty="0" smtClean="0"/>
            </a:br>
            <a:endParaRPr lang="en-US" sz="2000" dirty="0"/>
          </a:p>
        </p:txBody>
      </p:sp>
    </p:spTree>
    <p:extLst>
      <p:ext uri="{BB962C8B-B14F-4D97-AF65-F5344CB8AC3E}">
        <p14:creationId xmlns:p14="http://schemas.microsoft.com/office/powerpoint/2010/main" val="426594365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Future Funding Estimates</a:t>
            </a:r>
            <a:endParaRPr lang="en-US" dirty="0"/>
          </a:p>
        </p:txBody>
      </p:sp>
      <p:sp>
        <p:nvSpPr>
          <p:cNvPr id="3" name="Content Placeholder 2"/>
          <p:cNvSpPr>
            <a:spLocks noGrp="1"/>
          </p:cNvSpPr>
          <p:nvPr>
            <p:ph idx="1"/>
          </p:nvPr>
        </p:nvSpPr>
        <p:spPr/>
        <p:txBody>
          <a:bodyPr>
            <a:normAutofit/>
          </a:bodyPr>
          <a:lstStyle/>
          <a:p>
            <a:r>
              <a:rPr lang="en-US" dirty="0" smtClean="0"/>
              <a:t>There is a higher level of volatility and risk in this funding model</a:t>
            </a:r>
          </a:p>
          <a:p>
            <a:pPr lvl="1"/>
            <a:r>
              <a:rPr lang="en-US" dirty="0" smtClean="0"/>
              <a:t>Student Demographic Changes</a:t>
            </a:r>
          </a:p>
          <a:p>
            <a:pPr lvl="1"/>
            <a:r>
              <a:rPr lang="en-US" dirty="0" smtClean="0"/>
              <a:t>Legislative Support must continue over time</a:t>
            </a:r>
          </a:p>
          <a:p>
            <a:pPr lvl="1"/>
            <a:r>
              <a:rPr lang="en-US" dirty="0" smtClean="0"/>
              <a:t>Economic Stability and Growth</a:t>
            </a:r>
          </a:p>
          <a:p>
            <a:pPr marL="0" indent="0">
              <a:buNone/>
            </a:pPr>
            <a:endParaRPr lang="en-US" dirty="0"/>
          </a:p>
        </p:txBody>
      </p:sp>
    </p:spTree>
    <p:extLst>
      <p:ext uri="{BB962C8B-B14F-4D97-AF65-F5344CB8AC3E}">
        <p14:creationId xmlns:p14="http://schemas.microsoft.com/office/powerpoint/2010/main" val="253390041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Expense Planning</a:t>
            </a:r>
            <a:endParaRPr lang="en-US" dirty="0"/>
          </a:p>
        </p:txBody>
      </p:sp>
      <p:sp>
        <p:nvSpPr>
          <p:cNvPr id="3" name="Content Placeholder 2"/>
          <p:cNvSpPr>
            <a:spLocks noGrp="1"/>
          </p:cNvSpPr>
          <p:nvPr>
            <p:ph idx="1"/>
          </p:nvPr>
        </p:nvSpPr>
        <p:spPr/>
        <p:txBody>
          <a:bodyPr/>
          <a:lstStyle/>
          <a:p>
            <a:r>
              <a:rPr lang="en-US" dirty="0" smtClean="0"/>
              <a:t>The District is deficit spending by an estimated $7.8 million as of First Interim</a:t>
            </a:r>
          </a:p>
          <a:p>
            <a:r>
              <a:rPr lang="en-US" dirty="0" smtClean="0"/>
              <a:t>Salary and Benefit Increases will be requested through bargaining</a:t>
            </a:r>
          </a:p>
          <a:p>
            <a:r>
              <a:rPr lang="en-US" dirty="0" smtClean="0"/>
              <a:t>Because of low funding over several years, demand is higher than the increased funding</a:t>
            </a:r>
          </a:p>
          <a:p>
            <a:r>
              <a:rPr lang="en-US" dirty="0" smtClean="0"/>
              <a:t>District must plan to reduce deficit spending</a:t>
            </a:r>
          </a:p>
          <a:p>
            <a:pPr marL="0" indent="0">
              <a:buNone/>
            </a:pPr>
            <a:endParaRPr lang="en-US" dirty="0" smtClean="0"/>
          </a:p>
          <a:p>
            <a:endParaRPr lang="en-US" dirty="0"/>
          </a:p>
        </p:txBody>
      </p:sp>
    </p:spTree>
    <p:extLst>
      <p:ext uri="{BB962C8B-B14F-4D97-AF65-F5344CB8AC3E}">
        <p14:creationId xmlns:p14="http://schemas.microsoft.com/office/powerpoint/2010/main" val="155244363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STRS Multi Year Rates</a:t>
            </a:r>
            <a:endParaRPr lang="en-US" dirty="0"/>
          </a:p>
        </p:txBody>
      </p:sp>
      <p:sp>
        <p:nvSpPr>
          <p:cNvPr id="4" name="Slide Number Placeholder 3"/>
          <p:cNvSpPr>
            <a:spLocks noGrp="1"/>
          </p:cNvSpPr>
          <p:nvPr>
            <p:ph type="sldNum" sz="quarter" idx="12"/>
          </p:nvPr>
        </p:nvSpPr>
        <p:spPr/>
        <p:txBody>
          <a:bodyPr/>
          <a:lstStyle/>
          <a:p>
            <a:fld id="{5337B485-8752-47A9-B0E2-73DD55880667}" type="slidenum">
              <a:rPr lang="en-US" smtClean="0">
                <a:solidFill>
                  <a:prstClr val="black">
                    <a:tint val="75000"/>
                  </a:prstClr>
                </a:solidFill>
              </a:rPr>
              <a:pPr/>
              <a:t>17</a:t>
            </a:fld>
            <a:endParaRPr lang="en-US">
              <a:solidFill>
                <a:prstClr val="black">
                  <a:tint val="75000"/>
                </a:prstClr>
              </a:solidFill>
            </a:endParaRPr>
          </a:p>
        </p:txBody>
      </p:sp>
      <p:pic>
        <p:nvPicPr>
          <p:cNvPr id="5122"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1092781"/>
            <a:ext cx="9372600" cy="47746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5250209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Retirement System Costs</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The increased cost to fund retirement system contributions will be escalating between $2.5 and $3 million per year</a:t>
            </a:r>
          </a:p>
          <a:p>
            <a:r>
              <a:rPr lang="en-US" dirty="0" smtClean="0"/>
              <a:t>This is roughly equivalent to a 2% raise for all employees</a:t>
            </a:r>
          </a:p>
          <a:p>
            <a:r>
              <a:rPr lang="en-US" dirty="0" smtClean="0"/>
              <a:t>The District pays for over 2300 retiree health care plans for those employees who were in a vesting status and/or retired prior to 2010 the annual cost is $18 million, which rises based upon health care premium rates</a:t>
            </a:r>
            <a:endParaRPr lang="en-US" dirty="0"/>
          </a:p>
        </p:txBody>
      </p:sp>
    </p:spTree>
    <p:extLst>
      <p:ext uri="{BB962C8B-B14F-4D97-AF65-F5344CB8AC3E}">
        <p14:creationId xmlns:p14="http://schemas.microsoft.com/office/powerpoint/2010/main" val="260867717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Structural Deficit</a:t>
            </a:r>
            <a:endParaRPr lang="en-US" dirty="0"/>
          </a:p>
        </p:txBody>
      </p:sp>
      <p:sp>
        <p:nvSpPr>
          <p:cNvPr id="3" name="Content Placeholder 2"/>
          <p:cNvSpPr>
            <a:spLocks noGrp="1"/>
          </p:cNvSpPr>
          <p:nvPr>
            <p:ph idx="1"/>
          </p:nvPr>
        </p:nvSpPr>
        <p:spPr>
          <a:xfrm>
            <a:off x="457200" y="1295400"/>
            <a:ext cx="8229600" cy="5486400"/>
          </a:xfrm>
        </p:spPr>
        <p:txBody>
          <a:bodyPr/>
          <a:lstStyle/>
          <a:p>
            <a:r>
              <a:rPr lang="en-US" dirty="0" smtClean="0"/>
              <a:t>Defined as having ongoing programs and financial commitments for a given year that exceed that particular year’s revenue</a:t>
            </a:r>
          </a:p>
          <a:p>
            <a:r>
              <a:rPr lang="en-US" dirty="0" smtClean="0"/>
              <a:t>Ending Fund Balance or Special Reserve Funds can be used to address the deficit</a:t>
            </a:r>
          </a:p>
        </p:txBody>
      </p:sp>
      <p:sp>
        <p:nvSpPr>
          <p:cNvPr id="4" name="Slide Number Placeholder 3"/>
          <p:cNvSpPr>
            <a:spLocks noGrp="1"/>
          </p:cNvSpPr>
          <p:nvPr>
            <p:ph type="sldNum" sz="quarter" idx="12"/>
          </p:nvPr>
        </p:nvSpPr>
        <p:spPr/>
        <p:txBody>
          <a:bodyPr/>
          <a:lstStyle/>
          <a:p>
            <a:fld id="{5337B485-8752-47A9-B0E2-73DD55880667}" type="slidenum">
              <a:rPr lang="en-US" smtClean="0">
                <a:solidFill>
                  <a:srgbClr val="000000"/>
                </a:solidFill>
              </a:rPr>
              <a:pPr/>
              <a:t>19</a:t>
            </a:fld>
            <a:endParaRPr lang="en-US">
              <a:solidFill>
                <a:srgbClr val="000000"/>
              </a:solidFill>
            </a:endParaRPr>
          </a:p>
        </p:txBody>
      </p:sp>
      <p:pic>
        <p:nvPicPr>
          <p:cNvPr id="4098"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81200" y="3962400"/>
            <a:ext cx="4632960" cy="289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422853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lnSpcReduction="10000"/>
          </a:bodyPr>
          <a:lstStyle/>
          <a:p>
            <a:r>
              <a:rPr lang="en-US" sz="2800" dirty="0" smtClean="0"/>
              <a:t>The </a:t>
            </a:r>
            <a:r>
              <a:rPr lang="en-US" sz="2800" dirty="0"/>
              <a:t>Board needs to be aware of the use of one-time funds and prepare plans for reducing commitments as one-time funds are depleted </a:t>
            </a:r>
            <a:endParaRPr lang="en-US" sz="2800" dirty="0" smtClean="0"/>
          </a:p>
          <a:p>
            <a:r>
              <a:rPr lang="en-US" sz="2800" dirty="0" smtClean="0"/>
              <a:t>2014-15 the District has planned use of ending fund balance in the amount of $7.8 million</a:t>
            </a:r>
          </a:p>
          <a:p>
            <a:r>
              <a:rPr lang="en-US" sz="2800" dirty="0" smtClean="0"/>
              <a:t>2015-16 the District has planned use of ending fund balance of $4.5 million plus Special Reserve of $4.3 million = $8.8 million</a:t>
            </a:r>
          </a:p>
          <a:p>
            <a:r>
              <a:rPr lang="en-US" sz="2800" dirty="0" smtClean="0"/>
              <a:t>2016-17 the District has planned use of Special Reserve of $5.2 million</a:t>
            </a:r>
          </a:p>
          <a:p>
            <a:endParaRPr lang="en-US" dirty="0"/>
          </a:p>
          <a:p>
            <a:endParaRPr lang="en-US" dirty="0"/>
          </a:p>
        </p:txBody>
      </p:sp>
      <p:sp>
        <p:nvSpPr>
          <p:cNvPr id="4" name="Slide Number Placeholder 3"/>
          <p:cNvSpPr>
            <a:spLocks noGrp="1"/>
          </p:cNvSpPr>
          <p:nvPr>
            <p:ph type="sldNum" sz="quarter" idx="12"/>
          </p:nvPr>
        </p:nvSpPr>
        <p:spPr/>
        <p:txBody>
          <a:bodyPr/>
          <a:lstStyle/>
          <a:p>
            <a:fld id="{5337B485-8752-47A9-B0E2-73DD55880667}" type="slidenum">
              <a:rPr lang="en-US" smtClean="0">
                <a:solidFill>
                  <a:srgbClr val="000000"/>
                </a:solidFill>
              </a:rPr>
              <a:pPr/>
              <a:t>20</a:t>
            </a:fld>
            <a:endParaRPr lang="en-US">
              <a:solidFill>
                <a:srgbClr val="000000"/>
              </a:solidFill>
            </a:endParaRPr>
          </a:p>
        </p:txBody>
      </p:sp>
      <p:sp>
        <p:nvSpPr>
          <p:cNvPr id="5" name="Title 1"/>
          <p:cNvSpPr>
            <a:spLocks noGrp="1"/>
          </p:cNvSpPr>
          <p:nvPr>
            <p:ph type="title"/>
          </p:nvPr>
        </p:nvSpPr>
        <p:spPr/>
        <p:txBody>
          <a:bodyPr/>
          <a:lstStyle/>
          <a:p>
            <a:r>
              <a:rPr lang="en-US" dirty="0" smtClean="0"/>
              <a:t>Structural Deficit</a:t>
            </a:r>
            <a:endParaRPr lang="en-US" dirty="0"/>
          </a:p>
        </p:txBody>
      </p:sp>
      <p:pic>
        <p:nvPicPr>
          <p:cNvPr id="5122" name="Picture 2" descr="C:\Users\SGamba\AppData\Local\Microsoft\Windows\Temporary Internet Files\Low\Content.IE5\55R7R6Y8\MC910216346[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162800" y="304800"/>
            <a:ext cx="1753876" cy="10425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455659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Reserves</a:t>
            </a:r>
            <a:endParaRPr lang="en-US" dirty="0"/>
          </a:p>
        </p:txBody>
      </p:sp>
      <p:sp>
        <p:nvSpPr>
          <p:cNvPr id="3" name="Content Placeholder 2"/>
          <p:cNvSpPr>
            <a:spLocks noGrp="1"/>
          </p:cNvSpPr>
          <p:nvPr>
            <p:ph idx="1"/>
          </p:nvPr>
        </p:nvSpPr>
        <p:spPr>
          <a:xfrm>
            <a:off x="381000" y="1219200"/>
            <a:ext cx="8229600" cy="4525963"/>
          </a:xfrm>
        </p:spPr>
        <p:txBody>
          <a:bodyPr/>
          <a:lstStyle/>
          <a:p>
            <a:r>
              <a:rPr lang="en-US" sz="2400" dirty="0" smtClean="0"/>
              <a:t>3% Reserve for Economic Uncertainty is the standard for a District our size</a:t>
            </a:r>
          </a:p>
          <a:p>
            <a:r>
              <a:rPr lang="en-US" sz="2400" dirty="0" smtClean="0"/>
              <a:t>Due to the risk of volatility in funding the Board adopted a 6% reserve target with 3% in the General Fund and 3% in the Special Reserve fund</a:t>
            </a:r>
          </a:p>
          <a:p>
            <a:r>
              <a:rPr lang="en-US" sz="2400" dirty="0" smtClean="0"/>
              <a:t>With current revenue and expense assumptions that target will not be met in 2015-16 and 2016-17 </a:t>
            </a:r>
          </a:p>
          <a:p>
            <a:endParaRPr lang="en-US" sz="2400" dirty="0"/>
          </a:p>
          <a:p>
            <a:r>
              <a:rPr lang="en-US" sz="2400" dirty="0" smtClean="0"/>
              <a:t>By way of comparison a monthly payroll cost this school year can be as much as  $12.2 million</a:t>
            </a:r>
          </a:p>
          <a:p>
            <a:r>
              <a:rPr lang="en-US" sz="2400" dirty="0" smtClean="0"/>
              <a:t>A 3% reserve is $9.7 million</a:t>
            </a:r>
            <a:endParaRPr lang="en-US" sz="2400" dirty="0"/>
          </a:p>
        </p:txBody>
      </p:sp>
      <p:sp>
        <p:nvSpPr>
          <p:cNvPr id="4" name="Slide Number Placeholder 3"/>
          <p:cNvSpPr>
            <a:spLocks noGrp="1"/>
          </p:cNvSpPr>
          <p:nvPr>
            <p:ph type="sldNum" sz="quarter" idx="12"/>
          </p:nvPr>
        </p:nvSpPr>
        <p:spPr/>
        <p:txBody>
          <a:bodyPr/>
          <a:lstStyle/>
          <a:p>
            <a:fld id="{5337B485-8752-47A9-B0E2-73DD55880667}" type="slidenum">
              <a:rPr lang="en-US" smtClean="0">
                <a:solidFill>
                  <a:srgbClr val="000000"/>
                </a:solidFill>
              </a:rPr>
              <a:pPr/>
              <a:t>21</a:t>
            </a:fld>
            <a:endParaRPr lang="en-US">
              <a:solidFill>
                <a:srgbClr val="000000"/>
              </a:solidFill>
            </a:endParaRPr>
          </a:p>
        </p:txBody>
      </p:sp>
    </p:spTree>
    <p:extLst>
      <p:ext uri="{BB962C8B-B14F-4D97-AF65-F5344CB8AC3E}">
        <p14:creationId xmlns:p14="http://schemas.microsoft.com/office/powerpoint/2010/main" val="343795770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dirty="0" smtClean="0"/>
              <a:t>Special Reserve Summary</a:t>
            </a:r>
            <a:br>
              <a:rPr lang="en-US" dirty="0" smtClean="0"/>
            </a:br>
            <a:endParaRPr lang="en-US" sz="1800" dirty="0"/>
          </a:p>
        </p:txBody>
      </p:sp>
      <p:pic>
        <p:nvPicPr>
          <p:cNvPr id="1045" name="Picture 21" descr="C:\Program Files\Microsoft Office\MEDIA\CAGCAT10\j0300840.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943600" y="4267200"/>
            <a:ext cx="2348484" cy="1981200"/>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2" name="Table 1"/>
          <p:cNvGraphicFramePr>
            <a:graphicFrameLocks noGrp="1"/>
          </p:cNvGraphicFramePr>
          <p:nvPr>
            <p:extLst>
              <p:ext uri="{D42A27DB-BD31-4B8C-83A1-F6EECF244321}">
                <p14:modId xmlns:p14="http://schemas.microsoft.com/office/powerpoint/2010/main" val="902611309"/>
              </p:ext>
            </p:extLst>
          </p:nvPr>
        </p:nvGraphicFramePr>
        <p:xfrm>
          <a:off x="762000" y="1219200"/>
          <a:ext cx="8001000" cy="2667001"/>
        </p:xfrm>
        <a:graphic>
          <a:graphicData uri="http://schemas.openxmlformats.org/drawingml/2006/table">
            <a:tbl>
              <a:tblPr/>
              <a:tblGrid>
                <a:gridCol w="5851212"/>
                <a:gridCol w="2149788"/>
              </a:tblGrid>
              <a:tr h="748406">
                <a:tc>
                  <a:txBody>
                    <a:bodyPr/>
                    <a:lstStyle/>
                    <a:p>
                      <a:pPr marL="0" marR="0" algn="ctr">
                        <a:spcBef>
                          <a:spcPts val="1260"/>
                        </a:spcBef>
                        <a:spcAft>
                          <a:spcPts val="0"/>
                        </a:spcAft>
                      </a:pPr>
                      <a:r>
                        <a:rPr lang="en-US" sz="1400" b="1" dirty="0">
                          <a:solidFill>
                            <a:srgbClr val="000000"/>
                          </a:solidFill>
                          <a:effectLst/>
                          <a:latin typeface="Arial"/>
                          <a:ea typeface="Times New Roman"/>
                          <a:cs typeface="Times New Roman"/>
                        </a:rPr>
                        <a:t>Special Reserve Fund – 17</a:t>
                      </a:r>
                      <a:endParaRPr lang="en-US" sz="1200" dirty="0">
                        <a:effectLst/>
                        <a:latin typeface="Arial"/>
                        <a:ea typeface="Times New Roman"/>
                        <a:cs typeface="Times New Roman"/>
                      </a:endParaRP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1000"/>
                        </a:lnSpc>
                        <a:spcBef>
                          <a:spcPts val="0"/>
                        </a:spcBef>
                        <a:spcAft>
                          <a:spcPts val="0"/>
                        </a:spcAft>
                      </a:pPr>
                      <a:r>
                        <a:rPr lang="en-US" sz="1400" b="1" dirty="0">
                          <a:solidFill>
                            <a:srgbClr val="000000"/>
                          </a:solidFill>
                          <a:effectLst/>
                          <a:latin typeface="Arial"/>
                          <a:ea typeface="Times New Roman"/>
                          <a:cs typeface="Times New Roman"/>
                        </a:rPr>
                        <a:t>First </a:t>
                      </a:r>
                      <a:endParaRPr lang="en-US" sz="1200" dirty="0">
                        <a:effectLst/>
                        <a:latin typeface="Arial"/>
                        <a:ea typeface="Times New Roman"/>
                        <a:cs typeface="Times New Roman"/>
                      </a:endParaRPr>
                    </a:p>
                    <a:p>
                      <a:pPr marL="0" marR="0" algn="ctr">
                        <a:lnSpc>
                          <a:spcPct val="111000"/>
                        </a:lnSpc>
                        <a:spcBef>
                          <a:spcPts val="0"/>
                        </a:spcBef>
                        <a:spcAft>
                          <a:spcPts val="0"/>
                        </a:spcAft>
                      </a:pPr>
                      <a:r>
                        <a:rPr lang="en-US" sz="1400" b="1" dirty="0">
                          <a:solidFill>
                            <a:srgbClr val="000000"/>
                          </a:solidFill>
                          <a:effectLst/>
                          <a:latin typeface="Arial"/>
                          <a:ea typeface="Times New Roman"/>
                          <a:cs typeface="Times New Roman"/>
                        </a:rPr>
                        <a:t>Interim</a:t>
                      </a:r>
                      <a:br>
                        <a:rPr lang="en-US" sz="1400" b="1" dirty="0">
                          <a:solidFill>
                            <a:srgbClr val="000000"/>
                          </a:solidFill>
                          <a:effectLst/>
                          <a:latin typeface="Arial"/>
                          <a:ea typeface="Times New Roman"/>
                          <a:cs typeface="Times New Roman"/>
                        </a:rPr>
                      </a:br>
                      <a:endParaRPr lang="en-US" sz="1200" dirty="0">
                        <a:effectLst/>
                        <a:latin typeface="Arial"/>
                        <a:ea typeface="Times New Roman"/>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79422">
                <a:tc>
                  <a:txBody>
                    <a:bodyPr/>
                    <a:lstStyle/>
                    <a:p>
                      <a:pPr marL="33655" marR="0">
                        <a:spcBef>
                          <a:spcPts val="0"/>
                        </a:spcBef>
                        <a:spcAft>
                          <a:spcPts val="0"/>
                        </a:spcAft>
                      </a:pPr>
                      <a:r>
                        <a:rPr lang="en-US" sz="1400" b="1" spc="-10" dirty="0">
                          <a:solidFill>
                            <a:srgbClr val="000000"/>
                          </a:solidFill>
                          <a:effectLst/>
                          <a:latin typeface="Arial"/>
                          <a:ea typeface="Times New Roman"/>
                          <a:cs typeface="Times New Roman"/>
                        </a:rPr>
                        <a:t>Balance June 30, </a:t>
                      </a:r>
                      <a:r>
                        <a:rPr lang="en-US" sz="1400" b="1" spc="-10" dirty="0" smtClean="0">
                          <a:solidFill>
                            <a:srgbClr val="000000"/>
                          </a:solidFill>
                          <a:effectLst/>
                          <a:latin typeface="Arial"/>
                          <a:ea typeface="Times New Roman"/>
                          <a:cs typeface="Times New Roman"/>
                        </a:rPr>
                        <a:t>2014</a:t>
                      </a:r>
                      <a:endParaRPr lang="en-US" sz="1200" dirty="0">
                        <a:effectLst/>
                        <a:latin typeface="Arial"/>
                        <a:ea typeface="Times New Roman"/>
                        <a:cs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tabLst>
                          <a:tab pos="1243330" algn="r"/>
                        </a:tabLst>
                      </a:pPr>
                      <a:r>
                        <a:rPr lang="en-US" sz="1400" dirty="0">
                          <a:solidFill>
                            <a:srgbClr val="000000"/>
                          </a:solidFill>
                          <a:effectLst/>
                          <a:latin typeface="Arial"/>
                          <a:ea typeface="Times New Roman"/>
                          <a:cs typeface="Times New Roman"/>
                        </a:rPr>
                        <a:t>$	</a:t>
                      </a:r>
                      <a:r>
                        <a:rPr lang="en-US" sz="1400" dirty="0" smtClean="0">
                          <a:solidFill>
                            <a:srgbClr val="000000"/>
                          </a:solidFill>
                          <a:effectLst/>
                          <a:latin typeface="Arial"/>
                          <a:ea typeface="Times New Roman"/>
                          <a:cs typeface="Times New Roman"/>
                        </a:rPr>
                        <a:t>11,705,168</a:t>
                      </a:r>
                      <a:endParaRPr lang="en-US" sz="1200" dirty="0">
                        <a:effectLst/>
                        <a:latin typeface="Arial"/>
                        <a:ea typeface="Times New Roman"/>
                        <a:cs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71266">
                <a:tc>
                  <a:txBody>
                    <a:bodyPr/>
                    <a:lstStyle/>
                    <a:p>
                      <a:pPr marL="33655" marR="0">
                        <a:spcBef>
                          <a:spcPts val="0"/>
                        </a:spcBef>
                        <a:spcAft>
                          <a:spcPts val="0"/>
                        </a:spcAft>
                      </a:pPr>
                      <a:r>
                        <a:rPr lang="en-US" sz="1400" dirty="0" smtClean="0">
                          <a:solidFill>
                            <a:srgbClr val="000000"/>
                          </a:solidFill>
                          <a:effectLst/>
                          <a:latin typeface="Arial"/>
                          <a:ea typeface="Times New Roman"/>
                          <a:cs typeface="Times New Roman"/>
                        </a:rPr>
                        <a:t>2015-16 </a:t>
                      </a:r>
                      <a:r>
                        <a:rPr lang="en-US" sz="1400" dirty="0">
                          <a:solidFill>
                            <a:srgbClr val="000000"/>
                          </a:solidFill>
                          <a:effectLst/>
                          <a:latin typeface="Arial"/>
                          <a:ea typeface="Times New Roman"/>
                          <a:cs typeface="Times New Roman"/>
                        </a:rPr>
                        <a:t>use of Special Reserve</a:t>
                      </a:r>
                      <a:endParaRPr lang="en-US" sz="1200" dirty="0">
                        <a:effectLst/>
                        <a:latin typeface="Arial"/>
                        <a:ea typeface="Times New Roman"/>
                        <a:cs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tabLst>
                          <a:tab pos="1276985" algn="r"/>
                        </a:tabLst>
                      </a:pPr>
                      <a:r>
                        <a:rPr lang="en-US" sz="1400" dirty="0">
                          <a:solidFill>
                            <a:srgbClr val="000000"/>
                          </a:solidFill>
                          <a:effectLst/>
                          <a:latin typeface="Arial"/>
                          <a:ea typeface="Times New Roman"/>
                          <a:cs typeface="Times New Roman"/>
                        </a:rPr>
                        <a:t>$	</a:t>
                      </a:r>
                      <a:r>
                        <a:rPr lang="en-US" sz="1400" spc="-30" dirty="0" smtClean="0">
                          <a:solidFill>
                            <a:srgbClr val="000000"/>
                          </a:solidFill>
                          <a:effectLst/>
                          <a:latin typeface="Arial"/>
                          <a:ea typeface="Times New Roman"/>
                          <a:cs typeface="Times New Roman"/>
                        </a:rPr>
                        <a:t>(4,292,207)</a:t>
                      </a:r>
                      <a:endParaRPr lang="en-US" sz="1200" dirty="0">
                        <a:effectLst/>
                        <a:latin typeface="Arial"/>
                        <a:ea typeface="Times New Roman"/>
                        <a:cs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71266">
                <a:tc>
                  <a:txBody>
                    <a:bodyPr/>
                    <a:lstStyle/>
                    <a:p>
                      <a:pPr marL="33655" marR="0">
                        <a:spcBef>
                          <a:spcPts val="0"/>
                        </a:spcBef>
                        <a:spcAft>
                          <a:spcPts val="0"/>
                        </a:spcAft>
                      </a:pPr>
                      <a:r>
                        <a:rPr lang="en-US" sz="1400" b="0" i="0" dirty="0" smtClean="0">
                          <a:solidFill>
                            <a:srgbClr val="000000"/>
                          </a:solidFill>
                          <a:effectLst/>
                          <a:latin typeface="Arial"/>
                          <a:ea typeface="Times New Roman"/>
                          <a:cs typeface="Times New Roman"/>
                        </a:rPr>
                        <a:t>2016-17 use of</a:t>
                      </a:r>
                      <a:r>
                        <a:rPr lang="en-US" sz="1400" b="0" i="0" baseline="0" dirty="0" smtClean="0">
                          <a:solidFill>
                            <a:srgbClr val="000000"/>
                          </a:solidFill>
                          <a:effectLst/>
                          <a:latin typeface="Arial"/>
                          <a:ea typeface="Times New Roman"/>
                          <a:cs typeface="Times New Roman"/>
                        </a:rPr>
                        <a:t> Special Reserve</a:t>
                      </a:r>
                      <a:endParaRPr lang="en-US" sz="1200" b="0" i="0" dirty="0">
                        <a:effectLst/>
                        <a:latin typeface="Arial"/>
                        <a:ea typeface="Times New Roman"/>
                        <a:cs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tabLst>
                          <a:tab pos="1276985" algn="r"/>
                        </a:tabLst>
                      </a:pPr>
                      <a:r>
                        <a:rPr lang="en-US" sz="1400" b="1" i="1" dirty="0">
                          <a:solidFill>
                            <a:srgbClr val="000000"/>
                          </a:solidFill>
                          <a:effectLst/>
                          <a:latin typeface="Arial"/>
                          <a:ea typeface="Times New Roman"/>
                          <a:cs typeface="Times New Roman"/>
                        </a:rPr>
                        <a:t>$	</a:t>
                      </a:r>
                      <a:r>
                        <a:rPr lang="en-US" sz="1400" b="1" i="1" dirty="0" smtClean="0">
                          <a:solidFill>
                            <a:srgbClr val="000000"/>
                          </a:solidFill>
                          <a:effectLst/>
                          <a:latin typeface="Arial"/>
                          <a:ea typeface="Times New Roman"/>
                          <a:cs typeface="Times New Roman"/>
                        </a:rPr>
                        <a:t>(5,238,619)</a:t>
                      </a:r>
                      <a:endParaRPr lang="en-US" sz="1200" dirty="0">
                        <a:effectLst/>
                        <a:latin typeface="Arial"/>
                        <a:ea typeface="Times New Roman"/>
                        <a:cs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96641">
                <a:tc>
                  <a:txBody>
                    <a:bodyPr/>
                    <a:lstStyle/>
                    <a:p>
                      <a:pPr marL="33655" marR="0">
                        <a:spcBef>
                          <a:spcPts val="0"/>
                        </a:spcBef>
                        <a:spcAft>
                          <a:spcPts val="0"/>
                        </a:spcAft>
                      </a:pPr>
                      <a:r>
                        <a:rPr lang="en-US" sz="1400" b="1" spc="-5" dirty="0" smtClean="0">
                          <a:solidFill>
                            <a:srgbClr val="000000"/>
                          </a:solidFill>
                          <a:effectLst/>
                          <a:latin typeface="Arial"/>
                          <a:ea typeface="Times New Roman"/>
                          <a:cs typeface="Times New Roman"/>
                        </a:rPr>
                        <a:t>Special </a:t>
                      </a:r>
                      <a:r>
                        <a:rPr lang="en-US" sz="1400" b="1" spc="-5" dirty="0">
                          <a:solidFill>
                            <a:srgbClr val="000000"/>
                          </a:solidFill>
                          <a:effectLst/>
                          <a:latin typeface="Arial"/>
                          <a:ea typeface="Times New Roman"/>
                          <a:cs typeface="Times New Roman"/>
                        </a:rPr>
                        <a:t>Reserve Fund Balance Projection June </a:t>
                      </a:r>
                      <a:r>
                        <a:rPr lang="en-US" sz="1400" b="1" spc="-5" dirty="0" smtClean="0">
                          <a:solidFill>
                            <a:srgbClr val="000000"/>
                          </a:solidFill>
                          <a:effectLst/>
                          <a:latin typeface="Arial"/>
                          <a:ea typeface="Times New Roman"/>
                          <a:cs typeface="Times New Roman"/>
                        </a:rPr>
                        <a:t>2017</a:t>
                      </a:r>
                      <a:endParaRPr lang="en-US" sz="1200" dirty="0">
                        <a:effectLst/>
                        <a:latin typeface="Arial"/>
                        <a:ea typeface="Times New Roman"/>
                        <a:cs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tabLst>
                          <a:tab pos="1243330" algn="r"/>
                        </a:tabLst>
                      </a:pPr>
                      <a:r>
                        <a:rPr lang="en-US" sz="1400" dirty="0">
                          <a:solidFill>
                            <a:srgbClr val="000000"/>
                          </a:solidFill>
                          <a:effectLst/>
                          <a:latin typeface="Arial"/>
                          <a:ea typeface="Times New Roman"/>
                          <a:cs typeface="Times New Roman"/>
                        </a:rPr>
                        <a:t>$	</a:t>
                      </a:r>
                      <a:r>
                        <a:rPr lang="en-US" sz="1400" dirty="0" smtClean="0">
                          <a:solidFill>
                            <a:srgbClr val="000000"/>
                          </a:solidFill>
                          <a:effectLst/>
                          <a:latin typeface="Arial"/>
                          <a:ea typeface="Times New Roman"/>
                          <a:cs typeface="Times New Roman"/>
                        </a:rPr>
                        <a:t>2,174,342</a:t>
                      </a:r>
                      <a:endParaRPr lang="en-US" sz="1200" dirty="0">
                        <a:effectLst/>
                        <a:latin typeface="Arial"/>
                        <a:ea typeface="Times New Roman"/>
                        <a:cs typeface="Times New Roman"/>
                      </a:endParaRPr>
                    </a:p>
                    <a:p>
                      <a:pPr marL="0" marR="0" algn="ctr">
                        <a:spcBef>
                          <a:spcPts val="0"/>
                        </a:spcBef>
                        <a:spcAft>
                          <a:spcPts val="0"/>
                        </a:spcAft>
                        <a:tabLst>
                          <a:tab pos="1276985" algn="r"/>
                        </a:tabLst>
                      </a:pPr>
                      <a:r>
                        <a:rPr lang="en-US" sz="1400" dirty="0">
                          <a:solidFill>
                            <a:srgbClr val="000000"/>
                          </a:solidFill>
                          <a:effectLst/>
                          <a:latin typeface="Arial"/>
                          <a:ea typeface="Times New Roman"/>
                          <a:cs typeface="Times New Roman"/>
                        </a:rPr>
                        <a:t> </a:t>
                      </a:r>
                      <a:endParaRPr lang="en-US" sz="1200" dirty="0">
                        <a:effectLst/>
                        <a:latin typeface="Arial"/>
                        <a:ea typeface="Times New Roman"/>
                        <a:cs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263505181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Fund Review</a:t>
            </a:r>
            <a:endParaRPr lang="en-US" dirty="0"/>
          </a:p>
        </p:txBody>
      </p:sp>
      <p:sp>
        <p:nvSpPr>
          <p:cNvPr id="3" name="Content Placeholder 2"/>
          <p:cNvSpPr>
            <a:spLocks noGrp="1"/>
          </p:cNvSpPr>
          <p:nvPr>
            <p:ph idx="1"/>
          </p:nvPr>
        </p:nvSpPr>
        <p:spPr/>
        <p:txBody>
          <a:bodyPr>
            <a:normAutofit lnSpcReduction="10000"/>
          </a:bodyPr>
          <a:lstStyle/>
          <a:p>
            <a:r>
              <a:rPr lang="en-US" dirty="0" smtClean="0"/>
              <a:t>Review of Budget Fund Schedules</a:t>
            </a:r>
          </a:p>
          <a:p>
            <a:pPr lvl="1"/>
            <a:r>
              <a:rPr lang="en-US" dirty="0" smtClean="0"/>
              <a:t>Schedule 2</a:t>
            </a:r>
          </a:p>
          <a:p>
            <a:pPr lvl="2"/>
            <a:r>
              <a:rPr lang="en-US" dirty="0" smtClean="0"/>
              <a:t>Adult Ed, Child Development, Deferred Maintenance, Special Reserve</a:t>
            </a:r>
          </a:p>
          <a:p>
            <a:pPr lvl="1"/>
            <a:r>
              <a:rPr lang="en-US" dirty="0" smtClean="0"/>
              <a:t>Schedule 3</a:t>
            </a:r>
          </a:p>
          <a:p>
            <a:pPr lvl="2"/>
            <a:r>
              <a:rPr lang="en-US" dirty="0" smtClean="0"/>
              <a:t>Building, Capital Facility, County School Facility, Special Reserve for Capital Outlay</a:t>
            </a:r>
          </a:p>
          <a:p>
            <a:pPr lvl="1"/>
            <a:r>
              <a:rPr lang="en-US" dirty="0" smtClean="0"/>
              <a:t>All funds are estimated to have positive ending fund and cash balances for 14-15, moving in to the 2015-16 budget year</a:t>
            </a:r>
            <a:endParaRPr lang="en-US" dirty="0"/>
          </a:p>
        </p:txBody>
      </p:sp>
    </p:spTree>
    <p:extLst>
      <p:ext uri="{BB962C8B-B14F-4D97-AF65-F5344CB8AC3E}">
        <p14:creationId xmlns:p14="http://schemas.microsoft.com/office/powerpoint/2010/main" val="11690096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0"/>
            <a:ext cx="7772400" cy="792162"/>
          </a:xfrm>
        </p:spPr>
        <p:txBody>
          <a:bodyPr/>
          <a:lstStyle/>
          <a:p>
            <a:r>
              <a:rPr lang="en-US" dirty="0" smtClean="0"/>
              <a:t>Next Steps</a:t>
            </a:r>
            <a:endParaRPr lang="en-US" dirty="0"/>
          </a:p>
        </p:txBody>
      </p:sp>
      <p:sp>
        <p:nvSpPr>
          <p:cNvPr id="3" name="Slide Number Placeholder 2"/>
          <p:cNvSpPr>
            <a:spLocks noGrp="1"/>
          </p:cNvSpPr>
          <p:nvPr>
            <p:ph type="sldNum" sz="quarter" idx="12"/>
          </p:nvPr>
        </p:nvSpPr>
        <p:spPr/>
        <p:txBody>
          <a:bodyPr/>
          <a:lstStyle/>
          <a:p>
            <a:fld id="{DC1F741B-75C3-4429-870B-CB1B26821932}" type="slidenum">
              <a:rPr lang="en-US" smtClean="0">
                <a:solidFill>
                  <a:prstClr val="black">
                    <a:tint val="75000"/>
                  </a:prstClr>
                </a:solidFill>
              </a:rPr>
              <a:pPr/>
              <a:t>24</a:t>
            </a:fld>
            <a:endParaRPr lang="en-US">
              <a:solidFill>
                <a:prstClr val="black">
                  <a:tint val="75000"/>
                </a:prstClr>
              </a:solidFill>
            </a:endParaRPr>
          </a:p>
        </p:txBody>
      </p:sp>
      <p:sp>
        <p:nvSpPr>
          <p:cNvPr id="4" name="Content Placeholder 3"/>
          <p:cNvSpPr>
            <a:spLocks noGrp="1"/>
          </p:cNvSpPr>
          <p:nvPr>
            <p:ph sz="quarter" idx="1"/>
          </p:nvPr>
        </p:nvSpPr>
        <p:spPr>
          <a:xfrm>
            <a:off x="228600" y="762000"/>
            <a:ext cx="8915400" cy="5943600"/>
          </a:xfrm>
        </p:spPr>
        <p:txBody>
          <a:bodyPr>
            <a:normAutofit/>
          </a:bodyPr>
          <a:lstStyle/>
          <a:p>
            <a:pPr marL="0" indent="0">
              <a:buNone/>
            </a:pPr>
            <a:endParaRPr lang="en-US" sz="2000" dirty="0" smtClean="0"/>
          </a:p>
          <a:p>
            <a:pPr marL="0" indent="0">
              <a:buNone/>
            </a:pPr>
            <a:endParaRPr lang="en-US" sz="2000" dirty="0"/>
          </a:p>
          <a:p>
            <a:r>
              <a:rPr lang="en-US" sz="2000" dirty="0" smtClean="0"/>
              <a:t>December 2014	First Interim Budget Report</a:t>
            </a:r>
          </a:p>
          <a:p>
            <a:pPr>
              <a:buNone/>
            </a:pPr>
            <a:r>
              <a:rPr lang="en-US" sz="2400" b="1" dirty="0" smtClean="0"/>
              <a:t>2015</a:t>
            </a:r>
          </a:p>
          <a:p>
            <a:r>
              <a:rPr lang="en-US" sz="1800" dirty="0" smtClean="0"/>
              <a:t>January	Governor’s January Budget</a:t>
            </a:r>
          </a:p>
          <a:p>
            <a:r>
              <a:rPr lang="en-US" sz="1800" dirty="0" smtClean="0"/>
              <a:t>January	Budget Study Session</a:t>
            </a:r>
          </a:p>
          <a:p>
            <a:r>
              <a:rPr lang="en-US" sz="1800" dirty="0" smtClean="0"/>
              <a:t>February	Governor’s Budget Review</a:t>
            </a:r>
          </a:p>
          <a:p>
            <a:r>
              <a:rPr lang="en-US" sz="1800" dirty="0" smtClean="0"/>
              <a:t>February	Budget Study Session</a:t>
            </a:r>
          </a:p>
          <a:p>
            <a:r>
              <a:rPr lang="en-US" sz="1800" dirty="0" smtClean="0"/>
              <a:t>March</a:t>
            </a:r>
            <a:r>
              <a:rPr lang="en-US" sz="1800" dirty="0"/>
              <a:t>	</a:t>
            </a:r>
            <a:r>
              <a:rPr lang="en-US" sz="1800" dirty="0" smtClean="0"/>
              <a:t>Second Interim Budget Report</a:t>
            </a:r>
          </a:p>
          <a:p>
            <a:r>
              <a:rPr lang="en-US" sz="1800" dirty="0" smtClean="0"/>
              <a:t>March	District Local Control Accountability Plan (DLCAP) committee Meeting</a:t>
            </a:r>
          </a:p>
          <a:p>
            <a:r>
              <a:rPr lang="en-US" sz="1800" dirty="0" smtClean="0"/>
              <a:t>April		DLCAP Committee Meeting</a:t>
            </a:r>
          </a:p>
          <a:p>
            <a:r>
              <a:rPr lang="en-US" sz="1800" dirty="0" smtClean="0"/>
              <a:t>May		Governor’s May Revised Budget</a:t>
            </a:r>
          </a:p>
          <a:p>
            <a:r>
              <a:rPr lang="en-US" sz="1800" dirty="0" smtClean="0"/>
              <a:t>May		Public Hearing for LCAP</a:t>
            </a:r>
          </a:p>
          <a:p>
            <a:r>
              <a:rPr lang="en-US" sz="1800" dirty="0" smtClean="0"/>
              <a:t>June		Adopt 2015-16 Budget and LCAP</a:t>
            </a:r>
          </a:p>
          <a:p>
            <a:pPr>
              <a:buNone/>
            </a:pPr>
            <a:endParaRPr lang="en-US" dirty="0" smtClean="0"/>
          </a:p>
        </p:txBody>
      </p:sp>
      <p:pic>
        <p:nvPicPr>
          <p:cNvPr id="5" name="Picture 4" descr="MCBD07022_0000[1]"/>
          <p:cNvPicPr>
            <a:picLocks noChangeAspect="1" noChangeArrowheads="1"/>
          </p:cNvPicPr>
          <p:nvPr/>
        </p:nvPicPr>
        <p:blipFill>
          <a:blip r:embed="rId3" cstate="print"/>
          <a:srcRect/>
          <a:stretch>
            <a:fillRect/>
          </a:stretch>
        </p:blipFill>
        <p:spPr bwMode="auto">
          <a:xfrm>
            <a:off x="7239000" y="533400"/>
            <a:ext cx="1219200" cy="1981200"/>
          </a:xfrm>
          <a:prstGeom prst="rect">
            <a:avLst/>
          </a:prstGeom>
          <a:noFill/>
        </p:spPr>
      </p:pic>
      <p:sp>
        <p:nvSpPr>
          <p:cNvPr id="6" name="TextBox 5"/>
          <p:cNvSpPr txBox="1"/>
          <p:nvPr/>
        </p:nvSpPr>
        <p:spPr>
          <a:xfrm>
            <a:off x="609600" y="6140338"/>
            <a:ext cx="7467600" cy="701731"/>
          </a:xfrm>
          <a:prstGeom prst="rect">
            <a:avLst/>
          </a:prstGeom>
          <a:noFill/>
        </p:spPr>
        <p:txBody>
          <a:bodyPr wrap="square" rtlCol="0">
            <a:spAutoFit/>
          </a:bodyPr>
          <a:lstStyle/>
          <a:p>
            <a:pPr fontAlgn="base">
              <a:lnSpc>
                <a:spcPct val="90000"/>
              </a:lnSpc>
              <a:spcBef>
                <a:spcPct val="0"/>
              </a:spcBef>
              <a:spcAft>
                <a:spcPct val="0"/>
              </a:spcAft>
            </a:pPr>
            <a:r>
              <a:rPr lang="en-US" sz="2400" dirty="0">
                <a:solidFill>
                  <a:srgbClr val="000000"/>
                </a:solidFill>
              </a:rPr>
              <a:t>Financial reports available on the web</a:t>
            </a:r>
          </a:p>
          <a:p>
            <a:pPr lvl="1" fontAlgn="base">
              <a:lnSpc>
                <a:spcPct val="90000"/>
              </a:lnSpc>
              <a:spcBef>
                <a:spcPct val="0"/>
              </a:spcBef>
              <a:spcAft>
                <a:spcPct val="0"/>
              </a:spcAft>
            </a:pPr>
            <a:r>
              <a:rPr lang="en-US" sz="2000" dirty="0">
                <a:solidFill>
                  <a:srgbClr val="000000"/>
                </a:solidFill>
                <a:hlinkClick r:id="rId4"/>
              </a:rPr>
              <a:t>http://www.wccusd.net/</a:t>
            </a:r>
            <a:endParaRPr lang="en-US" sz="2000" dirty="0">
              <a:solidFill>
                <a:srgbClr val="000000"/>
              </a:solidFill>
            </a:endParaRPr>
          </a:p>
        </p:txBody>
      </p:sp>
    </p:spTree>
    <p:extLst>
      <p:ext uri="{BB962C8B-B14F-4D97-AF65-F5344CB8AC3E}">
        <p14:creationId xmlns:p14="http://schemas.microsoft.com/office/powerpoint/2010/main" val="1731193732"/>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32</TotalTime>
  <Words>1332</Words>
  <Application>Microsoft Office PowerPoint</Application>
  <PresentationFormat>On-screen Show (4:3)</PresentationFormat>
  <Paragraphs>209</Paragraphs>
  <Slides>24</Slides>
  <Notes>11</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24</vt:i4>
      </vt:variant>
    </vt:vector>
  </HeadingPairs>
  <TitlesOfParts>
    <vt:vector size="26" baseType="lpstr">
      <vt:lpstr>Office Theme</vt:lpstr>
      <vt:lpstr>Worksheet</vt:lpstr>
      <vt:lpstr>West Contra Costa Unified School District December 17, 2014 </vt:lpstr>
      <vt:lpstr>First Interim 2014-15</vt:lpstr>
      <vt:lpstr>Changes since Budget Adoption </vt:lpstr>
      <vt:lpstr>Enrollment</vt:lpstr>
      <vt:lpstr>Enrollment Drives Revenue</vt:lpstr>
      <vt:lpstr>Revenue Changes</vt:lpstr>
      <vt:lpstr>Revenue Changes</vt:lpstr>
      <vt:lpstr>Target Calculations: 2014-15 West Contra Costa Unified</vt:lpstr>
      <vt:lpstr>Funding Estimate: 2014-15 West Contra Costa Unified</vt:lpstr>
      <vt:lpstr>Local Control Funding Formula First Interim</vt:lpstr>
      <vt:lpstr>How far away is our target?</vt:lpstr>
      <vt:lpstr>Multi Year Projection First Interim Report  Unrestricted General Fund</vt:lpstr>
      <vt:lpstr>Multi Year Projection</vt:lpstr>
      <vt:lpstr>Multi-Year Projection </vt:lpstr>
      <vt:lpstr>Future Funding Estimates</vt:lpstr>
      <vt:lpstr>Expense Planning</vt:lpstr>
      <vt:lpstr>STRS Multi Year Rates</vt:lpstr>
      <vt:lpstr>Retirement System Costs</vt:lpstr>
      <vt:lpstr>Structural Deficit</vt:lpstr>
      <vt:lpstr>Structural Deficit</vt:lpstr>
      <vt:lpstr>Reserves</vt:lpstr>
      <vt:lpstr>Special Reserve Summary </vt:lpstr>
      <vt:lpstr>Fund Review</vt:lpstr>
      <vt:lpstr>Next Steps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West Contra Costa Unified School District December 17, 2014</dc:title>
  <dc:creator>Sheri Gamba</dc:creator>
  <cp:lastModifiedBy>Sheri Gamba</cp:lastModifiedBy>
  <cp:revision>4</cp:revision>
  <dcterms:created xsi:type="dcterms:W3CDTF">2014-12-17T22:02:04Z</dcterms:created>
  <dcterms:modified xsi:type="dcterms:W3CDTF">2014-12-17T23:32:29Z</dcterms:modified>
</cp:coreProperties>
</file>