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Lst>
  <p:notesMasterIdLst>
    <p:notesMasterId r:id="rId52"/>
  </p:notesMasterIdLst>
  <p:sldIdLst>
    <p:sldId id="270" r:id="rId6"/>
    <p:sldId id="1780" r:id="rId7"/>
    <p:sldId id="1820" r:id="rId8"/>
    <p:sldId id="1801" r:id="rId9"/>
    <p:sldId id="1812" r:id="rId10"/>
    <p:sldId id="1768" r:id="rId11"/>
    <p:sldId id="1813" r:id="rId12"/>
    <p:sldId id="1815" r:id="rId13"/>
    <p:sldId id="1811" r:id="rId14"/>
    <p:sldId id="1809" r:id="rId15"/>
    <p:sldId id="1841" r:id="rId16"/>
    <p:sldId id="1814" r:id="rId17"/>
    <p:sldId id="1816" r:id="rId18"/>
    <p:sldId id="1794" r:id="rId19"/>
    <p:sldId id="1817" r:id="rId20"/>
    <p:sldId id="1818" r:id="rId21"/>
    <p:sldId id="1799" r:id="rId22"/>
    <p:sldId id="1819" r:id="rId23"/>
    <p:sldId id="1821" r:id="rId24"/>
    <p:sldId id="1830" r:id="rId25"/>
    <p:sldId id="1822" r:id="rId26"/>
    <p:sldId id="1823" r:id="rId27"/>
    <p:sldId id="1831" r:id="rId28"/>
    <p:sldId id="1824" r:id="rId29"/>
    <p:sldId id="1825" r:id="rId30"/>
    <p:sldId id="1770" r:id="rId31"/>
    <p:sldId id="1826" r:id="rId32"/>
    <p:sldId id="1827" r:id="rId33"/>
    <p:sldId id="1828" r:id="rId34"/>
    <p:sldId id="1829" r:id="rId35"/>
    <p:sldId id="1832" r:id="rId36"/>
    <p:sldId id="1833" r:id="rId37"/>
    <p:sldId id="1769" r:id="rId38"/>
    <p:sldId id="1834" r:id="rId39"/>
    <p:sldId id="1835" r:id="rId40"/>
    <p:sldId id="1836" r:id="rId41"/>
    <p:sldId id="1837" r:id="rId42"/>
    <p:sldId id="1840" r:id="rId43"/>
    <p:sldId id="638" r:id="rId44"/>
    <p:sldId id="1807" r:id="rId45"/>
    <p:sldId id="1748" r:id="rId46"/>
    <p:sldId id="1756" r:id="rId47"/>
    <p:sldId id="1774" r:id="rId48"/>
    <p:sldId id="1797" r:id="rId49"/>
    <p:sldId id="1839" r:id="rId50"/>
    <p:sldId id="615"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676614-D5FD-ACB7-152B-D78D328C117D}" name="Winstead, Christina (WSAC)" initials="WC(" userId="S::ChristinaW@wsac.wa.gov::9bc475b0-4b84-4753-a1a9-2b7187fd93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D8544B-2030-4F6F-8210-C7D788352F86}" v="1" dt="2023-11-12T03:02:54.7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339" autoAdjust="0"/>
  </p:normalViewPr>
  <p:slideViewPr>
    <p:cSldViewPr snapToGrid="0">
      <p:cViewPr varScale="1">
        <p:scale>
          <a:sx n="58" d="100"/>
          <a:sy n="58" d="100"/>
        </p:scale>
        <p:origin x="124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s>
</file>

<file path=ppt/diagrams/_rels/drawing3.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533E19-5A2A-4125-93A1-598AA7C7FAE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8D1543DB-E923-461C-8AD5-6B0A268B0F94}">
      <dgm:prSet/>
      <dgm:spPr/>
      <dgm:t>
        <a:bodyPr/>
        <a:lstStyle/>
        <a:p>
          <a:pPr algn="ctr"/>
          <a:r>
            <a:rPr lang="en-US" b="0" dirty="0">
              <a:latin typeface="+mj-lt"/>
            </a:rPr>
            <a:t>Today we are going to review FAFSA training Scenarios </a:t>
          </a:r>
        </a:p>
      </dgm:t>
    </dgm:pt>
    <dgm:pt modelId="{CA00C14A-3D5A-4E8C-9F26-3000A7F4D0A1}" type="parTrans" cxnId="{1E47A21E-ED49-4BF7-BE6D-36EDDAD5AE15}">
      <dgm:prSet/>
      <dgm:spPr/>
      <dgm:t>
        <a:bodyPr/>
        <a:lstStyle/>
        <a:p>
          <a:endParaRPr lang="en-US"/>
        </a:p>
      </dgm:t>
    </dgm:pt>
    <dgm:pt modelId="{FBD31E5C-1700-474D-9E53-BB7F82382511}" type="sibTrans" cxnId="{1E47A21E-ED49-4BF7-BE6D-36EDDAD5AE15}">
      <dgm:prSet/>
      <dgm:spPr/>
      <dgm:t>
        <a:bodyPr/>
        <a:lstStyle/>
        <a:p>
          <a:endParaRPr lang="en-US"/>
        </a:p>
      </dgm:t>
    </dgm:pt>
    <dgm:pt modelId="{45A0B9A8-FFB3-4E24-AA6C-CB676AA5CBE5}" type="pres">
      <dgm:prSet presAssocID="{17533E19-5A2A-4125-93A1-598AA7C7FAE3}" presName="linear" presStyleCnt="0">
        <dgm:presLayoutVars>
          <dgm:animLvl val="lvl"/>
          <dgm:resizeHandles val="exact"/>
        </dgm:presLayoutVars>
      </dgm:prSet>
      <dgm:spPr/>
    </dgm:pt>
    <dgm:pt modelId="{FBE7F72C-53EA-4EF4-829B-F5376F9A929D}" type="pres">
      <dgm:prSet presAssocID="{8D1543DB-E923-461C-8AD5-6B0A268B0F94}" presName="parentText" presStyleLbl="node1" presStyleIdx="0" presStyleCnt="1" custScaleY="58767" custLinFactNeighborY="-12807">
        <dgm:presLayoutVars>
          <dgm:chMax val="0"/>
          <dgm:bulletEnabled val="1"/>
        </dgm:presLayoutVars>
      </dgm:prSet>
      <dgm:spPr/>
    </dgm:pt>
  </dgm:ptLst>
  <dgm:cxnLst>
    <dgm:cxn modelId="{1E47A21E-ED49-4BF7-BE6D-36EDDAD5AE15}" srcId="{17533E19-5A2A-4125-93A1-598AA7C7FAE3}" destId="{8D1543DB-E923-461C-8AD5-6B0A268B0F94}" srcOrd="0" destOrd="0" parTransId="{CA00C14A-3D5A-4E8C-9F26-3000A7F4D0A1}" sibTransId="{FBD31E5C-1700-474D-9E53-BB7F82382511}"/>
    <dgm:cxn modelId="{FEA684CD-3D5B-4D00-AE80-EAF2B947A98F}" type="presOf" srcId="{8D1543DB-E923-461C-8AD5-6B0A268B0F94}" destId="{FBE7F72C-53EA-4EF4-829B-F5376F9A929D}" srcOrd="0" destOrd="0" presId="urn:microsoft.com/office/officeart/2005/8/layout/vList2"/>
    <dgm:cxn modelId="{CADC18F5-5955-4622-8AD4-32F470F3AE91}" type="presOf" srcId="{17533E19-5A2A-4125-93A1-598AA7C7FAE3}" destId="{45A0B9A8-FFB3-4E24-AA6C-CB676AA5CBE5}" srcOrd="0" destOrd="0" presId="urn:microsoft.com/office/officeart/2005/8/layout/vList2"/>
    <dgm:cxn modelId="{AFCAE5C4-5185-4555-AA57-E1C691A468AF}" type="presParOf" srcId="{45A0B9A8-FFB3-4E24-AA6C-CB676AA5CBE5}" destId="{FBE7F72C-53EA-4EF4-829B-F5376F9A929D}"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533E19-5A2A-4125-93A1-598AA7C7FAE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0E988D13-4940-4CAC-ABB2-43F035A4B566}">
      <dgm:prSet custT="1"/>
      <dgm:spPr/>
      <dgm:t>
        <a:bodyPr/>
        <a:lstStyle/>
        <a:p>
          <a:r>
            <a:rPr lang="en-US" sz="4000" b="0" dirty="0">
              <a:latin typeface="+mj-lt"/>
            </a:rPr>
            <a:t>The potential solutions offered here may not be the only path for completing a FAFSA depending on the answers to questions about which parent(s) provide the most financial support for the student.</a:t>
          </a:r>
        </a:p>
      </dgm:t>
    </dgm:pt>
    <dgm:pt modelId="{4A683054-B197-4D95-9FD7-6F9BBDFB1659}" type="parTrans" cxnId="{149B96A8-9A5F-4A2B-9C86-E68BBD1C8C4D}">
      <dgm:prSet/>
      <dgm:spPr/>
      <dgm:t>
        <a:bodyPr/>
        <a:lstStyle/>
        <a:p>
          <a:endParaRPr lang="en-US"/>
        </a:p>
      </dgm:t>
    </dgm:pt>
    <dgm:pt modelId="{E9E5BD4C-4B16-4B13-9845-5AAFE7807297}" type="sibTrans" cxnId="{149B96A8-9A5F-4A2B-9C86-E68BBD1C8C4D}">
      <dgm:prSet/>
      <dgm:spPr/>
      <dgm:t>
        <a:bodyPr/>
        <a:lstStyle/>
        <a:p>
          <a:endParaRPr lang="en-US"/>
        </a:p>
      </dgm:t>
    </dgm:pt>
    <dgm:pt modelId="{45A0B9A8-FFB3-4E24-AA6C-CB676AA5CBE5}" type="pres">
      <dgm:prSet presAssocID="{17533E19-5A2A-4125-93A1-598AA7C7FAE3}" presName="linear" presStyleCnt="0">
        <dgm:presLayoutVars>
          <dgm:animLvl val="lvl"/>
          <dgm:resizeHandles val="exact"/>
        </dgm:presLayoutVars>
      </dgm:prSet>
      <dgm:spPr/>
    </dgm:pt>
    <dgm:pt modelId="{39DD028D-60B4-4DC7-8E2C-D621234E5E5E}" type="pres">
      <dgm:prSet presAssocID="{0E988D13-4940-4CAC-ABB2-43F035A4B566}" presName="parentText" presStyleLbl="node1" presStyleIdx="0" presStyleCnt="1">
        <dgm:presLayoutVars>
          <dgm:chMax val="0"/>
          <dgm:bulletEnabled val="1"/>
        </dgm:presLayoutVars>
      </dgm:prSet>
      <dgm:spPr/>
    </dgm:pt>
  </dgm:ptLst>
  <dgm:cxnLst>
    <dgm:cxn modelId="{149B96A8-9A5F-4A2B-9C86-E68BBD1C8C4D}" srcId="{17533E19-5A2A-4125-93A1-598AA7C7FAE3}" destId="{0E988D13-4940-4CAC-ABB2-43F035A4B566}" srcOrd="0" destOrd="0" parTransId="{4A683054-B197-4D95-9FD7-6F9BBDFB1659}" sibTransId="{E9E5BD4C-4B16-4B13-9845-5AAFE7807297}"/>
    <dgm:cxn modelId="{4B499DC6-F5D4-4AF8-83AD-A3A3650005A1}" type="presOf" srcId="{0E988D13-4940-4CAC-ABB2-43F035A4B566}" destId="{39DD028D-60B4-4DC7-8E2C-D621234E5E5E}" srcOrd="0" destOrd="0" presId="urn:microsoft.com/office/officeart/2005/8/layout/vList2"/>
    <dgm:cxn modelId="{CADC18F5-5955-4622-8AD4-32F470F3AE91}" type="presOf" srcId="{17533E19-5A2A-4125-93A1-598AA7C7FAE3}" destId="{45A0B9A8-FFB3-4E24-AA6C-CB676AA5CBE5}" srcOrd="0" destOrd="0" presId="urn:microsoft.com/office/officeart/2005/8/layout/vList2"/>
    <dgm:cxn modelId="{4530CE32-FD1A-4DCA-BE78-3C31C144E764}" type="presParOf" srcId="{45A0B9A8-FFB3-4E24-AA6C-CB676AA5CBE5}" destId="{39DD028D-60B4-4DC7-8E2C-D621234E5E5E}"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BAD981-C193-41A9-B9ED-209DFADB2C34}"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n-US"/>
        </a:p>
      </dgm:t>
    </dgm:pt>
    <dgm:pt modelId="{B1D0A611-0A72-4D94-9A01-89F90B3C619E}">
      <dgm:prSet phldrT="[Text]"/>
      <dgm:spPr/>
      <dgm:t>
        <a:bodyPr/>
        <a:lstStyle/>
        <a:p>
          <a:r>
            <a:rPr lang="en-US">
              <a:latin typeface="Century Gothic" panose="020B0502020202020204" pitchFamily="34" charset="0"/>
            </a:rPr>
            <a:t>Online:</a:t>
          </a:r>
        </a:p>
      </dgm:t>
    </dgm:pt>
    <dgm:pt modelId="{872C81DA-53A0-449F-938A-FDAB241D10AF}" type="parTrans" cxnId="{8EB33D7E-4025-4A5C-A005-90D24FFA0EB1}">
      <dgm:prSet/>
      <dgm:spPr/>
      <dgm:t>
        <a:bodyPr/>
        <a:lstStyle/>
        <a:p>
          <a:endParaRPr lang="en-US"/>
        </a:p>
      </dgm:t>
    </dgm:pt>
    <dgm:pt modelId="{36B53BD7-45D3-4DDF-8D98-423A63F80A96}" type="sibTrans" cxnId="{8EB33D7E-4025-4A5C-A005-90D24FFA0EB1}">
      <dgm:prSet/>
      <dgm:spPr/>
      <dgm:t>
        <a:bodyPr/>
        <a:lstStyle/>
        <a:p>
          <a:endParaRPr lang="en-US"/>
        </a:p>
      </dgm:t>
    </dgm:pt>
    <dgm:pt modelId="{D3E7DFD9-42FD-4D16-A11D-2F98EFF54394}">
      <dgm:prSet/>
      <dgm:spPr/>
      <dgm:t>
        <a:bodyPr/>
        <a:lstStyle/>
        <a:p>
          <a:pPr marL="223838" indent="0"/>
          <a:r>
            <a:rPr lang="en-US">
              <a:latin typeface="Century Gothic" panose="020B0502020202020204" pitchFamily="34" charset="0"/>
            </a:rPr>
            <a:t>www.thewashboard.org</a:t>
          </a:r>
        </a:p>
      </dgm:t>
    </dgm:pt>
    <dgm:pt modelId="{FB0249EB-E01B-4606-882F-CDC9B395BAD2}" type="parTrans" cxnId="{298A639F-D42B-4B18-80B5-050490CBB1E7}">
      <dgm:prSet/>
      <dgm:spPr/>
      <dgm:t>
        <a:bodyPr/>
        <a:lstStyle/>
        <a:p>
          <a:endParaRPr lang="en-US"/>
        </a:p>
      </dgm:t>
    </dgm:pt>
    <dgm:pt modelId="{B10B254D-E714-4E7C-BFB4-E7304511BCDF}" type="sibTrans" cxnId="{298A639F-D42B-4B18-80B5-050490CBB1E7}">
      <dgm:prSet/>
      <dgm:spPr/>
      <dgm:t>
        <a:bodyPr/>
        <a:lstStyle/>
        <a:p>
          <a:endParaRPr lang="en-US"/>
        </a:p>
      </dgm:t>
    </dgm:pt>
    <dgm:pt modelId="{60278D02-F0C6-4B7A-850C-2F55221B1A56}">
      <dgm:prSet/>
      <dgm:spPr/>
      <dgm:t>
        <a:bodyPr/>
        <a:lstStyle/>
        <a:p>
          <a:pPr marL="223838" indent="0"/>
          <a:r>
            <a:rPr lang="en-US">
              <a:latin typeface="Century Gothic" panose="020B0502020202020204" pitchFamily="34" charset="0"/>
            </a:rPr>
            <a:t>www.get.wa.gov</a:t>
          </a:r>
        </a:p>
      </dgm:t>
    </dgm:pt>
    <dgm:pt modelId="{7B443698-F676-4651-907A-C20D33189F6B}" type="parTrans" cxnId="{9513FB35-9EAC-4BD9-916B-E70934CFB134}">
      <dgm:prSet/>
      <dgm:spPr/>
      <dgm:t>
        <a:bodyPr/>
        <a:lstStyle/>
        <a:p>
          <a:endParaRPr lang="en-US"/>
        </a:p>
      </dgm:t>
    </dgm:pt>
    <dgm:pt modelId="{830E75CC-A353-48A8-BF99-D6BB7D96DF94}" type="sibTrans" cxnId="{9513FB35-9EAC-4BD9-916B-E70934CFB134}">
      <dgm:prSet/>
      <dgm:spPr/>
      <dgm:t>
        <a:bodyPr/>
        <a:lstStyle/>
        <a:p>
          <a:endParaRPr lang="en-US"/>
        </a:p>
      </dgm:t>
    </dgm:pt>
    <dgm:pt modelId="{242585D5-1DC8-4DEF-9D96-191A7A3EB2B6}">
      <dgm:prSet/>
      <dgm:spPr/>
      <dgm:t>
        <a:bodyPr/>
        <a:lstStyle/>
        <a:p>
          <a:r>
            <a:rPr lang="en-US">
              <a:latin typeface="Century Gothic" panose="020B0502020202020204" pitchFamily="34" charset="0"/>
            </a:rPr>
            <a:t>On Twitter:</a:t>
          </a:r>
        </a:p>
      </dgm:t>
    </dgm:pt>
    <dgm:pt modelId="{8C008165-407C-4A5F-8B99-80832F1CA41E}" type="parTrans" cxnId="{5FC2295D-E55B-4B18-A020-AE5AA092289A}">
      <dgm:prSet/>
      <dgm:spPr/>
      <dgm:t>
        <a:bodyPr/>
        <a:lstStyle/>
        <a:p>
          <a:endParaRPr lang="en-US"/>
        </a:p>
      </dgm:t>
    </dgm:pt>
    <dgm:pt modelId="{C8642798-97B0-443C-99C5-E633A1B2123F}" type="sibTrans" cxnId="{5FC2295D-E55B-4B18-A020-AE5AA092289A}">
      <dgm:prSet/>
      <dgm:spPr/>
      <dgm:t>
        <a:bodyPr/>
        <a:lstStyle/>
        <a:p>
          <a:endParaRPr lang="en-US"/>
        </a:p>
      </dgm:t>
    </dgm:pt>
    <dgm:pt modelId="{1384D8E9-BBC9-4710-8185-9D5653A0ACD7}">
      <dgm:prSet/>
      <dgm:spPr/>
      <dgm:t>
        <a:bodyPr/>
        <a:lstStyle/>
        <a:p>
          <a:pPr marL="223838" indent="0"/>
          <a:r>
            <a:rPr lang="en-US">
              <a:latin typeface="Century Gothic" panose="020B0502020202020204" pitchFamily="34" charset="0"/>
            </a:rPr>
            <a:t>@WSACouncil </a:t>
          </a:r>
        </a:p>
      </dgm:t>
    </dgm:pt>
    <dgm:pt modelId="{9A124508-0739-4BD3-91E1-8FBDAB8191FC}" type="parTrans" cxnId="{1EECBB2E-0F6B-40AA-8AC2-F096DAF026C4}">
      <dgm:prSet/>
      <dgm:spPr/>
      <dgm:t>
        <a:bodyPr/>
        <a:lstStyle/>
        <a:p>
          <a:endParaRPr lang="en-US"/>
        </a:p>
      </dgm:t>
    </dgm:pt>
    <dgm:pt modelId="{87509BA5-0F05-4538-86C4-140B094F7CBB}" type="sibTrans" cxnId="{1EECBB2E-0F6B-40AA-8AC2-F096DAF026C4}">
      <dgm:prSet/>
      <dgm:spPr/>
      <dgm:t>
        <a:bodyPr/>
        <a:lstStyle/>
        <a:p>
          <a:endParaRPr lang="en-US"/>
        </a:p>
      </dgm:t>
    </dgm:pt>
    <dgm:pt modelId="{4EF96A9B-66A4-4730-9876-6A483491D667}">
      <dgm:prSet/>
      <dgm:spPr/>
      <dgm:t>
        <a:bodyPr/>
        <a:lstStyle/>
        <a:p>
          <a:r>
            <a:rPr lang="en-US">
              <a:latin typeface="Century Gothic" panose="020B0502020202020204" pitchFamily="34" charset="0"/>
            </a:rPr>
            <a:t>On Facebook:</a:t>
          </a:r>
        </a:p>
      </dgm:t>
    </dgm:pt>
    <dgm:pt modelId="{578FC122-0A44-4BDB-85DB-4046FDA2BC52}" type="parTrans" cxnId="{2B0AA321-F861-4ECB-8925-BB2AAF20902A}">
      <dgm:prSet/>
      <dgm:spPr/>
      <dgm:t>
        <a:bodyPr/>
        <a:lstStyle/>
        <a:p>
          <a:endParaRPr lang="en-US"/>
        </a:p>
      </dgm:t>
    </dgm:pt>
    <dgm:pt modelId="{DB67EA74-CC04-4C3F-B047-77D82000A241}" type="sibTrans" cxnId="{2B0AA321-F861-4ECB-8925-BB2AAF20902A}">
      <dgm:prSet/>
      <dgm:spPr/>
      <dgm:t>
        <a:bodyPr/>
        <a:lstStyle/>
        <a:p>
          <a:endParaRPr lang="en-US"/>
        </a:p>
      </dgm:t>
    </dgm:pt>
    <dgm:pt modelId="{D3CA17BD-CFC6-48F7-92DE-99E1A400D6B4}">
      <dgm:prSet/>
      <dgm:spPr/>
      <dgm:t>
        <a:bodyPr/>
        <a:lstStyle/>
        <a:p>
          <a:pPr marL="223838" indent="0"/>
          <a:r>
            <a:rPr lang="en-US">
              <a:latin typeface="Century Gothic" panose="020B0502020202020204" pitchFamily="34" charset="0"/>
            </a:rPr>
            <a:t>www.facebook.com/WSACouncil</a:t>
          </a:r>
        </a:p>
      </dgm:t>
    </dgm:pt>
    <dgm:pt modelId="{C1BBBB83-1BAE-4510-9C77-705ECF697C7B}" type="parTrans" cxnId="{2E4E22C0-D3E8-4D0C-8FCE-82325A00E9CE}">
      <dgm:prSet/>
      <dgm:spPr/>
      <dgm:t>
        <a:bodyPr/>
        <a:lstStyle/>
        <a:p>
          <a:endParaRPr lang="en-US"/>
        </a:p>
      </dgm:t>
    </dgm:pt>
    <dgm:pt modelId="{CC6F4A02-1F5B-46EC-964D-92A36AADCBEF}" type="sibTrans" cxnId="{2E4E22C0-D3E8-4D0C-8FCE-82325A00E9CE}">
      <dgm:prSet/>
      <dgm:spPr/>
      <dgm:t>
        <a:bodyPr/>
        <a:lstStyle/>
        <a:p>
          <a:endParaRPr lang="en-US"/>
        </a:p>
      </dgm:t>
    </dgm:pt>
    <dgm:pt modelId="{E495ED55-62E5-44BD-B9F2-8C1AB63037D5}">
      <dgm:prSet/>
      <dgm:spPr/>
      <dgm:t>
        <a:bodyPr/>
        <a:lstStyle/>
        <a:p>
          <a:pPr marL="223838" indent="0"/>
          <a:r>
            <a:rPr lang="en-US">
              <a:latin typeface="Century Gothic" panose="020B0502020202020204" pitchFamily="34" charset="0"/>
            </a:rPr>
            <a:t>www.wsac.wa.gov</a:t>
          </a:r>
        </a:p>
      </dgm:t>
    </dgm:pt>
    <dgm:pt modelId="{08D06CB6-42AC-4074-981D-40FF3C2B7335}" type="parTrans" cxnId="{C17B22B5-3114-4AB4-933B-6F0B47C281C4}">
      <dgm:prSet/>
      <dgm:spPr/>
    </dgm:pt>
    <dgm:pt modelId="{37469C41-3F42-45AA-BCE0-E5481F1D8EFE}" type="sibTrans" cxnId="{C17B22B5-3114-4AB4-933B-6F0B47C281C4}">
      <dgm:prSet/>
      <dgm:spPr/>
    </dgm:pt>
    <dgm:pt modelId="{30668F29-54E7-4526-89A0-DCB0CA57ACD6}" type="pres">
      <dgm:prSet presAssocID="{B0BAD981-C193-41A9-B9ED-209DFADB2C34}" presName="linear" presStyleCnt="0">
        <dgm:presLayoutVars>
          <dgm:dir/>
          <dgm:resizeHandles val="exact"/>
        </dgm:presLayoutVars>
      </dgm:prSet>
      <dgm:spPr/>
    </dgm:pt>
    <dgm:pt modelId="{A7D9338A-412F-4B78-8563-5977CE38C6AA}" type="pres">
      <dgm:prSet presAssocID="{B1D0A611-0A72-4D94-9A01-89F90B3C619E}" presName="comp" presStyleCnt="0"/>
      <dgm:spPr/>
    </dgm:pt>
    <dgm:pt modelId="{F9F2C6CA-8ADF-41BE-ACC5-C4170E9C5134}" type="pres">
      <dgm:prSet presAssocID="{B1D0A611-0A72-4D94-9A01-89F90B3C619E}" presName="box" presStyleLbl="node1" presStyleIdx="0" presStyleCnt="3" custLinFactNeighborX="28043" custLinFactNeighborY="2399"/>
      <dgm:spPr/>
    </dgm:pt>
    <dgm:pt modelId="{36FF14BC-FBA2-4EDA-A695-6270CF518E19}" type="pres">
      <dgm:prSet presAssocID="{B1D0A611-0A72-4D94-9A01-89F90B3C619E}"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3AA17BA2-DA67-46C8-A42B-F00988269194}" type="pres">
      <dgm:prSet presAssocID="{B1D0A611-0A72-4D94-9A01-89F90B3C619E}" presName="text" presStyleLbl="node1" presStyleIdx="0" presStyleCnt="3">
        <dgm:presLayoutVars>
          <dgm:bulletEnabled val="1"/>
        </dgm:presLayoutVars>
      </dgm:prSet>
      <dgm:spPr/>
    </dgm:pt>
    <dgm:pt modelId="{CC553752-CFBC-49F8-9808-09C187CEEE93}" type="pres">
      <dgm:prSet presAssocID="{36B53BD7-45D3-4DDF-8D98-423A63F80A96}" presName="spacer" presStyleCnt="0"/>
      <dgm:spPr/>
    </dgm:pt>
    <dgm:pt modelId="{A3876F26-9FD2-40E0-AFA4-1F20CE6EC14B}" type="pres">
      <dgm:prSet presAssocID="{242585D5-1DC8-4DEF-9D96-191A7A3EB2B6}" presName="comp" presStyleCnt="0"/>
      <dgm:spPr/>
    </dgm:pt>
    <dgm:pt modelId="{AF34229C-F1EA-4DCA-8864-4C2575FF4974}" type="pres">
      <dgm:prSet presAssocID="{242585D5-1DC8-4DEF-9D96-191A7A3EB2B6}" presName="box" presStyleLbl="node1" presStyleIdx="1" presStyleCnt="3" custLinFactNeighborX="-5702" custLinFactNeighborY="583"/>
      <dgm:spPr/>
    </dgm:pt>
    <dgm:pt modelId="{8C589259-8345-4660-9E55-F438BB95AB07}" type="pres">
      <dgm:prSet presAssocID="{242585D5-1DC8-4DEF-9D96-191A7A3EB2B6}"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7000" b="-7000"/>
          </a:stretch>
        </a:blipFill>
      </dgm:spPr>
    </dgm:pt>
    <dgm:pt modelId="{6B278A30-CF55-4A6D-91B5-EF35A181F00A}" type="pres">
      <dgm:prSet presAssocID="{242585D5-1DC8-4DEF-9D96-191A7A3EB2B6}" presName="text" presStyleLbl="node1" presStyleIdx="1" presStyleCnt="3">
        <dgm:presLayoutVars>
          <dgm:bulletEnabled val="1"/>
        </dgm:presLayoutVars>
      </dgm:prSet>
      <dgm:spPr/>
    </dgm:pt>
    <dgm:pt modelId="{D1AD3430-C1A0-4C6C-AC84-A86F8700C127}" type="pres">
      <dgm:prSet presAssocID="{C8642798-97B0-443C-99C5-E633A1B2123F}" presName="spacer" presStyleCnt="0"/>
      <dgm:spPr/>
    </dgm:pt>
    <dgm:pt modelId="{DBCB1686-ADCD-47EF-99BC-DF3E30DB6867}" type="pres">
      <dgm:prSet presAssocID="{4EF96A9B-66A4-4730-9876-6A483491D667}" presName="comp" presStyleCnt="0"/>
      <dgm:spPr/>
    </dgm:pt>
    <dgm:pt modelId="{3B960BAA-C130-4144-9CAD-D50151064897}" type="pres">
      <dgm:prSet presAssocID="{4EF96A9B-66A4-4730-9876-6A483491D667}" presName="box" presStyleLbl="node1" presStyleIdx="2" presStyleCnt="3"/>
      <dgm:spPr/>
    </dgm:pt>
    <dgm:pt modelId="{DF22EC87-A7B2-48AC-814C-4B991D8B2FB4}" type="pres">
      <dgm:prSet presAssocID="{4EF96A9B-66A4-4730-9876-6A483491D667}" presName="img" presStyleLbl="fgImgPlace1" presStyleIdx="2" presStyleCnt="3" custLinFactNeighborX="-1995" custLinFactNeighborY="-1049"/>
      <dgm:spPr>
        <a:blipFill>
          <a:blip xmlns:r="http://schemas.openxmlformats.org/officeDocument/2006/relationships" r:embed="rId3">
            <a:extLst>
              <a:ext uri="{28A0092B-C50C-407E-A947-70E740481C1C}">
                <a14:useLocalDpi xmlns:a14="http://schemas.microsoft.com/office/drawing/2010/main" val="0"/>
              </a:ext>
            </a:extLst>
          </a:blip>
          <a:srcRect/>
          <a:stretch>
            <a:fillRect l="-12000" r="-12000"/>
          </a:stretch>
        </a:blipFill>
      </dgm:spPr>
    </dgm:pt>
    <dgm:pt modelId="{2E92B0B4-DB36-4B83-8804-DD6201F99520}" type="pres">
      <dgm:prSet presAssocID="{4EF96A9B-66A4-4730-9876-6A483491D667}" presName="text" presStyleLbl="node1" presStyleIdx="2" presStyleCnt="3">
        <dgm:presLayoutVars>
          <dgm:bulletEnabled val="1"/>
        </dgm:presLayoutVars>
      </dgm:prSet>
      <dgm:spPr/>
    </dgm:pt>
  </dgm:ptLst>
  <dgm:cxnLst>
    <dgm:cxn modelId="{0527E815-FB8C-4B9A-B926-0A863A1D18D2}" type="presOf" srcId="{B1D0A611-0A72-4D94-9A01-89F90B3C619E}" destId="{F9F2C6CA-8ADF-41BE-ACC5-C4170E9C5134}" srcOrd="0" destOrd="0" presId="urn:microsoft.com/office/officeart/2005/8/layout/vList4"/>
    <dgm:cxn modelId="{7CD8B116-38EC-40C5-BAA4-07E742AB4B07}" type="presOf" srcId="{D3CA17BD-CFC6-48F7-92DE-99E1A400D6B4}" destId="{2E92B0B4-DB36-4B83-8804-DD6201F99520}" srcOrd="1" destOrd="1" presId="urn:microsoft.com/office/officeart/2005/8/layout/vList4"/>
    <dgm:cxn modelId="{7845C71E-7E7D-48F4-940C-B487BF0D96FE}" type="presOf" srcId="{242585D5-1DC8-4DEF-9D96-191A7A3EB2B6}" destId="{AF34229C-F1EA-4DCA-8864-4C2575FF4974}" srcOrd="0" destOrd="0" presId="urn:microsoft.com/office/officeart/2005/8/layout/vList4"/>
    <dgm:cxn modelId="{2B0AA321-F861-4ECB-8925-BB2AAF20902A}" srcId="{B0BAD981-C193-41A9-B9ED-209DFADB2C34}" destId="{4EF96A9B-66A4-4730-9876-6A483491D667}" srcOrd="2" destOrd="0" parTransId="{578FC122-0A44-4BDB-85DB-4046FDA2BC52}" sibTransId="{DB67EA74-CC04-4C3F-B047-77D82000A241}"/>
    <dgm:cxn modelId="{1EECBB2E-0F6B-40AA-8AC2-F096DAF026C4}" srcId="{242585D5-1DC8-4DEF-9D96-191A7A3EB2B6}" destId="{1384D8E9-BBC9-4710-8185-9D5653A0ACD7}" srcOrd="0" destOrd="0" parTransId="{9A124508-0739-4BD3-91E1-8FBDAB8191FC}" sibTransId="{87509BA5-0F05-4538-86C4-140B094F7CBB}"/>
    <dgm:cxn modelId="{9513FB35-9EAC-4BD9-916B-E70934CFB134}" srcId="{B1D0A611-0A72-4D94-9A01-89F90B3C619E}" destId="{60278D02-F0C6-4B7A-850C-2F55221B1A56}" srcOrd="2" destOrd="0" parTransId="{7B443698-F676-4651-907A-C20D33189F6B}" sibTransId="{830E75CC-A353-48A8-BF99-D6BB7D96DF94}"/>
    <dgm:cxn modelId="{5FC2295D-E55B-4B18-A020-AE5AA092289A}" srcId="{B0BAD981-C193-41A9-B9ED-209DFADB2C34}" destId="{242585D5-1DC8-4DEF-9D96-191A7A3EB2B6}" srcOrd="1" destOrd="0" parTransId="{8C008165-407C-4A5F-8B99-80832F1CA41E}" sibTransId="{C8642798-97B0-443C-99C5-E633A1B2123F}"/>
    <dgm:cxn modelId="{6A893A41-F046-4F18-A9B1-ADACB8E43C4D}" type="presOf" srcId="{B0BAD981-C193-41A9-B9ED-209DFADB2C34}" destId="{30668F29-54E7-4526-89A0-DCB0CA57ACD6}" srcOrd="0" destOrd="0" presId="urn:microsoft.com/office/officeart/2005/8/layout/vList4"/>
    <dgm:cxn modelId="{AEB25164-DD12-4551-B973-6427955CFD81}" type="presOf" srcId="{E495ED55-62E5-44BD-B9F2-8C1AB63037D5}" destId="{F9F2C6CA-8ADF-41BE-ACC5-C4170E9C5134}" srcOrd="0" destOrd="1" presId="urn:microsoft.com/office/officeart/2005/8/layout/vList4"/>
    <dgm:cxn modelId="{44E39A46-45ED-4571-BE8A-368A3453CEB4}" type="presOf" srcId="{D3E7DFD9-42FD-4D16-A11D-2F98EFF54394}" destId="{F9F2C6CA-8ADF-41BE-ACC5-C4170E9C5134}" srcOrd="0" destOrd="2" presId="urn:microsoft.com/office/officeart/2005/8/layout/vList4"/>
    <dgm:cxn modelId="{753FC248-9AAB-4DF5-BBE2-0A1CE4A585CB}" type="presOf" srcId="{B1D0A611-0A72-4D94-9A01-89F90B3C619E}" destId="{3AA17BA2-DA67-46C8-A42B-F00988269194}" srcOrd="1" destOrd="0" presId="urn:microsoft.com/office/officeart/2005/8/layout/vList4"/>
    <dgm:cxn modelId="{08840050-1772-4E43-9BA9-7180C17FAE23}" type="presOf" srcId="{1384D8E9-BBC9-4710-8185-9D5653A0ACD7}" destId="{6B278A30-CF55-4A6D-91B5-EF35A181F00A}" srcOrd="1" destOrd="1" presId="urn:microsoft.com/office/officeart/2005/8/layout/vList4"/>
    <dgm:cxn modelId="{FEC3217C-B393-47FE-A935-BE4E10AAD055}" type="presOf" srcId="{60278D02-F0C6-4B7A-850C-2F55221B1A56}" destId="{3AA17BA2-DA67-46C8-A42B-F00988269194}" srcOrd="1" destOrd="3" presId="urn:microsoft.com/office/officeart/2005/8/layout/vList4"/>
    <dgm:cxn modelId="{8EB33D7E-4025-4A5C-A005-90D24FFA0EB1}" srcId="{B0BAD981-C193-41A9-B9ED-209DFADB2C34}" destId="{B1D0A611-0A72-4D94-9A01-89F90B3C619E}" srcOrd="0" destOrd="0" parTransId="{872C81DA-53A0-449F-938A-FDAB241D10AF}" sibTransId="{36B53BD7-45D3-4DDF-8D98-423A63F80A96}"/>
    <dgm:cxn modelId="{AEB4BB84-00D1-4787-8854-BA39500624BD}" type="presOf" srcId="{4EF96A9B-66A4-4730-9876-6A483491D667}" destId="{3B960BAA-C130-4144-9CAD-D50151064897}" srcOrd="0" destOrd="0" presId="urn:microsoft.com/office/officeart/2005/8/layout/vList4"/>
    <dgm:cxn modelId="{C4D7878A-2141-4B1B-8421-9B56F6A613EA}" type="presOf" srcId="{D3E7DFD9-42FD-4D16-A11D-2F98EFF54394}" destId="{3AA17BA2-DA67-46C8-A42B-F00988269194}" srcOrd="1" destOrd="2" presId="urn:microsoft.com/office/officeart/2005/8/layout/vList4"/>
    <dgm:cxn modelId="{298A639F-D42B-4B18-80B5-050490CBB1E7}" srcId="{B1D0A611-0A72-4D94-9A01-89F90B3C619E}" destId="{D3E7DFD9-42FD-4D16-A11D-2F98EFF54394}" srcOrd="1" destOrd="0" parTransId="{FB0249EB-E01B-4606-882F-CDC9B395BAD2}" sibTransId="{B10B254D-E714-4E7C-BFB4-E7304511BCDF}"/>
    <dgm:cxn modelId="{C9AF13AA-6C20-4132-A6C1-814165FD26AA}" type="presOf" srcId="{242585D5-1DC8-4DEF-9D96-191A7A3EB2B6}" destId="{6B278A30-CF55-4A6D-91B5-EF35A181F00A}" srcOrd="1" destOrd="0" presId="urn:microsoft.com/office/officeart/2005/8/layout/vList4"/>
    <dgm:cxn modelId="{DB171BAA-DFC3-421B-890E-98BD92F6D37E}" type="presOf" srcId="{E495ED55-62E5-44BD-B9F2-8C1AB63037D5}" destId="{3AA17BA2-DA67-46C8-A42B-F00988269194}" srcOrd="1" destOrd="1" presId="urn:microsoft.com/office/officeart/2005/8/layout/vList4"/>
    <dgm:cxn modelId="{1F8511B4-C99F-40FA-9086-B4C71A12CAB6}" type="presOf" srcId="{4EF96A9B-66A4-4730-9876-6A483491D667}" destId="{2E92B0B4-DB36-4B83-8804-DD6201F99520}" srcOrd="1" destOrd="0" presId="urn:microsoft.com/office/officeart/2005/8/layout/vList4"/>
    <dgm:cxn modelId="{C17B22B5-3114-4AB4-933B-6F0B47C281C4}" srcId="{B1D0A611-0A72-4D94-9A01-89F90B3C619E}" destId="{E495ED55-62E5-44BD-B9F2-8C1AB63037D5}" srcOrd="0" destOrd="0" parTransId="{08D06CB6-42AC-4074-981D-40FF3C2B7335}" sibTransId="{37469C41-3F42-45AA-BCE0-E5481F1D8EFE}"/>
    <dgm:cxn modelId="{2E4E22C0-D3E8-4D0C-8FCE-82325A00E9CE}" srcId="{4EF96A9B-66A4-4730-9876-6A483491D667}" destId="{D3CA17BD-CFC6-48F7-92DE-99E1A400D6B4}" srcOrd="0" destOrd="0" parTransId="{C1BBBB83-1BAE-4510-9C77-705ECF697C7B}" sibTransId="{CC6F4A02-1F5B-46EC-964D-92A36AADCBEF}"/>
    <dgm:cxn modelId="{0A0708C1-A73F-4BAF-A165-05972364061D}" type="presOf" srcId="{D3CA17BD-CFC6-48F7-92DE-99E1A400D6B4}" destId="{3B960BAA-C130-4144-9CAD-D50151064897}" srcOrd="0" destOrd="1" presId="urn:microsoft.com/office/officeart/2005/8/layout/vList4"/>
    <dgm:cxn modelId="{014788DA-4C0A-4B6A-90E2-3A528F3EF46C}" type="presOf" srcId="{60278D02-F0C6-4B7A-850C-2F55221B1A56}" destId="{F9F2C6CA-8ADF-41BE-ACC5-C4170E9C5134}" srcOrd="0" destOrd="3" presId="urn:microsoft.com/office/officeart/2005/8/layout/vList4"/>
    <dgm:cxn modelId="{D40CBCE0-75D9-4A8D-89CD-5BBB02E55A14}" type="presOf" srcId="{1384D8E9-BBC9-4710-8185-9D5653A0ACD7}" destId="{AF34229C-F1EA-4DCA-8864-4C2575FF4974}" srcOrd="0" destOrd="1" presId="urn:microsoft.com/office/officeart/2005/8/layout/vList4"/>
    <dgm:cxn modelId="{AA2DFCB1-630C-40C0-838F-F4B26B2D185A}" type="presParOf" srcId="{30668F29-54E7-4526-89A0-DCB0CA57ACD6}" destId="{A7D9338A-412F-4B78-8563-5977CE38C6AA}" srcOrd="0" destOrd="0" presId="urn:microsoft.com/office/officeart/2005/8/layout/vList4"/>
    <dgm:cxn modelId="{A910C53D-7042-4E03-A9C3-C7D2A1A1D61F}" type="presParOf" srcId="{A7D9338A-412F-4B78-8563-5977CE38C6AA}" destId="{F9F2C6CA-8ADF-41BE-ACC5-C4170E9C5134}" srcOrd="0" destOrd="0" presId="urn:microsoft.com/office/officeart/2005/8/layout/vList4"/>
    <dgm:cxn modelId="{6A86B2F1-5FCC-49D4-A127-EEADDB36BF4A}" type="presParOf" srcId="{A7D9338A-412F-4B78-8563-5977CE38C6AA}" destId="{36FF14BC-FBA2-4EDA-A695-6270CF518E19}" srcOrd="1" destOrd="0" presId="urn:microsoft.com/office/officeart/2005/8/layout/vList4"/>
    <dgm:cxn modelId="{4E0ABECF-C38A-4BBE-A120-5BB651755432}" type="presParOf" srcId="{A7D9338A-412F-4B78-8563-5977CE38C6AA}" destId="{3AA17BA2-DA67-46C8-A42B-F00988269194}" srcOrd="2" destOrd="0" presId="urn:microsoft.com/office/officeart/2005/8/layout/vList4"/>
    <dgm:cxn modelId="{4C568F91-3697-47FB-B8AA-06A2E1A0158D}" type="presParOf" srcId="{30668F29-54E7-4526-89A0-DCB0CA57ACD6}" destId="{CC553752-CFBC-49F8-9808-09C187CEEE93}" srcOrd="1" destOrd="0" presId="urn:microsoft.com/office/officeart/2005/8/layout/vList4"/>
    <dgm:cxn modelId="{407974BE-086C-4810-8DE7-6D1849C339A7}" type="presParOf" srcId="{30668F29-54E7-4526-89A0-DCB0CA57ACD6}" destId="{A3876F26-9FD2-40E0-AFA4-1F20CE6EC14B}" srcOrd="2" destOrd="0" presId="urn:microsoft.com/office/officeart/2005/8/layout/vList4"/>
    <dgm:cxn modelId="{853CFC01-9EDF-4CC1-A8B0-F954C3A42FFF}" type="presParOf" srcId="{A3876F26-9FD2-40E0-AFA4-1F20CE6EC14B}" destId="{AF34229C-F1EA-4DCA-8864-4C2575FF4974}" srcOrd="0" destOrd="0" presId="urn:microsoft.com/office/officeart/2005/8/layout/vList4"/>
    <dgm:cxn modelId="{6682A7A7-4AD1-4B8E-9755-E826F0A65F4C}" type="presParOf" srcId="{A3876F26-9FD2-40E0-AFA4-1F20CE6EC14B}" destId="{8C589259-8345-4660-9E55-F438BB95AB07}" srcOrd="1" destOrd="0" presId="urn:microsoft.com/office/officeart/2005/8/layout/vList4"/>
    <dgm:cxn modelId="{50469EAC-C423-4C1B-A50E-6158F184B705}" type="presParOf" srcId="{A3876F26-9FD2-40E0-AFA4-1F20CE6EC14B}" destId="{6B278A30-CF55-4A6D-91B5-EF35A181F00A}" srcOrd="2" destOrd="0" presId="urn:microsoft.com/office/officeart/2005/8/layout/vList4"/>
    <dgm:cxn modelId="{13E8E4DA-0EB2-40EB-A76A-07D0AE98D99C}" type="presParOf" srcId="{30668F29-54E7-4526-89A0-DCB0CA57ACD6}" destId="{D1AD3430-C1A0-4C6C-AC84-A86F8700C127}" srcOrd="3" destOrd="0" presId="urn:microsoft.com/office/officeart/2005/8/layout/vList4"/>
    <dgm:cxn modelId="{EF100A03-26C0-40AE-9BE5-14317A659DF8}" type="presParOf" srcId="{30668F29-54E7-4526-89A0-DCB0CA57ACD6}" destId="{DBCB1686-ADCD-47EF-99BC-DF3E30DB6867}" srcOrd="4" destOrd="0" presId="urn:microsoft.com/office/officeart/2005/8/layout/vList4"/>
    <dgm:cxn modelId="{D6038EB1-5BB5-4028-AECF-F08CE25E906B}" type="presParOf" srcId="{DBCB1686-ADCD-47EF-99BC-DF3E30DB6867}" destId="{3B960BAA-C130-4144-9CAD-D50151064897}" srcOrd="0" destOrd="0" presId="urn:microsoft.com/office/officeart/2005/8/layout/vList4"/>
    <dgm:cxn modelId="{03C7A34F-EE72-4593-B98F-9DA09578A94B}" type="presParOf" srcId="{DBCB1686-ADCD-47EF-99BC-DF3E30DB6867}" destId="{DF22EC87-A7B2-48AC-814C-4B991D8B2FB4}" srcOrd="1" destOrd="0" presId="urn:microsoft.com/office/officeart/2005/8/layout/vList4"/>
    <dgm:cxn modelId="{3432E08C-4BAA-447A-86DB-3F977859477D}" type="presParOf" srcId="{DBCB1686-ADCD-47EF-99BC-DF3E30DB6867}" destId="{2E92B0B4-DB36-4B83-8804-DD6201F99520}"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7F72C-53EA-4EF4-829B-F5376F9A929D}">
      <dsp:nvSpPr>
        <dsp:cNvPr id="0" name=""/>
        <dsp:cNvSpPr/>
      </dsp:nvSpPr>
      <dsp:spPr>
        <a:xfrm>
          <a:off x="0" y="62439"/>
          <a:ext cx="9601200" cy="18922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ctr" defTabSz="2311400">
            <a:lnSpc>
              <a:spcPct val="90000"/>
            </a:lnSpc>
            <a:spcBef>
              <a:spcPct val="0"/>
            </a:spcBef>
            <a:spcAft>
              <a:spcPct val="35000"/>
            </a:spcAft>
            <a:buNone/>
          </a:pPr>
          <a:r>
            <a:rPr lang="en-US" sz="5200" b="0" kern="1200" dirty="0">
              <a:latin typeface="+mj-lt"/>
            </a:rPr>
            <a:t>Today we are going to review FAFSA training Scenarios </a:t>
          </a:r>
        </a:p>
      </dsp:txBody>
      <dsp:txXfrm>
        <a:off x="92370" y="154809"/>
        <a:ext cx="9416460" cy="17074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D028D-60B4-4DC7-8E2C-D621234E5E5E}">
      <dsp:nvSpPr>
        <dsp:cNvPr id="0" name=""/>
        <dsp:cNvSpPr/>
      </dsp:nvSpPr>
      <dsp:spPr>
        <a:xfrm>
          <a:off x="0" y="184228"/>
          <a:ext cx="7418294" cy="42588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0" kern="1200" dirty="0">
              <a:latin typeface="+mj-lt"/>
            </a:rPr>
            <a:t>The potential solutions offered here may not be the only path for completing a FAFSA depending on the answers to questions about which parent(s) provide the most financial support for the student.</a:t>
          </a:r>
        </a:p>
      </dsp:txBody>
      <dsp:txXfrm>
        <a:off x="207897" y="392125"/>
        <a:ext cx="7002500" cy="38430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F2C6CA-8ADF-41BE-ACC5-C4170E9C5134}">
      <dsp:nvSpPr>
        <dsp:cNvPr id="0" name=""/>
        <dsp:cNvSpPr/>
      </dsp:nvSpPr>
      <dsp:spPr>
        <a:xfrm>
          <a:off x="0" y="35647"/>
          <a:ext cx="6505575" cy="148594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latin typeface="Century Gothic" panose="020B0502020202020204" pitchFamily="34" charset="0"/>
            </a:rPr>
            <a:t>Online:</a:t>
          </a:r>
        </a:p>
        <a:p>
          <a:pPr marL="223838" lvl="1" indent="0" algn="l" defTabSz="800100">
            <a:lnSpc>
              <a:spcPct val="90000"/>
            </a:lnSpc>
            <a:spcBef>
              <a:spcPct val="0"/>
            </a:spcBef>
            <a:spcAft>
              <a:spcPct val="15000"/>
            </a:spcAft>
            <a:buChar char="•"/>
          </a:pPr>
          <a:r>
            <a:rPr lang="en-US" sz="1800" kern="1200">
              <a:latin typeface="Century Gothic" panose="020B0502020202020204" pitchFamily="34" charset="0"/>
            </a:rPr>
            <a:t>www.wsac.wa.gov</a:t>
          </a:r>
        </a:p>
        <a:p>
          <a:pPr marL="223838" lvl="1" indent="0" algn="l" defTabSz="800100">
            <a:lnSpc>
              <a:spcPct val="90000"/>
            </a:lnSpc>
            <a:spcBef>
              <a:spcPct val="0"/>
            </a:spcBef>
            <a:spcAft>
              <a:spcPct val="15000"/>
            </a:spcAft>
            <a:buChar char="•"/>
          </a:pPr>
          <a:r>
            <a:rPr lang="en-US" sz="1800" kern="1200">
              <a:latin typeface="Century Gothic" panose="020B0502020202020204" pitchFamily="34" charset="0"/>
            </a:rPr>
            <a:t>www.thewashboard.org</a:t>
          </a:r>
        </a:p>
        <a:p>
          <a:pPr marL="223838" lvl="1" indent="0" algn="l" defTabSz="800100">
            <a:lnSpc>
              <a:spcPct val="90000"/>
            </a:lnSpc>
            <a:spcBef>
              <a:spcPct val="0"/>
            </a:spcBef>
            <a:spcAft>
              <a:spcPct val="15000"/>
            </a:spcAft>
            <a:buChar char="•"/>
          </a:pPr>
          <a:r>
            <a:rPr lang="en-US" sz="1800" kern="1200">
              <a:latin typeface="Century Gothic" panose="020B0502020202020204" pitchFamily="34" charset="0"/>
            </a:rPr>
            <a:t>www.get.wa.gov</a:t>
          </a:r>
        </a:p>
      </dsp:txBody>
      <dsp:txXfrm>
        <a:off x="1449709" y="35647"/>
        <a:ext cx="5055865" cy="1485942"/>
      </dsp:txXfrm>
    </dsp:sp>
    <dsp:sp modelId="{36FF14BC-FBA2-4EDA-A695-6270CF518E19}">
      <dsp:nvSpPr>
        <dsp:cNvPr id="0" name=""/>
        <dsp:cNvSpPr/>
      </dsp:nvSpPr>
      <dsp:spPr>
        <a:xfrm>
          <a:off x="148594" y="148594"/>
          <a:ext cx="1301115" cy="1188754"/>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34229C-F1EA-4DCA-8864-4C2575FF4974}">
      <dsp:nvSpPr>
        <dsp:cNvPr id="0" name=""/>
        <dsp:cNvSpPr/>
      </dsp:nvSpPr>
      <dsp:spPr>
        <a:xfrm>
          <a:off x="0" y="1643199"/>
          <a:ext cx="6505575" cy="1485942"/>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latin typeface="Century Gothic" panose="020B0502020202020204" pitchFamily="34" charset="0"/>
            </a:rPr>
            <a:t>On Twitter:</a:t>
          </a:r>
        </a:p>
        <a:p>
          <a:pPr marL="223838" lvl="1" indent="0" algn="l" defTabSz="800100">
            <a:lnSpc>
              <a:spcPct val="90000"/>
            </a:lnSpc>
            <a:spcBef>
              <a:spcPct val="0"/>
            </a:spcBef>
            <a:spcAft>
              <a:spcPct val="15000"/>
            </a:spcAft>
            <a:buChar char="•"/>
          </a:pPr>
          <a:r>
            <a:rPr lang="en-US" sz="1800" kern="1200">
              <a:latin typeface="Century Gothic" panose="020B0502020202020204" pitchFamily="34" charset="0"/>
            </a:rPr>
            <a:t>@WSACouncil </a:t>
          </a:r>
        </a:p>
      </dsp:txBody>
      <dsp:txXfrm>
        <a:off x="1449709" y="1643199"/>
        <a:ext cx="5055865" cy="1485942"/>
      </dsp:txXfrm>
    </dsp:sp>
    <dsp:sp modelId="{8C589259-8345-4660-9E55-F438BB95AB07}">
      <dsp:nvSpPr>
        <dsp:cNvPr id="0" name=""/>
        <dsp:cNvSpPr/>
      </dsp:nvSpPr>
      <dsp:spPr>
        <a:xfrm>
          <a:off x="148594" y="1783131"/>
          <a:ext cx="1301115" cy="1188754"/>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7000" b="-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960BAA-C130-4144-9CAD-D50151064897}">
      <dsp:nvSpPr>
        <dsp:cNvPr id="0" name=""/>
        <dsp:cNvSpPr/>
      </dsp:nvSpPr>
      <dsp:spPr>
        <a:xfrm>
          <a:off x="0" y="3269073"/>
          <a:ext cx="6505575" cy="1485942"/>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latin typeface="Century Gothic" panose="020B0502020202020204" pitchFamily="34" charset="0"/>
            </a:rPr>
            <a:t>On Facebook:</a:t>
          </a:r>
        </a:p>
        <a:p>
          <a:pPr marL="223838" lvl="1" indent="0" algn="l" defTabSz="800100">
            <a:lnSpc>
              <a:spcPct val="90000"/>
            </a:lnSpc>
            <a:spcBef>
              <a:spcPct val="0"/>
            </a:spcBef>
            <a:spcAft>
              <a:spcPct val="15000"/>
            </a:spcAft>
            <a:buChar char="•"/>
          </a:pPr>
          <a:r>
            <a:rPr lang="en-US" sz="1800" kern="1200">
              <a:latin typeface="Century Gothic" panose="020B0502020202020204" pitchFamily="34" charset="0"/>
            </a:rPr>
            <a:t>www.facebook.com/WSACouncil</a:t>
          </a:r>
        </a:p>
      </dsp:txBody>
      <dsp:txXfrm>
        <a:off x="1449709" y="3269073"/>
        <a:ext cx="5055865" cy="1485942"/>
      </dsp:txXfrm>
    </dsp:sp>
    <dsp:sp modelId="{DF22EC87-A7B2-48AC-814C-4B991D8B2FB4}">
      <dsp:nvSpPr>
        <dsp:cNvPr id="0" name=""/>
        <dsp:cNvSpPr/>
      </dsp:nvSpPr>
      <dsp:spPr>
        <a:xfrm>
          <a:off x="122637" y="3405197"/>
          <a:ext cx="1301115" cy="1188754"/>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2000" r="-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066B0C-B315-41CA-8A2D-AEA6C94A7951}" type="datetimeFigureOut">
              <a:rPr lang="en-US" smtClean="0"/>
              <a:t>10/28/2024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83822A-29A8-4DE4-8EB5-04095DD45EA7}" type="slidenum">
              <a:rPr lang="en-US" smtClean="0"/>
              <a:t>‹#›</a:t>
            </a:fld>
            <a:endParaRPr lang="en-US"/>
          </a:p>
        </p:txBody>
      </p:sp>
    </p:spTree>
    <p:extLst>
      <p:ext uri="{BB962C8B-B14F-4D97-AF65-F5344CB8AC3E}">
        <p14:creationId xmlns:p14="http://schemas.microsoft.com/office/powerpoint/2010/main" val="3990392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9A179D-2D27-49E2-B022-8EDDA2EFE682}" type="slidenum">
              <a:rPr kumimoji="0" lang="en-US" sz="1200" b="0" i="0" u="none" strike="noStrike" kern="1200" cap="none" spc="0" normalizeH="0" baseline="0" noProof="0" smtClean="0">
                <a:ln>
                  <a:noFill/>
                </a:ln>
                <a:solidFill>
                  <a:srgbClr val="595959"/>
                </a:solidFill>
                <a:effectLst/>
                <a:uLnTx/>
                <a:uFillTx/>
                <a:latin typeface="Book Antiqu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595959"/>
              </a:solidFill>
              <a:effectLst/>
              <a:uLnTx/>
              <a:uFillTx/>
              <a:latin typeface="Book Antiqua"/>
              <a:ea typeface="+mn-ea"/>
              <a:cs typeface="+mn-cs"/>
            </a:endParaRPr>
          </a:p>
        </p:txBody>
      </p:sp>
    </p:spTree>
    <p:extLst>
      <p:ext uri="{BB962C8B-B14F-4D97-AF65-F5344CB8AC3E}">
        <p14:creationId xmlns:p14="http://schemas.microsoft.com/office/powerpoint/2010/main" val="3065105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9A179D-2D27-49E2-B022-8EDDA2EFE682}" type="slidenum">
              <a:rPr lang="en-US" smtClean="0"/>
              <a:t>2</a:t>
            </a:fld>
            <a:endParaRPr lang="en-US"/>
          </a:p>
        </p:txBody>
      </p:sp>
    </p:spTree>
    <p:extLst>
      <p:ext uri="{BB962C8B-B14F-4D97-AF65-F5344CB8AC3E}">
        <p14:creationId xmlns:p14="http://schemas.microsoft.com/office/powerpoint/2010/main" val="2057906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9A179D-2D27-49E2-B022-8EDDA2EFE682}" type="slidenum">
              <a:rPr lang="en-US" smtClean="0"/>
              <a:t>3</a:t>
            </a:fld>
            <a:endParaRPr lang="en-US"/>
          </a:p>
        </p:txBody>
      </p:sp>
    </p:spTree>
    <p:extLst>
      <p:ext uri="{BB962C8B-B14F-4D97-AF65-F5344CB8AC3E}">
        <p14:creationId xmlns:p14="http://schemas.microsoft.com/office/powerpoint/2010/main" val="340821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4</a:t>
            </a:fld>
            <a:endParaRPr lang="en-US"/>
          </a:p>
        </p:txBody>
      </p:sp>
    </p:spTree>
    <p:extLst>
      <p:ext uri="{BB962C8B-B14F-4D97-AF65-F5344CB8AC3E}">
        <p14:creationId xmlns:p14="http://schemas.microsoft.com/office/powerpoint/2010/main" val="3436136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5</a:t>
            </a:fld>
            <a:endParaRPr lang="en-US"/>
          </a:p>
        </p:txBody>
      </p:sp>
    </p:spTree>
    <p:extLst>
      <p:ext uri="{BB962C8B-B14F-4D97-AF65-F5344CB8AC3E}">
        <p14:creationId xmlns:p14="http://schemas.microsoft.com/office/powerpoint/2010/main" val="2513599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6</a:t>
            </a:fld>
            <a:endParaRPr lang="en-US"/>
          </a:p>
        </p:txBody>
      </p:sp>
    </p:spTree>
    <p:extLst>
      <p:ext uri="{BB962C8B-B14F-4D97-AF65-F5344CB8AC3E}">
        <p14:creationId xmlns:p14="http://schemas.microsoft.com/office/powerpoint/2010/main" val="544101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9</a:t>
            </a:fld>
            <a:endParaRPr lang="en-US"/>
          </a:p>
        </p:txBody>
      </p:sp>
    </p:spTree>
    <p:extLst>
      <p:ext uri="{BB962C8B-B14F-4D97-AF65-F5344CB8AC3E}">
        <p14:creationId xmlns:p14="http://schemas.microsoft.com/office/powerpoint/2010/main" val="2526621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10</a:t>
            </a:fld>
            <a:endParaRPr lang="en-US"/>
          </a:p>
        </p:txBody>
      </p:sp>
    </p:spTree>
    <p:extLst>
      <p:ext uri="{BB962C8B-B14F-4D97-AF65-F5344CB8AC3E}">
        <p14:creationId xmlns:p14="http://schemas.microsoft.com/office/powerpoint/2010/main" val="1147450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183822A-29A8-4DE4-8EB5-04095DD45EA7}" type="slidenum">
              <a:rPr lang="en-US" smtClean="0"/>
              <a:t>11</a:t>
            </a:fld>
            <a:endParaRPr lang="en-US"/>
          </a:p>
        </p:txBody>
      </p:sp>
    </p:spTree>
    <p:extLst>
      <p:ext uri="{BB962C8B-B14F-4D97-AF65-F5344CB8AC3E}">
        <p14:creationId xmlns:p14="http://schemas.microsoft.com/office/powerpoint/2010/main" val="4208924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14</a:t>
            </a:fld>
            <a:endParaRPr lang="en-US"/>
          </a:p>
        </p:txBody>
      </p:sp>
    </p:spTree>
    <p:extLst>
      <p:ext uri="{BB962C8B-B14F-4D97-AF65-F5344CB8AC3E}">
        <p14:creationId xmlns:p14="http://schemas.microsoft.com/office/powerpoint/2010/main" val="4023306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17</a:t>
            </a:fld>
            <a:endParaRPr lang="en-US"/>
          </a:p>
        </p:txBody>
      </p:sp>
    </p:spTree>
    <p:extLst>
      <p:ext uri="{BB962C8B-B14F-4D97-AF65-F5344CB8AC3E}">
        <p14:creationId xmlns:p14="http://schemas.microsoft.com/office/powerpoint/2010/main" val="11476685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18</a:t>
            </a:fld>
            <a:endParaRPr lang="en-US"/>
          </a:p>
        </p:txBody>
      </p:sp>
    </p:spTree>
    <p:extLst>
      <p:ext uri="{BB962C8B-B14F-4D97-AF65-F5344CB8AC3E}">
        <p14:creationId xmlns:p14="http://schemas.microsoft.com/office/powerpoint/2010/main" val="65372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23</a:t>
            </a:fld>
            <a:endParaRPr lang="en-US"/>
          </a:p>
        </p:txBody>
      </p:sp>
    </p:spTree>
    <p:extLst>
      <p:ext uri="{BB962C8B-B14F-4D97-AF65-F5344CB8AC3E}">
        <p14:creationId xmlns:p14="http://schemas.microsoft.com/office/powerpoint/2010/main" val="1673671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26</a:t>
            </a:fld>
            <a:endParaRPr lang="en-US"/>
          </a:p>
        </p:txBody>
      </p:sp>
    </p:spTree>
    <p:extLst>
      <p:ext uri="{BB962C8B-B14F-4D97-AF65-F5344CB8AC3E}">
        <p14:creationId xmlns:p14="http://schemas.microsoft.com/office/powerpoint/2010/main" val="1286980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33</a:t>
            </a:fld>
            <a:endParaRPr lang="en-US"/>
          </a:p>
        </p:txBody>
      </p:sp>
    </p:spTree>
    <p:extLst>
      <p:ext uri="{BB962C8B-B14F-4D97-AF65-F5344CB8AC3E}">
        <p14:creationId xmlns:p14="http://schemas.microsoft.com/office/powerpoint/2010/main" val="4106453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39</a:t>
            </a:fld>
            <a:endParaRPr lang="en-US"/>
          </a:p>
        </p:txBody>
      </p:sp>
    </p:spTree>
    <p:extLst>
      <p:ext uri="{BB962C8B-B14F-4D97-AF65-F5344CB8AC3E}">
        <p14:creationId xmlns:p14="http://schemas.microsoft.com/office/powerpoint/2010/main" val="3368609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183822A-29A8-4DE4-8EB5-04095DD45EA7}" type="slidenum">
              <a:rPr lang="en-US" smtClean="0"/>
              <a:t>41</a:t>
            </a:fld>
            <a:endParaRPr lang="en-US"/>
          </a:p>
        </p:txBody>
      </p:sp>
    </p:spTree>
    <p:extLst>
      <p:ext uri="{BB962C8B-B14F-4D97-AF65-F5344CB8AC3E}">
        <p14:creationId xmlns:p14="http://schemas.microsoft.com/office/powerpoint/2010/main" val="2608799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42</a:t>
            </a:fld>
            <a:endParaRPr lang="en-US"/>
          </a:p>
        </p:txBody>
      </p:sp>
    </p:spTree>
    <p:extLst>
      <p:ext uri="{BB962C8B-B14F-4D97-AF65-F5344CB8AC3E}">
        <p14:creationId xmlns:p14="http://schemas.microsoft.com/office/powerpoint/2010/main" val="4019224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43</a:t>
            </a:fld>
            <a:endParaRPr lang="en-US"/>
          </a:p>
        </p:txBody>
      </p:sp>
    </p:spTree>
    <p:extLst>
      <p:ext uri="{BB962C8B-B14F-4D97-AF65-F5344CB8AC3E}">
        <p14:creationId xmlns:p14="http://schemas.microsoft.com/office/powerpoint/2010/main" val="22399842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44</a:t>
            </a:fld>
            <a:endParaRPr lang="en-US"/>
          </a:p>
        </p:txBody>
      </p:sp>
    </p:spTree>
    <p:extLst>
      <p:ext uri="{BB962C8B-B14F-4D97-AF65-F5344CB8AC3E}">
        <p14:creationId xmlns:p14="http://schemas.microsoft.com/office/powerpoint/2010/main" val="3433271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F183822A-29A8-4DE4-8EB5-04095DD45EA7}" type="slidenum">
              <a:rPr lang="en-US" smtClean="0"/>
              <a:t>45</a:t>
            </a:fld>
            <a:endParaRPr lang="en-US"/>
          </a:p>
        </p:txBody>
      </p:sp>
    </p:spTree>
    <p:extLst>
      <p:ext uri="{BB962C8B-B14F-4D97-AF65-F5344CB8AC3E}">
        <p14:creationId xmlns:p14="http://schemas.microsoft.com/office/powerpoint/2010/main" val="670242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Freeform 11"/>
          <p:cNvSpPr>
            <a:spLocks noChangeArrowheads="1"/>
          </p:cNvSpPr>
          <p:nvPr/>
        </p:nvSpPr>
        <p:spPr bwMode="white">
          <a:xfrm>
            <a:off x="8429022" y="0"/>
            <a:ext cx="3762978" cy="6858000"/>
          </a:xfrm>
          <a:custGeom>
            <a:avLst/>
            <a:gdLst>
              <a:gd name="connsiteX0" fmla="*/ 0 w 3762978"/>
              <a:gd name="connsiteY0" fmla="*/ 0 h 6858000"/>
              <a:gd name="connsiteX1" fmla="*/ 3762978 w 3762978"/>
              <a:gd name="connsiteY1" fmla="*/ 0 h 6858000"/>
              <a:gd name="connsiteX2" fmla="*/ 3762978 w 3762978"/>
              <a:gd name="connsiteY2" fmla="*/ 6858000 h 6858000"/>
              <a:gd name="connsiteX3" fmla="*/ 338667 w 3762978"/>
              <a:gd name="connsiteY3" fmla="*/ 6858000 h 6858000"/>
              <a:gd name="connsiteX4" fmla="*/ 1189567 w 3762978"/>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2978" h="6858000">
                <a:moveTo>
                  <a:pt x="0" y="0"/>
                </a:moveTo>
                <a:lnTo>
                  <a:pt x="3762978" y="0"/>
                </a:lnTo>
                <a:lnTo>
                  <a:pt x="3762978" y="6858000"/>
                </a:lnTo>
                <a:lnTo>
                  <a:pt x="338667" y="6858000"/>
                </a:lnTo>
                <a:lnTo>
                  <a:pt x="1189567" y="4337050"/>
                </a:lnTo>
                <a:close/>
              </a:path>
            </a:pathLst>
          </a:custGeom>
          <a:solidFill>
            <a:schemeClr val="tx1"/>
          </a:solidFill>
          <a:ln>
            <a:noFill/>
          </a:ln>
        </p:spPr>
        <p:txBody>
          <a:bodyPr vert="horz" wrap="square" lIns="91440" tIns="45720" rIns="91440" bIns="45720" numCol="1" anchor="t" anchorCtr="0" compatLnSpc="1">
            <a:prstTxWarp prst="textNoShape">
              <a:avLst/>
            </a:prstTxWarp>
            <a:noAutofit/>
          </a:bodyPr>
          <a:lstStyle/>
          <a:p>
            <a:endParaRPr lang="en-US" sz="1800"/>
          </a:p>
        </p:txBody>
      </p:sp>
      <p:sp>
        <p:nvSpPr>
          <p:cNvPr id="7" name="Freeform 6"/>
          <p:cNvSpPr>
            <a:spLocks/>
          </p:cNvSpPr>
          <p:nvPr/>
        </p:nvSpPr>
        <p:spPr bwMode="auto">
          <a:xfrm>
            <a:off x="8145385"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pPr lvl="0"/>
            <a:endParaRPr lang="en-US" sz="1800"/>
          </a:p>
        </p:txBody>
      </p:sp>
      <p:sp>
        <p:nvSpPr>
          <p:cNvPr id="8" name="Freeform 7"/>
          <p:cNvSpPr>
            <a:spLocks/>
          </p:cNvSpPr>
          <p:nvPr/>
        </p:nvSpPr>
        <p:spPr bwMode="auto">
          <a:xfrm>
            <a:off x="7950653"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2" name="Title 1"/>
          <p:cNvSpPr>
            <a:spLocks noGrp="1"/>
          </p:cNvSpPr>
          <p:nvPr>
            <p:ph type="ctrTitle"/>
          </p:nvPr>
        </p:nvSpPr>
        <p:spPr>
          <a:xfrm>
            <a:off x="1295400" y="1873584"/>
            <a:ext cx="6400800" cy="2560320"/>
          </a:xfrm>
        </p:spPr>
        <p:txBody>
          <a:bodyPr anchor="b">
            <a:normAutofit/>
          </a:bodyPr>
          <a:lstStyle>
            <a:lvl1pPr algn="l">
              <a:defRPr sz="4000">
                <a:solidFill>
                  <a:schemeClr val="tx1"/>
                </a:solidFill>
                <a:latin typeface="Tw Cen MT Condensed Extra Bold" panose="020B0803020202020204" pitchFamily="34" charset="0"/>
              </a:defRPr>
            </a:lvl1pPr>
          </a:lstStyle>
          <a:p>
            <a:r>
              <a:rPr lang="en-US"/>
              <a:t>Click to edit Master title style</a:t>
            </a:r>
          </a:p>
        </p:txBody>
      </p:sp>
      <p:sp>
        <p:nvSpPr>
          <p:cNvPr id="3" name="Subtitle 2"/>
          <p:cNvSpPr>
            <a:spLocks noGrp="1"/>
          </p:cNvSpPr>
          <p:nvPr>
            <p:ph type="subTitle" idx="1"/>
          </p:nvPr>
        </p:nvSpPr>
        <p:spPr>
          <a:xfrm>
            <a:off x="1295400" y="4572000"/>
            <a:ext cx="6400800" cy="1600200"/>
          </a:xfrm>
        </p:spPr>
        <p:txBody>
          <a:bodyPr/>
          <a:lstStyle>
            <a:lvl1pPr marL="0" indent="0" algn="l">
              <a:spcBef>
                <a:spcPts val="120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69562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atin typeface="Tw Cen MT Condensed Extra Bold" panose="020B080302020202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600">
                <a:latin typeface="Cambria" panose="02040503050406030204" pitchFamily="18" charset="0"/>
              </a:defRPr>
            </a:lvl1pPr>
            <a:lvl2pPr>
              <a:defRPr sz="3200">
                <a:latin typeface="Cambria" panose="02040503050406030204" pitchFamily="18" charset="0"/>
              </a:defRPr>
            </a:lvl2pPr>
            <a:lvl3pPr>
              <a:defRPr sz="28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497021">
            <a:off x="196396" y="237662"/>
            <a:ext cx="904995" cy="1054322"/>
          </a:xfrm>
          <a:prstGeom prst="rect">
            <a:avLst/>
          </a:prstGeom>
        </p:spPr>
      </p:pic>
    </p:spTree>
    <p:extLst>
      <p:ext uri="{BB962C8B-B14F-4D97-AF65-F5344CB8AC3E}">
        <p14:creationId xmlns:p14="http://schemas.microsoft.com/office/powerpoint/2010/main" val="410489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Picture">
    <p:spTree>
      <p:nvGrpSpPr>
        <p:cNvPr id="1" name=""/>
        <p:cNvGrpSpPr/>
        <p:nvPr/>
      </p:nvGrpSpPr>
      <p:grpSpPr>
        <a:xfrm>
          <a:off x="0" y="0"/>
          <a:ext cx="0" cy="0"/>
          <a:chOff x="0" y="0"/>
          <a:chExt cx="0" cy="0"/>
        </a:xfrm>
      </p:grpSpPr>
      <p:sp>
        <p:nvSpPr>
          <p:cNvPr id="10" name="Rectangle 5"/>
          <p:cNvSpPr>
            <a:spLocks noChangeArrowheads="1"/>
          </p:cNvSpPr>
          <p:nvPr/>
        </p:nvSpPr>
        <p:spPr bwMode="white">
          <a:xfrm>
            <a:off x="6540503" y="0"/>
            <a:ext cx="5651496" cy="6858000"/>
          </a:xfrm>
          <a:custGeom>
            <a:avLst/>
            <a:gdLst/>
            <a:ahLst/>
            <a:cxnLst/>
            <a:rect l="l" t="t" r="r" b="b"/>
            <a:pathLst>
              <a:path w="4238622" h="6858000">
                <a:moveTo>
                  <a:pt x="0" y="0"/>
                </a:moveTo>
                <a:lnTo>
                  <a:pt x="4086222" y="0"/>
                </a:lnTo>
                <a:lnTo>
                  <a:pt x="4237035" y="0"/>
                </a:lnTo>
                <a:lnTo>
                  <a:pt x="4238622" y="0"/>
                </a:lnTo>
                <a:lnTo>
                  <a:pt x="4238622" y="6858000"/>
                </a:lnTo>
                <a:lnTo>
                  <a:pt x="4237035" y="6858000"/>
                </a:lnTo>
                <a:lnTo>
                  <a:pt x="4086222" y="6858000"/>
                </a:lnTo>
                <a:lnTo>
                  <a:pt x="254000" y="6858000"/>
                </a:lnTo>
                <a:lnTo>
                  <a:pt x="892175" y="433705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11" name="Freeform 6"/>
          <p:cNvSpPr>
            <a:spLocks/>
          </p:cNvSpPr>
          <p:nvPr/>
        </p:nvSpPr>
        <p:spPr bwMode="auto">
          <a:xfrm>
            <a:off x="6256868"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innerShdw blurRad="635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12" name="Freeform 7"/>
          <p:cNvSpPr>
            <a:spLocks/>
          </p:cNvSpPr>
          <p:nvPr/>
        </p:nvSpPr>
        <p:spPr bwMode="auto">
          <a:xfrm>
            <a:off x="6062136" y="0"/>
            <a:ext cx="1528232" cy="6858000"/>
          </a:xfrm>
          <a:custGeom>
            <a:avLst/>
            <a:gdLst/>
            <a:ahLst/>
            <a:cxnLst/>
            <a:rect l="l" t="t" r="r" b="b"/>
            <a:pathLst>
              <a:path w="1146174" h="6858000">
                <a:moveTo>
                  <a:pt x="0" y="0"/>
                </a:moveTo>
                <a:lnTo>
                  <a:pt x="253999" y="0"/>
                </a:lnTo>
                <a:lnTo>
                  <a:pt x="1146174" y="4337050"/>
                </a:lnTo>
                <a:lnTo>
                  <a:pt x="511174" y="6858000"/>
                </a:lnTo>
                <a:lnTo>
                  <a:pt x="254000" y="6858000"/>
                </a:lnTo>
                <a:lnTo>
                  <a:pt x="892175" y="4337050"/>
                </a:lnTo>
                <a:close/>
              </a:path>
            </a:pathLst>
          </a:custGeom>
          <a:solidFill>
            <a:schemeClr val="accent1"/>
          </a:solidFill>
          <a:ln>
            <a:noFill/>
          </a:ln>
          <a:effectLst>
            <a:innerShdw blurRad="1778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2" name="Title 1"/>
          <p:cNvSpPr>
            <a:spLocks noGrp="1"/>
          </p:cNvSpPr>
          <p:nvPr>
            <p:ph type="ctrTitle"/>
          </p:nvPr>
        </p:nvSpPr>
        <p:spPr>
          <a:xfrm>
            <a:off x="1284394" y="2148840"/>
            <a:ext cx="5120640" cy="2560320"/>
          </a:xfrm>
        </p:spPr>
        <p:txBody>
          <a:bodyPr anchor="b">
            <a:normAutofit/>
          </a:bodyPr>
          <a:lstStyle>
            <a:lvl1pPr algn="l">
              <a:defRPr sz="4000">
                <a:solidFill>
                  <a:schemeClr val="tx1"/>
                </a:solidFill>
                <a:latin typeface="Tw Cen MT Condensed Extra Bold" panose="020B0803020202020204" pitchFamily="34" charset="0"/>
              </a:defRPr>
            </a:lvl1pPr>
          </a:lstStyle>
          <a:p>
            <a:r>
              <a:rPr lang="en-US"/>
              <a:t>Click to edit Master title style</a:t>
            </a:r>
          </a:p>
        </p:txBody>
      </p:sp>
      <p:sp>
        <p:nvSpPr>
          <p:cNvPr id="15" name="Picture Placeholder 14"/>
          <p:cNvSpPr>
            <a:spLocks noGrp="1"/>
          </p:cNvSpPr>
          <p:nvPr>
            <p:ph type="pic" sz="quarter" idx="10"/>
          </p:nvPr>
        </p:nvSpPr>
        <p:spPr>
          <a:xfrm>
            <a:off x="6743703" y="0"/>
            <a:ext cx="5448297" cy="6858000"/>
          </a:xfrm>
          <a:custGeom>
            <a:avLst/>
            <a:gdLst>
              <a:gd name="connsiteX0" fmla="*/ 0 w 5448297"/>
              <a:gd name="connsiteY0" fmla="*/ 0 h 6858000"/>
              <a:gd name="connsiteX1" fmla="*/ 5448297 w 5448297"/>
              <a:gd name="connsiteY1" fmla="*/ 0 h 6858000"/>
              <a:gd name="connsiteX2" fmla="*/ 5448297 w 5448297"/>
              <a:gd name="connsiteY2" fmla="*/ 6858000 h 6858000"/>
              <a:gd name="connsiteX3" fmla="*/ 338667 w 5448297"/>
              <a:gd name="connsiteY3" fmla="*/ 6858000 h 6858000"/>
              <a:gd name="connsiteX4" fmla="*/ 1185333 w 5448297"/>
              <a:gd name="connsiteY4" fmla="*/ 433705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48297" h="6858000">
                <a:moveTo>
                  <a:pt x="0" y="0"/>
                </a:moveTo>
                <a:lnTo>
                  <a:pt x="5448297" y="0"/>
                </a:lnTo>
                <a:lnTo>
                  <a:pt x="5448297" y="6858000"/>
                </a:lnTo>
                <a:lnTo>
                  <a:pt x="338667" y="6858000"/>
                </a:lnTo>
                <a:lnTo>
                  <a:pt x="1185333" y="4337050"/>
                </a:lnTo>
                <a:close/>
              </a:path>
            </a:pathLst>
          </a:custGeom>
          <a:noFill/>
          <a:ln>
            <a:noFill/>
          </a:ln>
        </p:spPr>
        <p:txBody>
          <a:bodyPr wrap="square" tIns="365760">
            <a:noAutofit/>
          </a:bodyPr>
          <a:lstStyle>
            <a:lvl1pPr marL="0" indent="0" algn="ctr">
              <a:buNone/>
              <a:defRPr sz="2800">
                <a:solidFill>
                  <a:schemeClr val="bg1"/>
                </a:solidFill>
              </a:defRPr>
            </a:lvl1pPr>
          </a:lstStyle>
          <a:p>
            <a:endParaRPr lang="en-US"/>
          </a:p>
        </p:txBody>
      </p:sp>
    </p:spTree>
    <p:extLst>
      <p:ext uri="{BB962C8B-B14F-4D97-AF65-F5344CB8AC3E}">
        <p14:creationId xmlns:p14="http://schemas.microsoft.com/office/powerpoint/2010/main" val="3977857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5"/>
          <p:cNvSpPr>
            <a:spLocks noChangeArrowheads="1"/>
          </p:cNvSpPr>
          <p:nvPr/>
        </p:nvSpPr>
        <p:spPr bwMode="white">
          <a:xfrm>
            <a:off x="9622368" y="0"/>
            <a:ext cx="2569632" cy="6858000"/>
          </a:xfrm>
          <a:custGeom>
            <a:avLst/>
            <a:gdLst/>
            <a:ahLst/>
            <a:cxnLst/>
            <a:rect l="l" t="t" r="r" b="b"/>
            <a:pathLst>
              <a:path w="1927224" h="6858000">
                <a:moveTo>
                  <a:pt x="0" y="0"/>
                </a:moveTo>
                <a:lnTo>
                  <a:pt x="1927224" y="0"/>
                </a:lnTo>
                <a:lnTo>
                  <a:pt x="1927224" y="6858000"/>
                </a:lnTo>
                <a:lnTo>
                  <a:pt x="254000" y="6858000"/>
                </a:lnTo>
                <a:lnTo>
                  <a:pt x="892175" y="433705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8" name="Freeform 6"/>
          <p:cNvSpPr>
            <a:spLocks/>
          </p:cNvSpPr>
          <p:nvPr/>
        </p:nvSpPr>
        <p:spPr bwMode="auto">
          <a:xfrm>
            <a:off x="9237132" y="0"/>
            <a:ext cx="1672169" cy="6858000"/>
          </a:xfrm>
          <a:custGeom>
            <a:avLst/>
            <a:gdLst/>
            <a:ahLst/>
            <a:cxnLst/>
            <a:rect l="l" t="t" r="r" b="b"/>
            <a:pathLst>
              <a:path w="1254127" h="6858000">
                <a:moveTo>
                  <a:pt x="0" y="0"/>
                </a:moveTo>
                <a:lnTo>
                  <a:pt x="365127" y="0"/>
                </a:lnTo>
                <a:lnTo>
                  <a:pt x="1254127" y="4337050"/>
                </a:lnTo>
                <a:lnTo>
                  <a:pt x="619127" y="6858000"/>
                </a:lnTo>
                <a:lnTo>
                  <a:pt x="257175" y="6858000"/>
                </a:lnTo>
                <a:lnTo>
                  <a:pt x="892175" y="4337050"/>
                </a:lnTo>
                <a:close/>
              </a:path>
            </a:pathLst>
          </a:custGeom>
          <a:solidFill>
            <a:schemeClr val="accent2"/>
          </a:solidFill>
          <a:ln>
            <a:noFill/>
          </a:ln>
          <a:effectLst>
            <a:outerShdw blurRad="101600" dist="50800" algn="l" rotWithShape="0">
              <a:prstClr val="black">
                <a:alpha val="25000"/>
              </a:prstClr>
            </a:out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9" name="Freeform 7"/>
          <p:cNvSpPr>
            <a:spLocks/>
          </p:cNvSpPr>
          <p:nvPr/>
        </p:nvSpPr>
        <p:spPr bwMode="auto">
          <a:xfrm>
            <a:off x="9173633" y="0"/>
            <a:ext cx="1460499" cy="6858000"/>
          </a:xfrm>
          <a:custGeom>
            <a:avLst/>
            <a:gdLst/>
            <a:ahLst/>
            <a:cxnLst/>
            <a:rect l="l" t="t" r="r" b="b"/>
            <a:pathLst>
              <a:path w="1095374" h="685800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outerShdw blurRad="101600" dist="50800" algn="l" rotWithShape="0">
              <a:prstClr val="black">
                <a:alpha val="25000"/>
              </a:prstClr>
            </a:out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10" name="Freeform 7"/>
          <p:cNvSpPr>
            <a:spLocks/>
          </p:cNvSpPr>
          <p:nvPr/>
        </p:nvSpPr>
        <p:spPr bwMode="auto">
          <a:xfrm>
            <a:off x="9173633" y="0"/>
            <a:ext cx="1460499" cy="6858000"/>
          </a:xfrm>
          <a:custGeom>
            <a:avLst/>
            <a:gdLst/>
            <a:ahLst/>
            <a:cxnLst/>
            <a:rect l="l" t="t" r="r" b="b"/>
            <a:pathLst>
              <a:path w="1095374" h="6858000">
                <a:moveTo>
                  <a:pt x="0" y="0"/>
                </a:moveTo>
                <a:lnTo>
                  <a:pt x="203199" y="0"/>
                </a:lnTo>
                <a:lnTo>
                  <a:pt x="1095374" y="4337050"/>
                </a:lnTo>
                <a:lnTo>
                  <a:pt x="460374" y="6858000"/>
                </a:lnTo>
                <a:lnTo>
                  <a:pt x="257175" y="6858000"/>
                </a:lnTo>
                <a:lnTo>
                  <a:pt x="892175" y="4337050"/>
                </a:lnTo>
                <a:close/>
              </a:path>
            </a:pathLst>
          </a:custGeom>
          <a:solidFill>
            <a:schemeClr val="accent1"/>
          </a:solidFill>
          <a:ln>
            <a:noFill/>
          </a:ln>
          <a:effectLst>
            <a:innerShdw blurRad="63500" dist="50800" dir="10800000">
              <a:prstClr val="black">
                <a:alpha val="50000"/>
              </a:prstClr>
            </a:innerShdw>
          </a:effectLst>
        </p:spPr>
        <p:txBody>
          <a:bodyPr vert="horz" wrap="square" lIns="91440" tIns="45720" rIns="91440" bIns="45720" numCol="1" anchor="t" anchorCtr="0" compatLnSpc="1">
            <a:prstTxWarp prst="textNoShape">
              <a:avLst/>
            </a:prstTxWarp>
          </a:bodyPr>
          <a:lstStyle/>
          <a:p>
            <a:pPr lvl="0"/>
            <a:endParaRPr lang="en-US" sz="1800"/>
          </a:p>
        </p:txBody>
      </p:sp>
      <p:sp>
        <p:nvSpPr>
          <p:cNvPr id="2" name="Title 1"/>
          <p:cNvSpPr>
            <a:spLocks noGrp="1"/>
          </p:cNvSpPr>
          <p:nvPr>
            <p:ph type="title"/>
          </p:nvPr>
        </p:nvSpPr>
        <p:spPr>
          <a:xfrm>
            <a:off x="1295398" y="2914650"/>
            <a:ext cx="8046720" cy="1557338"/>
          </a:xfrm>
        </p:spPr>
        <p:txBody>
          <a:bodyPr anchor="b">
            <a:normAutofit/>
          </a:bodyPr>
          <a:lstStyle>
            <a:lvl1pPr>
              <a:defRPr sz="3200">
                <a:solidFill>
                  <a:schemeClr val="tx1"/>
                </a:solidFill>
                <a:latin typeface="Tw Cen MT Condensed Extra Bold" panose="020B0803020202020204" pitchFamily="34" charset="0"/>
              </a:defRPr>
            </a:lvl1pPr>
          </a:lstStyle>
          <a:p>
            <a:r>
              <a:rPr lang="en-US"/>
              <a:t>Click to edit Master title style</a:t>
            </a:r>
          </a:p>
        </p:txBody>
      </p:sp>
      <p:sp>
        <p:nvSpPr>
          <p:cNvPr id="3" name="Text Placeholder 2"/>
          <p:cNvSpPr>
            <a:spLocks noGrp="1"/>
          </p:cNvSpPr>
          <p:nvPr>
            <p:ph type="body" idx="1"/>
          </p:nvPr>
        </p:nvSpPr>
        <p:spPr>
          <a:xfrm>
            <a:off x="1295398" y="4589463"/>
            <a:ext cx="8046718" cy="1011237"/>
          </a:xfrm>
        </p:spPr>
        <p:txBody>
          <a:bodyPr/>
          <a:lstStyle>
            <a:lvl1pPr marL="0" indent="0">
              <a:spcBef>
                <a:spcPts val="1200"/>
              </a:spcBef>
              <a:buNone/>
              <a:defRPr sz="2400">
                <a:solidFill>
                  <a:schemeClr val="tx1"/>
                </a:solidFill>
                <a:latin typeface="Cambria" panose="020405030504060302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82024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a:t>Click to edit Master title style</a:t>
            </a:r>
          </a:p>
        </p:txBody>
      </p:sp>
      <p:sp>
        <p:nvSpPr>
          <p:cNvPr id="3" name="Content Placeholder 2"/>
          <p:cNvSpPr>
            <a:spLocks noGrp="1"/>
          </p:cNvSpPr>
          <p:nvPr>
            <p:ph sz="half" idx="1"/>
          </p:nvPr>
        </p:nvSpPr>
        <p:spPr/>
        <p:txBody>
          <a:bodyPr/>
          <a:lstStyle>
            <a:lvl1pPr>
              <a:defRPr>
                <a:latin typeface="Cambria" panose="02040503050406030204" pitchFamily="18" charset="0"/>
              </a:defRPr>
            </a:lvl1pPr>
            <a:lvl2pPr>
              <a:defRPr>
                <a:latin typeface="Cambria" panose="02040503050406030204" pitchFamily="18" charset="0"/>
              </a:defRPr>
            </a:lvl2pPr>
            <a:lvl3pPr>
              <a:defRPr>
                <a:latin typeface="Cambria" panose="02040503050406030204" pitchFamily="18" charset="0"/>
              </a:defRPr>
            </a:lvl3pPr>
            <a:lvl4pPr>
              <a:defRPr>
                <a:latin typeface="Cambria" panose="02040503050406030204" pitchFamily="18" charset="0"/>
              </a:defRPr>
            </a:lvl4pPr>
            <a:lvl5pPr>
              <a:defRPr>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24600" y="1828799"/>
            <a:ext cx="4572000" cy="4343401"/>
          </a:xfrm>
        </p:spPr>
        <p:txBody>
          <a:bodyPr/>
          <a:lstStyle>
            <a:lvl1pPr>
              <a:defRPr>
                <a:latin typeface="Cambria" panose="02040503050406030204" pitchFamily="18" charset="0"/>
              </a:defRPr>
            </a:lvl1pPr>
            <a:lvl2pPr>
              <a:defRPr>
                <a:latin typeface="Cambria" panose="02040503050406030204" pitchFamily="18" charset="0"/>
              </a:defRPr>
            </a:lvl2pPr>
            <a:lvl3pPr>
              <a:defRPr>
                <a:latin typeface="Cambria" panose="02040503050406030204" pitchFamily="18" charset="0"/>
              </a:defRPr>
            </a:lvl3pPr>
            <a:lvl4pPr>
              <a:defRPr>
                <a:latin typeface="Cambria" panose="02040503050406030204" pitchFamily="18" charset="0"/>
              </a:defRPr>
            </a:lvl4pPr>
            <a:lvl5pPr>
              <a:defRPr>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497021">
            <a:off x="196396" y="237662"/>
            <a:ext cx="904995" cy="1054322"/>
          </a:xfrm>
          <a:prstGeom prst="rect">
            <a:avLst/>
          </a:prstGeom>
        </p:spPr>
      </p:pic>
    </p:spTree>
    <p:extLst>
      <p:ext uri="{BB962C8B-B14F-4D97-AF65-F5344CB8AC3E}">
        <p14:creationId xmlns:p14="http://schemas.microsoft.com/office/powerpoint/2010/main" val="3494939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55134"/>
            <a:ext cx="9601200" cy="1036850"/>
          </a:xfrm>
        </p:spPr>
        <p:txBody>
          <a:bodyPr/>
          <a:lstStyle/>
          <a:p>
            <a:r>
              <a:rPr lang="en-US"/>
              <a:t>Click to edit Master title style</a:t>
            </a:r>
          </a:p>
        </p:txBody>
      </p:sp>
      <p:sp>
        <p:nvSpPr>
          <p:cNvPr id="3" name="Text Placeholder 2"/>
          <p:cNvSpPr>
            <a:spLocks noGrp="1"/>
          </p:cNvSpPr>
          <p:nvPr>
            <p:ph type="body" idx="1"/>
          </p:nvPr>
        </p:nvSpPr>
        <p:spPr>
          <a:xfrm>
            <a:off x="1295400" y="1828800"/>
            <a:ext cx="4572000" cy="850392"/>
          </a:xfrm>
        </p:spPr>
        <p:txBody>
          <a:bodyPr anchor="ctr">
            <a:normAutofit/>
          </a:bodyPr>
          <a:lstStyle>
            <a:lvl1pPr marL="0" indent="0">
              <a:buNone/>
              <a:defRPr sz="2600" b="0">
                <a:latin typeface="Tw Cen MT Condensed Extra Bold" panose="020B08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2705100"/>
            <a:ext cx="4572000" cy="3467100"/>
          </a:xfrm>
        </p:spPr>
        <p:txBody>
          <a:bodyPr>
            <a:normAutofit/>
          </a:bodyPr>
          <a:lstStyle>
            <a:lvl1pPr>
              <a:defRPr sz="2400">
                <a:latin typeface="+mj-lt"/>
              </a:defRPr>
            </a:lvl1pPr>
            <a:lvl2pPr>
              <a:defRPr sz="2000">
                <a:latin typeface="+mj-lt"/>
              </a:defRPr>
            </a:lvl2pPr>
            <a:lvl3pPr>
              <a:defRPr sz="1800">
                <a:latin typeface="+mj-lt"/>
              </a:defRPr>
            </a:lvl3pPr>
            <a:lvl4pPr>
              <a:defRPr sz="1600">
                <a:latin typeface="+mj-lt"/>
              </a:defRPr>
            </a:lvl4pPr>
            <a:lvl5pPr>
              <a:defRPr sz="16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24600" y="1828800"/>
            <a:ext cx="4572000" cy="847725"/>
          </a:xfrm>
        </p:spPr>
        <p:txBody>
          <a:bodyPr anchor="ctr">
            <a:normAutofit/>
          </a:bodyPr>
          <a:lstStyle>
            <a:lvl1pPr marL="0" indent="0">
              <a:buNone/>
              <a:defRPr sz="2600" b="0">
                <a:latin typeface="Tw Cen MT Condensed Extra Bold" panose="020B0803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2705100"/>
            <a:ext cx="4572000" cy="346710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497021">
            <a:off x="196396" y="237662"/>
            <a:ext cx="904995" cy="1054322"/>
          </a:xfrm>
          <a:prstGeom prst="rect">
            <a:avLst/>
          </a:prstGeom>
        </p:spPr>
      </p:pic>
    </p:spTree>
    <p:extLst>
      <p:ext uri="{BB962C8B-B14F-4D97-AF65-F5344CB8AC3E}">
        <p14:creationId xmlns:p14="http://schemas.microsoft.com/office/powerpoint/2010/main" val="2761969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a:lvl1pPr>
          </a:lstStyle>
          <a:p>
            <a:r>
              <a:rPr lang="en-US"/>
              <a:t>Click to edit Master title style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497021">
            <a:off x="196396" y="237662"/>
            <a:ext cx="904995" cy="1054322"/>
          </a:xfrm>
          <a:prstGeom prst="rect">
            <a:avLst/>
          </a:prstGeom>
        </p:spPr>
      </p:pic>
    </p:spTree>
    <p:extLst>
      <p:ext uri="{BB962C8B-B14F-4D97-AF65-F5344CB8AC3E}">
        <p14:creationId xmlns:p14="http://schemas.microsoft.com/office/powerpoint/2010/main" val="293555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4634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4728209" y="1828800"/>
            <a:ext cx="6126480" cy="4343400"/>
          </a:xfrm>
        </p:spPr>
        <p:txBody>
          <a:bodyPr>
            <a:normAutofit/>
          </a:bodyPr>
          <a:lstStyle>
            <a:lvl1pPr>
              <a:defRPr sz="2400">
                <a:latin typeface="+mj-lt"/>
              </a:defRPr>
            </a:lvl1pPr>
            <a:lvl2pPr>
              <a:defRPr sz="2000">
                <a:latin typeface="+mj-lt"/>
              </a:defRPr>
            </a:lvl2pPr>
            <a:lvl3pPr>
              <a:defRPr sz="1800">
                <a:latin typeface="+mj-lt"/>
              </a:defRPr>
            </a:lvl3pPr>
            <a:lvl4pPr>
              <a:defRPr sz="1600">
                <a:latin typeface="+mj-lt"/>
              </a:defRPr>
            </a:lvl4pPr>
            <a:lvl5pPr>
              <a:defRPr sz="1600">
                <a:latin typeface="+mj-lt"/>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95400" y="1828800"/>
            <a:ext cx="3017520" cy="4343400"/>
          </a:xfrm>
        </p:spPr>
        <p:txBody>
          <a:bodyPr anchor="ctr">
            <a:normAutofit/>
          </a:bodyPr>
          <a:lstStyle>
            <a:lvl1pPr marL="0" indent="0">
              <a:spcBef>
                <a:spcPts val="1200"/>
              </a:spcBef>
              <a:buNone/>
              <a:defRPr sz="20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791449" y="6374999"/>
            <a:ext cx="1480705" cy="274320"/>
          </a:xfrm>
          <a:prstGeom prst="rect">
            <a:avLst/>
          </a:prstGeom>
        </p:spPr>
        <p:txBody>
          <a:bodyPr/>
          <a:lstStyle/>
          <a:p>
            <a:endParaRPr lang="en-US"/>
          </a:p>
        </p:txBody>
      </p:sp>
      <p:sp>
        <p:nvSpPr>
          <p:cNvPr id="6" name="Footer Placeholder 5"/>
          <p:cNvSpPr>
            <a:spLocks noGrp="1"/>
          </p:cNvSpPr>
          <p:nvPr>
            <p:ph type="ftr" sz="quarter" idx="11"/>
          </p:nvPr>
        </p:nvSpPr>
        <p:spPr>
          <a:xfrm>
            <a:off x="1295399" y="6374999"/>
            <a:ext cx="6243203"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9525000" y="6374999"/>
            <a:ext cx="1371600" cy="274320"/>
          </a:xfrm>
          <a:prstGeom prst="rect">
            <a:avLst/>
          </a:prstGeom>
        </p:spPr>
        <p:txBody>
          <a:bodyPr/>
          <a:lstStyle/>
          <a:p>
            <a:fld id="{A7F8E3F6-DE14-48B2-B2BC-6FABA9630FB8}"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497021">
            <a:off x="196396" y="237662"/>
            <a:ext cx="904995" cy="1054322"/>
          </a:xfrm>
          <a:prstGeom prst="rect">
            <a:avLst/>
          </a:prstGeom>
        </p:spPr>
      </p:pic>
    </p:spTree>
    <p:extLst>
      <p:ext uri="{BB962C8B-B14F-4D97-AF65-F5344CB8AC3E}">
        <p14:creationId xmlns:p14="http://schemas.microsoft.com/office/powerpoint/2010/main" val="3015454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55134"/>
            <a:ext cx="9601200" cy="1036850"/>
          </a:xfrm>
        </p:spPr>
        <p:txBody>
          <a:bodyPr anchor="b">
            <a:normAutofit/>
          </a:bodyPr>
          <a:lstStyle>
            <a:lvl1pPr>
              <a:defRPr sz="2800"/>
            </a:lvl1pPr>
          </a:lstStyle>
          <a:p>
            <a:r>
              <a:rPr lang="en-US"/>
              <a:t>Click to edit Master title style</a:t>
            </a:r>
          </a:p>
        </p:txBody>
      </p:sp>
      <p:sp>
        <p:nvSpPr>
          <p:cNvPr id="3" name="Picture Placeholder 2"/>
          <p:cNvSpPr>
            <a:spLocks noGrp="1"/>
          </p:cNvSpPr>
          <p:nvPr>
            <p:ph type="pic" idx="1"/>
          </p:nvPr>
        </p:nvSpPr>
        <p:spPr>
          <a:xfrm>
            <a:off x="4724400" y="1828801"/>
            <a:ext cx="6172200" cy="4343400"/>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295400" y="1828800"/>
            <a:ext cx="3017520" cy="4343400"/>
          </a:xfrm>
        </p:spPr>
        <p:txBody>
          <a:bodyPr anchor="ctr">
            <a:normAutofit/>
          </a:bodyPr>
          <a:lstStyle>
            <a:lvl1pPr marL="0" indent="0">
              <a:spcBef>
                <a:spcPts val="1200"/>
              </a:spcBef>
              <a:buNone/>
              <a:defRPr sz="20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497021">
            <a:off x="196396" y="237662"/>
            <a:ext cx="904995" cy="1054322"/>
          </a:xfrm>
          <a:prstGeom prst="rect">
            <a:avLst/>
          </a:prstGeom>
        </p:spPr>
      </p:pic>
    </p:spTree>
    <p:extLst>
      <p:ext uri="{BB962C8B-B14F-4D97-AF65-F5344CB8AC3E}">
        <p14:creationId xmlns:p14="http://schemas.microsoft.com/office/powerpoint/2010/main" val="2394621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Two Pictures with Captions">
    <p:spTree>
      <p:nvGrpSpPr>
        <p:cNvPr id="1" name=""/>
        <p:cNvGrpSpPr/>
        <p:nvPr/>
      </p:nvGrpSpPr>
      <p:grpSpPr>
        <a:xfrm>
          <a:off x="0" y="0"/>
          <a:ext cx="0" cy="0"/>
          <a:chOff x="0" y="0"/>
          <a:chExt cx="0" cy="0"/>
        </a:xfrm>
      </p:grpSpPr>
      <p:sp>
        <p:nvSpPr>
          <p:cNvPr id="9" name="Rectangle 8"/>
          <p:cNvSpPr/>
          <p:nvPr/>
        </p:nvSpPr>
        <p:spPr>
          <a:xfrm>
            <a:off x="1295400" y="5257800"/>
            <a:ext cx="457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95400" y="255134"/>
            <a:ext cx="9601200" cy="1036850"/>
          </a:xfrm>
        </p:spPr>
        <p:txBody>
          <a:bodyPr anchor="b">
            <a:normAutofit/>
          </a:bodyPr>
          <a:lstStyle>
            <a:lvl1pPr>
              <a:defRPr sz="2800"/>
            </a:lvl1pPr>
          </a:lstStyle>
          <a:p>
            <a:r>
              <a:rPr lang="en-US"/>
              <a:t>Click to edit Master title style</a:t>
            </a:r>
          </a:p>
        </p:txBody>
      </p:sp>
      <p:sp>
        <p:nvSpPr>
          <p:cNvPr id="4" name="Text Placeholder 3"/>
          <p:cNvSpPr>
            <a:spLocks noGrp="1"/>
          </p:cNvSpPr>
          <p:nvPr>
            <p:ph type="body" sz="half" idx="2"/>
          </p:nvPr>
        </p:nvSpPr>
        <p:spPr>
          <a:xfrm>
            <a:off x="1371273" y="5333098"/>
            <a:ext cx="4420252" cy="839102"/>
          </a:xfrm>
        </p:spPr>
        <p:txBody>
          <a:bodyPr anchor="t">
            <a:normAutofit/>
          </a:bodyPr>
          <a:lstStyle>
            <a:lvl1pPr marL="0" indent="0">
              <a:spcBef>
                <a:spcPts val="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791449" y="6374999"/>
            <a:ext cx="1480705" cy="274320"/>
          </a:xfrm>
          <a:prstGeom prst="rect">
            <a:avLst/>
          </a:prstGeom>
        </p:spPr>
        <p:txBody>
          <a:bodyPr/>
          <a:lstStyle/>
          <a:p>
            <a:endParaRPr lang="en-US"/>
          </a:p>
        </p:txBody>
      </p:sp>
      <p:sp>
        <p:nvSpPr>
          <p:cNvPr id="6" name="Footer Placeholder 5"/>
          <p:cNvSpPr>
            <a:spLocks noGrp="1"/>
          </p:cNvSpPr>
          <p:nvPr>
            <p:ph type="ftr" sz="quarter" idx="11"/>
          </p:nvPr>
        </p:nvSpPr>
        <p:spPr>
          <a:xfrm>
            <a:off x="1295399" y="6374999"/>
            <a:ext cx="6243203"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9525000" y="6374999"/>
            <a:ext cx="1371600" cy="274320"/>
          </a:xfrm>
          <a:prstGeom prst="rect">
            <a:avLst/>
          </a:prstGeom>
        </p:spPr>
        <p:txBody>
          <a:bodyPr/>
          <a:lstStyle/>
          <a:p>
            <a:fld id="{A7F8E3F6-DE14-48B2-B2BC-6FABA9630FB8}" type="slidenum">
              <a:rPr lang="en-US" smtClean="0"/>
              <a:t>‹#›</a:t>
            </a:fld>
            <a:endParaRPr lang="en-US"/>
          </a:p>
        </p:txBody>
      </p:sp>
      <p:sp>
        <p:nvSpPr>
          <p:cNvPr id="10" name="Rectangle 9"/>
          <p:cNvSpPr/>
          <p:nvPr/>
        </p:nvSpPr>
        <p:spPr>
          <a:xfrm>
            <a:off x="6324599" y="5257800"/>
            <a:ext cx="457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295400" y="5257800"/>
            <a:ext cx="4572000" cy="548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a:off x="6324599" y="5257800"/>
            <a:ext cx="4572000" cy="548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ext Placeholder 3"/>
          <p:cNvSpPr>
            <a:spLocks noGrp="1"/>
          </p:cNvSpPr>
          <p:nvPr>
            <p:ph type="body" sz="half" idx="14"/>
          </p:nvPr>
        </p:nvSpPr>
        <p:spPr>
          <a:xfrm>
            <a:off x="6412954" y="5333098"/>
            <a:ext cx="4420252" cy="839102"/>
          </a:xfrm>
        </p:spPr>
        <p:txBody>
          <a:bodyPr anchor="t">
            <a:normAutofit/>
          </a:bodyPr>
          <a:lstStyle>
            <a:lvl1pPr marL="0" indent="0">
              <a:spcBef>
                <a:spcPts val="0"/>
              </a:spcBef>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p:cNvSpPr>
            <a:spLocks noGrp="1"/>
          </p:cNvSpPr>
          <p:nvPr>
            <p:ph type="pic" idx="1"/>
          </p:nvPr>
        </p:nvSpPr>
        <p:spPr>
          <a:xfrm>
            <a:off x="1295400" y="1828801"/>
            <a:ext cx="4572000" cy="3428999"/>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Picture Placeholder 2"/>
          <p:cNvSpPr>
            <a:spLocks noGrp="1"/>
          </p:cNvSpPr>
          <p:nvPr>
            <p:ph type="pic" idx="13"/>
          </p:nvPr>
        </p:nvSpPr>
        <p:spPr>
          <a:xfrm>
            <a:off x="6324600" y="1828801"/>
            <a:ext cx="4572000" cy="3428999"/>
          </a:xfrm>
        </p:spPr>
        <p:txBody>
          <a:bodyPr tIns="2743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497021">
            <a:off x="196396" y="237662"/>
            <a:ext cx="904995" cy="1054322"/>
          </a:xfrm>
          <a:prstGeom prst="rect">
            <a:avLst/>
          </a:prstGeom>
        </p:spPr>
      </p:pic>
    </p:spTree>
    <p:extLst>
      <p:ext uri="{BB962C8B-B14F-4D97-AF65-F5344CB8AC3E}">
        <p14:creationId xmlns:p14="http://schemas.microsoft.com/office/powerpoint/2010/main" val="1644165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791449" y="6374999"/>
            <a:ext cx="1480705" cy="274320"/>
          </a:xfrm>
          <a:prstGeom prst="rect">
            <a:avLst/>
          </a:prstGeom>
        </p:spPr>
        <p:txBody>
          <a:bodyPr/>
          <a:lstStyle/>
          <a:p>
            <a:endParaRPr lang="en-US"/>
          </a:p>
        </p:txBody>
      </p:sp>
      <p:sp>
        <p:nvSpPr>
          <p:cNvPr id="5" name="Footer Placeholder 4"/>
          <p:cNvSpPr>
            <a:spLocks noGrp="1"/>
          </p:cNvSpPr>
          <p:nvPr>
            <p:ph type="ftr" sz="quarter" idx="11"/>
          </p:nvPr>
        </p:nvSpPr>
        <p:spPr>
          <a:xfrm>
            <a:off x="1295399" y="6374999"/>
            <a:ext cx="6243203"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9525000" y="6374999"/>
            <a:ext cx="1371600" cy="274320"/>
          </a:xfrm>
          <a:prstGeom prst="rect">
            <a:avLst/>
          </a:prstGeom>
        </p:spPr>
        <p:txBody>
          <a:bodyPr/>
          <a:lstStyle/>
          <a:p>
            <a:fld id="{A7F8E3F6-DE14-48B2-B2BC-6FABA9630FB8}"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497021">
            <a:off x="196396" y="237662"/>
            <a:ext cx="904995" cy="1054322"/>
          </a:xfrm>
          <a:prstGeom prst="rect">
            <a:avLst/>
          </a:prstGeom>
        </p:spPr>
      </p:pic>
    </p:spTree>
    <p:extLst>
      <p:ext uri="{BB962C8B-B14F-4D97-AF65-F5344CB8AC3E}">
        <p14:creationId xmlns:p14="http://schemas.microsoft.com/office/powerpoint/2010/main" val="69736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white">
          <a:xfrm rot="5400000">
            <a:off x="7562850" y="2228850"/>
            <a:ext cx="6858000" cy="24003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rot="5400000">
            <a:off x="6331230" y="3387909"/>
            <a:ext cx="6858000" cy="821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6251613" y="3387909"/>
            <a:ext cx="6858000" cy="821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9871318" y="1378252"/>
            <a:ext cx="1033272"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685800"/>
            <a:ext cx="7976754" cy="5486400"/>
          </a:xfrm>
        </p:spPr>
        <p:txBody>
          <a:bodyPr vert="eaVert"/>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791449" y="6374999"/>
            <a:ext cx="1480705" cy="274320"/>
          </a:xfrm>
          <a:prstGeom prst="rect">
            <a:avLst/>
          </a:prstGeom>
        </p:spPr>
        <p:txBody>
          <a:bodyPr/>
          <a:lstStyle/>
          <a:p>
            <a:endParaRPr lang="en-US"/>
          </a:p>
        </p:txBody>
      </p:sp>
      <p:sp>
        <p:nvSpPr>
          <p:cNvPr id="5" name="Footer Placeholder 4"/>
          <p:cNvSpPr>
            <a:spLocks noGrp="1"/>
          </p:cNvSpPr>
          <p:nvPr>
            <p:ph type="ftr" sz="quarter" idx="11"/>
          </p:nvPr>
        </p:nvSpPr>
        <p:spPr>
          <a:xfrm>
            <a:off x="1295399" y="6374999"/>
            <a:ext cx="6243203" cy="274320"/>
          </a:xfrm>
          <a:prstGeom prst="rect">
            <a:avLst/>
          </a:prstGeom>
        </p:spPr>
        <p:txBody>
          <a:bodyPr/>
          <a:lstStyle/>
          <a:p>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3899781">
            <a:off x="10097457" y="158639"/>
            <a:ext cx="904995" cy="1054322"/>
          </a:xfrm>
          <a:prstGeom prst="rect">
            <a:avLst/>
          </a:prstGeom>
        </p:spPr>
      </p:pic>
    </p:spTree>
    <p:extLst>
      <p:ext uri="{BB962C8B-B14F-4D97-AF65-F5344CB8AC3E}">
        <p14:creationId xmlns:p14="http://schemas.microsoft.com/office/powerpoint/2010/main" val="350151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12" name="Picture Placeholder 11"/>
          <p:cNvSpPr>
            <a:spLocks noGrp="1"/>
          </p:cNvSpPr>
          <p:nvPr>
            <p:ph type="pic" sz="quarter" idx="11"/>
          </p:nvPr>
        </p:nvSpPr>
        <p:spPr>
          <a:xfrm>
            <a:off x="0" y="2058987"/>
            <a:ext cx="1470025" cy="3886359"/>
          </a:xfrm>
        </p:spPr>
        <p:txBody>
          <a:bodyPr/>
          <a:lstStyle/>
          <a:p>
            <a:endParaRPr lang="en-US"/>
          </a:p>
        </p:txBody>
      </p:sp>
      <p:sp>
        <p:nvSpPr>
          <p:cNvPr id="14" name="Picture Placeholder 13"/>
          <p:cNvSpPr>
            <a:spLocks noGrp="1"/>
          </p:cNvSpPr>
          <p:nvPr>
            <p:ph type="pic" sz="quarter" idx="12"/>
          </p:nvPr>
        </p:nvSpPr>
        <p:spPr>
          <a:xfrm>
            <a:off x="8930069" y="2058988"/>
            <a:ext cx="3261931" cy="3886358"/>
          </a:xfrm>
        </p:spPr>
        <p:txBody>
          <a:bodyPr/>
          <a:lstStyle/>
          <a:p>
            <a:endParaRPr lang="en-US"/>
          </a:p>
        </p:txBody>
      </p:sp>
    </p:spTree>
    <p:extLst>
      <p:ext uri="{BB962C8B-B14F-4D97-AF65-F5344CB8AC3E}">
        <p14:creationId xmlns:p14="http://schemas.microsoft.com/office/powerpoint/2010/main" val="4167784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8F207-CF19-A54F-ABBB-D934E6A06614}"/>
              </a:ext>
            </a:extLst>
          </p:cNvPr>
          <p:cNvSpPr>
            <a:spLocks noGrp="1"/>
          </p:cNvSpPr>
          <p:nvPr>
            <p:ph type="ctrTitle"/>
          </p:nvPr>
        </p:nvSpPr>
        <p:spPr>
          <a:xfrm>
            <a:off x="1524000" y="914400"/>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EA17D9-D0F5-CC40-9F87-7C17DBBDCE3A}"/>
              </a:ext>
            </a:extLst>
          </p:cNvPr>
          <p:cNvSpPr>
            <a:spLocks noGrp="1"/>
          </p:cNvSpPr>
          <p:nvPr>
            <p:ph type="subTitle" idx="1"/>
          </p:nvPr>
        </p:nvSpPr>
        <p:spPr>
          <a:xfrm>
            <a:off x="1524000" y="3422107"/>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Date Placeholder 3">
            <a:extLst>
              <a:ext uri="{FF2B5EF4-FFF2-40B4-BE49-F238E27FC236}">
                <a16:creationId xmlns:a16="http://schemas.microsoft.com/office/drawing/2014/main" id="{876F0139-106E-2A4C-A4D7-0BC24E8A955A}"/>
              </a:ext>
            </a:extLst>
          </p:cNvPr>
          <p:cNvSpPr>
            <a:spLocks noGrp="1"/>
          </p:cNvSpPr>
          <p:nvPr>
            <p:ph type="dt" sz="half" idx="2"/>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13" name="Slide Number Placeholder 5">
            <a:extLst>
              <a:ext uri="{FF2B5EF4-FFF2-40B4-BE49-F238E27FC236}">
                <a16:creationId xmlns:a16="http://schemas.microsoft.com/office/drawing/2014/main" id="{22F87369-B945-5D4C-BA08-B93B655CF8E4}"/>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Tree>
    <p:extLst>
      <p:ext uri="{BB962C8B-B14F-4D97-AF65-F5344CB8AC3E}">
        <p14:creationId xmlns:p14="http://schemas.microsoft.com/office/powerpoint/2010/main" val="1931580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A6689902-F536-6B48-91E5-678DDABDE55C}"/>
              </a:ext>
            </a:extLst>
          </p:cNvPr>
          <p:cNvSpPr>
            <a:spLocks noGrp="1"/>
          </p:cNvSpPr>
          <p:nvPr>
            <p:ph type="title"/>
          </p:nvPr>
        </p:nvSpPr>
        <p:spPr>
          <a:xfrm>
            <a:off x="838200" y="312398"/>
            <a:ext cx="10515600" cy="975066"/>
          </a:xfrm>
          <a:prstGeom prst="rect">
            <a:avLst/>
          </a:prstGeom>
        </p:spPr>
        <p:txBody>
          <a:bodyPr vert="horz" lIns="91440" tIns="45720" rIns="91440" bIns="45720" rtlCol="0" anchor="ctr">
            <a:normAutofit/>
          </a:bodyPr>
          <a:lstStyle/>
          <a:p>
            <a:r>
              <a:rPr lang="en-US"/>
              <a:t>Click to edit Master title style</a:t>
            </a:r>
          </a:p>
        </p:txBody>
      </p:sp>
      <p:sp>
        <p:nvSpPr>
          <p:cNvPr id="16" name="Text Placeholder 2">
            <a:extLst>
              <a:ext uri="{FF2B5EF4-FFF2-40B4-BE49-F238E27FC236}">
                <a16:creationId xmlns:a16="http://schemas.microsoft.com/office/drawing/2014/main" id="{FA9FB652-7F0F-F446-AD8C-427BE13F5F74}"/>
              </a:ext>
            </a:extLst>
          </p:cNvPr>
          <p:cNvSpPr>
            <a:spLocks noGrp="1"/>
          </p:cNvSpPr>
          <p:nvPr>
            <p:ph idx="1"/>
          </p:nvPr>
        </p:nvSpPr>
        <p:spPr>
          <a:xfrm>
            <a:off x="1018082" y="1462792"/>
            <a:ext cx="10515600" cy="40838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Date Placeholder 3">
            <a:extLst>
              <a:ext uri="{FF2B5EF4-FFF2-40B4-BE49-F238E27FC236}">
                <a16:creationId xmlns:a16="http://schemas.microsoft.com/office/drawing/2014/main" id="{A8AC17F5-4E86-EB48-AE8B-23B579E9B4EE}"/>
              </a:ext>
            </a:extLst>
          </p:cNvPr>
          <p:cNvSpPr>
            <a:spLocks noGrp="1"/>
          </p:cNvSpPr>
          <p:nvPr>
            <p:ph type="dt" sz="half" idx="2"/>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22" name="Slide Number Placeholder 5">
            <a:extLst>
              <a:ext uri="{FF2B5EF4-FFF2-40B4-BE49-F238E27FC236}">
                <a16:creationId xmlns:a16="http://schemas.microsoft.com/office/drawing/2014/main" id="{C43E6A1B-C6B1-3740-812C-0E6FC13CAC61}"/>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Tree>
    <p:extLst>
      <p:ext uri="{BB962C8B-B14F-4D97-AF65-F5344CB8AC3E}">
        <p14:creationId xmlns:p14="http://schemas.microsoft.com/office/powerpoint/2010/main" val="32801011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943DB-4E09-7348-B00D-9B36266379B1}"/>
              </a:ext>
            </a:extLst>
          </p:cNvPr>
          <p:cNvSpPr>
            <a:spLocks noGrp="1"/>
          </p:cNvSpPr>
          <p:nvPr>
            <p:ph type="title"/>
          </p:nvPr>
        </p:nvSpPr>
        <p:spPr>
          <a:xfrm>
            <a:off x="831850" y="914400"/>
            <a:ext cx="10515600" cy="1871662"/>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BE9F53-389D-1F4A-B63B-9A0F6EC480D5}"/>
              </a:ext>
            </a:extLst>
          </p:cNvPr>
          <p:cNvSpPr>
            <a:spLocks noGrp="1"/>
          </p:cNvSpPr>
          <p:nvPr>
            <p:ph type="body" idx="1"/>
          </p:nvPr>
        </p:nvSpPr>
        <p:spPr>
          <a:xfrm>
            <a:off x="831850" y="2920673"/>
            <a:ext cx="10515600" cy="1776688"/>
          </a:xfrm>
          <a:prstGeom prst="rect">
            <a:avLst/>
          </a:prstGeom>
        </p:spPr>
        <p:txBody>
          <a:bodyPr/>
          <a:lstStyle>
            <a:lvl1pPr marL="0" indent="0">
              <a:buNone/>
              <a:defRPr sz="2400">
                <a:solidFill>
                  <a:srgbClr val="3D8EC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6" name="Date Placeholder 3">
            <a:extLst>
              <a:ext uri="{FF2B5EF4-FFF2-40B4-BE49-F238E27FC236}">
                <a16:creationId xmlns:a16="http://schemas.microsoft.com/office/drawing/2014/main" id="{B3D14CA9-7BE9-1741-B2B2-D699581A34A1}"/>
              </a:ext>
            </a:extLst>
          </p:cNvPr>
          <p:cNvSpPr>
            <a:spLocks noGrp="1"/>
          </p:cNvSpPr>
          <p:nvPr>
            <p:ph type="dt" sz="half" idx="2"/>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17" name="Slide Number Placeholder 5">
            <a:extLst>
              <a:ext uri="{FF2B5EF4-FFF2-40B4-BE49-F238E27FC236}">
                <a16:creationId xmlns:a16="http://schemas.microsoft.com/office/drawing/2014/main" id="{A291D55F-8C87-2742-9BBE-19200A01D763}"/>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Tree>
    <p:extLst>
      <p:ext uri="{BB962C8B-B14F-4D97-AF65-F5344CB8AC3E}">
        <p14:creationId xmlns:p14="http://schemas.microsoft.com/office/powerpoint/2010/main" val="576419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254B3CA8-C665-1D47-A1E2-2570900F7E67}"/>
              </a:ext>
            </a:extLst>
          </p:cNvPr>
          <p:cNvSpPr>
            <a:spLocks noGrp="1"/>
          </p:cNvSpPr>
          <p:nvPr>
            <p:ph type="title"/>
          </p:nvPr>
        </p:nvSpPr>
        <p:spPr>
          <a:xfrm>
            <a:off x="838200" y="312398"/>
            <a:ext cx="10515600" cy="975066"/>
          </a:xfrm>
          <a:prstGeom prst="rect">
            <a:avLst/>
          </a:prstGeom>
        </p:spPr>
        <p:txBody>
          <a:bodyPr vert="horz" lIns="91440" tIns="45720" rIns="91440" bIns="45720" rtlCol="0" anchor="ctr">
            <a:normAutofit/>
          </a:bodyPr>
          <a:lstStyle/>
          <a:p>
            <a:r>
              <a:rPr lang="en-US"/>
              <a:t>Click to edit Master title style</a:t>
            </a:r>
          </a:p>
        </p:txBody>
      </p:sp>
      <p:sp>
        <p:nvSpPr>
          <p:cNvPr id="16" name="Date Placeholder 3">
            <a:extLst>
              <a:ext uri="{FF2B5EF4-FFF2-40B4-BE49-F238E27FC236}">
                <a16:creationId xmlns:a16="http://schemas.microsoft.com/office/drawing/2014/main" id="{56A27D28-FA1A-1848-8888-92BBBEF2CF8C}"/>
              </a:ext>
            </a:extLst>
          </p:cNvPr>
          <p:cNvSpPr>
            <a:spLocks noGrp="1"/>
          </p:cNvSpPr>
          <p:nvPr>
            <p:ph type="dt" sz="half" idx="2"/>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17" name="Slide Number Placeholder 5">
            <a:extLst>
              <a:ext uri="{FF2B5EF4-FFF2-40B4-BE49-F238E27FC236}">
                <a16:creationId xmlns:a16="http://schemas.microsoft.com/office/drawing/2014/main" id="{58D34732-5FB9-8E43-9A5B-CFAA46C4E79F}"/>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Tree>
    <p:extLst>
      <p:ext uri="{BB962C8B-B14F-4D97-AF65-F5344CB8AC3E}">
        <p14:creationId xmlns:p14="http://schemas.microsoft.com/office/powerpoint/2010/main" val="39580843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6" name="Date Placeholder 3">
            <a:extLst>
              <a:ext uri="{FF2B5EF4-FFF2-40B4-BE49-F238E27FC236}">
                <a16:creationId xmlns:a16="http://schemas.microsoft.com/office/drawing/2014/main" id="{0DE6218D-6FC9-CA48-8F1E-4E421570BB3B}"/>
              </a:ext>
            </a:extLst>
          </p:cNvPr>
          <p:cNvSpPr>
            <a:spLocks noGrp="1"/>
          </p:cNvSpPr>
          <p:nvPr>
            <p:ph type="dt" sz="half" idx="2"/>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17" name="Slide Number Placeholder 5">
            <a:extLst>
              <a:ext uri="{FF2B5EF4-FFF2-40B4-BE49-F238E27FC236}">
                <a16:creationId xmlns:a16="http://schemas.microsoft.com/office/drawing/2014/main" id="{5097C6E3-670C-B747-A462-FE4EF4E35512}"/>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
        <p:nvSpPr>
          <p:cNvPr id="19" name="Content Placeholder 2">
            <a:extLst>
              <a:ext uri="{FF2B5EF4-FFF2-40B4-BE49-F238E27FC236}">
                <a16:creationId xmlns:a16="http://schemas.microsoft.com/office/drawing/2014/main" id="{B2C02BB6-291E-CF43-938A-B721E60135C8}"/>
              </a:ext>
            </a:extLst>
          </p:cNvPr>
          <p:cNvSpPr>
            <a:spLocks noGrp="1"/>
          </p:cNvSpPr>
          <p:nvPr>
            <p:ph idx="1"/>
          </p:nvPr>
        </p:nvSpPr>
        <p:spPr>
          <a:xfrm>
            <a:off x="6096000" y="1600200"/>
            <a:ext cx="5233416" cy="4032504"/>
          </a:xfrm>
          <a:prstGeom prst="rect">
            <a:avLst/>
          </a:prstGeom>
        </p:spPr>
        <p:txBody>
          <a:bodyPr>
            <a:norm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2">
            <a:extLst>
              <a:ext uri="{FF2B5EF4-FFF2-40B4-BE49-F238E27FC236}">
                <a16:creationId xmlns:a16="http://schemas.microsoft.com/office/drawing/2014/main" id="{B0BA25A4-BBA2-C147-98F7-F2F76C566C42}"/>
              </a:ext>
            </a:extLst>
          </p:cNvPr>
          <p:cNvSpPr>
            <a:spLocks noGrp="1"/>
          </p:cNvSpPr>
          <p:nvPr>
            <p:ph idx="10"/>
          </p:nvPr>
        </p:nvSpPr>
        <p:spPr>
          <a:xfrm>
            <a:off x="838200" y="1600200"/>
            <a:ext cx="5050536" cy="4032504"/>
          </a:xfrm>
          <a:prstGeom prst="rect">
            <a:avLst/>
          </a:prstGeom>
        </p:spPr>
        <p:txBody>
          <a:bodyPr>
            <a:normAutofit/>
          </a:bodyPr>
          <a:lstStyle>
            <a:lvl1pPr marL="0" indent="0">
              <a:buNone/>
              <a:defRPr sz="24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21" name="Title 1">
            <a:extLst>
              <a:ext uri="{FF2B5EF4-FFF2-40B4-BE49-F238E27FC236}">
                <a16:creationId xmlns:a16="http://schemas.microsoft.com/office/drawing/2014/main" id="{EF73E4AA-87EB-6540-B879-034E147ADDC8}"/>
              </a:ext>
            </a:extLst>
          </p:cNvPr>
          <p:cNvSpPr>
            <a:spLocks noGrp="1"/>
          </p:cNvSpPr>
          <p:nvPr>
            <p:ph type="title"/>
          </p:nvPr>
        </p:nvSpPr>
        <p:spPr>
          <a:xfrm>
            <a:off x="838200" y="278948"/>
            <a:ext cx="10515600" cy="1038224"/>
          </a:xfrm>
        </p:spPr>
        <p:txBody>
          <a:bodyPr/>
          <a:lstStyle/>
          <a:p>
            <a:r>
              <a:rPr lang="en-US"/>
              <a:t>Click to edit Master title style</a:t>
            </a:r>
          </a:p>
        </p:txBody>
      </p:sp>
    </p:spTree>
    <p:extLst>
      <p:ext uri="{BB962C8B-B14F-4D97-AF65-F5344CB8AC3E}">
        <p14:creationId xmlns:p14="http://schemas.microsoft.com/office/powerpoint/2010/main" val="39832978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B2DCE-C899-3042-8E66-A753FF983266}"/>
              </a:ext>
            </a:extLst>
          </p:cNvPr>
          <p:cNvSpPr>
            <a:spLocks noGrp="1"/>
          </p:cNvSpPr>
          <p:nvPr>
            <p:ph type="title"/>
          </p:nvPr>
        </p:nvSpPr>
        <p:spPr>
          <a:xfrm>
            <a:off x="839788" y="914400"/>
            <a:ext cx="3932237" cy="1228954"/>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158C37-1FF0-0842-93DB-4578168CB354}"/>
              </a:ext>
            </a:extLst>
          </p:cNvPr>
          <p:cNvSpPr>
            <a:spLocks noGrp="1"/>
          </p:cNvSpPr>
          <p:nvPr>
            <p:ph idx="1"/>
          </p:nvPr>
        </p:nvSpPr>
        <p:spPr>
          <a:xfrm>
            <a:off x="5183188" y="914400"/>
            <a:ext cx="6172200" cy="4690618"/>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140B73-0953-6347-BFC3-D5290D877311}"/>
              </a:ext>
            </a:extLst>
          </p:cNvPr>
          <p:cNvSpPr>
            <a:spLocks noGrp="1"/>
          </p:cNvSpPr>
          <p:nvPr>
            <p:ph type="body" sz="half" idx="2"/>
          </p:nvPr>
        </p:nvSpPr>
        <p:spPr>
          <a:xfrm>
            <a:off x="839788" y="2368961"/>
            <a:ext cx="3932237" cy="323605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Date Placeholder 3">
            <a:extLst>
              <a:ext uri="{FF2B5EF4-FFF2-40B4-BE49-F238E27FC236}">
                <a16:creationId xmlns:a16="http://schemas.microsoft.com/office/drawing/2014/main" id="{9DE9EACA-8D46-124A-B10C-7FCE873AE868}"/>
              </a:ext>
            </a:extLst>
          </p:cNvPr>
          <p:cNvSpPr>
            <a:spLocks noGrp="1"/>
          </p:cNvSpPr>
          <p:nvPr>
            <p:ph type="dt" sz="half" idx="10"/>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18" name="Slide Number Placeholder 5">
            <a:extLst>
              <a:ext uri="{FF2B5EF4-FFF2-40B4-BE49-F238E27FC236}">
                <a16:creationId xmlns:a16="http://schemas.microsoft.com/office/drawing/2014/main" id="{E0DD7325-A976-0A49-9589-9C9D34ADD0FF}"/>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Tree>
    <p:extLst>
      <p:ext uri="{BB962C8B-B14F-4D97-AF65-F5344CB8AC3E}">
        <p14:creationId xmlns:p14="http://schemas.microsoft.com/office/powerpoint/2010/main" val="15442230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B2DCE-C899-3042-8E66-A753FF983266}"/>
              </a:ext>
            </a:extLst>
          </p:cNvPr>
          <p:cNvSpPr>
            <a:spLocks noGrp="1"/>
          </p:cNvSpPr>
          <p:nvPr>
            <p:ph type="title"/>
          </p:nvPr>
        </p:nvSpPr>
        <p:spPr>
          <a:xfrm>
            <a:off x="839788" y="1435608"/>
            <a:ext cx="5039804" cy="4169410"/>
          </a:xfrm>
        </p:spPr>
        <p:txBody>
          <a:bodyPr anchor="t" anchorCtr="0">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1158C37-1FF0-0842-93DB-4578168CB354}"/>
              </a:ext>
            </a:extLst>
          </p:cNvPr>
          <p:cNvSpPr>
            <a:spLocks noGrp="1"/>
          </p:cNvSpPr>
          <p:nvPr>
            <p:ph idx="1"/>
          </p:nvPr>
        </p:nvSpPr>
        <p:spPr>
          <a:xfrm>
            <a:off x="6096000" y="1435608"/>
            <a:ext cx="5259388" cy="4169410"/>
          </a:xfrm>
          <a:prstGeom prst="rect">
            <a:avLst/>
          </a:prstGeom>
        </p:spPr>
        <p:txBody>
          <a:bodyPr>
            <a:normAutofit/>
          </a:bodyPr>
          <a:lstStyle>
            <a:lvl1pPr marL="0" indent="0">
              <a:buFontTx/>
              <a:buNone/>
              <a:defRPr sz="1800">
                <a:solidFill>
                  <a:srgbClr val="003366"/>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7" name="Date Placeholder 3">
            <a:extLst>
              <a:ext uri="{FF2B5EF4-FFF2-40B4-BE49-F238E27FC236}">
                <a16:creationId xmlns:a16="http://schemas.microsoft.com/office/drawing/2014/main" id="{2F4702D9-64DA-B647-A391-FB41EA20B765}"/>
              </a:ext>
            </a:extLst>
          </p:cNvPr>
          <p:cNvSpPr>
            <a:spLocks noGrp="1"/>
          </p:cNvSpPr>
          <p:nvPr>
            <p:ph type="dt" sz="half" idx="2"/>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8" name="Slide Number Placeholder 5">
            <a:extLst>
              <a:ext uri="{FF2B5EF4-FFF2-40B4-BE49-F238E27FC236}">
                <a16:creationId xmlns:a16="http://schemas.microsoft.com/office/drawing/2014/main" id="{97C341EC-99A2-C844-AF5E-DBF8C799A235}"/>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Tree>
    <p:extLst>
      <p:ext uri="{BB962C8B-B14F-4D97-AF65-F5344CB8AC3E}">
        <p14:creationId xmlns:p14="http://schemas.microsoft.com/office/powerpoint/2010/main" val="2693813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46D1BA2-B4CA-B34E-803C-9B9DB37E52BE}"/>
              </a:ext>
            </a:extLst>
          </p:cNvPr>
          <p:cNvSpPr>
            <a:spLocks noGrp="1"/>
          </p:cNvSpPr>
          <p:nvPr>
            <p:ph type="pic" idx="1"/>
          </p:nvPr>
        </p:nvSpPr>
        <p:spPr>
          <a:xfrm>
            <a:off x="5183188" y="1"/>
            <a:ext cx="7008812" cy="551835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itle 1">
            <a:extLst>
              <a:ext uri="{FF2B5EF4-FFF2-40B4-BE49-F238E27FC236}">
                <a16:creationId xmlns:a16="http://schemas.microsoft.com/office/drawing/2014/main" id="{C6DF3456-3DAD-CA47-B927-08A74F6E9322}"/>
              </a:ext>
            </a:extLst>
          </p:cNvPr>
          <p:cNvSpPr>
            <a:spLocks noGrp="1"/>
          </p:cNvSpPr>
          <p:nvPr>
            <p:ph type="title"/>
          </p:nvPr>
        </p:nvSpPr>
        <p:spPr>
          <a:xfrm>
            <a:off x="839788" y="914400"/>
            <a:ext cx="3932237" cy="1228954"/>
          </a:xfrm>
        </p:spPr>
        <p:txBody>
          <a:bodyPr anchor="b"/>
          <a:lstStyle>
            <a:lvl1pPr>
              <a:defRPr sz="3200"/>
            </a:lvl1pPr>
          </a:lstStyle>
          <a:p>
            <a:r>
              <a:rPr lang="en-US"/>
              <a:t>Click to edit Master title style</a:t>
            </a:r>
          </a:p>
        </p:txBody>
      </p:sp>
      <p:sp>
        <p:nvSpPr>
          <p:cNvPr id="9" name="Text Placeholder 3">
            <a:extLst>
              <a:ext uri="{FF2B5EF4-FFF2-40B4-BE49-F238E27FC236}">
                <a16:creationId xmlns:a16="http://schemas.microsoft.com/office/drawing/2014/main" id="{D6884067-1F55-174B-A844-FC2C0D0A83A2}"/>
              </a:ext>
            </a:extLst>
          </p:cNvPr>
          <p:cNvSpPr>
            <a:spLocks noGrp="1"/>
          </p:cNvSpPr>
          <p:nvPr>
            <p:ph type="body" sz="half" idx="2"/>
          </p:nvPr>
        </p:nvSpPr>
        <p:spPr>
          <a:xfrm>
            <a:off x="839788" y="2334260"/>
            <a:ext cx="3932237" cy="318409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Date Placeholder 3">
            <a:extLst>
              <a:ext uri="{FF2B5EF4-FFF2-40B4-BE49-F238E27FC236}">
                <a16:creationId xmlns:a16="http://schemas.microsoft.com/office/drawing/2014/main" id="{9B57C2CB-D6FD-3E4A-B6DF-0B0380C10D24}"/>
              </a:ext>
            </a:extLst>
          </p:cNvPr>
          <p:cNvSpPr>
            <a:spLocks noGrp="1"/>
          </p:cNvSpPr>
          <p:nvPr>
            <p:ph type="dt" sz="half" idx="10"/>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18" name="Slide Number Placeholder 5">
            <a:extLst>
              <a:ext uri="{FF2B5EF4-FFF2-40B4-BE49-F238E27FC236}">
                <a16:creationId xmlns:a16="http://schemas.microsoft.com/office/drawing/2014/main" id="{BD324947-C9F2-5F4F-881E-981F72B1D5DB}"/>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Tree>
    <p:extLst>
      <p:ext uri="{BB962C8B-B14F-4D97-AF65-F5344CB8AC3E}">
        <p14:creationId xmlns:p14="http://schemas.microsoft.com/office/powerpoint/2010/main" val="9086658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chemeClr val="bg1">
            <a:alpha val="75000"/>
          </a:schemeClr>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4BA6973-DE62-B448-9040-E9518A8F782F}"/>
              </a:ext>
            </a:extLst>
          </p:cNvPr>
          <p:cNvSpPr/>
          <p:nvPr userDrawn="1"/>
        </p:nvSpPr>
        <p:spPr>
          <a:xfrm>
            <a:off x="0" y="0"/>
            <a:ext cx="12192000" cy="5705856"/>
          </a:xfrm>
          <a:prstGeom prst="rect">
            <a:avLst/>
          </a:prstGeom>
          <a:solidFill>
            <a:srgbClr val="F0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C1BE9F53-389D-1F4A-B63B-9A0F6EC480D5}"/>
              </a:ext>
            </a:extLst>
          </p:cNvPr>
          <p:cNvSpPr>
            <a:spLocks noGrp="1"/>
          </p:cNvSpPr>
          <p:nvPr>
            <p:ph type="body" idx="1"/>
          </p:nvPr>
        </p:nvSpPr>
        <p:spPr>
          <a:xfrm>
            <a:off x="3436620" y="2880361"/>
            <a:ext cx="7910830" cy="2157983"/>
          </a:xfrm>
          <a:prstGeom prst="rect">
            <a:avLst/>
          </a:prstGeom>
        </p:spPr>
        <p:txBody>
          <a:bodyPr/>
          <a:lstStyle>
            <a:lvl1pPr marL="0" indent="0">
              <a:buNone/>
              <a:defRPr sz="2400">
                <a:solidFill>
                  <a:srgbClr val="0033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9" name="Picture 8">
            <a:extLst>
              <a:ext uri="{FF2B5EF4-FFF2-40B4-BE49-F238E27FC236}">
                <a16:creationId xmlns:a16="http://schemas.microsoft.com/office/drawing/2014/main" id="{6B580F54-3052-6249-9FEB-B16581AE1CE2}"/>
              </a:ext>
            </a:extLst>
          </p:cNvPr>
          <p:cNvPicPr>
            <a:picLocks noChangeAspect="1"/>
          </p:cNvPicPr>
          <p:nvPr userDrawn="1"/>
        </p:nvPicPr>
        <p:blipFill>
          <a:blip r:embed="rId2"/>
          <a:srcRect/>
          <a:stretch/>
        </p:blipFill>
        <p:spPr>
          <a:xfrm>
            <a:off x="942590" y="1863711"/>
            <a:ext cx="1819656" cy="1819656"/>
          </a:xfrm>
          <a:prstGeom prst="rect">
            <a:avLst/>
          </a:prstGeom>
          <a:noFill/>
          <a:ln>
            <a:noFill/>
          </a:ln>
          <a:effectLst/>
        </p:spPr>
      </p:pic>
      <p:sp>
        <p:nvSpPr>
          <p:cNvPr id="2" name="Title 1">
            <a:extLst>
              <a:ext uri="{FF2B5EF4-FFF2-40B4-BE49-F238E27FC236}">
                <a16:creationId xmlns:a16="http://schemas.microsoft.com/office/drawing/2014/main" id="{ECD943DB-4E09-7348-B00D-9B36266379B1}"/>
              </a:ext>
            </a:extLst>
          </p:cNvPr>
          <p:cNvSpPr>
            <a:spLocks noGrp="1"/>
          </p:cNvSpPr>
          <p:nvPr>
            <p:ph type="title"/>
          </p:nvPr>
        </p:nvSpPr>
        <p:spPr>
          <a:xfrm>
            <a:off x="3436620" y="917259"/>
            <a:ext cx="7910830" cy="1871662"/>
          </a:xfrm>
        </p:spPr>
        <p:txBody>
          <a:bodyPr anchor="t">
            <a:normAutofit/>
          </a:bodyPr>
          <a:lstStyle>
            <a:lvl1pPr>
              <a:defRPr sz="4800">
                <a:solidFill>
                  <a:srgbClr val="3D8EC1"/>
                </a:solidFill>
              </a:defRPr>
            </a:lvl1pPr>
          </a:lstStyle>
          <a:p>
            <a:r>
              <a:rPr lang="en-US"/>
              <a:t>Click to edit Master title style</a:t>
            </a:r>
          </a:p>
        </p:txBody>
      </p:sp>
      <p:sp>
        <p:nvSpPr>
          <p:cNvPr id="12" name="Date Placeholder 3">
            <a:extLst>
              <a:ext uri="{FF2B5EF4-FFF2-40B4-BE49-F238E27FC236}">
                <a16:creationId xmlns:a16="http://schemas.microsoft.com/office/drawing/2014/main" id="{532D5931-4BF9-2F4E-B957-5B8843AA5E87}"/>
              </a:ext>
            </a:extLst>
          </p:cNvPr>
          <p:cNvSpPr>
            <a:spLocks noGrp="1"/>
          </p:cNvSpPr>
          <p:nvPr>
            <p:ph type="dt" sz="half" idx="2"/>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13" name="Slide Number Placeholder 5">
            <a:extLst>
              <a:ext uri="{FF2B5EF4-FFF2-40B4-BE49-F238E27FC236}">
                <a16:creationId xmlns:a16="http://schemas.microsoft.com/office/drawing/2014/main" id="{98EC0B1D-32B8-D646-A504-DF3F3474456D}"/>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Tree>
    <p:extLst>
      <p:ext uri="{BB962C8B-B14F-4D97-AF65-F5344CB8AC3E}">
        <p14:creationId xmlns:p14="http://schemas.microsoft.com/office/powerpoint/2010/main" val="310378653"/>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7D54C5B0-51DE-4740-94CE-E94C0DA0B02B}"/>
              </a:ext>
            </a:extLst>
          </p:cNvPr>
          <p:cNvSpPr>
            <a:spLocks noGrp="1"/>
          </p:cNvSpPr>
          <p:nvPr>
            <p:ph type="dt" sz="half" idx="2"/>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6" name="Slide Number Placeholder 5">
            <a:extLst>
              <a:ext uri="{FF2B5EF4-FFF2-40B4-BE49-F238E27FC236}">
                <a16:creationId xmlns:a16="http://schemas.microsoft.com/office/drawing/2014/main" id="{CC442FB6-4459-1E49-8F60-50650ECC0311}"/>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
        <p:nvSpPr>
          <p:cNvPr id="8" name="Title 6">
            <a:extLst>
              <a:ext uri="{FF2B5EF4-FFF2-40B4-BE49-F238E27FC236}">
                <a16:creationId xmlns:a16="http://schemas.microsoft.com/office/drawing/2014/main" id="{7D67E8CD-106D-6B45-8057-FA0D3C1BAB20}"/>
              </a:ext>
            </a:extLst>
          </p:cNvPr>
          <p:cNvSpPr>
            <a:spLocks noGrp="1"/>
          </p:cNvSpPr>
          <p:nvPr>
            <p:ph type="title"/>
          </p:nvPr>
        </p:nvSpPr>
        <p:spPr>
          <a:xfrm>
            <a:off x="838200" y="2190146"/>
            <a:ext cx="10515600" cy="1325563"/>
          </a:xfrm>
        </p:spPr>
        <p:txBody>
          <a:bodyPr/>
          <a:lstStyle>
            <a:lvl1pPr>
              <a:defRPr>
                <a:solidFill>
                  <a:srgbClr val="3D8EC1"/>
                </a:solidFill>
              </a:defRPr>
            </a:lvl1pPr>
          </a:lstStyle>
          <a:p>
            <a:r>
              <a:rPr lang="en-US"/>
              <a:t>Click to edit Master title style</a:t>
            </a:r>
          </a:p>
        </p:txBody>
      </p:sp>
    </p:spTree>
    <p:extLst>
      <p:ext uri="{BB962C8B-B14F-4D97-AF65-F5344CB8AC3E}">
        <p14:creationId xmlns:p14="http://schemas.microsoft.com/office/powerpoint/2010/main" val="1405474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bg1">
            <a:alpha val="7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6BE015B-66BD-8A4F-90CD-714F920F3BE7}"/>
              </a:ext>
            </a:extLst>
          </p:cNvPr>
          <p:cNvSpPr/>
          <p:nvPr userDrawn="1"/>
        </p:nvSpPr>
        <p:spPr>
          <a:xfrm>
            <a:off x="0" y="0"/>
            <a:ext cx="12192000" cy="5705856"/>
          </a:xfrm>
          <a:prstGeom prst="rect">
            <a:avLst/>
          </a:prstGeom>
          <a:solidFill>
            <a:srgbClr val="F0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3E86A95A-3EAD-8644-8EC7-190C7C8BE405}"/>
              </a:ext>
            </a:extLst>
          </p:cNvPr>
          <p:cNvSpPr>
            <a:spLocks noGrp="1"/>
          </p:cNvSpPr>
          <p:nvPr>
            <p:ph type="title"/>
          </p:nvPr>
        </p:nvSpPr>
        <p:spPr>
          <a:xfrm>
            <a:off x="838200" y="2190146"/>
            <a:ext cx="10515600" cy="1325563"/>
          </a:xfrm>
        </p:spPr>
        <p:txBody>
          <a:bodyPr/>
          <a:lstStyle>
            <a:lvl1pPr>
              <a:defRPr>
                <a:solidFill>
                  <a:srgbClr val="3D8EC1"/>
                </a:solidFill>
              </a:defRPr>
            </a:lvl1pPr>
          </a:lstStyle>
          <a:p>
            <a:r>
              <a:rPr lang="en-US"/>
              <a:t>Click to edit Master title style</a:t>
            </a:r>
          </a:p>
        </p:txBody>
      </p:sp>
      <p:sp>
        <p:nvSpPr>
          <p:cNvPr id="8" name="Date Placeholder 3">
            <a:extLst>
              <a:ext uri="{FF2B5EF4-FFF2-40B4-BE49-F238E27FC236}">
                <a16:creationId xmlns:a16="http://schemas.microsoft.com/office/drawing/2014/main" id="{DC7B4D8B-228A-5947-8A53-7B4B250423AE}"/>
              </a:ext>
            </a:extLst>
          </p:cNvPr>
          <p:cNvSpPr>
            <a:spLocks noGrp="1"/>
          </p:cNvSpPr>
          <p:nvPr>
            <p:ph type="dt" sz="half" idx="2"/>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9" name="Slide Number Placeholder 5">
            <a:extLst>
              <a:ext uri="{FF2B5EF4-FFF2-40B4-BE49-F238E27FC236}">
                <a16:creationId xmlns:a16="http://schemas.microsoft.com/office/drawing/2014/main" id="{A7E4CB8B-638C-C441-9C3E-5E128F33B0F3}"/>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Tree>
    <p:extLst>
      <p:ext uri="{BB962C8B-B14F-4D97-AF65-F5344CB8AC3E}">
        <p14:creationId xmlns:p14="http://schemas.microsoft.com/office/powerpoint/2010/main" val="17056601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Section Header">
    <p:bg>
      <p:bgPr>
        <a:solidFill>
          <a:schemeClr val="bg1">
            <a:alpha val="75000"/>
          </a:schemeClr>
        </a:solidFill>
        <a:effectLst/>
      </p:bgPr>
    </p:bg>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7B35BA6C-69BB-3545-ADFB-6D20806B40B6}"/>
              </a:ext>
            </a:extLst>
          </p:cNvPr>
          <p:cNvSpPr>
            <a:spLocks noGrp="1"/>
          </p:cNvSpPr>
          <p:nvPr>
            <p:ph type="dt" sz="half" idx="2"/>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9" name="Slide Number Placeholder 5">
            <a:extLst>
              <a:ext uri="{FF2B5EF4-FFF2-40B4-BE49-F238E27FC236}">
                <a16:creationId xmlns:a16="http://schemas.microsoft.com/office/drawing/2014/main" id="{63DC7219-C6B5-B242-87C8-919FEE11B27F}"/>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
        <p:nvSpPr>
          <p:cNvPr id="10" name="Rectangle 9">
            <a:extLst>
              <a:ext uri="{FF2B5EF4-FFF2-40B4-BE49-F238E27FC236}">
                <a16:creationId xmlns:a16="http://schemas.microsoft.com/office/drawing/2014/main" id="{A9FA19B5-15C8-7B43-AD1C-B4BBB5CF0F65}"/>
              </a:ext>
            </a:extLst>
          </p:cNvPr>
          <p:cNvSpPr/>
          <p:nvPr userDrawn="1"/>
        </p:nvSpPr>
        <p:spPr>
          <a:xfrm>
            <a:off x="0" y="0"/>
            <a:ext cx="12192000" cy="5705856"/>
          </a:xfrm>
          <a:prstGeom prst="rect">
            <a:avLst/>
          </a:prstGeom>
          <a:solidFill>
            <a:srgbClr val="F0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9804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Section Header">
    <p:bg>
      <p:bgPr>
        <a:solidFill>
          <a:schemeClr val="bg1">
            <a:alpha val="75000"/>
          </a:schemeClr>
        </a:solidFill>
        <a:effectLst/>
      </p:bgPr>
    </p:bg>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7B35BA6C-69BB-3545-ADFB-6D20806B40B6}"/>
              </a:ext>
            </a:extLst>
          </p:cNvPr>
          <p:cNvSpPr>
            <a:spLocks noGrp="1"/>
          </p:cNvSpPr>
          <p:nvPr>
            <p:ph type="dt" sz="half" idx="2"/>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9" name="Slide Number Placeholder 5">
            <a:extLst>
              <a:ext uri="{FF2B5EF4-FFF2-40B4-BE49-F238E27FC236}">
                <a16:creationId xmlns:a16="http://schemas.microsoft.com/office/drawing/2014/main" id="{63DC7219-C6B5-B242-87C8-919FEE11B27F}"/>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Tree>
    <p:extLst>
      <p:ext uri="{BB962C8B-B14F-4D97-AF65-F5344CB8AC3E}">
        <p14:creationId xmlns:p14="http://schemas.microsoft.com/office/powerpoint/2010/main" val="2895280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Section Header">
    <p:bg>
      <p:bgPr>
        <a:solidFill>
          <a:schemeClr val="bg1">
            <a:alpha val="50000"/>
          </a:schemeClr>
        </a:solidFill>
        <a:effectLst/>
      </p:bgPr>
    </p:bg>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7B35BA6C-69BB-3545-ADFB-6D20806B40B6}"/>
              </a:ext>
            </a:extLst>
          </p:cNvPr>
          <p:cNvSpPr>
            <a:spLocks noGrp="1"/>
          </p:cNvSpPr>
          <p:nvPr>
            <p:ph type="dt" sz="half" idx="2"/>
          </p:nvPr>
        </p:nvSpPr>
        <p:spPr>
          <a:xfrm>
            <a:off x="9902254" y="6129020"/>
            <a:ext cx="66581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E40A4A31-EF19-1B46-8231-F9268AB4491B}" type="datetime1">
              <a:rPr lang="en-US" smtClean="0"/>
              <a:t>10/28/2024</a:t>
            </a:fld>
            <a:endParaRPr lang="en-US"/>
          </a:p>
        </p:txBody>
      </p:sp>
      <p:sp>
        <p:nvSpPr>
          <p:cNvPr id="9" name="Slide Number Placeholder 5">
            <a:extLst>
              <a:ext uri="{FF2B5EF4-FFF2-40B4-BE49-F238E27FC236}">
                <a16:creationId xmlns:a16="http://schemas.microsoft.com/office/drawing/2014/main" id="{63DC7219-C6B5-B242-87C8-919FEE11B27F}"/>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sp>
        <p:nvSpPr>
          <p:cNvPr id="4" name="Rectangle 3">
            <a:extLst>
              <a:ext uri="{FF2B5EF4-FFF2-40B4-BE49-F238E27FC236}">
                <a16:creationId xmlns:a16="http://schemas.microsoft.com/office/drawing/2014/main" id="{CE58911B-D4BE-4F4B-8089-2BE7914F5B4E}"/>
              </a:ext>
            </a:extLst>
          </p:cNvPr>
          <p:cNvSpPr/>
          <p:nvPr userDrawn="1"/>
        </p:nvSpPr>
        <p:spPr>
          <a:xfrm>
            <a:off x="0" y="0"/>
            <a:ext cx="12192000" cy="5705856"/>
          </a:xfrm>
          <a:prstGeom prst="rect">
            <a:avLst/>
          </a:prstGeom>
          <a:solidFill>
            <a:srgbClr val="0088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4577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oleObject" Target="../embeddings/oleObject1.bin"/><Relationship Id="rId3" Type="http://schemas.openxmlformats.org/officeDocument/2006/relationships/slideLayout" Target="../slideLayouts/slideLayout17.xml"/><Relationship Id="rId21" Type="http://schemas.openxmlformats.org/officeDocument/2006/relationships/image" Target="../media/image4.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ags" Target="../tags/tag2.xml"/><Relationship Id="rId2" Type="http://schemas.openxmlformats.org/officeDocument/2006/relationships/slideLayout" Target="../slideLayouts/slideLayout16.xml"/><Relationship Id="rId16" Type="http://schemas.openxmlformats.org/officeDocument/2006/relationships/tags" Target="../tags/tag1.xml"/><Relationship Id="rId20" Type="http://schemas.openxmlformats.org/officeDocument/2006/relationships/image" Target="../media/image3.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19" Type="http://schemas.openxmlformats.org/officeDocument/2006/relationships/image" Target="../media/image2.emf"/><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userDrawn="1"/>
        </p:nvSpPr>
        <p:spPr bwMode="white">
          <a:xfrm>
            <a:off x="0" y="0"/>
            <a:ext cx="12192000"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1371600"/>
            <a:ext cx="12192000" cy="821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1443006"/>
            <a:ext cx="12192000" cy="8218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295400" y="255134"/>
            <a:ext cx="9601200" cy="10368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295400" y="1828800"/>
            <a:ext cx="9601200"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55126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74320" indent="-274320" algn="l" defTabSz="914400" rtl="0" eaLnBrk="1" latinLnBrk="0" hangingPunct="1">
        <a:lnSpc>
          <a:spcPct val="90000"/>
        </a:lnSpc>
        <a:spcBef>
          <a:spcPts val="1800"/>
        </a:spcBef>
        <a:buFont typeface="Arial" panose="020B0604020202020204" pitchFamily="34" charset="0"/>
        <a:buChar char="•"/>
        <a:defRPr sz="2400" kern="1200">
          <a:solidFill>
            <a:schemeClr val="tx1"/>
          </a:solidFill>
          <a:latin typeface="Cambria" panose="02040503050406030204" pitchFamily="18" charset="0"/>
          <a:ea typeface="+mn-ea"/>
          <a:cs typeface="+mn-cs"/>
        </a:defRPr>
      </a:lvl1pPr>
      <a:lvl2pPr marL="54864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mn-ea"/>
          <a:cs typeface="+mn-cs"/>
        </a:defRPr>
      </a:lvl2pPr>
      <a:lvl3pPr marL="822960" indent="-228600" algn="l" defTabSz="914400" rtl="0" eaLnBrk="1" latinLnBrk="0" hangingPunct="1">
        <a:lnSpc>
          <a:spcPct val="90000"/>
        </a:lnSpc>
        <a:spcBef>
          <a:spcPts val="8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097280" indent="-228600" algn="l" defTabSz="914400" rtl="0" eaLnBrk="1" latinLnBrk="0" hangingPunct="1">
        <a:lnSpc>
          <a:spcPct val="90000"/>
        </a:lnSpc>
        <a:spcBef>
          <a:spcPts val="800"/>
        </a:spcBef>
        <a:buFont typeface="Arial" panose="020B0604020202020204" pitchFamily="34" charset="0"/>
        <a:buChar char="•"/>
        <a:defRPr sz="2000" kern="1200">
          <a:solidFill>
            <a:schemeClr val="tx1"/>
          </a:solidFill>
          <a:latin typeface="Cambria" panose="02040503050406030204" pitchFamily="18" charset="0"/>
          <a:ea typeface="+mn-ea"/>
          <a:cs typeface="+mn-cs"/>
        </a:defRPr>
      </a:lvl4pPr>
      <a:lvl5pPr marL="1325880" indent="-228600" algn="l" defTabSz="914400" rtl="0" eaLnBrk="1" latinLnBrk="0" hangingPunct="1">
        <a:lnSpc>
          <a:spcPct val="90000"/>
        </a:lnSpc>
        <a:spcBef>
          <a:spcPts val="800"/>
        </a:spcBef>
        <a:buFont typeface="Arial" panose="020B0604020202020204" pitchFamily="34" charset="0"/>
        <a:buChar char="•"/>
        <a:defRPr sz="2000" kern="1200">
          <a:solidFill>
            <a:schemeClr val="tx1"/>
          </a:solidFill>
          <a:latin typeface="Cambria" panose="02040503050406030204" pitchFamily="18" charset="0"/>
          <a:ea typeface="+mn-ea"/>
          <a:cs typeface="+mn-cs"/>
        </a:defRPr>
      </a:lvl5pPr>
      <a:lvl6pPr marL="15544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7"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6331A15-E80A-4F38-8965-021F157E8D1B}"/>
              </a:ext>
            </a:extLst>
          </p:cNvPr>
          <p:cNvGraphicFramePr>
            <a:graphicFrameLocks noChangeAspect="1"/>
          </p:cNvGraphicFramePr>
          <p:nvPr userDrawn="1">
            <p:custDataLst>
              <p:tags r:id="rId16"/>
            </p:custDataLst>
            <p:extLst>
              <p:ext uri="{D42A27DB-BD31-4B8C-83A1-F6EECF244321}">
                <p14:modId xmlns:p14="http://schemas.microsoft.com/office/powerpoint/2010/main" val="6152974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622" imgH="623" progId="TCLayout.ActiveDocument.1">
                  <p:embed/>
                </p:oleObj>
              </mc:Choice>
              <mc:Fallback>
                <p:oleObj name="think-cell Slide" r:id="rId18" imgW="622" imgH="623" progId="TCLayout.ActiveDocument.1">
                  <p:embed/>
                  <p:pic>
                    <p:nvPicPr>
                      <p:cNvPr id="8" name="Object 7" hidden="1">
                        <a:extLst>
                          <a:ext uri="{FF2B5EF4-FFF2-40B4-BE49-F238E27FC236}">
                            <a16:creationId xmlns:a16="http://schemas.microsoft.com/office/drawing/2014/main" id="{36331A15-E80A-4F38-8965-021F157E8D1B}"/>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5EC338E-7E4A-4FA7-8F07-A12236AED928}"/>
              </a:ext>
            </a:extLst>
          </p:cNvPr>
          <p:cNvSpPr/>
          <p:nvPr userDrawn="1">
            <p:custDataLst>
              <p:tags r:id="rId1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Calibri" panose="020F0502020204030204" pitchFamily="34" charset="0"/>
              <a:ea typeface="+mj-ea"/>
              <a:cs typeface="+mj-cs"/>
              <a:sym typeface="Calibri" panose="020F0502020204030204" pitchFamily="34" charset="0"/>
            </a:endParaRPr>
          </a:p>
        </p:txBody>
      </p:sp>
      <p:sp>
        <p:nvSpPr>
          <p:cNvPr id="2" name="Title Placeholder 1">
            <a:extLst>
              <a:ext uri="{FF2B5EF4-FFF2-40B4-BE49-F238E27FC236}">
                <a16:creationId xmlns:a16="http://schemas.microsoft.com/office/drawing/2014/main" id="{522DE6D7-393D-3C4F-9493-EABDDBB19FC5}"/>
              </a:ext>
            </a:extLst>
          </p:cNvPr>
          <p:cNvSpPr>
            <a:spLocks noGrp="1"/>
          </p:cNvSpPr>
          <p:nvPr>
            <p:ph type="title"/>
          </p:nvPr>
        </p:nvSpPr>
        <p:spPr>
          <a:xfrm>
            <a:off x="838200" y="312398"/>
            <a:ext cx="10515600" cy="97506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1510AA-5908-DE4D-80BE-52D994BDB847}"/>
              </a:ext>
            </a:extLst>
          </p:cNvPr>
          <p:cNvSpPr>
            <a:spLocks noGrp="1"/>
          </p:cNvSpPr>
          <p:nvPr>
            <p:ph type="body" idx="1"/>
          </p:nvPr>
        </p:nvSpPr>
        <p:spPr>
          <a:xfrm>
            <a:off x="838200" y="1447801"/>
            <a:ext cx="10515600" cy="3184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08CF6B0-7A4A-4C45-8548-E0201EB746B4}"/>
              </a:ext>
            </a:extLst>
          </p:cNvPr>
          <p:cNvSpPr>
            <a:spLocks noGrp="1"/>
          </p:cNvSpPr>
          <p:nvPr>
            <p:ph type="sldNum" sz="quarter" idx="4"/>
          </p:nvPr>
        </p:nvSpPr>
        <p:spPr>
          <a:xfrm>
            <a:off x="10687987" y="6129020"/>
            <a:ext cx="66581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3D83530-7EA9-9C4F-9C25-37FA21889AFF}" type="slidenum">
              <a:rPr lang="en-US" smtClean="0"/>
              <a:pPr/>
              <a:t>‹#›</a:t>
            </a:fld>
            <a:endParaRPr lang="en-US"/>
          </a:p>
        </p:txBody>
      </p:sp>
      <p:pic>
        <p:nvPicPr>
          <p:cNvPr id="9" name="Picture 8" descr="A close up of a sign&#10;&#10;Description automatically generated">
            <a:extLst>
              <a:ext uri="{FF2B5EF4-FFF2-40B4-BE49-F238E27FC236}">
                <a16:creationId xmlns:a16="http://schemas.microsoft.com/office/drawing/2014/main" id="{E27A324C-1E21-864A-AA62-67DAD0B38DA5}"/>
              </a:ext>
            </a:extLst>
          </p:cNvPr>
          <p:cNvPicPr>
            <a:picLocks noChangeAspect="1"/>
          </p:cNvPicPr>
          <p:nvPr userDrawn="1"/>
        </p:nvPicPr>
        <p:blipFill>
          <a:blip r:embed="rId20"/>
          <a:stretch>
            <a:fillRect/>
          </a:stretch>
        </p:blipFill>
        <p:spPr>
          <a:xfrm>
            <a:off x="2532716" y="6082982"/>
            <a:ext cx="1585665" cy="457200"/>
          </a:xfrm>
          <a:prstGeom prst="rect">
            <a:avLst/>
          </a:prstGeom>
        </p:spPr>
      </p:pic>
      <p:pic>
        <p:nvPicPr>
          <p:cNvPr id="10" name="Picture 9">
            <a:extLst>
              <a:ext uri="{FF2B5EF4-FFF2-40B4-BE49-F238E27FC236}">
                <a16:creationId xmlns:a16="http://schemas.microsoft.com/office/drawing/2014/main" id="{10C51B56-88A7-B24E-B613-123FF219E481}"/>
              </a:ext>
            </a:extLst>
          </p:cNvPr>
          <p:cNvPicPr>
            <a:picLocks noChangeAspect="1"/>
          </p:cNvPicPr>
          <p:nvPr userDrawn="1"/>
        </p:nvPicPr>
        <p:blipFill>
          <a:blip r:embed="rId21"/>
          <a:srcRect/>
          <a:stretch/>
        </p:blipFill>
        <p:spPr>
          <a:xfrm>
            <a:off x="1682337" y="5968682"/>
            <a:ext cx="685800" cy="685800"/>
          </a:xfrm>
          <a:prstGeom prst="rect">
            <a:avLst/>
          </a:prstGeom>
        </p:spPr>
      </p:pic>
      <p:pic>
        <p:nvPicPr>
          <p:cNvPr id="11" name="Picture 10" descr="A close up of a sign&#10;&#10;Description automatically generated">
            <a:extLst>
              <a:ext uri="{FF2B5EF4-FFF2-40B4-BE49-F238E27FC236}">
                <a16:creationId xmlns:a16="http://schemas.microsoft.com/office/drawing/2014/main" id="{0F1564B7-47FB-4748-9DA8-E125FB6D46BB}"/>
              </a:ext>
            </a:extLst>
          </p:cNvPr>
          <p:cNvPicPr>
            <a:picLocks noChangeAspect="1"/>
          </p:cNvPicPr>
          <p:nvPr userDrawn="1"/>
        </p:nvPicPr>
        <p:blipFill>
          <a:blip r:embed="rId22"/>
          <a:stretch>
            <a:fillRect/>
          </a:stretch>
        </p:blipFill>
        <p:spPr>
          <a:xfrm>
            <a:off x="831958" y="5968682"/>
            <a:ext cx="685800" cy="685800"/>
          </a:xfrm>
          <a:prstGeom prst="rect">
            <a:avLst/>
          </a:prstGeom>
        </p:spPr>
      </p:pic>
    </p:spTree>
    <p:extLst>
      <p:ext uri="{BB962C8B-B14F-4D97-AF65-F5344CB8AC3E}">
        <p14:creationId xmlns:p14="http://schemas.microsoft.com/office/powerpoint/2010/main" val="197850508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hf hdr="0"/>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D8EC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D8EC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D8EC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D8EC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hyperlink" Target="https://fsapartners.ed.gov/knowledge-center/library/application-processing/2023-07-31/2024-25-fafsa-form-preview-presentation"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financialaidtoolkit.ed.gov/tk/announcement-detail.jsp?id=better-fafsa-better-futur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4.png"/><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1F268A9-67D2-4168-82AC-AEA26CF3E653}"/>
              </a:ext>
            </a:extLst>
          </p:cNvPr>
          <p:cNvSpPr txBox="1">
            <a:spLocks/>
          </p:cNvSpPr>
          <p:nvPr/>
        </p:nvSpPr>
        <p:spPr>
          <a:xfrm>
            <a:off x="519545" y="2433240"/>
            <a:ext cx="5576455" cy="145296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kern="1200">
                <a:solidFill>
                  <a:schemeClr val="tx1"/>
                </a:solidFill>
                <a:latin typeface="Tw Cen MT Condensed Extra Bold" panose="020B0803020202020204" pitchFamily="34" charset="0"/>
                <a:ea typeface="+mj-ea"/>
                <a:cs typeface="+mj-cs"/>
              </a:defRPr>
            </a:lvl1pPr>
          </a:lstStyle>
          <a:p>
            <a:r>
              <a:rPr lang="en-US" sz="4400" dirty="0"/>
              <a:t>Better FAFSA Training Scenarios</a:t>
            </a:r>
          </a:p>
        </p:txBody>
      </p:sp>
      <p:pic>
        <p:nvPicPr>
          <p:cNvPr id="2" name="Picture 1">
            <a:extLst>
              <a:ext uri="{FF2B5EF4-FFF2-40B4-BE49-F238E27FC236}">
                <a16:creationId xmlns:a16="http://schemas.microsoft.com/office/drawing/2014/main" id="{8091BAD0-47D1-FEF0-DB58-465C1D05A19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92070" y="5573493"/>
            <a:ext cx="4901938" cy="845161"/>
          </a:xfrm>
          <a:prstGeom prst="rect">
            <a:avLst/>
          </a:prstGeom>
        </p:spPr>
      </p:pic>
      <p:sp>
        <p:nvSpPr>
          <p:cNvPr id="9" name="Picture Placeholder 8">
            <a:extLst>
              <a:ext uri="{FF2B5EF4-FFF2-40B4-BE49-F238E27FC236}">
                <a16:creationId xmlns:a16="http://schemas.microsoft.com/office/drawing/2014/main" id="{1FCA3DD1-B7C9-6919-6E9F-10C3B3D89E69}"/>
              </a:ext>
            </a:extLst>
          </p:cNvPr>
          <p:cNvSpPr>
            <a:spLocks noGrp="1"/>
          </p:cNvSpPr>
          <p:nvPr>
            <p:ph type="pic" sz="quarter" idx="10"/>
          </p:nvPr>
        </p:nvSpPr>
        <p:spPr/>
        <p:txBody>
          <a:bodyPr/>
          <a:lstStyle/>
          <a:p>
            <a:endParaRPr lang="en-US"/>
          </a:p>
        </p:txBody>
      </p:sp>
    </p:spTree>
    <p:extLst>
      <p:ext uri="{BB962C8B-B14F-4D97-AF65-F5344CB8AC3E}">
        <p14:creationId xmlns:p14="http://schemas.microsoft.com/office/powerpoint/2010/main" val="400698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298D3D-11F9-F366-0A25-415417D78E8D}"/>
              </a:ext>
            </a:extLst>
          </p:cNvPr>
          <p:cNvPicPr>
            <a:picLocks noChangeAspect="1"/>
          </p:cNvPicPr>
          <p:nvPr/>
        </p:nvPicPr>
        <p:blipFill>
          <a:blip r:embed="rId3"/>
          <a:stretch>
            <a:fillRect/>
          </a:stretch>
        </p:blipFill>
        <p:spPr>
          <a:xfrm>
            <a:off x="215153" y="3312067"/>
            <a:ext cx="11761694" cy="3545933"/>
          </a:xfrm>
          <a:prstGeom prst="rect">
            <a:avLst/>
          </a:prstGeom>
        </p:spPr>
      </p:pic>
      <p:sp>
        <p:nvSpPr>
          <p:cNvPr id="5" name="Title 4"/>
          <p:cNvSpPr>
            <a:spLocks noGrp="1"/>
          </p:cNvSpPr>
          <p:nvPr>
            <p:ph type="title"/>
          </p:nvPr>
        </p:nvSpPr>
        <p:spPr/>
        <p:txBody>
          <a:bodyPr>
            <a:normAutofit/>
          </a:bodyPr>
          <a:lstStyle/>
          <a:p>
            <a:r>
              <a:rPr lang="en-US" sz="4400"/>
              <a:t>What Will I Learn Today?</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119204983"/>
              </p:ext>
            </p:extLst>
          </p:nvPr>
        </p:nvGraphicFramePr>
        <p:xfrm>
          <a:off x="1295400" y="1828801"/>
          <a:ext cx="9601200" cy="28418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82459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endParaRPr lang="en-US" sz="44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15997569"/>
              </p:ext>
            </p:extLst>
          </p:nvPr>
        </p:nvGraphicFramePr>
        <p:xfrm>
          <a:off x="4204448" y="2034253"/>
          <a:ext cx="7418294" cy="46272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a:extLst>
              <a:ext uri="{FF2B5EF4-FFF2-40B4-BE49-F238E27FC236}">
                <a16:creationId xmlns:a16="http://schemas.microsoft.com/office/drawing/2014/main" id="{B7EB4981-7768-3530-9688-33E43B69A6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4862" y="1291984"/>
            <a:ext cx="4829310" cy="3055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24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555B7-4532-3EFF-D4F5-BF35518444EB}"/>
              </a:ext>
            </a:extLst>
          </p:cNvPr>
          <p:cNvSpPr>
            <a:spLocks noGrp="1"/>
          </p:cNvSpPr>
          <p:nvPr>
            <p:ph type="title"/>
          </p:nvPr>
        </p:nvSpPr>
        <p:spPr/>
        <p:txBody>
          <a:bodyPr>
            <a:normAutofit/>
          </a:bodyPr>
          <a:lstStyle/>
          <a:p>
            <a:r>
              <a:rPr lang="en-US" sz="4400" dirty="0"/>
              <a:t>Scenario A  - Amy</a:t>
            </a:r>
          </a:p>
        </p:txBody>
      </p:sp>
      <p:sp>
        <p:nvSpPr>
          <p:cNvPr id="3" name="Content Placeholder 2">
            <a:extLst>
              <a:ext uri="{FF2B5EF4-FFF2-40B4-BE49-F238E27FC236}">
                <a16:creationId xmlns:a16="http://schemas.microsoft.com/office/drawing/2014/main" id="{494D5728-4CC4-7095-BED1-A97113F6A188}"/>
              </a:ext>
            </a:extLst>
          </p:cNvPr>
          <p:cNvSpPr>
            <a:spLocks noGrp="1"/>
          </p:cNvSpPr>
          <p:nvPr>
            <p:ph idx="1"/>
          </p:nvPr>
        </p:nvSpPr>
        <p:spPr>
          <a:xfrm>
            <a:off x="3361765" y="1828800"/>
            <a:ext cx="7915835" cy="4320988"/>
          </a:xfrm>
        </p:spPr>
        <p:txBody>
          <a:bodyPr>
            <a:normAutofit fontScale="92500" lnSpcReduction="10000"/>
          </a:bodyPr>
          <a:lstStyle/>
          <a:p>
            <a:pPr marL="0" indent="0">
              <a:buNone/>
            </a:pPr>
            <a:r>
              <a:rPr lang="en-US" sz="2800" dirty="0">
                <a:solidFill>
                  <a:srgbClr val="222222"/>
                </a:solidFill>
                <a:effectLst/>
                <a:latin typeface="+mj-lt"/>
                <a:ea typeface="Calibri" panose="020F0502020204030204" pitchFamily="34" charset="0"/>
                <a:cs typeface="Times New Roman (Body CS)"/>
              </a:rPr>
              <a:t>Amy is a high school senior, she wants to file her FAFSA. </a:t>
            </a:r>
          </a:p>
          <a:p>
            <a:pPr marL="0" indent="0">
              <a:buNone/>
            </a:pPr>
            <a:r>
              <a:rPr lang="en-US" sz="2800" dirty="0">
                <a:solidFill>
                  <a:srgbClr val="222222"/>
                </a:solidFill>
                <a:effectLst/>
                <a:latin typeface="+mj-lt"/>
                <a:ea typeface="Calibri" panose="020F0502020204030204" pitchFamily="34" charset="0"/>
                <a:cs typeface="Times New Roman (Body CS)"/>
              </a:rPr>
              <a:t>Her parents are divorced, and neither is remarried. </a:t>
            </a:r>
          </a:p>
          <a:p>
            <a:pPr marL="0" indent="0">
              <a:buNone/>
            </a:pPr>
            <a:r>
              <a:rPr lang="en-US" sz="2800" dirty="0">
                <a:solidFill>
                  <a:srgbClr val="222222"/>
                </a:solidFill>
                <a:effectLst/>
                <a:latin typeface="+mj-lt"/>
                <a:ea typeface="Calibri" panose="020F0502020204030204" pitchFamily="34" charset="0"/>
                <a:cs typeface="Times New Roman (Body CS)"/>
              </a:rPr>
              <a:t>Amy was living with her father until two weeks ago. He took a job in a different city, and Amy has moved in with her mother and will live there until she graduates from high school.</a:t>
            </a:r>
          </a:p>
          <a:p>
            <a:pPr marL="0" indent="0">
              <a:buNone/>
            </a:pPr>
            <a:r>
              <a:rPr lang="en-US" sz="2800" dirty="0">
                <a:solidFill>
                  <a:srgbClr val="222222"/>
                </a:solidFill>
                <a:effectLst/>
                <a:latin typeface="+mj-lt"/>
                <a:ea typeface="Calibri" panose="020F0502020204030204" pitchFamily="34" charset="0"/>
                <a:cs typeface="Times New Roman (Body CS)"/>
              </a:rPr>
              <a:t>There is no formal child support arrangement because Amy had lived with her father since the divorce. </a:t>
            </a:r>
          </a:p>
          <a:p>
            <a:pPr marL="0" indent="0">
              <a:buNone/>
            </a:pPr>
            <a:r>
              <a:rPr lang="en-US" sz="2800" dirty="0">
                <a:solidFill>
                  <a:srgbClr val="222222"/>
                </a:solidFill>
                <a:effectLst/>
                <a:latin typeface="+mj-lt"/>
                <a:ea typeface="Calibri" panose="020F0502020204030204" pitchFamily="34" charset="0"/>
                <a:cs typeface="Times New Roman (Body CS)"/>
              </a:rPr>
              <a:t>Which parent should Amy include in the FAFSA? What is the rationale? </a:t>
            </a:r>
            <a:endParaRPr lang="en-US" sz="28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D276190D-EBB2-43F0-488C-F7CACBF9A95C}"/>
              </a:ext>
            </a:extLst>
          </p:cNvPr>
          <p:cNvPicPr>
            <a:picLocks noChangeAspect="1"/>
          </p:cNvPicPr>
          <p:nvPr/>
        </p:nvPicPr>
        <p:blipFill>
          <a:blip r:embed="rId3"/>
          <a:stretch>
            <a:fillRect/>
          </a:stretch>
        </p:blipFill>
        <p:spPr>
          <a:xfrm>
            <a:off x="61740" y="2859741"/>
            <a:ext cx="2795266" cy="3998259"/>
          </a:xfrm>
          <a:prstGeom prst="rect">
            <a:avLst/>
          </a:prstGeom>
        </p:spPr>
      </p:pic>
    </p:spTree>
    <p:extLst>
      <p:ext uri="{BB962C8B-B14F-4D97-AF65-F5344CB8AC3E}">
        <p14:creationId xmlns:p14="http://schemas.microsoft.com/office/powerpoint/2010/main" val="1640390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555B7-4532-3EFF-D4F5-BF35518444EB}"/>
              </a:ext>
            </a:extLst>
          </p:cNvPr>
          <p:cNvSpPr>
            <a:spLocks noGrp="1"/>
          </p:cNvSpPr>
          <p:nvPr>
            <p:ph type="title"/>
          </p:nvPr>
        </p:nvSpPr>
        <p:spPr/>
        <p:txBody>
          <a:bodyPr>
            <a:normAutofit/>
          </a:bodyPr>
          <a:lstStyle/>
          <a:p>
            <a:r>
              <a:rPr lang="en-US" sz="4400" dirty="0"/>
              <a:t>Scenario A - Potential Solution</a:t>
            </a:r>
          </a:p>
        </p:txBody>
      </p:sp>
      <p:sp>
        <p:nvSpPr>
          <p:cNvPr id="3" name="Content Placeholder 2">
            <a:extLst>
              <a:ext uri="{FF2B5EF4-FFF2-40B4-BE49-F238E27FC236}">
                <a16:creationId xmlns:a16="http://schemas.microsoft.com/office/drawing/2014/main" id="{494D5728-4CC4-7095-BED1-A97113F6A188}"/>
              </a:ext>
            </a:extLst>
          </p:cNvPr>
          <p:cNvSpPr>
            <a:spLocks noGrp="1"/>
          </p:cNvSpPr>
          <p:nvPr>
            <p:ph idx="1"/>
          </p:nvPr>
        </p:nvSpPr>
        <p:spPr>
          <a:xfrm>
            <a:off x="3361765" y="1828800"/>
            <a:ext cx="7915835" cy="4320988"/>
          </a:xfrm>
        </p:spPr>
        <p:txBody>
          <a:bodyPr>
            <a:normAutofit/>
          </a:bodyPr>
          <a:lstStyle/>
          <a:p>
            <a:pPr marL="0" indent="0">
              <a:buNone/>
            </a:pPr>
            <a:r>
              <a:rPr lang="en-US" sz="2600" dirty="0">
                <a:solidFill>
                  <a:srgbClr val="222222"/>
                </a:solidFill>
                <a:effectLst/>
                <a:latin typeface="+mj-lt"/>
                <a:ea typeface="Calibri" panose="020F0502020204030204" pitchFamily="34" charset="0"/>
                <a:cs typeface="Times New Roman (Body CS)"/>
              </a:rPr>
              <a:t>The parent to be reported on the FAFSA is the parent that provided the greatest amount of financial support for the previous 12 months. </a:t>
            </a:r>
          </a:p>
          <a:p>
            <a:pPr marL="0" indent="0">
              <a:buNone/>
            </a:pPr>
            <a:r>
              <a:rPr lang="en-US" sz="2600" dirty="0">
                <a:solidFill>
                  <a:srgbClr val="222222"/>
                </a:solidFill>
                <a:effectLst/>
                <a:latin typeface="+mj-lt"/>
                <a:ea typeface="Calibri" panose="020F0502020204030204" pitchFamily="34" charset="0"/>
                <a:cs typeface="Times New Roman (Body CS)"/>
              </a:rPr>
              <a:t>That question would need posed to the student/parents. </a:t>
            </a:r>
          </a:p>
          <a:p>
            <a:pPr marL="0" indent="0">
              <a:buNone/>
            </a:pPr>
            <a:r>
              <a:rPr lang="en-US" sz="2600" dirty="0">
                <a:solidFill>
                  <a:srgbClr val="222222"/>
                </a:solidFill>
                <a:effectLst/>
                <a:latin typeface="+mj-lt"/>
                <a:ea typeface="Calibri" panose="020F0502020204030204" pitchFamily="34" charset="0"/>
                <a:cs typeface="Times New Roman (Body CS)"/>
              </a:rPr>
              <a:t>Assuming the answer is the father, his financial information would likely be reported on the FAFSA.</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D276190D-EBB2-43F0-488C-F7CACBF9A95C}"/>
              </a:ext>
            </a:extLst>
          </p:cNvPr>
          <p:cNvPicPr>
            <a:picLocks noChangeAspect="1"/>
          </p:cNvPicPr>
          <p:nvPr/>
        </p:nvPicPr>
        <p:blipFill>
          <a:blip r:embed="rId3"/>
          <a:stretch>
            <a:fillRect/>
          </a:stretch>
        </p:blipFill>
        <p:spPr>
          <a:xfrm>
            <a:off x="61740" y="2859741"/>
            <a:ext cx="2795266" cy="3998259"/>
          </a:xfrm>
          <a:prstGeom prst="rect">
            <a:avLst/>
          </a:prstGeom>
        </p:spPr>
      </p:pic>
    </p:spTree>
    <p:extLst>
      <p:ext uri="{BB962C8B-B14F-4D97-AF65-F5344CB8AC3E}">
        <p14:creationId xmlns:p14="http://schemas.microsoft.com/office/powerpoint/2010/main" val="1139713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70DF85-6D75-E560-5A67-455FA40C7DBE}"/>
              </a:ext>
            </a:extLst>
          </p:cNvPr>
          <p:cNvPicPr>
            <a:picLocks noChangeAspect="1"/>
          </p:cNvPicPr>
          <p:nvPr/>
        </p:nvPicPr>
        <p:blipFill>
          <a:blip r:embed="rId3"/>
          <a:stretch>
            <a:fillRect/>
          </a:stretch>
        </p:blipFill>
        <p:spPr>
          <a:xfrm>
            <a:off x="0" y="4769224"/>
            <a:ext cx="1460307" cy="2088776"/>
          </a:xfrm>
          <a:prstGeom prst="rect">
            <a:avLst/>
          </a:prstGeom>
        </p:spPr>
      </p:pic>
      <p:sp>
        <p:nvSpPr>
          <p:cNvPr id="2" name="Title 1">
            <a:extLst>
              <a:ext uri="{FF2B5EF4-FFF2-40B4-BE49-F238E27FC236}">
                <a16:creationId xmlns:a16="http://schemas.microsoft.com/office/drawing/2014/main" id="{C70096E5-E140-4FA8-B604-42B01B837BDE}"/>
              </a:ext>
            </a:extLst>
          </p:cNvPr>
          <p:cNvSpPr>
            <a:spLocks noGrp="1"/>
          </p:cNvSpPr>
          <p:nvPr>
            <p:ph type="title"/>
          </p:nvPr>
        </p:nvSpPr>
        <p:spPr>
          <a:xfrm>
            <a:off x="1295400" y="255134"/>
            <a:ext cx="10591800" cy="1036850"/>
          </a:xfrm>
        </p:spPr>
        <p:txBody>
          <a:bodyPr>
            <a:normAutofit fontScale="90000"/>
          </a:bodyPr>
          <a:lstStyle/>
          <a:p>
            <a:r>
              <a:rPr lang="en-US" sz="4400" dirty="0"/>
              <a:t>FAFSA Form Changes -Who is the Contributor (Parent)</a:t>
            </a:r>
          </a:p>
        </p:txBody>
      </p:sp>
      <p:sp>
        <p:nvSpPr>
          <p:cNvPr id="3" name="Content Placeholder 2">
            <a:extLst>
              <a:ext uri="{FF2B5EF4-FFF2-40B4-BE49-F238E27FC236}">
                <a16:creationId xmlns:a16="http://schemas.microsoft.com/office/drawing/2014/main" id="{74573275-B1A7-4239-809B-38666ADC1E96}"/>
              </a:ext>
            </a:extLst>
          </p:cNvPr>
          <p:cNvSpPr>
            <a:spLocks noGrp="1"/>
          </p:cNvSpPr>
          <p:nvPr>
            <p:ph idx="1"/>
          </p:nvPr>
        </p:nvSpPr>
        <p:spPr>
          <a:xfrm>
            <a:off x="6956612" y="1847898"/>
            <a:ext cx="4930588" cy="3818245"/>
          </a:xfrm>
        </p:spPr>
        <p:txBody>
          <a:bodyPr>
            <a:normAutofit fontScale="25000" lnSpcReduction="20000"/>
          </a:bodyPr>
          <a:lstStyle/>
          <a:p>
            <a:r>
              <a:rPr lang="en-US" sz="10400" dirty="0">
                <a:effectLst/>
                <a:latin typeface="+mj-lt"/>
                <a:ea typeface="Cambria" panose="02040503050406030204" pitchFamily="18" charset="0"/>
                <a:cs typeface="Times New Roman" panose="02020603050405020304" pitchFamily="18" charset="0"/>
              </a:rPr>
              <a:t>Parent info to be provided on the FAFSA will no longer be defined as primary custodial parent.  New definition is “parent which provided the greater portion of the student’s financial support”</a:t>
            </a:r>
          </a:p>
          <a:p>
            <a:r>
              <a:rPr lang="en-US" sz="10400" dirty="0">
                <a:effectLst/>
                <a:latin typeface="+mj-lt"/>
                <a:ea typeface="Cambria" panose="02040503050406030204" pitchFamily="18" charset="0"/>
                <a:cs typeface="Times New Roman" panose="02020603050405020304" pitchFamily="18" charset="0"/>
              </a:rPr>
              <a:t>For dependent students-income reported and family size may be for a household that they do not reside in.</a:t>
            </a:r>
          </a:p>
          <a:p>
            <a:r>
              <a:rPr lang="en-US" sz="10400" dirty="0">
                <a:latin typeface="+mj-lt"/>
                <a:ea typeface="Cambria" panose="02040503050406030204" pitchFamily="18" charset="0"/>
                <a:cs typeface="Times New Roman" panose="02020603050405020304" pitchFamily="18" charset="0"/>
              </a:rPr>
              <a:t>FSA has created a parent wizard that will help the student understand whose information should be provided.</a:t>
            </a:r>
            <a:endParaRPr lang="en-US" sz="10400" dirty="0">
              <a:effectLst/>
              <a:latin typeface="+mj-lt"/>
              <a:ea typeface="Cambria" panose="02040503050406030204" pitchFamily="18" charset="0"/>
              <a:cs typeface="Times New Roman" panose="02020603050405020304" pitchFamily="18" charset="0"/>
            </a:endParaRPr>
          </a:p>
          <a:p>
            <a:pPr marL="0" indent="0">
              <a:buNone/>
            </a:pPr>
            <a:endParaRPr lang="en-US" dirty="0"/>
          </a:p>
        </p:txBody>
      </p:sp>
      <p:pic>
        <p:nvPicPr>
          <p:cNvPr id="4" name="Picture 3" descr="Screenshot continuation of the Personal Circumstances section, which asks the student if their parents are married. Below that, the student is reminded that they are required to provide information for their parents and that they can invite their parents to the form to complete the required sections. ">
            <a:extLst>
              <a:ext uri="{FF2B5EF4-FFF2-40B4-BE49-F238E27FC236}">
                <a16:creationId xmlns:a16="http://schemas.microsoft.com/office/drawing/2014/main" id="{4AD7C299-F68B-8D92-02A2-C89D576AE2E6}"/>
              </a:ext>
            </a:extLst>
          </p:cNvPr>
          <p:cNvPicPr>
            <a:picLocks noChangeAspect="1"/>
          </p:cNvPicPr>
          <p:nvPr/>
        </p:nvPicPr>
        <p:blipFill rotWithShape="1">
          <a:blip r:embed="rId4"/>
          <a:srcRect r="17070"/>
          <a:stretch/>
        </p:blipFill>
        <p:spPr>
          <a:xfrm>
            <a:off x="1562100" y="1887936"/>
            <a:ext cx="5029200" cy="3925676"/>
          </a:xfrm>
          <a:prstGeom prst="rect">
            <a:avLst/>
          </a:prstGeom>
          <a:ln w="12700">
            <a:solidFill>
              <a:schemeClr val="tx1"/>
            </a:solidFill>
          </a:ln>
        </p:spPr>
      </p:pic>
    </p:spTree>
    <p:extLst>
      <p:ext uri="{BB962C8B-B14F-4D97-AF65-F5344CB8AC3E}">
        <p14:creationId xmlns:p14="http://schemas.microsoft.com/office/powerpoint/2010/main" val="285213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9B6325-2CD3-106F-3A3B-15C5D47FB3FF}"/>
              </a:ext>
            </a:extLst>
          </p:cNvPr>
          <p:cNvPicPr>
            <a:picLocks noChangeAspect="1"/>
          </p:cNvPicPr>
          <p:nvPr/>
        </p:nvPicPr>
        <p:blipFill>
          <a:blip r:embed="rId2"/>
          <a:stretch>
            <a:fillRect/>
          </a:stretch>
        </p:blipFill>
        <p:spPr>
          <a:xfrm>
            <a:off x="8749610" y="1780466"/>
            <a:ext cx="3191320" cy="5077534"/>
          </a:xfrm>
          <a:prstGeom prst="rect">
            <a:avLst/>
          </a:prstGeom>
        </p:spPr>
      </p:pic>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B - Jose</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560295" y="1837765"/>
            <a:ext cx="8395446" cy="4343400"/>
          </a:xfrm>
        </p:spPr>
        <p:txBody>
          <a:bodyPr>
            <a:normAutofit lnSpcReduction="10000"/>
          </a:bodyPr>
          <a:lstStyle/>
          <a:p>
            <a:pPr marL="0" indent="0">
              <a:buNone/>
            </a:pPr>
            <a:r>
              <a:rPr lang="en-US" sz="2600" dirty="0">
                <a:solidFill>
                  <a:srgbClr val="222222"/>
                </a:solidFill>
                <a:effectLst/>
                <a:latin typeface="+mj-lt"/>
                <a:ea typeface="Calibri" panose="020F0502020204030204" pitchFamily="34" charset="0"/>
                <a:cs typeface="Times New Roman (Body CS)"/>
              </a:rPr>
              <a:t>Jose is ready to file his FAFSA. </a:t>
            </a:r>
          </a:p>
          <a:p>
            <a:pPr marL="0" indent="0">
              <a:buNone/>
            </a:pPr>
            <a:r>
              <a:rPr lang="en-US" sz="2600" dirty="0">
                <a:solidFill>
                  <a:srgbClr val="222222"/>
                </a:solidFill>
                <a:effectLst/>
                <a:latin typeface="+mj-lt"/>
                <a:ea typeface="Calibri" panose="020F0502020204030204" pitchFamily="34" charset="0"/>
                <a:cs typeface="Times New Roman (Body CS)"/>
              </a:rPr>
              <a:t>Jose is a US citizen, but his parents are undocumented. </a:t>
            </a:r>
          </a:p>
          <a:p>
            <a:pPr marL="0" indent="0">
              <a:buNone/>
            </a:pPr>
            <a:r>
              <a:rPr lang="en-US" sz="2600" dirty="0">
                <a:solidFill>
                  <a:srgbClr val="222222"/>
                </a:solidFill>
                <a:effectLst/>
                <a:latin typeface="+mj-lt"/>
                <a:ea typeface="Calibri" panose="020F0502020204030204" pitchFamily="34" charset="0"/>
                <a:cs typeface="Times New Roman (Body CS)"/>
              </a:rPr>
              <a:t>His parents do not have ITINs. </a:t>
            </a:r>
          </a:p>
          <a:p>
            <a:pPr marL="0" indent="0">
              <a:buNone/>
            </a:pPr>
            <a:r>
              <a:rPr lang="en-US" sz="2600" dirty="0">
                <a:solidFill>
                  <a:srgbClr val="222222"/>
                </a:solidFill>
                <a:effectLst/>
                <a:latin typeface="+mj-lt"/>
                <a:ea typeface="Calibri" panose="020F0502020204030204" pitchFamily="34" charset="0"/>
                <a:cs typeface="Times New Roman (Body CS)"/>
              </a:rPr>
              <a:t>Each parent has attempted to set up an FSA ID via the new system for those without SSNs. His father was successful, but his mother could not establish an FSA ID with the online process. </a:t>
            </a:r>
          </a:p>
          <a:p>
            <a:pPr marL="0" indent="0">
              <a:buNone/>
            </a:pPr>
            <a:r>
              <a:rPr lang="en-US" sz="2600" dirty="0">
                <a:solidFill>
                  <a:srgbClr val="222222"/>
                </a:solidFill>
                <a:effectLst/>
                <a:latin typeface="+mj-lt"/>
                <a:ea typeface="Calibri" panose="020F0502020204030204" pitchFamily="34" charset="0"/>
                <a:cs typeface="Times New Roman (Body CS)"/>
              </a:rPr>
              <a:t>Jose has a FAFSA priority deadline in three days. </a:t>
            </a:r>
          </a:p>
          <a:p>
            <a:pPr marL="0" indent="0">
              <a:buNone/>
            </a:pPr>
            <a:r>
              <a:rPr lang="en-US" sz="2600" dirty="0">
                <a:solidFill>
                  <a:srgbClr val="222222"/>
                </a:solidFill>
                <a:effectLst/>
                <a:latin typeface="+mj-lt"/>
                <a:ea typeface="Calibri" panose="020F0502020204030204" pitchFamily="34" charset="0"/>
                <a:cs typeface="Times New Roman (Body CS)"/>
              </a:rPr>
              <a:t>What steps should Jose and his parents take to get the FAFSA submitted by the deadline? What is the rationale? </a:t>
            </a:r>
            <a:endParaRPr lang="en-US" sz="2600" dirty="0">
              <a:solidFill>
                <a:srgbClr val="414042"/>
              </a:solidFill>
              <a:effectLst/>
              <a:latin typeface="+mj-lt"/>
              <a:ea typeface="Calibri" panose="020F0502020204030204" pitchFamily="34" charset="0"/>
              <a:cs typeface="Times New Roman (Body CS)"/>
            </a:endParaRPr>
          </a:p>
          <a:p>
            <a:endParaRPr lang="en-US" dirty="0"/>
          </a:p>
        </p:txBody>
      </p:sp>
    </p:spTree>
    <p:extLst>
      <p:ext uri="{BB962C8B-B14F-4D97-AF65-F5344CB8AC3E}">
        <p14:creationId xmlns:p14="http://schemas.microsoft.com/office/powerpoint/2010/main" val="78849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9B6325-2CD3-106F-3A3B-15C5D47FB3FF}"/>
              </a:ext>
            </a:extLst>
          </p:cNvPr>
          <p:cNvPicPr>
            <a:picLocks noChangeAspect="1"/>
          </p:cNvPicPr>
          <p:nvPr/>
        </p:nvPicPr>
        <p:blipFill>
          <a:blip r:embed="rId2"/>
          <a:stretch>
            <a:fillRect/>
          </a:stretch>
        </p:blipFill>
        <p:spPr>
          <a:xfrm>
            <a:off x="8749610" y="1780466"/>
            <a:ext cx="3191320" cy="5077534"/>
          </a:xfrm>
          <a:prstGeom prst="rect">
            <a:avLst/>
          </a:prstGeom>
        </p:spPr>
      </p:pic>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B - Potential Solution</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560295" y="1837765"/>
            <a:ext cx="8422340" cy="4343400"/>
          </a:xfrm>
        </p:spPr>
        <p:txBody>
          <a:bodyPr>
            <a:normAutofit/>
          </a:bodyPr>
          <a:lstStyle/>
          <a:p>
            <a:pPr marL="0" indent="0">
              <a:buNone/>
            </a:pPr>
            <a:r>
              <a:rPr lang="en-US" sz="2600" dirty="0">
                <a:solidFill>
                  <a:srgbClr val="222222"/>
                </a:solidFill>
                <a:effectLst/>
                <a:latin typeface="+mj-lt"/>
                <a:ea typeface="Calibri" panose="020F0502020204030204" pitchFamily="34" charset="0"/>
                <a:cs typeface="Times New Roman (Body CS)"/>
              </a:rPr>
              <a:t>The family may wish to download a paper version of the FAFSA in which they can answer all sections of the form, sign it and mail it in to meet the deadline. </a:t>
            </a:r>
          </a:p>
          <a:p>
            <a:pPr marL="0" indent="0">
              <a:buNone/>
            </a:pPr>
            <a:r>
              <a:rPr lang="en-US" sz="2600" dirty="0">
                <a:solidFill>
                  <a:srgbClr val="222222"/>
                </a:solidFill>
                <a:effectLst/>
                <a:latin typeface="+mj-lt"/>
                <a:ea typeface="Calibri" panose="020F0502020204030204" pitchFamily="34" charset="0"/>
                <a:cs typeface="Times New Roman (Body CS)"/>
              </a:rPr>
              <a:t>The family could also choose to reach out to the federal information center and seek advice for finalizing the mother’s FSA ID.</a:t>
            </a:r>
          </a:p>
          <a:p>
            <a:pPr marL="0" indent="0">
              <a:buNone/>
            </a:pPr>
            <a:r>
              <a:rPr lang="en-US" sz="2600" dirty="0">
                <a:solidFill>
                  <a:srgbClr val="222222"/>
                </a:solidFill>
                <a:effectLst/>
                <a:latin typeface="+mj-lt"/>
                <a:ea typeface="Calibri" panose="020F0502020204030204" pitchFamily="34" charset="0"/>
                <a:cs typeface="Times New Roman (Body CS)"/>
              </a:rPr>
              <a:t>If no solution can be reached prior to the deadline, the paper form may be the option to use.</a:t>
            </a:r>
            <a:endParaRPr lang="en-US" dirty="0"/>
          </a:p>
        </p:txBody>
      </p:sp>
    </p:spTree>
    <p:extLst>
      <p:ext uri="{BB962C8B-B14F-4D97-AF65-F5344CB8AC3E}">
        <p14:creationId xmlns:p14="http://schemas.microsoft.com/office/powerpoint/2010/main" val="3629395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096E5-E140-4FA8-B604-42B01B837BDE}"/>
              </a:ext>
            </a:extLst>
          </p:cNvPr>
          <p:cNvSpPr>
            <a:spLocks noGrp="1"/>
          </p:cNvSpPr>
          <p:nvPr>
            <p:ph type="title"/>
          </p:nvPr>
        </p:nvSpPr>
        <p:spPr>
          <a:xfrm>
            <a:off x="1295399" y="255134"/>
            <a:ext cx="10508673" cy="1036850"/>
          </a:xfrm>
        </p:spPr>
        <p:txBody>
          <a:bodyPr>
            <a:normAutofit/>
          </a:bodyPr>
          <a:lstStyle/>
          <a:p>
            <a:r>
              <a:rPr lang="en-US" sz="4400" dirty="0"/>
              <a:t>FSA ID Changes - ID Match &amp; Verification Flow</a:t>
            </a:r>
          </a:p>
        </p:txBody>
      </p:sp>
      <p:pic>
        <p:nvPicPr>
          <p:cNvPr id="5" name="Picture 4" descr="Diagram&#10;&#10;Description automatically generated">
            <a:extLst>
              <a:ext uri="{FF2B5EF4-FFF2-40B4-BE49-F238E27FC236}">
                <a16:creationId xmlns:a16="http://schemas.microsoft.com/office/drawing/2014/main" id="{8CEC2DD8-B5EE-D831-F845-0DE87FFBFB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2842" y="1678499"/>
            <a:ext cx="7116169" cy="4779967"/>
          </a:xfrm>
          <a:prstGeom prst="rect">
            <a:avLst/>
          </a:prstGeom>
        </p:spPr>
      </p:pic>
      <p:pic>
        <p:nvPicPr>
          <p:cNvPr id="3" name="Picture 2">
            <a:extLst>
              <a:ext uri="{FF2B5EF4-FFF2-40B4-BE49-F238E27FC236}">
                <a16:creationId xmlns:a16="http://schemas.microsoft.com/office/drawing/2014/main" id="{C668C966-3AC9-4513-7937-6E18230A776C}"/>
              </a:ext>
            </a:extLst>
          </p:cNvPr>
          <p:cNvPicPr>
            <a:picLocks noChangeAspect="1"/>
          </p:cNvPicPr>
          <p:nvPr/>
        </p:nvPicPr>
        <p:blipFill>
          <a:blip r:embed="rId4"/>
          <a:stretch>
            <a:fillRect/>
          </a:stretch>
        </p:blipFill>
        <p:spPr>
          <a:xfrm>
            <a:off x="9699869" y="2892907"/>
            <a:ext cx="2492131" cy="3965093"/>
          </a:xfrm>
          <a:prstGeom prst="rect">
            <a:avLst/>
          </a:prstGeom>
        </p:spPr>
      </p:pic>
    </p:spTree>
    <p:extLst>
      <p:ext uri="{BB962C8B-B14F-4D97-AF65-F5344CB8AC3E}">
        <p14:creationId xmlns:p14="http://schemas.microsoft.com/office/powerpoint/2010/main" val="777411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096E5-E140-4FA8-B604-42B01B837BDE}"/>
              </a:ext>
            </a:extLst>
          </p:cNvPr>
          <p:cNvSpPr>
            <a:spLocks noGrp="1"/>
          </p:cNvSpPr>
          <p:nvPr>
            <p:ph type="title"/>
          </p:nvPr>
        </p:nvSpPr>
        <p:spPr>
          <a:xfrm>
            <a:off x="1295399" y="255134"/>
            <a:ext cx="10508673" cy="1036850"/>
          </a:xfrm>
        </p:spPr>
        <p:txBody>
          <a:bodyPr>
            <a:normAutofit/>
          </a:bodyPr>
          <a:lstStyle/>
          <a:p>
            <a:r>
              <a:rPr lang="en-US" sz="4400"/>
              <a:t>FSA ID Changes - FSA ID for Those Without SSN</a:t>
            </a:r>
          </a:p>
        </p:txBody>
      </p:sp>
      <p:pic>
        <p:nvPicPr>
          <p:cNvPr id="3" name="Content Placeholder 2" descr="Screenshot of StudentAid.gov account creation process. The form asks for first name, middle initial, last name, date of birth, and social security number.">
            <a:extLst>
              <a:ext uri="{FF2B5EF4-FFF2-40B4-BE49-F238E27FC236}">
                <a16:creationId xmlns:a16="http://schemas.microsoft.com/office/drawing/2014/main" id="{5D9BB807-7A97-A066-9EAE-96E4AA1547B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7611" t="12204" r="31743" b="5550"/>
          <a:stretch/>
        </p:blipFill>
        <p:spPr>
          <a:xfrm>
            <a:off x="7768099" y="2034939"/>
            <a:ext cx="4035973" cy="4395990"/>
          </a:xfrm>
          <a:prstGeom prst="rect">
            <a:avLst/>
          </a:prstGeom>
        </p:spPr>
      </p:pic>
      <p:sp>
        <p:nvSpPr>
          <p:cNvPr id="5" name="Content Placeholder 3">
            <a:extLst>
              <a:ext uri="{FF2B5EF4-FFF2-40B4-BE49-F238E27FC236}">
                <a16:creationId xmlns:a16="http://schemas.microsoft.com/office/drawing/2014/main" id="{008D607E-64E0-F76B-FEC6-3AA0375637E6}"/>
              </a:ext>
            </a:extLst>
          </p:cNvPr>
          <p:cNvSpPr txBox="1">
            <a:spLocks/>
          </p:cNvSpPr>
          <p:nvPr/>
        </p:nvSpPr>
        <p:spPr>
          <a:xfrm>
            <a:off x="387928" y="1828800"/>
            <a:ext cx="6790638" cy="4693186"/>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54864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822960" indent="-228600" algn="l" defTabSz="914400" rtl="0" eaLnBrk="1" latinLnBrk="0" hangingPunct="1">
              <a:lnSpc>
                <a:spcPct val="90000"/>
              </a:lnSpc>
              <a:spcBef>
                <a:spcPts val="800"/>
              </a:spcBef>
              <a:buFont typeface="Arial" panose="020B0604020202020204" pitchFamily="34" charset="0"/>
              <a:buChar char="•"/>
              <a:defRPr sz="2800" kern="1200">
                <a:solidFill>
                  <a:schemeClr val="tx1"/>
                </a:solidFill>
                <a:latin typeface="Cambria" panose="02040503050406030204" pitchFamily="18" charset="0"/>
                <a:ea typeface="+mn-ea"/>
                <a:cs typeface="+mn-cs"/>
              </a:defRPr>
            </a:lvl3pPr>
            <a:lvl4pPr marL="1097280" indent="-228600" algn="l" defTabSz="914400" rtl="0" eaLnBrk="1" latinLnBrk="0" hangingPunct="1">
              <a:lnSpc>
                <a:spcPct val="90000"/>
              </a:lnSpc>
              <a:spcBef>
                <a:spcPts val="8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1325880" indent="-228600" algn="l" defTabSz="914400" rtl="0" eaLnBrk="1" latinLnBrk="0" hangingPunct="1">
              <a:lnSpc>
                <a:spcPct val="90000"/>
              </a:lnSpc>
              <a:spcBef>
                <a:spcPts val="8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15544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6pPr>
            <a:lvl7pPr marL="17830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7pPr>
            <a:lvl8pPr marL="20116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8pPr>
            <a:lvl9pPr marL="2240280" indent="-228600" algn="l" defTabSz="914400" rtl="0" eaLnBrk="1" latinLnBrk="0" hangingPunct="1">
              <a:lnSpc>
                <a:spcPct val="90000"/>
              </a:lnSpc>
              <a:spcBef>
                <a:spcPts val="800"/>
              </a:spcBef>
              <a:buFont typeface="Arial" panose="020B0604020202020204" pitchFamily="34" charset="0"/>
              <a:buChar char="•"/>
              <a:defRPr sz="1600" kern="1200">
                <a:solidFill>
                  <a:schemeClr val="tx1"/>
                </a:solidFill>
                <a:latin typeface="+mn-lt"/>
                <a:ea typeface="+mn-ea"/>
                <a:cs typeface="+mn-cs"/>
              </a:defRPr>
            </a:lvl9pPr>
          </a:lstStyle>
          <a:p>
            <a:r>
              <a:rPr lang="en-US" sz="3000" dirty="0"/>
              <a:t>FSA is developing a process for people who do not have a social security number to be able to set up an FSA ID</a:t>
            </a:r>
          </a:p>
          <a:p>
            <a:r>
              <a:rPr lang="en-US" sz="3000" dirty="0"/>
              <a:t>At this point we have limited information on what type of information will be required to verify identity and establish the FSA ID.</a:t>
            </a:r>
          </a:p>
          <a:p>
            <a:r>
              <a:rPr lang="en-US" sz="3000" dirty="0"/>
              <a:t>There is no wait to verify the FSA ID of a contributor using this process.  </a:t>
            </a:r>
          </a:p>
        </p:txBody>
      </p:sp>
      <p:sp>
        <p:nvSpPr>
          <p:cNvPr id="7" name="Rectangle: Rounded Corners 6">
            <a:extLst>
              <a:ext uri="{FF2B5EF4-FFF2-40B4-BE49-F238E27FC236}">
                <a16:creationId xmlns:a16="http://schemas.microsoft.com/office/drawing/2014/main" id="{127833AC-5EC1-3BAC-9184-B6B2CA959AA9}"/>
              </a:ext>
            </a:extLst>
          </p:cNvPr>
          <p:cNvSpPr/>
          <p:nvPr/>
        </p:nvSpPr>
        <p:spPr>
          <a:xfrm>
            <a:off x="7816427" y="5411893"/>
            <a:ext cx="1666240" cy="589280"/>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3937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B3BCB-B5FB-43F4-8DD4-6AEE4485FBA7}"/>
              </a:ext>
            </a:extLst>
          </p:cNvPr>
          <p:cNvSpPr>
            <a:spLocks noGrp="1"/>
          </p:cNvSpPr>
          <p:nvPr>
            <p:ph type="title"/>
          </p:nvPr>
        </p:nvSpPr>
        <p:spPr>
          <a:xfrm>
            <a:off x="1295399" y="255134"/>
            <a:ext cx="10497207" cy="1036850"/>
          </a:xfrm>
        </p:spPr>
        <p:txBody>
          <a:bodyPr>
            <a:normAutofit fontScale="90000"/>
          </a:bodyPr>
          <a:lstStyle/>
          <a:p>
            <a:r>
              <a:rPr lang="en-US" sz="4400" dirty="0"/>
              <a:t>FSA Webinar – FSA Process for Those Without an SSN</a:t>
            </a:r>
          </a:p>
        </p:txBody>
      </p:sp>
      <p:sp>
        <p:nvSpPr>
          <p:cNvPr id="3" name="Content Placeholder 2">
            <a:extLst>
              <a:ext uri="{FF2B5EF4-FFF2-40B4-BE49-F238E27FC236}">
                <a16:creationId xmlns:a16="http://schemas.microsoft.com/office/drawing/2014/main" id="{7E628771-5050-4A39-9610-78AC8BA9E131}"/>
              </a:ext>
            </a:extLst>
          </p:cNvPr>
          <p:cNvSpPr>
            <a:spLocks noGrp="1"/>
          </p:cNvSpPr>
          <p:nvPr>
            <p:ph idx="1"/>
          </p:nvPr>
        </p:nvSpPr>
        <p:spPr>
          <a:xfrm>
            <a:off x="243025" y="1828799"/>
            <a:ext cx="7052030" cy="4829175"/>
          </a:xfrm>
        </p:spPr>
        <p:txBody>
          <a:bodyPr>
            <a:normAutofit fontScale="92500" lnSpcReduction="10000"/>
          </a:bodyPr>
          <a:lstStyle/>
          <a:p>
            <a:pPr marL="0" indent="0" algn="ctr">
              <a:lnSpc>
                <a:spcPct val="110000"/>
              </a:lnSpc>
              <a:spcBef>
                <a:spcPts val="0"/>
              </a:spcBef>
              <a:buNone/>
            </a:pPr>
            <a:r>
              <a:rPr lang="en-US" sz="4400" dirty="0">
                <a:latin typeface="+mj-lt"/>
                <a:ea typeface="Cambria" panose="02040503050406030204" pitchFamily="18" charset="0"/>
              </a:rPr>
              <a:t>Nov. 2, 2023</a:t>
            </a:r>
          </a:p>
          <a:p>
            <a:pPr marL="0" indent="0" algn="ctr">
              <a:lnSpc>
                <a:spcPct val="110000"/>
              </a:lnSpc>
              <a:spcBef>
                <a:spcPts val="0"/>
              </a:spcBef>
              <a:buNone/>
            </a:pPr>
            <a:r>
              <a:rPr lang="en-US" sz="4400" dirty="0">
                <a:latin typeface="+mj-lt"/>
                <a:ea typeface="Cambria" panose="02040503050406030204" pitchFamily="18" charset="0"/>
              </a:rPr>
              <a:t>10–11 a.m. PST</a:t>
            </a:r>
          </a:p>
          <a:p>
            <a:pPr marL="0" indent="0" algn="ctr">
              <a:buNone/>
            </a:pPr>
            <a:endParaRPr lang="en-US" sz="2800" dirty="0">
              <a:latin typeface="+mj-lt"/>
              <a:ea typeface="Cambria" panose="02040503050406030204" pitchFamily="18" charset="0"/>
            </a:endParaRPr>
          </a:p>
          <a:p>
            <a:pPr marL="0" indent="0" algn="ctr">
              <a:buNone/>
            </a:pPr>
            <a:r>
              <a:rPr lang="en-US" sz="2800" dirty="0">
                <a:latin typeface="+mj-lt"/>
                <a:ea typeface="Cambria" panose="02040503050406030204" pitchFamily="18" charset="0"/>
              </a:rPr>
              <a:t>Join FSA for a preview of the new account creation process for users without a Social Security number (SSN), which will be available in December 2023. We will discuss changes to the user experience and provide a walkthrough of the knowledge-based identity verification process with TransUnion. The session will conclude with an opportunity to ask questions</a:t>
            </a:r>
          </a:p>
        </p:txBody>
      </p:sp>
      <p:pic>
        <p:nvPicPr>
          <p:cNvPr id="5" name="Picture 4">
            <a:extLst>
              <a:ext uri="{FF2B5EF4-FFF2-40B4-BE49-F238E27FC236}">
                <a16:creationId xmlns:a16="http://schemas.microsoft.com/office/drawing/2014/main" id="{BD48596C-64A1-16DD-801E-206DD4CCE822}"/>
              </a:ext>
            </a:extLst>
          </p:cNvPr>
          <p:cNvPicPr>
            <a:picLocks noChangeAspect="1"/>
          </p:cNvPicPr>
          <p:nvPr/>
        </p:nvPicPr>
        <p:blipFill>
          <a:blip r:embed="rId3"/>
          <a:stretch>
            <a:fillRect/>
          </a:stretch>
        </p:blipFill>
        <p:spPr>
          <a:xfrm>
            <a:off x="7506136" y="2045905"/>
            <a:ext cx="4286470" cy="4216617"/>
          </a:xfrm>
          <a:prstGeom prst="rect">
            <a:avLst/>
          </a:prstGeom>
        </p:spPr>
      </p:pic>
    </p:spTree>
    <p:extLst>
      <p:ext uri="{BB962C8B-B14F-4D97-AF65-F5344CB8AC3E}">
        <p14:creationId xmlns:p14="http://schemas.microsoft.com/office/powerpoint/2010/main" val="19500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C - Mohammed</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2814918" y="1728559"/>
            <a:ext cx="9152965" cy="4343400"/>
          </a:xfrm>
        </p:spPr>
        <p:txBody>
          <a:bodyPr>
            <a:noAutofit/>
          </a:bodyPr>
          <a:lstStyle/>
          <a:p>
            <a:pPr marL="0" marR="0" lvl="0" indent="0">
              <a:spcBef>
                <a:spcPts val="1100"/>
              </a:spcBef>
              <a:spcAft>
                <a:spcPts val="0"/>
              </a:spcAft>
              <a:buNone/>
            </a:pPr>
            <a:r>
              <a:rPr lang="en-US" sz="2600" dirty="0">
                <a:solidFill>
                  <a:srgbClr val="222222"/>
                </a:solidFill>
                <a:effectLst/>
                <a:latin typeface="Calibri" panose="020F0502020204030204" pitchFamily="34" charset="0"/>
                <a:ea typeface="Calibri" panose="020F0502020204030204" pitchFamily="34" charset="0"/>
                <a:cs typeface="Times New Roman (Body CS)"/>
              </a:rPr>
              <a:t>Mohammed wants to file his FAFSA. </a:t>
            </a:r>
          </a:p>
          <a:p>
            <a:pPr marL="0" marR="0" lvl="0" indent="0">
              <a:spcBef>
                <a:spcPts val="1100"/>
              </a:spcBef>
              <a:spcAft>
                <a:spcPts val="0"/>
              </a:spcAft>
              <a:buNone/>
            </a:pPr>
            <a:r>
              <a:rPr lang="en-US" sz="2600" dirty="0">
                <a:solidFill>
                  <a:srgbClr val="222222"/>
                </a:solidFill>
                <a:effectLst/>
                <a:latin typeface="Calibri" panose="020F0502020204030204" pitchFamily="34" charset="0"/>
                <a:ea typeface="Calibri" panose="020F0502020204030204" pitchFamily="34" charset="0"/>
                <a:cs typeface="Times New Roman (Body CS)"/>
              </a:rPr>
              <a:t>He cannot convince his parents to provide consent for the IRS to share their federal tax information for his FAFSA. They manually enter their income information and then submit the form. </a:t>
            </a:r>
          </a:p>
          <a:p>
            <a:pPr marL="0" marR="0" lvl="0" indent="0">
              <a:spcBef>
                <a:spcPts val="1100"/>
              </a:spcBef>
              <a:spcAft>
                <a:spcPts val="0"/>
              </a:spcAft>
              <a:buNone/>
            </a:pPr>
            <a:r>
              <a:rPr lang="en-US" sz="2600" dirty="0">
                <a:solidFill>
                  <a:srgbClr val="222222"/>
                </a:solidFill>
                <a:effectLst/>
                <a:latin typeface="Calibri" panose="020F0502020204030204" pitchFamily="34" charset="0"/>
                <a:ea typeface="Calibri" panose="020F0502020204030204" pitchFamily="34" charset="0"/>
                <a:cs typeface="Times New Roman (Body CS)"/>
              </a:rPr>
              <a:t>Mohammed's college receives his rejected FAFSA and notifies him that he is not eligible for federal financial aid unless his parents consent to transfer their tax information is received. </a:t>
            </a:r>
          </a:p>
          <a:p>
            <a:pPr marL="0" marR="0" lvl="0" indent="0">
              <a:spcBef>
                <a:spcPts val="1100"/>
              </a:spcBef>
              <a:spcAft>
                <a:spcPts val="0"/>
              </a:spcAft>
              <a:buNone/>
            </a:pPr>
            <a:r>
              <a:rPr lang="en-US" sz="2600" dirty="0">
                <a:solidFill>
                  <a:srgbClr val="222222"/>
                </a:solidFill>
                <a:effectLst/>
                <a:latin typeface="Calibri" panose="020F0502020204030204" pitchFamily="34" charset="0"/>
                <a:ea typeface="Calibri" panose="020F0502020204030204" pitchFamily="34" charset="0"/>
                <a:cs typeface="Times New Roman (Body CS)"/>
              </a:rPr>
              <a:t>Upon receiving this news, his father agrees to provide consent for their joint tax return. </a:t>
            </a:r>
          </a:p>
          <a:p>
            <a:pPr marL="0" marR="0" lvl="0" indent="0">
              <a:spcBef>
                <a:spcPts val="1100"/>
              </a:spcBef>
              <a:spcAft>
                <a:spcPts val="0"/>
              </a:spcAft>
              <a:buNone/>
            </a:pPr>
            <a:r>
              <a:rPr lang="en-US" sz="2600" dirty="0">
                <a:solidFill>
                  <a:srgbClr val="222222"/>
                </a:solidFill>
                <a:effectLst/>
                <a:latin typeface="Calibri" panose="020F0502020204030204" pitchFamily="34" charset="0"/>
                <a:ea typeface="Calibri" panose="020F0502020204030204" pitchFamily="34" charset="0"/>
                <a:cs typeface="Times New Roman (Body CS)"/>
              </a:rPr>
              <a:t>What steps should Mohammed and his parents take to grant consent on the FAFSA? </a:t>
            </a:r>
            <a:endParaRPr lang="en-US" sz="2600" dirty="0">
              <a:solidFill>
                <a:srgbClr val="414042"/>
              </a:solidFill>
              <a:effectLst/>
              <a:latin typeface="Roboto" panose="02000000000000000000" pitchFamily="2" charset="0"/>
              <a:ea typeface="Calibri" panose="020F0502020204030204" pitchFamily="34" charset="0"/>
              <a:cs typeface="Times New Roman (Body CS)"/>
            </a:endParaRPr>
          </a:p>
        </p:txBody>
      </p:sp>
      <p:pic>
        <p:nvPicPr>
          <p:cNvPr id="6" name="Picture 5">
            <a:extLst>
              <a:ext uri="{FF2B5EF4-FFF2-40B4-BE49-F238E27FC236}">
                <a16:creationId xmlns:a16="http://schemas.microsoft.com/office/drawing/2014/main" id="{11215A2C-A042-902F-8434-F42A4960C177}"/>
              </a:ext>
            </a:extLst>
          </p:cNvPr>
          <p:cNvPicPr>
            <a:picLocks noChangeAspect="1"/>
          </p:cNvPicPr>
          <p:nvPr/>
        </p:nvPicPr>
        <p:blipFill>
          <a:blip r:embed="rId2"/>
          <a:stretch>
            <a:fillRect/>
          </a:stretch>
        </p:blipFill>
        <p:spPr>
          <a:xfrm>
            <a:off x="0" y="1728558"/>
            <a:ext cx="2814918" cy="5129442"/>
          </a:xfrm>
          <a:prstGeom prst="rect">
            <a:avLst/>
          </a:prstGeom>
        </p:spPr>
      </p:pic>
    </p:spTree>
    <p:extLst>
      <p:ext uri="{BB962C8B-B14F-4D97-AF65-F5344CB8AC3E}">
        <p14:creationId xmlns:p14="http://schemas.microsoft.com/office/powerpoint/2010/main" val="1757500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C - Potential Solution</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2814918" y="1728559"/>
            <a:ext cx="9152965" cy="4343400"/>
          </a:xfrm>
        </p:spPr>
        <p:txBody>
          <a:bodyPr>
            <a:noAutofit/>
          </a:bodyPr>
          <a:lstStyle/>
          <a:p>
            <a:pPr marL="182880" marR="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Assuming at least one of the parents has an FSA ID, that parent can log back into their section of the FAFSA and click the “approve” button to grant consent for the joint tax return. </a:t>
            </a:r>
          </a:p>
          <a:p>
            <a:pPr marL="182880" marR="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Colleges cannot create any type of institutional form that a parent could sign to grant consent-it must be done within the FAFSA document.</a:t>
            </a:r>
            <a:endParaRPr lang="en-US" sz="2600" dirty="0">
              <a:solidFill>
                <a:srgbClr val="414042"/>
              </a:solidFill>
              <a:effectLst/>
              <a:latin typeface="+mj-lt"/>
              <a:ea typeface="Calibri" panose="020F0502020204030204" pitchFamily="34" charset="0"/>
              <a:cs typeface="Times New Roman (Body CS)"/>
            </a:endParaRPr>
          </a:p>
        </p:txBody>
      </p:sp>
      <p:pic>
        <p:nvPicPr>
          <p:cNvPr id="6" name="Picture 5">
            <a:extLst>
              <a:ext uri="{FF2B5EF4-FFF2-40B4-BE49-F238E27FC236}">
                <a16:creationId xmlns:a16="http://schemas.microsoft.com/office/drawing/2014/main" id="{11215A2C-A042-902F-8434-F42A4960C177}"/>
              </a:ext>
            </a:extLst>
          </p:cNvPr>
          <p:cNvPicPr>
            <a:picLocks noChangeAspect="1"/>
          </p:cNvPicPr>
          <p:nvPr/>
        </p:nvPicPr>
        <p:blipFill>
          <a:blip r:embed="rId2"/>
          <a:stretch>
            <a:fillRect/>
          </a:stretch>
        </p:blipFill>
        <p:spPr>
          <a:xfrm>
            <a:off x="0" y="1728558"/>
            <a:ext cx="2814918" cy="5129442"/>
          </a:xfrm>
          <a:prstGeom prst="rect">
            <a:avLst/>
          </a:prstGeom>
        </p:spPr>
      </p:pic>
    </p:spTree>
    <p:extLst>
      <p:ext uri="{BB962C8B-B14F-4D97-AF65-F5344CB8AC3E}">
        <p14:creationId xmlns:p14="http://schemas.microsoft.com/office/powerpoint/2010/main" val="2366884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C8BCBD-B040-9BCE-612D-C76D2AAA2814}"/>
              </a:ext>
            </a:extLst>
          </p:cNvPr>
          <p:cNvPicPr>
            <a:picLocks noChangeAspect="1"/>
          </p:cNvPicPr>
          <p:nvPr/>
        </p:nvPicPr>
        <p:blipFill>
          <a:blip r:embed="rId3"/>
          <a:stretch>
            <a:fillRect/>
          </a:stretch>
        </p:blipFill>
        <p:spPr>
          <a:xfrm>
            <a:off x="10721788" y="4178928"/>
            <a:ext cx="1470212" cy="2679072"/>
          </a:xfrm>
          <a:prstGeom prst="rect">
            <a:avLst/>
          </a:prstGeom>
        </p:spPr>
      </p:pic>
      <p:sp>
        <p:nvSpPr>
          <p:cNvPr id="2" name="Title 1">
            <a:extLst>
              <a:ext uri="{FF2B5EF4-FFF2-40B4-BE49-F238E27FC236}">
                <a16:creationId xmlns:a16="http://schemas.microsoft.com/office/drawing/2014/main" id="{C70096E5-E140-4FA8-B604-42B01B837BDE}"/>
              </a:ext>
            </a:extLst>
          </p:cNvPr>
          <p:cNvSpPr>
            <a:spLocks noGrp="1"/>
          </p:cNvSpPr>
          <p:nvPr>
            <p:ph type="title"/>
          </p:nvPr>
        </p:nvSpPr>
        <p:spPr>
          <a:xfrm>
            <a:off x="976745" y="255134"/>
            <a:ext cx="11097491" cy="1036850"/>
          </a:xfrm>
        </p:spPr>
        <p:txBody>
          <a:bodyPr>
            <a:noAutofit/>
          </a:bodyPr>
          <a:lstStyle/>
          <a:p>
            <a:r>
              <a:rPr lang="en-US" sz="4400"/>
              <a:t>FAFSA Form Changes – Providing Consent </a:t>
            </a:r>
          </a:p>
        </p:txBody>
      </p:sp>
      <p:sp>
        <p:nvSpPr>
          <p:cNvPr id="3" name="Content Placeholder 2">
            <a:extLst>
              <a:ext uri="{FF2B5EF4-FFF2-40B4-BE49-F238E27FC236}">
                <a16:creationId xmlns:a16="http://schemas.microsoft.com/office/drawing/2014/main" id="{74573275-B1A7-4239-809B-38666ADC1E96}"/>
              </a:ext>
            </a:extLst>
          </p:cNvPr>
          <p:cNvSpPr>
            <a:spLocks noGrp="1"/>
          </p:cNvSpPr>
          <p:nvPr>
            <p:ph idx="1"/>
          </p:nvPr>
        </p:nvSpPr>
        <p:spPr>
          <a:xfrm>
            <a:off x="604574" y="2001458"/>
            <a:ext cx="4913358" cy="4354939"/>
          </a:xfrm>
        </p:spPr>
        <p:txBody>
          <a:bodyPr>
            <a:noAutofit/>
          </a:bodyPr>
          <a:lstStyle/>
          <a:p>
            <a:r>
              <a:rPr lang="en-US" sz="2600" dirty="0">
                <a:effectLst/>
                <a:latin typeface="+mj-lt"/>
                <a:ea typeface="Cambria" panose="02040503050406030204" pitchFamily="18" charset="0"/>
                <a:cs typeface="Times New Roman" panose="02020603050405020304" pitchFamily="18" charset="0"/>
              </a:rPr>
              <a:t>All students, parents, and spouses, regardless of whether they file a US tax return, will be required to provide consent for the IRS to transfer any data they have directly into the FAFSA form. </a:t>
            </a:r>
          </a:p>
          <a:p>
            <a:r>
              <a:rPr lang="en-US" sz="2600" dirty="0">
                <a:effectLst/>
                <a:latin typeface="+mj-lt"/>
                <a:ea typeface="Cambria" panose="02040503050406030204" pitchFamily="18" charset="0"/>
                <a:cs typeface="Times New Roman" panose="02020603050405020304" pitchFamily="18" charset="0"/>
              </a:rPr>
              <a:t>If no information is on file with the IRS, specific codes will be sent indicating that person’s status with the IRS. </a:t>
            </a:r>
          </a:p>
        </p:txBody>
      </p:sp>
      <p:pic>
        <p:nvPicPr>
          <p:cNvPr id="4" name="Picture 3" descr="Screenshot of the consent page for the retrieval and disclosure of federal tax information. A bulleted list of statements defines what the student is affirming and giving consent to.">
            <a:extLst>
              <a:ext uri="{FF2B5EF4-FFF2-40B4-BE49-F238E27FC236}">
                <a16:creationId xmlns:a16="http://schemas.microsoft.com/office/drawing/2014/main" id="{7D907334-138A-9976-ECDC-F7A0C52183B2}"/>
              </a:ext>
            </a:extLst>
          </p:cNvPr>
          <p:cNvPicPr>
            <a:picLocks noChangeAspect="1"/>
          </p:cNvPicPr>
          <p:nvPr/>
        </p:nvPicPr>
        <p:blipFill>
          <a:blip r:embed="rId4"/>
          <a:stretch>
            <a:fillRect/>
          </a:stretch>
        </p:blipFill>
        <p:spPr>
          <a:xfrm>
            <a:off x="6439468" y="1788159"/>
            <a:ext cx="4345481" cy="4683100"/>
          </a:xfrm>
          <a:prstGeom prst="rect">
            <a:avLst/>
          </a:prstGeom>
          <a:ln w="12700">
            <a:solidFill>
              <a:schemeClr val="tx1"/>
            </a:solidFill>
          </a:ln>
        </p:spPr>
      </p:pic>
    </p:spTree>
    <p:extLst>
      <p:ext uri="{BB962C8B-B14F-4D97-AF65-F5344CB8AC3E}">
        <p14:creationId xmlns:p14="http://schemas.microsoft.com/office/powerpoint/2010/main" val="2654642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3ACF93-95CD-4C29-EDEF-E75E02D0CDA7}"/>
              </a:ext>
            </a:extLst>
          </p:cNvPr>
          <p:cNvPicPr>
            <a:picLocks noChangeAspect="1"/>
          </p:cNvPicPr>
          <p:nvPr/>
        </p:nvPicPr>
        <p:blipFill>
          <a:blip r:embed="rId2"/>
          <a:stretch>
            <a:fillRect/>
          </a:stretch>
        </p:blipFill>
        <p:spPr>
          <a:xfrm>
            <a:off x="9326864" y="1923891"/>
            <a:ext cx="2712736" cy="4943074"/>
          </a:xfrm>
          <a:prstGeom prst="rect">
            <a:avLst/>
          </a:prstGeom>
        </p:spPr>
      </p:pic>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D - Takisha</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295835" y="1647877"/>
            <a:ext cx="9457765" cy="4343400"/>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Takisha is in the process of filling out her FAFSA.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She is a dependent student, and her parents filed a joint tax return for 2022.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The form requires her to fill in parent information to invite them to contribute to her FAFSA form. The fields required are her parent's legal name, social security number, date of birth, and email address.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She fills in the information for her mother, but her mother does not receive an invitation to provide information in Takisha's FAFSA.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What could be the reasons that her mother did not receive the invitation? How could Takisha fix the situation so that her mother gets the invitation? </a:t>
            </a:r>
            <a:endParaRPr lang="en-US" sz="2600" dirty="0">
              <a:solidFill>
                <a:srgbClr val="414042"/>
              </a:solidFill>
              <a:effectLst/>
              <a:latin typeface="+mj-lt"/>
              <a:ea typeface="Calibri" panose="020F0502020204030204" pitchFamily="34" charset="0"/>
              <a:cs typeface="Times New Roman (Body CS)"/>
            </a:endParaRPr>
          </a:p>
        </p:txBody>
      </p:sp>
    </p:spTree>
    <p:extLst>
      <p:ext uri="{BB962C8B-B14F-4D97-AF65-F5344CB8AC3E}">
        <p14:creationId xmlns:p14="http://schemas.microsoft.com/office/powerpoint/2010/main" val="273324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3ACF93-95CD-4C29-EDEF-E75E02D0CDA7}"/>
              </a:ext>
            </a:extLst>
          </p:cNvPr>
          <p:cNvPicPr>
            <a:picLocks noChangeAspect="1"/>
          </p:cNvPicPr>
          <p:nvPr/>
        </p:nvPicPr>
        <p:blipFill>
          <a:blip r:embed="rId2"/>
          <a:stretch>
            <a:fillRect/>
          </a:stretch>
        </p:blipFill>
        <p:spPr>
          <a:xfrm>
            <a:off x="9326864" y="1923891"/>
            <a:ext cx="2712736" cy="4943074"/>
          </a:xfrm>
          <a:prstGeom prst="rect">
            <a:avLst/>
          </a:prstGeom>
        </p:spPr>
      </p:pic>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D - Potential Solution</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295835" y="1647877"/>
            <a:ext cx="9457765" cy="4343400"/>
          </a:xfrm>
        </p:spPr>
        <p:txBody>
          <a:bodyPr>
            <a:noAutofit/>
          </a:bodyPr>
          <a:lstStyle/>
          <a:p>
            <a:pPr marL="0" marR="0" lvl="0" indent="0">
              <a:spcBef>
                <a:spcPts val="1100"/>
              </a:spcBef>
              <a:spcAft>
                <a:spcPts val="0"/>
              </a:spcAft>
              <a:buNone/>
            </a:pPr>
            <a:r>
              <a:rPr lang="en-US" sz="2600" dirty="0">
                <a:solidFill>
                  <a:srgbClr val="414042"/>
                </a:solidFill>
                <a:effectLst/>
                <a:latin typeface="+mj-lt"/>
                <a:ea typeface="Calibri" panose="020F0502020204030204" pitchFamily="34" charset="0"/>
                <a:cs typeface="Times New Roman (Body CS)"/>
              </a:rPr>
              <a:t>One possible idea is that Takisha could have entered an incorrect email address and the invitation was never received. </a:t>
            </a:r>
          </a:p>
          <a:p>
            <a:pPr marL="0" marR="0" lvl="0" indent="0">
              <a:spcBef>
                <a:spcPts val="1100"/>
              </a:spcBef>
              <a:spcAft>
                <a:spcPts val="0"/>
              </a:spcAft>
              <a:buNone/>
            </a:pPr>
            <a:r>
              <a:rPr lang="en-US" sz="2600" dirty="0">
                <a:solidFill>
                  <a:srgbClr val="414042"/>
                </a:solidFill>
                <a:effectLst/>
                <a:latin typeface="+mj-lt"/>
                <a:ea typeface="Calibri" panose="020F0502020204030204" pitchFamily="34" charset="0"/>
                <a:cs typeface="Times New Roman (Body CS)"/>
              </a:rPr>
              <a:t>The email address that the contributor invitation is sent to does not need to be the one used to establish her mother’s FSA ID. However, when the mother does receive the invitation and attempts to log in, her name, DOB and social security number will need to match what Takisha entered in the form. </a:t>
            </a:r>
          </a:p>
          <a:p>
            <a:pPr marL="0" marR="0" lvl="0" indent="0">
              <a:spcBef>
                <a:spcPts val="1100"/>
              </a:spcBef>
              <a:spcAft>
                <a:spcPts val="0"/>
              </a:spcAft>
              <a:buNone/>
            </a:pPr>
            <a:r>
              <a:rPr lang="en-US" sz="2600" dirty="0">
                <a:solidFill>
                  <a:srgbClr val="414042"/>
                </a:solidFill>
                <a:effectLst/>
                <a:latin typeface="+mj-lt"/>
                <a:ea typeface="Calibri" panose="020F0502020204030204" pitchFamily="34" charset="0"/>
                <a:cs typeface="Times New Roman (Body CS)"/>
              </a:rPr>
              <a:t>Takisha also has the option to go back into her FAFSA and invite the father who could then log in and complete the form.</a:t>
            </a:r>
          </a:p>
        </p:txBody>
      </p:sp>
    </p:spTree>
    <p:extLst>
      <p:ext uri="{BB962C8B-B14F-4D97-AF65-F5344CB8AC3E}">
        <p14:creationId xmlns:p14="http://schemas.microsoft.com/office/powerpoint/2010/main" val="255165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5D34A6-0C10-93C8-69F2-3AD35184DC81}"/>
              </a:ext>
            </a:extLst>
          </p:cNvPr>
          <p:cNvPicPr>
            <a:picLocks noChangeAspect="1"/>
          </p:cNvPicPr>
          <p:nvPr/>
        </p:nvPicPr>
        <p:blipFill>
          <a:blip r:embed="rId3"/>
          <a:stretch>
            <a:fillRect/>
          </a:stretch>
        </p:blipFill>
        <p:spPr>
          <a:xfrm>
            <a:off x="10706879" y="4114801"/>
            <a:ext cx="1505455" cy="2743199"/>
          </a:xfrm>
          <a:prstGeom prst="rect">
            <a:avLst/>
          </a:prstGeom>
        </p:spPr>
      </p:pic>
      <p:sp>
        <p:nvSpPr>
          <p:cNvPr id="2" name="Title 1">
            <a:extLst>
              <a:ext uri="{FF2B5EF4-FFF2-40B4-BE49-F238E27FC236}">
                <a16:creationId xmlns:a16="http://schemas.microsoft.com/office/drawing/2014/main" id="{C70096E5-E140-4FA8-B604-42B01B837BDE}"/>
              </a:ext>
            </a:extLst>
          </p:cNvPr>
          <p:cNvSpPr>
            <a:spLocks noGrp="1"/>
          </p:cNvSpPr>
          <p:nvPr>
            <p:ph type="title"/>
          </p:nvPr>
        </p:nvSpPr>
        <p:spPr>
          <a:xfrm>
            <a:off x="1295400" y="314769"/>
            <a:ext cx="11043492" cy="1036850"/>
          </a:xfrm>
        </p:spPr>
        <p:txBody>
          <a:bodyPr>
            <a:noAutofit/>
          </a:bodyPr>
          <a:lstStyle/>
          <a:p>
            <a:r>
              <a:rPr lang="en-US" sz="4400"/>
              <a:t>FAFSA Form Changes – Contributor (Parents) Information</a:t>
            </a:r>
          </a:p>
        </p:txBody>
      </p:sp>
      <p:sp>
        <p:nvSpPr>
          <p:cNvPr id="5" name="Content Placeholder 4">
            <a:extLst>
              <a:ext uri="{FF2B5EF4-FFF2-40B4-BE49-F238E27FC236}">
                <a16:creationId xmlns:a16="http://schemas.microsoft.com/office/drawing/2014/main" id="{5362AD35-0D6D-D9CE-8BB9-840B117A312F}"/>
              </a:ext>
            </a:extLst>
          </p:cNvPr>
          <p:cNvSpPr>
            <a:spLocks noGrp="1"/>
          </p:cNvSpPr>
          <p:nvPr>
            <p:ph idx="1"/>
          </p:nvPr>
        </p:nvSpPr>
        <p:spPr>
          <a:xfrm>
            <a:off x="1223540" y="1802529"/>
            <a:ext cx="9483339" cy="1601564"/>
          </a:xfrm>
        </p:spPr>
        <p:txBody>
          <a:bodyPr>
            <a:noAutofit/>
          </a:bodyPr>
          <a:lstStyle/>
          <a:p>
            <a:pPr marL="0" indent="0" algn="ctr">
              <a:buNone/>
            </a:pPr>
            <a:r>
              <a:rPr lang="en-US" sz="2600" dirty="0">
                <a:latin typeface="+mj-lt"/>
              </a:rPr>
              <a:t>The student is asked to enter their parents Name, DOB, SSN (if applicable) and email address. The email does not have to match their FSA ID email address. They have 45 days to access the application. </a:t>
            </a:r>
          </a:p>
        </p:txBody>
      </p:sp>
      <p:pic>
        <p:nvPicPr>
          <p:cNvPr id="6" name="Picture 5" descr="Screenshot continuation of the Personal Circumstances section, which instructs the student to invite their parents to the FAFSA form to provide their information. There are text boxes to enter the name and date of birth for the parent and the parent’s spouse.">
            <a:extLst>
              <a:ext uri="{FF2B5EF4-FFF2-40B4-BE49-F238E27FC236}">
                <a16:creationId xmlns:a16="http://schemas.microsoft.com/office/drawing/2014/main" id="{2DFC9BCF-1148-6713-F86C-BD682E8A2718}"/>
              </a:ext>
            </a:extLst>
          </p:cNvPr>
          <p:cNvPicPr>
            <a:picLocks noChangeAspect="1"/>
          </p:cNvPicPr>
          <p:nvPr/>
        </p:nvPicPr>
        <p:blipFill>
          <a:blip r:embed="rId4"/>
          <a:stretch>
            <a:fillRect/>
          </a:stretch>
        </p:blipFill>
        <p:spPr>
          <a:xfrm>
            <a:off x="1295400" y="3404093"/>
            <a:ext cx="4281159" cy="3139137"/>
          </a:xfrm>
          <a:prstGeom prst="rect">
            <a:avLst/>
          </a:prstGeom>
          <a:ln w="12700">
            <a:solidFill>
              <a:schemeClr val="tx1"/>
            </a:solidFill>
          </a:ln>
        </p:spPr>
      </p:pic>
      <p:pic>
        <p:nvPicPr>
          <p:cNvPr id="7" name="Picture 6" descr="Screenshot continuation of the Personal Circumstances section, which instructs the student to invite their parents to the FAFSA form to provide their information. Text boxes request the parent and parent’s spouse’s Social Security numbers and email addresses. Below, there is a button for the student to “Invite Parent.” ">
            <a:extLst>
              <a:ext uri="{FF2B5EF4-FFF2-40B4-BE49-F238E27FC236}">
                <a16:creationId xmlns:a16="http://schemas.microsoft.com/office/drawing/2014/main" id="{C14F199C-881A-8DD0-4ABA-CC8BE3E9F6A3}"/>
              </a:ext>
            </a:extLst>
          </p:cNvPr>
          <p:cNvPicPr>
            <a:picLocks noChangeAspect="1"/>
          </p:cNvPicPr>
          <p:nvPr/>
        </p:nvPicPr>
        <p:blipFill>
          <a:blip r:embed="rId5"/>
          <a:stretch>
            <a:fillRect/>
          </a:stretch>
        </p:blipFill>
        <p:spPr>
          <a:xfrm>
            <a:off x="5745921" y="3404094"/>
            <a:ext cx="4960958" cy="3139137"/>
          </a:xfrm>
          <a:prstGeom prst="rect">
            <a:avLst/>
          </a:prstGeom>
          <a:ln w="12700">
            <a:solidFill>
              <a:schemeClr val="tx1"/>
            </a:solidFill>
          </a:ln>
        </p:spPr>
      </p:pic>
    </p:spTree>
    <p:extLst>
      <p:ext uri="{BB962C8B-B14F-4D97-AF65-F5344CB8AC3E}">
        <p14:creationId xmlns:p14="http://schemas.microsoft.com/office/powerpoint/2010/main" val="275360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E - Jeremy</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3048000" y="1719594"/>
            <a:ext cx="8910917" cy="4343400"/>
          </a:xfrm>
        </p:spPr>
        <p:txBody>
          <a:bodyPr>
            <a:noAutofit/>
          </a:bodyPr>
          <a:lstStyle/>
          <a:p>
            <a:pPr marL="0" marR="0" lvl="0" indent="0">
              <a:spcBef>
                <a:spcPts val="1100"/>
              </a:spcBef>
              <a:spcAft>
                <a:spcPts val="0"/>
              </a:spcAft>
              <a:buNone/>
            </a:pPr>
            <a:r>
              <a:rPr lang="en-US" sz="2600" dirty="0">
                <a:solidFill>
                  <a:srgbClr val="414042"/>
                </a:solidFill>
                <a:effectLst/>
                <a:latin typeface="+mj-lt"/>
                <a:ea typeface="Calibri" panose="020F0502020204030204" pitchFamily="34" charset="0"/>
                <a:cs typeface="Times New Roman (Body CS)"/>
              </a:rPr>
              <a:t>A college access advisor assists Student Jeremy and his mother at a FAFSA workshop. </a:t>
            </a:r>
          </a:p>
          <a:p>
            <a:pPr marL="0" marR="0" lvl="0" indent="0">
              <a:spcBef>
                <a:spcPts val="1100"/>
              </a:spcBef>
              <a:spcAft>
                <a:spcPts val="0"/>
              </a:spcAft>
              <a:buNone/>
            </a:pPr>
            <a:r>
              <a:rPr lang="en-US" sz="2600" dirty="0">
                <a:solidFill>
                  <a:srgbClr val="414042"/>
                </a:solidFill>
                <a:effectLst/>
                <a:latin typeface="+mj-lt"/>
                <a:ea typeface="Calibri" panose="020F0502020204030204" pitchFamily="34" charset="0"/>
                <a:cs typeface="Times New Roman (Body CS)"/>
              </a:rPr>
              <a:t>Jeremy's mother and father have been separated for a year. While attempting to answer the Parent Wizard questions for separated parents, the mother indicates that each parent provides an equal amount of financial support for Jeremy, and their shared custody arrangement means that Jeremy lives an equal amount of time with each parent. </a:t>
            </a:r>
          </a:p>
          <a:p>
            <a:pPr marL="0" marR="0" lvl="0" indent="0">
              <a:spcBef>
                <a:spcPts val="1100"/>
              </a:spcBef>
              <a:spcAft>
                <a:spcPts val="0"/>
              </a:spcAft>
              <a:buNone/>
            </a:pPr>
            <a:r>
              <a:rPr lang="en-US" sz="2600" dirty="0">
                <a:solidFill>
                  <a:srgbClr val="414042"/>
                </a:solidFill>
                <a:effectLst/>
                <a:latin typeface="+mj-lt"/>
                <a:ea typeface="Calibri" panose="020F0502020204030204" pitchFamily="34" charset="0"/>
                <a:cs typeface="Times New Roman (Body CS)"/>
              </a:rPr>
              <a:t>How should the access advisor guide them in completing the FAFSA? What types of questions might the advisor ask to determine which parent's financial information belongs on the FAFSA? What is the rationale? </a:t>
            </a:r>
          </a:p>
        </p:txBody>
      </p:sp>
      <p:pic>
        <p:nvPicPr>
          <p:cNvPr id="7" name="Picture 6">
            <a:extLst>
              <a:ext uri="{FF2B5EF4-FFF2-40B4-BE49-F238E27FC236}">
                <a16:creationId xmlns:a16="http://schemas.microsoft.com/office/drawing/2014/main" id="{4791CD49-9FC4-71D4-4994-37C1697AE7B3}"/>
              </a:ext>
            </a:extLst>
          </p:cNvPr>
          <p:cNvPicPr>
            <a:picLocks noChangeAspect="1"/>
          </p:cNvPicPr>
          <p:nvPr/>
        </p:nvPicPr>
        <p:blipFill>
          <a:blip r:embed="rId3"/>
          <a:stretch>
            <a:fillRect/>
          </a:stretch>
        </p:blipFill>
        <p:spPr>
          <a:xfrm>
            <a:off x="163192" y="1918447"/>
            <a:ext cx="2647599" cy="4939553"/>
          </a:xfrm>
          <a:prstGeom prst="rect">
            <a:avLst/>
          </a:prstGeom>
        </p:spPr>
      </p:pic>
    </p:spTree>
    <p:extLst>
      <p:ext uri="{BB962C8B-B14F-4D97-AF65-F5344CB8AC3E}">
        <p14:creationId xmlns:p14="http://schemas.microsoft.com/office/powerpoint/2010/main" val="53871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E - Potential Solution</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3182472" y="1719594"/>
            <a:ext cx="8776446" cy="4645347"/>
          </a:xfrm>
        </p:spPr>
        <p:txBody>
          <a:bodyPr>
            <a:noAutofit/>
          </a:bodyPr>
          <a:lstStyle/>
          <a:p>
            <a:pPr marL="0" marR="0" lvl="0" indent="0">
              <a:spcBef>
                <a:spcPts val="1100"/>
              </a:spcBef>
              <a:spcAft>
                <a:spcPts val="0"/>
              </a:spcAft>
              <a:buNone/>
            </a:pPr>
            <a:r>
              <a:rPr lang="en-US" sz="2600" kern="0" dirty="0">
                <a:solidFill>
                  <a:srgbClr val="222222"/>
                </a:solidFill>
                <a:effectLst/>
                <a:latin typeface="+mj-lt"/>
                <a:ea typeface="Calibri" panose="020F0502020204030204" pitchFamily="34" charset="0"/>
              </a:rPr>
              <a:t>The FAFSA indicates that the parent whose financial information belongs on the form, in cases of separation and divorce, is the parent who provided the most financial support for the last 12 months. </a:t>
            </a:r>
          </a:p>
          <a:p>
            <a:pPr marL="0" marR="0" lvl="0" indent="0">
              <a:spcBef>
                <a:spcPts val="1100"/>
              </a:spcBef>
              <a:spcAft>
                <a:spcPts val="0"/>
              </a:spcAft>
              <a:buNone/>
            </a:pPr>
            <a:r>
              <a:rPr lang="en-US" sz="2600" kern="0" dirty="0">
                <a:solidFill>
                  <a:srgbClr val="222222"/>
                </a:solidFill>
                <a:effectLst/>
                <a:latin typeface="+mj-lt"/>
                <a:ea typeface="Calibri" panose="020F0502020204030204" pitchFamily="34" charset="0"/>
              </a:rPr>
              <a:t>You may wish to identify potential sources that could break the financial tie-does one parent have the student on their health insurance plan and pay a premium for that; does one parent pay child support to the other parent; does one parent cover car insurance for the student? </a:t>
            </a:r>
          </a:p>
          <a:p>
            <a:pPr marL="0" marR="0" lvl="0" indent="0">
              <a:spcBef>
                <a:spcPts val="1100"/>
              </a:spcBef>
              <a:spcAft>
                <a:spcPts val="0"/>
              </a:spcAft>
              <a:buNone/>
            </a:pPr>
            <a:r>
              <a:rPr lang="en-US" sz="2600" kern="0" dirty="0">
                <a:solidFill>
                  <a:srgbClr val="222222"/>
                </a:solidFill>
                <a:effectLst/>
                <a:latin typeface="+mj-lt"/>
                <a:ea typeface="Calibri" panose="020F0502020204030204" pitchFamily="34" charset="0"/>
              </a:rPr>
              <a:t>If nothing breaks the tie, FSA recommends the parent with the highest income/assets be reported on the form</a:t>
            </a:r>
            <a:endParaRPr lang="en-US" sz="2600" dirty="0">
              <a:solidFill>
                <a:srgbClr val="414042"/>
              </a:solidFill>
              <a:effectLst/>
              <a:latin typeface="+mj-lt"/>
              <a:ea typeface="Calibri" panose="020F0502020204030204" pitchFamily="34" charset="0"/>
              <a:cs typeface="Times New Roman (Body CS)"/>
            </a:endParaRPr>
          </a:p>
        </p:txBody>
      </p:sp>
      <p:pic>
        <p:nvPicPr>
          <p:cNvPr id="7" name="Picture 6">
            <a:extLst>
              <a:ext uri="{FF2B5EF4-FFF2-40B4-BE49-F238E27FC236}">
                <a16:creationId xmlns:a16="http://schemas.microsoft.com/office/drawing/2014/main" id="{A4BAD0EF-3E5E-EF52-9D7E-5B4E60B5AA8E}"/>
              </a:ext>
            </a:extLst>
          </p:cNvPr>
          <p:cNvPicPr>
            <a:picLocks noChangeAspect="1"/>
          </p:cNvPicPr>
          <p:nvPr/>
        </p:nvPicPr>
        <p:blipFill>
          <a:blip r:embed="rId2"/>
          <a:stretch>
            <a:fillRect/>
          </a:stretch>
        </p:blipFill>
        <p:spPr>
          <a:xfrm>
            <a:off x="118367" y="1977650"/>
            <a:ext cx="2615867" cy="4880350"/>
          </a:xfrm>
          <a:prstGeom prst="rect">
            <a:avLst/>
          </a:prstGeom>
        </p:spPr>
      </p:pic>
    </p:spTree>
    <p:extLst>
      <p:ext uri="{BB962C8B-B14F-4D97-AF65-F5344CB8AC3E}">
        <p14:creationId xmlns:p14="http://schemas.microsoft.com/office/powerpoint/2010/main" val="2031645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Is My Parent a Contributor Infographic </a:t>
            </a:r>
          </a:p>
        </p:txBody>
      </p:sp>
      <p:pic>
        <p:nvPicPr>
          <p:cNvPr id="7" name="Picture 6">
            <a:extLst>
              <a:ext uri="{FF2B5EF4-FFF2-40B4-BE49-F238E27FC236}">
                <a16:creationId xmlns:a16="http://schemas.microsoft.com/office/drawing/2014/main" id="{A4BAD0EF-3E5E-EF52-9D7E-5B4E60B5AA8E}"/>
              </a:ext>
            </a:extLst>
          </p:cNvPr>
          <p:cNvPicPr>
            <a:picLocks noChangeAspect="1"/>
          </p:cNvPicPr>
          <p:nvPr/>
        </p:nvPicPr>
        <p:blipFill>
          <a:blip r:embed="rId2"/>
          <a:stretch>
            <a:fillRect/>
          </a:stretch>
        </p:blipFill>
        <p:spPr>
          <a:xfrm>
            <a:off x="266825" y="2999054"/>
            <a:ext cx="1931643" cy="3603812"/>
          </a:xfrm>
          <a:prstGeom prst="rect">
            <a:avLst/>
          </a:prstGeom>
        </p:spPr>
      </p:pic>
      <p:pic>
        <p:nvPicPr>
          <p:cNvPr id="10" name="Content Placeholder 9">
            <a:extLst>
              <a:ext uri="{FF2B5EF4-FFF2-40B4-BE49-F238E27FC236}">
                <a16:creationId xmlns:a16="http://schemas.microsoft.com/office/drawing/2014/main" id="{9E3FA2CC-F98C-3693-D10E-1C7E2DFA5B17}"/>
              </a:ext>
            </a:extLst>
          </p:cNvPr>
          <p:cNvPicPr>
            <a:picLocks noGrp="1" noChangeAspect="1"/>
          </p:cNvPicPr>
          <p:nvPr>
            <p:ph idx="1"/>
          </p:nvPr>
        </p:nvPicPr>
        <p:blipFill rotWithShape="1">
          <a:blip r:embed="rId3"/>
          <a:srcRect t="22704"/>
          <a:stretch/>
        </p:blipFill>
        <p:spPr>
          <a:xfrm>
            <a:off x="6544521" y="1693796"/>
            <a:ext cx="4840876" cy="5064198"/>
          </a:xfrm>
        </p:spPr>
      </p:pic>
      <p:pic>
        <p:nvPicPr>
          <p:cNvPr id="8" name="Picture 7">
            <a:extLst>
              <a:ext uri="{FF2B5EF4-FFF2-40B4-BE49-F238E27FC236}">
                <a16:creationId xmlns:a16="http://schemas.microsoft.com/office/drawing/2014/main" id="{66165F69-1B09-9F99-E75B-F936D9F842EA}"/>
              </a:ext>
            </a:extLst>
          </p:cNvPr>
          <p:cNvPicPr>
            <a:picLocks noChangeAspect="1"/>
          </p:cNvPicPr>
          <p:nvPr/>
        </p:nvPicPr>
        <p:blipFill rotWithShape="1">
          <a:blip r:embed="rId3"/>
          <a:srcRect b="81161"/>
          <a:stretch/>
        </p:blipFill>
        <p:spPr>
          <a:xfrm>
            <a:off x="469897" y="1693796"/>
            <a:ext cx="5381558" cy="1372133"/>
          </a:xfrm>
          <a:prstGeom prst="rect">
            <a:avLst/>
          </a:prstGeom>
        </p:spPr>
      </p:pic>
      <p:pic>
        <p:nvPicPr>
          <p:cNvPr id="12" name="Picture 11">
            <a:extLst>
              <a:ext uri="{FF2B5EF4-FFF2-40B4-BE49-F238E27FC236}">
                <a16:creationId xmlns:a16="http://schemas.microsoft.com/office/drawing/2014/main" id="{2BE11ED2-3146-9C66-60D1-242070DF45AF}"/>
              </a:ext>
            </a:extLst>
          </p:cNvPr>
          <p:cNvPicPr>
            <a:picLocks noChangeAspect="1"/>
          </p:cNvPicPr>
          <p:nvPr/>
        </p:nvPicPr>
        <p:blipFill>
          <a:blip r:embed="rId4"/>
          <a:stretch>
            <a:fillRect/>
          </a:stretch>
        </p:blipFill>
        <p:spPr>
          <a:xfrm>
            <a:off x="2294709" y="3191435"/>
            <a:ext cx="3350357" cy="3411431"/>
          </a:xfrm>
          <a:prstGeom prst="rect">
            <a:avLst/>
          </a:prstGeom>
        </p:spPr>
      </p:pic>
    </p:spTree>
    <p:extLst>
      <p:ext uri="{BB962C8B-B14F-4D97-AF65-F5344CB8AC3E}">
        <p14:creationId xmlns:p14="http://schemas.microsoft.com/office/powerpoint/2010/main" val="223244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C1D58CF-DA56-840C-DA34-69A19E80876B}"/>
              </a:ext>
            </a:extLst>
          </p:cNvPr>
          <p:cNvPicPr>
            <a:picLocks noChangeAspect="1"/>
          </p:cNvPicPr>
          <p:nvPr/>
        </p:nvPicPr>
        <p:blipFill>
          <a:blip r:embed="rId2"/>
          <a:stretch>
            <a:fillRect/>
          </a:stretch>
        </p:blipFill>
        <p:spPr>
          <a:xfrm>
            <a:off x="67552" y="2629545"/>
            <a:ext cx="3486637" cy="4163006"/>
          </a:xfrm>
          <a:prstGeom prst="rect">
            <a:avLst/>
          </a:prstGeom>
        </p:spPr>
      </p:pic>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F - Sarah</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3182472" y="1719594"/>
            <a:ext cx="8776446"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Sarah is dependent and lives with both biological parents, who live together but are not married.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Sarah's parents do not file taxes because their income is below the tax filing threshold.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How many FSA IDs must be set up so Sarah can file her FAFSA? What is the rationale? </a:t>
            </a:r>
            <a:endParaRPr lang="en-US" sz="2600" dirty="0">
              <a:solidFill>
                <a:srgbClr val="414042"/>
              </a:solidFill>
              <a:effectLst/>
              <a:latin typeface="+mj-lt"/>
              <a:ea typeface="Calibri" panose="020F0502020204030204" pitchFamily="34" charset="0"/>
              <a:cs typeface="Times New Roman (Body CS)"/>
            </a:endParaRPr>
          </a:p>
        </p:txBody>
      </p:sp>
    </p:spTree>
    <p:extLst>
      <p:ext uri="{BB962C8B-B14F-4D97-AF65-F5344CB8AC3E}">
        <p14:creationId xmlns:p14="http://schemas.microsoft.com/office/powerpoint/2010/main" val="898595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C1D58CF-DA56-840C-DA34-69A19E80876B}"/>
              </a:ext>
            </a:extLst>
          </p:cNvPr>
          <p:cNvPicPr>
            <a:picLocks noChangeAspect="1"/>
          </p:cNvPicPr>
          <p:nvPr/>
        </p:nvPicPr>
        <p:blipFill>
          <a:blip r:embed="rId2"/>
          <a:stretch>
            <a:fillRect/>
          </a:stretch>
        </p:blipFill>
        <p:spPr>
          <a:xfrm>
            <a:off x="67552" y="2629545"/>
            <a:ext cx="3486637" cy="4163006"/>
          </a:xfrm>
          <a:prstGeom prst="rect">
            <a:avLst/>
          </a:prstGeom>
        </p:spPr>
      </p:pic>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F - Potential Solution</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3182472" y="1719594"/>
            <a:ext cx="8776446"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There are three FSA IDs that need to be set up.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One for the student and one for each biological parent so consent can be granted even though they did not file a tax return.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All contributors on the FAFSA must grant consent for the student to be eligible for federal student aid.</a:t>
            </a:r>
            <a:endParaRPr lang="en-US" sz="2600" dirty="0">
              <a:solidFill>
                <a:srgbClr val="414042"/>
              </a:solidFill>
              <a:effectLst/>
              <a:latin typeface="+mj-lt"/>
              <a:ea typeface="Calibri" panose="020F0502020204030204" pitchFamily="34" charset="0"/>
              <a:cs typeface="Times New Roman (Body CS)"/>
            </a:endParaRPr>
          </a:p>
        </p:txBody>
      </p:sp>
    </p:spTree>
    <p:extLst>
      <p:ext uri="{BB962C8B-B14F-4D97-AF65-F5344CB8AC3E}">
        <p14:creationId xmlns:p14="http://schemas.microsoft.com/office/powerpoint/2010/main" val="3480182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096E5-E140-4FA8-B604-42B01B837BDE}"/>
              </a:ext>
            </a:extLst>
          </p:cNvPr>
          <p:cNvSpPr>
            <a:spLocks noGrp="1"/>
          </p:cNvSpPr>
          <p:nvPr>
            <p:ph type="title"/>
          </p:nvPr>
        </p:nvSpPr>
        <p:spPr>
          <a:xfrm>
            <a:off x="1041399" y="255134"/>
            <a:ext cx="10956201" cy="1036850"/>
          </a:xfrm>
        </p:spPr>
        <p:txBody>
          <a:bodyPr>
            <a:normAutofit/>
          </a:bodyPr>
          <a:lstStyle/>
          <a:p>
            <a:r>
              <a:rPr lang="en-US" sz="4400" dirty="0"/>
              <a:t>FSA ID / WASFA Account Creation Lesson Plans</a:t>
            </a:r>
          </a:p>
        </p:txBody>
      </p:sp>
      <p:sp>
        <p:nvSpPr>
          <p:cNvPr id="3" name="Content Placeholder 2">
            <a:extLst>
              <a:ext uri="{FF2B5EF4-FFF2-40B4-BE49-F238E27FC236}">
                <a16:creationId xmlns:a16="http://schemas.microsoft.com/office/drawing/2014/main" id="{74573275-B1A7-4239-809B-38666ADC1E96}"/>
              </a:ext>
            </a:extLst>
          </p:cNvPr>
          <p:cNvSpPr>
            <a:spLocks noGrp="1"/>
          </p:cNvSpPr>
          <p:nvPr>
            <p:ph idx="1"/>
          </p:nvPr>
        </p:nvSpPr>
        <p:spPr>
          <a:xfrm>
            <a:off x="194401" y="2117123"/>
            <a:ext cx="3369613" cy="4343400"/>
          </a:xfrm>
        </p:spPr>
        <p:txBody>
          <a:bodyPr>
            <a:normAutofit/>
          </a:bodyPr>
          <a:lstStyle/>
          <a:p>
            <a:pPr marL="320040" lvl="1" indent="0">
              <a:buNone/>
            </a:pPr>
            <a:r>
              <a:rPr lang="en-US" sz="2600" dirty="0">
                <a:latin typeface="+mj-lt"/>
                <a:ea typeface="Cambria" panose="02040503050406030204" pitchFamily="18" charset="0"/>
              </a:rPr>
              <a:t>Financial Aid Advising Day lesson plans provide easy to implement activities developed around the required student and family notifications and information.</a:t>
            </a:r>
          </a:p>
          <a:p>
            <a:pPr lvl="1"/>
            <a:endParaRPr lang="en-US" dirty="0"/>
          </a:p>
        </p:txBody>
      </p:sp>
      <p:pic>
        <p:nvPicPr>
          <p:cNvPr id="7" name="Picture 6">
            <a:extLst>
              <a:ext uri="{FF2B5EF4-FFF2-40B4-BE49-F238E27FC236}">
                <a16:creationId xmlns:a16="http://schemas.microsoft.com/office/drawing/2014/main" id="{56C831E9-6DB0-8183-6467-6BA6F3EC31F1}"/>
              </a:ext>
            </a:extLst>
          </p:cNvPr>
          <p:cNvPicPr>
            <a:picLocks noChangeAspect="1"/>
          </p:cNvPicPr>
          <p:nvPr/>
        </p:nvPicPr>
        <p:blipFill>
          <a:blip r:embed="rId3"/>
          <a:stretch>
            <a:fillRect/>
          </a:stretch>
        </p:blipFill>
        <p:spPr>
          <a:xfrm>
            <a:off x="4040808" y="1631577"/>
            <a:ext cx="3369613" cy="5136693"/>
          </a:xfrm>
          <a:prstGeom prst="rect">
            <a:avLst/>
          </a:prstGeom>
        </p:spPr>
      </p:pic>
      <p:pic>
        <p:nvPicPr>
          <p:cNvPr id="11" name="Picture 10">
            <a:extLst>
              <a:ext uri="{FF2B5EF4-FFF2-40B4-BE49-F238E27FC236}">
                <a16:creationId xmlns:a16="http://schemas.microsoft.com/office/drawing/2014/main" id="{9F1318BE-2279-6AAF-4977-0AA9661A3BE5}"/>
              </a:ext>
            </a:extLst>
          </p:cNvPr>
          <p:cNvPicPr>
            <a:picLocks noChangeAspect="1"/>
          </p:cNvPicPr>
          <p:nvPr/>
        </p:nvPicPr>
        <p:blipFill>
          <a:blip r:embed="rId4"/>
          <a:stretch>
            <a:fillRect/>
          </a:stretch>
        </p:blipFill>
        <p:spPr>
          <a:xfrm>
            <a:off x="7712945" y="1828800"/>
            <a:ext cx="3026773" cy="3987906"/>
          </a:xfrm>
          <a:prstGeom prst="rect">
            <a:avLst/>
          </a:prstGeom>
        </p:spPr>
      </p:pic>
      <p:pic>
        <p:nvPicPr>
          <p:cNvPr id="15" name="Picture 14">
            <a:extLst>
              <a:ext uri="{FF2B5EF4-FFF2-40B4-BE49-F238E27FC236}">
                <a16:creationId xmlns:a16="http://schemas.microsoft.com/office/drawing/2014/main" id="{8701B3CF-0262-C9F3-DB7F-4B7DDB38A636}"/>
              </a:ext>
            </a:extLst>
          </p:cNvPr>
          <p:cNvPicPr>
            <a:picLocks noChangeAspect="1"/>
          </p:cNvPicPr>
          <p:nvPr/>
        </p:nvPicPr>
        <p:blipFill>
          <a:blip r:embed="rId5"/>
          <a:stretch>
            <a:fillRect/>
          </a:stretch>
        </p:blipFill>
        <p:spPr>
          <a:xfrm>
            <a:off x="8592605" y="4710734"/>
            <a:ext cx="3404995" cy="1892132"/>
          </a:xfrm>
          <a:prstGeom prst="rect">
            <a:avLst/>
          </a:prstGeom>
        </p:spPr>
      </p:pic>
    </p:spTree>
    <p:extLst>
      <p:ext uri="{BB962C8B-B14F-4D97-AF65-F5344CB8AC3E}">
        <p14:creationId xmlns:p14="http://schemas.microsoft.com/office/powerpoint/2010/main" val="61987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G - Caleb</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412376" y="1647877"/>
            <a:ext cx="8758518"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Student Caleb is working on his section of the FAFSA.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He correctly invites his father to be the contributor for his parent's joint tax return.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Caleb's parents combined adjusted gross income is $46,000, but they have not completed their section of the FAFSA yet.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While completing his section, Caleb is required to answer the student asset questions. Why does Caleb see those questions?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Will any assets he reports be taken into consideration when calculating his SAI? What is the rationale? </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404CAB8F-5DB3-898E-1A69-38E4129CC810}"/>
              </a:ext>
            </a:extLst>
          </p:cNvPr>
          <p:cNvPicPr>
            <a:picLocks noChangeAspect="1"/>
          </p:cNvPicPr>
          <p:nvPr/>
        </p:nvPicPr>
        <p:blipFill>
          <a:blip r:embed="rId2"/>
          <a:stretch>
            <a:fillRect/>
          </a:stretch>
        </p:blipFill>
        <p:spPr>
          <a:xfrm>
            <a:off x="10036691" y="1802187"/>
            <a:ext cx="1572602" cy="4947941"/>
          </a:xfrm>
          <a:prstGeom prst="rect">
            <a:avLst/>
          </a:prstGeom>
        </p:spPr>
      </p:pic>
    </p:spTree>
    <p:extLst>
      <p:ext uri="{BB962C8B-B14F-4D97-AF65-F5344CB8AC3E}">
        <p14:creationId xmlns:p14="http://schemas.microsoft.com/office/powerpoint/2010/main" val="2427905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G - Potential Solution</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161365" y="1647877"/>
            <a:ext cx="9009529"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Since Caleb started the FAFSA, he will be required to answer the asset questions because the parents have not completed their section of the form and granted consent to bring over their financial information.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Therefore, we do not know yet if the family is exempt from answering asset questions. Once the parent(s) have logged in and completed their section and submitted the form, it will be processed.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If the family income and schedules filed indicate that assets are not to be included, any answers that Caleb provided will not be used in determining his SAI.</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A5E59655-0387-5C31-1A82-70F9E1EBA7DE}"/>
              </a:ext>
            </a:extLst>
          </p:cNvPr>
          <p:cNvPicPr>
            <a:picLocks noChangeAspect="1"/>
          </p:cNvPicPr>
          <p:nvPr/>
        </p:nvPicPr>
        <p:blipFill>
          <a:blip r:embed="rId2"/>
          <a:stretch>
            <a:fillRect/>
          </a:stretch>
        </p:blipFill>
        <p:spPr>
          <a:xfrm>
            <a:off x="9986683" y="1751331"/>
            <a:ext cx="1527911" cy="4807329"/>
          </a:xfrm>
          <a:prstGeom prst="rect">
            <a:avLst/>
          </a:prstGeom>
        </p:spPr>
      </p:pic>
    </p:spTree>
    <p:extLst>
      <p:ext uri="{BB962C8B-B14F-4D97-AF65-F5344CB8AC3E}">
        <p14:creationId xmlns:p14="http://schemas.microsoft.com/office/powerpoint/2010/main" val="393775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096E5-E140-4FA8-B604-42B01B837BDE}"/>
              </a:ext>
            </a:extLst>
          </p:cNvPr>
          <p:cNvSpPr>
            <a:spLocks noGrp="1"/>
          </p:cNvSpPr>
          <p:nvPr>
            <p:ph type="title"/>
          </p:nvPr>
        </p:nvSpPr>
        <p:spPr>
          <a:xfrm>
            <a:off x="1295400" y="255134"/>
            <a:ext cx="10591800" cy="1036850"/>
          </a:xfrm>
        </p:spPr>
        <p:txBody>
          <a:bodyPr>
            <a:normAutofit/>
          </a:bodyPr>
          <a:lstStyle/>
          <a:p>
            <a:r>
              <a:rPr lang="en-US" sz="4400"/>
              <a:t>FAFSA Form Changes – Assets</a:t>
            </a:r>
          </a:p>
        </p:txBody>
      </p:sp>
      <p:sp>
        <p:nvSpPr>
          <p:cNvPr id="3" name="Content Placeholder 2">
            <a:extLst>
              <a:ext uri="{FF2B5EF4-FFF2-40B4-BE49-F238E27FC236}">
                <a16:creationId xmlns:a16="http://schemas.microsoft.com/office/drawing/2014/main" id="{74573275-B1A7-4239-809B-38666ADC1E96}"/>
              </a:ext>
            </a:extLst>
          </p:cNvPr>
          <p:cNvSpPr>
            <a:spLocks noGrp="1"/>
          </p:cNvSpPr>
          <p:nvPr>
            <p:ph idx="1"/>
          </p:nvPr>
        </p:nvSpPr>
        <p:spPr>
          <a:xfrm>
            <a:off x="5728447" y="2017808"/>
            <a:ext cx="5701553" cy="4343400"/>
          </a:xfrm>
        </p:spPr>
        <p:txBody>
          <a:bodyPr>
            <a:noAutofit/>
          </a:bodyPr>
          <a:lstStyle/>
          <a:p>
            <a:r>
              <a:rPr lang="en-US" sz="2600" b="0" i="0" dirty="0">
                <a:solidFill>
                  <a:srgbClr val="333333"/>
                </a:solidFill>
                <a:effectLst/>
                <a:latin typeface="+mj-lt"/>
                <a:ea typeface="Cambria" panose="02040503050406030204" pitchFamily="18" charset="0"/>
              </a:rPr>
              <a:t>Families with an adjusted gross income of greater than $60,000 (up from $50,000) or those who filed certain schedules will be required to submit assets. </a:t>
            </a:r>
          </a:p>
          <a:p>
            <a:r>
              <a:rPr lang="en-US" sz="2600" dirty="0">
                <a:solidFill>
                  <a:srgbClr val="333333"/>
                </a:solidFill>
                <a:latin typeface="+mj-lt"/>
                <a:ea typeface="Cambria" panose="02040503050406030204" pitchFamily="18" charset="0"/>
              </a:rPr>
              <a:t>If contributors complete their section first and are not required to provide asset information, the student will not be asked asset questions.</a:t>
            </a:r>
            <a:endParaRPr lang="en-US" sz="2600" b="0" i="0" dirty="0">
              <a:solidFill>
                <a:srgbClr val="333333"/>
              </a:solidFill>
              <a:effectLst/>
              <a:latin typeface="+mj-lt"/>
              <a:ea typeface="Cambria" panose="02040503050406030204" pitchFamily="18" charset="0"/>
            </a:endParaRPr>
          </a:p>
        </p:txBody>
      </p:sp>
      <p:pic>
        <p:nvPicPr>
          <p:cNvPr id="4" name="Picture 3" descr="Screenshot continuation of the Student Financials section, which asks the student to enter their assets. Text boxes prompt the student to enter the dollar amount for the total of cash, savings, and checking accounts; the current net worth of businesses and investment farms; and the current net worth of investments, including real estate. ">
            <a:extLst>
              <a:ext uri="{FF2B5EF4-FFF2-40B4-BE49-F238E27FC236}">
                <a16:creationId xmlns:a16="http://schemas.microsoft.com/office/drawing/2014/main" id="{C672CDB1-1AF8-6060-7590-E0CC9C93E22C}"/>
              </a:ext>
            </a:extLst>
          </p:cNvPr>
          <p:cNvPicPr>
            <a:picLocks noChangeAspect="1"/>
          </p:cNvPicPr>
          <p:nvPr/>
        </p:nvPicPr>
        <p:blipFill rotWithShape="1">
          <a:blip r:embed="rId3"/>
          <a:srcRect r="16161"/>
          <a:stretch/>
        </p:blipFill>
        <p:spPr>
          <a:xfrm>
            <a:off x="394448" y="2017808"/>
            <a:ext cx="5112123" cy="4453721"/>
          </a:xfrm>
          <a:prstGeom prst="rect">
            <a:avLst/>
          </a:prstGeom>
          <a:ln w="12700">
            <a:solidFill>
              <a:schemeClr val="tx1"/>
            </a:solidFill>
          </a:ln>
        </p:spPr>
      </p:pic>
      <p:pic>
        <p:nvPicPr>
          <p:cNvPr id="6" name="Picture 5">
            <a:extLst>
              <a:ext uri="{FF2B5EF4-FFF2-40B4-BE49-F238E27FC236}">
                <a16:creationId xmlns:a16="http://schemas.microsoft.com/office/drawing/2014/main" id="{A7CCCBEA-B3A1-BF59-7DA6-A5327D7FC6BA}"/>
              </a:ext>
            </a:extLst>
          </p:cNvPr>
          <p:cNvPicPr>
            <a:picLocks noChangeAspect="1"/>
          </p:cNvPicPr>
          <p:nvPr/>
        </p:nvPicPr>
        <p:blipFill>
          <a:blip r:embed="rId4"/>
          <a:stretch>
            <a:fillRect/>
          </a:stretch>
        </p:blipFill>
        <p:spPr>
          <a:xfrm>
            <a:off x="11166201" y="4186517"/>
            <a:ext cx="829132" cy="2608729"/>
          </a:xfrm>
          <a:prstGeom prst="rect">
            <a:avLst/>
          </a:prstGeom>
        </p:spPr>
      </p:pic>
    </p:spTree>
    <p:extLst>
      <p:ext uri="{BB962C8B-B14F-4D97-AF65-F5344CB8AC3E}">
        <p14:creationId xmlns:p14="http://schemas.microsoft.com/office/powerpoint/2010/main" val="3293348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H - Bryn</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4222376" y="1746488"/>
            <a:ext cx="7853083"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Student Bryn has finished the student section of the FAFSA and now has to complete the parent section.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Her biological parents divorced a few years ago, and she lives with her mother and stepfather, who married in February 2023. In 2022, her mother and stepfather did not file their taxes together.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What will the process be to enter the parent income information on the FAFSA?</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6528ABD1-C2A4-98C7-E4E9-2854A0F1E48A}"/>
              </a:ext>
            </a:extLst>
          </p:cNvPr>
          <p:cNvPicPr>
            <a:picLocks noChangeAspect="1"/>
          </p:cNvPicPr>
          <p:nvPr/>
        </p:nvPicPr>
        <p:blipFill>
          <a:blip r:embed="rId2"/>
          <a:stretch>
            <a:fillRect/>
          </a:stretch>
        </p:blipFill>
        <p:spPr>
          <a:xfrm>
            <a:off x="982059" y="1706333"/>
            <a:ext cx="1962424" cy="4896533"/>
          </a:xfrm>
          <a:prstGeom prst="rect">
            <a:avLst/>
          </a:prstGeom>
        </p:spPr>
      </p:pic>
    </p:spTree>
    <p:extLst>
      <p:ext uri="{BB962C8B-B14F-4D97-AF65-F5344CB8AC3E}">
        <p14:creationId xmlns:p14="http://schemas.microsoft.com/office/powerpoint/2010/main" val="131501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H - Potential Solution</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4025153" y="1737524"/>
            <a:ext cx="7960659"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The first step should be to confirm which of Bryn’s biological parents provide the most financial support.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If the answer is the mother and Bryn begins the FAFSA, she will need to invite her mother AND her stepfather to be contributors on the form.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Since they did not file a 2022 joint tax return, both will need an FSA ID to log in and grant consent to have their information brought over form the IRS.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Depending on their tax filing status for 2022, the mother and stepfather may be presented with manual paths to enter their financial data.</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CC7F87CB-BA46-B75A-364A-7B51EF45F68D}"/>
              </a:ext>
            </a:extLst>
          </p:cNvPr>
          <p:cNvPicPr>
            <a:picLocks noChangeAspect="1"/>
          </p:cNvPicPr>
          <p:nvPr/>
        </p:nvPicPr>
        <p:blipFill>
          <a:blip r:embed="rId2"/>
          <a:stretch>
            <a:fillRect/>
          </a:stretch>
        </p:blipFill>
        <p:spPr>
          <a:xfrm>
            <a:off x="1035846" y="1823415"/>
            <a:ext cx="1962424" cy="4896533"/>
          </a:xfrm>
          <a:prstGeom prst="rect">
            <a:avLst/>
          </a:prstGeom>
        </p:spPr>
      </p:pic>
    </p:spTree>
    <p:extLst>
      <p:ext uri="{BB962C8B-B14F-4D97-AF65-F5344CB8AC3E}">
        <p14:creationId xmlns:p14="http://schemas.microsoft.com/office/powerpoint/2010/main" val="387228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I - Aminah</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735106" y="1999129"/>
            <a:ext cx="8435788" cy="4294095"/>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Student Aminah and her mother come in to complete the FAFSA but realize neither has created an FSA ID yet.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They spent the first half of the meeting setting up their FSA IDs.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Will Aminah be able to start the FAFSA today? If so, are there any limitations to completing the FAFSA, and how should they navigate those limitations? </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36B0782A-0A4E-3CF6-A9F2-B6769FBE7185}"/>
              </a:ext>
            </a:extLst>
          </p:cNvPr>
          <p:cNvPicPr>
            <a:picLocks noChangeAspect="1"/>
          </p:cNvPicPr>
          <p:nvPr/>
        </p:nvPicPr>
        <p:blipFill>
          <a:blip r:embed="rId2"/>
          <a:stretch>
            <a:fillRect/>
          </a:stretch>
        </p:blipFill>
        <p:spPr>
          <a:xfrm>
            <a:off x="10534419" y="1713782"/>
            <a:ext cx="1657581" cy="5144218"/>
          </a:xfrm>
          <a:prstGeom prst="rect">
            <a:avLst/>
          </a:prstGeom>
        </p:spPr>
      </p:pic>
    </p:spTree>
    <p:extLst>
      <p:ext uri="{BB962C8B-B14F-4D97-AF65-F5344CB8AC3E}">
        <p14:creationId xmlns:p14="http://schemas.microsoft.com/office/powerpoint/2010/main" val="2066066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I - Potential Solution</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170329" y="1549265"/>
            <a:ext cx="10533529"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Aminah and her mother will be able to complete the FAFSA form on the same day as setting up their FSA IDs.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Assuming the mother is the only parent’s information needed on the FAFSA and the mother has a social security number, she will have access to the parent section of the form.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However, since the FSA ID has not been able to be confirmed by the Social Security Administration for the student or parent, they will be presented a manual path through the form to enter all the necessary information (including financial information).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They can sign and submit the FAFSA to be processed. Once the FSA IDs have been confirmed, the form will be reprocessed with bringing over any necessary information from the IRS. Depending on the timing, the student may receive two FAFSA Submission Summaries in a short amount of time.</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662E68C3-E7F8-59FE-5B4B-9B0F9A385DA5}"/>
              </a:ext>
            </a:extLst>
          </p:cNvPr>
          <p:cNvPicPr>
            <a:picLocks noChangeAspect="1"/>
          </p:cNvPicPr>
          <p:nvPr/>
        </p:nvPicPr>
        <p:blipFill>
          <a:blip r:embed="rId2"/>
          <a:stretch>
            <a:fillRect/>
          </a:stretch>
        </p:blipFill>
        <p:spPr>
          <a:xfrm>
            <a:off x="10534419" y="1713782"/>
            <a:ext cx="1657581" cy="5144218"/>
          </a:xfrm>
          <a:prstGeom prst="rect">
            <a:avLst/>
          </a:prstGeom>
        </p:spPr>
      </p:pic>
    </p:spTree>
    <p:extLst>
      <p:ext uri="{BB962C8B-B14F-4D97-AF65-F5344CB8AC3E}">
        <p14:creationId xmlns:p14="http://schemas.microsoft.com/office/powerpoint/2010/main" val="882446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J - Isaak</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3263154" y="1871995"/>
            <a:ext cx="8803341"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Student Isaak is starting his FAFSA when he shares that he has two new siblings born in June 2023.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What concerns does this raise about using household size based on 2022 tax forms?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What questions could you ask Isaak to get an accurate household size?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How can you ensure the right household size is reported?</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7B395872-CC90-7EF9-08AA-C2079B58150E}"/>
              </a:ext>
            </a:extLst>
          </p:cNvPr>
          <p:cNvPicPr>
            <a:picLocks noChangeAspect="1"/>
          </p:cNvPicPr>
          <p:nvPr/>
        </p:nvPicPr>
        <p:blipFill>
          <a:blip r:embed="rId2"/>
          <a:stretch>
            <a:fillRect/>
          </a:stretch>
        </p:blipFill>
        <p:spPr>
          <a:xfrm>
            <a:off x="708211" y="1542749"/>
            <a:ext cx="1981200" cy="5303838"/>
          </a:xfrm>
          <a:prstGeom prst="rect">
            <a:avLst/>
          </a:prstGeom>
        </p:spPr>
      </p:pic>
    </p:spTree>
    <p:extLst>
      <p:ext uri="{BB962C8B-B14F-4D97-AF65-F5344CB8AC3E}">
        <p14:creationId xmlns:p14="http://schemas.microsoft.com/office/powerpoint/2010/main" val="410547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J - Potential Solution</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3254189" y="1791312"/>
            <a:ext cx="8803341"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The first steps should include identifying the parent(s) that Isaak lives with and which parent(s) information belongs on the form.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If the parent(s) who provided the greater amount of financial support for Isaak are in the household where Isaak lives and the new siblings are also in that household, the parent(s) will want to use the question to update the family size.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Since the siblings were born in 2023, they could not have been included on the parent(s) 2022 federal tax return as exemptions. </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7CC22A87-11E3-98A6-B801-9184F03BEA60}"/>
              </a:ext>
            </a:extLst>
          </p:cNvPr>
          <p:cNvPicPr>
            <a:picLocks noChangeAspect="1"/>
          </p:cNvPicPr>
          <p:nvPr/>
        </p:nvPicPr>
        <p:blipFill>
          <a:blip r:embed="rId2"/>
          <a:stretch>
            <a:fillRect/>
          </a:stretch>
        </p:blipFill>
        <p:spPr>
          <a:xfrm>
            <a:off x="824625" y="1640541"/>
            <a:ext cx="1885374" cy="5047304"/>
          </a:xfrm>
          <a:prstGeom prst="rect">
            <a:avLst/>
          </a:prstGeom>
        </p:spPr>
      </p:pic>
    </p:spTree>
    <p:extLst>
      <p:ext uri="{BB962C8B-B14F-4D97-AF65-F5344CB8AC3E}">
        <p14:creationId xmlns:p14="http://schemas.microsoft.com/office/powerpoint/2010/main" val="3296208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096E5-E140-4FA8-B604-42B01B837BDE}"/>
              </a:ext>
            </a:extLst>
          </p:cNvPr>
          <p:cNvSpPr>
            <a:spLocks noGrp="1"/>
          </p:cNvSpPr>
          <p:nvPr>
            <p:ph type="title"/>
          </p:nvPr>
        </p:nvSpPr>
        <p:spPr>
          <a:xfrm>
            <a:off x="1295400" y="255134"/>
            <a:ext cx="10591800" cy="1036850"/>
          </a:xfrm>
        </p:spPr>
        <p:txBody>
          <a:bodyPr>
            <a:normAutofit/>
          </a:bodyPr>
          <a:lstStyle/>
          <a:p>
            <a:r>
              <a:rPr lang="en-US" sz="4400"/>
              <a:t>FAFSA Form Changes – Family Size</a:t>
            </a:r>
          </a:p>
        </p:txBody>
      </p:sp>
      <p:sp>
        <p:nvSpPr>
          <p:cNvPr id="3" name="Content Placeholder 2">
            <a:extLst>
              <a:ext uri="{FF2B5EF4-FFF2-40B4-BE49-F238E27FC236}">
                <a16:creationId xmlns:a16="http://schemas.microsoft.com/office/drawing/2014/main" id="{74573275-B1A7-4239-809B-38666ADC1E96}"/>
              </a:ext>
            </a:extLst>
          </p:cNvPr>
          <p:cNvSpPr>
            <a:spLocks noGrp="1"/>
          </p:cNvSpPr>
          <p:nvPr>
            <p:ph idx="1"/>
          </p:nvPr>
        </p:nvSpPr>
        <p:spPr>
          <a:xfrm>
            <a:off x="891986" y="2192537"/>
            <a:ext cx="5204014" cy="4643717"/>
          </a:xfrm>
        </p:spPr>
        <p:txBody>
          <a:bodyPr>
            <a:normAutofit/>
          </a:bodyPr>
          <a:lstStyle/>
          <a:p>
            <a:r>
              <a:rPr lang="en-US" sz="2600" dirty="0">
                <a:latin typeface="+mj-lt"/>
              </a:rPr>
              <a:t>The new name for household size is family size and will be determined by the number of exemptions claimed on the federal tax returns.</a:t>
            </a:r>
          </a:p>
          <a:p>
            <a:r>
              <a:rPr lang="en-US" sz="2600" dirty="0">
                <a:latin typeface="+mj-lt"/>
              </a:rPr>
              <a:t>Because family situations can change, there will be a question that allows the student to modify the family size to reflect the current number.</a:t>
            </a:r>
          </a:p>
        </p:txBody>
      </p:sp>
      <p:pic>
        <p:nvPicPr>
          <p:cNvPr id="4" name="Picture 3" descr="Screenshot continuation of the Parent Financials section, which asks the parent if their family size has changed from the number of individuals claimed on their 2022 tax return. ">
            <a:extLst>
              <a:ext uri="{FF2B5EF4-FFF2-40B4-BE49-F238E27FC236}">
                <a16:creationId xmlns:a16="http://schemas.microsoft.com/office/drawing/2014/main" id="{21C57A05-C569-76FF-409B-C48F1B294205}"/>
              </a:ext>
            </a:extLst>
          </p:cNvPr>
          <p:cNvPicPr>
            <a:picLocks noChangeAspect="1"/>
          </p:cNvPicPr>
          <p:nvPr/>
        </p:nvPicPr>
        <p:blipFill rotWithShape="1">
          <a:blip r:embed="rId3"/>
          <a:srcRect r="16326"/>
          <a:stretch/>
        </p:blipFill>
        <p:spPr>
          <a:xfrm>
            <a:off x="6526307" y="2192537"/>
            <a:ext cx="5112124" cy="4113203"/>
          </a:xfrm>
          <a:prstGeom prst="rect">
            <a:avLst/>
          </a:prstGeom>
          <a:ln w="12700">
            <a:solidFill>
              <a:schemeClr val="tx1"/>
            </a:solidFill>
          </a:ln>
        </p:spPr>
      </p:pic>
      <p:pic>
        <p:nvPicPr>
          <p:cNvPr id="6" name="Picture 5">
            <a:extLst>
              <a:ext uri="{FF2B5EF4-FFF2-40B4-BE49-F238E27FC236}">
                <a16:creationId xmlns:a16="http://schemas.microsoft.com/office/drawing/2014/main" id="{0182EA7C-3F2F-9DAA-A557-295CE6CF851E}"/>
              </a:ext>
            </a:extLst>
          </p:cNvPr>
          <p:cNvPicPr>
            <a:picLocks noChangeAspect="1"/>
          </p:cNvPicPr>
          <p:nvPr/>
        </p:nvPicPr>
        <p:blipFill>
          <a:blip r:embed="rId4"/>
          <a:stretch>
            <a:fillRect/>
          </a:stretch>
        </p:blipFill>
        <p:spPr>
          <a:xfrm>
            <a:off x="68678" y="4240070"/>
            <a:ext cx="969781" cy="2596184"/>
          </a:xfrm>
          <a:prstGeom prst="rect">
            <a:avLst/>
          </a:prstGeom>
        </p:spPr>
      </p:pic>
    </p:spTree>
    <p:extLst>
      <p:ext uri="{BB962C8B-B14F-4D97-AF65-F5344CB8AC3E}">
        <p14:creationId xmlns:p14="http://schemas.microsoft.com/office/powerpoint/2010/main" val="374227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K - Jamar</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349625" y="1827170"/>
            <a:ext cx="8803341"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Student Jamar has parents that have been separated for almost two years.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Jamar lives with his father.  Jamar’s two younger siblings also live in the household.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The father claims all the children on his federal tax return. Jamar’s parents’ tax filing status for the last two years has been married filing jointly since they have not officially divorced.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How would the family determine which parent provides the most financial support? How should Jamar determine the family size to be reported? </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042829BC-10A2-A273-89DE-77ECCEA00567}"/>
              </a:ext>
            </a:extLst>
          </p:cNvPr>
          <p:cNvPicPr>
            <a:picLocks noChangeAspect="1"/>
          </p:cNvPicPr>
          <p:nvPr/>
        </p:nvPicPr>
        <p:blipFill>
          <a:blip r:embed="rId2"/>
          <a:stretch>
            <a:fillRect/>
          </a:stretch>
        </p:blipFill>
        <p:spPr>
          <a:xfrm>
            <a:off x="9320423" y="2119897"/>
            <a:ext cx="2359053" cy="4155397"/>
          </a:xfrm>
          <a:prstGeom prst="rect">
            <a:avLst/>
          </a:prstGeom>
        </p:spPr>
      </p:pic>
    </p:spTree>
    <p:extLst>
      <p:ext uri="{BB962C8B-B14F-4D97-AF65-F5344CB8AC3E}">
        <p14:creationId xmlns:p14="http://schemas.microsoft.com/office/powerpoint/2010/main" val="46923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K - Potential Solution</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349625" y="1827170"/>
            <a:ext cx="8803341"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Jamar and his father need to answer the question about which parent provided the most financial support for Jamar for the last 12 months.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If the response is the father, Jamar would invite his father to be the contributor to the parent section of the form. Since the parents were still filing a joint tax return, the father will need to complete a manual path through the parent section so that he can appropriately report only his financial information.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The father should also update the family size question assuming the mother and all siblings have been claimed on the tax return. The father would actually be reducing the family size with that question.</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472C1D7C-0699-973A-DBE0-C0538F5BFE42}"/>
              </a:ext>
            </a:extLst>
          </p:cNvPr>
          <p:cNvPicPr>
            <a:picLocks noChangeAspect="1"/>
          </p:cNvPicPr>
          <p:nvPr/>
        </p:nvPicPr>
        <p:blipFill>
          <a:blip r:embed="rId2"/>
          <a:stretch>
            <a:fillRect/>
          </a:stretch>
        </p:blipFill>
        <p:spPr>
          <a:xfrm>
            <a:off x="9305154" y="1985426"/>
            <a:ext cx="2374322" cy="4182292"/>
          </a:xfrm>
          <a:prstGeom prst="rect">
            <a:avLst/>
          </a:prstGeom>
        </p:spPr>
      </p:pic>
    </p:spTree>
    <p:extLst>
      <p:ext uri="{BB962C8B-B14F-4D97-AF65-F5344CB8AC3E}">
        <p14:creationId xmlns:p14="http://schemas.microsoft.com/office/powerpoint/2010/main" val="3153935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L - Maria</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2785241" y="1680778"/>
            <a:ext cx="9172133"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Student Maria has continual spats with her parents about household rules. She remains living at home as the disagreements are not putting her in harm’s way. Their most recent spat was yesterday, and Maria begins to fill out her FAFSA today.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Because Maria is mad at her parents right now, she indicates that she has “unusual” circumstances and will not provide her parents’ financial information. Maria’s college receives her “provisional independent student” FAFSA and sends a request for follow up information.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Maria realizes that she does not really qualify for unusual circumstances and her parents agree to completing their portion of the FAFSA.  What steps should Maria take to update her FAFSA and provide parental information?</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F5B174FC-D14F-23BB-6977-5F811CC4604E}"/>
              </a:ext>
            </a:extLst>
          </p:cNvPr>
          <p:cNvPicPr>
            <a:picLocks noChangeAspect="1"/>
          </p:cNvPicPr>
          <p:nvPr/>
        </p:nvPicPr>
        <p:blipFill>
          <a:blip r:embed="rId2"/>
          <a:stretch>
            <a:fillRect/>
          </a:stretch>
        </p:blipFill>
        <p:spPr>
          <a:xfrm>
            <a:off x="323086" y="1991645"/>
            <a:ext cx="2095792" cy="4334480"/>
          </a:xfrm>
          <a:prstGeom prst="rect">
            <a:avLst/>
          </a:prstGeom>
        </p:spPr>
      </p:pic>
    </p:spTree>
    <p:extLst>
      <p:ext uri="{BB962C8B-B14F-4D97-AF65-F5344CB8AC3E}">
        <p14:creationId xmlns:p14="http://schemas.microsoft.com/office/powerpoint/2010/main" val="228541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339-3BF5-EDD4-1810-3A5E8BE59207}"/>
              </a:ext>
            </a:extLst>
          </p:cNvPr>
          <p:cNvSpPr>
            <a:spLocks noGrp="1"/>
          </p:cNvSpPr>
          <p:nvPr>
            <p:ph type="title"/>
          </p:nvPr>
        </p:nvSpPr>
        <p:spPr/>
        <p:txBody>
          <a:bodyPr>
            <a:normAutofit/>
          </a:bodyPr>
          <a:lstStyle/>
          <a:p>
            <a:r>
              <a:rPr lang="en-US" sz="4400" dirty="0"/>
              <a:t>Scenario L - Potential Solution</a:t>
            </a:r>
          </a:p>
        </p:txBody>
      </p:sp>
      <p:sp>
        <p:nvSpPr>
          <p:cNvPr id="3" name="Content Placeholder 2">
            <a:extLst>
              <a:ext uri="{FF2B5EF4-FFF2-40B4-BE49-F238E27FC236}">
                <a16:creationId xmlns:a16="http://schemas.microsoft.com/office/drawing/2014/main" id="{A05295C1-C3D2-9503-FB9D-65F3783E5EC4}"/>
              </a:ext>
            </a:extLst>
          </p:cNvPr>
          <p:cNvSpPr>
            <a:spLocks noGrp="1"/>
          </p:cNvSpPr>
          <p:nvPr>
            <p:ph idx="1"/>
          </p:nvPr>
        </p:nvSpPr>
        <p:spPr>
          <a:xfrm>
            <a:off x="3164543" y="1957519"/>
            <a:ext cx="8803341" cy="4645347"/>
          </a:xfrm>
        </p:spPr>
        <p:txBody>
          <a:bodyPr>
            <a:noAutofit/>
          </a:bodyPr>
          <a:lstStyle/>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In order to collect her parents’ information on the FAFSA, Maria will need to log back in and update the answer to the question about unusual circumstances.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She should then invite her parents as contributors to the form. The tax filing status of the parents will determine whether Maria needs to invite one or both of her parents to be contributors. </a:t>
            </a:r>
          </a:p>
          <a:p>
            <a:pPr marL="0" marR="0" lvl="0" indent="0">
              <a:spcBef>
                <a:spcPts val="1100"/>
              </a:spcBef>
              <a:spcAft>
                <a:spcPts val="0"/>
              </a:spcAft>
              <a:buNone/>
            </a:pPr>
            <a:r>
              <a:rPr lang="en-US" sz="2600" dirty="0">
                <a:solidFill>
                  <a:srgbClr val="222222"/>
                </a:solidFill>
                <a:effectLst/>
                <a:latin typeface="+mj-lt"/>
                <a:ea typeface="Calibri" panose="020F0502020204030204" pitchFamily="34" charset="0"/>
                <a:cs typeface="Times New Roman (Body CS)"/>
              </a:rPr>
              <a:t>Once the parent(s) receive the invitation, they can log in and complete the parent section of the FAFSA.</a:t>
            </a:r>
            <a:endParaRPr lang="en-US" sz="2600" dirty="0">
              <a:solidFill>
                <a:srgbClr val="414042"/>
              </a:solidFill>
              <a:effectLst/>
              <a:latin typeface="+mj-lt"/>
              <a:ea typeface="Calibri" panose="020F0502020204030204" pitchFamily="34" charset="0"/>
              <a:cs typeface="Times New Roman (Body CS)"/>
            </a:endParaRPr>
          </a:p>
        </p:txBody>
      </p:sp>
      <p:pic>
        <p:nvPicPr>
          <p:cNvPr id="5" name="Picture 4">
            <a:extLst>
              <a:ext uri="{FF2B5EF4-FFF2-40B4-BE49-F238E27FC236}">
                <a16:creationId xmlns:a16="http://schemas.microsoft.com/office/drawing/2014/main" id="{B6411F4A-EAC2-E15E-F108-EC49A84FE2B5}"/>
              </a:ext>
            </a:extLst>
          </p:cNvPr>
          <p:cNvPicPr>
            <a:picLocks noChangeAspect="1"/>
          </p:cNvPicPr>
          <p:nvPr/>
        </p:nvPicPr>
        <p:blipFill>
          <a:blip r:embed="rId2"/>
          <a:stretch>
            <a:fillRect/>
          </a:stretch>
        </p:blipFill>
        <p:spPr>
          <a:xfrm>
            <a:off x="601610" y="1957519"/>
            <a:ext cx="2095792" cy="4334480"/>
          </a:xfrm>
          <a:prstGeom prst="rect">
            <a:avLst/>
          </a:prstGeom>
        </p:spPr>
      </p:pic>
    </p:spTree>
    <p:extLst>
      <p:ext uri="{BB962C8B-B14F-4D97-AF65-F5344CB8AC3E}">
        <p14:creationId xmlns:p14="http://schemas.microsoft.com/office/powerpoint/2010/main" val="1421356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309F0-05E2-CD4F-A99E-9D0F69F8BB71}"/>
              </a:ext>
            </a:extLst>
          </p:cNvPr>
          <p:cNvSpPr>
            <a:spLocks noGrp="1"/>
          </p:cNvSpPr>
          <p:nvPr>
            <p:ph type="title"/>
          </p:nvPr>
        </p:nvSpPr>
        <p:spPr/>
        <p:txBody>
          <a:bodyPr>
            <a:normAutofit/>
          </a:bodyPr>
          <a:lstStyle/>
          <a:p>
            <a:r>
              <a:rPr lang="en-US" sz="4400" dirty="0"/>
              <a:t>Want Access to the Presentation?</a:t>
            </a:r>
          </a:p>
        </p:txBody>
      </p:sp>
      <p:pic>
        <p:nvPicPr>
          <p:cNvPr id="4" name="Picture 3">
            <a:extLst>
              <a:ext uri="{FF2B5EF4-FFF2-40B4-BE49-F238E27FC236}">
                <a16:creationId xmlns:a16="http://schemas.microsoft.com/office/drawing/2014/main" id="{D01816CB-892E-132D-74C3-5CADCE1D13FE}"/>
              </a:ext>
            </a:extLst>
          </p:cNvPr>
          <p:cNvPicPr>
            <a:picLocks noChangeAspect="1"/>
          </p:cNvPicPr>
          <p:nvPr/>
        </p:nvPicPr>
        <p:blipFill>
          <a:blip r:embed="rId2"/>
          <a:stretch>
            <a:fillRect/>
          </a:stretch>
        </p:blipFill>
        <p:spPr>
          <a:xfrm>
            <a:off x="3632880" y="1676626"/>
            <a:ext cx="4926240" cy="4926240"/>
          </a:xfrm>
          <a:prstGeom prst="rect">
            <a:avLst/>
          </a:prstGeom>
        </p:spPr>
      </p:pic>
      <p:pic>
        <p:nvPicPr>
          <p:cNvPr id="13" name="Picture 12" descr="Logo, company name&#10;&#10;Description automatically generated">
            <a:extLst>
              <a:ext uri="{FF2B5EF4-FFF2-40B4-BE49-F238E27FC236}">
                <a16:creationId xmlns:a16="http://schemas.microsoft.com/office/drawing/2014/main" id="{BB7ECD92-DEFB-415E-F7F5-D50CE3566780}"/>
              </a:ext>
            </a:extLst>
          </p:cNvPr>
          <p:cNvPicPr>
            <a:picLocks noChangeAspect="1"/>
          </p:cNvPicPr>
          <p:nvPr/>
        </p:nvPicPr>
        <p:blipFill rotWithShape="1">
          <a:blip r:embed="rId3">
            <a:extLst>
              <a:ext uri="{28A0092B-C50C-407E-A947-70E740481C1C}">
                <a14:useLocalDpi xmlns:a14="http://schemas.microsoft.com/office/drawing/2010/main" val="0"/>
              </a:ext>
            </a:extLst>
          </a:blip>
          <a:srcRect l="15483" t="5679" r="17049" b="4856"/>
          <a:stretch/>
        </p:blipFill>
        <p:spPr>
          <a:xfrm>
            <a:off x="5671638" y="3602755"/>
            <a:ext cx="848723" cy="1073981"/>
          </a:xfrm>
          <a:prstGeom prst="rect">
            <a:avLst/>
          </a:prstGeom>
        </p:spPr>
      </p:pic>
    </p:spTree>
    <p:extLst>
      <p:ext uri="{BB962C8B-B14F-4D97-AF65-F5344CB8AC3E}">
        <p14:creationId xmlns:p14="http://schemas.microsoft.com/office/powerpoint/2010/main" val="3658810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A62AA-13C6-405E-B504-16B9E27A402A}"/>
              </a:ext>
            </a:extLst>
          </p:cNvPr>
          <p:cNvSpPr>
            <a:spLocks noGrp="1"/>
          </p:cNvSpPr>
          <p:nvPr>
            <p:ph type="title"/>
          </p:nvPr>
        </p:nvSpPr>
        <p:spPr>
          <a:xfrm>
            <a:off x="370509" y="2923381"/>
            <a:ext cx="9558938" cy="1011237"/>
          </a:xfrm>
        </p:spPr>
        <p:txBody>
          <a:bodyPr>
            <a:normAutofit/>
          </a:bodyPr>
          <a:lstStyle/>
          <a:p>
            <a:pPr algn="ctr"/>
            <a:r>
              <a:rPr lang="en-US" sz="5400" dirty="0"/>
              <a:t>Resources </a:t>
            </a:r>
          </a:p>
        </p:txBody>
      </p:sp>
    </p:spTree>
    <p:extLst>
      <p:ext uri="{BB962C8B-B14F-4D97-AF65-F5344CB8AC3E}">
        <p14:creationId xmlns:p14="http://schemas.microsoft.com/office/powerpoint/2010/main" val="1624225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C817A-5B76-69FE-20C5-85FB5E7E31A2}"/>
              </a:ext>
            </a:extLst>
          </p:cNvPr>
          <p:cNvSpPr>
            <a:spLocks noGrp="1"/>
          </p:cNvSpPr>
          <p:nvPr>
            <p:ph type="title"/>
          </p:nvPr>
        </p:nvSpPr>
        <p:spPr/>
        <p:txBody>
          <a:bodyPr>
            <a:normAutofit/>
          </a:bodyPr>
          <a:lstStyle/>
          <a:p>
            <a:r>
              <a:rPr lang="en-US" sz="4400"/>
              <a:t>2024–25 FAFSA Form Preview Presentation </a:t>
            </a:r>
          </a:p>
        </p:txBody>
      </p:sp>
      <p:pic>
        <p:nvPicPr>
          <p:cNvPr id="5" name="Content Placeholder 4">
            <a:extLst>
              <a:ext uri="{FF2B5EF4-FFF2-40B4-BE49-F238E27FC236}">
                <a16:creationId xmlns:a16="http://schemas.microsoft.com/office/drawing/2014/main" id="{AE0453DD-663A-24D0-0B67-8316975B863E}"/>
              </a:ext>
            </a:extLst>
          </p:cNvPr>
          <p:cNvPicPr>
            <a:picLocks noGrp="1" noChangeAspect="1"/>
          </p:cNvPicPr>
          <p:nvPr>
            <p:ph idx="1"/>
          </p:nvPr>
        </p:nvPicPr>
        <p:blipFill>
          <a:blip r:embed="rId2"/>
          <a:stretch>
            <a:fillRect/>
          </a:stretch>
        </p:blipFill>
        <p:spPr>
          <a:xfrm>
            <a:off x="2434667" y="1685365"/>
            <a:ext cx="7322666" cy="3996811"/>
          </a:xfrm>
        </p:spPr>
      </p:pic>
      <p:sp>
        <p:nvSpPr>
          <p:cNvPr id="7" name="TextBox 6">
            <a:extLst>
              <a:ext uri="{FF2B5EF4-FFF2-40B4-BE49-F238E27FC236}">
                <a16:creationId xmlns:a16="http://schemas.microsoft.com/office/drawing/2014/main" id="{C588BFE5-F616-D9BD-0BA2-B3BCE449AA87}"/>
              </a:ext>
            </a:extLst>
          </p:cNvPr>
          <p:cNvSpPr txBox="1"/>
          <p:nvPr/>
        </p:nvSpPr>
        <p:spPr>
          <a:xfrm>
            <a:off x="443753" y="5610458"/>
            <a:ext cx="11304494" cy="1015663"/>
          </a:xfrm>
          <a:prstGeom prst="rect">
            <a:avLst/>
          </a:prstGeom>
          <a:noFill/>
        </p:spPr>
        <p:txBody>
          <a:bodyPr wrap="square">
            <a:spAutoFit/>
          </a:bodyPr>
          <a:lstStyle/>
          <a:p>
            <a:r>
              <a:rPr lang="en-US" sz="3000" u="sng">
                <a:solidFill>
                  <a:srgbClr val="0563C1"/>
                </a:solidFill>
                <a:effectLst/>
                <a:latin typeface="Cambria" panose="02040503050406030204" pitchFamily="18" charset="0"/>
                <a:ea typeface="Cambria" panose="02040503050406030204" pitchFamily="18" charset="0"/>
                <a:cs typeface="Times New Roman" panose="02020603050405020304" pitchFamily="18" charset="0"/>
                <a:hlinkClick r:id="rId3"/>
              </a:rPr>
              <a:t>https://fsapartners.ed.gov/knowledge-center/library/application-processing/2023-07-31/2024-25-fafsa-form-preview-presentation</a:t>
            </a:r>
            <a:r>
              <a:rPr lang="en-US" sz="3000">
                <a:effectLst/>
                <a:latin typeface="Cambria" panose="02040503050406030204" pitchFamily="18" charset="0"/>
                <a:ea typeface="Cambria" panose="02040503050406030204" pitchFamily="18" charset="0"/>
                <a:cs typeface="Times New Roman" panose="02020603050405020304" pitchFamily="18" charset="0"/>
              </a:rPr>
              <a:t> </a:t>
            </a:r>
            <a:endParaRPr lang="en-US" sz="300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513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B3BCB-B5FB-43F4-8DD4-6AEE4485FBA7}"/>
              </a:ext>
            </a:extLst>
          </p:cNvPr>
          <p:cNvSpPr>
            <a:spLocks noGrp="1"/>
          </p:cNvSpPr>
          <p:nvPr>
            <p:ph type="title"/>
          </p:nvPr>
        </p:nvSpPr>
        <p:spPr/>
        <p:txBody>
          <a:bodyPr>
            <a:normAutofit/>
          </a:bodyPr>
          <a:lstStyle/>
          <a:p>
            <a:r>
              <a:rPr lang="en-US" sz="4400" dirty="0"/>
              <a:t>Resources: FAFSA Prototype</a:t>
            </a:r>
          </a:p>
        </p:txBody>
      </p:sp>
      <p:sp>
        <p:nvSpPr>
          <p:cNvPr id="3" name="Content Placeholder 2">
            <a:extLst>
              <a:ext uri="{FF2B5EF4-FFF2-40B4-BE49-F238E27FC236}">
                <a16:creationId xmlns:a16="http://schemas.microsoft.com/office/drawing/2014/main" id="{7E628771-5050-4A39-9610-78AC8BA9E131}"/>
              </a:ext>
            </a:extLst>
          </p:cNvPr>
          <p:cNvSpPr>
            <a:spLocks noGrp="1"/>
          </p:cNvSpPr>
          <p:nvPr>
            <p:ph idx="1"/>
          </p:nvPr>
        </p:nvSpPr>
        <p:spPr>
          <a:xfrm>
            <a:off x="243025" y="1828799"/>
            <a:ext cx="5117252" cy="4829175"/>
          </a:xfrm>
        </p:spPr>
        <p:txBody>
          <a:bodyPr>
            <a:normAutofit/>
          </a:bodyPr>
          <a:lstStyle/>
          <a:p>
            <a:pPr marL="0" indent="0" algn="ctr">
              <a:buNone/>
            </a:pPr>
            <a:r>
              <a:rPr lang="en-US" sz="2800" dirty="0">
                <a:ea typeface="Cambria" panose="02040503050406030204" pitchFamily="18" charset="0"/>
              </a:rPr>
              <a:t>The FAFSA prototype is a web-based design tool that allows users to navigate specific scenarios that many 2024–25 applicants will encounter on the live website.</a:t>
            </a:r>
          </a:p>
        </p:txBody>
      </p:sp>
      <p:pic>
        <p:nvPicPr>
          <p:cNvPr id="6" name="Picture 5">
            <a:extLst>
              <a:ext uri="{FF2B5EF4-FFF2-40B4-BE49-F238E27FC236}">
                <a16:creationId xmlns:a16="http://schemas.microsoft.com/office/drawing/2014/main" id="{224F66E4-DA71-B51E-0848-7DF6761D48A0}"/>
              </a:ext>
            </a:extLst>
          </p:cNvPr>
          <p:cNvPicPr>
            <a:picLocks noChangeAspect="1"/>
          </p:cNvPicPr>
          <p:nvPr/>
        </p:nvPicPr>
        <p:blipFill rotWithShape="1">
          <a:blip r:embed="rId3"/>
          <a:srcRect l="3771" r="3038"/>
          <a:stretch/>
        </p:blipFill>
        <p:spPr>
          <a:xfrm>
            <a:off x="5815925" y="1912054"/>
            <a:ext cx="6218421" cy="4190355"/>
          </a:xfrm>
          <a:prstGeom prst="rect">
            <a:avLst/>
          </a:prstGeom>
        </p:spPr>
      </p:pic>
      <p:pic>
        <p:nvPicPr>
          <p:cNvPr id="10" name="Picture 9">
            <a:extLst>
              <a:ext uri="{FF2B5EF4-FFF2-40B4-BE49-F238E27FC236}">
                <a16:creationId xmlns:a16="http://schemas.microsoft.com/office/drawing/2014/main" id="{F1A0D093-7C53-EBF4-857F-F4C6DEDC1F5A}"/>
              </a:ext>
            </a:extLst>
          </p:cNvPr>
          <p:cNvPicPr>
            <a:picLocks noChangeAspect="1"/>
          </p:cNvPicPr>
          <p:nvPr/>
        </p:nvPicPr>
        <p:blipFill>
          <a:blip r:embed="rId4"/>
          <a:stretch>
            <a:fillRect/>
          </a:stretch>
        </p:blipFill>
        <p:spPr>
          <a:xfrm>
            <a:off x="1610385" y="4235575"/>
            <a:ext cx="2382531" cy="2367291"/>
          </a:xfrm>
          <a:prstGeom prst="rect">
            <a:avLst/>
          </a:prstGeom>
        </p:spPr>
      </p:pic>
    </p:spTree>
    <p:extLst>
      <p:ext uri="{BB962C8B-B14F-4D97-AF65-F5344CB8AC3E}">
        <p14:creationId xmlns:p14="http://schemas.microsoft.com/office/powerpoint/2010/main" val="2069700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096E5-E140-4FA8-B604-42B01B837BDE}"/>
              </a:ext>
            </a:extLst>
          </p:cNvPr>
          <p:cNvSpPr>
            <a:spLocks noGrp="1"/>
          </p:cNvSpPr>
          <p:nvPr>
            <p:ph type="title"/>
          </p:nvPr>
        </p:nvSpPr>
        <p:spPr/>
        <p:txBody>
          <a:bodyPr>
            <a:normAutofit/>
          </a:bodyPr>
          <a:lstStyle/>
          <a:p>
            <a:r>
              <a:rPr lang="en-US" sz="4400"/>
              <a:t>FAFSA Simplification Act Trainings</a:t>
            </a:r>
          </a:p>
        </p:txBody>
      </p:sp>
      <p:sp>
        <p:nvSpPr>
          <p:cNvPr id="3" name="Content Placeholder 2">
            <a:extLst>
              <a:ext uri="{FF2B5EF4-FFF2-40B4-BE49-F238E27FC236}">
                <a16:creationId xmlns:a16="http://schemas.microsoft.com/office/drawing/2014/main" id="{74573275-B1A7-4239-809B-38666ADC1E96}"/>
              </a:ext>
            </a:extLst>
          </p:cNvPr>
          <p:cNvSpPr>
            <a:spLocks noGrp="1"/>
          </p:cNvSpPr>
          <p:nvPr>
            <p:ph idx="1"/>
          </p:nvPr>
        </p:nvSpPr>
        <p:spPr>
          <a:xfrm>
            <a:off x="1295400" y="6194664"/>
            <a:ext cx="9601200" cy="467591"/>
          </a:xfrm>
        </p:spPr>
        <p:txBody>
          <a:bodyPr>
            <a:noAutofit/>
          </a:bodyPr>
          <a:lstStyle/>
          <a:p>
            <a:pPr marL="0" indent="0" algn="ctr">
              <a:buNone/>
            </a:pPr>
            <a:r>
              <a:rPr lang="en-US" sz="3000"/>
              <a:t>https://wsac.wa.gov/aim-higher-training</a:t>
            </a:r>
          </a:p>
        </p:txBody>
      </p:sp>
      <p:pic>
        <p:nvPicPr>
          <p:cNvPr id="6" name="Picture 5">
            <a:extLst>
              <a:ext uri="{FF2B5EF4-FFF2-40B4-BE49-F238E27FC236}">
                <a16:creationId xmlns:a16="http://schemas.microsoft.com/office/drawing/2014/main" id="{83E57D8D-538E-80B0-F98E-7F13B1D6A97F}"/>
              </a:ext>
            </a:extLst>
          </p:cNvPr>
          <p:cNvPicPr>
            <a:picLocks noChangeAspect="1"/>
          </p:cNvPicPr>
          <p:nvPr/>
        </p:nvPicPr>
        <p:blipFill>
          <a:blip r:embed="rId3"/>
          <a:stretch>
            <a:fillRect/>
          </a:stretch>
        </p:blipFill>
        <p:spPr>
          <a:xfrm>
            <a:off x="2112106" y="1708508"/>
            <a:ext cx="7967788" cy="4227332"/>
          </a:xfrm>
          <a:prstGeom prst="rect">
            <a:avLst/>
          </a:prstGeom>
        </p:spPr>
      </p:pic>
    </p:spTree>
    <p:extLst>
      <p:ext uri="{BB962C8B-B14F-4D97-AF65-F5344CB8AC3E}">
        <p14:creationId xmlns:p14="http://schemas.microsoft.com/office/powerpoint/2010/main" val="394811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096E5-E140-4FA8-B604-42B01B837BDE}"/>
              </a:ext>
            </a:extLst>
          </p:cNvPr>
          <p:cNvSpPr>
            <a:spLocks noGrp="1"/>
          </p:cNvSpPr>
          <p:nvPr>
            <p:ph type="title"/>
          </p:nvPr>
        </p:nvSpPr>
        <p:spPr>
          <a:xfrm>
            <a:off x="1026367" y="255134"/>
            <a:ext cx="11047869" cy="1036850"/>
          </a:xfrm>
        </p:spPr>
        <p:txBody>
          <a:bodyPr>
            <a:noAutofit/>
          </a:bodyPr>
          <a:lstStyle/>
          <a:p>
            <a:pPr marL="0" indent="0">
              <a:buNone/>
            </a:pPr>
            <a:r>
              <a:rPr lang="en-US" sz="4400"/>
              <a:t>FAFSA Simplification Federal Student Aid Resources</a:t>
            </a:r>
          </a:p>
        </p:txBody>
      </p:sp>
      <p:sp>
        <p:nvSpPr>
          <p:cNvPr id="3" name="Content Placeholder 2">
            <a:extLst>
              <a:ext uri="{FF2B5EF4-FFF2-40B4-BE49-F238E27FC236}">
                <a16:creationId xmlns:a16="http://schemas.microsoft.com/office/drawing/2014/main" id="{74573275-B1A7-4239-809B-38666ADC1E96}"/>
              </a:ext>
            </a:extLst>
          </p:cNvPr>
          <p:cNvSpPr>
            <a:spLocks noGrp="1"/>
          </p:cNvSpPr>
          <p:nvPr>
            <p:ph idx="1"/>
          </p:nvPr>
        </p:nvSpPr>
        <p:spPr>
          <a:xfrm>
            <a:off x="141514" y="2873087"/>
            <a:ext cx="4297823" cy="2628900"/>
          </a:xfrm>
        </p:spPr>
        <p:txBody>
          <a:bodyPr>
            <a:normAutofit/>
          </a:bodyPr>
          <a:lstStyle/>
          <a:p>
            <a:pPr marL="0" indent="0" algn="ctr">
              <a:buNone/>
            </a:pPr>
            <a:r>
              <a:rPr lang="en-US" sz="3000">
                <a:hlinkClick r:id="rId3"/>
              </a:rPr>
              <a:t>https://financialaidtoolkit.ed.gov/tk/announcement-detail.jsp?id=better-fafsa-better-future</a:t>
            </a:r>
            <a:r>
              <a:rPr lang="en-US" sz="3000"/>
              <a:t> </a:t>
            </a:r>
          </a:p>
        </p:txBody>
      </p:sp>
      <p:pic>
        <p:nvPicPr>
          <p:cNvPr id="6" name="Picture 5">
            <a:extLst>
              <a:ext uri="{FF2B5EF4-FFF2-40B4-BE49-F238E27FC236}">
                <a16:creationId xmlns:a16="http://schemas.microsoft.com/office/drawing/2014/main" id="{A1BC999F-01C0-5721-BB61-52F02F7C5494}"/>
              </a:ext>
            </a:extLst>
          </p:cNvPr>
          <p:cNvPicPr>
            <a:picLocks noChangeAspect="1"/>
          </p:cNvPicPr>
          <p:nvPr/>
        </p:nvPicPr>
        <p:blipFill rotWithShape="1">
          <a:blip r:embed="rId4"/>
          <a:srcRect b="5829"/>
          <a:stretch/>
        </p:blipFill>
        <p:spPr>
          <a:xfrm>
            <a:off x="4587362" y="1735283"/>
            <a:ext cx="7368530" cy="4903952"/>
          </a:xfrm>
          <a:prstGeom prst="rect">
            <a:avLst/>
          </a:prstGeom>
        </p:spPr>
      </p:pic>
    </p:spTree>
    <p:extLst>
      <p:ext uri="{BB962C8B-B14F-4D97-AF65-F5344CB8AC3E}">
        <p14:creationId xmlns:p14="http://schemas.microsoft.com/office/powerpoint/2010/main" val="3324521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68B37-3E2E-8354-BC9C-66A17CD10527}"/>
              </a:ext>
            </a:extLst>
          </p:cNvPr>
          <p:cNvSpPr>
            <a:spLocks noGrp="1"/>
          </p:cNvSpPr>
          <p:nvPr>
            <p:ph type="title"/>
          </p:nvPr>
        </p:nvSpPr>
        <p:spPr>
          <a:xfrm>
            <a:off x="1064046" y="348897"/>
            <a:ext cx="10569766" cy="1036850"/>
          </a:xfrm>
        </p:spPr>
        <p:txBody>
          <a:bodyPr>
            <a:noAutofit/>
          </a:bodyPr>
          <a:lstStyle/>
          <a:p>
            <a:r>
              <a:rPr lang="en-US" sz="4400"/>
              <a:t>National College Attainment Network (NCAN) Trainings and Resources</a:t>
            </a:r>
          </a:p>
        </p:txBody>
      </p:sp>
      <p:pic>
        <p:nvPicPr>
          <p:cNvPr id="5" name="Content Placeholder 4">
            <a:extLst>
              <a:ext uri="{FF2B5EF4-FFF2-40B4-BE49-F238E27FC236}">
                <a16:creationId xmlns:a16="http://schemas.microsoft.com/office/drawing/2014/main" id="{1278F29A-8DA8-CDC6-3934-3CFDFAAE5926}"/>
              </a:ext>
            </a:extLst>
          </p:cNvPr>
          <p:cNvPicPr>
            <a:picLocks noGrp="1" noChangeAspect="1"/>
          </p:cNvPicPr>
          <p:nvPr>
            <p:ph idx="1"/>
          </p:nvPr>
        </p:nvPicPr>
        <p:blipFill>
          <a:blip r:embed="rId3"/>
          <a:stretch>
            <a:fillRect/>
          </a:stretch>
        </p:blipFill>
        <p:spPr>
          <a:xfrm>
            <a:off x="6026094" y="2466466"/>
            <a:ext cx="5717886" cy="3279930"/>
          </a:xfrm>
          <a:ln>
            <a:solidFill>
              <a:schemeClr val="tx1">
                <a:alpha val="42000"/>
              </a:schemeClr>
            </a:solidFill>
          </a:ln>
        </p:spPr>
      </p:pic>
      <p:sp>
        <p:nvSpPr>
          <p:cNvPr id="13" name="TextBox 12">
            <a:extLst>
              <a:ext uri="{FF2B5EF4-FFF2-40B4-BE49-F238E27FC236}">
                <a16:creationId xmlns:a16="http://schemas.microsoft.com/office/drawing/2014/main" id="{50947111-E28B-2E69-C53F-CE7CDEEB22C9}"/>
              </a:ext>
            </a:extLst>
          </p:cNvPr>
          <p:cNvSpPr txBox="1"/>
          <p:nvPr/>
        </p:nvSpPr>
        <p:spPr>
          <a:xfrm>
            <a:off x="5998618" y="5841527"/>
            <a:ext cx="5745362" cy="707886"/>
          </a:xfrm>
          <a:prstGeom prst="rect">
            <a:avLst/>
          </a:prstGeom>
          <a:noFill/>
        </p:spPr>
        <p:txBody>
          <a:bodyPr wrap="square">
            <a:spAutoFit/>
          </a:bodyPr>
          <a:lstStyle/>
          <a:p>
            <a:r>
              <a:rPr lang="en-US" sz="2000">
                <a:latin typeface="+mj-lt"/>
                <a:ea typeface="Cambria" panose="02040503050406030204" pitchFamily="18" charset="0"/>
              </a:rPr>
              <a:t>https://www.ncan.org/page/better-FAFSA-webinar-series</a:t>
            </a:r>
          </a:p>
        </p:txBody>
      </p:sp>
      <p:pic>
        <p:nvPicPr>
          <p:cNvPr id="17" name="Picture 16">
            <a:extLst>
              <a:ext uri="{FF2B5EF4-FFF2-40B4-BE49-F238E27FC236}">
                <a16:creationId xmlns:a16="http://schemas.microsoft.com/office/drawing/2014/main" id="{EE1DCBFC-F48F-EA54-781F-28189F20B48B}"/>
              </a:ext>
            </a:extLst>
          </p:cNvPr>
          <p:cNvPicPr>
            <a:picLocks noChangeAspect="1"/>
          </p:cNvPicPr>
          <p:nvPr/>
        </p:nvPicPr>
        <p:blipFill>
          <a:blip r:embed="rId4"/>
          <a:stretch>
            <a:fillRect/>
          </a:stretch>
        </p:blipFill>
        <p:spPr>
          <a:xfrm>
            <a:off x="5998618" y="1728638"/>
            <a:ext cx="5745362" cy="736992"/>
          </a:xfrm>
          <a:prstGeom prst="rect">
            <a:avLst/>
          </a:prstGeom>
        </p:spPr>
      </p:pic>
      <p:sp>
        <p:nvSpPr>
          <p:cNvPr id="21" name="TextBox 20">
            <a:extLst>
              <a:ext uri="{FF2B5EF4-FFF2-40B4-BE49-F238E27FC236}">
                <a16:creationId xmlns:a16="http://schemas.microsoft.com/office/drawing/2014/main" id="{47EDA161-02B7-4C23-8842-08689FBF102C}"/>
              </a:ext>
            </a:extLst>
          </p:cNvPr>
          <p:cNvSpPr txBox="1"/>
          <p:nvPr/>
        </p:nvSpPr>
        <p:spPr>
          <a:xfrm>
            <a:off x="690390" y="5841527"/>
            <a:ext cx="4658586" cy="400110"/>
          </a:xfrm>
          <a:prstGeom prst="rect">
            <a:avLst/>
          </a:prstGeom>
          <a:noFill/>
        </p:spPr>
        <p:txBody>
          <a:bodyPr wrap="square">
            <a:spAutoFit/>
          </a:bodyPr>
          <a:lstStyle/>
          <a:p>
            <a:r>
              <a:rPr lang="en-US" sz="2000">
                <a:latin typeface="+mj-lt"/>
              </a:rPr>
              <a:t>https://www.ncan.org/page/better-FAFSA</a:t>
            </a:r>
          </a:p>
        </p:txBody>
      </p:sp>
      <p:pic>
        <p:nvPicPr>
          <p:cNvPr id="25" name="Picture 24">
            <a:extLst>
              <a:ext uri="{FF2B5EF4-FFF2-40B4-BE49-F238E27FC236}">
                <a16:creationId xmlns:a16="http://schemas.microsoft.com/office/drawing/2014/main" id="{808C8B31-1447-338C-140D-7B503016DAE0}"/>
              </a:ext>
            </a:extLst>
          </p:cNvPr>
          <p:cNvPicPr>
            <a:picLocks noChangeAspect="1"/>
          </p:cNvPicPr>
          <p:nvPr/>
        </p:nvPicPr>
        <p:blipFill>
          <a:blip r:embed="rId5"/>
          <a:stretch>
            <a:fillRect/>
          </a:stretch>
        </p:blipFill>
        <p:spPr>
          <a:xfrm>
            <a:off x="580222" y="3102094"/>
            <a:ext cx="4878923" cy="2644302"/>
          </a:xfrm>
          <a:prstGeom prst="rect">
            <a:avLst/>
          </a:prstGeom>
        </p:spPr>
      </p:pic>
      <p:pic>
        <p:nvPicPr>
          <p:cNvPr id="1026" name="Picture 2">
            <a:extLst>
              <a:ext uri="{FF2B5EF4-FFF2-40B4-BE49-F238E27FC236}">
                <a16:creationId xmlns:a16="http://schemas.microsoft.com/office/drawing/2014/main" id="{2B7B30C4-B7CB-47B9-127B-4A5AD561D7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44911" y="1692733"/>
            <a:ext cx="1989807" cy="1259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14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A62AA-13C6-405E-B504-16B9E27A402A}"/>
              </a:ext>
            </a:extLst>
          </p:cNvPr>
          <p:cNvSpPr>
            <a:spLocks noGrp="1"/>
          </p:cNvSpPr>
          <p:nvPr>
            <p:ph type="title"/>
          </p:nvPr>
        </p:nvSpPr>
        <p:spPr>
          <a:xfrm>
            <a:off x="370509" y="2923381"/>
            <a:ext cx="9558938" cy="1011237"/>
          </a:xfrm>
        </p:spPr>
        <p:txBody>
          <a:bodyPr>
            <a:normAutofit/>
          </a:bodyPr>
          <a:lstStyle/>
          <a:p>
            <a:pPr algn="ctr"/>
            <a:r>
              <a:rPr lang="en-US" sz="5400"/>
              <a:t>Questions</a:t>
            </a:r>
          </a:p>
        </p:txBody>
      </p:sp>
    </p:spTree>
    <p:extLst>
      <p:ext uri="{BB962C8B-B14F-4D97-AF65-F5344CB8AC3E}">
        <p14:creationId xmlns:p14="http://schemas.microsoft.com/office/powerpoint/2010/main" val="1401894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7BF0E-B26E-4AD2-BFF8-4F8C4D41A36B}"/>
              </a:ext>
            </a:extLst>
          </p:cNvPr>
          <p:cNvSpPr>
            <a:spLocks noGrp="1"/>
          </p:cNvSpPr>
          <p:nvPr>
            <p:ph type="title"/>
          </p:nvPr>
        </p:nvSpPr>
        <p:spPr/>
        <p:txBody>
          <a:bodyPr>
            <a:normAutofit/>
          </a:bodyPr>
          <a:lstStyle/>
          <a:p>
            <a:r>
              <a:rPr lang="en-US" sz="4400"/>
              <a:t>We Are Here to Help!</a:t>
            </a:r>
          </a:p>
        </p:txBody>
      </p:sp>
      <p:graphicFrame>
        <p:nvGraphicFramePr>
          <p:cNvPr id="4" name="Content Placeholder 4">
            <a:extLst>
              <a:ext uri="{FF2B5EF4-FFF2-40B4-BE49-F238E27FC236}">
                <a16:creationId xmlns:a16="http://schemas.microsoft.com/office/drawing/2014/main" id="{4949E879-7743-40DC-BA7E-FB593E62A5DD}"/>
              </a:ext>
            </a:extLst>
          </p:cNvPr>
          <p:cNvGraphicFramePr>
            <a:graphicFrameLocks noGrp="1"/>
          </p:cNvGraphicFramePr>
          <p:nvPr>
            <p:ph idx="1"/>
            <p:extLst>
              <p:ext uri="{D42A27DB-BD31-4B8C-83A1-F6EECF244321}">
                <p14:modId xmlns:p14="http://schemas.microsoft.com/office/powerpoint/2010/main" val="399595450"/>
              </p:ext>
            </p:extLst>
          </p:nvPr>
        </p:nvGraphicFramePr>
        <p:xfrm>
          <a:off x="2843212" y="1847850"/>
          <a:ext cx="6505575" cy="47550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600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na7sPQr0BDDBmIYtlUgMfg"/>
</p:tagLst>
</file>

<file path=ppt/theme/theme1.xml><?xml version="1.0" encoding="utf-8"?>
<a:theme xmlns:a="http://schemas.openxmlformats.org/drawingml/2006/main" name="Sales Direction 16X9">
  <a:themeElements>
    <a:clrScheme name="Custom 1">
      <a:dk1>
        <a:srgbClr val="3F3F3F"/>
      </a:dk1>
      <a:lt1>
        <a:sysClr val="window" lastClr="FFFFFF"/>
      </a:lt1>
      <a:dk2>
        <a:srgbClr val="7F7F7F"/>
      </a:dk2>
      <a:lt2>
        <a:srgbClr val="FFFFFF"/>
      </a:lt2>
      <a:accent1>
        <a:srgbClr val="C6892B"/>
      </a:accent1>
      <a:accent2>
        <a:srgbClr val="174479"/>
      </a:accent2>
      <a:accent3>
        <a:srgbClr val="346625"/>
      </a:accent3>
      <a:accent4>
        <a:srgbClr val="76787B"/>
      </a:accent4>
      <a:accent5>
        <a:srgbClr val="7A1C16"/>
      </a:accent5>
      <a:accent6>
        <a:srgbClr val="60B9CD"/>
      </a:accent6>
      <a:hlink>
        <a:srgbClr val="12446A"/>
      </a:hlink>
      <a:folHlink>
        <a:srgbClr val="4B1211"/>
      </a:folHlink>
    </a:clrScheme>
    <a:fontScheme name="Tw Cen MT-Rockwell">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esDirection_16x9.potx" id="{FE35DD5A-B687-4161-B4D9-35484B75A379}" vid="{5DB76398-B2EF-4269-B3B2-C0E4C29F3554}"/>
    </a:ext>
  </a:extLst>
</a:theme>
</file>

<file path=ppt/theme/theme2.xml><?xml version="1.0" encoding="utf-8"?>
<a:theme xmlns:a="http://schemas.openxmlformats.org/drawingml/2006/main" name="Office Theme">
  <a:themeElements>
    <a:clrScheme name="Swift Student">
      <a:dk1>
        <a:srgbClr val="0070A9"/>
      </a:dk1>
      <a:lt1>
        <a:srgbClr val="FFFFFF"/>
      </a:lt1>
      <a:dk2>
        <a:srgbClr val="0070A9"/>
      </a:dk2>
      <a:lt2>
        <a:srgbClr val="DFF7FF"/>
      </a:lt2>
      <a:accent1>
        <a:srgbClr val="53C3EA"/>
      </a:accent1>
      <a:accent2>
        <a:srgbClr val="FFDE73"/>
      </a:accent2>
      <a:accent3>
        <a:srgbClr val="95ED95"/>
      </a:accent3>
      <a:accent4>
        <a:srgbClr val="53C3EA"/>
      </a:accent4>
      <a:accent5>
        <a:srgbClr val="53C3EA"/>
      </a:accent5>
      <a:accent6>
        <a:srgbClr val="53C3EA"/>
      </a:accent6>
      <a:hlink>
        <a:srgbClr val="349934"/>
      </a:hlink>
      <a:folHlink>
        <a:srgbClr val="5EBB5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ift-Student-Template" id="{398D9A92-A49B-CC45-876D-3F60039FAF67}" vid="{7A8E1969-63CA-EA4B-BECF-5EC59ABC203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EF64904522D3C47B4C5D78BD93A5B69" ma:contentTypeVersion="16" ma:contentTypeDescription="Create a new document." ma:contentTypeScope="" ma:versionID="4b12d0f505b3837c21d247e563c63ced">
  <xsd:schema xmlns:xsd="http://www.w3.org/2001/XMLSchema" xmlns:xs="http://www.w3.org/2001/XMLSchema" xmlns:p="http://schemas.microsoft.com/office/2006/metadata/properties" xmlns:ns1="http://schemas.microsoft.com/sharepoint/v3" xmlns:ns2="00c171b1-1f85-462d-9d77-e7cf50056042" xmlns:ns3="82ea2e54-d88c-4c72-a54d-c5b9648f3098" targetNamespace="http://schemas.microsoft.com/office/2006/metadata/properties" ma:root="true" ma:fieldsID="84f62c80276800fa3231a30d3296e68d" ns1:_="" ns2:_="" ns3:_="">
    <xsd:import namespace="http://schemas.microsoft.com/sharepoint/v3"/>
    <xsd:import namespace="00c171b1-1f85-462d-9d77-e7cf50056042"/>
    <xsd:import namespace="82ea2e54-d88c-4c72-a54d-c5b9648f309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1:_ip_UnifiedCompliancePolicyProperties" minOccurs="0"/>
                <xsd:element ref="ns1:_ip_UnifiedCompliancePolicyUIAction" minOccurs="0"/>
                <xsd:element ref="ns3:MediaServiceLoca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c171b1-1f85-462d-9d77-e7cf5005604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18ea88c9-cad7-4241-bd7f-957a131bedba}" ma:internalName="TaxCatchAll" ma:showField="CatchAllData" ma:web="00c171b1-1f85-462d-9d77-e7cf5005604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2ea2e54-d88c-4c72-a54d-c5b9648f309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60a6a1c-50a4-4ec0-87e3-f00760ffe76b"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0c171b1-1f85-462d-9d77-e7cf50056042" xsi:nil="true"/>
    <_ip_UnifiedCompliancePolicyUIAction xmlns="http://schemas.microsoft.com/sharepoint/v3" xsi:nil="true"/>
    <_ip_UnifiedCompliancePolicyProperties xmlns="http://schemas.microsoft.com/sharepoint/v3" xsi:nil="true"/>
    <lcf76f155ced4ddcb4097134ff3c332f xmlns="82ea2e54-d88c-4c72-a54d-c5b9648f3098">
      <Terms xmlns="http://schemas.microsoft.com/office/infopath/2007/PartnerControls"/>
    </lcf76f155ced4ddcb4097134ff3c332f>
    <SharedWithUsers xmlns="00c171b1-1f85-462d-9d77-e7cf50056042">
      <UserInfo>
        <DisplayName>Washington, Sam (WSAC)</DisplayName>
        <AccountId>26</AccountId>
        <AccountType/>
      </UserInfo>
      <UserInfo>
        <DisplayName>Torres-Peña, Yaslin (WSAC)</DisplayName>
        <AccountId>121</AccountId>
        <AccountType/>
      </UserInfo>
      <UserInfo>
        <DisplayName>Weiss, Sarah (WSAC)</DisplayName>
        <AccountId>12</AccountId>
        <AccountType/>
      </UserInfo>
    </SharedWithUsers>
  </documentManagement>
</p:properties>
</file>

<file path=customXml/itemProps1.xml><?xml version="1.0" encoding="utf-8"?>
<ds:datastoreItem xmlns:ds="http://schemas.openxmlformats.org/officeDocument/2006/customXml" ds:itemID="{D7DA0465-51F8-4C9A-8377-6666C9C10DDC}">
  <ds:schemaRefs>
    <ds:schemaRef ds:uri="http://schemas.microsoft.com/sharepoint/v3/contenttype/forms"/>
  </ds:schemaRefs>
</ds:datastoreItem>
</file>

<file path=customXml/itemProps2.xml><?xml version="1.0" encoding="utf-8"?>
<ds:datastoreItem xmlns:ds="http://schemas.openxmlformats.org/officeDocument/2006/customXml" ds:itemID="{044132C7-2432-4C34-B596-6CE35959FD38}">
  <ds:schemaRefs>
    <ds:schemaRef ds:uri="00c171b1-1f85-462d-9d77-e7cf50056042"/>
    <ds:schemaRef ds:uri="82ea2e54-d88c-4c72-a54d-c5b9648f309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53D94A1-45CE-4156-B470-CB1B2FFE8B54}">
  <ds:schemaRefs>
    <ds:schemaRef ds:uri="00c171b1-1f85-462d-9d77-e7cf50056042"/>
    <ds:schemaRef ds:uri="82ea2e54-d88c-4c72-a54d-c5b9648f309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1989</TotalTime>
  <Words>3092</Words>
  <Application>Microsoft Office PowerPoint</Application>
  <PresentationFormat>Widescreen</PresentationFormat>
  <Paragraphs>186</Paragraphs>
  <Slides>46</Slides>
  <Notes>21</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46</vt:i4>
      </vt:variant>
    </vt:vector>
  </HeadingPairs>
  <TitlesOfParts>
    <vt:vector size="58" baseType="lpstr">
      <vt:lpstr>Arial</vt:lpstr>
      <vt:lpstr>Book Antiqua</vt:lpstr>
      <vt:lpstr>Calibri</vt:lpstr>
      <vt:lpstr>Cambria</vt:lpstr>
      <vt:lpstr>Century Gothic</vt:lpstr>
      <vt:lpstr>Roboto</vt:lpstr>
      <vt:lpstr>Rockwell</vt:lpstr>
      <vt:lpstr>Tw Cen MT</vt:lpstr>
      <vt:lpstr>Tw Cen MT Condensed Extra Bold</vt:lpstr>
      <vt:lpstr>Sales Direction 16X9</vt:lpstr>
      <vt:lpstr>Office Theme</vt:lpstr>
      <vt:lpstr>think-cell Slide</vt:lpstr>
      <vt:lpstr>PowerPoint Presentation</vt:lpstr>
      <vt:lpstr>What Will I Learn Today?</vt:lpstr>
      <vt:lpstr>PowerPoint Presentation</vt:lpstr>
      <vt:lpstr>Scenario A  - Amy</vt:lpstr>
      <vt:lpstr>Scenario A - Potential Solution</vt:lpstr>
      <vt:lpstr>FAFSA Form Changes -Who is the Contributor (Parent)</vt:lpstr>
      <vt:lpstr>Scenario B - Jose</vt:lpstr>
      <vt:lpstr>Scenario B - Potential Solution</vt:lpstr>
      <vt:lpstr>FSA ID Changes - ID Match &amp; Verification Flow</vt:lpstr>
      <vt:lpstr>FSA ID Changes - FSA ID for Those Without SSN</vt:lpstr>
      <vt:lpstr>FSA Webinar – FSA Process for Those Without an SSN</vt:lpstr>
      <vt:lpstr>Scenario C - Mohammed</vt:lpstr>
      <vt:lpstr>Scenario C - Potential Solution</vt:lpstr>
      <vt:lpstr>FAFSA Form Changes – Providing Consent </vt:lpstr>
      <vt:lpstr>Scenario D - Takisha</vt:lpstr>
      <vt:lpstr>Scenario D - Potential Solution</vt:lpstr>
      <vt:lpstr>FAFSA Form Changes – Contributor (Parents) Information</vt:lpstr>
      <vt:lpstr>Scenario E - Jeremy</vt:lpstr>
      <vt:lpstr>Scenario E - Potential Solution</vt:lpstr>
      <vt:lpstr>Is My Parent a Contributor Infographic </vt:lpstr>
      <vt:lpstr>Scenario F - Sarah</vt:lpstr>
      <vt:lpstr>Scenario F - Potential Solution</vt:lpstr>
      <vt:lpstr>FSA ID / WASFA Account Creation Lesson Plans</vt:lpstr>
      <vt:lpstr>Scenario G - Caleb</vt:lpstr>
      <vt:lpstr>Scenario G - Potential Solution</vt:lpstr>
      <vt:lpstr>FAFSA Form Changes – Assets</vt:lpstr>
      <vt:lpstr>Scenario H - Bryn</vt:lpstr>
      <vt:lpstr>Scenario H - Potential Solution</vt:lpstr>
      <vt:lpstr>Scenario I - Aminah</vt:lpstr>
      <vt:lpstr>Scenario I - Potential Solution</vt:lpstr>
      <vt:lpstr>Scenario J - Isaak</vt:lpstr>
      <vt:lpstr>Scenario J - Potential Solution</vt:lpstr>
      <vt:lpstr>FAFSA Form Changes – Family Size</vt:lpstr>
      <vt:lpstr>Scenario K - Jamar</vt:lpstr>
      <vt:lpstr>Scenario K - Potential Solution</vt:lpstr>
      <vt:lpstr>Scenario L - Maria</vt:lpstr>
      <vt:lpstr>Scenario L - Potential Solution</vt:lpstr>
      <vt:lpstr>Want Access to the Presentation?</vt:lpstr>
      <vt:lpstr>Resources </vt:lpstr>
      <vt:lpstr>2024–25 FAFSA Form Preview Presentation </vt:lpstr>
      <vt:lpstr>Resources: FAFSA Prototype</vt:lpstr>
      <vt:lpstr>FAFSA Simplification Act Trainings</vt:lpstr>
      <vt:lpstr>FAFSA Simplification Federal Student Aid Resources</vt:lpstr>
      <vt:lpstr>National College Attainment Network (NCAN) Trainings and Resources</vt:lpstr>
      <vt:lpstr>Questions</vt:lpstr>
      <vt:lpstr>We Are Here to Help!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FAFSA Simplification Training</dc:title>
  <dc:creator>Weiss, Sarah (WSAC)</dc:creator>
  <cp:lastModifiedBy>Dinda Davis</cp:lastModifiedBy>
  <cp:revision>17</cp:revision>
  <dcterms:created xsi:type="dcterms:W3CDTF">2020-05-04T16:54:55Z</dcterms:created>
  <dcterms:modified xsi:type="dcterms:W3CDTF">2024-10-29T01:31:12Z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0x0101004EF64904522D3C47B4C5D78BD93A5B69</vt:lpwstr>
  </property>
</Properties>
</file>