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quickStyle4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colors1.xml" ContentType="application/vnd.openxmlformats-officedocument.drawingml.diagramColors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3.xml" ContentType="application/vnd.ms-office.drawingml.diagramDrawing+xml"/>
  <Override PartName="/ppt/diagrams/drawing5.xml" ContentType="application/vnd.ms-office.drawingml.diagramDrawing+xml"/>
  <Override PartName="/ppt/diagrams/layout4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notesMasterIdLst>
    <p:notesMasterId r:id="rId17"/>
  </p:notesMasterIdLst>
  <p:sldIdLst>
    <p:sldId id="256" r:id="rId2"/>
    <p:sldId id="257" r:id="rId3"/>
    <p:sldId id="276" r:id="rId4"/>
    <p:sldId id="299" r:id="rId5"/>
    <p:sldId id="300" r:id="rId6"/>
    <p:sldId id="277" r:id="rId7"/>
    <p:sldId id="303" r:id="rId8"/>
    <p:sldId id="270" r:id="rId9"/>
    <p:sldId id="259" r:id="rId10"/>
    <p:sldId id="296" r:id="rId11"/>
    <p:sldId id="301" r:id="rId12"/>
    <p:sldId id="273" r:id="rId13"/>
    <p:sldId id="275" r:id="rId14"/>
    <p:sldId id="297" r:id="rId15"/>
    <p:sldId id="304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3E4D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97"/>
  </p:normalViewPr>
  <p:slideViewPr>
    <p:cSldViewPr snapToGrid="0" snapToObjects="1">
      <p:cViewPr varScale="1">
        <p:scale>
          <a:sx n="113" d="100"/>
          <a:sy n="113" d="100"/>
        </p:scale>
        <p:origin x="15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D7A524-DACD-4135-A314-26D67BB81EFE}" type="doc">
      <dgm:prSet loTypeId="urn:microsoft.com/office/officeart/2005/8/layout/vList6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242D50-F5D8-4073-A9E8-5A6244C4AA32}">
      <dgm:prSet phldrT="[Text]" custT="1"/>
      <dgm:spPr/>
      <dgm:t>
        <a:bodyPr/>
        <a:lstStyle/>
        <a:p>
          <a:r>
            <a:rPr lang="en-US" sz="2400" dirty="0"/>
            <a:t>OPINION ON FINANCIAL STATEMENTS</a:t>
          </a:r>
        </a:p>
      </dgm:t>
    </dgm:pt>
    <dgm:pt modelId="{A3F61509-E864-433D-8E2B-36EC1E8E10C8}" type="parTrans" cxnId="{68BF3AE5-7707-4404-909A-68838CF5D5A6}">
      <dgm:prSet/>
      <dgm:spPr/>
      <dgm:t>
        <a:bodyPr/>
        <a:lstStyle/>
        <a:p>
          <a:endParaRPr lang="en-US"/>
        </a:p>
      </dgm:t>
    </dgm:pt>
    <dgm:pt modelId="{1E71FA2B-16A9-485F-A2CE-31C0247218B1}" type="sibTrans" cxnId="{68BF3AE5-7707-4404-909A-68838CF5D5A6}">
      <dgm:prSet/>
      <dgm:spPr/>
      <dgm:t>
        <a:bodyPr/>
        <a:lstStyle/>
        <a:p>
          <a:endParaRPr lang="en-US"/>
        </a:p>
      </dgm:t>
    </dgm:pt>
    <dgm:pt modelId="{AFBB1F15-78F2-4089-9876-F6DE9FF9A428}">
      <dgm:prSet phldrT="[Text]" custT="1"/>
      <dgm:spPr/>
      <dgm:t>
        <a:bodyPr/>
        <a:lstStyle/>
        <a:p>
          <a:r>
            <a:rPr lang="en-US" sz="2400" dirty="0"/>
            <a:t>INTERNAL CONTROLS AND COMPLIANCE</a:t>
          </a:r>
        </a:p>
      </dgm:t>
    </dgm:pt>
    <dgm:pt modelId="{FBDC7583-5CED-4F44-B35F-482AC91DB42E}" type="parTrans" cxnId="{8839915A-CA26-4772-A8CB-27385B7F376E}">
      <dgm:prSet/>
      <dgm:spPr/>
      <dgm:t>
        <a:bodyPr/>
        <a:lstStyle/>
        <a:p>
          <a:endParaRPr lang="en-US"/>
        </a:p>
      </dgm:t>
    </dgm:pt>
    <dgm:pt modelId="{4CC3310D-67D8-42D0-B8C2-86BABDDA24CB}" type="sibTrans" cxnId="{8839915A-CA26-4772-A8CB-27385B7F376E}">
      <dgm:prSet/>
      <dgm:spPr/>
      <dgm:t>
        <a:bodyPr/>
        <a:lstStyle/>
        <a:p>
          <a:endParaRPr lang="en-US"/>
        </a:p>
      </dgm:t>
    </dgm:pt>
    <dgm:pt modelId="{A1357130-3C45-4669-BAD9-0AEF77498E95}">
      <dgm:prSet phldrT="[Text]" custT="1"/>
      <dgm:spPr/>
      <dgm:t>
        <a:bodyPr/>
        <a:lstStyle/>
        <a:p>
          <a:r>
            <a:rPr lang="en-US" sz="2000" dirty="0">
              <a:solidFill>
                <a:schemeClr val="accent1"/>
              </a:solidFill>
            </a:rPr>
            <a:t>FINANCIAL STATEMENT AUDIT</a:t>
          </a:r>
        </a:p>
      </dgm:t>
    </dgm:pt>
    <dgm:pt modelId="{E203B520-EA4A-42E1-B30D-C1D728FAFC00}" type="parTrans" cxnId="{B7E826D9-D11E-4EFA-89C4-887A10A64331}">
      <dgm:prSet/>
      <dgm:spPr/>
      <dgm:t>
        <a:bodyPr/>
        <a:lstStyle/>
        <a:p>
          <a:endParaRPr lang="en-US"/>
        </a:p>
      </dgm:t>
    </dgm:pt>
    <dgm:pt modelId="{63032DBF-A900-4186-80BF-EAA565746632}" type="sibTrans" cxnId="{B7E826D9-D11E-4EFA-89C4-887A10A64331}">
      <dgm:prSet/>
      <dgm:spPr/>
      <dgm:t>
        <a:bodyPr/>
        <a:lstStyle/>
        <a:p>
          <a:endParaRPr lang="en-US"/>
        </a:p>
      </dgm:t>
    </dgm:pt>
    <dgm:pt modelId="{BE3FE2A5-B05D-4220-AAA3-FBC416C3B518}">
      <dgm:prSet phldrT="[Text]" custT="1"/>
      <dgm:spPr/>
      <dgm:t>
        <a:bodyPr/>
        <a:lstStyle/>
        <a:p>
          <a:r>
            <a:rPr lang="en-US" sz="2000" dirty="0">
              <a:solidFill>
                <a:schemeClr val="accent1"/>
              </a:solidFill>
            </a:rPr>
            <a:t>STATE LAWS AND REGULATIONS</a:t>
          </a:r>
        </a:p>
      </dgm:t>
    </dgm:pt>
    <dgm:pt modelId="{048E7BD9-05B7-4AA8-BA04-6F5562CBDE42}" type="parTrans" cxnId="{018AC5CF-7859-4552-A0EB-390360AD8D58}">
      <dgm:prSet/>
      <dgm:spPr/>
      <dgm:t>
        <a:bodyPr/>
        <a:lstStyle/>
        <a:p>
          <a:endParaRPr lang="en-US"/>
        </a:p>
      </dgm:t>
    </dgm:pt>
    <dgm:pt modelId="{C2B905A3-5629-44DF-9493-413641F450A5}" type="sibTrans" cxnId="{018AC5CF-7859-4552-A0EB-390360AD8D58}">
      <dgm:prSet/>
      <dgm:spPr/>
      <dgm:t>
        <a:bodyPr/>
        <a:lstStyle/>
        <a:p>
          <a:endParaRPr lang="en-US"/>
        </a:p>
      </dgm:t>
    </dgm:pt>
    <dgm:pt modelId="{73A8605E-ADEF-4197-8441-972718E41278}">
      <dgm:prSet phldrT="[Text]" custT="1"/>
      <dgm:spPr/>
      <dgm:t>
        <a:bodyPr/>
        <a:lstStyle/>
        <a:p>
          <a:r>
            <a:rPr lang="en-US" sz="2000" dirty="0">
              <a:solidFill>
                <a:schemeClr val="accent1"/>
              </a:solidFill>
            </a:rPr>
            <a:t>DISTRICT AUDIT</a:t>
          </a:r>
        </a:p>
      </dgm:t>
    </dgm:pt>
    <dgm:pt modelId="{F90FEA71-5F3D-489B-A1DB-94098D2F0074}" type="parTrans" cxnId="{4A3CF5BC-E25A-41FE-91C4-6DD6E5062169}">
      <dgm:prSet/>
      <dgm:spPr/>
      <dgm:t>
        <a:bodyPr/>
        <a:lstStyle/>
        <a:p>
          <a:endParaRPr lang="en-US"/>
        </a:p>
      </dgm:t>
    </dgm:pt>
    <dgm:pt modelId="{8F8A296E-5B07-4034-9553-D212971227D5}" type="sibTrans" cxnId="{4A3CF5BC-E25A-41FE-91C4-6DD6E5062169}">
      <dgm:prSet/>
      <dgm:spPr/>
      <dgm:t>
        <a:bodyPr/>
        <a:lstStyle/>
        <a:p>
          <a:endParaRPr lang="en-US"/>
        </a:p>
      </dgm:t>
    </dgm:pt>
    <dgm:pt modelId="{6E13C816-82E6-42C7-993F-BEB158B32344}">
      <dgm:prSet phldrT="[Text]" custT="1"/>
      <dgm:spPr/>
      <dgm:t>
        <a:bodyPr/>
        <a:lstStyle/>
        <a:p>
          <a:endParaRPr lang="en-US" sz="2000" dirty="0">
            <a:solidFill>
              <a:schemeClr val="accent1"/>
            </a:solidFill>
          </a:endParaRPr>
        </a:p>
      </dgm:t>
    </dgm:pt>
    <dgm:pt modelId="{FD5A2013-3603-49AA-BEB2-33C451597B49}" type="parTrans" cxnId="{01DC9BC0-DBE9-4781-AD74-1C3713EF4238}">
      <dgm:prSet/>
      <dgm:spPr/>
      <dgm:t>
        <a:bodyPr/>
        <a:lstStyle/>
        <a:p>
          <a:endParaRPr lang="en-US"/>
        </a:p>
      </dgm:t>
    </dgm:pt>
    <dgm:pt modelId="{1A2CE918-9855-48BA-915C-AED25227CBDD}" type="sibTrans" cxnId="{01DC9BC0-DBE9-4781-AD74-1C3713EF4238}">
      <dgm:prSet/>
      <dgm:spPr/>
      <dgm:t>
        <a:bodyPr/>
        <a:lstStyle/>
        <a:p>
          <a:endParaRPr lang="en-US"/>
        </a:p>
      </dgm:t>
    </dgm:pt>
    <dgm:pt modelId="{7CDDD1AC-EC1E-46A3-B14E-37B0FD3338F2}">
      <dgm:prSet phldrT="[Text]" custT="1"/>
      <dgm:spPr/>
      <dgm:t>
        <a:bodyPr/>
        <a:lstStyle/>
        <a:p>
          <a:endParaRPr lang="en-US" sz="2000" dirty="0">
            <a:solidFill>
              <a:schemeClr val="accent1"/>
            </a:solidFill>
          </a:endParaRPr>
        </a:p>
      </dgm:t>
    </dgm:pt>
    <dgm:pt modelId="{29103F0D-274E-44BB-A419-2BF4E39E4376}" type="parTrans" cxnId="{46AECEE1-ECB0-4C3D-BBA1-2DB82B28F8D5}">
      <dgm:prSet/>
      <dgm:spPr/>
    </dgm:pt>
    <dgm:pt modelId="{99A85EA1-275D-4009-8E4A-8621B8C88BF6}" type="sibTrans" cxnId="{46AECEE1-ECB0-4C3D-BBA1-2DB82B28F8D5}">
      <dgm:prSet/>
      <dgm:spPr/>
    </dgm:pt>
    <dgm:pt modelId="{563660FC-7712-412C-85D7-7BFD48904BC9}">
      <dgm:prSet phldrT="[Text]" custT="1"/>
      <dgm:spPr/>
      <dgm:t>
        <a:bodyPr/>
        <a:lstStyle/>
        <a:p>
          <a:r>
            <a:rPr lang="en-US" sz="2000" dirty="0">
              <a:solidFill>
                <a:schemeClr val="accent1"/>
              </a:solidFill>
            </a:rPr>
            <a:t>SINGLE AUDIT OF FEDERAL AWARDS EXPENDITURES</a:t>
          </a:r>
        </a:p>
      </dgm:t>
    </dgm:pt>
    <dgm:pt modelId="{90F7CC27-7DEE-417A-9140-600EB2395AEF}" type="parTrans" cxnId="{D1DCA91A-1CF3-4A82-8B99-38BA5A7E07F7}">
      <dgm:prSet/>
      <dgm:spPr/>
    </dgm:pt>
    <dgm:pt modelId="{263286EE-DA04-4AD6-854C-77328ADBA7DD}" type="sibTrans" cxnId="{D1DCA91A-1CF3-4A82-8B99-38BA5A7E07F7}">
      <dgm:prSet/>
      <dgm:spPr/>
    </dgm:pt>
    <dgm:pt modelId="{83B53460-4518-44BB-9DFC-E6715E8F4292}">
      <dgm:prSet phldrT="[Text]" custT="1"/>
      <dgm:spPr/>
      <dgm:t>
        <a:bodyPr/>
        <a:lstStyle/>
        <a:p>
          <a:r>
            <a:rPr lang="en-US" sz="2000" dirty="0">
              <a:solidFill>
                <a:schemeClr val="accent1"/>
              </a:solidFill>
            </a:rPr>
            <a:t>FEDERAL SINGLE AUDIT</a:t>
          </a:r>
        </a:p>
      </dgm:t>
    </dgm:pt>
    <dgm:pt modelId="{3CC8E22E-38BB-49E8-855F-E57A3B4A12C7}" type="parTrans" cxnId="{EBD7F77B-F384-4EDC-AB6A-F51E00F050F1}">
      <dgm:prSet/>
      <dgm:spPr/>
    </dgm:pt>
    <dgm:pt modelId="{26DCEBDB-037B-4A02-A55D-499F55532B15}" type="sibTrans" cxnId="{EBD7F77B-F384-4EDC-AB6A-F51E00F050F1}">
      <dgm:prSet/>
      <dgm:spPr/>
    </dgm:pt>
    <dgm:pt modelId="{E6F2766C-F086-4271-886C-2445CFAC55AE}" type="pres">
      <dgm:prSet presAssocID="{0CD7A524-DACD-4135-A314-26D67BB81EFE}" presName="Name0" presStyleCnt="0">
        <dgm:presLayoutVars>
          <dgm:dir/>
          <dgm:animLvl val="lvl"/>
          <dgm:resizeHandles/>
        </dgm:presLayoutVars>
      </dgm:prSet>
      <dgm:spPr/>
    </dgm:pt>
    <dgm:pt modelId="{2B9AED3D-8556-4DFB-9293-A80CBBB67838}" type="pres">
      <dgm:prSet presAssocID="{5A242D50-F5D8-4073-A9E8-5A6244C4AA32}" presName="linNode" presStyleCnt="0"/>
      <dgm:spPr/>
    </dgm:pt>
    <dgm:pt modelId="{018E48A3-E560-4C63-AE6D-B4BCCD76FE57}" type="pres">
      <dgm:prSet presAssocID="{5A242D50-F5D8-4073-A9E8-5A6244C4AA32}" presName="parentShp" presStyleLbl="node1" presStyleIdx="0" presStyleCnt="2">
        <dgm:presLayoutVars>
          <dgm:bulletEnabled val="1"/>
        </dgm:presLayoutVars>
      </dgm:prSet>
      <dgm:spPr/>
    </dgm:pt>
    <dgm:pt modelId="{C09B36E2-A968-4BDC-8FCA-2D8DDB4EE482}" type="pres">
      <dgm:prSet presAssocID="{5A242D50-F5D8-4073-A9E8-5A6244C4AA32}" presName="childShp" presStyleLbl="bgAccFollowNode1" presStyleIdx="0" presStyleCnt="2">
        <dgm:presLayoutVars>
          <dgm:bulletEnabled val="1"/>
        </dgm:presLayoutVars>
      </dgm:prSet>
      <dgm:spPr/>
    </dgm:pt>
    <dgm:pt modelId="{06C7A923-140A-453A-99BE-26C6B0F5222E}" type="pres">
      <dgm:prSet presAssocID="{1E71FA2B-16A9-485F-A2CE-31C0247218B1}" presName="spacing" presStyleCnt="0"/>
      <dgm:spPr/>
    </dgm:pt>
    <dgm:pt modelId="{52D3BAD6-E372-4CE8-A509-F3926CCAF135}" type="pres">
      <dgm:prSet presAssocID="{AFBB1F15-78F2-4089-9876-F6DE9FF9A428}" presName="linNode" presStyleCnt="0"/>
      <dgm:spPr/>
    </dgm:pt>
    <dgm:pt modelId="{C29CFE4D-B0E5-492B-B139-6268C7C9CD51}" type="pres">
      <dgm:prSet presAssocID="{AFBB1F15-78F2-4089-9876-F6DE9FF9A428}" presName="parentShp" presStyleLbl="node1" presStyleIdx="1" presStyleCnt="2">
        <dgm:presLayoutVars>
          <dgm:bulletEnabled val="1"/>
        </dgm:presLayoutVars>
      </dgm:prSet>
      <dgm:spPr/>
    </dgm:pt>
    <dgm:pt modelId="{7FC57BF4-DD55-4459-B4B0-516FCC3FE2FC}" type="pres">
      <dgm:prSet presAssocID="{AFBB1F15-78F2-4089-9876-F6DE9FF9A428}" presName="childShp" presStyleLbl="bgAccFollowNode1" presStyleIdx="1" presStyleCnt="2" custLinFactNeighborX="0" custLinFactNeighborY="26">
        <dgm:presLayoutVars>
          <dgm:bulletEnabled val="1"/>
        </dgm:presLayoutVars>
      </dgm:prSet>
      <dgm:spPr/>
    </dgm:pt>
  </dgm:ptLst>
  <dgm:cxnLst>
    <dgm:cxn modelId="{D1DCA91A-1CF3-4A82-8B99-38BA5A7E07F7}" srcId="{5A242D50-F5D8-4073-A9E8-5A6244C4AA32}" destId="{563660FC-7712-412C-85D7-7BFD48904BC9}" srcOrd="2" destOrd="0" parTransId="{90F7CC27-7DEE-417A-9140-600EB2395AEF}" sibTransId="{263286EE-DA04-4AD6-854C-77328ADBA7DD}"/>
    <dgm:cxn modelId="{B6033C35-A39C-433F-A478-08931B303E6C}" type="presOf" srcId="{7CDDD1AC-EC1E-46A3-B14E-37B0FD3338F2}" destId="{C09B36E2-A968-4BDC-8FCA-2D8DDB4EE482}" srcOrd="0" destOrd="0" presId="urn:microsoft.com/office/officeart/2005/8/layout/vList6"/>
    <dgm:cxn modelId="{522ABC6B-2F7B-46D4-9449-58856314291F}" type="presOf" srcId="{A1357130-3C45-4669-BAD9-0AEF77498E95}" destId="{7FC57BF4-DD55-4459-B4B0-516FCC3FE2FC}" srcOrd="0" destOrd="1" presId="urn:microsoft.com/office/officeart/2005/8/layout/vList6"/>
    <dgm:cxn modelId="{6EFCC46C-CFBF-46EC-AD89-028BE69D780E}" type="presOf" srcId="{6E13C816-82E6-42C7-993F-BEB158B32344}" destId="{7FC57BF4-DD55-4459-B4B0-516FCC3FE2FC}" srcOrd="0" destOrd="0" presId="urn:microsoft.com/office/officeart/2005/8/layout/vList6"/>
    <dgm:cxn modelId="{8839915A-CA26-4772-A8CB-27385B7F376E}" srcId="{0CD7A524-DACD-4135-A314-26D67BB81EFE}" destId="{AFBB1F15-78F2-4089-9876-F6DE9FF9A428}" srcOrd="1" destOrd="0" parTransId="{FBDC7583-5CED-4F44-B35F-482AC91DB42E}" sibTransId="{4CC3310D-67D8-42D0-B8C2-86BABDDA24CB}"/>
    <dgm:cxn modelId="{302BCD5A-5344-4E1D-B187-B0C7D3919DCB}" type="presOf" srcId="{AFBB1F15-78F2-4089-9876-F6DE9FF9A428}" destId="{C29CFE4D-B0E5-492B-B139-6268C7C9CD51}" srcOrd="0" destOrd="0" presId="urn:microsoft.com/office/officeart/2005/8/layout/vList6"/>
    <dgm:cxn modelId="{EBD7F77B-F384-4EDC-AB6A-F51E00F050F1}" srcId="{AFBB1F15-78F2-4089-9876-F6DE9FF9A428}" destId="{83B53460-4518-44BB-9DFC-E6715E8F4292}" srcOrd="2" destOrd="0" parTransId="{3CC8E22E-38BB-49E8-855F-E57A3B4A12C7}" sibTransId="{26DCEBDB-037B-4A02-A55D-499F55532B15}"/>
    <dgm:cxn modelId="{90D63F9F-BB92-4B88-B942-666F684C93AD}" type="presOf" srcId="{BE3FE2A5-B05D-4220-AAA3-FBC416C3B518}" destId="{7FC57BF4-DD55-4459-B4B0-516FCC3FE2FC}" srcOrd="0" destOrd="3" presId="urn:microsoft.com/office/officeart/2005/8/layout/vList6"/>
    <dgm:cxn modelId="{09D9E1B0-1AD6-48B7-B9C8-9102A7C32D30}" type="presOf" srcId="{73A8605E-ADEF-4197-8441-972718E41278}" destId="{C09B36E2-A968-4BDC-8FCA-2D8DDB4EE482}" srcOrd="0" destOrd="1" presId="urn:microsoft.com/office/officeart/2005/8/layout/vList6"/>
    <dgm:cxn modelId="{4A3CF5BC-E25A-41FE-91C4-6DD6E5062169}" srcId="{5A242D50-F5D8-4073-A9E8-5A6244C4AA32}" destId="{73A8605E-ADEF-4197-8441-972718E41278}" srcOrd="1" destOrd="0" parTransId="{F90FEA71-5F3D-489B-A1DB-94098D2F0074}" sibTransId="{8F8A296E-5B07-4034-9553-D212971227D5}"/>
    <dgm:cxn modelId="{01DC9BC0-DBE9-4781-AD74-1C3713EF4238}" srcId="{AFBB1F15-78F2-4089-9876-F6DE9FF9A428}" destId="{6E13C816-82E6-42C7-993F-BEB158B32344}" srcOrd="0" destOrd="0" parTransId="{FD5A2013-3603-49AA-BEB2-33C451597B49}" sibTransId="{1A2CE918-9855-48BA-915C-AED25227CBDD}"/>
    <dgm:cxn modelId="{347559C7-48EF-4853-9BDC-D4689B36F074}" type="presOf" srcId="{5A242D50-F5D8-4073-A9E8-5A6244C4AA32}" destId="{018E48A3-E560-4C63-AE6D-B4BCCD76FE57}" srcOrd="0" destOrd="0" presId="urn:microsoft.com/office/officeart/2005/8/layout/vList6"/>
    <dgm:cxn modelId="{018AC5CF-7859-4552-A0EB-390360AD8D58}" srcId="{AFBB1F15-78F2-4089-9876-F6DE9FF9A428}" destId="{BE3FE2A5-B05D-4220-AAA3-FBC416C3B518}" srcOrd="3" destOrd="0" parTransId="{048E7BD9-05B7-4AA8-BA04-6F5562CBDE42}" sibTransId="{C2B905A3-5629-44DF-9493-413641F450A5}"/>
    <dgm:cxn modelId="{1F76E9CF-9AA8-45ED-A8C7-9A5ED81EEE59}" type="presOf" srcId="{563660FC-7712-412C-85D7-7BFD48904BC9}" destId="{C09B36E2-A968-4BDC-8FCA-2D8DDB4EE482}" srcOrd="0" destOrd="2" presId="urn:microsoft.com/office/officeart/2005/8/layout/vList6"/>
    <dgm:cxn modelId="{E6DDAFD1-0D4D-491B-9454-745882BEC363}" type="presOf" srcId="{83B53460-4518-44BB-9DFC-E6715E8F4292}" destId="{7FC57BF4-DD55-4459-B4B0-516FCC3FE2FC}" srcOrd="0" destOrd="2" presId="urn:microsoft.com/office/officeart/2005/8/layout/vList6"/>
    <dgm:cxn modelId="{B7E826D9-D11E-4EFA-89C4-887A10A64331}" srcId="{AFBB1F15-78F2-4089-9876-F6DE9FF9A428}" destId="{A1357130-3C45-4669-BAD9-0AEF77498E95}" srcOrd="1" destOrd="0" parTransId="{E203B520-EA4A-42E1-B30D-C1D728FAFC00}" sibTransId="{63032DBF-A900-4186-80BF-EAA565746632}"/>
    <dgm:cxn modelId="{46AECEE1-ECB0-4C3D-BBA1-2DB82B28F8D5}" srcId="{5A242D50-F5D8-4073-A9E8-5A6244C4AA32}" destId="{7CDDD1AC-EC1E-46A3-B14E-37B0FD3338F2}" srcOrd="0" destOrd="0" parTransId="{29103F0D-274E-44BB-A419-2BF4E39E4376}" sibTransId="{99A85EA1-275D-4009-8E4A-8621B8C88BF6}"/>
    <dgm:cxn modelId="{68BF3AE5-7707-4404-909A-68838CF5D5A6}" srcId="{0CD7A524-DACD-4135-A314-26D67BB81EFE}" destId="{5A242D50-F5D8-4073-A9E8-5A6244C4AA32}" srcOrd="0" destOrd="0" parTransId="{A3F61509-E864-433D-8E2B-36EC1E8E10C8}" sibTransId="{1E71FA2B-16A9-485F-A2CE-31C0247218B1}"/>
    <dgm:cxn modelId="{904EEFF2-045B-45D5-9696-A712266F4177}" type="presOf" srcId="{0CD7A524-DACD-4135-A314-26D67BB81EFE}" destId="{E6F2766C-F086-4271-886C-2445CFAC55AE}" srcOrd="0" destOrd="0" presId="urn:microsoft.com/office/officeart/2005/8/layout/vList6"/>
    <dgm:cxn modelId="{37D2AD77-8F84-4489-B8BD-8192E1F70FB1}" type="presParOf" srcId="{E6F2766C-F086-4271-886C-2445CFAC55AE}" destId="{2B9AED3D-8556-4DFB-9293-A80CBBB67838}" srcOrd="0" destOrd="0" presId="urn:microsoft.com/office/officeart/2005/8/layout/vList6"/>
    <dgm:cxn modelId="{1788661E-A135-4CA4-BA0C-9FD92450E7BA}" type="presParOf" srcId="{2B9AED3D-8556-4DFB-9293-A80CBBB67838}" destId="{018E48A3-E560-4C63-AE6D-B4BCCD76FE57}" srcOrd="0" destOrd="0" presId="urn:microsoft.com/office/officeart/2005/8/layout/vList6"/>
    <dgm:cxn modelId="{0EB8CDBB-8950-4B19-AF97-C35CEAD745F8}" type="presParOf" srcId="{2B9AED3D-8556-4DFB-9293-A80CBBB67838}" destId="{C09B36E2-A968-4BDC-8FCA-2D8DDB4EE482}" srcOrd="1" destOrd="0" presId="urn:microsoft.com/office/officeart/2005/8/layout/vList6"/>
    <dgm:cxn modelId="{2661CD6C-B1C7-418C-A4CC-2DF7F1D3DF2D}" type="presParOf" srcId="{E6F2766C-F086-4271-886C-2445CFAC55AE}" destId="{06C7A923-140A-453A-99BE-26C6B0F5222E}" srcOrd="1" destOrd="0" presId="urn:microsoft.com/office/officeart/2005/8/layout/vList6"/>
    <dgm:cxn modelId="{09672E9A-C5A3-48F3-B0E1-578346648794}" type="presParOf" srcId="{E6F2766C-F086-4271-886C-2445CFAC55AE}" destId="{52D3BAD6-E372-4CE8-A509-F3926CCAF135}" srcOrd="2" destOrd="0" presId="urn:microsoft.com/office/officeart/2005/8/layout/vList6"/>
    <dgm:cxn modelId="{C533A230-337D-4233-896E-A2D5942D30A2}" type="presParOf" srcId="{52D3BAD6-E372-4CE8-A509-F3926CCAF135}" destId="{C29CFE4D-B0E5-492B-B139-6268C7C9CD51}" srcOrd="0" destOrd="0" presId="urn:microsoft.com/office/officeart/2005/8/layout/vList6"/>
    <dgm:cxn modelId="{65D50205-C696-48EB-AE69-D4C87081192F}" type="presParOf" srcId="{52D3BAD6-E372-4CE8-A509-F3926CCAF135}" destId="{7FC57BF4-DD55-4459-B4B0-516FCC3FE2F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D7A524-DACD-4135-A314-26D67BB81EFE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242D50-F5D8-4073-A9E8-5A6244C4AA32}">
      <dgm:prSet phldrT="[Text]" custT="1"/>
      <dgm:spPr/>
      <dgm:t>
        <a:bodyPr/>
        <a:lstStyle/>
        <a:p>
          <a:r>
            <a:rPr lang="en-US" sz="2400" dirty="0"/>
            <a:t>DISTRICT FINANCIAL AUDIT</a:t>
          </a:r>
        </a:p>
      </dgm:t>
    </dgm:pt>
    <dgm:pt modelId="{A3F61509-E864-433D-8E2B-36EC1E8E10C8}" type="parTrans" cxnId="{68BF3AE5-7707-4404-909A-68838CF5D5A6}">
      <dgm:prSet/>
      <dgm:spPr/>
      <dgm:t>
        <a:bodyPr/>
        <a:lstStyle/>
        <a:p>
          <a:endParaRPr lang="en-US"/>
        </a:p>
      </dgm:t>
    </dgm:pt>
    <dgm:pt modelId="{1E71FA2B-16A9-485F-A2CE-31C0247218B1}" type="sibTrans" cxnId="{68BF3AE5-7707-4404-909A-68838CF5D5A6}">
      <dgm:prSet/>
      <dgm:spPr/>
      <dgm:t>
        <a:bodyPr/>
        <a:lstStyle/>
        <a:p>
          <a:endParaRPr lang="en-US"/>
        </a:p>
      </dgm:t>
    </dgm:pt>
    <dgm:pt modelId="{7A7E5AB8-497D-42C8-BA18-772D2B64F682}">
      <dgm:prSet phldrT="[Text]" custT="1"/>
      <dgm:spPr/>
      <dgm:t>
        <a:bodyPr/>
        <a:lstStyle/>
        <a:p>
          <a:pPr marL="0" indent="0" algn="l" defTabSz="755650">
            <a:tabLst>
              <a:tab pos="344488" algn="l"/>
            </a:tabLst>
          </a:pPr>
          <a:r>
            <a:rPr lang="en-US" sz="2000" kern="1200" dirty="0">
              <a:solidFill>
                <a:schemeClr val="accent1"/>
              </a:solidFill>
              <a:latin typeface="+mn-lt"/>
            </a:rPr>
            <a:t>Opinions on Basic Financial Statements</a:t>
          </a:r>
        </a:p>
      </dgm:t>
    </dgm:pt>
    <dgm:pt modelId="{478003E5-CB34-42BC-BE0D-18D5730A478F}" type="parTrans" cxnId="{9F52A58F-ABC1-4C99-B1A1-AD6877101848}">
      <dgm:prSet/>
      <dgm:spPr/>
      <dgm:t>
        <a:bodyPr/>
        <a:lstStyle/>
        <a:p>
          <a:endParaRPr lang="en-US"/>
        </a:p>
      </dgm:t>
    </dgm:pt>
    <dgm:pt modelId="{643DD08D-B706-4B9F-BB22-EF37B4734479}" type="sibTrans" cxnId="{9F52A58F-ABC1-4C99-B1A1-AD6877101848}">
      <dgm:prSet/>
      <dgm:spPr/>
      <dgm:t>
        <a:bodyPr/>
        <a:lstStyle/>
        <a:p>
          <a:endParaRPr lang="en-US"/>
        </a:p>
      </dgm:t>
    </dgm:pt>
    <dgm:pt modelId="{FC70BB84-B2ED-4A17-9376-6A9FD5C55146}">
      <dgm:prSet custT="1"/>
      <dgm:spPr/>
      <dgm:t>
        <a:bodyPr/>
        <a:lstStyle/>
        <a:p>
          <a:pPr marL="233363" indent="0" algn="l" defTabSz="755650">
            <a:buFont typeface="Wingdings" panose="05000000000000000000" pitchFamily="2" charset="2"/>
            <a:buChar char="Ø"/>
            <a:tabLst>
              <a:tab pos="457200" algn="l"/>
            </a:tabLst>
          </a:pPr>
          <a:r>
            <a:rPr lang="en-US" sz="1600" kern="1200" dirty="0">
              <a:solidFill>
                <a:schemeClr val="accent1"/>
              </a:solidFill>
              <a:latin typeface="+mj-lt"/>
            </a:rPr>
            <a:t>	</a:t>
          </a:r>
          <a:r>
            <a:rPr lang="en-US" sz="1800" kern="1200" dirty="0">
              <a:solidFill>
                <a:schemeClr val="accent1"/>
              </a:solidFill>
              <a:latin typeface="+mn-lt"/>
            </a:rPr>
            <a:t>Unmodified “Clean” Opinion</a:t>
          </a:r>
        </a:p>
      </dgm:t>
    </dgm:pt>
    <dgm:pt modelId="{1B9A94CB-82F7-4C3E-A04D-F59EB93FAC10}" type="parTrans" cxnId="{CFDFCEE3-F4B9-4F0C-903E-DC970110A31D}">
      <dgm:prSet/>
      <dgm:spPr/>
      <dgm:t>
        <a:bodyPr/>
        <a:lstStyle/>
        <a:p>
          <a:endParaRPr lang="en-US"/>
        </a:p>
      </dgm:t>
    </dgm:pt>
    <dgm:pt modelId="{1CCDE37E-ED28-40BB-BE0C-C27B7DED6F68}" type="sibTrans" cxnId="{CFDFCEE3-F4B9-4F0C-903E-DC970110A31D}">
      <dgm:prSet/>
      <dgm:spPr/>
      <dgm:t>
        <a:bodyPr/>
        <a:lstStyle/>
        <a:p>
          <a:endParaRPr lang="en-US"/>
        </a:p>
      </dgm:t>
    </dgm:pt>
    <dgm:pt modelId="{DA9A286B-5B5B-4A5F-AFB5-FAC3A314BAB2}" type="pres">
      <dgm:prSet presAssocID="{0CD7A524-DACD-4135-A314-26D67BB81EFE}" presName="Name0" presStyleCnt="0">
        <dgm:presLayoutVars>
          <dgm:dir/>
          <dgm:animLvl val="lvl"/>
          <dgm:resizeHandles val="exact"/>
        </dgm:presLayoutVars>
      </dgm:prSet>
      <dgm:spPr/>
    </dgm:pt>
    <dgm:pt modelId="{62615E1E-508C-4CF6-8F1A-0B73F0D70978}" type="pres">
      <dgm:prSet presAssocID="{5A242D50-F5D8-4073-A9E8-5A6244C4AA32}" presName="linNode" presStyleCnt="0"/>
      <dgm:spPr/>
    </dgm:pt>
    <dgm:pt modelId="{AED8C69C-9654-4DE2-BC8C-1AB31EC5B0AC}" type="pres">
      <dgm:prSet presAssocID="{5A242D50-F5D8-4073-A9E8-5A6244C4AA32}" presName="parentText" presStyleLbl="node1" presStyleIdx="0" presStyleCnt="1" custScaleX="109659" custScaleY="304762" custLinFactNeighborX="-1172" custLinFactNeighborY="-390">
        <dgm:presLayoutVars>
          <dgm:chMax val="1"/>
          <dgm:bulletEnabled val="1"/>
        </dgm:presLayoutVars>
      </dgm:prSet>
      <dgm:spPr/>
    </dgm:pt>
    <dgm:pt modelId="{04368F29-E47E-4D39-9582-F0BF3851C3AE}" type="pres">
      <dgm:prSet presAssocID="{5A242D50-F5D8-4073-A9E8-5A6244C4AA32}" presName="descendantText" presStyleLbl="alignAccFollowNode1" presStyleIdx="0" presStyleCnt="1" custScaleX="124763" custScaleY="346712" custLinFactNeighborX="-2382" custLinFactNeighborY="-806">
        <dgm:presLayoutVars>
          <dgm:bulletEnabled val="1"/>
        </dgm:presLayoutVars>
      </dgm:prSet>
      <dgm:spPr/>
    </dgm:pt>
  </dgm:ptLst>
  <dgm:cxnLst>
    <dgm:cxn modelId="{4642E359-7BCE-49CA-AE75-1D6E47230117}" type="presOf" srcId="{FC70BB84-B2ED-4A17-9376-6A9FD5C55146}" destId="{04368F29-E47E-4D39-9582-F0BF3851C3AE}" srcOrd="0" destOrd="1" presId="urn:microsoft.com/office/officeart/2005/8/layout/vList5"/>
    <dgm:cxn modelId="{9F52A58F-ABC1-4C99-B1A1-AD6877101848}" srcId="{5A242D50-F5D8-4073-A9E8-5A6244C4AA32}" destId="{7A7E5AB8-497D-42C8-BA18-772D2B64F682}" srcOrd="0" destOrd="0" parTransId="{478003E5-CB34-42BC-BE0D-18D5730A478F}" sibTransId="{643DD08D-B706-4B9F-BB22-EF37B4734479}"/>
    <dgm:cxn modelId="{64C779C4-2757-4006-B505-6F5F775ABD61}" type="presOf" srcId="{5A242D50-F5D8-4073-A9E8-5A6244C4AA32}" destId="{AED8C69C-9654-4DE2-BC8C-1AB31EC5B0AC}" srcOrd="0" destOrd="0" presId="urn:microsoft.com/office/officeart/2005/8/layout/vList5"/>
    <dgm:cxn modelId="{CBA8F6C6-5671-4D18-988A-F4E10591595C}" type="presOf" srcId="{7A7E5AB8-497D-42C8-BA18-772D2B64F682}" destId="{04368F29-E47E-4D39-9582-F0BF3851C3AE}" srcOrd="0" destOrd="0" presId="urn:microsoft.com/office/officeart/2005/8/layout/vList5"/>
    <dgm:cxn modelId="{5149D8CC-1A37-49FE-9A34-78E117E98663}" type="presOf" srcId="{0CD7A524-DACD-4135-A314-26D67BB81EFE}" destId="{DA9A286B-5B5B-4A5F-AFB5-FAC3A314BAB2}" srcOrd="0" destOrd="0" presId="urn:microsoft.com/office/officeart/2005/8/layout/vList5"/>
    <dgm:cxn modelId="{CFDFCEE3-F4B9-4F0C-903E-DC970110A31D}" srcId="{7A7E5AB8-497D-42C8-BA18-772D2B64F682}" destId="{FC70BB84-B2ED-4A17-9376-6A9FD5C55146}" srcOrd="0" destOrd="0" parTransId="{1B9A94CB-82F7-4C3E-A04D-F59EB93FAC10}" sibTransId="{1CCDE37E-ED28-40BB-BE0C-C27B7DED6F68}"/>
    <dgm:cxn modelId="{68BF3AE5-7707-4404-909A-68838CF5D5A6}" srcId="{0CD7A524-DACD-4135-A314-26D67BB81EFE}" destId="{5A242D50-F5D8-4073-A9E8-5A6244C4AA32}" srcOrd="0" destOrd="0" parTransId="{A3F61509-E864-433D-8E2B-36EC1E8E10C8}" sibTransId="{1E71FA2B-16A9-485F-A2CE-31C0247218B1}"/>
    <dgm:cxn modelId="{E0C5701A-DD92-41FC-B6C5-C0064892B4A7}" type="presParOf" srcId="{DA9A286B-5B5B-4A5F-AFB5-FAC3A314BAB2}" destId="{62615E1E-508C-4CF6-8F1A-0B73F0D70978}" srcOrd="0" destOrd="0" presId="urn:microsoft.com/office/officeart/2005/8/layout/vList5"/>
    <dgm:cxn modelId="{033E27B1-29E4-4B46-B7DD-0357188BCB05}" type="presParOf" srcId="{62615E1E-508C-4CF6-8F1A-0B73F0D70978}" destId="{AED8C69C-9654-4DE2-BC8C-1AB31EC5B0AC}" srcOrd="0" destOrd="0" presId="urn:microsoft.com/office/officeart/2005/8/layout/vList5"/>
    <dgm:cxn modelId="{F842400C-0CAA-486D-B7DA-4B8A4F200622}" type="presParOf" srcId="{62615E1E-508C-4CF6-8F1A-0B73F0D70978}" destId="{04368F29-E47E-4D39-9582-F0BF3851C3A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D7A524-DACD-4135-A314-26D67BB81EFE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242D50-F5D8-4073-A9E8-5A6244C4AA32}">
      <dgm:prSet phldrT="[Text]" custT="1"/>
      <dgm:spPr/>
      <dgm:t>
        <a:bodyPr/>
        <a:lstStyle/>
        <a:p>
          <a:r>
            <a:rPr lang="en-US" sz="2400" dirty="0"/>
            <a:t>MN LEGAL COMPLIANCE</a:t>
          </a:r>
        </a:p>
      </dgm:t>
    </dgm:pt>
    <dgm:pt modelId="{A3F61509-E864-433D-8E2B-36EC1E8E10C8}" type="parTrans" cxnId="{68BF3AE5-7707-4404-909A-68838CF5D5A6}">
      <dgm:prSet/>
      <dgm:spPr/>
      <dgm:t>
        <a:bodyPr/>
        <a:lstStyle/>
        <a:p>
          <a:endParaRPr lang="en-US"/>
        </a:p>
      </dgm:t>
    </dgm:pt>
    <dgm:pt modelId="{1E71FA2B-16A9-485F-A2CE-31C0247218B1}" type="sibTrans" cxnId="{68BF3AE5-7707-4404-909A-68838CF5D5A6}">
      <dgm:prSet/>
      <dgm:spPr/>
      <dgm:t>
        <a:bodyPr/>
        <a:lstStyle/>
        <a:p>
          <a:endParaRPr lang="en-US"/>
        </a:p>
      </dgm:t>
    </dgm:pt>
    <dgm:pt modelId="{7A7E5AB8-497D-42C8-BA18-772D2B64F68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rgbClr val="8A3E4D"/>
              </a:solidFill>
              <a:latin typeface="+mn-lt"/>
            </a:rPr>
            <a:t>Minnesota Legal Compliance </a:t>
          </a:r>
        </a:p>
      </dgm:t>
    </dgm:pt>
    <dgm:pt modelId="{478003E5-CB34-42BC-BE0D-18D5730A478F}" type="parTrans" cxnId="{9F52A58F-ABC1-4C99-B1A1-AD6877101848}">
      <dgm:prSet/>
      <dgm:spPr/>
      <dgm:t>
        <a:bodyPr/>
        <a:lstStyle/>
        <a:p>
          <a:endParaRPr lang="en-US"/>
        </a:p>
      </dgm:t>
    </dgm:pt>
    <dgm:pt modelId="{643DD08D-B706-4B9F-BB22-EF37B4734479}" type="sibTrans" cxnId="{9F52A58F-ABC1-4C99-B1A1-AD6877101848}">
      <dgm:prSet/>
      <dgm:spPr/>
      <dgm:t>
        <a:bodyPr/>
        <a:lstStyle/>
        <a:p>
          <a:endParaRPr lang="en-US"/>
        </a:p>
      </dgm:t>
    </dgm:pt>
    <dgm:pt modelId="{949F897F-6B10-480E-AEFB-2BA8EDABFC2D}">
      <dgm:prSet phldrT="[Text]" custT="1"/>
      <dgm:spPr/>
      <dgm:t>
        <a:bodyPr/>
        <a:lstStyle/>
        <a:p>
          <a:endParaRPr lang="en-US" sz="1800" dirty="0">
            <a:solidFill>
              <a:srgbClr val="8A3E4D"/>
            </a:solidFill>
          </a:endParaRPr>
        </a:p>
      </dgm:t>
    </dgm:pt>
    <dgm:pt modelId="{FC78BC6D-1ACA-4407-BFEA-E13168F52FAD}" type="parTrans" cxnId="{721C9741-D325-4D9D-BA75-985550E0229D}">
      <dgm:prSet/>
      <dgm:spPr/>
    </dgm:pt>
    <dgm:pt modelId="{B79338A9-04C4-44B6-9EFA-D8F2DBDA72B6}" type="sibTrans" cxnId="{721C9741-D325-4D9D-BA75-985550E0229D}">
      <dgm:prSet/>
      <dgm:spPr/>
    </dgm:pt>
    <dgm:pt modelId="{100CCD77-652D-47EA-95F7-B3C59F04138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600" dirty="0">
              <a:solidFill>
                <a:srgbClr val="8A3E4D"/>
              </a:solidFill>
            </a:rPr>
            <a:t>Timely Submission of Audited Financial Data and Financial Statements </a:t>
          </a:r>
        </a:p>
      </dgm:t>
    </dgm:pt>
    <dgm:pt modelId="{9E20110E-C8DD-4ED6-8990-D194EEB9C49D}" type="parTrans" cxnId="{4C0A3DCB-13CC-4FDE-AC7E-6AEC9B68370F}">
      <dgm:prSet/>
      <dgm:spPr/>
    </dgm:pt>
    <dgm:pt modelId="{41BA068C-6F5B-458C-B544-301BCB59AD50}" type="sibTrans" cxnId="{4C0A3DCB-13CC-4FDE-AC7E-6AEC9B68370F}">
      <dgm:prSet/>
      <dgm:spPr/>
    </dgm:pt>
    <dgm:pt modelId="{12A7AFBE-3407-4390-9725-433C97E20C2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600" dirty="0">
              <a:solidFill>
                <a:srgbClr val="8A3E4D"/>
              </a:solidFill>
            </a:rPr>
            <a:t>Annual Broker Certifications not Obtained Prior to Investment Transactions </a:t>
          </a:r>
        </a:p>
      </dgm:t>
    </dgm:pt>
    <dgm:pt modelId="{BF07393E-36CB-4395-A25D-B08A1B1A0097}" type="parTrans" cxnId="{3A987409-2896-436E-B18D-5BAB1E66B0E8}">
      <dgm:prSet/>
      <dgm:spPr/>
    </dgm:pt>
    <dgm:pt modelId="{45E0D195-CC9B-431C-815C-EBAC0600D83F}" type="sibTrans" cxnId="{3A987409-2896-436E-B18D-5BAB1E66B0E8}">
      <dgm:prSet/>
      <dgm:spPr/>
    </dgm:pt>
    <dgm:pt modelId="{DA9A286B-5B5B-4A5F-AFB5-FAC3A314BAB2}" type="pres">
      <dgm:prSet presAssocID="{0CD7A524-DACD-4135-A314-26D67BB81EFE}" presName="Name0" presStyleCnt="0">
        <dgm:presLayoutVars>
          <dgm:dir/>
          <dgm:animLvl val="lvl"/>
          <dgm:resizeHandles val="exact"/>
        </dgm:presLayoutVars>
      </dgm:prSet>
      <dgm:spPr/>
    </dgm:pt>
    <dgm:pt modelId="{62615E1E-508C-4CF6-8F1A-0B73F0D70978}" type="pres">
      <dgm:prSet presAssocID="{5A242D50-F5D8-4073-A9E8-5A6244C4AA32}" presName="linNode" presStyleCnt="0"/>
      <dgm:spPr/>
    </dgm:pt>
    <dgm:pt modelId="{AED8C69C-9654-4DE2-BC8C-1AB31EC5B0AC}" type="pres">
      <dgm:prSet presAssocID="{5A242D50-F5D8-4073-A9E8-5A6244C4AA32}" presName="parentText" presStyleLbl="node1" presStyleIdx="0" presStyleCnt="1" custLinFactNeighborX="-170">
        <dgm:presLayoutVars>
          <dgm:chMax val="1"/>
          <dgm:bulletEnabled val="1"/>
        </dgm:presLayoutVars>
      </dgm:prSet>
      <dgm:spPr/>
    </dgm:pt>
    <dgm:pt modelId="{04368F29-E47E-4D39-9582-F0BF3851C3AE}" type="pres">
      <dgm:prSet presAssocID="{5A242D50-F5D8-4073-A9E8-5A6244C4AA32}" presName="descendantText" presStyleLbl="alignAccFollowNode1" presStyleIdx="0" presStyleCnt="1" custLinFactNeighborY="1734">
        <dgm:presLayoutVars>
          <dgm:bulletEnabled val="1"/>
        </dgm:presLayoutVars>
      </dgm:prSet>
      <dgm:spPr/>
    </dgm:pt>
  </dgm:ptLst>
  <dgm:cxnLst>
    <dgm:cxn modelId="{74D73408-6CE4-4EEE-B00B-4E07070ABDA3}" type="presOf" srcId="{12A7AFBE-3407-4390-9725-433C97E20C27}" destId="{04368F29-E47E-4D39-9582-F0BF3851C3AE}" srcOrd="0" destOrd="2" presId="urn:microsoft.com/office/officeart/2005/8/layout/vList5"/>
    <dgm:cxn modelId="{3A987409-2896-436E-B18D-5BAB1E66B0E8}" srcId="{7A7E5AB8-497D-42C8-BA18-772D2B64F682}" destId="{12A7AFBE-3407-4390-9725-433C97E20C27}" srcOrd="1" destOrd="0" parTransId="{BF07393E-36CB-4395-A25D-B08A1B1A0097}" sibTransId="{45E0D195-CC9B-431C-815C-EBAC0600D83F}"/>
    <dgm:cxn modelId="{C8929D1C-6AF5-40C4-A96B-584E0916D2C1}" type="presOf" srcId="{949F897F-6B10-480E-AEFB-2BA8EDABFC2D}" destId="{04368F29-E47E-4D39-9582-F0BF3851C3AE}" srcOrd="0" destOrd="3" presId="urn:microsoft.com/office/officeart/2005/8/layout/vList5"/>
    <dgm:cxn modelId="{721C9741-D325-4D9D-BA75-985550E0229D}" srcId="{5A242D50-F5D8-4073-A9E8-5A6244C4AA32}" destId="{949F897F-6B10-480E-AEFB-2BA8EDABFC2D}" srcOrd="1" destOrd="0" parTransId="{FC78BC6D-1ACA-4407-BFEA-E13168F52FAD}" sibTransId="{B79338A9-04C4-44B6-9EFA-D8F2DBDA72B6}"/>
    <dgm:cxn modelId="{9F52A58F-ABC1-4C99-B1A1-AD6877101848}" srcId="{5A242D50-F5D8-4073-A9E8-5A6244C4AA32}" destId="{7A7E5AB8-497D-42C8-BA18-772D2B64F682}" srcOrd="0" destOrd="0" parTransId="{478003E5-CB34-42BC-BE0D-18D5730A478F}" sibTransId="{643DD08D-B706-4B9F-BB22-EF37B4734479}"/>
    <dgm:cxn modelId="{251E29AA-9482-4545-B7B3-DA9423B11173}" type="presOf" srcId="{100CCD77-652D-47EA-95F7-B3C59F04138F}" destId="{04368F29-E47E-4D39-9582-F0BF3851C3AE}" srcOrd="0" destOrd="1" presId="urn:microsoft.com/office/officeart/2005/8/layout/vList5"/>
    <dgm:cxn modelId="{64C779C4-2757-4006-B505-6F5F775ABD61}" type="presOf" srcId="{5A242D50-F5D8-4073-A9E8-5A6244C4AA32}" destId="{AED8C69C-9654-4DE2-BC8C-1AB31EC5B0AC}" srcOrd="0" destOrd="0" presId="urn:microsoft.com/office/officeart/2005/8/layout/vList5"/>
    <dgm:cxn modelId="{CBA8F6C6-5671-4D18-988A-F4E10591595C}" type="presOf" srcId="{7A7E5AB8-497D-42C8-BA18-772D2B64F682}" destId="{04368F29-E47E-4D39-9582-F0BF3851C3AE}" srcOrd="0" destOrd="0" presId="urn:microsoft.com/office/officeart/2005/8/layout/vList5"/>
    <dgm:cxn modelId="{4C0A3DCB-13CC-4FDE-AC7E-6AEC9B68370F}" srcId="{7A7E5AB8-497D-42C8-BA18-772D2B64F682}" destId="{100CCD77-652D-47EA-95F7-B3C59F04138F}" srcOrd="0" destOrd="0" parTransId="{9E20110E-C8DD-4ED6-8990-D194EEB9C49D}" sibTransId="{41BA068C-6F5B-458C-B544-301BCB59AD50}"/>
    <dgm:cxn modelId="{5149D8CC-1A37-49FE-9A34-78E117E98663}" type="presOf" srcId="{0CD7A524-DACD-4135-A314-26D67BB81EFE}" destId="{DA9A286B-5B5B-4A5F-AFB5-FAC3A314BAB2}" srcOrd="0" destOrd="0" presId="urn:microsoft.com/office/officeart/2005/8/layout/vList5"/>
    <dgm:cxn modelId="{68BF3AE5-7707-4404-909A-68838CF5D5A6}" srcId="{0CD7A524-DACD-4135-A314-26D67BB81EFE}" destId="{5A242D50-F5D8-4073-A9E8-5A6244C4AA32}" srcOrd="0" destOrd="0" parTransId="{A3F61509-E864-433D-8E2B-36EC1E8E10C8}" sibTransId="{1E71FA2B-16A9-485F-A2CE-31C0247218B1}"/>
    <dgm:cxn modelId="{E0C5701A-DD92-41FC-B6C5-C0064892B4A7}" type="presParOf" srcId="{DA9A286B-5B5B-4A5F-AFB5-FAC3A314BAB2}" destId="{62615E1E-508C-4CF6-8F1A-0B73F0D70978}" srcOrd="0" destOrd="0" presId="urn:microsoft.com/office/officeart/2005/8/layout/vList5"/>
    <dgm:cxn modelId="{033E27B1-29E4-4B46-B7DD-0357188BCB05}" type="presParOf" srcId="{62615E1E-508C-4CF6-8F1A-0B73F0D70978}" destId="{AED8C69C-9654-4DE2-BC8C-1AB31EC5B0AC}" srcOrd="0" destOrd="0" presId="urn:microsoft.com/office/officeart/2005/8/layout/vList5"/>
    <dgm:cxn modelId="{F842400C-0CAA-486D-B7DA-4B8A4F200622}" type="presParOf" srcId="{62615E1E-508C-4CF6-8F1A-0B73F0D70978}" destId="{04368F29-E47E-4D39-9582-F0BF3851C3A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D7A524-DACD-4135-A314-26D67BB81EFE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242D50-F5D8-4073-A9E8-5A6244C4AA32}">
      <dgm:prSet phldrT="[Text]" custT="1"/>
      <dgm:spPr/>
      <dgm:t>
        <a:bodyPr/>
        <a:lstStyle/>
        <a:p>
          <a:r>
            <a:rPr lang="en-US" sz="2400" dirty="0"/>
            <a:t>SCHEDULE OF EXPENDITURES OF FEDERAL AWARDS (SEFA)</a:t>
          </a:r>
        </a:p>
      </dgm:t>
    </dgm:pt>
    <dgm:pt modelId="{A3F61509-E864-433D-8E2B-36EC1E8E10C8}" type="parTrans" cxnId="{68BF3AE5-7707-4404-909A-68838CF5D5A6}">
      <dgm:prSet/>
      <dgm:spPr/>
      <dgm:t>
        <a:bodyPr/>
        <a:lstStyle/>
        <a:p>
          <a:endParaRPr lang="en-US"/>
        </a:p>
      </dgm:t>
    </dgm:pt>
    <dgm:pt modelId="{1E71FA2B-16A9-485F-A2CE-31C0247218B1}" type="sibTrans" cxnId="{68BF3AE5-7707-4404-909A-68838CF5D5A6}">
      <dgm:prSet/>
      <dgm:spPr/>
      <dgm:t>
        <a:bodyPr/>
        <a:lstStyle/>
        <a:p>
          <a:endParaRPr lang="en-US"/>
        </a:p>
      </dgm:t>
    </dgm:pt>
    <dgm:pt modelId="{7A7E5AB8-497D-42C8-BA18-772D2B64F682}">
      <dgm:prSet phldrT="[Text]" custT="1"/>
      <dgm:spPr/>
      <dgm:t>
        <a:bodyPr/>
        <a:lstStyle/>
        <a:p>
          <a:endParaRPr lang="en-US" sz="1800" dirty="0">
            <a:solidFill>
              <a:srgbClr val="8A3E4D"/>
            </a:solidFill>
          </a:endParaRPr>
        </a:p>
      </dgm:t>
    </dgm:pt>
    <dgm:pt modelId="{478003E5-CB34-42BC-BE0D-18D5730A478F}" type="parTrans" cxnId="{9F52A58F-ABC1-4C99-B1A1-AD6877101848}">
      <dgm:prSet/>
      <dgm:spPr/>
      <dgm:t>
        <a:bodyPr/>
        <a:lstStyle/>
        <a:p>
          <a:endParaRPr lang="en-US"/>
        </a:p>
      </dgm:t>
    </dgm:pt>
    <dgm:pt modelId="{643DD08D-B706-4B9F-BB22-EF37B4734479}" type="sibTrans" cxnId="{9F52A58F-ABC1-4C99-B1A1-AD6877101848}">
      <dgm:prSet/>
      <dgm:spPr/>
      <dgm:t>
        <a:bodyPr/>
        <a:lstStyle/>
        <a:p>
          <a:endParaRPr lang="en-US"/>
        </a:p>
      </dgm:t>
    </dgm:pt>
    <dgm:pt modelId="{949F897F-6B10-480E-AEFB-2BA8EDABFC2D}">
      <dgm:prSet phldrT="[Text]" custT="1"/>
      <dgm:spPr/>
      <dgm:t>
        <a:bodyPr/>
        <a:lstStyle/>
        <a:p>
          <a:endParaRPr lang="en-US" sz="1800" dirty="0">
            <a:solidFill>
              <a:srgbClr val="8A3E4D"/>
            </a:solidFill>
          </a:endParaRPr>
        </a:p>
      </dgm:t>
    </dgm:pt>
    <dgm:pt modelId="{FC78BC6D-1ACA-4407-BFEA-E13168F52FAD}" type="parTrans" cxnId="{721C9741-D325-4D9D-BA75-985550E0229D}">
      <dgm:prSet/>
      <dgm:spPr/>
      <dgm:t>
        <a:bodyPr/>
        <a:lstStyle/>
        <a:p>
          <a:endParaRPr lang="en-US"/>
        </a:p>
      </dgm:t>
    </dgm:pt>
    <dgm:pt modelId="{B79338A9-04C4-44B6-9EFA-D8F2DBDA72B6}" type="sibTrans" cxnId="{721C9741-D325-4D9D-BA75-985550E0229D}">
      <dgm:prSet/>
      <dgm:spPr/>
      <dgm:t>
        <a:bodyPr/>
        <a:lstStyle/>
        <a:p>
          <a:endParaRPr lang="en-US"/>
        </a:p>
      </dgm:t>
    </dgm:pt>
    <dgm:pt modelId="{100CCD77-652D-47EA-95F7-B3C59F04138F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rgbClr val="8A3E4D"/>
              </a:solidFill>
            </a:rPr>
            <a:t>Opinion on SEFA</a:t>
          </a:r>
        </a:p>
      </dgm:t>
    </dgm:pt>
    <dgm:pt modelId="{9E20110E-C8DD-4ED6-8990-D194EEB9C49D}" type="parTrans" cxnId="{4C0A3DCB-13CC-4FDE-AC7E-6AEC9B68370F}">
      <dgm:prSet/>
      <dgm:spPr/>
      <dgm:t>
        <a:bodyPr/>
        <a:lstStyle/>
        <a:p>
          <a:endParaRPr lang="en-US"/>
        </a:p>
      </dgm:t>
    </dgm:pt>
    <dgm:pt modelId="{41BA068C-6F5B-458C-B544-301BCB59AD50}" type="sibTrans" cxnId="{4C0A3DCB-13CC-4FDE-AC7E-6AEC9B68370F}">
      <dgm:prSet/>
      <dgm:spPr/>
      <dgm:t>
        <a:bodyPr/>
        <a:lstStyle/>
        <a:p>
          <a:endParaRPr lang="en-US"/>
        </a:p>
      </dgm:t>
    </dgm:pt>
    <dgm:pt modelId="{12A7AFBE-3407-4390-9725-433C97E20C2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800" dirty="0">
              <a:solidFill>
                <a:srgbClr val="8A3E4D"/>
              </a:solidFill>
            </a:rPr>
            <a:t>Significant Deficiency in Internal Control Over Compliance With Federal Allowable Cost Requirements – Title I Program</a:t>
          </a:r>
        </a:p>
      </dgm:t>
    </dgm:pt>
    <dgm:pt modelId="{BF07393E-36CB-4395-A25D-B08A1B1A0097}" type="parTrans" cxnId="{3A987409-2896-436E-B18D-5BAB1E66B0E8}">
      <dgm:prSet/>
      <dgm:spPr/>
      <dgm:t>
        <a:bodyPr/>
        <a:lstStyle/>
        <a:p>
          <a:endParaRPr lang="en-US"/>
        </a:p>
      </dgm:t>
    </dgm:pt>
    <dgm:pt modelId="{45E0D195-CC9B-431C-815C-EBAC0600D83F}" type="sibTrans" cxnId="{3A987409-2896-436E-B18D-5BAB1E66B0E8}">
      <dgm:prSet/>
      <dgm:spPr/>
      <dgm:t>
        <a:bodyPr/>
        <a:lstStyle/>
        <a:p>
          <a:endParaRPr lang="en-US"/>
        </a:p>
      </dgm:t>
    </dgm:pt>
    <dgm:pt modelId="{629975B2-9136-4C2A-928A-247978F1A83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800" dirty="0">
              <a:solidFill>
                <a:srgbClr val="8A3E4D"/>
              </a:solidFill>
            </a:rPr>
            <a:t>Compliance with Federal Reporting Deadline</a:t>
          </a:r>
        </a:p>
      </dgm:t>
    </dgm:pt>
    <dgm:pt modelId="{90BC91B4-3C48-432E-9E48-46A138E18DFB}" type="parTrans" cxnId="{475268DE-675E-45A6-94F3-15B4D9ABC6A9}">
      <dgm:prSet/>
      <dgm:spPr/>
      <dgm:t>
        <a:bodyPr/>
        <a:lstStyle/>
        <a:p>
          <a:endParaRPr lang="en-US"/>
        </a:p>
      </dgm:t>
    </dgm:pt>
    <dgm:pt modelId="{890E337F-AB7E-469F-9E98-8DB81506487F}" type="sibTrans" cxnId="{475268DE-675E-45A6-94F3-15B4D9ABC6A9}">
      <dgm:prSet/>
      <dgm:spPr/>
      <dgm:t>
        <a:bodyPr/>
        <a:lstStyle/>
        <a:p>
          <a:endParaRPr lang="en-US"/>
        </a:p>
      </dgm:t>
    </dgm:pt>
    <dgm:pt modelId="{F73580E2-2B31-4F70-81F7-DBE49ED6BA2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800" dirty="0">
              <a:solidFill>
                <a:srgbClr val="8A3E4D"/>
              </a:solidFill>
            </a:rPr>
            <a:t>Fairly Stated in Relation to Financial Statements</a:t>
          </a:r>
        </a:p>
      </dgm:t>
    </dgm:pt>
    <dgm:pt modelId="{5F8F1D76-7F0C-48B0-87AD-C8FE3F33CF95}" type="parTrans" cxnId="{A0B95662-AB97-455C-8044-4AB56E174A67}">
      <dgm:prSet/>
      <dgm:spPr/>
      <dgm:t>
        <a:bodyPr/>
        <a:lstStyle/>
        <a:p>
          <a:endParaRPr lang="en-US"/>
        </a:p>
      </dgm:t>
    </dgm:pt>
    <dgm:pt modelId="{7DEA00C4-9741-4295-8091-F54211E879DA}" type="sibTrans" cxnId="{A0B95662-AB97-455C-8044-4AB56E174A67}">
      <dgm:prSet/>
      <dgm:spPr/>
      <dgm:t>
        <a:bodyPr/>
        <a:lstStyle/>
        <a:p>
          <a:endParaRPr lang="en-US"/>
        </a:p>
      </dgm:t>
    </dgm:pt>
    <dgm:pt modelId="{E8548851-7C4E-4863-BA93-DBD34995687C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rgbClr val="8A3E4D"/>
              </a:solidFill>
            </a:rPr>
            <a:t>Internal Control and Compliance</a:t>
          </a:r>
        </a:p>
      </dgm:t>
    </dgm:pt>
    <dgm:pt modelId="{9C892198-3A0D-46B8-978B-B8DC09927D22}" type="parTrans" cxnId="{384A1345-4D05-4702-BD78-7055A562C463}">
      <dgm:prSet/>
      <dgm:spPr/>
      <dgm:t>
        <a:bodyPr/>
        <a:lstStyle/>
        <a:p>
          <a:endParaRPr lang="en-US"/>
        </a:p>
      </dgm:t>
    </dgm:pt>
    <dgm:pt modelId="{8D0695BB-BB3C-499C-9179-A91F976F62C6}" type="sibTrans" cxnId="{384A1345-4D05-4702-BD78-7055A562C463}">
      <dgm:prSet/>
      <dgm:spPr/>
      <dgm:t>
        <a:bodyPr/>
        <a:lstStyle/>
        <a:p>
          <a:endParaRPr lang="en-US"/>
        </a:p>
      </dgm:t>
    </dgm:pt>
    <dgm:pt modelId="{DA9A286B-5B5B-4A5F-AFB5-FAC3A314BAB2}" type="pres">
      <dgm:prSet presAssocID="{0CD7A524-DACD-4135-A314-26D67BB81EFE}" presName="Name0" presStyleCnt="0">
        <dgm:presLayoutVars>
          <dgm:dir/>
          <dgm:animLvl val="lvl"/>
          <dgm:resizeHandles val="exact"/>
        </dgm:presLayoutVars>
      </dgm:prSet>
      <dgm:spPr/>
    </dgm:pt>
    <dgm:pt modelId="{62615E1E-508C-4CF6-8F1A-0B73F0D70978}" type="pres">
      <dgm:prSet presAssocID="{5A242D50-F5D8-4073-A9E8-5A6244C4AA32}" presName="linNode" presStyleCnt="0"/>
      <dgm:spPr/>
    </dgm:pt>
    <dgm:pt modelId="{AED8C69C-9654-4DE2-BC8C-1AB31EC5B0AC}" type="pres">
      <dgm:prSet presAssocID="{5A242D50-F5D8-4073-A9E8-5A6244C4AA32}" presName="parentText" presStyleLbl="node1" presStyleIdx="0" presStyleCnt="1" custLinFactNeighborX="-170">
        <dgm:presLayoutVars>
          <dgm:chMax val="1"/>
          <dgm:bulletEnabled val="1"/>
        </dgm:presLayoutVars>
      </dgm:prSet>
      <dgm:spPr/>
    </dgm:pt>
    <dgm:pt modelId="{04368F29-E47E-4D39-9582-F0BF3851C3AE}" type="pres">
      <dgm:prSet presAssocID="{5A242D50-F5D8-4073-A9E8-5A6244C4AA32}" presName="descendantText" presStyleLbl="alignAccFollowNode1" presStyleIdx="0" presStyleCnt="1" custLinFactNeighborY="1452">
        <dgm:presLayoutVars>
          <dgm:bulletEnabled val="1"/>
        </dgm:presLayoutVars>
      </dgm:prSet>
      <dgm:spPr/>
    </dgm:pt>
  </dgm:ptLst>
  <dgm:cxnLst>
    <dgm:cxn modelId="{74D73408-6CE4-4EEE-B00B-4E07070ABDA3}" type="presOf" srcId="{12A7AFBE-3407-4390-9725-433C97E20C27}" destId="{04368F29-E47E-4D39-9582-F0BF3851C3AE}" srcOrd="0" destOrd="5" presId="urn:microsoft.com/office/officeart/2005/8/layout/vList5"/>
    <dgm:cxn modelId="{3A987409-2896-436E-B18D-5BAB1E66B0E8}" srcId="{E8548851-7C4E-4863-BA93-DBD34995687C}" destId="{12A7AFBE-3407-4390-9725-433C97E20C27}" srcOrd="1" destOrd="0" parTransId="{BF07393E-36CB-4395-A25D-B08A1B1A0097}" sibTransId="{45E0D195-CC9B-431C-815C-EBAC0600D83F}"/>
    <dgm:cxn modelId="{C8929D1C-6AF5-40C4-A96B-584E0916D2C1}" type="presOf" srcId="{949F897F-6B10-480E-AEFB-2BA8EDABFC2D}" destId="{04368F29-E47E-4D39-9582-F0BF3851C3AE}" srcOrd="0" destOrd="6" presId="urn:microsoft.com/office/officeart/2005/8/layout/vList5"/>
    <dgm:cxn modelId="{A7D06D1E-2130-46BC-BDA7-8000A982E49A}" type="presOf" srcId="{F73580E2-2B31-4F70-81F7-DBE49ED6BA22}" destId="{04368F29-E47E-4D39-9582-F0BF3851C3AE}" srcOrd="0" destOrd="2" presId="urn:microsoft.com/office/officeart/2005/8/layout/vList5"/>
    <dgm:cxn modelId="{1869BB30-31A6-4622-AC78-FDC77A29F390}" type="presOf" srcId="{E8548851-7C4E-4863-BA93-DBD34995687C}" destId="{04368F29-E47E-4D39-9582-F0BF3851C3AE}" srcOrd="0" destOrd="3" presId="urn:microsoft.com/office/officeart/2005/8/layout/vList5"/>
    <dgm:cxn modelId="{721C9741-D325-4D9D-BA75-985550E0229D}" srcId="{5A242D50-F5D8-4073-A9E8-5A6244C4AA32}" destId="{949F897F-6B10-480E-AEFB-2BA8EDABFC2D}" srcOrd="3" destOrd="0" parTransId="{FC78BC6D-1ACA-4407-BFEA-E13168F52FAD}" sibTransId="{B79338A9-04C4-44B6-9EFA-D8F2DBDA72B6}"/>
    <dgm:cxn modelId="{A0B95662-AB97-455C-8044-4AB56E174A67}" srcId="{100CCD77-652D-47EA-95F7-B3C59F04138F}" destId="{F73580E2-2B31-4F70-81F7-DBE49ED6BA22}" srcOrd="0" destOrd="0" parTransId="{5F8F1D76-7F0C-48B0-87AD-C8FE3F33CF95}" sibTransId="{7DEA00C4-9741-4295-8091-F54211E879DA}"/>
    <dgm:cxn modelId="{384A1345-4D05-4702-BD78-7055A562C463}" srcId="{5A242D50-F5D8-4073-A9E8-5A6244C4AA32}" destId="{E8548851-7C4E-4863-BA93-DBD34995687C}" srcOrd="2" destOrd="0" parTransId="{9C892198-3A0D-46B8-978B-B8DC09927D22}" sibTransId="{8D0695BB-BB3C-499C-9179-A91F976F62C6}"/>
    <dgm:cxn modelId="{31BC6070-F82C-42FA-98A4-1EA11764D9BD}" type="presOf" srcId="{629975B2-9136-4C2A-928A-247978F1A839}" destId="{04368F29-E47E-4D39-9582-F0BF3851C3AE}" srcOrd="0" destOrd="4" presId="urn:microsoft.com/office/officeart/2005/8/layout/vList5"/>
    <dgm:cxn modelId="{9F52A58F-ABC1-4C99-B1A1-AD6877101848}" srcId="{5A242D50-F5D8-4073-A9E8-5A6244C4AA32}" destId="{7A7E5AB8-497D-42C8-BA18-772D2B64F682}" srcOrd="0" destOrd="0" parTransId="{478003E5-CB34-42BC-BE0D-18D5730A478F}" sibTransId="{643DD08D-B706-4B9F-BB22-EF37B4734479}"/>
    <dgm:cxn modelId="{251E29AA-9482-4545-B7B3-DA9423B11173}" type="presOf" srcId="{100CCD77-652D-47EA-95F7-B3C59F04138F}" destId="{04368F29-E47E-4D39-9582-F0BF3851C3AE}" srcOrd="0" destOrd="1" presId="urn:microsoft.com/office/officeart/2005/8/layout/vList5"/>
    <dgm:cxn modelId="{64C779C4-2757-4006-B505-6F5F775ABD61}" type="presOf" srcId="{5A242D50-F5D8-4073-A9E8-5A6244C4AA32}" destId="{AED8C69C-9654-4DE2-BC8C-1AB31EC5B0AC}" srcOrd="0" destOrd="0" presId="urn:microsoft.com/office/officeart/2005/8/layout/vList5"/>
    <dgm:cxn modelId="{CBA8F6C6-5671-4D18-988A-F4E10591595C}" type="presOf" srcId="{7A7E5AB8-497D-42C8-BA18-772D2B64F682}" destId="{04368F29-E47E-4D39-9582-F0BF3851C3AE}" srcOrd="0" destOrd="0" presId="urn:microsoft.com/office/officeart/2005/8/layout/vList5"/>
    <dgm:cxn modelId="{4C0A3DCB-13CC-4FDE-AC7E-6AEC9B68370F}" srcId="{5A242D50-F5D8-4073-A9E8-5A6244C4AA32}" destId="{100CCD77-652D-47EA-95F7-B3C59F04138F}" srcOrd="1" destOrd="0" parTransId="{9E20110E-C8DD-4ED6-8990-D194EEB9C49D}" sibTransId="{41BA068C-6F5B-458C-B544-301BCB59AD50}"/>
    <dgm:cxn modelId="{5149D8CC-1A37-49FE-9A34-78E117E98663}" type="presOf" srcId="{0CD7A524-DACD-4135-A314-26D67BB81EFE}" destId="{DA9A286B-5B5B-4A5F-AFB5-FAC3A314BAB2}" srcOrd="0" destOrd="0" presId="urn:microsoft.com/office/officeart/2005/8/layout/vList5"/>
    <dgm:cxn modelId="{475268DE-675E-45A6-94F3-15B4D9ABC6A9}" srcId="{E8548851-7C4E-4863-BA93-DBD34995687C}" destId="{629975B2-9136-4C2A-928A-247978F1A839}" srcOrd="0" destOrd="0" parTransId="{90BC91B4-3C48-432E-9E48-46A138E18DFB}" sibTransId="{890E337F-AB7E-469F-9E98-8DB81506487F}"/>
    <dgm:cxn modelId="{68BF3AE5-7707-4404-909A-68838CF5D5A6}" srcId="{0CD7A524-DACD-4135-A314-26D67BB81EFE}" destId="{5A242D50-F5D8-4073-A9E8-5A6244C4AA32}" srcOrd="0" destOrd="0" parTransId="{A3F61509-E864-433D-8E2B-36EC1E8E10C8}" sibTransId="{1E71FA2B-16A9-485F-A2CE-31C0247218B1}"/>
    <dgm:cxn modelId="{E0C5701A-DD92-41FC-B6C5-C0064892B4A7}" type="presParOf" srcId="{DA9A286B-5B5B-4A5F-AFB5-FAC3A314BAB2}" destId="{62615E1E-508C-4CF6-8F1A-0B73F0D70978}" srcOrd="0" destOrd="0" presId="urn:microsoft.com/office/officeart/2005/8/layout/vList5"/>
    <dgm:cxn modelId="{033E27B1-29E4-4B46-B7DD-0357188BCB05}" type="presParOf" srcId="{62615E1E-508C-4CF6-8F1A-0B73F0D70978}" destId="{AED8C69C-9654-4DE2-BC8C-1AB31EC5B0AC}" srcOrd="0" destOrd="0" presId="urn:microsoft.com/office/officeart/2005/8/layout/vList5"/>
    <dgm:cxn modelId="{F842400C-0CAA-486D-B7DA-4B8A4F200622}" type="presParOf" srcId="{62615E1E-508C-4CF6-8F1A-0B73F0D70978}" destId="{04368F29-E47E-4D39-9582-F0BF3851C3A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D7A524-DACD-4135-A314-26D67BB81EFE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242D50-F5D8-4073-A9E8-5A6244C4AA32}">
      <dgm:prSet phldrT="[Text]" custT="1"/>
      <dgm:spPr/>
      <dgm:t>
        <a:bodyPr/>
        <a:lstStyle/>
        <a:p>
          <a:r>
            <a:rPr lang="en-US" sz="2400" dirty="0"/>
            <a:t>Internal Control Over Financial Reporting</a:t>
          </a:r>
        </a:p>
      </dgm:t>
    </dgm:pt>
    <dgm:pt modelId="{A3F61509-E864-433D-8E2B-36EC1E8E10C8}" type="parTrans" cxnId="{68BF3AE5-7707-4404-909A-68838CF5D5A6}">
      <dgm:prSet/>
      <dgm:spPr/>
      <dgm:t>
        <a:bodyPr/>
        <a:lstStyle/>
        <a:p>
          <a:endParaRPr lang="en-US"/>
        </a:p>
      </dgm:t>
    </dgm:pt>
    <dgm:pt modelId="{1E71FA2B-16A9-485F-A2CE-31C0247218B1}" type="sibTrans" cxnId="{68BF3AE5-7707-4404-909A-68838CF5D5A6}">
      <dgm:prSet/>
      <dgm:spPr/>
      <dgm:t>
        <a:bodyPr/>
        <a:lstStyle/>
        <a:p>
          <a:endParaRPr lang="en-US"/>
        </a:p>
      </dgm:t>
    </dgm:pt>
    <dgm:pt modelId="{7A7E5AB8-497D-42C8-BA18-772D2B64F68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rgbClr val="8A3E4D"/>
              </a:solidFill>
              <a:latin typeface="+mn-lt"/>
            </a:rPr>
            <a:t>Material Weakness Reported For Fiscal Year (FY) 2022, Corrected in FY 2023</a:t>
          </a:r>
        </a:p>
      </dgm:t>
    </dgm:pt>
    <dgm:pt modelId="{478003E5-CB34-42BC-BE0D-18D5730A478F}" type="parTrans" cxnId="{9F52A58F-ABC1-4C99-B1A1-AD6877101848}">
      <dgm:prSet/>
      <dgm:spPr/>
      <dgm:t>
        <a:bodyPr/>
        <a:lstStyle/>
        <a:p>
          <a:endParaRPr lang="en-US"/>
        </a:p>
      </dgm:t>
    </dgm:pt>
    <dgm:pt modelId="{643DD08D-B706-4B9F-BB22-EF37B4734479}" type="sibTrans" cxnId="{9F52A58F-ABC1-4C99-B1A1-AD6877101848}">
      <dgm:prSet/>
      <dgm:spPr/>
      <dgm:t>
        <a:bodyPr/>
        <a:lstStyle/>
        <a:p>
          <a:endParaRPr lang="en-US"/>
        </a:p>
      </dgm:t>
    </dgm:pt>
    <dgm:pt modelId="{949F897F-6B10-480E-AEFB-2BA8EDABFC2D}">
      <dgm:prSet phldrT="[Text]" custT="1"/>
      <dgm:spPr/>
      <dgm:t>
        <a:bodyPr/>
        <a:lstStyle/>
        <a:p>
          <a:endParaRPr lang="en-US" sz="1800" dirty="0">
            <a:solidFill>
              <a:srgbClr val="8A3E4D"/>
            </a:solidFill>
          </a:endParaRPr>
        </a:p>
      </dgm:t>
    </dgm:pt>
    <dgm:pt modelId="{FC78BC6D-1ACA-4407-BFEA-E13168F52FAD}" type="parTrans" cxnId="{721C9741-D325-4D9D-BA75-985550E0229D}">
      <dgm:prSet/>
      <dgm:spPr/>
      <dgm:t>
        <a:bodyPr/>
        <a:lstStyle/>
        <a:p>
          <a:endParaRPr lang="en-US"/>
        </a:p>
      </dgm:t>
    </dgm:pt>
    <dgm:pt modelId="{B79338A9-04C4-44B6-9EFA-D8F2DBDA72B6}" type="sibTrans" cxnId="{721C9741-D325-4D9D-BA75-985550E0229D}">
      <dgm:prSet/>
      <dgm:spPr/>
      <dgm:t>
        <a:bodyPr/>
        <a:lstStyle/>
        <a:p>
          <a:endParaRPr lang="en-US"/>
        </a:p>
      </dgm:t>
    </dgm:pt>
    <dgm:pt modelId="{100CCD77-652D-47EA-95F7-B3C59F04138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600" dirty="0">
              <a:solidFill>
                <a:srgbClr val="8A3E4D"/>
              </a:solidFill>
            </a:rPr>
            <a:t>Material Audit Adjustment</a:t>
          </a:r>
        </a:p>
      </dgm:t>
    </dgm:pt>
    <dgm:pt modelId="{9E20110E-C8DD-4ED6-8990-D194EEB9C49D}" type="parTrans" cxnId="{4C0A3DCB-13CC-4FDE-AC7E-6AEC9B68370F}">
      <dgm:prSet/>
      <dgm:spPr/>
      <dgm:t>
        <a:bodyPr/>
        <a:lstStyle/>
        <a:p>
          <a:endParaRPr lang="en-US"/>
        </a:p>
      </dgm:t>
    </dgm:pt>
    <dgm:pt modelId="{41BA068C-6F5B-458C-B544-301BCB59AD50}" type="sibTrans" cxnId="{4C0A3DCB-13CC-4FDE-AC7E-6AEC9B68370F}">
      <dgm:prSet/>
      <dgm:spPr/>
      <dgm:t>
        <a:bodyPr/>
        <a:lstStyle/>
        <a:p>
          <a:endParaRPr lang="en-US"/>
        </a:p>
      </dgm:t>
    </dgm:pt>
    <dgm:pt modelId="{12A7AFBE-3407-4390-9725-433C97E20C2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1600" dirty="0">
              <a:solidFill>
                <a:srgbClr val="8A3E4D"/>
              </a:solidFill>
            </a:rPr>
            <a:t>No Similar Finding For FY 2023</a:t>
          </a:r>
        </a:p>
      </dgm:t>
    </dgm:pt>
    <dgm:pt modelId="{BF07393E-36CB-4395-A25D-B08A1B1A0097}" type="parTrans" cxnId="{3A987409-2896-436E-B18D-5BAB1E66B0E8}">
      <dgm:prSet/>
      <dgm:spPr/>
      <dgm:t>
        <a:bodyPr/>
        <a:lstStyle/>
        <a:p>
          <a:endParaRPr lang="en-US"/>
        </a:p>
      </dgm:t>
    </dgm:pt>
    <dgm:pt modelId="{45E0D195-CC9B-431C-815C-EBAC0600D83F}" type="sibTrans" cxnId="{3A987409-2896-436E-B18D-5BAB1E66B0E8}">
      <dgm:prSet/>
      <dgm:spPr/>
      <dgm:t>
        <a:bodyPr/>
        <a:lstStyle/>
        <a:p>
          <a:endParaRPr lang="en-US"/>
        </a:p>
      </dgm:t>
    </dgm:pt>
    <dgm:pt modelId="{DA9A286B-5B5B-4A5F-AFB5-FAC3A314BAB2}" type="pres">
      <dgm:prSet presAssocID="{0CD7A524-DACD-4135-A314-26D67BB81EFE}" presName="Name0" presStyleCnt="0">
        <dgm:presLayoutVars>
          <dgm:dir/>
          <dgm:animLvl val="lvl"/>
          <dgm:resizeHandles val="exact"/>
        </dgm:presLayoutVars>
      </dgm:prSet>
      <dgm:spPr/>
    </dgm:pt>
    <dgm:pt modelId="{62615E1E-508C-4CF6-8F1A-0B73F0D70978}" type="pres">
      <dgm:prSet presAssocID="{5A242D50-F5D8-4073-A9E8-5A6244C4AA32}" presName="linNode" presStyleCnt="0"/>
      <dgm:spPr/>
    </dgm:pt>
    <dgm:pt modelId="{AED8C69C-9654-4DE2-BC8C-1AB31EC5B0AC}" type="pres">
      <dgm:prSet presAssocID="{5A242D50-F5D8-4073-A9E8-5A6244C4AA32}" presName="parentText" presStyleLbl="node1" presStyleIdx="0" presStyleCnt="1" custLinFactNeighborX="-170">
        <dgm:presLayoutVars>
          <dgm:chMax val="1"/>
          <dgm:bulletEnabled val="1"/>
        </dgm:presLayoutVars>
      </dgm:prSet>
      <dgm:spPr/>
    </dgm:pt>
    <dgm:pt modelId="{04368F29-E47E-4D39-9582-F0BF3851C3AE}" type="pres">
      <dgm:prSet presAssocID="{5A242D50-F5D8-4073-A9E8-5A6244C4AA32}" presName="descendantText" presStyleLbl="alignAccFollowNode1" presStyleIdx="0" presStyleCnt="1" custLinFactNeighborY="1734">
        <dgm:presLayoutVars>
          <dgm:bulletEnabled val="1"/>
        </dgm:presLayoutVars>
      </dgm:prSet>
      <dgm:spPr/>
    </dgm:pt>
  </dgm:ptLst>
  <dgm:cxnLst>
    <dgm:cxn modelId="{74D73408-6CE4-4EEE-B00B-4E07070ABDA3}" type="presOf" srcId="{12A7AFBE-3407-4390-9725-433C97E20C27}" destId="{04368F29-E47E-4D39-9582-F0BF3851C3AE}" srcOrd="0" destOrd="2" presId="urn:microsoft.com/office/officeart/2005/8/layout/vList5"/>
    <dgm:cxn modelId="{3A987409-2896-436E-B18D-5BAB1E66B0E8}" srcId="{7A7E5AB8-497D-42C8-BA18-772D2B64F682}" destId="{12A7AFBE-3407-4390-9725-433C97E20C27}" srcOrd="1" destOrd="0" parTransId="{BF07393E-36CB-4395-A25D-B08A1B1A0097}" sibTransId="{45E0D195-CC9B-431C-815C-EBAC0600D83F}"/>
    <dgm:cxn modelId="{C8929D1C-6AF5-40C4-A96B-584E0916D2C1}" type="presOf" srcId="{949F897F-6B10-480E-AEFB-2BA8EDABFC2D}" destId="{04368F29-E47E-4D39-9582-F0BF3851C3AE}" srcOrd="0" destOrd="3" presId="urn:microsoft.com/office/officeart/2005/8/layout/vList5"/>
    <dgm:cxn modelId="{721C9741-D325-4D9D-BA75-985550E0229D}" srcId="{5A242D50-F5D8-4073-A9E8-5A6244C4AA32}" destId="{949F897F-6B10-480E-AEFB-2BA8EDABFC2D}" srcOrd="1" destOrd="0" parTransId="{FC78BC6D-1ACA-4407-BFEA-E13168F52FAD}" sibTransId="{B79338A9-04C4-44B6-9EFA-D8F2DBDA72B6}"/>
    <dgm:cxn modelId="{9F52A58F-ABC1-4C99-B1A1-AD6877101848}" srcId="{5A242D50-F5D8-4073-A9E8-5A6244C4AA32}" destId="{7A7E5AB8-497D-42C8-BA18-772D2B64F682}" srcOrd="0" destOrd="0" parTransId="{478003E5-CB34-42BC-BE0D-18D5730A478F}" sibTransId="{643DD08D-B706-4B9F-BB22-EF37B4734479}"/>
    <dgm:cxn modelId="{251E29AA-9482-4545-B7B3-DA9423B11173}" type="presOf" srcId="{100CCD77-652D-47EA-95F7-B3C59F04138F}" destId="{04368F29-E47E-4D39-9582-F0BF3851C3AE}" srcOrd="0" destOrd="1" presId="urn:microsoft.com/office/officeart/2005/8/layout/vList5"/>
    <dgm:cxn modelId="{64C779C4-2757-4006-B505-6F5F775ABD61}" type="presOf" srcId="{5A242D50-F5D8-4073-A9E8-5A6244C4AA32}" destId="{AED8C69C-9654-4DE2-BC8C-1AB31EC5B0AC}" srcOrd="0" destOrd="0" presId="urn:microsoft.com/office/officeart/2005/8/layout/vList5"/>
    <dgm:cxn modelId="{CBA8F6C6-5671-4D18-988A-F4E10591595C}" type="presOf" srcId="{7A7E5AB8-497D-42C8-BA18-772D2B64F682}" destId="{04368F29-E47E-4D39-9582-F0BF3851C3AE}" srcOrd="0" destOrd="0" presId="urn:microsoft.com/office/officeart/2005/8/layout/vList5"/>
    <dgm:cxn modelId="{4C0A3DCB-13CC-4FDE-AC7E-6AEC9B68370F}" srcId="{7A7E5AB8-497D-42C8-BA18-772D2B64F682}" destId="{100CCD77-652D-47EA-95F7-B3C59F04138F}" srcOrd="0" destOrd="0" parTransId="{9E20110E-C8DD-4ED6-8990-D194EEB9C49D}" sibTransId="{41BA068C-6F5B-458C-B544-301BCB59AD50}"/>
    <dgm:cxn modelId="{5149D8CC-1A37-49FE-9A34-78E117E98663}" type="presOf" srcId="{0CD7A524-DACD-4135-A314-26D67BB81EFE}" destId="{DA9A286B-5B5B-4A5F-AFB5-FAC3A314BAB2}" srcOrd="0" destOrd="0" presId="urn:microsoft.com/office/officeart/2005/8/layout/vList5"/>
    <dgm:cxn modelId="{68BF3AE5-7707-4404-909A-68838CF5D5A6}" srcId="{0CD7A524-DACD-4135-A314-26D67BB81EFE}" destId="{5A242D50-F5D8-4073-A9E8-5A6244C4AA32}" srcOrd="0" destOrd="0" parTransId="{A3F61509-E864-433D-8E2B-36EC1E8E10C8}" sibTransId="{1E71FA2B-16A9-485F-A2CE-31C0247218B1}"/>
    <dgm:cxn modelId="{E0C5701A-DD92-41FC-B6C5-C0064892B4A7}" type="presParOf" srcId="{DA9A286B-5B5B-4A5F-AFB5-FAC3A314BAB2}" destId="{62615E1E-508C-4CF6-8F1A-0B73F0D70978}" srcOrd="0" destOrd="0" presId="urn:microsoft.com/office/officeart/2005/8/layout/vList5"/>
    <dgm:cxn modelId="{033E27B1-29E4-4B46-B7DD-0357188BCB05}" type="presParOf" srcId="{62615E1E-508C-4CF6-8F1A-0B73F0D70978}" destId="{AED8C69C-9654-4DE2-BC8C-1AB31EC5B0AC}" srcOrd="0" destOrd="0" presId="urn:microsoft.com/office/officeart/2005/8/layout/vList5"/>
    <dgm:cxn modelId="{F842400C-0CAA-486D-B7DA-4B8A4F200622}" type="presParOf" srcId="{62615E1E-508C-4CF6-8F1A-0B73F0D70978}" destId="{04368F29-E47E-4D39-9582-F0BF3851C3A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B36E2-A968-4BDC-8FCA-2D8DDB4EE482}">
      <dsp:nvSpPr>
        <dsp:cNvPr id="0" name=""/>
        <dsp:cNvSpPr/>
      </dsp:nvSpPr>
      <dsp:spPr>
        <a:xfrm>
          <a:off x="2975008" y="510"/>
          <a:ext cx="4462512" cy="19926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chemeClr val="accent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accent1"/>
              </a:solidFill>
            </a:rPr>
            <a:t>DISTRICT AUDIT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accent1"/>
              </a:solidFill>
            </a:rPr>
            <a:t>SINGLE AUDIT OF FEDERAL AWARDS EXPENDITURES</a:t>
          </a:r>
        </a:p>
      </dsp:txBody>
      <dsp:txXfrm>
        <a:off x="2975008" y="249595"/>
        <a:ext cx="3715257" cy="1494511"/>
      </dsp:txXfrm>
    </dsp:sp>
    <dsp:sp modelId="{018E48A3-E560-4C63-AE6D-B4BCCD76FE57}">
      <dsp:nvSpPr>
        <dsp:cNvPr id="0" name=""/>
        <dsp:cNvSpPr/>
      </dsp:nvSpPr>
      <dsp:spPr>
        <a:xfrm>
          <a:off x="0" y="510"/>
          <a:ext cx="2975008" cy="19926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OPINION ON FINANCIAL STATEMENTS</a:t>
          </a:r>
        </a:p>
      </dsp:txBody>
      <dsp:txXfrm>
        <a:off x="97275" y="97785"/>
        <a:ext cx="2780458" cy="1798131"/>
      </dsp:txXfrm>
    </dsp:sp>
    <dsp:sp modelId="{7FC57BF4-DD55-4459-B4B0-516FCC3FE2FC}">
      <dsp:nvSpPr>
        <dsp:cNvPr id="0" name=""/>
        <dsp:cNvSpPr/>
      </dsp:nvSpPr>
      <dsp:spPr>
        <a:xfrm>
          <a:off x="2975008" y="2192970"/>
          <a:ext cx="4462512" cy="19926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chemeClr val="accent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accent1"/>
              </a:solidFill>
            </a:rPr>
            <a:t>FINANCIAL STATEMENT AUDIT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accent1"/>
              </a:solidFill>
            </a:rPr>
            <a:t>FEDERAL SINGLE AUDIT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accent1"/>
              </a:solidFill>
            </a:rPr>
            <a:t>STATE LAWS AND REGULATIONS</a:t>
          </a:r>
        </a:p>
      </dsp:txBody>
      <dsp:txXfrm>
        <a:off x="2975008" y="2442055"/>
        <a:ext cx="3715257" cy="1494511"/>
      </dsp:txXfrm>
    </dsp:sp>
    <dsp:sp modelId="{C29CFE4D-B0E5-492B-B139-6268C7C9CD51}">
      <dsp:nvSpPr>
        <dsp:cNvPr id="0" name=""/>
        <dsp:cNvSpPr/>
      </dsp:nvSpPr>
      <dsp:spPr>
        <a:xfrm>
          <a:off x="0" y="2192460"/>
          <a:ext cx="2975008" cy="19926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INTERNAL CONTROLS AND COMPLIANCE</a:t>
          </a:r>
        </a:p>
      </dsp:txBody>
      <dsp:txXfrm>
        <a:off x="97275" y="2289735"/>
        <a:ext cx="2780458" cy="1798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68F29-E47E-4D39-9582-F0BF3851C3AE}">
      <dsp:nvSpPr>
        <dsp:cNvPr id="0" name=""/>
        <dsp:cNvSpPr/>
      </dsp:nvSpPr>
      <dsp:spPr>
        <a:xfrm rot="5400000">
          <a:off x="3763041" y="-947603"/>
          <a:ext cx="3284699" cy="549440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344488" algn="l"/>
            </a:tabLst>
          </a:pPr>
          <a:r>
            <a:rPr lang="en-US" sz="2000" kern="1200" dirty="0">
              <a:solidFill>
                <a:schemeClr val="accent1"/>
              </a:solidFill>
              <a:latin typeface="+mn-lt"/>
            </a:rPr>
            <a:t>Opinions on Basic Financial Statements</a:t>
          </a:r>
        </a:p>
        <a:p>
          <a:pPr marL="233363" lvl="2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  <a:tabLst>
              <a:tab pos="457200" algn="l"/>
            </a:tabLst>
          </a:pPr>
          <a:r>
            <a:rPr lang="en-US" sz="1600" kern="1200" dirty="0">
              <a:solidFill>
                <a:schemeClr val="accent1"/>
              </a:solidFill>
              <a:latin typeface="+mj-lt"/>
            </a:rPr>
            <a:t>	</a:t>
          </a:r>
          <a:r>
            <a:rPr lang="en-US" sz="1800" kern="1200" dirty="0">
              <a:solidFill>
                <a:schemeClr val="accent1"/>
              </a:solidFill>
              <a:latin typeface="+mn-lt"/>
            </a:rPr>
            <a:t>Unmodified “Clean” Opinion</a:t>
          </a:r>
        </a:p>
      </dsp:txBody>
      <dsp:txXfrm rot="-5400000">
        <a:off x="2658190" y="317594"/>
        <a:ext cx="5334055" cy="2964007"/>
      </dsp:txXfrm>
    </dsp:sp>
    <dsp:sp modelId="{AED8C69C-9654-4DE2-BC8C-1AB31EC5B0AC}">
      <dsp:nvSpPr>
        <dsp:cNvPr id="0" name=""/>
        <dsp:cNvSpPr/>
      </dsp:nvSpPr>
      <dsp:spPr>
        <a:xfrm>
          <a:off x="0" y="0"/>
          <a:ext cx="2716448" cy="36090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DISTRICT FINANCIAL AUDIT</a:t>
          </a:r>
        </a:p>
      </dsp:txBody>
      <dsp:txXfrm>
        <a:off x="132606" y="132606"/>
        <a:ext cx="2451236" cy="33438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68F29-E47E-4D39-9582-F0BF3851C3AE}">
      <dsp:nvSpPr>
        <dsp:cNvPr id="0" name=""/>
        <dsp:cNvSpPr/>
      </dsp:nvSpPr>
      <dsp:spPr>
        <a:xfrm rot="5400000">
          <a:off x="3896698" y="-624587"/>
          <a:ext cx="2970557" cy="50653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8A3E4D"/>
              </a:solidFill>
              <a:latin typeface="+mn-lt"/>
            </a:rPr>
            <a:t>Minnesota Legal Compliance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600" kern="1200" dirty="0">
              <a:solidFill>
                <a:srgbClr val="8A3E4D"/>
              </a:solidFill>
            </a:rPr>
            <a:t>Timely Submission of Audited Financial Data and Financial Statements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600" kern="1200" dirty="0">
              <a:solidFill>
                <a:srgbClr val="8A3E4D"/>
              </a:solidFill>
            </a:rPr>
            <a:t>Annual Broker Certifications not Obtained Prior to Investment Transactions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rgbClr val="8A3E4D"/>
            </a:solidFill>
          </a:endParaRPr>
        </a:p>
      </dsp:txBody>
      <dsp:txXfrm rot="-5400000">
        <a:off x="2849282" y="567840"/>
        <a:ext cx="4920379" cy="2680535"/>
      </dsp:txXfrm>
    </dsp:sp>
    <dsp:sp modelId="{AED8C69C-9654-4DE2-BC8C-1AB31EC5B0AC}">
      <dsp:nvSpPr>
        <dsp:cNvPr id="0" name=""/>
        <dsp:cNvSpPr/>
      </dsp:nvSpPr>
      <dsp:spPr>
        <a:xfrm>
          <a:off x="0" y="0"/>
          <a:ext cx="2849281" cy="37131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MN LEGAL COMPLIANCE</a:t>
          </a:r>
        </a:p>
      </dsp:txBody>
      <dsp:txXfrm>
        <a:off x="139090" y="139090"/>
        <a:ext cx="2571101" cy="34350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68F29-E47E-4D39-9582-F0BF3851C3AE}">
      <dsp:nvSpPr>
        <dsp:cNvPr id="0" name=""/>
        <dsp:cNvSpPr/>
      </dsp:nvSpPr>
      <dsp:spPr>
        <a:xfrm rot="5400000">
          <a:off x="3898148" y="-633006"/>
          <a:ext cx="2967656" cy="50653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rgbClr val="8A3E4D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8A3E4D"/>
              </a:solidFill>
            </a:rPr>
            <a:t>Opinion on SEFA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800" kern="1200" dirty="0">
              <a:solidFill>
                <a:srgbClr val="8A3E4D"/>
              </a:solidFill>
            </a:rPr>
            <a:t>Fairly Stated in Relation to Financial Statements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8A3E4D"/>
              </a:solidFill>
            </a:rPr>
            <a:t>Internal Control and Compliance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800" kern="1200" dirty="0">
              <a:solidFill>
                <a:srgbClr val="8A3E4D"/>
              </a:solidFill>
            </a:rPr>
            <a:t>Compliance with Federal Reporting Deadline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800" kern="1200" dirty="0">
              <a:solidFill>
                <a:srgbClr val="8A3E4D"/>
              </a:solidFill>
            </a:rPr>
            <a:t>Significant Deficiency in Internal Control Over Compliance With Federal Allowable Cost Requirements – Title I Program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rgbClr val="8A3E4D"/>
            </a:solidFill>
          </a:endParaRPr>
        </a:p>
      </dsp:txBody>
      <dsp:txXfrm rot="-5400000">
        <a:off x="2849282" y="560729"/>
        <a:ext cx="4920521" cy="2677918"/>
      </dsp:txXfrm>
    </dsp:sp>
    <dsp:sp modelId="{AED8C69C-9654-4DE2-BC8C-1AB31EC5B0AC}">
      <dsp:nvSpPr>
        <dsp:cNvPr id="0" name=""/>
        <dsp:cNvSpPr/>
      </dsp:nvSpPr>
      <dsp:spPr>
        <a:xfrm>
          <a:off x="0" y="1813"/>
          <a:ext cx="2849281" cy="37095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SCHEDULE OF EXPENDITURES OF FEDERAL AWARDS (SEFA)</a:t>
          </a:r>
        </a:p>
      </dsp:txBody>
      <dsp:txXfrm>
        <a:off x="139090" y="140903"/>
        <a:ext cx="2571101" cy="34313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68F29-E47E-4D39-9582-F0BF3851C3AE}">
      <dsp:nvSpPr>
        <dsp:cNvPr id="0" name=""/>
        <dsp:cNvSpPr/>
      </dsp:nvSpPr>
      <dsp:spPr>
        <a:xfrm rot="5400000">
          <a:off x="3896698" y="-624587"/>
          <a:ext cx="2970557" cy="50653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8A3E4D"/>
              </a:solidFill>
              <a:latin typeface="+mn-lt"/>
            </a:rPr>
            <a:t>Material Weakness Reported For Fiscal Year (FY) 2022, Corrected in FY 2023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600" kern="1200" dirty="0">
              <a:solidFill>
                <a:srgbClr val="8A3E4D"/>
              </a:solidFill>
            </a:rPr>
            <a:t>Material Audit Adjustment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1600" kern="1200" dirty="0">
              <a:solidFill>
                <a:srgbClr val="8A3E4D"/>
              </a:solidFill>
            </a:rPr>
            <a:t>No Similar Finding For FY 2023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srgbClr val="8A3E4D"/>
            </a:solidFill>
          </a:endParaRPr>
        </a:p>
      </dsp:txBody>
      <dsp:txXfrm rot="-5400000">
        <a:off x="2849282" y="567840"/>
        <a:ext cx="4920379" cy="2680535"/>
      </dsp:txXfrm>
    </dsp:sp>
    <dsp:sp modelId="{AED8C69C-9654-4DE2-BC8C-1AB31EC5B0AC}">
      <dsp:nvSpPr>
        <dsp:cNvPr id="0" name=""/>
        <dsp:cNvSpPr/>
      </dsp:nvSpPr>
      <dsp:spPr>
        <a:xfrm>
          <a:off x="0" y="0"/>
          <a:ext cx="2849281" cy="37131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1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Internal Control Over Financial Reporting</a:t>
          </a:r>
        </a:p>
      </dsp:txBody>
      <dsp:txXfrm>
        <a:off x="139090" y="139090"/>
        <a:ext cx="2571101" cy="3435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8145" cy="465743"/>
          </a:xfrm>
          <a:prstGeom prst="rect">
            <a:avLst/>
          </a:prstGeom>
        </p:spPr>
        <p:txBody>
          <a:bodyPr vert="horz" lIns="88113" tIns="44058" rIns="88113" bIns="4405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2"/>
            <a:ext cx="3038145" cy="465743"/>
          </a:xfrm>
          <a:prstGeom prst="rect">
            <a:avLst/>
          </a:prstGeom>
        </p:spPr>
        <p:txBody>
          <a:bodyPr vert="horz" lIns="88113" tIns="44058" rIns="88113" bIns="44058" rtlCol="0"/>
          <a:lstStyle>
            <a:lvl1pPr algn="r">
              <a:defRPr sz="1200"/>
            </a:lvl1pPr>
          </a:lstStyle>
          <a:p>
            <a:fld id="{A5428017-F59B-412B-852E-215F7C364EF3}" type="datetimeFigureOut">
              <a:rPr lang="en-US" smtClean="0"/>
              <a:t>10/1/2024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3" tIns="44058" rIns="88113" bIns="4405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7" y="4474508"/>
            <a:ext cx="5607711" cy="3659842"/>
          </a:xfrm>
          <a:prstGeom prst="rect">
            <a:avLst/>
          </a:prstGeom>
        </p:spPr>
        <p:txBody>
          <a:bodyPr vert="horz" lIns="88113" tIns="44058" rIns="88113" bIns="4405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0658"/>
            <a:ext cx="3038145" cy="465742"/>
          </a:xfrm>
          <a:prstGeom prst="rect">
            <a:avLst/>
          </a:prstGeom>
        </p:spPr>
        <p:txBody>
          <a:bodyPr vert="horz" lIns="88113" tIns="44058" rIns="88113" bIns="4405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13" tIns="44058" rIns="88113" bIns="44058" rtlCol="0" anchor="b"/>
          <a:lstStyle>
            <a:lvl1pPr algn="r">
              <a:defRPr sz="1200"/>
            </a:lvl1pPr>
          </a:lstStyle>
          <a:p>
            <a:fld id="{AC3181B7-5325-43DC-95F6-B64E545BA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410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809624F9-D830-4DD5-8216-F4C29DA131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D1C3ABC-52DB-4DCD-A6AA-515CD5B54A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D8A29808-3E8B-4824-9CE4-BF81269D9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1pPr>
            <a:lvl2pPr marL="714392" indent="-273825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2pPr>
            <a:lvl3pPr marL="10998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3pPr>
            <a:lvl4pPr marL="1540452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4pPr>
            <a:lvl5pPr marL="19794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5pPr>
            <a:lvl6pPr marL="2420053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6pPr>
            <a:lvl7pPr marL="2860619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7pPr>
            <a:lvl8pPr marL="3301185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8pPr>
            <a:lvl9pPr marL="3741751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9pPr>
          </a:lstStyle>
          <a:p>
            <a:fld id="{C1731755-B041-4C7D-9CA6-F131A8A6A883}" type="slidenum">
              <a:rPr lang="en-US" altLang="en-US"/>
              <a:pPr/>
              <a:t>8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809624F9-D830-4DD5-8216-F4C29DA131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D1C3ABC-52DB-4DCD-A6AA-515CD5B54A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D8A29808-3E8B-4824-9CE4-BF81269D9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1pPr>
            <a:lvl2pPr marL="714392" indent="-273825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2pPr>
            <a:lvl3pPr marL="10998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3pPr>
            <a:lvl4pPr marL="1540452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4pPr>
            <a:lvl5pPr marL="19794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5pPr>
            <a:lvl6pPr marL="2420053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6pPr>
            <a:lvl7pPr marL="2860619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7pPr>
            <a:lvl8pPr marL="3301185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8pPr>
            <a:lvl9pPr marL="3741751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9pPr>
          </a:lstStyle>
          <a:p>
            <a:fld id="{C1731755-B041-4C7D-9CA6-F131A8A6A883}" type="slidenum">
              <a:rPr lang="en-US" altLang="en-US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5260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809624F9-D830-4DD5-8216-F4C29DA131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D1C3ABC-52DB-4DCD-A6AA-515CD5B54A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D8A29808-3E8B-4824-9CE4-BF81269D9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1pPr>
            <a:lvl2pPr marL="714392" indent="-273825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2pPr>
            <a:lvl3pPr marL="10998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3pPr>
            <a:lvl4pPr marL="1540452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4pPr>
            <a:lvl5pPr marL="19794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5pPr>
            <a:lvl6pPr marL="2420053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6pPr>
            <a:lvl7pPr marL="2860619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7pPr>
            <a:lvl8pPr marL="3301185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8pPr>
            <a:lvl9pPr marL="3741751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9pPr>
          </a:lstStyle>
          <a:p>
            <a:fld id="{C1731755-B041-4C7D-9CA6-F131A8A6A883}" type="slidenum">
              <a:rPr lang="en-US" altLang="en-US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7194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E5D91BA1-D864-45B4-BB70-122433B920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D7CB88DE-3A4F-4DEE-B2A7-2B1E8A1AF0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D5EC89E1-C29F-4722-AA6B-90A458EBB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1pPr>
            <a:lvl2pPr marL="714392" indent="-273825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2pPr>
            <a:lvl3pPr marL="10998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3pPr>
            <a:lvl4pPr marL="1540452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4pPr>
            <a:lvl5pPr marL="1979486" indent="-218754"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5pPr>
            <a:lvl6pPr marL="2420053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6pPr>
            <a:lvl7pPr marL="2860619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7pPr>
            <a:lvl8pPr marL="3301185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8pPr>
            <a:lvl9pPr marL="3741751" indent="-2187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Medium" panose="020B0603020102020204" pitchFamily="34" charset="0"/>
                <a:cs typeface="Arial" panose="020B0604020202020204" pitchFamily="34" charset="0"/>
              </a:defRPr>
            </a:lvl9pPr>
          </a:lstStyle>
          <a:p>
            <a:fld id="{4A055D3F-B71D-4249-863A-FC6740321883}" type="slidenum">
              <a:rPr lang="en-US" altLang="en-US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481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rrow&#10;&#10;Description automatically generated">
            <a:extLst>
              <a:ext uri="{FF2B5EF4-FFF2-40B4-BE49-F238E27FC236}">
                <a16:creationId xmlns:a16="http://schemas.microsoft.com/office/drawing/2014/main" id="{66D5A5A5-ADC8-6B44-9DC8-FB6823DBBD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BD9BEFEE-72FC-4540-AA8F-093276265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4902" y="3648075"/>
            <a:ext cx="6173056" cy="27424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96" y="2092815"/>
            <a:ext cx="6472317" cy="3427744"/>
          </a:xfrm>
          <a:prstGeom prst="rect">
            <a:avLst/>
          </a:prstGeom>
          <a:noFill/>
          <a:effectLst/>
        </p:spPr>
        <p:txBody>
          <a:bodyPr anchor="b">
            <a:normAutofit/>
          </a:bodyPr>
          <a:lstStyle>
            <a:lvl1pPr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96" y="5894119"/>
            <a:ext cx="8343901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2500" b="0" i="0" cap="none" baseline="0">
                <a:solidFill>
                  <a:schemeClr val="accent6"/>
                </a:solidFill>
                <a:latin typeface="Franklin Gothic Demi" panose="020B06030201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9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0" y="614407"/>
            <a:ext cx="671668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5896" y="711778"/>
            <a:ext cx="6234545" cy="627984"/>
          </a:xfrm>
          <a:prstGeom prst="rect">
            <a:avLst/>
          </a:prstGeom>
          <a:noFill/>
        </p:spPr>
        <p:txBody>
          <a:bodyPr tIns="457200" bIns="457200" anchor="ctr" anchorCtr="0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96" y="2180499"/>
            <a:ext cx="8272211" cy="3678303"/>
          </a:xfrm>
        </p:spPr>
        <p:txBody>
          <a:bodyPr anchor="t" anchorCtr="0"/>
          <a:lstStyle>
            <a:lvl1pPr>
              <a:defRPr sz="2000" baseline="0">
                <a:latin typeface="Franklin Gothic Book" panose="020B0503020102020204" pitchFamily="34" charset="0"/>
              </a:defRPr>
            </a:lvl1pPr>
            <a:lvl2pPr>
              <a:defRPr sz="1800" baseline="0">
                <a:latin typeface="Franklin Gothic Book" panose="020B0503020102020204" pitchFamily="34" charset="0"/>
              </a:defRPr>
            </a:lvl2pPr>
            <a:lvl3pPr>
              <a:defRPr sz="1600" baseline="0">
                <a:latin typeface="Franklin Gothic Book" panose="020B0503020102020204" pitchFamily="34" charset="0"/>
              </a:defRPr>
            </a:lvl3pPr>
            <a:lvl4pPr>
              <a:defRPr sz="1400" baseline="0">
                <a:latin typeface="Franklin Gothic Book" panose="020B0503020102020204" pitchFamily="34" charset="0"/>
              </a:defRPr>
            </a:lvl4pPr>
            <a:lvl5pPr>
              <a:defRPr sz="1400" baseline="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9BF738-0BEA-5140-BE94-370859319E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0216" y="1264605"/>
            <a:ext cx="5685903" cy="453686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6"/>
                </a:solidFill>
                <a:latin typeface="Franklin Gothic Demi" panose="020B0603020102020204" pitchFamily="34" charset="0"/>
              </a:defRPr>
            </a:lvl1pPr>
          </a:lstStyle>
          <a:p>
            <a:pPr lvl="0"/>
            <a:r>
              <a:rPr lang="en-US" dirty="0"/>
              <a:t>  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989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EE60B6-D367-1646-8570-8E74F1E63F40}"/>
              </a:ext>
            </a:extLst>
          </p:cNvPr>
          <p:cNvSpPr/>
          <p:nvPr userDrawn="1"/>
        </p:nvSpPr>
        <p:spPr>
          <a:xfrm>
            <a:off x="457200" y="416560"/>
            <a:ext cx="8229600" cy="5031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472BD69-0636-2B40-81D3-2FB5516CB5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875030"/>
            <a:ext cx="7315200" cy="4114800"/>
          </a:xfrm>
        </p:spPr>
        <p:txBody>
          <a:bodyPr tIns="91440" bIns="91440" anchor="ctr" anchorCtr="1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A3E4D"/>
              </a:buClr>
              <a:buSzPct val="92000"/>
              <a:buFont typeface="System Font Regular"/>
              <a:buNone/>
              <a:tabLst/>
              <a:defRPr sz="2400" b="0" i="1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pPr marL="305992" marR="0" lvl="0" indent="-3059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A3E4D"/>
              </a:buClr>
              <a:buSzPct val="92000"/>
              <a:buFont typeface="System Font Regular"/>
              <a:buChar char="●"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305992" marR="0" lvl="1" indent="-305992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A3E4D"/>
              </a:buClr>
              <a:buSzPct val="92000"/>
              <a:buFont typeface="System Font Regular"/>
              <a:buChar char="●"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Second level</a:t>
            </a:r>
          </a:p>
        </p:txBody>
      </p:sp>
      <p:pic>
        <p:nvPicPr>
          <p:cNvPr id="4" name="Picture 3" descr="A picture containing water&#10;&#10;Description automatically generated">
            <a:extLst>
              <a:ext uri="{FF2B5EF4-FFF2-40B4-BE49-F238E27FC236}">
                <a16:creationId xmlns:a16="http://schemas.microsoft.com/office/drawing/2014/main" id="{7B016017-40FF-44F2-9E65-80D24332D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08" y="5755794"/>
            <a:ext cx="1829512" cy="10272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876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-2065" y="1954706"/>
            <a:ext cx="9144000" cy="49032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2"/>
            <a:ext cx="9144000" cy="149750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188" y="1094222"/>
            <a:ext cx="8229494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baseline="0">
                <a:solidFill>
                  <a:schemeClr val="accent6"/>
                </a:solidFill>
                <a:latin typeface="Franklin Gothic Demi" panose="020B0603020102020204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water&#10;&#10;Description automatically generated">
            <a:extLst>
              <a:ext uri="{FF2B5EF4-FFF2-40B4-BE49-F238E27FC236}">
                <a16:creationId xmlns:a16="http://schemas.microsoft.com/office/drawing/2014/main" id="{A57A83D6-AD69-7D4B-A58F-CF17BDA339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630" y="5972175"/>
            <a:ext cx="1438923" cy="805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1251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896" y="2228004"/>
            <a:ext cx="4066793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313" y="2228004"/>
            <a:ext cx="4066794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41CBCA-3708-8A4B-876B-EFD56D3960AF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14407"/>
            <a:ext cx="662524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7178A4D-B349-E84B-89BB-E364DDC6B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896" y="711778"/>
            <a:ext cx="6072969" cy="627984"/>
          </a:xfrm>
          <a:prstGeom prst="rect">
            <a:avLst/>
          </a:prstGeom>
          <a:noFill/>
        </p:spPr>
        <p:txBody>
          <a:bodyPr tIns="457200" bIns="45720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35D5C2F-9094-064F-8A16-BE953F1C4F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8270" y="1262870"/>
            <a:ext cx="5228703" cy="453686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6"/>
                </a:solidFill>
                <a:latin typeface="Franklin Gothic Demi" panose="020B0603020102020204" pitchFamily="34" charset="0"/>
              </a:defRPr>
            </a:lvl1pPr>
          </a:lstStyle>
          <a:p>
            <a:pPr lvl="0"/>
            <a:r>
              <a:rPr lang="en-US" dirty="0"/>
              <a:t>  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633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16" y="2250895"/>
            <a:ext cx="3815306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 baseline="0">
                <a:solidFill>
                  <a:schemeClr val="accent2"/>
                </a:solidFill>
                <a:latin typeface="Franklin Gothic Medium" panose="020B06030201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896" y="2926055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2803" y="2250895"/>
            <a:ext cx="3815305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 baseline="0">
                <a:solidFill>
                  <a:schemeClr val="accent2"/>
                </a:solidFill>
                <a:latin typeface="Franklin Gothic Medium" panose="020B060302010202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3" y="2926055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B3EB6C-5712-3342-8D42-BB8282609131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14407"/>
            <a:ext cx="6691745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303E68A-B7AD-5D4F-B8C9-4A97EEDAC0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201" y="711778"/>
            <a:ext cx="6164409" cy="627984"/>
          </a:xfrm>
          <a:prstGeom prst="rect">
            <a:avLst/>
          </a:prstGeom>
          <a:noFill/>
        </p:spPr>
        <p:txBody>
          <a:bodyPr tIns="457200" bIns="45720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DB3F339-60A9-CF48-903C-395CFB2A35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821" y="1262870"/>
            <a:ext cx="5677591" cy="453686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6"/>
                </a:solidFill>
                <a:latin typeface="Franklin Gothic Demi" panose="020B0603020102020204" pitchFamily="34" charset="0"/>
              </a:defRPr>
            </a:lvl1pPr>
          </a:lstStyle>
          <a:p>
            <a:pPr lvl="0"/>
            <a:r>
              <a:rPr lang="en-US" dirty="0"/>
              <a:t>  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957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BB00BE7-0630-7848-BB70-546F62A2B81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14407"/>
            <a:ext cx="660861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8A2622B-A0DD-2041-B616-DCC0A1293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896" y="711778"/>
            <a:ext cx="6064657" cy="627984"/>
          </a:xfrm>
          <a:prstGeom prst="rect">
            <a:avLst/>
          </a:prstGeom>
          <a:noFill/>
        </p:spPr>
        <p:txBody>
          <a:bodyPr tIns="457200" bIns="45720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CFCDA5A-0BB4-CA4B-BF01-549A54C922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334" y="1262870"/>
            <a:ext cx="5735780" cy="453686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6"/>
                </a:solidFill>
                <a:latin typeface="Franklin Gothic Demi" panose="020B0603020102020204" pitchFamily="34" charset="0"/>
              </a:defRPr>
            </a:lvl1pPr>
          </a:lstStyle>
          <a:p>
            <a:pPr lvl="0"/>
            <a:r>
              <a:rPr lang="en-US" dirty="0"/>
              <a:t>     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2173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32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1" y="5314459"/>
            <a:ext cx="9143999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862" y="5493157"/>
            <a:ext cx="6428567" cy="4586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800" b="0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862" y="5951810"/>
            <a:ext cx="6428566" cy="458653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aseline="0">
                <a:solidFill>
                  <a:schemeClr val="bg1"/>
                </a:solidFill>
              </a:defRPr>
            </a:lvl1pPr>
            <a:lvl2pPr marL="457189" indent="0">
              <a:buNone/>
              <a:defRPr sz="11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picture containing water&#10;&#10;Description automatically generated">
            <a:extLst>
              <a:ext uri="{FF2B5EF4-FFF2-40B4-BE49-F238E27FC236}">
                <a16:creationId xmlns:a16="http://schemas.microsoft.com/office/drawing/2014/main" id="{1C77BC02-9721-E54F-BE62-F6A518702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724" y="5750296"/>
            <a:ext cx="1835014" cy="1026760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304377-65FA-4D97-9D9B-1E68075A5750}"/>
              </a:ext>
            </a:extLst>
          </p:cNvPr>
          <p:cNvSpPr/>
          <p:nvPr userDrawn="1"/>
        </p:nvSpPr>
        <p:spPr>
          <a:xfrm>
            <a:off x="6750762" y="818793"/>
            <a:ext cx="2037448" cy="105569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108" y="600637"/>
            <a:ext cx="8469630" cy="4204800"/>
          </a:xfrm>
        </p:spPr>
        <p:txBody>
          <a:bodyPr anchor="t" anchorCtr="0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2" y="5314459"/>
            <a:ext cx="676442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862" y="5493157"/>
            <a:ext cx="6428567" cy="4586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800" b="0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862" y="5951810"/>
            <a:ext cx="6428566" cy="458653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baseline="0">
                <a:solidFill>
                  <a:schemeClr val="bg1"/>
                </a:solidFill>
              </a:defRPr>
            </a:lvl1pPr>
            <a:lvl2pPr marL="457189" indent="0">
              <a:buNone/>
              <a:defRPr sz="11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304377-65FA-4D97-9D9B-1E68075A5750}"/>
              </a:ext>
            </a:extLst>
          </p:cNvPr>
          <p:cNvSpPr/>
          <p:nvPr userDrawn="1"/>
        </p:nvSpPr>
        <p:spPr>
          <a:xfrm>
            <a:off x="6750762" y="818793"/>
            <a:ext cx="2037448" cy="105569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108" y="600637"/>
            <a:ext cx="8469630" cy="4204800"/>
          </a:xfrm>
        </p:spPr>
        <p:txBody>
          <a:bodyPr anchor="t" anchorCtr="0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 descr="A picture containing water&#10;&#10;Description automatically generated">
            <a:extLst>
              <a:ext uri="{FF2B5EF4-FFF2-40B4-BE49-F238E27FC236}">
                <a16:creationId xmlns:a16="http://schemas.microsoft.com/office/drawing/2014/main" id="{444904A0-D972-4AEB-9839-B04F6F8A2A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974" y="5570220"/>
            <a:ext cx="1829512" cy="10272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29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863" y="4429229"/>
            <a:ext cx="8468143" cy="56673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baseline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864" y="4995970"/>
            <a:ext cx="8468144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picture containing water&#10;&#10;Description automatically generated">
            <a:extLst>
              <a:ext uri="{FF2B5EF4-FFF2-40B4-BE49-F238E27FC236}">
                <a16:creationId xmlns:a16="http://schemas.microsoft.com/office/drawing/2014/main" id="{837F44DF-AB11-4C07-9A4D-95D2E29671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494" y="5838345"/>
            <a:ext cx="1829512" cy="1027254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CCA48B-9F25-4B0F-923C-7C299B6763C9}"/>
              </a:ext>
            </a:extLst>
          </p:cNvPr>
          <p:cNvSpPr/>
          <p:nvPr userDrawn="1"/>
        </p:nvSpPr>
        <p:spPr>
          <a:xfrm>
            <a:off x="6750762" y="818793"/>
            <a:ext cx="2037448" cy="105569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5864" y="599725"/>
            <a:ext cx="8468144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69066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53652-320D-4BBC-AF15-7EB28226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AA356-E7FC-443E-990A-9E998117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002D9-7A97-4B5C-B398-1D34AB04E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EFEB60-3541-4002-B382-7D21CC289BF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020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2">
            <a:extLst>
              <a:ext uri="{FF2B5EF4-FFF2-40B4-BE49-F238E27FC236}">
                <a16:creationId xmlns:a16="http://schemas.microsoft.com/office/drawing/2014/main" id="{913B3A1C-E182-BA43-AFAB-064F0DAD7257}"/>
              </a:ext>
            </a:extLst>
          </p:cNvPr>
          <p:cNvSpPr/>
          <p:nvPr userDrawn="1"/>
        </p:nvSpPr>
        <p:spPr>
          <a:xfrm>
            <a:off x="-7071" y="-5442"/>
            <a:ext cx="9151067" cy="6863441"/>
          </a:xfrm>
          <a:custGeom>
            <a:avLst/>
            <a:gdLst>
              <a:gd name="connsiteX0" fmla="*/ 0 w 12191997"/>
              <a:gd name="connsiteY0" fmla="*/ 0 h 6857999"/>
              <a:gd name="connsiteX1" fmla="*/ 12191997 w 12191997"/>
              <a:gd name="connsiteY1" fmla="*/ 0 h 6857999"/>
              <a:gd name="connsiteX2" fmla="*/ 12191997 w 12191997"/>
              <a:gd name="connsiteY2" fmla="*/ 6857999 h 6857999"/>
              <a:gd name="connsiteX3" fmla="*/ 0 w 12191997"/>
              <a:gd name="connsiteY3" fmla="*/ 6857999 h 6857999"/>
              <a:gd name="connsiteX4" fmla="*/ 0 w 12191997"/>
              <a:gd name="connsiteY4" fmla="*/ 0 h 6857999"/>
              <a:gd name="connsiteX0" fmla="*/ 0 w 12191997"/>
              <a:gd name="connsiteY0" fmla="*/ 0 h 6857999"/>
              <a:gd name="connsiteX1" fmla="*/ 6894133 w 12191997"/>
              <a:gd name="connsiteY1" fmla="*/ 3940404 h 6857999"/>
              <a:gd name="connsiteX2" fmla="*/ 12191997 w 12191997"/>
              <a:gd name="connsiteY2" fmla="*/ 6857999 h 6857999"/>
              <a:gd name="connsiteX3" fmla="*/ 0 w 12191997"/>
              <a:gd name="connsiteY3" fmla="*/ 6857999 h 6857999"/>
              <a:gd name="connsiteX4" fmla="*/ 0 w 12191997"/>
              <a:gd name="connsiteY4" fmla="*/ 0 h 6857999"/>
              <a:gd name="connsiteX0" fmla="*/ 0 w 12201424"/>
              <a:gd name="connsiteY0" fmla="*/ 0 h 6857999"/>
              <a:gd name="connsiteX1" fmla="*/ 12201424 w 12201424"/>
              <a:gd name="connsiteY1" fmla="*/ 5363852 h 6857999"/>
              <a:gd name="connsiteX2" fmla="*/ 12191997 w 12201424"/>
              <a:gd name="connsiteY2" fmla="*/ 6857999 h 6857999"/>
              <a:gd name="connsiteX3" fmla="*/ 0 w 12201424"/>
              <a:gd name="connsiteY3" fmla="*/ 6857999 h 6857999"/>
              <a:gd name="connsiteX4" fmla="*/ 0 w 12201424"/>
              <a:gd name="connsiteY4" fmla="*/ 0 h 6857999"/>
              <a:gd name="connsiteX0" fmla="*/ 0 w 12201424"/>
              <a:gd name="connsiteY0" fmla="*/ 0 h 6857999"/>
              <a:gd name="connsiteX1" fmla="*/ 12201424 w 12201424"/>
              <a:gd name="connsiteY1" fmla="*/ 5363852 h 6857999"/>
              <a:gd name="connsiteX2" fmla="*/ 12191997 w 12201424"/>
              <a:gd name="connsiteY2" fmla="*/ 6857999 h 6857999"/>
              <a:gd name="connsiteX3" fmla="*/ 0 w 12201424"/>
              <a:gd name="connsiteY3" fmla="*/ 6857999 h 6857999"/>
              <a:gd name="connsiteX4" fmla="*/ 0 w 12201424"/>
              <a:gd name="connsiteY4" fmla="*/ 0 h 6857999"/>
              <a:gd name="connsiteX0" fmla="*/ 0 w 12201424"/>
              <a:gd name="connsiteY0" fmla="*/ 0 h 6857999"/>
              <a:gd name="connsiteX1" fmla="*/ 974099 w 12201424"/>
              <a:gd name="connsiteY1" fmla="*/ 9427 h 6857999"/>
              <a:gd name="connsiteX2" fmla="*/ 12201424 w 12201424"/>
              <a:gd name="connsiteY2" fmla="*/ 5363852 h 6857999"/>
              <a:gd name="connsiteX3" fmla="*/ 12191997 w 12201424"/>
              <a:gd name="connsiteY3" fmla="*/ 6857999 h 6857999"/>
              <a:gd name="connsiteX4" fmla="*/ 0 w 12201424"/>
              <a:gd name="connsiteY4" fmla="*/ 6857999 h 6857999"/>
              <a:gd name="connsiteX5" fmla="*/ 0 w 12201424"/>
              <a:gd name="connsiteY5" fmla="*/ 0 h 6857999"/>
              <a:gd name="connsiteX0" fmla="*/ 0 w 12201424"/>
              <a:gd name="connsiteY0" fmla="*/ 5442 h 6863441"/>
              <a:gd name="connsiteX1" fmla="*/ 3415641 w 12201424"/>
              <a:gd name="connsiteY1" fmla="*/ 5442 h 6863441"/>
              <a:gd name="connsiteX2" fmla="*/ 12201424 w 12201424"/>
              <a:gd name="connsiteY2" fmla="*/ 5369294 h 6863441"/>
              <a:gd name="connsiteX3" fmla="*/ 12191997 w 12201424"/>
              <a:gd name="connsiteY3" fmla="*/ 6863441 h 6863441"/>
              <a:gd name="connsiteX4" fmla="*/ 0 w 12201424"/>
              <a:gd name="connsiteY4" fmla="*/ 6863441 h 6863441"/>
              <a:gd name="connsiteX5" fmla="*/ 0 w 12201424"/>
              <a:gd name="connsiteY5" fmla="*/ 5442 h 6863441"/>
              <a:gd name="connsiteX0" fmla="*/ 0 w 12201424"/>
              <a:gd name="connsiteY0" fmla="*/ 0 h 6857999"/>
              <a:gd name="connsiteX1" fmla="*/ 3519336 w 12201424"/>
              <a:gd name="connsiteY1" fmla="*/ 9427 h 6857999"/>
              <a:gd name="connsiteX2" fmla="*/ 12201424 w 12201424"/>
              <a:gd name="connsiteY2" fmla="*/ 5363852 h 6857999"/>
              <a:gd name="connsiteX3" fmla="*/ 12191997 w 12201424"/>
              <a:gd name="connsiteY3" fmla="*/ 6857999 h 6857999"/>
              <a:gd name="connsiteX4" fmla="*/ 0 w 12201424"/>
              <a:gd name="connsiteY4" fmla="*/ 6857999 h 6857999"/>
              <a:gd name="connsiteX5" fmla="*/ 0 w 12201424"/>
              <a:gd name="connsiteY5" fmla="*/ 0 h 6857999"/>
              <a:gd name="connsiteX0" fmla="*/ 0 w 12201424"/>
              <a:gd name="connsiteY0" fmla="*/ 5442 h 6863441"/>
              <a:gd name="connsiteX1" fmla="*/ 4443163 w 12201424"/>
              <a:gd name="connsiteY1" fmla="*/ 5442 h 6863441"/>
              <a:gd name="connsiteX2" fmla="*/ 12201424 w 12201424"/>
              <a:gd name="connsiteY2" fmla="*/ 5369294 h 6863441"/>
              <a:gd name="connsiteX3" fmla="*/ 12191997 w 12201424"/>
              <a:gd name="connsiteY3" fmla="*/ 6863441 h 6863441"/>
              <a:gd name="connsiteX4" fmla="*/ 0 w 12201424"/>
              <a:gd name="connsiteY4" fmla="*/ 6863441 h 6863441"/>
              <a:gd name="connsiteX5" fmla="*/ 0 w 12201424"/>
              <a:gd name="connsiteY5" fmla="*/ 5442 h 6863441"/>
              <a:gd name="connsiteX0" fmla="*/ 0 w 12201424"/>
              <a:gd name="connsiteY0" fmla="*/ 5442 h 6863441"/>
              <a:gd name="connsiteX1" fmla="*/ 4443163 w 12201424"/>
              <a:gd name="connsiteY1" fmla="*/ 5442 h 6863441"/>
              <a:gd name="connsiteX2" fmla="*/ 12201424 w 12201424"/>
              <a:gd name="connsiteY2" fmla="*/ 4803686 h 6863441"/>
              <a:gd name="connsiteX3" fmla="*/ 12191997 w 12201424"/>
              <a:gd name="connsiteY3" fmla="*/ 6863441 h 6863441"/>
              <a:gd name="connsiteX4" fmla="*/ 0 w 12201424"/>
              <a:gd name="connsiteY4" fmla="*/ 6863441 h 6863441"/>
              <a:gd name="connsiteX5" fmla="*/ 0 w 12201424"/>
              <a:gd name="connsiteY5" fmla="*/ 5442 h 6863441"/>
              <a:gd name="connsiteX0" fmla="*/ 0 w 12192904"/>
              <a:gd name="connsiteY0" fmla="*/ 5442 h 6863441"/>
              <a:gd name="connsiteX1" fmla="*/ 4443163 w 12192904"/>
              <a:gd name="connsiteY1" fmla="*/ 5442 h 6863441"/>
              <a:gd name="connsiteX2" fmla="*/ 12191997 w 12192904"/>
              <a:gd name="connsiteY2" fmla="*/ 4813113 h 6863441"/>
              <a:gd name="connsiteX3" fmla="*/ 12191997 w 12192904"/>
              <a:gd name="connsiteY3" fmla="*/ 6863441 h 6863441"/>
              <a:gd name="connsiteX4" fmla="*/ 0 w 12192904"/>
              <a:gd name="connsiteY4" fmla="*/ 6863441 h 6863441"/>
              <a:gd name="connsiteX5" fmla="*/ 0 w 12192904"/>
              <a:gd name="connsiteY5" fmla="*/ 5442 h 6863441"/>
              <a:gd name="connsiteX0" fmla="*/ 0 w 12201424"/>
              <a:gd name="connsiteY0" fmla="*/ 5442 h 6863441"/>
              <a:gd name="connsiteX1" fmla="*/ 4443163 w 12201424"/>
              <a:gd name="connsiteY1" fmla="*/ 5442 h 6863441"/>
              <a:gd name="connsiteX2" fmla="*/ 12201424 w 12201424"/>
              <a:gd name="connsiteY2" fmla="*/ 4143810 h 6863441"/>
              <a:gd name="connsiteX3" fmla="*/ 12191997 w 12201424"/>
              <a:gd name="connsiteY3" fmla="*/ 6863441 h 6863441"/>
              <a:gd name="connsiteX4" fmla="*/ 0 w 12201424"/>
              <a:gd name="connsiteY4" fmla="*/ 6863441 h 6863441"/>
              <a:gd name="connsiteX5" fmla="*/ 0 w 12201424"/>
              <a:gd name="connsiteY5" fmla="*/ 5442 h 6863441"/>
              <a:gd name="connsiteX0" fmla="*/ 0 w 12192904"/>
              <a:gd name="connsiteY0" fmla="*/ 5442 h 6863441"/>
              <a:gd name="connsiteX1" fmla="*/ 4443163 w 12192904"/>
              <a:gd name="connsiteY1" fmla="*/ 5442 h 6863441"/>
              <a:gd name="connsiteX2" fmla="*/ 12191997 w 12192904"/>
              <a:gd name="connsiteY2" fmla="*/ 4162663 h 6863441"/>
              <a:gd name="connsiteX3" fmla="*/ 12191997 w 12192904"/>
              <a:gd name="connsiteY3" fmla="*/ 6863441 h 6863441"/>
              <a:gd name="connsiteX4" fmla="*/ 0 w 12192904"/>
              <a:gd name="connsiteY4" fmla="*/ 6863441 h 6863441"/>
              <a:gd name="connsiteX5" fmla="*/ 0 w 12192904"/>
              <a:gd name="connsiteY5" fmla="*/ 5442 h 6863441"/>
              <a:gd name="connsiteX0" fmla="*/ 0 w 12192904"/>
              <a:gd name="connsiteY0" fmla="*/ 5442 h 6863441"/>
              <a:gd name="connsiteX1" fmla="*/ 3330800 w 12192904"/>
              <a:gd name="connsiteY1" fmla="*/ 5442 h 6863441"/>
              <a:gd name="connsiteX2" fmla="*/ 12191997 w 12192904"/>
              <a:gd name="connsiteY2" fmla="*/ 4162663 h 6863441"/>
              <a:gd name="connsiteX3" fmla="*/ 12191997 w 12192904"/>
              <a:gd name="connsiteY3" fmla="*/ 6863441 h 6863441"/>
              <a:gd name="connsiteX4" fmla="*/ 0 w 12192904"/>
              <a:gd name="connsiteY4" fmla="*/ 6863441 h 6863441"/>
              <a:gd name="connsiteX5" fmla="*/ 0 w 12192904"/>
              <a:gd name="connsiteY5" fmla="*/ 5442 h 6863441"/>
              <a:gd name="connsiteX0" fmla="*/ 0 w 12201423"/>
              <a:gd name="connsiteY0" fmla="*/ 5442 h 6863441"/>
              <a:gd name="connsiteX1" fmla="*/ 3330800 w 12201423"/>
              <a:gd name="connsiteY1" fmla="*/ 5442 h 6863441"/>
              <a:gd name="connsiteX2" fmla="*/ 12201423 w 12201423"/>
              <a:gd name="connsiteY2" fmla="*/ 5491843 h 6863441"/>
              <a:gd name="connsiteX3" fmla="*/ 12191997 w 12201423"/>
              <a:gd name="connsiteY3" fmla="*/ 6863441 h 6863441"/>
              <a:gd name="connsiteX4" fmla="*/ 0 w 12201423"/>
              <a:gd name="connsiteY4" fmla="*/ 6863441 h 6863441"/>
              <a:gd name="connsiteX5" fmla="*/ 0 w 12201423"/>
              <a:gd name="connsiteY5" fmla="*/ 5442 h 6863441"/>
              <a:gd name="connsiteX0" fmla="*/ 0 w 12201423"/>
              <a:gd name="connsiteY0" fmla="*/ 5442 h 6863441"/>
              <a:gd name="connsiteX1" fmla="*/ 3330800 w 12201423"/>
              <a:gd name="connsiteY1" fmla="*/ 5442 h 6863441"/>
              <a:gd name="connsiteX2" fmla="*/ 12201423 w 12201423"/>
              <a:gd name="connsiteY2" fmla="*/ 5510696 h 6863441"/>
              <a:gd name="connsiteX3" fmla="*/ 12191997 w 12201423"/>
              <a:gd name="connsiteY3" fmla="*/ 6863441 h 6863441"/>
              <a:gd name="connsiteX4" fmla="*/ 0 w 12201423"/>
              <a:gd name="connsiteY4" fmla="*/ 6863441 h 6863441"/>
              <a:gd name="connsiteX5" fmla="*/ 0 w 12201423"/>
              <a:gd name="connsiteY5" fmla="*/ 5442 h 686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1423" h="6863441">
                <a:moveTo>
                  <a:pt x="0" y="5442"/>
                </a:moveTo>
                <a:cubicBezTo>
                  <a:pt x="51322" y="24296"/>
                  <a:pt x="3279478" y="-13412"/>
                  <a:pt x="3330800" y="5442"/>
                </a:cubicBezTo>
                <a:lnTo>
                  <a:pt x="12201423" y="5510696"/>
                </a:lnTo>
                <a:cubicBezTo>
                  <a:pt x="12198281" y="6008745"/>
                  <a:pt x="12195139" y="6365392"/>
                  <a:pt x="12191997" y="6863441"/>
                </a:cubicBezTo>
                <a:lnTo>
                  <a:pt x="0" y="6863441"/>
                </a:lnTo>
                <a:lnTo>
                  <a:pt x="0" y="5442"/>
                </a:lnTo>
                <a:close/>
              </a:path>
            </a:pathLst>
          </a:custGeom>
          <a:solidFill>
            <a:schemeClr val="accent6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752478"/>
            <a:ext cx="6608618" cy="1142203"/>
          </a:xfrm>
          <a:prstGeom prst="rect">
            <a:avLst/>
          </a:prstGeom>
          <a:solidFill>
            <a:schemeClr val="accent1"/>
          </a:solidFill>
        </p:spPr>
        <p:txBody>
          <a:bodyPr vert="horz" lIns="457200" tIns="182880" rIns="457200" bIns="18288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94" y="2336003"/>
            <a:ext cx="8272212" cy="35227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A picture containing water&#10;&#10;Description automatically generated">
            <a:extLst>
              <a:ext uri="{FF2B5EF4-FFF2-40B4-BE49-F238E27FC236}">
                <a16:creationId xmlns:a16="http://schemas.microsoft.com/office/drawing/2014/main" id="{E787A667-1918-2E41-9A13-73038DDC8B0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423" y="842970"/>
            <a:ext cx="1829512" cy="10272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273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70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72" r:id="rId10"/>
    <p:sldLayoutId id="2147483869" r:id="rId11"/>
    <p:sldLayoutId id="2147483871" r:id="rId12"/>
  </p:sldLayoutIdLst>
  <p:txStyles>
    <p:titleStyle>
      <a:lvl1pPr algn="l" defTabSz="457189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5992" indent="-305992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System Font Regular"/>
        <a:buChar char="●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29984" indent="-305992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9978" indent="-269993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0000"/>
        <a:buFont typeface="System Font Regular"/>
        <a:buChar char="➤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969" indent="-2339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Courier New" panose="02070309020205020404" pitchFamily="49" charset="0"/>
        <a:buChar char="o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1960" indent="-2339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System Font Regular"/>
        <a:buChar char="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89995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199945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499938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79993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2F6B2-6B74-B448-A994-AA412D2D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35" y="2092815"/>
            <a:ext cx="7676478" cy="3427744"/>
          </a:xfrm>
        </p:spPr>
        <p:txBody>
          <a:bodyPr/>
          <a:lstStyle/>
          <a:p>
            <a:r>
              <a:rPr lang="en-US" sz="4400" dirty="0"/>
              <a:t>Independent </a:t>
            </a:r>
            <a:br>
              <a:rPr lang="en-US" sz="4400" dirty="0"/>
            </a:br>
            <a:r>
              <a:rPr lang="en-US" sz="4400" dirty="0"/>
              <a:t>school district no. 281 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1AAFC-1CE9-8E4C-A3DB-95CE7FDA56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Audit Report for Year Ended June 30, 2023</a:t>
            </a:r>
          </a:p>
        </p:txBody>
      </p:sp>
    </p:spTree>
    <p:extLst>
      <p:ext uri="{BB962C8B-B14F-4D97-AF65-F5344CB8AC3E}">
        <p14:creationId xmlns:p14="http://schemas.microsoft.com/office/powerpoint/2010/main" val="211484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2B38-01F2-1D46-AAE6-F335A25F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910561"/>
            <a:ext cx="6234545" cy="627984"/>
          </a:xfrm>
        </p:spPr>
        <p:txBody>
          <a:bodyPr>
            <a:noAutofit/>
          </a:bodyPr>
          <a:lstStyle/>
          <a:p>
            <a:r>
              <a:rPr lang="en-US" sz="3200" dirty="0"/>
              <a:t>Auditor’s role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C71EC74-3EBA-4465-8254-98139E239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4265415"/>
              </p:ext>
            </p:extLst>
          </p:nvPr>
        </p:nvGraphicFramePr>
        <p:xfrm>
          <a:off x="853239" y="2370221"/>
          <a:ext cx="7437521" cy="4185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494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2B38-01F2-1D46-AAE6-F335A25F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910561"/>
            <a:ext cx="6234545" cy="627984"/>
          </a:xfrm>
        </p:spPr>
        <p:txBody>
          <a:bodyPr>
            <a:noAutofit/>
          </a:bodyPr>
          <a:lstStyle/>
          <a:p>
            <a:r>
              <a:rPr lang="en-US" sz="3200" dirty="0"/>
              <a:t>Audit RESULTS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C71EC74-3EBA-4465-8254-98139E239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046641"/>
              </p:ext>
            </p:extLst>
          </p:nvPr>
        </p:nvGraphicFramePr>
        <p:xfrm>
          <a:off x="526210" y="2587925"/>
          <a:ext cx="8212347" cy="3614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2553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532753-5231-79E0-D965-BC048337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918234"/>
            <a:ext cx="6234112" cy="62865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Audit RESULTS </a:t>
            </a:r>
            <a:r>
              <a:rPr lang="en-US" dirty="0"/>
              <a:t>(continued)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58B10057-DE3D-CD8F-B749-9BF6EC9A7D5D}"/>
              </a:ext>
            </a:extLst>
          </p:cNvPr>
          <p:cNvSpPr/>
          <p:nvPr/>
        </p:nvSpPr>
        <p:spPr>
          <a:xfrm rot="5400000">
            <a:off x="4552142" y="1783063"/>
            <a:ext cx="3068290" cy="4838715"/>
          </a:xfrm>
          <a:prstGeom prst="round2SameRect">
            <a:avLst/>
          </a:pr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067B46-4860-4062-6060-A9CE62C55C74}"/>
              </a:ext>
            </a:extLst>
          </p:cNvPr>
          <p:cNvGrpSpPr/>
          <p:nvPr/>
        </p:nvGrpSpPr>
        <p:grpSpPr>
          <a:xfrm>
            <a:off x="638355" y="2413427"/>
            <a:ext cx="7787776" cy="3526340"/>
            <a:chOff x="931653" y="2413427"/>
            <a:chExt cx="7787776" cy="3526340"/>
          </a:xfrm>
        </p:grpSpPr>
        <p:sp>
          <p:nvSpPr>
            <p:cNvPr id="23" name="Rectangle: Top Corners Rounded 4">
              <a:extLst>
                <a:ext uri="{FF2B5EF4-FFF2-40B4-BE49-F238E27FC236}">
                  <a16:creationId xmlns:a16="http://schemas.microsoft.com/office/drawing/2014/main" id="{F338318F-54D9-04C3-951A-541FA9B7EB5F}"/>
                </a:ext>
              </a:extLst>
            </p:cNvPr>
            <p:cNvSpPr txBox="1"/>
            <p:nvPr/>
          </p:nvSpPr>
          <p:spPr>
            <a:xfrm>
              <a:off x="3750976" y="2688052"/>
              <a:ext cx="4968453" cy="306829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344488" indent="-231775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8A3E4D"/>
                  </a:solidFill>
                </a:rPr>
                <a:t>Internal Controls Over Financial Reporting </a:t>
              </a:r>
            </a:p>
            <a:p>
              <a:pPr marL="742950" lvl="1" indent="-285750">
                <a:buFont typeface="Wingdings" panose="05000000000000000000" pitchFamily="2" charset="2"/>
                <a:buChar char="Ø"/>
              </a:pPr>
              <a:r>
                <a:rPr lang="en-US" dirty="0">
                  <a:solidFill>
                    <a:srgbClr val="8A3E4D"/>
                  </a:solidFill>
                </a:rPr>
                <a:t>Material Weakness – Compliance With Regulatory Reporting Deadlines</a:t>
              </a:r>
            </a:p>
            <a:p>
              <a:pPr marL="365760" lvl="1" indent="0">
                <a:buNone/>
              </a:pPr>
              <a:endParaRPr lang="en-US" dirty="0">
                <a:solidFill>
                  <a:srgbClr val="8A3E4D"/>
                </a:solidFill>
              </a:endParaRPr>
            </a:p>
            <a:p>
              <a:pPr marL="344488" indent="-231775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8A3E4D"/>
                  </a:solidFill>
                </a:rPr>
                <a:t>Compliance Over Financial Reporting </a:t>
              </a:r>
            </a:p>
            <a:p>
              <a:pPr marL="742950" lvl="1" indent="-285750">
                <a:buFont typeface="Wingdings" panose="05000000000000000000" pitchFamily="2" charset="2"/>
                <a:buChar char="Ø"/>
              </a:pPr>
              <a:r>
                <a:rPr lang="en-US" dirty="0">
                  <a:solidFill>
                    <a:srgbClr val="8A3E4D"/>
                  </a:solidFill>
                </a:rPr>
                <a:t>No Findings Reported for Current Year 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D7B1306-CBA8-86DD-A0E4-12807A0A2379}"/>
                </a:ext>
              </a:extLst>
            </p:cNvPr>
            <p:cNvGrpSpPr/>
            <p:nvPr/>
          </p:nvGrpSpPr>
          <p:grpSpPr>
            <a:xfrm>
              <a:off x="931653" y="2413427"/>
              <a:ext cx="3096882" cy="3526340"/>
              <a:chOff x="500333" y="2232041"/>
              <a:chExt cx="3390539" cy="3864634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F588609-C0E4-4363-29EF-C84A7128648B}"/>
                  </a:ext>
                </a:extLst>
              </p:cNvPr>
              <p:cNvSpPr/>
              <p:nvPr/>
            </p:nvSpPr>
            <p:spPr>
              <a:xfrm>
                <a:off x="500333" y="2232041"/>
                <a:ext cx="3390539" cy="3864634"/>
              </a:xfrm>
              <a:prstGeom prst="roundRect">
                <a:avLst/>
              </a:pr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Rectangle: Rounded Corners 6">
                <a:extLst>
                  <a:ext uri="{FF2B5EF4-FFF2-40B4-BE49-F238E27FC236}">
                    <a16:creationId xmlns:a16="http://schemas.microsoft.com/office/drawing/2014/main" id="{2EC37116-44B1-6D0E-E7D8-0423DB918B38}"/>
                  </a:ext>
                </a:extLst>
              </p:cNvPr>
              <p:cNvSpPr txBox="1"/>
              <p:nvPr/>
            </p:nvSpPr>
            <p:spPr>
              <a:xfrm>
                <a:off x="887530" y="3418732"/>
                <a:ext cx="2616144" cy="1591201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45720" rIns="91440" bIns="45720" numCol="1" spcCol="1270" anchor="ctr" anchorCtr="0">
                <a:noAutofit/>
              </a:bodyPr>
              <a:lstStyle/>
              <a:p>
                <a:pPr lvl="0" algn="ctr"/>
                <a:r>
                  <a:rPr lang="en-US" sz="2200" dirty="0"/>
                  <a:t>INTERNAL CONTROL</a:t>
                </a:r>
              </a:p>
              <a:p>
                <a:pPr lvl="0" algn="ctr"/>
                <a:r>
                  <a:rPr lang="en-US" sz="2200" dirty="0"/>
                  <a:t>AND COMPLIANCE – FINANCIAL AUDIT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3927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2B38-01F2-1D46-AAE6-F335A25F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910561"/>
            <a:ext cx="6234545" cy="627984"/>
          </a:xfrm>
        </p:spPr>
        <p:txBody>
          <a:bodyPr>
            <a:noAutofit/>
          </a:bodyPr>
          <a:lstStyle/>
          <a:p>
            <a:r>
              <a:rPr lang="en-US" sz="3200" dirty="0"/>
              <a:t>Audit RESULTS </a:t>
            </a:r>
            <a:r>
              <a:rPr lang="en-US" dirty="0"/>
              <a:t>(continued)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C71EC74-3EBA-4465-8254-98139E239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693288"/>
              </p:ext>
            </p:extLst>
          </p:nvPr>
        </p:nvGraphicFramePr>
        <p:xfrm>
          <a:off x="625476" y="2398143"/>
          <a:ext cx="7914672" cy="371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5208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2B38-01F2-1D46-AAE6-F335A25F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910561"/>
            <a:ext cx="6234545" cy="627984"/>
          </a:xfrm>
        </p:spPr>
        <p:txBody>
          <a:bodyPr>
            <a:noAutofit/>
          </a:bodyPr>
          <a:lstStyle/>
          <a:p>
            <a:r>
              <a:rPr lang="en-US" sz="3200" dirty="0"/>
              <a:t>Audit RESULTS – Federal Single Audit</a:t>
            </a:r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C71EC74-3EBA-4465-8254-98139E239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649913"/>
              </p:ext>
            </p:extLst>
          </p:nvPr>
        </p:nvGraphicFramePr>
        <p:xfrm>
          <a:off x="625476" y="2398143"/>
          <a:ext cx="7914672" cy="371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3124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2B38-01F2-1D46-AAE6-F335A25F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910561"/>
            <a:ext cx="6234545" cy="627984"/>
          </a:xfrm>
        </p:spPr>
        <p:txBody>
          <a:bodyPr>
            <a:noAutofit/>
          </a:bodyPr>
          <a:lstStyle/>
          <a:p>
            <a:r>
              <a:rPr lang="en-US" dirty="0"/>
              <a:t>Follow0Up on Prior Year Findings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C71EC74-3EBA-4465-8254-98139E239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277507"/>
              </p:ext>
            </p:extLst>
          </p:nvPr>
        </p:nvGraphicFramePr>
        <p:xfrm>
          <a:off x="625476" y="2398143"/>
          <a:ext cx="7914672" cy="371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9544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007BFC-063C-42A9-8BCF-C281C43D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879557"/>
            <a:ext cx="6234545" cy="62798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Adjusted Adm and Pupil Units served</a:t>
            </a:r>
          </a:p>
        </p:txBody>
      </p:sp>
      <p:pic>
        <p:nvPicPr>
          <p:cNvPr id="21508" name="Picture 1">
            <a:extLst>
              <a:ext uri="{FF2B5EF4-FFF2-40B4-BE49-F238E27FC236}">
                <a16:creationId xmlns:a16="http://schemas.microsoft.com/office/drawing/2014/main" id="{67E1A192-3EE7-4ED5-8C85-2B2E76AB89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817261" y="2281605"/>
            <a:ext cx="7509477" cy="3904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31522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CC50-6E8B-5144-8267-120257D50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621" y="675539"/>
            <a:ext cx="6234545" cy="627984"/>
          </a:xfrm>
        </p:spPr>
        <p:txBody>
          <a:bodyPr>
            <a:noAutofit/>
          </a:bodyPr>
          <a:lstStyle/>
          <a:p>
            <a:r>
              <a:rPr lang="en-US" sz="3600" dirty="0"/>
              <a:t>General fund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8CCD7-A37B-7148-B02A-1A3560AE1A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8460" y="1169719"/>
            <a:ext cx="5685903" cy="45368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EEEEEE"/>
                </a:solidFill>
                <a:latin typeface="Franklin Gothic Medium" panose="020B0603020102020204" pitchFamily="34" charset="0"/>
              </a:rPr>
              <a:t>FINANCIAL POSITION TREND ANALYSIS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FBA1706-F1D5-4E46-8A61-488123C3CB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689067" y="2348288"/>
            <a:ext cx="7669025" cy="3893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707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CC50-6E8B-5144-8267-120257D50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fund </a:t>
            </a:r>
            <a:br>
              <a:rPr lang="en-US" dirty="0"/>
            </a:br>
            <a:r>
              <a:rPr lang="en-US" dirty="0"/>
              <a:t>financial position </a:t>
            </a:r>
            <a:r>
              <a:rPr lang="en-US" sz="3200" cap="none" dirty="0"/>
              <a:t>(continued)</a:t>
            </a:r>
            <a:endParaRPr lang="en-US" sz="3200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664311D-56B4-4CBC-B87D-BDC04ECB7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836746" y="1954709"/>
            <a:ext cx="7299720" cy="3837668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826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007BFC-063C-42A9-8BCF-C281C43D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6" y="879557"/>
            <a:ext cx="6234545" cy="62798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General Fund Revenue</a:t>
            </a:r>
          </a:p>
        </p:txBody>
      </p:sp>
      <p:pic>
        <p:nvPicPr>
          <p:cNvPr id="21508" name="Picture 1">
            <a:extLst>
              <a:ext uri="{FF2B5EF4-FFF2-40B4-BE49-F238E27FC236}">
                <a16:creationId xmlns:a16="http://schemas.microsoft.com/office/drawing/2014/main" id="{67E1A192-3EE7-4ED5-8C85-2B2E76AB89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817261" y="2313128"/>
            <a:ext cx="7509477" cy="3841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52969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007BFC-063C-42A9-8BCF-C281C43D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56" y="896335"/>
            <a:ext cx="6489286" cy="62798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/>
              <a:t>General Fund EXPENDITURES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E06C418-92D1-475C-AF81-2B1A2B6FD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 bwMode="auto">
          <a:xfrm>
            <a:off x="620203" y="2168225"/>
            <a:ext cx="8078524" cy="4354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29149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7AE57E-B85F-4FE4-98EE-DDFE130B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5608"/>
            <a:ext cx="6608618" cy="123907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/>
              <a:t>Other governmental </a:t>
            </a:r>
            <a:br>
              <a:rPr lang="en-US" sz="3200" dirty="0"/>
            </a:br>
            <a:r>
              <a:rPr lang="en-US" sz="3200" dirty="0"/>
              <a:t>Operating funds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9412B51-927F-48E7-A8A9-867DA7EC45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562477" y="2212986"/>
            <a:ext cx="7979290" cy="42479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316027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CC50-6E8B-5144-8267-120257D50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20773"/>
          </a:xfrm>
        </p:spPr>
        <p:txBody>
          <a:bodyPr>
            <a:normAutofit/>
          </a:bodyPr>
          <a:lstStyle/>
          <a:p>
            <a:r>
              <a:rPr lang="en-US" dirty="0"/>
              <a:t>Internal service Funds </a:t>
            </a:r>
            <a:br>
              <a:rPr lang="en-US" dirty="0"/>
            </a:br>
            <a:r>
              <a:rPr lang="en-US" dirty="0"/>
              <a:t>– net position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77178D-5DA6-18E9-77A4-995E50716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636" y="1935005"/>
            <a:ext cx="6808015" cy="351722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91683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CC50-6E8B-5144-8267-120257D50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20773"/>
          </a:xfrm>
        </p:spPr>
        <p:txBody>
          <a:bodyPr>
            <a:normAutofit/>
          </a:bodyPr>
          <a:lstStyle/>
          <a:p>
            <a:r>
              <a:rPr lang="en-US" sz="3200" dirty="0"/>
              <a:t>DISTRICT-WIDE</a:t>
            </a:r>
            <a:br>
              <a:rPr lang="en-US" sz="3200" dirty="0"/>
            </a:br>
            <a:r>
              <a:rPr lang="en-US" sz="3200" dirty="0"/>
              <a:t>STATEMENT OF NET position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664311D-56B4-4CBC-B87D-BDC04ECB7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1287984" y="1730884"/>
            <a:ext cx="6568032" cy="3965240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991579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5">
      <a:dk1>
        <a:srgbClr val="FFFFFF"/>
      </a:dk1>
      <a:lt1>
        <a:srgbClr val="FEFFFF"/>
      </a:lt1>
      <a:dk2>
        <a:srgbClr val="565656"/>
      </a:dk2>
      <a:lt2>
        <a:srgbClr val="FEFFFF"/>
      </a:lt2>
      <a:accent1>
        <a:srgbClr val="8A3E4D"/>
      </a:accent1>
      <a:accent2>
        <a:srgbClr val="424242"/>
      </a:accent2>
      <a:accent3>
        <a:srgbClr val="656665"/>
      </a:accent3>
      <a:accent4>
        <a:srgbClr val="919191"/>
      </a:accent4>
      <a:accent5>
        <a:srgbClr val="A9A9A9"/>
      </a:accent5>
      <a:accent6>
        <a:srgbClr val="D5D5D5"/>
      </a:accent6>
      <a:hlink>
        <a:srgbClr val="7F203F"/>
      </a:hlink>
      <a:folHlink>
        <a:srgbClr val="40242D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KR_Powerpoint Template" id="{7926B928-9DD5-C74C-9348-7A4D6A59FCDF}" vid="{97528100-09F2-2F46-9608-6597C82556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AC773FE40994499EC48F71FA3D1A6A" ma:contentTypeVersion="13" ma:contentTypeDescription="Create a new document." ma:contentTypeScope="" ma:versionID="2a8433c763a6275fe890fdd135e41089">
  <xsd:schema xmlns:xsd="http://www.w3.org/2001/XMLSchema" xmlns:xs="http://www.w3.org/2001/XMLSchema" xmlns:p="http://schemas.microsoft.com/office/2006/metadata/properties" xmlns:ns2="7c2af3ee-e99e-430f-9af1-532934140546" xmlns:ns3="fdae633c-52d5-47d7-8117-97a52efdd481" targetNamespace="http://schemas.microsoft.com/office/2006/metadata/properties" ma:root="true" ma:fieldsID="3b9422aa94ecc988018ba970b1582af4" ns2:_="" ns3:_="">
    <xsd:import namespace="7c2af3ee-e99e-430f-9af1-532934140546"/>
    <xsd:import namespace="fdae633c-52d5-47d7-8117-97a52efdd4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3ee-e99e-430f-9af1-5329341405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5e3c59-0d04-453b-9409-c87ae22932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e633c-52d5-47d7-8117-97a52efdd48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74c684b-312d-4b57-a8fa-c9558205bbb7}" ma:internalName="TaxCatchAll" ma:showField="CatchAllData" ma:web="fdae633c-52d5-47d7-8117-97a52efdd4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3513F8-91E8-46CE-A9F8-961415A63F90}"/>
</file>

<file path=customXml/itemProps2.xml><?xml version="1.0" encoding="utf-8"?>
<ds:datastoreItem xmlns:ds="http://schemas.openxmlformats.org/officeDocument/2006/customXml" ds:itemID="{FA4B5941-8403-455D-B9AD-CB3C91508315}"/>
</file>

<file path=docProps/app.xml><?xml version="1.0" encoding="utf-8"?>
<Properties xmlns="http://schemas.openxmlformats.org/officeDocument/2006/extended-properties" xmlns:vt="http://schemas.openxmlformats.org/officeDocument/2006/docPropsVTypes">
  <Template>MMKR_Powerpoint Template (2)</Template>
  <TotalTime>861</TotalTime>
  <Words>258</Words>
  <Application>Microsoft Office PowerPoint</Application>
  <PresentationFormat>On-screen Show (4:3)</PresentationFormat>
  <Paragraphs>52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Courier New</vt:lpstr>
      <vt:lpstr>Franklin Gothic Book</vt:lpstr>
      <vt:lpstr>Franklin Gothic Demi</vt:lpstr>
      <vt:lpstr>Franklin Gothic Medium</vt:lpstr>
      <vt:lpstr>System Font Regular</vt:lpstr>
      <vt:lpstr>Wingdings</vt:lpstr>
      <vt:lpstr>Wingdings 2</vt:lpstr>
      <vt:lpstr>Dividend</vt:lpstr>
      <vt:lpstr>Independent  school district no. 281  </vt:lpstr>
      <vt:lpstr>Auditor’s role</vt:lpstr>
      <vt:lpstr>Audit RESULTS</vt:lpstr>
      <vt:lpstr>Audit RESULTS (continued)</vt:lpstr>
      <vt:lpstr>Audit RESULTS (continued)</vt:lpstr>
      <vt:lpstr>Audit RESULTS – Federal Single Audit</vt:lpstr>
      <vt:lpstr>Follow0Up on Prior Year Findings</vt:lpstr>
      <vt:lpstr>Adjusted Adm and Pupil Units served</vt:lpstr>
      <vt:lpstr>General fund</vt:lpstr>
      <vt:lpstr>General fund  financial position (continued)</vt:lpstr>
      <vt:lpstr>General Fund Revenue</vt:lpstr>
      <vt:lpstr>General Fund EXPENDITURES</vt:lpstr>
      <vt:lpstr>Other governmental  Operating funds</vt:lpstr>
      <vt:lpstr>Internal service Funds  – net position </vt:lpstr>
      <vt:lpstr>DISTRICT-WIDE STATEMENT OF NET position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Adrienne Mutzenberger</dc:creator>
  <cp:lastModifiedBy>Bill Lauer</cp:lastModifiedBy>
  <cp:revision>81</cp:revision>
  <cp:lastPrinted>2024-10-01T15:21:02Z</cp:lastPrinted>
  <dcterms:created xsi:type="dcterms:W3CDTF">2021-04-21T15:12:19Z</dcterms:created>
  <dcterms:modified xsi:type="dcterms:W3CDTF">2024-10-01T15:21:05Z</dcterms:modified>
</cp:coreProperties>
</file>