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Montserrat" pitchFamily="2" charset="77"/>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43"/>
  </p:normalViewPr>
  <p:slideViewPr>
    <p:cSldViewPr snapToGrid="0">
      <p:cViewPr varScale="1">
        <p:scale>
          <a:sx n="153" d="100"/>
          <a:sy n="153" d="100"/>
        </p:scale>
        <p:origin x="54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98723f4d9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98723f4d9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98723f4d9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98723f4d9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98723f4d93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298723f4d9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98723f4d93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98723f4d93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Shehnaz:</a:t>
            </a:r>
            <a:endParaRPr sz="1800"/>
          </a:p>
          <a:p>
            <a:pPr marL="0" lvl="0" indent="0" algn="l" rtl="0">
              <a:spcBef>
                <a:spcPts val="0"/>
              </a:spcBef>
              <a:spcAft>
                <a:spcPts val="0"/>
              </a:spcAft>
              <a:buNone/>
            </a:pPr>
            <a:r>
              <a:rPr lang="en" sz="1800"/>
              <a:t>We provide English language development instruction in two ways as required by the Ed. Code: 11300. Designated ELD is when specific time is set in the daily schedule to provide explicit instruction to our English learners and integrated ELD is when the language development instruction is embedded within the subject matter. The training and resources provided through EL Achieve support our teachers in providing ELD throughout the school day.</a:t>
            </a:r>
            <a:endParaRPr sz="18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98723f4d93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98723f4d93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David</a:t>
            </a:r>
            <a:endParaRPr sz="1800"/>
          </a:p>
          <a:p>
            <a:pPr marL="0" lvl="0" indent="0" algn="l" rtl="0">
              <a:spcBef>
                <a:spcPts val="0"/>
              </a:spcBef>
              <a:spcAft>
                <a:spcPts val="0"/>
              </a:spcAft>
              <a:buNone/>
            </a:pPr>
            <a:r>
              <a:rPr lang="en" sz="1800"/>
              <a:t>With this background and expectations, in 2020 we launched EL Achieve, a program that is research based and provides teachers both the pedagogy and the tools to effectively teach any content area to our EL students.  Some key components of this program include that it is comprehensive, aligned to the EL road map, meets the State requirements for EL instruction, and  is focused on strategies that are effective at all grade levels in all content areas.</a:t>
            </a:r>
            <a:endParaRPr sz="18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98723f4d93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98723f4d93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sz="1800"/>
              <a:t>Shehnaz</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 sz="1800"/>
              <a:t>Since the initial adoption of EL Achieve in April of 2020, we have trained a significant number of our staff.  This year we will hold 3 elementary and 1 secondary cohorts that will train 100  teachers by the end of January 2024, bringing the total number of trained teaching staff in PUSD to 219.  We are pleased to report that all nearly all secondary DELD teachers have been trained, and that at the end of this year, roughly 70% of elementary teachers will have been trained.  Moving into 2024-25, we are working to build our capacity, as several PUSD staff members have enrolled in the leadership cohort which allows our own staff to lead EL Achieve training including some who are here tonight!  I will be working with these teachers along with site principals and other staff to determine best strategies for training the remaining staff and sustain these best practices in explicit DELD AND IELD  instruction for our EL students.</a:t>
            </a:r>
            <a:endParaRPr sz="1800"/>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2021-22  25 teacher</a:t>
            </a:r>
            <a:endParaRPr/>
          </a:p>
          <a:p>
            <a:pPr marL="0" lvl="0" indent="0" algn="l" rtl="0">
              <a:spcBef>
                <a:spcPts val="0"/>
              </a:spcBef>
              <a:spcAft>
                <a:spcPts val="0"/>
              </a:spcAft>
              <a:buNone/>
            </a:pPr>
            <a:r>
              <a:rPr lang="en"/>
              <a:t>                9 Admin</a:t>
            </a:r>
            <a:endParaRPr/>
          </a:p>
          <a:p>
            <a:pPr marL="0" lvl="0" indent="0" algn="l" rtl="0">
              <a:spcBef>
                <a:spcPts val="0"/>
              </a:spcBef>
              <a:spcAft>
                <a:spcPts val="0"/>
              </a:spcAft>
              <a:buNone/>
            </a:pPr>
            <a:endParaRPr/>
          </a:p>
          <a:p>
            <a:pPr marL="0" lvl="0" indent="0" algn="l" rtl="0">
              <a:spcBef>
                <a:spcPts val="0"/>
              </a:spcBef>
              <a:spcAft>
                <a:spcPts val="0"/>
              </a:spcAft>
              <a:buNone/>
            </a:pPr>
            <a:r>
              <a:rPr lang="en"/>
              <a:t>2022-23 65 Elementary</a:t>
            </a:r>
            <a:endParaRPr/>
          </a:p>
          <a:p>
            <a:pPr marL="0" lvl="0" indent="0" algn="l" rtl="0">
              <a:spcBef>
                <a:spcPts val="0"/>
              </a:spcBef>
              <a:spcAft>
                <a:spcPts val="0"/>
              </a:spcAft>
              <a:buNone/>
            </a:pPr>
            <a:r>
              <a:rPr lang="en"/>
              <a:t>               29 Secondary</a:t>
            </a:r>
            <a:endParaRPr/>
          </a:p>
          <a:p>
            <a:pPr marL="0" lvl="0" indent="0" algn="l" rtl="0">
              <a:spcBef>
                <a:spcPts val="0"/>
              </a:spcBef>
              <a:spcAft>
                <a:spcPts val="0"/>
              </a:spcAft>
              <a:buNone/>
            </a:pPr>
            <a:endParaRPr/>
          </a:p>
          <a:p>
            <a:pPr marL="0" lvl="0" indent="0" algn="l" rtl="0">
              <a:spcBef>
                <a:spcPts val="0"/>
              </a:spcBef>
              <a:spcAft>
                <a:spcPts val="0"/>
              </a:spcAft>
              <a:buNone/>
            </a:pPr>
            <a:r>
              <a:rPr lang="en"/>
              <a:t>2023-24 75 Elementary</a:t>
            </a:r>
            <a:endParaRPr/>
          </a:p>
          <a:p>
            <a:pPr marL="0" lvl="0" indent="0" algn="l" rtl="0">
              <a:spcBef>
                <a:spcPts val="0"/>
              </a:spcBef>
              <a:spcAft>
                <a:spcPts val="0"/>
              </a:spcAft>
              <a:buNone/>
            </a:pPr>
            <a:r>
              <a:rPr lang="en"/>
              <a:t>               25 Secondary</a:t>
            </a:r>
            <a:endParaRPr/>
          </a:p>
          <a:p>
            <a:pPr marL="0" lvl="0" indent="0" algn="l" rtl="0">
              <a:spcBef>
                <a:spcPts val="0"/>
              </a:spcBef>
              <a:spcAft>
                <a:spcPts val="0"/>
              </a:spcAft>
              <a:buNone/>
            </a:pPr>
            <a:endParaRPr/>
          </a:p>
          <a:p>
            <a:pPr marL="0" lvl="0" indent="0" algn="l" rtl="0">
              <a:spcBef>
                <a:spcPts val="0"/>
              </a:spcBef>
              <a:spcAft>
                <a:spcPts val="0"/>
              </a:spcAft>
              <a:buNone/>
            </a:pPr>
            <a:r>
              <a:rPr lang="en"/>
              <a:t>PUSD Trainers:  </a:t>
            </a:r>
            <a:endParaRPr/>
          </a:p>
          <a:p>
            <a:pPr marL="0" lvl="0" indent="0" algn="l" rtl="0">
              <a:spcBef>
                <a:spcPts val="0"/>
              </a:spcBef>
              <a:spcAft>
                <a:spcPts val="0"/>
              </a:spcAft>
              <a:buNone/>
            </a:pPr>
            <a:r>
              <a:rPr lang="en"/>
              <a:t>Elementary: Shannon Rinker, Esperanza Jimenez</a:t>
            </a:r>
            <a:endParaRPr/>
          </a:p>
          <a:p>
            <a:pPr marL="0" lvl="0" indent="0" algn="l" rtl="0">
              <a:spcBef>
                <a:spcPts val="0"/>
              </a:spcBef>
              <a:spcAft>
                <a:spcPts val="0"/>
              </a:spcAft>
              <a:buNone/>
            </a:pPr>
            <a:r>
              <a:rPr lang="en"/>
              <a:t>Secondary: Katrina Wunderlich, Chris Ragg, Jim Krier</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0b9cb26f39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0b9cb26f3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98723f4d93_0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98723f4d93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English Learner Update</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DELAC October 15, 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195575"/>
            <a:ext cx="8520600" cy="5085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Total English Learner Population</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62" name="Google Shape;62;p14"/>
          <p:cNvPicPr preferRelativeResize="0"/>
          <p:nvPr/>
        </p:nvPicPr>
        <p:blipFill>
          <a:blip r:embed="rId3">
            <a:alphaModFix/>
          </a:blip>
          <a:stretch>
            <a:fillRect/>
          </a:stretch>
        </p:blipFill>
        <p:spPr>
          <a:xfrm>
            <a:off x="39125" y="772500"/>
            <a:ext cx="9104877" cy="4370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English Learner - Levels</a:t>
            </a:r>
            <a:endParaRPr/>
          </a:p>
        </p:txBody>
      </p:sp>
      <p:sp>
        <p:nvSpPr>
          <p:cNvPr id="68" name="Google Shape;68;p1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en" sz="5900"/>
              <a:t>English Learner Levels</a:t>
            </a:r>
            <a:endParaRPr sz="5900"/>
          </a:p>
        </p:txBody>
      </p:sp>
      <p:pic>
        <p:nvPicPr>
          <p:cNvPr id="69" name="Google Shape;69;p15"/>
          <p:cNvPicPr preferRelativeResize="0"/>
          <p:nvPr/>
        </p:nvPicPr>
        <p:blipFill>
          <a:blip r:embed="rId3">
            <a:alphaModFix/>
          </a:blip>
          <a:stretch>
            <a:fillRect/>
          </a:stretch>
        </p:blipFill>
        <p:spPr>
          <a:xfrm>
            <a:off x="265500" y="125725"/>
            <a:ext cx="4205549" cy="4802650"/>
          </a:xfrm>
          <a:prstGeom prst="rect">
            <a:avLst/>
          </a:prstGeom>
          <a:noFill/>
          <a:ln>
            <a:noFill/>
          </a:ln>
        </p:spPr>
      </p:pic>
      <p:sp>
        <p:nvSpPr>
          <p:cNvPr id="70" name="Google Shape;70;p1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Long Term English Learners</a:t>
            </a:r>
            <a:endParaRPr/>
          </a:p>
        </p:txBody>
      </p:sp>
      <p:sp>
        <p:nvSpPr>
          <p:cNvPr id="76" name="Google Shape;7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77" name="Google Shape;77;p16"/>
          <p:cNvPicPr preferRelativeResize="0"/>
          <p:nvPr/>
        </p:nvPicPr>
        <p:blipFill>
          <a:blip r:embed="rId3">
            <a:alphaModFix/>
          </a:blip>
          <a:stretch>
            <a:fillRect/>
          </a:stretch>
        </p:blipFill>
        <p:spPr>
          <a:xfrm>
            <a:off x="244475" y="1076225"/>
            <a:ext cx="8663750" cy="2991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English Language Development (ELD) Support</a:t>
            </a:r>
            <a:endParaRPr/>
          </a:p>
        </p:txBody>
      </p:sp>
      <p:sp>
        <p:nvSpPr>
          <p:cNvPr id="83" name="Google Shape;83;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We provide ELD support in 2 ways per Ed. Code 11300:</a:t>
            </a:r>
            <a:endParaRPr/>
          </a:p>
          <a:p>
            <a:pPr marL="0" lvl="0" indent="0" algn="l" rtl="0">
              <a:spcBef>
                <a:spcPts val="1200"/>
              </a:spcBef>
              <a:spcAft>
                <a:spcPts val="0"/>
              </a:spcAft>
              <a:buNone/>
            </a:pPr>
            <a:r>
              <a:rPr lang="en" b="1"/>
              <a:t>Designated ELD</a:t>
            </a:r>
            <a:r>
              <a:rPr lang="en"/>
              <a:t> is when a specific time (30 minutes) is dedicated every day for </a:t>
            </a:r>
            <a:r>
              <a:rPr lang="en" i="1"/>
              <a:t>explicit</a:t>
            </a:r>
            <a:r>
              <a:rPr lang="en"/>
              <a:t> language development instruction.  </a:t>
            </a:r>
            <a:endParaRPr/>
          </a:p>
          <a:p>
            <a:pPr marL="0" lvl="0" indent="0" algn="l" rtl="0">
              <a:spcBef>
                <a:spcPts val="1200"/>
              </a:spcBef>
              <a:spcAft>
                <a:spcPts val="0"/>
              </a:spcAft>
              <a:buNone/>
            </a:pPr>
            <a:r>
              <a:rPr lang="en" b="1"/>
              <a:t>Integrated ELD</a:t>
            </a:r>
            <a:r>
              <a:rPr lang="en"/>
              <a:t> is when language development instruction is </a:t>
            </a:r>
            <a:r>
              <a:rPr lang="en" i="1"/>
              <a:t>embedded</a:t>
            </a:r>
            <a:r>
              <a:rPr lang="en"/>
              <a:t> in the content of the subject matter.</a:t>
            </a:r>
            <a:endParaRPr/>
          </a:p>
          <a:p>
            <a:pPr marL="0" lvl="0" indent="0" algn="l" rtl="0">
              <a:spcBef>
                <a:spcPts val="1200"/>
              </a:spcBef>
              <a:spcAft>
                <a:spcPts val="1200"/>
              </a:spcAft>
              <a:buNone/>
            </a:pPr>
            <a:r>
              <a:rPr lang="en"/>
              <a:t>The training and resources provided through EL Achieve supports our teachers in providing designated and integrated ELD instruction.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Overview of EL Achieve Program</a:t>
            </a:r>
            <a:endParaRPr/>
          </a:p>
          <a:p>
            <a:pPr marL="0" lvl="0" indent="0" algn="l" rtl="0">
              <a:spcBef>
                <a:spcPts val="0"/>
              </a:spcBef>
              <a:spcAft>
                <a:spcPts val="0"/>
              </a:spcAft>
              <a:buClr>
                <a:schemeClr val="dk1"/>
              </a:buClr>
              <a:buSzPct val="39285"/>
              <a:buFont typeface="Arial"/>
              <a:buNone/>
            </a:pPr>
            <a:endParaRPr/>
          </a:p>
        </p:txBody>
      </p:sp>
      <p:sp>
        <p:nvSpPr>
          <p:cNvPr id="89" name="Google Shape;89;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90" name="Google Shape;90;p18"/>
          <p:cNvSpPr txBox="1"/>
          <p:nvPr/>
        </p:nvSpPr>
        <p:spPr>
          <a:xfrm>
            <a:off x="135250" y="1030850"/>
            <a:ext cx="8531400" cy="411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Montserrat"/>
              <a:ea typeface="Montserrat"/>
              <a:cs typeface="Montserrat"/>
              <a:sym typeface="Montserrat"/>
            </a:endParaRPr>
          </a:p>
        </p:txBody>
      </p:sp>
      <p:pic>
        <p:nvPicPr>
          <p:cNvPr id="91" name="Google Shape;91;p18"/>
          <p:cNvPicPr preferRelativeResize="0"/>
          <p:nvPr/>
        </p:nvPicPr>
        <p:blipFill>
          <a:blip r:embed="rId3">
            <a:alphaModFix/>
          </a:blip>
          <a:stretch>
            <a:fillRect/>
          </a:stretch>
        </p:blipFill>
        <p:spPr>
          <a:xfrm>
            <a:off x="-48050" y="124750"/>
            <a:ext cx="9143999" cy="5018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Staff Participation in EL Achieve</a:t>
            </a:r>
            <a:endParaRPr/>
          </a:p>
        </p:txBody>
      </p:sp>
      <p:sp>
        <p:nvSpPr>
          <p:cNvPr id="97" name="Google Shape;97;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98" name="Google Shape;98;p19"/>
          <p:cNvSpPr txBox="1"/>
          <p:nvPr/>
        </p:nvSpPr>
        <p:spPr>
          <a:xfrm>
            <a:off x="392425" y="1120300"/>
            <a:ext cx="6755700" cy="375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latin typeface="Montserrat"/>
                <a:ea typeface="Montserrat"/>
                <a:cs typeface="Montserrat"/>
                <a:sym typeface="Montserrat"/>
              </a:rPr>
              <a:t>2021-2024:</a:t>
            </a:r>
            <a:endParaRPr sz="1900" b="1">
              <a:latin typeface="Montserrat"/>
              <a:ea typeface="Montserrat"/>
              <a:cs typeface="Montserrat"/>
              <a:sym typeface="Montserrat"/>
            </a:endParaRPr>
          </a:p>
          <a:p>
            <a:pPr marL="0" lvl="0" indent="0" algn="l" rtl="0">
              <a:spcBef>
                <a:spcPts val="0"/>
              </a:spcBef>
              <a:spcAft>
                <a:spcPts val="0"/>
              </a:spcAft>
              <a:buNone/>
            </a:pPr>
            <a:endParaRPr sz="1900">
              <a:latin typeface="Montserrat"/>
              <a:ea typeface="Montserrat"/>
              <a:cs typeface="Montserrat"/>
              <a:sym typeface="Montserrat"/>
            </a:endParaRPr>
          </a:p>
          <a:p>
            <a:pPr marL="457200" lvl="0" indent="-349250" algn="l" rtl="0">
              <a:spcBef>
                <a:spcPts val="0"/>
              </a:spcBef>
              <a:spcAft>
                <a:spcPts val="0"/>
              </a:spcAft>
              <a:buSzPts val="1900"/>
              <a:buFont typeface="Montserrat"/>
              <a:buChar char="●"/>
            </a:pPr>
            <a:r>
              <a:rPr lang="en" sz="1900">
                <a:latin typeface="Montserrat"/>
                <a:ea typeface="Montserrat"/>
                <a:cs typeface="Montserrat"/>
                <a:sym typeface="Montserrat"/>
              </a:rPr>
              <a:t>165 Elementary Teachers</a:t>
            </a:r>
            <a:endParaRPr sz="1900">
              <a:latin typeface="Montserrat"/>
              <a:ea typeface="Montserrat"/>
              <a:cs typeface="Montserrat"/>
              <a:sym typeface="Montserrat"/>
            </a:endParaRPr>
          </a:p>
          <a:p>
            <a:pPr marL="457200" lvl="0" indent="-349250" algn="l" rtl="0">
              <a:spcBef>
                <a:spcPts val="0"/>
              </a:spcBef>
              <a:spcAft>
                <a:spcPts val="0"/>
              </a:spcAft>
              <a:buSzPts val="1900"/>
              <a:buFont typeface="Montserrat"/>
              <a:buChar char="●"/>
            </a:pPr>
            <a:r>
              <a:rPr lang="en" sz="1900">
                <a:latin typeface="Montserrat"/>
                <a:ea typeface="Montserrat"/>
                <a:cs typeface="Montserrat"/>
                <a:sym typeface="Montserrat"/>
              </a:rPr>
              <a:t>54 Secondary Teachers</a:t>
            </a:r>
            <a:endParaRPr sz="1900">
              <a:latin typeface="Montserrat"/>
              <a:ea typeface="Montserrat"/>
              <a:cs typeface="Montserrat"/>
              <a:sym typeface="Montserrat"/>
            </a:endParaRPr>
          </a:p>
          <a:p>
            <a:pPr marL="457200" lvl="0" indent="-349250" algn="l" rtl="0">
              <a:spcBef>
                <a:spcPts val="0"/>
              </a:spcBef>
              <a:spcAft>
                <a:spcPts val="0"/>
              </a:spcAft>
              <a:buSzPts val="1900"/>
              <a:buFont typeface="Montserrat"/>
              <a:buChar char="●"/>
            </a:pPr>
            <a:r>
              <a:rPr lang="en" sz="1900">
                <a:latin typeface="Montserrat"/>
                <a:ea typeface="Montserrat"/>
                <a:cs typeface="Montserrat"/>
                <a:sym typeface="Montserrat"/>
              </a:rPr>
              <a:t>30 Administrators</a:t>
            </a:r>
            <a:endParaRPr sz="1900">
              <a:latin typeface="Montserrat"/>
              <a:ea typeface="Montserrat"/>
              <a:cs typeface="Montserrat"/>
              <a:sym typeface="Montserrat"/>
            </a:endParaRPr>
          </a:p>
          <a:p>
            <a:pPr marL="0" lvl="0" indent="0" algn="l" rtl="0">
              <a:spcBef>
                <a:spcPts val="0"/>
              </a:spcBef>
              <a:spcAft>
                <a:spcPts val="0"/>
              </a:spcAft>
              <a:buNone/>
            </a:pPr>
            <a:endParaRPr sz="1900">
              <a:latin typeface="Montserrat"/>
              <a:ea typeface="Montserrat"/>
              <a:cs typeface="Montserrat"/>
              <a:sym typeface="Montserrat"/>
            </a:endParaRPr>
          </a:p>
          <a:p>
            <a:pPr marL="0" lvl="0" indent="0" algn="l" rtl="0">
              <a:spcBef>
                <a:spcPts val="0"/>
              </a:spcBef>
              <a:spcAft>
                <a:spcPts val="0"/>
              </a:spcAft>
              <a:buNone/>
            </a:pPr>
            <a:r>
              <a:rPr lang="en" sz="1900" b="1">
                <a:latin typeface="Montserrat"/>
                <a:ea typeface="Montserrat"/>
                <a:cs typeface="Montserrat"/>
                <a:sym typeface="Montserrat"/>
              </a:rPr>
              <a:t>Building Capacity:</a:t>
            </a:r>
            <a:endParaRPr sz="1900" b="1">
              <a:latin typeface="Montserrat"/>
              <a:ea typeface="Montserrat"/>
              <a:cs typeface="Montserrat"/>
              <a:sym typeface="Montserrat"/>
            </a:endParaRPr>
          </a:p>
          <a:p>
            <a:pPr marL="457200" lvl="0" indent="0" algn="l" rtl="0">
              <a:spcBef>
                <a:spcPts val="0"/>
              </a:spcBef>
              <a:spcAft>
                <a:spcPts val="0"/>
              </a:spcAft>
              <a:buNone/>
            </a:pPr>
            <a:endParaRPr sz="1900">
              <a:latin typeface="Montserrat"/>
              <a:ea typeface="Montserrat"/>
              <a:cs typeface="Montserrat"/>
              <a:sym typeface="Montserrat"/>
            </a:endParaRPr>
          </a:p>
          <a:p>
            <a:pPr marL="457200" lvl="0" indent="-349250" algn="l" rtl="0">
              <a:spcBef>
                <a:spcPts val="0"/>
              </a:spcBef>
              <a:spcAft>
                <a:spcPts val="0"/>
              </a:spcAft>
              <a:buSzPts val="1900"/>
              <a:buFont typeface="Montserrat"/>
              <a:buChar char="●"/>
            </a:pPr>
            <a:r>
              <a:rPr lang="en" sz="1900">
                <a:latin typeface="Montserrat"/>
                <a:ea typeface="Montserrat"/>
                <a:cs typeface="Montserrat"/>
                <a:sym typeface="Montserrat"/>
              </a:rPr>
              <a:t>2 PUSD Elementary Trainers</a:t>
            </a:r>
            <a:endParaRPr sz="1900">
              <a:latin typeface="Montserrat"/>
              <a:ea typeface="Montserrat"/>
              <a:cs typeface="Montserrat"/>
              <a:sym typeface="Montserrat"/>
            </a:endParaRPr>
          </a:p>
          <a:p>
            <a:pPr marL="457200" lvl="0" indent="-349250" algn="l" rtl="0">
              <a:spcBef>
                <a:spcPts val="0"/>
              </a:spcBef>
              <a:spcAft>
                <a:spcPts val="0"/>
              </a:spcAft>
              <a:buSzPts val="1900"/>
              <a:buFont typeface="Montserrat"/>
              <a:buChar char="●"/>
            </a:pPr>
            <a:r>
              <a:rPr lang="en" sz="1900">
                <a:latin typeface="Montserrat"/>
                <a:ea typeface="Montserrat"/>
                <a:cs typeface="Montserrat"/>
                <a:sym typeface="Montserrat"/>
              </a:rPr>
              <a:t>3 PUSD Secondary  Trainers</a:t>
            </a:r>
            <a:endParaRPr sz="1900">
              <a:latin typeface="Montserrat"/>
              <a:ea typeface="Montserrat"/>
              <a:cs typeface="Montserrat"/>
              <a:sym typeface="Montserrat"/>
            </a:endParaRPr>
          </a:p>
        </p:txBody>
      </p:sp>
      <p:pic>
        <p:nvPicPr>
          <p:cNvPr id="99" name="Google Shape;99;p19"/>
          <p:cNvPicPr preferRelativeResize="0"/>
          <p:nvPr/>
        </p:nvPicPr>
        <p:blipFill>
          <a:blip r:embed="rId3">
            <a:alphaModFix/>
          </a:blip>
          <a:stretch>
            <a:fillRect/>
          </a:stretch>
        </p:blipFill>
        <p:spPr>
          <a:xfrm>
            <a:off x="4844143" y="963475"/>
            <a:ext cx="2935281" cy="3913723"/>
          </a:xfrm>
          <a:prstGeom prst="rect">
            <a:avLst/>
          </a:prstGeom>
          <a:noFill/>
          <a:ln w="38100" cap="flat" cmpd="sng">
            <a:solidFill>
              <a:srgbClr val="A61C00"/>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EL Achieve Training 2024-25</a:t>
            </a:r>
            <a:endParaRPr/>
          </a:p>
        </p:txBody>
      </p:sp>
      <p:sp>
        <p:nvSpPr>
          <p:cNvPr id="105" name="Google Shape;105;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lnSpc>
                <a:spcPct val="100000"/>
              </a:lnSpc>
              <a:spcBef>
                <a:spcPts val="0"/>
              </a:spcBef>
              <a:spcAft>
                <a:spcPts val="0"/>
              </a:spcAft>
              <a:buClr>
                <a:schemeClr val="dk1"/>
              </a:buClr>
              <a:buSzPts val="1100"/>
              <a:buFont typeface="Arial"/>
              <a:buNone/>
            </a:pPr>
            <a:r>
              <a:rPr lang="en" sz="1900" b="1">
                <a:solidFill>
                  <a:schemeClr val="dk1"/>
                </a:solidFill>
                <a:latin typeface="Montserrat"/>
                <a:ea typeface="Montserrat"/>
                <a:cs typeface="Montserrat"/>
                <a:sym typeface="Montserrat"/>
              </a:rPr>
              <a:t>2024-25:</a:t>
            </a:r>
            <a:endParaRPr sz="1900" b="1">
              <a:solidFill>
                <a:schemeClr val="dk1"/>
              </a:solidFill>
              <a:latin typeface="Montserrat"/>
              <a:ea typeface="Montserrat"/>
              <a:cs typeface="Montserrat"/>
              <a:sym typeface="Montserrat"/>
            </a:endParaRPr>
          </a:p>
          <a:p>
            <a:pPr marL="0" lvl="0" indent="0" algn="l" rtl="0">
              <a:lnSpc>
                <a:spcPct val="100000"/>
              </a:lnSpc>
              <a:spcBef>
                <a:spcPts val="0"/>
              </a:spcBef>
              <a:spcAft>
                <a:spcPts val="0"/>
              </a:spcAft>
              <a:buClr>
                <a:schemeClr val="dk1"/>
              </a:buClr>
              <a:buSzPts val="1100"/>
              <a:buFont typeface="Arial"/>
              <a:buNone/>
            </a:pPr>
            <a:endParaRPr sz="1900">
              <a:solidFill>
                <a:schemeClr val="dk1"/>
              </a:solidFill>
              <a:latin typeface="Montserrat"/>
              <a:ea typeface="Montserrat"/>
              <a:cs typeface="Montserrat"/>
              <a:sym typeface="Montserrat"/>
            </a:endParaRPr>
          </a:p>
          <a:p>
            <a:pPr marL="457200" lvl="0" indent="-349250" algn="l" rtl="0">
              <a:lnSpc>
                <a:spcPct val="100000"/>
              </a:lnSpc>
              <a:spcBef>
                <a:spcPts val="0"/>
              </a:spcBef>
              <a:spcAft>
                <a:spcPts val="0"/>
              </a:spcAft>
              <a:buClr>
                <a:schemeClr val="dk1"/>
              </a:buClr>
              <a:buSzPts val="1900"/>
              <a:buFont typeface="Montserrat"/>
              <a:buChar char="●"/>
            </a:pPr>
            <a:r>
              <a:rPr lang="en" sz="1900">
                <a:solidFill>
                  <a:schemeClr val="dk1"/>
                </a:solidFill>
                <a:latin typeface="Montserrat"/>
                <a:ea typeface="Montserrat"/>
                <a:cs typeface="Montserrat"/>
                <a:sym typeface="Montserrat"/>
              </a:rPr>
              <a:t>41 Elementary Teachers</a:t>
            </a:r>
            <a:endParaRPr sz="1900">
              <a:solidFill>
                <a:schemeClr val="dk1"/>
              </a:solidFill>
              <a:latin typeface="Montserrat"/>
              <a:ea typeface="Montserrat"/>
              <a:cs typeface="Montserrat"/>
              <a:sym typeface="Montserrat"/>
            </a:endParaRPr>
          </a:p>
          <a:p>
            <a:pPr marL="457200" lvl="0" indent="-349250" algn="l" rtl="0">
              <a:lnSpc>
                <a:spcPct val="100000"/>
              </a:lnSpc>
              <a:spcBef>
                <a:spcPts val="0"/>
              </a:spcBef>
              <a:spcAft>
                <a:spcPts val="0"/>
              </a:spcAft>
              <a:buClr>
                <a:schemeClr val="dk1"/>
              </a:buClr>
              <a:buSzPts val="1900"/>
              <a:buFont typeface="Montserrat"/>
              <a:buChar char="●"/>
            </a:pPr>
            <a:r>
              <a:rPr lang="en" sz="1900">
                <a:solidFill>
                  <a:schemeClr val="dk1"/>
                </a:solidFill>
                <a:latin typeface="Montserrat"/>
                <a:ea typeface="Montserrat"/>
                <a:cs typeface="Montserrat"/>
                <a:sym typeface="Montserrat"/>
              </a:rPr>
              <a:t>41 Secondary Teachers</a:t>
            </a:r>
            <a:endParaRPr sz="1900">
              <a:solidFill>
                <a:schemeClr val="dk1"/>
              </a:solidFill>
              <a:latin typeface="Montserrat"/>
              <a:ea typeface="Montserrat"/>
              <a:cs typeface="Montserrat"/>
              <a:sym typeface="Montserrat"/>
            </a:endParaRPr>
          </a:p>
          <a:p>
            <a:pPr marL="0" lvl="0" indent="0" algn="l" rtl="0">
              <a:spcBef>
                <a:spcPts val="0"/>
              </a:spcBef>
              <a:spcAft>
                <a:spcPts val="0"/>
              </a:spcAft>
              <a:buNone/>
            </a:pPr>
            <a:endParaRPr/>
          </a:p>
          <a:p>
            <a:pPr marL="0" lvl="0" indent="0" algn="l" rtl="0">
              <a:lnSpc>
                <a:spcPct val="100000"/>
              </a:lnSpc>
              <a:spcBef>
                <a:spcPts val="1200"/>
              </a:spcBef>
              <a:spcAft>
                <a:spcPts val="0"/>
              </a:spcAft>
              <a:buClr>
                <a:schemeClr val="dk1"/>
              </a:buClr>
              <a:buSzPts val="1100"/>
              <a:buFont typeface="Arial"/>
              <a:buNone/>
            </a:pPr>
            <a:r>
              <a:rPr lang="en" sz="1900" b="1">
                <a:solidFill>
                  <a:schemeClr val="dk1"/>
                </a:solidFill>
                <a:latin typeface="Montserrat"/>
                <a:ea typeface="Montserrat"/>
                <a:cs typeface="Montserrat"/>
                <a:sym typeface="Montserrat"/>
              </a:rPr>
              <a:t>Total:</a:t>
            </a:r>
            <a:endParaRPr sz="1900" b="1">
              <a:solidFill>
                <a:schemeClr val="dk1"/>
              </a:solidFill>
              <a:latin typeface="Montserrat"/>
              <a:ea typeface="Montserrat"/>
              <a:cs typeface="Montserrat"/>
              <a:sym typeface="Montserrat"/>
            </a:endParaRPr>
          </a:p>
          <a:p>
            <a:pPr marL="0" lvl="0" indent="0" algn="l" rtl="0">
              <a:lnSpc>
                <a:spcPct val="100000"/>
              </a:lnSpc>
              <a:spcBef>
                <a:spcPts val="0"/>
              </a:spcBef>
              <a:spcAft>
                <a:spcPts val="0"/>
              </a:spcAft>
              <a:buClr>
                <a:schemeClr val="dk1"/>
              </a:buClr>
              <a:buSzPts val="1100"/>
              <a:buFont typeface="Arial"/>
              <a:buNone/>
            </a:pPr>
            <a:endParaRPr sz="1900">
              <a:solidFill>
                <a:schemeClr val="dk1"/>
              </a:solidFill>
              <a:latin typeface="Montserrat"/>
              <a:ea typeface="Montserrat"/>
              <a:cs typeface="Montserrat"/>
              <a:sym typeface="Montserrat"/>
            </a:endParaRPr>
          </a:p>
          <a:p>
            <a:pPr marL="457200" lvl="0" indent="-349250" algn="l" rtl="0">
              <a:lnSpc>
                <a:spcPct val="100000"/>
              </a:lnSpc>
              <a:spcBef>
                <a:spcPts val="0"/>
              </a:spcBef>
              <a:spcAft>
                <a:spcPts val="0"/>
              </a:spcAft>
              <a:buClr>
                <a:schemeClr val="dk1"/>
              </a:buClr>
              <a:buSzPts val="1900"/>
              <a:buFont typeface="Montserrat"/>
              <a:buChar char="●"/>
            </a:pPr>
            <a:r>
              <a:rPr lang="en" sz="1900">
                <a:solidFill>
                  <a:schemeClr val="dk1"/>
                </a:solidFill>
                <a:latin typeface="Montserrat"/>
                <a:ea typeface="Montserrat"/>
                <a:cs typeface="Montserrat"/>
                <a:sym typeface="Montserrat"/>
              </a:rPr>
              <a:t>206 Elementary Teachers</a:t>
            </a:r>
            <a:endParaRPr sz="1900">
              <a:solidFill>
                <a:schemeClr val="dk1"/>
              </a:solidFill>
              <a:latin typeface="Montserrat"/>
              <a:ea typeface="Montserrat"/>
              <a:cs typeface="Montserrat"/>
              <a:sym typeface="Montserrat"/>
            </a:endParaRPr>
          </a:p>
          <a:p>
            <a:pPr marL="457200" lvl="0" indent="-349250" algn="l" rtl="0">
              <a:lnSpc>
                <a:spcPct val="100000"/>
              </a:lnSpc>
              <a:spcBef>
                <a:spcPts val="0"/>
              </a:spcBef>
              <a:spcAft>
                <a:spcPts val="0"/>
              </a:spcAft>
              <a:buClr>
                <a:schemeClr val="dk1"/>
              </a:buClr>
              <a:buSzPts val="1900"/>
              <a:buFont typeface="Montserrat"/>
              <a:buChar char="●"/>
            </a:pPr>
            <a:r>
              <a:rPr lang="en" sz="1900">
                <a:solidFill>
                  <a:schemeClr val="dk1"/>
                </a:solidFill>
                <a:latin typeface="Montserrat"/>
                <a:ea typeface="Montserrat"/>
                <a:cs typeface="Montserrat"/>
                <a:sym typeface="Montserrat"/>
              </a:rPr>
              <a:t>  95 Secondary Teachers</a:t>
            </a:r>
            <a:endParaRPr sz="1900">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a:p>
          <a:p>
            <a:pPr marL="0" lvl="0" indent="0" algn="l" rtl="0">
              <a:spcBef>
                <a:spcPts val="1200"/>
              </a:spcBef>
              <a:spcAft>
                <a:spcPts val="120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Questions? Comments?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530</Words>
  <Application>Microsoft Macintosh PowerPoint</Application>
  <PresentationFormat>On-screen Show (16:9)</PresentationFormat>
  <Paragraphs>59</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Montserrat</vt:lpstr>
      <vt:lpstr>Arial</vt:lpstr>
      <vt:lpstr>Simple Light</vt:lpstr>
      <vt:lpstr>English Learner Update</vt:lpstr>
      <vt:lpstr>Total English Learner Population</vt:lpstr>
      <vt:lpstr>English Learner - Levels</vt:lpstr>
      <vt:lpstr>Long Term English Learners</vt:lpstr>
      <vt:lpstr>English Language Development (ELD) Support</vt:lpstr>
      <vt:lpstr>Overview of EL Achieve Program </vt:lpstr>
      <vt:lpstr>Staff Participation in EL Achieve</vt:lpstr>
      <vt:lpstr>EL Achieve Training 2024-25</vt:lpstr>
      <vt:lpstr>Questions? 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F15609</cp:lastModifiedBy>
  <cp:revision>1</cp:revision>
  <dcterms:modified xsi:type="dcterms:W3CDTF">2024-10-18T22:00:45Z</dcterms:modified>
</cp:coreProperties>
</file>