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2"/>
  </p:notesMasterIdLst>
  <p:handoutMasterIdLst>
    <p:handoutMasterId r:id="rId103"/>
  </p:handoutMasterIdLst>
  <p:sldIdLst>
    <p:sldId id="291" r:id="rId2"/>
    <p:sldId id="292" r:id="rId3"/>
    <p:sldId id="405" r:id="rId4"/>
    <p:sldId id="294" r:id="rId5"/>
    <p:sldId id="293" r:id="rId6"/>
    <p:sldId id="315" r:id="rId7"/>
    <p:sldId id="304" r:id="rId8"/>
    <p:sldId id="305" r:id="rId9"/>
    <p:sldId id="307" r:id="rId10"/>
    <p:sldId id="324" r:id="rId11"/>
    <p:sldId id="342" r:id="rId12"/>
    <p:sldId id="325" r:id="rId13"/>
    <p:sldId id="369" r:id="rId14"/>
    <p:sldId id="391" r:id="rId15"/>
    <p:sldId id="392" r:id="rId16"/>
    <p:sldId id="334" r:id="rId17"/>
    <p:sldId id="390" r:id="rId18"/>
    <p:sldId id="393" r:id="rId19"/>
    <p:sldId id="395" r:id="rId20"/>
    <p:sldId id="394" r:id="rId21"/>
    <p:sldId id="331" r:id="rId22"/>
    <p:sldId id="340" r:id="rId23"/>
    <p:sldId id="389" r:id="rId24"/>
    <p:sldId id="326" r:id="rId25"/>
    <p:sldId id="367" r:id="rId26"/>
    <p:sldId id="388" r:id="rId27"/>
    <p:sldId id="327" r:id="rId28"/>
    <p:sldId id="370" r:id="rId29"/>
    <p:sldId id="387" r:id="rId30"/>
    <p:sldId id="329" r:id="rId31"/>
    <p:sldId id="371" r:id="rId32"/>
    <p:sldId id="386" r:id="rId33"/>
    <p:sldId id="332" r:id="rId34"/>
    <p:sldId id="372" r:id="rId35"/>
    <p:sldId id="336" r:id="rId36"/>
    <p:sldId id="374" r:id="rId37"/>
    <p:sldId id="337" r:id="rId38"/>
    <p:sldId id="375" r:id="rId39"/>
    <p:sldId id="396" r:id="rId40"/>
    <p:sldId id="335" r:id="rId41"/>
    <p:sldId id="373" r:id="rId42"/>
    <p:sldId id="384" r:id="rId43"/>
    <p:sldId id="385" r:id="rId44"/>
    <p:sldId id="328" r:id="rId45"/>
    <p:sldId id="376" r:id="rId46"/>
    <p:sldId id="406" r:id="rId47"/>
    <p:sldId id="382" r:id="rId48"/>
    <p:sldId id="383" r:id="rId49"/>
    <p:sldId id="333" r:id="rId50"/>
    <p:sldId id="377" r:id="rId51"/>
    <p:sldId id="381" r:id="rId52"/>
    <p:sldId id="330" r:id="rId53"/>
    <p:sldId id="378" r:id="rId54"/>
    <p:sldId id="397" r:id="rId55"/>
    <p:sldId id="380" r:id="rId56"/>
    <p:sldId id="338" r:id="rId57"/>
    <p:sldId id="379" r:id="rId58"/>
    <p:sldId id="341" r:id="rId59"/>
    <p:sldId id="343" r:id="rId60"/>
    <p:sldId id="344" r:id="rId61"/>
    <p:sldId id="350" r:id="rId62"/>
    <p:sldId id="345" r:id="rId63"/>
    <p:sldId id="351" r:id="rId64"/>
    <p:sldId id="352" r:id="rId65"/>
    <p:sldId id="353" r:id="rId66"/>
    <p:sldId id="354" r:id="rId67"/>
    <p:sldId id="355" r:id="rId68"/>
    <p:sldId id="310" r:id="rId69"/>
    <p:sldId id="356" r:id="rId70"/>
    <p:sldId id="357" r:id="rId71"/>
    <p:sldId id="358" r:id="rId72"/>
    <p:sldId id="361" r:id="rId73"/>
    <p:sldId id="359" r:id="rId74"/>
    <p:sldId id="360" r:id="rId75"/>
    <p:sldId id="362" r:id="rId76"/>
    <p:sldId id="311" r:id="rId77"/>
    <p:sldId id="323" r:id="rId78"/>
    <p:sldId id="317" r:id="rId79"/>
    <p:sldId id="312" r:id="rId80"/>
    <p:sldId id="321" r:id="rId81"/>
    <p:sldId id="363" r:id="rId82"/>
    <p:sldId id="366" r:id="rId83"/>
    <p:sldId id="364" r:id="rId84"/>
    <p:sldId id="401" r:id="rId85"/>
    <p:sldId id="398" r:id="rId86"/>
    <p:sldId id="399" r:id="rId87"/>
    <p:sldId id="400" r:id="rId88"/>
    <p:sldId id="365" r:id="rId89"/>
    <p:sldId id="402" r:id="rId90"/>
    <p:sldId id="403" r:id="rId91"/>
    <p:sldId id="404" r:id="rId92"/>
    <p:sldId id="313" r:id="rId93"/>
    <p:sldId id="319" r:id="rId94"/>
    <p:sldId id="320" r:id="rId95"/>
    <p:sldId id="347" r:id="rId96"/>
    <p:sldId id="348" r:id="rId97"/>
    <p:sldId id="349" r:id="rId98"/>
    <p:sldId id="346" r:id="rId99"/>
    <p:sldId id="318" r:id="rId100"/>
    <p:sldId id="314" r:id="rId101"/>
  </p:sldIdLst>
  <p:sldSz cx="9144000" cy="6858000" type="screen4x3"/>
  <p:notesSz cx="7010400" cy="9296400"/>
  <p:custDataLst>
    <p:tags r:id="rId104"/>
  </p:custDataLst>
  <p:defaultTextStyle>
    <a:defPPr>
      <a:defRPr lang="hu-H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C440"/>
    <a:srgbClr val="FF6600"/>
    <a:srgbClr val="C5E3A5"/>
    <a:srgbClr val="FFFF66"/>
    <a:srgbClr val="5D5D5D"/>
    <a:srgbClr val="294356"/>
    <a:srgbClr val="426992"/>
    <a:srgbClr val="5C81A9"/>
    <a:srgbClr val="264676"/>
    <a:srgbClr val="636D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éma alapján készült stílus 2 – 1. jelölőszín">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Világos stílus 3 – 1. jelölőszín">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25" autoAdjust="0"/>
    <p:restoredTop sz="89884" autoAdjust="0"/>
  </p:normalViewPr>
  <p:slideViewPr>
    <p:cSldViewPr>
      <p:cViewPr varScale="1">
        <p:scale>
          <a:sx n="66" d="100"/>
          <a:sy n="66" d="100"/>
        </p:scale>
        <p:origin x="378" y="60"/>
      </p:cViewPr>
      <p:guideLst>
        <p:guide orient="horz" pos="2160"/>
        <p:guide pos="2880"/>
      </p:guideLst>
    </p:cSldViewPr>
  </p:slideViewPr>
  <p:outlineViewPr>
    <p:cViewPr>
      <p:scale>
        <a:sx n="33" d="100"/>
        <a:sy n="33" d="100"/>
      </p:scale>
      <p:origin x="0" y="-9423"/>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5" d="100"/>
          <a:sy n="65" d="100"/>
        </p:scale>
        <p:origin x="3291" y="60"/>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379469B4-FD7D-404D-B7B0-164E73C89D04}" type="datetimeFigureOut">
              <a:rPr lang="hu-HU"/>
              <a:pPr>
                <a:defRPr/>
              </a:pPr>
              <a:t>2019. 02. 09.</a:t>
            </a:fld>
            <a:endParaRPr lang="hu-HU"/>
          </a:p>
        </p:txBody>
      </p:sp>
      <p:sp>
        <p:nvSpPr>
          <p:cNvPr id="4" name="Élőláb helye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hu-HU"/>
          </a:p>
        </p:txBody>
      </p:sp>
      <p:sp>
        <p:nvSpPr>
          <p:cNvPr id="5" name="Dia számának helye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5DB9E7A7-A7AD-40E1-852C-777CC24A4189}" type="slidenum">
              <a:rPr lang="hu-HU"/>
              <a:pPr>
                <a:defRPr/>
              </a:pPr>
              <a:t>‹#›</a:t>
            </a:fld>
            <a:endParaRPr lang="hu-HU"/>
          </a:p>
        </p:txBody>
      </p:sp>
    </p:spTree>
    <p:extLst>
      <p:ext uri="{BB962C8B-B14F-4D97-AF65-F5344CB8AC3E}">
        <p14:creationId xmlns:p14="http://schemas.microsoft.com/office/powerpoint/2010/main" val="4078948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3F4941DC-7F8F-446C-9F27-B20994650D3F}" type="datetimeFigureOut">
              <a:rPr lang="hu-HU"/>
              <a:pPr>
                <a:defRPr/>
              </a:pPr>
              <a:t>2019. 02. 09.</a:t>
            </a:fld>
            <a:endParaRPr lang="hu-HU"/>
          </a:p>
        </p:txBody>
      </p:sp>
      <p:sp>
        <p:nvSpPr>
          <p:cNvPr id="4" name="Diakép helye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hu-HU" noProof="0"/>
          </a:p>
        </p:txBody>
      </p:sp>
      <p:sp>
        <p:nvSpPr>
          <p:cNvPr id="5" name="Jegyzetek helye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hu-HU" noProof="0"/>
              <a:t>Mintaszöveg szerkesztése</a:t>
            </a:r>
          </a:p>
          <a:p>
            <a:pPr lvl="1"/>
            <a:r>
              <a:rPr lang="hu-HU" noProof="0"/>
              <a:t>Második szint</a:t>
            </a:r>
          </a:p>
          <a:p>
            <a:pPr lvl="2"/>
            <a:r>
              <a:rPr lang="hu-HU" noProof="0"/>
              <a:t>Harmadik szint</a:t>
            </a:r>
          </a:p>
          <a:p>
            <a:pPr lvl="3"/>
            <a:r>
              <a:rPr lang="hu-HU" noProof="0"/>
              <a:t>Negyedik szint</a:t>
            </a:r>
          </a:p>
          <a:p>
            <a:pPr lvl="4"/>
            <a:r>
              <a:rPr lang="hu-HU" noProof="0"/>
              <a:t>Ötödik szint</a:t>
            </a:r>
          </a:p>
        </p:txBody>
      </p:sp>
      <p:sp>
        <p:nvSpPr>
          <p:cNvPr id="6" name="Élőláb helye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hu-HU"/>
          </a:p>
        </p:txBody>
      </p:sp>
      <p:sp>
        <p:nvSpPr>
          <p:cNvPr id="7" name="Dia számának helye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42CC9AE0-DA04-4555-A52A-6A694B3D8E37}" type="slidenum">
              <a:rPr lang="hu-HU"/>
              <a:pPr>
                <a:defRPr/>
              </a:pPr>
              <a:t>‹#›</a:t>
            </a:fld>
            <a:endParaRPr lang="hu-HU"/>
          </a:p>
        </p:txBody>
      </p:sp>
    </p:spTree>
    <p:extLst>
      <p:ext uri="{BB962C8B-B14F-4D97-AF65-F5344CB8AC3E}">
        <p14:creationId xmlns:p14="http://schemas.microsoft.com/office/powerpoint/2010/main" val="217410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ímdia">
    <p:spTree>
      <p:nvGrpSpPr>
        <p:cNvPr id="1" name=""/>
        <p:cNvGrpSpPr/>
        <p:nvPr/>
      </p:nvGrpSpPr>
      <p:grpSpPr>
        <a:xfrm>
          <a:off x="0" y="0"/>
          <a:ext cx="0" cy="0"/>
          <a:chOff x="0" y="0"/>
          <a:chExt cx="0" cy="0"/>
        </a:xfrm>
      </p:grpSpPr>
      <p:sp>
        <p:nvSpPr>
          <p:cNvPr id="21" name="Tartalom helye 2"/>
          <p:cNvSpPr>
            <a:spLocks noGrp="1"/>
          </p:cNvSpPr>
          <p:nvPr>
            <p:ph idx="1"/>
          </p:nvPr>
        </p:nvSpPr>
        <p:spPr>
          <a:xfrm>
            <a:off x="2555776" y="4581128"/>
            <a:ext cx="6019032" cy="987592"/>
          </a:xfrm>
        </p:spPr>
        <p:txBody>
          <a:bodyPr lIns="0" rIns="0" anchor="ctr">
            <a:normAutofit/>
          </a:bodyPr>
          <a:lstStyle>
            <a:lvl1pPr marL="0" indent="0" algn="r">
              <a:buFont typeface="Wingdings" pitchFamily="2" charset="2"/>
              <a:buNone/>
              <a:defRPr sz="3200" b="0">
                <a:solidFill>
                  <a:srgbClr val="5D5D5D"/>
                </a:solidFill>
                <a:latin typeface="Open Sans"/>
                <a:cs typeface="Arial" pitchFamily="34" charset="0"/>
              </a:defRPr>
            </a:lvl1pPr>
            <a:lvl2pPr marL="742950" marR="0" indent="-28575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2pPr>
            <a:lvl3pPr marL="1143000" marR="0" indent="-228600" algn="l" defTabSz="914400" rtl="0" eaLnBrk="0" fontAlgn="base" latinLnBrk="0" hangingPunct="0">
              <a:lnSpc>
                <a:spcPct val="100000"/>
              </a:lnSpc>
              <a:spcBef>
                <a:spcPct val="20000"/>
              </a:spcBef>
              <a:spcAft>
                <a:spcPct val="0"/>
              </a:spcAft>
              <a:buClrTx/>
              <a:buSzTx/>
              <a:buFont typeface="Wingdings" pitchFamily="2" charset="2"/>
              <a:buChar char="§"/>
              <a:tabLst/>
              <a:defRPr sz="2000">
                <a:solidFill>
                  <a:schemeClr val="bg1"/>
                </a:solidFill>
                <a:latin typeface="Open Sans"/>
                <a:cs typeface="Arial" pitchFamily="34" charset="0"/>
              </a:defRPr>
            </a:lvl3pPr>
            <a:lvl4pPr marL="16002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4pPr>
            <a:lvl5pPr marL="20574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5pPr>
          </a:lstStyle>
          <a:p>
            <a:pPr lvl="0"/>
            <a:r>
              <a:rPr lang="en-US" dirty="0"/>
              <a:t>Click to edit Master text styles</a:t>
            </a:r>
          </a:p>
        </p:txBody>
      </p:sp>
      <p:sp>
        <p:nvSpPr>
          <p:cNvPr id="22" name="Cím 10"/>
          <p:cNvSpPr>
            <a:spLocks noGrp="1"/>
          </p:cNvSpPr>
          <p:nvPr>
            <p:ph type="title"/>
          </p:nvPr>
        </p:nvSpPr>
        <p:spPr>
          <a:xfrm>
            <a:off x="1043608" y="1628800"/>
            <a:ext cx="7429552" cy="1237816"/>
          </a:xfrm>
        </p:spPr>
        <p:txBody>
          <a:bodyPr lIns="0"/>
          <a:lstStyle>
            <a:lvl1pPr>
              <a:defRPr sz="4800">
                <a:solidFill>
                  <a:schemeClr val="tx1">
                    <a:lumMod val="65000"/>
                    <a:lumOff val="35000"/>
                  </a:schemeClr>
                </a:solidFill>
                <a:latin typeface="Open Sans"/>
              </a:defRPr>
            </a:lvl1pPr>
          </a:lstStyle>
          <a:p>
            <a:r>
              <a:rPr lang="en-US" dirty="0"/>
              <a:t>Click to edit Master title style</a:t>
            </a:r>
            <a:endParaRPr lang="hu-HU" dirty="0"/>
          </a:p>
        </p:txBody>
      </p:sp>
    </p:spTree>
    <p:extLst>
      <p:ext uri="{BB962C8B-B14F-4D97-AF65-F5344CB8AC3E}">
        <p14:creationId xmlns:p14="http://schemas.microsoft.com/office/powerpoint/2010/main" val="2478546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ím és tartalom">
    <p:spTree>
      <p:nvGrpSpPr>
        <p:cNvPr id="1" name=""/>
        <p:cNvGrpSpPr/>
        <p:nvPr/>
      </p:nvGrpSpPr>
      <p:grpSpPr>
        <a:xfrm>
          <a:off x="0" y="0"/>
          <a:ext cx="0" cy="0"/>
          <a:chOff x="0" y="0"/>
          <a:chExt cx="0" cy="0"/>
        </a:xfrm>
      </p:grpSpPr>
      <p:sp>
        <p:nvSpPr>
          <p:cNvPr id="3" name="Tartalom helye 2"/>
          <p:cNvSpPr>
            <a:spLocks noGrp="1"/>
          </p:cNvSpPr>
          <p:nvPr>
            <p:ph idx="1"/>
          </p:nvPr>
        </p:nvSpPr>
        <p:spPr>
          <a:xfrm>
            <a:off x="611560" y="1556792"/>
            <a:ext cx="7848872" cy="3952749"/>
          </a:xfrm>
        </p:spPr>
        <p:txBody>
          <a:bodyPr lIns="0" rIns="0">
            <a:normAutofit/>
          </a:bodyPr>
          <a:lstStyle>
            <a:lvl1pPr marL="463550" indent="-463550">
              <a:lnSpc>
                <a:spcPct val="100000"/>
              </a:lnSpc>
              <a:spcBef>
                <a:spcPts val="600"/>
              </a:spcBef>
              <a:buFont typeface="Wingdings" pitchFamily="2" charset="2"/>
              <a:buChar char="Ø"/>
              <a:defRPr sz="2800">
                <a:solidFill>
                  <a:srgbClr val="5D5D5D"/>
                </a:solidFill>
                <a:latin typeface="Arial" pitchFamily="34" charset="0"/>
                <a:cs typeface="Arial" pitchFamily="34" charset="0"/>
              </a:defRPr>
            </a:lvl1pPr>
            <a:lvl2pPr marL="1030288"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a:solidFill>
                  <a:srgbClr val="5D5D5D"/>
                </a:solidFill>
                <a:latin typeface="Arial" pitchFamily="34" charset="0"/>
                <a:cs typeface="Arial" pitchFamily="34" charset="0"/>
              </a:defRPr>
            </a:lvl2pPr>
            <a:lvl3pPr marL="1544638" marR="0" indent="-398463" algn="l" defTabSz="914400" rtl="0" eaLnBrk="0" fontAlgn="base" latinLnBrk="0" hangingPunct="0">
              <a:lnSpc>
                <a:spcPct val="100000"/>
              </a:lnSpc>
              <a:spcBef>
                <a:spcPts val="600"/>
              </a:spcBef>
              <a:spcAft>
                <a:spcPct val="0"/>
              </a:spcAft>
              <a:buClrTx/>
              <a:buSzTx/>
              <a:buFont typeface="Wingdings" pitchFamily="2" charset="2"/>
              <a:buChar char="§"/>
              <a:tabLst/>
              <a:defRPr sz="2400">
                <a:solidFill>
                  <a:srgbClr val="5D5D5D"/>
                </a:solidFill>
                <a:latin typeface="Arial" pitchFamily="34" charset="0"/>
                <a:cs typeface="Arial" pitchFamily="34" charset="0"/>
              </a:defRPr>
            </a:lvl3pPr>
            <a:lvl4pPr marL="20605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4pPr>
            <a:lvl5pPr marL="25177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1" name="Cím 10"/>
          <p:cNvSpPr>
            <a:spLocks noGrp="1"/>
          </p:cNvSpPr>
          <p:nvPr>
            <p:ph type="title"/>
          </p:nvPr>
        </p:nvSpPr>
        <p:spPr>
          <a:xfrm>
            <a:off x="611560" y="188640"/>
            <a:ext cx="7992888" cy="1134458"/>
          </a:xfrm>
        </p:spPr>
        <p:txBody>
          <a:bodyPr lIns="0"/>
          <a:lstStyle>
            <a:lvl1pPr>
              <a:defRPr sz="3600">
                <a:latin typeface="Century Gothic" panose="020B0502020202020204" pitchFamily="34" charset="0"/>
              </a:defRPr>
            </a:lvl1pPr>
          </a:lstStyle>
          <a:p>
            <a:r>
              <a:rPr lang="en-US" dirty="0"/>
              <a:t>Click to edit Master title style</a:t>
            </a:r>
            <a:endParaRPr lang="hu-HU" dirty="0"/>
          </a:p>
        </p:txBody>
      </p:sp>
      <p:sp>
        <p:nvSpPr>
          <p:cNvPr id="7" name="Slide Number Placeholder 6"/>
          <p:cNvSpPr>
            <a:spLocks noGrp="1"/>
          </p:cNvSpPr>
          <p:nvPr>
            <p:ph type="sldNum" sz="quarter" idx="12"/>
          </p:nvPr>
        </p:nvSpPr>
        <p:spPr/>
        <p:txBody>
          <a:bodyPr/>
          <a:lstStyle>
            <a:lvl1pPr>
              <a:defRPr b="1"/>
            </a:lvl1p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254236080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zakaszfejléc">
    <p:spTree>
      <p:nvGrpSpPr>
        <p:cNvPr id="1" name=""/>
        <p:cNvGrpSpPr/>
        <p:nvPr/>
      </p:nvGrpSpPr>
      <p:grpSpPr>
        <a:xfrm>
          <a:off x="0" y="0"/>
          <a:ext cx="0" cy="0"/>
          <a:chOff x="0" y="0"/>
          <a:chExt cx="0" cy="0"/>
        </a:xfrm>
      </p:grpSpPr>
      <p:sp>
        <p:nvSpPr>
          <p:cNvPr id="9" name="Tartalom helye 2"/>
          <p:cNvSpPr>
            <a:spLocks noGrp="1"/>
          </p:cNvSpPr>
          <p:nvPr>
            <p:ph idx="1"/>
          </p:nvPr>
        </p:nvSpPr>
        <p:spPr>
          <a:xfrm>
            <a:off x="755576" y="1683138"/>
            <a:ext cx="7531200" cy="3795904"/>
          </a:xfrm>
        </p:spPr>
        <p:txBody>
          <a:bodyPr lIns="0" rIns="0">
            <a:normAutofit/>
          </a:bodyPr>
          <a:lstStyle>
            <a:lvl1pPr marL="450850" indent="-450850">
              <a:buFont typeface="Wingdings" pitchFamily="2" charset="2"/>
              <a:buChar char="§"/>
              <a:tabLst/>
              <a:defRPr sz="2800">
                <a:solidFill>
                  <a:srgbClr val="5D5D5D"/>
                </a:solidFill>
                <a:latin typeface="Arial" pitchFamily="34" charset="0"/>
                <a:cs typeface="Arial" pitchFamily="34" charset="0"/>
              </a:defRPr>
            </a:lvl1pPr>
            <a:lvl2pPr marL="9144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2pPr>
            <a:lvl3pPr marL="1377950" marR="0" indent="-463550" algn="l" defTabSz="914400" rtl="0" eaLnBrk="0" fontAlgn="base" latinLnBrk="0" hangingPunct="0">
              <a:lnSpc>
                <a:spcPct val="100000"/>
              </a:lnSpc>
              <a:spcBef>
                <a:spcPct val="20000"/>
              </a:spcBef>
              <a:spcAft>
                <a:spcPct val="0"/>
              </a:spcAft>
              <a:buClrTx/>
              <a:buSzTx/>
              <a:buFont typeface="Wingdings" pitchFamily="2" charset="2"/>
              <a:buChar char="§"/>
              <a:tabLst/>
              <a:defRPr sz="2000">
                <a:solidFill>
                  <a:srgbClr val="5D5D5D"/>
                </a:solidFill>
                <a:latin typeface="Arial" pitchFamily="34" charset="0"/>
                <a:cs typeface="Arial" pitchFamily="34" charset="0"/>
              </a:defRPr>
            </a:lvl3pPr>
            <a:lvl4pPr marL="18288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4pPr>
            <a:lvl5pPr marL="2292350" marR="0" indent="-46355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0" name="Cím 10"/>
          <p:cNvSpPr>
            <a:spLocks noGrp="1"/>
          </p:cNvSpPr>
          <p:nvPr>
            <p:ph type="title"/>
          </p:nvPr>
        </p:nvSpPr>
        <p:spPr>
          <a:xfrm>
            <a:off x="467544" y="692696"/>
            <a:ext cx="8064896" cy="774418"/>
          </a:xfrm>
        </p:spPr>
        <p:txBody>
          <a:bodyPr lIns="0"/>
          <a:lstStyle>
            <a:lvl1pPr>
              <a:defRPr sz="4400"/>
            </a:lvl1pPr>
          </a:lstStyle>
          <a:p>
            <a:r>
              <a:rPr lang="en-US"/>
              <a:t>Click to edit Master title style</a:t>
            </a:r>
            <a:endParaRPr lang="hu-HU" dirty="0"/>
          </a:p>
        </p:txBody>
      </p:sp>
    </p:spTree>
    <p:extLst>
      <p:ext uri="{BB962C8B-B14F-4D97-AF65-F5344CB8AC3E}">
        <p14:creationId xmlns:p14="http://schemas.microsoft.com/office/powerpoint/2010/main" val="286725859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tartalomrész">
    <p:spTree>
      <p:nvGrpSpPr>
        <p:cNvPr id="1" name=""/>
        <p:cNvGrpSpPr/>
        <p:nvPr/>
      </p:nvGrpSpPr>
      <p:grpSpPr>
        <a:xfrm>
          <a:off x="0" y="0"/>
          <a:ext cx="0" cy="0"/>
          <a:chOff x="0" y="0"/>
          <a:chExt cx="0" cy="0"/>
        </a:xfrm>
      </p:grpSpPr>
      <p:sp>
        <p:nvSpPr>
          <p:cNvPr id="4" name="Cím 10"/>
          <p:cNvSpPr txBox="1">
            <a:spLocks/>
          </p:cNvSpPr>
          <p:nvPr userDrawn="1"/>
        </p:nvSpPr>
        <p:spPr bwMode="auto">
          <a:xfrm>
            <a:off x="467544" y="620688"/>
            <a:ext cx="7819206" cy="774402"/>
          </a:xfrm>
          <a:prstGeom prst="rect">
            <a:avLst/>
          </a:prstGeom>
          <a:noFill/>
          <a:ln w="9525">
            <a:noFill/>
            <a:miter lim="800000"/>
            <a:headEnd/>
            <a:tailEnd/>
          </a:ln>
        </p:spPr>
        <p:txBody>
          <a:bodyPr lIns="0" anchor="ctr"/>
          <a:lstStyle>
            <a:lvl1pPr>
              <a:defRPr/>
            </a:lvl1pPr>
          </a:lstStyle>
          <a:p>
            <a:pPr eaLnBrk="0" hangingPunct="0">
              <a:defRPr/>
            </a:pPr>
            <a:r>
              <a:rPr lang="en-US" sz="4000" dirty="0">
                <a:solidFill>
                  <a:srgbClr val="86C440"/>
                </a:solidFill>
                <a:latin typeface="Bebas Neue" pitchFamily="34" charset="0"/>
                <a:ea typeface="+mj-ea"/>
                <a:cs typeface="+mj-cs"/>
              </a:rPr>
              <a:t>Heading</a:t>
            </a:r>
            <a:endParaRPr lang="hu-HU" sz="4000" dirty="0">
              <a:solidFill>
                <a:srgbClr val="86C440"/>
              </a:solidFill>
              <a:latin typeface="Bebas Neue" pitchFamily="34" charset="0"/>
              <a:ea typeface="+mj-ea"/>
              <a:cs typeface="+mj-cs"/>
            </a:endParaRPr>
          </a:p>
        </p:txBody>
      </p:sp>
      <p:sp>
        <p:nvSpPr>
          <p:cNvPr id="16" name="Tartalom helye 2"/>
          <p:cNvSpPr>
            <a:spLocks noGrp="1"/>
          </p:cNvSpPr>
          <p:nvPr>
            <p:ph idx="1"/>
          </p:nvPr>
        </p:nvSpPr>
        <p:spPr>
          <a:xfrm>
            <a:off x="857224" y="1539106"/>
            <a:ext cx="7429552" cy="3867912"/>
          </a:xfrm>
        </p:spPr>
        <p:txBody>
          <a:bodyPr lIns="0" rIns="0">
            <a:normAutofit/>
          </a:bodyPr>
          <a:lstStyle>
            <a:lvl1pPr marL="463550" indent="-463550">
              <a:buFont typeface="Wingdings" pitchFamily="2" charset="2"/>
              <a:buChar char="§"/>
              <a:tabLst/>
              <a:defRPr sz="2800">
                <a:solidFill>
                  <a:srgbClr val="5D5D5D"/>
                </a:solidFill>
                <a:latin typeface="Arial" pitchFamily="34" charset="0"/>
                <a:cs typeface="Arial" pitchFamily="34" charset="0"/>
              </a:defRPr>
            </a:lvl1pPr>
            <a:lvl2pPr marL="9144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2pPr>
            <a:lvl3pPr marL="1377950" marR="0" indent="-463550" algn="l" defTabSz="914400" rtl="0" eaLnBrk="0" fontAlgn="base" latinLnBrk="0" hangingPunct="0">
              <a:lnSpc>
                <a:spcPct val="100000"/>
              </a:lnSpc>
              <a:spcBef>
                <a:spcPct val="20000"/>
              </a:spcBef>
              <a:spcAft>
                <a:spcPct val="0"/>
              </a:spcAft>
              <a:buClrTx/>
              <a:buSzTx/>
              <a:buFont typeface="Wingdings" pitchFamily="2" charset="2"/>
              <a:buChar char="§"/>
              <a:tabLst/>
              <a:defRPr sz="2400">
                <a:solidFill>
                  <a:srgbClr val="5D5D5D"/>
                </a:solidFill>
                <a:latin typeface="Arial" pitchFamily="34" charset="0"/>
                <a:cs typeface="Arial" pitchFamily="34" charset="0"/>
              </a:defRPr>
            </a:lvl3pPr>
            <a:lvl4pPr marL="18288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4pPr>
            <a:lvl5pPr marL="2292350" marR="0" indent="-46355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Tree>
    <p:extLst>
      <p:ext uri="{BB962C8B-B14F-4D97-AF65-F5344CB8AC3E}">
        <p14:creationId xmlns:p14="http://schemas.microsoft.com/office/powerpoint/2010/main" val="374454016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lum/>
          </a:blip>
          <a:srcRect/>
          <a:stretch>
            <a:fillRect/>
          </a:stretch>
        </a:blipFill>
        <a:effectLst/>
      </p:bgPr>
    </p:bg>
    <p:spTree>
      <p:nvGrpSpPr>
        <p:cNvPr id="1" name=""/>
        <p:cNvGrpSpPr/>
        <p:nvPr/>
      </p:nvGrpSpPr>
      <p:grpSpPr>
        <a:xfrm>
          <a:off x="0" y="0"/>
          <a:ext cx="0" cy="0"/>
          <a:chOff x="0" y="0"/>
          <a:chExt cx="0" cy="0"/>
        </a:xfrm>
      </p:grpSpPr>
      <p:sp>
        <p:nvSpPr>
          <p:cNvPr id="1026" name="Cím helye 1"/>
          <p:cNvSpPr>
            <a:spLocks noGrp="1"/>
          </p:cNvSpPr>
          <p:nvPr>
            <p:ph type="title"/>
          </p:nvPr>
        </p:nvSpPr>
        <p:spPr bwMode="auto">
          <a:xfrm>
            <a:off x="539552" y="332656"/>
            <a:ext cx="7675761" cy="120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Heading</a:t>
            </a:r>
            <a:endParaRPr lang="hu-HU" altLang="en-US" dirty="0"/>
          </a:p>
        </p:txBody>
      </p:sp>
      <p:sp>
        <p:nvSpPr>
          <p:cNvPr id="1027" name="Szöveg helye 2"/>
          <p:cNvSpPr>
            <a:spLocks noGrp="1"/>
          </p:cNvSpPr>
          <p:nvPr>
            <p:ph type="body" idx="1"/>
          </p:nvPr>
        </p:nvSpPr>
        <p:spPr bwMode="auto">
          <a:xfrm>
            <a:off x="611560" y="1772816"/>
            <a:ext cx="7603753" cy="393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err="1"/>
              <a:t>Lorem</a:t>
            </a:r>
            <a:r>
              <a:rPr lang="en-US" altLang="en-US" dirty="0"/>
              <a:t> </a:t>
            </a:r>
            <a:r>
              <a:rPr lang="en-US" altLang="en-US" dirty="0" err="1"/>
              <a:t>Ipsum</a:t>
            </a:r>
            <a:endParaRPr lang="hu-HU" altLang="en-US" dirty="0"/>
          </a:p>
          <a:p>
            <a:pPr lvl="1"/>
            <a:r>
              <a:rPr lang="en-US" altLang="en-US" dirty="0" err="1"/>
              <a:t>Lorem</a:t>
            </a:r>
            <a:r>
              <a:rPr lang="en-US" altLang="en-US" dirty="0"/>
              <a:t> </a:t>
            </a:r>
            <a:r>
              <a:rPr lang="en-US" altLang="en-US" dirty="0" err="1"/>
              <a:t>Ipsum</a:t>
            </a:r>
            <a:endParaRPr lang="en-US" altLang="en-US" dirty="0"/>
          </a:p>
          <a:p>
            <a:pPr lvl="3"/>
            <a:r>
              <a:rPr lang="en-US" altLang="en-US" dirty="0" err="1"/>
              <a:t>Lorem</a:t>
            </a:r>
            <a:r>
              <a:rPr lang="en-US" altLang="en-US" dirty="0"/>
              <a:t> </a:t>
            </a:r>
            <a:r>
              <a:rPr lang="en-US" altLang="en-US" dirty="0" err="1"/>
              <a:t>Ipsum</a:t>
            </a:r>
            <a:endParaRPr lang="en-US" altLang="en-US" dirty="0"/>
          </a:p>
          <a:p>
            <a:pPr lvl="3"/>
            <a:endParaRPr lang="hu-HU" altLang="en-US" dirty="0"/>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bg1"/>
                </a:solidFill>
                <a:latin typeface="+mn-lt"/>
                <a:cs typeface="+mn-cs"/>
              </a:defRPr>
            </a:lvl1pPr>
          </a:lstStyle>
          <a:p>
            <a:pPr>
              <a:defRPr/>
            </a:pPr>
            <a:endParaRPr lang="hu-HU" dirty="0"/>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mn-lt"/>
                <a:cs typeface="+mn-cs"/>
              </a:defRPr>
            </a:lvl1pPr>
          </a:lstStyle>
          <a:p>
            <a:pPr>
              <a:defRPr/>
            </a:pPr>
            <a:endParaRPr lang="hu-HU" dirty="0"/>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bg1"/>
                </a:solidFill>
                <a:latin typeface="+mn-lt"/>
                <a:cs typeface="+mn-cs"/>
              </a:defRPr>
            </a:lvl1pPr>
          </a:lstStyle>
          <a:p>
            <a:pPr>
              <a:defRPr/>
            </a:pPr>
            <a:fld id="{C88EA8D6-669F-4CB8-BF46-F65FE868643E}" type="slidenum">
              <a:rPr lang="hu-HU" smtClean="0"/>
              <a:pPr>
                <a:defRPr/>
              </a:pPr>
              <a:t>‹#›</a:t>
            </a:fld>
            <a:endParaRPr lang="hu-HU" dirty="0"/>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Lst>
  <p:transition>
    <p:fade/>
  </p:transition>
  <p:hf hdr="0" ftr="0" dt="0"/>
  <p:txStyles>
    <p:titleStyle>
      <a:lvl1pPr algn="l" rtl="0" eaLnBrk="0" fontAlgn="base" hangingPunct="0">
        <a:spcBef>
          <a:spcPct val="0"/>
        </a:spcBef>
        <a:spcAft>
          <a:spcPct val="0"/>
        </a:spcAft>
        <a:defRPr sz="3600" kern="1200">
          <a:solidFill>
            <a:srgbClr val="86C440"/>
          </a:solidFill>
          <a:latin typeface="Century Gothic" panose="020B0502020202020204" pitchFamily="34" charset="0"/>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p:titleStyle>
    <p:bodyStyle>
      <a:lvl1pPr marL="463550" indent="-463550" algn="l" rtl="0" eaLnBrk="0" fontAlgn="base" hangingPunct="0">
        <a:spcBef>
          <a:spcPct val="20000"/>
        </a:spcBef>
        <a:spcAft>
          <a:spcPct val="0"/>
        </a:spcAft>
        <a:buFont typeface="Wingdings" pitchFamily="2" charset="2"/>
        <a:buChar char="§"/>
        <a:defRPr sz="2800" kern="1200">
          <a:solidFill>
            <a:srgbClr val="5D5D5D"/>
          </a:solidFill>
          <a:latin typeface="Arial" pitchFamily="34" charset="0"/>
          <a:ea typeface="+mn-ea"/>
          <a:cs typeface="Arial" pitchFamily="34" charset="0"/>
        </a:defRPr>
      </a:lvl1pPr>
      <a:lvl2pPr marL="920750" indent="-457200" algn="l" rtl="0" eaLnBrk="0" fontAlgn="base" hangingPunct="0">
        <a:spcBef>
          <a:spcPct val="20000"/>
        </a:spcBef>
        <a:spcAft>
          <a:spcPct val="0"/>
        </a:spcAft>
        <a:buFont typeface="Courier New" panose="02070309020205020404" pitchFamily="49" charset="0"/>
        <a:buChar char="o"/>
        <a:defRPr sz="2800" kern="1200">
          <a:solidFill>
            <a:srgbClr val="5D5D5D"/>
          </a:solidFill>
          <a:latin typeface="Arial" pitchFamily="34" charset="0"/>
          <a:ea typeface="+mn-ea"/>
          <a:cs typeface="Arial" pitchFamily="34" charset="0"/>
        </a:defRPr>
      </a:lvl2pPr>
      <a:lvl3pPr marL="1377950" indent="-463550" algn="l" rtl="0" eaLnBrk="0" fontAlgn="base" hangingPunct="0">
        <a:spcBef>
          <a:spcPct val="20000"/>
        </a:spcBef>
        <a:spcAft>
          <a:spcPct val="0"/>
        </a:spcAft>
        <a:buFont typeface="Wingdings" pitchFamily="2" charset="2"/>
        <a:defRPr sz="2800" kern="1200">
          <a:solidFill>
            <a:srgbClr val="5D5D5D"/>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itchFamily="34" charset="0"/>
        <a:buChar char="–"/>
        <a:defRPr sz="2800" kern="1200">
          <a:solidFill>
            <a:srgbClr val="5D5D5D"/>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itchFamily="34" charset="0"/>
        <a:defRPr sz="28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84.png"/></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88.pn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8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8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8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8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9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9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9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2699792" y="5157192"/>
            <a:ext cx="6019032" cy="1347632"/>
          </a:xfrm>
        </p:spPr>
        <p:txBody>
          <a:bodyPr>
            <a:noAutofit/>
          </a:bodyPr>
          <a:lstStyle/>
          <a:p>
            <a:r>
              <a:rPr lang="en-US" altLang="en-US" sz="2800" dirty="0" smtClean="0">
                <a:latin typeface="Calibri" panose="020F0502020204030204" pitchFamily="34" charset="0"/>
                <a:ea typeface="Open Sans"/>
                <a:cs typeface="Open Sans"/>
              </a:rPr>
              <a:t>Clint Independent School District </a:t>
            </a:r>
            <a:endParaRPr lang="en-US" altLang="en-US" sz="2800" dirty="0">
              <a:latin typeface="Calibri" panose="020F0502020204030204" pitchFamily="34" charset="0"/>
              <a:ea typeface="Open Sans"/>
              <a:cs typeface="Open Sans"/>
            </a:endParaRPr>
          </a:p>
          <a:p>
            <a:r>
              <a:rPr lang="en-US" altLang="en-US" sz="2800" dirty="0" smtClean="0">
                <a:latin typeface="Calibri" panose="020F0502020204030204" pitchFamily="34" charset="0"/>
                <a:ea typeface="Open Sans"/>
                <a:cs typeface="Open Sans"/>
              </a:rPr>
              <a:t>February 15, 2018</a:t>
            </a:r>
            <a:endParaRPr lang="pl-PL" altLang="en-US" sz="2800" dirty="0">
              <a:latin typeface="Calibri" panose="020F0502020204030204" pitchFamily="34" charset="0"/>
              <a:ea typeface="Open Sans"/>
              <a:cs typeface="Open Sans"/>
            </a:endParaRPr>
          </a:p>
        </p:txBody>
      </p:sp>
      <p:sp>
        <p:nvSpPr>
          <p:cNvPr id="4" name="Title 3"/>
          <p:cNvSpPr>
            <a:spLocks noGrp="1"/>
          </p:cNvSpPr>
          <p:nvPr>
            <p:ph type="title"/>
          </p:nvPr>
        </p:nvSpPr>
        <p:spPr>
          <a:xfrm>
            <a:off x="827584" y="1844824"/>
            <a:ext cx="7488832" cy="2520280"/>
          </a:xfrm>
        </p:spPr>
        <p:txBody>
          <a:bodyPr/>
          <a:lstStyle/>
          <a:p>
            <a:pPr algn="ctr" eaLnBrk="1" hangingPunct="1"/>
            <a:r>
              <a:rPr lang="en-US" altLang="en-US" sz="4400" dirty="0">
                <a:solidFill>
                  <a:schemeClr val="bg1"/>
                </a:solidFill>
                <a:latin typeface="Century Gothic" panose="020B0502020202020204" pitchFamily="34" charset="0"/>
                <a:ea typeface="Open Sans"/>
                <a:cs typeface="Open Sans"/>
              </a:rPr>
              <a:t>2016-17 </a:t>
            </a:r>
            <a:r>
              <a:rPr lang="en-US" altLang="en-US" sz="4000" dirty="0">
                <a:solidFill>
                  <a:schemeClr val="bg1"/>
                </a:solidFill>
                <a:latin typeface="Century Gothic" panose="020B0502020202020204" pitchFamily="34" charset="0"/>
                <a:ea typeface="Open Sans"/>
                <a:cs typeface="Open Sans"/>
              </a:rPr>
              <a:t/>
            </a:r>
            <a:br>
              <a:rPr lang="en-US" altLang="en-US" sz="4000" dirty="0">
                <a:solidFill>
                  <a:schemeClr val="bg1"/>
                </a:solidFill>
                <a:latin typeface="Century Gothic" panose="020B0502020202020204" pitchFamily="34" charset="0"/>
                <a:ea typeface="Open Sans"/>
                <a:cs typeface="Open Sans"/>
              </a:rPr>
            </a:br>
            <a:r>
              <a:rPr lang="en-US" altLang="en-US" sz="3600" dirty="0">
                <a:solidFill>
                  <a:schemeClr val="bg1"/>
                </a:solidFill>
                <a:latin typeface="Century Gothic" panose="020B0502020202020204" pitchFamily="34" charset="0"/>
                <a:ea typeface="Open Sans"/>
                <a:cs typeface="Open Sans"/>
              </a:rPr>
              <a:t>Annual Report</a:t>
            </a:r>
            <a:br>
              <a:rPr lang="en-US" altLang="en-US" sz="3600" dirty="0">
                <a:solidFill>
                  <a:schemeClr val="bg1"/>
                </a:solidFill>
                <a:latin typeface="Century Gothic" panose="020B0502020202020204" pitchFamily="34" charset="0"/>
                <a:ea typeface="Open Sans"/>
                <a:cs typeface="Open Sans"/>
              </a:rPr>
            </a:br>
            <a:r>
              <a:rPr lang="en-US" altLang="en-US" sz="3600" dirty="0">
                <a:solidFill>
                  <a:schemeClr val="bg1"/>
                </a:solidFill>
                <a:latin typeface="Century Gothic" panose="020B0502020202020204" pitchFamily="34" charset="0"/>
                <a:ea typeface="Open Sans"/>
                <a:cs typeface="Open Sans"/>
              </a:rPr>
              <a:t>Public Hearing</a:t>
            </a:r>
            <a:endParaRPr lang="en-US" sz="3600" dirty="0">
              <a:solidFill>
                <a:schemeClr val="bg1"/>
              </a:solidFill>
              <a:latin typeface="Century Gothic" panose="020B0502020202020204" pitchFamily="34" charset="0"/>
            </a:endParaRPr>
          </a:p>
        </p:txBody>
      </p:sp>
      <p:pic>
        <p:nvPicPr>
          <p:cNvPr id="2" name="Picture 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5536" y="283116"/>
            <a:ext cx="1539240" cy="1539240"/>
          </a:xfrm>
          <a:prstGeom prst="rect">
            <a:avLst/>
          </a:prstGeom>
        </p:spPr>
      </p:pic>
    </p:spTree>
    <p:extLst>
      <p:ext uri="{BB962C8B-B14F-4D97-AF65-F5344CB8AC3E}">
        <p14:creationId xmlns:p14="http://schemas.microsoft.com/office/powerpoint/2010/main" val="26643349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2072288"/>
            <a:ext cx="7931224" cy="4021008"/>
          </a:xfrm>
        </p:spPr>
        <p:txBody>
          <a:bodyPr>
            <a:noAutofit/>
          </a:bodyPr>
          <a:lstStyle/>
          <a:p>
            <a:pPr marL="0" indent="0">
              <a:buNone/>
            </a:pPr>
            <a:r>
              <a:rPr lang="en-US" sz="1800" dirty="0"/>
              <a:t>The mission of the Clint Independent School District is to prepare all students to be successful citizens. The District will work in partnership with the community and the family to create opportunities for </a:t>
            </a:r>
            <a:r>
              <a:rPr lang="en-US" sz="1800" i="1" dirty="0"/>
              <a:t>the student</a:t>
            </a:r>
            <a:r>
              <a:rPr lang="en-US" sz="1800" dirty="0"/>
              <a:t> to maximize personal potential</a:t>
            </a:r>
            <a:r>
              <a:rPr lang="en-US" sz="1800" dirty="0" smtClean="0"/>
              <a:t>.</a:t>
            </a:r>
            <a:r>
              <a:rPr lang="en-US" sz="1800" dirty="0"/>
              <a:t/>
            </a:r>
            <a:br>
              <a:rPr lang="en-US" sz="1800" dirty="0"/>
            </a:br>
            <a:r>
              <a:rPr lang="en-US" sz="1800" dirty="0"/>
              <a:t/>
            </a:r>
            <a:br>
              <a:rPr lang="en-US" sz="1800" dirty="0"/>
            </a:br>
            <a:endParaRPr lang="en-US" sz="1800" dirty="0"/>
          </a:p>
          <a:p>
            <a:pPr marL="0" indent="0">
              <a:buNone/>
            </a:pPr>
            <a:r>
              <a:rPr lang="en-US" sz="1800" dirty="0"/>
              <a:t>Annual Goals</a:t>
            </a:r>
          </a:p>
          <a:p>
            <a:pPr marL="342900" indent="-342900">
              <a:buFont typeface="+mj-lt"/>
              <a:buAutoNum type="arabicPeriod"/>
            </a:pPr>
            <a:r>
              <a:rPr lang="en-US" sz="1400" i="1" dirty="0"/>
              <a:t>The District will be a model of high standards for student academic excellence.</a:t>
            </a:r>
            <a:endParaRPr lang="en-US" sz="1400" dirty="0"/>
          </a:p>
          <a:p>
            <a:pPr marL="342900" indent="-342900">
              <a:buFont typeface="+mj-lt"/>
              <a:buAutoNum type="arabicPeriod"/>
            </a:pPr>
            <a:r>
              <a:rPr lang="en-US" sz="1400" dirty="0"/>
              <a:t>The District will ensure a safe well-disciplined positive learning environment for all students.</a:t>
            </a:r>
          </a:p>
          <a:p>
            <a:pPr marL="342900" indent="-342900">
              <a:buFont typeface="+mj-lt"/>
              <a:buAutoNum type="arabicPeriod"/>
            </a:pPr>
            <a:r>
              <a:rPr lang="en-US" sz="1400" dirty="0"/>
              <a:t>The District will operate efficiently being fiscally responsible.</a:t>
            </a:r>
          </a:p>
          <a:p>
            <a:pPr marL="342900" indent="-342900">
              <a:buFont typeface="+mj-lt"/>
              <a:buAutoNum type="arabicPeriod"/>
            </a:pPr>
            <a:r>
              <a:rPr lang="en-US" sz="1400" dirty="0"/>
              <a:t>The District will become the employer of choice in order to seek and retain effective personnel.</a:t>
            </a:r>
          </a:p>
          <a:p>
            <a:pPr marL="342900" indent="-342900">
              <a:buFont typeface="+mj-lt"/>
              <a:buAutoNum type="arabicPeriod"/>
            </a:pPr>
            <a:r>
              <a:rPr lang="en-US" sz="1400" dirty="0"/>
              <a:t>The District will include parents, community, and business members in the education of all students. </a:t>
            </a:r>
          </a:p>
          <a:p>
            <a:endParaRPr lang="en-US" sz="1800" dirty="0"/>
          </a:p>
        </p:txBody>
      </p:sp>
      <p:sp>
        <p:nvSpPr>
          <p:cNvPr id="3" name="Title 2"/>
          <p:cNvSpPr>
            <a:spLocks noGrp="1"/>
          </p:cNvSpPr>
          <p:nvPr>
            <p:ph type="title"/>
          </p:nvPr>
        </p:nvSpPr>
        <p:spPr>
          <a:xfrm>
            <a:off x="575556" y="1124744"/>
            <a:ext cx="7956884" cy="864096"/>
          </a:xfrm>
        </p:spPr>
        <p:txBody>
          <a:bodyPr/>
          <a:lstStyle/>
          <a:p>
            <a:r>
              <a:rPr lang="en-US" dirty="0" smtClean="0">
                <a:latin typeface="Arial" panose="020B0604020202020204" pitchFamily="34" charset="0"/>
                <a:cs typeface="Arial" panose="020B0604020202020204" pitchFamily="34" charset="0"/>
              </a:rPr>
              <a:t>Clint ISD Mission and Goals</a:t>
            </a:r>
            <a:endParaRPr lang="en-US" dirty="0">
              <a:latin typeface="Arial" panose="020B0604020202020204" pitchFamily="34" charset="0"/>
              <a:cs typeface="Arial" panose="020B0604020202020204" pitchFamily="34" charset="0"/>
            </a:endParaRPr>
          </a:p>
        </p:txBody>
      </p:sp>
      <p:sp>
        <p:nvSpPr>
          <p:cNvPr id="4" name="Title 2"/>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a:t>
            </a:fld>
            <a:endParaRPr lang="hu-HU" dirty="0"/>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7579492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2072288"/>
            <a:ext cx="7931224" cy="4021008"/>
          </a:xfrm>
        </p:spPr>
        <p:txBody>
          <a:bodyPr>
            <a:noAutofit/>
          </a:bodyPr>
          <a:lstStyle/>
          <a:p>
            <a:pPr>
              <a:spcBef>
                <a:spcPts val="1200"/>
              </a:spcBef>
              <a:buFont typeface="+mj-lt"/>
              <a:buAutoNum type="arabicPeriod"/>
            </a:pPr>
            <a:r>
              <a:rPr lang="en-US" sz="1800" dirty="0"/>
              <a:t>2016-17 Texas Academic Performance Report (TAPR)</a:t>
            </a:r>
          </a:p>
          <a:p>
            <a:pPr marL="1027113" lvl="1"/>
            <a:r>
              <a:rPr lang="en-US" sz="1400" dirty="0"/>
              <a:t>For the District and each Campus in the District</a:t>
            </a:r>
          </a:p>
          <a:p>
            <a:pPr>
              <a:spcBef>
                <a:spcPts val="1200"/>
              </a:spcBef>
              <a:buFont typeface="+mj-lt"/>
              <a:buAutoNum type="arabicPeriod"/>
            </a:pPr>
            <a:r>
              <a:rPr lang="en-US" sz="1800" dirty="0"/>
              <a:t>PEIMS Financial Standard Report (2015-16 Financial Actual Report)</a:t>
            </a:r>
          </a:p>
          <a:p>
            <a:pPr marL="1027113" lvl="1"/>
            <a:r>
              <a:rPr lang="en-US" sz="1400" dirty="0"/>
              <a:t>For the District and each Campus in the District</a:t>
            </a:r>
          </a:p>
          <a:p>
            <a:pPr>
              <a:spcBef>
                <a:spcPts val="1200"/>
              </a:spcBef>
              <a:buFont typeface="+mj-lt"/>
              <a:buAutoNum type="arabicPeriod"/>
            </a:pPr>
            <a:r>
              <a:rPr lang="en-US" sz="1800" dirty="0"/>
              <a:t>2016-17 District Accreditation Status </a:t>
            </a:r>
          </a:p>
          <a:p>
            <a:pPr>
              <a:spcBef>
                <a:spcPts val="1200"/>
              </a:spcBef>
              <a:buFont typeface="+mj-lt"/>
              <a:buAutoNum type="arabicPeriod"/>
            </a:pPr>
            <a:r>
              <a:rPr lang="en-US" sz="1800" dirty="0"/>
              <a:t>Campus Performance Objectives</a:t>
            </a:r>
            <a:endParaRPr lang="en-US" sz="1400" dirty="0"/>
          </a:p>
          <a:p>
            <a:pPr>
              <a:spcBef>
                <a:spcPts val="1200"/>
              </a:spcBef>
              <a:buFont typeface="+mj-lt"/>
              <a:buAutoNum type="arabicPeriod"/>
            </a:pPr>
            <a:r>
              <a:rPr lang="en-US" sz="1800" dirty="0"/>
              <a:t>Report on Violent or Criminal Incidents on Campuses</a:t>
            </a:r>
          </a:p>
          <a:p>
            <a:pPr>
              <a:spcBef>
                <a:spcPts val="1200"/>
              </a:spcBef>
              <a:buFont typeface="+mj-lt"/>
              <a:buAutoNum type="arabicPeriod"/>
            </a:pPr>
            <a:r>
              <a:rPr lang="en-US" sz="1800" dirty="0"/>
              <a:t>Student Performance in Postsecondary Institutions</a:t>
            </a:r>
          </a:p>
          <a:p>
            <a:pPr lvl="1"/>
            <a:r>
              <a:rPr lang="en-US" sz="1400" dirty="0"/>
              <a:t>For each High School Campus in the District</a:t>
            </a:r>
          </a:p>
          <a:p>
            <a:pPr>
              <a:spcBef>
                <a:spcPts val="1200"/>
              </a:spcBef>
              <a:buFont typeface="+mj-lt"/>
              <a:buAutoNum type="arabicPeriod"/>
            </a:pPr>
            <a:r>
              <a:rPr lang="en-US" sz="1800" dirty="0"/>
              <a:t>2016-17 TAPR Glossary</a:t>
            </a:r>
          </a:p>
          <a:p>
            <a:endParaRPr lang="en-US" sz="1800" dirty="0"/>
          </a:p>
        </p:txBody>
      </p:sp>
      <p:sp>
        <p:nvSpPr>
          <p:cNvPr id="3" name="Title 2"/>
          <p:cNvSpPr>
            <a:spLocks noGrp="1"/>
          </p:cNvSpPr>
          <p:nvPr>
            <p:ph type="title"/>
          </p:nvPr>
        </p:nvSpPr>
        <p:spPr>
          <a:xfrm>
            <a:off x="575556" y="1124744"/>
            <a:ext cx="7956884" cy="864096"/>
          </a:xfrm>
        </p:spPr>
        <p:txBody>
          <a:bodyPr/>
          <a:lstStyle/>
          <a:p>
            <a:r>
              <a:rPr lang="en-US" dirty="0">
                <a:latin typeface="Arial" panose="020B0604020202020204" pitchFamily="34" charset="0"/>
                <a:cs typeface="Arial" panose="020B0604020202020204" pitchFamily="34" charset="0"/>
              </a:rPr>
              <a:t>7 Sections to the Annual Report</a:t>
            </a:r>
          </a:p>
        </p:txBody>
      </p:sp>
      <p:sp>
        <p:nvSpPr>
          <p:cNvPr id="4" name="Title 2"/>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a:t>
            </a:fld>
            <a:endParaRPr lang="hu-HU" dirty="0"/>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5665376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1000"/>
                                        <p:tgtEl>
                                          <p:spTgt spid="2">
                                            <p:txEl>
                                              <p:pRg st="5" end="5"/>
                                            </p:txEl>
                                          </p:spTgt>
                                        </p:tgtEl>
                                      </p:cBhvr>
                                    </p:animEffect>
                                    <p:anim calcmode="lin" valueType="num">
                                      <p:cBhvr>
                                        <p:cTn id="3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1000"/>
                                        <p:tgtEl>
                                          <p:spTgt spid="2">
                                            <p:txEl>
                                              <p:pRg st="6" end="6"/>
                                            </p:txEl>
                                          </p:spTgt>
                                        </p:tgtEl>
                                      </p:cBhvr>
                                    </p:animEffect>
                                    <p:anim calcmode="lin" valueType="num">
                                      <p:cBhvr>
                                        <p:cTn id="4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
                                            <p:txEl>
                                              <p:pRg st="7" end="7"/>
                                            </p:txEl>
                                          </p:spTgt>
                                        </p:tgtEl>
                                        <p:attrNameLst>
                                          <p:attrName>style.visibility</p:attrName>
                                        </p:attrNameLst>
                                      </p:cBhvr>
                                      <p:to>
                                        <p:strVal val="visible"/>
                                      </p:to>
                                    </p:set>
                                    <p:animEffect transition="in" filter="fade">
                                      <p:cBhvr>
                                        <p:cTn id="52" dur="1000"/>
                                        <p:tgtEl>
                                          <p:spTgt spid="2">
                                            <p:txEl>
                                              <p:pRg st="7" end="7"/>
                                            </p:txEl>
                                          </p:spTgt>
                                        </p:tgtEl>
                                      </p:cBhvr>
                                    </p:animEffect>
                                    <p:anim calcmode="lin" valueType="num">
                                      <p:cBhvr>
                                        <p:cTn id="5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
                                            <p:txEl>
                                              <p:pRg st="8" end="8"/>
                                            </p:txEl>
                                          </p:spTgt>
                                        </p:tgtEl>
                                        <p:attrNameLst>
                                          <p:attrName>style.visibility</p:attrName>
                                        </p:attrNameLst>
                                      </p:cBhvr>
                                      <p:to>
                                        <p:strVal val="visible"/>
                                      </p:to>
                                    </p:set>
                                    <p:animEffect transition="in" filter="fade">
                                      <p:cBhvr>
                                        <p:cTn id="57" dur="1000"/>
                                        <p:tgtEl>
                                          <p:spTgt spid="2">
                                            <p:txEl>
                                              <p:pRg st="8" end="8"/>
                                            </p:txEl>
                                          </p:spTgt>
                                        </p:tgtEl>
                                      </p:cBhvr>
                                    </p:animEffect>
                                    <p:anim calcmode="lin" valueType="num">
                                      <p:cBhvr>
                                        <p:cTn id="5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2">
                                            <p:txEl>
                                              <p:pRg st="9" end="9"/>
                                            </p:txEl>
                                          </p:spTgt>
                                        </p:tgtEl>
                                        <p:attrNameLst>
                                          <p:attrName>style.visibility</p:attrName>
                                        </p:attrNameLst>
                                      </p:cBhvr>
                                      <p:to>
                                        <p:strVal val="visible"/>
                                      </p:to>
                                    </p:set>
                                    <p:animEffect transition="in" filter="fade">
                                      <p:cBhvr>
                                        <p:cTn id="64" dur="1000"/>
                                        <p:tgtEl>
                                          <p:spTgt spid="2">
                                            <p:txEl>
                                              <p:pRg st="9" end="9"/>
                                            </p:txEl>
                                          </p:spTgt>
                                        </p:tgtEl>
                                      </p:cBhvr>
                                    </p:animEffect>
                                    <p:anim calcmode="lin" valueType="num">
                                      <p:cBhvr>
                                        <p:cTn id="65"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6"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1835200"/>
            <a:ext cx="8113000" cy="1449784"/>
          </a:xfrm>
        </p:spPr>
        <p:txBody>
          <a:bodyPr>
            <a:normAutofit/>
          </a:bodyPr>
          <a:lstStyle/>
          <a:p>
            <a:r>
              <a:rPr lang="en-US" sz="1800" dirty="0"/>
              <a:t>Compiled by TEA for every district and campus using PEIMS and Student Assessment Data</a:t>
            </a:r>
          </a:p>
          <a:p>
            <a:r>
              <a:rPr lang="en-US" sz="1800" b="1" dirty="0"/>
              <a:t>Significant changes in 2016-17 TAPR</a:t>
            </a:r>
          </a:p>
          <a:p>
            <a:pPr lvl="1">
              <a:spcBef>
                <a:spcPts val="300"/>
              </a:spcBef>
            </a:pPr>
            <a:r>
              <a:rPr lang="en-US" sz="1400" b="1" dirty="0"/>
              <a:t>New terminology: STAAR Performance Level Descriptors</a:t>
            </a:r>
            <a:endParaRPr lang="en-US" sz="1400"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4</a:t>
            </a:fld>
            <a:endParaRPr lang="hu-HU" dirty="0"/>
          </a:p>
        </p:txBody>
      </p:sp>
      <p:sp>
        <p:nvSpPr>
          <p:cNvPr id="9" name="Title 2"/>
          <p:cNvSpPr>
            <a:spLocks noGrp="1"/>
          </p:cNvSpPr>
          <p:nvPr>
            <p:ph type="title"/>
          </p:nvPr>
        </p:nvSpPr>
        <p:spPr>
          <a:xfrm>
            <a:off x="467544" y="980728"/>
            <a:ext cx="8686800" cy="936104"/>
          </a:xfrm>
        </p:spPr>
        <p:txBody>
          <a:bodyPr/>
          <a:lstStyle/>
          <a:p>
            <a:pPr marL="573088" indent="-573088"/>
            <a:r>
              <a:rPr lang="en-US" sz="2600" dirty="0">
                <a:latin typeface="Arial" panose="020B0604020202020204" pitchFamily="34" charset="0"/>
                <a:cs typeface="Arial" panose="020B0604020202020204" pitchFamily="34" charset="0"/>
              </a:rPr>
              <a:t>1.	2016-17 Texas Academic Performance Report (TAPR)</a:t>
            </a:r>
          </a:p>
        </p:txBody>
      </p:sp>
      <p:sp>
        <p:nvSpPr>
          <p:cNvPr id="11" name="Title 2">
            <a:extLst>
              <a:ext uri="{FF2B5EF4-FFF2-40B4-BE49-F238E27FC236}">
                <a16:creationId xmlns:a16="http://schemas.microsoft.com/office/drawing/2014/main" id="{C3AE2E7A-EEE2-4809-972C-10D8FC4D016F}"/>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aphicFrame>
        <p:nvGraphicFramePr>
          <p:cNvPr id="3" name="Table 2">
            <a:extLst>
              <a:ext uri="{FF2B5EF4-FFF2-40B4-BE49-F238E27FC236}">
                <a16:creationId xmlns:a16="http://schemas.microsoft.com/office/drawing/2014/main" id="{325DC65A-3779-4623-A6A2-F2F75421E42A}"/>
              </a:ext>
            </a:extLst>
          </p:cNvPr>
          <p:cNvGraphicFramePr>
            <a:graphicFrameLocks noGrp="1"/>
          </p:cNvGraphicFramePr>
          <p:nvPr>
            <p:extLst>
              <p:ext uri="{D42A27DB-BD31-4B8C-83A1-F6EECF244321}">
                <p14:modId xmlns:p14="http://schemas.microsoft.com/office/powerpoint/2010/main" val="793060191"/>
              </p:ext>
            </p:extLst>
          </p:nvPr>
        </p:nvGraphicFramePr>
        <p:xfrm>
          <a:off x="2244685" y="3205666"/>
          <a:ext cx="5135627" cy="353338"/>
        </p:xfrm>
        <a:graphic>
          <a:graphicData uri="http://schemas.openxmlformats.org/drawingml/2006/table">
            <a:tbl>
              <a:tblPr firstRow="1" bandRow="1">
                <a:tableStyleId>{5C22544A-7EE6-4342-B048-85BDC9FD1C3A}</a:tableStyleId>
              </a:tblPr>
              <a:tblGrid>
                <a:gridCol w="2543339">
                  <a:extLst>
                    <a:ext uri="{9D8B030D-6E8A-4147-A177-3AD203B41FA5}">
                      <a16:colId xmlns:a16="http://schemas.microsoft.com/office/drawing/2014/main" val="1850297337"/>
                    </a:ext>
                  </a:extLst>
                </a:gridCol>
                <a:gridCol w="2592288">
                  <a:extLst>
                    <a:ext uri="{9D8B030D-6E8A-4147-A177-3AD203B41FA5}">
                      <a16:colId xmlns:a16="http://schemas.microsoft.com/office/drawing/2014/main" val="3039054947"/>
                    </a:ext>
                  </a:extLst>
                </a:gridCol>
              </a:tblGrid>
              <a:tr h="353338">
                <a:tc>
                  <a:txBody>
                    <a:bodyPr/>
                    <a:lstStyle/>
                    <a:p>
                      <a:pPr algn="ctr"/>
                      <a:r>
                        <a:rPr lang="en-US" sz="1200" dirty="0"/>
                        <a:t>Terms Used in 2016-17 TAPR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en-US" sz="1200" dirty="0"/>
                        <a:t>Terms Used in 2015-16 TAPR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C440"/>
                    </a:solidFill>
                  </a:tcPr>
                </a:tc>
                <a:extLst>
                  <a:ext uri="{0D108BD9-81ED-4DB2-BD59-A6C34878D82A}">
                    <a16:rowId xmlns:a16="http://schemas.microsoft.com/office/drawing/2014/main" val="3470803242"/>
                  </a:ext>
                </a:extLst>
              </a:tr>
            </a:tbl>
          </a:graphicData>
        </a:graphic>
      </p:graphicFrame>
      <p:graphicFrame>
        <p:nvGraphicFramePr>
          <p:cNvPr id="7" name="Table 6">
            <a:extLst>
              <a:ext uri="{FF2B5EF4-FFF2-40B4-BE49-F238E27FC236}">
                <a16:creationId xmlns:a16="http://schemas.microsoft.com/office/drawing/2014/main" id="{197BAFEB-0990-4F20-B960-C35890E79C97}"/>
              </a:ext>
            </a:extLst>
          </p:cNvPr>
          <p:cNvGraphicFramePr>
            <a:graphicFrameLocks noGrp="1"/>
          </p:cNvGraphicFramePr>
          <p:nvPr>
            <p:extLst>
              <p:ext uri="{D42A27DB-BD31-4B8C-83A1-F6EECF244321}">
                <p14:modId xmlns:p14="http://schemas.microsoft.com/office/powerpoint/2010/main" val="123062962"/>
              </p:ext>
            </p:extLst>
          </p:nvPr>
        </p:nvGraphicFramePr>
        <p:xfrm>
          <a:off x="2244684" y="3559004"/>
          <a:ext cx="5135628" cy="340708"/>
        </p:xfrm>
        <a:graphic>
          <a:graphicData uri="http://schemas.openxmlformats.org/drawingml/2006/table">
            <a:tbl>
              <a:tblPr firstRow="1" bandRow="1">
                <a:tableStyleId>{5C22544A-7EE6-4342-B048-85BDC9FD1C3A}</a:tableStyleId>
              </a:tblPr>
              <a:tblGrid>
                <a:gridCol w="2543340">
                  <a:extLst>
                    <a:ext uri="{9D8B030D-6E8A-4147-A177-3AD203B41FA5}">
                      <a16:colId xmlns:a16="http://schemas.microsoft.com/office/drawing/2014/main" val="1850297337"/>
                    </a:ext>
                  </a:extLst>
                </a:gridCol>
                <a:gridCol w="2592288">
                  <a:extLst>
                    <a:ext uri="{9D8B030D-6E8A-4147-A177-3AD203B41FA5}">
                      <a16:colId xmlns:a16="http://schemas.microsoft.com/office/drawing/2014/main" val="3039054947"/>
                    </a:ext>
                  </a:extLst>
                </a:gridCol>
              </a:tblGrid>
              <a:tr h="340708">
                <a:tc>
                  <a:txBody>
                    <a:bodyPr/>
                    <a:lstStyle/>
                    <a:p>
                      <a:pPr marL="230188" indent="0" algn="l"/>
                      <a:r>
                        <a:rPr lang="en-US" sz="1200" dirty="0">
                          <a:solidFill>
                            <a:schemeClr val="accent1">
                              <a:lumMod val="75000"/>
                            </a:schemeClr>
                          </a:solidFill>
                        </a:rPr>
                        <a:t>Approaches Grade Level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30188" indent="0" algn="l"/>
                      <a:r>
                        <a:rPr lang="en-US" sz="1200" dirty="0">
                          <a:solidFill>
                            <a:schemeClr val="tx1">
                              <a:lumMod val="50000"/>
                              <a:lumOff val="50000"/>
                            </a:schemeClr>
                          </a:solidFill>
                        </a:rPr>
                        <a:t>Level II Satisfactory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0803242"/>
                  </a:ext>
                </a:extLst>
              </a:tr>
            </a:tbl>
          </a:graphicData>
        </a:graphic>
      </p:graphicFrame>
      <p:sp>
        <p:nvSpPr>
          <p:cNvPr id="10" name="Content Placeholder 1">
            <a:extLst>
              <a:ext uri="{FF2B5EF4-FFF2-40B4-BE49-F238E27FC236}">
                <a16:creationId xmlns:a16="http://schemas.microsoft.com/office/drawing/2014/main" id="{2C0F55A2-BA1F-4B8E-92A1-DA8040413AC5}"/>
              </a:ext>
            </a:extLst>
          </p:cNvPr>
          <p:cNvSpPr txBox="1">
            <a:spLocks/>
          </p:cNvSpPr>
          <p:nvPr/>
        </p:nvSpPr>
        <p:spPr bwMode="auto">
          <a:xfrm>
            <a:off x="894331" y="4766107"/>
            <a:ext cx="8113000" cy="131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rmAutofit/>
          </a:bodyPr>
          <a:lstStyle>
            <a:lvl1pPr marL="463550" indent="-463550" algn="l" rtl="0" eaLnBrk="0" fontAlgn="base" hangingPunct="0">
              <a:lnSpc>
                <a:spcPct val="100000"/>
              </a:lnSpc>
              <a:spcBef>
                <a:spcPts val="600"/>
              </a:spcBef>
              <a:spcAft>
                <a:spcPct val="0"/>
              </a:spcAft>
              <a:buFont typeface="Wingdings" pitchFamily="2" charset="2"/>
              <a:buChar char="Ø"/>
              <a:defRPr sz="2800" kern="1200">
                <a:solidFill>
                  <a:srgbClr val="5D5D5D"/>
                </a:solidFill>
                <a:latin typeface="Arial" pitchFamily="34" charset="0"/>
                <a:ea typeface="+mn-ea"/>
                <a:cs typeface="Arial" pitchFamily="34" charset="0"/>
              </a:defRPr>
            </a:lvl1pPr>
            <a:lvl2pPr marL="1030288"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kern="1200">
                <a:solidFill>
                  <a:srgbClr val="5D5D5D"/>
                </a:solidFill>
                <a:latin typeface="Arial" pitchFamily="34" charset="0"/>
                <a:ea typeface="+mn-ea"/>
                <a:cs typeface="Arial" pitchFamily="34" charset="0"/>
              </a:defRPr>
            </a:lvl2pPr>
            <a:lvl3pPr marL="1544638" marR="0" indent="-398463" algn="l" defTabSz="914400" rtl="0" eaLnBrk="0" fontAlgn="base" latinLnBrk="0" hangingPunct="0">
              <a:lnSpc>
                <a:spcPct val="100000"/>
              </a:lnSpc>
              <a:spcBef>
                <a:spcPts val="600"/>
              </a:spcBef>
              <a:spcAft>
                <a:spcPct val="0"/>
              </a:spcAft>
              <a:buClrTx/>
              <a:buSzTx/>
              <a:buFont typeface="Wingdings" pitchFamily="2" charset="2"/>
              <a:buChar char="§"/>
              <a:tabLst/>
              <a:defRPr sz="2400" kern="1200">
                <a:solidFill>
                  <a:srgbClr val="5D5D5D"/>
                </a:solidFill>
                <a:latin typeface="Arial" pitchFamily="34" charset="0"/>
                <a:ea typeface="+mn-ea"/>
                <a:cs typeface="Arial" pitchFamily="34" charset="0"/>
              </a:defRPr>
            </a:lvl3pPr>
            <a:lvl4pPr marL="20605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4pPr>
            <a:lvl5pPr marL="25177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sz="1400" b="1" dirty="0"/>
              <a:t>2 years of STAAR data reported </a:t>
            </a:r>
            <a:endParaRPr lang="en-US" sz="1400" dirty="0"/>
          </a:p>
          <a:p>
            <a:pPr lvl="2">
              <a:spcBef>
                <a:spcPts val="300"/>
              </a:spcBef>
            </a:pPr>
            <a:r>
              <a:rPr lang="en-US" sz="1400" dirty="0"/>
              <a:t>2017</a:t>
            </a:r>
          </a:p>
          <a:p>
            <a:pPr lvl="2">
              <a:spcBef>
                <a:spcPts val="300"/>
              </a:spcBef>
            </a:pPr>
            <a:r>
              <a:rPr lang="en-US" sz="1400" dirty="0"/>
              <a:t>2016</a:t>
            </a:r>
          </a:p>
          <a:p>
            <a:pPr lvl="2">
              <a:spcBef>
                <a:spcPts val="300"/>
              </a:spcBef>
            </a:pPr>
            <a:r>
              <a:rPr lang="en-US" sz="1400" dirty="0"/>
              <a:t>2015-16 TAPR only reported 1 year of data due to significant changes to STAAR from 2014-15 to 2015-16</a:t>
            </a:r>
            <a:endParaRPr lang="en-US" sz="1200" b="1" u="sng" dirty="0"/>
          </a:p>
        </p:txBody>
      </p:sp>
      <p:graphicFrame>
        <p:nvGraphicFramePr>
          <p:cNvPr id="13" name="Table 12">
            <a:extLst>
              <a:ext uri="{FF2B5EF4-FFF2-40B4-BE49-F238E27FC236}">
                <a16:creationId xmlns:a16="http://schemas.microsoft.com/office/drawing/2014/main" id="{25D7B892-30AF-4342-8B40-F76263AE2AD6}"/>
              </a:ext>
            </a:extLst>
          </p:cNvPr>
          <p:cNvGraphicFramePr>
            <a:graphicFrameLocks noGrp="1"/>
          </p:cNvGraphicFramePr>
          <p:nvPr>
            <p:extLst>
              <p:ext uri="{D42A27DB-BD31-4B8C-83A1-F6EECF244321}">
                <p14:modId xmlns:p14="http://schemas.microsoft.com/office/powerpoint/2010/main" val="367680550"/>
              </p:ext>
            </p:extLst>
          </p:nvPr>
        </p:nvGraphicFramePr>
        <p:xfrm>
          <a:off x="2243130" y="3899712"/>
          <a:ext cx="5135628" cy="340708"/>
        </p:xfrm>
        <a:graphic>
          <a:graphicData uri="http://schemas.openxmlformats.org/drawingml/2006/table">
            <a:tbl>
              <a:tblPr firstRow="1" bandRow="1">
                <a:tableStyleId>{5C22544A-7EE6-4342-B048-85BDC9FD1C3A}</a:tableStyleId>
              </a:tblPr>
              <a:tblGrid>
                <a:gridCol w="2543340">
                  <a:extLst>
                    <a:ext uri="{9D8B030D-6E8A-4147-A177-3AD203B41FA5}">
                      <a16:colId xmlns:a16="http://schemas.microsoft.com/office/drawing/2014/main" val="1850297337"/>
                    </a:ext>
                  </a:extLst>
                </a:gridCol>
                <a:gridCol w="2592288">
                  <a:extLst>
                    <a:ext uri="{9D8B030D-6E8A-4147-A177-3AD203B41FA5}">
                      <a16:colId xmlns:a16="http://schemas.microsoft.com/office/drawing/2014/main" val="3039054947"/>
                    </a:ext>
                  </a:extLst>
                </a:gridCol>
              </a:tblGrid>
              <a:tr h="340708">
                <a:tc>
                  <a:txBody>
                    <a:bodyPr/>
                    <a:lstStyle/>
                    <a:p>
                      <a:pPr marL="230188" indent="0" algn="l"/>
                      <a:r>
                        <a:rPr lang="en-US" sz="1200" dirty="0">
                          <a:solidFill>
                            <a:schemeClr val="accent1">
                              <a:lumMod val="75000"/>
                            </a:schemeClr>
                          </a:solidFill>
                        </a:rPr>
                        <a:t>Meets Grade Level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30188" indent="0" algn="l"/>
                      <a:r>
                        <a:rPr lang="en-US" sz="1200" dirty="0">
                          <a:solidFill>
                            <a:schemeClr val="tx1">
                              <a:lumMod val="50000"/>
                              <a:lumOff val="50000"/>
                            </a:schemeClr>
                          </a:solidFill>
                        </a:rPr>
                        <a:t>Level II Postsecondary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0803242"/>
                  </a:ext>
                </a:extLst>
              </a:tr>
            </a:tbl>
          </a:graphicData>
        </a:graphic>
      </p:graphicFrame>
      <p:graphicFrame>
        <p:nvGraphicFramePr>
          <p:cNvPr id="14" name="Table 13">
            <a:extLst>
              <a:ext uri="{FF2B5EF4-FFF2-40B4-BE49-F238E27FC236}">
                <a16:creationId xmlns:a16="http://schemas.microsoft.com/office/drawing/2014/main" id="{2DBD3D13-5D6B-4D57-A3CD-75B3D8546072}"/>
              </a:ext>
            </a:extLst>
          </p:cNvPr>
          <p:cNvGraphicFramePr>
            <a:graphicFrameLocks noGrp="1"/>
          </p:cNvGraphicFramePr>
          <p:nvPr>
            <p:extLst>
              <p:ext uri="{D42A27DB-BD31-4B8C-83A1-F6EECF244321}">
                <p14:modId xmlns:p14="http://schemas.microsoft.com/office/powerpoint/2010/main" val="956039971"/>
              </p:ext>
            </p:extLst>
          </p:nvPr>
        </p:nvGraphicFramePr>
        <p:xfrm>
          <a:off x="2243130" y="4240420"/>
          <a:ext cx="5135628" cy="340708"/>
        </p:xfrm>
        <a:graphic>
          <a:graphicData uri="http://schemas.openxmlformats.org/drawingml/2006/table">
            <a:tbl>
              <a:tblPr firstRow="1" bandRow="1">
                <a:tableStyleId>{5C22544A-7EE6-4342-B048-85BDC9FD1C3A}</a:tableStyleId>
              </a:tblPr>
              <a:tblGrid>
                <a:gridCol w="2543340">
                  <a:extLst>
                    <a:ext uri="{9D8B030D-6E8A-4147-A177-3AD203B41FA5}">
                      <a16:colId xmlns:a16="http://schemas.microsoft.com/office/drawing/2014/main" val="1850297337"/>
                    </a:ext>
                  </a:extLst>
                </a:gridCol>
                <a:gridCol w="2592288">
                  <a:extLst>
                    <a:ext uri="{9D8B030D-6E8A-4147-A177-3AD203B41FA5}">
                      <a16:colId xmlns:a16="http://schemas.microsoft.com/office/drawing/2014/main" val="3039054947"/>
                    </a:ext>
                  </a:extLst>
                </a:gridCol>
              </a:tblGrid>
              <a:tr h="340708">
                <a:tc>
                  <a:txBody>
                    <a:bodyPr/>
                    <a:lstStyle/>
                    <a:p>
                      <a:pPr marL="230188" indent="0" algn="l"/>
                      <a:r>
                        <a:rPr lang="en-US" sz="1200" dirty="0">
                          <a:solidFill>
                            <a:schemeClr val="accent1">
                              <a:lumMod val="75000"/>
                            </a:schemeClr>
                          </a:solidFill>
                        </a:rPr>
                        <a:t>Masters Grade Level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30188" indent="0" algn="l"/>
                      <a:r>
                        <a:rPr lang="en-US" sz="1200" dirty="0">
                          <a:solidFill>
                            <a:schemeClr val="tx1">
                              <a:lumMod val="50000"/>
                              <a:lumOff val="50000"/>
                            </a:schemeClr>
                          </a:solidFill>
                        </a:rPr>
                        <a:t>Level III Advanced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0803242"/>
                  </a:ext>
                </a:extLst>
              </a:tr>
            </a:tbl>
          </a:graphicData>
        </a:graphic>
      </p:graphicFrame>
      <p:pic>
        <p:nvPicPr>
          <p:cNvPr id="15" name="Picture 1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909654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0">
                                            <p:txEl>
                                              <p:pRg st="0" end="0"/>
                                            </p:txEl>
                                          </p:spTgt>
                                        </p:tgtEl>
                                        <p:attrNameLst>
                                          <p:attrName>style.visibility</p:attrName>
                                        </p:attrNameLst>
                                      </p:cBhvr>
                                      <p:to>
                                        <p:strVal val="visible"/>
                                      </p:to>
                                    </p:set>
                                    <p:animEffect transition="in" filter="fade">
                                      <p:cBhvr>
                                        <p:cTn id="48" dur="1000"/>
                                        <p:tgtEl>
                                          <p:spTgt spid="10">
                                            <p:txEl>
                                              <p:pRg st="0" end="0"/>
                                            </p:txEl>
                                          </p:spTgt>
                                        </p:tgtEl>
                                      </p:cBhvr>
                                    </p:animEffect>
                                    <p:anim calcmode="lin" valueType="num">
                                      <p:cBhvr>
                                        <p:cTn id="4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xEl>
                                              <p:pRg st="1" end="1"/>
                                            </p:txEl>
                                          </p:spTgt>
                                        </p:tgtEl>
                                        <p:attrNameLst>
                                          <p:attrName>style.visibility</p:attrName>
                                        </p:attrNameLst>
                                      </p:cBhvr>
                                      <p:to>
                                        <p:strVal val="visible"/>
                                      </p:to>
                                    </p:set>
                                    <p:animEffect transition="in" filter="fade">
                                      <p:cBhvr>
                                        <p:cTn id="53" dur="1000"/>
                                        <p:tgtEl>
                                          <p:spTgt spid="10">
                                            <p:txEl>
                                              <p:pRg st="1" end="1"/>
                                            </p:txEl>
                                          </p:spTgt>
                                        </p:tgtEl>
                                      </p:cBhvr>
                                    </p:animEffect>
                                    <p:anim calcmode="lin" valueType="num">
                                      <p:cBhvr>
                                        <p:cTn id="54"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0">
                                            <p:txEl>
                                              <p:pRg st="2" end="2"/>
                                            </p:txEl>
                                          </p:spTgt>
                                        </p:tgtEl>
                                        <p:attrNameLst>
                                          <p:attrName>style.visibility</p:attrName>
                                        </p:attrNameLst>
                                      </p:cBhvr>
                                      <p:to>
                                        <p:strVal val="visible"/>
                                      </p:to>
                                    </p:set>
                                    <p:animEffect transition="in" filter="fade">
                                      <p:cBhvr>
                                        <p:cTn id="58" dur="1000"/>
                                        <p:tgtEl>
                                          <p:spTgt spid="10">
                                            <p:txEl>
                                              <p:pRg st="2" end="2"/>
                                            </p:txEl>
                                          </p:spTgt>
                                        </p:tgtEl>
                                      </p:cBhvr>
                                    </p:animEffect>
                                    <p:anim calcmode="lin" valueType="num">
                                      <p:cBhvr>
                                        <p:cTn id="5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60"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0">
                                            <p:txEl>
                                              <p:pRg st="3" end="3"/>
                                            </p:txEl>
                                          </p:spTgt>
                                        </p:tgtEl>
                                        <p:attrNameLst>
                                          <p:attrName>style.visibility</p:attrName>
                                        </p:attrNameLst>
                                      </p:cBhvr>
                                      <p:to>
                                        <p:strVal val="visible"/>
                                      </p:to>
                                    </p:set>
                                    <p:animEffect transition="in" filter="fade">
                                      <p:cBhvr>
                                        <p:cTn id="63" dur="1000"/>
                                        <p:tgtEl>
                                          <p:spTgt spid="10">
                                            <p:txEl>
                                              <p:pRg st="3" end="3"/>
                                            </p:txEl>
                                          </p:spTgt>
                                        </p:tgtEl>
                                      </p:cBhvr>
                                    </p:animEffect>
                                    <p:anim calcmode="lin" valueType="num">
                                      <p:cBhvr>
                                        <p:cTn id="64"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0"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1844824"/>
            <a:ext cx="8170508" cy="4511526"/>
          </a:xfrm>
        </p:spPr>
        <p:txBody>
          <a:bodyPr>
            <a:noAutofit/>
          </a:bodyPr>
          <a:lstStyle/>
          <a:p>
            <a:pPr marL="577850">
              <a:spcBef>
                <a:spcPts val="1200"/>
              </a:spcBef>
            </a:pPr>
            <a:r>
              <a:rPr lang="en-US" sz="2400" dirty="0"/>
              <a:t>Organized in 5 parts</a:t>
            </a:r>
          </a:p>
          <a:p>
            <a:pPr marL="1196975" lvl="1" indent="-512763">
              <a:spcBef>
                <a:spcPts val="1200"/>
              </a:spcBef>
              <a:buFont typeface="+mj-lt"/>
              <a:buAutoNum type="romanUcPeriod"/>
            </a:pPr>
            <a:r>
              <a:rPr lang="en-US" sz="2000" b="1" dirty="0" smtClean="0"/>
              <a:t>Accountability Ratings</a:t>
            </a:r>
            <a:endParaRPr lang="en-US" sz="2000" b="1" dirty="0"/>
          </a:p>
          <a:p>
            <a:pPr marL="1657350" lvl="2" indent="-400050">
              <a:spcBef>
                <a:spcPts val="300"/>
              </a:spcBef>
            </a:pPr>
            <a:r>
              <a:rPr lang="en-US" sz="1600" dirty="0"/>
              <a:t>2017 Accountability Rating</a:t>
            </a:r>
          </a:p>
          <a:p>
            <a:pPr marL="1657350" lvl="2" indent="-400050">
              <a:spcBef>
                <a:spcPts val="300"/>
              </a:spcBef>
            </a:pPr>
            <a:r>
              <a:rPr lang="en-US" sz="1600" dirty="0" smtClean="0"/>
              <a:t>2017 </a:t>
            </a:r>
            <a:r>
              <a:rPr lang="en-US" sz="1600" dirty="0"/>
              <a:t>Distinction </a:t>
            </a:r>
            <a:r>
              <a:rPr lang="en-US" sz="1600" dirty="0" smtClean="0"/>
              <a:t>Designations</a:t>
            </a:r>
          </a:p>
          <a:p>
            <a:pPr marL="1657350" lvl="2" indent="-400050">
              <a:spcBef>
                <a:spcPts val="300"/>
              </a:spcBef>
            </a:pPr>
            <a:r>
              <a:rPr lang="en-US" sz="1600" dirty="0"/>
              <a:t>2017 Special Education Determination Status (District only</a:t>
            </a:r>
            <a:r>
              <a:rPr lang="en-US" sz="1600" dirty="0" smtClean="0"/>
              <a:t>)</a:t>
            </a:r>
            <a:endParaRPr lang="en-US" sz="1600" dirty="0"/>
          </a:p>
          <a:p>
            <a:pPr marL="1196975" lvl="1" indent="-512763">
              <a:spcBef>
                <a:spcPts val="1200"/>
              </a:spcBef>
              <a:buFont typeface="+mj-lt"/>
              <a:buAutoNum type="romanUcPeriod"/>
            </a:pPr>
            <a:r>
              <a:rPr lang="en-US" sz="2000" b="1" dirty="0"/>
              <a:t>2016-17 Performance</a:t>
            </a:r>
          </a:p>
          <a:p>
            <a:pPr marL="1196975" lvl="1" indent="-512763">
              <a:spcBef>
                <a:spcPts val="1200"/>
              </a:spcBef>
              <a:buFont typeface="+mj-lt"/>
              <a:buAutoNum type="romanUcPeriod"/>
            </a:pPr>
            <a:r>
              <a:rPr lang="en-US" sz="2000" b="1" dirty="0"/>
              <a:t>2016-17 Participation</a:t>
            </a:r>
          </a:p>
          <a:p>
            <a:pPr marL="1196975" lvl="1" indent="-512763">
              <a:spcBef>
                <a:spcPts val="1200"/>
              </a:spcBef>
              <a:buFont typeface="+mj-lt"/>
              <a:buAutoNum type="romanUcPeriod"/>
            </a:pPr>
            <a:r>
              <a:rPr lang="en-US" sz="2000" b="1" dirty="0"/>
              <a:t>2016-17 Attendance and Postsecondary Readiness</a:t>
            </a:r>
          </a:p>
          <a:p>
            <a:pPr marL="1657350" lvl="2" indent="-400050">
              <a:spcBef>
                <a:spcPts val="300"/>
              </a:spcBef>
            </a:pPr>
            <a:r>
              <a:rPr lang="en-US" sz="1600" b="1" i="1" dirty="0"/>
              <a:t>Data are reported for 2015-16 and 2014-15, NOT 2016-17</a:t>
            </a:r>
          </a:p>
          <a:p>
            <a:pPr marL="1196975" lvl="1" indent="-512763">
              <a:spcBef>
                <a:spcPts val="1200"/>
              </a:spcBef>
              <a:buFont typeface="+mj-lt"/>
              <a:buAutoNum type="romanUcPeriod"/>
            </a:pPr>
            <a:r>
              <a:rPr lang="en-US" sz="2000" b="1" dirty="0"/>
              <a:t>2016-17 Profile</a:t>
            </a:r>
          </a:p>
          <a:p>
            <a:pPr marL="0" indent="0">
              <a:buNone/>
            </a:pPr>
            <a:endParaRPr lang="en-US" sz="1800" dirty="0"/>
          </a:p>
        </p:txBody>
      </p:sp>
      <p:sp>
        <p:nvSpPr>
          <p:cNvPr id="3" name="Title 2"/>
          <p:cNvSpPr>
            <a:spLocks noGrp="1"/>
          </p:cNvSpPr>
          <p:nvPr>
            <p:ph type="title"/>
          </p:nvPr>
        </p:nvSpPr>
        <p:spPr>
          <a:xfrm>
            <a:off x="467544" y="1052736"/>
            <a:ext cx="8676456" cy="792088"/>
          </a:xfrm>
        </p:spPr>
        <p:txBody>
          <a:bodyPr/>
          <a:lstStyle/>
          <a:p>
            <a:pPr marL="573088" indent="-573088"/>
            <a:r>
              <a:rPr lang="en-US" sz="2600" dirty="0">
                <a:latin typeface="Arial" panose="020B0604020202020204" pitchFamily="34" charset="0"/>
                <a:cs typeface="Arial" panose="020B0604020202020204" pitchFamily="34" charset="0"/>
              </a:rPr>
              <a:t>1.	2016-17 </a:t>
            </a:r>
            <a:r>
              <a:rPr lang="en-US" sz="2600" dirty="0" smtClean="0">
                <a:latin typeface="Arial" panose="020B0604020202020204" pitchFamily="34" charset="0"/>
                <a:cs typeface="Arial" panose="020B0604020202020204" pitchFamily="34" charset="0"/>
              </a:rPr>
              <a:t>Texas Academic Performance Report (TAPR)</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4790598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fade">
                                      <p:cBhvr>
                                        <p:cTn id="50" dur="1000"/>
                                        <p:tgtEl>
                                          <p:spTgt spid="2">
                                            <p:txEl>
                                              <p:pRg st="7" end="7"/>
                                            </p:txEl>
                                          </p:spTgt>
                                        </p:tgtEl>
                                      </p:cBhvr>
                                    </p:animEffect>
                                    <p:anim calcmode="lin" valueType="num">
                                      <p:cBhvr>
                                        <p:cTn id="51"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2">
                                            <p:txEl>
                                              <p:pRg st="7" end="7"/>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fade">
                                      <p:cBhvr>
                                        <p:cTn id="55" dur="1000"/>
                                        <p:tgtEl>
                                          <p:spTgt spid="2">
                                            <p:txEl>
                                              <p:pRg st="8" end="8"/>
                                            </p:txEl>
                                          </p:spTgt>
                                        </p:tgtEl>
                                      </p:cBhvr>
                                    </p:animEffect>
                                    <p:anim calcmode="lin" valueType="num">
                                      <p:cBhvr>
                                        <p:cTn id="5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
                                            <p:txEl>
                                              <p:pRg st="9" end="9"/>
                                            </p:txEl>
                                          </p:spTgt>
                                        </p:tgtEl>
                                        <p:attrNameLst>
                                          <p:attrName>style.visibility</p:attrName>
                                        </p:attrNameLst>
                                      </p:cBhvr>
                                      <p:to>
                                        <p:strVal val="visible"/>
                                      </p:to>
                                    </p:set>
                                    <p:animEffect transition="in" filter="fade">
                                      <p:cBhvr>
                                        <p:cTn id="62" dur="1000"/>
                                        <p:tgtEl>
                                          <p:spTgt spid="2">
                                            <p:txEl>
                                              <p:pRg st="9" end="9"/>
                                            </p:txEl>
                                          </p:spTgt>
                                        </p:tgtEl>
                                      </p:cBhvr>
                                    </p:animEffect>
                                    <p:anim calcmode="lin" valueType="num">
                                      <p:cBhvr>
                                        <p:cTn id="6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700808"/>
            <a:ext cx="8372890" cy="4447009"/>
          </a:xfrm>
        </p:spPr>
        <p:txBody>
          <a:bodyPr>
            <a:noAutofit/>
          </a:bodyPr>
          <a:lstStyle/>
          <a:p>
            <a:r>
              <a:rPr lang="en-US" sz="2000" b="1" dirty="0"/>
              <a:t>Part II: 2016-17 Performance</a:t>
            </a:r>
          </a:p>
          <a:p>
            <a:pPr lvl="1">
              <a:spcBef>
                <a:spcPts val="900"/>
              </a:spcBef>
            </a:pPr>
            <a:r>
              <a:rPr lang="en-US" sz="1600" dirty="0"/>
              <a:t>STAAR Performance by </a:t>
            </a:r>
            <a:r>
              <a:rPr lang="en-US" sz="1600" b="1" dirty="0"/>
              <a:t>assessment</a:t>
            </a:r>
            <a:r>
              <a:rPr lang="en-US" sz="1600" dirty="0"/>
              <a:t>*</a:t>
            </a:r>
          </a:p>
          <a:p>
            <a:pPr lvl="2">
              <a:spcBef>
                <a:spcPts val="300"/>
              </a:spcBef>
            </a:pPr>
            <a:r>
              <a:rPr lang="en-US" sz="1400" dirty="0"/>
              <a:t>% at </a:t>
            </a:r>
            <a:r>
              <a:rPr lang="en-US" sz="1400" b="1" dirty="0"/>
              <a:t>Approaches Grade Level or Above</a:t>
            </a:r>
            <a:endParaRPr lang="en-US" sz="1400" dirty="0"/>
          </a:p>
          <a:p>
            <a:pPr lvl="1"/>
            <a:r>
              <a:rPr lang="en-US" sz="1600" dirty="0"/>
              <a:t>STAAR Performance by </a:t>
            </a:r>
            <a:r>
              <a:rPr lang="en-US" sz="1600" b="1" dirty="0"/>
              <a:t>subject area </a:t>
            </a:r>
            <a:r>
              <a:rPr lang="en-US" sz="1600" dirty="0"/>
              <a:t>(all grades)</a:t>
            </a:r>
          </a:p>
          <a:p>
            <a:pPr lvl="2">
              <a:spcBef>
                <a:spcPts val="300"/>
              </a:spcBef>
            </a:pPr>
            <a:r>
              <a:rPr lang="en-US" sz="1400" dirty="0"/>
              <a:t>% at </a:t>
            </a:r>
            <a:r>
              <a:rPr lang="en-US" sz="1400" b="1" dirty="0"/>
              <a:t>Approaches Grade Level or Above</a:t>
            </a:r>
          </a:p>
          <a:p>
            <a:pPr lvl="2">
              <a:spcBef>
                <a:spcPts val="300"/>
              </a:spcBef>
            </a:pPr>
            <a:r>
              <a:rPr lang="en-US" sz="1400" dirty="0"/>
              <a:t>% at </a:t>
            </a:r>
            <a:r>
              <a:rPr lang="en-US" sz="1400" b="1" dirty="0"/>
              <a:t>Meets Grade Level or Above</a:t>
            </a:r>
            <a:endParaRPr lang="en-US" sz="1400" dirty="0"/>
          </a:p>
          <a:p>
            <a:pPr lvl="2">
              <a:spcBef>
                <a:spcPts val="300"/>
              </a:spcBef>
            </a:pPr>
            <a:r>
              <a:rPr lang="en-US" sz="1400" dirty="0"/>
              <a:t>% at </a:t>
            </a:r>
            <a:r>
              <a:rPr lang="en-US" sz="1400" b="1" dirty="0"/>
              <a:t>Masters Grade Level</a:t>
            </a:r>
            <a:endParaRPr lang="en-US" sz="1400" dirty="0"/>
          </a:p>
          <a:p>
            <a:pPr lvl="1"/>
            <a:r>
              <a:rPr lang="en-US" sz="1600" dirty="0"/>
              <a:t>STAAR Progress in Reading and Math (all grades)</a:t>
            </a:r>
          </a:p>
          <a:p>
            <a:pPr lvl="2">
              <a:spcBef>
                <a:spcPts val="300"/>
              </a:spcBef>
            </a:pPr>
            <a:r>
              <a:rPr lang="en-US" sz="1400" dirty="0"/>
              <a:t>% </a:t>
            </a:r>
            <a:r>
              <a:rPr lang="en-US" sz="1400" b="1" dirty="0"/>
              <a:t>Met or Exceeded Progress</a:t>
            </a:r>
            <a:endParaRPr lang="en-US" sz="1400" dirty="0"/>
          </a:p>
          <a:p>
            <a:pPr lvl="2">
              <a:spcBef>
                <a:spcPts val="300"/>
              </a:spcBef>
            </a:pPr>
            <a:r>
              <a:rPr lang="en-US" sz="1400" dirty="0"/>
              <a:t>% </a:t>
            </a:r>
            <a:r>
              <a:rPr lang="en-US" sz="1400" b="1" dirty="0"/>
              <a:t>Exceeded Progress </a:t>
            </a:r>
            <a:endParaRPr lang="en-US" sz="1600" dirty="0"/>
          </a:p>
          <a:p>
            <a:pPr lvl="1"/>
            <a:r>
              <a:rPr lang="en-US" sz="1600" dirty="0"/>
              <a:t>Includes STAAR results from “</a:t>
            </a:r>
            <a:r>
              <a:rPr lang="en-US" sz="1600" b="1" dirty="0"/>
              <a:t>2017 Accountability Year</a:t>
            </a:r>
            <a:r>
              <a:rPr lang="en-US" sz="1600" dirty="0"/>
              <a:t>”</a:t>
            </a:r>
          </a:p>
          <a:p>
            <a:pPr lvl="1">
              <a:spcBef>
                <a:spcPts val="1200"/>
              </a:spcBef>
            </a:pPr>
            <a:endParaRPr lang="en-US" sz="800" dirty="0"/>
          </a:p>
          <a:p>
            <a:pPr lvl="1">
              <a:spcBef>
                <a:spcPts val="1200"/>
              </a:spcBef>
            </a:pPr>
            <a:r>
              <a:rPr lang="en-US" sz="1600" dirty="0"/>
              <a:t>Only includes results for students in the “</a:t>
            </a:r>
            <a:r>
              <a:rPr lang="en-US" sz="1600" b="1" dirty="0"/>
              <a:t>accountability subset</a:t>
            </a:r>
            <a:r>
              <a:rPr lang="en-US" sz="1600" dirty="0"/>
              <a:t>”</a:t>
            </a:r>
          </a:p>
          <a:p>
            <a:pPr lvl="2">
              <a:spcBef>
                <a:spcPts val="300"/>
              </a:spcBef>
            </a:pPr>
            <a:r>
              <a:rPr lang="en-US" sz="1400" dirty="0"/>
              <a:t>Students taking assessments who were enrolled in the district/campus on the preceding fall snapshot date (last Friday of October)</a:t>
            </a:r>
          </a:p>
          <a:p>
            <a:pPr lvl="2">
              <a:spcBef>
                <a:spcPts val="300"/>
              </a:spcBef>
            </a:pPr>
            <a:endParaRPr lang="en-US" sz="1400" dirty="0"/>
          </a:p>
          <a:p>
            <a:endParaRPr lang="en-US" sz="1800" dirty="0"/>
          </a:p>
        </p:txBody>
      </p:sp>
      <p:sp>
        <p:nvSpPr>
          <p:cNvPr id="3" name="Title 2"/>
          <p:cNvSpPr>
            <a:spLocks noGrp="1"/>
          </p:cNvSpPr>
          <p:nvPr>
            <p:ph type="title"/>
          </p:nvPr>
        </p:nvSpPr>
        <p:spPr>
          <a:xfrm>
            <a:off x="467544" y="908720"/>
            <a:ext cx="8686800" cy="936104"/>
          </a:xfrm>
        </p:spPr>
        <p:txBody>
          <a:bodyPr/>
          <a:lstStyle/>
          <a:p>
            <a:pPr marL="573088" indent="-573088"/>
            <a:r>
              <a:rPr lang="en-US" sz="2600" dirty="0">
                <a:latin typeface="Arial" panose="020B0604020202020204" pitchFamily="34" charset="0"/>
                <a:cs typeface="Arial" panose="020B0604020202020204" pitchFamily="34" charset="0"/>
              </a:rPr>
              <a:t>1.	2016-17 Texas Academic Performance Report (TAPR)</a:t>
            </a:r>
          </a:p>
        </p:txBody>
      </p:sp>
      <p:sp>
        <p:nvSpPr>
          <p:cNvPr id="5" name="Slide Number Placeholder 4"/>
          <p:cNvSpPr>
            <a:spLocks noGrp="1"/>
          </p:cNvSpPr>
          <p:nvPr>
            <p:ph type="sldNum" sz="quarter" idx="12"/>
          </p:nvPr>
        </p:nvSpPr>
        <p:spPr>
          <a:xfrm>
            <a:off x="6553200" y="6266855"/>
            <a:ext cx="2133600" cy="365125"/>
          </a:xfrm>
        </p:spPr>
        <p:txBody>
          <a:bodyPr/>
          <a:lstStyle/>
          <a:p>
            <a:pPr>
              <a:defRPr/>
            </a:pPr>
            <a:fld id="{C88EA8D6-669F-4CB8-BF46-F65FE868643E}" type="slidenum">
              <a:rPr lang="hu-HU" smtClean="0"/>
              <a:pPr>
                <a:defRPr/>
              </a:pPr>
              <a:t>6</a:t>
            </a:fld>
            <a:endParaRPr lang="hu-HU" dirty="0"/>
          </a:p>
        </p:txBody>
      </p:sp>
      <p:sp>
        <p:nvSpPr>
          <p:cNvPr id="6" name="Content Placeholder 1"/>
          <p:cNvSpPr txBox="1">
            <a:spLocks/>
          </p:cNvSpPr>
          <p:nvPr/>
        </p:nvSpPr>
        <p:spPr bwMode="auto">
          <a:xfrm>
            <a:off x="971600" y="6168634"/>
            <a:ext cx="6084066" cy="67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prstTxWarp prst="textNoShape">
              <a:avLst/>
            </a:prstTxWarp>
            <a:noAutofit/>
          </a:bodyPr>
          <a:lstStyle>
            <a:lvl1pPr marL="463550" indent="-463550" algn="l" rtl="0" eaLnBrk="0" fontAlgn="base" hangingPunct="0">
              <a:lnSpc>
                <a:spcPct val="100000"/>
              </a:lnSpc>
              <a:spcBef>
                <a:spcPts val="600"/>
              </a:spcBef>
              <a:spcAft>
                <a:spcPct val="0"/>
              </a:spcAft>
              <a:buFont typeface="Wingdings" pitchFamily="2" charset="2"/>
              <a:buChar char="Ø"/>
              <a:defRPr sz="2800" kern="1200">
                <a:solidFill>
                  <a:srgbClr val="5D5D5D"/>
                </a:solidFill>
                <a:latin typeface="Arial" pitchFamily="34" charset="0"/>
                <a:ea typeface="+mn-ea"/>
                <a:cs typeface="Arial" pitchFamily="34" charset="0"/>
              </a:defRPr>
            </a:lvl1pPr>
            <a:lvl2pPr marL="914400"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kern="1200">
                <a:solidFill>
                  <a:srgbClr val="5D5D5D"/>
                </a:solidFill>
                <a:latin typeface="Arial" pitchFamily="34" charset="0"/>
                <a:ea typeface="+mn-ea"/>
                <a:cs typeface="Arial" pitchFamily="34" charset="0"/>
              </a:defRPr>
            </a:lvl2pPr>
            <a:lvl3pPr marL="1377950" marR="0" indent="-463550" algn="l" defTabSz="914400" rtl="0" eaLnBrk="0" fontAlgn="base" latinLnBrk="0" hangingPunct="0">
              <a:lnSpc>
                <a:spcPct val="100000"/>
              </a:lnSpc>
              <a:spcBef>
                <a:spcPts val="600"/>
              </a:spcBef>
              <a:spcAft>
                <a:spcPct val="0"/>
              </a:spcAft>
              <a:buClrTx/>
              <a:buSzTx/>
              <a:buFont typeface="Wingdings" pitchFamily="2" charset="2"/>
              <a:buChar char="§"/>
              <a:tabLst/>
              <a:defRPr sz="2400" kern="1200">
                <a:solidFill>
                  <a:srgbClr val="5D5D5D"/>
                </a:solidFill>
                <a:latin typeface="Arial" pitchFamily="34" charset="0"/>
                <a:ea typeface="+mn-ea"/>
                <a:cs typeface="Arial" pitchFamily="34" charset="0"/>
              </a:defRPr>
            </a:lvl3pPr>
            <a:lvl4pPr marL="1828800" marR="0" indent="-45720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4pPr>
            <a:lvl5pPr marL="2292350" marR="0" indent="-46355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1313" indent="-341313">
              <a:spcBef>
                <a:spcPts val="0"/>
              </a:spcBef>
              <a:buNone/>
            </a:pPr>
            <a:r>
              <a:rPr lang="en-US" sz="1400" b="1" i="1" dirty="0">
                <a:solidFill>
                  <a:schemeClr val="bg1"/>
                </a:solidFill>
              </a:rPr>
              <a:t>*  </a:t>
            </a:r>
            <a:r>
              <a:rPr lang="en-US" sz="1050" i="1" dirty="0">
                <a:solidFill>
                  <a:schemeClr val="bg1"/>
                </a:solidFill>
              </a:rPr>
              <a:t>	</a:t>
            </a:r>
            <a:r>
              <a:rPr lang="en-US" sz="1100" i="1" dirty="0">
                <a:solidFill>
                  <a:schemeClr val="bg1"/>
                </a:solidFill>
              </a:rPr>
              <a:t>Student results are grouped based on the assessment taken, not the grade level of the student.  For example, an 8</a:t>
            </a:r>
            <a:r>
              <a:rPr lang="en-US" sz="1100" i="1" baseline="30000" dirty="0">
                <a:solidFill>
                  <a:schemeClr val="bg1"/>
                </a:solidFill>
              </a:rPr>
              <a:t>th</a:t>
            </a:r>
            <a:r>
              <a:rPr lang="en-US" sz="1100" i="1" dirty="0">
                <a:solidFill>
                  <a:schemeClr val="bg1"/>
                </a:solidFill>
              </a:rPr>
              <a:t> grader who took the Algebra I EOC is included in the Algebra I EOC results, not the Grade 8 Math results.</a:t>
            </a:r>
            <a:endParaRPr lang="en-US" sz="1600" i="1"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70815694"/>
              </p:ext>
            </p:extLst>
          </p:nvPr>
        </p:nvGraphicFramePr>
        <p:xfrm>
          <a:off x="1567626" y="4941168"/>
          <a:ext cx="7416824" cy="288032"/>
        </p:xfrm>
        <a:graphic>
          <a:graphicData uri="http://schemas.openxmlformats.org/drawingml/2006/table">
            <a:tbl>
              <a:tblPr firstRow="1" bandRow="1">
                <a:tableStyleId>{5C22544A-7EE6-4342-B048-85BDC9FD1C3A}</a:tableStyleId>
              </a:tblPr>
              <a:tblGrid>
                <a:gridCol w="1792941">
                  <a:extLst>
                    <a:ext uri="{9D8B030D-6E8A-4147-A177-3AD203B41FA5}">
                      <a16:colId xmlns:a16="http://schemas.microsoft.com/office/drawing/2014/main" val="20000"/>
                    </a:ext>
                  </a:extLst>
                </a:gridCol>
                <a:gridCol w="2053224">
                  <a:extLst>
                    <a:ext uri="{9D8B030D-6E8A-4147-A177-3AD203B41FA5}">
                      <a16:colId xmlns:a16="http://schemas.microsoft.com/office/drawing/2014/main" val="20001"/>
                    </a:ext>
                  </a:extLst>
                </a:gridCol>
                <a:gridCol w="3570659">
                  <a:extLst>
                    <a:ext uri="{9D8B030D-6E8A-4147-A177-3AD203B41FA5}">
                      <a16:colId xmlns:a16="http://schemas.microsoft.com/office/drawing/2014/main" val="20002"/>
                    </a:ext>
                  </a:extLst>
                </a:gridCol>
              </a:tblGrid>
              <a:tr h="288032">
                <a:tc>
                  <a:txBody>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Arial" panose="020B0604020202020204" pitchFamily="34" charset="0"/>
                          <a:cs typeface="Arial" panose="020B0604020202020204" pitchFamily="34" charset="0"/>
                        </a:rPr>
                        <a:t>Summer 2016 EOCs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Arial" panose="020B0604020202020204" pitchFamily="34" charset="0"/>
                          <a:cs typeface="Arial" panose="020B0604020202020204" pitchFamily="34" charset="0"/>
                        </a:rPr>
                        <a:t>December 2016 EOCs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2" indent="0" algn="ctr">
                        <a:spcBef>
                          <a:spcPts val="300"/>
                        </a:spcBef>
                      </a:pPr>
                      <a:r>
                        <a:rPr lang="en-US" sz="1100" b="0" dirty="0">
                          <a:solidFill>
                            <a:schemeClr val="tx1"/>
                          </a:solidFill>
                          <a:latin typeface="Arial" panose="020B0604020202020204" pitchFamily="34" charset="0"/>
                          <a:cs typeface="Arial" panose="020B0604020202020204" pitchFamily="34" charset="0"/>
                        </a:rPr>
                        <a:t>Spring 2017 EOCs and Grades 3-8 assessments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0" name="Title 2">
            <a:extLst>
              <a:ext uri="{FF2B5EF4-FFF2-40B4-BE49-F238E27FC236}">
                <a16:creationId xmlns:a16="http://schemas.microsoft.com/office/drawing/2014/main" id="{1941860A-2019-41DA-89F3-26E7C7721530}"/>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9" name="Picture 8"/>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8741319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
                                            <p:txEl>
                                              <p:pRg st="8" end="8"/>
                                            </p:txEl>
                                          </p:spTgt>
                                        </p:tgtEl>
                                        <p:attrNameLst>
                                          <p:attrName>style.visibility</p:attrName>
                                        </p:attrNameLst>
                                      </p:cBhvr>
                                      <p:to>
                                        <p:strVal val="visible"/>
                                      </p:to>
                                    </p:set>
                                    <p:animEffect transition="in" filter="fade">
                                      <p:cBhvr>
                                        <p:cTn id="61" dur="1000"/>
                                        <p:tgtEl>
                                          <p:spTgt spid="2">
                                            <p:txEl>
                                              <p:pRg st="8" end="8"/>
                                            </p:txEl>
                                          </p:spTgt>
                                        </p:tgtEl>
                                      </p:cBhvr>
                                    </p:animEffect>
                                    <p:anim calcmode="lin" valueType="num">
                                      <p:cBhvr>
                                        <p:cTn id="6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63" dur="1000" fill="hold"/>
                                        <p:tgtEl>
                                          <p:spTgt spid="2">
                                            <p:txEl>
                                              <p:pRg st="8" end="8"/>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
                                            <p:txEl>
                                              <p:pRg st="9" end="9"/>
                                            </p:txEl>
                                          </p:spTgt>
                                        </p:tgtEl>
                                        <p:attrNameLst>
                                          <p:attrName>style.visibility</p:attrName>
                                        </p:attrNameLst>
                                      </p:cBhvr>
                                      <p:to>
                                        <p:strVal val="visible"/>
                                      </p:to>
                                    </p:set>
                                    <p:animEffect transition="in" filter="fade">
                                      <p:cBhvr>
                                        <p:cTn id="66" dur="1000"/>
                                        <p:tgtEl>
                                          <p:spTgt spid="2">
                                            <p:txEl>
                                              <p:pRg st="9" end="9"/>
                                            </p:txEl>
                                          </p:spTgt>
                                        </p:tgtEl>
                                      </p:cBhvr>
                                    </p:animEffect>
                                    <p:anim calcmode="lin" valueType="num">
                                      <p:cBhvr>
                                        <p:cTn id="67"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8"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2">
                                            <p:txEl>
                                              <p:pRg st="10" end="10"/>
                                            </p:txEl>
                                          </p:spTgt>
                                        </p:tgtEl>
                                        <p:attrNameLst>
                                          <p:attrName>style.visibility</p:attrName>
                                        </p:attrNameLst>
                                      </p:cBhvr>
                                      <p:to>
                                        <p:strVal val="visible"/>
                                      </p:to>
                                    </p:set>
                                    <p:animEffect transition="in" filter="fade">
                                      <p:cBhvr>
                                        <p:cTn id="73" dur="1000"/>
                                        <p:tgtEl>
                                          <p:spTgt spid="2">
                                            <p:txEl>
                                              <p:pRg st="10" end="10"/>
                                            </p:txEl>
                                          </p:spTgt>
                                        </p:tgtEl>
                                      </p:cBhvr>
                                    </p:animEffect>
                                    <p:anim calcmode="lin" valueType="num">
                                      <p:cBhvr>
                                        <p:cTn id="7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75"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fade">
                                      <p:cBhvr>
                                        <p:cTn id="80" dur="1000"/>
                                        <p:tgtEl>
                                          <p:spTgt spid="4"/>
                                        </p:tgtEl>
                                      </p:cBhvr>
                                    </p:animEffect>
                                    <p:anim calcmode="lin" valueType="num">
                                      <p:cBhvr>
                                        <p:cTn id="81" dur="1000" fill="hold"/>
                                        <p:tgtEl>
                                          <p:spTgt spid="4"/>
                                        </p:tgtEl>
                                        <p:attrNameLst>
                                          <p:attrName>ppt_x</p:attrName>
                                        </p:attrNameLst>
                                      </p:cBhvr>
                                      <p:tavLst>
                                        <p:tav tm="0">
                                          <p:val>
                                            <p:strVal val="#ppt_x"/>
                                          </p:val>
                                        </p:tav>
                                        <p:tav tm="100000">
                                          <p:val>
                                            <p:strVal val="#ppt_x"/>
                                          </p:val>
                                        </p:tav>
                                      </p:tavLst>
                                    </p:anim>
                                    <p:anim calcmode="lin" valueType="num">
                                      <p:cBhvr>
                                        <p:cTn id="8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2">
                                            <p:txEl>
                                              <p:pRg st="12" end="12"/>
                                            </p:txEl>
                                          </p:spTgt>
                                        </p:tgtEl>
                                        <p:attrNameLst>
                                          <p:attrName>style.visibility</p:attrName>
                                        </p:attrNameLst>
                                      </p:cBhvr>
                                      <p:to>
                                        <p:strVal val="visible"/>
                                      </p:to>
                                    </p:set>
                                    <p:animEffect transition="in" filter="fade">
                                      <p:cBhvr>
                                        <p:cTn id="87" dur="1000"/>
                                        <p:tgtEl>
                                          <p:spTgt spid="2">
                                            <p:txEl>
                                              <p:pRg st="12" end="12"/>
                                            </p:txEl>
                                          </p:spTgt>
                                        </p:tgtEl>
                                      </p:cBhvr>
                                    </p:animEffect>
                                    <p:anim calcmode="lin" valueType="num">
                                      <p:cBhvr>
                                        <p:cTn id="88"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89"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
                                            <p:txEl>
                                              <p:pRg st="13" end="13"/>
                                            </p:txEl>
                                          </p:spTgt>
                                        </p:tgtEl>
                                        <p:attrNameLst>
                                          <p:attrName>style.visibility</p:attrName>
                                        </p:attrNameLst>
                                      </p:cBhvr>
                                      <p:to>
                                        <p:strVal val="visible"/>
                                      </p:to>
                                    </p:set>
                                    <p:animEffect transition="in" filter="fade">
                                      <p:cBhvr>
                                        <p:cTn id="92" dur="1000"/>
                                        <p:tgtEl>
                                          <p:spTgt spid="2">
                                            <p:txEl>
                                              <p:pRg st="13" end="13"/>
                                            </p:txEl>
                                          </p:spTgt>
                                        </p:tgtEl>
                                      </p:cBhvr>
                                    </p:animEffect>
                                    <p:anim calcmode="lin" valueType="num">
                                      <p:cBhvr>
                                        <p:cTn id="93"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94"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2072288"/>
            <a:ext cx="8064896" cy="3949000"/>
          </a:xfrm>
        </p:spPr>
        <p:txBody>
          <a:bodyPr>
            <a:noAutofit/>
          </a:bodyPr>
          <a:lstStyle/>
          <a:p>
            <a:pPr>
              <a:spcBef>
                <a:spcPts val="1200"/>
              </a:spcBef>
            </a:pPr>
            <a:r>
              <a:rPr lang="en-US" sz="2000" b="1" dirty="0"/>
              <a:t>Part III: 2016-17 Participation</a:t>
            </a:r>
            <a:endParaRPr lang="en-US" sz="2000" dirty="0"/>
          </a:p>
          <a:p>
            <a:pPr lvl="1"/>
            <a:r>
              <a:rPr lang="en-US" sz="1600" b="1" dirty="0"/>
              <a:t>2016-17 STAAR Participation </a:t>
            </a:r>
            <a:r>
              <a:rPr lang="en-US" sz="1600" dirty="0"/>
              <a:t>– All Grades/All Tests</a:t>
            </a:r>
          </a:p>
          <a:p>
            <a:pPr lvl="2">
              <a:spcBef>
                <a:spcPts val="300"/>
              </a:spcBef>
            </a:pPr>
            <a:r>
              <a:rPr lang="en-US" sz="1400" dirty="0"/>
              <a:t>Percent Tested | Percent Not Tested</a:t>
            </a:r>
          </a:p>
          <a:p>
            <a:pPr lvl="2">
              <a:spcBef>
                <a:spcPts val="300"/>
              </a:spcBef>
            </a:pPr>
            <a:r>
              <a:rPr lang="en-US" sz="1400" dirty="0"/>
              <a:t>Of those tested, percent included in accountability</a:t>
            </a:r>
          </a:p>
          <a:p>
            <a:pPr lvl="1"/>
            <a:r>
              <a:rPr lang="en-US" sz="1600" b="1" dirty="0"/>
              <a:t>2015-16 STAAR Participation </a:t>
            </a:r>
            <a:r>
              <a:rPr lang="en-US" sz="1600" dirty="0"/>
              <a:t>– All Grades/All Tests</a:t>
            </a:r>
          </a:p>
          <a:p>
            <a:pPr lvl="2">
              <a:spcBef>
                <a:spcPts val="300"/>
              </a:spcBef>
            </a:pPr>
            <a:r>
              <a:rPr lang="en-US" sz="1400" dirty="0"/>
              <a:t>Percent Tested | Percent Not Tested</a:t>
            </a:r>
          </a:p>
          <a:p>
            <a:pPr lvl="2">
              <a:spcBef>
                <a:spcPts val="300"/>
              </a:spcBef>
            </a:pPr>
            <a:r>
              <a:rPr lang="en-US" sz="1400" dirty="0"/>
              <a:t>Of those tested, percent included in accountability</a:t>
            </a:r>
          </a:p>
          <a:p>
            <a:pPr lvl="2">
              <a:spcBef>
                <a:spcPts val="300"/>
              </a:spcBef>
            </a:pPr>
            <a:endParaRPr lang="en-US" sz="1400" dirty="0"/>
          </a:p>
          <a:p>
            <a:pPr marL="0" indent="0">
              <a:spcBef>
                <a:spcPts val="1800"/>
              </a:spcBef>
              <a:buNone/>
            </a:pPr>
            <a:endParaRPr lang="en-US" sz="1600" b="1"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a:t>
            </a:fld>
            <a:endParaRPr lang="hu-HU" dirty="0"/>
          </a:p>
        </p:txBody>
      </p:sp>
      <p:sp>
        <p:nvSpPr>
          <p:cNvPr id="7"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1.	2016-17 Texas Academic Performance Report (TAPR)</a:t>
            </a:r>
          </a:p>
        </p:txBody>
      </p:sp>
      <p:sp>
        <p:nvSpPr>
          <p:cNvPr id="10" name="Title 2">
            <a:extLst>
              <a:ext uri="{FF2B5EF4-FFF2-40B4-BE49-F238E27FC236}">
                <a16:creationId xmlns:a16="http://schemas.microsoft.com/office/drawing/2014/main" id="{18E64190-4260-4E39-95DE-CEF7FD0AA60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8" name="Picture 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0551702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1000"/>
                                        <p:tgtEl>
                                          <p:spTgt spid="2">
                                            <p:txEl>
                                              <p:pRg st="6" end="6"/>
                                            </p:txEl>
                                          </p:spTgt>
                                        </p:tgtEl>
                                      </p:cBhvr>
                                    </p:animEffect>
                                    <p:anim calcmode="lin" valueType="num">
                                      <p:cBhvr>
                                        <p:cTn id="4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843150"/>
            <a:ext cx="8280920" cy="4032448"/>
          </a:xfrm>
        </p:spPr>
        <p:txBody>
          <a:bodyPr>
            <a:noAutofit/>
          </a:bodyPr>
          <a:lstStyle/>
          <a:p>
            <a:pPr>
              <a:spcBef>
                <a:spcPts val="1800"/>
              </a:spcBef>
            </a:pPr>
            <a:r>
              <a:rPr lang="en-US" sz="2000" b="1" dirty="0"/>
              <a:t>Part IV: 2016-17 Attendance and Postsecondary Readiness</a:t>
            </a:r>
          </a:p>
          <a:p>
            <a:pPr lvl="1"/>
            <a:r>
              <a:rPr lang="en-US" sz="1600" b="1" dirty="0" smtClean="0"/>
              <a:t>Attendance </a:t>
            </a:r>
            <a:r>
              <a:rPr lang="en-US" sz="1600" b="1" dirty="0"/>
              <a:t>Rate </a:t>
            </a:r>
          </a:p>
          <a:p>
            <a:pPr lvl="1"/>
            <a:r>
              <a:rPr lang="en-US" sz="1600" b="1" dirty="0"/>
              <a:t>Annual Dropout Rates </a:t>
            </a:r>
            <a:r>
              <a:rPr lang="en-US" sz="1600" dirty="0"/>
              <a:t>(Gr. 7-8 and Gr. 9-12)</a:t>
            </a:r>
          </a:p>
          <a:p>
            <a:pPr lvl="1"/>
            <a:r>
              <a:rPr lang="en-US" sz="1600" b="1" dirty="0"/>
              <a:t>Longitudinal and Annual Graduation Rates and Graduation Plan Rates</a:t>
            </a:r>
          </a:p>
          <a:p>
            <a:pPr lvl="1"/>
            <a:r>
              <a:rPr lang="en-US" sz="1600" b="1" dirty="0"/>
              <a:t>College and Career Readiness Indicators</a:t>
            </a:r>
            <a:r>
              <a:rPr lang="en-US" sz="1600" dirty="0"/>
              <a:t>, including</a:t>
            </a:r>
          </a:p>
          <a:p>
            <a:pPr lvl="2">
              <a:spcBef>
                <a:spcPts val="300"/>
              </a:spcBef>
            </a:pPr>
            <a:r>
              <a:rPr lang="en-US" sz="1400" dirty="0"/>
              <a:t>Advanced Course/Dual Enrollment Completion</a:t>
            </a:r>
          </a:p>
          <a:p>
            <a:pPr lvl="2">
              <a:spcBef>
                <a:spcPts val="300"/>
              </a:spcBef>
            </a:pPr>
            <a:r>
              <a:rPr lang="en-US" sz="1400" dirty="0"/>
              <a:t>College-Ready and College and Career-Ready Graduates</a:t>
            </a:r>
          </a:p>
          <a:p>
            <a:pPr lvl="2">
              <a:spcBef>
                <a:spcPts val="300"/>
              </a:spcBef>
            </a:pPr>
            <a:r>
              <a:rPr lang="en-US" sz="1400" dirty="0"/>
              <a:t>CTE Coherent Sequence Completion</a:t>
            </a:r>
          </a:p>
          <a:p>
            <a:pPr lvl="2">
              <a:spcBef>
                <a:spcPts val="300"/>
              </a:spcBef>
            </a:pPr>
            <a:r>
              <a:rPr lang="en-US" sz="1400" dirty="0"/>
              <a:t>AP/IB Course Completion and Results</a:t>
            </a:r>
          </a:p>
          <a:p>
            <a:pPr lvl="2">
              <a:spcBef>
                <a:spcPts val="300"/>
              </a:spcBef>
            </a:pPr>
            <a:r>
              <a:rPr lang="en-US" sz="1400" dirty="0"/>
              <a:t>SAT/ACT Results</a:t>
            </a:r>
          </a:p>
          <a:p>
            <a:pPr lvl="2">
              <a:spcBef>
                <a:spcPts val="300"/>
              </a:spcBef>
            </a:pPr>
            <a:r>
              <a:rPr lang="en-US" sz="1400" dirty="0"/>
              <a:t>Graduates Enrolled in Texas Institutions of Higher Education</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a:t>
            </a:fld>
            <a:endParaRPr lang="hu-HU" dirty="0"/>
          </a:p>
        </p:txBody>
      </p:sp>
      <p:sp>
        <p:nvSpPr>
          <p:cNvPr id="7" name="Title 2"/>
          <p:cNvSpPr>
            <a:spLocks noGrp="1"/>
          </p:cNvSpPr>
          <p:nvPr>
            <p:ph type="title"/>
          </p:nvPr>
        </p:nvSpPr>
        <p:spPr>
          <a:xfrm>
            <a:off x="467544" y="908720"/>
            <a:ext cx="8686800" cy="936104"/>
          </a:xfrm>
        </p:spPr>
        <p:txBody>
          <a:bodyPr/>
          <a:lstStyle/>
          <a:p>
            <a:pPr marL="573088" indent="-573088"/>
            <a:r>
              <a:rPr lang="en-US" sz="2600" dirty="0">
                <a:latin typeface="Arial" panose="020B0604020202020204" pitchFamily="34" charset="0"/>
                <a:cs typeface="Arial" panose="020B0604020202020204" pitchFamily="34" charset="0"/>
              </a:rPr>
              <a:t>1.	2016-17 Texas Academic Performance Report (TAPR)</a:t>
            </a:r>
          </a:p>
        </p:txBody>
      </p:sp>
      <p:sp>
        <p:nvSpPr>
          <p:cNvPr id="10" name="Title 2">
            <a:extLst>
              <a:ext uri="{FF2B5EF4-FFF2-40B4-BE49-F238E27FC236}">
                <a16:creationId xmlns:a16="http://schemas.microsoft.com/office/drawing/2014/main" id="{E16C0EDE-BC2F-4C23-BF86-7556B9633CE5}"/>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8" name="Picture 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908700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1000"/>
                                        <p:tgtEl>
                                          <p:spTgt spid="2">
                                            <p:txEl>
                                              <p:pRg st="5" end="5"/>
                                            </p:txEl>
                                          </p:spTgt>
                                        </p:tgtEl>
                                      </p:cBhvr>
                                    </p:animEffect>
                                    <p:anim calcmode="lin" valueType="num">
                                      <p:cBhvr>
                                        <p:cTn id="3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Effect transition="in" filter="fade">
                                      <p:cBhvr>
                                        <p:cTn id="40" dur="1000"/>
                                        <p:tgtEl>
                                          <p:spTgt spid="2">
                                            <p:txEl>
                                              <p:pRg st="6" end="6"/>
                                            </p:txEl>
                                          </p:spTgt>
                                        </p:tgtEl>
                                      </p:cBhvr>
                                    </p:animEffect>
                                    <p:anim calcmode="lin" valueType="num">
                                      <p:cBhvr>
                                        <p:cTn id="41"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Effect transition="in" filter="fade">
                                      <p:cBhvr>
                                        <p:cTn id="45" dur="1000"/>
                                        <p:tgtEl>
                                          <p:spTgt spid="2">
                                            <p:txEl>
                                              <p:pRg st="7" end="7"/>
                                            </p:txEl>
                                          </p:spTgt>
                                        </p:tgtEl>
                                      </p:cBhvr>
                                    </p:animEffect>
                                    <p:anim calcmode="lin" valueType="num">
                                      <p:cBhvr>
                                        <p:cTn id="4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
                                            <p:txEl>
                                              <p:pRg st="8" end="8"/>
                                            </p:txEl>
                                          </p:spTgt>
                                        </p:tgtEl>
                                        <p:attrNameLst>
                                          <p:attrName>style.visibility</p:attrName>
                                        </p:attrNameLst>
                                      </p:cBhvr>
                                      <p:to>
                                        <p:strVal val="visible"/>
                                      </p:to>
                                    </p:set>
                                    <p:animEffect transition="in" filter="fade">
                                      <p:cBhvr>
                                        <p:cTn id="50" dur="1000"/>
                                        <p:tgtEl>
                                          <p:spTgt spid="2">
                                            <p:txEl>
                                              <p:pRg st="8" end="8"/>
                                            </p:txEl>
                                          </p:spTgt>
                                        </p:tgtEl>
                                      </p:cBhvr>
                                    </p:animEffect>
                                    <p:anim calcmode="lin" valueType="num">
                                      <p:cBhvr>
                                        <p:cTn id="51"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Effect transition="in" filter="fade">
                                      <p:cBhvr>
                                        <p:cTn id="55" dur="1000"/>
                                        <p:tgtEl>
                                          <p:spTgt spid="2">
                                            <p:txEl>
                                              <p:pRg st="9" end="9"/>
                                            </p:txEl>
                                          </p:spTgt>
                                        </p:tgtEl>
                                      </p:cBhvr>
                                    </p:animEffect>
                                    <p:anim calcmode="lin" valueType="num">
                                      <p:cBhvr>
                                        <p:cTn id="56"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
                                            <p:txEl>
                                              <p:pRg st="10" end="10"/>
                                            </p:txEl>
                                          </p:spTgt>
                                        </p:tgtEl>
                                        <p:attrNameLst>
                                          <p:attrName>style.visibility</p:attrName>
                                        </p:attrNameLst>
                                      </p:cBhvr>
                                      <p:to>
                                        <p:strVal val="visible"/>
                                      </p:to>
                                    </p:set>
                                    <p:animEffect transition="in" filter="fade">
                                      <p:cBhvr>
                                        <p:cTn id="60" dur="1000"/>
                                        <p:tgtEl>
                                          <p:spTgt spid="2">
                                            <p:txEl>
                                              <p:pRg st="10" end="10"/>
                                            </p:txEl>
                                          </p:spTgt>
                                        </p:tgtEl>
                                      </p:cBhvr>
                                    </p:animEffect>
                                    <p:anim calcmode="lin" valueType="num">
                                      <p:cBhvr>
                                        <p:cTn id="61"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1988840"/>
            <a:ext cx="8136904" cy="4080527"/>
          </a:xfrm>
        </p:spPr>
        <p:txBody>
          <a:bodyPr>
            <a:noAutofit/>
          </a:bodyPr>
          <a:lstStyle/>
          <a:p>
            <a:pPr>
              <a:spcBef>
                <a:spcPts val="1200"/>
              </a:spcBef>
            </a:pPr>
            <a:r>
              <a:rPr lang="en-US" sz="2000" b="1" dirty="0"/>
              <a:t>Part V – 2016-17 Profile</a:t>
            </a:r>
          </a:p>
          <a:p>
            <a:pPr lvl="1">
              <a:spcBef>
                <a:spcPts val="1200"/>
              </a:spcBef>
            </a:pPr>
            <a:r>
              <a:rPr lang="en-US" sz="1600" b="1" dirty="0"/>
              <a:t>Student Information for 2016-17 (based on Fall 2016 PEIMS Submission)</a:t>
            </a:r>
          </a:p>
          <a:p>
            <a:pPr lvl="2"/>
            <a:r>
              <a:rPr lang="en-US" sz="1400" dirty="0"/>
              <a:t>Student enrollment (including enrollment by grade level, by ethnicity, by certain student identification indicators, and students with disabilities by primary eligibility category) and other student information (including graduation information, retention rates, and class size information)</a:t>
            </a:r>
          </a:p>
          <a:p>
            <a:pPr lvl="1">
              <a:spcBef>
                <a:spcPts val="1200"/>
              </a:spcBef>
            </a:pPr>
            <a:r>
              <a:rPr lang="en-US" sz="1600" b="1" dirty="0"/>
              <a:t>Staff Information for 2016-17 (based on Fall 2016 PEIMS Submission)</a:t>
            </a:r>
          </a:p>
          <a:p>
            <a:pPr lvl="2"/>
            <a:r>
              <a:rPr lang="en-US" sz="1400" dirty="0"/>
              <a:t>Staff information (including total staff, staff by classification, teachers by ethnicity and gender, teachers by highest degree held and years of experience, experience of campus leadership, staff salary, and teacher turnover rate information) </a:t>
            </a:r>
          </a:p>
          <a:p>
            <a:pPr lvl="1">
              <a:spcBef>
                <a:spcPts val="1200"/>
              </a:spcBef>
            </a:pPr>
            <a:r>
              <a:rPr lang="en-US" sz="1600" b="1" dirty="0"/>
              <a:t>Program Information for 2016-17 (based on Fall 2016 PEIMS Submission)</a:t>
            </a:r>
          </a:p>
          <a:p>
            <a:pPr lvl="2"/>
            <a:r>
              <a:rPr lang="en-US" sz="1400" dirty="0"/>
              <a:t>Student enrollment by program</a:t>
            </a:r>
          </a:p>
          <a:p>
            <a:pPr lvl="2"/>
            <a:r>
              <a:rPr lang="en-US" sz="1400" dirty="0"/>
              <a:t>Teachers by program</a:t>
            </a:r>
            <a:endParaRPr lang="en-US" sz="1400" b="1" i="1"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a:t>
            </a:fld>
            <a:endParaRPr lang="hu-HU" dirty="0"/>
          </a:p>
        </p:txBody>
      </p:sp>
      <p:sp>
        <p:nvSpPr>
          <p:cNvPr id="7"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1.	2016-17 Texas Academic Performance Report (TAPR)</a:t>
            </a:r>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83309635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
                                            <p:txEl>
                                              <p:pRg st="7" end="7"/>
                                            </p:txEl>
                                          </p:spTgt>
                                        </p:tgtEl>
                                        <p:attrNameLst>
                                          <p:attrName>style.visibility</p:attrName>
                                        </p:attrNameLst>
                                      </p:cBhvr>
                                      <p:to>
                                        <p:strVal val="visible"/>
                                      </p:to>
                                    </p:set>
                                    <p:animEffect transition="in" filter="fade">
                                      <p:cBhvr>
                                        <p:cTn id="54" dur="1000"/>
                                        <p:tgtEl>
                                          <p:spTgt spid="2">
                                            <p:txEl>
                                              <p:pRg st="7" end="7"/>
                                            </p:txEl>
                                          </p:spTgt>
                                        </p:tgtEl>
                                      </p:cBhvr>
                                    </p:animEffect>
                                    <p:anim calcmode="lin" valueType="num">
                                      <p:cBhvr>
                                        <p:cTn id="55"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10</a:t>
            </a:fld>
            <a:endParaRPr lang="hu-HU" dirty="0"/>
          </a:p>
        </p:txBody>
      </p:sp>
      <p:sp>
        <p:nvSpPr>
          <p:cNvPr id="7" name="Title 2"/>
          <p:cNvSpPr>
            <a:spLocks noGrp="1"/>
          </p:cNvSpPr>
          <p:nvPr>
            <p:ph type="title"/>
          </p:nvPr>
        </p:nvSpPr>
        <p:spPr>
          <a:xfrm>
            <a:off x="323528" y="2060848"/>
            <a:ext cx="8686800" cy="2808312"/>
          </a:xfrm>
        </p:spPr>
        <p:txBody>
          <a:bodyPr/>
          <a:lstStyle/>
          <a:p>
            <a:pPr marL="573088" indent="-573088" algn="ctr"/>
            <a:r>
              <a:rPr lang="en-US" sz="4000" dirty="0" smtClean="0">
                <a:latin typeface="Arial" panose="020B0604020202020204" pitchFamily="34" charset="0"/>
                <a:cs typeface="Arial" panose="020B0604020202020204" pitchFamily="34" charset="0"/>
              </a:rPr>
              <a:t>2016-17 Accountability Ratings</a:t>
            </a:r>
            <a:endParaRPr lang="en-US" sz="4000" dirty="0">
              <a:latin typeface="Arial" panose="020B0604020202020204" pitchFamily="34" charset="0"/>
              <a:cs typeface="Arial" panose="020B0604020202020204" pitchFamily="34" charset="0"/>
            </a:endParaRPr>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9" name="Picture 8"/>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4769820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11</a:t>
            </a:fld>
            <a:endParaRPr lang="hu-HU" dirty="0"/>
          </a:p>
        </p:txBody>
      </p:sp>
      <p:sp>
        <p:nvSpPr>
          <p:cNvPr id="7"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1.	2016-17 Texas Academic Performance Report (TAPR)</a:t>
            </a:r>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0" y="1988840"/>
            <a:ext cx="6109042" cy="3060642"/>
          </a:xfrm>
          <a:prstGeom prst="rect">
            <a:avLst/>
          </a:prstGeom>
        </p:spPr>
      </p:pic>
      <p:pic>
        <p:nvPicPr>
          <p:cNvPr id="6" name="Picture 5"/>
          <p:cNvPicPr>
            <a:picLocks noChangeAspect="1"/>
          </p:cNvPicPr>
          <p:nvPr/>
        </p:nvPicPr>
        <p:blipFill>
          <a:blip r:embed="rId3"/>
          <a:stretch>
            <a:fillRect/>
          </a:stretch>
        </p:blipFill>
        <p:spPr>
          <a:xfrm>
            <a:off x="5796135" y="2852936"/>
            <a:ext cx="2921917" cy="2196546"/>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94651646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12</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1043608" y="1830560"/>
            <a:ext cx="3240360" cy="4154540"/>
          </a:xfrm>
          <a:prstGeom prst="rect">
            <a:avLst/>
          </a:prstGeom>
        </p:spPr>
      </p:pic>
      <p:pic>
        <p:nvPicPr>
          <p:cNvPr id="3" name="Picture 2"/>
          <p:cNvPicPr>
            <a:picLocks noChangeAspect="1"/>
          </p:cNvPicPr>
          <p:nvPr/>
        </p:nvPicPr>
        <p:blipFill>
          <a:blip r:embed="rId3"/>
          <a:stretch>
            <a:fillRect/>
          </a:stretch>
        </p:blipFill>
        <p:spPr>
          <a:xfrm>
            <a:off x="5175076" y="2148304"/>
            <a:ext cx="2781300" cy="3486150"/>
          </a:xfrm>
          <a:prstGeom prst="rect">
            <a:avLst/>
          </a:prstGeom>
        </p:spPr>
      </p:pic>
      <p:pic>
        <p:nvPicPr>
          <p:cNvPr id="6" name="Picture 5"/>
          <p:cNvPicPr>
            <a:picLocks noChangeAspect="1"/>
          </p:cNvPicPr>
          <p:nvPr/>
        </p:nvPicPr>
        <p:blipFill>
          <a:blip r:embed="rId4"/>
          <a:stretch>
            <a:fillRect/>
          </a:stretch>
        </p:blipFill>
        <p:spPr>
          <a:xfrm>
            <a:off x="2426208" y="1127640"/>
            <a:ext cx="4219575" cy="685800"/>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426523957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13</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rotWithShape="1">
          <a:blip r:embed="rId2"/>
          <a:srcRect b="17702"/>
          <a:stretch/>
        </p:blipFill>
        <p:spPr>
          <a:xfrm>
            <a:off x="251520" y="1772816"/>
            <a:ext cx="8716989" cy="3672408"/>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410465239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14</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179512" y="2348880"/>
            <a:ext cx="8747522" cy="2527412"/>
          </a:xfrm>
          <a:prstGeom prst="rect">
            <a:avLst/>
          </a:prstGeom>
        </p:spPr>
      </p:pic>
    </p:spTree>
    <p:extLst>
      <p:ext uri="{BB962C8B-B14F-4D97-AF65-F5344CB8AC3E}">
        <p14:creationId xmlns:p14="http://schemas.microsoft.com/office/powerpoint/2010/main" val="374084027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15</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332407" y="1700808"/>
            <a:ext cx="8200033" cy="4456061"/>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27544394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16</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926692" y="1868832"/>
            <a:ext cx="3141252" cy="4049879"/>
          </a:xfrm>
          <a:prstGeom prst="rect">
            <a:avLst/>
          </a:prstGeom>
        </p:spPr>
      </p:pic>
      <p:pic>
        <p:nvPicPr>
          <p:cNvPr id="7" name="Picture 6"/>
          <p:cNvPicPr>
            <a:picLocks noChangeAspect="1"/>
          </p:cNvPicPr>
          <p:nvPr/>
        </p:nvPicPr>
        <p:blipFill>
          <a:blip r:embed="rId3"/>
          <a:stretch>
            <a:fillRect/>
          </a:stretch>
        </p:blipFill>
        <p:spPr>
          <a:xfrm>
            <a:off x="4426421" y="2045940"/>
            <a:ext cx="2809875" cy="3543300"/>
          </a:xfrm>
          <a:prstGeom prst="rect">
            <a:avLst/>
          </a:prstGeom>
        </p:spPr>
      </p:pic>
      <p:pic>
        <p:nvPicPr>
          <p:cNvPr id="8" name="Picture 7"/>
          <p:cNvPicPr>
            <a:picLocks noChangeAspect="1"/>
          </p:cNvPicPr>
          <p:nvPr/>
        </p:nvPicPr>
        <p:blipFill>
          <a:blip r:embed="rId4"/>
          <a:stretch>
            <a:fillRect/>
          </a:stretch>
        </p:blipFill>
        <p:spPr>
          <a:xfrm>
            <a:off x="2699792" y="1157543"/>
            <a:ext cx="2743200" cy="600075"/>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49795084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17</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4" name="Picture 3"/>
          <p:cNvPicPr>
            <a:picLocks noChangeAspect="1"/>
          </p:cNvPicPr>
          <p:nvPr/>
        </p:nvPicPr>
        <p:blipFill>
          <a:blip r:embed="rId3"/>
          <a:stretch>
            <a:fillRect/>
          </a:stretch>
        </p:blipFill>
        <p:spPr>
          <a:xfrm>
            <a:off x="416744" y="1985410"/>
            <a:ext cx="8136904" cy="2633468"/>
          </a:xfrm>
          <a:prstGeom prst="rect">
            <a:avLst/>
          </a:prstGeom>
        </p:spPr>
      </p:pic>
    </p:spTree>
    <p:extLst>
      <p:ext uri="{BB962C8B-B14F-4D97-AF65-F5344CB8AC3E}">
        <p14:creationId xmlns:p14="http://schemas.microsoft.com/office/powerpoint/2010/main" val="106842108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18</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251520" y="1939947"/>
            <a:ext cx="8803999" cy="3635755"/>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1788900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19</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251520" y="1939947"/>
            <a:ext cx="8803999" cy="3635755"/>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43720978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20</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385192" y="1772816"/>
            <a:ext cx="7596336" cy="4320542"/>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02449945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21</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948074" y="1802848"/>
            <a:ext cx="3263886" cy="4270251"/>
          </a:xfrm>
          <a:prstGeom prst="rect">
            <a:avLst/>
          </a:prstGeom>
        </p:spPr>
      </p:pic>
      <p:pic>
        <p:nvPicPr>
          <p:cNvPr id="3" name="Picture 2"/>
          <p:cNvPicPr>
            <a:picLocks noChangeAspect="1"/>
          </p:cNvPicPr>
          <p:nvPr/>
        </p:nvPicPr>
        <p:blipFill>
          <a:blip r:embed="rId3"/>
          <a:stretch>
            <a:fillRect/>
          </a:stretch>
        </p:blipFill>
        <p:spPr>
          <a:xfrm>
            <a:off x="4530276" y="1954882"/>
            <a:ext cx="2828925" cy="3562350"/>
          </a:xfrm>
          <a:prstGeom prst="rect">
            <a:avLst/>
          </a:prstGeom>
        </p:spPr>
      </p:pic>
      <p:pic>
        <p:nvPicPr>
          <p:cNvPr id="6" name="Picture 5"/>
          <p:cNvPicPr>
            <a:picLocks noChangeAspect="1"/>
          </p:cNvPicPr>
          <p:nvPr/>
        </p:nvPicPr>
        <p:blipFill>
          <a:blip r:embed="rId4"/>
          <a:stretch>
            <a:fillRect/>
          </a:stretch>
        </p:blipFill>
        <p:spPr>
          <a:xfrm>
            <a:off x="2896727" y="1097998"/>
            <a:ext cx="2838450" cy="704850"/>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67353217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22</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a:stretch>
            <a:fillRect/>
          </a:stretch>
        </p:blipFill>
        <p:spPr>
          <a:xfrm>
            <a:off x="357981" y="1958639"/>
            <a:ext cx="7978676" cy="2941740"/>
          </a:xfrm>
          <a:prstGeom prst="rect">
            <a:avLst/>
          </a:prstGeom>
        </p:spPr>
      </p:pic>
      <p:pic>
        <p:nvPicPr>
          <p:cNvPr id="8" name="Picture 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31408757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23</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385192" y="2204864"/>
            <a:ext cx="8381578" cy="2668871"/>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58688917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24</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1043608" y="1700808"/>
            <a:ext cx="3258977" cy="4248472"/>
          </a:xfrm>
          <a:prstGeom prst="rect">
            <a:avLst/>
          </a:prstGeom>
        </p:spPr>
      </p:pic>
      <p:pic>
        <p:nvPicPr>
          <p:cNvPr id="7" name="Picture 6"/>
          <p:cNvPicPr>
            <a:picLocks noChangeAspect="1"/>
          </p:cNvPicPr>
          <p:nvPr/>
        </p:nvPicPr>
        <p:blipFill>
          <a:blip r:embed="rId3"/>
          <a:stretch>
            <a:fillRect/>
          </a:stretch>
        </p:blipFill>
        <p:spPr>
          <a:xfrm>
            <a:off x="4788024" y="1988840"/>
            <a:ext cx="2743200" cy="3533775"/>
          </a:xfrm>
          <a:prstGeom prst="rect">
            <a:avLst/>
          </a:prstGeom>
        </p:spPr>
      </p:pic>
      <p:pic>
        <p:nvPicPr>
          <p:cNvPr id="8" name="Picture 7"/>
          <p:cNvPicPr>
            <a:picLocks noChangeAspect="1"/>
          </p:cNvPicPr>
          <p:nvPr/>
        </p:nvPicPr>
        <p:blipFill>
          <a:blip r:embed="rId4"/>
          <a:stretch>
            <a:fillRect/>
          </a:stretch>
        </p:blipFill>
        <p:spPr>
          <a:xfrm>
            <a:off x="2584698" y="1038250"/>
            <a:ext cx="3790950" cy="590550"/>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14797242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25</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283143" y="1810742"/>
            <a:ext cx="8396436" cy="3788817"/>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57840589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26</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483741" y="1892865"/>
            <a:ext cx="7040587" cy="4045066"/>
            <a:chOff x="483741" y="1892864"/>
            <a:chExt cx="7760667" cy="4458777"/>
          </a:xfrm>
        </p:grpSpPr>
        <p:pic>
          <p:nvPicPr>
            <p:cNvPr id="2" name="Picture 1"/>
            <p:cNvPicPr>
              <a:picLocks noChangeAspect="1"/>
            </p:cNvPicPr>
            <p:nvPr/>
          </p:nvPicPr>
          <p:blipFill>
            <a:blip r:embed="rId2"/>
            <a:stretch>
              <a:fillRect/>
            </a:stretch>
          </p:blipFill>
          <p:spPr>
            <a:xfrm>
              <a:off x="483741" y="1892864"/>
              <a:ext cx="7315746" cy="1920143"/>
            </a:xfrm>
            <a:prstGeom prst="rect">
              <a:avLst/>
            </a:prstGeom>
          </p:spPr>
        </p:pic>
        <p:pic>
          <p:nvPicPr>
            <p:cNvPr id="4" name="Picture 3"/>
            <p:cNvPicPr>
              <a:picLocks noChangeAspect="1"/>
            </p:cNvPicPr>
            <p:nvPr/>
          </p:nvPicPr>
          <p:blipFill>
            <a:blip r:embed="rId3"/>
            <a:stretch>
              <a:fillRect/>
            </a:stretch>
          </p:blipFill>
          <p:spPr>
            <a:xfrm>
              <a:off x="539552" y="3813007"/>
              <a:ext cx="7704856" cy="2538634"/>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66908865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27</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1018034" y="1778249"/>
            <a:ext cx="3265934" cy="4315047"/>
          </a:xfrm>
          <a:prstGeom prst="rect">
            <a:avLst/>
          </a:prstGeom>
        </p:spPr>
      </p:pic>
      <p:pic>
        <p:nvPicPr>
          <p:cNvPr id="3" name="Picture 2"/>
          <p:cNvPicPr>
            <a:picLocks noChangeAspect="1"/>
          </p:cNvPicPr>
          <p:nvPr/>
        </p:nvPicPr>
        <p:blipFill>
          <a:blip r:embed="rId3"/>
          <a:stretch>
            <a:fillRect/>
          </a:stretch>
        </p:blipFill>
        <p:spPr>
          <a:xfrm>
            <a:off x="4623395" y="1954882"/>
            <a:ext cx="2828925" cy="3562350"/>
          </a:xfrm>
          <a:prstGeom prst="rect">
            <a:avLst/>
          </a:prstGeom>
        </p:spPr>
      </p:pic>
      <p:pic>
        <p:nvPicPr>
          <p:cNvPr id="6" name="Picture 5"/>
          <p:cNvPicPr>
            <a:picLocks noChangeAspect="1"/>
          </p:cNvPicPr>
          <p:nvPr/>
        </p:nvPicPr>
        <p:blipFill>
          <a:blip r:embed="rId4"/>
          <a:stretch>
            <a:fillRect/>
          </a:stretch>
        </p:blipFill>
        <p:spPr>
          <a:xfrm>
            <a:off x="3131840" y="1116002"/>
            <a:ext cx="2590800" cy="695325"/>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80863407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28</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373931" y="1988840"/>
            <a:ext cx="7888497" cy="3672408"/>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23620805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29</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385192" y="2159327"/>
            <a:ext cx="8403791" cy="2465239"/>
            <a:chOff x="557389" y="1971873"/>
            <a:chExt cx="7176445" cy="2105199"/>
          </a:xfrm>
        </p:grpSpPr>
        <p:pic>
          <p:nvPicPr>
            <p:cNvPr id="2" name="Picture 1"/>
            <p:cNvPicPr>
              <a:picLocks noChangeAspect="1"/>
            </p:cNvPicPr>
            <p:nvPr/>
          </p:nvPicPr>
          <p:blipFill>
            <a:blip r:embed="rId2"/>
            <a:stretch>
              <a:fillRect/>
            </a:stretch>
          </p:blipFill>
          <p:spPr>
            <a:xfrm>
              <a:off x="557389" y="1971873"/>
              <a:ext cx="7086600" cy="1762125"/>
            </a:xfrm>
            <a:prstGeom prst="rect">
              <a:avLst/>
            </a:prstGeom>
          </p:spPr>
        </p:pic>
        <p:pic>
          <p:nvPicPr>
            <p:cNvPr id="4" name="Picture 3"/>
            <p:cNvPicPr>
              <a:picLocks noChangeAspect="1"/>
            </p:cNvPicPr>
            <p:nvPr/>
          </p:nvPicPr>
          <p:blipFill>
            <a:blip r:embed="rId3"/>
            <a:stretch>
              <a:fillRect/>
            </a:stretch>
          </p:blipFill>
          <p:spPr>
            <a:xfrm>
              <a:off x="790109" y="3648447"/>
              <a:ext cx="6943725" cy="428625"/>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93680241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30</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810507" y="1703745"/>
            <a:ext cx="3113421" cy="4183385"/>
          </a:xfrm>
          <a:prstGeom prst="rect">
            <a:avLst/>
          </a:prstGeom>
        </p:spPr>
      </p:pic>
      <p:pic>
        <p:nvPicPr>
          <p:cNvPr id="3" name="Picture 2"/>
          <p:cNvPicPr>
            <a:picLocks noChangeAspect="1"/>
          </p:cNvPicPr>
          <p:nvPr/>
        </p:nvPicPr>
        <p:blipFill>
          <a:blip r:embed="rId3"/>
          <a:stretch>
            <a:fillRect/>
          </a:stretch>
        </p:blipFill>
        <p:spPr>
          <a:xfrm>
            <a:off x="4464521" y="1992982"/>
            <a:ext cx="2771775" cy="3524250"/>
          </a:xfrm>
          <a:prstGeom prst="rect">
            <a:avLst/>
          </a:prstGeom>
        </p:spPr>
      </p:pic>
      <p:pic>
        <p:nvPicPr>
          <p:cNvPr id="6" name="Picture 5"/>
          <p:cNvPicPr>
            <a:picLocks noChangeAspect="1"/>
          </p:cNvPicPr>
          <p:nvPr/>
        </p:nvPicPr>
        <p:blipFill>
          <a:blip r:embed="rId4"/>
          <a:stretch>
            <a:fillRect/>
          </a:stretch>
        </p:blipFill>
        <p:spPr>
          <a:xfrm>
            <a:off x="2664333" y="968783"/>
            <a:ext cx="3257550" cy="676275"/>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6397073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31</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480598" y="1889527"/>
            <a:ext cx="7334250" cy="3686175"/>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42253958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32</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351902" y="1816471"/>
            <a:ext cx="8108389" cy="3569374"/>
            <a:chOff x="352425" y="1776611"/>
            <a:chExt cx="7267575" cy="2724150"/>
          </a:xfrm>
        </p:grpSpPr>
        <p:pic>
          <p:nvPicPr>
            <p:cNvPr id="2" name="Picture 1"/>
            <p:cNvPicPr>
              <a:picLocks noChangeAspect="1"/>
            </p:cNvPicPr>
            <p:nvPr/>
          </p:nvPicPr>
          <p:blipFill>
            <a:blip r:embed="rId2"/>
            <a:stretch>
              <a:fillRect/>
            </a:stretch>
          </p:blipFill>
          <p:spPr>
            <a:xfrm>
              <a:off x="352425" y="1776611"/>
              <a:ext cx="7267575" cy="2152650"/>
            </a:xfrm>
            <a:prstGeom prst="rect">
              <a:avLst/>
            </a:prstGeom>
          </p:spPr>
        </p:pic>
        <p:pic>
          <p:nvPicPr>
            <p:cNvPr id="4" name="Picture 3"/>
            <p:cNvPicPr>
              <a:picLocks noChangeAspect="1"/>
            </p:cNvPicPr>
            <p:nvPr/>
          </p:nvPicPr>
          <p:blipFill>
            <a:blip r:embed="rId3"/>
            <a:stretch>
              <a:fillRect/>
            </a:stretch>
          </p:blipFill>
          <p:spPr>
            <a:xfrm>
              <a:off x="683568" y="3929261"/>
              <a:ext cx="6552728" cy="571500"/>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98552249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33</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971600" y="1612776"/>
            <a:ext cx="3240360" cy="4378616"/>
          </a:xfrm>
          <a:prstGeom prst="rect">
            <a:avLst/>
          </a:prstGeom>
        </p:spPr>
      </p:pic>
      <p:pic>
        <p:nvPicPr>
          <p:cNvPr id="7" name="Picture 6"/>
          <p:cNvPicPr>
            <a:picLocks noChangeAspect="1"/>
          </p:cNvPicPr>
          <p:nvPr/>
        </p:nvPicPr>
        <p:blipFill>
          <a:blip r:embed="rId3"/>
          <a:stretch>
            <a:fillRect/>
          </a:stretch>
        </p:blipFill>
        <p:spPr>
          <a:xfrm>
            <a:off x="4644008" y="1844824"/>
            <a:ext cx="2828925" cy="3562350"/>
          </a:xfrm>
          <a:prstGeom prst="rect">
            <a:avLst/>
          </a:prstGeom>
        </p:spPr>
      </p:pic>
      <p:pic>
        <p:nvPicPr>
          <p:cNvPr id="8" name="Picture 7"/>
          <p:cNvPicPr>
            <a:picLocks noChangeAspect="1"/>
          </p:cNvPicPr>
          <p:nvPr/>
        </p:nvPicPr>
        <p:blipFill>
          <a:blip r:embed="rId4"/>
          <a:stretch>
            <a:fillRect/>
          </a:stretch>
        </p:blipFill>
        <p:spPr>
          <a:xfrm>
            <a:off x="3275856" y="982433"/>
            <a:ext cx="2733675" cy="676275"/>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54446749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34</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501977" y="1700808"/>
            <a:ext cx="6868443" cy="4431010"/>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08751167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35</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811535" y="1628800"/>
            <a:ext cx="3400425" cy="4467225"/>
          </a:xfrm>
          <a:prstGeom prst="rect">
            <a:avLst/>
          </a:prstGeom>
        </p:spPr>
      </p:pic>
      <p:pic>
        <p:nvPicPr>
          <p:cNvPr id="7" name="Picture 6"/>
          <p:cNvPicPr>
            <a:picLocks noChangeAspect="1"/>
          </p:cNvPicPr>
          <p:nvPr/>
        </p:nvPicPr>
        <p:blipFill>
          <a:blip r:embed="rId3"/>
          <a:stretch>
            <a:fillRect/>
          </a:stretch>
        </p:blipFill>
        <p:spPr>
          <a:xfrm>
            <a:off x="4499992" y="2011197"/>
            <a:ext cx="2838450" cy="3571875"/>
          </a:xfrm>
          <a:prstGeom prst="rect">
            <a:avLst/>
          </a:prstGeom>
        </p:spPr>
      </p:pic>
      <p:pic>
        <p:nvPicPr>
          <p:cNvPr id="8" name="Picture 7"/>
          <p:cNvPicPr>
            <a:picLocks noChangeAspect="1"/>
          </p:cNvPicPr>
          <p:nvPr/>
        </p:nvPicPr>
        <p:blipFill>
          <a:blip r:embed="rId4"/>
          <a:stretch>
            <a:fillRect/>
          </a:stretch>
        </p:blipFill>
        <p:spPr>
          <a:xfrm>
            <a:off x="3111853" y="962751"/>
            <a:ext cx="2828925" cy="638175"/>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43826085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36</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clrChange>
              <a:clrFrom>
                <a:srgbClr val="FFFFFF"/>
              </a:clrFrom>
              <a:clrTo>
                <a:srgbClr val="FFFFFF">
                  <a:alpha val="0"/>
                </a:srgbClr>
              </a:clrTo>
            </a:clrChange>
          </a:blip>
          <a:stretch>
            <a:fillRect/>
          </a:stretch>
        </p:blipFill>
        <p:spPr>
          <a:xfrm>
            <a:off x="386089" y="1772816"/>
            <a:ext cx="7811197" cy="4393372"/>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04228401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37</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1043607" y="1700808"/>
            <a:ext cx="3125607" cy="4234979"/>
          </a:xfrm>
          <a:prstGeom prst="rect">
            <a:avLst/>
          </a:prstGeom>
        </p:spPr>
      </p:pic>
      <p:pic>
        <p:nvPicPr>
          <p:cNvPr id="3" name="Picture 2"/>
          <p:cNvPicPr>
            <a:picLocks noChangeAspect="1"/>
          </p:cNvPicPr>
          <p:nvPr/>
        </p:nvPicPr>
        <p:blipFill>
          <a:blip r:embed="rId3"/>
          <a:stretch>
            <a:fillRect/>
          </a:stretch>
        </p:blipFill>
        <p:spPr>
          <a:xfrm>
            <a:off x="4335363" y="1964407"/>
            <a:ext cx="2828925" cy="3552825"/>
          </a:xfrm>
          <a:prstGeom prst="rect">
            <a:avLst/>
          </a:prstGeom>
        </p:spPr>
      </p:pic>
      <p:pic>
        <p:nvPicPr>
          <p:cNvPr id="6" name="Picture 5"/>
          <p:cNvPicPr>
            <a:picLocks noChangeAspect="1"/>
          </p:cNvPicPr>
          <p:nvPr/>
        </p:nvPicPr>
        <p:blipFill>
          <a:blip r:embed="rId4"/>
          <a:stretch>
            <a:fillRect/>
          </a:stretch>
        </p:blipFill>
        <p:spPr>
          <a:xfrm>
            <a:off x="2699792" y="1039391"/>
            <a:ext cx="3019425" cy="733425"/>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45446987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38</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4" name="Picture 3"/>
          <p:cNvPicPr>
            <a:picLocks noChangeAspect="1"/>
          </p:cNvPicPr>
          <p:nvPr/>
        </p:nvPicPr>
        <p:blipFill>
          <a:blip r:embed="rId3"/>
          <a:stretch>
            <a:fillRect/>
          </a:stretch>
        </p:blipFill>
        <p:spPr>
          <a:xfrm>
            <a:off x="149733" y="2021957"/>
            <a:ext cx="8772525" cy="3181350"/>
          </a:xfrm>
          <a:prstGeom prst="rect">
            <a:avLst/>
          </a:prstGeom>
        </p:spPr>
      </p:pic>
    </p:spTree>
    <p:extLst>
      <p:ext uri="{BB962C8B-B14F-4D97-AF65-F5344CB8AC3E}">
        <p14:creationId xmlns:p14="http://schemas.microsoft.com/office/powerpoint/2010/main" val="388167713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39</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323528" y="1844824"/>
            <a:ext cx="8545798" cy="3312368"/>
            <a:chOff x="466750" y="1772816"/>
            <a:chExt cx="7561634" cy="2930904"/>
          </a:xfrm>
        </p:grpSpPr>
        <p:pic>
          <p:nvPicPr>
            <p:cNvPr id="2" name="Picture 1"/>
            <p:cNvPicPr>
              <a:picLocks noChangeAspect="1"/>
            </p:cNvPicPr>
            <p:nvPr/>
          </p:nvPicPr>
          <p:blipFill>
            <a:blip r:embed="rId2"/>
            <a:stretch>
              <a:fillRect/>
            </a:stretch>
          </p:blipFill>
          <p:spPr>
            <a:xfrm>
              <a:off x="466750" y="1772816"/>
              <a:ext cx="7153250" cy="2532912"/>
            </a:xfrm>
            <a:prstGeom prst="rect">
              <a:avLst/>
            </a:prstGeom>
          </p:spPr>
        </p:pic>
        <p:pic>
          <p:nvPicPr>
            <p:cNvPr id="4" name="Picture 3"/>
            <p:cNvPicPr>
              <a:picLocks noChangeAspect="1"/>
            </p:cNvPicPr>
            <p:nvPr/>
          </p:nvPicPr>
          <p:blipFill>
            <a:blip r:embed="rId3"/>
            <a:stretch>
              <a:fillRect/>
            </a:stretch>
          </p:blipFill>
          <p:spPr>
            <a:xfrm>
              <a:off x="683569" y="4385583"/>
              <a:ext cx="7344815" cy="318137"/>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28485814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40</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971600" y="1709658"/>
            <a:ext cx="3312368" cy="4311630"/>
          </a:xfrm>
          <a:prstGeom prst="rect">
            <a:avLst/>
          </a:prstGeom>
        </p:spPr>
      </p:pic>
      <p:pic>
        <p:nvPicPr>
          <p:cNvPr id="3" name="Picture 2"/>
          <p:cNvPicPr>
            <a:picLocks noChangeAspect="1"/>
          </p:cNvPicPr>
          <p:nvPr/>
        </p:nvPicPr>
        <p:blipFill>
          <a:blip r:embed="rId3"/>
          <a:stretch>
            <a:fillRect/>
          </a:stretch>
        </p:blipFill>
        <p:spPr>
          <a:xfrm>
            <a:off x="4555579" y="2060848"/>
            <a:ext cx="2752725" cy="3514725"/>
          </a:xfrm>
          <a:prstGeom prst="rect">
            <a:avLst/>
          </a:prstGeom>
        </p:spPr>
      </p:pic>
      <p:pic>
        <p:nvPicPr>
          <p:cNvPr id="6" name="Picture 5"/>
          <p:cNvPicPr>
            <a:picLocks noChangeAspect="1"/>
          </p:cNvPicPr>
          <p:nvPr/>
        </p:nvPicPr>
        <p:blipFill>
          <a:blip r:embed="rId4"/>
          <a:stretch>
            <a:fillRect/>
          </a:stretch>
        </p:blipFill>
        <p:spPr>
          <a:xfrm>
            <a:off x="2987824" y="991766"/>
            <a:ext cx="2809875" cy="781050"/>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03177116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41</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4" name="Picture 3"/>
          <p:cNvPicPr>
            <a:picLocks noChangeAspect="1"/>
          </p:cNvPicPr>
          <p:nvPr/>
        </p:nvPicPr>
        <p:blipFill>
          <a:blip r:embed="rId3"/>
          <a:stretch>
            <a:fillRect/>
          </a:stretch>
        </p:blipFill>
        <p:spPr>
          <a:xfrm>
            <a:off x="414729" y="1772816"/>
            <a:ext cx="7526633" cy="3998524"/>
          </a:xfrm>
          <a:prstGeom prst="rect">
            <a:avLst/>
          </a:prstGeom>
        </p:spPr>
      </p:pic>
    </p:spTree>
    <p:extLst>
      <p:ext uri="{BB962C8B-B14F-4D97-AF65-F5344CB8AC3E}">
        <p14:creationId xmlns:p14="http://schemas.microsoft.com/office/powerpoint/2010/main" val="1055533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42</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107504" y="1988840"/>
            <a:ext cx="8460432" cy="3300656"/>
            <a:chOff x="107504" y="1988840"/>
            <a:chExt cx="8460432" cy="3300656"/>
          </a:xfrm>
        </p:grpSpPr>
        <p:pic>
          <p:nvPicPr>
            <p:cNvPr id="2" name="Picture 1"/>
            <p:cNvPicPr>
              <a:picLocks noChangeAspect="1"/>
            </p:cNvPicPr>
            <p:nvPr/>
          </p:nvPicPr>
          <p:blipFill>
            <a:blip r:embed="rId2"/>
            <a:stretch>
              <a:fillRect/>
            </a:stretch>
          </p:blipFill>
          <p:spPr>
            <a:xfrm>
              <a:off x="179512" y="1988840"/>
              <a:ext cx="8151837" cy="1692850"/>
            </a:xfrm>
            <a:prstGeom prst="rect">
              <a:avLst/>
            </a:prstGeom>
          </p:spPr>
        </p:pic>
        <p:pic>
          <p:nvPicPr>
            <p:cNvPr id="4" name="Picture 3"/>
            <p:cNvPicPr>
              <a:picLocks noChangeAspect="1"/>
            </p:cNvPicPr>
            <p:nvPr/>
          </p:nvPicPr>
          <p:blipFill>
            <a:blip r:embed="rId3"/>
            <a:stretch>
              <a:fillRect/>
            </a:stretch>
          </p:blipFill>
          <p:spPr>
            <a:xfrm>
              <a:off x="107504" y="3635179"/>
              <a:ext cx="8460432" cy="1654317"/>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20878469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43</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385192" y="1844824"/>
            <a:ext cx="7859216" cy="3707440"/>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16408494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44</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1133974" y="1577926"/>
            <a:ext cx="3149993" cy="4094991"/>
          </a:xfrm>
          <a:prstGeom prst="rect">
            <a:avLst/>
          </a:prstGeom>
        </p:spPr>
      </p:pic>
      <p:pic>
        <p:nvPicPr>
          <p:cNvPr id="7" name="Picture 6"/>
          <p:cNvPicPr>
            <a:picLocks noChangeAspect="1"/>
          </p:cNvPicPr>
          <p:nvPr/>
        </p:nvPicPr>
        <p:blipFill>
          <a:blip r:embed="rId3"/>
          <a:stretch>
            <a:fillRect/>
          </a:stretch>
        </p:blipFill>
        <p:spPr>
          <a:xfrm>
            <a:off x="4576577" y="1816087"/>
            <a:ext cx="2803735" cy="3485121"/>
          </a:xfrm>
          <a:prstGeom prst="rect">
            <a:avLst/>
          </a:prstGeom>
        </p:spPr>
      </p:pic>
      <p:pic>
        <p:nvPicPr>
          <p:cNvPr id="8" name="Picture 7"/>
          <p:cNvPicPr>
            <a:picLocks noChangeAspect="1"/>
          </p:cNvPicPr>
          <p:nvPr/>
        </p:nvPicPr>
        <p:blipFill>
          <a:blip r:embed="rId4"/>
          <a:stretch>
            <a:fillRect/>
          </a:stretch>
        </p:blipFill>
        <p:spPr>
          <a:xfrm>
            <a:off x="3193354" y="1006846"/>
            <a:ext cx="2181225" cy="581025"/>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7778076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45</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4" name="Picture 3"/>
          <p:cNvPicPr>
            <a:picLocks noChangeAspect="1"/>
          </p:cNvPicPr>
          <p:nvPr/>
        </p:nvPicPr>
        <p:blipFill rotWithShape="1">
          <a:blip r:embed="rId3"/>
          <a:srcRect b="52614"/>
          <a:stretch/>
        </p:blipFill>
        <p:spPr>
          <a:xfrm>
            <a:off x="288208" y="1962678"/>
            <a:ext cx="8398592" cy="2399561"/>
          </a:xfrm>
          <a:prstGeom prst="rect">
            <a:avLst/>
          </a:prstGeom>
        </p:spPr>
      </p:pic>
    </p:spTree>
    <p:extLst>
      <p:ext uri="{BB962C8B-B14F-4D97-AF65-F5344CB8AC3E}">
        <p14:creationId xmlns:p14="http://schemas.microsoft.com/office/powerpoint/2010/main" val="328466285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46</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4" name="Picture 3"/>
          <p:cNvPicPr>
            <a:picLocks noChangeAspect="1"/>
          </p:cNvPicPr>
          <p:nvPr/>
        </p:nvPicPr>
        <p:blipFill rotWithShape="1">
          <a:blip r:embed="rId3"/>
          <a:srcRect t="47386"/>
          <a:stretch/>
        </p:blipFill>
        <p:spPr>
          <a:xfrm>
            <a:off x="288208" y="1969996"/>
            <a:ext cx="8398592" cy="2664296"/>
          </a:xfrm>
          <a:prstGeom prst="rect">
            <a:avLst/>
          </a:prstGeom>
        </p:spPr>
      </p:pic>
    </p:spTree>
    <p:extLst>
      <p:ext uri="{BB962C8B-B14F-4D97-AF65-F5344CB8AC3E}">
        <p14:creationId xmlns:p14="http://schemas.microsoft.com/office/powerpoint/2010/main" val="186947537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47</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276225" y="1776611"/>
            <a:ext cx="8450771" cy="4316686"/>
            <a:chOff x="276225" y="1776611"/>
            <a:chExt cx="8450771" cy="4316686"/>
          </a:xfrm>
        </p:grpSpPr>
        <p:pic>
          <p:nvPicPr>
            <p:cNvPr id="2" name="Picture 1"/>
            <p:cNvPicPr>
              <a:picLocks noChangeAspect="1"/>
            </p:cNvPicPr>
            <p:nvPr/>
          </p:nvPicPr>
          <p:blipFill>
            <a:blip r:embed="rId2"/>
            <a:stretch>
              <a:fillRect/>
            </a:stretch>
          </p:blipFill>
          <p:spPr>
            <a:xfrm>
              <a:off x="344996" y="1776611"/>
              <a:ext cx="8382000" cy="1076325"/>
            </a:xfrm>
            <a:prstGeom prst="rect">
              <a:avLst/>
            </a:prstGeom>
          </p:spPr>
        </p:pic>
        <p:pic>
          <p:nvPicPr>
            <p:cNvPr id="4" name="Picture 3"/>
            <p:cNvPicPr>
              <a:picLocks noChangeAspect="1"/>
            </p:cNvPicPr>
            <p:nvPr/>
          </p:nvPicPr>
          <p:blipFill rotWithShape="1">
            <a:blip r:embed="rId3"/>
            <a:srcRect b="41034"/>
            <a:stretch/>
          </p:blipFill>
          <p:spPr>
            <a:xfrm>
              <a:off x="276225" y="2863779"/>
              <a:ext cx="8410575" cy="3229518"/>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53356310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48</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7" name="Picture 6"/>
          <p:cNvPicPr>
            <a:picLocks noChangeAspect="1"/>
          </p:cNvPicPr>
          <p:nvPr/>
        </p:nvPicPr>
        <p:blipFill rotWithShape="1">
          <a:blip r:embed="rId2"/>
          <a:srcRect t="59203"/>
          <a:stretch/>
        </p:blipFill>
        <p:spPr>
          <a:xfrm>
            <a:off x="276225" y="2008086"/>
            <a:ext cx="8410575" cy="2234381"/>
          </a:xfrm>
          <a:prstGeom prst="rect">
            <a:avLst/>
          </a:prstGeom>
        </p:spPr>
      </p:pic>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91999333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49</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1005443" y="1749456"/>
            <a:ext cx="3062501" cy="4071832"/>
          </a:xfrm>
          <a:prstGeom prst="rect">
            <a:avLst/>
          </a:prstGeom>
        </p:spPr>
      </p:pic>
      <p:pic>
        <p:nvPicPr>
          <p:cNvPr id="3" name="Picture 2"/>
          <p:cNvPicPr>
            <a:picLocks noChangeAspect="1"/>
          </p:cNvPicPr>
          <p:nvPr/>
        </p:nvPicPr>
        <p:blipFill>
          <a:blip r:embed="rId3"/>
          <a:stretch>
            <a:fillRect/>
          </a:stretch>
        </p:blipFill>
        <p:spPr>
          <a:xfrm>
            <a:off x="4427984" y="1973932"/>
            <a:ext cx="2828925" cy="3543300"/>
          </a:xfrm>
          <a:prstGeom prst="rect">
            <a:avLst/>
          </a:prstGeom>
        </p:spPr>
      </p:pic>
      <p:pic>
        <p:nvPicPr>
          <p:cNvPr id="6" name="Picture 5"/>
          <p:cNvPicPr>
            <a:picLocks noChangeAspect="1"/>
          </p:cNvPicPr>
          <p:nvPr/>
        </p:nvPicPr>
        <p:blipFill>
          <a:blip r:embed="rId4"/>
          <a:stretch>
            <a:fillRect/>
          </a:stretch>
        </p:blipFill>
        <p:spPr>
          <a:xfrm>
            <a:off x="2699792" y="1025369"/>
            <a:ext cx="2828925" cy="666750"/>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9780842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50</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361950" y="1820763"/>
            <a:ext cx="8420100" cy="4200525"/>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375766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51</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385192" y="1999236"/>
            <a:ext cx="8410575" cy="2814042"/>
            <a:chOff x="460323" y="1772816"/>
            <a:chExt cx="8410575" cy="2814042"/>
          </a:xfrm>
        </p:grpSpPr>
        <p:pic>
          <p:nvPicPr>
            <p:cNvPr id="2" name="Picture 1"/>
            <p:cNvPicPr>
              <a:picLocks noChangeAspect="1"/>
            </p:cNvPicPr>
            <p:nvPr/>
          </p:nvPicPr>
          <p:blipFill>
            <a:blip r:embed="rId2"/>
            <a:stretch>
              <a:fillRect/>
            </a:stretch>
          </p:blipFill>
          <p:spPr>
            <a:xfrm>
              <a:off x="467544" y="1772816"/>
              <a:ext cx="8124825" cy="1800225"/>
            </a:xfrm>
            <a:prstGeom prst="rect">
              <a:avLst/>
            </a:prstGeom>
          </p:spPr>
        </p:pic>
        <p:pic>
          <p:nvPicPr>
            <p:cNvPr id="4" name="Picture 3"/>
            <p:cNvPicPr>
              <a:picLocks noChangeAspect="1"/>
            </p:cNvPicPr>
            <p:nvPr/>
          </p:nvPicPr>
          <p:blipFill>
            <a:blip r:embed="rId3"/>
            <a:stretch>
              <a:fillRect/>
            </a:stretch>
          </p:blipFill>
          <p:spPr>
            <a:xfrm>
              <a:off x="460323" y="3501008"/>
              <a:ext cx="8410575" cy="1085850"/>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60739335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52</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1203947" y="1916832"/>
            <a:ext cx="3152029" cy="4090258"/>
          </a:xfrm>
          <a:prstGeom prst="rect">
            <a:avLst/>
          </a:prstGeom>
        </p:spPr>
      </p:pic>
      <p:pic>
        <p:nvPicPr>
          <p:cNvPr id="7" name="Picture 6"/>
          <p:cNvPicPr>
            <a:picLocks noChangeAspect="1"/>
          </p:cNvPicPr>
          <p:nvPr/>
        </p:nvPicPr>
        <p:blipFill>
          <a:blip r:embed="rId3"/>
          <a:stretch>
            <a:fillRect/>
          </a:stretch>
        </p:blipFill>
        <p:spPr>
          <a:xfrm>
            <a:off x="4639022" y="2060848"/>
            <a:ext cx="2813298" cy="3443477"/>
          </a:xfrm>
          <a:prstGeom prst="rect">
            <a:avLst/>
          </a:prstGeom>
        </p:spPr>
      </p:pic>
      <p:pic>
        <p:nvPicPr>
          <p:cNvPr id="8" name="Picture 7"/>
          <p:cNvPicPr>
            <a:picLocks noChangeAspect="1"/>
          </p:cNvPicPr>
          <p:nvPr/>
        </p:nvPicPr>
        <p:blipFill>
          <a:blip r:embed="rId4"/>
          <a:stretch>
            <a:fillRect/>
          </a:stretch>
        </p:blipFill>
        <p:spPr>
          <a:xfrm>
            <a:off x="2915816" y="1169451"/>
            <a:ext cx="2677666" cy="634184"/>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74413415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53</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4" name="Picture 3"/>
          <p:cNvPicPr>
            <a:picLocks noChangeAspect="1"/>
          </p:cNvPicPr>
          <p:nvPr/>
        </p:nvPicPr>
        <p:blipFill>
          <a:blip r:embed="rId3"/>
          <a:stretch>
            <a:fillRect/>
          </a:stretch>
        </p:blipFill>
        <p:spPr>
          <a:xfrm>
            <a:off x="180975" y="1896119"/>
            <a:ext cx="8505825" cy="2276475"/>
          </a:xfrm>
          <a:prstGeom prst="rect">
            <a:avLst/>
          </a:prstGeom>
        </p:spPr>
      </p:pic>
    </p:spTree>
    <p:extLst>
      <p:ext uri="{BB962C8B-B14F-4D97-AF65-F5344CB8AC3E}">
        <p14:creationId xmlns:p14="http://schemas.microsoft.com/office/powerpoint/2010/main" val="91829297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54</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rotWithShape="1">
          <a:blip r:embed="rId2"/>
          <a:srcRect t="42883"/>
          <a:stretch/>
        </p:blipFill>
        <p:spPr>
          <a:xfrm>
            <a:off x="86383" y="2098470"/>
            <a:ext cx="8471151" cy="2880320"/>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23460682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55</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pSp>
        <p:nvGrpSpPr>
          <p:cNvPr id="6" name="Group 5"/>
          <p:cNvGrpSpPr/>
          <p:nvPr/>
        </p:nvGrpSpPr>
        <p:grpSpPr>
          <a:xfrm>
            <a:off x="373074" y="1916832"/>
            <a:ext cx="7367278" cy="4192362"/>
            <a:chOff x="373074" y="1916832"/>
            <a:chExt cx="8313726" cy="4730940"/>
          </a:xfrm>
        </p:grpSpPr>
        <p:pic>
          <p:nvPicPr>
            <p:cNvPr id="2" name="Picture 1"/>
            <p:cNvPicPr>
              <a:picLocks noChangeAspect="1"/>
            </p:cNvPicPr>
            <p:nvPr/>
          </p:nvPicPr>
          <p:blipFill>
            <a:blip r:embed="rId2"/>
            <a:stretch>
              <a:fillRect/>
            </a:stretch>
          </p:blipFill>
          <p:spPr>
            <a:xfrm>
              <a:off x="419100" y="1916832"/>
              <a:ext cx="8267700" cy="1076325"/>
            </a:xfrm>
            <a:prstGeom prst="rect">
              <a:avLst/>
            </a:prstGeom>
          </p:spPr>
        </p:pic>
        <p:pic>
          <p:nvPicPr>
            <p:cNvPr id="4" name="Picture 3"/>
            <p:cNvPicPr>
              <a:picLocks noChangeAspect="1"/>
            </p:cNvPicPr>
            <p:nvPr/>
          </p:nvPicPr>
          <p:blipFill rotWithShape="1">
            <a:blip r:embed="rId3"/>
            <a:srcRect t="3454"/>
            <a:stretch/>
          </p:blipFill>
          <p:spPr>
            <a:xfrm>
              <a:off x="373074" y="2996952"/>
              <a:ext cx="8258175" cy="3650820"/>
            </a:xfrm>
            <a:prstGeom prst="rect">
              <a:avLst/>
            </a:prstGeom>
          </p:spPr>
        </p:pic>
      </p:grpSp>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54240635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56</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858596" y="1700807"/>
            <a:ext cx="3353364" cy="4258679"/>
          </a:xfrm>
          <a:prstGeom prst="rect">
            <a:avLst/>
          </a:prstGeom>
        </p:spPr>
      </p:pic>
      <p:pic>
        <p:nvPicPr>
          <p:cNvPr id="7" name="Picture 6"/>
          <p:cNvPicPr>
            <a:picLocks noChangeAspect="1"/>
          </p:cNvPicPr>
          <p:nvPr/>
        </p:nvPicPr>
        <p:blipFill>
          <a:blip r:embed="rId3"/>
          <a:stretch>
            <a:fillRect/>
          </a:stretch>
        </p:blipFill>
        <p:spPr>
          <a:xfrm>
            <a:off x="4535996" y="1992325"/>
            <a:ext cx="2847975" cy="3543300"/>
          </a:xfrm>
          <a:prstGeom prst="rect">
            <a:avLst/>
          </a:prstGeom>
        </p:spPr>
      </p:pic>
      <p:pic>
        <p:nvPicPr>
          <p:cNvPr id="8" name="Picture 7"/>
          <p:cNvPicPr>
            <a:picLocks noChangeAspect="1"/>
          </p:cNvPicPr>
          <p:nvPr/>
        </p:nvPicPr>
        <p:blipFill>
          <a:blip r:embed="rId4"/>
          <a:stretch>
            <a:fillRect/>
          </a:stretch>
        </p:blipFill>
        <p:spPr>
          <a:xfrm>
            <a:off x="2422879" y="937523"/>
            <a:ext cx="3686175" cy="723900"/>
          </a:xfrm>
          <a:prstGeom prst="rect">
            <a:avLst/>
          </a:prstGeom>
        </p:spPr>
      </p:pic>
      <p:pic>
        <p:nvPicPr>
          <p:cNvPr id="11" name="Picture 10"/>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27502817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Campus </a:t>
            </a:r>
            <a:r>
              <a:rPr lang="en-US" sz="2600" dirty="0">
                <a:latin typeface="Arial" panose="020B0604020202020204" pitchFamily="34" charset="0"/>
                <a:cs typeface="Arial" panose="020B0604020202020204" pitchFamily="34" charset="0"/>
              </a:rPr>
              <a:t>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57</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539552" y="1916832"/>
            <a:ext cx="7377832" cy="3848947"/>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26573912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58</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3" name="Picture 2"/>
          <p:cNvPicPr>
            <a:picLocks noChangeAspect="1"/>
          </p:cNvPicPr>
          <p:nvPr/>
        </p:nvPicPr>
        <p:blipFill>
          <a:blip r:embed="rId2"/>
          <a:stretch>
            <a:fillRect/>
          </a:stretch>
        </p:blipFill>
        <p:spPr>
          <a:xfrm>
            <a:off x="2843808" y="2426136"/>
            <a:ext cx="3086100" cy="647700"/>
          </a:xfrm>
          <a:prstGeom prst="rect">
            <a:avLst/>
          </a:prstGeom>
        </p:spPr>
      </p:pic>
      <p:grpSp>
        <p:nvGrpSpPr>
          <p:cNvPr id="7" name="Group 6"/>
          <p:cNvGrpSpPr/>
          <p:nvPr/>
        </p:nvGrpSpPr>
        <p:grpSpPr>
          <a:xfrm>
            <a:off x="691083" y="3395534"/>
            <a:ext cx="7553325" cy="1628775"/>
            <a:chOff x="759333" y="1548658"/>
            <a:chExt cx="7553325" cy="1628775"/>
          </a:xfrm>
        </p:grpSpPr>
        <p:pic>
          <p:nvPicPr>
            <p:cNvPr id="4" name="Picture 3"/>
            <p:cNvPicPr>
              <a:picLocks noChangeAspect="1"/>
            </p:cNvPicPr>
            <p:nvPr/>
          </p:nvPicPr>
          <p:blipFill>
            <a:blip r:embed="rId3"/>
            <a:stretch>
              <a:fillRect/>
            </a:stretch>
          </p:blipFill>
          <p:spPr>
            <a:xfrm>
              <a:off x="773621" y="1967758"/>
              <a:ext cx="7524750" cy="1209675"/>
            </a:xfrm>
            <a:prstGeom prst="rect">
              <a:avLst/>
            </a:prstGeom>
          </p:spPr>
        </p:pic>
        <p:pic>
          <p:nvPicPr>
            <p:cNvPr id="6" name="Picture 5"/>
            <p:cNvPicPr>
              <a:picLocks noChangeAspect="1"/>
            </p:cNvPicPr>
            <p:nvPr/>
          </p:nvPicPr>
          <p:blipFill>
            <a:blip r:embed="rId4"/>
            <a:stretch>
              <a:fillRect/>
            </a:stretch>
          </p:blipFill>
          <p:spPr>
            <a:xfrm>
              <a:off x="759333" y="1548658"/>
              <a:ext cx="7553325" cy="419100"/>
            </a:xfrm>
            <a:prstGeom prst="rect">
              <a:avLst/>
            </a:prstGeom>
          </p:spPr>
        </p:pic>
      </p:grpSp>
      <p:sp>
        <p:nvSpPr>
          <p:cNvPr id="9" name="Title 2"/>
          <p:cNvSpPr>
            <a:spLocks noGrp="1"/>
          </p:cNvSpPr>
          <p:nvPr>
            <p:ph type="title"/>
          </p:nvPr>
        </p:nvSpPr>
        <p:spPr>
          <a:xfrm>
            <a:off x="192594" y="1532895"/>
            <a:ext cx="8843901" cy="936104"/>
          </a:xfrm>
        </p:spPr>
        <p:txBody>
          <a:bodyPr/>
          <a:lstStyle/>
          <a:p>
            <a:pPr marL="573088" indent="-573088" algn="ctr"/>
            <a:r>
              <a:rPr lang="en-US" sz="2600" dirty="0">
                <a:latin typeface="Arial" panose="020B0604020202020204" pitchFamily="34" charset="0"/>
                <a:cs typeface="Arial" panose="020B0604020202020204" pitchFamily="34" charset="0"/>
              </a:rPr>
              <a:t> </a:t>
            </a:r>
            <a:r>
              <a:rPr lang="en-US" sz="2600" dirty="0" smtClean="0">
                <a:latin typeface="Arial" panose="020B0604020202020204" pitchFamily="34" charset="0"/>
                <a:cs typeface="Arial" panose="020B0604020202020204" pitchFamily="34" charset="0"/>
              </a:rPr>
              <a:t>2016-17 Special Education Determination Status</a:t>
            </a:r>
            <a:endParaRPr lang="en-US" sz="2600" dirty="0">
              <a:latin typeface="Arial" panose="020B0604020202020204" pitchFamily="34" charset="0"/>
              <a:cs typeface="Arial" panose="020B0604020202020204" pitchFamily="34" charset="0"/>
            </a:endParaRPr>
          </a:p>
        </p:txBody>
      </p:sp>
      <p:sp>
        <p:nvSpPr>
          <p:cNvPr id="11" name="Title 2"/>
          <p:cNvSpPr txBox="1">
            <a:spLocks/>
          </p:cNvSpPr>
          <p:nvPr/>
        </p:nvSpPr>
        <p:spPr bwMode="auto">
          <a:xfrm>
            <a:off x="-35093" y="5146675"/>
            <a:ext cx="9179093"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rgbClr val="86C440"/>
                </a:solidFill>
                <a:latin typeface="Century Gothic" panose="020B0502020202020204" pitchFamily="34" charset="0"/>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pPr marL="573088" indent="-573088" algn="ctr"/>
            <a:r>
              <a:rPr lang="en-US" sz="1200" dirty="0" smtClean="0">
                <a:latin typeface="Arial" panose="020B0604020202020204" pitchFamily="34" charset="0"/>
                <a:cs typeface="Arial" panose="020B0604020202020204" pitchFamily="34" charset="0"/>
              </a:rPr>
              <a:t>The TEA cleared Clint ISD on December 13, 2017, the TAPR was published on November 16, 2017</a:t>
            </a:r>
            <a:endParaRPr lang="en-US" sz="1200"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24852325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59</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Participation Rates</a:t>
            </a:r>
            <a:endParaRPr lang="en-US" sz="26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71437" y="2605087"/>
            <a:ext cx="9001125" cy="1647825"/>
          </a:xfrm>
          <a:prstGeom prst="rect">
            <a:avLst/>
          </a:prstGeom>
        </p:spPr>
      </p:pic>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97848894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60</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Attendance Rates</a:t>
            </a:r>
            <a:endParaRPr lang="en-US" sz="26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23825" y="2562225"/>
            <a:ext cx="8896350" cy="1733550"/>
          </a:xfrm>
          <a:prstGeom prst="rect">
            <a:avLst/>
          </a:prstGeom>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44588673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61</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Graduation Rate</a:t>
            </a:r>
            <a:endParaRPr lang="en-US" sz="2600" dirty="0">
              <a:latin typeface="Arial" panose="020B0604020202020204" pitchFamily="34" charset="0"/>
              <a:cs typeface="Arial" panose="020B0604020202020204" pitchFamily="34" charset="0"/>
            </a:endParaRPr>
          </a:p>
        </p:txBody>
      </p:sp>
      <p:grpSp>
        <p:nvGrpSpPr>
          <p:cNvPr id="6" name="Group 5"/>
          <p:cNvGrpSpPr/>
          <p:nvPr/>
        </p:nvGrpSpPr>
        <p:grpSpPr>
          <a:xfrm>
            <a:off x="233362" y="2625477"/>
            <a:ext cx="8677275" cy="2099667"/>
            <a:chOff x="233362" y="2625477"/>
            <a:chExt cx="8677275" cy="2099667"/>
          </a:xfrm>
        </p:grpSpPr>
        <p:pic>
          <p:nvPicPr>
            <p:cNvPr id="2" name="Picture 1"/>
            <p:cNvPicPr>
              <a:picLocks noChangeAspect="1"/>
            </p:cNvPicPr>
            <p:nvPr/>
          </p:nvPicPr>
          <p:blipFill>
            <a:blip r:embed="rId2"/>
            <a:stretch>
              <a:fillRect/>
            </a:stretch>
          </p:blipFill>
          <p:spPr>
            <a:xfrm>
              <a:off x="233362" y="2877294"/>
              <a:ext cx="8677275" cy="1847850"/>
            </a:xfrm>
            <a:prstGeom prst="rect">
              <a:avLst/>
            </a:prstGeom>
          </p:spPr>
        </p:pic>
        <p:pic>
          <p:nvPicPr>
            <p:cNvPr id="4" name="Picture 3"/>
            <p:cNvPicPr>
              <a:picLocks noChangeAspect="1"/>
            </p:cNvPicPr>
            <p:nvPr/>
          </p:nvPicPr>
          <p:blipFill>
            <a:blip r:embed="rId3">
              <a:clrChange>
                <a:clrFrom>
                  <a:srgbClr val="FFFFFF"/>
                </a:clrFrom>
                <a:clrTo>
                  <a:srgbClr val="FFFFFF">
                    <a:alpha val="0"/>
                  </a:srgbClr>
                </a:clrTo>
              </a:clrChange>
            </a:blip>
            <a:stretch>
              <a:fillRect/>
            </a:stretch>
          </p:blipFill>
          <p:spPr>
            <a:xfrm>
              <a:off x="329505" y="2625477"/>
              <a:ext cx="8562975" cy="371475"/>
            </a:xfrm>
            <a:prstGeom prst="rect">
              <a:avLst/>
            </a:prstGeom>
          </p:spPr>
        </p:pic>
      </p:grpSp>
      <p:pic>
        <p:nvPicPr>
          <p:cNvPr id="11" name="Picture 10"/>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92470904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62</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Post Secondary Readiness</a:t>
            </a:r>
            <a:endParaRPr lang="en-US" sz="2600" dirty="0">
              <a:latin typeface="Arial" panose="020B0604020202020204" pitchFamily="34" charset="0"/>
              <a:cs typeface="Arial" panose="020B0604020202020204" pitchFamily="34" charset="0"/>
            </a:endParaRPr>
          </a:p>
        </p:txBody>
      </p:sp>
      <p:grpSp>
        <p:nvGrpSpPr>
          <p:cNvPr id="7" name="Group 6"/>
          <p:cNvGrpSpPr/>
          <p:nvPr/>
        </p:nvGrpSpPr>
        <p:grpSpPr>
          <a:xfrm>
            <a:off x="35496" y="2665464"/>
            <a:ext cx="9020175" cy="2354980"/>
            <a:chOff x="108771" y="2665464"/>
            <a:chExt cx="9020175" cy="2354980"/>
          </a:xfrm>
        </p:grpSpPr>
        <p:pic>
          <p:nvPicPr>
            <p:cNvPr id="4" name="Picture 3"/>
            <p:cNvPicPr>
              <a:picLocks noChangeAspect="1"/>
            </p:cNvPicPr>
            <p:nvPr/>
          </p:nvPicPr>
          <p:blipFill>
            <a:blip r:embed="rId2"/>
            <a:stretch>
              <a:fillRect/>
            </a:stretch>
          </p:blipFill>
          <p:spPr>
            <a:xfrm>
              <a:off x="108771" y="2924944"/>
              <a:ext cx="9020175" cy="2095500"/>
            </a:xfrm>
            <a:prstGeom prst="rect">
              <a:avLst/>
            </a:prstGeom>
          </p:spPr>
        </p:pic>
        <p:pic>
          <p:nvPicPr>
            <p:cNvPr id="6" name="Picture 5"/>
            <p:cNvPicPr>
              <a:picLocks noChangeAspect="1"/>
            </p:cNvPicPr>
            <p:nvPr/>
          </p:nvPicPr>
          <p:blipFill>
            <a:blip r:embed="rId3"/>
            <a:stretch>
              <a:fillRect/>
            </a:stretch>
          </p:blipFill>
          <p:spPr>
            <a:xfrm>
              <a:off x="152885" y="2665464"/>
              <a:ext cx="8953500" cy="314325"/>
            </a:xfrm>
            <a:prstGeom prst="rect">
              <a:avLst/>
            </a:prstGeom>
          </p:spPr>
        </p:pic>
      </p:grpSp>
      <p:pic>
        <p:nvPicPr>
          <p:cNvPr id="11" name="Picture 10"/>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2051510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63</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CTE Coherent Sequence </a:t>
            </a:r>
            <a:endParaRPr lang="en-US" sz="26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38125" y="2780928"/>
            <a:ext cx="8667750" cy="800100"/>
          </a:xfrm>
          <a:prstGeom prst="rect">
            <a:avLst/>
          </a:prstGeom>
        </p:spPr>
      </p:pic>
      <p:pic>
        <p:nvPicPr>
          <p:cNvPr id="11" name="Picture 10"/>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43829838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64</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Dual Credit Courses </a:t>
            </a:r>
            <a:endParaRPr lang="en-US" sz="2600"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219075" y="2928937"/>
            <a:ext cx="8705850" cy="1000125"/>
          </a:xfrm>
          <a:prstGeom prst="rect">
            <a:avLst/>
          </a:prstGeom>
        </p:spPr>
      </p:pic>
      <p:pic>
        <p:nvPicPr>
          <p:cNvPr id="4" name="Picture 3"/>
          <p:cNvPicPr>
            <a:picLocks noChangeAspect="1"/>
          </p:cNvPicPr>
          <p:nvPr/>
        </p:nvPicPr>
        <p:blipFill>
          <a:blip r:embed="rId3"/>
          <a:stretch>
            <a:fillRect/>
          </a:stretch>
        </p:blipFill>
        <p:spPr>
          <a:xfrm>
            <a:off x="304800" y="2646064"/>
            <a:ext cx="8620125" cy="295275"/>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35678873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65</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Texas Success Initiative Assessment (TSI)</a:t>
            </a:r>
            <a:endParaRPr lang="en-US" sz="26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251520" y="2646064"/>
            <a:ext cx="8620125" cy="295275"/>
          </a:xfrm>
          <a:prstGeom prst="rect">
            <a:avLst/>
          </a:prstGeom>
        </p:spPr>
      </p:pic>
      <p:pic>
        <p:nvPicPr>
          <p:cNvPr id="2" name="Picture 1"/>
          <p:cNvPicPr>
            <a:picLocks noChangeAspect="1"/>
          </p:cNvPicPr>
          <p:nvPr/>
        </p:nvPicPr>
        <p:blipFill>
          <a:blip r:embed="rId3"/>
          <a:stretch>
            <a:fillRect/>
          </a:stretch>
        </p:blipFill>
        <p:spPr>
          <a:xfrm>
            <a:off x="300037" y="2955032"/>
            <a:ext cx="8543925" cy="762000"/>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35959528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66</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AP/IB Course Completion</a:t>
            </a:r>
            <a:endParaRPr lang="en-US" sz="26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251520" y="2646064"/>
            <a:ext cx="8620125" cy="295275"/>
          </a:xfrm>
          <a:prstGeom prst="rect">
            <a:avLst/>
          </a:prstGeom>
        </p:spPr>
      </p:pic>
      <p:pic>
        <p:nvPicPr>
          <p:cNvPr id="3" name="Picture 2"/>
          <p:cNvPicPr>
            <a:picLocks noChangeAspect="1"/>
          </p:cNvPicPr>
          <p:nvPr/>
        </p:nvPicPr>
        <p:blipFill>
          <a:blip r:embed="rId3"/>
          <a:stretch>
            <a:fillRect/>
          </a:stretch>
        </p:blipFill>
        <p:spPr>
          <a:xfrm>
            <a:off x="280987" y="2924944"/>
            <a:ext cx="8582025" cy="590550"/>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96519154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67</a:t>
            </a:fld>
            <a:endParaRPr lang="hu-HU" dirty="0"/>
          </a:p>
        </p:txBody>
      </p:sp>
      <p:sp>
        <p:nvSpPr>
          <p:cNvPr id="10" name="Title 2">
            <a:extLst>
              <a:ext uri="{FF2B5EF4-FFF2-40B4-BE49-F238E27FC236}">
                <a16:creationId xmlns:a16="http://schemas.microsoft.com/office/drawing/2014/main" id="{AA340515-C3FA-433A-814A-F9E739BBE223}"/>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9" name="Title 2"/>
          <p:cNvSpPr>
            <a:spLocks noGrp="1"/>
          </p:cNvSpPr>
          <p:nvPr>
            <p:ph type="title"/>
          </p:nvPr>
        </p:nvSpPr>
        <p:spPr>
          <a:xfrm>
            <a:off x="192595" y="1532895"/>
            <a:ext cx="8686800" cy="936104"/>
          </a:xfrm>
        </p:spPr>
        <p:txBody>
          <a:bodyPr/>
          <a:lstStyle/>
          <a:p>
            <a:pPr marL="573088" indent="-573088"/>
            <a:r>
              <a:rPr lang="en-US" sz="2600" dirty="0" smtClean="0">
                <a:latin typeface="Arial" panose="020B0604020202020204" pitchFamily="34" charset="0"/>
                <a:cs typeface="Arial" panose="020B0604020202020204" pitchFamily="34" charset="0"/>
              </a:rPr>
              <a:t>SAT Results</a:t>
            </a:r>
            <a:endParaRPr lang="en-US" sz="26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251520" y="2646064"/>
            <a:ext cx="8620125" cy="295275"/>
          </a:xfrm>
          <a:prstGeom prst="rect">
            <a:avLst/>
          </a:prstGeom>
        </p:spPr>
      </p:pic>
      <p:pic>
        <p:nvPicPr>
          <p:cNvPr id="2" name="Picture 1"/>
          <p:cNvPicPr>
            <a:picLocks noChangeAspect="1"/>
          </p:cNvPicPr>
          <p:nvPr/>
        </p:nvPicPr>
        <p:blipFill>
          <a:blip r:embed="rId3"/>
          <a:stretch>
            <a:fillRect/>
          </a:stretch>
        </p:blipFill>
        <p:spPr>
          <a:xfrm>
            <a:off x="223837" y="2924944"/>
            <a:ext cx="8696325" cy="1181100"/>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6781103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276872"/>
            <a:ext cx="4464496" cy="3672408"/>
          </a:xfrm>
          <a:prstGeom prst="roundRect">
            <a:avLst/>
          </a:prstGeom>
          <a:ln>
            <a:solidFill>
              <a:srgbClr val="86C440"/>
            </a:solidFill>
          </a:ln>
        </p:spPr>
        <p:txBody>
          <a:bodyPr anchor="ctr">
            <a:noAutofit/>
          </a:bodyPr>
          <a:lstStyle/>
          <a:p>
            <a:pPr marL="0" indent="0" algn="ctr">
              <a:spcBef>
                <a:spcPts val="1200"/>
              </a:spcBef>
              <a:buNone/>
            </a:pPr>
            <a:r>
              <a:rPr lang="en-US" sz="1800" b="1" dirty="0"/>
              <a:t>2015-16 Actual Financial Data</a:t>
            </a:r>
          </a:p>
          <a:p>
            <a:pPr marL="0" indent="0" algn="ctr">
              <a:spcBef>
                <a:spcPts val="0"/>
              </a:spcBef>
              <a:buNone/>
            </a:pPr>
            <a:r>
              <a:rPr lang="en-US" sz="1800" b="1" dirty="0"/>
              <a:t>(District)</a:t>
            </a:r>
          </a:p>
          <a:p>
            <a:r>
              <a:rPr lang="en-US" sz="1600" dirty="0"/>
              <a:t>Receipts</a:t>
            </a:r>
          </a:p>
          <a:p>
            <a:r>
              <a:rPr lang="en-US" sz="1600" dirty="0"/>
              <a:t>Fund Balances</a:t>
            </a:r>
          </a:p>
          <a:p>
            <a:r>
              <a:rPr lang="en-US" sz="1600" dirty="0"/>
              <a:t>Disbursements</a:t>
            </a:r>
          </a:p>
          <a:p>
            <a:r>
              <a:rPr lang="en-US" sz="1600" dirty="0"/>
              <a:t>Program Expenditures</a:t>
            </a:r>
          </a:p>
          <a:p>
            <a:r>
              <a:rPr lang="en-US" sz="1600" dirty="0"/>
              <a:t>Tax Rates</a:t>
            </a:r>
          </a:p>
          <a:p>
            <a:r>
              <a:rPr lang="en-US" sz="1600" dirty="0"/>
              <a:t>2014 Tax Year State Certified Property Values</a:t>
            </a:r>
          </a:p>
          <a:p>
            <a:r>
              <a:rPr lang="en-US" sz="1600" dirty="0"/>
              <a:t>Unassigned Fund Balance (% of Total Budgeted Expenditures)</a:t>
            </a:r>
          </a:p>
        </p:txBody>
      </p:sp>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Report</a:t>
            </a:r>
            <a:br>
              <a:rPr lang="en-US" sz="2600" dirty="0">
                <a:latin typeface="Arial" panose="020B0604020202020204" pitchFamily="34" charset="0"/>
                <a:cs typeface="Arial" panose="020B0604020202020204" pitchFamily="34" charset="0"/>
              </a:rPr>
            </a:br>
            <a:r>
              <a:rPr lang="en-US" sz="2600" dirty="0">
                <a:latin typeface="Arial" panose="020B0604020202020204" pitchFamily="34" charset="0"/>
                <a:cs typeface="Arial" panose="020B0604020202020204" pitchFamily="34" charset="0"/>
              </a:rPr>
              <a:t>	(2015-16 Financial Actual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68</a:t>
            </a:fld>
            <a:endParaRPr lang="hu-HU" dirty="0"/>
          </a:p>
        </p:txBody>
      </p:sp>
      <p:sp>
        <p:nvSpPr>
          <p:cNvPr id="7" name="Content Placeholder 1"/>
          <p:cNvSpPr txBox="1">
            <a:spLocks/>
          </p:cNvSpPr>
          <p:nvPr/>
        </p:nvSpPr>
        <p:spPr bwMode="auto">
          <a:xfrm>
            <a:off x="5188109" y="2708920"/>
            <a:ext cx="3599529" cy="2168291"/>
          </a:xfrm>
          <a:prstGeom prst="roundRect">
            <a:avLst/>
          </a:prstGeom>
          <a:noFill/>
          <a:ln>
            <a:solidFill>
              <a:srgbClr val="86C440"/>
            </a:solidFill>
          </a:ln>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noAutofit/>
          </a:bodyPr>
          <a:lstStyle>
            <a:lvl1pPr marL="463550" indent="-463550" algn="l" rtl="0" eaLnBrk="0" fontAlgn="base" hangingPunct="0">
              <a:lnSpc>
                <a:spcPct val="100000"/>
              </a:lnSpc>
              <a:spcBef>
                <a:spcPts val="600"/>
              </a:spcBef>
              <a:spcAft>
                <a:spcPct val="0"/>
              </a:spcAft>
              <a:buFont typeface="Wingdings" pitchFamily="2" charset="2"/>
              <a:buChar char="Ø"/>
              <a:defRPr sz="2800" kern="1200">
                <a:solidFill>
                  <a:srgbClr val="5D5D5D"/>
                </a:solidFill>
                <a:latin typeface="Arial" pitchFamily="34" charset="0"/>
                <a:ea typeface="+mn-ea"/>
                <a:cs typeface="Arial" pitchFamily="34" charset="0"/>
              </a:defRPr>
            </a:lvl1pPr>
            <a:lvl2pPr marL="914400"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kern="1200">
                <a:solidFill>
                  <a:srgbClr val="5D5D5D"/>
                </a:solidFill>
                <a:latin typeface="Arial" pitchFamily="34" charset="0"/>
                <a:ea typeface="+mn-ea"/>
                <a:cs typeface="Arial" pitchFamily="34" charset="0"/>
              </a:defRPr>
            </a:lvl2pPr>
            <a:lvl3pPr marL="1377950" marR="0" indent="-463550" algn="l" defTabSz="914400" rtl="0" eaLnBrk="0" fontAlgn="base" latinLnBrk="0" hangingPunct="0">
              <a:lnSpc>
                <a:spcPct val="100000"/>
              </a:lnSpc>
              <a:spcBef>
                <a:spcPts val="600"/>
              </a:spcBef>
              <a:spcAft>
                <a:spcPct val="0"/>
              </a:spcAft>
              <a:buClrTx/>
              <a:buSzTx/>
              <a:buFont typeface="Wingdings" pitchFamily="2" charset="2"/>
              <a:buChar char="§"/>
              <a:tabLst/>
              <a:defRPr sz="2400" kern="1200">
                <a:solidFill>
                  <a:srgbClr val="5D5D5D"/>
                </a:solidFill>
                <a:latin typeface="Arial" pitchFamily="34" charset="0"/>
                <a:ea typeface="+mn-ea"/>
                <a:cs typeface="Arial" pitchFamily="34" charset="0"/>
              </a:defRPr>
            </a:lvl3pPr>
            <a:lvl4pPr marL="1828800" marR="0" indent="-45720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4pPr>
            <a:lvl5pPr marL="2292350" marR="0" indent="-46355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buFont typeface="Wingdings" pitchFamily="2" charset="2"/>
              <a:buNone/>
            </a:pPr>
            <a:r>
              <a:rPr lang="en-US" sz="1800" b="1" dirty="0"/>
              <a:t>2015-16 Actual Financial Data</a:t>
            </a:r>
          </a:p>
          <a:p>
            <a:pPr marL="0" indent="0" algn="ctr">
              <a:spcBef>
                <a:spcPts val="0"/>
              </a:spcBef>
              <a:buFont typeface="Wingdings" pitchFamily="2" charset="2"/>
              <a:buNone/>
            </a:pPr>
            <a:r>
              <a:rPr lang="en-US" sz="1800" b="1" dirty="0"/>
              <a:t>(Each Campus)</a:t>
            </a:r>
          </a:p>
          <a:p>
            <a:r>
              <a:rPr lang="en-US" sz="1600" dirty="0"/>
              <a:t>Expenditures by Object</a:t>
            </a:r>
          </a:p>
          <a:p>
            <a:r>
              <a:rPr lang="en-US" sz="1600" dirty="0"/>
              <a:t>Expenditures by Function</a:t>
            </a:r>
          </a:p>
          <a:p>
            <a:r>
              <a:rPr lang="en-US" sz="1600" dirty="0"/>
              <a:t>Program Expenditures by Program</a:t>
            </a:r>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sp>
        <p:nvSpPr>
          <p:cNvPr id="8" name="Title 2"/>
          <p:cNvSpPr txBox="1">
            <a:spLocks/>
          </p:cNvSpPr>
          <p:nvPr/>
        </p:nvSpPr>
        <p:spPr bwMode="auto">
          <a:xfrm>
            <a:off x="5004048" y="5013176"/>
            <a:ext cx="3875348" cy="1232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rgbClr val="86C440"/>
                </a:solidFill>
                <a:latin typeface="Century Gothic" panose="020B0502020202020204" pitchFamily="34" charset="0"/>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pPr marL="573088" indent="-573088" algn="ctr"/>
            <a:r>
              <a:rPr lang="en-US" sz="1800" dirty="0" smtClean="0">
                <a:latin typeface="Arial" panose="020B0604020202020204" pitchFamily="34" charset="0"/>
                <a:cs typeface="Arial" panose="020B0604020202020204" pitchFamily="34" charset="0"/>
              </a:rPr>
              <a:t>2015-2016 Audit Presented to the Board on January 19, 2017</a:t>
            </a:r>
            <a:endParaRPr lang="en-US" sz="18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5768725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animBg="1"/>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a:t>
            </a:r>
            <a:r>
              <a:rPr lang="en-US" sz="2600" dirty="0" smtClean="0">
                <a:latin typeface="Arial" panose="020B0604020202020204" pitchFamily="34" charset="0"/>
                <a:cs typeface="Arial" panose="020B0604020202020204" pitchFamily="34" charset="0"/>
              </a:rPr>
              <a:t>Report</a:t>
            </a:r>
            <a:r>
              <a:rPr lang="en-US" sz="26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(2015-16 </a:t>
            </a:r>
            <a:r>
              <a:rPr lang="en-US" sz="1400" dirty="0">
                <a:latin typeface="Arial" panose="020B0604020202020204" pitchFamily="34" charset="0"/>
                <a:cs typeface="Arial" panose="020B0604020202020204" pitchFamily="34" charset="0"/>
              </a:rPr>
              <a:t>Financial Actual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69</a:t>
            </a:fld>
            <a:endParaRPr lang="hu-HU" dirty="0"/>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a:stretch>
            <a:fillRect/>
          </a:stretch>
        </p:blipFill>
        <p:spPr>
          <a:xfrm>
            <a:off x="899592" y="2060848"/>
            <a:ext cx="6472783" cy="4053865"/>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stretch>
            <a:fillRect/>
          </a:stretch>
        </p:blipFill>
        <p:spPr>
          <a:xfrm>
            <a:off x="2699792" y="2060848"/>
            <a:ext cx="3600400" cy="638679"/>
          </a:xfrm>
          <a:prstGeom prst="rect">
            <a:avLst/>
          </a:prstGeom>
        </p:spPr>
      </p:pic>
      <p:pic>
        <p:nvPicPr>
          <p:cNvPr id="11" name="Picture 10"/>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2247126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a:t>
            </a:r>
            <a:r>
              <a:rPr lang="en-US" sz="2600" dirty="0" smtClean="0">
                <a:latin typeface="Arial" panose="020B0604020202020204" pitchFamily="34" charset="0"/>
                <a:cs typeface="Arial" panose="020B0604020202020204" pitchFamily="34" charset="0"/>
              </a:rPr>
              <a:t>Report</a:t>
            </a:r>
            <a:r>
              <a:rPr lang="en-US" sz="26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(2015-16 </a:t>
            </a:r>
            <a:r>
              <a:rPr lang="en-US" sz="1400" dirty="0">
                <a:latin typeface="Arial" panose="020B0604020202020204" pitchFamily="34" charset="0"/>
                <a:cs typeface="Arial" panose="020B0604020202020204" pitchFamily="34" charset="0"/>
              </a:rPr>
              <a:t>Financial Actual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70</a:t>
            </a:fld>
            <a:endParaRPr lang="hu-HU" dirty="0"/>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179512" y="2348880"/>
            <a:ext cx="8249171" cy="2455008"/>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41250165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a:t>
            </a:r>
            <a:r>
              <a:rPr lang="en-US" sz="2600" dirty="0" smtClean="0">
                <a:latin typeface="Arial" panose="020B0604020202020204" pitchFamily="34" charset="0"/>
                <a:cs typeface="Arial" panose="020B0604020202020204" pitchFamily="34" charset="0"/>
              </a:rPr>
              <a:t>Report</a:t>
            </a:r>
            <a:r>
              <a:rPr lang="en-US" sz="26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(By Function)</a:t>
            </a:r>
            <a:endParaRPr lang="en-US" sz="14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71</a:t>
            </a:fld>
            <a:endParaRPr lang="hu-HU" dirty="0"/>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rotWithShape="1">
          <a:blip r:embed="rId2"/>
          <a:srcRect b="45554"/>
          <a:stretch/>
        </p:blipFill>
        <p:spPr>
          <a:xfrm>
            <a:off x="827584" y="1988840"/>
            <a:ext cx="7487339" cy="3475849"/>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4931261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a:t>
            </a:r>
            <a:r>
              <a:rPr lang="en-US" sz="2600" dirty="0" smtClean="0">
                <a:latin typeface="Arial" panose="020B0604020202020204" pitchFamily="34" charset="0"/>
                <a:cs typeface="Arial" panose="020B0604020202020204" pitchFamily="34" charset="0"/>
              </a:rPr>
              <a:t>Report</a:t>
            </a:r>
            <a:r>
              <a:rPr lang="en-US" sz="26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(By Function)</a:t>
            </a:r>
            <a:endParaRPr lang="en-US" sz="14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72</a:t>
            </a:fld>
            <a:endParaRPr lang="hu-HU" dirty="0"/>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rotWithShape="1">
          <a:blip r:embed="rId2"/>
          <a:srcRect l="7296" t="54446" b="2924"/>
          <a:stretch/>
        </p:blipFill>
        <p:spPr>
          <a:xfrm>
            <a:off x="771164" y="2202692"/>
            <a:ext cx="7529663" cy="2952328"/>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7709517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a:t>
            </a:r>
            <a:r>
              <a:rPr lang="en-US" sz="2600" dirty="0" smtClean="0">
                <a:latin typeface="Arial" panose="020B0604020202020204" pitchFamily="34" charset="0"/>
                <a:cs typeface="Arial" panose="020B0604020202020204" pitchFamily="34" charset="0"/>
              </a:rPr>
              <a:t>Report</a:t>
            </a:r>
            <a:r>
              <a:rPr lang="en-US" sz="26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(Total Disbursements)</a:t>
            </a:r>
            <a:endParaRPr lang="en-US" sz="14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73</a:t>
            </a:fld>
            <a:endParaRPr lang="hu-HU" dirty="0"/>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rotWithShape="1">
          <a:blip r:embed="rId2"/>
          <a:srcRect b="13040"/>
          <a:stretch/>
        </p:blipFill>
        <p:spPr>
          <a:xfrm>
            <a:off x="361950" y="2357437"/>
            <a:ext cx="8420100" cy="1863651"/>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8366494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a:t>
            </a:r>
            <a:r>
              <a:rPr lang="en-US" sz="2600" dirty="0" smtClean="0">
                <a:latin typeface="Arial" panose="020B0604020202020204" pitchFamily="34" charset="0"/>
                <a:cs typeface="Arial" panose="020B0604020202020204" pitchFamily="34" charset="0"/>
              </a:rPr>
              <a:t>Report</a:t>
            </a:r>
            <a:r>
              <a:rPr lang="en-US" sz="26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(Program Expenditures)</a:t>
            </a:r>
            <a:endParaRPr lang="en-US" sz="14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74</a:t>
            </a:fld>
            <a:endParaRPr lang="hu-HU" dirty="0"/>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rotWithShape="1">
          <a:blip r:embed="rId2"/>
          <a:srcRect b="51304"/>
          <a:stretch/>
        </p:blipFill>
        <p:spPr>
          <a:xfrm>
            <a:off x="605245" y="2204864"/>
            <a:ext cx="7861502" cy="273630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9301821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04" y="908720"/>
            <a:ext cx="8686800" cy="1296144"/>
          </a:xfrm>
        </p:spPr>
        <p:txBody>
          <a:bodyPr/>
          <a:lstStyle/>
          <a:p>
            <a:pPr marL="573088" indent="-573088"/>
            <a:r>
              <a:rPr lang="en-US" sz="2600" dirty="0">
                <a:latin typeface="Arial" panose="020B0604020202020204" pitchFamily="34" charset="0"/>
                <a:cs typeface="Arial" panose="020B0604020202020204" pitchFamily="34" charset="0"/>
              </a:rPr>
              <a:t>2.	PEIMS Financial Standard </a:t>
            </a:r>
            <a:r>
              <a:rPr lang="en-US" sz="2600" dirty="0" smtClean="0">
                <a:latin typeface="Arial" panose="020B0604020202020204" pitchFamily="34" charset="0"/>
                <a:cs typeface="Arial" panose="020B0604020202020204" pitchFamily="34" charset="0"/>
              </a:rPr>
              <a:t>Report</a:t>
            </a:r>
            <a:r>
              <a:rPr lang="en-US" sz="2600" dirty="0">
                <a:latin typeface="Arial" panose="020B0604020202020204" pitchFamily="34" charset="0"/>
                <a:cs typeface="Arial" panose="020B0604020202020204" pitchFamily="34" charset="0"/>
              </a:rPr>
              <a:t> </a:t>
            </a:r>
            <a:r>
              <a:rPr lang="en-US" sz="1400" dirty="0" smtClean="0">
                <a:latin typeface="Arial" panose="020B0604020202020204" pitchFamily="34" charset="0"/>
                <a:cs typeface="Arial" panose="020B0604020202020204" pitchFamily="34" charset="0"/>
              </a:rPr>
              <a:t>(Program Expenditures)</a:t>
            </a:r>
            <a:endParaRPr lang="en-US" sz="14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75</a:t>
            </a:fld>
            <a:endParaRPr lang="hu-HU" dirty="0"/>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rotWithShape="1">
          <a:blip r:embed="rId2"/>
          <a:srcRect t="48696" b="3812"/>
          <a:stretch/>
        </p:blipFill>
        <p:spPr>
          <a:xfrm>
            <a:off x="611648" y="2276872"/>
            <a:ext cx="7848695" cy="266429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4465733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4799" y="1988840"/>
            <a:ext cx="8136904" cy="4176464"/>
          </a:xfrm>
        </p:spPr>
        <p:txBody>
          <a:bodyPr>
            <a:normAutofit/>
          </a:bodyPr>
          <a:lstStyle/>
          <a:p>
            <a:pPr marL="460375" indent="-460375">
              <a:spcBef>
                <a:spcPts val="1200"/>
              </a:spcBef>
            </a:pPr>
            <a:r>
              <a:rPr lang="en-US" sz="1600" dirty="0"/>
              <a:t>Each year, TEA assigns one of four accreditation statuses to each district in the state:</a:t>
            </a:r>
          </a:p>
          <a:p>
            <a:pPr marL="1138238" lvl="1">
              <a:buFont typeface="+mj-lt"/>
              <a:buAutoNum type="arabicPeriod"/>
            </a:pPr>
            <a:r>
              <a:rPr lang="en-US" sz="1400" i="1" dirty="0"/>
              <a:t>Accredited</a:t>
            </a:r>
          </a:p>
          <a:p>
            <a:pPr marL="1138238" lvl="1">
              <a:buFont typeface="+mj-lt"/>
              <a:buAutoNum type="arabicPeriod"/>
            </a:pPr>
            <a:r>
              <a:rPr lang="en-US" sz="1400" i="1" dirty="0"/>
              <a:t>Accredited-Warned</a:t>
            </a:r>
          </a:p>
          <a:p>
            <a:pPr marL="1138238" lvl="1">
              <a:buFont typeface="+mj-lt"/>
              <a:buAutoNum type="arabicPeriod"/>
            </a:pPr>
            <a:r>
              <a:rPr lang="en-US" sz="1400" i="1" dirty="0"/>
              <a:t>Accredited-Probation</a:t>
            </a:r>
          </a:p>
          <a:p>
            <a:pPr marL="1138238" lvl="1">
              <a:buFont typeface="+mj-lt"/>
              <a:buAutoNum type="arabicPeriod"/>
            </a:pPr>
            <a:r>
              <a:rPr lang="en-US" sz="1400" i="1" dirty="0"/>
              <a:t>Not Accredited-Revoked</a:t>
            </a:r>
          </a:p>
          <a:p>
            <a:pPr>
              <a:spcBef>
                <a:spcPts val="1200"/>
              </a:spcBef>
            </a:pPr>
            <a:r>
              <a:rPr lang="en-US" sz="1600" dirty="0"/>
              <a:t>In assigning an accreditation status to a district, TEA considers</a:t>
            </a:r>
          </a:p>
          <a:p>
            <a:pPr lvl="1"/>
            <a:r>
              <a:rPr lang="en-US" sz="1400" dirty="0"/>
              <a:t>Academic accountability ratings</a:t>
            </a:r>
          </a:p>
          <a:p>
            <a:pPr lvl="1"/>
            <a:r>
              <a:rPr lang="en-US" sz="1400" dirty="0"/>
              <a:t>Financial accountability ratings</a:t>
            </a:r>
          </a:p>
          <a:p>
            <a:pPr lvl="1"/>
            <a:r>
              <a:rPr lang="en-US" sz="1400" dirty="0"/>
              <a:t>Data integrity</a:t>
            </a:r>
          </a:p>
          <a:p>
            <a:pPr lvl="1"/>
            <a:r>
              <a:rPr lang="en-US" sz="1400" dirty="0"/>
              <a:t>Program-area deficiencies identified through PBMAS </a:t>
            </a:r>
          </a:p>
        </p:txBody>
      </p:sp>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3.	2016-17 District Accreditation Status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76</a:t>
            </a:fld>
            <a:endParaRPr lang="hu-HU" dirty="0"/>
          </a:p>
        </p:txBody>
      </p:sp>
      <p:sp>
        <p:nvSpPr>
          <p:cNvPr id="9" name="Title 2">
            <a:extLst>
              <a:ext uri="{FF2B5EF4-FFF2-40B4-BE49-F238E27FC236}">
                <a16:creationId xmlns:a16="http://schemas.microsoft.com/office/drawing/2014/main" id="{40AD1634-7B78-4A23-BAEA-A70AF099F4A4}"/>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1304918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fade">
                                      <p:cBhvr>
                                        <p:cTn id="34" dur="1000"/>
                                        <p:tgtEl>
                                          <p:spTgt spid="2">
                                            <p:txEl>
                                              <p:pRg st="5" end="5"/>
                                            </p:txEl>
                                          </p:spTgt>
                                        </p:tgtEl>
                                      </p:cBhvr>
                                    </p:animEffect>
                                    <p:anim calcmode="lin" valueType="num">
                                      <p:cBhvr>
                                        <p:cTn id="3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1000"/>
                                        <p:tgtEl>
                                          <p:spTgt spid="2">
                                            <p:txEl>
                                              <p:pRg st="6" end="6"/>
                                            </p:txEl>
                                          </p:spTgt>
                                        </p:tgtEl>
                                      </p:cBhvr>
                                    </p:animEffect>
                                    <p:anim calcmode="lin" valueType="num">
                                      <p:cBhvr>
                                        <p:cTn id="4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1000"/>
                                        <p:tgtEl>
                                          <p:spTgt spid="2">
                                            <p:txEl>
                                              <p:pRg st="7" end="7"/>
                                            </p:txEl>
                                          </p:spTgt>
                                        </p:tgtEl>
                                      </p:cBhvr>
                                    </p:animEffect>
                                    <p:anim calcmode="lin" valueType="num">
                                      <p:cBhvr>
                                        <p:cTn id="45"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
                                            <p:txEl>
                                              <p:pRg st="9" end="9"/>
                                            </p:txEl>
                                          </p:spTgt>
                                        </p:tgtEl>
                                        <p:attrNameLst>
                                          <p:attrName>style.visibility</p:attrName>
                                        </p:attrNameLst>
                                      </p:cBhvr>
                                      <p:to>
                                        <p:strVal val="visible"/>
                                      </p:to>
                                    </p:set>
                                    <p:animEffect transition="in" filter="fade">
                                      <p:cBhvr>
                                        <p:cTn id="54" dur="1000"/>
                                        <p:tgtEl>
                                          <p:spTgt spid="2">
                                            <p:txEl>
                                              <p:pRg st="9" end="9"/>
                                            </p:txEl>
                                          </p:spTgt>
                                        </p:tgtEl>
                                      </p:cBhvr>
                                    </p:animEffect>
                                    <p:anim calcmode="lin" valueType="num">
                                      <p:cBhvr>
                                        <p:cTn id="55"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3.	2016-17 District Accreditation Status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77</a:t>
            </a:fld>
            <a:endParaRPr lang="hu-HU" dirty="0"/>
          </a:p>
        </p:txBody>
      </p:sp>
      <p:sp>
        <p:nvSpPr>
          <p:cNvPr id="9" name="Title 2">
            <a:extLst>
              <a:ext uri="{FF2B5EF4-FFF2-40B4-BE49-F238E27FC236}">
                <a16:creationId xmlns:a16="http://schemas.microsoft.com/office/drawing/2014/main" id="{40AD1634-7B78-4A23-BAEA-A70AF099F4A4}"/>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a:stretch>
            <a:fillRect/>
          </a:stretch>
        </p:blipFill>
        <p:spPr>
          <a:xfrm>
            <a:off x="251520" y="2420888"/>
            <a:ext cx="8581842" cy="1220810"/>
          </a:xfrm>
          <a:prstGeom prst="rect">
            <a:avLst/>
          </a:prstGeom>
        </p:spPr>
      </p:pic>
      <p:pic>
        <p:nvPicPr>
          <p:cNvPr id="8" name="Picture 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29151938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988840"/>
            <a:ext cx="7992888" cy="4176464"/>
          </a:xfrm>
        </p:spPr>
        <p:txBody>
          <a:bodyPr>
            <a:normAutofit/>
          </a:bodyPr>
          <a:lstStyle/>
          <a:p>
            <a:pPr>
              <a:lnSpc>
                <a:spcPct val="110000"/>
              </a:lnSpc>
              <a:spcBef>
                <a:spcPts val="1200"/>
              </a:spcBef>
            </a:pPr>
            <a:r>
              <a:rPr lang="en-US" sz="2000" dirty="0"/>
              <a:t>Campus Improvement Plans (CIP)</a:t>
            </a:r>
          </a:p>
          <a:p>
            <a:pPr lvl="1">
              <a:lnSpc>
                <a:spcPct val="110000"/>
              </a:lnSpc>
            </a:pPr>
            <a:r>
              <a:rPr lang="en-US" sz="1600" dirty="0"/>
              <a:t>Each campus has developed and is implementing a CIP, as required by TEC §11.253</a:t>
            </a:r>
          </a:p>
          <a:p>
            <a:pPr lvl="1">
              <a:lnSpc>
                <a:spcPct val="110000"/>
              </a:lnSpc>
            </a:pPr>
            <a:r>
              <a:rPr lang="en-US" sz="1600" dirty="0"/>
              <a:t>Each CIP includes </a:t>
            </a:r>
            <a:r>
              <a:rPr lang="en-US" sz="1600" b="1" dirty="0"/>
              <a:t>performance objectives </a:t>
            </a:r>
            <a:r>
              <a:rPr lang="en-US" sz="1600" dirty="0"/>
              <a:t>based on data analysis and needs assessments (including data reported in the 2015-16 TAPR)</a:t>
            </a:r>
          </a:p>
          <a:p>
            <a:pPr lvl="1">
              <a:lnSpc>
                <a:spcPct val="110000"/>
              </a:lnSpc>
            </a:pPr>
            <a:r>
              <a:rPr lang="en-US" sz="1600" dirty="0"/>
              <a:t>Each campus </a:t>
            </a:r>
            <a:r>
              <a:rPr lang="en-US" sz="1600" b="1" dirty="0"/>
              <a:t>periodically measures progress </a:t>
            </a:r>
            <a:r>
              <a:rPr lang="en-US" sz="1600" dirty="0"/>
              <a:t>toward its performance objectives</a:t>
            </a:r>
          </a:p>
          <a:p>
            <a:pPr>
              <a:lnSpc>
                <a:spcPct val="110000"/>
              </a:lnSpc>
              <a:spcBef>
                <a:spcPts val="1200"/>
              </a:spcBef>
            </a:pPr>
            <a:r>
              <a:rPr lang="en-US" sz="1800" dirty="0"/>
              <a:t>Campus Performance Objectives are approved by the </a:t>
            </a:r>
            <a:r>
              <a:rPr lang="en-US" sz="1800" dirty="0" smtClean="0"/>
              <a:t>Board</a:t>
            </a:r>
          </a:p>
          <a:p>
            <a:pPr>
              <a:lnSpc>
                <a:spcPct val="110000"/>
              </a:lnSpc>
              <a:spcBef>
                <a:spcPts val="1200"/>
              </a:spcBef>
            </a:pPr>
            <a:r>
              <a:rPr lang="en-US" sz="1800" dirty="0" smtClean="0"/>
              <a:t>The Performance Objectives were listed after each campus rating</a:t>
            </a:r>
            <a:endParaRPr lang="en-US" sz="1800" dirty="0"/>
          </a:p>
          <a:p>
            <a:pPr>
              <a:lnSpc>
                <a:spcPct val="110000"/>
              </a:lnSpc>
              <a:spcBef>
                <a:spcPts val="1200"/>
              </a:spcBef>
            </a:pPr>
            <a:r>
              <a:rPr lang="en-US" sz="1800" dirty="0"/>
              <a:t>Campus CIPs are posted on the district’s website and are available for review at the district’s central office or on each campus</a:t>
            </a:r>
            <a:endParaRPr lang="en-US" sz="1600" dirty="0"/>
          </a:p>
        </p:txBody>
      </p:sp>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4.	Campus 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78</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4506192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988840"/>
            <a:ext cx="7992888" cy="4248472"/>
          </a:xfrm>
        </p:spPr>
        <p:txBody>
          <a:bodyPr>
            <a:normAutofit/>
          </a:bodyPr>
          <a:lstStyle/>
          <a:p>
            <a:r>
              <a:rPr lang="en-US" sz="1800" dirty="0"/>
              <a:t>TEC Section 39.306 requires each district to publish, as part of its Annual Report, a report on violent and criminal incidents at each campus in the district</a:t>
            </a:r>
            <a:endParaRPr lang="en-US" sz="1100" dirty="0"/>
          </a:p>
          <a:p>
            <a:pPr>
              <a:spcBef>
                <a:spcPts val="1200"/>
              </a:spcBef>
            </a:pPr>
            <a:r>
              <a:rPr lang="en-US" sz="1800" dirty="0"/>
              <a:t>The report must include</a:t>
            </a:r>
          </a:p>
          <a:p>
            <a:pPr lvl="1">
              <a:spcBef>
                <a:spcPts val="300"/>
              </a:spcBef>
            </a:pPr>
            <a:r>
              <a:rPr lang="en-US" sz="1600" dirty="0"/>
              <a:t>Number, rate and type of violent or criminal incidents that occurred on each campus</a:t>
            </a:r>
          </a:p>
          <a:p>
            <a:pPr lvl="1">
              <a:spcBef>
                <a:spcPts val="300"/>
              </a:spcBef>
            </a:pPr>
            <a:r>
              <a:rPr lang="en-US" sz="1600" dirty="0"/>
              <a:t>Information concerning school violence prevention and violence intervention policies and procedures the district is using to protect students</a:t>
            </a:r>
          </a:p>
          <a:p>
            <a:pPr lvl="1">
              <a:spcBef>
                <a:spcPts val="300"/>
              </a:spcBef>
            </a:pPr>
            <a:r>
              <a:rPr lang="en-US" sz="1600" dirty="0"/>
              <a:t>Findings that result from evaluations conducted under the  Safe and Drug-Free Schools and Communities </a:t>
            </a:r>
            <a:r>
              <a:rPr lang="en-US" sz="1600" dirty="0" smtClean="0"/>
              <a:t>Act</a:t>
            </a:r>
            <a:endParaRPr lang="en-US" sz="1600" dirty="0"/>
          </a:p>
        </p:txBody>
      </p:sp>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Report on Violent or Criminal Incidents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79</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90056228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arn(inVertical)">
                                      <p:cBhvr>
                                        <p:cTn id="15" dur="500"/>
                                        <p:tgtEl>
                                          <p:spTgt spid="2">
                                            <p:txEl>
                                              <p:pRg st="2" end="2"/>
                                            </p:txEl>
                                          </p:spTgt>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arn(inVertical)">
                                      <p:cBhvr>
                                        <p:cTn id="18" dur="500"/>
                                        <p:tgtEl>
                                          <p:spTgt spid="2">
                                            <p:txEl>
                                              <p:pRg st="3" end="3"/>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arn(inVertical)">
                                      <p:cBhvr>
                                        <p:cTn id="2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2780928"/>
            <a:ext cx="2448272" cy="936104"/>
          </a:xfrm>
        </p:spPr>
        <p:txBody>
          <a:bodyPr/>
          <a:lstStyle/>
          <a:p>
            <a:pPr marL="573088" indent="-573088"/>
            <a:r>
              <a:rPr lang="en-US" sz="2600" dirty="0">
                <a:latin typeface="Arial" panose="020B0604020202020204" pitchFamily="34" charset="0"/>
                <a:cs typeface="Arial" panose="020B0604020202020204" pitchFamily="34" charset="0"/>
              </a:rPr>
              <a:t>5.	Report on Violent or Criminal Incidents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80</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graphicFrame>
        <p:nvGraphicFramePr>
          <p:cNvPr id="15" name="Table 14"/>
          <p:cNvGraphicFramePr>
            <a:graphicFrameLocks noGrp="1"/>
          </p:cNvGraphicFramePr>
          <p:nvPr>
            <p:extLst>
              <p:ext uri="{D42A27DB-BD31-4B8C-83A1-F6EECF244321}">
                <p14:modId xmlns:p14="http://schemas.microsoft.com/office/powerpoint/2010/main" val="3943607127"/>
              </p:ext>
            </p:extLst>
          </p:nvPr>
        </p:nvGraphicFramePr>
        <p:xfrm>
          <a:off x="2915816" y="980728"/>
          <a:ext cx="5544616" cy="4974994"/>
        </p:xfrm>
        <a:graphic>
          <a:graphicData uri="http://schemas.openxmlformats.org/drawingml/2006/table">
            <a:tbl>
              <a:tblPr/>
              <a:tblGrid>
                <a:gridCol w="648071">
                  <a:extLst>
                    <a:ext uri="{9D8B030D-6E8A-4147-A177-3AD203B41FA5}">
                      <a16:colId xmlns:a16="http://schemas.microsoft.com/office/drawing/2014/main" val="484490527"/>
                    </a:ext>
                  </a:extLst>
                </a:gridCol>
                <a:gridCol w="4104456">
                  <a:extLst>
                    <a:ext uri="{9D8B030D-6E8A-4147-A177-3AD203B41FA5}">
                      <a16:colId xmlns:a16="http://schemas.microsoft.com/office/drawing/2014/main" val="2356767250"/>
                    </a:ext>
                  </a:extLst>
                </a:gridCol>
                <a:gridCol w="792089">
                  <a:extLst>
                    <a:ext uri="{9D8B030D-6E8A-4147-A177-3AD203B41FA5}">
                      <a16:colId xmlns:a16="http://schemas.microsoft.com/office/drawing/2014/main" val="2527099272"/>
                    </a:ext>
                  </a:extLst>
                </a:gridCol>
              </a:tblGrid>
              <a:tr h="697345">
                <a:tc gridSpan="3">
                  <a:txBody>
                    <a:bodyPr/>
                    <a:lstStyle/>
                    <a:p>
                      <a:pPr algn="ctr" fontAlgn="ctr"/>
                      <a:r>
                        <a:rPr lang="en-US" sz="1050" b="1" i="0" u="none" strike="noStrike" dirty="0">
                          <a:solidFill>
                            <a:srgbClr val="FFFFFF"/>
                          </a:solidFill>
                          <a:effectLst/>
                          <a:latin typeface="Arial" panose="020B0604020202020204" pitchFamily="34" charset="0"/>
                        </a:rPr>
                        <a:t>Report on Violent or Criminal Incidents</a:t>
                      </a:r>
                      <a:br>
                        <a:rPr lang="en-US" sz="1050" b="1" i="0" u="none" strike="noStrike" dirty="0">
                          <a:solidFill>
                            <a:srgbClr val="FFFFFF"/>
                          </a:solidFill>
                          <a:effectLst/>
                          <a:latin typeface="Arial" panose="020B0604020202020204" pitchFamily="34" charset="0"/>
                        </a:rPr>
                      </a:br>
                      <a:r>
                        <a:rPr lang="en-US" sz="1050" b="1" i="0" u="none" strike="noStrike" dirty="0">
                          <a:solidFill>
                            <a:srgbClr val="FFFFFF"/>
                          </a:solidFill>
                          <a:effectLst/>
                          <a:latin typeface="Arial" panose="020B0604020202020204" pitchFamily="34" charset="0"/>
                        </a:rPr>
                        <a:t>Student Disciplinary Action Incident Counts by Reason Code</a:t>
                      </a:r>
                      <a:br>
                        <a:rPr lang="en-US" sz="1050" b="1" i="0" u="none" strike="noStrike" dirty="0">
                          <a:solidFill>
                            <a:srgbClr val="FFFFFF"/>
                          </a:solidFill>
                          <a:effectLst/>
                          <a:latin typeface="Arial" panose="020B0604020202020204" pitchFamily="34" charset="0"/>
                        </a:rPr>
                      </a:br>
                      <a:r>
                        <a:rPr lang="en-US" sz="1050" b="1" i="0" u="none" strike="noStrike" dirty="0">
                          <a:solidFill>
                            <a:srgbClr val="FFFFFF"/>
                          </a:solidFill>
                          <a:effectLst/>
                          <a:latin typeface="Arial" panose="020B0604020202020204" pitchFamily="34" charset="0"/>
                        </a:rPr>
                        <a:t>2016-17 School Year</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97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556158"/>
                  </a:ext>
                </a:extLst>
              </a:tr>
              <a:tr h="300021">
                <a:tc rowSpan="2">
                  <a:txBody>
                    <a:bodyPr/>
                    <a:lstStyle/>
                    <a:p>
                      <a:pPr algn="ctr" fontAlgn="ctr"/>
                      <a:r>
                        <a:rPr lang="en-US" sz="900" b="1" i="0" u="none" strike="noStrike" dirty="0">
                          <a:solidFill>
                            <a:srgbClr val="000000"/>
                          </a:solidFill>
                          <a:effectLst/>
                          <a:latin typeface="Arial" panose="020B0604020202020204" pitchFamily="34" charset="0"/>
                        </a:rPr>
                        <a:t>Reason</a:t>
                      </a:r>
                      <a:br>
                        <a:rPr lang="en-US" sz="900" b="1" i="0" u="none" strike="noStrike" dirty="0">
                          <a:solidFill>
                            <a:srgbClr val="000000"/>
                          </a:solidFill>
                          <a:effectLst/>
                          <a:latin typeface="Arial" panose="020B0604020202020204" pitchFamily="34" charset="0"/>
                        </a:rPr>
                      </a:br>
                      <a:r>
                        <a:rPr lang="en-US" sz="900" b="1" i="0" u="none" strike="noStrike" dirty="0">
                          <a:solidFill>
                            <a:srgbClr val="000000"/>
                          </a:solidFill>
                          <a:effectLst/>
                          <a:latin typeface="Arial" panose="020B0604020202020204" pitchFamily="34" charset="0"/>
                        </a:rPr>
                        <a:t>Code</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900" b="1" i="0" u="none" strike="noStrike" dirty="0">
                          <a:solidFill>
                            <a:srgbClr val="000000"/>
                          </a:solidFill>
                          <a:effectLst/>
                          <a:latin typeface="Arial" panose="020B0604020202020204" pitchFamily="34" charset="0"/>
                        </a:rPr>
                        <a:t>Description</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900" b="1" i="0" u="none" strike="noStrike" dirty="0">
                          <a:solidFill>
                            <a:srgbClr val="000000"/>
                          </a:solidFill>
                          <a:effectLst/>
                          <a:latin typeface="Arial" panose="020B0604020202020204" pitchFamily="34" charset="0"/>
                        </a:rPr>
                        <a:t>Clint High School</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950122784"/>
                  </a:ext>
                </a:extLst>
              </a:tr>
              <a:tr h="235151">
                <a:tc vMerge="1">
                  <a:txBody>
                    <a:bodyPr/>
                    <a:lstStyle/>
                    <a:p>
                      <a:endParaRPr lang="en-US"/>
                    </a:p>
                  </a:txBody>
                  <a:tcPr/>
                </a:tc>
                <a:tc vMerge="1">
                  <a:txBody>
                    <a:bodyPr/>
                    <a:lstStyle/>
                    <a:p>
                      <a:endParaRPr lang="en-US"/>
                    </a:p>
                  </a:txBody>
                  <a:tcPr/>
                </a:tc>
                <a:tc>
                  <a:txBody>
                    <a:bodyPr/>
                    <a:lstStyle/>
                    <a:p>
                      <a:pPr algn="ctr" fontAlgn="ctr"/>
                      <a:r>
                        <a:rPr lang="en-US" sz="900" b="1" i="0" u="none" strike="noStrike" dirty="0">
                          <a:solidFill>
                            <a:srgbClr val="000000"/>
                          </a:solidFill>
                          <a:effectLst/>
                          <a:latin typeface="Arial" panose="020B0604020202020204" pitchFamily="34" charset="0"/>
                        </a:rPr>
                        <a:t>071-901-001</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85912068"/>
                  </a:ext>
                </a:extLst>
              </a:tr>
              <a:tr h="126886">
                <a:tc>
                  <a:txBody>
                    <a:bodyPr/>
                    <a:lstStyle/>
                    <a:p>
                      <a:pPr algn="ctr" fontAlgn="ctr"/>
                      <a:r>
                        <a:rPr lang="en-US" sz="900" b="0" i="0" u="none" strike="noStrike" dirty="0">
                          <a:solidFill>
                            <a:srgbClr val="000000"/>
                          </a:solidFill>
                          <a:effectLst/>
                          <a:latin typeface="Arial" panose="020B0604020202020204" pitchFamily="34" charset="0"/>
                        </a:rPr>
                        <a:t>11</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Used, exhibited, possessed firearm</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4635757"/>
                  </a:ext>
                </a:extLst>
              </a:tr>
              <a:tr h="215691">
                <a:tc>
                  <a:txBody>
                    <a:bodyPr/>
                    <a:lstStyle/>
                    <a:p>
                      <a:pPr algn="ctr" fontAlgn="ctr"/>
                      <a:r>
                        <a:rPr lang="en-US" sz="900" b="0" i="0" u="none" strike="noStrike" dirty="0">
                          <a:solidFill>
                            <a:srgbClr val="000000"/>
                          </a:solidFill>
                          <a:effectLst/>
                          <a:latin typeface="Arial" panose="020B0604020202020204" pitchFamily="34" charset="0"/>
                        </a:rPr>
                        <a:t>12</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Used, exhibited possessed illegal knife</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4081816"/>
                  </a:ext>
                </a:extLst>
              </a:tr>
              <a:tr h="215691">
                <a:tc>
                  <a:txBody>
                    <a:bodyPr/>
                    <a:lstStyle/>
                    <a:p>
                      <a:pPr algn="ctr" fontAlgn="ctr"/>
                      <a:r>
                        <a:rPr lang="en-US" sz="900" b="0" i="0" u="none" strike="noStrike" dirty="0">
                          <a:solidFill>
                            <a:srgbClr val="000000"/>
                          </a:solidFill>
                          <a:effectLst/>
                          <a:latin typeface="Arial" panose="020B0604020202020204" pitchFamily="34" charset="0"/>
                        </a:rPr>
                        <a:t>13</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Used, exhibited, possessed illegal club</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1313247"/>
                  </a:ext>
                </a:extLst>
              </a:tr>
              <a:tr h="247345">
                <a:tc>
                  <a:txBody>
                    <a:bodyPr/>
                    <a:lstStyle/>
                    <a:p>
                      <a:pPr algn="ctr" fontAlgn="ctr"/>
                      <a:r>
                        <a:rPr lang="en-US" sz="900" b="0" i="0" u="none" strike="noStrike" dirty="0">
                          <a:solidFill>
                            <a:srgbClr val="000000"/>
                          </a:solidFill>
                          <a:effectLst/>
                          <a:latin typeface="Arial" panose="020B0604020202020204" pitchFamily="34" charset="0"/>
                        </a:rPr>
                        <a:t>14</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Used, exhibited, possessed prohibited weapon</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9272651"/>
                  </a:ext>
                </a:extLst>
              </a:tr>
              <a:tr h="177338">
                <a:tc>
                  <a:txBody>
                    <a:bodyPr/>
                    <a:lstStyle/>
                    <a:p>
                      <a:pPr algn="ctr" fontAlgn="ctr"/>
                      <a:r>
                        <a:rPr lang="en-US" sz="900" b="0" i="0" u="none" strike="noStrike" dirty="0">
                          <a:solidFill>
                            <a:srgbClr val="000000"/>
                          </a:solidFill>
                          <a:effectLst/>
                          <a:latin typeface="Arial" panose="020B0604020202020204" pitchFamily="34" charset="0"/>
                        </a:rPr>
                        <a:t>16</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Arson</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1197128"/>
                  </a:ext>
                </a:extLst>
              </a:tr>
              <a:tr h="216024">
                <a:tc>
                  <a:txBody>
                    <a:bodyPr/>
                    <a:lstStyle/>
                    <a:p>
                      <a:pPr algn="ctr" fontAlgn="ctr"/>
                      <a:r>
                        <a:rPr lang="en-US" sz="900" b="0" i="0" u="none" strike="noStrike" dirty="0">
                          <a:solidFill>
                            <a:srgbClr val="000000"/>
                          </a:solidFill>
                          <a:effectLst/>
                          <a:latin typeface="Arial" panose="020B0604020202020204" pitchFamily="34" charset="0"/>
                        </a:rPr>
                        <a:t>17</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Murder, capital murder, criminal attempt to commit </a:t>
                      </a:r>
                      <a:r>
                        <a:rPr lang="en-US" sz="900" b="0" i="0" u="none" strike="noStrike" dirty="0" smtClean="0">
                          <a:solidFill>
                            <a:srgbClr val="000000"/>
                          </a:solidFill>
                          <a:effectLst/>
                          <a:latin typeface="Arial" panose="020B0604020202020204" pitchFamily="34" charset="0"/>
                        </a:rPr>
                        <a:t>murder/capital </a:t>
                      </a:r>
                      <a:r>
                        <a:rPr lang="en-US" sz="900" b="0" i="0" u="none" strike="noStrike" dirty="0">
                          <a:solidFill>
                            <a:srgbClr val="000000"/>
                          </a:solidFill>
                          <a:effectLst/>
                          <a:latin typeface="Arial" panose="020B0604020202020204" pitchFamily="34" charset="0"/>
                        </a:rPr>
                        <a:t>murder </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0602666"/>
                  </a:ext>
                </a:extLst>
              </a:tr>
              <a:tr h="216024">
                <a:tc>
                  <a:txBody>
                    <a:bodyPr/>
                    <a:lstStyle/>
                    <a:p>
                      <a:pPr algn="ctr" fontAlgn="ctr"/>
                      <a:r>
                        <a:rPr lang="en-US" sz="900" b="0" i="0" u="none" strike="noStrike" dirty="0">
                          <a:solidFill>
                            <a:srgbClr val="000000"/>
                          </a:solidFill>
                          <a:effectLst/>
                          <a:latin typeface="Arial" panose="020B0604020202020204" pitchFamily="34" charset="0"/>
                        </a:rPr>
                        <a:t>18</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Indecency with a child</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4670367"/>
                  </a:ext>
                </a:extLst>
              </a:tr>
              <a:tr h="216024">
                <a:tc>
                  <a:txBody>
                    <a:bodyPr/>
                    <a:lstStyle/>
                    <a:p>
                      <a:pPr algn="ctr" fontAlgn="ctr"/>
                      <a:r>
                        <a:rPr lang="en-US" sz="900" b="0" i="0" u="none" strike="noStrike" dirty="0">
                          <a:solidFill>
                            <a:srgbClr val="000000"/>
                          </a:solidFill>
                          <a:effectLst/>
                          <a:latin typeface="Arial" panose="020B0604020202020204" pitchFamily="34" charset="0"/>
                        </a:rPr>
                        <a:t>19</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Aggravated kidnapping</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4040197"/>
                  </a:ext>
                </a:extLst>
              </a:tr>
              <a:tr h="216024">
                <a:tc>
                  <a:txBody>
                    <a:bodyPr/>
                    <a:lstStyle/>
                    <a:p>
                      <a:pPr algn="ctr" fontAlgn="ctr"/>
                      <a:r>
                        <a:rPr lang="en-US" sz="900" b="0" i="0" u="none" strike="noStrike" dirty="0">
                          <a:solidFill>
                            <a:srgbClr val="000000"/>
                          </a:solidFill>
                          <a:effectLst/>
                          <a:latin typeface="Arial" panose="020B0604020202020204" pitchFamily="34" charset="0"/>
                        </a:rPr>
                        <a:t>29</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Aggravated assault against school district employee/volunteer</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836606"/>
                  </a:ext>
                </a:extLst>
              </a:tr>
              <a:tr h="184703">
                <a:tc>
                  <a:txBody>
                    <a:bodyPr/>
                    <a:lstStyle/>
                    <a:p>
                      <a:pPr algn="ctr" fontAlgn="ctr"/>
                      <a:r>
                        <a:rPr lang="en-US" sz="900" b="0" i="0" u="none" strike="noStrike" dirty="0">
                          <a:solidFill>
                            <a:srgbClr val="000000"/>
                          </a:solidFill>
                          <a:effectLst/>
                          <a:latin typeface="Arial" panose="020B0604020202020204" pitchFamily="34" charset="0"/>
                        </a:rPr>
                        <a:t>30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Aggravated assault against non-employee/volunteer</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451332"/>
                  </a:ext>
                </a:extLst>
              </a:tr>
              <a:tr h="319483">
                <a:tc>
                  <a:txBody>
                    <a:bodyPr/>
                    <a:lstStyle/>
                    <a:p>
                      <a:pPr algn="ctr" fontAlgn="ctr"/>
                      <a:r>
                        <a:rPr lang="en-US" sz="900" b="0" i="0" u="none" strike="noStrike" dirty="0">
                          <a:solidFill>
                            <a:srgbClr val="000000"/>
                          </a:solidFill>
                          <a:effectLst/>
                          <a:latin typeface="Arial" panose="020B0604020202020204" pitchFamily="34" charset="0"/>
                        </a:rPr>
                        <a:t>31</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Sexual assault/aggravated sexual assault against school district </a:t>
                      </a:r>
                      <a:r>
                        <a:rPr lang="en-US" sz="900" b="0" i="0" u="none" strike="noStrike" dirty="0" smtClean="0">
                          <a:solidFill>
                            <a:srgbClr val="000000"/>
                          </a:solidFill>
                          <a:effectLst/>
                          <a:latin typeface="Arial" panose="020B0604020202020204" pitchFamily="34" charset="0"/>
                        </a:rPr>
                        <a:t>employee/volunteer</a:t>
                      </a:r>
                      <a:endParaRPr lang="en-US" sz="900" b="0" i="0" u="none" strike="noStrike" dirty="0">
                        <a:solidFill>
                          <a:srgbClr val="000000"/>
                        </a:solidFill>
                        <a:effectLst/>
                        <a:latin typeface="Arial" panose="020B0604020202020204" pitchFamily="34" charset="0"/>
                      </a:endParaRP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4916680"/>
                  </a:ext>
                </a:extLst>
              </a:tr>
              <a:tr h="193939">
                <a:tc>
                  <a:txBody>
                    <a:bodyPr/>
                    <a:lstStyle/>
                    <a:p>
                      <a:pPr algn="ctr" fontAlgn="ctr"/>
                      <a:r>
                        <a:rPr lang="en-US" sz="900" b="0" i="0" u="none" strike="noStrike" dirty="0">
                          <a:solidFill>
                            <a:srgbClr val="000000"/>
                          </a:solidFill>
                          <a:effectLst/>
                          <a:latin typeface="Arial" panose="020B0604020202020204" pitchFamily="34" charset="0"/>
                        </a:rPr>
                        <a:t>32</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Sexual assault/aggravated sexual assault against </a:t>
                      </a:r>
                      <a:r>
                        <a:rPr lang="en-US" sz="900" b="0" i="0" u="none" strike="noStrike" dirty="0" smtClean="0">
                          <a:solidFill>
                            <a:srgbClr val="000000"/>
                          </a:solidFill>
                          <a:effectLst/>
                          <a:latin typeface="Arial" panose="020B0604020202020204" pitchFamily="34" charset="0"/>
                        </a:rPr>
                        <a:t>non-employee volunteer</a:t>
                      </a:r>
                      <a:endParaRPr lang="en-US" sz="900" b="0" i="0" u="none" strike="noStrike" dirty="0">
                        <a:solidFill>
                          <a:srgbClr val="000000"/>
                        </a:solidFill>
                        <a:effectLst/>
                        <a:latin typeface="Arial" panose="020B0604020202020204" pitchFamily="34" charset="0"/>
                      </a:endParaRP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1943"/>
                  </a:ext>
                </a:extLst>
              </a:tr>
              <a:tr h="126886">
                <a:tc>
                  <a:txBody>
                    <a:bodyPr/>
                    <a:lstStyle/>
                    <a:p>
                      <a:pPr algn="ctr" fontAlgn="ctr"/>
                      <a:r>
                        <a:rPr lang="en-US" sz="900" b="0" i="0" u="none" strike="noStrike" dirty="0">
                          <a:solidFill>
                            <a:srgbClr val="000000"/>
                          </a:solidFill>
                          <a:effectLst/>
                          <a:latin typeface="Arial" panose="020B0604020202020204" pitchFamily="34" charset="0"/>
                        </a:rPr>
                        <a:t>36</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Felony controlled substance violation</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smtClean="0">
                          <a:solidFill>
                            <a:srgbClr val="000000"/>
                          </a:solidFill>
                          <a:effectLst/>
                          <a:latin typeface="Arial" panose="020B0604020202020204" pitchFamily="34" charset="0"/>
                        </a:rPr>
                        <a:t>*</a:t>
                      </a:r>
                      <a:endParaRPr lang="en-US" sz="900" b="0" i="0" u="none" strike="noStrike" dirty="0">
                        <a:solidFill>
                          <a:srgbClr val="000000"/>
                        </a:solidFill>
                        <a:effectLst/>
                        <a:latin typeface="Arial" panose="020B0604020202020204" pitchFamily="34" charset="0"/>
                      </a:endParaRP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9194492"/>
                  </a:ext>
                </a:extLst>
              </a:tr>
              <a:tr h="126886">
                <a:tc>
                  <a:txBody>
                    <a:bodyPr/>
                    <a:lstStyle/>
                    <a:p>
                      <a:pPr algn="ctr" fontAlgn="ctr"/>
                      <a:r>
                        <a:rPr lang="en-US" sz="900" b="0" i="0" u="none" strike="noStrike" dirty="0">
                          <a:solidFill>
                            <a:srgbClr val="000000"/>
                          </a:solidFill>
                          <a:effectLst/>
                          <a:latin typeface="Arial" panose="020B0604020202020204" pitchFamily="34" charset="0"/>
                        </a:rPr>
                        <a:t>37</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Felony alcohol violation</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0258212"/>
                  </a:ext>
                </a:extLst>
              </a:tr>
              <a:tr h="126886">
                <a:tc>
                  <a:txBody>
                    <a:bodyPr/>
                    <a:lstStyle/>
                    <a:p>
                      <a:pPr algn="ctr" fontAlgn="ctr"/>
                      <a:r>
                        <a:rPr lang="en-US" sz="900" b="0" i="0" u="none" strike="noStrike" dirty="0">
                          <a:solidFill>
                            <a:srgbClr val="000000"/>
                          </a:solidFill>
                          <a:effectLst/>
                          <a:latin typeface="Arial" panose="020B0604020202020204" pitchFamily="34" charset="0"/>
                        </a:rPr>
                        <a:t>46</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Aggravated robbery</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4651118"/>
                  </a:ext>
                </a:extLst>
              </a:tr>
              <a:tr h="126886">
                <a:tc>
                  <a:txBody>
                    <a:bodyPr/>
                    <a:lstStyle/>
                    <a:p>
                      <a:pPr algn="ctr" fontAlgn="ctr"/>
                      <a:r>
                        <a:rPr lang="en-US" sz="900" b="0" i="0" u="none" strike="noStrike" dirty="0">
                          <a:solidFill>
                            <a:srgbClr val="000000"/>
                          </a:solidFill>
                          <a:effectLst/>
                          <a:latin typeface="Arial" panose="020B0604020202020204" pitchFamily="34" charset="0"/>
                        </a:rPr>
                        <a:t>47</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Manslaughter</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5938104"/>
                  </a:ext>
                </a:extLst>
              </a:tr>
              <a:tr h="126886">
                <a:tc>
                  <a:txBody>
                    <a:bodyPr/>
                    <a:lstStyle/>
                    <a:p>
                      <a:pPr algn="ctr" fontAlgn="ctr"/>
                      <a:r>
                        <a:rPr lang="en-US" sz="900" b="0" i="0" u="none" strike="noStrike" dirty="0">
                          <a:solidFill>
                            <a:srgbClr val="000000"/>
                          </a:solidFill>
                          <a:effectLst/>
                          <a:latin typeface="Arial" panose="020B0604020202020204" pitchFamily="34" charset="0"/>
                        </a:rPr>
                        <a:t>48</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900" b="0" i="0" u="none" strike="noStrike" dirty="0">
                          <a:solidFill>
                            <a:srgbClr val="000000"/>
                          </a:solidFill>
                          <a:effectLst/>
                          <a:latin typeface="Arial" panose="020B0604020202020204" pitchFamily="34" charset="0"/>
                        </a:rPr>
                        <a:t>Criminally negligent homicide</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0</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0196276"/>
                  </a:ext>
                </a:extLst>
              </a:tr>
              <a:tr h="154065">
                <a:tc gridSpan="2">
                  <a:txBody>
                    <a:bodyPr/>
                    <a:lstStyle/>
                    <a:p>
                      <a:pPr algn="r" fontAlgn="ctr"/>
                      <a:r>
                        <a:rPr lang="en-US" sz="900" b="1" i="0" u="none" strike="noStrike" dirty="0">
                          <a:solidFill>
                            <a:srgbClr val="000000"/>
                          </a:solidFill>
                          <a:effectLst/>
                          <a:latin typeface="Arial" panose="020B0604020202020204" pitchFamily="34" charset="0"/>
                        </a:rPr>
                        <a:t>Total Incidents  </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0" u="none" strike="noStrike" dirty="0" smtClean="0">
                          <a:solidFill>
                            <a:srgbClr val="000000"/>
                          </a:solidFill>
                          <a:effectLst/>
                          <a:latin typeface="Arial" panose="020B0604020202020204" pitchFamily="34" charset="0"/>
                        </a:rPr>
                        <a:t>*</a:t>
                      </a:r>
                      <a:endParaRPr lang="en-US" sz="900" b="0" i="0" u="none" strike="noStrike" dirty="0">
                        <a:solidFill>
                          <a:srgbClr val="000000"/>
                        </a:solidFill>
                        <a:effectLst/>
                        <a:latin typeface="Arial" panose="020B0604020202020204" pitchFamily="34" charset="0"/>
                      </a:endParaRP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437488"/>
                  </a:ext>
                </a:extLst>
              </a:tr>
              <a:tr h="154065">
                <a:tc gridSpan="2">
                  <a:txBody>
                    <a:bodyPr/>
                    <a:lstStyle/>
                    <a:p>
                      <a:pPr algn="r" fontAlgn="ctr"/>
                      <a:r>
                        <a:rPr lang="nn-NO" sz="900" b="1" i="0" u="none" strike="noStrike">
                          <a:solidFill>
                            <a:srgbClr val="000000"/>
                          </a:solidFill>
                          <a:effectLst/>
                          <a:latin typeface="Arial" panose="020B0604020202020204" pitchFamily="34" charset="0"/>
                        </a:rPr>
                        <a:t>Student Enrollment (Fall 2016 PEIMS Snapshot)</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0" u="none" strike="noStrike" dirty="0">
                          <a:solidFill>
                            <a:srgbClr val="000000"/>
                          </a:solidFill>
                          <a:effectLst/>
                          <a:latin typeface="Arial" panose="020B0604020202020204" pitchFamily="34" charset="0"/>
                        </a:rPr>
                        <a:t>645</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0076865"/>
                  </a:ext>
                </a:extLst>
              </a:tr>
              <a:tr h="154065">
                <a:tc gridSpan="2">
                  <a:txBody>
                    <a:bodyPr/>
                    <a:lstStyle/>
                    <a:p>
                      <a:pPr algn="r" fontAlgn="ctr"/>
                      <a:r>
                        <a:rPr lang="en-US" sz="900" b="1" i="0" u="none" strike="noStrike" dirty="0">
                          <a:solidFill>
                            <a:srgbClr val="000000"/>
                          </a:solidFill>
                          <a:effectLst/>
                          <a:latin typeface="Arial" panose="020B0604020202020204" pitchFamily="34" charset="0"/>
                        </a:rPr>
                        <a:t>Incident Rate  </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900" b="0" i="0" u="none" strike="noStrike" dirty="0">
                          <a:solidFill>
                            <a:srgbClr val="000000"/>
                          </a:solidFill>
                          <a:effectLst/>
                          <a:latin typeface="Arial" panose="020B0604020202020204" pitchFamily="34" charset="0"/>
                        </a:rPr>
                        <a:t>0.2%</a:t>
                      </a:r>
                    </a:p>
                  </a:txBody>
                  <a:tcPr marL="6506" marR="6506" marT="650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051174"/>
                  </a:ext>
                </a:extLst>
              </a:tr>
            </a:tbl>
          </a:graphicData>
        </a:graphic>
      </p:graphicFrame>
      <p:pic>
        <p:nvPicPr>
          <p:cNvPr id="16" name="Picture 1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552349799"/>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844824"/>
            <a:ext cx="7992888" cy="4248472"/>
          </a:xfrm>
        </p:spPr>
        <p:txBody>
          <a:bodyPr>
            <a:normAutofit/>
          </a:bodyPr>
          <a:lstStyle/>
          <a:p>
            <a:r>
              <a:rPr lang="en-US" sz="1800" dirty="0" smtClean="0"/>
              <a:t>District Programs on violence prevention and intervention:</a:t>
            </a:r>
          </a:p>
          <a:p>
            <a:pPr lvl="1"/>
            <a:r>
              <a:rPr lang="en-US" sz="1800" dirty="0"/>
              <a:t>Required in Campus Improvement Plans under Goal #2 </a:t>
            </a:r>
          </a:p>
          <a:p>
            <a:pPr lvl="1"/>
            <a:r>
              <a:rPr lang="en-US" sz="1800" dirty="0"/>
              <a:t>David’s Law Procedures – Anonymous Alerts, Fraud Report Site</a:t>
            </a:r>
          </a:p>
          <a:p>
            <a:pPr lvl="1"/>
            <a:r>
              <a:rPr lang="en-US" sz="1800" dirty="0"/>
              <a:t>8-Step Discipline Plan – District Standard consequences</a:t>
            </a:r>
          </a:p>
          <a:p>
            <a:pPr lvl="1"/>
            <a:r>
              <a:rPr lang="en-US" sz="1800" dirty="0"/>
              <a:t>Counseling Services</a:t>
            </a:r>
          </a:p>
          <a:p>
            <a:pPr lvl="1"/>
            <a:r>
              <a:rPr lang="en-US" sz="1800" dirty="0"/>
              <a:t>Annual “Standards of Conduct Training” for all staff</a:t>
            </a:r>
          </a:p>
          <a:p>
            <a:pPr lvl="1"/>
            <a:r>
              <a:rPr lang="en-US" sz="1800" dirty="0"/>
              <a:t>PBIS Support at most campuses</a:t>
            </a:r>
          </a:p>
          <a:p>
            <a:pPr lvl="1"/>
            <a:r>
              <a:rPr lang="en-US" sz="1800" dirty="0"/>
              <a:t>Communities in Schools </a:t>
            </a:r>
          </a:p>
          <a:p>
            <a:pPr lvl="1"/>
            <a:r>
              <a:rPr lang="en-US" sz="1800" dirty="0" smtClean="0"/>
              <a:t>SRO officers and Presentations </a:t>
            </a:r>
          </a:p>
          <a:p>
            <a:pPr lvl="1"/>
            <a:r>
              <a:rPr lang="en-US" sz="1800" dirty="0" smtClean="0"/>
              <a:t>Character Education Programs</a:t>
            </a:r>
            <a:endParaRPr lang="en-US" sz="1800" dirty="0"/>
          </a:p>
          <a:p>
            <a:endParaRPr lang="en-US" sz="1600" dirty="0"/>
          </a:p>
        </p:txBody>
      </p:sp>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Report on Violent or Criminal Incidents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81</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40862265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arn(inVertical)">
                                      <p:cBhvr>
                                        <p:cTn id="16" dur="500"/>
                                        <p:tgtEl>
                                          <p:spTgt spid="2">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arn(inVertical)">
                                      <p:cBhvr>
                                        <p:cTn id="19" dur="500"/>
                                        <p:tgtEl>
                                          <p:spTgt spid="2">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arn(inVertical)">
                                      <p:cBhvr>
                                        <p:cTn id="22" dur="500"/>
                                        <p:tgtEl>
                                          <p:spTgt spid="2">
                                            <p:txEl>
                                              <p:pRg st="5" end="5"/>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barn(inVertical)">
                                      <p:cBhvr>
                                        <p:cTn id="25" dur="500"/>
                                        <p:tgtEl>
                                          <p:spTgt spid="2">
                                            <p:txEl>
                                              <p:pRg st="6" end="6"/>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Effect transition="in" filter="barn(inVertical)">
                                      <p:cBhvr>
                                        <p:cTn id="28" dur="500"/>
                                        <p:tgtEl>
                                          <p:spTgt spid="2">
                                            <p:txEl>
                                              <p:pRg st="7" end="7"/>
                                            </p:txEl>
                                          </p:spTgt>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barn(inVertical)">
                                      <p:cBhvr>
                                        <p:cTn id="31" dur="500"/>
                                        <p:tgtEl>
                                          <p:spTgt spid="2">
                                            <p:txEl>
                                              <p:pRg st="8" end="8"/>
                                            </p:txEl>
                                          </p:spTgt>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barn(inVertical)">
                                      <p:cBhvr>
                                        <p:cTn id="3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844824"/>
            <a:ext cx="7992888" cy="4248472"/>
          </a:xfrm>
        </p:spPr>
        <p:txBody>
          <a:bodyPr>
            <a:normAutofit/>
          </a:bodyPr>
          <a:lstStyle/>
          <a:p>
            <a:r>
              <a:rPr lang="en-US" sz="1800" dirty="0" smtClean="0"/>
              <a:t>Annual District Climate Survey of 3-12 graders</a:t>
            </a:r>
          </a:p>
          <a:p>
            <a:pPr lvl="1"/>
            <a:r>
              <a:rPr lang="en-US" sz="1400" dirty="0" smtClean="0"/>
              <a:t>7000 students completed the survey</a:t>
            </a:r>
          </a:p>
          <a:p>
            <a:pPr lvl="1"/>
            <a:r>
              <a:rPr lang="en-US" sz="1400" dirty="0" smtClean="0"/>
              <a:t>82% of students</a:t>
            </a:r>
          </a:p>
          <a:p>
            <a:endParaRPr lang="en-US" sz="1800" dirty="0" smtClean="0"/>
          </a:p>
          <a:p>
            <a:r>
              <a:rPr lang="en-US" sz="1800" dirty="0" smtClean="0"/>
              <a:t>Board Policy on Safety and Violence Prevention</a:t>
            </a:r>
          </a:p>
          <a:p>
            <a:pPr lvl="1"/>
            <a:r>
              <a:rPr lang="en-US" sz="1400" dirty="0" smtClean="0"/>
              <a:t>BQ </a:t>
            </a:r>
            <a:r>
              <a:rPr lang="en-US" sz="1400" dirty="0"/>
              <a:t>(Legal)</a:t>
            </a:r>
          </a:p>
          <a:p>
            <a:pPr lvl="1"/>
            <a:r>
              <a:rPr lang="en-US" sz="1400" dirty="0"/>
              <a:t>FOCA (Legal)</a:t>
            </a:r>
          </a:p>
          <a:p>
            <a:pPr lvl="1"/>
            <a:r>
              <a:rPr lang="en-US" sz="1400" dirty="0"/>
              <a:t>FOC (Legal)</a:t>
            </a:r>
          </a:p>
          <a:p>
            <a:pPr lvl="1"/>
            <a:r>
              <a:rPr lang="en-US" sz="1400" dirty="0"/>
              <a:t>FOD (Legal)</a:t>
            </a:r>
          </a:p>
          <a:p>
            <a:pPr lvl="1"/>
            <a:r>
              <a:rPr lang="en-US" sz="1400" dirty="0"/>
              <a:t>FFI (Local)</a:t>
            </a:r>
          </a:p>
          <a:p>
            <a:pPr lvl="1"/>
            <a:r>
              <a:rPr lang="en-US" sz="1400" dirty="0"/>
              <a:t>FDB (Local)</a:t>
            </a:r>
          </a:p>
          <a:p>
            <a:pPr lvl="1"/>
            <a:r>
              <a:rPr lang="en-US" sz="1400" dirty="0"/>
              <a:t>FDE (Local)</a:t>
            </a:r>
          </a:p>
          <a:p>
            <a:endParaRPr lang="en-US" sz="1600" dirty="0"/>
          </a:p>
        </p:txBody>
      </p:sp>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Report on Violent or Criminal Incidents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82</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617665848"/>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arn(inVertical)">
                                      <p:cBhvr>
                                        <p:cTn id="18" dur="500"/>
                                        <p:tgtEl>
                                          <p:spTgt spid="2">
                                            <p:txEl>
                                              <p:pRg st="4" end="4"/>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barn(inVertical)">
                                      <p:cBhvr>
                                        <p:cTn id="21" dur="500"/>
                                        <p:tgtEl>
                                          <p:spTgt spid="2">
                                            <p:txEl>
                                              <p:pRg st="5" end="5"/>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arn(inVertical)">
                                      <p:cBhvr>
                                        <p:cTn id="24" dur="500"/>
                                        <p:tgtEl>
                                          <p:spTgt spid="2">
                                            <p:txEl>
                                              <p:pRg st="6" end="6"/>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barn(inVertical)">
                                      <p:cBhvr>
                                        <p:cTn id="27" dur="500"/>
                                        <p:tgtEl>
                                          <p:spTgt spid="2">
                                            <p:txEl>
                                              <p:pRg st="7" end="7"/>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barn(inVertical)">
                                      <p:cBhvr>
                                        <p:cTn id="30" dur="500"/>
                                        <p:tgtEl>
                                          <p:spTgt spid="2">
                                            <p:txEl>
                                              <p:pRg st="8" end="8"/>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barn(inVertical)">
                                      <p:cBhvr>
                                        <p:cTn id="33" dur="500"/>
                                        <p:tgtEl>
                                          <p:spTgt spid="2">
                                            <p:txEl>
                                              <p:pRg st="9" end="9"/>
                                            </p:txEl>
                                          </p:spTgt>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Effect transition="in" filter="barn(inVertical)">
                                      <p:cBhvr>
                                        <p:cTn id="36" dur="500"/>
                                        <p:tgtEl>
                                          <p:spTgt spid="2">
                                            <p:txEl>
                                              <p:pRg st="10" end="10"/>
                                            </p:txEl>
                                          </p:spTgt>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animEffect transition="in" filter="barn(inVertical)">
                                      <p:cBhvr>
                                        <p:cTn id="39"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t>
            </a:r>
            <a:r>
              <a:rPr lang="en-US" sz="2600" dirty="0" smtClean="0">
                <a:latin typeface="Arial" panose="020B0604020202020204" pitchFamily="34" charset="0"/>
                <a:cs typeface="Arial" panose="020B0604020202020204" pitchFamily="34" charset="0"/>
              </a:rPr>
              <a:t>Annual Safety Survey (Elementary)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83</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10" name="Picture 9"/>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11" name="Picture 10"/>
          <p:cNvPicPr>
            <a:picLocks noChangeAspect="1"/>
          </p:cNvPicPr>
          <p:nvPr/>
        </p:nvPicPr>
        <p:blipFill>
          <a:blip r:embed="rId3"/>
          <a:stretch>
            <a:fillRect/>
          </a:stretch>
        </p:blipFill>
        <p:spPr>
          <a:xfrm>
            <a:off x="611560" y="2090192"/>
            <a:ext cx="7724345" cy="2747744"/>
          </a:xfrm>
          <a:prstGeom prst="rect">
            <a:avLst/>
          </a:prstGeom>
        </p:spPr>
      </p:pic>
    </p:spTree>
    <p:extLst>
      <p:ext uri="{BB962C8B-B14F-4D97-AF65-F5344CB8AC3E}">
        <p14:creationId xmlns:p14="http://schemas.microsoft.com/office/powerpoint/2010/main" val="4264039710"/>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t>
            </a:r>
            <a:r>
              <a:rPr lang="en-US" sz="2600" dirty="0" smtClean="0">
                <a:latin typeface="Arial" panose="020B0604020202020204" pitchFamily="34" charset="0"/>
                <a:cs typeface="Arial" panose="020B0604020202020204" pitchFamily="34" charset="0"/>
              </a:rPr>
              <a:t>Annual Safety Survey (Elementary)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84</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a:stretch>
            <a:fillRect/>
          </a:stretch>
        </p:blipFill>
        <p:spPr>
          <a:xfrm>
            <a:off x="1094483" y="1844824"/>
            <a:ext cx="6336704" cy="2068115"/>
          </a:xfrm>
          <a:prstGeom prst="rect">
            <a:avLst/>
          </a:prstGeom>
        </p:spPr>
      </p:pic>
      <p:pic>
        <p:nvPicPr>
          <p:cNvPr id="10" name="Picture 9"/>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8" name="Picture 7"/>
          <p:cNvPicPr>
            <a:picLocks noChangeAspect="1"/>
          </p:cNvPicPr>
          <p:nvPr/>
        </p:nvPicPr>
        <p:blipFill>
          <a:blip r:embed="rId4"/>
          <a:stretch>
            <a:fillRect/>
          </a:stretch>
        </p:blipFill>
        <p:spPr>
          <a:xfrm>
            <a:off x="1140566" y="3912939"/>
            <a:ext cx="6671794" cy="2049668"/>
          </a:xfrm>
          <a:prstGeom prst="rect">
            <a:avLst/>
          </a:prstGeom>
        </p:spPr>
      </p:pic>
    </p:spTree>
    <p:extLst>
      <p:ext uri="{BB962C8B-B14F-4D97-AF65-F5344CB8AC3E}">
        <p14:creationId xmlns:p14="http://schemas.microsoft.com/office/powerpoint/2010/main" val="370336468"/>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Annual Safety Survey (</a:t>
            </a:r>
            <a:r>
              <a:rPr lang="en-US" sz="2600" dirty="0" smtClean="0">
                <a:latin typeface="Arial" panose="020B0604020202020204" pitchFamily="34" charset="0"/>
                <a:cs typeface="Arial" panose="020B0604020202020204" pitchFamily="34" charset="0"/>
              </a:rPr>
              <a:t>Elementary)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85</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10" name="Picture 9"/>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2" name="Picture 1"/>
          <p:cNvPicPr>
            <a:picLocks noChangeAspect="1"/>
          </p:cNvPicPr>
          <p:nvPr/>
        </p:nvPicPr>
        <p:blipFill>
          <a:blip r:embed="rId3"/>
          <a:stretch>
            <a:fillRect/>
          </a:stretch>
        </p:blipFill>
        <p:spPr>
          <a:xfrm>
            <a:off x="1259631" y="2132856"/>
            <a:ext cx="5692075" cy="1867596"/>
          </a:xfrm>
          <a:prstGeom prst="rect">
            <a:avLst/>
          </a:prstGeom>
        </p:spPr>
      </p:pic>
      <p:pic>
        <p:nvPicPr>
          <p:cNvPr id="7" name="Picture 6"/>
          <p:cNvPicPr>
            <a:picLocks noChangeAspect="1"/>
          </p:cNvPicPr>
          <p:nvPr/>
        </p:nvPicPr>
        <p:blipFill>
          <a:blip r:embed="rId4"/>
          <a:stretch>
            <a:fillRect/>
          </a:stretch>
        </p:blipFill>
        <p:spPr>
          <a:xfrm>
            <a:off x="1187623" y="3861048"/>
            <a:ext cx="6314371" cy="2018721"/>
          </a:xfrm>
          <a:prstGeom prst="rect">
            <a:avLst/>
          </a:prstGeom>
        </p:spPr>
      </p:pic>
    </p:spTree>
    <p:extLst>
      <p:ext uri="{BB962C8B-B14F-4D97-AF65-F5344CB8AC3E}">
        <p14:creationId xmlns:p14="http://schemas.microsoft.com/office/powerpoint/2010/main" val="2743512029"/>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Annual Safety Survey (</a:t>
            </a:r>
            <a:r>
              <a:rPr lang="en-US" sz="2600" dirty="0" smtClean="0">
                <a:latin typeface="Arial" panose="020B0604020202020204" pitchFamily="34" charset="0"/>
                <a:cs typeface="Arial" panose="020B0604020202020204" pitchFamily="34" charset="0"/>
              </a:rPr>
              <a:t>Elementary)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86</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10" name="Picture 9"/>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6" name="Picture 5"/>
          <p:cNvPicPr>
            <a:picLocks noChangeAspect="1"/>
          </p:cNvPicPr>
          <p:nvPr/>
        </p:nvPicPr>
        <p:blipFill>
          <a:blip r:embed="rId3"/>
          <a:stretch>
            <a:fillRect/>
          </a:stretch>
        </p:blipFill>
        <p:spPr>
          <a:xfrm>
            <a:off x="1206014" y="3933056"/>
            <a:ext cx="5960260" cy="1944216"/>
          </a:xfrm>
          <a:prstGeom prst="rect">
            <a:avLst/>
          </a:prstGeom>
        </p:spPr>
      </p:pic>
      <p:pic>
        <p:nvPicPr>
          <p:cNvPr id="7" name="Picture 6"/>
          <p:cNvPicPr>
            <a:picLocks noChangeAspect="1"/>
          </p:cNvPicPr>
          <p:nvPr/>
        </p:nvPicPr>
        <p:blipFill>
          <a:blip r:embed="rId4"/>
          <a:stretch>
            <a:fillRect/>
          </a:stretch>
        </p:blipFill>
        <p:spPr>
          <a:xfrm>
            <a:off x="1323674" y="2079091"/>
            <a:ext cx="5732158" cy="1853965"/>
          </a:xfrm>
          <a:prstGeom prst="rect">
            <a:avLst/>
          </a:prstGeom>
        </p:spPr>
      </p:pic>
    </p:spTree>
    <p:extLst>
      <p:ext uri="{BB962C8B-B14F-4D97-AF65-F5344CB8AC3E}">
        <p14:creationId xmlns:p14="http://schemas.microsoft.com/office/powerpoint/2010/main" val="290858582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Annual Safety Survey (</a:t>
            </a:r>
            <a:r>
              <a:rPr lang="en-US" sz="2600" dirty="0" smtClean="0">
                <a:latin typeface="Arial" panose="020B0604020202020204" pitchFamily="34" charset="0"/>
                <a:cs typeface="Arial" panose="020B0604020202020204" pitchFamily="34" charset="0"/>
              </a:rPr>
              <a:t>Secondary)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87</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4" name="Picture 3"/>
          <p:cNvPicPr>
            <a:picLocks noChangeAspect="1"/>
          </p:cNvPicPr>
          <p:nvPr/>
        </p:nvPicPr>
        <p:blipFill>
          <a:blip r:embed="rId3"/>
          <a:stretch>
            <a:fillRect/>
          </a:stretch>
        </p:blipFill>
        <p:spPr>
          <a:xfrm>
            <a:off x="539552" y="2276872"/>
            <a:ext cx="7587480" cy="2790371"/>
          </a:xfrm>
          <a:prstGeom prst="rect">
            <a:avLst/>
          </a:prstGeom>
        </p:spPr>
      </p:pic>
    </p:spTree>
    <p:extLst>
      <p:ext uri="{BB962C8B-B14F-4D97-AF65-F5344CB8AC3E}">
        <p14:creationId xmlns:p14="http://schemas.microsoft.com/office/powerpoint/2010/main" val="1165114605"/>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Annual Safety Survey (</a:t>
            </a:r>
            <a:r>
              <a:rPr lang="en-US" sz="2600" dirty="0" smtClean="0">
                <a:latin typeface="Arial" panose="020B0604020202020204" pitchFamily="34" charset="0"/>
                <a:cs typeface="Arial" panose="020B0604020202020204" pitchFamily="34" charset="0"/>
              </a:rPr>
              <a:t>Secondary)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88</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2" name="Picture 1"/>
          <p:cNvPicPr>
            <a:picLocks noChangeAspect="1"/>
          </p:cNvPicPr>
          <p:nvPr/>
        </p:nvPicPr>
        <p:blipFill>
          <a:blip r:embed="rId3"/>
          <a:stretch>
            <a:fillRect/>
          </a:stretch>
        </p:blipFill>
        <p:spPr>
          <a:xfrm>
            <a:off x="926012" y="1924620"/>
            <a:ext cx="6693988" cy="2158171"/>
          </a:xfrm>
          <a:prstGeom prst="rect">
            <a:avLst/>
          </a:prstGeom>
        </p:spPr>
      </p:pic>
      <p:pic>
        <p:nvPicPr>
          <p:cNvPr id="4" name="Picture 3"/>
          <p:cNvPicPr>
            <a:picLocks noChangeAspect="1"/>
          </p:cNvPicPr>
          <p:nvPr/>
        </p:nvPicPr>
        <p:blipFill>
          <a:blip r:embed="rId4"/>
          <a:stretch>
            <a:fillRect/>
          </a:stretch>
        </p:blipFill>
        <p:spPr>
          <a:xfrm>
            <a:off x="1043608" y="3933056"/>
            <a:ext cx="6146848" cy="1868568"/>
          </a:xfrm>
          <a:prstGeom prst="rect">
            <a:avLst/>
          </a:prstGeom>
        </p:spPr>
      </p:pic>
    </p:spTree>
    <p:extLst>
      <p:ext uri="{BB962C8B-B14F-4D97-AF65-F5344CB8AC3E}">
        <p14:creationId xmlns:p14="http://schemas.microsoft.com/office/powerpoint/2010/main" val="4203613599"/>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Annual Safety Survey (</a:t>
            </a:r>
            <a:r>
              <a:rPr lang="en-US" sz="2600" dirty="0" smtClean="0">
                <a:latin typeface="Arial" panose="020B0604020202020204" pitchFamily="34" charset="0"/>
                <a:cs typeface="Arial" panose="020B0604020202020204" pitchFamily="34" charset="0"/>
              </a:rPr>
              <a:t>Secondary)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89</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6" name="Picture 5"/>
          <p:cNvPicPr>
            <a:picLocks noChangeAspect="1"/>
          </p:cNvPicPr>
          <p:nvPr/>
        </p:nvPicPr>
        <p:blipFill>
          <a:blip r:embed="rId3"/>
          <a:stretch>
            <a:fillRect/>
          </a:stretch>
        </p:blipFill>
        <p:spPr>
          <a:xfrm>
            <a:off x="1259632" y="2204864"/>
            <a:ext cx="5500131" cy="1800200"/>
          </a:xfrm>
          <a:prstGeom prst="rect">
            <a:avLst/>
          </a:prstGeom>
        </p:spPr>
      </p:pic>
      <p:pic>
        <p:nvPicPr>
          <p:cNvPr id="8" name="Picture 7"/>
          <p:cNvPicPr>
            <a:picLocks noChangeAspect="1"/>
          </p:cNvPicPr>
          <p:nvPr/>
        </p:nvPicPr>
        <p:blipFill>
          <a:blip r:embed="rId4"/>
          <a:stretch>
            <a:fillRect/>
          </a:stretch>
        </p:blipFill>
        <p:spPr>
          <a:xfrm>
            <a:off x="1187624" y="3933056"/>
            <a:ext cx="5976664" cy="1978851"/>
          </a:xfrm>
          <a:prstGeom prst="rect">
            <a:avLst/>
          </a:prstGeom>
        </p:spPr>
      </p:pic>
    </p:spTree>
    <p:extLst>
      <p:ext uri="{BB962C8B-B14F-4D97-AF65-F5344CB8AC3E}">
        <p14:creationId xmlns:p14="http://schemas.microsoft.com/office/powerpoint/2010/main" val="176440584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Annual Safety Survey (</a:t>
            </a:r>
            <a:r>
              <a:rPr lang="en-US" sz="2600" dirty="0" smtClean="0">
                <a:latin typeface="Arial" panose="020B0604020202020204" pitchFamily="34" charset="0"/>
                <a:cs typeface="Arial" panose="020B0604020202020204" pitchFamily="34" charset="0"/>
              </a:rPr>
              <a:t>Secondary)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90</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2" name="Picture 1"/>
          <p:cNvPicPr>
            <a:picLocks noChangeAspect="1"/>
          </p:cNvPicPr>
          <p:nvPr/>
        </p:nvPicPr>
        <p:blipFill>
          <a:blip r:embed="rId3"/>
          <a:stretch>
            <a:fillRect/>
          </a:stretch>
        </p:blipFill>
        <p:spPr>
          <a:xfrm>
            <a:off x="1054499" y="1978105"/>
            <a:ext cx="6253805" cy="2194490"/>
          </a:xfrm>
          <a:prstGeom prst="rect">
            <a:avLst/>
          </a:prstGeom>
        </p:spPr>
      </p:pic>
      <p:pic>
        <p:nvPicPr>
          <p:cNvPr id="4" name="Picture 3"/>
          <p:cNvPicPr>
            <a:picLocks noChangeAspect="1"/>
          </p:cNvPicPr>
          <p:nvPr/>
        </p:nvPicPr>
        <p:blipFill>
          <a:blip r:embed="rId4"/>
          <a:stretch>
            <a:fillRect/>
          </a:stretch>
        </p:blipFill>
        <p:spPr>
          <a:xfrm>
            <a:off x="1043608" y="3983805"/>
            <a:ext cx="6048672" cy="1917405"/>
          </a:xfrm>
          <a:prstGeom prst="rect">
            <a:avLst/>
          </a:prstGeom>
        </p:spPr>
      </p:pic>
    </p:spTree>
    <p:extLst>
      <p:ext uri="{BB962C8B-B14F-4D97-AF65-F5344CB8AC3E}">
        <p14:creationId xmlns:p14="http://schemas.microsoft.com/office/powerpoint/2010/main" val="427817322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52736"/>
            <a:ext cx="8686800" cy="936104"/>
          </a:xfrm>
        </p:spPr>
        <p:txBody>
          <a:bodyPr/>
          <a:lstStyle/>
          <a:p>
            <a:pPr marL="573088" indent="-573088"/>
            <a:r>
              <a:rPr lang="en-US" sz="2600" dirty="0">
                <a:latin typeface="Arial" panose="020B0604020202020204" pitchFamily="34" charset="0"/>
                <a:cs typeface="Arial" panose="020B0604020202020204" pitchFamily="34" charset="0"/>
              </a:rPr>
              <a:t>5.	 Annual Safety Survey (</a:t>
            </a:r>
            <a:r>
              <a:rPr lang="en-US" sz="2600" dirty="0" smtClean="0">
                <a:latin typeface="Arial" panose="020B0604020202020204" pitchFamily="34" charset="0"/>
                <a:cs typeface="Arial" panose="020B0604020202020204" pitchFamily="34" charset="0"/>
              </a:rPr>
              <a:t>Secondary)</a:t>
            </a:r>
            <a:endParaRPr lang="en-US" sz="26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91</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pic>
        <p:nvPicPr>
          <p:cNvPr id="6" name="Picture 5"/>
          <p:cNvPicPr>
            <a:picLocks noChangeAspect="1"/>
          </p:cNvPicPr>
          <p:nvPr/>
        </p:nvPicPr>
        <p:blipFill>
          <a:blip r:embed="rId3"/>
          <a:stretch>
            <a:fillRect/>
          </a:stretch>
        </p:blipFill>
        <p:spPr>
          <a:xfrm>
            <a:off x="1187624" y="3724717"/>
            <a:ext cx="5832648" cy="1936531"/>
          </a:xfrm>
          <a:prstGeom prst="rect">
            <a:avLst/>
          </a:prstGeom>
        </p:spPr>
      </p:pic>
      <p:pic>
        <p:nvPicPr>
          <p:cNvPr id="8" name="Picture 7"/>
          <p:cNvPicPr>
            <a:picLocks noChangeAspect="1"/>
          </p:cNvPicPr>
          <p:nvPr/>
        </p:nvPicPr>
        <p:blipFill>
          <a:blip r:embed="rId4"/>
          <a:stretch>
            <a:fillRect/>
          </a:stretch>
        </p:blipFill>
        <p:spPr>
          <a:xfrm>
            <a:off x="1366664" y="1900288"/>
            <a:ext cx="5581600" cy="1738883"/>
          </a:xfrm>
          <a:prstGeom prst="rect">
            <a:avLst/>
          </a:prstGeom>
        </p:spPr>
      </p:pic>
    </p:spTree>
    <p:extLst>
      <p:ext uri="{BB962C8B-B14F-4D97-AF65-F5344CB8AC3E}">
        <p14:creationId xmlns:p14="http://schemas.microsoft.com/office/powerpoint/2010/main" val="2121083156"/>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2492" y="1988840"/>
            <a:ext cx="8136904" cy="4032448"/>
          </a:xfrm>
        </p:spPr>
        <p:txBody>
          <a:bodyPr>
            <a:noAutofit/>
          </a:bodyPr>
          <a:lstStyle/>
          <a:p>
            <a:r>
              <a:rPr lang="en-US" sz="1800" dirty="0"/>
              <a:t>TEC Section 39.306 requires each district to publish, as part of its Annual Report, a report on </a:t>
            </a:r>
            <a:r>
              <a:rPr lang="en-US" sz="1800" b="1" dirty="0"/>
              <a:t>student performance in postsecondary institutions </a:t>
            </a:r>
            <a:r>
              <a:rPr lang="en-US" sz="1800" dirty="0"/>
              <a:t>during the </a:t>
            </a:r>
            <a:r>
              <a:rPr lang="en-US" sz="1800" b="1" dirty="0"/>
              <a:t>first year enrolled after graduation from high school</a:t>
            </a:r>
          </a:p>
          <a:p>
            <a:pPr>
              <a:spcBef>
                <a:spcPts val="1200"/>
              </a:spcBef>
            </a:pPr>
            <a:r>
              <a:rPr lang="en-US" sz="1800" dirty="0"/>
              <a:t>These data are compiled by the Texas Higher Education Coordinating Board (THECB)</a:t>
            </a:r>
          </a:p>
          <a:p>
            <a:pPr>
              <a:spcBef>
                <a:spcPts val="1200"/>
              </a:spcBef>
            </a:pPr>
            <a:r>
              <a:rPr lang="en-US" sz="1800" dirty="0"/>
              <a:t>The most current report is for </a:t>
            </a:r>
            <a:r>
              <a:rPr lang="en-US" sz="1800" b="1" dirty="0"/>
              <a:t>2014-15 High School Graduates</a:t>
            </a:r>
          </a:p>
          <a:p>
            <a:pPr lvl="1"/>
            <a:r>
              <a:rPr lang="en-US" sz="1400" dirty="0" smtClean="0"/>
              <a:t>Clint ISD has also included information from the National Clearinghouse data from the 2017 graduating class</a:t>
            </a:r>
            <a:endParaRPr lang="en-US" sz="1400" dirty="0"/>
          </a:p>
        </p:txBody>
      </p:sp>
      <p:sp>
        <p:nvSpPr>
          <p:cNvPr id="3" name="Title 2"/>
          <p:cNvSpPr>
            <a:spLocks noGrp="1"/>
          </p:cNvSpPr>
          <p:nvPr>
            <p:ph type="title"/>
          </p:nvPr>
        </p:nvSpPr>
        <p:spPr>
          <a:xfrm>
            <a:off x="467544" y="1027758"/>
            <a:ext cx="8686800" cy="1033090"/>
          </a:xfrm>
        </p:spPr>
        <p:txBody>
          <a:bodyPr/>
          <a:lstStyle/>
          <a:p>
            <a:pPr marL="573088" indent="-573088"/>
            <a:r>
              <a:rPr lang="en-US" sz="2600" dirty="0">
                <a:latin typeface="Arial" panose="020B0604020202020204" pitchFamily="34" charset="0"/>
                <a:cs typeface="Arial" panose="020B0604020202020204" pitchFamily="34" charset="0"/>
              </a:rPr>
              <a:t>6.	Student Performance in Postsecondary Institutions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92</a:t>
            </a:fld>
            <a:endParaRPr lang="hu-HU" dirty="0"/>
          </a:p>
        </p:txBody>
      </p:sp>
      <p:sp>
        <p:nvSpPr>
          <p:cNvPr id="9" name="Title 2">
            <a:extLst>
              <a:ext uri="{FF2B5EF4-FFF2-40B4-BE49-F238E27FC236}">
                <a16:creationId xmlns:a16="http://schemas.microsoft.com/office/drawing/2014/main" id="{06AEE693-0B84-4790-BE1B-3B8D20B6E56A}"/>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39531934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up)">
                                      <p:cBhvr>
                                        <p:cTn id="17" dur="500"/>
                                        <p:tgtEl>
                                          <p:spTgt spid="2">
                                            <p:txEl>
                                              <p:pRg st="2" end="2"/>
                                            </p:tx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up)">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27758"/>
            <a:ext cx="8686800" cy="1033090"/>
          </a:xfrm>
        </p:spPr>
        <p:txBody>
          <a:bodyPr/>
          <a:lstStyle/>
          <a:p>
            <a:pPr marL="573088" indent="-573088"/>
            <a:r>
              <a:rPr lang="en-US" sz="2600" dirty="0">
                <a:latin typeface="Arial" panose="020B0604020202020204" pitchFamily="34" charset="0"/>
                <a:cs typeface="Arial" panose="020B0604020202020204" pitchFamily="34" charset="0"/>
              </a:rPr>
              <a:t>6.	Student Performance in Postsecondary Institutions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93</a:t>
            </a:fld>
            <a:endParaRPr lang="hu-HU" dirty="0"/>
          </a:p>
        </p:txBody>
      </p:sp>
      <p:sp>
        <p:nvSpPr>
          <p:cNvPr id="9" name="Title 2">
            <a:extLst>
              <a:ext uri="{FF2B5EF4-FFF2-40B4-BE49-F238E27FC236}">
                <a16:creationId xmlns:a16="http://schemas.microsoft.com/office/drawing/2014/main" id="{06AEE693-0B84-4790-BE1B-3B8D20B6E56A}"/>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a:off x="1115616" y="1844824"/>
            <a:ext cx="7007126" cy="4678976"/>
          </a:xfrm>
          <a:prstGeom prst="rect">
            <a:avLst/>
          </a:prstGeom>
        </p:spPr>
      </p:pic>
      <p:pic>
        <p:nvPicPr>
          <p:cNvPr id="8" name="Picture 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8119401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811734"/>
            <a:ext cx="8686800" cy="1033090"/>
          </a:xfrm>
        </p:spPr>
        <p:txBody>
          <a:bodyPr/>
          <a:lstStyle/>
          <a:p>
            <a:pPr marL="573088" indent="-573088"/>
            <a:r>
              <a:rPr lang="en-US" sz="2600" dirty="0">
                <a:latin typeface="Arial" panose="020B0604020202020204" pitchFamily="34" charset="0"/>
                <a:cs typeface="Arial" panose="020B0604020202020204" pitchFamily="34" charset="0"/>
              </a:rPr>
              <a:t>6.	Student Performance in Postsecondary Institutions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94</a:t>
            </a:fld>
            <a:endParaRPr lang="hu-HU" dirty="0"/>
          </a:p>
        </p:txBody>
      </p:sp>
      <p:sp>
        <p:nvSpPr>
          <p:cNvPr id="9" name="Title 2">
            <a:extLst>
              <a:ext uri="{FF2B5EF4-FFF2-40B4-BE49-F238E27FC236}">
                <a16:creationId xmlns:a16="http://schemas.microsoft.com/office/drawing/2014/main" id="{06AEE693-0B84-4790-BE1B-3B8D20B6E56A}"/>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910896" y="1484784"/>
            <a:ext cx="7250199" cy="4621006"/>
          </a:xfrm>
          <a:prstGeom prst="rect">
            <a:avLst/>
          </a:prstGeom>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04807700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811734"/>
            <a:ext cx="8686800" cy="1033090"/>
          </a:xfrm>
        </p:spPr>
        <p:txBody>
          <a:bodyPr/>
          <a:lstStyle/>
          <a:p>
            <a:pPr marL="573088" indent="-573088"/>
            <a:r>
              <a:rPr lang="en-US" sz="2600" dirty="0">
                <a:latin typeface="Arial" panose="020B0604020202020204" pitchFamily="34" charset="0"/>
                <a:cs typeface="Arial" panose="020B0604020202020204" pitchFamily="34" charset="0"/>
              </a:rPr>
              <a:t>6.	Student Performance in Postsecondary Institutions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95</a:t>
            </a:fld>
            <a:endParaRPr lang="hu-HU" dirty="0"/>
          </a:p>
        </p:txBody>
      </p:sp>
      <p:sp>
        <p:nvSpPr>
          <p:cNvPr id="9" name="Title 2">
            <a:extLst>
              <a:ext uri="{FF2B5EF4-FFF2-40B4-BE49-F238E27FC236}">
                <a16:creationId xmlns:a16="http://schemas.microsoft.com/office/drawing/2014/main" id="{06AEE693-0B84-4790-BE1B-3B8D20B6E56A}"/>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827584" y="1484784"/>
            <a:ext cx="7164796" cy="4629812"/>
          </a:xfrm>
          <a:prstGeom prst="rect">
            <a:avLst/>
          </a:prstGeom>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91301619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811734"/>
            <a:ext cx="8686800" cy="1033090"/>
          </a:xfrm>
        </p:spPr>
        <p:txBody>
          <a:bodyPr/>
          <a:lstStyle/>
          <a:p>
            <a:pPr marL="573088" indent="-573088"/>
            <a:r>
              <a:rPr lang="en-US" sz="2600" dirty="0">
                <a:latin typeface="Arial" panose="020B0604020202020204" pitchFamily="34" charset="0"/>
                <a:cs typeface="Arial" panose="020B0604020202020204" pitchFamily="34" charset="0"/>
              </a:rPr>
              <a:t>6.	Student Performance in Postsecondary Institutions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96</a:t>
            </a:fld>
            <a:endParaRPr lang="hu-HU" dirty="0"/>
          </a:p>
        </p:txBody>
      </p:sp>
      <p:sp>
        <p:nvSpPr>
          <p:cNvPr id="9" name="Title 2">
            <a:extLst>
              <a:ext uri="{FF2B5EF4-FFF2-40B4-BE49-F238E27FC236}">
                <a16:creationId xmlns:a16="http://schemas.microsoft.com/office/drawing/2014/main" id="{06AEE693-0B84-4790-BE1B-3B8D20B6E56A}"/>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a:blip r:embed="rId2"/>
          <a:stretch>
            <a:fillRect/>
          </a:stretch>
        </p:blipFill>
        <p:spPr>
          <a:xfrm>
            <a:off x="971600" y="1484784"/>
            <a:ext cx="6768752" cy="4489863"/>
          </a:xfrm>
          <a:prstGeom prst="rect">
            <a:avLst/>
          </a:prstGeom>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93382786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811734"/>
            <a:ext cx="8686800" cy="1033090"/>
          </a:xfrm>
        </p:spPr>
        <p:txBody>
          <a:bodyPr/>
          <a:lstStyle/>
          <a:p>
            <a:pPr marL="573088" indent="-573088"/>
            <a:r>
              <a:rPr lang="en-US" sz="2600" dirty="0">
                <a:latin typeface="Arial" panose="020B0604020202020204" pitchFamily="34" charset="0"/>
                <a:cs typeface="Arial" panose="020B0604020202020204" pitchFamily="34" charset="0"/>
              </a:rPr>
              <a:t>6.	Student Performance in Postsecondary Institutions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97</a:t>
            </a:fld>
            <a:endParaRPr lang="hu-HU" dirty="0"/>
          </a:p>
        </p:txBody>
      </p:sp>
      <p:sp>
        <p:nvSpPr>
          <p:cNvPr id="9" name="Title 2">
            <a:extLst>
              <a:ext uri="{FF2B5EF4-FFF2-40B4-BE49-F238E27FC236}">
                <a16:creationId xmlns:a16="http://schemas.microsoft.com/office/drawing/2014/main" id="{06AEE693-0B84-4790-BE1B-3B8D20B6E56A}"/>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4" name="Picture 3"/>
          <p:cNvPicPr>
            <a:picLocks noChangeAspect="1"/>
          </p:cNvPicPr>
          <p:nvPr/>
        </p:nvPicPr>
        <p:blipFill>
          <a:blip r:embed="rId2"/>
          <a:stretch>
            <a:fillRect/>
          </a:stretch>
        </p:blipFill>
        <p:spPr>
          <a:xfrm>
            <a:off x="519112" y="1633537"/>
            <a:ext cx="8105775" cy="3590925"/>
          </a:xfrm>
          <a:prstGeom prst="rect">
            <a:avLst/>
          </a:prstGeom>
        </p:spPr>
      </p:pic>
      <p:pic>
        <p:nvPicPr>
          <p:cNvPr id="7" name="Picture 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51583223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027758"/>
            <a:ext cx="8686800" cy="1033090"/>
          </a:xfrm>
        </p:spPr>
        <p:txBody>
          <a:bodyPr/>
          <a:lstStyle/>
          <a:p>
            <a:pPr marL="573088" indent="-573088"/>
            <a:r>
              <a:rPr lang="en-US" sz="2600" dirty="0">
                <a:latin typeface="Arial" panose="020B0604020202020204" pitchFamily="34" charset="0"/>
                <a:cs typeface="Arial" panose="020B0604020202020204" pitchFamily="34" charset="0"/>
              </a:rPr>
              <a:t>6.	Student Performance in Postsecondary Institutions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98</a:t>
            </a:fld>
            <a:endParaRPr lang="hu-HU" dirty="0"/>
          </a:p>
        </p:txBody>
      </p:sp>
      <p:sp>
        <p:nvSpPr>
          <p:cNvPr id="9" name="Title 2">
            <a:extLst>
              <a:ext uri="{FF2B5EF4-FFF2-40B4-BE49-F238E27FC236}">
                <a16:creationId xmlns:a16="http://schemas.microsoft.com/office/drawing/2014/main" id="{06AEE693-0B84-4790-BE1B-3B8D20B6E56A}"/>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2" name="Picture 1"/>
          <p:cNvPicPr>
            <a:picLocks noChangeAspect="1"/>
          </p:cNvPicPr>
          <p:nvPr/>
        </p:nvPicPr>
        <p:blipFill rotWithShape="1">
          <a:blip r:embed="rId2"/>
          <a:srcRect b="22871"/>
          <a:stretch/>
        </p:blipFill>
        <p:spPr>
          <a:xfrm>
            <a:off x="899592" y="1772816"/>
            <a:ext cx="7200800" cy="3935933"/>
          </a:xfrm>
          <a:prstGeom prst="rect">
            <a:avLst/>
          </a:prstGeom>
        </p:spPr>
      </p:pic>
      <p:pic>
        <p:nvPicPr>
          <p:cNvPr id="6" name="Picture 5"/>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007429753"/>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11859" y="2104461"/>
            <a:ext cx="7848872" cy="3744416"/>
          </a:xfrm>
        </p:spPr>
        <p:txBody>
          <a:bodyPr>
            <a:normAutofit/>
          </a:bodyPr>
          <a:lstStyle/>
          <a:p>
            <a:pPr>
              <a:lnSpc>
                <a:spcPct val="120000"/>
              </a:lnSpc>
            </a:pPr>
            <a:r>
              <a:rPr lang="en-US" sz="2000" dirty="0"/>
              <a:t>Provides definitions, describes methodologies, and lists sources for each data point in the TAPR</a:t>
            </a:r>
          </a:p>
          <a:p>
            <a:pPr>
              <a:lnSpc>
                <a:spcPct val="120000"/>
              </a:lnSpc>
            </a:pPr>
            <a:r>
              <a:rPr lang="en-US" sz="2000" dirty="0"/>
              <a:t>A Spanish translation of the TAPR Glossary is scheduled for release in January </a:t>
            </a:r>
            <a:r>
              <a:rPr lang="en-US" sz="2000" dirty="0" smtClean="0"/>
              <a:t>2018</a:t>
            </a:r>
          </a:p>
          <a:p>
            <a:pPr>
              <a:lnSpc>
                <a:spcPct val="120000"/>
              </a:lnSpc>
            </a:pPr>
            <a:r>
              <a:rPr lang="en-US" sz="2000" dirty="0">
                <a:solidFill>
                  <a:srgbClr val="86C440"/>
                </a:solidFill>
              </a:rPr>
              <a:t>https://</a:t>
            </a:r>
            <a:r>
              <a:rPr lang="en-US" sz="2000" dirty="0" smtClean="0">
                <a:solidFill>
                  <a:srgbClr val="86C440"/>
                </a:solidFill>
              </a:rPr>
              <a:t>rptsvr1.tea.texas.gov/perfreport/tapr/2017/glosary.pdf  </a:t>
            </a:r>
            <a:endParaRPr lang="en-US" sz="1600" dirty="0">
              <a:solidFill>
                <a:srgbClr val="86C440"/>
              </a:solidFill>
            </a:endParaRPr>
          </a:p>
        </p:txBody>
      </p:sp>
      <p:sp>
        <p:nvSpPr>
          <p:cNvPr id="3" name="Title 2"/>
          <p:cNvSpPr>
            <a:spLocks noGrp="1"/>
          </p:cNvSpPr>
          <p:nvPr>
            <p:ph type="title"/>
          </p:nvPr>
        </p:nvSpPr>
        <p:spPr>
          <a:xfrm>
            <a:off x="467544" y="1052736"/>
            <a:ext cx="8686800" cy="1033090"/>
          </a:xfrm>
        </p:spPr>
        <p:txBody>
          <a:bodyPr/>
          <a:lstStyle/>
          <a:p>
            <a:pPr marL="573088" indent="-573088"/>
            <a:r>
              <a:rPr lang="en-US" sz="2600" dirty="0">
                <a:latin typeface="Arial" panose="020B0604020202020204" pitchFamily="34" charset="0"/>
                <a:cs typeface="Arial" panose="020B0604020202020204" pitchFamily="34" charset="0"/>
              </a:rPr>
              <a:t>7.	TAPR Glossary</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99</a:t>
            </a:fld>
            <a:endParaRPr lang="hu-HU" dirty="0"/>
          </a:p>
        </p:txBody>
      </p:sp>
      <p:sp>
        <p:nvSpPr>
          <p:cNvPr id="9" name="Title 2">
            <a:extLst>
              <a:ext uri="{FF2B5EF4-FFF2-40B4-BE49-F238E27FC236}">
                <a16:creationId xmlns:a16="http://schemas.microsoft.com/office/drawing/2014/main" id="{67A3CC57-F927-491B-80C1-130CD240A890}"/>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3607748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2132856"/>
            <a:ext cx="7848872" cy="3816424"/>
          </a:xfrm>
        </p:spPr>
        <p:txBody>
          <a:bodyPr>
            <a:normAutofit/>
          </a:bodyPr>
          <a:lstStyle/>
          <a:p>
            <a:pPr>
              <a:spcBef>
                <a:spcPts val="1200"/>
              </a:spcBef>
            </a:pPr>
            <a:r>
              <a:rPr lang="en-US" sz="2000" dirty="0"/>
              <a:t>The District’s Annual Report will be posted on the district’s website within 2 weeks after this meeting</a:t>
            </a:r>
          </a:p>
          <a:p>
            <a:pPr>
              <a:spcBef>
                <a:spcPts val="1200"/>
              </a:spcBef>
            </a:pPr>
            <a:r>
              <a:rPr lang="en-US" sz="2000" dirty="0"/>
              <a:t>Paper copies of the District’s Annual Report will also available at the district’s central office and on each campus in the district</a:t>
            </a:r>
          </a:p>
          <a:p>
            <a:pPr>
              <a:spcBef>
                <a:spcPts val="1200"/>
              </a:spcBef>
            </a:pPr>
            <a:r>
              <a:rPr lang="en-US" sz="2000" dirty="0"/>
              <a:t>For questions or more information, contact:</a:t>
            </a:r>
          </a:p>
          <a:p>
            <a:pPr>
              <a:spcBef>
                <a:spcPts val="1200"/>
              </a:spcBef>
            </a:pPr>
            <a:endParaRPr lang="en-US" sz="1600" dirty="0"/>
          </a:p>
        </p:txBody>
      </p:sp>
      <p:sp>
        <p:nvSpPr>
          <p:cNvPr id="3" name="Title 2"/>
          <p:cNvSpPr>
            <a:spLocks noGrp="1"/>
          </p:cNvSpPr>
          <p:nvPr>
            <p:ph type="title"/>
          </p:nvPr>
        </p:nvSpPr>
        <p:spPr>
          <a:xfrm>
            <a:off x="467544" y="1052736"/>
            <a:ext cx="8686800" cy="1296144"/>
          </a:xfrm>
        </p:spPr>
        <p:txBody>
          <a:bodyPr/>
          <a:lstStyle/>
          <a:p>
            <a:pPr marL="573088" indent="-573088"/>
            <a:r>
              <a:rPr lang="en-US" sz="2600" dirty="0">
                <a:latin typeface="Arial" panose="020B0604020202020204" pitchFamily="34" charset="0"/>
                <a:cs typeface="Arial" panose="020B0604020202020204" pitchFamily="34" charset="0"/>
              </a:rPr>
              <a:t>Resources and Availability of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100</a:t>
            </a:fld>
            <a:endParaRPr lang="hu-HU" dirty="0"/>
          </a:p>
        </p:txBody>
      </p:sp>
      <p:graphicFrame>
        <p:nvGraphicFramePr>
          <p:cNvPr id="7" name="Table 6"/>
          <p:cNvGraphicFramePr>
            <a:graphicFrameLocks noGrp="1"/>
          </p:cNvGraphicFramePr>
          <p:nvPr>
            <p:extLst>
              <p:ext uri="{D42A27DB-BD31-4B8C-83A1-F6EECF244321}">
                <p14:modId xmlns:p14="http://schemas.microsoft.com/office/powerpoint/2010/main" val="2570641348"/>
              </p:ext>
            </p:extLst>
          </p:nvPr>
        </p:nvGraphicFramePr>
        <p:xfrm>
          <a:off x="971600" y="4365104"/>
          <a:ext cx="7032104" cy="1483360"/>
        </p:xfrm>
        <a:graphic>
          <a:graphicData uri="http://schemas.openxmlformats.org/drawingml/2006/table">
            <a:tbl>
              <a:tblPr firstRow="1" bandRow="1">
                <a:tableStyleId>{5C22544A-7EE6-4342-B048-85BDC9FD1C3A}</a:tableStyleId>
              </a:tblPr>
              <a:tblGrid>
                <a:gridCol w="1757440">
                  <a:extLst>
                    <a:ext uri="{9D8B030D-6E8A-4147-A177-3AD203B41FA5}">
                      <a16:colId xmlns:a16="http://schemas.microsoft.com/office/drawing/2014/main" val="20000"/>
                    </a:ext>
                  </a:extLst>
                </a:gridCol>
                <a:gridCol w="5274664">
                  <a:extLst>
                    <a:ext uri="{9D8B030D-6E8A-4147-A177-3AD203B41FA5}">
                      <a16:colId xmlns:a16="http://schemas.microsoft.com/office/drawing/2014/main" val="20001"/>
                    </a:ext>
                  </a:extLst>
                </a:gridCol>
              </a:tblGrid>
              <a:tr h="370840">
                <a:tc>
                  <a:txBody>
                    <a:bodyPr/>
                    <a:lstStyle/>
                    <a:p>
                      <a:r>
                        <a:rPr lang="en-US" b="0" dirty="0">
                          <a:solidFill>
                            <a:schemeClr val="tx1"/>
                          </a:solidFill>
                          <a:latin typeface="Arial" panose="020B0604020202020204" pitchFamily="34" charset="0"/>
                          <a:cs typeface="Arial" panose="020B0604020202020204" pitchFamily="34" charset="0"/>
                        </a:rPr>
                        <a:t>Name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Jim Littlejohn </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r>
                        <a:rPr lang="en-US" b="0" dirty="0">
                          <a:solidFill>
                            <a:schemeClr val="tx1"/>
                          </a:solidFill>
                          <a:latin typeface="Arial" panose="020B0604020202020204" pitchFamily="34" charset="0"/>
                          <a:cs typeface="Arial" panose="020B0604020202020204" pitchFamily="34" charset="0"/>
                        </a:rPr>
                        <a:t>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Assistant Superintendent of Secondary Instruction</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r>
                        <a:rPr lang="en-US" b="0" dirty="0">
                          <a:solidFill>
                            <a:schemeClr val="tx1"/>
                          </a:solidFill>
                          <a:latin typeface="Arial" panose="020B0604020202020204" pitchFamily="34" charset="0"/>
                          <a:cs typeface="Arial" panose="020B0604020202020204" pitchFamily="34" charset="0"/>
                        </a:rPr>
                        <a:t>Phone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915-926-4031</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r>
                        <a:rPr lang="en-US" b="0" dirty="0">
                          <a:solidFill>
                            <a:schemeClr val="tx1"/>
                          </a:solidFill>
                          <a:latin typeface="Arial" panose="020B0604020202020204" pitchFamily="34" charset="0"/>
                          <a:cs typeface="Arial" panose="020B0604020202020204" pitchFamily="34" charset="0"/>
                        </a:rPr>
                        <a:t>Email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James.Littlejohn@clint.net</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itle 2">
            <a:extLst>
              <a:ext uri="{FF2B5EF4-FFF2-40B4-BE49-F238E27FC236}">
                <a16:creationId xmlns:a16="http://schemas.microsoft.com/office/drawing/2014/main" id="{4D1897ED-8E46-4EC3-B8E1-6EFC5FA89A22}"/>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2016-17 Annual Report</a:t>
            </a:r>
          </a:p>
        </p:txBody>
      </p:sp>
      <p:pic>
        <p:nvPicPr>
          <p:cNvPr id="8" name="Picture 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476" y="6176744"/>
            <a:ext cx="673050" cy="673050"/>
          </a:xfrm>
          <a:prstGeom prst="rect">
            <a:avLst/>
          </a:prstGeom>
        </p:spPr>
      </p:pic>
    </p:spTree>
    <p:extLst>
      <p:ext uri="{BB962C8B-B14F-4D97-AF65-F5344CB8AC3E}">
        <p14:creationId xmlns:p14="http://schemas.microsoft.com/office/powerpoint/2010/main" val="17580051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téma">
  <a:themeElements>
    <a:clrScheme name="Egyéni 2. sém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108000" tIns="0" rIns="91440" bIns="0" rtlCol="0">
        <a:normAutofit/>
      </a:bodyPr>
      <a:lstStyle>
        <a:defPPr marL="0" marR="0" indent="0" algn="l" defTabSz="914400" rtl="0" eaLnBrk="1" fontAlgn="auto" latinLnBrk="0" hangingPunct="1">
          <a:lnSpc>
            <a:spcPct val="100000"/>
          </a:lnSpc>
          <a:spcBef>
            <a:spcPct val="20000"/>
          </a:spcBef>
          <a:spcAft>
            <a:spcPts val="0"/>
          </a:spcAft>
          <a:buClrTx/>
          <a:buSzTx/>
          <a:buFont typeface="Arial" pitchFamily="34" charset="0"/>
          <a:buNone/>
          <a:tabLst/>
          <a:defRPr kumimoji="0" sz="2000" b="0" i="0" u="none" strike="noStrike" kern="900" cap="none" spc="0" normalizeH="0" baseline="0" noProof="0" dirty="0" smtClean="0">
            <a:ln>
              <a:noFill/>
            </a:ln>
            <a:solidFill>
              <a:srgbClr val="051941"/>
            </a:solidFill>
            <a:effectLst>
              <a:outerShdw dist="12700" dir="6540000" algn="t" rotWithShape="0">
                <a:schemeClr val="bg1">
                  <a:alpha val="39000"/>
                </a:schemeClr>
              </a:outerShdw>
            </a:effectLst>
            <a:uLnTx/>
            <a:uFillTx/>
            <a:latin typeface="Bebas Neue" pitchFamily="34" charset="0"/>
            <a:ea typeface="+mn-ea"/>
            <a:cs typeface="+mn-cs"/>
          </a:defRPr>
        </a:defPPr>
      </a:lstStyle>
    </a:txDef>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13464</TotalTime>
  <Words>1941</Words>
  <Application>Microsoft Office PowerPoint</Application>
  <PresentationFormat>On-screen Show (4:3)</PresentationFormat>
  <Paragraphs>512</Paragraphs>
  <Slides>100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100</vt:i4>
      </vt:variant>
    </vt:vector>
  </HeadingPairs>
  <TitlesOfParts>
    <vt:vector size="108" baseType="lpstr">
      <vt:lpstr>Arial</vt:lpstr>
      <vt:lpstr>Bebas Neue</vt:lpstr>
      <vt:lpstr>Calibri</vt:lpstr>
      <vt:lpstr>Century Gothic</vt:lpstr>
      <vt:lpstr>Courier New</vt:lpstr>
      <vt:lpstr>Open Sans</vt:lpstr>
      <vt:lpstr>Wingdings</vt:lpstr>
      <vt:lpstr>Office-téma</vt:lpstr>
      <vt:lpstr>2016-17  Annual Report Public Hearing</vt:lpstr>
      <vt:lpstr>Clint ISD Mission and Goals</vt:lpstr>
      <vt:lpstr>7 Sections to the Annual Report</vt:lpstr>
      <vt:lpstr>1. 2016-17 Texas Academic Performance Report (TAPR)</vt:lpstr>
      <vt:lpstr>1. 2016-17 Texas Academic Performance Report (TAPR)</vt:lpstr>
      <vt:lpstr>1. 2016-17 Texas Academic Performance Report (TAPR)</vt:lpstr>
      <vt:lpstr>1. 2016-17 Texas Academic Performance Report (TAPR)</vt:lpstr>
      <vt:lpstr>1. 2016-17 Texas Academic Performance Report (TAPR)</vt:lpstr>
      <vt:lpstr>1. 2016-17 Texas Academic Performance Report (TAPR)</vt:lpstr>
      <vt:lpstr>2016-17 Accountability Ratings</vt:lpstr>
      <vt:lpstr>1. 2016-17 Texas Academic Performance Report (TAPR)</vt:lpstr>
      <vt:lpstr>PowerPoint Presentation</vt:lpstr>
      <vt:lpstr>Campus Performance Objectives</vt:lpstr>
      <vt:lpstr>Campus Performance Objectives</vt:lpstr>
      <vt:lpstr>Campus Performance Objectives</vt:lpstr>
      <vt:lpstr>PowerPoint Presentation</vt:lpstr>
      <vt:lpstr>Campus Performance Objectives</vt:lpstr>
      <vt:lpstr>Campus Performance Objectives</vt:lpstr>
      <vt:lpstr>Campus Performance Objectives</vt:lpstr>
      <vt:lpstr>Campus Performance Objectives</vt:lpstr>
      <vt:lpstr>PowerPoint Presentation</vt:lpstr>
      <vt:lpstr>Campus Performance Objectives</vt:lpstr>
      <vt:lpstr>Campus Performance Objectives</vt:lpstr>
      <vt:lpstr>PowerPoint Presentation</vt:lpstr>
      <vt:lpstr>Campus Performance Objectives</vt:lpstr>
      <vt:lpstr>Campus Performance Objectives</vt:lpstr>
      <vt:lpstr>PowerPoint Presentation</vt:lpstr>
      <vt:lpstr>Campus Performance Objectives</vt:lpstr>
      <vt:lpstr>Campus Performance Objectives</vt:lpstr>
      <vt:lpstr>PowerPoint Presentation</vt:lpstr>
      <vt:lpstr>Campus Performance Objectives</vt:lpstr>
      <vt:lpstr>Campus Performance Objectives</vt:lpstr>
      <vt:lpstr>PowerPoint Presentation</vt:lpstr>
      <vt:lpstr>Campus Performance Objectives</vt:lpstr>
      <vt:lpstr>PowerPoint Presentation</vt:lpstr>
      <vt:lpstr>Campus Performance Objectives</vt:lpstr>
      <vt:lpstr>PowerPoint Presentation</vt:lpstr>
      <vt:lpstr>Campus Performance Objectives</vt:lpstr>
      <vt:lpstr>Campus Performance Objectives</vt:lpstr>
      <vt:lpstr>PowerPoint Presentation</vt:lpstr>
      <vt:lpstr>Campus Performance Objectives</vt:lpstr>
      <vt:lpstr>Campus Performance Objectives</vt:lpstr>
      <vt:lpstr>Campus Performance Objectives</vt:lpstr>
      <vt:lpstr>PowerPoint Presentation</vt:lpstr>
      <vt:lpstr>Campus Performance Objectives</vt:lpstr>
      <vt:lpstr>Campus Performance Objectives</vt:lpstr>
      <vt:lpstr>Campus Performance Objectives</vt:lpstr>
      <vt:lpstr>Campus Performance Objectives</vt:lpstr>
      <vt:lpstr>PowerPoint Presentation</vt:lpstr>
      <vt:lpstr>Campus Performance Objectives</vt:lpstr>
      <vt:lpstr>Campus Performance Objectives</vt:lpstr>
      <vt:lpstr>PowerPoint Presentation</vt:lpstr>
      <vt:lpstr>Campus Performance Objectives</vt:lpstr>
      <vt:lpstr>Campus Performance Objectives</vt:lpstr>
      <vt:lpstr>Campus Performance Objectives</vt:lpstr>
      <vt:lpstr>PowerPoint Presentation</vt:lpstr>
      <vt:lpstr>Campus Performance Objectives</vt:lpstr>
      <vt:lpstr> 2016-17 Special Education Determination Status</vt:lpstr>
      <vt:lpstr>Participation Rates</vt:lpstr>
      <vt:lpstr>Attendance Rates</vt:lpstr>
      <vt:lpstr>Graduation Rate</vt:lpstr>
      <vt:lpstr>Post Secondary Readiness</vt:lpstr>
      <vt:lpstr>CTE Coherent Sequence </vt:lpstr>
      <vt:lpstr>Dual Credit Courses </vt:lpstr>
      <vt:lpstr>Texas Success Initiative Assessment (TSI)</vt:lpstr>
      <vt:lpstr>AP/IB Course Completion</vt:lpstr>
      <vt:lpstr>SAT Results</vt:lpstr>
      <vt:lpstr>2. PEIMS Financial Standard Report  (2015-16 Financial Actual Report)</vt:lpstr>
      <vt:lpstr>2. PEIMS Financial Standard Report (2015-16 Financial Actual Report)</vt:lpstr>
      <vt:lpstr>2. PEIMS Financial Standard Report (2015-16 Financial Actual Report)</vt:lpstr>
      <vt:lpstr>2. PEIMS Financial Standard Report (By Function)</vt:lpstr>
      <vt:lpstr>2. PEIMS Financial Standard Report (By Function)</vt:lpstr>
      <vt:lpstr>2. PEIMS Financial Standard Report (Total Disbursements)</vt:lpstr>
      <vt:lpstr>2. PEIMS Financial Standard Report (Program Expenditures)</vt:lpstr>
      <vt:lpstr>2. PEIMS Financial Standard Report (Program Expenditures)</vt:lpstr>
      <vt:lpstr>3. 2016-17 District Accreditation Status</vt:lpstr>
      <vt:lpstr>3. 2016-17 District Accreditation Status</vt:lpstr>
      <vt:lpstr>4. Campus Performance Objectives</vt:lpstr>
      <vt:lpstr>5. Report on Violent or Criminal Incidents</vt:lpstr>
      <vt:lpstr>5. Report on Violent or Criminal Incidents</vt:lpstr>
      <vt:lpstr>5. Report on Violent or Criminal Incidents</vt:lpstr>
      <vt:lpstr>5. Report on Violent or Criminal Incidents</vt:lpstr>
      <vt:lpstr>5. Annual Safety Survey (Elementary)</vt:lpstr>
      <vt:lpstr>5. Annual Safety Survey (Elementary)</vt:lpstr>
      <vt:lpstr>5.  Annual Safety Survey (Elementary)</vt:lpstr>
      <vt:lpstr>5.  Annual Safety Survey (Elementary)</vt:lpstr>
      <vt:lpstr>5.  Annual Safety Survey (Secondary)</vt:lpstr>
      <vt:lpstr>5.  Annual Safety Survey (Secondary)</vt:lpstr>
      <vt:lpstr>5.  Annual Safety Survey (Secondary)</vt:lpstr>
      <vt:lpstr>5.  Annual Safety Survey (Secondary)</vt:lpstr>
      <vt:lpstr>5.  Annual Safety Survey (Secondary)</vt:lpstr>
      <vt:lpstr>6. Student Performance in Postsecondary Institutions</vt:lpstr>
      <vt:lpstr>6. Student Performance in Postsecondary Institutions</vt:lpstr>
      <vt:lpstr>6. Student Performance in Postsecondary Institutions</vt:lpstr>
      <vt:lpstr>6. Student Performance in Postsecondary Institutions</vt:lpstr>
      <vt:lpstr>6. Student Performance in Postsecondary Institutions</vt:lpstr>
      <vt:lpstr>6. Student Performance in Postsecondary Institutions</vt:lpstr>
      <vt:lpstr>6. Student Performance in Postsecondary Institutions</vt:lpstr>
      <vt:lpstr>7. TAPR Glossary</vt:lpstr>
      <vt:lpstr>Resources and Availability of Annual Report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ltatum</dc:creator>
  <cp:lastModifiedBy>Jessie Cline</cp:lastModifiedBy>
  <cp:revision>362</cp:revision>
  <cp:lastPrinted>2018-01-31T22:02:27Z</cp:lastPrinted>
  <dcterms:created xsi:type="dcterms:W3CDTF">2013-03-11T13:18:39Z</dcterms:created>
  <dcterms:modified xsi:type="dcterms:W3CDTF">2019-02-11T02:29:50Z</dcterms:modified>
</cp:coreProperties>
</file>