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5" r:id="rId1"/>
  </p:sldMasterIdLst>
  <p:notesMasterIdLst>
    <p:notesMasterId r:id="rId44"/>
  </p:notesMasterIdLst>
  <p:handoutMasterIdLst>
    <p:handoutMasterId r:id="rId45"/>
  </p:handoutMasterIdLst>
  <p:sldIdLst>
    <p:sldId id="323" r:id="rId2"/>
    <p:sldId id="292" r:id="rId3"/>
    <p:sldId id="349" r:id="rId4"/>
    <p:sldId id="326" r:id="rId5"/>
    <p:sldId id="335" r:id="rId6"/>
    <p:sldId id="294" r:id="rId7"/>
    <p:sldId id="325" r:id="rId8"/>
    <p:sldId id="322" r:id="rId9"/>
    <p:sldId id="324" r:id="rId10"/>
    <p:sldId id="350" r:id="rId11"/>
    <p:sldId id="293" r:id="rId12"/>
    <p:sldId id="328" r:id="rId13"/>
    <p:sldId id="319" r:id="rId14"/>
    <p:sldId id="329" r:id="rId15"/>
    <p:sldId id="320" r:id="rId16"/>
    <p:sldId id="330" r:id="rId17"/>
    <p:sldId id="331" r:id="rId18"/>
    <p:sldId id="321" r:id="rId19"/>
    <p:sldId id="332" r:id="rId20"/>
    <p:sldId id="333" r:id="rId21"/>
    <p:sldId id="327" r:id="rId22"/>
    <p:sldId id="334" r:id="rId23"/>
    <p:sldId id="310" r:id="rId24"/>
    <p:sldId id="337" r:id="rId25"/>
    <p:sldId id="311" r:id="rId26"/>
    <p:sldId id="338" r:id="rId27"/>
    <p:sldId id="317" r:id="rId28"/>
    <p:sldId id="339" r:id="rId29"/>
    <p:sldId id="312" r:id="rId30"/>
    <p:sldId id="342" r:id="rId31"/>
    <p:sldId id="344" r:id="rId32"/>
    <p:sldId id="340" r:id="rId33"/>
    <p:sldId id="313" r:id="rId34"/>
    <p:sldId id="343" r:id="rId35"/>
    <p:sldId id="345" r:id="rId36"/>
    <p:sldId id="346" r:id="rId37"/>
    <p:sldId id="341" r:id="rId38"/>
    <p:sldId id="318" r:id="rId39"/>
    <p:sldId id="347" r:id="rId40"/>
    <p:sldId id="314" r:id="rId41"/>
    <p:sldId id="351" r:id="rId42"/>
    <p:sldId id="352" r:id="rId43"/>
  </p:sldIdLst>
  <p:sldSz cx="9144000" cy="6858000" type="screen4x3"/>
  <p:notesSz cx="6858000" cy="9144000"/>
  <p:custDataLst>
    <p:tags r:id="rId46"/>
  </p:custDataLst>
  <p:defaultTextStyle>
    <a:defPPr>
      <a:defRPr lang="hu-HU"/>
    </a:defPPr>
    <a:lvl1pPr algn="l" rtl="0" fontAlgn="base">
      <a:spcBef>
        <a:spcPct val="0"/>
      </a:spcBef>
      <a:spcAft>
        <a:spcPct val="0"/>
      </a:spcAft>
      <a:defRPr kern="1200">
        <a:solidFill>
          <a:schemeClr val="tx1"/>
        </a:solidFill>
        <a:latin typeface="Arial" pitchFamily="34" charset="0"/>
        <a:ea typeface="+mn-ea"/>
        <a:cs typeface="Arial" pitchFamily="34" charset="0"/>
      </a:defRPr>
    </a:lvl1pPr>
    <a:lvl2pPr marL="457200" algn="l" rtl="0" fontAlgn="base">
      <a:spcBef>
        <a:spcPct val="0"/>
      </a:spcBef>
      <a:spcAft>
        <a:spcPct val="0"/>
      </a:spcAft>
      <a:defRPr kern="1200">
        <a:solidFill>
          <a:schemeClr val="tx1"/>
        </a:solidFill>
        <a:latin typeface="Arial" pitchFamily="34" charset="0"/>
        <a:ea typeface="+mn-ea"/>
        <a:cs typeface="Arial" pitchFamily="34" charset="0"/>
      </a:defRPr>
    </a:lvl2pPr>
    <a:lvl3pPr marL="914400" algn="l" rtl="0" fontAlgn="base">
      <a:spcBef>
        <a:spcPct val="0"/>
      </a:spcBef>
      <a:spcAft>
        <a:spcPct val="0"/>
      </a:spcAft>
      <a:defRPr kern="1200">
        <a:solidFill>
          <a:schemeClr val="tx1"/>
        </a:solidFill>
        <a:latin typeface="Arial" pitchFamily="34" charset="0"/>
        <a:ea typeface="+mn-ea"/>
        <a:cs typeface="Arial" pitchFamily="34" charset="0"/>
      </a:defRPr>
    </a:lvl3pPr>
    <a:lvl4pPr marL="1371600" algn="l" rtl="0" fontAlgn="base">
      <a:spcBef>
        <a:spcPct val="0"/>
      </a:spcBef>
      <a:spcAft>
        <a:spcPct val="0"/>
      </a:spcAft>
      <a:defRPr kern="1200">
        <a:solidFill>
          <a:schemeClr val="tx1"/>
        </a:solidFill>
        <a:latin typeface="Arial" pitchFamily="34" charset="0"/>
        <a:ea typeface="+mn-ea"/>
        <a:cs typeface="Arial" pitchFamily="34" charset="0"/>
      </a:defRPr>
    </a:lvl4pPr>
    <a:lvl5pPr marL="1828800" algn="l" rtl="0" fontAlgn="base">
      <a:spcBef>
        <a:spcPct val="0"/>
      </a:spcBef>
      <a:spcAft>
        <a:spcPct val="0"/>
      </a:spcAft>
      <a:defRPr kern="1200">
        <a:solidFill>
          <a:schemeClr val="tx1"/>
        </a:solidFill>
        <a:latin typeface="Arial" pitchFamily="34" charset="0"/>
        <a:ea typeface="+mn-ea"/>
        <a:cs typeface="Arial" pitchFamily="34" charset="0"/>
      </a:defRPr>
    </a:lvl5pPr>
    <a:lvl6pPr marL="2286000" algn="l" defTabSz="914400" rtl="0" eaLnBrk="1" latinLnBrk="0" hangingPunct="1">
      <a:defRPr kern="1200">
        <a:solidFill>
          <a:schemeClr val="tx1"/>
        </a:solidFill>
        <a:latin typeface="Arial" pitchFamily="34" charset="0"/>
        <a:ea typeface="+mn-ea"/>
        <a:cs typeface="Arial" pitchFamily="34" charset="0"/>
      </a:defRPr>
    </a:lvl6pPr>
    <a:lvl7pPr marL="2743200" algn="l" defTabSz="914400" rtl="0" eaLnBrk="1" latinLnBrk="0" hangingPunct="1">
      <a:defRPr kern="1200">
        <a:solidFill>
          <a:schemeClr val="tx1"/>
        </a:solidFill>
        <a:latin typeface="Arial" pitchFamily="34" charset="0"/>
        <a:ea typeface="+mn-ea"/>
        <a:cs typeface="Arial" pitchFamily="34" charset="0"/>
      </a:defRPr>
    </a:lvl7pPr>
    <a:lvl8pPr marL="3200400" algn="l" defTabSz="914400" rtl="0" eaLnBrk="1" latinLnBrk="0" hangingPunct="1">
      <a:defRPr kern="1200">
        <a:solidFill>
          <a:schemeClr val="tx1"/>
        </a:solidFill>
        <a:latin typeface="Arial" pitchFamily="34" charset="0"/>
        <a:ea typeface="+mn-ea"/>
        <a:cs typeface="Arial" pitchFamily="34" charset="0"/>
      </a:defRPr>
    </a:lvl8pPr>
    <a:lvl9pPr marL="3657600" algn="l" defTabSz="914400" rtl="0" eaLnBrk="1" latinLnBrk="0" hangingPunct="1">
      <a:defRPr kern="1200">
        <a:solidFill>
          <a:schemeClr val="tx1"/>
        </a:solidFill>
        <a:latin typeface="Arial"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D5D5D"/>
    <a:srgbClr val="1A2754"/>
    <a:srgbClr val="ECD861"/>
    <a:srgbClr val="FFFF66"/>
    <a:srgbClr val="9E1D21"/>
    <a:srgbClr val="86C440"/>
    <a:srgbClr val="FF6600"/>
    <a:srgbClr val="C5E3A5"/>
    <a:srgbClr val="294356"/>
    <a:srgbClr val="4269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Közepesen sötét stílus 2 – 1. jelölőszín">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Világos stílus 1 – 1. jelölőszín">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3C2FFA5D-87B4-456A-9821-1D502468CF0F}" styleName="Téma alapján készült stílus 1 – 1. jelölőszín">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éma alapján készült stílus 2 – 1. jelölőszín">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BC89EF96-8CEA-46FF-86C4-4CE0E7609802}" styleName="Világos stílus 3 – 1. jelölőszín">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33" autoAdjust="0"/>
    <p:restoredTop sz="95360" autoAdjust="0"/>
  </p:normalViewPr>
  <p:slideViewPr>
    <p:cSldViewPr>
      <p:cViewPr varScale="1">
        <p:scale>
          <a:sx n="110" d="100"/>
          <a:sy n="110" d="100"/>
        </p:scale>
        <p:origin x="852" y="102"/>
      </p:cViewPr>
      <p:guideLst>
        <p:guide orient="horz" pos="2160"/>
        <p:guide pos="2880"/>
      </p:guideLst>
    </p:cSldViewPr>
  </p:slideViewPr>
  <p:outlineViewPr>
    <p:cViewPr>
      <p:scale>
        <a:sx n="33" d="100"/>
        <a:sy n="33" d="100"/>
      </p:scale>
      <p:origin x="0" y="-9423"/>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65" d="100"/>
          <a:sy n="65" d="100"/>
        </p:scale>
        <p:origin x="3291"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gs" Target="tags/tag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JCLINE\Downloads\10535.xls"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JCLINE\Downloads\10535.xls"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C:\Users\JCLINE\Downloads\10535.xls"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sers\JCLINE\Downloads\10535.xls"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sers\JCLINE\Downloads\10535.xls"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sers\JCLINE\Downloads\10535.xls"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sers\JCLINE\Downloads\10535.xls"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sers\JCLINE\Downloads\10535.xls" TargetMode="External"/><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Clint</a:t>
            </a:r>
            <a:r>
              <a:rPr lang="en-US" b="1" baseline="0" dirty="0"/>
              <a:t> High School</a:t>
            </a:r>
          </a:p>
          <a:p>
            <a:pPr>
              <a:defRPr/>
            </a:pPr>
            <a:r>
              <a:rPr lang="en-US" sz="1050" baseline="0" dirty="0" smtClean="0"/>
              <a:t>2015-16 HS Graduate Enrollment </a:t>
            </a:r>
            <a:r>
              <a:rPr lang="en-US" sz="1050" baseline="0" dirty="0"/>
              <a:t>in </a:t>
            </a:r>
            <a:r>
              <a:rPr lang="en-US" sz="1050" baseline="0" dirty="0" smtClean="0"/>
              <a:t>TX </a:t>
            </a:r>
            <a:r>
              <a:rPr lang="en-US" sz="1050" baseline="0" dirty="0"/>
              <a:t>Public Higher Education</a:t>
            </a:r>
            <a:endParaRPr lang="en-US" sz="1050"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3F6E-46E4-BCB8-62EA8A0B34B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3F6E-46E4-BCB8-62EA8A0B34B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3F6E-46E4-BCB8-62EA8A0B34B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3F6E-46E4-BCB8-62EA8A0B34B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3F6E-46E4-BCB8-62EA8A0B34B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'[10535.xls]Sheet1'!$B$2:$B$6</c:f>
              <c:strCache>
                <c:ptCount val="5"/>
                <c:pt idx="0">
                  <c:v>Four-Year Public University</c:v>
                </c:pt>
                <c:pt idx="1">
                  <c:v>Two-Year Public Colleges</c:v>
                </c:pt>
                <c:pt idx="2">
                  <c:v>Independent Colleges &amp; Universities</c:v>
                </c:pt>
                <c:pt idx="3">
                  <c:v>Not Trackable</c:v>
                </c:pt>
                <c:pt idx="4">
                  <c:v>Not Found</c:v>
                </c:pt>
              </c:strCache>
            </c:strRef>
          </c:cat>
          <c:val>
            <c:numRef>
              <c:f>'[10535.xls]Sheet1'!$C$2:$C$6</c:f>
              <c:numCache>
                <c:formatCode>General</c:formatCode>
                <c:ptCount val="5"/>
                <c:pt idx="0">
                  <c:v>25</c:v>
                </c:pt>
                <c:pt idx="1">
                  <c:v>59</c:v>
                </c:pt>
                <c:pt idx="2">
                  <c:v>0</c:v>
                </c:pt>
                <c:pt idx="3">
                  <c:v>8</c:v>
                </c:pt>
                <c:pt idx="4">
                  <c:v>38</c:v>
                </c:pt>
              </c:numCache>
            </c:numRef>
          </c:val>
          <c:extLst>
            <c:ext xmlns:c16="http://schemas.microsoft.com/office/drawing/2014/chart" uri="{C3380CC4-5D6E-409C-BE32-E72D297353CC}">
              <c16:uniqueId val="{0000000A-3F6E-46E4-BCB8-62EA8A0B34BC}"/>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Mountain View High School</a:t>
            </a:r>
            <a:endParaRPr lang="en-US" b="1" baseline="0" dirty="0"/>
          </a:p>
          <a:p>
            <a:pPr>
              <a:defRPr/>
            </a:pPr>
            <a:r>
              <a:rPr lang="en-US" sz="1050" b="0" i="0" baseline="0" dirty="0" smtClean="0">
                <a:effectLst/>
              </a:rPr>
              <a:t>2015-16 HS Graduate Enrollment in TX Public Higher Education</a:t>
            </a:r>
            <a:endParaRPr lang="en-US" sz="900" dirty="0">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131B-46D9-B944-AFC806CC920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131B-46D9-B944-AFC806CC920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131B-46D9-B944-AFC806CC920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131B-46D9-B944-AFC806CC920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131B-46D9-B944-AFC806CC920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'[10535.xls]Sheet1'!$B$8:$B$12</c:f>
              <c:strCache>
                <c:ptCount val="5"/>
                <c:pt idx="0">
                  <c:v>Four-Year Public University</c:v>
                </c:pt>
                <c:pt idx="1">
                  <c:v>Two-Year Public Colleges</c:v>
                </c:pt>
                <c:pt idx="2">
                  <c:v>Independent Colleges &amp; Universities</c:v>
                </c:pt>
                <c:pt idx="3">
                  <c:v>Not Trackable</c:v>
                </c:pt>
                <c:pt idx="4">
                  <c:v>Not Found</c:v>
                </c:pt>
              </c:strCache>
            </c:strRef>
          </c:cat>
          <c:val>
            <c:numRef>
              <c:f>'[10535.xls]Sheet1'!$C$8:$C$12</c:f>
              <c:numCache>
                <c:formatCode>General</c:formatCode>
                <c:ptCount val="5"/>
                <c:pt idx="0">
                  <c:v>39</c:v>
                </c:pt>
                <c:pt idx="1">
                  <c:v>64</c:v>
                </c:pt>
                <c:pt idx="2">
                  <c:v>0</c:v>
                </c:pt>
                <c:pt idx="3">
                  <c:v>14</c:v>
                </c:pt>
                <c:pt idx="4">
                  <c:v>61</c:v>
                </c:pt>
              </c:numCache>
            </c:numRef>
          </c:val>
          <c:extLst>
            <c:ext xmlns:c16="http://schemas.microsoft.com/office/drawing/2014/chart" uri="{C3380CC4-5D6E-409C-BE32-E72D297353CC}">
              <c16:uniqueId val="{0000000A-131B-46D9-B944-AFC806CC9207}"/>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Horizon High School</a:t>
            </a:r>
            <a:endParaRPr lang="en-US" b="1" baseline="0" dirty="0"/>
          </a:p>
          <a:p>
            <a:pPr>
              <a:defRPr/>
            </a:pPr>
            <a:r>
              <a:rPr lang="en-US" sz="1050" b="0" i="0" baseline="0" dirty="0" smtClean="0">
                <a:effectLst/>
              </a:rPr>
              <a:t>2015-16 HS Graduate Enrollment in TX Public Higher Education</a:t>
            </a:r>
            <a:endParaRPr lang="en-US" sz="900" dirty="0">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16B-4D0F-A769-CB50C225CC64}"/>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16B-4D0F-A769-CB50C225CC64}"/>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16B-4D0F-A769-CB50C225CC6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16B-4D0F-A769-CB50C225CC64}"/>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216B-4D0F-A769-CB50C225CC64}"/>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'[10535.xls]Sheet1'!$B$14:$B$18</c:f>
              <c:strCache>
                <c:ptCount val="5"/>
                <c:pt idx="0">
                  <c:v>Four-Year Public University</c:v>
                </c:pt>
                <c:pt idx="1">
                  <c:v>Two-Year Public Colleges</c:v>
                </c:pt>
                <c:pt idx="2">
                  <c:v>Independent Colleges &amp; Universities</c:v>
                </c:pt>
                <c:pt idx="3">
                  <c:v>Not Trackable</c:v>
                </c:pt>
                <c:pt idx="4">
                  <c:v>Not Found</c:v>
                </c:pt>
              </c:strCache>
            </c:strRef>
          </c:cat>
          <c:val>
            <c:numRef>
              <c:f>'[10535.xls]Sheet1'!$C$14:$C$18</c:f>
              <c:numCache>
                <c:formatCode>General</c:formatCode>
                <c:ptCount val="5"/>
                <c:pt idx="0">
                  <c:v>57</c:v>
                </c:pt>
                <c:pt idx="1">
                  <c:v>116</c:v>
                </c:pt>
                <c:pt idx="2">
                  <c:v>1</c:v>
                </c:pt>
                <c:pt idx="3">
                  <c:v>19</c:v>
                </c:pt>
                <c:pt idx="4">
                  <c:v>148</c:v>
                </c:pt>
              </c:numCache>
            </c:numRef>
          </c:val>
          <c:extLst>
            <c:ext xmlns:c16="http://schemas.microsoft.com/office/drawing/2014/chart" uri="{C3380CC4-5D6E-409C-BE32-E72D297353CC}">
              <c16:uniqueId val="{0000000A-216B-4D0F-A769-CB50C225CC64}"/>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Clint ISD</a:t>
            </a:r>
            <a:r>
              <a:rPr lang="en-US" b="1" baseline="0" dirty="0"/>
              <a:t> Early College Academy</a:t>
            </a:r>
          </a:p>
          <a:p>
            <a:pPr>
              <a:defRPr/>
            </a:pPr>
            <a:r>
              <a:rPr lang="en-US" sz="1050" b="0" i="0" baseline="0" dirty="0" smtClean="0">
                <a:effectLst/>
              </a:rPr>
              <a:t>2015-16 HS Graduate Enrollment in TX Public Higher Education</a:t>
            </a:r>
            <a:endParaRPr lang="en-US" sz="900" dirty="0">
              <a:effectLst/>
            </a:endParaRPr>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85A2-4F22-8256-0BEEB316C2A7}"/>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85A2-4F22-8256-0BEEB316C2A7}"/>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85A2-4F22-8256-0BEEB316C2A7}"/>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5A2-4F22-8256-0BEEB316C2A7}"/>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85A2-4F22-8256-0BEEB316C2A7}"/>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showLegendKey val="0"/>
            <c:showVal val="0"/>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'[10535.xls]Sheet1'!$B$20:$B$24</c:f>
              <c:strCache>
                <c:ptCount val="5"/>
                <c:pt idx="0">
                  <c:v>Four-Year Public University</c:v>
                </c:pt>
                <c:pt idx="1">
                  <c:v>Two-Year Public Colleges</c:v>
                </c:pt>
                <c:pt idx="2">
                  <c:v>Independent Colleges &amp; Universities</c:v>
                </c:pt>
                <c:pt idx="3">
                  <c:v>Not Trackable</c:v>
                </c:pt>
                <c:pt idx="4">
                  <c:v>Not Found</c:v>
                </c:pt>
              </c:strCache>
            </c:strRef>
          </c:cat>
          <c:val>
            <c:numRef>
              <c:f>'[10535.xls]Sheet1'!$C$20:$C$24</c:f>
              <c:numCache>
                <c:formatCode>General</c:formatCode>
                <c:ptCount val="5"/>
                <c:pt idx="0">
                  <c:v>53</c:v>
                </c:pt>
                <c:pt idx="1">
                  <c:v>6</c:v>
                </c:pt>
                <c:pt idx="2">
                  <c:v>1</c:v>
                </c:pt>
                <c:pt idx="3">
                  <c:v>6</c:v>
                </c:pt>
                <c:pt idx="4">
                  <c:v>13</c:v>
                </c:pt>
              </c:numCache>
            </c:numRef>
          </c:val>
          <c:extLst>
            <c:ext xmlns:c16="http://schemas.microsoft.com/office/drawing/2014/chart" uri="{C3380CC4-5D6E-409C-BE32-E72D297353CC}">
              <c16:uniqueId val="{0000000A-85A2-4F22-8256-0BEEB316C2A7}"/>
            </c:ext>
          </c:extLst>
        </c:ser>
        <c:dLbls>
          <c:showLegendKey val="0"/>
          <c:showVal val="0"/>
          <c:showCatName val="1"/>
          <c:showSerName val="0"/>
          <c:showPercent val="1"/>
          <c:showBubbleSize val="0"/>
          <c:showLeaderLines val="1"/>
        </c:dLbls>
        <c:firstSliceAng val="0"/>
      </c:pieChart>
      <c:spPr>
        <a:noFill/>
        <a:ln>
          <a:noFill/>
        </a:ln>
        <a:effectLst/>
      </c:spPr>
    </c:plotArea>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baseline="0" dirty="0"/>
              <a:t>Horizon High School</a:t>
            </a:r>
          </a:p>
          <a:p>
            <a:pPr>
              <a:defRPr/>
            </a:pPr>
            <a:r>
              <a:rPr lang="en-US" baseline="0" dirty="0"/>
              <a:t>GPA in Four-Year Public Universities and Two-Year Public Colleges</a:t>
            </a:r>
            <a:endParaRPr lang="en-US"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'[10535.xls]Sheet1'!$B$14</c:f>
              <c:strCache>
                <c:ptCount val="1"/>
                <c:pt idx="0">
                  <c:v>Four-Year Public University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'[10535.xls]Sheet1'!$D$1:$I$1</c:f>
              <c:strCache>
                <c:ptCount val="6"/>
                <c:pt idx="0">
                  <c:v> GPA &lt;2.0</c:v>
                </c:pt>
                <c:pt idx="1">
                  <c:v>GPA 2.0-2.49</c:v>
                </c:pt>
                <c:pt idx="2">
                  <c:v>GPA 2.5-2.99</c:v>
                </c:pt>
                <c:pt idx="3">
                  <c:v>GPA 3.0-3.49</c:v>
                </c:pt>
                <c:pt idx="4">
                  <c:v>GPA &gt;3.5</c:v>
                </c:pt>
                <c:pt idx="5">
                  <c:v>Unknown</c:v>
                </c:pt>
              </c:strCache>
            </c:strRef>
          </c:cat>
          <c:val>
            <c:numRef>
              <c:f>'[10535.xls]Sheet1'!$D$14:$I$14</c:f>
              <c:numCache>
                <c:formatCode>General</c:formatCode>
                <c:ptCount val="6"/>
                <c:pt idx="0">
                  <c:v>14</c:v>
                </c:pt>
                <c:pt idx="1">
                  <c:v>6</c:v>
                </c:pt>
                <c:pt idx="2">
                  <c:v>10</c:v>
                </c:pt>
                <c:pt idx="3">
                  <c:v>11</c:v>
                </c:pt>
                <c:pt idx="4">
                  <c:v>15</c:v>
                </c:pt>
                <c:pt idx="5">
                  <c:v>1</c:v>
                </c:pt>
              </c:numCache>
            </c:numRef>
          </c:val>
          <c:extLst>
            <c:ext xmlns:c16="http://schemas.microsoft.com/office/drawing/2014/chart" uri="{C3380CC4-5D6E-409C-BE32-E72D297353CC}">
              <c16:uniqueId val="{00000000-42B9-4613-AAD1-53000D56F3A4}"/>
            </c:ext>
          </c:extLst>
        </c:ser>
        <c:ser>
          <c:idx val="1"/>
          <c:order val="1"/>
          <c:tx>
            <c:strRef>
              <c:f>'[10535.xls]Sheet1'!$B$15</c:f>
              <c:strCache>
                <c:ptCount val="1"/>
                <c:pt idx="0">
                  <c:v>Two-Year Public Colleges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'[10535.xls]Sheet1'!$D$1:$I$1</c:f>
              <c:strCache>
                <c:ptCount val="6"/>
                <c:pt idx="0">
                  <c:v> GPA &lt;2.0</c:v>
                </c:pt>
                <c:pt idx="1">
                  <c:v>GPA 2.0-2.49</c:v>
                </c:pt>
                <c:pt idx="2">
                  <c:v>GPA 2.5-2.99</c:v>
                </c:pt>
                <c:pt idx="3">
                  <c:v>GPA 3.0-3.49</c:v>
                </c:pt>
                <c:pt idx="4">
                  <c:v>GPA &gt;3.5</c:v>
                </c:pt>
                <c:pt idx="5">
                  <c:v>Unknown</c:v>
                </c:pt>
              </c:strCache>
            </c:strRef>
          </c:cat>
          <c:val>
            <c:numRef>
              <c:f>'[10535.xls]Sheet1'!$D$15:$I$15</c:f>
              <c:numCache>
                <c:formatCode>General</c:formatCode>
                <c:ptCount val="6"/>
                <c:pt idx="0">
                  <c:v>27</c:v>
                </c:pt>
                <c:pt idx="1">
                  <c:v>11</c:v>
                </c:pt>
                <c:pt idx="2">
                  <c:v>29</c:v>
                </c:pt>
                <c:pt idx="3">
                  <c:v>19</c:v>
                </c:pt>
                <c:pt idx="4">
                  <c:v>19</c:v>
                </c:pt>
                <c:pt idx="5">
                  <c:v>11</c:v>
                </c:pt>
              </c:numCache>
            </c:numRef>
          </c:val>
          <c:extLst>
            <c:ext xmlns:c16="http://schemas.microsoft.com/office/drawing/2014/chart" uri="{C3380CC4-5D6E-409C-BE32-E72D297353CC}">
              <c16:uniqueId val="{00000001-42B9-4613-AAD1-53000D56F3A4}"/>
            </c:ext>
          </c:extLst>
        </c:ser>
        <c:dLbls>
          <c:dLblPos val="outEnd"/>
          <c:showLegendKey val="0"/>
          <c:showVal val="1"/>
          <c:showCatName val="0"/>
          <c:showSerName val="0"/>
          <c:showPercent val="0"/>
          <c:showBubbleSize val="0"/>
        </c:dLbls>
        <c:gapWidth val="219"/>
        <c:overlap val="-27"/>
        <c:axId val="735516495"/>
        <c:axId val="735513583"/>
      </c:barChart>
      <c:catAx>
        <c:axId val="735516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513583"/>
        <c:crosses val="autoZero"/>
        <c:auto val="1"/>
        <c:lblAlgn val="ctr"/>
        <c:lblOffset val="100"/>
        <c:noMultiLvlLbl val="0"/>
      </c:catAx>
      <c:valAx>
        <c:axId val="7355135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51649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baseline="0" dirty="0"/>
              <a:t>Clint ISD Early College Academy</a:t>
            </a:r>
          </a:p>
          <a:p>
            <a:pPr>
              <a:defRPr/>
            </a:pPr>
            <a:r>
              <a:rPr lang="en-US" baseline="0" dirty="0"/>
              <a:t>GPA in Four-Year Public Universities and Two-Year Public Colleges</a:t>
            </a:r>
            <a:endParaRPr lang="en-US"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'[10535.xls]Sheet1'!$B$20</c:f>
              <c:strCache>
                <c:ptCount val="1"/>
                <c:pt idx="0">
                  <c:v>Four-Year Public University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'[10535.xls]Sheet1'!$D$1:$I$1</c:f>
              <c:strCache>
                <c:ptCount val="6"/>
                <c:pt idx="0">
                  <c:v> GPA &lt;2.0</c:v>
                </c:pt>
                <c:pt idx="1">
                  <c:v>GPA 2.0-2.49</c:v>
                </c:pt>
                <c:pt idx="2">
                  <c:v>GPA 2.5-2.99</c:v>
                </c:pt>
                <c:pt idx="3">
                  <c:v>GPA 3.0-3.49</c:v>
                </c:pt>
                <c:pt idx="4">
                  <c:v>GPA &gt;3.5</c:v>
                </c:pt>
                <c:pt idx="5">
                  <c:v>Unknown</c:v>
                </c:pt>
              </c:strCache>
            </c:strRef>
          </c:cat>
          <c:val>
            <c:numRef>
              <c:f>'[10535.xls]Sheet1'!$D$20:$I$20</c:f>
              <c:numCache>
                <c:formatCode>General</c:formatCode>
                <c:ptCount val="6"/>
                <c:pt idx="0">
                  <c:v>9</c:v>
                </c:pt>
                <c:pt idx="1">
                  <c:v>7</c:v>
                </c:pt>
                <c:pt idx="2">
                  <c:v>9</c:v>
                </c:pt>
                <c:pt idx="3">
                  <c:v>14</c:v>
                </c:pt>
                <c:pt idx="4">
                  <c:v>11</c:v>
                </c:pt>
                <c:pt idx="5">
                  <c:v>3</c:v>
                </c:pt>
              </c:numCache>
            </c:numRef>
          </c:val>
          <c:extLst>
            <c:ext xmlns:c16="http://schemas.microsoft.com/office/drawing/2014/chart" uri="{C3380CC4-5D6E-409C-BE32-E72D297353CC}">
              <c16:uniqueId val="{00000000-3910-40FE-9B24-6D8DC2A58E8B}"/>
            </c:ext>
          </c:extLst>
        </c:ser>
        <c:ser>
          <c:idx val="1"/>
          <c:order val="1"/>
          <c:tx>
            <c:strRef>
              <c:f>'[10535.xls]Sheet1'!$B$21</c:f>
              <c:strCache>
                <c:ptCount val="1"/>
                <c:pt idx="0">
                  <c:v>Two-Year Public Colleges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'[10535.xls]Sheet1'!$D$1:$I$1</c:f>
              <c:strCache>
                <c:ptCount val="6"/>
                <c:pt idx="0">
                  <c:v> GPA &lt;2.0</c:v>
                </c:pt>
                <c:pt idx="1">
                  <c:v>GPA 2.0-2.49</c:v>
                </c:pt>
                <c:pt idx="2">
                  <c:v>GPA 2.5-2.99</c:v>
                </c:pt>
                <c:pt idx="3">
                  <c:v>GPA 3.0-3.49</c:v>
                </c:pt>
                <c:pt idx="4">
                  <c:v>GPA &gt;3.5</c:v>
                </c:pt>
                <c:pt idx="5">
                  <c:v>Unknown</c:v>
                </c:pt>
              </c:strCache>
            </c:strRef>
          </c:cat>
          <c:val>
            <c:numRef>
              <c:f>'[10535.xls]Sheet1'!$D$21:$I$21</c:f>
              <c:numCache>
                <c:formatCode>General</c:formatCode>
                <c:ptCount val="6"/>
                <c:pt idx="0">
                  <c:v>0</c:v>
                </c:pt>
                <c:pt idx="1">
                  <c:v>4</c:v>
                </c:pt>
                <c:pt idx="2">
                  <c:v>1</c:v>
                </c:pt>
                <c:pt idx="3">
                  <c:v>0</c:v>
                </c:pt>
                <c:pt idx="4">
                  <c:v>1</c:v>
                </c:pt>
                <c:pt idx="5">
                  <c:v>0</c:v>
                </c:pt>
              </c:numCache>
            </c:numRef>
          </c:val>
          <c:extLst>
            <c:ext xmlns:c16="http://schemas.microsoft.com/office/drawing/2014/chart" uri="{C3380CC4-5D6E-409C-BE32-E72D297353CC}">
              <c16:uniqueId val="{00000001-3910-40FE-9B24-6D8DC2A58E8B}"/>
            </c:ext>
          </c:extLst>
        </c:ser>
        <c:dLbls>
          <c:dLblPos val="outEnd"/>
          <c:showLegendKey val="0"/>
          <c:showVal val="1"/>
          <c:showCatName val="0"/>
          <c:showSerName val="0"/>
          <c:showPercent val="0"/>
          <c:showBubbleSize val="0"/>
        </c:dLbls>
        <c:gapWidth val="219"/>
        <c:overlap val="-27"/>
        <c:axId val="735516495"/>
        <c:axId val="735513583"/>
      </c:barChart>
      <c:catAx>
        <c:axId val="735516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513583"/>
        <c:crosses val="autoZero"/>
        <c:auto val="1"/>
        <c:lblAlgn val="ctr"/>
        <c:lblOffset val="100"/>
        <c:noMultiLvlLbl val="0"/>
      </c:catAx>
      <c:valAx>
        <c:axId val="7355135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51649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Mountain View High School</a:t>
            </a:r>
            <a:endParaRPr lang="en-US" b="1" baseline="0" dirty="0"/>
          </a:p>
          <a:p>
            <a:pPr>
              <a:defRPr/>
            </a:pPr>
            <a:r>
              <a:rPr lang="en-US" baseline="0" dirty="0"/>
              <a:t>GPA in Four-Year Public Universities and Two-Year Public Colleges</a:t>
            </a:r>
            <a:endParaRPr lang="en-US"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'[10535.xls]Sheet1'!$B$8</c:f>
              <c:strCache>
                <c:ptCount val="1"/>
                <c:pt idx="0">
                  <c:v>Four-Year Public University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'[10535.xls]Sheet1'!$D$1:$I$1</c:f>
              <c:strCache>
                <c:ptCount val="6"/>
                <c:pt idx="0">
                  <c:v> GPA &lt;2.0</c:v>
                </c:pt>
                <c:pt idx="1">
                  <c:v>GPA 2.0-2.49</c:v>
                </c:pt>
                <c:pt idx="2">
                  <c:v>GPA 2.5-2.99</c:v>
                </c:pt>
                <c:pt idx="3">
                  <c:v>GPA 3.0-3.49</c:v>
                </c:pt>
                <c:pt idx="4">
                  <c:v>GPA &gt;3.5</c:v>
                </c:pt>
                <c:pt idx="5">
                  <c:v>Unknown</c:v>
                </c:pt>
              </c:strCache>
            </c:strRef>
          </c:cat>
          <c:val>
            <c:numRef>
              <c:f>'[10535.xls]Sheet1'!$D$8:$I$8</c:f>
              <c:numCache>
                <c:formatCode>General</c:formatCode>
                <c:ptCount val="6"/>
                <c:pt idx="0">
                  <c:v>10</c:v>
                </c:pt>
                <c:pt idx="1">
                  <c:v>8</c:v>
                </c:pt>
                <c:pt idx="2">
                  <c:v>8</c:v>
                </c:pt>
                <c:pt idx="3">
                  <c:v>8</c:v>
                </c:pt>
                <c:pt idx="4">
                  <c:v>4</c:v>
                </c:pt>
                <c:pt idx="5">
                  <c:v>1</c:v>
                </c:pt>
              </c:numCache>
            </c:numRef>
          </c:val>
          <c:extLst>
            <c:ext xmlns:c16="http://schemas.microsoft.com/office/drawing/2014/chart" uri="{C3380CC4-5D6E-409C-BE32-E72D297353CC}">
              <c16:uniqueId val="{00000000-181E-4609-A39B-0496415B3757}"/>
            </c:ext>
          </c:extLst>
        </c:ser>
        <c:ser>
          <c:idx val="1"/>
          <c:order val="1"/>
          <c:tx>
            <c:strRef>
              <c:f>'[10535.xls]Sheet1'!$B$9</c:f>
              <c:strCache>
                <c:ptCount val="1"/>
                <c:pt idx="0">
                  <c:v>Two-Year Public Colleges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'[10535.xls]Sheet1'!$D$1:$I$1</c:f>
              <c:strCache>
                <c:ptCount val="6"/>
                <c:pt idx="0">
                  <c:v> GPA &lt;2.0</c:v>
                </c:pt>
                <c:pt idx="1">
                  <c:v>GPA 2.0-2.49</c:v>
                </c:pt>
                <c:pt idx="2">
                  <c:v>GPA 2.5-2.99</c:v>
                </c:pt>
                <c:pt idx="3">
                  <c:v>GPA 3.0-3.49</c:v>
                </c:pt>
                <c:pt idx="4">
                  <c:v>GPA &gt;3.5</c:v>
                </c:pt>
                <c:pt idx="5">
                  <c:v>Unknown</c:v>
                </c:pt>
              </c:strCache>
            </c:strRef>
          </c:cat>
          <c:val>
            <c:numRef>
              <c:f>'[10535.xls]Sheet1'!$D$9:$I$9</c:f>
              <c:numCache>
                <c:formatCode>General</c:formatCode>
                <c:ptCount val="6"/>
                <c:pt idx="0">
                  <c:v>16</c:v>
                </c:pt>
                <c:pt idx="1">
                  <c:v>7</c:v>
                </c:pt>
                <c:pt idx="2">
                  <c:v>5</c:v>
                </c:pt>
                <c:pt idx="3">
                  <c:v>16</c:v>
                </c:pt>
                <c:pt idx="4">
                  <c:v>9</c:v>
                </c:pt>
                <c:pt idx="5">
                  <c:v>11</c:v>
                </c:pt>
              </c:numCache>
            </c:numRef>
          </c:val>
          <c:extLst>
            <c:ext xmlns:c16="http://schemas.microsoft.com/office/drawing/2014/chart" uri="{C3380CC4-5D6E-409C-BE32-E72D297353CC}">
              <c16:uniqueId val="{00000001-181E-4609-A39B-0496415B3757}"/>
            </c:ext>
          </c:extLst>
        </c:ser>
        <c:dLbls>
          <c:dLblPos val="outEnd"/>
          <c:showLegendKey val="0"/>
          <c:showVal val="1"/>
          <c:showCatName val="0"/>
          <c:showSerName val="0"/>
          <c:showPercent val="0"/>
          <c:showBubbleSize val="0"/>
        </c:dLbls>
        <c:gapWidth val="219"/>
        <c:overlap val="-27"/>
        <c:axId val="735516495"/>
        <c:axId val="735513583"/>
      </c:barChart>
      <c:catAx>
        <c:axId val="735516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513583"/>
        <c:crosses val="autoZero"/>
        <c:auto val="1"/>
        <c:lblAlgn val="ctr"/>
        <c:lblOffset val="100"/>
        <c:noMultiLvlLbl val="0"/>
      </c:catAx>
      <c:valAx>
        <c:axId val="7355135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51649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dirty="0"/>
              <a:t>Clint</a:t>
            </a:r>
            <a:r>
              <a:rPr lang="en-US" b="1" baseline="0" dirty="0"/>
              <a:t> High School </a:t>
            </a:r>
          </a:p>
          <a:p>
            <a:pPr>
              <a:defRPr/>
            </a:pPr>
            <a:r>
              <a:rPr lang="en-US" baseline="0" dirty="0"/>
              <a:t>GPA in Four-Year Public Universities and Two-Year Public Colleges</a:t>
            </a:r>
            <a:endParaRPr lang="en-US" dirty="0"/>
          </a:p>
        </c:rich>
      </c:tx>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'[10535.xls]Sheet1'!$B$2</c:f>
              <c:strCache>
                <c:ptCount val="1"/>
                <c:pt idx="0">
                  <c:v>Four-Year Public University</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'[10535.xls]Sheet1'!$D$1:$I$1</c:f>
              <c:strCache>
                <c:ptCount val="6"/>
                <c:pt idx="0">
                  <c:v> GPA &lt;2.0</c:v>
                </c:pt>
                <c:pt idx="1">
                  <c:v>GPA 2.0-2.49</c:v>
                </c:pt>
                <c:pt idx="2">
                  <c:v>GPA 2.5-2.99</c:v>
                </c:pt>
                <c:pt idx="3">
                  <c:v>GPA 3.0-3.49</c:v>
                </c:pt>
                <c:pt idx="4">
                  <c:v>GPA &gt;3.5</c:v>
                </c:pt>
                <c:pt idx="5">
                  <c:v>Unknown</c:v>
                </c:pt>
              </c:strCache>
            </c:strRef>
          </c:cat>
          <c:val>
            <c:numRef>
              <c:f>'[10535.xls]Sheet1'!$D$2:$I$2</c:f>
              <c:numCache>
                <c:formatCode>General</c:formatCode>
                <c:ptCount val="6"/>
                <c:pt idx="0">
                  <c:v>9</c:v>
                </c:pt>
                <c:pt idx="1">
                  <c:v>2</c:v>
                </c:pt>
                <c:pt idx="2">
                  <c:v>3</c:v>
                </c:pt>
                <c:pt idx="3">
                  <c:v>7</c:v>
                </c:pt>
                <c:pt idx="4">
                  <c:v>4</c:v>
                </c:pt>
                <c:pt idx="5">
                  <c:v>0</c:v>
                </c:pt>
              </c:numCache>
            </c:numRef>
          </c:val>
          <c:extLst>
            <c:ext xmlns:c16="http://schemas.microsoft.com/office/drawing/2014/chart" uri="{C3380CC4-5D6E-409C-BE32-E72D297353CC}">
              <c16:uniqueId val="{00000000-1909-4479-BE8D-159B6EE3764C}"/>
            </c:ext>
          </c:extLst>
        </c:ser>
        <c:ser>
          <c:idx val="1"/>
          <c:order val="1"/>
          <c:tx>
            <c:strRef>
              <c:f>'[10535.xls]Sheet1'!$B$3</c:f>
              <c:strCache>
                <c:ptCount val="1"/>
                <c:pt idx="0">
                  <c:v>Two-Year Public Colleges</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'[10535.xls]Sheet1'!$D$1:$I$1</c:f>
              <c:strCache>
                <c:ptCount val="6"/>
                <c:pt idx="0">
                  <c:v> GPA &lt;2.0</c:v>
                </c:pt>
                <c:pt idx="1">
                  <c:v>GPA 2.0-2.49</c:v>
                </c:pt>
                <c:pt idx="2">
                  <c:v>GPA 2.5-2.99</c:v>
                </c:pt>
                <c:pt idx="3">
                  <c:v>GPA 3.0-3.49</c:v>
                </c:pt>
                <c:pt idx="4">
                  <c:v>GPA &gt;3.5</c:v>
                </c:pt>
                <c:pt idx="5">
                  <c:v>Unknown</c:v>
                </c:pt>
              </c:strCache>
            </c:strRef>
          </c:cat>
          <c:val>
            <c:numRef>
              <c:f>'[10535.xls]Sheet1'!$D$3:$I$3</c:f>
              <c:numCache>
                <c:formatCode>General</c:formatCode>
                <c:ptCount val="6"/>
                <c:pt idx="0">
                  <c:v>19</c:v>
                </c:pt>
                <c:pt idx="1">
                  <c:v>12</c:v>
                </c:pt>
                <c:pt idx="2">
                  <c:v>11</c:v>
                </c:pt>
                <c:pt idx="3">
                  <c:v>10</c:v>
                </c:pt>
                <c:pt idx="4">
                  <c:v>4</c:v>
                </c:pt>
                <c:pt idx="5">
                  <c:v>3</c:v>
                </c:pt>
              </c:numCache>
            </c:numRef>
          </c:val>
          <c:extLst>
            <c:ext xmlns:c16="http://schemas.microsoft.com/office/drawing/2014/chart" uri="{C3380CC4-5D6E-409C-BE32-E72D297353CC}">
              <c16:uniqueId val="{00000001-1909-4479-BE8D-159B6EE3764C}"/>
            </c:ext>
          </c:extLst>
        </c:ser>
        <c:dLbls>
          <c:dLblPos val="outEnd"/>
          <c:showLegendKey val="0"/>
          <c:showVal val="1"/>
          <c:showCatName val="0"/>
          <c:showSerName val="0"/>
          <c:showPercent val="0"/>
          <c:showBubbleSize val="0"/>
        </c:dLbls>
        <c:gapWidth val="219"/>
        <c:overlap val="-27"/>
        <c:axId val="735516495"/>
        <c:axId val="735513583"/>
      </c:barChart>
      <c:catAx>
        <c:axId val="73551649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513583"/>
        <c:crosses val="autoZero"/>
        <c:auto val="1"/>
        <c:lblAlgn val="ctr"/>
        <c:lblOffset val="100"/>
        <c:noMultiLvlLbl val="0"/>
      </c:catAx>
      <c:valAx>
        <c:axId val="735513583"/>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516495"/>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chemeClr val="bg1">
        <a:lumMod val="95000"/>
      </a:schemeClr>
    </a:soli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hu-HU"/>
          </a:p>
        </p:txBody>
      </p:sp>
      <p:sp>
        <p:nvSpPr>
          <p:cNvPr id="3" name="Dátum hely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79469B4-FD7D-404D-B7B0-164E73C89D04}" type="datetimeFigureOut">
              <a:rPr lang="hu-HU"/>
              <a:pPr>
                <a:defRPr/>
              </a:pPr>
              <a:t>2019. 02. 19.</a:t>
            </a:fld>
            <a:endParaRPr lang="hu-HU"/>
          </a:p>
        </p:txBody>
      </p:sp>
      <p:sp>
        <p:nvSpPr>
          <p:cNvPr id="4" name="Élőláb hely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hu-HU"/>
          </a:p>
        </p:txBody>
      </p:sp>
      <p:sp>
        <p:nvSpPr>
          <p:cNvPr id="5" name="Dia számának hely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5DB9E7A7-A7AD-40E1-852C-777CC24A4189}" type="slidenum">
              <a:rPr lang="hu-HU"/>
              <a:pPr>
                <a:defRPr/>
              </a:pPr>
              <a:t>‹#›</a:t>
            </a:fld>
            <a:endParaRPr lang="hu-HU"/>
          </a:p>
        </p:txBody>
      </p:sp>
    </p:spTree>
    <p:extLst>
      <p:ext uri="{BB962C8B-B14F-4D97-AF65-F5344CB8AC3E}">
        <p14:creationId xmlns:p14="http://schemas.microsoft.com/office/powerpoint/2010/main" val="4078948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Élőfej hely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hu-HU"/>
          </a:p>
        </p:txBody>
      </p:sp>
      <p:sp>
        <p:nvSpPr>
          <p:cNvPr id="3" name="Dátum hely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3F4941DC-7F8F-446C-9F27-B20994650D3F}" type="datetimeFigureOut">
              <a:rPr lang="hu-HU"/>
              <a:pPr>
                <a:defRPr/>
              </a:pPr>
              <a:t>2019. 02. 19.</a:t>
            </a:fld>
            <a:endParaRPr lang="hu-HU"/>
          </a:p>
        </p:txBody>
      </p:sp>
      <p:sp>
        <p:nvSpPr>
          <p:cNvPr id="4" name="Diakép hely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hu-HU" noProof="0"/>
          </a:p>
        </p:txBody>
      </p:sp>
      <p:sp>
        <p:nvSpPr>
          <p:cNvPr id="5" name="Jegyzetek hely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hu-HU" noProof="0"/>
              <a:t>Mintaszöveg szerkesztése</a:t>
            </a:r>
          </a:p>
          <a:p>
            <a:pPr lvl="1"/>
            <a:r>
              <a:rPr lang="hu-HU" noProof="0"/>
              <a:t>Második szint</a:t>
            </a:r>
          </a:p>
          <a:p>
            <a:pPr lvl="2"/>
            <a:r>
              <a:rPr lang="hu-HU" noProof="0"/>
              <a:t>Harmadik szint</a:t>
            </a:r>
          </a:p>
          <a:p>
            <a:pPr lvl="3"/>
            <a:r>
              <a:rPr lang="hu-HU" noProof="0"/>
              <a:t>Negyedik szint</a:t>
            </a:r>
          </a:p>
          <a:p>
            <a:pPr lvl="4"/>
            <a:r>
              <a:rPr lang="hu-HU" noProof="0"/>
              <a:t>Ötödik szint</a:t>
            </a:r>
          </a:p>
        </p:txBody>
      </p:sp>
      <p:sp>
        <p:nvSpPr>
          <p:cNvPr id="6" name="Élőláb hely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hu-HU"/>
          </a:p>
        </p:txBody>
      </p:sp>
      <p:sp>
        <p:nvSpPr>
          <p:cNvPr id="7" name="Dia számának hely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42CC9AE0-DA04-4555-A52A-6A694B3D8E37}" type="slidenum">
              <a:rPr lang="hu-HU"/>
              <a:pPr>
                <a:defRPr/>
              </a:pPr>
              <a:t>‹#›</a:t>
            </a:fld>
            <a:endParaRPr lang="hu-HU"/>
          </a:p>
        </p:txBody>
      </p:sp>
    </p:spTree>
    <p:extLst>
      <p:ext uri="{BB962C8B-B14F-4D97-AF65-F5344CB8AC3E}">
        <p14:creationId xmlns:p14="http://schemas.microsoft.com/office/powerpoint/2010/main" val="217410917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label represents an integrated determination status based on an evaluation of each district’s Performance-Based Monitoring Analysis (PBMAS) indicators in the special education program area; the State Performance Plan (SPP) compliance indicators 9, 10, 11, 12, and 13; data integrity; uncorrected noncompliance; and audit findings. </a:t>
            </a:r>
            <a:endParaRPr lang="en-US" dirty="0"/>
          </a:p>
        </p:txBody>
      </p:sp>
      <p:sp>
        <p:nvSpPr>
          <p:cNvPr id="4" name="Slide Number Placeholder 3"/>
          <p:cNvSpPr>
            <a:spLocks noGrp="1"/>
          </p:cNvSpPr>
          <p:nvPr>
            <p:ph type="sldNum" sz="quarter" idx="10"/>
          </p:nvPr>
        </p:nvSpPr>
        <p:spPr/>
        <p:txBody>
          <a:bodyPr/>
          <a:lstStyle/>
          <a:p>
            <a:pPr>
              <a:defRPr/>
            </a:pPr>
            <a:fld id="{42CC9AE0-DA04-4555-A52A-6A694B3D8E37}" type="slidenum">
              <a:rPr lang="hu-HU" smtClean="0"/>
              <a:pPr>
                <a:defRPr/>
              </a:pPr>
              <a:t>9</a:t>
            </a:fld>
            <a:endParaRPr lang="hu-HU"/>
          </a:p>
        </p:txBody>
      </p:sp>
    </p:spTree>
    <p:extLst>
      <p:ext uri="{BB962C8B-B14F-4D97-AF65-F5344CB8AC3E}">
        <p14:creationId xmlns:p14="http://schemas.microsoft.com/office/powerpoint/2010/main" val="26965194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42CC9AE0-DA04-4555-A52A-6A694B3D8E37}" type="slidenum">
              <a:rPr lang="hu-HU" smtClean="0"/>
              <a:pPr>
                <a:defRPr/>
              </a:pPr>
              <a:t>10</a:t>
            </a:fld>
            <a:endParaRPr lang="hu-HU"/>
          </a:p>
        </p:txBody>
      </p:sp>
    </p:spTree>
    <p:extLst>
      <p:ext uri="{BB962C8B-B14F-4D97-AF65-F5344CB8AC3E}">
        <p14:creationId xmlns:p14="http://schemas.microsoft.com/office/powerpoint/2010/main" val="10916067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747631119"/>
      </p:ext>
    </p:extLst>
  </p:cSld>
  <p:clrMapOvr>
    <a:masterClrMapping/>
  </p:clrMapOvr>
  <p:timing>
    <p:tnLst>
      <p:par>
        <p:cTn id="1" dur="indefinite" restart="never" nodeType="tmRoot"/>
      </p:par>
    </p:tn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a:xfrm>
            <a:off x="7020272" y="6475800"/>
            <a:ext cx="2057400" cy="365125"/>
          </a:xfrm>
        </p:spPr>
        <p:txBody>
          <a:bodyPr/>
          <a:lstStyle>
            <a:lvl1pPr>
              <a:defRPr sz="1400"/>
            </a:lvl1p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4016462508"/>
      </p:ext>
    </p:extLst>
  </p:cSld>
  <p:clrMapOvr>
    <a:masterClrMapping/>
  </p:clrMapOvr>
  <p:timing>
    <p:tnLst>
      <p:par>
        <p:cTn id="1" dur="indefinite" restart="never" nodeType="tmRoot"/>
      </p:par>
    </p:tn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2623"/>
          <a:stretch/>
        </p:blipFill>
        <p:spPr>
          <a:xfrm>
            <a:off x="0" y="5964194"/>
            <a:ext cx="9144000" cy="893805"/>
          </a:xfrm>
          <a:prstGeom prst="rect">
            <a:avLst/>
          </a:prstGeom>
        </p:spPr>
      </p:pic>
    </p:spTree>
    <p:extLst>
      <p:ext uri="{BB962C8B-B14F-4D97-AF65-F5344CB8AC3E}">
        <p14:creationId xmlns:p14="http://schemas.microsoft.com/office/powerpoint/2010/main" val="211448695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pic>
        <p:nvPicPr>
          <p:cNvPr id="7" name="Picture 6"/>
          <p:cNvPicPr>
            <a:picLocks noChangeAspect="1"/>
          </p:cNvPicPr>
          <p:nvPr userDrawn="1"/>
        </p:nvPicPr>
        <p:blipFill rotWithShape="1">
          <a:blip r:embed="rId2" cstate="print">
            <a:extLst>
              <a:ext uri="{28A0092B-C50C-407E-A947-70E740481C1C}">
                <a14:useLocalDpi xmlns:a14="http://schemas.microsoft.com/office/drawing/2010/main" val="0"/>
              </a:ext>
            </a:extLst>
          </a:blip>
          <a:srcRect t="82623"/>
          <a:stretch/>
        </p:blipFill>
        <p:spPr>
          <a:xfrm>
            <a:off x="0" y="5964194"/>
            <a:ext cx="9144000" cy="893805"/>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82423"/>
          <a:stretch/>
        </p:blipFill>
        <p:spPr>
          <a:xfrm>
            <a:off x="0" y="5972431"/>
            <a:ext cx="9144000" cy="904065"/>
          </a:xfrm>
          <a:prstGeom prst="rect">
            <a:avLst/>
          </a:prstGeom>
        </p:spPr>
      </p:pic>
    </p:spTree>
    <p:extLst>
      <p:ext uri="{BB962C8B-B14F-4D97-AF65-F5344CB8AC3E}">
        <p14:creationId xmlns:p14="http://schemas.microsoft.com/office/powerpoint/2010/main" val="734444966"/>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1088061327"/>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hu-HU" dirty="0"/>
          </a:p>
        </p:txBody>
      </p:sp>
      <p:sp>
        <p:nvSpPr>
          <p:cNvPr id="6" name="Footer Placeholder 5"/>
          <p:cNvSpPr>
            <a:spLocks noGrp="1"/>
          </p:cNvSpPr>
          <p:nvPr>
            <p:ph type="ftr" sz="quarter" idx="11"/>
          </p:nvPr>
        </p:nvSpPr>
        <p:spPr/>
        <p:txBody>
          <a:bodyPr/>
          <a:lstStyle/>
          <a:p>
            <a:pPr>
              <a:defRPr/>
            </a:pPr>
            <a:endParaRPr lang="hu-HU" dirty="0"/>
          </a:p>
        </p:txBody>
      </p:sp>
      <p:sp>
        <p:nvSpPr>
          <p:cNvPr id="7" name="Slide Number Placeholder 6"/>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820556794"/>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hu-HU" dirty="0"/>
          </a:p>
        </p:txBody>
      </p:sp>
      <p:sp>
        <p:nvSpPr>
          <p:cNvPr id="8" name="Footer Placeholder 7"/>
          <p:cNvSpPr>
            <a:spLocks noGrp="1"/>
          </p:cNvSpPr>
          <p:nvPr>
            <p:ph type="ftr" sz="quarter" idx="11"/>
          </p:nvPr>
        </p:nvSpPr>
        <p:spPr/>
        <p:txBody>
          <a:bodyPr/>
          <a:lstStyle/>
          <a:p>
            <a:pPr>
              <a:defRPr/>
            </a:pPr>
            <a:endParaRPr lang="hu-HU" dirty="0"/>
          </a:p>
        </p:txBody>
      </p:sp>
      <p:sp>
        <p:nvSpPr>
          <p:cNvPr id="9" name="Slide Number Placeholder 8"/>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9744156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hu-HU" dirty="0"/>
          </a:p>
        </p:txBody>
      </p:sp>
      <p:sp>
        <p:nvSpPr>
          <p:cNvPr id="4" name="Footer Placeholder 3"/>
          <p:cNvSpPr>
            <a:spLocks noGrp="1"/>
          </p:cNvSpPr>
          <p:nvPr>
            <p:ph type="ftr" sz="quarter" idx="11"/>
          </p:nvPr>
        </p:nvSpPr>
        <p:spPr/>
        <p:txBody>
          <a:bodyPr/>
          <a:lstStyle/>
          <a:p>
            <a:pPr>
              <a:defRPr/>
            </a:pPr>
            <a:endParaRPr lang="hu-HU" dirty="0"/>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6778155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hu-HU" dirty="0"/>
          </a:p>
        </p:txBody>
      </p:sp>
      <p:sp>
        <p:nvSpPr>
          <p:cNvPr id="3" name="Footer Placeholder 2"/>
          <p:cNvSpPr>
            <a:spLocks noGrp="1"/>
          </p:cNvSpPr>
          <p:nvPr>
            <p:ph type="ftr" sz="quarter" idx="11"/>
          </p:nvPr>
        </p:nvSpPr>
        <p:spPr/>
        <p:txBody>
          <a:bodyPr/>
          <a:lstStyle/>
          <a:p>
            <a:pPr>
              <a:defRPr/>
            </a:pPr>
            <a:endParaRPr lang="hu-HU" dirty="0"/>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2799329885"/>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hu-HU" dirty="0"/>
          </a:p>
        </p:txBody>
      </p:sp>
      <p:sp>
        <p:nvSpPr>
          <p:cNvPr id="6" name="Footer Placeholder 5"/>
          <p:cNvSpPr>
            <a:spLocks noGrp="1"/>
          </p:cNvSpPr>
          <p:nvPr>
            <p:ph type="ftr" sz="quarter" idx="11"/>
          </p:nvPr>
        </p:nvSpPr>
        <p:spPr/>
        <p:txBody>
          <a:bodyPr/>
          <a:lstStyle/>
          <a:p>
            <a:pPr>
              <a:defRPr/>
            </a:pPr>
            <a:endParaRPr lang="hu-HU" dirty="0"/>
          </a:p>
        </p:txBody>
      </p:sp>
      <p:sp>
        <p:nvSpPr>
          <p:cNvPr id="7" name="Slide Number Placeholder 6"/>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79967644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Edit Master text styles</a:t>
            </a:r>
          </a:p>
        </p:txBody>
      </p:sp>
      <p:sp>
        <p:nvSpPr>
          <p:cNvPr id="5" name="Date Placeholder 4"/>
          <p:cNvSpPr>
            <a:spLocks noGrp="1"/>
          </p:cNvSpPr>
          <p:nvPr>
            <p:ph type="dt" sz="half" idx="10"/>
          </p:nvPr>
        </p:nvSpPr>
        <p:spPr/>
        <p:txBody>
          <a:bodyPr/>
          <a:lstStyle/>
          <a:p>
            <a:pPr>
              <a:defRPr/>
            </a:pPr>
            <a:endParaRPr lang="hu-HU" dirty="0"/>
          </a:p>
        </p:txBody>
      </p:sp>
      <p:sp>
        <p:nvSpPr>
          <p:cNvPr id="6" name="Footer Placeholder 5"/>
          <p:cNvSpPr>
            <a:spLocks noGrp="1"/>
          </p:cNvSpPr>
          <p:nvPr>
            <p:ph type="ftr" sz="quarter" idx="11"/>
          </p:nvPr>
        </p:nvSpPr>
        <p:spPr/>
        <p:txBody>
          <a:bodyPr/>
          <a:lstStyle/>
          <a:p>
            <a:pPr>
              <a:defRPr/>
            </a:pPr>
            <a:endParaRPr lang="hu-HU" dirty="0"/>
          </a:p>
        </p:txBody>
      </p:sp>
      <p:sp>
        <p:nvSpPr>
          <p:cNvPr id="7" name="Slide Number Placeholder 6"/>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16668406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2837704042"/>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hu-HU" dirty="0"/>
          </a:p>
        </p:txBody>
      </p:sp>
      <p:sp>
        <p:nvSpPr>
          <p:cNvPr id="5" name="Footer Placeholder 4"/>
          <p:cNvSpPr>
            <a:spLocks noGrp="1"/>
          </p:cNvSpPr>
          <p:nvPr>
            <p:ph type="ftr" sz="quarter" idx="11"/>
          </p:nvPr>
        </p:nvSpPr>
        <p:spPr/>
        <p:txBody>
          <a:bodyPr/>
          <a:lstStyle/>
          <a:p>
            <a:pPr>
              <a:defRPr/>
            </a:pPr>
            <a:endParaRPr lang="hu-HU" dirty="0"/>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2198625941"/>
      </p:ext>
    </p:extLst>
  </p:cSld>
  <p:clrMapOvr>
    <a:masterClrMapping/>
  </p:clrMapOvr>
  <p:timing>
    <p:tnLst>
      <p:par>
        <p:cTn id="1" dur="indefinite" restart="never" nodeType="tmRoot"/>
      </p:par>
    </p:tnLst>
  </p:timing>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ímdia">
    <p:spTree>
      <p:nvGrpSpPr>
        <p:cNvPr id="1" name=""/>
        <p:cNvGrpSpPr/>
        <p:nvPr/>
      </p:nvGrpSpPr>
      <p:grpSpPr>
        <a:xfrm>
          <a:off x="0" y="0"/>
          <a:ext cx="0" cy="0"/>
          <a:chOff x="0" y="0"/>
          <a:chExt cx="0" cy="0"/>
        </a:xfrm>
      </p:grpSpPr>
      <p:sp>
        <p:nvSpPr>
          <p:cNvPr id="21" name="Tartalom helye 2"/>
          <p:cNvSpPr>
            <a:spLocks noGrp="1"/>
          </p:cNvSpPr>
          <p:nvPr>
            <p:ph idx="1"/>
          </p:nvPr>
        </p:nvSpPr>
        <p:spPr>
          <a:xfrm>
            <a:off x="2555776" y="4581128"/>
            <a:ext cx="6019032" cy="987592"/>
          </a:xfrm>
        </p:spPr>
        <p:txBody>
          <a:bodyPr lIns="0" rIns="0" anchor="ctr">
            <a:normAutofit/>
          </a:bodyPr>
          <a:lstStyle>
            <a:lvl1pPr marL="0" indent="0" algn="r">
              <a:buFont typeface="Wingdings" pitchFamily="2" charset="2"/>
              <a:buNone/>
              <a:defRPr sz="3200" b="0">
                <a:solidFill>
                  <a:srgbClr val="5D5D5D"/>
                </a:solidFill>
                <a:latin typeface="Open Sans"/>
                <a:cs typeface="Arial" pitchFamily="34" charset="0"/>
              </a:defRPr>
            </a:lvl1pPr>
            <a:lvl2pPr marL="742950" marR="0" indent="-28575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2pPr>
            <a:lvl3pPr marL="1143000" marR="0" indent="-228600" algn="l" defTabSz="914400" rtl="0" eaLnBrk="0" fontAlgn="base" latinLnBrk="0" hangingPunct="0">
              <a:lnSpc>
                <a:spcPct val="100000"/>
              </a:lnSpc>
              <a:spcBef>
                <a:spcPct val="20000"/>
              </a:spcBef>
              <a:spcAft>
                <a:spcPct val="0"/>
              </a:spcAft>
              <a:buClrTx/>
              <a:buSzTx/>
              <a:buFont typeface="Wingdings" pitchFamily="2" charset="2"/>
              <a:buChar char="§"/>
              <a:tabLst/>
              <a:defRPr sz="2000">
                <a:solidFill>
                  <a:schemeClr val="bg1"/>
                </a:solidFill>
                <a:latin typeface="Open Sans"/>
                <a:cs typeface="Arial" pitchFamily="34" charset="0"/>
              </a:defRPr>
            </a:lvl3pPr>
            <a:lvl4pPr marL="1600200" marR="0" indent="-2286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4pPr>
            <a:lvl5pPr marL="2057400" marR="0" indent="-2286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chemeClr val="bg1"/>
                </a:solidFill>
                <a:latin typeface="Open Sans"/>
                <a:cs typeface="Arial" pitchFamily="34" charset="0"/>
              </a:defRPr>
            </a:lvl5pPr>
          </a:lstStyle>
          <a:p>
            <a:pPr lvl="0"/>
            <a:r>
              <a:rPr lang="en-US" dirty="0"/>
              <a:t>Click to edit Master text styles</a:t>
            </a:r>
          </a:p>
        </p:txBody>
      </p:sp>
      <p:sp>
        <p:nvSpPr>
          <p:cNvPr id="22" name="Cím 10"/>
          <p:cNvSpPr>
            <a:spLocks noGrp="1"/>
          </p:cNvSpPr>
          <p:nvPr>
            <p:ph type="title"/>
          </p:nvPr>
        </p:nvSpPr>
        <p:spPr>
          <a:xfrm>
            <a:off x="1043608" y="1628800"/>
            <a:ext cx="7429552" cy="1237816"/>
          </a:xfrm>
        </p:spPr>
        <p:txBody>
          <a:bodyPr lIns="0"/>
          <a:lstStyle>
            <a:lvl1pPr>
              <a:defRPr sz="4800">
                <a:solidFill>
                  <a:schemeClr val="tx1">
                    <a:lumMod val="65000"/>
                    <a:lumOff val="35000"/>
                  </a:schemeClr>
                </a:solidFill>
                <a:latin typeface="Open Sans"/>
              </a:defRPr>
            </a:lvl1pPr>
          </a:lstStyle>
          <a:p>
            <a:r>
              <a:rPr lang="en-US" dirty="0"/>
              <a:t>Click to edit Master title style</a:t>
            </a:r>
            <a:endParaRPr lang="hu-HU" dirty="0"/>
          </a:p>
        </p:txBody>
      </p:sp>
    </p:spTree>
    <p:extLst>
      <p:ext uri="{BB962C8B-B14F-4D97-AF65-F5344CB8AC3E}">
        <p14:creationId xmlns:p14="http://schemas.microsoft.com/office/powerpoint/2010/main" val="3484599220"/>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Cím és tartalom">
    <p:spTree>
      <p:nvGrpSpPr>
        <p:cNvPr id="1" name=""/>
        <p:cNvGrpSpPr/>
        <p:nvPr/>
      </p:nvGrpSpPr>
      <p:grpSpPr>
        <a:xfrm>
          <a:off x="0" y="0"/>
          <a:ext cx="0" cy="0"/>
          <a:chOff x="0" y="0"/>
          <a:chExt cx="0" cy="0"/>
        </a:xfrm>
      </p:grpSpPr>
      <p:sp>
        <p:nvSpPr>
          <p:cNvPr id="3" name="Tartalom helye 2"/>
          <p:cNvSpPr>
            <a:spLocks noGrp="1"/>
          </p:cNvSpPr>
          <p:nvPr>
            <p:ph idx="1"/>
          </p:nvPr>
        </p:nvSpPr>
        <p:spPr>
          <a:xfrm>
            <a:off x="611560" y="1556792"/>
            <a:ext cx="7848872" cy="3952749"/>
          </a:xfrm>
        </p:spPr>
        <p:txBody>
          <a:bodyPr lIns="0" rIns="0">
            <a:normAutofit/>
          </a:bodyPr>
          <a:lstStyle>
            <a:lvl1pPr marL="463550" indent="-463550">
              <a:lnSpc>
                <a:spcPct val="100000"/>
              </a:lnSpc>
              <a:spcBef>
                <a:spcPts val="600"/>
              </a:spcBef>
              <a:buFont typeface="Wingdings" pitchFamily="2" charset="2"/>
              <a:buChar char="Ø"/>
              <a:defRPr sz="2800">
                <a:solidFill>
                  <a:srgbClr val="5D5D5D"/>
                </a:solidFill>
                <a:latin typeface="Arial" pitchFamily="34" charset="0"/>
                <a:cs typeface="Arial" pitchFamily="34" charset="0"/>
              </a:defRPr>
            </a:lvl1pPr>
            <a:lvl2pPr marL="1030288"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a:solidFill>
                  <a:srgbClr val="5D5D5D"/>
                </a:solidFill>
                <a:latin typeface="Arial" pitchFamily="34" charset="0"/>
                <a:cs typeface="Arial" pitchFamily="34" charset="0"/>
              </a:defRPr>
            </a:lvl2pPr>
            <a:lvl3pPr marL="1544638" marR="0" indent="-398463" algn="l" defTabSz="914400" rtl="0" eaLnBrk="0" fontAlgn="base" latinLnBrk="0" hangingPunct="0">
              <a:lnSpc>
                <a:spcPct val="100000"/>
              </a:lnSpc>
              <a:spcBef>
                <a:spcPts val="600"/>
              </a:spcBef>
              <a:spcAft>
                <a:spcPct val="0"/>
              </a:spcAft>
              <a:buClrTx/>
              <a:buSzTx/>
              <a:buFont typeface="Wingdings" pitchFamily="2" charset="2"/>
              <a:buChar char="§"/>
              <a:tabLst/>
              <a:defRPr sz="2400">
                <a:solidFill>
                  <a:srgbClr val="5D5D5D"/>
                </a:solidFill>
                <a:latin typeface="Arial" pitchFamily="34" charset="0"/>
                <a:cs typeface="Arial" pitchFamily="34" charset="0"/>
              </a:defRPr>
            </a:lvl3pPr>
            <a:lvl4pPr marL="20605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a:solidFill>
                  <a:srgbClr val="5D5D5D"/>
                </a:solidFill>
                <a:latin typeface="Arial" pitchFamily="34" charset="0"/>
                <a:cs typeface="Arial" pitchFamily="34" charset="0"/>
              </a:defRPr>
            </a:lvl4pPr>
            <a:lvl5pPr marL="2517775" marR="0" indent="-347663" algn="l" defTabSz="914400" rtl="0" eaLnBrk="0" fontAlgn="base" latinLnBrk="0" hangingPunct="0">
              <a:lnSpc>
                <a:spcPct val="100000"/>
              </a:lnSpc>
              <a:spcBef>
                <a:spcPts val="600"/>
              </a:spcBef>
              <a:spcAft>
                <a:spcPct val="0"/>
              </a:spcAft>
              <a:buClrTx/>
              <a:buSzTx/>
              <a:buFont typeface="Arial" pitchFamily="34" charset="0"/>
              <a:buChar char="»"/>
              <a:tabLst/>
              <a:defRPr sz="24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11" name="Cím 10"/>
          <p:cNvSpPr>
            <a:spLocks noGrp="1"/>
          </p:cNvSpPr>
          <p:nvPr>
            <p:ph type="title"/>
          </p:nvPr>
        </p:nvSpPr>
        <p:spPr>
          <a:xfrm>
            <a:off x="611560" y="188640"/>
            <a:ext cx="7992888" cy="1134458"/>
          </a:xfrm>
        </p:spPr>
        <p:txBody>
          <a:bodyPr lIns="0"/>
          <a:lstStyle>
            <a:lvl1pPr>
              <a:defRPr sz="3600">
                <a:latin typeface="Century Gothic" panose="020B0502020202020204" pitchFamily="34" charset="0"/>
              </a:defRPr>
            </a:lvl1pPr>
          </a:lstStyle>
          <a:p>
            <a:r>
              <a:rPr lang="en-US" dirty="0"/>
              <a:t>Click to edit Master title style</a:t>
            </a:r>
            <a:endParaRPr lang="hu-HU" dirty="0"/>
          </a:p>
        </p:txBody>
      </p:sp>
      <p:sp>
        <p:nvSpPr>
          <p:cNvPr id="7" name="Slide Number Placeholder 6"/>
          <p:cNvSpPr>
            <a:spLocks noGrp="1"/>
          </p:cNvSpPr>
          <p:nvPr>
            <p:ph type="sldNum" sz="quarter" idx="12"/>
          </p:nvPr>
        </p:nvSpPr>
        <p:spPr>
          <a:xfrm>
            <a:off x="6948264" y="6381328"/>
            <a:ext cx="2057400" cy="365125"/>
          </a:xfrm>
        </p:spPr>
        <p:txBody>
          <a:bodyPr/>
          <a:lstStyle>
            <a:lvl1pPr>
              <a:defRPr sz="1100" b="1"/>
            </a:lvl1pPr>
          </a:lstStyle>
          <a:p>
            <a:pPr>
              <a:defRPr/>
            </a:pPr>
            <a:fld id="{C88EA8D6-669F-4CB8-BF46-F65FE868643E}" type="slidenum">
              <a:rPr lang="hu-HU" smtClean="0"/>
              <a:pPr>
                <a:defRPr/>
              </a:pPr>
              <a:t>‹#›</a:t>
            </a:fld>
            <a:endParaRPr lang="hu-HU" dirty="0"/>
          </a:p>
        </p:txBody>
      </p:sp>
    </p:spTree>
    <p:extLst>
      <p:ext uri="{BB962C8B-B14F-4D97-AF65-F5344CB8AC3E}">
        <p14:creationId xmlns:p14="http://schemas.microsoft.com/office/powerpoint/2010/main" val="3470566280"/>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zakaszfejléc">
    <p:spTree>
      <p:nvGrpSpPr>
        <p:cNvPr id="1" name=""/>
        <p:cNvGrpSpPr/>
        <p:nvPr/>
      </p:nvGrpSpPr>
      <p:grpSpPr>
        <a:xfrm>
          <a:off x="0" y="0"/>
          <a:ext cx="0" cy="0"/>
          <a:chOff x="0" y="0"/>
          <a:chExt cx="0" cy="0"/>
        </a:xfrm>
      </p:grpSpPr>
      <p:sp>
        <p:nvSpPr>
          <p:cNvPr id="9" name="Tartalom helye 2"/>
          <p:cNvSpPr>
            <a:spLocks noGrp="1"/>
          </p:cNvSpPr>
          <p:nvPr>
            <p:ph idx="1"/>
          </p:nvPr>
        </p:nvSpPr>
        <p:spPr>
          <a:xfrm>
            <a:off x="755576" y="1683138"/>
            <a:ext cx="7531200" cy="3795904"/>
          </a:xfrm>
        </p:spPr>
        <p:txBody>
          <a:bodyPr lIns="0" rIns="0">
            <a:normAutofit/>
          </a:bodyPr>
          <a:lstStyle>
            <a:lvl1pPr marL="450850" indent="-450850">
              <a:buFont typeface="Wingdings" pitchFamily="2" charset="2"/>
              <a:buChar char="§"/>
              <a:tabLst/>
              <a:defRPr sz="2800">
                <a:solidFill>
                  <a:srgbClr val="5D5D5D"/>
                </a:solidFill>
                <a:latin typeface="Arial" pitchFamily="34" charset="0"/>
                <a:cs typeface="Arial" pitchFamily="34" charset="0"/>
              </a:defRPr>
            </a:lvl1pPr>
            <a:lvl2pPr marL="9144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rgbClr val="5D5D5D"/>
                </a:solidFill>
                <a:latin typeface="Arial" pitchFamily="34" charset="0"/>
                <a:cs typeface="Arial" pitchFamily="34" charset="0"/>
              </a:defRPr>
            </a:lvl2pPr>
            <a:lvl3pPr marL="1377950" marR="0" indent="-463550" algn="l" defTabSz="914400" rtl="0" eaLnBrk="0" fontAlgn="base" latinLnBrk="0" hangingPunct="0">
              <a:lnSpc>
                <a:spcPct val="100000"/>
              </a:lnSpc>
              <a:spcBef>
                <a:spcPct val="20000"/>
              </a:spcBef>
              <a:spcAft>
                <a:spcPct val="0"/>
              </a:spcAft>
              <a:buClrTx/>
              <a:buSzTx/>
              <a:buFont typeface="Wingdings" pitchFamily="2" charset="2"/>
              <a:buChar char="§"/>
              <a:tabLst/>
              <a:defRPr sz="2000">
                <a:solidFill>
                  <a:srgbClr val="5D5D5D"/>
                </a:solidFill>
                <a:latin typeface="Arial" pitchFamily="34" charset="0"/>
                <a:cs typeface="Arial" pitchFamily="34" charset="0"/>
              </a:defRPr>
            </a:lvl3pPr>
            <a:lvl4pPr marL="18288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rgbClr val="5D5D5D"/>
                </a:solidFill>
                <a:latin typeface="Arial" pitchFamily="34" charset="0"/>
                <a:cs typeface="Arial" pitchFamily="34" charset="0"/>
              </a:defRPr>
            </a:lvl4pPr>
            <a:lvl5pPr marL="2292350" marR="0" indent="-463550" algn="l" defTabSz="914400" rtl="0" eaLnBrk="0" fontAlgn="base" latinLnBrk="0" hangingPunct="0">
              <a:lnSpc>
                <a:spcPct val="100000"/>
              </a:lnSpc>
              <a:spcBef>
                <a:spcPct val="20000"/>
              </a:spcBef>
              <a:spcAft>
                <a:spcPct val="0"/>
              </a:spcAft>
              <a:buClrTx/>
              <a:buSzTx/>
              <a:buFont typeface="Arial" pitchFamily="34" charset="0"/>
              <a:buChar char="»"/>
              <a:tabLst/>
              <a:defRPr sz="20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
        <p:nvSpPr>
          <p:cNvPr id="10" name="Cím 10"/>
          <p:cNvSpPr>
            <a:spLocks noGrp="1"/>
          </p:cNvSpPr>
          <p:nvPr>
            <p:ph type="title"/>
          </p:nvPr>
        </p:nvSpPr>
        <p:spPr>
          <a:xfrm>
            <a:off x="467544" y="692696"/>
            <a:ext cx="8064896" cy="774418"/>
          </a:xfrm>
        </p:spPr>
        <p:txBody>
          <a:bodyPr lIns="0"/>
          <a:lstStyle>
            <a:lvl1pPr>
              <a:defRPr sz="4400"/>
            </a:lvl1pPr>
          </a:lstStyle>
          <a:p>
            <a:r>
              <a:rPr lang="en-US"/>
              <a:t>Click to edit Master title style</a:t>
            </a:r>
            <a:endParaRPr lang="hu-HU" dirty="0"/>
          </a:p>
        </p:txBody>
      </p:sp>
    </p:spTree>
    <p:extLst>
      <p:ext uri="{BB962C8B-B14F-4D97-AF65-F5344CB8AC3E}">
        <p14:creationId xmlns:p14="http://schemas.microsoft.com/office/powerpoint/2010/main" val="286725859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tartalomrész">
    <p:spTree>
      <p:nvGrpSpPr>
        <p:cNvPr id="1" name=""/>
        <p:cNvGrpSpPr/>
        <p:nvPr/>
      </p:nvGrpSpPr>
      <p:grpSpPr>
        <a:xfrm>
          <a:off x="0" y="0"/>
          <a:ext cx="0" cy="0"/>
          <a:chOff x="0" y="0"/>
          <a:chExt cx="0" cy="0"/>
        </a:xfrm>
      </p:grpSpPr>
      <p:sp>
        <p:nvSpPr>
          <p:cNvPr id="4" name="Cím 10"/>
          <p:cNvSpPr txBox="1">
            <a:spLocks/>
          </p:cNvSpPr>
          <p:nvPr userDrawn="1"/>
        </p:nvSpPr>
        <p:spPr bwMode="auto">
          <a:xfrm>
            <a:off x="467544" y="620688"/>
            <a:ext cx="7819206" cy="774402"/>
          </a:xfrm>
          <a:prstGeom prst="rect">
            <a:avLst/>
          </a:prstGeom>
          <a:noFill/>
          <a:ln w="9525">
            <a:noFill/>
            <a:miter lim="800000"/>
            <a:headEnd/>
            <a:tailEnd/>
          </a:ln>
        </p:spPr>
        <p:txBody>
          <a:bodyPr lIns="0" anchor="ctr"/>
          <a:lstStyle>
            <a:lvl1pPr>
              <a:defRPr/>
            </a:lvl1pPr>
          </a:lstStyle>
          <a:p>
            <a:pPr eaLnBrk="0" hangingPunct="0">
              <a:defRPr/>
            </a:pPr>
            <a:r>
              <a:rPr lang="en-US" sz="4000" b="1" dirty="0">
                <a:solidFill>
                  <a:schemeClr val="tx1"/>
                </a:solidFill>
                <a:latin typeface="Bebas Neue" pitchFamily="34" charset="0"/>
                <a:ea typeface="+mj-ea"/>
                <a:cs typeface="+mj-cs"/>
              </a:rPr>
              <a:t>Heading</a:t>
            </a:r>
            <a:endParaRPr lang="hu-HU" sz="4000" b="1" dirty="0">
              <a:solidFill>
                <a:schemeClr val="tx1"/>
              </a:solidFill>
              <a:latin typeface="Bebas Neue" pitchFamily="34" charset="0"/>
              <a:ea typeface="+mj-ea"/>
              <a:cs typeface="+mj-cs"/>
            </a:endParaRPr>
          </a:p>
        </p:txBody>
      </p:sp>
      <p:sp>
        <p:nvSpPr>
          <p:cNvPr id="16" name="Tartalom helye 2"/>
          <p:cNvSpPr>
            <a:spLocks noGrp="1"/>
          </p:cNvSpPr>
          <p:nvPr>
            <p:ph idx="1"/>
          </p:nvPr>
        </p:nvSpPr>
        <p:spPr>
          <a:xfrm>
            <a:off x="857224" y="1539106"/>
            <a:ext cx="7429552" cy="3867912"/>
          </a:xfrm>
        </p:spPr>
        <p:txBody>
          <a:bodyPr lIns="0" rIns="0">
            <a:normAutofit/>
          </a:bodyPr>
          <a:lstStyle>
            <a:lvl1pPr marL="463550" indent="-463550">
              <a:buFont typeface="Wingdings" pitchFamily="2" charset="2"/>
              <a:buChar char="§"/>
              <a:tabLst/>
              <a:defRPr sz="2800">
                <a:solidFill>
                  <a:srgbClr val="5D5D5D"/>
                </a:solidFill>
                <a:latin typeface="Arial" pitchFamily="34" charset="0"/>
                <a:cs typeface="Arial" pitchFamily="34" charset="0"/>
              </a:defRPr>
            </a:lvl1pPr>
            <a:lvl2pPr marL="9144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400">
                <a:solidFill>
                  <a:srgbClr val="5D5D5D"/>
                </a:solidFill>
                <a:latin typeface="Arial" pitchFamily="34" charset="0"/>
                <a:cs typeface="Arial" pitchFamily="34" charset="0"/>
              </a:defRPr>
            </a:lvl2pPr>
            <a:lvl3pPr marL="1377950" marR="0" indent="-463550" algn="l" defTabSz="914400" rtl="0" eaLnBrk="0" fontAlgn="base" latinLnBrk="0" hangingPunct="0">
              <a:lnSpc>
                <a:spcPct val="100000"/>
              </a:lnSpc>
              <a:spcBef>
                <a:spcPct val="20000"/>
              </a:spcBef>
              <a:spcAft>
                <a:spcPct val="0"/>
              </a:spcAft>
              <a:buClrTx/>
              <a:buSzTx/>
              <a:buFont typeface="Wingdings" pitchFamily="2" charset="2"/>
              <a:buChar char="§"/>
              <a:tabLst/>
              <a:defRPr sz="2400">
                <a:solidFill>
                  <a:srgbClr val="5D5D5D"/>
                </a:solidFill>
                <a:latin typeface="Arial" pitchFamily="34" charset="0"/>
                <a:cs typeface="Arial" pitchFamily="34" charset="0"/>
              </a:defRPr>
            </a:lvl3pPr>
            <a:lvl4pPr marL="1828800" marR="0" indent="-457200" algn="l" defTabSz="914400" rtl="0" eaLnBrk="0" fontAlgn="base" latinLnBrk="0" hangingPunct="0">
              <a:lnSpc>
                <a:spcPct val="100000"/>
              </a:lnSpc>
              <a:spcBef>
                <a:spcPct val="20000"/>
              </a:spcBef>
              <a:spcAft>
                <a:spcPct val="0"/>
              </a:spcAft>
              <a:buClrTx/>
              <a:buSzTx/>
              <a:buFont typeface="Arial" pitchFamily="34" charset="0"/>
              <a:buChar char="–"/>
              <a:tabLst/>
              <a:defRPr sz="2400">
                <a:solidFill>
                  <a:srgbClr val="5D5D5D"/>
                </a:solidFill>
                <a:latin typeface="Arial" pitchFamily="34" charset="0"/>
                <a:cs typeface="Arial" pitchFamily="34" charset="0"/>
              </a:defRPr>
            </a:lvl4pPr>
            <a:lvl5pPr marL="2292350" marR="0" indent="-463550" algn="l" defTabSz="914400" rtl="0" eaLnBrk="0" fontAlgn="base" latinLnBrk="0" hangingPunct="0">
              <a:lnSpc>
                <a:spcPct val="100000"/>
              </a:lnSpc>
              <a:spcBef>
                <a:spcPct val="20000"/>
              </a:spcBef>
              <a:spcAft>
                <a:spcPct val="0"/>
              </a:spcAft>
              <a:buClrTx/>
              <a:buSzTx/>
              <a:buFont typeface="Arial" pitchFamily="34" charset="0"/>
              <a:buChar char="»"/>
              <a:tabLst/>
              <a:defRPr sz="2400">
                <a:solidFill>
                  <a:srgbClr val="5D5D5D"/>
                </a:solidFill>
                <a:latin typeface="Arial" pitchFamily="34" charset="0"/>
                <a:cs typeface="Arial"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hu-HU" dirty="0"/>
          </a:p>
        </p:txBody>
      </p:sp>
    </p:spTree>
    <p:extLst>
      <p:ext uri="{BB962C8B-B14F-4D97-AF65-F5344CB8AC3E}">
        <p14:creationId xmlns:p14="http://schemas.microsoft.com/office/powerpoint/2010/main" val="3744540161"/>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endParaRPr lang="hu-HU"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endParaRPr lang="hu-HU"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C88EA8D6-669F-4CB8-BF46-F65FE868643E}" type="slidenum">
              <a:rPr lang="hu-HU" smtClean="0"/>
              <a:pPr>
                <a:defRPr/>
              </a:pPr>
              <a:t>‹#›</a:t>
            </a:fld>
            <a:endParaRPr lang="hu-HU" dirty="0"/>
          </a:p>
        </p:txBody>
      </p:sp>
      <p:pic>
        <p:nvPicPr>
          <p:cNvPr id="7" name="Picture 6"/>
          <p:cNvPicPr>
            <a:picLocks noChangeAspect="1"/>
          </p:cNvPicPr>
          <p:nvPr userDrawn="1"/>
        </p:nvPicPr>
        <p:blipFill rotWithShape="1">
          <a:blip r:embed="rId19" cstate="print">
            <a:extLst>
              <a:ext uri="{28A0092B-C50C-407E-A947-70E740481C1C}">
                <a14:useLocalDpi xmlns:a14="http://schemas.microsoft.com/office/drawing/2010/main" val="0"/>
              </a:ext>
            </a:extLst>
          </a:blip>
          <a:srcRect t="82943"/>
          <a:stretch/>
        </p:blipFill>
        <p:spPr>
          <a:xfrm>
            <a:off x="-1" y="5980670"/>
            <a:ext cx="9144000" cy="877330"/>
          </a:xfrm>
          <a:prstGeom prst="rect">
            <a:avLst/>
          </a:prstGeom>
        </p:spPr>
      </p:pic>
    </p:spTree>
    <p:extLst>
      <p:ext uri="{BB962C8B-B14F-4D97-AF65-F5344CB8AC3E}">
        <p14:creationId xmlns:p14="http://schemas.microsoft.com/office/powerpoint/2010/main" val="830301005"/>
      </p:ext>
    </p:extLst>
  </p:cSld>
  <p:clrMap bg1="lt1" tx1="dk1" bg2="lt2" tx2="dk2" accent1="accent1" accent2="accent2" accent3="accent3" accent4="accent4" accent5="accent5" accent6="accent6" hlink="hlink" folHlink="folHlink"/>
  <p:sldLayoutIdLst>
    <p:sldLayoutId id="2147483766" r:id="rId1"/>
    <p:sldLayoutId id="2147483767" r:id="rId2"/>
    <p:sldLayoutId id="2147483779" r:id="rId3"/>
    <p:sldLayoutId id="2147483780" r:id="rId4"/>
    <p:sldLayoutId id="2147483768" r:id="rId5"/>
    <p:sldLayoutId id="2147483769" r:id="rId6"/>
    <p:sldLayoutId id="2147483770" r:id="rId7"/>
    <p:sldLayoutId id="2147483771" r:id="rId8"/>
    <p:sldLayoutId id="2147483772" r:id="rId9"/>
    <p:sldLayoutId id="2147483773" r:id="rId10"/>
    <p:sldLayoutId id="2147483774" r:id="rId11"/>
    <p:sldLayoutId id="2147483775" r:id="rId12"/>
    <p:sldLayoutId id="2147483776" r:id="rId13"/>
    <p:sldLayoutId id="2147483777" r:id="rId14"/>
    <p:sldLayoutId id="2147483778" r:id="rId15"/>
    <p:sldLayoutId id="2147483763" r:id="rId16"/>
    <p:sldLayoutId id="2147483764" r:id="rId17"/>
  </p:sldLayoutIdLst>
  <p:transition>
    <p:fade/>
  </p:transition>
  <p:timing>
    <p:tnLst>
      <p:par>
        <p:cTn id="1" dur="indefinite" restart="never" nodeType="tmRoot"/>
      </p:par>
    </p:tnLst>
  </p:timing>
  <p:hf hdr="0" ftr="0" dt="0"/>
  <p:txStyles>
    <p:titleStyle>
      <a:lvl1pPr algn="l" defTabSz="685800" rtl="0" eaLnBrk="1" latinLnBrk="0" hangingPunct="1">
        <a:lnSpc>
          <a:spcPct val="90000"/>
        </a:lnSpc>
        <a:spcBef>
          <a:spcPct val="0"/>
        </a:spcBef>
        <a:buNone/>
        <a:defRPr sz="3300" b="1"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www.clintweb.net/" TargetMode="Externa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1.png"/><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9.jpeg"/><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3.png"/><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4.png"/><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5.png"/><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gif"/><Relationship Id="rId1" Type="http://schemas.openxmlformats.org/officeDocument/2006/relationships/slideLayout" Target="../slideLayouts/slideLayout15.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5.xml"/><Relationship Id="rId5" Type="http://schemas.openxmlformats.org/officeDocument/2006/relationships/chart" Target="../charts/chart4.xml"/><Relationship Id="rId4" Type="http://schemas.openxmlformats.org/officeDocument/2006/relationships/chart" Target="../charts/chart3.xml"/></Relationships>
</file>

<file path=ppt/slides/_rels/slide3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5.xml"/><Relationship Id="rId5" Type="http://schemas.openxmlformats.org/officeDocument/2006/relationships/chart" Target="../charts/chart8.xml"/><Relationship Id="rId4" Type="http://schemas.openxmlformats.org/officeDocument/2006/relationships/chart" Target="../charts/char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1154297" y="1054311"/>
            <a:ext cx="6858000" cy="2387600"/>
          </a:xfrm>
        </p:spPr>
        <p:txBody>
          <a:bodyPr/>
          <a:lstStyle/>
          <a:p>
            <a:r>
              <a:rPr lang="en-US" altLang="en-US" sz="6000" dirty="0" smtClean="0">
                <a:latin typeface="Arial" panose="020B0604020202020204" pitchFamily="34" charset="0"/>
                <a:ea typeface="Open Sans"/>
                <a:cs typeface="Arial" panose="020B0604020202020204" pitchFamily="34" charset="0"/>
              </a:rPr>
              <a:t>2017-2018 </a:t>
            </a:r>
            <a:r>
              <a:rPr lang="en-US" altLang="en-US" sz="5400" dirty="0" smtClean="0">
                <a:latin typeface="Arial" panose="020B0604020202020204" pitchFamily="34" charset="0"/>
                <a:ea typeface="Open Sans"/>
                <a:cs typeface="Arial" panose="020B0604020202020204" pitchFamily="34" charset="0"/>
              </a:rPr>
              <a:t/>
            </a:r>
            <a:br>
              <a:rPr lang="en-US" altLang="en-US" sz="5400" dirty="0" smtClean="0">
                <a:latin typeface="Arial" panose="020B0604020202020204" pitchFamily="34" charset="0"/>
                <a:ea typeface="Open Sans"/>
                <a:cs typeface="Arial" panose="020B0604020202020204" pitchFamily="34" charset="0"/>
              </a:rPr>
            </a:br>
            <a:r>
              <a:rPr lang="en-US" altLang="en-US" sz="4800" dirty="0" smtClean="0">
                <a:latin typeface="Arial" panose="020B0604020202020204" pitchFamily="34" charset="0"/>
                <a:ea typeface="Open Sans"/>
                <a:cs typeface="Arial" panose="020B0604020202020204" pitchFamily="34" charset="0"/>
              </a:rPr>
              <a:t>Annual Report</a:t>
            </a:r>
            <a:br>
              <a:rPr lang="en-US" altLang="en-US" sz="4800" dirty="0" smtClean="0">
                <a:latin typeface="Arial" panose="020B0604020202020204" pitchFamily="34" charset="0"/>
                <a:ea typeface="Open Sans"/>
                <a:cs typeface="Arial" panose="020B0604020202020204" pitchFamily="34" charset="0"/>
              </a:rPr>
            </a:br>
            <a:r>
              <a:rPr lang="en-US" altLang="en-US" sz="4800" dirty="0" smtClean="0">
                <a:latin typeface="Arial" panose="020B0604020202020204" pitchFamily="34" charset="0"/>
                <a:ea typeface="Open Sans"/>
                <a:cs typeface="Arial" panose="020B0604020202020204" pitchFamily="34" charset="0"/>
              </a:rPr>
              <a:t>Public Hearing</a:t>
            </a:r>
            <a:endParaRPr lang="en-US" dirty="0">
              <a:latin typeface="Arial" panose="020B0604020202020204" pitchFamily="34" charset="0"/>
              <a:cs typeface="Arial" panose="020B0604020202020204" pitchFamily="34" charset="0"/>
            </a:endParaRPr>
          </a:p>
        </p:txBody>
      </p:sp>
      <p:sp>
        <p:nvSpPr>
          <p:cNvPr id="6" name="Subtitle 5"/>
          <p:cNvSpPr>
            <a:spLocks noGrp="1"/>
          </p:cNvSpPr>
          <p:nvPr>
            <p:ph type="subTitle" idx="1"/>
          </p:nvPr>
        </p:nvSpPr>
        <p:spPr>
          <a:xfrm>
            <a:off x="0" y="3861048"/>
            <a:ext cx="9144000" cy="720080"/>
          </a:xfrm>
        </p:spPr>
        <p:txBody>
          <a:bodyPr>
            <a:normAutofit/>
          </a:bodyPr>
          <a:lstStyle/>
          <a:p>
            <a:r>
              <a:rPr lang="en-US" sz="3600" dirty="0" smtClean="0">
                <a:latin typeface="Arial" panose="020B0604020202020204" pitchFamily="34" charset="0"/>
                <a:cs typeface="Arial" panose="020B0604020202020204" pitchFamily="34" charset="0"/>
              </a:rPr>
              <a:t>Clint Independent School District</a:t>
            </a:r>
            <a:endParaRPr lang="en-US" sz="36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a:xfrm>
            <a:off x="6972300" y="6381328"/>
            <a:ext cx="2057400" cy="365125"/>
          </a:xfrm>
        </p:spPr>
        <p:txBody>
          <a:bodyPr/>
          <a:lstStyle/>
          <a:p>
            <a:pPr>
              <a:defRPr/>
            </a:pPr>
            <a:fld id="{C88EA8D6-669F-4CB8-BF46-F65FE868643E}" type="slidenum">
              <a:rPr lang="hu-HU" sz="1050" smtClean="0"/>
              <a:pPr>
                <a:defRPr/>
              </a:pPr>
              <a:t>1</a:t>
            </a:fld>
            <a:endParaRPr lang="hu-HU" sz="1050" dirty="0"/>
          </a:p>
        </p:txBody>
      </p:sp>
    </p:spTree>
    <p:extLst>
      <p:ext uri="{BB962C8B-B14F-4D97-AF65-F5344CB8AC3E}">
        <p14:creationId xmlns:p14="http://schemas.microsoft.com/office/powerpoint/2010/main" val="8414440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2060848"/>
            <a:ext cx="8568952" cy="3876992"/>
          </a:xfrm>
        </p:spPr>
        <p:txBody>
          <a:bodyPr>
            <a:noAutofit/>
          </a:bodyPr>
          <a:lstStyle/>
          <a:p>
            <a:pPr marL="1601788" lvl="1" indent="-1144588" eaLnBrk="1" fontAlgn="auto" hangingPunct="1">
              <a:spcBef>
                <a:spcPts val="1200"/>
              </a:spcBef>
              <a:spcAft>
                <a:spcPts val="0"/>
              </a:spcAft>
              <a:buAutoNum type="arabicPeriod"/>
            </a:pPr>
            <a:r>
              <a:rPr lang="en-US" dirty="0" smtClean="0">
                <a:solidFill>
                  <a:srgbClr val="1A2754"/>
                </a:solidFill>
                <a:latin typeface="Calibri" panose="020F0502020204030204"/>
                <a:cs typeface="+mn-cs"/>
              </a:rPr>
              <a:t>Go to </a:t>
            </a:r>
            <a:r>
              <a:rPr lang="en-US" b="1" dirty="0" smtClean="0">
                <a:solidFill>
                  <a:srgbClr val="1A2754"/>
                </a:solidFill>
                <a:latin typeface="Calibri" panose="020F0502020204030204"/>
                <a:cs typeface="+mn-cs"/>
                <a:hlinkClick r:id="rId2"/>
              </a:rPr>
              <a:t>www.clintweb.net</a:t>
            </a:r>
            <a:endParaRPr lang="en-US" b="1" dirty="0" smtClean="0">
              <a:solidFill>
                <a:srgbClr val="1A2754"/>
              </a:solidFill>
              <a:latin typeface="Calibri" panose="020F0502020204030204"/>
              <a:cs typeface="+mn-cs"/>
            </a:endParaRPr>
          </a:p>
          <a:p>
            <a:pPr marL="1601788" lvl="1" indent="-1144588" eaLnBrk="1" fontAlgn="auto" hangingPunct="1">
              <a:spcBef>
                <a:spcPts val="1200"/>
              </a:spcBef>
              <a:spcAft>
                <a:spcPts val="0"/>
              </a:spcAft>
              <a:buAutoNum type="arabicPeriod"/>
            </a:pPr>
            <a:r>
              <a:rPr lang="en-US" dirty="0" smtClean="0">
                <a:solidFill>
                  <a:srgbClr val="1A2754"/>
                </a:solidFill>
                <a:latin typeface="Calibri" panose="020F0502020204030204"/>
                <a:cs typeface="+mn-cs"/>
              </a:rPr>
              <a:t>Click </a:t>
            </a:r>
            <a:r>
              <a:rPr lang="en-US" b="1" dirty="0" smtClean="0">
                <a:solidFill>
                  <a:srgbClr val="1A2754"/>
                </a:solidFill>
                <a:latin typeface="Calibri" panose="020F0502020204030204"/>
                <a:cs typeface="+mn-cs"/>
              </a:rPr>
              <a:t>Departments</a:t>
            </a:r>
            <a:r>
              <a:rPr lang="en-US" dirty="0" smtClean="0">
                <a:solidFill>
                  <a:srgbClr val="1A2754"/>
                </a:solidFill>
                <a:latin typeface="Calibri" panose="020F0502020204030204"/>
                <a:cs typeface="+mn-cs"/>
              </a:rPr>
              <a:t> on the top menu bar</a:t>
            </a:r>
          </a:p>
          <a:p>
            <a:pPr marL="1601788" lvl="1" indent="-1144588" eaLnBrk="1" fontAlgn="auto" hangingPunct="1">
              <a:spcBef>
                <a:spcPts val="1200"/>
              </a:spcBef>
              <a:spcAft>
                <a:spcPts val="0"/>
              </a:spcAft>
              <a:buAutoNum type="arabicPeriod"/>
            </a:pPr>
            <a:r>
              <a:rPr lang="en-US" dirty="0" smtClean="0">
                <a:solidFill>
                  <a:srgbClr val="1A2754"/>
                </a:solidFill>
                <a:latin typeface="Calibri" panose="020F0502020204030204"/>
                <a:cs typeface="+mn-cs"/>
              </a:rPr>
              <a:t>Click </a:t>
            </a:r>
            <a:r>
              <a:rPr lang="en-US" b="1" dirty="0" smtClean="0">
                <a:solidFill>
                  <a:srgbClr val="1A2754"/>
                </a:solidFill>
                <a:latin typeface="Calibri" panose="020F0502020204030204"/>
                <a:cs typeface="+mn-cs"/>
              </a:rPr>
              <a:t>Accountability and Student Achievement</a:t>
            </a:r>
          </a:p>
          <a:p>
            <a:pPr marL="1601788" lvl="1" indent="-1144588" eaLnBrk="1" fontAlgn="auto" hangingPunct="1">
              <a:spcBef>
                <a:spcPts val="1200"/>
              </a:spcBef>
              <a:spcAft>
                <a:spcPts val="0"/>
              </a:spcAft>
              <a:buAutoNum type="arabicPeriod"/>
            </a:pPr>
            <a:r>
              <a:rPr lang="en-US" dirty="0" smtClean="0">
                <a:solidFill>
                  <a:srgbClr val="1A2754"/>
                </a:solidFill>
                <a:latin typeface="Calibri" panose="020F0502020204030204"/>
                <a:cs typeface="+mn-cs"/>
              </a:rPr>
              <a:t>Click </a:t>
            </a:r>
            <a:r>
              <a:rPr lang="en-US" b="1" dirty="0" smtClean="0">
                <a:solidFill>
                  <a:srgbClr val="1A2754"/>
                </a:solidFill>
                <a:latin typeface="Calibri" panose="020F0502020204030204"/>
                <a:cs typeface="+mn-cs"/>
              </a:rPr>
              <a:t>Annual Reports </a:t>
            </a:r>
            <a:r>
              <a:rPr lang="en-US" dirty="0" smtClean="0">
                <a:solidFill>
                  <a:srgbClr val="1A2754"/>
                </a:solidFill>
                <a:latin typeface="Calibri" panose="020F0502020204030204"/>
                <a:cs typeface="+mn-cs"/>
              </a:rPr>
              <a:t>from the left-side options</a:t>
            </a:r>
            <a:endParaRPr lang="en-US" sz="2800" dirty="0">
              <a:solidFill>
                <a:srgbClr val="1A2754"/>
              </a:solidFill>
            </a:endParaRPr>
          </a:p>
        </p:txBody>
      </p:sp>
      <p:sp>
        <p:nvSpPr>
          <p:cNvPr id="3" name="Title 2"/>
          <p:cNvSpPr>
            <a:spLocks noGrp="1"/>
          </p:cNvSpPr>
          <p:nvPr>
            <p:ph type="title"/>
          </p:nvPr>
        </p:nvSpPr>
        <p:spPr>
          <a:xfrm>
            <a:off x="152058" y="1196752"/>
            <a:ext cx="9036496" cy="864096"/>
          </a:xfrm>
        </p:spPr>
        <p:txBody>
          <a:bodyPr>
            <a:noAutofit/>
          </a:bodyPr>
          <a:lstStyle/>
          <a:p>
            <a:pPr>
              <a:lnSpc>
                <a:spcPct val="100000"/>
              </a:lnSpc>
              <a:spcBef>
                <a:spcPts val="600"/>
              </a:spcBef>
            </a:pPr>
            <a:r>
              <a:rPr lang="en-US" sz="2600" dirty="0" smtClean="0">
                <a:solidFill>
                  <a:srgbClr val="1A2754"/>
                </a:solidFill>
              </a:rPr>
              <a:t>How </a:t>
            </a:r>
            <a:r>
              <a:rPr lang="en-US" sz="2600" dirty="0">
                <a:solidFill>
                  <a:srgbClr val="1A2754"/>
                </a:solidFill>
              </a:rPr>
              <a:t>to Download or View the District’s Annual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a:t>
            </a:fld>
            <a:endParaRPr lang="hu-HU" dirty="0"/>
          </a:p>
        </p:txBody>
      </p:sp>
      <p:sp>
        <p:nvSpPr>
          <p:cNvPr id="6" name="Title 2">
            <a:extLst>
              <a:ext uri="{FF2B5EF4-FFF2-40B4-BE49-F238E27FC236}">
                <a16:creationId xmlns:a16="http://schemas.microsoft.com/office/drawing/2014/main" id="{4D1897ED-8E46-4EC3-B8E1-6EFC5FA89A22}"/>
              </a:ext>
            </a:extLst>
          </p:cNvPr>
          <p:cNvSpPr txBox="1">
            <a:spLocks/>
          </p:cNvSpPr>
          <p:nvPr/>
        </p:nvSpPr>
        <p:spPr bwMode="auto">
          <a:xfrm>
            <a:off x="152058" y="78607"/>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pic>
        <p:nvPicPr>
          <p:cNvPr id="4" name="Picture 3"/>
          <p:cNvPicPr>
            <a:picLocks noChangeAspect="1"/>
          </p:cNvPicPr>
          <p:nvPr/>
        </p:nvPicPr>
        <p:blipFill>
          <a:blip r:embed="rId3"/>
          <a:stretch>
            <a:fillRect/>
          </a:stretch>
        </p:blipFill>
        <p:spPr>
          <a:xfrm>
            <a:off x="1691680" y="4293096"/>
            <a:ext cx="5050929" cy="1586041"/>
          </a:xfrm>
          <a:prstGeom prst="rect">
            <a:avLst/>
          </a:prstGeom>
          <a:ln>
            <a:solidFill>
              <a:schemeClr val="bg1">
                <a:lumMod val="50000"/>
              </a:schemeClr>
            </a:solidFill>
          </a:ln>
        </p:spPr>
      </p:pic>
      <p:cxnSp>
        <p:nvCxnSpPr>
          <p:cNvPr id="8" name="Straight Arrow Connector 7"/>
          <p:cNvCxnSpPr/>
          <p:nvPr/>
        </p:nvCxnSpPr>
        <p:spPr>
          <a:xfrm>
            <a:off x="971600" y="4797152"/>
            <a:ext cx="864096" cy="432048"/>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794928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916832"/>
            <a:ext cx="8568952" cy="4021008"/>
          </a:xfrm>
        </p:spPr>
        <p:txBody>
          <a:bodyPr>
            <a:noAutofit/>
          </a:bodyPr>
          <a:lstStyle/>
          <a:p>
            <a:pPr marL="1601788" lvl="1" indent="-1144588" eaLnBrk="1" fontAlgn="auto" hangingPunct="1">
              <a:spcBef>
                <a:spcPts val="1200"/>
              </a:spcBef>
              <a:spcAft>
                <a:spcPts val="0"/>
              </a:spcAft>
              <a:buNone/>
            </a:pPr>
            <a:r>
              <a:rPr lang="en-US" sz="2000" b="1" dirty="0" smtClean="0">
                <a:solidFill>
                  <a:srgbClr val="1A2754"/>
                </a:solidFill>
                <a:latin typeface="Calibri" panose="020F0502020204030204"/>
                <a:cs typeface="+mn-cs"/>
              </a:rPr>
              <a:t>Section 1:</a:t>
            </a:r>
            <a:r>
              <a:rPr lang="en-US" sz="2000" dirty="0" smtClean="0">
                <a:solidFill>
                  <a:srgbClr val="1A2754"/>
                </a:solidFill>
                <a:latin typeface="Calibri" panose="020F0502020204030204"/>
                <a:cs typeface="+mn-cs"/>
              </a:rPr>
              <a:t>	2017-18 Texas Academic Performance Report (TAPR)</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District</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Each Campus</a:t>
            </a: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2:</a:t>
            </a:r>
            <a:r>
              <a:rPr lang="en-US" sz="2000" dirty="0" smtClean="0">
                <a:solidFill>
                  <a:srgbClr val="1A2754"/>
                </a:solidFill>
                <a:latin typeface="Calibri" panose="020F0502020204030204"/>
                <a:cs typeface="+mn-cs"/>
              </a:rPr>
              <a:t>	PEIMS Financial Standard Report (2016-17 Financial Actual Report)</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District</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Each Campus</a:t>
            </a: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3:</a:t>
            </a:r>
            <a:r>
              <a:rPr lang="en-US" sz="2000" dirty="0" smtClean="0">
                <a:solidFill>
                  <a:srgbClr val="1A2754"/>
                </a:solidFill>
                <a:latin typeface="Calibri" panose="020F0502020204030204"/>
                <a:cs typeface="+mn-cs"/>
              </a:rPr>
              <a:t>	2017-18 District Accreditation Status</a:t>
            </a: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4:</a:t>
            </a:r>
            <a:r>
              <a:rPr lang="en-US" sz="2000" dirty="0" smtClean="0">
                <a:solidFill>
                  <a:srgbClr val="1A2754"/>
                </a:solidFill>
                <a:latin typeface="Calibri" panose="020F0502020204030204"/>
                <a:cs typeface="+mn-cs"/>
              </a:rPr>
              <a:t>	Campus Performance Objectives</a:t>
            </a:r>
            <a:endParaRPr lang="en-US" sz="1800" dirty="0" smtClean="0">
              <a:solidFill>
                <a:srgbClr val="1A2754"/>
              </a:solidFill>
              <a:latin typeface="Calibri" panose="020F0502020204030204"/>
              <a:cs typeface="+mn-cs"/>
            </a:endParaRP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5:</a:t>
            </a:r>
            <a:r>
              <a:rPr lang="en-US" sz="2000" dirty="0" smtClean="0">
                <a:solidFill>
                  <a:srgbClr val="1A2754"/>
                </a:solidFill>
                <a:latin typeface="Calibri" panose="020F0502020204030204"/>
                <a:cs typeface="+mn-cs"/>
              </a:rPr>
              <a:t>	Report on Violent or Criminal Incidents on Campuses</a:t>
            </a: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6:</a:t>
            </a:r>
            <a:r>
              <a:rPr lang="en-US" sz="2000" dirty="0" smtClean="0">
                <a:solidFill>
                  <a:srgbClr val="1A2754"/>
                </a:solidFill>
                <a:latin typeface="Calibri" panose="020F0502020204030204"/>
                <a:cs typeface="+mn-cs"/>
              </a:rPr>
              <a:t>	Student Performance in Postsecondary Institutions</a:t>
            </a:r>
          </a:p>
          <a:p>
            <a:pPr marL="2170113" lvl="2" indent="-460375" eaLnBrk="1" fontAlgn="auto" hangingPunct="1">
              <a:spcBef>
                <a:spcPts val="0"/>
              </a:spcBef>
              <a:spcAft>
                <a:spcPts val="0"/>
              </a:spcAft>
              <a:buFont typeface="+mj-lt"/>
              <a:buAutoNum type="alphaLcPeriod"/>
            </a:pPr>
            <a:r>
              <a:rPr lang="en-US" sz="1800" dirty="0" smtClean="0">
                <a:solidFill>
                  <a:srgbClr val="777776"/>
                </a:solidFill>
                <a:latin typeface="Calibri" panose="020F0502020204030204"/>
                <a:cs typeface="+mn-cs"/>
              </a:rPr>
              <a:t>Each High School Campus</a:t>
            </a:r>
            <a:endParaRPr lang="en-US" sz="2000" dirty="0" smtClean="0">
              <a:solidFill>
                <a:srgbClr val="777776"/>
              </a:solidFill>
              <a:latin typeface="Calibri" panose="020F0502020204030204"/>
              <a:cs typeface="+mn-cs"/>
            </a:endParaRPr>
          </a:p>
          <a:p>
            <a:pPr marL="1601788" lvl="1" indent="-1144588" eaLnBrk="1" fontAlgn="auto" hangingPunct="1">
              <a:spcAft>
                <a:spcPts val="0"/>
              </a:spcAft>
              <a:buNone/>
            </a:pPr>
            <a:r>
              <a:rPr lang="en-US" sz="2000" b="1" dirty="0" smtClean="0">
                <a:solidFill>
                  <a:srgbClr val="1A2754"/>
                </a:solidFill>
                <a:latin typeface="Calibri" panose="020F0502020204030204"/>
                <a:cs typeface="+mn-cs"/>
              </a:rPr>
              <a:t>Section 7:</a:t>
            </a:r>
            <a:r>
              <a:rPr lang="en-US" sz="2000" dirty="0" smtClean="0">
                <a:solidFill>
                  <a:srgbClr val="1A2754"/>
                </a:solidFill>
                <a:latin typeface="Calibri" panose="020F0502020204030204"/>
                <a:cs typeface="+mn-cs"/>
              </a:rPr>
              <a:t>	2017-18 TAPR Glossary</a:t>
            </a:r>
            <a:endParaRPr lang="en-US" sz="2400" dirty="0">
              <a:solidFill>
                <a:srgbClr val="1A2754"/>
              </a:solidFill>
            </a:endParaRPr>
          </a:p>
        </p:txBody>
      </p:sp>
      <p:sp>
        <p:nvSpPr>
          <p:cNvPr id="3" name="Title 2"/>
          <p:cNvSpPr>
            <a:spLocks noGrp="1"/>
          </p:cNvSpPr>
          <p:nvPr>
            <p:ph type="title"/>
          </p:nvPr>
        </p:nvSpPr>
        <p:spPr>
          <a:xfrm>
            <a:off x="152058" y="1196752"/>
            <a:ext cx="9036496" cy="864096"/>
          </a:xfrm>
        </p:spPr>
        <p:txBody>
          <a:bodyPr>
            <a:noAutofit/>
          </a:bodyPr>
          <a:lstStyle/>
          <a:p>
            <a:pPr>
              <a:lnSpc>
                <a:spcPct val="100000"/>
              </a:lnSpc>
              <a:spcBef>
                <a:spcPts val="600"/>
              </a:spcBef>
            </a:pPr>
            <a:r>
              <a:rPr lang="en-US" sz="2600" dirty="0">
                <a:solidFill>
                  <a:srgbClr val="1A2754"/>
                </a:solidFill>
              </a:rPr>
              <a:t>Contents of District’s 2017-18 Annual Report (7 sections)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a:t>
            </a:fld>
            <a:endParaRPr lang="hu-HU" dirty="0"/>
          </a:p>
        </p:txBody>
      </p:sp>
      <p:sp>
        <p:nvSpPr>
          <p:cNvPr id="6" name="Title 2">
            <a:extLst>
              <a:ext uri="{FF2B5EF4-FFF2-40B4-BE49-F238E27FC236}">
                <a16:creationId xmlns:a16="http://schemas.microsoft.com/office/drawing/2014/main" id="{4D1897ED-8E46-4EC3-B8E1-6EFC5FA89A22}"/>
              </a:ext>
            </a:extLst>
          </p:cNvPr>
          <p:cNvSpPr txBox="1">
            <a:spLocks/>
          </p:cNvSpPr>
          <p:nvPr/>
        </p:nvSpPr>
        <p:spPr bwMode="auto">
          <a:xfrm>
            <a:off x="152058" y="78607"/>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262418713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1000"/>
                                        <p:tgtEl>
                                          <p:spTgt spid="2">
                                            <p:txEl>
                                              <p:pRg st="5" end="5"/>
                                            </p:txEl>
                                          </p:spTgt>
                                        </p:tgtEl>
                                      </p:cBhvr>
                                    </p:animEffect>
                                    <p:anim calcmode="lin" valueType="num">
                                      <p:cBhvr>
                                        <p:cTn id="3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4"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1000"/>
                                        <p:tgtEl>
                                          <p:spTgt spid="2">
                                            <p:txEl>
                                              <p:pRg st="6" end="6"/>
                                            </p:txEl>
                                          </p:spTgt>
                                        </p:tgtEl>
                                      </p:cBhvr>
                                    </p:animEffect>
                                    <p:anim calcmode="lin" valueType="num">
                                      <p:cBhvr>
                                        <p:cTn id="38"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39"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1000"/>
                                        <p:tgtEl>
                                          <p:spTgt spid="2">
                                            <p:txEl>
                                              <p:pRg st="7" end="7"/>
                                            </p:txEl>
                                          </p:spTgt>
                                        </p:tgtEl>
                                      </p:cBhvr>
                                    </p:animEffect>
                                    <p:anim calcmode="lin" valueType="num">
                                      <p:cBhvr>
                                        <p:cTn id="43"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4"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
                                            <p:txEl>
                                              <p:pRg st="8" end="8"/>
                                            </p:txEl>
                                          </p:spTgt>
                                        </p:tgtEl>
                                        <p:attrNameLst>
                                          <p:attrName>style.visibility</p:attrName>
                                        </p:attrNameLst>
                                      </p:cBhvr>
                                      <p:to>
                                        <p:strVal val="visible"/>
                                      </p:to>
                                    </p:set>
                                    <p:animEffect transition="in" filter="fade">
                                      <p:cBhvr>
                                        <p:cTn id="47" dur="1000"/>
                                        <p:tgtEl>
                                          <p:spTgt spid="2">
                                            <p:txEl>
                                              <p:pRg st="8" end="8"/>
                                            </p:txEl>
                                          </p:spTgt>
                                        </p:tgtEl>
                                      </p:cBhvr>
                                    </p:animEffect>
                                    <p:anim calcmode="lin" valueType="num">
                                      <p:cBhvr>
                                        <p:cTn id="48"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49"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
                                            <p:txEl>
                                              <p:pRg st="9" end="9"/>
                                            </p:txEl>
                                          </p:spTgt>
                                        </p:tgtEl>
                                        <p:attrNameLst>
                                          <p:attrName>style.visibility</p:attrName>
                                        </p:attrNameLst>
                                      </p:cBhvr>
                                      <p:to>
                                        <p:strVal val="visible"/>
                                      </p:to>
                                    </p:set>
                                    <p:animEffect transition="in" filter="fade">
                                      <p:cBhvr>
                                        <p:cTn id="52" dur="1000"/>
                                        <p:tgtEl>
                                          <p:spTgt spid="2">
                                            <p:txEl>
                                              <p:pRg st="9" end="9"/>
                                            </p:txEl>
                                          </p:spTgt>
                                        </p:tgtEl>
                                      </p:cBhvr>
                                    </p:animEffect>
                                    <p:anim calcmode="lin" valueType="num">
                                      <p:cBhvr>
                                        <p:cTn id="53"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4" dur="1000" fill="hold"/>
                                        <p:tgtEl>
                                          <p:spTgt spid="2">
                                            <p:txEl>
                                              <p:pRg st="9" end="9"/>
                                            </p:txEl>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
                                            <p:txEl>
                                              <p:pRg st="10" end="10"/>
                                            </p:txEl>
                                          </p:spTgt>
                                        </p:tgtEl>
                                        <p:attrNameLst>
                                          <p:attrName>style.visibility</p:attrName>
                                        </p:attrNameLst>
                                      </p:cBhvr>
                                      <p:to>
                                        <p:strVal val="visible"/>
                                      </p:to>
                                    </p:set>
                                    <p:animEffect transition="in" filter="fade">
                                      <p:cBhvr>
                                        <p:cTn id="57" dur="1000"/>
                                        <p:tgtEl>
                                          <p:spTgt spid="2">
                                            <p:txEl>
                                              <p:pRg st="10" end="10"/>
                                            </p:txEl>
                                          </p:spTgt>
                                        </p:tgtEl>
                                      </p:cBhvr>
                                    </p:animEffect>
                                    <p:anim calcmode="lin" valueType="num">
                                      <p:cBhvr>
                                        <p:cTn id="58"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59" dur="1000" fill="hold"/>
                                        <p:tgtEl>
                                          <p:spTgt spid="2">
                                            <p:txEl>
                                              <p:pRg st="10" end="10"/>
                                            </p:txEl>
                                          </p:spTgt>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
                                            <p:txEl>
                                              <p:pRg st="11" end="11"/>
                                            </p:txEl>
                                          </p:spTgt>
                                        </p:tgtEl>
                                        <p:attrNameLst>
                                          <p:attrName>style.visibility</p:attrName>
                                        </p:attrNameLst>
                                      </p:cBhvr>
                                      <p:to>
                                        <p:strVal val="visible"/>
                                      </p:to>
                                    </p:set>
                                    <p:animEffect transition="in" filter="fade">
                                      <p:cBhvr>
                                        <p:cTn id="62" dur="1000"/>
                                        <p:tgtEl>
                                          <p:spTgt spid="2">
                                            <p:txEl>
                                              <p:pRg st="11" end="11"/>
                                            </p:txEl>
                                          </p:spTgt>
                                        </p:tgtEl>
                                      </p:cBhvr>
                                    </p:animEffect>
                                    <p:anim calcmode="lin" valueType="num">
                                      <p:cBhvr>
                                        <p:cTn id="63"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64" dur="1000" fill="hold"/>
                                        <p:tgtEl>
                                          <p:spTgt spid="2">
                                            <p:txEl>
                                              <p:pRg st="11" end="1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11560" y="1556792"/>
            <a:ext cx="7776864" cy="3952749"/>
          </a:xfrm>
        </p:spPr>
        <p:txBody>
          <a:bodyPr>
            <a:normAutofit/>
          </a:bodyPr>
          <a:lstStyle/>
          <a:p>
            <a:pPr>
              <a:spcAft>
                <a:spcPts val="1200"/>
              </a:spcAft>
            </a:pPr>
            <a:r>
              <a:rPr lang="en-US" sz="2400" dirty="0">
                <a:solidFill>
                  <a:schemeClr val="tx1">
                    <a:lumMod val="50000"/>
                    <a:lumOff val="50000"/>
                  </a:schemeClr>
                </a:solidFill>
              </a:rPr>
              <a:t>The Annual Report is the </a:t>
            </a:r>
            <a:r>
              <a:rPr lang="en-US" sz="2400" dirty="0">
                <a:solidFill>
                  <a:srgbClr val="1A2754"/>
                </a:solidFill>
              </a:rPr>
              <a:t>“</a:t>
            </a:r>
            <a:r>
              <a:rPr lang="en-US" sz="2400" b="1" dirty="0">
                <a:solidFill>
                  <a:srgbClr val="1A2754"/>
                </a:solidFill>
              </a:rPr>
              <a:t>final</a:t>
            </a:r>
            <a:r>
              <a:rPr lang="en-US" sz="2400" dirty="0">
                <a:solidFill>
                  <a:srgbClr val="1A2754"/>
                </a:solidFill>
              </a:rPr>
              <a:t>” </a:t>
            </a:r>
            <a:r>
              <a:rPr lang="en-US" sz="2400" dirty="0">
                <a:solidFill>
                  <a:schemeClr val="tx1">
                    <a:lumMod val="50000"/>
                    <a:lumOff val="50000"/>
                  </a:schemeClr>
                </a:solidFill>
              </a:rPr>
              <a:t>report </a:t>
            </a:r>
            <a:r>
              <a:rPr lang="en-US" sz="2400" dirty="0" smtClean="0">
                <a:solidFill>
                  <a:schemeClr val="tx1">
                    <a:lumMod val="50000"/>
                    <a:lumOff val="50000"/>
                  </a:schemeClr>
                </a:solidFill>
              </a:rPr>
              <a:t>of </a:t>
            </a:r>
            <a:r>
              <a:rPr lang="en-US" sz="2400" dirty="0">
                <a:solidFill>
                  <a:schemeClr val="tx1">
                    <a:lumMod val="50000"/>
                    <a:lumOff val="50000"/>
                  </a:schemeClr>
                </a:solidFill>
              </a:rPr>
              <a:t>the 2017-18 school </a:t>
            </a:r>
            <a:r>
              <a:rPr lang="en-US" sz="2400" dirty="0" smtClean="0">
                <a:solidFill>
                  <a:schemeClr val="tx1">
                    <a:lumMod val="50000"/>
                    <a:lumOff val="50000"/>
                  </a:schemeClr>
                </a:solidFill>
              </a:rPr>
              <a:t>year.</a:t>
            </a:r>
          </a:p>
          <a:p>
            <a:pPr>
              <a:spcAft>
                <a:spcPts val="1200"/>
              </a:spcAft>
            </a:pPr>
            <a:r>
              <a:rPr lang="en-US" sz="2400" dirty="0">
                <a:solidFill>
                  <a:schemeClr val="tx1">
                    <a:lumMod val="50000"/>
                    <a:lumOff val="50000"/>
                  </a:schemeClr>
                </a:solidFill>
              </a:rPr>
              <a:t>It cannot be issued until </a:t>
            </a:r>
            <a:r>
              <a:rPr lang="en-US" sz="2400" b="1" dirty="0" smtClean="0">
                <a:solidFill>
                  <a:srgbClr val="1A2754"/>
                </a:solidFill>
              </a:rPr>
              <a:t>after</a:t>
            </a:r>
            <a:r>
              <a:rPr lang="en-US" sz="2400" dirty="0" smtClean="0">
                <a:solidFill>
                  <a:schemeClr val="tx1">
                    <a:lumMod val="50000"/>
                    <a:lumOff val="50000"/>
                  </a:schemeClr>
                </a:solidFill>
              </a:rPr>
              <a:t> </a:t>
            </a:r>
            <a:r>
              <a:rPr lang="en-US" sz="2400" dirty="0">
                <a:solidFill>
                  <a:schemeClr val="tx1">
                    <a:lumMod val="50000"/>
                    <a:lumOff val="50000"/>
                  </a:schemeClr>
                </a:solidFill>
              </a:rPr>
              <a:t>all Accountability Ratings are </a:t>
            </a:r>
            <a:r>
              <a:rPr lang="en-US" sz="2400" b="1" dirty="0" smtClean="0">
                <a:solidFill>
                  <a:srgbClr val="1A2754"/>
                </a:solidFill>
              </a:rPr>
              <a:t>final</a:t>
            </a:r>
            <a:r>
              <a:rPr lang="en-US" sz="2400" dirty="0" smtClean="0">
                <a:solidFill>
                  <a:schemeClr val="tx1">
                    <a:lumMod val="50000"/>
                    <a:lumOff val="50000"/>
                  </a:schemeClr>
                </a:solidFill>
              </a:rPr>
              <a:t> </a:t>
            </a:r>
            <a:r>
              <a:rPr lang="en-US" sz="2400" dirty="0">
                <a:solidFill>
                  <a:schemeClr val="tx1">
                    <a:lumMod val="50000"/>
                    <a:lumOff val="50000"/>
                  </a:schemeClr>
                </a:solidFill>
              </a:rPr>
              <a:t>(meaning after TEA has resolved all appeals)</a:t>
            </a:r>
          </a:p>
          <a:p>
            <a:pPr>
              <a:spcAft>
                <a:spcPts val="1200"/>
              </a:spcAft>
            </a:pPr>
            <a:r>
              <a:rPr lang="en-US" sz="2400" b="1" dirty="0">
                <a:solidFill>
                  <a:srgbClr val="1A2754"/>
                </a:solidFill>
              </a:rPr>
              <a:t>The data being reported in the 2017-18 Annual Report </a:t>
            </a:r>
            <a:r>
              <a:rPr lang="en-US" sz="2400" b="1" dirty="0" smtClean="0">
                <a:solidFill>
                  <a:srgbClr val="1A2754"/>
                </a:solidFill>
              </a:rPr>
              <a:t>are not </a:t>
            </a:r>
            <a:r>
              <a:rPr lang="en-US" sz="2400" b="1" dirty="0" smtClean="0">
                <a:solidFill>
                  <a:srgbClr val="1A2754"/>
                </a:solidFill>
              </a:rPr>
              <a:t>new </a:t>
            </a:r>
            <a:r>
              <a:rPr lang="en-US" sz="2400" dirty="0" smtClean="0">
                <a:solidFill>
                  <a:schemeClr val="tx1">
                    <a:lumMod val="50000"/>
                    <a:lumOff val="50000"/>
                  </a:schemeClr>
                </a:solidFill>
              </a:rPr>
              <a:t>– </a:t>
            </a:r>
            <a:r>
              <a:rPr lang="en-US" sz="2400" dirty="0">
                <a:solidFill>
                  <a:schemeClr val="tx1">
                    <a:lumMod val="50000"/>
                    <a:lumOff val="50000"/>
                  </a:schemeClr>
                </a:solidFill>
              </a:rPr>
              <a:t>this is simply the final reporting for the 2017-18 school year</a:t>
            </a:r>
          </a:p>
          <a:p>
            <a:pPr>
              <a:spcAft>
                <a:spcPts val="600"/>
              </a:spcAft>
            </a:pPr>
            <a:endParaRPr lang="en-US" sz="2400" dirty="0"/>
          </a:p>
        </p:txBody>
      </p:sp>
      <p:sp>
        <p:nvSpPr>
          <p:cNvPr id="3" name="Title 2"/>
          <p:cNvSpPr>
            <a:spLocks noGrp="1"/>
          </p:cNvSpPr>
          <p:nvPr>
            <p:ph type="title"/>
          </p:nvPr>
        </p:nvSpPr>
        <p:spPr/>
        <p:txBody>
          <a:bodyPr/>
          <a:lstStyle/>
          <a:p>
            <a:r>
              <a:rPr lang="en-US" dirty="0" smtClean="0">
                <a:solidFill>
                  <a:srgbClr val="1A2754"/>
                </a:solidFill>
              </a:rPr>
              <a:t>Why Now?</a:t>
            </a:r>
            <a:endParaRPr lang="en-US" dirty="0">
              <a:solidFill>
                <a:srgbClr val="1A2754"/>
              </a:solidFill>
            </a:endParaRPr>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4</a:t>
            </a:fld>
            <a:endParaRPr lang="hu-HU" dirty="0"/>
          </a:p>
        </p:txBody>
      </p:sp>
    </p:spTree>
    <p:extLst>
      <p:ext uri="{BB962C8B-B14F-4D97-AF65-F5344CB8AC3E}">
        <p14:creationId xmlns:p14="http://schemas.microsoft.com/office/powerpoint/2010/main" val="1474879229"/>
      </p:ext>
    </p:extLst>
  </p:cSld>
  <p:clrMapOvr>
    <a:masterClrMapping/>
  </p:clrMapOvr>
  <p:transition>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solidFill>
                  <a:srgbClr val="1A2754"/>
                </a:solidFill>
              </a:rPr>
              <a:t>Start of Section 1 - TAPR</a:t>
            </a:r>
            <a:endParaRPr lang="en-US"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5</a:t>
            </a:fld>
            <a:endParaRPr lang="hu-HU" dirty="0"/>
          </a:p>
        </p:txBody>
      </p:sp>
      <p:sp>
        <p:nvSpPr>
          <p:cNvPr id="2" name="Content Placeholder 1"/>
          <p:cNvSpPr>
            <a:spLocks noGrp="1"/>
          </p:cNvSpPr>
          <p:nvPr>
            <p:ph idx="1"/>
          </p:nvPr>
        </p:nvSpPr>
        <p:spPr/>
        <p:txBody>
          <a:bodyPr/>
          <a:lstStyle/>
          <a:p>
            <a:endParaRPr lang="en-US" dirty="0"/>
          </a:p>
        </p:txBody>
      </p:sp>
    </p:spTree>
    <p:extLst>
      <p:ext uri="{BB962C8B-B14F-4D97-AF65-F5344CB8AC3E}">
        <p14:creationId xmlns:p14="http://schemas.microsoft.com/office/powerpoint/2010/main" val="3889657087"/>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10118" y="2210618"/>
            <a:ext cx="8263830" cy="4104456"/>
          </a:xfrm>
        </p:spPr>
        <p:txBody>
          <a:bodyPr>
            <a:normAutofit/>
          </a:bodyPr>
          <a:lstStyle/>
          <a:p>
            <a:r>
              <a:rPr lang="en-US" sz="2000" dirty="0"/>
              <a:t>Compiled by TEA for every district and campus using </a:t>
            </a:r>
          </a:p>
          <a:p>
            <a:pPr lvl="1"/>
            <a:r>
              <a:rPr lang="en-US" sz="1600" dirty="0"/>
              <a:t>PEIMS</a:t>
            </a:r>
          </a:p>
          <a:p>
            <a:pPr lvl="1"/>
            <a:r>
              <a:rPr lang="en-US" sz="1600" dirty="0"/>
              <a:t>Student Assessment Data</a:t>
            </a:r>
          </a:p>
          <a:p>
            <a:pPr>
              <a:spcBef>
                <a:spcPts val="1200"/>
              </a:spcBef>
            </a:pPr>
            <a:r>
              <a:rPr lang="en-US" sz="2000" b="1" dirty="0"/>
              <a:t>New for 2017-18: TAPR now published in 2 different formats</a:t>
            </a:r>
          </a:p>
          <a:p>
            <a:pPr lvl="1"/>
            <a:r>
              <a:rPr lang="en-US" sz="1600" dirty="0"/>
              <a:t>A comprehensive, “dynamic” online data system </a:t>
            </a:r>
          </a:p>
          <a:p>
            <a:pPr lvl="2"/>
            <a:r>
              <a:rPr lang="en-US" sz="1600" dirty="0"/>
              <a:t>Data will be added as they become available</a:t>
            </a:r>
          </a:p>
          <a:p>
            <a:pPr lvl="1">
              <a:spcBef>
                <a:spcPts val="1200"/>
              </a:spcBef>
            </a:pPr>
            <a:r>
              <a:rPr lang="en-US" sz="1600" dirty="0"/>
              <a:t>A “scaled back” PDF version (the “Paper TAPR”)</a:t>
            </a:r>
          </a:p>
          <a:p>
            <a:pPr lvl="2"/>
            <a:r>
              <a:rPr lang="en-US" sz="1600" dirty="0"/>
              <a:t>Only includes major, statutorily-required data points </a:t>
            </a:r>
          </a:p>
          <a:p>
            <a:pPr lvl="2"/>
            <a:r>
              <a:rPr lang="en-US" sz="1600" dirty="0"/>
              <a:t>Designed to allow districts to fulfill their public notification requirements (i.e., the Annual Report)</a:t>
            </a:r>
          </a:p>
          <a:p>
            <a:pPr lvl="1"/>
            <a:endParaRPr lang="en-US" sz="1600" dirty="0"/>
          </a:p>
        </p:txBody>
      </p:sp>
      <p:sp>
        <p:nvSpPr>
          <p:cNvPr id="9" name="Title 2"/>
          <p:cNvSpPr>
            <a:spLocks noGrp="1"/>
          </p:cNvSpPr>
          <p:nvPr>
            <p:ph type="title"/>
          </p:nvPr>
        </p:nvSpPr>
        <p:spPr>
          <a:xfrm>
            <a:off x="251520" y="1147033"/>
            <a:ext cx="8686800" cy="936104"/>
          </a:xfrm>
        </p:spPr>
        <p:txBody>
          <a:bodyPr vert="horz" lIns="0" tIns="45720" rIns="91440" bIns="45720" rtlCol="0" anchor="ctr">
            <a:normAutofit fontScale="90000"/>
          </a:bodyPr>
          <a:lstStyle/>
          <a:p>
            <a:r>
              <a:rPr lang="en-US" sz="3200" dirty="0">
                <a:solidFill>
                  <a:srgbClr val="1A2754"/>
                </a:solidFill>
                <a:latin typeface="Arial" panose="020B0604020202020204" pitchFamily="34" charset="0"/>
                <a:cs typeface="Arial" panose="020B0604020202020204" pitchFamily="34" charset="0"/>
              </a:rPr>
              <a:t>1.	2017-18 Texas Academic Performance </a:t>
            </a:r>
            <a:r>
              <a:rPr lang="en-US" sz="3200" dirty="0" smtClean="0">
                <a:solidFill>
                  <a:srgbClr val="1A2754"/>
                </a:solidFill>
                <a:latin typeface="Arial" panose="020B0604020202020204" pitchFamily="34" charset="0"/>
                <a:cs typeface="Arial" panose="020B0604020202020204" pitchFamily="34" charset="0"/>
              </a:rPr>
              <a:t>	Report </a:t>
            </a:r>
            <a:r>
              <a:rPr lang="en-US" sz="3200" dirty="0">
                <a:solidFill>
                  <a:srgbClr val="1A2754"/>
                </a:solidFill>
                <a:latin typeface="Arial" panose="020B0604020202020204" pitchFamily="34" charset="0"/>
                <a:cs typeface="Arial" panose="020B0604020202020204" pitchFamily="34" charset="0"/>
              </a:rPr>
              <a:t>(TAPR)</a:t>
            </a:r>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6</a:t>
            </a:fld>
            <a:endParaRPr lang="hu-HU" dirty="0"/>
          </a:p>
        </p:txBody>
      </p:sp>
      <p:sp>
        <p:nvSpPr>
          <p:cNvPr id="7" name="Title 2">
            <a:extLst>
              <a:ext uri="{FF2B5EF4-FFF2-40B4-BE49-F238E27FC236}">
                <a16:creationId xmlns:a16="http://schemas.microsoft.com/office/drawing/2014/main" id="{4D1897ED-8E46-4EC3-B8E1-6EFC5FA89A22}"/>
              </a:ext>
            </a:extLst>
          </p:cNvPr>
          <p:cNvSpPr txBox="1">
            <a:spLocks/>
          </p:cNvSpPr>
          <p:nvPr/>
        </p:nvSpPr>
        <p:spPr bwMode="auto">
          <a:xfrm>
            <a:off x="251520" y="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909654243"/>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Effect transition="in" filter="fade">
                                      <p:cBhvr>
                                        <p:cTn id="34" dur="1000"/>
                                        <p:tgtEl>
                                          <p:spTgt spid="2">
                                            <p:txEl>
                                              <p:pRg st="5" end="5"/>
                                            </p:txEl>
                                          </p:spTgt>
                                        </p:tgtEl>
                                      </p:cBhvr>
                                    </p:animEffect>
                                    <p:anim calcmode="lin" valueType="num">
                                      <p:cBhvr>
                                        <p:cTn id="3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1000"/>
                                        <p:tgtEl>
                                          <p:spTgt spid="2">
                                            <p:txEl>
                                              <p:pRg st="6" end="6"/>
                                            </p:txEl>
                                          </p:spTgt>
                                        </p:tgtEl>
                                      </p:cBhvr>
                                    </p:animEffect>
                                    <p:anim calcmode="lin" valueType="num">
                                      <p:cBhvr>
                                        <p:cTn id="4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
                                            <p:txEl>
                                              <p:pRg st="7" end="7"/>
                                            </p:txEl>
                                          </p:spTgt>
                                        </p:tgtEl>
                                        <p:attrNameLst>
                                          <p:attrName>style.visibility</p:attrName>
                                        </p:attrNameLst>
                                      </p:cBhvr>
                                      <p:to>
                                        <p:strVal val="visible"/>
                                      </p:to>
                                    </p:set>
                                    <p:animEffect transition="in" filter="fade">
                                      <p:cBhvr>
                                        <p:cTn id="44" dur="1000"/>
                                        <p:tgtEl>
                                          <p:spTgt spid="2">
                                            <p:txEl>
                                              <p:pRg st="7" end="7"/>
                                            </p:txEl>
                                          </p:spTgt>
                                        </p:tgtEl>
                                      </p:cBhvr>
                                    </p:animEffect>
                                    <p:anim calcmode="lin" valueType="num">
                                      <p:cBhvr>
                                        <p:cTn id="45"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2"/>
          <p:cNvSpPr>
            <a:spLocks noGrp="1"/>
          </p:cNvSpPr>
          <p:nvPr>
            <p:ph type="title"/>
          </p:nvPr>
        </p:nvSpPr>
        <p:spPr>
          <a:xfrm>
            <a:off x="251520" y="1046997"/>
            <a:ext cx="8686800" cy="936104"/>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1.	</a:t>
            </a:r>
            <a:r>
              <a:rPr lang="en-US" sz="3200" dirty="0" smtClean="0">
                <a:solidFill>
                  <a:srgbClr val="1A2754"/>
                </a:solidFill>
                <a:latin typeface="Arial" panose="020B0604020202020204" pitchFamily="34" charset="0"/>
                <a:cs typeface="Arial" panose="020B0604020202020204" pitchFamily="34" charset="0"/>
              </a:rPr>
              <a:t>2017-18 TAPR – Two Versions Available</a:t>
            </a:r>
            <a:endParaRPr lang="en-US" sz="3200" dirty="0">
              <a:solidFill>
                <a:srgbClr val="1A2754"/>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7</a:t>
            </a:fld>
            <a:endParaRPr lang="hu-HU" dirty="0"/>
          </a:p>
        </p:txBody>
      </p:sp>
      <p:sp>
        <p:nvSpPr>
          <p:cNvPr id="7" name="Title 2">
            <a:extLst>
              <a:ext uri="{FF2B5EF4-FFF2-40B4-BE49-F238E27FC236}">
                <a16:creationId xmlns:a16="http://schemas.microsoft.com/office/drawing/2014/main" id="{4D1897ED-8E46-4EC3-B8E1-6EFC5FA89A22}"/>
              </a:ext>
            </a:extLst>
          </p:cNvPr>
          <p:cNvSpPr txBox="1">
            <a:spLocks/>
          </p:cNvSpPr>
          <p:nvPr/>
        </p:nvSpPr>
        <p:spPr bwMode="auto">
          <a:xfrm>
            <a:off x="251520" y="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548" y="1949660"/>
            <a:ext cx="7035552" cy="3957498"/>
          </a:xfrm>
          <a:prstGeom prst="rect">
            <a:avLst/>
          </a:prstGeom>
          <a:ln>
            <a:solidFill>
              <a:schemeClr val="bg1">
                <a:lumMod val="50000"/>
              </a:schemeClr>
            </a:solidFill>
          </a:ln>
        </p:spPr>
      </p:pic>
    </p:spTree>
    <p:extLst>
      <p:ext uri="{BB962C8B-B14F-4D97-AF65-F5344CB8AC3E}">
        <p14:creationId xmlns:p14="http://schemas.microsoft.com/office/powerpoint/2010/main" val="35464017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99592" y="2360320"/>
            <a:ext cx="8424936" cy="3949000"/>
          </a:xfrm>
        </p:spPr>
        <p:txBody>
          <a:bodyPr>
            <a:normAutofit/>
          </a:bodyPr>
          <a:lstStyle/>
          <a:p>
            <a:pPr>
              <a:spcBef>
                <a:spcPts val="1200"/>
              </a:spcBef>
            </a:pPr>
            <a:r>
              <a:rPr lang="en-US" sz="2400" b="1" dirty="0"/>
              <a:t>Cover </a:t>
            </a:r>
            <a:r>
              <a:rPr lang="en-US" sz="2400" b="1" dirty="0" smtClean="0"/>
              <a:t>Page of TAPR Report</a:t>
            </a:r>
            <a:endParaRPr lang="en-US" sz="2400" b="1" dirty="0"/>
          </a:p>
          <a:p>
            <a:pPr lvl="1">
              <a:spcBef>
                <a:spcPts val="1200"/>
              </a:spcBef>
            </a:pPr>
            <a:r>
              <a:rPr lang="en-US" sz="1800" dirty="0"/>
              <a:t>2018 District/Campus Rating</a:t>
            </a:r>
          </a:p>
          <a:p>
            <a:pPr lvl="2">
              <a:spcBef>
                <a:spcPts val="300"/>
              </a:spcBef>
            </a:pPr>
            <a:r>
              <a:rPr lang="en-US" sz="1800" dirty="0"/>
              <a:t>Letter Grade for District</a:t>
            </a:r>
          </a:p>
          <a:p>
            <a:pPr lvl="2">
              <a:spcBef>
                <a:spcPts val="300"/>
              </a:spcBef>
            </a:pPr>
            <a:r>
              <a:rPr lang="en-US" sz="1800" i="1" dirty="0"/>
              <a:t>Met Standard </a:t>
            </a:r>
            <a:r>
              <a:rPr lang="en-US" sz="1800" dirty="0"/>
              <a:t>or </a:t>
            </a:r>
            <a:r>
              <a:rPr lang="en-US" sz="1800" i="1" dirty="0"/>
              <a:t>Improvement Required </a:t>
            </a:r>
            <a:r>
              <a:rPr lang="en-US" sz="1800" dirty="0"/>
              <a:t>for Campuses</a:t>
            </a:r>
          </a:p>
          <a:p>
            <a:pPr lvl="1">
              <a:spcBef>
                <a:spcPts val="1200"/>
              </a:spcBef>
            </a:pPr>
            <a:r>
              <a:rPr lang="en-US" sz="1800" dirty="0"/>
              <a:t>2018 Special Education Determination Status (District Only)</a:t>
            </a:r>
          </a:p>
          <a:p>
            <a:pPr lvl="1">
              <a:spcBef>
                <a:spcPts val="1200"/>
              </a:spcBef>
            </a:pPr>
            <a:r>
              <a:rPr lang="en-US" sz="1800" dirty="0"/>
              <a:t>2017 Armed Services Vocational Aptitude Battery (ASVAB) Test Rating (District Only)</a:t>
            </a:r>
          </a:p>
          <a:p>
            <a:pPr lvl="1">
              <a:spcBef>
                <a:spcPts val="1200"/>
              </a:spcBef>
            </a:pPr>
            <a:r>
              <a:rPr lang="en-US" sz="1800" dirty="0"/>
              <a:t>2018 Distinction Designations</a:t>
            </a:r>
          </a:p>
        </p:txBody>
      </p:sp>
      <p:sp>
        <p:nvSpPr>
          <p:cNvPr id="9" name="Title 2"/>
          <p:cNvSpPr>
            <a:spLocks noGrp="1"/>
          </p:cNvSpPr>
          <p:nvPr>
            <p:ph type="title"/>
          </p:nvPr>
        </p:nvSpPr>
        <p:spPr>
          <a:xfrm>
            <a:off x="251520" y="1268760"/>
            <a:ext cx="8614792" cy="936104"/>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1.	2017-18 </a:t>
            </a:r>
            <a:r>
              <a:rPr lang="en-US" sz="3200" dirty="0" smtClean="0">
                <a:solidFill>
                  <a:srgbClr val="1A2754"/>
                </a:solidFill>
                <a:latin typeface="Arial" panose="020B0604020202020204" pitchFamily="34" charset="0"/>
                <a:cs typeface="Arial" panose="020B0604020202020204" pitchFamily="34" charset="0"/>
              </a:rPr>
              <a:t>TAPR</a:t>
            </a:r>
            <a:endParaRPr lang="en-US" sz="3200" dirty="0">
              <a:solidFill>
                <a:srgbClr val="1A2754"/>
              </a:solidFill>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12"/>
          </p:nvPr>
        </p:nvSpPr>
        <p:spPr/>
        <p:txBody>
          <a:bodyPr/>
          <a:lstStyle/>
          <a:p>
            <a:pPr>
              <a:defRPr/>
            </a:pPr>
            <a:fld id="{C88EA8D6-669F-4CB8-BF46-F65FE868643E}" type="slidenum">
              <a:rPr lang="hu-HU" smtClean="0"/>
              <a:pPr>
                <a:defRPr/>
              </a:pPr>
              <a:t>8</a:t>
            </a:fld>
            <a:endParaRPr lang="hu-HU" dirty="0"/>
          </a:p>
        </p:txBody>
      </p:sp>
      <p:sp>
        <p:nvSpPr>
          <p:cNvPr id="7" name="Title 2">
            <a:extLst>
              <a:ext uri="{FF2B5EF4-FFF2-40B4-BE49-F238E27FC236}">
                <a16:creationId xmlns:a16="http://schemas.microsoft.com/office/drawing/2014/main" id="{4D1897ED-8E46-4EC3-B8E1-6EFC5FA89A22}"/>
              </a:ext>
            </a:extLst>
          </p:cNvPr>
          <p:cNvSpPr txBox="1">
            <a:spLocks/>
          </p:cNvSpPr>
          <p:nvPr/>
        </p:nvSpPr>
        <p:spPr bwMode="auto">
          <a:xfrm>
            <a:off x="255999" y="-85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351666775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1000"/>
                                        <p:tgtEl>
                                          <p:spTgt spid="2">
                                            <p:txEl>
                                              <p:pRg st="5" end="5"/>
                                            </p:txEl>
                                          </p:spTgt>
                                        </p:tgtEl>
                                      </p:cBhvr>
                                    </p:animEffect>
                                    <p:anim calcmode="lin" valueType="num">
                                      <p:cBhvr>
                                        <p:cTn id="3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fade">
                                      <p:cBhvr>
                                        <p:cTn id="45" dur="1000"/>
                                        <p:tgtEl>
                                          <p:spTgt spid="2">
                                            <p:txEl>
                                              <p:pRg st="6" end="6"/>
                                            </p:txEl>
                                          </p:spTgt>
                                        </p:tgtEl>
                                      </p:cBhvr>
                                    </p:animEffect>
                                    <p:anim calcmode="lin" valueType="num">
                                      <p:cBhvr>
                                        <p:cTn id="4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solidFill>
                  <a:srgbClr val="1A2754"/>
                </a:solidFill>
              </a:rPr>
              <a:t>Clint ISD TAPR Cover Page</a:t>
            </a:r>
            <a:endParaRPr lang="en-US" dirty="0">
              <a:solidFill>
                <a:srgbClr val="1A2754"/>
              </a:solidFill>
            </a:endParaRPr>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9</a:t>
            </a:fld>
            <a:endParaRPr lang="hu-HU" dirty="0"/>
          </a:p>
        </p:txBody>
      </p:sp>
      <p:pic>
        <p:nvPicPr>
          <p:cNvPr id="6" name="Picture 5"/>
          <p:cNvPicPr>
            <a:picLocks noChangeAspect="1"/>
          </p:cNvPicPr>
          <p:nvPr/>
        </p:nvPicPr>
        <p:blipFill>
          <a:blip r:embed="rId3"/>
          <a:stretch>
            <a:fillRect/>
          </a:stretch>
        </p:blipFill>
        <p:spPr>
          <a:xfrm>
            <a:off x="611560" y="1196752"/>
            <a:ext cx="6783014" cy="4667795"/>
          </a:xfrm>
          <a:prstGeom prst="rect">
            <a:avLst/>
          </a:prstGeom>
          <a:ln>
            <a:solidFill>
              <a:schemeClr val="bg1">
                <a:lumMod val="50000"/>
              </a:schemeClr>
            </a:solidFill>
          </a:ln>
        </p:spPr>
      </p:pic>
      <p:sp>
        <p:nvSpPr>
          <p:cNvPr id="7" name="Rectangular Callout 6"/>
          <p:cNvSpPr/>
          <p:nvPr/>
        </p:nvSpPr>
        <p:spPr>
          <a:xfrm>
            <a:off x="5076056" y="2780928"/>
            <a:ext cx="2016224" cy="1152128"/>
          </a:xfrm>
          <a:prstGeom prst="wedgeRectCallout">
            <a:avLst>
              <a:gd name="adj1" fmla="val -110253"/>
              <a:gd name="adj2" fmla="val 40104"/>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en-US" sz="1200" dirty="0" smtClean="0"/>
              <a:t>Meets Requirements</a:t>
            </a:r>
          </a:p>
          <a:p>
            <a:pPr marL="342900" indent="-342900">
              <a:buAutoNum type="arabicPeriod"/>
            </a:pPr>
            <a:r>
              <a:rPr lang="en-US" sz="1200" dirty="0" smtClean="0">
                <a:solidFill>
                  <a:srgbClr val="1A2754"/>
                </a:solidFill>
              </a:rPr>
              <a:t>Needs Assistance</a:t>
            </a:r>
          </a:p>
          <a:p>
            <a:pPr marL="342900" indent="-342900">
              <a:buAutoNum type="arabicPeriod"/>
            </a:pPr>
            <a:r>
              <a:rPr lang="en-US" sz="1200" dirty="0" smtClean="0"/>
              <a:t>Needs Intervention</a:t>
            </a:r>
          </a:p>
          <a:p>
            <a:pPr marL="342900" indent="-342900">
              <a:buAutoNum type="arabicPeriod"/>
            </a:pPr>
            <a:r>
              <a:rPr lang="en-US" sz="1200" dirty="0" smtClean="0"/>
              <a:t>Needs Substantial Intervention</a:t>
            </a:r>
            <a:endParaRPr lang="en-US" sz="1200" dirty="0"/>
          </a:p>
        </p:txBody>
      </p:sp>
    </p:spTree>
    <p:extLst>
      <p:ext uri="{BB962C8B-B14F-4D97-AF65-F5344CB8AC3E}">
        <p14:creationId xmlns:p14="http://schemas.microsoft.com/office/powerpoint/2010/main" val="2703301564"/>
      </p:ext>
    </p:extLst>
  </p:cSld>
  <p:clrMapOvr>
    <a:masterClrMapping/>
  </p:clrMapOvr>
  <p:transition>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12329" t="7594" r="10617" b="6132"/>
          <a:stretch/>
        </p:blipFill>
        <p:spPr>
          <a:xfrm>
            <a:off x="625205" y="1323098"/>
            <a:ext cx="6480720" cy="4248472"/>
          </a:xfrm>
          <a:prstGeom prst="rect">
            <a:avLst/>
          </a:prstGeom>
          <a:ln>
            <a:solidFill>
              <a:schemeClr val="bg1">
                <a:lumMod val="50000"/>
              </a:schemeClr>
            </a:solidFill>
          </a:ln>
        </p:spPr>
      </p:pic>
      <p:sp>
        <p:nvSpPr>
          <p:cNvPr id="3" name="Title 2"/>
          <p:cNvSpPr>
            <a:spLocks noGrp="1"/>
          </p:cNvSpPr>
          <p:nvPr>
            <p:ph type="title"/>
          </p:nvPr>
        </p:nvSpPr>
        <p:spPr/>
        <p:txBody>
          <a:bodyPr/>
          <a:lstStyle/>
          <a:p>
            <a:r>
              <a:rPr lang="en-US" dirty="0" smtClean="0">
                <a:solidFill>
                  <a:srgbClr val="1A2754"/>
                </a:solidFill>
              </a:rPr>
              <a:t>Example Campus Cover Page</a:t>
            </a:r>
            <a:endParaRPr lang="en-US" dirty="0">
              <a:solidFill>
                <a:srgbClr val="1A2754"/>
              </a:solidFill>
            </a:endParaRPr>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10</a:t>
            </a:fld>
            <a:endParaRPr lang="hu-HU" dirty="0"/>
          </a:p>
        </p:txBody>
      </p:sp>
      <p:sp>
        <p:nvSpPr>
          <p:cNvPr id="7" name="Rectangular Callout 6"/>
          <p:cNvSpPr/>
          <p:nvPr/>
        </p:nvSpPr>
        <p:spPr>
          <a:xfrm>
            <a:off x="5508104" y="2700084"/>
            <a:ext cx="1440160" cy="1232971"/>
          </a:xfrm>
          <a:prstGeom prst="wedgeRectCallout">
            <a:avLst>
              <a:gd name="adj1" fmla="val -110253"/>
              <a:gd name="adj2" fmla="val 40104"/>
            </a:avLst>
          </a:prstGeom>
          <a:solidFill>
            <a:schemeClr val="bg1">
              <a:lumMod val="7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smtClean="0"/>
              <a:t>Distinction Designations Earned</a:t>
            </a:r>
            <a:endParaRPr lang="en-US" sz="1200" dirty="0"/>
          </a:p>
        </p:txBody>
      </p:sp>
    </p:spTree>
    <p:extLst>
      <p:ext uri="{BB962C8B-B14F-4D97-AF65-F5344CB8AC3E}">
        <p14:creationId xmlns:p14="http://schemas.microsoft.com/office/powerpoint/2010/main" val="371142597"/>
      </p:ext>
    </p:extLst>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8096" y="1628800"/>
            <a:ext cx="8385904" cy="4511526"/>
          </a:xfrm>
        </p:spPr>
        <p:txBody>
          <a:bodyPr>
            <a:noAutofit/>
          </a:bodyPr>
          <a:lstStyle/>
          <a:p>
            <a:pPr marL="577850"/>
            <a:r>
              <a:rPr lang="en-US" sz="2000" b="1" dirty="0"/>
              <a:t>STAAR Performance</a:t>
            </a:r>
          </a:p>
          <a:p>
            <a:pPr marL="1089025" lvl="1"/>
            <a:r>
              <a:rPr lang="en-US" sz="1600" dirty="0"/>
              <a:t>All 3 performance rates</a:t>
            </a:r>
          </a:p>
          <a:p>
            <a:pPr marL="1603375" lvl="2">
              <a:spcBef>
                <a:spcPts val="300"/>
              </a:spcBef>
            </a:pPr>
            <a:r>
              <a:rPr lang="en-US" sz="1400" b="1" dirty="0">
                <a:solidFill>
                  <a:srgbClr val="7030A0"/>
                </a:solidFill>
              </a:rPr>
              <a:t>Approaches Grade Level or Above</a:t>
            </a:r>
          </a:p>
          <a:p>
            <a:pPr marL="1603375" lvl="2">
              <a:spcBef>
                <a:spcPts val="300"/>
              </a:spcBef>
            </a:pPr>
            <a:r>
              <a:rPr lang="en-US" sz="1400" b="1" dirty="0">
                <a:solidFill>
                  <a:srgbClr val="0070C0"/>
                </a:solidFill>
              </a:rPr>
              <a:t>Meets Grade Level or Above</a:t>
            </a:r>
          </a:p>
          <a:p>
            <a:pPr marL="1603375" lvl="2">
              <a:spcBef>
                <a:spcPts val="300"/>
              </a:spcBef>
            </a:pPr>
            <a:r>
              <a:rPr lang="en-US" sz="1400" b="1" dirty="0">
                <a:solidFill>
                  <a:srgbClr val="00B050"/>
                </a:solidFill>
              </a:rPr>
              <a:t>Masters Grade Level</a:t>
            </a:r>
          </a:p>
          <a:p>
            <a:pPr marL="1089025" lvl="1"/>
            <a:r>
              <a:rPr lang="en-US" sz="1600" dirty="0"/>
              <a:t>Reported for</a:t>
            </a:r>
          </a:p>
          <a:p>
            <a:pPr marL="1603375" lvl="2">
              <a:spcBef>
                <a:spcPts val="300"/>
              </a:spcBef>
            </a:pPr>
            <a:r>
              <a:rPr lang="en-US" sz="1400" dirty="0"/>
              <a:t>Each Assessment</a:t>
            </a:r>
          </a:p>
          <a:p>
            <a:pPr marL="1603375" lvl="2">
              <a:spcBef>
                <a:spcPts val="300"/>
              </a:spcBef>
            </a:pPr>
            <a:r>
              <a:rPr lang="en-US" sz="1400" dirty="0"/>
              <a:t>All Grades All Subjects </a:t>
            </a:r>
          </a:p>
          <a:p>
            <a:pPr marL="1603375" lvl="2">
              <a:spcBef>
                <a:spcPts val="300"/>
              </a:spcBef>
            </a:pPr>
            <a:r>
              <a:rPr lang="en-US" sz="1400" dirty="0"/>
              <a:t>All Grades </a:t>
            </a:r>
            <a:r>
              <a:rPr lang="en-US" sz="1600" dirty="0"/>
              <a:t>by Subject</a:t>
            </a:r>
          </a:p>
          <a:p>
            <a:pPr marL="1089025" lvl="1"/>
            <a:r>
              <a:rPr lang="en-US" sz="1600" dirty="0"/>
              <a:t>Performance data includes results from </a:t>
            </a:r>
            <a:r>
              <a:rPr lang="en-US" sz="1600" b="1" dirty="0"/>
              <a:t>Accountability Year</a:t>
            </a:r>
          </a:p>
          <a:p>
            <a:pPr marL="1089025" lvl="1"/>
            <a:endParaRPr lang="en-US" sz="1600" dirty="0"/>
          </a:p>
          <a:p>
            <a:pPr marL="1089025" lvl="1"/>
            <a:endParaRPr lang="en-US" sz="1600" dirty="0"/>
          </a:p>
          <a:p>
            <a:pPr marL="1089025" lvl="1">
              <a:spcBef>
                <a:spcPts val="1200"/>
              </a:spcBef>
            </a:pPr>
            <a:r>
              <a:rPr lang="en-US" sz="1600" dirty="0"/>
              <a:t>Only includes results for students in the </a:t>
            </a:r>
            <a:r>
              <a:rPr lang="en-US" sz="1600" b="1" dirty="0"/>
              <a:t>accountability subset</a:t>
            </a:r>
          </a:p>
          <a:p>
            <a:pPr marL="1603375" lvl="2">
              <a:spcBef>
                <a:spcPts val="300"/>
              </a:spcBef>
            </a:pPr>
            <a:r>
              <a:rPr lang="en-US" sz="1400" dirty="0"/>
              <a:t>Students taking assessments who were enrolled in the district/campus on the preceding fall snapshot date (last Friday of October)</a:t>
            </a:r>
          </a:p>
          <a:p>
            <a:pPr marL="1089025" lvl="1">
              <a:lnSpc>
                <a:spcPct val="120000"/>
              </a:lnSpc>
              <a:spcBef>
                <a:spcPts val="300"/>
              </a:spcBef>
            </a:pPr>
            <a:endParaRPr lang="en-US" sz="1600" dirty="0"/>
          </a:p>
          <a:p>
            <a:pPr marL="1487488" lvl="2" indent="-457200">
              <a:lnSpc>
                <a:spcPct val="120000"/>
              </a:lnSpc>
            </a:pPr>
            <a:endParaRPr lang="en-US" sz="1400" dirty="0"/>
          </a:p>
          <a:p>
            <a:pPr marL="1487488" lvl="2" indent="-457200">
              <a:lnSpc>
                <a:spcPct val="120000"/>
              </a:lnSpc>
            </a:pPr>
            <a:endParaRPr lang="en-US" sz="1400" dirty="0"/>
          </a:p>
          <a:p>
            <a:pPr marL="0" indent="0">
              <a:buNone/>
            </a:pPr>
            <a:endParaRPr lang="en-US" sz="1800" dirty="0"/>
          </a:p>
        </p:txBody>
      </p:sp>
      <p:sp>
        <p:nvSpPr>
          <p:cNvPr id="3" name="Title 2"/>
          <p:cNvSpPr>
            <a:spLocks noGrp="1"/>
          </p:cNvSpPr>
          <p:nvPr>
            <p:ph type="title"/>
          </p:nvPr>
        </p:nvSpPr>
        <p:spPr>
          <a:xfrm>
            <a:off x="216025" y="951100"/>
            <a:ext cx="8676456" cy="792088"/>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11</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graphicFrame>
        <p:nvGraphicFramePr>
          <p:cNvPr id="6" name="Table 5">
            <a:extLst>
              <a:ext uri="{FF2B5EF4-FFF2-40B4-BE49-F238E27FC236}">
                <a16:creationId xmlns:a16="http://schemas.microsoft.com/office/drawing/2014/main" id="{9F44F2B2-A76A-45BF-A47C-2F2DFD42A2B8}"/>
              </a:ext>
            </a:extLst>
          </p:cNvPr>
          <p:cNvGraphicFramePr>
            <a:graphicFrameLocks noGrp="1"/>
          </p:cNvGraphicFramePr>
          <p:nvPr>
            <p:extLst>
              <p:ext uri="{D42A27DB-BD31-4B8C-83A1-F6EECF244321}">
                <p14:modId xmlns:p14="http://schemas.microsoft.com/office/powerpoint/2010/main" val="1097830020"/>
              </p:ext>
            </p:extLst>
          </p:nvPr>
        </p:nvGraphicFramePr>
        <p:xfrm>
          <a:off x="2123728" y="4560645"/>
          <a:ext cx="6768753" cy="596547"/>
        </p:xfrm>
        <a:graphic>
          <a:graphicData uri="http://schemas.openxmlformats.org/drawingml/2006/table">
            <a:tbl>
              <a:tblPr firstRow="1" bandRow="1">
                <a:tableStyleId>{5C22544A-7EE6-4342-B048-85BDC9FD1C3A}</a:tableStyleId>
              </a:tblPr>
              <a:tblGrid>
                <a:gridCol w="914839">
                  <a:extLst>
                    <a:ext uri="{9D8B030D-6E8A-4147-A177-3AD203B41FA5}">
                      <a16:colId xmlns:a16="http://schemas.microsoft.com/office/drawing/2014/main" val="1664871585"/>
                    </a:ext>
                  </a:extLst>
                </a:gridCol>
                <a:gridCol w="934241">
                  <a:extLst>
                    <a:ext uri="{9D8B030D-6E8A-4147-A177-3AD203B41FA5}">
                      <a16:colId xmlns:a16="http://schemas.microsoft.com/office/drawing/2014/main" val="2964341772"/>
                    </a:ext>
                  </a:extLst>
                </a:gridCol>
                <a:gridCol w="4919673">
                  <a:extLst>
                    <a:ext uri="{9D8B030D-6E8A-4147-A177-3AD203B41FA5}">
                      <a16:colId xmlns:a16="http://schemas.microsoft.com/office/drawing/2014/main" val="1237940815"/>
                    </a:ext>
                  </a:extLst>
                </a:gridCol>
              </a:tblGrid>
              <a:tr h="596547">
                <a:tc>
                  <a:txBody>
                    <a:bodyPr/>
                    <a:lstStyle/>
                    <a:p>
                      <a:pPr algn="ctr"/>
                      <a:r>
                        <a:rPr lang="en-US" sz="1200" b="0" dirty="0">
                          <a:solidFill>
                            <a:schemeClr val="tx1"/>
                          </a:solidFill>
                        </a:rPr>
                        <a:t>Summer EOCs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0" dirty="0">
                          <a:solidFill>
                            <a:schemeClr val="tx1"/>
                          </a:solidFill>
                        </a:rPr>
                        <a:t>December EOCs</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r>
                        <a:rPr lang="en-US" sz="1200" b="0" dirty="0">
                          <a:solidFill>
                            <a:schemeClr val="tx1"/>
                          </a:solidFill>
                        </a:rPr>
                        <a:t>Spring</a:t>
                      </a:r>
                      <a:r>
                        <a:rPr lang="en-US" sz="1200" b="0" baseline="0" dirty="0">
                          <a:solidFill>
                            <a:schemeClr val="tx1"/>
                          </a:solidFill>
                        </a:rPr>
                        <a:t> EOCs and all Grades 3-8 Assessments</a:t>
                      </a:r>
                    </a:p>
                    <a:p>
                      <a:pPr algn="ctr"/>
                      <a:r>
                        <a:rPr lang="en-US" sz="1200" b="0" baseline="0" dirty="0">
                          <a:solidFill>
                            <a:schemeClr val="tx1"/>
                          </a:solidFill>
                        </a:rPr>
                        <a:t>(including 1</a:t>
                      </a:r>
                      <a:r>
                        <a:rPr lang="en-US" sz="1200" b="0" baseline="30000" dirty="0">
                          <a:solidFill>
                            <a:schemeClr val="tx1"/>
                          </a:solidFill>
                        </a:rPr>
                        <a:t>st</a:t>
                      </a:r>
                      <a:r>
                        <a:rPr lang="en-US" sz="1200" b="0" baseline="0" dirty="0">
                          <a:solidFill>
                            <a:schemeClr val="tx1"/>
                          </a:solidFill>
                        </a:rPr>
                        <a:t> and 2</a:t>
                      </a:r>
                      <a:r>
                        <a:rPr lang="en-US" sz="1200" b="0" baseline="30000" dirty="0">
                          <a:solidFill>
                            <a:schemeClr val="tx1"/>
                          </a:solidFill>
                        </a:rPr>
                        <a:t>nd</a:t>
                      </a:r>
                      <a:r>
                        <a:rPr lang="en-US" sz="1200" b="0" baseline="0" dirty="0">
                          <a:solidFill>
                            <a:schemeClr val="tx1"/>
                          </a:solidFill>
                        </a:rPr>
                        <a:t> administrations of Grades 5 and 8 Reading and Math)</a:t>
                      </a:r>
                      <a:endParaRPr lang="en-US" sz="1200" b="0" dirty="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832053572"/>
                  </a:ext>
                </a:extLst>
              </a:tr>
            </a:tbl>
          </a:graphicData>
        </a:graphic>
      </p:graphicFrame>
    </p:spTree>
    <p:extLst>
      <p:ext uri="{BB962C8B-B14F-4D97-AF65-F5344CB8AC3E}">
        <p14:creationId xmlns:p14="http://schemas.microsoft.com/office/powerpoint/2010/main" val="347905987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
                                            <p:txEl>
                                              <p:pRg st="6" end="6"/>
                                            </p:txEl>
                                          </p:spTgt>
                                        </p:tgtEl>
                                        <p:attrNameLst>
                                          <p:attrName>style.visibility</p:attrName>
                                        </p:attrNameLst>
                                      </p:cBhvr>
                                      <p:to>
                                        <p:strVal val="visible"/>
                                      </p:to>
                                    </p:set>
                                    <p:animEffect transition="in" filter="fade">
                                      <p:cBhvr>
                                        <p:cTn id="41" dur="1000"/>
                                        <p:tgtEl>
                                          <p:spTgt spid="2">
                                            <p:txEl>
                                              <p:pRg st="6" end="6"/>
                                            </p:txEl>
                                          </p:spTgt>
                                        </p:tgtEl>
                                      </p:cBhvr>
                                    </p:animEffect>
                                    <p:anim calcmode="lin" valueType="num">
                                      <p:cBhvr>
                                        <p:cTn id="42"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3"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
                                            <p:txEl>
                                              <p:pRg st="7" end="7"/>
                                            </p:txEl>
                                          </p:spTgt>
                                        </p:tgtEl>
                                        <p:attrNameLst>
                                          <p:attrName>style.visibility</p:attrName>
                                        </p:attrNameLst>
                                      </p:cBhvr>
                                      <p:to>
                                        <p:strVal val="visible"/>
                                      </p:to>
                                    </p:set>
                                    <p:animEffect transition="in" filter="fade">
                                      <p:cBhvr>
                                        <p:cTn id="46" dur="1000"/>
                                        <p:tgtEl>
                                          <p:spTgt spid="2">
                                            <p:txEl>
                                              <p:pRg st="7" end="7"/>
                                            </p:txEl>
                                          </p:spTgt>
                                        </p:tgtEl>
                                      </p:cBhvr>
                                    </p:animEffect>
                                    <p:anim calcmode="lin" valueType="num">
                                      <p:cBhvr>
                                        <p:cTn id="47"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8"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2">
                                            <p:txEl>
                                              <p:pRg st="8" end="8"/>
                                            </p:txEl>
                                          </p:spTgt>
                                        </p:tgtEl>
                                        <p:attrNameLst>
                                          <p:attrName>style.visibility</p:attrName>
                                        </p:attrNameLst>
                                      </p:cBhvr>
                                      <p:to>
                                        <p:strVal val="visible"/>
                                      </p:to>
                                    </p:set>
                                    <p:animEffect transition="in" filter="fade">
                                      <p:cBhvr>
                                        <p:cTn id="51" dur="1000"/>
                                        <p:tgtEl>
                                          <p:spTgt spid="2">
                                            <p:txEl>
                                              <p:pRg st="8" end="8"/>
                                            </p:txEl>
                                          </p:spTgt>
                                        </p:tgtEl>
                                      </p:cBhvr>
                                    </p:animEffect>
                                    <p:anim calcmode="lin" valueType="num">
                                      <p:cBhvr>
                                        <p:cTn id="52"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3"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42" presetClass="entr" presetSubtype="0" fill="hold" grpId="0" nodeType="clickEffect">
                                  <p:stCondLst>
                                    <p:cond delay="0"/>
                                  </p:stCondLst>
                                  <p:childTnLst>
                                    <p:set>
                                      <p:cBhvr>
                                        <p:cTn id="57" dur="1" fill="hold">
                                          <p:stCondLst>
                                            <p:cond delay="0"/>
                                          </p:stCondLst>
                                        </p:cTn>
                                        <p:tgtEl>
                                          <p:spTgt spid="2">
                                            <p:txEl>
                                              <p:pRg st="9" end="9"/>
                                            </p:txEl>
                                          </p:spTgt>
                                        </p:tgtEl>
                                        <p:attrNameLst>
                                          <p:attrName>style.visibility</p:attrName>
                                        </p:attrNameLst>
                                      </p:cBhvr>
                                      <p:to>
                                        <p:strVal val="visible"/>
                                      </p:to>
                                    </p:set>
                                    <p:animEffect transition="in" filter="fade">
                                      <p:cBhvr>
                                        <p:cTn id="58" dur="1000"/>
                                        <p:tgtEl>
                                          <p:spTgt spid="2">
                                            <p:txEl>
                                              <p:pRg st="9" end="9"/>
                                            </p:txEl>
                                          </p:spTgt>
                                        </p:tgtEl>
                                      </p:cBhvr>
                                    </p:animEffect>
                                    <p:anim calcmode="lin" valueType="num">
                                      <p:cBhvr>
                                        <p:cTn id="5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42" presetClass="entr" presetSubtype="0" fill="hold" nodeType="clickEffect">
                                  <p:stCondLst>
                                    <p:cond delay="0"/>
                                  </p:stCondLst>
                                  <p:childTnLst>
                                    <p:set>
                                      <p:cBhvr>
                                        <p:cTn id="64" dur="1" fill="hold">
                                          <p:stCondLst>
                                            <p:cond delay="0"/>
                                          </p:stCondLst>
                                        </p:cTn>
                                        <p:tgtEl>
                                          <p:spTgt spid="6"/>
                                        </p:tgtEl>
                                        <p:attrNameLst>
                                          <p:attrName>style.visibility</p:attrName>
                                        </p:attrNameLst>
                                      </p:cBhvr>
                                      <p:to>
                                        <p:strVal val="visible"/>
                                      </p:to>
                                    </p:set>
                                    <p:animEffect transition="in" filter="fade">
                                      <p:cBhvr>
                                        <p:cTn id="65" dur="1000"/>
                                        <p:tgtEl>
                                          <p:spTgt spid="6"/>
                                        </p:tgtEl>
                                      </p:cBhvr>
                                    </p:animEffect>
                                    <p:anim calcmode="lin" valueType="num">
                                      <p:cBhvr>
                                        <p:cTn id="66" dur="1000" fill="hold"/>
                                        <p:tgtEl>
                                          <p:spTgt spid="6"/>
                                        </p:tgtEl>
                                        <p:attrNameLst>
                                          <p:attrName>ppt_x</p:attrName>
                                        </p:attrNameLst>
                                      </p:cBhvr>
                                      <p:tavLst>
                                        <p:tav tm="0">
                                          <p:val>
                                            <p:strVal val="#ppt_x"/>
                                          </p:val>
                                        </p:tav>
                                        <p:tav tm="100000">
                                          <p:val>
                                            <p:strVal val="#ppt_x"/>
                                          </p:val>
                                        </p:tav>
                                      </p:tavLst>
                                    </p:anim>
                                    <p:anim calcmode="lin" valueType="num">
                                      <p:cBhvr>
                                        <p:cTn id="6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42" presetClass="entr" presetSubtype="0" fill="hold" grpId="0" nodeType="clickEffect">
                                  <p:stCondLst>
                                    <p:cond delay="0"/>
                                  </p:stCondLst>
                                  <p:childTnLst>
                                    <p:set>
                                      <p:cBhvr>
                                        <p:cTn id="71" dur="1" fill="hold">
                                          <p:stCondLst>
                                            <p:cond delay="0"/>
                                          </p:stCondLst>
                                        </p:cTn>
                                        <p:tgtEl>
                                          <p:spTgt spid="2">
                                            <p:txEl>
                                              <p:pRg st="12" end="12"/>
                                            </p:txEl>
                                          </p:spTgt>
                                        </p:tgtEl>
                                        <p:attrNameLst>
                                          <p:attrName>style.visibility</p:attrName>
                                        </p:attrNameLst>
                                      </p:cBhvr>
                                      <p:to>
                                        <p:strVal val="visible"/>
                                      </p:to>
                                    </p:set>
                                    <p:animEffect transition="in" filter="fade">
                                      <p:cBhvr>
                                        <p:cTn id="72" dur="1000"/>
                                        <p:tgtEl>
                                          <p:spTgt spid="2">
                                            <p:txEl>
                                              <p:pRg st="12" end="12"/>
                                            </p:txEl>
                                          </p:spTgt>
                                        </p:tgtEl>
                                      </p:cBhvr>
                                    </p:animEffect>
                                    <p:anim calcmode="lin" valueType="num">
                                      <p:cBhvr>
                                        <p:cTn id="73"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74"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2">
                                            <p:txEl>
                                              <p:pRg st="13" end="13"/>
                                            </p:txEl>
                                          </p:spTgt>
                                        </p:tgtEl>
                                        <p:attrNameLst>
                                          <p:attrName>style.visibility</p:attrName>
                                        </p:attrNameLst>
                                      </p:cBhvr>
                                      <p:to>
                                        <p:strVal val="visible"/>
                                      </p:to>
                                    </p:set>
                                    <p:animEffect transition="in" filter="fade">
                                      <p:cBhvr>
                                        <p:cTn id="77" dur="1000"/>
                                        <p:tgtEl>
                                          <p:spTgt spid="2">
                                            <p:txEl>
                                              <p:pRg st="13" end="13"/>
                                            </p:txEl>
                                          </p:spTgt>
                                        </p:tgtEl>
                                      </p:cBhvr>
                                    </p:animEffect>
                                    <p:anim calcmode="lin" valueType="num">
                                      <p:cBhvr>
                                        <p:cTn id="78"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79" dur="1000" fill="hold"/>
                                        <p:tgtEl>
                                          <p:spTgt spid="2">
                                            <p:txEl>
                                              <p:pRg st="13" end="1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8096" y="1628800"/>
            <a:ext cx="8385904" cy="4511526"/>
          </a:xfrm>
        </p:spPr>
        <p:txBody>
          <a:bodyPr>
            <a:noAutofit/>
          </a:bodyPr>
          <a:lstStyle/>
          <a:p>
            <a:pPr marL="577850"/>
            <a:r>
              <a:rPr lang="en-US" sz="2000" b="1" dirty="0"/>
              <a:t>STAAR Performance</a:t>
            </a:r>
          </a:p>
          <a:p>
            <a:pPr marL="1089025" lvl="1">
              <a:lnSpc>
                <a:spcPct val="120000"/>
              </a:lnSpc>
              <a:spcBef>
                <a:spcPts val="300"/>
              </a:spcBef>
            </a:pPr>
            <a:endParaRPr lang="en-US" sz="1600" dirty="0"/>
          </a:p>
          <a:p>
            <a:pPr marL="1487488" lvl="2" indent="-457200">
              <a:lnSpc>
                <a:spcPct val="120000"/>
              </a:lnSpc>
            </a:pPr>
            <a:endParaRPr lang="en-US" sz="1400" dirty="0"/>
          </a:p>
          <a:p>
            <a:pPr marL="1487488" lvl="2" indent="-457200">
              <a:lnSpc>
                <a:spcPct val="120000"/>
              </a:lnSpc>
            </a:pPr>
            <a:endParaRPr lang="en-US" sz="1400" dirty="0"/>
          </a:p>
          <a:p>
            <a:pPr marL="0" indent="0">
              <a:buNone/>
            </a:pPr>
            <a:endParaRPr lang="en-US" sz="1800" dirty="0"/>
          </a:p>
        </p:txBody>
      </p:sp>
      <p:sp>
        <p:nvSpPr>
          <p:cNvPr id="3" name="Title 2"/>
          <p:cNvSpPr>
            <a:spLocks noGrp="1"/>
          </p:cNvSpPr>
          <p:nvPr>
            <p:ph type="title"/>
          </p:nvPr>
        </p:nvSpPr>
        <p:spPr>
          <a:xfrm>
            <a:off x="216025" y="951100"/>
            <a:ext cx="8676456" cy="792088"/>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12</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pic>
        <p:nvPicPr>
          <p:cNvPr id="4" name="Picture 3"/>
          <p:cNvPicPr>
            <a:picLocks noChangeAspect="1"/>
          </p:cNvPicPr>
          <p:nvPr/>
        </p:nvPicPr>
        <p:blipFill rotWithShape="1">
          <a:blip r:embed="rId2"/>
          <a:srcRect l="1382" r="2764"/>
          <a:stretch/>
        </p:blipFill>
        <p:spPr>
          <a:xfrm>
            <a:off x="35496" y="2162264"/>
            <a:ext cx="9017020" cy="3168352"/>
          </a:xfrm>
          <a:prstGeom prst="rect">
            <a:avLst/>
          </a:prstGeom>
          <a:ln>
            <a:solidFill>
              <a:schemeClr val="bg1">
                <a:lumMod val="65000"/>
              </a:schemeClr>
            </a:solidFill>
          </a:ln>
        </p:spPr>
      </p:pic>
      <p:pic>
        <p:nvPicPr>
          <p:cNvPr id="102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1888" y="202209"/>
            <a:ext cx="1643015" cy="1621205"/>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40833F87-C9D4-4F8A-A778-F284A8FF34AD}"/>
              </a:ext>
            </a:extLst>
          </p:cNvPr>
          <p:cNvSpPr/>
          <p:nvPr/>
        </p:nvSpPr>
        <p:spPr>
          <a:xfrm>
            <a:off x="485173" y="3861048"/>
            <a:ext cx="8407308" cy="216023"/>
          </a:xfrm>
          <a:prstGeom prst="rect">
            <a:avLst/>
          </a:prstGeom>
          <a:solidFill>
            <a:srgbClr val="80008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blip>
          <a:srcRect l="29479" t="38028" r="27788" b="38230"/>
          <a:stretch/>
        </p:blipFill>
        <p:spPr>
          <a:xfrm rot="19048681">
            <a:off x="-76513" y="2778597"/>
            <a:ext cx="2955896" cy="615302"/>
          </a:xfrm>
          <a:prstGeom prst="rect">
            <a:avLst/>
          </a:prstGeom>
        </p:spPr>
      </p:pic>
      <p:sp>
        <p:nvSpPr>
          <p:cNvPr id="12" name="Rectangle 11">
            <a:extLst>
              <a:ext uri="{FF2B5EF4-FFF2-40B4-BE49-F238E27FC236}">
                <a16:creationId xmlns:a16="http://schemas.microsoft.com/office/drawing/2014/main" id="{40833F87-C9D4-4F8A-A778-F284A8FF34AD}"/>
              </a:ext>
            </a:extLst>
          </p:cNvPr>
          <p:cNvSpPr/>
          <p:nvPr/>
        </p:nvSpPr>
        <p:spPr>
          <a:xfrm>
            <a:off x="485173" y="4075248"/>
            <a:ext cx="8407308" cy="216023"/>
          </a:xfrm>
          <a:prstGeom prst="rect">
            <a:avLst/>
          </a:prstGeom>
          <a:solidFill>
            <a:srgbClr val="035EA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panose="020F0502020204030204"/>
            </a:endParaRPr>
          </a:p>
        </p:txBody>
      </p:sp>
      <p:pic>
        <p:nvPicPr>
          <p:cNvPr id="13" name="Picture 12">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1">
                <a:tint val="45000"/>
                <a:satMod val="400000"/>
              </a:schemeClr>
            </a:duotone>
          </a:blip>
          <a:srcRect l="29479" t="38028" r="27788" b="38230"/>
          <a:stretch/>
        </p:blipFill>
        <p:spPr>
          <a:xfrm rot="19048681">
            <a:off x="-24982" y="3028970"/>
            <a:ext cx="2955896" cy="615302"/>
          </a:xfrm>
          <a:prstGeom prst="rect">
            <a:avLst/>
          </a:prstGeom>
        </p:spPr>
      </p:pic>
      <p:sp>
        <p:nvSpPr>
          <p:cNvPr id="14" name="Rectangle 13">
            <a:extLst>
              <a:ext uri="{FF2B5EF4-FFF2-40B4-BE49-F238E27FC236}">
                <a16:creationId xmlns:a16="http://schemas.microsoft.com/office/drawing/2014/main" id="{40833F87-C9D4-4F8A-A778-F284A8FF34AD}"/>
              </a:ext>
            </a:extLst>
          </p:cNvPr>
          <p:cNvSpPr/>
          <p:nvPr/>
        </p:nvSpPr>
        <p:spPr>
          <a:xfrm>
            <a:off x="485173" y="4291271"/>
            <a:ext cx="8407308" cy="216023"/>
          </a:xfrm>
          <a:prstGeom prst="rect">
            <a:avLst/>
          </a:prstGeom>
          <a:solidFill>
            <a:srgbClr val="00B05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panose="020F0502020204030204"/>
            </a:endParaRPr>
          </a:p>
        </p:txBody>
      </p:sp>
      <p:pic>
        <p:nvPicPr>
          <p:cNvPr id="16" name="Picture 15">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6">
                <a:tint val="45000"/>
                <a:satMod val="400000"/>
              </a:schemeClr>
            </a:duotone>
          </a:blip>
          <a:srcRect l="29479" t="38028" r="27788" b="38230"/>
          <a:stretch/>
        </p:blipFill>
        <p:spPr>
          <a:xfrm rot="19048681">
            <a:off x="-24981" y="3288581"/>
            <a:ext cx="2955896" cy="615302"/>
          </a:xfrm>
          <a:prstGeom prst="rect">
            <a:avLst/>
          </a:prstGeom>
        </p:spPr>
      </p:pic>
      <p:sp>
        <p:nvSpPr>
          <p:cNvPr id="17" name="Rectangle 16">
            <a:extLst>
              <a:ext uri="{FF2B5EF4-FFF2-40B4-BE49-F238E27FC236}">
                <a16:creationId xmlns:a16="http://schemas.microsoft.com/office/drawing/2014/main" id="{40833F87-C9D4-4F8A-A778-F284A8FF34AD}"/>
              </a:ext>
            </a:extLst>
          </p:cNvPr>
          <p:cNvSpPr/>
          <p:nvPr/>
        </p:nvSpPr>
        <p:spPr>
          <a:xfrm>
            <a:off x="485173" y="4610869"/>
            <a:ext cx="8407308" cy="216023"/>
          </a:xfrm>
          <a:prstGeom prst="rect">
            <a:avLst/>
          </a:prstGeom>
          <a:solidFill>
            <a:srgbClr val="80008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0833F87-C9D4-4F8A-A778-F284A8FF34AD}"/>
              </a:ext>
            </a:extLst>
          </p:cNvPr>
          <p:cNvSpPr/>
          <p:nvPr/>
        </p:nvSpPr>
        <p:spPr>
          <a:xfrm>
            <a:off x="485173" y="4825069"/>
            <a:ext cx="8407308" cy="216023"/>
          </a:xfrm>
          <a:prstGeom prst="rect">
            <a:avLst/>
          </a:prstGeom>
          <a:solidFill>
            <a:srgbClr val="035EA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panose="020F0502020204030204"/>
            </a:endParaRPr>
          </a:p>
        </p:txBody>
      </p:sp>
      <p:sp>
        <p:nvSpPr>
          <p:cNvPr id="19" name="Rectangle 18">
            <a:extLst>
              <a:ext uri="{FF2B5EF4-FFF2-40B4-BE49-F238E27FC236}">
                <a16:creationId xmlns:a16="http://schemas.microsoft.com/office/drawing/2014/main" id="{40833F87-C9D4-4F8A-A778-F284A8FF34AD}"/>
              </a:ext>
            </a:extLst>
          </p:cNvPr>
          <p:cNvSpPr/>
          <p:nvPr/>
        </p:nvSpPr>
        <p:spPr>
          <a:xfrm>
            <a:off x="485173" y="5041092"/>
            <a:ext cx="8407308" cy="216023"/>
          </a:xfrm>
          <a:prstGeom prst="rect">
            <a:avLst/>
          </a:prstGeom>
          <a:solidFill>
            <a:srgbClr val="00B05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dirty="0">
              <a:solidFill>
                <a:prstClr val="white"/>
              </a:solidFill>
              <a:latin typeface="Calibri" panose="020F0502020204030204"/>
            </a:endParaRPr>
          </a:p>
        </p:txBody>
      </p:sp>
    </p:spTree>
    <p:extLst>
      <p:ext uri="{BB962C8B-B14F-4D97-AF65-F5344CB8AC3E}">
        <p14:creationId xmlns:p14="http://schemas.microsoft.com/office/powerpoint/2010/main" val="110638304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wipe(left)">
                                      <p:cBhvr>
                                        <p:cTn id="14" dur="1500"/>
                                        <p:tgtEl>
                                          <p:spTgt spid="10"/>
                                        </p:tgtEl>
                                      </p:cBhvr>
                                    </p:animEffect>
                                  </p:childTnLst>
                                </p:cTn>
                              </p:par>
                              <p:par>
                                <p:cTn id="15" presetID="6" presetClass="entr" presetSubtype="32"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out)">
                                      <p:cBhvr>
                                        <p:cTn id="17" dur="1000"/>
                                        <p:tgtEl>
                                          <p:spTgt spid="11"/>
                                        </p:tgtEl>
                                      </p:cBhvr>
                                    </p:animEffect>
                                  </p:childTnLst>
                                </p:cTn>
                              </p:par>
                              <p:par>
                                <p:cTn id="18" presetID="42" presetClass="path" presetSubtype="0" accel="50000" decel="50000" fill="hold" nodeType="withEffect">
                                  <p:stCondLst>
                                    <p:cond delay="250"/>
                                  </p:stCondLst>
                                  <p:childTnLst>
                                    <p:animMotion origin="layout" path="M 0.00017 0.0081 L 0.77656 0.0088 " pathEditMode="relative" rAng="0" ptsTypes="AA">
                                      <p:cBhvr>
                                        <p:cTn id="19" dur="2000" fill="hold"/>
                                        <p:tgtEl>
                                          <p:spTgt spid="11"/>
                                        </p:tgtEl>
                                        <p:attrNameLst>
                                          <p:attrName>ppt_x</p:attrName>
                                          <p:attrName>ppt_y</p:attrName>
                                        </p:attrNameLst>
                                      </p:cBhvr>
                                      <p:rCtr x="38819" y="23"/>
                                    </p:animMotion>
                                  </p:childTnLst>
                                </p:cTn>
                              </p:par>
                            </p:childTnLst>
                          </p:cTn>
                        </p:par>
                        <p:par>
                          <p:cTn id="20" fill="hold">
                            <p:stCondLst>
                              <p:cond delay="2250"/>
                            </p:stCondLst>
                            <p:childTnLst>
                              <p:par>
                                <p:cTn id="21" presetID="10" presetClass="exit" presetSubtype="0" fill="hold" nodeType="afterEffect">
                                  <p:stCondLst>
                                    <p:cond delay="250"/>
                                  </p:stCondLst>
                                  <p:childTnLst>
                                    <p:animEffect transition="out" filter="fade">
                                      <p:cBhvr>
                                        <p:cTn id="22" dur="500"/>
                                        <p:tgtEl>
                                          <p:spTgt spid="11"/>
                                        </p:tgtEl>
                                      </p:cBhvr>
                                    </p:animEffect>
                                    <p:set>
                                      <p:cBhvr>
                                        <p:cTn id="23" dur="1" fill="hold">
                                          <p:stCondLst>
                                            <p:cond delay="499"/>
                                          </p:stCondLst>
                                        </p:cTn>
                                        <p:tgtEl>
                                          <p:spTgt spid="11"/>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ipe(left)">
                                      <p:cBhvr>
                                        <p:cTn id="28" dur="1500"/>
                                        <p:tgtEl>
                                          <p:spTgt spid="12"/>
                                        </p:tgtEl>
                                      </p:cBhvr>
                                    </p:animEffect>
                                  </p:childTnLst>
                                </p:cTn>
                              </p:par>
                              <p:par>
                                <p:cTn id="29" presetID="6" presetClass="entr" presetSubtype="32" fill="hold"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circle(out)">
                                      <p:cBhvr>
                                        <p:cTn id="31" dur="1000"/>
                                        <p:tgtEl>
                                          <p:spTgt spid="13"/>
                                        </p:tgtEl>
                                      </p:cBhvr>
                                    </p:animEffect>
                                  </p:childTnLst>
                                </p:cTn>
                              </p:par>
                              <p:par>
                                <p:cTn id="32" presetID="42" presetClass="path" presetSubtype="0" accel="50000" decel="50000" fill="hold" nodeType="withEffect">
                                  <p:stCondLst>
                                    <p:cond delay="0"/>
                                  </p:stCondLst>
                                  <p:childTnLst>
                                    <p:animMotion origin="layout" path="M -4.16667E-6 -4.07407E-6 L 0.77657 0.0088 " pathEditMode="relative" rAng="0" ptsTypes="AA">
                                      <p:cBhvr>
                                        <p:cTn id="33" dur="2000" fill="hold"/>
                                        <p:tgtEl>
                                          <p:spTgt spid="13"/>
                                        </p:tgtEl>
                                        <p:attrNameLst>
                                          <p:attrName>ppt_x</p:attrName>
                                          <p:attrName>ppt_y</p:attrName>
                                        </p:attrNameLst>
                                      </p:cBhvr>
                                      <p:rCtr x="38819" y="440"/>
                                    </p:animMotion>
                                  </p:childTnLst>
                                </p:cTn>
                              </p:par>
                            </p:childTnLst>
                          </p:cTn>
                        </p:par>
                        <p:par>
                          <p:cTn id="34" fill="hold">
                            <p:stCondLst>
                              <p:cond delay="2000"/>
                            </p:stCondLst>
                            <p:childTnLst>
                              <p:par>
                                <p:cTn id="35" presetID="10" presetClass="exit" presetSubtype="0" fill="hold" nodeType="afterEffect">
                                  <p:stCondLst>
                                    <p:cond delay="25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left)">
                                      <p:cBhvr>
                                        <p:cTn id="42" dur="1500"/>
                                        <p:tgtEl>
                                          <p:spTgt spid="14"/>
                                        </p:tgtEl>
                                      </p:cBhvr>
                                    </p:animEffect>
                                  </p:childTnLst>
                                </p:cTn>
                              </p:par>
                              <p:par>
                                <p:cTn id="43" presetID="6" presetClass="entr" presetSubtype="32"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circle(out)">
                                      <p:cBhvr>
                                        <p:cTn id="45" dur="1000"/>
                                        <p:tgtEl>
                                          <p:spTgt spid="16"/>
                                        </p:tgtEl>
                                      </p:cBhvr>
                                    </p:animEffect>
                                  </p:childTnLst>
                                </p:cTn>
                              </p:par>
                              <p:par>
                                <p:cTn id="46" presetID="42" presetClass="path" presetSubtype="0" accel="50000" decel="50000" fill="hold" nodeType="withEffect">
                                  <p:stCondLst>
                                    <p:cond delay="0"/>
                                  </p:stCondLst>
                                  <p:childTnLst>
                                    <p:animMotion origin="layout" path="M -4.16667E-6 4.44444E-6 L 0.77657 0.00879 " pathEditMode="relative" rAng="0" ptsTypes="AA">
                                      <p:cBhvr>
                                        <p:cTn id="47" dur="2000" fill="hold"/>
                                        <p:tgtEl>
                                          <p:spTgt spid="16"/>
                                        </p:tgtEl>
                                        <p:attrNameLst>
                                          <p:attrName>ppt_x</p:attrName>
                                          <p:attrName>ppt_y</p:attrName>
                                        </p:attrNameLst>
                                      </p:cBhvr>
                                      <p:rCtr x="38819" y="440"/>
                                    </p:animMotion>
                                  </p:childTnLst>
                                </p:cTn>
                              </p:par>
                            </p:childTnLst>
                          </p:cTn>
                        </p:par>
                        <p:par>
                          <p:cTn id="48" fill="hold">
                            <p:stCondLst>
                              <p:cond delay="2000"/>
                            </p:stCondLst>
                            <p:childTnLst>
                              <p:par>
                                <p:cTn id="49" presetID="10" presetClass="exit" presetSubtype="0" fill="hold" nodeType="afterEffect">
                                  <p:stCondLst>
                                    <p:cond delay="250"/>
                                  </p:stCondLst>
                                  <p:childTnLst>
                                    <p:animEffect transition="out" filter="fade">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wipe(left)">
                                      <p:cBhvr>
                                        <p:cTn id="56" dur="1500"/>
                                        <p:tgtEl>
                                          <p:spTgt spid="17"/>
                                        </p:tgtEl>
                                      </p:cBhvr>
                                    </p:animEffect>
                                  </p:childTnLst>
                                </p:cTn>
                              </p:par>
                            </p:childTnLst>
                          </p:cTn>
                        </p:par>
                      </p:childTnLst>
                    </p:cTn>
                  </p:par>
                  <p:par>
                    <p:cTn id="57" fill="hold">
                      <p:stCondLst>
                        <p:cond delay="indefinite"/>
                      </p:stCondLst>
                      <p:childTnLst>
                        <p:par>
                          <p:cTn id="58" fill="hold">
                            <p:stCondLst>
                              <p:cond delay="0"/>
                            </p:stCondLst>
                            <p:childTnLst>
                              <p:par>
                                <p:cTn id="59" presetID="22" presetClass="entr" presetSubtype="8" fill="hold" grpId="0" nodeType="click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wipe(left)">
                                      <p:cBhvr>
                                        <p:cTn id="61" dur="1500"/>
                                        <p:tgtEl>
                                          <p:spTgt spid="18"/>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wipe(left)">
                                      <p:cBhvr>
                                        <p:cTn id="66" dur="1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10" grpId="0" animBg="1"/>
      <p:bldP spid="12" grpId="0" animBg="1"/>
      <p:bldP spid="14" grpId="0" animBg="1"/>
      <p:bldP spid="17" grpId="0" animBg="1"/>
      <p:bldP spid="18" grpId="0" animBg="1"/>
      <p:bldP spid="1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3608" y="1700808"/>
            <a:ext cx="7954484" cy="4439518"/>
          </a:xfrm>
        </p:spPr>
        <p:txBody>
          <a:bodyPr>
            <a:noAutofit/>
          </a:bodyPr>
          <a:lstStyle/>
          <a:p>
            <a:pPr marL="577850"/>
            <a:r>
              <a:rPr lang="en-US" sz="2000" dirty="0"/>
              <a:t>School Progress – Academic Growth</a:t>
            </a:r>
          </a:p>
          <a:p>
            <a:pPr marL="577850"/>
            <a:r>
              <a:rPr lang="en-US" sz="2000" dirty="0"/>
              <a:t>Performance of Prior Year Non-Proficient Students</a:t>
            </a:r>
          </a:p>
          <a:p>
            <a:pPr marL="577850"/>
            <a:r>
              <a:rPr lang="en-US" sz="2000" dirty="0"/>
              <a:t>Student Success Initiative Performance</a:t>
            </a:r>
          </a:p>
          <a:p>
            <a:pPr marL="577850"/>
            <a:r>
              <a:rPr lang="en-US" sz="2000" dirty="0"/>
              <a:t>Bilingual Education/English as a Second Language Performance Measures</a:t>
            </a:r>
          </a:p>
          <a:p>
            <a:pPr lvl="1"/>
            <a:r>
              <a:rPr lang="en-US" sz="1400" dirty="0"/>
              <a:t>Shows performance (based on program instructional models) for students identified as </a:t>
            </a:r>
            <a:r>
              <a:rPr lang="en-US" sz="1400" b="1" dirty="0"/>
              <a:t>current ELs in the 2017-18 school year</a:t>
            </a:r>
          </a:p>
          <a:p>
            <a:pPr lvl="2"/>
            <a:r>
              <a:rPr lang="en-US" sz="1200" dirty="0"/>
              <a:t>ELs receiving various models of Bilingual Education services</a:t>
            </a:r>
          </a:p>
          <a:p>
            <a:pPr lvl="2"/>
            <a:r>
              <a:rPr lang="en-US" sz="1200" dirty="0"/>
              <a:t>ELs receiving various models of ESL services</a:t>
            </a:r>
          </a:p>
          <a:p>
            <a:pPr lvl="2"/>
            <a:r>
              <a:rPr lang="en-US" sz="1200" dirty="0"/>
              <a:t>ELs receiving No Services</a:t>
            </a:r>
          </a:p>
          <a:p>
            <a:pPr lvl="2"/>
            <a:r>
              <a:rPr lang="en-US" sz="1200" dirty="0"/>
              <a:t>ELs receiving Services</a:t>
            </a:r>
          </a:p>
          <a:p>
            <a:pPr lvl="2"/>
            <a:r>
              <a:rPr lang="en-US" sz="1200" dirty="0"/>
              <a:t>Total Current ELs</a:t>
            </a:r>
            <a:endParaRPr lang="en-US" sz="2000" dirty="0"/>
          </a:p>
        </p:txBody>
      </p:sp>
      <p:sp>
        <p:nvSpPr>
          <p:cNvPr id="3" name="Title 2"/>
          <p:cNvSpPr>
            <a:spLocks noGrp="1"/>
          </p:cNvSpPr>
          <p:nvPr>
            <p:ph type="title"/>
          </p:nvPr>
        </p:nvSpPr>
        <p:spPr>
          <a:xfrm>
            <a:off x="395536" y="980727"/>
            <a:ext cx="8676456" cy="792088"/>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13</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179512" y="44624"/>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111692791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xEl>
                                              <p:pRg st="3" end="3"/>
                                            </p:txEl>
                                          </p:spTgt>
                                        </p:tgtEl>
                                        <p:attrNameLst>
                                          <p:attrName>style.visibility</p:attrName>
                                        </p:attrNameLst>
                                      </p:cBhvr>
                                      <p:to>
                                        <p:strVal val="visible"/>
                                      </p:to>
                                    </p:set>
                                    <p:animEffect transition="in" filter="fade">
                                      <p:cBhvr>
                                        <p:cTn id="28" dur="1000"/>
                                        <p:tgtEl>
                                          <p:spTgt spid="2">
                                            <p:txEl>
                                              <p:pRg st="3" end="3"/>
                                            </p:txEl>
                                          </p:spTgt>
                                        </p:tgtEl>
                                      </p:cBhvr>
                                    </p:animEffect>
                                    <p:anim calcmode="lin" valueType="num">
                                      <p:cBhvr>
                                        <p:cTn id="29"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2">
                                            <p:txEl>
                                              <p:pRg st="4" end="4"/>
                                            </p:txEl>
                                          </p:spTgt>
                                        </p:tgtEl>
                                        <p:attrNameLst>
                                          <p:attrName>style.visibility</p:attrName>
                                        </p:attrNameLst>
                                      </p:cBhvr>
                                      <p:to>
                                        <p:strVal val="visible"/>
                                      </p:to>
                                    </p:set>
                                    <p:animEffect transition="in" filter="fade">
                                      <p:cBhvr>
                                        <p:cTn id="35" dur="1000"/>
                                        <p:tgtEl>
                                          <p:spTgt spid="2">
                                            <p:txEl>
                                              <p:pRg st="4" end="4"/>
                                            </p:txEl>
                                          </p:spTgt>
                                        </p:tgtEl>
                                      </p:cBhvr>
                                    </p:animEffect>
                                    <p:anim calcmode="lin" valueType="num">
                                      <p:cBhvr>
                                        <p:cTn id="36"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
                                            <p:txEl>
                                              <p:pRg st="5" end="5"/>
                                            </p:txEl>
                                          </p:spTgt>
                                        </p:tgtEl>
                                        <p:attrNameLst>
                                          <p:attrName>style.visibility</p:attrName>
                                        </p:attrNameLst>
                                      </p:cBhvr>
                                      <p:to>
                                        <p:strVal val="visible"/>
                                      </p:to>
                                    </p:set>
                                    <p:animEffect transition="in" filter="fade">
                                      <p:cBhvr>
                                        <p:cTn id="40" dur="1000"/>
                                        <p:tgtEl>
                                          <p:spTgt spid="2">
                                            <p:txEl>
                                              <p:pRg st="5" end="5"/>
                                            </p:txEl>
                                          </p:spTgt>
                                        </p:tgtEl>
                                      </p:cBhvr>
                                    </p:animEffect>
                                    <p:anim calcmode="lin" valueType="num">
                                      <p:cBhvr>
                                        <p:cTn id="41"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2" dur="1000" fill="hold"/>
                                        <p:tgtEl>
                                          <p:spTgt spid="2">
                                            <p:txEl>
                                              <p:pRg st="5" end="5"/>
                                            </p:txEl>
                                          </p:spTgt>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
                                            <p:txEl>
                                              <p:pRg st="6" end="6"/>
                                            </p:txEl>
                                          </p:spTgt>
                                        </p:tgtEl>
                                        <p:attrNameLst>
                                          <p:attrName>style.visibility</p:attrName>
                                        </p:attrNameLst>
                                      </p:cBhvr>
                                      <p:to>
                                        <p:strVal val="visible"/>
                                      </p:to>
                                    </p:set>
                                    <p:animEffect transition="in" filter="fade">
                                      <p:cBhvr>
                                        <p:cTn id="45" dur="1000"/>
                                        <p:tgtEl>
                                          <p:spTgt spid="2">
                                            <p:txEl>
                                              <p:pRg st="6" end="6"/>
                                            </p:txEl>
                                          </p:spTgt>
                                        </p:tgtEl>
                                      </p:cBhvr>
                                    </p:animEffect>
                                    <p:anim calcmode="lin" valueType="num">
                                      <p:cBhvr>
                                        <p:cTn id="4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7"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
                                            <p:txEl>
                                              <p:pRg st="7" end="7"/>
                                            </p:txEl>
                                          </p:spTgt>
                                        </p:tgtEl>
                                        <p:attrNameLst>
                                          <p:attrName>style.visibility</p:attrName>
                                        </p:attrNameLst>
                                      </p:cBhvr>
                                      <p:to>
                                        <p:strVal val="visible"/>
                                      </p:to>
                                    </p:set>
                                    <p:animEffect transition="in" filter="fade">
                                      <p:cBhvr>
                                        <p:cTn id="50" dur="1000"/>
                                        <p:tgtEl>
                                          <p:spTgt spid="2">
                                            <p:txEl>
                                              <p:pRg st="7" end="7"/>
                                            </p:txEl>
                                          </p:spTgt>
                                        </p:tgtEl>
                                      </p:cBhvr>
                                    </p:animEffect>
                                    <p:anim calcmode="lin" valueType="num">
                                      <p:cBhvr>
                                        <p:cTn id="51"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2" dur="1000" fill="hold"/>
                                        <p:tgtEl>
                                          <p:spTgt spid="2">
                                            <p:txEl>
                                              <p:pRg st="7" end="7"/>
                                            </p:txEl>
                                          </p:spTgt>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
                                            <p:txEl>
                                              <p:pRg st="8" end="8"/>
                                            </p:txEl>
                                          </p:spTgt>
                                        </p:tgtEl>
                                        <p:attrNameLst>
                                          <p:attrName>style.visibility</p:attrName>
                                        </p:attrNameLst>
                                      </p:cBhvr>
                                      <p:to>
                                        <p:strVal val="visible"/>
                                      </p:to>
                                    </p:set>
                                    <p:animEffect transition="in" filter="fade">
                                      <p:cBhvr>
                                        <p:cTn id="55" dur="1000"/>
                                        <p:tgtEl>
                                          <p:spTgt spid="2">
                                            <p:txEl>
                                              <p:pRg st="8" end="8"/>
                                            </p:txEl>
                                          </p:spTgt>
                                        </p:tgtEl>
                                      </p:cBhvr>
                                    </p:animEffect>
                                    <p:anim calcmode="lin" valueType="num">
                                      <p:cBhvr>
                                        <p:cTn id="56"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7"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
                                            <p:txEl>
                                              <p:pRg st="9" end="9"/>
                                            </p:txEl>
                                          </p:spTgt>
                                        </p:tgtEl>
                                        <p:attrNameLst>
                                          <p:attrName>style.visibility</p:attrName>
                                        </p:attrNameLst>
                                      </p:cBhvr>
                                      <p:to>
                                        <p:strVal val="visible"/>
                                      </p:to>
                                    </p:set>
                                    <p:animEffect transition="in" filter="fade">
                                      <p:cBhvr>
                                        <p:cTn id="60" dur="1000"/>
                                        <p:tgtEl>
                                          <p:spTgt spid="2">
                                            <p:txEl>
                                              <p:pRg st="9" end="9"/>
                                            </p:txEl>
                                          </p:spTgt>
                                        </p:tgtEl>
                                      </p:cBhvr>
                                    </p:animEffect>
                                    <p:anim calcmode="lin" valueType="num">
                                      <p:cBhvr>
                                        <p:cTn id="61"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2"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bldLvl="2"/>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5703" y="1197136"/>
            <a:ext cx="7954484" cy="4439518"/>
          </a:xfrm>
        </p:spPr>
        <p:txBody>
          <a:bodyPr>
            <a:noAutofit/>
          </a:bodyPr>
          <a:lstStyle/>
          <a:p>
            <a:pPr marL="577850"/>
            <a:r>
              <a:rPr lang="en-US" sz="2000" dirty="0"/>
              <a:t>School Progress – Academic </a:t>
            </a:r>
            <a:r>
              <a:rPr lang="en-US" sz="2000" dirty="0" smtClean="0"/>
              <a:t>Growth</a:t>
            </a:r>
            <a:endParaRPr lang="en-US" sz="2000" dirty="0"/>
          </a:p>
        </p:txBody>
      </p:sp>
      <p:sp>
        <p:nvSpPr>
          <p:cNvPr id="3" name="Title 2"/>
          <p:cNvSpPr>
            <a:spLocks noGrp="1"/>
          </p:cNvSpPr>
          <p:nvPr>
            <p:ph type="title"/>
          </p:nvPr>
        </p:nvSpPr>
        <p:spPr>
          <a:xfrm>
            <a:off x="467544" y="620688"/>
            <a:ext cx="8676456" cy="792088"/>
          </a:xfrm>
        </p:spPr>
        <p:txBody>
          <a:bodyPr vert="horz" lIns="0" tIns="45720" rIns="91440" bIns="45720" rtlCol="0" anchor="ctr">
            <a:normAutofit/>
          </a:bodyPr>
          <a:lstStyle/>
          <a:p>
            <a:r>
              <a:rPr lang="en-US" sz="28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14</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179512" y="-17140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200" dirty="0">
                <a:solidFill>
                  <a:schemeClr val="tx1">
                    <a:lumMod val="65000"/>
                    <a:lumOff val="35000"/>
                  </a:schemeClr>
                </a:solidFill>
                <a:latin typeface="Century Gothic" panose="020B0502020202020204" pitchFamily="34" charset="0"/>
              </a:rPr>
              <a:t>2017-18 Annual Report</a:t>
            </a:r>
          </a:p>
        </p:txBody>
      </p:sp>
      <p:pic>
        <p:nvPicPr>
          <p:cNvPr id="4" name="Picture 3"/>
          <p:cNvPicPr>
            <a:picLocks noChangeAspect="1"/>
          </p:cNvPicPr>
          <p:nvPr/>
        </p:nvPicPr>
        <p:blipFill>
          <a:blip r:embed="rId2"/>
          <a:stretch>
            <a:fillRect/>
          </a:stretch>
        </p:blipFill>
        <p:spPr>
          <a:xfrm>
            <a:off x="20705" y="1700808"/>
            <a:ext cx="9087799" cy="4233618"/>
          </a:xfrm>
          <a:prstGeom prst="rect">
            <a:avLst/>
          </a:prstGeom>
          <a:ln>
            <a:solidFill>
              <a:schemeClr val="bg1">
                <a:lumMod val="65000"/>
              </a:schemeClr>
            </a:solidFill>
          </a:ln>
        </p:spPr>
      </p:pic>
      <p:pic>
        <p:nvPicPr>
          <p:cNvPr id="7"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2870" y="125668"/>
            <a:ext cx="1368957" cy="13507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0833F87-C9D4-4F8A-A778-F284A8FF34AD}"/>
              </a:ext>
            </a:extLst>
          </p:cNvPr>
          <p:cNvSpPr/>
          <p:nvPr/>
        </p:nvSpPr>
        <p:spPr>
          <a:xfrm>
            <a:off x="360950" y="3429000"/>
            <a:ext cx="8407308" cy="14401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360950" y="3561821"/>
            <a:ext cx="8407308" cy="144016"/>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40833F87-C9D4-4F8A-A778-F284A8FF34AD}"/>
              </a:ext>
            </a:extLst>
          </p:cNvPr>
          <p:cNvSpPr/>
          <p:nvPr/>
        </p:nvSpPr>
        <p:spPr>
          <a:xfrm>
            <a:off x="360950" y="3766682"/>
            <a:ext cx="8407308" cy="14401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40833F87-C9D4-4F8A-A778-F284A8FF34AD}"/>
              </a:ext>
            </a:extLst>
          </p:cNvPr>
          <p:cNvSpPr/>
          <p:nvPr/>
        </p:nvSpPr>
        <p:spPr>
          <a:xfrm>
            <a:off x="360950" y="3899503"/>
            <a:ext cx="8407308" cy="144016"/>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40833F87-C9D4-4F8A-A778-F284A8FF34AD}"/>
              </a:ext>
            </a:extLst>
          </p:cNvPr>
          <p:cNvSpPr/>
          <p:nvPr/>
        </p:nvSpPr>
        <p:spPr>
          <a:xfrm>
            <a:off x="360950" y="4103214"/>
            <a:ext cx="8407308" cy="14401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0833F87-C9D4-4F8A-A778-F284A8FF34AD}"/>
              </a:ext>
            </a:extLst>
          </p:cNvPr>
          <p:cNvSpPr/>
          <p:nvPr/>
        </p:nvSpPr>
        <p:spPr>
          <a:xfrm>
            <a:off x="360950" y="4236035"/>
            <a:ext cx="8407308" cy="144016"/>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40833F87-C9D4-4F8A-A778-F284A8FF34AD}"/>
              </a:ext>
            </a:extLst>
          </p:cNvPr>
          <p:cNvSpPr/>
          <p:nvPr/>
        </p:nvSpPr>
        <p:spPr>
          <a:xfrm>
            <a:off x="359883" y="4417295"/>
            <a:ext cx="8407308" cy="14401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40833F87-C9D4-4F8A-A778-F284A8FF34AD}"/>
              </a:ext>
            </a:extLst>
          </p:cNvPr>
          <p:cNvSpPr/>
          <p:nvPr/>
        </p:nvSpPr>
        <p:spPr>
          <a:xfrm>
            <a:off x="359883" y="4550116"/>
            <a:ext cx="8407308" cy="144016"/>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40833F87-C9D4-4F8A-A778-F284A8FF34AD}"/>
              </a:ext>
            </a:extLst>
          </p:cNvPr>
          <p:cNvSpPr/>
          <p:nvPr/>
        </p:nvSpPr>
        <p:spPr>
          <a:xfrm>
            <a:off x="359883" y="4744723"/>
            <a:ext cx="8407308" cy="14401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40833F87-C9D4-4F8A-A778-F284A8FF34AD}"/>
              </a:ext>
            </a:extLst>
          </p:cNvPr>
          <p:cNvSpPr/>
          <p:nvPr/>
        </p:nvSpPr>
        <p:spPr>
          <a:xfrm>
            <a:off x="359883" y="4877544"/>
            <a:ext cx="8407308" cy="144016"/>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40833F87-C9D4-4F8A-A778-F284A8FF34AD}"/>
              </a:ext>
            </a:extLst>
          </p:cNvPr>
          <p:cNvSpPr/>
          <p:nvPr/>
        </p:nvSpPr>
        <p:spPr>
          <a:xfrm>
            <a:off x="359883" y="5099886"/>
            <a:ext cx="8407308" cy="14401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0833F87-C9D4-4F8A-A778-F284A8FF34AD}"/>
              </a:ext>
            </a:extLst>
          </p:cNvPr>
          <p:cNvSpPr/>
          <p:nvPr/>
        </p:nvSpPr>
        <p:spPr>
          <a:xfrm>
            <a:off x="359883" y="5232707"/>
            <a:ext cx="8407308" cy="144016"/>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40833F87-C9D4-4F8A-A778-F284A8FF34AD}"/>
              </a:ext>
            </a:extLst>
          </p:cNvPr>
          <p:cNvSpPr/>
          <p:nvPr/>
        </p:nvSpPr>
        <p:spPr>
          <a:xfrm>
            <a:off x="359883" y="5540075"/>
            <a:ext cx="8407308" cy="14401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2" name="Rectangle 21">
            <a:extLst>
              <a:ext uri="{FF2B5EF4-FFF2-40B4-BE49-F238E27FC236}">
                <a16:creationId xmlns:a16="http://schemas.microsoft.com/office/drawing/2014/main" id="{40833F87-C9D4-4F8A-A778-F284A8FF34AD}"/>
              </a:ext>
            </a:extLst>
          </p:cNvPr>
          <p:cNvSpPr/>
          <p:nvPr/>
        </p:nvSpPr>
        <p:spPr>
          <a:xfrm>
            <a:off x="359883" y="5672896"/>
            <a:ext cx="8407308" cy="144016"/>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Rectangle 22">
            <a:extLst>
              <a:ext uri="{FF2B5EF4-FFF2-40B4-BE49-F238E27FC236}">
                <a16:creationId xmlns:a16="http://schemas.microsoft.com/office/drawing/2014/main" id="{40833F87-C9D4-4F8A-A778-F284A8FF34AD}"/>
              </a:ext>
            </a:extLst>
          </p:cNvPr>
          <p:cNvSpPr/>
          <p:nvPr/>
        </p:nvSpPr>
        <p:spPr>
          <a:xfrm>
            <a:off x="359883" y="5396059"/>
            <a:ext cx="8407308" cy="144016"/>
          </a:xfrm>
          <a:prstGeom prst="rect">
            <a:avLst/>
          </a:prstGeom>
          <a:solidFill>
            <a:schemeClr val="accent6">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4" name="Picture 23">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80740" y="2324409"/>
            <a:ext cx="2955896" cy="615302"/>
          </a:xfrm>
          <a:prstGeom prst="rect">
            <a:avLst/>
          </a:prstGeom>
        </p:spPr>
      </p:pic>
      <p:pic>
        <p:nvPicPr>
          <p:cNvPr id="25" name="Picture 24">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25534" y="2480750"/>
            <a:ext cx="2955896" cy="615302"/>
          </a:xfrm>
          <a:prstGeom prst="rect">
            <a:avLst/>
          </a:prstGeom>
        </p:spPr>
      </p:pic>
    </p:spTree>
    <p:extLst>
      <p:ext uri="{BB962C8B-B14F-4D97-AF65-F5344CB8AC3E}">
        <p14:creationId xmlns:p14="http://schemas.microsoft.com/office/powerpoint/2010/main" val="166309917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1500"/>
                                        <p:tgtEl>
                                          <p:spTgt spid="8"/>
                                        </p:tgtEl>
                                      </p:cBhvr>
                                    </p:animEffect>
                                  </p:childTnLst>
                                </p:cTn>
                              </p:par>
                              <p:par>
                                <p:cTn id="13" presetID="6" presetClass="entr" presetSubtype="32" fill="hold" nodeType="with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circle(out)">
                                      <p:cBhvr>
                                        <p:cTn id="15" dur="1000"/>
                                        <p:tgtEl>
                                          <p:spTgt spid="24"/>
                                        </p:tgtEl>
                                      </p:cBhvr>
                                    </p:animEffect>
                                  </p:childTnLst>
                                </p:cTn>
                              </p:par>
                              <p:par>
                                <p:cTn id="16" presetID="42" presetClass="path" presetSubtype="0" accel="50000" decel="50000" fill="hold" nodeType="withEffect">
                                  <p:stCondLst>
                                    <p:cond delay="250"/>
                                  </p:stCondLst>
                                  <p:childTnLst>
                                    <p:animMotion origin="layout" path="M 0.00017 0.0081 L 0.77656 0.00879 " pathEditMode="relative" rAng="0" ptsTypes="AA">
                                      <p:cBhvr>
                                        <p:cTn id="17" dur="2000" fill="hold"/>
                                        <p:tgtEl>
                                          <p:spTgt spid="24"/>
                                        </p:tgtEl>
                                        <p:attrNameLst>
                                          <p:attrName>ppt_x</p:attrName>
                                          <p:attrName>ppt_y</p:attrName>
                                        </p:attrNameLst>
                                      </p:cBhvr>
                                      <p:rCtr x="38819" y="23"/>
                                    </p:animMotion>
                                  </p:childTnLst>
                                </p:cTn>
                              </p:par>
                            </p:childTnLst>
                          </p:cTn>
                        </p:par>
                        <p:par>
                          <p:cTn id="18" fill="hold">
                            <p:stCondLst>
                              <p:cond delay="2250"/>
                            </p:stCondLst>
                            <p:childTnLst>
                              <p:par>
                                <p:cTn id="19" presetID="10" presetClass="exit" presetSubtype="0" fill="hold" nodeType="afterEffect">
                                  <p:stCondLst>
                                    <p:cond delay="250"/>
                                  </p:stCondLst>
                                  <p:childTnLst>
                                    <p:animEffect transition="out" filter="fade">
                                      <p:cBhvr>
                                        <p:cTn id="20" dur="500"/>
                                        <p:tgtEl>
                                          <p:spTgt spid="24"/>
                                        </p:tgtEl>
                                      </p:cBhvr>
                                    </p:animEffect>
                                    <p:set>
                                      <p:cBhvr>
                                        <p:cTn id="21" dur="1" fill="hold">
                                          <p:stCondLst>
                                            <p:cond delay="499"/>
                                          </p:stCondLst>
                                        </p:cTn>
                                        <p:tgtEl>
                                          <p:spTgt spid="24"/>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left)">
                                      <p:cBhvr>
                                        <p:cTn id="26" dur="1500"/>
                                        <p:tgtEl>
                                          <p:spTgt spid="10"/>
                                        </p:tgtEl>
                                      </p:cBhvr>
                                    </p:animEffect>
                                  </p:childTnLst>
                                </p:cTn>
                              </p:par>
                              <p:par>
                                <p:cTn id="27" presetID="6" presetClass="entr" presetSubtype="32" fill="hold" nodeType="with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circle(out)">
                                      <p:cBhvr>
                                        <p:cTn id="29" dur="1000"/>
                                        <p:tgtEl>
                                          <p:spTgt spid="25"/>
                                        </p:tgtEl>
                                      </p:cBhvr>
                                    </p:animEffect>
                                  </p:childTnLst>
                                </p:cTn>
                              </p:par>
                              <p:par>
                                <p:cTn id="30" presetID="42" presetClass="path" presetSubtype="0" accel="50000" decel="50000" fill="hold" nodeType="withEffect">
                                  <p:stCondLst>
                                    <p:cond delay="0"/>
                                  </p:stCondLst>
                                  <p:childTnLst>
                                    <p:animMotion origin="layout" path="M 3.33333E-6 -1.48148E-6 L 0.77656 0.0088 " pathEditMode="relative" rAng="0" ptsTypes="AA">
                                      <p:cBhvr>
                                        <p:cTn id="31" dur="2000" fill="hold"/>
                                        <p:tgtEl>
                                          <p:spTgt spid="25"/>
                                        </p:tgtEl>
                                        <p:attrNameLst>
                                          <p:attrName>ppt_x</p:attrName>
                                          <p:attrName>ppt_y</p:attrName>
                                        </p:attrNameLst>
                                      </p:cBhvr>
                                      <p:rCtr x="38819" y="440"/>
                                    </p:animMotion>
                                  </p:childTnLst>
                                </p:cTn>
                              </p:par>
                            </p:childTnLst>
                          </p:cTn>
                        </p:par>
                        <p:par>
                          <p:cTn id="32" fill="hold">
                            <p:stCondLst>
                              <p:cond delay="2000"/>
                            </p:stCondLst>
                            <p:childTnLst>
                              <p:par>
                                <p:cTn id="33" presetID="10" presetClass="exit" presetSubtype="0" fill="hold" nodeType="afterEffect">
                                  <p:stCondLst>
                                    <p:cond delay="250"/>
                                  </p:stCondLst>
                                  <p:childTnLst>
                                    <p:animEffect transition="out" filter="fade">
                                      <p:cBhvr>
                                        <p:cTn id="34" dur="500"/>
                                        <p:tgtEl>
                                          <p:spTgt spid="25"/>
                                        </p:tgtEl>
                                      </p:cBhvr>
                                    </p:animEffect>
                                    <p:set>
                                      <p:cBhvr>
                                        <p:cTn id="35" dur="1" fill="hold">
                                          <p:stCondLst>
                                            <p:cond delay="499"/>
                                          </p:stCondLst>
                                        </p:cTn>
                                        <p:tgtEl>
                                          <p:spTgt spid="25"/>
                                        </p:tgtEl>
                                        <p:attrNameLst>
                                          <p:attrName>style.visibility</p:attrName>
                                        </p:attrNameLst>
                                      </p:cBhvr>
                                      <p:to>
                                        <p:strVal val="hidden"/>
                                      </p:to>
                                    </p:set>
                                  </p:childTnLst>
                                </p:cTn>
                              </p:par>
                            </p:childTnLst>
                          </p:cTn>
                        </p:par>
                      </p:childTnLst>
                    </p:cTn>
                  </p:par>
                  <p:par>
                    <p:cTn id="36" fill="hold">
                      <p:stCondLst>
                        <p:cond delay="indefinite"/>
                      </p:stCondLst>
                      <p:childTnLst>
                        <p:par>
                          <p:cTn id="37" fill="hold">
                            <p:stCondLst>
                              <p:cond delay="0"/>
                            </p:stCondLst>
                            <p:childTnLst>
                              <p:par>
                                <p:cTn id="38" presetID="22" presetClass="entr" presetSubtype="8"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150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1500"/>
                                        <p:tgtEl>
                                          <p:spTgt spid="12"/>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1500"/>
                                        <p:tgtEl>
                                          <p:spTgt spid="1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1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1500"/>
                                        <p:tgtEl>
                                          <p:spTgt spid="1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1500"/>
                                        <p:tgtEl>
                                          <p:spTgt spid="16"/>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8" fill="hold" grpId="0" nodeType="click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wipe(left)">
                                      <p:cBhvr>
                                        <p:cTn id="64" dur="1500"/>
                                        <p:tgtEl>
                                          <p:spTgt spid="17"/>
                                        </p:tgtEl>
                                      </p:cBhvr>
                                    </p:animEffect>
                                  </p:childTnLst>
                                </p:cTn>
                              </p:par>
                              <p:par>
                                <p:cTn id="65" presetID="22" presetClass="entr" presetSubtype="8"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left)">
                                      <p:cBhvr>
                                        <p:cTn id="67" dur="1500"/>
                                        <p:tgtEl>
                                          <p:spTgt spid="18"/>
                                        </p:tgtEl>
                                      </p:cBhvr>
                                    </p:animEffect>
                                  </p:childTnLst>
                                </p:cTn>
                              </p:par>
                            </p:childTnLst>
                          </p:cTn>
                        </p:par>
                      </p:childTnLst>
                    </p:cTn>
                  </p:par>
                  <p:par>
                    <p:cTn id="68" fill="hold">
                      <p:stCondLst>
                        <p:cond delay="indefinite"/>
                      </p:stCondLst>
                      <p:childTnLst>
                        <p:par>
                          <p:cTn id="69" fill="hold">
                            <p:stCondLst>
                              <p:cond delay="0"/>
                            </p:stCondLst>
                            <p:childTnLst>
                              <p:par>
                                <p:cTn id="70" presetID="22" presetClass="entr" presetSubtype="8" fill="hold" grpId="0" nodeType="click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1500"/>
                                        <p:tgtEl>
                                          <p:spTgt spid="1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left)">
                                      <p:cBhvr>
                                        <p:cTn id="75" dur="1500"/>
                                        <p:tgtEl>
                                          <p:spTgt spid="20"/>
                                        </p:tgtEl>
                                      </p:cBhvr>
                                    </p:animEffect>
                                  </p:childTnLst>
                                </p:cTn>
                              </p:par>
                            </p:childTnLst>
                          </p:cTn>
                        </p:par>
                      </p:childTnLst>
                    </p:cTn>
                  </p:par>
                  <p:par>
                    <p:cTn id="76" fill="hold">
                      <p:stCondLst>
                        <p:cond delay="indefinite"/>
                      </p:stCondLst>
                      <p:childTnLst>
                        <p:par>
                          <p:cTn id="77" fill="hold">
                            <p:stCondLst>
                              <p:cond delay="0"/>
                            </p:stCondLst>
                            <p:childTnLst>
                              <p:par>
                                <p:cTn id="78" presetID="22" presetClass="entr" presetSubtype="8" fill="hold" grpId="0" nodeType="clickEffect">
                                  <p:stCondLst>
                                    <p:cond delay="0"/>
                                  </p:stCondLst>
                                  <p:childTnLst>
                                    <p:set>
                                      <p:cBhvr>
                                        <p:cTn id="79" dur="1" fill="hold">
                                          <p:stCondLst>
                                            <p:cond delay="0"/>
                                          </p:stCondLst>
                                        </p:cTn>
                                        <p:tgtEl>
                                          <p:spTgt spid="21"/>
                                        </p:tgtEl>
                                        <p:attrNameLst>
                                          <p:attrName>style.visibility</p:attrName>
                                        </p:attrNameLst>
                                      </p:cBhvr>
                                      <p:to>
                                        <p:strVal val="visible"/>
                                      </p:to>
                                    </p:set>
                                    <p:animEffect transition="in" filter="wipe(left)">
                                      <p:cBhvr>
                                        <p:cTn id="80" dur="1500"/>
                                        <p:tgtEl>
                                          <p:spTgt spid="21"/>
                                        </p:tgtEl>
                                      </p:cBhvr>
                                    </p:animEffect>
                                  </p:childTnLst>
                                </p:cTn>
                              </p:par>
                              <p:par>
                                <p:cTn id="81" presetID="22" presetClass="entr" presetSubtype="8" fill="hold" grpId="0" nodeType="withEffect">
                                  <p:stCondLst>
                                    <p:cond delay="0"/>
                                  </p:stCondLst>
                                  <p:childTnLst>
                                    <p:set>
                                      <p:cBhvr>
                                        <p:cTn id="82" dur="1" fill="hold">
                                          <p:stCondLst>
                                            <p:cond delay="0"/>
                                          </p:stCondLst>
                                        </p:cTn>
                                        <p:tgtEl>
                                          <p:spTgt spid="22"/>
                                        </p:tgtEl>
                                        <p:attrNameLst>
                                          <p:attrName>style.visibility</p:attrName>
                                        </p:attrNameLst>
                                      </p:cBhvr>
                                      <p:to>
                                        <p:strVal val="visible"/>
                                      </p:to>
                                    </p:set>
                                    <p:animEffect transition="in" filter="wipe(left)">
                                      <p:cBhvr>
                                        <p:cTn id="83" dur="1500"/>
                                        <p:tgtEl>
                                          <p:spTgt spid="22"/>
                                        </p:tgtEl>
                                      </p:cBhvr>
                                    </p:animEffect>
                                  </p:childTnLst>
                                </p:cTn>
                              </p:par>
                              <p:par>
                                <p:cTn id="84" presetID="22" presetClass="entr" presetSubtype="8" fill="hold" grpId="0" nodeType="with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wipe(left)">
                                      <p:cBhvr>
                                        <p:cTn id="86" dur="1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8"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11685" y="1602808"/>
            <a:ext cx="7954484" cy="4740039"/>
          </a:xfrm>
        </p:spPr>
        <p:txBody>
          <a:bodyPr>
            <a:noAutofit/>
          </a:bodyPr>
          <a:lstStyle/>
          <a:p>
            <a:pPr marL="577850"/>
            <a:r>
              <a:rPr lang="en-US" sz="1800" dirty="0">
                <a:solidFill>
                  <a:srgbClr val="1A2754"/>
                </a:solidFill>
              </a:rPr>
              <a:t>Participation in Assessments</a:t>
            </a:r>
          </a:p>
          <a:p>
            <a:pPr marL="1143000" lvl="1">
              <a:spcBef>
                <a:spcPts val="300"/>
              </a:spcBef>
            </a:pPr>
            <a:r>
              <a:rPr lang="en-US" sz="1400" dirty="0"/>
              <a:t>Percent Tested | Percent Not Tested</a:t>
            </a:r>
          </a:p>
          <a:p>
            <a:pPr marL="1143000" lvl="1">
              <a:spcBef>
                <a:spcPts val="300"/>
              </a:spcBef>
            </a:pPr>
            <a:r>
              <a:rPr lang="en-US" sz="1400" dirty="0"/>
              <a:t>Of those tested, percent included in accountability</a:t>
            </a:r>
            <a:endParaRPr lang="en-US" sz="1600" dirty="0"/>
          </a:p>
          <a:p>
            <a:pPr marL="577850"/>
            <a:r>
              <a:rPr lang="en-US" sz="1800" dirty="0">
                <a:solidFill>
                  <a:srgbClr val="1A2754"/>
                </a:solidFill>
              </a:rPr>
              <a:t>Attendance</a:t>
            </a:r>
            <a:r>
              <a:rPr lang="en-US" sz="1800" dirty="0"/>
              <a:t>, </a:t>
            </a:r>
            <a:r>
              <a:rPr lang="en-US" sz="1800" dirty="0">
                <a:solidFill>
                  <a:srgbClr val="1A2754"/>
                </a:solidFill>
              </a:rPr>
              <a:t>Graduation, and Dropout Rates</a:t>
            </a:r>
          </a:p>
          <a:p>
            <a:pPr marL="577850"/>
            <a:r>
              <a:rPr lang="en-US" sz="1800" dirty="0">
                <a:solidFill>
                  <a:srgbClr val="1A2754"/>
                </a:solidFill>
              </a:rPr>
              <a:t>College, Career and Military Readiness (CCMR) Data</a:t>
            </a:r>
          </a:p>
          <a:p>
            <a:pPr lvl="1">
              <a:spcBef>
                <a:spcPts val="300"/>
              </a:spcBef>
            </a:pPr>
            <a:r>
              <a:rPr lang="en-US" sz="1600" dirty="0"/>
              <a:t>College Ready Graduates</a:t>
            </a:r>
          </a:p>
          <a:p>
            <a:pPr lvl="2">
              <a:spcBef>
                <a:spcPts val="100"/>
              </a:spcBef>
            </a:pPr>
            <a:r>
              <a:rPr lang="en-US" sz="1400" dirty="0"/>
              <a:t>College Ready</a:t>
            </a:r>
          </a:p>
          <a:p>
            <a:pPr lvl="2">
              <a:spcBef>
                <a:spcPts val="100"/>
              </a:spcBef>
            </a:pPr>
            <a:r>
              <a:rPr lang="en-US" sz="1400" dirty="0"/>
              <a:t>TSI Criteria</a:t>
            </a:r>
          </a:p>
          <a:p>
            <a:pPr lvl="2">
              <a:spcBef>
                <a:spcPts val="100"/>
              </a:spcBef>
            </a:pPr>
            <a:r>
              <a:rPr lang="en-US" sz="1400" dirty="0"/>
              <a:t>Dual Credit</a:t>
            </a:r>
          </a:p>
          <a:p>
            <a:pPr lvl="2">
              <a:spcBef>
                <a:spcPts val="100"/>
              </a:spcBef>
            </a:pPr>
            <a:r>
              <a:rPr lang="en-US" sz="1400" dirty="0"/>
              <a:t>AP/IB Criteria</a:t>
            </a:r>
          </a:p>
          <a:p>
            <a:pPr lvl="2">
              <a:spcBef>
                <a:spcPts val="100"/>
              </a:spcBef>
            </a:pPr>
            <a:r>
              <a:rPr lang="en-US" sz="1400" dirty="0"/>
              <a:t>Associate’s Degree</a:t>
            </a:r>
          </a:p>
          <a:p>
            <a:pPr lvl="1">
              <a:spcBef>
                <a:spcPts val="300"/>
              </a:spcBef>
            </a:pPr>
            <a:r>
              <a:rPr lang="en-US" sz="1600" dirty="0"/>
              <a:t>Career/Military Ready Graduates</a:t>
            </a:r>
          </a:p>
          <a:p>
            <a:pPr lvl="2">
              <a:spcBef>
                <a:spcPts val="100"/>
              </a:spcBef>
            </a:pPr>
            <a:r>
              <a:rPr lang="en-US" sz="1400" dirty="0"/>
              <a:t>Career or Military Ready</a:t>
            </a:r>
          </a:p>
          <a:p>
            <a:pPr lvl="2">
              <a:spcBef>
                <a:spcPts val="100"/>
              </a:spcBef>
            </a:pPr>
            <a:r>
              <a:rPr lang="en-US" sz="1400" dirty="0"/>
              <a:t>Approved Industry-Based Certification</a:t>
            </a:r>
          </a:p>
          <a:p>
            <a:pPr lvl="2">
              <a:spcBef>
                <a:spcPts val="100"/>
              </a:spcBef>
            </a:pPr>
            <a:r>
              <a:rPr lang="en-US" sz="1400" dirty="0"/>
              <a:t>Completed IEP and Workforce Readiness</a:t>
            </a:r>
          </a:p>
          <a:p>
            <a:pPr lvl="2">
              <a:spcBef>
                <a:spcPts val="100"/>
              </a:spcBef>
            </a:pPr>
            <a:r>
              <a:rPr lang="en-US" sz="1400" dirty="0"/>
              <a:t>CTE Coherent Sequence Coursework Aligned with Industry-Based Certifications</a:t>
            </a:r>
          </a:p>
          <a:p>
            <a:pPr lvl="2">
              <a:spcBef>
                <a:spcPts val="100"/>
              </a:spcBef>
            </a:pPr>
            <a:r>
              <a:rPr lang="en-US" sz="1400" dirty="0"/>
              <a:t>U.S. Armed Forces Enlistment</a:t>
            </a:r>
            <a:endParaRPr lang="en-US" sz="2000" dirty="0"/>
          </a:p>
        </p:txBody>
      </p:sp>
      <p:sp>
        <p:nvSpPr>
          <p:cNvPr id="3" name="Title 2"/>
          <p:cNvSpPr>
            <a:spLocks noGrp="1"/>
          </p:cNvSpPr>
          <p:nvPr>
            <p:ph type="title"/>
          </p:nvPr>
        </p:nvSpPr>
        <p:spPr>
          <a:xfrm>
            <a:off x="323528" y="908720"/>
            <a:ext cx="8676456" cy="792088"/>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15</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20031"/>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120866742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2">
                                            <p:txEl>
                                              <p:pRg st="5" end="5"/>
                                            </p:txEl>
                                          </p:spTgt>
                                        </p:tgtEl>
                                        <p:attrNameLst>
                                          <p:attrName>style.visibility</p:attrName>
                                        </p:attrNameLst>
                                      </p:cBhvr>
                                      <p:to>
                                        <p:strVal val="visible"/>
                                      </p:to>
                                    </p:set>
                                    <p:animEffect transition="in" filter="fade">
                                      <p:cBhvr>
                                        <p:cTn id="38" dur="1000"/>
                                        <p:tgtEl>
                                          <p:spTgt spid="2">
                                            <p:txEl>
                                              <p:pRg st="5" end="5"/>
                                            </p:txEl>
                                          </p:spTgt>
                                        </p:tgtEl>
                                      </p:cBhvr>
                                    </p:animEffect>
                                    <p:anim calcmode="lin" valueType="num">
                                      <p:cBhvr>
                                        <p:cTn id="39"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40" dur="1000" fill="hold"/>
                                        <p:tgtEl>
                                          <p:spTgt spid="2">
                                            <p:txEl>
                                              <p:pRg st="5" end="5"/>
                                            </p:txEl>
                                          </p:spTgt>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Effect transition="in" filter="fade">
                                      <p:cBhvr>
                                        <p:cTn id="48" dur="1000"/>
                                        <p:tgtEl>
                                          <p:spTgt spid="2">
                                            <p:txEl>
                                              <p:pRg st="7" end="7"/>
                                            </p:txEl>
                                          </p:spTgt>
                                        </p:tgtEl>
                                      </p:cBhvr>
                                    </p:animEffect>
                                    <p:anim calcmode="lin" valueType="num">
                                      <p:cBhvr>
                                        <p:cTn id="4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2">
                                            <p:txEl>
                                              <p:pRg st="7" end="7"/>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
                                            <p:txEl>
                                              <p:pRg st="8" end="8"/>
                                            </p:txEl>
                                          </p:spTgt>
                                        </p:tgtEl>
                                        <p:attrNameLst>
                                          <p:attrName>style.visibility</p:attrName>
                                        </p:attrNameLst>
                                      </p:cBhvr>
                                      <p:to>
                                        <p:strVal val="visible"/>
                                      </p:to>
                                    </p:set>
                                    <p:animEffect transition="in" filter="fade">
                                      <p:cBhvr>
                                        <p:cTn id="53" dur="1000"/>
                                        <p:tgtEl>
                                          <p:spTgt spid="2">
                                            <p:txEl>
                                              <p:pRg st="8" end="8"/>
                                            </p:txEl>
                                          </p:spTgt>
                                        </p:tgtEl>
                                      </p:cBhvr>
                                    </p:animEffect>
                                    <p:anim calcmode="lin" valueType="num">
                                      <p:cBhvr>
                                        <p:cTn id="5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2">
                                            <p:txEl>
                                              <p:pRg st="9" end="9"/>
                                            </p:txEl>
                                          </p:spTgt>
                                        </p:tgtEl>
                                        <p:attrNameLst>
                                          <p:attrName>style.visibility</p:attrName>
                                        </p:attrNameLst>
                                      </p:cBhvr>
                                      <p:to>
                                        <p:strVal val="visible"/>
                                      </p:to>
                                    </p:set>
                                    <p:animEffect transition="in" filter="fade">
                                      <p:cBhvr>
                                        <p:cTn id="58" dur="1000"/>
                                        <p:tgtEl>
                                          <p:spTgt spid="2">
                                            <p:txEl>
                                              <p:pRg st="9" end="9"/>
                                            </p:txEl>
                                          </p:spTgt>
                                        </p:tgtEl>
                                      </p:cBhvr>
                                    </p:animEffect>
                                    <p:anim calcmode="lin" valueType="num">
                                      <p:cBhvr>
                                        <p:cTn id="59"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60" dur="1000" fill="hold"/>
                                        <p:tgtEl>
                                          <p:spTgt spid="2">
                                            <p:txEl>
                                              <p:pRg st="9" end="9"/>
                                            </p:txEl>
                                          </p:spTgt>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
                                            <p:txEl>
                                              <p:pRg st="10" end="10"/>
                                            </p:txEl>
                                          </p:spTgt>
                                        </p:tgtEl>
                                        <p:attrNameLst>
                                          <p:attrName>style.visibility</p:attrName>
                                        </p:attrNameLst>
                                      </p:cBhvr>
                                      <p:to>
                                        <p:strVal val="visible"/>
                                      </p:to>
                                    </p:set>
                                    <p:animEffect transition="in" filter="fade">
                                      <p:cBhvr>
                                        <p:cTn id="63" dur="1000"/>
                                        <p:tgtEl>
                                          <p:spTgt spid="2">
                                            <p:txEl>
                                              <p:pRg st="10" end="10"/>
                                            </p:txEl>
                                          </p:spTgt>
                                        </p:tgtEl>
                                      </p:cBhvr>
                                    </p:animEffect>
                                    <p:anim calcmode="lin" valueType="num">
                                      <p:cBhvr>
                                        <p:cTn id="64"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grpId="0" nodeType="clickEffect">
                                  <p:stCondLst>
                                    <p:cond delay="0"/>
                                  </p:stCondLst>
                                  <p:childTnLst>
                                    <p:set>
                                      <p:cBhvr>
                                        <p:cTn id="69" dur="1" fill="hold">
                                          <p:stCondLst>
                                            <p:cond delay="0"/>
                                          </p:stCondLst>
                                        </p:cTn>
                                        <p:tgtEl>
                                          <p:spTgt spid="2">
                                            <p:txEl>
                                              <p:pRg st="11" end="11"/>
                                            </p:txEl>
                                          </p:spTgt>
                                        </p:tgtEl>
                                        <p:attrNameLst>
                                          <p:attrName>style.visibility</p:attrName>
                                        </p:attrNameLst>
                                      </p:cBhvr>
                                      <p:to>
                                        <p:strVal val="visible"/>
                                      </p:to>
                                    </p:set>
                                    <p:animEffect transition="in" filter="fade">
                                      <p:cBhvr>
                                        <p:cTn id="70" dur="1000"/>
                                        <p:tgtEl>
                                          <p:spTgt spid="2">
                                            <p:txEl>
                                              <p:pRg st="11" end="11"/>
                                            </p:txEl>
                                          </p:spTgt>
                                        </p:tgtEl>
                                      </p:cBhvr>
                                    </p:animEffect>
                                    <p:anim calcmode="lin" valueType="num">
                                      <p:cBhvr>
                                        <p:cTn id="71" dur="1000" fill="hold"/>
                                        <p:tgtEl>
                                          <p:spTgt spid="2">
                                            <p:txEl>
                                              <p:pRg st="11" end="11"/>
                                            </p:txEl>
                                          </p:spTgt>
                                        </p:tgtEl>
                                        <p:attrNameLst>
                                          <p:attrName>ppt_x</p:attrName>
                                        </p:attrNameLst>
                                      </p:cBhvr>
                                      <p:tavLst>
                                        <p:tav tm="0">
                                          <p:val>
                                            <p:strVal val="#ppt_x"/>
                                          </p:val>
                                        </p:tav>
                                        <p:tav tm="100000">
                                          <p:val>
                                            <p:strVal val="#ppt_x"/>
                                          </p:val>
                                        </p:tav>
                                      </p:tavLst>
                                    </p:anim>
                                    <p:anim calcmode="lin" valueType="num">
                                      <p:cBhvr>
                                        <p:cTn id="72" dur="1000" fill="hold"/>
                                        <p:tgtEl>
                                          <p:spTgt spid="2">
                                            <p:txEl>
                                              <p:pRg st="11" end="11"/>
                                            </p:txEl>
                                          </p:spTgt>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2">
                                            <p:txEl>
                                              <p:pRg st="12" end="12"/>
                                            </p:txEl>
                                          </p:spTgt>
                                        </p:tgtEl>
                                        <p:attrNameLst>
                                          <p:attrName>style.visibility</p:attrName>
                                        </p:attrNameLst>
                                      </p:cBhvr>
                                      <p:to>
                                        <p:strVal val="visible"/>
                                      </p:to>
                                    </p:set>
                                    <p:animEffect transition="in" filter="fade">
                                      <p:cBhvr>
                                        <p:cTn id="75" dur="1000"/>
                                        <p:tgtEl>
                                          <p:spTgt spid="2">
                                            <p:txEl>
                                              <p:pRg st="12" end="12"/>
                                            </p:txEl>
                                          </p:spTgt>
                                        </p:tgtEl>
                                      </p:cBhvr>
                                    </p:animEffect>
                                    <p:anim calcmode="lin" valueType="num">
                                      <p:cBhvr>
                                        <p:cTn id="76" dur="1000" fill="hold"/>
                                        <p:tgtEl>
                                          <p:spTgt spid="2">
                                            <p:txEl>
                                              <p:pRg st="12" end="12"/>
                                            </p:txEl>
                                          </p:spTgt>
                                        </p:tgtEl>
                                        <p:attrNameLst>
                                          <p:attrName>ppt_x</p:attrName>
                                        </p:attrNameLst>
                                      </p:cBhvr>
                                      <p:tavLst>
                                        <p:tav tm="0">
                                          <p:val>
                                            <p:strVal val="#ppt_x"/>
                                          </p:val>
                                        </p:tav>
                                        <p:tav tm="100000">
                                          <p:val>
                                            <p:strVal val="#ppt_x"/>
                                          </p:val>
                                        </p:tav>
                                      </p:tavLst>
                                    </p:anim>
                                    <p:anim calcmode="lin" valueType="num">
                                      <p:cBhvr>
                                        <p:cTn id="77" dur="1000" fill="hold"/>
                                        <p:tgtEl>
                                          <p:spTgt spid="2">
                                            <p:txEl>
                                              <p:pRg st="12" end="12"/>
                                            </p:txEl>
                                          </p:spTgt>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2">
                                            <p:txEl>
                                              <p:pRg st="13" end="13"/>
                                            </p:txEl>
                                          </p:spTgt>
                                        </p:tgtEl>
                                        <p:attrNameLst>
                                          <p:attrName>style.visibility</p:attrName>
                                        </p:attrNameLst>
                                      </p:cBhvr>
                                      <p:to>
                                        <p:strVal val="visible"/>
                                      </p:to>
                                    </p:set>
                                    <p:animEffect transition="in" filter="fade">
                                      <p:cBhvr>
                                        <p:cTn id="80" dur="1000"/>
                                        <p:tgtEl>
                                          <p:spTgt spid="2">
                                            <p:txEl>
                                              <p:pRg st="13" end="13"/>
                                            </p:txEl>
                                          </p:spTgt>
                                        </p:tgtEl>
                                      </p:cBhvr>
                                    </p:animEffect>
                                    <p:anim calcmode="lin" valueType="num">
                                      <p:cBhvr>
                                        <p:cTn id="81" dur="1000" fill="hold"/>
                                        <p:tgtEl>
                                          <p:spTgt spid="2">
                                            <p:txEl>
                                              <p:pRg st="13" end="13"/>
                                            </p:txEl>
                                          </p:spTgt>
                                        </p:tgtEl>
                                        <p:attrNameLst>
                                          <p:attrName>ppt_x</p:attrName>
                                        </p:attrNameLst>
                                      </p:cBhvr>
                                      <p:tavLst>
                                        <p:tav tm="0">
                                          <p:val>
                                            <p:strVal val="#ppt_x"/>
                                          </p:val>
                                        </p:tav>
                                        <p:tav tm="100000">
                                          <p:val>
                                            <p:strVal val="#ppt_x"/>
                                          </p:val>
                                        </p:tav>
                                      </p:tavLst>
                                    </p:anim>
                                    <p:anim calcmode="lin" valueType="num">
                                      <p:cBhvr>
                                        <p:cTn id="82" dur="1000" fill="hold"/>
                                        <p:tgtEl>
                                          <p:spTgt spid="2">
                                            <p:txEl>
                                              <p:pRg st="13" end="13"/>
                                            </p:txEl>
                                          </p:spTgt>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2">
                                            <p:txEl>
                                              <p:pRg st="14" end="14"/>
                                            </p:txEl>
                                          </p:spTgt>
                                        </p:tgtEl>
                                        <p:attrNameLst>
                                          <p:attrName>style.visibility</p:attrName>
                                        </p:attrNameLst>
                                      </p:cBhvr>
                                      <p:to>
                                        <p:strVal val="visible"/>
                                      </p:to>
                                    </p:set>
                                    <p:animEffect transition="in" filter="fade">
                                      <p:cBhvr>
                                        <p:cTn id="85" dur="1000"/>
                                        <p:tgtEl>
                                          <p:spTgt spid="2">
                                            <p:txEl>
                                              <p:pRg st="14" end="14"/>
                                            </p:txEl>
                                          </p:spTgt>
                                        </p:tgtEl>
                                      </p:cBhvr>
                                    </p:animEffect>
                                    <p:anim calcmode="lin" valueType="num">
                                      <p:cBhvr>
                                        <p:cTn id="86" dur="1000" fill="hold"/>
                                        <p:tgtEl>
                                          <p:spTgt spid="2">
                                            <p:txEl>
                                              <p:pRg st="14" end="14"/>
                                            </p:txEl>
                                          </p:spTgt>
                                        </p:tgtEl>
                                        <p:attrNameLst>
                                          <p:attrName>ppt_x</p:attrName>
                                        </p:attrNameLst>
                                      </p:cBhvr>
                                      <p:tavLst>
                                        <p:tav tm="0">
                                          <p:val>
                                            <p:strVal val="#ppt_x"/>
                                          </p:val>
                                        </p:tav>
                                        <p:tav tm="100000">
                                          <p:val>
                                            <p:strVal val="#ppt_x"/>
                                          </p:val>
                                        </p:tav>
                                      </p:tavLst>
                                    </p:anim>
                                    <p:anim calcmode="lin" valueType="num">
                                      <p:cBhvr>
                                        <p:cTn id="87" dur="1000" fill="hold"/>
                                        <p:tgtEl>
                                          <p:spTgt spid="2">
                                            <p:txEl>
                                              <p:pRg st="14" end="14"/>
                                            </p:txEl>
                                          </p:spTgt>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2">
                                            <p:txEl>
                                              <p:pRg st="15" end="15"/>
                                            </p:txEl>
                                          </p:spTgt>
                                        </p:tgtEl>
                                        <p:attrNameLst>
                                          <p:attrName>style.visibility</p:attrName>
                                        </p:attrNameLst>
                                      </p:cBhvr>
                                      <p:to>
                                        <p:strVal val="visible"/>
                                      </p:to>
                                    </p:set>
                                    <p:animEffect transition="in" filter="fade">
                                      <p:cBhvr>
                                        <p:cTn id="90" dur="1000"/>
                                        <p:tgtEl>
                                          <p:spTgt spid="2">
                                            <p:txEl>
                                              <p:pRg st="15" end="15"/>
                                            </p:txEl>
                                          </p:spTgt>
                                        </p:tgtEl>
                                      </p:cBhvr>
                                    </p:animEffect>
                                    <p:anim calcmode="lin" valueType="num">
                                      <p:cBhvr>
                                        <p:cTn id="91" dur="1000" fill="hold"/>
                                        <p:tgtEl>
                                          <p:spTgt spid="2">
                                            <p:txEl>
                                              <p:pRg st="15" end="15"/>
                                            </p:txEl>
                                          </p:spTgt>
                                        </p:tgtEl>
                                        <p:attrNameLst>
                                          <p:attrName>ppt_x</p:attrName>
                                        </p:attrNameLst>
                                      </p:cBhvr>
                                      <p:tavLst>
                                        <p:tav tm="0">
                                          <p:val>
                                            <p:strVal val="#ppt_x"/>
                                          </p:val>
                                        </p:tav>
                                        <p:tav tm="100000">
                                          <p:val>
                                            <p:strVal val="#ppt_x"/>
                                          </p:val>
                                        </p:tav>
                                      </p:tavLst>
                                    </p:anim>
                                    <p:anim calcmode="lin" valueType="num">
                                      <p:cBhvr>
                                        <p:cTn id="92" dur="1000" fill="hold"/>
                                        <p:tgtEl>
                                          <p:spTgt spid="2">
                                            <p:txEl>
                                              <p:pRg st="15" end="15"/>
                                            </p:txEl>
                                          </p:spTgt>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2">
                                            <p:txEl>
                                              <p:pRg st="16" end="16"/>
                                            </p:txEl>
                                          </p:spTgt>
                                        </p:tgtEl>
                                        <p:attrNameLst>
                                          <p:attrName>style.visibility</p:attrName>
                                        </p:attrNameLst>
                                      </p:cBhvr>
                                      <p:to>
                                        <p:strVal val="visible"/>
                                      </p:to>
                                    </p:set>
                                    <p:animEffect transition="in" filter="fade">
                                      <p:cBhvr>
                                        <p:cTn id="95" dur="1000"/>
                                        <p:tgtEl>
                                          <p:spTgt spid="2">
                                            <p:txEl>
                                              <p:pRg st="16" end="16"/>
                                            </p:txEl>
                                          </p:spTgt>
                                        </p:tgtEl>
                                      </p:cBhvr>
                                    </p:animEffect>
                                    <p:anim calcmode="lin" valueType="num">
                                      <p:cBhvr>
                                        <p:cTn id="96" dur="1000" fill="hold"/>
                                        <p:tgtEl>
                                          <p:spTgt spid="2">
                                            <p:txEl>
                                              <p:pRg st="16" end="16"/>
                                            </p:txEl>
                                          </p:spTgt>
                                        </p:tgtEl>
                                        <p:attrNameLst>
                                          <p:attrName>ppt_x</p:attrName>
                                        </p:attrNameLst>
                                      </p:cBhvr>
                                      <p:tavLst>
                                        <p:tav tm="0">
                                          <p:val>
                                            <p:strVal val="#ppt_x"/>
                                          </p:val>
                                        </p:tav>
                                        <p:tav tm="100000">
                                          <p:val>
                                            <p:strVal val="#ppt_x"/>
                                          </p:val>
                                        </p:tav>
                                      </p:tavLst>
                                    </p:anim>
                                    <p:anim calcmode="lin" valueType="num">
                                      <p:cBhvr>
                                        <p:cTn id="97" dur="1000" fill="hold"/>
                                        <p:tgtEl>
                                          <p:spTgt spid="2">
                                            <p:txEl>
                                              <p:pRg st="16" end="1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77343" y="1341274"/>
            <a:ext cx="7954484" cy="4740039"/>
          </a:xfrm>
        </p:spPr>
        <p:txBody>
          <a:bodyPr>
            <a:noAutofit/>
          </a:bodyPr>
          <a:lstStyle/>
          <a:p>
            <a:pPr marL="577850"/>
            <a:r>
              <a:rPr lang="en-US" sz="1800" dirty="0" smtClean="0">
                <a:solidFill>
                  <a:srgbClr val="1A2754"/>
                </a:solidFill>
              </a:rPr>
              <a:t>Attendance</a:t>
            </a:r>
            <a:r>
              <a:rPr lang="en-US" sz="1800" dirty="0"/>
              <a:t>, </a:t>
            </a:r>
            <a:r>
              <a:rPr lang="en-US" sz="1800" dirty="0">
                <a:solidFill>
                  <a:srgbClr val="1A2754"/>
                </a:solidFill>
              </a:rPr>
              <a:t>Graduation, and Dropout </a:t>
            </a:r>
            <a:r>
              <a:rPr lang="en-US" sz="1800" dirty="0" smtClean="0">
                <a:solidFill>
                  <a:srgbClr val="1A2754"/>
                </a:solidFill>
              </a:rPr>
              <a:t>Rates</a:t>
            </a:r>
            <a:endParaRPr lang="en-US" sz="1800" dirty="0">
              <a:solidFill>
                <a:srgbClr val="1A2754"/>
              </a:solidFill>
            </a:endParaRPr>
          </a:p>
        </p:txBody>
      </p:sp>
      <p:sp>
        <p:nvSpPr>
          <p:cNvPr id="3" name="Title 2"/>
          <p:cNvSpPr>
            <a:spLocks noGrp="1"/>
          </p:cNvSpPr>
          <p:nvPr>
            <p:ph type="title"/>
          </p:nvPr>
        </p:nvSpPr>
        <p:spPr>
          <a:xfrm>
            <a:off x="323528" y="692696"/>
            <a:ext cx="8676456" cy="792088"/>
          </a:xfrm>
        </p:spPr>
        <p:txBody>
          <a:bodyPr vert="horz" lIns="0" tIns="45720" rIns="91440" bIns="45720" rtlCol="0" anchor="ctr">
            <a:normAutofit/>
          </a:bodyPr>
          <a:lstStyle/>
          <a:p>
            <a:r>
              <a:rPr lang="en-US" sz="28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16</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1108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dirty="0">
                <a:solidFill>
                  <a:schemeClr val="tx1">
                    <a:lumMod val="65000"/>
                    <a:lumOff val="35000"/>
                  </a:schemeClr>
                </a:solidFill>
                <a:latin typeface="Century Gothic" panose="020B0502020202020204" pitchFamily="34" charset="0"/>
              </a:rPr>
              <a:t>2017-18 Annual Report</a:t>
            </a:r>
          </a:p>
        </p:txBody>
      </p:sp>
      <p:pic>
        <p:nvPicPr>
          <p:cNvPr id="6"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2870" y="125668"/>
            <a:ext cx="1368957" cy="135078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rotWithShape="1">
          <a:blip r:embed="rId3"/>
          <a:srcRect b="69450"/>
          <a:stretch/>
        </p:blipFill>
        <p:spPr>
          <a:xfrm>
            <a:off x="107504" y="2522547"/>
            <a:ext cx="8976056" cy="2015718"/>
          </a:xfrm>
          <a:prstGeom prst="rect">
            <a:avLst/>
          </a:prstGeom>
          <a:ln>
            <a:solidFill>
              <a:schemeClr val="bg1">
                <a:lumMod val="65000"/>
              </a:schemeClr>
            </a:solidFill>
          </a:ln>
        </p:spPr>
      </p:pic>
      <p:sp>
        <p:nvSpPr>
          <p:cNvPr id="8" name="Rectangle 7">
            <a:extLst>
              <a:ext uri="{FF2B5EF4-FFF2-40B4-BE49-F238E27FC236}">
                <a16:creationId xmlns:a16="http://schemas.microsoft.com/office/drawing/2014/main" id="{40833F87-C9D4-4F8A-A778-F284A8FF34AD}"/>
              </a:ext>
            </a:extLst>
          </p:cNvPr>
          <p:cNvSpPr/>
          <p:nvPr/>
        </p:nvSpPr>
        <p:spPr>
          <a:xfrm>
            <a:off x="374539" y="3800328"/>
            <a:ext cx="8595996" cy="198783"/>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374538" y="3999111"/>
            <a:ext cx="8595997" cy="132820"/>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1" name="Picture 10">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67151" y="2163152"/>
            <a:ext cx="2955896" cy="615302"/>
          </a:xfrm>
          <a:prstGeom prst="rect">
            <a:avLst/>
          </a:prstGeom>
        </p:spPr>
      </p:pic>
      <p:pic>
        <p:nvPicPr>
          <p:cNvPr id="12" name="Picture 1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11945" y="2924702"/>
            <a:ext cx="2955896" cy="615302"/>
          </a:xfrm>
          <a:prstGeom prst="rect">
            <a:avLst/>
          </a:prstGeom>
        </p:spPr>
      </p:pic>
      <p:sp>
        <p:nvSpPr>
          <p:cNvPr id="13" name="Rectangle 12">
            <a:extLst>
              <a:ext uri="{FF2B5EF4-FFF2-40B4-BE49-F238E27FC236}">
                <a16:creationId xmlns:a16="http://schemas.microsoft.com/office/drawing/2014/main" id="{40833F87-C9D4-4F8A-A778-F284A8FF34AD}"/>
              </a:ext>
            </a:extLst>
          </p:cNvPr>
          <p:cNvSpPr/>
          <p:nvPr/>
        </p:nvSpPr>
        <p:spPr>
          <a:xfrm>
            <a:off x="380218" y="4211720"/>
            <a:ext cx="8595996" cy="198783"/>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0833F87-C9D4-4F8A-A778-F284A8FF34AD}"/>
              </a:ext>
            </a:extLst>
          </p:cNvPr>
          <p:cNvSpPr/>
          <p:nvPr/>
        </p:nvSpPr>
        <p:spPr>
          <a:xfrm>
            <a:off x="380217" y="4410503"/>
            <a:ext cx="8595997" cy="132820"/>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61472" y="3179753"/>
            <a:ext cx="2955896" cy="615302"/>
          </a:xfrm>
          <a:prstGeom prst="rect">
            <a:avLst/>
          </a:prstGeom>
        </p:spPr>
      </p:pic>
      <p:pic>
        <p:nvPicPr>
          <p:cNvPr id="16" name="Picture 15">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06266" y="3336094"/>
            <a:ext cx="2955896" cy="615302"/>
          </a:xfrm>
          <a:prstGeom prst="rect">
            <a:avLst/>
          </a:prstGeom>
        </p:spPr>
      </p:pic>
      <p:pic>
        <p:nvPicPr>
          <p:cNvPr id="21" name="Picture 20"/>
          <p:cNvPicPr>
            <a:picLocks noChangeAspect="1"/>
          </p:cNvPicPr>
          <p:nvPr/>
        </p:nvPicPr>
        <p:blipFill rotWithShape="1">
          <a:blip r:embed="rId3"/>
          <a:srcRect t="37124" b="34500"/>
          <a:stretch/>
        </p:blipFill>
        <p:spPr>
          <a:xfrm>
            <a:off x="107504" y="3140967"/>
            <a:ext cx="8976056" cy="1872209"/>
          </a:xfrm>
          <a:prstGeom prst="rect">
            <a:avLst/>
          </a:prstGeom>
          <a:ln>
            <a:solidFill>
              <a:schemeClr val="bg1">
                <a:lumMod val="65000"/>
              </a:schemeClr>
            </a:solidFill>
          </a:ln>
        </p:spPr>
      </p:pic>
      <p:sp>
        <p:nvSpPr>
          <p:cNvPr id="22" name="Rectangle 21">
            <a:extLst>
              <a:ext uri="{FF2B5EF4-FFF2-40B4-BE49-F238E27FC236}">
                <a16:creationId xmlns:a16="http://schemas.microsoft.com/office/drawing/2014/main" id="{40833F87-C9D4-4F8A-A778-F284A8FF34AD}"/>
              </a:ext>
            </a:extLst>
          </p:cNvPr>
          <p:cNvSpPr/>
          <p:nvPr/>
        </p:nvSpPr>
        <p:spPr>
          <a:xfrm>
            <a:off x="218812" y="3276040"/>
            <a:ext cx="8781171" cy="24571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40833F87-C9D4-4F8A-A778-F284A8FF34AD}"/>
              </a:ext>
            </a:extLst>
          </p:cNvPr>
          <p:cNvSpPr/>
          <p:nvPr/>
        </p:nvSpPr>
        <p:spPr>
          <a:xfrm>
            <a:off x="213742" y="4102987"/>
            <a:ext cx="8762472" cy="241554"/>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0" name="Picture 29"/>
          <p:cNvPicPr>
            <a:picLocks noChangeAspect="1"/>
          </p:cNvPicPr>
          <p:nvPr/>
        </p:nvPicPr>
        <p:blipFill rotWithShape="1">
          <a:blip r:embed="rId3"/>
          <a:srcRect t="233" b="82717"/>
          <a:stretch/>
        </p:blipFill>
        <p:spPr>
          <a:xfrm>
            <a:off x="96757" y="2016038"/>
            <a:ext cx="8976056" cy="1124930"/>
          </a:xfrm>
          <a:prstGeom prst="rect">
            <a:avLst/>
          </a:prstGeom>
          <a:ln>
            <a:solidFill>
              <a:schemeClr val="bg1">
                <a:lumMod val="65000"/>
              </a:schemeClr>
            </a:solidFill>
          </a:ln>
        </p:spPr>
      </p:pic>
      <p:pic>
        <p:nvPicPr>
          <p:cNvPr id="31" name="Picture 30">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263679" y="2285844"/>
            <a:ext cx="2955896" cy="615302"/>
          </a:xfrm>
          <a:prstGeom prst="rect">
            <a:avLst/>
          </a:prstGeom>
        </p:spPr>
      </p:pic>
      <p:pic>
        <p:nvPicPr>
          <p:cNvPr id="32" name="Picture 3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297313" y="3081044"/>
            <a:ext cx="2955896" cy="615302"/>
          </a:xfrm>
          <a:prstGeom prst="rect">
            <a:avLst/>
          </a:prstGeom>
        </p:spPr>
      </p:pic>
    </p:spTree>
    <p:extLst>
      <p:ext uri="{BB962C8B-B14F-4D97-AF65-F5344CB8AC3E}">
        <p14:creationId xmlns:p14="http://schemas.microsoft.com/office/powerpoint/2010/main" val="413383713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1500"/>
                                        <p:tgtEl>
                                          <p:spTgt spid="8"/>
                                        </p:tgtEl>
                                      </p:cBhvr>
                                    </p:animEffect>
                                  </p:childTnLst>
                                </p:cTn>
                              </p:par>
                              <p:par>
                                <p:cTn id="15" presetID="6" presetClass="entr" presetSubtype="32"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out)">
                                      <p:cBhvr>
                                        <p:cTn id="17" dur="1000"/>
                                        <p:tgtEl>
                                          <p:spTgt spid="11"/>
                                        </p:tgtEl>
                                      </p:cBhvr>
                                    </p:animEffect>
                                  </p:childTnLst>
                                </p:cTn>
                              </p:par>
                              <p:par>
                                <p:cTn id="18" presetID="42" presetClass="path" presetSubtype="0" accel="50000" decel="50000" fill="hold" nodeType="withEffect">
                                  <p:stCondLst>
                                    <p:cond delay="250"/>
                                  </p:stCondLst>
                                  <p:childTnLst>
                                    <p:animMotion origin="layout" path="M 0.00018 0.0081 L 0.77657 0.00879 " pathEditMode="relative" rAng="0" ptsTypes="AA">
                                      <p:cBhvr>
                                        <p:cTn id="19" dur="2000" fill="hold"/>
                                        <p:tgtEl>
                                          <p:spTgt spid="11"/>
                                        </p:tgtEl>
                                        <p:attrNameLst>
                                          <p:attrName>ppt_x</p:attrName>
                                          <p:attrName>ppt_y</p:attrName>
                                        </p:attrNameLst>
                                      </p:cBhvr>
                                      <p:rCtr x="38819" y="23"/>
                                    </p:animMotion>
                                  </p:childTnLst>
                                </p:cTn>
                              </p:par>
                            </p:childTnLst>
                          </p:cTn>
                        </p:par>
                        <p:par>
                          <p:cTn id="20" fill="hold">
                            <p:stCondLst>
                              <p:cond delay="2250"/>
                            </p:stCondLst>
                            <p:childTnLst>
                              <p:par>
                                <p:cTn id="21" presetID="10" presetClass="exit" presetSubtype="0" fill="hold" nodeType="afterEffect">
                                  <p:stCondLst>
                                    <p:cond delay="250"/>
                                  </p:stCondLst>
                                  <p:childTnLst>
                                    <p:animEffect transition="out" filter="fade">
                                      <p:cBhvr>
                                        <p:cTn id="22" dur="500"/>
                                        <p:tgtEl>
                                          <p:spTgt spid="11"/>
                                        </p:tgtEl>
                                      </p:cBhvr>
                                    </p:animEffect>
                                    <p:set>
                                      <p:cBhvr>
                                        <p:cTn id="23" dur="1" fill="hold">
                                          <p:stCondLst>
                                            <p:cond delay="499"/>
                                          </p:stCondLst>
                                        </p:cTn>
                                        <p:tgtEl>
                                          <p:spTgt spid="11"/>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1500"/>
                                        <p:tgtEl>
                                          <p:spTgt spid="10"/>
                                        </p:tgtEl>
                                      </p:cBhvr>
                                    </p:animEffect>
                                  </p:childTnLst>
                                </p:cTn>
                              </p:par>
                              <p:par>
                                <p:cTn id="29" presetID="6" presetClass="entr" presetSubtype="32" fill="hold"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circle(out)">
                                      <p:cBhvr>
                                        <p:cTn id="31" dur="1000"/>
                                        <p:tgtEl>
                                          <p:spTgt spid="12"/>
                                        </p:tgtEl>
                                      </p:cBhvr>
                                    </p:animEffect>
                                  </p:childTnLst>
                                </p:cTn>
                              </p:par>
                              <p:par>
                                <p:cTn id="32" presetID="42" presetClass="path" presetSubtype="0" accel="50000" decel="50000" fill="hold" nodeType="withEffect">
                                  <p:stCondLst>
                                    <p:cond delay="0"/>
                                  </p:stCondLst>
                                  <p:childTnLst>
                                    <p:animMotion origin="layout" path="M 4.44444E-6 3.7037E-6 L 0.77656 0.00879 " pathEditMode="relative" rAng="0" ptsTypes="AA">
                                      <p:cBhvr>
                                        <p:cTn id="33" dur="2000" fill="hold"/>
                                        <p:tgtEl>
                                          <p:spTgt spid="12"/>
                                        </p:tgtEl>
                                        <p:attrNameLst>
                                          <p:attrName>ppt_x</p:attrName>
                                          <p:attrName>ppt_y</p:attrName>
                                        </p:attrNameLst>
                                      </p:cBhvr>
                                      <p:rCtr x="38819" y="440"/>
                                    </p:animMotion>
                                  </p:childTnLst>
                                </p:cTn>
                              </p:par>
                            </p:childTnLst>
                          </p:cTn>
                        </p:par>
                        <p:par>
                          <p:cTn id="34" fill="hold">
                            <p:stCondLst>
                              <p:cond delay="2000"/>
                            </p:stCondLst>
                            <p:childTnLst>
                              <p:par>
                                <p:cTn id="35" presetID="10" presetClass="exit" presetSubtype="0" fill="hold" nodeType="afterEffect">
                                  <p:stCondLst>
                                    <p:cond delay="250"/>
                                  </p:stCondLst>
                                  <p:childTnLst>
                                    <p:animEffect transition="out" filter="fade">
                                      <p:cBhvr>
                                        <p:cTn id="36" dur="500"/>
                                        <p:tgtEl>
                                          <p:spTgt spid="12"/>
                                        </p:tgtEl>
                                      </p:cBhvr>
                                    </p:animEffect>
                                    <p:set>
                                      <p:cBhvr>
                                        <p:cTn id="37" dur="1" fill="hold">
                                          <p:stCondLst>
                                            <p:cond delay="499"/>
                                          </p:stCondLst>
                                        </p:cTn>
                                        <p:tgtEl>
                                          <p:spTgt spid="12"/>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1500"/>
                                        <p:tgtEl>
                                          <p:spTgt spid="13"/>
                                        </p:tgtEl>
                                      </p:cBhvr>
                                    </p:animEffect>
                                  </p:childTnLst>
                                </p:cTn>
                              </p:par>
                              <p:par>
                                <p:cTn id="43" presetID="6" presetClass="entr" presetSubtype="32"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circle(out)">
                                      <p:cBhvr>
                                        <p:cTn id="45" dur="1000"/>
                                        <p:tgtEl>
                                          <p:spTgt spid="15"/>
                                        </p:tgtEl>
                                      </p:cBhvr>
                                    </p:animEffect>
                                  </p:childTnLst>
                                </p:cTn>
                              </p:par>
                              <p:par>
                                <p:cTn id="46" presetID="42" presetClass="path" presetSubtype="0" accel="50000" decel="50000" fill="hold" nodeType="withEffect">
                                  <p:stCondLst>
                                    <p:cond delay="250"/>
                                  </p:stCondLst>
                                  <p:childTnLst>
                                    <p:animMotion origin="layout" path="M 0.00018 0.00811 L 0.77657 0.0088 " pathEditMode="relative" rAng="0" ptsTypes="AA">
                                      <p:cBhvr>
                                        <p:cTn id="47" dur="2000" fill="hold"/>
                                        <p:tgtEl>
                                          <p:spTgt spid="15"/>
                                        </p:tgtEl>
                                        <p:attrNameLst>
                                          <p:attrName>ppt_x</p:attrName>
                                          <p:attrName>ppt_y</p:attrName>
                                        </p:attrNameLst>
                                      </p:cBhvr>
                                      <p:rCtr x="38819" y="23"/>
                                    </p:animMotion>
                                  </p:childTnLst>
                                </p:cTn>
                              </p:par>
                            </p:childTnLst>
                          </p:cTn>
                        </p:par>
                        <p:par>
                          <p:cTn id="48" fill="hold">
                            <p:stCondLst>
                              <p:cond delay="2250"/>
                            </p:stCondLst>
                            <p:childTnLst>
                              <p:par>
                                <p:cTn id="49" presetID="10" presetClass="exit" presetSubtype="0" fill="hold" nodeType="afterEffect">
                                  <p:stCondLst>
                                    <p:cond delay="250"/>
                                  </p:stCondLst>
                                  <p:childTnLst>
                                    <p:animEffect transition="out" filter="fade">
                                      <p:cBhvr>
                                        <p:cTn id="50" dur="500"/>
                                        <p:tgtEl>
                                          <p:spTgt spid="15"/>
                                        </p:tgtEl>
                                      </p:cBhvr>
                                    </p:animEffect>
                                    <p:set>
                                      <p:cBhvr>
                                        <p:cTn id="51" dur="1" fill="hold">
                                          <p:stCondLst>
                                            <p:cond delay="499"/>
                                          </p:stCondLst>
                                        </p:cTn>
                                        <p:tgtEl>
                                          <p:spTgt spid="15"/>
                                        </p:tgtEl>
                                        <p:attrNameLst>
                                          <p:attrName>style.visibility</p:attrName>
                                        </p:attrNameLst>
                                      </p:cBhvr>
                                      <p:to>
                                        <p:strVal val="hidden"/>
                                      </p:to>
                                    </p:se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4"/>
                                        </p:tgtEl>
                                        <p:attrNameLst>
                                          <p:attrName>style.visibility</p:attrName>
                                        </p:attrNameLst>
                                      </p:cBhvr>
                                      <p:to>
                                        <p:strVal val="visible"/>
                                      </p:to>
                                    </p:set>
                                    <p:animEffect transition="in" filter="wipe(left)">
                                      <p:cBhvr>
                                        <p:cTn id="56" dur="1500"/>
                                        <p:tgtEl>
                                          <p:spTgt spid="14"/>
                                        </p:tgtEl>
                                      </p:cBhvr>
                                    </p:animEffect>
                                  </p:childTnLst>
                                </p:cTn>
                              </p:par>
                              <p:par>
                                <p:cTn id="57" presetID="6" presetClass="entr" presetSubtype="32" fill="hold"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circle(out)">
                                      <p:cBhvr>
                                        <p:cTn id="59" dur="1000"/>
                                        <p:tgtEl>
                                          <p:spTgt spid="16"/>
                                        </p:tgtEl>
                                      </p:cBhvr>
                                    </p:animEffect>
                                  </p:childTnLst>
                                </p:cTn>
                              </p:par>
                              <p:par>
                                <p:cTn id="60" presetID="42" presetClass="path" presetSubtype="0" accel="50000" decel="50000" fill="hold" nodeType="withEffect">
                                  <p:stCondLst>
                                    <p:cond delay="0"/>
                                  </p:stCondLst>
                                  <p:childTnLst>
                                    <p:animMotion origin="layout" path="M 2.77556E-17 0 L 0.77656 0.0088 " pathEditMode="relative" rAng="0" ptsTypes="AA">
                                      <p:cBhvr>
                                        <p:cTn id="61" dur="2000" fill="hold"/>
                                        <p:tgtEl>
                                          <p:spTgt spid="16"/>
                                        </p:tgtEl>
                                        <p:attrNameLst>
                                          <p:attrName>ppt_x</p:attrName>
                                          <p:attrName>ppt_y</p:attrName>
                                        </p:attrNameLst>
                                      </p:cBhvr>
                                      <p:rCtr x="38819" y="440"/>
                                    </p:animMotion>
                                  </p:childTnLst>
                                </p:cTn>
                              </p:par>
                            </p:childTnLst>
                          </p:cTn>
                        </p:par>
                        <p:par>
                          <p:cTn id="62" fill="hold">
                            <p:stCondLst>
                              <p:cond delay="2000"/>
                            </p:stCondLst>
                            <p:childTnLst>
                              <p:par>
                                <p:cTn id="63" presetID="10" presetClass="exit" presetSubtype="0" fill="hold" nodeType="afterEffect">
                                  <p:stCondLst>
                                    <p:cond delay="250"/>
                                  </p:stCondLst>
                                  <p:childTnLst>
                                    <p:animEffect transition="out" filter="fade">
                                      <p:cBhvr>
                                        <p:cTn id="64" dur="500"/>
                                        <p:tgtEl>
                                          <p:spTgt spid="16"/>
                                        </p:tgtEl>
                                      </p:cBhvr>
                                    </p:animEffect>
                                    <p:set>
                                      <p:cBhvr>
                                        <p:cTn id="65" dur="1" fill="hold">
                                          <p:stCondLst>
                                            <p:cond delay="499"/>
                                          </p:stCondLst>
                                        </p:cTn>
                                        <p:tgtEl>
                                          <p:spTgt spid="16"/>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grpId="1" nodeType="clickEffect">
                                  <p:stCondLst>
                                    <p:cond delay="0"/>
                                  </p:stCondLst>
                                  <p:childTnLst>
                                    <p:animEffect transition="out" filter="fade">
                                      <p:cBhvr>
                                        <p:cTn id="69" dur="500"/>
                                        <p:tgtEl>
                                          <p:spTgt spid="8"/>
                                        </p:tgtEl>
                                      </p:cBhvr>
                                    </p:animEffect>
                                    <p:set>
                                      <p:cBhvr>
                                        <p:cTn id="70" dur="1" fill="hold">
                                          <p:stCondLst>
                                            <p:cond delay="499"/>
                                          </p:stCondLst>
                                        </p:cTn>
                                        <p:tgtEl>
                                          <p:spTgt spid="8"/>
                                        </p:tgtEl>
                                        <p:attrNameLst>
                                          <p:attrName>style.visibility</p:attrName>
                                        </p:attrNameLst>
                                      </p:cBhvr>
                                      <p:to>
                                        <p:strVal val="hidden"/>
                                      </p:to>
                                    </p:set>
                                  </p:childTnLst>
                                </p:cTn>
                              </p:par>
                              <p:par>
                                <p:cTn id="71" presetID="10" presetClass="exit" presetSubtype="0" fill="hold" nodeType="withEffect">
                                  <p:stCondLst>
                                    <p:cond delay="0"/>
                                  </p:stCondLst>
                                  <p:childTnLst>
                                    <p:animEffect transition="out" filter="fade">
                                      <p:cBhvr>
                                        <p:cTn id="72" dur="500"/>
                                        <p:tgtEl>
                                          <p:spTgt spid="11"/>
                                        </p:tgtEl>
                                      </p:cBhvr>
                                    </p:animEffect>
                                    <p:set>
                                      <p:cBhvr>
                                        <p:cTn id="73" dur="1" fill="hold">
                                          <p:stCondLst>
                                            <p:cond delay="499"/>
                                          </p:stCondLst>
                                        </p:cTn>
                                        <p:tgtEl>
                                          <p:spTgt spid="11"/>
                                        </p:tgtEl>
                                        <p:attrNameLst>
                                          <p:attrName>style.visibility</p:attrName>
                                        </p:attrNameLst>
                                      </p:cBhvr>
                                      <p:to>
                                        <p:strVal val="hidden"/>
                                      </p:to>
                                    </p:set>
                                  </p:childTnLst>
                                </p:cTn>
                              </p:par>
                              <p:par>
                                <p:cTn id="74" presetID="10" presetClass="exit" presetSubtype="0" fill="hold" grpId="1" nodeType="withEffect">
                                  <p:stCondLst>
                                    <p:cond delay="0"/>
                                  </p:stCondLst>
                                  <p:childTnLst>
                                    <p:animEffect transition="out" filter="fade">
                                      <p:cBhvr>
                                        <p:cTn id="75" dur="500"/>
                                        <p:tgtEl>
                                          <p:spTgt spid="10"/>
                                        </p:tgtEl>
                                      </p:cBhvr>
                                    </p:animEffect>
                                    <p:set>
                                      <p:cBhvr>
                                        <p:cTn id="76" dur="1" fill="hold">
                                          <p:stCondLst>
                                            <p:cond delay="499"/>
                                          </p:stCondLst>
                                        </p:cTn>
                                        <p:tgtEl>
                                          <p:spTgt spid="10"/>
                                        </p:tgtEl>
                                        <p:attrNameLst>
                                          <p:attrName>style.visibility</p:attrName>
                                        </p:attrNameLst>
                                      </p:cBhvr>
                                      <p:to>
                                        <p:strVal val="hidden"/>
                                      </p:to>
                                    </p:set>
                                  </p:childTnLst>
                                </p:cTn>
                              </p:par>
                              <p:par>
                                <p:cTn id="77" presetID="10" presetClass="exit" presetSubtype="0" fill="hold" nodeType="withEffect">
                                  <p:stCondLst>
                                    <p:cond delay="0"/>
                                  </p:stCondLst>
                                  <p:childTnLst>
                                    <p:animEffect transition="out" filter="fade">
                                      <p:cBhvr>
                                        <p:cTn id="78" dur="500"/>
                                        <p:tgtEl>
                                          <p:spTgt spid="12"/>
                                        </p:tgtEl>
                                      </p:cBhvr>
                                    </p:animEffect>
                                    <p:set>
                                      <p:cBhvr>
                                        <p:cTn id="79" dur="1" fill="hold">
                                          <p:stCondLst>
                                            <p:cond delay="499"/>
                                          </p:stCondLst>
                                        </p:cTn>
                                        <p:tgtEl>
                                          <p:spTgt spid="12"/>
                                        </p:tgtEl>
                                        <p:attrNameLst>
                                          <p:attrName>style.visibility</p:attrName>
                                        </p:attrNameLst>
                                      </p:cBhvr>
                                      <p:to>
                                        <p:strVal val="hidden"/>
                                      </p:to>
                                    </p:set>
                                  </p:childTnLst>
                                </p:cTn>
                              </p:par>
                              <p:par>
                                <p:cTn id="80" presetID="10" presetClass="exit" presetSubtype="0" fill="hold" grpId="1" nodeType="withEffect">
                                  <p:stCondLst>
                                    <p:cond delay="0"/>
                                  </p:stCondLst>
                                  <p:childTnLst>
                                    <p:animEffect transition="out" filter="fade">
                                      <p:cBhvr>
                                        <p:cTn id="81" dur="500"/>
                                        <p:tgtEl>
                                          <p:spTgt spid="13"/>
                                        </p:tgtEl>
                                      </p:cBhvr>
                                    </p:animEffect>
                                    <p:set>
                                      <p:cBhvr>
                                        <p:cTn id="82" dur="1" fill="hold">
                                          <p:stCondLst>
                                            <p:cond delay="499"/>
                                          </p:stCondLst>
                                        </p:cTn>
                                        <p:tgtEl>
                                          <p:spTgt spid="13"/>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5"/>
                                        </p:tgtEl>
                                      </p:cBhvr>
                                    </p:animEffect>
                                    <p:set>
                                      <p:cBhvr>
                                        <p:cTn id="85" dur="1" fill="hold">
                                          <p:stCondLst>
                                            <p:cond delay="499"/>
                                          </p:stCondLst>
                                        </p:cTn>
                                        <p:tgtEl>
                                          <p:spTgt spid="15"/>
                                        </p:tgtEl>
                                        <p:attrNameLst>
                                          <p:attrName>style.visibility</p:attrName>
                                        </p:attrNameLst>
                                      </p:cBhvr>
                                      <p:to>
                                        <p:strVal val="hidden"/>
                                      </p:to>
                                    </p:set>
                                  </p:childTnLst>
                                </p:cTn>
                              </p:par>
                              <p:par>
                                <p:cTn id="86" presetID="10" presetClass="exit" presetSubtype="0" fill="hold" grpId="1" nodeType="withEffect">
                                  <p:stCondLst>
                                    <p:cond delay="0"/>
                                  </p:stCondLst>
                                  <p:childTnLst>
                                    <p:animEffect transition="out" filter="fade">
                                      <p:cBhvr>
                                        <p:cTn id="87" dur="500"/>
                                        <p:tgtEl>
                                          <p:spTgt spid="14"/>
                                        </p:tgtEl>
                                      </p:cBhvr>
                                    </p:animEffect>
                                    <p:set>
                                      <p:cBhvr>
                                        <p:cTn id="88" dur="1" fill="hold">
                                          <p:stCondLst>
                                            <p:cond delay="499"/>
                                          </p:stCondLst>
                                        </p:cTn>
                                        <p:tgtEl>
                                          <p:spTgt spid="14"/>
                                        </p:tgtEl>
                                        <p:attrNameLst>
                                          <p:attrName>style.visibility</p:attrName>
                                        </p:attrNameLst>
                                      </p:cBhvr>
                                      <p:to>
                                        <p:strVal val="hidden"/>
                                      </p:to>
                                    </p:set>
                                  </p:childTnLst>
                                </p:cTn>
                              </p:par>
                              <p:par>
                                <p:cTn id="89" presetID="10" presetClass="exit" presetSubtype="0" fill="hold" nodeType="withEffect">
                                  <p:stCondLst>
                                    <p:cond delay="0"/>
                                  </p:stCondLst>
                                  <p:childTnLst>
                                    <p:animEffect transition="out" filter="fade">
                                      <p:cBhvr>
                                        <p:cTn id="90" dur="500"/>
                                        <p:tgtEl>
                                          <p:spTgt spid="16"/>
                                        </p:tgtEl>
                                      </p:cBhvr>
                                    </p:animEffect>
                                    <p:set>
                                      <p:cBhvr>
                                        <p:cTn id="91" dur="1" fill="hold">
                                          <p:stCondLst>
                                            <p:cond delay="499"/>
                                          </p:stCondLst>
                                        </p:cTn>
                                        <p:tgtEl>
                                          <p:spTgt spid="16"/>
                                        </p:tgtEl>
                                        <p:attrNameLst>
                                          <p:attrName>style.visibility</p:attrName>
                                        </p:attrNameLst>
                                      </p:cBhvr>
                                      <p:to>
                                        <p:strVal val="hidden"/>
                                      </p:to>
                                    </p:set>
                                  </p:childTnLst>
                                </p:cTn>
                              </p:par>
                            </p:childTnLst>
                          </p:cTn>
                        </p:par>
                      </p:childTnLst>
                    </p:cTn>
                  </p:par>
                  <p:par>
                    <p:cTn id="92" fill="hold">
                      <p:stCondLst>
                        <p:cond delay="indefinite"/>
                      </p:stCondLst>
                      <p:childTnLst>
                        <p:par>
                          <p:cTn id="93" fill="hold">
                            <p:stCondLst>
                              <p:cond delay="0"/>
                            </p:stCondLst>
                            <p:childTnLst>
                              <p:par>
                                <p:cTn id="94" presetID="10" presetClass="entr" presetSubtype="0" fill="hold" nodeType="click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500"/>
                                        <p:tgtEl>
                                          <p:spTgt spid="21"/>
                                        </p:tgtEl>
                                      </p:cBhvr>
                                    </p:animEffect>
                                  </p:childTnLst>
                                </p:cTn>
                              </p:par>
                              <p:par>
                                <p:cTn id="97" presetID="10" presetClass="entr" presetSubtype="0" fill="hold" nodeType="withEffect">
                                  <p:stCondLst>
                                    <p:cond delay="0"/>
                                  </p:stCondLst>
                                  <p:childTnLst>
                                    <p:set>
                                      <p:cBhvr>
                                        <p:cTn id="98" dur="1" fill="hold">
                                          <p:stCondLst>
                                            <p:cond delay="0"/>
                                          </p:stCondLst>
                                        </p:cTn>
                                        <p:tgtEl>
                                          <p:spTgt spid="30"/>
                                        </p:tgtEl>
                                        <p:attrNameLst>
                                          <p:attrName>style.visibility</p:attrName>
                                        </p:attrNameLst>
                                      </p:cBhvr>
                                      <p:to>
                                        <p:strVal val="visible"/>
                                      </p:to>
                                    </p:set>
                                    <p:animEffect transition="in" filter="fade">
                                      <p:cBhvr>
                                        <p:cTn id="99" dur="500"/>
                                        <p:tgtEl>
                                          <p:spTgt spid="30"/>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8" fill="hold" grpId="0" nodeType="clickEffect">
                                  <p:stCondLst>
                                    <p:cond delay="0"/>
                                  </p:stCondLst>
                                  <p:childTnLst>
                                    <p:set>
                                      <p:cBhvr>
                                        <p:cTn id="103" dur="1" fill="hold">
                                          <p:stCondLst>
                                            <p:cond delay="0"/>
                                          </p:stCondLst>
                                        </p:cTn>
                                        <p:tgtEl>
                                          <p:spTgt spid="22"/>
                                        </p:tgtEl>
                                        <p:attrNameLst>
                                          <p:attrName>style.visibility</p:attrName>
                                        </p:attrNameLst>
                                      </p:cBhvr>
                                      <p:to>
                                        <p:strVal val="visible"/>
                                      </p:to>
                                    </p:set>
                                    <p:animEffect transition="in" filter="wipe(left)">
                                      <p:cBhvr>
                                        <p:cTn id="104" dur="1500"/>
                                        <p:tgtEl>
                                          <p:spTgt spid="22"/>
                                        </p:tgtEl>
                                      </p:cBhvr>
                                    </p:animEffect>
                                  </p:childTnLst>
                                </p:cTn>
                              </p:par>
                              <p:par>
                                <p:cTn id="105" presetID="6" presetClass="entr" presetSubtype="32" fill="hold" nodeType="with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circle(out)">
                                      <p:cBhvr>
                                        <p:cTn id="107" dur="1000"/>
                                        <p:tgtEl>
                                          <p:spTgt spid="31"/>
                                        </p:tgtEl>
                                      </p:cBhvr>
                                    </p:animEffect>
                                  </p:childTnLst>
                                </p:cTn>
                              </p:par>
                              <p:par>
                                <p:cTn id="108" presetID="42" presetClass="path" presetSubtype="0" accel="50000" decel="50000" fill="hold" nodeType="withEffect">
                                  <p:stCondLst>
                                    <p:cond delay="250"/>
                                  </p:stCondLst>
                                  <p:childTnLst>
                                    <p:animMotion origin="layout" path="M 0.00018 0.0081 L 0.77657 0.0088 " pathEditMode="relative" rAng="0" ptsTypes="AA">
                                      <p:cBhvr>
                                        <p:cTn id="109" dur="2000" fill="hold"/>
                                        <p:tgtEl>
                                          <p:spTgt spid="31"/>
                                        </p:tgtEl>
                                        <p:attrNameLst>
                                          <p:attrName>ppt_x</p:attrName>
                                          <p:attrName>ppt_y</p:attrName>
                                        </p:attrNameLst>
                                      </p:cBhvr>
                                      <p:rCtr x="38819" y="23"/>
                                    </p:animMotion>
                                  </p:childTnLst>
                                </p:cTn>
                              </p:par>
                            </p:childTnLst>
                          </p:cTn>
                        </p:par>
                        <p:par>
                          <p:cTn id="110" fill="hold">
                            <p:stCondLst>
                              <p:cond delay="2250"/>
                            </p:stCondLst>
                            <p:childTnLst>
                              <p:par>
                                <p:cTn id="111" presetID="10" presetClass="exit" presetSubtype="0" fill="hold" nodeType="afterEffect">
                                  <p:stCondLst>
                                    <p:cond delay="250"/>
                                  </p:stCondLst>
                                  <p:childTnLst>
                                    <p:animEffect transition="out" filter="fade">
                                      <p:cBhvr>
                                        <p:cTn id="112" dur="500"/>
                                        <p:tgtEl>
                                          <p:spTgt spid="31"/>
                                        </p:tgtEl>
                                      </p:cBhvr>
                                    </p:animEffect>
                                    <p:set>
                                      <p:cBhvr>
                                        <p:cTn id="113" dur="1" fill="hold">
                                          <p:stCondLst>
                                            <p:cond delay="499"/>
                                          </p:stCondLst>
                                        </p:cTn>
                                        <p:tgtEl>
                                          <p:spTgt spid="31"/>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500"/>
                                        <p:tgtEl>
                                          <p:spTgt spid="31"/>
                                        </p:tgtEl>
                                      </p:cBhvr>
                                    </p:animEffect>
                                    <p:set>
                                      <p:cBhvr>
                                        <p:cTn id="116" dur="1" fill="hold">
                                          <p:stCondLst>
                                            <p:cond delay="499"/>
                                          </p:stCondLst>
                                        </p:cTn>
                                        <p:tgtEl>
                                          <p:spTgt spid="31"/>
                                        </p:tgtEl>
                                        <p:attrNameLst>
                                          <p:attrName>style.visibility</p:attrName>
                                        </p:attrNameLst>
                                      </p:cBhvr>
                                      <p:to>
                                        <p:strVal val="hidden"/>
                                      </p:to>
                                    </p:set>
                                  </p:childTnLst>
                                </p:cTn>
                              </p:par>
                            </p:childTnLst>
                          </p:cTn>
                        </p:par>
                      </p:childTnLst>
                    </p:cTn>
                  </p:par>
                  <p:par>
                    <p:cTn id="117" fill="hold">
                      <p:stCondLst>
                        <p:cond delay="indefinite"/>
                      </p:stCondLst>
                      <p:childTnLst>
                        <p:par>
                          <p:cTn id="118" fill="hold">
                            <p:stCondLst>
                              <p:cond delay="0"/>
                            </p:stCondLst>
                            <p:childTnLst>
                              <p:par>
                                <p:cTn id="119" presetID="22" presetClass="entr" presetSubtype="8" fill="hold" grpId="0" nodeType="clickEffect">
                                  <p:stCondLst>
                                    <p:cond delay="0"/>
                                  </p:stCondLst>
                                  <p:childTnLst>
                                    <p:set>
                                      <p:cBhvr>
                                        <p:cTn id="120" dur="1" fill="hold">
                                          <p:stCondLst>
                                            <p:cond delay="0"/>
                                          </p:stCondLst>
                                        </p:cTn>
                                        <p:tgtEl>
                                          <p:spTgt spid="25"/>
                                        </p:tgtEl>
                                        <p:attrNameLst>
                                          <p:attrName>style.visibility</p:attrName>
                                        </p:attrNameLst>
                                      </p:cBhvr>
                                      <p:to>
                                        <p:strVal val="visible"/>
                                      </p:to>
                                    </p:set>
                                    <p:animEffect transition="in" filter="wipe(left)">
                                      <p:cBhvr>
                                        <p:cTn id="121" dur="1500"/>
                                        <p:tgtEl>
                                          <p:spTgt spid="25"/>
                                        </p:tgtEl>
                                      </p:cBhvr>
                                    </p:animEffect>
                                  </p:childTnLst>
                                </p:cTn>
                              </p:par>
                              <p:par>
                                <p:cTn id="122" presetID="6" presetClass="entr" presetSubtype="32" fill="hold" nodeType="withEffect">
                                  <p:stCondLst>
                                    <p:cond delay="0"/>
                                  </p:stCondLst>
                                  <p:childTnLst>
                                    <p:set>
                                      <p:cBhvr>
                                        <p:cTn id="123" dur="1" fill="hold">
                                          <p:stCondLst>
                                            <p:cond delay="0"/>
                                          </p:stCondLst>
                                        </p:cTn>
                                        <p:tgtEl>
                                          <p:spTgt spid="32"/>
                                        </p:tgtEl>
                                        <p:attrNameLst>
                                          <p:attrName>style.visibility</p:attrName>
                                        </p:attrNameLst>
                                      </p:cBhvr>
                                      <p:to>
                                        <p:strVal val="visible"/>
                                      </p:to>
                                    </p:set>
                                    <p:animEffect transition="in" filter="circle(out)">
                                      <p:cBhvr>
                                        <p:cTn id="124" dur="1000"/>
                                        <p:tgtEl>
                                          <p:spTgt spid="32"/>
                                        </p:tgtEl>
                                      </p:cBhvr>
                                    </p:animEffect>
                                  </p:childTnLst>
                                </p:cTn>
                              </p:par>
                              <p:par>
                                <p:cTn id="125" presetID="42" presetClass="path" presetSubtype="0" accel="50000" decel="50000" fill="hold" nodeType="withEffect">
                                  <p:stCondLst>
                                    <p:cond delay="250"/>
                                  </p:stCondLst>
                                  <p:childTnLst>
                                    <p:animMotion origin="layout" path="M 0.00017 0.0081 L 0.77656 0.0088 " pathEditMode="relative" rAng="0" ptsTypes="AA">
                                      <p:cBhvr>
                                        <p:cTn id="126" dur="2000" fill="hold"/>
                                        <p:tgtEl>
                                          <p:spTgt spid="32"/>
                                        </p:tgtEl>
                                        <p:attrNameLst>
                                          <p:attrName>ppt_x</p:attrName>
                                          <p:attrName>ppt_y</p:attrName>
                                        </p:attrNameLst>
                                      </p:cBhvr>
                                      <p:rCtr x="38819" y="23"/>
                                    </p:animMotion>
                                  </p:childTnLst>
                                </p:cTn>
                              </p:par>
                            </p:childTnLst>
                          </p:cTn>
                        </p:par>
                        <p:par>
                          <p:cTn id="127" fill="hold">
                            <p:stCondLst>
                              <p:cond delay="2250"/>
                            </p:stCondLst>
                            <p:childTnLst>
                              <p:par>
                                <p:cTn id="128" presetID="10" presetClass="exit" presetSubtype="0" fill="hold" nodeType="afterEffect">
                                  <p:stCondLst>
                                    <p:cond delay="250"/>
                                  </p:stCondLst>
                                  <p:childTnLst>
                                    <p:animEffect transition="out" filter="fade">
                                      <p:cBhvr>
                                        <p:cTn id="129" dur="500"/>
                                        <p:tgtEl>
                                          <p:spTgt spid="32"/>
                                        </p:tgtEl>
                                      </p:cBhvr>
                                    </p:animEffect>
                                    <p:set>
                                      <p:cBhvr>
                                        <p:cTn id="130" dur="1" fill="hold">
                                          <p:stCondLst>
                                            <p:cond delay="499"/>
                                          </p:stCondLst>
                                        </p:cTn>
                                        <p:tgtEl>
                                          <p:spTgt spid="32"/>
                                        </p:tgtEl>
                                        <p:attrNameLst>
                                          <p:attrName>style.visibility</p:attrName>
                                        </p:attrNameLst>
                                      </p:cBhvr>
                                      <p:to>
                                        <p:strVal val="hidden"/>
                                      </p:to>
                                    </p:set>
                                  </p:childTnLst>
                                </p:cTn>
                              </p:par>
                              <p:par>
                                <p:cTn id="131" presetID="10" presetClass="exit" presetSubtype="0" fill="hold" nodeType="withEffect">
                                  <p:stCondLst>
                                    <p:cond delay="0"/>
                                  </p:stCondLst>
                                  <p:childTnLst>
                                    <p:animEffect transition="out" filter="fade">
                                      <p:cBhvr>
                                        <p:cTn id="132" dur="500"/>
                                        <p:tgtEl>
                                          <p:spTgt spid="32"/>
                                        </p:tgtEl>
                                      </p:cBhvr>
                                    </p:animEffect>
                                    <p:set>
                                      <p:cBhvr>
                                        <p:cTn id="133" dur="1" fill="hold">
                                          <p:stCondLst>
                                            <p:cond delay="499"/>
                                          </p:stCondLst>
                                        </p:cTn>
                                        <p:tgtEl>
                                          <p:spTgt spid="32"/>
                                        </p:tgtEl>
                                        <p:attrNameLst>
                                          <p:attrName>style.visibility</p:attrName>
                                        </p:attrNameLst>
                                      </p:cBhvr>
                                      <p:to>
                                        <p:strVal val="hidden"/>
                                      </p:to>
                                    </p:set>
                                  </p:childTnLst>
                                </p:cTn>
                              </p:par>
                            </p:childTnLst>
                          </p:cTn>
                        </p:par>
                      </p:childTnLst>
                    </p:cTn>
                  </p:par>
                  <p:par>
                    <p:cTn id="134" fill="hold">
                      <p:stCondLst>
                        <p:cond delay="indefinite"/>
                      </p:stCondLst>
                      <p:childTnLst>
                        <p:par>
                          <p:cTn id="135" fill="hold">
                            <p:stCondLst>
                              <p:cond delay="0"/>
                            </p:stCondLst>
                            <p:childTnLst>
                              <p:par>
                                <p:cTn id="136" presetID="10" presetClass="exit" presetSubtype="0" fill="hold" grpId="1" nodeType="clickEffect">
                                  <p:stCondLst>
                                    <p:cond delay="0"/>
                                  </p:stCondLst>
                                  <p:childTnLst>
                                    <p:animEffect transition="out" filter="fade">
                                      <p:cBhvr>
                                        <p:cTn id="137" dur="500"/>
                                        <p:tgtEl>
                                          <p:spTgt spid="22"/>
                                        </p:tgtEl>
                                      </p:cBhvr>
                                    </p:animEffect>
                                    <p:set>
                                      <p:cBhvr>
                                        <p:cTn id="138" dur="1" fill="hold">
                                          <p:stCondLst>
                                            <p:cond delay="499"/>
                                          </p:stCondLst>
                                        </p:cTn>
                                        <p:tgtEl>
                                          <p:spTgt spid="22"/>
                                        </p:tgtEl>
                                        <p:attrNameLst>
                                          <p:attrName>style.visibility</p:attrName>
                                        </p:attrNameLst>
                                      </p:cBhvr>
                                      <p:to>
                                        <p:strVal val="hidden"/>
                                      </p:to>
                                    </p:set>
                                  </p:childTnLst>
                                </p:cTn>
                              </p:par>
                              <p:par>
                                <p:cTn id="139" presetID="10" presetClass="exit" presetSubtype="0" fill="hold" grpId="1" nodeType="withEffect">
                                  <p:stCondLst>
                                    <p:cond delay="0"/>
                                  </p:stCondLst>
                                  <p:childTnLst>
                                    <p:animEffect transition="out" filter="fade">
                                      <p:cBhvr>
                                        <p:cTn id="140" dur="500"/>
                                        <p:tgtEl>
                                          <p:spTgt spid="25"/>
                                        </p:tgtEl>
                                      </p:cBhvr>
                                    </p:animEffect>
                                    <p:set>
                                      <p:cBhvr>
                                        <p:cTn id="141"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8" grpId="0" animBg="1"/>
      <p:bldP spid="8" grpId="1" animBg="1"/>
      <p:bldP spid="10" grpId="0" animBg="1"/>
      <p:bldP spid="10" grpId="1" animBg="1"/>
      <p:bldP spid="13" grpId="0" animBg="1"/>
      <p:bldP spid="13" grpId="1" animBg="1"/>
      <p:bldP spid="14" grpId="0" animBg="1"/>
      <p:bldP spid="14" grpId="1" animBg="1"/>
      <p:bldP spid="22" grpId="0" animBg="1"/>
      <p:bldP spid="22" grpId="1" animBg="1"/>
      <p:bldP spid="25" grpId="0" animBg="1"/>
      <p:bldP spid="25" grpId="1"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a:stretch>
            <a:fillRect/>
          </a:stretch>
        </p:blipFill>
        <p:spPr>
          <a:xfrm>
            <a:off x="58158" y="1735540"/>
            <a:ext cx="9050346" cy="4158059"/>
          </a:xfrm>
          <a:prstGeom prst="rect">
            <a:avLst/>
          </a:prstGeom>
          <a:ln>
            <a:solidFill>
              <a:schemeClr val="bg1">
                <a:lumMod val="65000"/>
              </a:schemeClr>
            </a:solidFill>
          </a:ln>
        </p:spPr>
      </p:pic>
      <p:sp>
        <p:nvSpPr>
          <p:cNvPr id="2" name="Content Placeholder 1"/>
          <p:cNvSpPr>
            <a:spLocks noGrp="1"/>
          </p:cNvSpPr>
          <p:nvPr>
            <p:ph idx="1"/>
          </p:nvPr>
        </p:nvSpPr>
        <p:spPr>
          <a:xfrm>
            <a:off x="977343" y="1341274"/>
            <a:ext cx="7954484" cy="4740039"/>
          </a:xfrm>
        </p:spPr>
        <p:txBody>
          <a:bodyPr>
            <a:noAutofit/>
          </a:bodyPr>
          <a:lstStyle/>
          <a:p>
            <a:pPr marL="577850"/>
            <a:r>
              <a:rPr lang="en-US" sz="1800" dirty="0">
                <a:solidFill>
                  <a:srgbClr val="1A2754"/>
                </a:solidFill>
              </a:rPr>
              <a:t>College, Career and Military Readiness (CCMR) Data</a:t>
            </a:r>
          </a:p>
        </p:txBody>
      </p:sp>
      <p:sp>
        <p:nvSpPr>
          <p:cNvPr id="3" name="Title 2"/>
          <p:cNvSpPr>
            <a:spLocks noGrp="1"/>
          </p:cNvSpPr>
          <p:nvPr>
            <p:ph type="title"/>
          </p:nvPr>
        </p:nvSpPr>
        <p:spPr>
          <a:xfrm>
            <a:off x="323528" y="692696"/>
            <a:ext cx="8676456" cy="792088"/>
          </a:xfrm>
        </p:spPr>
        <p:txBody>
          <a:bodyPr vert="horz" lIns="0" tIns="45720" rIns="91440" bIns="45720" rtlCol="0" anchor="ctr">
            <a:normAutofit/>
          </a:bodyPr>
          <a:lstStyle/>
          <a:p>
            <a:r>
              <a:rPr lang="en-US" sz="28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17</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1108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dirty="0">
                <a:solidFill>
                  <a:schemeClr val="tx1">
                    <a:lumMod val="65000"/>
                    <a:lumOff val="35000"/>
                  </a:schemeClr>
                </a:solidFill>
                <a:latin typeface="Century Gothic" panose="020B0502020202020204" pitchFamily="34" charset="0"/>
              </a:rPr>
              <a:t>2017-18 Annual Report</a:t>
            </a:r>
          </a:p>
        </p:txBody>
      </p:sp>
      <p:pic>
        <p:nvPicPr>
          <p:cNvPr id="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2870" y="125668"/>
            <a:ext cx="1368957" cy="13507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0833F87-C9D4-4F8A-A778-F284A8FF34AD}"/>
              </a:ext>
            </a:extLst>
          </p:cNvPr>
          <p:cNvSpPr/>
          <p:nvPr/>
        </p:nvSpPr>
        <p:spPr>
          <a:xfrm>
            <a:off x="282507" y="3026723"/>
            <a:ext cx="8688027" cy="249444"/>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282507" y="3842128"/>
            <a:ext cx="8762472" cy="790283"/>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257590" y="2742845"/>
            <a:ext cx="2955896" cy="615302"/>
          </a:xfrm>
          <a:prstGeom prst="rect">
            <a:avLst/>
          </a:prstGeom>
        </p:spPr>
      </p:pic>
      <p:sp>
        <p:nvSpPr>
          <p:cNvPr id="13" name="Rectangle 12">
            <a:extLst>
              <a:ext uri="{FF2B5EF4-FFF2-40B4-BE49-F238E27FC236}">
                <a16:creationId xmlns:a16="http://schemas.microsoft.com/office/drawing/2014/main" id="{40833F87-C9D4-4F8A-A778-F284A8FF34AD}"/>
              </a:ext>
            </a:extLst>
          </p:cNvPr>
          <p:cNvSpPr/>
          <p:nvPr/>
        </p:nvSpPr>
        <p:spPr>
          <a:xfrm>
            <a:off x="282507" y="5513186"/>
            <a:ext cx="8749049" cy="38964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0833F87-C9D4-4F8A-A778-F284A8FF34AD}"/>
              </a:ext>
            </a:extLst>
          </p:cNvPr>
          <p:cNvSpPr/>
          <p:nvPr/>
        </p:nvSpPr>
        <p:spPr>
          <a:xfrm>
            <a:off x="282507" y="5120140"/>
            <a:ext cx="8749049" cy="357883"/>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282777" y="2028238"/>
            <a:ext cx="2955896" cy="615302"/>
          </a:xfrm>
          <a:prstGeom prst="rect">
            <a:avLst/>
          </a:prstGeom>
        </p:spPr>
      </p:pic>
      <p:sp>
        <p:nvSpPr>
          <p:cNvPr id="25" name="Rectangle 24">
            <a:extLst>
              <a:ext uri="{FF2B5EF4-FFF2-40B4-BE49-F238E27FC236}">
                <a16:creationId xmlns:a16="http://schemas.microsoft.com/office/drawing/2014/main" id="{40833F87-C9D4-4F8A-A778-F284A8FF34AD}"/>
              </a:ext>
            </a:extLst>
          </p:cNvPr>
          <p:cNvSpPr/>
          <p:nvPr/>
        </p:nvSpPr>
        <p:spPr>
          <a:xfrm>
            <a:off x="282507" y="4700733"/>
            <a:ext cx="8762472" cy="37009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2" name="Picture 3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21618" y="3755903"/>
            <a:ext cx="2955896" cy="615302"/>
          </a:xfrm>
          <a:prstGeom prst="rect">
            <a:avLst/>
          </a:prstGeom>
        </p:spPr>
      </p:pic>
      <p:pic>
        <p:nvPicPr>
          <p:cNvPr id="23" name="Picture 22">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232402" y="4617193"/>
            <a:ext cx="2955896" cy="615302"/>
          </a:xfrm>
          <a:prstGeom prst="rect">
            <a:avLst/>
          </a:prstGeom>
        </p:spPr>
      </p:pic>
      <p:pic>
        <p:nvPicPr>
          <p:cNvPr id="16" name="Picture 15">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207215" y="4106386"/>
            <a:ext cx="2955896" cy="615302"/>
          </a:xfrm>
          <a:prstGeom prst="rect">
            <a:avLst/>
          </a:prstGeom>
        </p:spPr>
      </p:pic>
    </p:spTree>
    <p:extLst>
      <p:ext uri="{BB962C8B-B14F-4D97-AF65-F5344CB8AC3E}">
        <p14:creationId xmlns:p14="http://schemas.microsoft.com/office/powerpoint/2010/main" val="239072640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500"/>
                                        <p:tgtEl>
                                          <p:spTgt spid="8"/>
                                        </p:tgtEl>
                                      </p:cBhvr>
                                    </p:animEffect>
                                  </p:childTnLst>
                                </p:cTn>
                              </p:par>
                              <p:par>
                                <p:cTn id="20" presetID="6" presetClass="entr" presetSubtype="32"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out)">
                                      <p:cBhvr>
                                        <p:cTn id="22" dur="1000"/>
                                        <p:tgtEl>
                                          <p:spTgt spid="15"/>
                                        </p:tgtEl>
                                      </p:cBhvr>
                                    </p:animEffect>
                                  </p:childTnLst>
                                </p:cTn>
                              </p:par>
                              <p:par>
                                <p:cTn id="23" presetID="42" presetClass="path" presetSubtype="0" accel="50000" decel="50000" fill="hold" nodeType="withEffect">
                                  <p:stCondLst>
                                    <p:cond delay="0"/>
                                  </p:stCondLst>
                                  <p:childTnLst>
                                    <p:animMotion origin="layout" path="M 0.00017 0.0081 L 0.77656 0.0088 " pathEditMode="relative" rAng="0" ptsTypes="AA">
                                      <p:cBhvr>
                                        <p:cTn id="24" dur="2000" fill="hold"/>
                                        <p:tgtEl>
                                          <p:spTgt spid="15"/>
                                        </p:tgtEl>
                                        <p:attrNameLst>
                                          <p:attrName>ppt_x</p:attrName>
                                          <p:attrName>ppt_y</p:attrName>
                                        </p:attrNameLst>
                                      </p:cBhvr>
                                      <p:rCtr x="38819" y="23"/>
                                    </p:animMotion>
                                  </p:childTnLst>
                                </p:cTn>
                              </p:par>
                            </p:childTnLst>
                          </p:cTn>
                        </p:par>
                        <p:par>
                          <p:cTn id="25" fill="hold">
                            <p:stCondLst>
                              <p:cond delay="2000"/>
                            </p:stCondLst>
                            <p:childTnLst>
                              <p:par>
                                <p:cTn id="26" presetID="10" presetClass="exit" presetSubtype="0" fill="hold" nodeType="afterEffect">
                                  <p:stCondLst>
                                    <p:cond delay="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1500"/>
                                        <p:tgtEl>
                                          <p:spTgt spid="10"/>
                                        </p:tgtEl>
                                      </p:cBhvr>
                                    </p:animEffect>
                                  </p:childTnLst>
                                </p:cTn>
                              </p:par>
                              <p:par>
                                <p:cTn id="34" presetID="6" presetClass="entr" presetSubtype="32"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ircle(out)">
                                      <p:cBhvr>
                                        <p:cTn id="36" dur="1000"/>
                                        <p:tgtEl>
                                          <p:spTgt spid="12"/>
                                        </p:tgtEl>
                                      </p:cBhvr>
                                    </p:animEffect>
                                  </p:childTnLst>
                                </p:cTn>
                              </p:par>
                              <p:par>
                                <p:cTn id="37" presetID="42" presetClass="path" presetSubtype="0" accel="50000" decel="50000" fill="hold" nodeType="withEffect">
                                  <p:stCondLst>
                                    <p:cond delay="0"/>
                                  </p:stCondLst>
                                  <p:childTnLst>
                                    <p:animMotion origin="layout" path="M 3.05556E-6 4.07407E-6 L 0.77656 0.00879 " pathEditMode="relative" rAng="0" ptsTypes="AA">
                                      <p:cBhvr>
                                        <p:cTn id="38" dur="2000" fill="hold"/>
                                        <p:tgtEl>
                                          <p:spTgt spid="12"/>
                                        </p:tgtEl>
                                        <p:attrNameLst>
                                          <p:attrName>ppt_x</p:attrName>
                                          <p:attrName>ppt_y</p:attrName>
                                        </p:attrNameLst>
                                      </p:cBhvr>
                                      <p:rCtr x="38819" y="440"/>
                                    </p:animMotion>
                                  </p:childTnLst>
                                </p:cTn>
                              </p:par>
                            </p:childTnLst>
                          </p:cTn>
                        </p:par>
                        <p:par>
                          <p:cTn id="39" fill="hold">
                            <p:stCondLst>
                              <p:cond delay="2000"/>
                            </p:stCondLst>
                            <p:childTnLst>
                              <p:par>
                                <p:cTn id="40" presetID="10" presetClass="exit" presetSubtype="0" fill="hold" nodeType="afterEffect">
                                  <p:stCondLst>
                                    <p:cond delay="250"/>
                                  </p:stCondLst>
                                  <p:childTnLst>
                                    <p:animEffect transition="out" filter="fade">
                                      <p:cBhvr>
                                        <p:cTn id="41" dur="500"/>
                                        <p:tgtEl>
                                          <p:spTgt spid="12"/>
                                        </p:tgtEl>
                                      </p:cBhvr>
                                    </p:animEffect>
                                    <p:set>
                                      <p:cBhvr>
                                        <p:cTn id="42" dur="1" fill="hold">
                                          <p:stCondLst>
                                            <p:cond delay="499"/>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1500"/>
                                        <p:tgtEl>
                                          <p:spTgt spid="25"/>
                                        </p:tgtEl>
                                      </p:cBhvr>
                                    </p:animEffect>
                                  </p:childTnLst>
                                </p:cTn>
                              </p:par>
                              <p:par>
                                <p:cTn id="48" presetID="6" presetClass="entr" presetSubtype="32"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circle(out)">
                                      <p:cBhvr>
                                        <p:cTn id="50" dur="1000"/>
                                        <p:tgtEl>
                                          <p:spTgt spid="32"/>
                                        </p:tgtEl>
                                      </p:cBhvr>
                                    </p:animEffect>
                                  </p:childTnLst>
                                </p:cTn>
                              </p:par>
                              <p:par>
                                <p:cTn id="51" presetID="42" presetClass="path" presetSubtype="0" accel="50000" decel="50000" fill="hold" nodeType="withEffect">
                                  <p:stCondLst>
                                    <p:cond delay="250"/>
                                  </p:stCondLst>
                                  <p:childTnLst>
                                    <p:animMotion origin="layout" path="M 0.00018 0.0081 L 0.77657 0.0088 " pathEditMode="relative" rAng="0" ptsTypes="AA">
                                      <p:cBhvr>
                                        <p:cTn id="52" dur="2000" fill="hold"/>
                                        <p:tgtEl>
                                          <p:spTgt spid="32"/>
                                        </p:tgtEl>
                                        <p:attrNameLst>
                                          <p:attrName>ppt_x</p:attrName>
                                          <p:attrName>ppt_y</p:attrName>
                                        </p:attrNameLst>
                                      </p:cBhvr>
                                      <p:rCtr x="38819" y="23"/>
                                    </p:animMotion>
                                  </p:childTnLst>
                                </p:cTn>
                              </p:par>
                              <p:par>
                                <p:cTn id="53" presetID="10" presetClass="exit" presetSubtype="0" fill="hold" nodeType="withEffect">
                                  <p:stCondLst>
                                    <p:cond delay="250"/>
                                  </p:stCondLst>
                                  <p:childTnLst>
                                    <p:animEffect transition="out" filter="fade">
                                      <p:cBhvr>
                                        <p:cTn id="54" dur="1850"/>
                                        <p:tgtEl>
                                          <p:spTgt spid="32"/>
                                        </p:tgtEl>
                                      </p:cBhvr>
                                    </p:animEffect>
                                    <p:set>
                                      <p:cBhvr>
                                        <p:cTn id="55" dur="1" fill="hold">
                                          <p:stCondLst>
                                            <p:cond delay="1849"/>
                                          </p:stCondLst>
                                        </p:cTn>
                                        <p:tgtEl>
                                          <p:spTgt spid="32"/>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1500"/>
                                        <p:tgtEl>
                                          <p:spTgt spid="14"/>
                                        </p:tgtEl>
                                      </p:cBhvr>
                                    </p:animEffect>
                                  </p:childTnLst>
                                </p:cTn>
                              </p:par>
                              <p:par>
                                <p:cTn id="61" presetID="6" presetClass="entr" presetSubtype="32"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circle(out)">
                                      <p:cBhvr>
                                        <p:cTn id="63" dur="1000"/>
                                        <p:tgtEl>
                                          <p:spTgt spid="16"/>
                                        </p:tgtEl>
                                      </p:cBhvr>
                                    </p:animEffect>
                                  </p:childTnLst>
                                </p:cTn>
                              </p:par>
                              <p:par>
                                <p:cTn id="64" presetID="42" presetClass="path" presetSubtype="0" accel="50000" decel="50000" fill="hold" nodeType="withEffect">
                                  <p:stCondLst>
                                    <p:cond delay="0"/>
                                  </p:stCondLst>
                                  <p:childTnLst>
                                    <p:animMotion origin="layout" path="M 1.11111E-6 1.48148E-6 L 0.77656 0.00879 " pathEditMode="relative" rAng="0" ptsTypes="AA">
                                      <p:cBhvr>
                                        <p:cTn id="65" dur="2000" fill="hold"/>
                                        <p:tgtEl>
                                          <p:spTgt spid="16"/>
                                        </p:tgtEl>
                                        <p:attrNameLst>
                                          <p:attrName>ppt_x</p:attrName>
                                          <p:attrName>ppt_y</p:attrName>
                                        </p:attrNameLst>
                                      </p:cBhvr>
                                      <p:rCtr x="38819" y="440"/>
                                    </p:animMotion>
                                  </p:childTnLst>
                                </p:cTn>
                              </p:par>
                            </p:childTnLst>
                          </p:cTn>
                        </p:par>
                        <p:par>
                          <p:cTn id="66" fill="hold">
                            <p:stCondLst>
                              <p:cond delay="2000"/>
                            </p:stCondLst>
                            <p:childTnLst>
                              <p:par>
                                <p:cTn id="67" presetID="10" presetClass="exit" presetSubtype="0" fill="hold" nodeType="afterEffect">
                                  <p:stCondLst>
                                    <p:cond delay="250"/>
                                  </p:stCondLst>
                                  <p:childTnLst>
                                    <p:animEffect transition="out" filter="fade">
                                      <p:cBhvr>
                                        <p:cTn id="68" dur="500"/>
                                        <p:tgtEl>
                                          <p:spTgt spid="16"/>
                                        </p:tgtEl>
                                      </p:cBhvr>
                                    </p:animEffect>
                                    <p:set>
                                      <p:cBhvr>
                                        <p:cTn id="69" dur="1" fill="hold">
                                          <p:stCondLst>
                                            <p:cond delay="499"/>
                                          </p:stCondLst>
                                        </p:cTn>
                                        <p:tgtEl>
                                          <p:spTgt spid="16"/>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1500"/>
                                        <p:tgtEl>
                                          <p:spTgt spid="13"/>
                                        </p:tgtEl>
                                      </p:cBhvr>
                                    </p:animEffect>
                                  </p:childTnLst>
                                </p:cTn>
                              </p:par>
                              <p:par>
                                <p:cTn id="75" presetID="6" presetClass="entr" presetSubtype="32"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circle(out)">
                                      <p:cBhvr>
                                        <p:cTn id="77" dur="1000"/>
                                        <p:tgtEl>
                                          <p:spTgt spid="23"/>
                                        </p:tgtEl>
                                      </p:cBhvr>
                                    </p:animEffect>
                                  </p:childTnLst>
                                </p:cTn>
                              </p:par>
                              <p:par>
                                <p:cTn id="78" presetID="42" presetClass="path" presetSubtype="0" accel="50000" decel="50000" fill="hold" nodeType="withEffect">
                                  <p:stCondLst>
                                    <p:cond delay="250"/>
                                  </p:stCondLst>
                                  <p:childTnLst>
                                    <p:animMotion origin="layout" path="M 0.00018 0.0081 L 0.77657 0.00879 " pathEditMode="relative" rAng="0" ptsTypes="AA">
                                      <p:cBhvr>
                                        <p:cTn id="79" dur="2000" fill="hold"/>
                                        <p:tgtEl>
                                          <p:spTgt spid="23"/>
                                        </p:tgtEl>
                                        <p:attrNameLst>
                                          <p:attrName>ppt_x</p:attrName>
                                          <p:attrName>ppt_y</p:attrName>
                                        </p:attrNameLst>
                                      </p:cBhvr>
                                      <p:rCtr x="38819" y="23"/>
                                    </p:animMotion>
                                  </p:childTnLst>
                                </p:cTn>
                              </p:par>
                            </p:childTnLst>
                          </p:cTn>
                        </p:par>
                        <p:par>
                          <p:cTn id="80" fill="hold">
                            <p:stCondLst>
                              <p:cond delay="2250"/>
                            </p:stCondLst>
                            <p:childTnLst>
                              <p:par>
                                <p:cTn id="81" presetID="10" presetClass="exit" presetSubtype="0" fill="hold" nodeType="afterEffect">
                                  <p:stCondLst>
                                    <p:cond delay="250"/>
                                  </p:stCondLst>
                                  <p:childTnLst>
                                    <p:animEffect transition="out" filter="fade">
                                      <p:cBhvr>
                                        <p:cTn id="82" dur="500"/>
                                        <p:tgtEl>
                                          <p:spTgt spid="23"/>
                                        </p:tgtEl>
                                      </p:cBhvr>
                                    </p:animEffect>
                                    <p:set>
                                      <p:cBhvr>
                                        <p:cTn id="83" dur="1" fill="hold">
                                          <p:stCondLst>
                                            <p:cond delay="499"/>
                                          </p:stCondLst>
                                        </p:cTn>
                                        <p:tgtEl>
                                          <p:spTgt spid="23"/>
                                        </p:tgtEl>
                                        <p:attrNameLst>
                                          <p:attrName>style.visibility</p:attrName>
                                        </p:attrNameLst>
                                      </p:cBhvr>
                                      <p:to>
                                        <p:strVal val="hidden"/>
                                      </p:to>
                                    </p:set>
                                  </p:childTnLst>
                                </p:cTn>
                              </p:par>
                            </p:childTnLst>
                          </p:cTn>
                        </p:par>
                        <p:par>
                          <p:cTn id="84" fill="hold">
                            <p:stCondLst>
                              <p:cond delay="3000"/>
                            </p:stCondLst>
                            <p:childTnLst>
                              <p:par>
                                <p:cTn id="85" presetID="10" presetClass="exit" presetSubtype="0" fill="hold" nodeType="afterEffect">
                                  <p:stCondLst>
                                    <p:cond delay="250"/>
                                  </p:stCondLst>
                                  <p:childTnLst>
                                    <p:animEffect transition="out" filter="fade">
                                      <p:cBhvr>
                                        <p:cTn id="86" dur="500"/>
                                        <p:tgtEl>
                                          <p:spTgt spid="32"/>
                                        </p:tgtEl>
                                      </p:cBhvr>
                                    </p:animEffect>
                                    <p:set>
                                      <p:cBhvr>
                                        <p:cTn id="87" dur="1" fill="hold">
                                          <p:stCondLst>
                                            <p:cond delay="499"/>
                                          </p:stCondLst>
                                        </p:cTn>
                                        <p:tgtEl>
                                          <p:spTgt spid="3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10" presetClass="exit" presetSubtype="0" fill="hold" grpId="1" nodeType="clickEffect">
                                  <p:stCondLst>
                                    <p:cond delay="0"/>
                                  </p:stCondLst>
                                  <p:childTnLst>
                                    <p:animEffect transition="out" filter="fade">
                                      <p:cBhvr>
                                        <p:cTn id="91" dur="500"/>
                                        <p:tgtEl>
                                          <p:spTgt spid="8"/>
                                        </p:tgtEl>
                                      </p:cBhvr>
                                    </p:animEffect>
                                    <p:set>
                                      <p:cBhvr>
                                        <p:cTn id="92" dur="1" fill="hold">
                                          <p:stCondLst>
                                            <p:cond delay="499"/>
                                          </p:stCondLst>
                                        </p:cTn>
                                        <p:tgtEl>
                                          <p:spTgt spid="8"/>
                                        </p:tgtEl>
                                        <p:attrNameLst>
                                          <p:attrName>style.visibility</p:attrName>
                                        </p:attrNameLst>
                                      </p:cBhvr>
                                      <p:to>
                                        <p:strVal val="hidden"/>
                                      </p:to>
                                    </p:set>
                                  </p:childTnLst>
                                </p:cTn>
                              </p:par>
                              <p:par>
                                <p:cTn id="93" presetID="10" presetClass="exit" presetSubtype="0" fill="hold" grpId="1" nodeType="withEffect">
                                  <p:stCondLst>
                                    <p:cond delay="0"/>
                                  </p:stCondLst>
                                  <p:childTnLst>
                                    <p:animEffect transition="out" filter="fade">
                                      <p:cBhvr>
                                        <p:cTn id="94" dur="500"/>
                                        <p:tgtEl>
                                          <p:spTgt spid="10"/>
                                        </p:tgtEl>
                                      </p:cBhvr>
                                    </p:animEffect>
                                    <p:set>
                                      <p:cBhvr>
                                        <p:cTn id="95" dur="1" fill="hold">
                                          <p:stCondLst>
                                            <p:cond delay="499"/>
                                          </p:stCondLst>
                                        </p:cTn>
                                        <p:tgtEl>
                                          <p:spTgt spid="10"/>
                                        </p:tgtEl>
                                        <p:attrNameLst>
                                          <p:attrName>style.visibility</p:attrName>
                                        </p:attrNameLst>
                                      </p:cBhvr>
                                      <p:to>
                                        <p:strVal val="hidden"/>
                                      </p:to>
                                    </p:set>
                                  </p:childTnLst>
                                </p:cTn>
                              </p:par>
                              <p:par>
                                <p:cTn id="96" presetID="10" presetClass="exit" presetSubtype="0" fill="hold" nodeType="withEffect">
                                  <p:stCondLst>
                                    <p:cond delay="0"/>
                                  </p:stCondLst>
                                  <p:childTnLst>
                                    <p:animEffect transition="out" filter="fade">
                                      <p:cBhvr>
                                        <p:cTn id="97" dur="500"/>
                                        <p:tgtEl>
                                          <p:spTgt spid="12"/>
                                        </p:tgtEl>
                                      </p:cBhvr>
                                    </p:animEffect>
                                    <p:set>
                                      <p:cBhvr>
                                        <p:cTn id="98" dur="1" fill="hold">
                                          <p:stCondLst>
                                            <p:cond delay="499"/>
                                          </p:stCondLst>
                                        </p:cTn>
                                        <p:tgtEl>
                                          <p:spTgt spid="12"/>
                                        </p:tgtEl>
                                        <p:attrNameLst>
                                          <p:attrName>style.visibility</p:attrName>
                                        </p:attrNameLst>
                                      </p:cBhvr>
                                      <p:to>
                                        <p:strVal val="hidden"/>
                                      </p:to>
                                    </p:set>
                                  </p:childTnLst>
                                </p:cTn>
                              </p:par>
                              <p:par>
                                <p:cTn id="99" presetID="10" presetClass="exit" presetSubtype="0" fill="hold" grpId="1" nodeType="withEffect">
                                  <p:stCondLst>
                                    <p:cond delay="0"/>
                                  </p:stCondLst>
                                  <p:childTnLst>
                                    <p:animEffect transition="out" filter="fade">
                                      <p:cBhvr>
                                        <p:cTn id="100" dur="500"/>
                                        <p:tgtEl>
                                          <p:spTgt spid="13"/>
                                        </p:tgtEl>
                                      </p:cBhvr>
                                    </p:animEffect>
                                    <p:set>
                                      <p:cBhvr>
                                        <p:cTn id="101" dur="1" fill="hold">
                                          <p:stCondLst>
                                            <p:cond delay="499"/>
                                          </p:stCondLst>
                                        </p:cTn>
                                        <p:tgtEl>
                                          <p:spTgt spid="13"/>
                                        </p:tgtEl>
                                        <p:attrNameLst>
                                          <p:attrName>style.visibility</p:attrName>
                                        </p:attrNameLst>
                                      </p:cBhvr>
                                      <p:to>
                                        <p:strVal val="hidden"/>
                                      </p:to>
                                    </p:set>
                                  </p:childTnLst>
                                </p:cTn>
                              </p:par>
                              <p:par>
                                <p:cTn id="102" presetID="10" presetClass="exit" presetSubtype="0" fill="hold" nodeType="withEffect">
                                  <p:stCondLst>
                                    <p:cond delay="0"/>
                                  </p:stCondLst>
                                  <p:childTnLst>
                                    <p:animEffect transition="out" filter="fade">
                                      <p:cBhvr>
                                        <p:cTn id="103" dur="500"/>
                                        <p:tgtEl>
                                          <p:spTgt spid="15"/>
                                        </p:tgtEl>
                                      </p:cBhvr>
                                    </p:animEffect>
                                    <p:set>
                                      <p:cBhvr>
                                        <p:cTn id="104" dur="1" fill="hold">
                                          <p:stCondLst>
                                            <p:cond delay="499"/>
                                          </p:stCondLst>
                                        </p:cTn>
                                        <p:tgtEl>
                                          <p:spTgt spid="15"/>
                                        </p:tgtEl>
                                        <p:attrNameLst>
                                          <p:attrName>style.visibility</p:attrName>
                                        </p:attrNameLst>
                                      </p:cBhvr>
                                      <p:to>
                                        <p:strVal val="hidden"/>
                                      </p:to>
                                    </p:set>
                                  </p:childTnLst>
                                </p:cTn>
                              </p:par>
                              <p:par>
                                <p:cTn id="105" presetID="10" presetClass="exit" presetSubtype="0" fill="hold" grpId="1" nodeType="withEffect">
                                  <p:stCondLst>
                                    <p:cond delay="0"/>
                                  </p:stCondLst>
                                  <p:childTnLst>
                                    <p:animEffect transition="out" filter="fade">
                                      <p:cBhvr>
                                        <p:cTn id="106" dur="500"/>
                                        <p:tgtEl>
                                          <p:spTgt spid="14"/>
                                        </p:tgtEl>
                                      </p:cBhvr>
                                    </p:animEffect>
                                    <p:set>
                                      <p:cBhvr>
                                        <p:cTn id="107" dur="1" fill="hold">
                                          <p:stCondLst>
                                            <p:cond delay="499"/>
                                          </p:stCondLst>
                                        </p:cTn>
                                        <p:tgtEl>
                                          <p:spTgt spid="14"/>
                                        </p:tgtEl>
                                        <p:attrNameLst>
                                          <p:attrName>style.visibility</p:attrName>
                                        </p:attrNameLst>
                                      </p:cBhvr>
                                      <p:to>
                                        <p:strVal val="hidden"/>
                                      </p:to>
                                    </p:set>
                                  </p:childTnLst>
                                </p:cTn>
                              </p:par>
                              <p:par>
                                <p:cTn id="108" presetID="10" presetClass="exit" presetSubtype="0" fill="hold" nodeType="withEffect">
                                  <p:stCondLst>
                                    <p:cond delay="0"/>
                                  </p:stCondLst>
                                  <p:childTnLst>
                                    <p:animEffect transition="out" filter="fade">
                                      <p:cBhvr>
                                        <p:cTn id="109" dur="500"/>
                                        <p:tgtEl>
                                          <p:spTgt spid="16"/>
                                        </p:tgtEl>
                                      </p:cBhvr>
                                    </p:animEffect>
                                    <p:set>
                                      <p:cBhvr>
                                        <p:cTn id="110" dur="1" fill="hold">
                                          <p:stCondLst>
                                            <p:cond delay="499"/>
                                          </p:stCondLst>
                                        </p:cTn>
                                        <p:tgtEl>
                                          <p:spTgt spid="16"/>
                                        </p:tgtEl>
                                        <p:attrNameLst>
                                          <p:attrName>style.visibility</p:attrName>
                                        </p:attrNameLst>
                                      </p:cBhvr>
                                      <p:to>
                                        <p:strVal val="hidden"/>
                                      </p:to>
                                    </p:set>
                                  </p:childTnLst>
                                </p:cTn>
                              </p:par>
                              <p:par>
                                <p:cTn id="111" presetID="10" presetClass="exit" presetSubtype="0" fill="hold" grpId="1" nodeType="withEffect">
                                  <p:stCondLst>
                                    <p:cond delay="0"/>
                                  </p:stCondLst>
                                  <p:childTnLst>
                                    <p:animEffect transition="out" filter="fade">
                                      <p:cBhvr>
                                        <p:cTn id="112" dur="500"/>
                                        <p:tgtEl>
                                          <p:spTgt spid="25"/>
                                        </p:tgtEl>
                                      </p:cBhvr>
                                    </p:animEffect>
                                    <p:set>
                                      <p:cBhvr>
                                        <p:cTn id="113" dur="1" fill="hold">
                                          <p:stCondLst>
                                            <p:cond delay="499"/>
                                          </p:stCondLst>
                                        </p:cTn>
                                        <p:tgtEl>
                                          <p:spTgt spid="25"/>
                                        </p:tgtEl>
                                        <p:attrNameLst>
                                          <p:attrName>style.visibility</p:attrName>
                                        </p:attrNameLst>
                                      </p:cBhvr>
                                      <p:to>
                                        <p:strVal val="hidden"/>
                                      </p:to>
                                    </p:set>
                                  </p:childTnLst>
                                </p:cTn>
                              </p:par>
                              <p:par>
                                <p:cTn id="114" presetID="10" presetClass="exit" presetSubtype="0" fill="hold" nodeType="withEffect">
                                  <p:stCondLst>
                                    <p:cond delay="0"/>
                                  </p:stCondLst>
                                  <p:childTnLst>
                                    <p:animEffect transition="out" filter="fade">
                                      <p:cBhvr>
                                        <p:cTn id="115" dur="500"/>
                                        <p:tgtEl>
                                          <p:spTgt spid="23"/>
                                        </p:tgtEl>
                                      </p:cBhvr>
                                    </p:animEffect>
                                    <p:set>
                                      <p:cBhvr>
                                        <p:cTn id="116"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8" grpId="0" animBg="1"/>
      <p:bldP spid="8" grpId="1" animBg="1"/>
      <p:bldP spid="10" grpId="0" animBg="1"/>
      <p:bldP spid="10" grpId="1" animBg="1"/>
      <p:bldP spid="13" grpId="0" animBg="1"/>
      <p:bldP spid="13" grpId="1" animBg="1"/>
      <p:bldP spid="14" grpId="0" animBg="1"/>
      <p:bldP spid="14" grpId="1" animBg="1"/>
      <p:bldP spid="25" grpId="0" animBg="1"/>
      <p:bldP spid="25"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971600" y="1844824"/>
            <a:ext cx="7882476" cy="4295502"/>
          </a:xfrm>
        </p:spPr>
        <p:txBody>
          <a:bodyPr>
            <a:noAutofit/>
          </a:bodyPr>
          <a:lstStyle/>
          <a:p>
            <a:pPr marL="577850"/>
            <a:r>
              <a:rPr lang="en-US" sz="1800" dirty="0">
                <a:solidFill>
                  <a:srgbClr val="1A2754"/>
                </a:solidFill>
              </a:rPr>
              <a:t>Other Postsecondary </a:t>
            </a:r>
            <a:r>
              <a:rPr lang="en-US" sz="1800" dirty="0" smtClean="0">
                <a:solidFill>
                  <a:srgbClr val="1A2754"/>
                </a:solidFill>
              </a:rPr>
              <a:t>Indicators</a:t>
            </a:r>
          </a:p>
          <a:p>
            <a:pPr marL="1144588" lvl="1"/>
            <a:r>
              <a:rPr lang="en-US" sz="1400" dirty="0"/>
              <a:t>Dual-credit course completion, graduates enrolled in Texas institutions of higher education, graduates completing a year with remediation</a:t>
            </a:r>
          </a:p>
          <a:p>
            <a:pPr marL="577850"/>
            <a:r>
              <a:rPr lang="en-US" sz="1800" dirty="0">
                <a:solidFill>
                  <a:srgbClr val="1A2754"/>
                </a:solidFill>
              </a:rPr>
              <a:t>Student Information</a:t>
            </a:r>
          </a:p>
          <a:p>
            <a:pPr marL="1144588" lvl="1">
              <a:spcBef>
                <a:spcPts val="300"/>
              </a:spcBef>
            </a:pPr>
            <a:r>
              <a:rPr lang="en-US" sz="1400" dirty="0"/>
              <a:t>Student enrollment (including enrollment by grade level, by ethnicity, by certain student identification indicators, and students with disabilities by primary eligibility category) and other student information (including graduation information, retention rates, and class size information)</a:t>
            </a:r>
          </a:p>
          <a:p>
            <a:pPr marL="577850"/>
            <a:r>
              <a:rPr lang="en-US" sz="1800" dirty="0">
                <a:solidFill>
                  <a:srgbClr val="1A2754"/>
                </a:solidFill>
              </a:rPr>
              <a:t>Staff Information</a:t>
            </a:r>
          </a:p>
          <a:p>
            <a:pPr marL="1144588" lvl="1">
              <a:spcBef>
                <a:spcPts val="300"/>
              </a:spcBef>
            </a:pPr>
            <a:r>
              <a:rPr lang="en-US" sz="1400" dirty="0"/>
              <a:t>Staff information (including total staff, staff by classification, teachers by ethnicity and gender, teachers by highest degree held and years of experience, experience of campus leadership, staff salary, and teacher turnover rate information) </a:t>
            </a:r>
          </a:p>
          <a:p>
            <a:pPr marL="577850"/>
            <a:r>
              <a:rPr lang="en-US" sz="1800" dirty="0">
                <a:solidFill>
                  <a:srgbClr val="1A2754"/>
                </a:solidFill>
              </a:rPr>
              <a:t>Program Information</a:t>
            </a:r>
          </a:p>
          <a:p>
            <a:pPr marL="1144588" lvl="1">
              <a:spcBef>
                <a:spcPts val="300"/>
              </a:spcBef>
            </a:pPr>
            <a:r>
              <a:rPr lang="en-US" sz="1400" dirty="0"/>
              <a:t>Student enrollment by program</a:t>
            </a:r>
          </a:p>
          <a:p>
            <a:pPr marL="1144588" lvl="1">
              <a:spcBef>
                <a:spcPts val="300"/>
              </a:spcBef>
            </a:pPr>
            <a:r>
              <a:rPr lang="en-US" sz="1400" dirty="0"/>
              <a:t>Teachers by program</a:t>
            </a:r>
          </a:p>
        </p:txBody>
      </p:sp>
      <p:sp>
        <p:nvSpPr>
          <p:cNvPr id="3" name="Title 2"/>
          <p:cNvSpPr>
            <a:spLocks noGrp="1"/>
          </p:cNvSpPr>
          <p:nvPr>
            <p:ph type="title"/>
          </p:nvPr>
        </p:nvSpPr>
        <p:spPr>
          <a:xfrm>
            <a:off x="333872" y="1052736"/>
            <a:ext cx="8676456" cy="792088"/>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18</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51520" y="44624"/>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8130631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Effect transition="in" filter="fade">
                                      <p:cBhvr>
                                        <p:cTn id="19" dur="1000"/>
                                        <p:tgtEl>
                                          <p:spTgt spid="2">
                                            <p:txEl>
                                              <p:pRg st="2" end="2"/>
                                            </p:txEl>
                                          </p:spTgt>
                                        </p:tgtEl>
                                      </p:cBhvr>
                                    </p:animEffect>
                                    <p:anim calcmode="lin" valueType="num">
                                      <p:cBhvr>
                                        <p:cTn id="20"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2">
                                            <p:txEl>
                                              <p:pRg st="3" end="3"/>
                                            </p:txEl>
                                          </p:spTgt>
                                        </p:tgtEl>
                                        <p:attrNameLst>
                                          <p:attrName>style.visibility</p:attrName>
                                        </p:attrNameLst>
                                      </p:cBhvr>
                                      <p:to>
                                        <p:strVal val="visible"/>
                                      </p:to>
                                    </p:set>
                                    <p:animEffect transition="in" filter="fade">
                                      <p:cBhvr>
                                        <p:cTn id="24" dur="1000"/>
                                        <p:tgtEl>
                                          <p:spTgt spid="2">
                                            <p:txEl>
                                              <p:pRg st="3" end="3"/>
                                            </p:txEl>
                                          </p:spTgt>
                                        </p:tgtEl>
                                      </p:cBhvr>
                                    </p:animEffect>
                                    <p:anim calcmode="lin" valueType="num">
                                      <p:cBhvr>
                                        <p:cTn id="25"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6"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Effect transition="in" filter="fade">
                                      <p:cBhvr>
                                        <p:cTn id="31" dur="1000"/>
                                        <p:tgtEl>
                                          <p:spTgt spid="2">
                                            <p:txEl>
                                              <p:pRg st="4" end="4"/>
                                            </p:txEl>
                                          </p:spTgt>
                                        </p:tgtEl>
                                      </p:cBhvr>
                                    </p:animEffect>
                                    <p:anim calcmode="lin" valueType="num">
                                      <p:cBhvr>
                                        <p:cTn id="32"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4" end="4"/>
                                            </p:txEl>
                                          </p:spTgt>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
                                            <p:txEl>
                                              <p:pRg st="7" end="7"/>
                                            </p:txEl>
                                          </p:spTgt>
                                        </p:tgtEl>
                                        <p:attrNameLst>
                                          <p:attrName>style.visibility</p:attrName>
                                        </p:attrNameLst>
                                      </p:cBhvr>
                                      <p:to>
                                        <p:strVal val="visible"/>
                                      </p:to>
                                    </p:set>
                                    <p:animEffect transition="in" filter="fade">
                                      <p:cBhvr>
                                        <p:cTn id="48" dur="1000"/>
                                        <p:tgtEl>
                                          <p:spTgt spid="2">
                                            <p:txEl>
                                              <p:pRg st="7" end="7"/>
                                            </p:txEl>
                                          </p:spTgt>
                                        </p:tgtEl>
                                      </p:cBhvr>
                                    </p:animEffect>
                                    <p:anim calcmode="lin" valueType="num">
                                      <p:cBhvr>
                                        <p:cTn id="49"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50" dur="1000" fill="hold"/>
                                        <p:tgtEl>
                                          <p:spTgt spid="2">
                                            <p:txEl>
                                              <p:pRg st="7" end="7"/>
                                            </p:txEl>
                                          </p:spTgt>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2">
                                            <p:txEl>
                                              <p:pRg st="8" end="8"/>
                                            </p:txEl>
                                          </p:spTgt>
                                        </p:tgtEl>
                                        <p:attrNameLst>
                                          <p:attrName>style.visibility</p:attrName>
                                        </p:attrNameLst>
                                      </p:cBhvr>
                                      <p:to>
                                        <p:strVal val="visible"/>
                                      </p:to>
                                    </p:set>
                                    <p:animEffect transition="in" filter="fade">
                                      <p:cBhvr>
                                        <p:cTn id="53" dur="1000"/>
                                        <p:tgtEl>
                                          <p:spTgt spid="2">
                                            <p:txEl>
                                              <p:pRg st="8" end="8"/>
                                            </p:txEl>
                                          </p:spTgt>
                                        </p:tgtEl>
                                      </p:cBhvr>
                                    </p:animEffect>
                                    <p:anim calcmode="lin" valueType="num">
                                      <p:cBhvr>
                                        <p:cTn id="54"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5" dur="1000" fill="hold"/>
                                        <p:tgtEl>
                                          <p:spTgt spid="2">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b="82227"/>
          <a:stretch/>
        </p:blipFill>
        <p:spPr>
          <a:xfrm>
            <a:off x="59123" y="1755161"/>
            <a:ext cx="9026192" cy="1097775"/>
          </a:xfrm>
          <a:prstGeom prst="rect">
            <a:avLst/>
          </a:prstGeom>
          <a:ln w="6350">
            <a:solidFill>
              <a:schemeClr val="bg1">
                <a:lumMod val="65000"/>
              </a:schemeClr>
            </a:solidFill>
          </a:ln>
        </p:spPr>
      </p:pic>
      <p:pic>
        <p:nvPicPr>
          <p:cNvPr id="19" name="Picture 18"/>
          <p:cNvPicPr>
            <a:picLocks noChangeAspect="1"/>
          </p:cNvPicPr>
          <p:nvPr/>
        </p:nvPicPr>
        <p:blipFill rotWithShape="1">
          <a:blip r:embed="rId2"/>
          <a:srcRect t="55333" b="347"/>
          <a:stretch/>
        </p:blipFill>
        <p:spPr>
          <a:xfrm>
            <a:off x="59122" y="2831962"/>
            <a:ext cx="9026192" cy="2737523"/>
          </a:xfrm>
          <a:prstGeom prst="rect">
            <a:avLst/>
          </a:prstGeom>
          <a:ln w="6350">
            <a:solidFill>
              <a:schemeClr val="bg1">
                <a:lumMod val="65000"/>
              </a:schemeClr>
            </a:solidFill>
          </a:ln>
        </p:spPr>
      </p:pic>
      <p:sp>
        <p:nvSpPr>
          <p:cNvPr id="2" name="Content Placeholder 1"/>
          <p:cNvSpPr>
            <a:spLocks noGrp="1"/>
          </p:cNvSpPr>
          <p:nvPr>
            <p:ph idx="1"/>
          </p:nvPr>
        </p:nvSpPr>
        <p:spPr>
          <a:xfrm>
            <a:off x="977343" y="1341274"/>
            <a:ext cx="7954484" cy="4740039"/>
          </a:xfrm>
        </p:spPr>
        <p:txBody>
          <a:bodyPr>
            <a:noAutofit/>
          </a:bodyPr>
          <a:lstStyle/>
          <a:p>
            <a:pPr marL="577850"/>
            <a:r>
              <a:rPr lang="en-US" sz="1800" dirty="0">
                <a:solidFill>
                  <a:srgbClr val="1A2754"/>
                </a:solidFill>
              </a:rPr>
              <a:t>Student Information</a:t>
            </a:r>
          </a:p>
        </p:txBody>
      </p:sp>
      <p:sp>
        <p:nvSpPr>
          <p:cNvPr id="3" name="Title 2"/>
          <p:cNvSpPr>
            <a:spLocks noGrp="1"/>
          </p:cNvSpPr>
          <p:nvPr>
            <p:ph type="title"/>
          </p:nvPr>
        </p:nvSpPr>
        <p:spPr>
          <a:xfrm>
            <a:off x="323528" y="692696"/>
            <a:ext cx="8676456" cy="792088"/>
          </a:xfrm>
        </p:spPr>
        <p:txBody>
          <a:bodyPr vert="horz" lIns="0" tIns="45720" rIns="91440" bIns="45720" rtlCol="0" anchor="ctr">
            <a:normAutofit/>
          </a:bodyPr>
          <a:lstStyle/>
          <a:p>
            <a:r>
              <a:rPr lang="en-US" sz="28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19</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1108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dirty="0">
                <a:solidFill>
                  <a:schemeClr val="tx1">
                    <a:lumMod val="65000"/>
                    <a:lumOff val="35000"/>
                  </a:schemeClr>
                </a:solidFill>
                <a:latin typeface="Century Gothic" panose="020B0502020202020204" pitchFamily="34" charset="0"/>
              </a:rPr>
              <a:t>2017-18 Annual Report</a:t>
            </a:r>
          </a:p>
        </p:txBody>
      </p:sp>
      <p:pic>
        <p:nvPicPr>
          <p:cNvPr id="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2870" y="125668"/>
            <a:ext cx="1368957" cy="13507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0833F87-C9D4-4F8A-A778-F284A8FF34AD}"/>
              </a:ext>
            </a:extLst>
          </p:cNvPr>
          <p:cNvSpPr/>
          <p:nvPr/>
        </p:nvSpPr>
        <p:spPr>
          <a:xfrm>
            <a:off x="677046" y="3085469"/>
            <a:ext cx="8367933" cy="135229"/>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676798" y="3218315"/>
            <a:ext cx="8361469" cy="137163"/>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13906" y="2149448"/>
            <a:ext cx="2955896" cy="615302"/>
          </a:xfrm>
          <a:prstGeom prst="rect">
            <a:avLst/>
          </a:prstGeom>
        </p:spPr>
      </p:pic>
      <p:sp>
        <p:nvSpPr>
          <p:cNvPr id="13" name="Rectangle 12">
            <a:extLst>
              <a:ext uri="{FF2B5EF4-FFF2-40B4-BE49-F238E27FC236}">
                <a16:creationId xmlns:a16="http://schemas.microsoft.com/office/drawing/2014/main" id="{40833F87-C9D4-4F8A-A778-F284A8FF34AD}"/>
              </a:ext>
            </a:extLst>
          </p:cNvPr>
          <p:cNvSpPr/>
          <p:nvPr/>
        </p:nvSpPr>
        <p:spPr>
          <a:xfrm>
            <a:off x="611560" y="4869091"/>
            <a:ext cx="8426707" cy="154322"/>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0833F87-C9D4-4F8A-A778-F284A8FF34AD}"/>
              </a:ext>
            </a:extLst>
          </p:cNvPr>
          <p:cNvSpPr/>
          <p:nvPr/>
        </p:nvSpPr>
        <p:spPr>
          <a:xfrm>
            <a:off x="611560" y="4194902"/>
            <a:ext cx="8426707" cy="135237"/>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44629" y="1973866"/>
            <a:ext cx="2955896" cy="615302"/>
          </a:xfrm>
          <a:prstGeom prst="rect">
            <a:avLst/>
          </a:prstGeom>
        </p:spPr>
      </p:pic>
      <p:sp>
        <p:nvSpPr>
          <p:cNvPr id="25" name="Rectangle 24">
            <a:extLst>
              <a:ext uri="{FF2B5EF4-FFF2-40B4-BE49-F238E27FC236}">
                <a16:creationId xmlns:a16="http://schemas.microsoft.com/office/drawing/2014/main" id="{40833F87-C9D4-4F8A-A778-F284A8FF34AD}"/>
              </a:ext>
            </a:extLst>
          </p:cNvPr>
          <p:cNvSpPr/>
          <p:nvPr/>
        </p:nvSpPr>
        <p:spPr>
          <a:xfrm>
            <a:off x="605343" y="3929737"/>
            <a:ext cx="8439635" cy="127510"/>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2" name="Picture 3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206033" y="2875111"/>
            <a:ext cx="2955896" cy="615302"/>
          </a:xfrm>
          <a:prstGeom prst="rect">
            <a:avLst/>
          </a:prstGeom>
        </p:spPr>
      </p:pic>
      <p:pic>
        <p:nvPicPr>
          <p:cNvPr id="23" name="Picture 22">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13907" y="3860763"/>
            <a:ext cx="2955896" cy="615302"/>
          </a:xfrm>
          <a:prstGeom prst="rect">
            <a:avLst/>
          </a:prstGeom>
        </p:spPr>
      </p:pic>
      <p:pic>
        <p:nvPicPr>
          <p:cNvPr id="16" name="Picture 15">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47985" y="3114360"/>
            <a:ext cx="2955896" cy="615302"/>
          </a:xfrm>
          <a:prstGeom prst="rect">
            <a:avLst/>
          </a:prstGeom>
        </p:spPr>
      </p:pic>
    </p:spTree>
    <p:extLst>
      <p:ext uri="{BB962C8B-B14F-4D97-AF65-F5344CB8AC3E}">
        <p14:creationId xmlns:p14="http://schemas.microsoft.com/office/powerpoint/2010/main" val="235727935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1500"/>
                                        <p:tgtEl>
                                          <p:spTgt spid="8"/>
                                        </p:tgtEl>
                                      </p:cBhvr>
                                    </p:animEffect>
                                  </p:childTnLst>
                                </p:cTn>
                              </p:par>
                              <p:par>
                                <p:cTn id="23" presetID="6" presetClass="entr" presetSubtype="32" fill="hold"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circle(out)">
                                      <p:cBhvr>
                                        <p:cTn id="25" dur="1000"/>
                                        <p:tgtEl>
                                          <p:spTgt spid="15"/>
                                        </p:tgtEl>
                                      </p:cBhvr>
                                    </p:animEffect>
                                  </p:childTnLst>
                                </p:cTn>
                              </p:par>
                              <p:par>
                                <p:cTn id="26" presetID="42" presetClass="path" presetSubtype="0" accel="50000" decel="50000" fill="hold" nodeType="withEffect">
                                  <p:stCondLst>
                                    <p:cond delay="0"/>
                                  </p:stCondLst>
                                  <p:childTnLst>
                                    <p:animMotion origin="layout" path="M 0.00018 0.0081 L 0.77657 0.0088 " pathEditMode="relative" rAng="0" ptsTypes="AA">
                                      <p:cBhvr>
                                        <p:cTn id="27" dur="2000" fill="hold"/>
                                        <p:tgtEl>
                                          <p:spTgt spid="15"/>
                                        </p:tgtEl>
                                        <p:attrNameLst>
                                          <p:attrName>ppt_x</p:attrName>
                                          <p:attrName>ppt_y</p:attrName>
                                        </p:attrNameLst>
                                      </p:cBhvr>
                                      <p:rCtr x="38819" y="23"/>
                                    </p:animMotion>
                                  </p:childTnLst>
                                </p:cTn>
                              </p:par>
                            </p:childTnLst>
                          </p:cTn>
                        </p:par>
                        <p:par>
                          <p:cTn id="28" fill="hold">
                            <p:stCondLst>
                              <p:cond delay="2000"/>
                            </p:stCondLst>
                            <p:childTnLst>
                              <p:par>
                                <p:cTn id="29" presetID="10" presetClass="exit" presetSubtype="0" fill="hold" nodeType="afterEffect">
                                  <p:stCondLst>
                                    <p:cond delay="0"/>
                                  </p:stCondLst>
                                  <p:childTnLst>
                                    <p:animEffect transition="out" filter="fade">
                                      <p:cBhvr>
                                        <p:cTn id="30" dur="500"/>
                                        <p:tgtEl>
                                          <p:spTgt spid="15"/>
                                        </p:tgtEl>
                                      </p:cBhvr>
                                    </p:animEffect>
                                    <p:set>
                                      <p:cBhvr>
                                        <p:cTn id="31" dur="1" fill="hold">
                                          <p:stCondLst>
                                            <p:cond delay="499"/>
                                          </p:stCondLst>
                                        </p:cTn>
                                        <p:tgtEl>
                                          <p:spTgt spid="15"/>
                                        </p:tgtEl>
                                        <p:attrNameLst>
                                          <p:attrName>style.visibility</p:attrName>
                                        </p:attrNameLst>
                                      </p:cBhvr>
                                      <p:to>
                                        <p:strVal val="hidden"/>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1500"/>
                                        <p:tgtEl>
                                          <p:spTgt spid="10"/>
                                        </p:tgtEl>
                                      </p:cBhvr>
                                    </p:animEffect>
                                  </p:childTnLst>
                                </p:cTn>
                              </p:par>
                              <p:par>
                                <p:cTn id="37" presetID="6" presetClass="entr" presetSubtype="32"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circle(out)">
                                      <p:cBhvr>
                                        <p:cTn id="39" dur="1000"/>
                                        <p:tgtEl>
                                          <p:spTgt spid="12"/>
                                        </p:tgtEl>
                                      </p:cBhvr>
                                    </p:animEffect>
                                  </p:childTnLst>
                                </p:cTn>
                              </p:par>
                              <p:par>
                                <p:cTn id="40" presetID="42" presetClass="path" presetSubtype="0" accel="50000" decel="50000" fill="hold" nodeType="withEffect">
                                  <p:stCondLst>
                                    <p:cond delay="0"/>
                                  </p:stCondLst>
                                  <p:childTnLst>
                                    <p:animMotion origin="layout" path="M -1.94444E-6 -3.33333E-6 L 0.77656 0.0088 " pathEditMode="relative" rAng="0" ptsTypes="AA">
                                      <p:cBhvr>
                                        <p:cTn id="41" dur="2000" fill="hold"/>
                                        <p:tgtEl>
                                          <p:spTgt spid="12"/>
                                        </p:tgtEl>
                                        <p:attrNameLst>
                                          <p:attrName>ppt_x</p:attrName>
                                          <p:attrName>ppt_y</p:attrName>
                                        </p:attrNameLst>
                                      </p:cBhvr>
                                      <p:rCtr x="38819" y="440"/>
                                    </p:animMotion>
                                  </p:childTnLst>
                                </p:cTn>
                              </p:par>
                            </p:childTnLst>
                          </p:cTn>
                        </p:par>
                        <p:par>
                          <p:cTn id="42" fill="hold">
                            <p:stCondLst>
                              <p:cond delay="2000"/>
                            </p:stCondLst>
                            <p:childTnLst>
                              <p:par>
                                <p:cTn id="43" presetID="10" presetClass="exit" presetSubtype="0" fill="hold" nodeType="afterEffect">
                                  <p:stCondLst>
                                    <p:cond delay="250"/>
                                  </p:stCondLst>
                                  <p:childTnLst>
                                    <p:animEffect transition="out" filter="fade">
                                      <p:cBhvr>
                                        <p:cTn id="44" dur="500"/>
                                        <p:tgtEl>
                                          <p:spTgt spid="12"/>
                                        </p:tgtEl>
                                      </p:cBhvr>
                                    </p:animEffect>
                                    <p:set>
                                      <p:cBhvr>
                                        <p:cTn id="45" dur="1" fill="hold">
                                          <p:stCondLst>
                                            <p:cond delay="499"/>
                                          </p:stCondLst>
                                        </p:cTn>
                                        <p:tgtEl>
                                          <p:spTgt spid="12"/>
                                        </p:tgtEl>
                                        <p:attrNameLst>
                                          <p:attrName>style.visibility</p:attrName>
                                        </p:attrNameLst>
                                      </p:cBhvr>
                                      <p:to>
                                        <p:strVal val="hidden"/>
                                      </p:to>
                                    </p:set>
                                  </p:childTnLst>
                                </p:cTn>
                              </p:par>
                            </p:childTnLst>
                          </p:cTn>
                        </p:par>
                      </p:childTnLst>
                    </p:cTn>
                  </p:par>
                  <p:par>
                    <p:cTn id="46" fill="hold">
                      <p:stCondLst>
                        <p:cond delay="indefinite"/>
                      </p:stCondLst>
                      <p:childTnLst>
                        <p:par>
                          <p:cTn id="47" fill="hold">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25"/>
                                        </p:tgtEl>
                                        <p:attrNameLst>
                                          <p:attrName>style.visibility</p:attrName>
                                        </p:attrNameLst>
                                      </p:cBhvr>
                                      <p:to>
                                        <p:strVal val="visible"/>
                                      </p:to>
                                    </p:set>
                                    <p:animEffect transition="in" filter="wipe(left)">
                                      <p:cBhvr>
                                        <p:cTn id="50" dur="1500"/>
                                        <p:tgtEl>
                                          <p:spTgt spid="25"/>
                                        </p:tgtEl>
                                      </p:cBhvr>
                                    </p:animEffect>
                                  </p:childTnLst>
                                </p:cTn>
                              </p:par>
                              <p:par>
                                <p:cTn id="51" presetID="6" presetClass="entr" presetSubtype="32" fill="hold" nodeType="with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circle(out)">
                                      <p:cBhvr>
                                        <p:cTn id="53" dur="1000"/>
                                        <p:tgtEl>
                                          <p:spTgt spid="32"/>
                                        </p:tgtEl>
                                      </p:cBhvr>
                                    </p:animEffect>
                                  </p:childTnLst>
                                </p:cTn>
                              </p:par>
                              <p:par>
                                <p:cTn id="54" presetID="42" presetClass="path" presetSubtype="0" accel="50000" decel="50000" fill="hold" nodeType="withEffect">
                                  <p:stCondLst>
                                    <p:cond delay="250"/>
                                  </p:stCondLst>
                                  <p:childTnLst>
                                    <p:animMotion origin="layout" path="M 0.00018 0.0081 L 0.77657 0.0088 " pathEditMode="relative" rAng="0" ptsTypes="AA">
                                      <p:cBhvr>
                                        <p:cTn id="55" dur="2000" fill="hold"/>
                                        <p:tgtEl>
                                          <p:spTgt spid="32"/>
                                        </p:tgtEl>
                                        <p:attrNameLst>
                                          <p:attrName>ppt_x</p:attrName>
                                          <p:attrName>ppt_y</p:attrName>
                                        </p:attrNameLst>
                                      </p:cBhvr>
                                      <p:rCtr x="38819" y="23"/>
                                    </p:animMotion>
                                  </p:childTnLst>
                                </p:cTn>
                              </p:par>
                              <p:par>
                                <p:cTn id="56" presetID="10" presetClass="exit" presetSubtype="0" fill="hold" nodeType="withEffect">
                                  <p:stCondLst>
                                    <p:cond delay="250"/>
                                  </p:stCondLst>
                                  <p:childTnLst>
                                    <p:animEffect transition="out" filter="fade">
                                      <p:cBhvr>
                                        <p:cTn id="57" dur="1850"/>
                                        <p:tgtEl>
                                          <p:spTgt spid="32"/>
                                        </p:tgtEl>
                                      </p:cBhvr>
                                    </p:animEffect>
                                    <p:set>
                                      <p:cBhvr>
                                        <p:cTn id="58" dur="1" fill="hold">
                                          <p:stCondLst>
                                            <p:cond delay="1849"/>
                                          </p:stCondLst>
                                        </p:cTn>
                                        <p:tgtEl>
                                          <p:spTgt spid="32"/>
                                        </p:tgtEl>
                                        <p:attrNameLst>
                                          <p:attrName>style.visibility</p:attrName>
                                        </p:attrNameLst>
                                      </p:cBhvr>
                                      <p:to>
                                        <p:strVal val="hidden"/>
                                      </p:to>
                                    </p:set>
                                  </p:childTnLst>
                                </p:cTn>
                              </p:par>
                            </p:childTnLst>
                          </p:cTn>
                        </p:par>
                      </p:childTnLst>
                    </p:cTn>
                  </p:par>
                  <p:par>
                    <p:cTn id="59" fill="hold">
                      <p:stCondLst>
                        <p:cond delay="indefinite"/>
                      </p:stCondLst>
                      <p:childTnLst>
                        <p:par>
                          <p:cTn id="60" fill="hold">
                            <p:stCondLst>
                              <p:cond delay="0"/>
                            </p:stCondLst>
                            <p:childTnLst>
                              <p:par>
                                <p:cTn id="61" presetID="22" presetClass="entr" presetSubtype="8" fill="hold" grpId="0" nodeType="clickEffect">
                                  <p:stCondLst>
                                    <p:cond delay="0"/>
                                  </p:stCondLst>
                                  <p:childTnLst>
                                    <p:set>
                                      <p:cBhvr>
                                        <p:cTn id="62" dur="1" fill="hold">
                                          <p:stCondLst>
                                            <p:cond delay="0"/>
                                          </p:stCondLst>
                                        </p:cTn>
                                        <p:tgtEl>
                                          <p:spTgt spid="14"/>
                                        </p:tgtEl>
                                        <p:attrNameLst>
                                          <p:attrName>style.visibility</p:attrName>
                                        </p:attrNameLst>
                                      </p:cBhvr>
                                      <p:to>
                                        <p:strVal val="visible"/>
                                      </p:to>
                                    </p:set>
                                    <p:animEffect transition="in" filter="wipe(left)">
                                      <p:cBhvr>
                                        <p:cTn id="63" dur="1500"/>
                                        <p:tgtEl>
                                          <p:spTgt spid="14"/>
                                        </p:tgtEl>
                                      </p:cBhvr>
                                    </p:animEffect>
                                  </p:childTnLst>
                                </p:cTn>
                              </p:par>
                              <p:par>
                                <p:cTn id="64" presetID="6" presetClass="entr" presetSubtype="32" fill="hold" nodeType="with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circle(out)">
                                      <p:cBhvr>
                                        <p:cTn id="66" dur="1000"/>
                                        <p:tgtEl>
                                          <p:spTgt spid="16"/>
                                        </p:tgtEl>
                                      </p:cBhvr>
                                    </p:animEffect>
                                  </p:childTnLst>
                                </p:cTn>
                              </p:par>
                              <p:par>
                                <p:cTn id="67" presetID="42" presetClass="path" presetSubtype="0" accel="50000" decel="50000" fill="hold" nodeType="withEffect">
                                  <p:stCondLst>
                                    <p:cond delay="0"/>
                                  </p:stCondLst>
                                  <p:childTnLst>
                                    <p:animMotion origin="layout" path="M 3.88889E-6 -2.59259E-6 L 0.77656 0.0088 " pathEditMode="relative" rAng="0" ptsTypes="AA">
                                      <p:cBhvr>
                                        <p:cTn id="68" dur="2000" fill="hold"/>
                                        <p:tgtEl>
                                          <p:spTgt spid="16"/>
                                        </p:tgtEl>
                                        <p:attrNameLst>
                                          <p:attrName>ppt_x</p:attrName>
                                          <p:attrName>ppt_y</p:attrName>
                                        </p:attrNameLst>
                                      </p:cBhvr>
                                      <p:rCtr x="38819" y="440"/>
                                    </p:animMotion>
                                  </p:childTnLst>
                                </p:cTn>
                              </p:par>
                            </p:childTnLst>
                          </p:cTn>
                        </p:par>
                        <p:par>
                          <p:cTn id="69" fill="hold">
                            <p:stCondLst>
                              <p:cond delay="2000"/>
                            </p:stCondLst>
                            <p:childTnLst>
                              <p:par>
                                <p:cTn id="70" presetID="10" presetClass="exit" presetSubtype="0" fill="hold" nodeType="afterEffect">
                                  <p:stCondLst>
                                    <p:cond delay="250"/>
                                  </p:stCondLst>
                                  <p:childTnLst>
                                    <p:animEffect transition="out" filter="fade">
                                      <p:cBhvr>
                                        <p:cTn id="71" dur="500"/>
                                        <p:tgtEl>
                                          <p:spTgt spid="16"/>
                                        </p:tgtEl>
                                      </p:cBhvr>
                                    </p:animEffect>
                                    <p:set>
                                      <p:cBhvr>
                                        <p:cTn id="72" dur="1" fill="hold">
                                          <p:stCondLst>
                                            <p:cond delay="499"/>
                                          </p:stCondLst>
                                        </p:cTn>
                                        <p:tgtEl>
                                          <p:spTgt spid="16"/>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22" presetClass="entr" presetSubtype="8" fill="hold" grpId="0" nodeType="clickEffect">
                                  <p:stCondLst>
                                    <p:cond delay="0"/>
                                  </p:stCondLst>
                                  <p:childTnLst>
                                    <p:set>
                                      <p:cBhvr>
                                        <p:cTn id="76" dur="1" fill="hold">
                                          <p:stCondLst>
                                            <p:cond delay="0"/>
                                          </p:stCondLst>
                                        </p:cTn>
                                        <p:tgtEl>
                                          <p:spTgt spid="13"/>
                                        </p:tgtEl>
                                        <p:attrNameLst>
                                          <p:attrName>style.visibility</p:attrName>
                                        </p:attrNameLst>
                                      </p:cBhvr>
                                      <p:to>
                                        <p:strVal val="visible"/>
                                      </p:to>
                                    </p:set>
                                    <p:animEffect transition="in" filter="wipe(left)">
                                      <p:cBhvr>
                                        <p:cTn id="77" dur="1500"/>
                                        <p:tgtEl>
                                          <p:spTgt spid="13"/>
                                        </p:tgtEl>
                                      </p:cBhvr>
                                    </p:animEffect>
                                  </p:childTnLst>
                                </p:cTn>
                              </p:par>
                              <p:par>
                                <p:cTn id="78" presetID="6" presetClass="entr" presetSubtype="32" fill="hold" nodeType="withEffect">
                                  <p:stCondLst>
                                    <p:cond delay="0"/>
                                  </p:stCondLst>
                                  <p:childTnLst>
                                    <p:set>
                                      <p:cBhvr>
                                        <p:cTn id="79" dur="1" fill="hold">
                                          <p:stCondLst>
                                            <p:cond delay="0"/>
                                          </p:stCondLst>
                                        </p:cTn>
                                        <p:tgtEl>
                                          <p:spTgt spid="23"/>
                                        </p:tgtEl>
                                        <p:attrNameLst>
                                          <p:attrName>style.visibility</p:attrName>
                                        </p:attrNameLst>
                                      </p:cBhvr>
                                      <p:to>
                                        <p:strVal val="visible"/>
                                      </p:to>
                                    </p:set>
                                    <p:animEffect transition="in" filter="circle(out)">
                                      <p:cBhvr>
                                        <p:cTn id="80" dur="1000"/>
                                        <p:tgtEl>
                                          <p:spTgt spid="23"/>
                                        </p:tgtEl>
                                      </p:cBhvr>
                                    </p:animEffect>
                                  </p:childTnLst>
                                </p:cTn>
                              </p:par>
                              <p:par>
                                <p:cTn id="81" presetID="42" presetClass="path" presetSubtype="0" accel="50000" decel="50000" fill="hold" nodeType="withEffect">
                                  <p:stCondLst>
                                    <p:cond delay="250"/>
                                  </p:stCondLst>
                                  <p:childTnLst>
                                    <p:animMotion origin="layout" path="M 0.00018 0.0081 L 0.77656 0.0088 " pathEditMode="relative" rAng="0" ptsTypes="AA">
                                      <p:cBhvr>
                                        <p:cTn id="82" dur="2000" fill="hold"/>
                                        <p:tgtEl>
                                          <p:spTgt spid="23"/>
                                        </p:tgtEl>
                                        <p:attrNameLst>
                                          <p:attrName>ppt_x</p:attrName>
                                          <p:attrName>ppt_y</p:attrName>
                                        </p:attrNameLst>
                                      </p:cBhvr>
                                      <p:rCtr x="38819" y="23"/>
                                    </p:animMotion>
                                  </p:childTnLst>
                                </p:cTn>
                              </p:par>
                            </p:childTnLst>
                          </p:cTn>
                        </p:par>
                        <p:par>
                          <p:cTn id="83" fill="hold">
                            <p:stCondLst>
                              <p:cond delay="2250"/>
                            </p:stCondLst>
                            <p:childTnLst>
                              <p:par>
                                <p:cTn id="84" presetID="10" presetClass="exit" presetSubtype="0" fill="hold" nodeType="afterEffect">
                                  <p:stCondLst>
                                    <p:cond delay="250"/>
                                  </p:stCondLst>
                                  <p:childTnLst>
                                    <p:animEffect transition="out" filter="fade">
                                      <p:cBhvr>
                                        <p:cTn id="85" dur="500"/>
                                        <p:tgtEl>
                                          <p:spTgt spid="23"/>
                                        </p:tgtEl>
                                      </p:cBhvr>
                                    </p:animEffect>
                                    <p:set>
                                      <p:cBhvr>
                                        <p:cTn id="86" dur="1" fill="hold">
                                          <p:stCondLst>
                                            <p:cond delay="499"/>
                                          </p:stCondLst>
                                        </p:cTn>
                                        <p:tgtEl>
                                          <p:spTgt spid="23"/>
                                        </p:tgtEl>
                                        <p:attrNameLst>
                                          <p:attrName>style.visibility</p:attrName>
                                        </p:attrNameLst>
                                      </p:cBhvr>
                                      <p:to>
                                        <p:strVal val="hidden"/>
                                      </p:to>
                                    </p:set>
                                  </p:childTnLst>
                                </p:cTn>
                              </p:par>
                            </p:childTnLst>
                          </p:cTn>
                        </p:par>
                        <p:par>
                          <p:cTn id="87" fill="hold">
                            <p:stCondLst>
                              <p:cond delay="3000"/>
                            </p:stCondLst>
                            <p:childTnLst>
                              <p:par>
                                <p:cTn id="88" presetID="10" presetClass="exit" presetSubtype="0" fill="hold" nodeType="afterEffect">
                                  <p:stCondLst>
                                    <p:cond delay="250"/>
                                  </p:stCondLst>
                                  <p:childTnLst>
                                    <p:animEffect transition="out" filter="fade">
                                      <p:cBhvr>
                                        <p:cTn id="89" dur="500"/>
                                        <p:tgtEl>
                                          <p:spTgt spid="32"/>
                                        </p:tgtEl>
                                      </p:cBhvr>
                                    </p:animEffect>
                                    <p:set>
                                      <p:cBhvr>
                                        <p:cTn id="90" dur="1" fill="hold">
                                          <p:stCondLst>
                                            <p:cond delay="499"/>
                                          </p:stCondLst>
                                        </p:cTn>
                                        <p:tgtEl>
                                          <p:spTgt spid="32"/>
                                        </p:tgtEl>
                                        <p:attrNameLst>
                                          <p:attrName>style.visibility</p:attrName>
                                        </p:attrNameLst>
                                      </p:cBhvr>
                                      <p:to>
                                        <p:strVal val="hidden"/>
                                      </p:to>
                                    </p:set>
                                  </p:childTnLst>
                                </p:cTn>
                              </p:par>
                            </p:childTnLst>
                          </p:cTn>
                        </p:par>
                      </p:childTnLst>
                    </p:cTn>
                  </p:par>
                  <p:par>
                    <p:cTn id="91" fill="hold">
                      <p:stCondLst>
                        <p:cond delay="indefinite"/>
                      </p:stCondLst>
                      <p:childTnLst>
                        <p:par>
                          <p:cTn id="92" fill="hold">
                            <p:stCondLst>
                              <p:cond delay="0"/>
                            </p:stCondLst>
                            <p:childTnLst>
                              <p:par>
                                <p:cTn id="93" presetID="10" presetClass="exit" presetSubtype="0" fill="hold" grpId="1" nodeType="clickEffect">
                                  <p:stCondLst>
                                    <p:cond delay="0"/>
                                  </p:stCondLst>
                                  <p:childTnLst>
                                    <p:animEffect transition="out" filter="fade">
                                      <p:cBhvr>
                                        <p:cTn id="94" dur="500"/>
                                        <p:tgtEl>
                                          <p:spTgt spid="8"/>
                                        </p:tgtEl>
                                      </p:cBhvr>
                                    </p:animEffect>
                                    <p:set>
                                      <p:cBhvr>
                                        <p:cTn id="95" dur="1" fill="hold">
                                          <p:stCondLst>
                                            <p:cond delay="499"/>
                                          </p:stCondLst>
                                        </p:cTn>
                                        <p:tgtEl>
                                          <p:spTgt spid="8"/>
                                        </p:tgtEl>
                                        <p:attrNameLst>
                                          <p:attrName>style.visibility</p:attrName>
                                        </p:attrNameLst>
                                      </p:cBhvr>
                                      <p:to>
                                        <p:strVal val="hidden"/>
                                      </p:to>
                                    </p:set>
                                  </p:childTnLst>
                                </p:cTn>
                              </p:par>
                              <p:par>
                                <p:cTn id="96" presetID="10" presetClass="exit" presetSubtype="0" fill="hold" grpId="1" nodeType="withEffect">
                                  <p:stCondLst>
                                    <p:cond delay="0"/>
                                  </p:stCondLst>
                                  <p:childTnLst>
                                    <p:animEffect transition="out" filter="fade">
                                      <p:cBhvr>
                                        <p:cTn id="97" dur="500"/>
                                        <p:tgtEl>
                                          <p:spTgt spid="10"/>
                                        </p:tgtEl>
                                      </p:cBhvr>
                                    </p:animEffect>
                                    <p:set>
                                      <p:cBhvr>
                                        <p:cTn id="98" dur="1" fill="hold">
                                          <p:stCondLst>
                                            <p:cond delay="499"/>
                                          </p:stCondLst>
                                        </p:cTn>
                                        <p:tgtEl>
                                          <p:spTgt spid="10"/>
                                        </p:tgtEl>
                                        <p:attrNameLst>
                                          <p:attrName>style.visibility</p:attrName>
                                        </p:attrNameLst>
                                      </p:cBhvr>
                                      <p:to>
                                        <p:strVal val="hidden"/>
                                      </p:to>
                                    </p:set>
                                  </p:childTnLst>
                                </p:cTn>
                              </p:par>
                              <p:par>
                                <p:cTn id="99" presetID="10" presetClass="exit" presetSubtype="0" fill="hold" nodeType="withEffect">
                                  <p:stCondLst>
                                    <p:cond delay="0"/>
                                  </p:stCondLst>
                                  <p:childTnLst>
                                    <p:animEffect transition="out" filter="fade">
                                      <p:cBhvr>
                                        <p:cTn id="100" dur="500"/>
                                        <p:tgtEl>
                                          <p:spTgt spid="12"/>
                                        </p:tgtEl>
                                      </p:cBhvr>
                                    </p:animEffect>
                                    <p:set>
                                      <p:cBhvr>
                                        <p:cTn id="101" dur="1" fill="hold">
                                          <p:stCondLst>
                                            <p:cond delay="499"/>
                                          </p:stCondLst>
                                        </p:cTn>
                                        <p:tgtEl>
                                          <p:spTgt spid="12"/>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13"/>
                                        </p:tgtEl>
                                      </p:cBhvr>
                                    </p:animEffect>
                                    <p:set>
                                      <p:cBhvr>
                                        <p:cTn id="104" dur="1" fill="hold">
                                          <p:stCondLst>
                                            <p:cond delay="499"/>
                                          </p:stCondLst>
                                        </p:cTn>
                                        <p:tgtEl>
                                          <p:spTgt spid="13"/>
                                        </p:tgtEl>
                                        <p:attrNameLst>
                                          <p:attrName>style.visibility</p:attrName>
                                        </p:attrNameLst>
                                      </p:cBhvr>
                                      <p:to>
                                        <p:strVal val="hidden"/>
                                      </p:to>
                                    </p:set>
                                  </p:childTnLst>
                                </p:cTn>
                              </p:par>
                              <p:par>
                                <p:cTn id="105" presetID="10" presetClass="exit" presetSubtype="0" fill="hold" nodeType="withEffect">
                                  <p:stCondLst>
                                    <p:cond delay="0"/>
                                  </p:stCondLst>
                                  <p:childTnLst>
                                    <p:animEffect transition="out" filter="fade">
                                      <p:cBhvr>
                                        <p:cTn id="106" dur="500"/>
                                        <p:tgtEl>
                                          <p:spTgt spid="15"/>
                                        </p:tgtEl>
                                      </p:cBhvr>
                                    </p:animEffect>
                                    <p:set>
                                      <p:cBhvr>
                                        <p:cTn id="107" dur="1" fill="hold">
                                          <p:stCondLst>
                                            <p:cond delay="499"/>
                                          </p:stCondLst>
                                        </p:cTn>
                                        <p:tgtEl>
                                          <p:spTgt spid="15"/>
                                        </p:tgtEl>
                                        <p:attrNameLst>
                                          <p:attrName>style.visibility</p:attrName>
                                        </p:attrNameLst>
                                      </p:cBhvr>
                                      <p:to>
                                        <p:strVal val="hidden"/>
                                      </p:to>
                                    </p:set>
                                  </p:childTnLst>
                                </p:cTn>
                              </p:par>
                              <p:par>
                                <p:cTn id="108" presetID="10" presetClass="exit" presetSubtype="0" fill="hold" grpId="1" nodeType="withEffect">
                                  <p:stCondLst>
                                    <p:cond delay="0"/>
                                  </p:stCondLst>
                                  <p:childTnLst>
                                    <p:animEffect transition="out" filter="fade">
                                      <p:cBhvr>
                                        <p:cTn id="109" dur="500"/>
                                        <p:tgtEl>
                                          <p:spTgt spid="14"/>
                                        </p:tgtEl>
                                      </p:cBhvr>
                                    </p:animEffect>
                                    <p:set>
                                      <p:cBhvr>
                                        <p:cTn id="110" dur="1" fill="hold">
                                          <p:stCondLst>
                                            <p:cond delay="499"/>
                                          </p:stCondLst>
                                        </p:cTn>
                                        <p:tgtEl>
                                          <p:spTgt spid="14"/>
                                        </p:tgtEl>
                                        <p:attrNameLst>
                                          <p:attrName>style.visibility</p:attrName>
                                        </p:attrNameLst>
                                      </p:cBhvr>
                                      <p:to>
                                        <p:strVal val="hidden"/>
                                      </p:to>
                                    </p:set>
                                  </p:childTnLst>
                                </p:cTn>
                              </p:par>
                              <p:par>
                                <p:cTn id="111" presetID="10" presetClass="exit" presetSubtype="0" fill="hold" nodeType="withEffect">
                                  <p:stCondLst>
                                    <p:cond delay="0"/>
                                  </p:stCondLst>
                                  <p:childTnLst>
                                    <p:animEffect transition="out" filter="fade">
                                      <p:cBhvr>
                                        <p:cTn id="112" dur="500"/>
                                        <p:tgtEl>
                                          <p:spTgt spid="16"/>
                                        </p:tgtEl>
                                      </p:cBhvr>
                                    </p:animEffect>
                                    <p:set>
                                      <p:cBhvr>
                                        <p:cTn id="113" dur="1" fill="hold">
                                          <p:stCondLst>
                                            <p:cond delay="499"/>
                                          </p:stCondLst>
                                        </p:cTn>
                                        <p:tgtEl>
                                          <p:spTgt spid="16"/>
                                        </p:tgtEl>
                                        <p:attrNameLst>
                                          <p:attrName>style.visibility</p:attrName>
                                        </p:attrNameLst>
                                      </p:cBhvr>
                                      <p:to>
                                        <p:strVal val="hidden"/>
                                      </p:to>
                                    </p:set>
                                  </p:childTnLst>
                                </p:cTn>
                              </p:par>
                              <p:par>
                                <p:cTn id="114" presetID="10" presetClass="exit" presetSubtype="0" fill="hold" grpId="1" nodeType="withEffect">
                                  <p:stCondLst>
                                    <p:cond delay="0"/>
                                  </p:stCondLst>
                                  <p:childTnLst>
                                    <p:animEffect transition="out" filter="fade">
                                      <p:cBhvr>
                                        <p:cTn id="115" dur="500"/>
                                        <p:tgtEl>
                                          <p:spTgt spid="25"/>
                                        </p:tgtEl>
                                      </p:cBhvr>
                                    </p:animEffect>
                                    <p:set>
                                      <p:cBhvr>
                                        <p:cTn id="116" dur="1" fill="hold">
                                          <p:stCondLst>
                                            <p:cond delay="499"/>
                                          </p:stCondLst>
                                        </p:cTn>
                                        <p:tgtEl>
                                          <p:spTgt spid="25"/>
                                        </p:tgtEl>
                                        <p:attrNameLst>
                                          <p:attrName>style.visibility</p:attrName>
                                        </p:attrNameLst>
                                      </p:cBhvr>
                                      <p:to>
                                        <p:strVal val="hidden"/>
                                      </p:to>
                                    </p:set>
                                  </p:childTnLst>
                                </p:cTn>
                              </p:par>
                              <p:par>
                                <p:cTn id="117" presetID="10" presetClass="exit" presetSubtype="0" fill="hold" nodeType="withEffect">
                                  <p:stCondLst>
                                    <p:cond delay="0"/>
                                  </p:stCondLst>
                                  <p:childTnLst>
                                    <p:animEffect transition="out" filter="fade">
                                      <p:cBhvr>
                                        <p:cTn id="118" dur="500"/>
                                        <p:tgtEl>
                                          <p:spTgt spid="23"/>
                                        </p:tgtEl>
                                      </p:cBhvr>
                                    </p:animEffect>
                                    <p:set>
                                      <p:cBhvr>
                                        <p:cTn id="119"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8" grpId="0" animBg="1"/>
      <p:bldP spid="8" grpId="1" animBg="1"/>
      <p:bldP spid="10" grpId="0" animBg="1"/>
      <p:bldP spid="10" grpId="1" animBg="1"/>
      <p:bldP spid="13" grpId="0" animBg="1"/>
      <p:bldP spid="13" grpId="1" animBg="1"/>
      <p:bldP spid="14" grpId="0" animBg="1"/>
      <p:bldP spid="14" grpId="1" animBg="1"/>
      <p:bldP spid="25" grpId="0" animBg="1"/>
      <p:bldP spid="25" grpId="1"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srcRect t="1607" b="10970"/>
          <a:stretch/>
        </p:blipFill>
        <p:spPr>
          <a:xfrm>
            <a:off x="54331" y="1700808"/>
            <a:ext cx="8984038" cy="4201291"/>
          </a:xfrm>
          <a:prstGeom prst="rect">
            <a:avLst/>
          </a:prstGeom>
          <a:ln>
            <a:solidFill>
              <a:schemeClr val="bg1">
                <a:lumMod val="65000"/>
              </a:schemeClr>
            </a:solidFill>
          </a:ln>
        </p:spPr>
      </p:pic>
      <p:sp>
        <p:nvSpPr>
          <p:cNvPr id="2" name="Content Placeholder 1"/>
          <p:cNvSpPr>
            <a:spLocks noGrp="1"/>
          </p:cNvSpPr>
          <p:nvPr>
            <p:ph idx="1"/>
          </p:nvPr>
        </p:nvSpPr>
        <p:spPr>
          <a:xfrm>
            <a:off x="977343" y="1341274"/>
            <a:ext cx="7954484" cy="4740039"/>
          </a:xfrm>
        </p:spPr>
        <p:txBody>
          <a:bodyPr>
            <a:noAutofit/>
          </a:bodyPr>
          <a:lstStyle/>
          <a:p>
            <a:pPr marL="577850"/>
            <a:r>
              <a:rPr lang="en-US" sz="1800" dirty="0" smtClean="0">
                <a:solidFill>
                  <a:srgbClr val="1A2754"/>
                </a:solidFill>
              </a:rPr>
              <a:t>Staff Information</a:t>
            </a:r>
            <a:endParaRPr lang="en-US" sz="1800" dirty="0">
              <a:solidFill>
                <a:srgbClr val="1A2754"/>
              </a:solidFill>
            </a:endParaRPr>
          </a:p>
        </p:txBody>
      </p:sp>
      <p:sp>
        <p:nvSpPr>
          <p:cNvPr id="3" name="Title 2"/>
          <p:cNvSpPr>
            <a:spLocks noGrp="1"/>
          </p:cNvSpPr>
          <p:nvPr>
            <p:ph type="title"/>
          </p:nvPr>
        </p:nvSpPr>
        <p:spPr>
          <a:xfrm>
            <a:off x="323528" y="692696"/>
            <a:ext cx="8676456" cy="792088"/>
          </a:xfrm>
        </p:spPr>
        <p:txBody>
          <a:bodyPr vert="horz" lIns="0" tIns="45720" rIns="91440" bIns="45720" rtlCol="0" anchor="ctr">
            <a:normAutofit/>
          </a:bodyPr>
          <a:lstStyle/>
          <a:p>
            <a:r>
              <a:rPr lang="en-US" sz="2800" dirty="0">
                <a:solidFill>
                  <a:srgbClr val="1A2754"/>
                </a:solidFill>
                <a:latin typeface="Arial" panose="020B0604020202020204" pitchFamily="34" charset="0"/>
                <a:cs typeface="Arial" panose="020B0604020202020204" pitchFamily="34" charset="0"/>
              </a:rPr>
              <a:t>1.	2017-18 TAPR</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20</a:t>
            </a:fld>
            <a:endParaRPr lang="hu-HU" dirty="0"/>
          </a:p>
        </p:txBody>
      </p:sp>
      <p:sp>
        <p:nvSpPr>
          <p:cNvPr id="9" name="Title 2">
            <a:extLst>
              <a:ext uri="{FF2B5EF4-FFF2-40B4-BE49-F238E27FC236}">
                <a16:creationId xmlns:a16="http://schemas.microsoft.com/office/drawing/2014/main" id="{50A138E0-CA67-4D1B-8CF3-CF5C5AE24513}"/>
              </a:ext>
            </a:extLst>
          </p:cNvPr>
          <p:cNvSpPr txBox="1">
            <a:spLocks/>
          </p:cNvSpPr>
          <p:nvPr/>
        </p:nvSpPr>
        <p:spPr bwMode="auto">
          <a:xfrm>
            <a:off x="213742" y="-1108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dirty="0">
                <a:solidFill>
                  <a:schemeClr val="tx1">
                    <a:lumMod val="65000"/>
                    <a:lumOff val="35000"/>
                  </a:schemeClr>
                </a:solidFill>
                <a:latin typeface="Century Gothic" panose="020B0502020202020204" pitchFamily="34" charset="0"/>
              </a:rPr>
              <a:t>2017-18 Annual Report</a:t>
            </a:r>
          </a:p>
        </p:txBody>
      </p:sp>
      <p:pic>
        <p:nvPicPr>
          <p:cNvPr id="6"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62870" y="125668"/>
            <a:ext cx="1368957" cy="13507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a:extLst>
              <a:ext uri="{FF2B5EF4-FFF2-40B4-BE49-F238E27FC236}">
                <a16:creationId xmlns:a16="http://schemas.microsoft.com/office/drawing/2014/main" id="{40833F87-C9D4-4F8A-A778-F284A8FF34AD}"/>
              </a:ext>
            </a:extLst>
          </p:cNvPr>
          <p:cNvSpPr/>
          <p:nvPr/>
        </p:nvSpPr>
        <p:spPr>
          <a:xfrm>
            <a:off x="677046" y="3071975"/>
            <a:ext cx="8322938" cy="178796"/>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40833F87-C9D4-4F8A-A778-F284A8FF34AD}"/>
              </a:ext>
            </a:extLst>
          </p:cNvPr>
          <p:cNvSpPr/>
          <p:nvPr/>
        </p:nvSpPr>
        <p:spPr>
          <a:xfrm>
            <a:off x="644178" y="3477002"/>
            <a:ext cx="8361469" cy="137163"/>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47537" y="2396656"/>
            <a:ext cx="2955896" cy="615302"/>
          </a:xfrm>
          <a:prstGeom prst="rect">
            <a:avLst/>
          </a:prstGeom>
        </p:spPr>
      </p:pic>
      <p:sp>
        <p:nvSpPr>
          <p:cNvPr id="13" name="Rectangle 12">
            <a:extLst>
              <a:ext uri="{FF2B5EF4-FFF2-40B4-BE49-F238E27FC236}">
                <a16:creationId xmlns:a16="http://schemas.microsoft.com/office/drawing/2014/main" id="{40833F87-C9D4-4F8A-A778-F284A8FF34AD}"/>
              </a:ext>
            </a:extLst>
          </p:cNvPr>
          <p:cNvSpPr/>
          <p:nvPr/>
        </p:nvSpPr>
        <p:spPr>
          <a:xfrm>
            <a:off x="575780" y="5130340"/>
            <a:ext cx="8426707" cy="154322"/>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40833F87-C9D4-4F8A-A778-F284A8FF34AD}"/>
              </a:ext>
            </a:extLst>
          </p:cNvPr>
          <p:cNvSpPr/>
          <p:nvPr/>
        </p:nvSpPr>
        <p:spPr>
          <a:xfrm>
            <a:off x="575780" y="4686311"/>
            <a:ext cx="8426707" cy="135237"/>
          </a:xfrm>
          <a:prstGeom prst="rect">
            <a:avLst/>
          </a:prstGeom>
          <a:solidFill>
            <a:schemeClr val="accent5">
              <a:lumMod val="60000"/>
              <a:lumOff val="4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230892" y="1999183"/>
            <a:ext cx="2955896" cy="615302"/>
          </a:xfrm>
          <a:prstGeom prst="rect">
            <a:avLst/>
          </a:prstGeom>
        </p:spPr>
      </p:pic>
      <p:sp>
        <p:nvSpPr>
          <p:cNvPr id="25" name="Rectangle 24">
            <a:extLst>
              <a:ext uri="{FF2B5EF4-FFF2-40B4-BE49-F238E27FC236}">
                <a16:creationId xmlns:a16="http://schemas.microsoft.com/office/drawing/2014/main" id="{40833F87-C9D4-4F8A-A778-F284A8FF34AD}"/>
              </a:ext>
            </a:extLst>
          </p:cNvPr>
          <p:cNvSpPr/>
          <p:nvPr/>
        </p:nvSpPr>
        <p:spPr>
          <a:xfrm>
            <a:off x="641194" y="3612252"/>
            <a:ext cx="8358790" cy="138823"/>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2" name="Picture 31">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245290" y="2618806"/>
            <a:ext cx="2955896" cy="615302"/>
          </a:xfrm>
          <a:prstGeom prst="rect">
            <a:avLst/>
          </a:prstGeom>
        </p:spPr>
      </p:pic>
      <p:pic>
        <p:nvPicPr>
          <p:cNvPr id="23" name="Picture 22">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94265" y="4094976"/>
            <a:ext cx="2955896" cy="615302"/>
          </a:xfrm>
          <a:prstGeom prst="rect">
            <a:avLst/>
          </a:prstGeom>
        </p:spPr>
      </p:pic>
      <p:pic>
        <p:nvPicPr>
          <p:cNvPr id="16" name="Picture 15">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5">
                <a:tint val="45000"/>
                <a:satMod val="400000"/>
              </a:schemeClr>
            </a:duotone>
          </a:blip>
          <a:srcRect l="29479" t="38028" r="27788" b="38230"/>
          <a:stretch/>
        </p:blipFill>
        <p:spPr>
          <a:xfrm rot="19048681">
            <a:off x="137110" y="3645982"/>
            <a:ext cx="2955896" cy="615302"/>
          </a:xfrm>
          <a:prstGeom prst="rect">
            <a:avLst/>
          </a:prstGeom>
        </p:spPr>
      </p:pic>
      <p:sp>
        <p:nvSpPr>
          <p:cNvPr id="20" name="Rectangle 19">
            <a:extLst>
              <a:ext uri="{FF2B5EF4-FFF2-40B4-BE49-F238E27FC236}">
                <a16:creationId xmlns:a16="http://schemas.microsoft.com/office/drawing/2014/main" id="{40833F87-C9D4-4F8A-A778-F284A8FF34AD}"/>
              </a:ext>
            </a:extLst>
          </p:cNvPr>
          <p:cNvSpPr/>
          <p:nvPr/>
        </p:nvSpPr>
        <p:spPr>
          <a:xfrm>
            <a:off x="573277" y="5658512"/>
            <a:ext cx="8426707" cy="269780"/>
          </a:xfrm>
          <a:prstGeom prst="rect">
            <a:avLst/>
          </a:prstGeom>
          <a:solidFill>
            <a:schemeClr val="accent4">
              <a:lumMod val="40000"/>
              <a:lumOff val="60000"/>
              <a:alpha val="3882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2C42030E-2569-4196-89E7-520ED9A61FF2}"/>
              </a:ext>
            </a:extLst>
          </p:cNvPr>
          <p:cNvPicPr>
            <a:picLocks noChangeAspect="1"/>
          </p:cNvPicPr>
          <p:nvPr/>
        </p:nvPicPr>
        <p:blipFill rotWithShape="1">
          <a:blip r:embed="rId4">
            <a:clrChange>
              <a:clrFrom>
                <a:srgbClr val="FFFFFF"/>
              </a:clrFrom>
              <a:clrTo>
                <a:srgbClr val="FFFFFF">
                  <a:alpha val="0"/>
                </a:srgbClr>
              </a:clrTo>
            </a:clrChange>
            <a:duotone>
              <a:prstClr val="black"/>
              <a:schemeClr val="accent4">
                <a:tint val="45000"/>
                <a:satMod val="400000"/>
              </a:schemeClr>
            </a:duotone>
          </a:blip>
          <a:srcRect l="29479" t="38028" r="27788" b="38230"/>
          <a:stretch/>
        </p:blipFill>
        <p:spPr>
          <a:xfrm rot="19048681">
            <a:off x="102744" y="4618875"/>
            <a:ext cx="2955896" cy="647798"/>
          </a:xfrm>
          <a:prstGeom prst="rect">
            <a:avLst/>
          </a:prstGeom>
        </p:spPr>
      </p:pic>
    </p:spTree>
    <p:extLst>
      <p:ext uri="{BB962C8B-B14F-4D97-AF65-F5344CB8AC3E}">
        <p14:creationId xmlns:p14="http://schemas.microsoft.com/office/powerpoint/2010/main" val="614623150"/>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1500"/>
                                        <p:tgtEl>
                                          <p:spTgt spid="8"/>
                                        </p:tgtEl>
                                      </p:cBhvr>
                                    </p:animEffect>
                                  </p:childTnLst>
                                </p:cTn>
                              </p:par>
                              <p:par>
                                <p:cTn id="20" presetID="6" presetClass="entr" presetSubtype="32" fill="hold" nodeType="with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circle(out)">
                                      <p:cBhvr>
                                        <p:cTn id="22" dur="1000"/>
                                        <p:tgtEl>
                                          <p:spTgt spid="15"/>
                                        </p:tgtEl>
                                      </p:cBhvr>
                                    </p:animEffect>
                                  </p:childTnLst>
                                </p:cTn>
                              </p:par>
                              <p:par>
                                <p:cTn id="23" presetID="42" presetClass="path" presetSubtype="0" accel="50000" decel="50000" fill="hold" nodeType="withEffect">
                                  <p:stCondLst>
                                    <p:cond delay="0"/>
                                  </p:stCondLst>
                                  <p:childTnLst>
                                    <p:animMotion origin="layout" path="M 0.00017 0.0081 L 0.77656 0.0088 " pathEditMode="relative" rAng="0" ptsTypes="AA">
                                      <p:cBhvr>
                                        <p:cTn id="24" dur="2000" fill="hold"/>
                                        <p:tgtEl>
                                          <p:spTgt spid="15"/>
                                        </p:tgtEl>
                                        <p:attrNameLst>
                                          <p:attrName>ppt_x</p:attrName>
                                          <p:attrName>ppt_y</p:attrName>
                                        </p:attrNameLst>
                                      </p:cBhvr>
                                      <p:rCtr x="38819" y="23"/>
                                    </p:animMotion>
                                  </p:childTnLst>
                                </p:cTn>
                              </p:par>
                            </p:childTnLst>
                          </p:cTn>
                        </p:par>
                        <p:par>
                          <p:cTn id="25" fill="hold">
                            <p:stCondLst>
                              <p:cond delay="2000"/>
                            </p:stCondLst>
                            <p:childTnLst>
                              <p:par>
                                <p:cTn id="26" presetID="10" presetClass="exit" presetSubtype="0" fill="hold" nodeType="afterEffect">
                                  <p:stCondLst>
                                    <p:cond delay="0"/>
                                  </p:stCondLst>
                                  <p:childTnLst>
                                    <p:animEffect transition="out" filter="fade">
                                      <p:cBhvr>
                                        <p:cTn id="27" dur="500"/>
                                        <p:tgtEl>
                                          <p:spTgt spid="15"/>
                                        </p:tgtEl>
                                      </p:cBhvr>
                                    </p:animEffect>
                                    <p:set>
                                      <p:cBhvr>
                                        <p:cTn id="28" dur="1" fill="hold">
                                          <p:stCondLst>
                                            <p:cond delay="499"/>
                                          </p:stCondLst>
                                        </p:cTn>
                                        <p:tgtEl>
                                          <p:spTgt spid="15"/>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left)">
                                      <p:cBhvr>
                                        <p:cTn id="33" dur="1500"/>
                                        <p:tgtEl>
                                          <p:spTgt spid="10"/>
                                        </p:tgtEl>
                                      </p:cBhvr>
                                    </p:animEffect>
                                  </p:childTnLst>
                                </p:cTn>
                              </p:par>
                              <p:par>
                                <p:cTn id="34" presetID="6" presetClass="entr" presetSubtype="32"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circle(out)">
                                      <p:cBhvr>
                                        <p:cTn id="36" dur="1000"/>
                                        <p:tgtEl>
                                          <p:spTgt spid="12"/>
                                        </p:tgtEl>
                                      </p:cBhvr>
                                    </p:animEffect>
                                  </p:childTnLst>
                                </p:cTn>
                              </p:par>
                              <p:par>
                                <p:cTn id="37" presetID="42" presetClass="path" presetSubtype="0" accel="50000" decel="50000" fill="hold" nodeType="withEffect">
                                  <p:stCondLst>
                                    <p:cond delay="0"/>
                                  </p:stCondLst>
                                  <p:childTnLst>
                                    <p:animMotion origin="layout" path="M 2.22222E-6 -2.96296E-6 L 0.77656 0.0088 " pathEditMode="relative" rAng="0" ptsTypes="AA">
                                      <p:cBhvr>
                                        <p:cTn id="38" dur="2000" fill="hold"/>
                                        <p:tgtEl>
                                          <p:spTgt spid="12"/>
                                        </p:tgtEl>
                                        <p:attrNameLst>
                                          <p:attrName>ppt_x</p:attrName>
                                          <p:attrName>ppt_y</p:attrName>
                                        </p:attrNameLst>
                                      </p:cBhvr>
                                      <p:rCtr x="38819" y="440"/>
                                    </p:animMotion>
                                  </p:childTnLst>
                                </p:cTn>
                              </p:par>
                            </p:childTnLst>
                          </p:cTn>
                        </p:par>
                        <p:par>
                          <p:cTn id="39" fill="hold">
                            <p:stCondLst>
                              <p:cond delay="2000"/>
                            </p:stCondLst>
                            <p:childTnLst>
                              <p:par>
                                <p:cTn id="40" presetID="10" presetClass="exit" presetSubtype="0" fill="hold" nodeType="afterEffect">
                                  <p:stCondLst>
                                    <p:cond delay="250"/>
                                  </p:stCondLst>
                                  <p:childTnLst>
                                    <p:animEffect transition="out" filter="fade">
                                      <p:cBhvr>
                                        <p:cTn id="41" dur="500"/>
                                        <p:tgtEl>
                                          <p:spTgt spid="12"/>
                                        </p:tgtEl>
                                      </p:cBhvr>
                                    </p:animEffect>
                                    <p:set>
                                      <p:cBhvr>
                                        <p:cTn id="42" dur="1" fill="hold">
                                          <p:stCondLst>
                                            <p:cond delay="499"/>
                                          </p:stCondLst>
                                        </p:cTn>
                                        <p:tgtEl>
                                          <p:spTgt spid="1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0" nodeType="click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wipe(left)">
                                      <p:cBhvr>
                                        <p:cTn id="47" dur="1500"/>
                                        <p:tgtEl>
                                          <p:spTgt spid="25"/>
                                        </p:tgtEl>
                                      </p:cBhvr>
                                    </p:animEffect>
                                  </p:childTnLst>
                                </p:cTn>
                              </p:par>
                              <p:par>
                                <p:cTn id="48" presetID="6" presetClass="entr" presetSubtype="32" fill="hold" nodeType="with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circle(out)">
                                      <p:cBhvr>
                                        <p:cTn id="50" dur="1000"/>
                                        <p:tgtEl>
                                          <p:spTgt spid="32"/>
                                        </p:tgtEl>
                                      </p:cBhvr>
                                    </p:animEffect>
                                  </p:childTnLst>
                                </p:cTn>
                              </p:par>
                              <p:par>
                                <p:cTn id="51" presetID="42" presetClass="path" presetSubtype="0" accel="50000" decel="50000" fill="hold" nodeType="withEffect">
                                  <p:stCondLst>
                                    <p:cond delay="250"/>
                                  </p:stCondLst>
                                  <p:childTnLst>
                                    <p:animMotion origin="layout" path="M 0.00017 0.0081 L 0.77656 0.0088 " pathEditMode="relative" rAng="0" ptsTypes="AA">
                                      <p:cBhvr>
                                        <p:cTn id="52" dur="2000" fill="hold"/>
                                        <p:tgtEl>
                                          <p:spTgt spid="32"/>
                                        </p:tgtEl>
                                        <p:attrNameLst>
                                          <p:attrName>ppt_x</p:attrName>
                                          <p:attrName>ppt_y</p:attrName>
                                        </p:attrNameLst>
                                      </p:cBhvr>
                                      <p:rCtr x="38819" y="23"/>
                                    </p:animMotion>
                                  </p:childTnLst>
                                </p:cTn>
                              </p:par>
                              <p:par>
                                <p:cTn id="53" presetID="10" presetClass="exit" presetSubtype="0" fill="hold" nodeType="withEffect">
                                  <p:stCondLst>
                                    <p:cond delay="250"/>
                                  </p:stCondLst>
                                  <p:childTnLst>
                                    <p:animEffect transition="out" filter="fade">
                                      <p:cBhvr>
                                        <p:cTn id="54" dur="1850"/>
                                        <p:tgtEl>
                                          <p:spTgt spid="32"/>
                                        </p:tgtEl>
                                      </p:cBhvr>
                                    </p:animEffect>
                                    <p:set>
                                      <p:cBhvr>
                                        <p:cTn id="55" dur="1" fill="hold">
                                          <p:stCondLst>
                                            <p:cond delay="1849"/>
                                          </p:stCondLst>
                                        </p:cTn>
                                        <p:tgtEl>
                                          <p:spTgt spid="32"/>
                                        </p:tgtEl>
                                        <p:attrNameLst>
                                          <p:attrName>style.visibility</p:attrName>
                                        </p:attrNameLst>
                                      </p:cBhvr>
                                      <p:to>
                                        <p:strVal val="hidden"/>
                                      </p:to>
                                    </p:set>
                                  </p:childTnLst>
                                </p:cTn>
                              </p:par>
                            </p:childTnLst>
                          </p:cTn>
                        </p:par>
                      </p:childTnLst>
                    </p:cTn>
                  </p:par>
                  <p:par>
                    <p:cTn id="56" fill="hold">
                      <p:stCondLst>
                        <p:cond delay="indefinite"/>
                      </p:stCondLst>
                      <p:childTnLst>
                        <p:par>
                          <p:cTn id="57" fill="hold">
                            <p:stCondLst>
                              <p:cond delay="0"/>
                            </p:stCondLst>
                            <p:childTnLst>
                              <p:par>
                                <p:cTn id="58" presetID="22" presetClass="entr" presetSubtype="8" fill="hold" grpId="0" nodeType="click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left)">
                                      <p:cBhvr>
                                        <p:cTn id="60" dur="1500"/>
                                        <p:tgtEl>
                                          <p:spTgt spid="14"/>
                                        </p:tgtEl>
                                      </p:cBhvr>
                                    </p:animEffect>
                                  </p:childTnLst>
                                </p:cTn>
                              </p:par>
                              <p:par>
                                <p:cTn id="61" presetID="6" presetClass="entr" presetSubtype="32" fill="hold"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circle(out)">
                                      <p:cBhvr>
                                        <p:cTn id="63" dur="1000"/>
                                        <p:tgtEl>
                                          <p:spTgt spid="16"/>
                                        </p:tgtEl>
                                      </p:cBhvr>
                                    </p:animEffect>
                                  </p:childTnLst>
                                </p:cTn>
                              </p:par>
                              <p:par>
                                <p:cTn id="64" presetID="42" presetClass="path" presetSubtype="0" accel="50000" decel="50000" fill="hold" nodeType="withEffect">
                                  <p:stCondLst>
                                    <p:cond delay="0"/>
                                  </p:stCondLst>
                                  <p:childTnLst>
                                    <p:animMotion origin="layout" path="M -2.5E-6 1.11111E-6 L 0.77657 0.0088 " pathEditMode="relative" rAng="0" ptsTypes="AA">
                                      <p:cBhvr>
                                        <p:cTn id="65" dur="2000" fill="hold"/>
                                        <p:tgtEl>
                                          <p:spTgt spid="16"/>
                                        </p:tgtEl>
                                        <p:attrNameLst>
                                          <p:attrName>ppt_x</p:attrName>
                                          <p:attrName>ppt_y</p:attrName>
                                        </p:attrNameLst>
                                      </p:cBhvr>
                                      <p:rCtr x="38819" y="440"/>
                                    </p:animMotion>
                                  </p:childTnLst>
                                </p:cTn>
                              </p:par>
                            </p:childTnLst>
                          </p:cTn>
                        </p:par>
                        <p:par>
                          <p:cTn id="66" fill="hold">
                            <p:stCondLst>
                              <p:cond delay="2000"/>
                            </p:stCondLst>
                            <p:childTnLst>
                              <p:par>
                                <p:cTn id="67" presetID="10" presetClass="exit" presetSubtype="0" fill="hold" nodeType="afterEffect">
                                  <p:stCondLst>
                                    <p:cond delay="250"/>
                                  </p:stCondLst>
                                  <p:childTnLst>
                                    <p:animEffect transition="out" filter="fade">
                                      <p:cBhvr>
                                        <p:cTn id="68" dur="500"/>
                                        <p:tgtEl>
                                          <p:spTgt spid="16"/>
                                        </p:tgtEl>
                                      </p:cBhvr>
                                    </p:animEffect>
                                    <p:set>
                                      <p:cBhvr>
                                        <p:cTn id="69" dur="1" fill="hold">
                                          <p:stCondLst>
                                            <p:cond delay="499"/>
                                          </p:stCondLst>
                                        </p:cTn>
                                        <p:tgtEl>
                                          <p:spTgt spid="16"/>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left)">
                                      <p:cBhvr>
                                        <p:cTn id="74" dur="1500"/>
                                        <p:tgtEl>
                                          <p:spTgt spid="13"/>
                                        </p:tgtEl>
                                      </p:cBhvr>
                                    </p:animEffect>
                                  </p:childTnLst>
                                </p:cTn>
                              </p:par>
                              <p:par>
                                <p:cTn id="75" presetID="6" presetClass="entr" presetSubtype="32" fill="hold" nodeType="with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circle(out)">
                                      <p:cBhvr>
                                        <p:cTn id="77" dur="1000"/>
                                        <p:tgtEl>
                                          <p:spTgt spid="23"/>
                                        </p:tgtEl>
                                      </p:cBhvr>
                                    </p:animEffect>
                                  </p:childTnLst>
                                </p:cTn>
                              </p:par>
                              <p:par>
                                <p:cTn id="78" presetID="42" presetClass="path" presetSubtype="0" accel="50000" decel="50000" fill="hold" nodeType="withEffect">
                                  <p:stCondLst>
                                    <p:cond delay="250"/>
                                  </p:stCondLst>
                                  <p:childTnLst>
                                    <p:animMotion origin="layout" path="M 0.00018 0.0081 L 0.77657 0.00879 " pathEditMode="relative" rAng="0" ptsTypes="AA">
                                      <p:cBhvr>
                                        <p:cTn id="79" dur="2000" fill="hold"/>
                                        <p:tgtEl>
                                          <p:spTgt spid="23"/>
                                        </p:tgtEl>
                                        <p:attrNameLst>
                                          <p:attrName>ppt_x</p:attrName>
                                          <p:attrName>ppt_y</p:attrName>
                                        </p:attrNameLst>
                                      </p:cBhvr>
                                      <p:rCtr x="38819" y="23"/>
                                    </p:animMotion>
                                  </p:childTnLst>
                                </p:cTn>
                              </p:par>
                            </p:childTnLst>
                          </p:cTn>
                        </p:par>
                        <p:par>
                          <p:cTn id="80" fill="hold">
                            <p:stCondLst>
                              <p:cond delay="2250"/>
                            </p:stCondLst>
                            <p:childTnLst>
                              <p:par>
                                <p:cTn id="81" presetID="10" presetClass="exit" presetSubtype="0" fill="hold" nodeType="afterEffect">
                                  <p:stCondLst>
                                    <p:cond delay="250"/>
                                  </p:stCondLst>
                                  <p:childTnLst>
                                    <p:animEffect transition="out" filter="fade">
                                      <p:cBhvr>
                                        <p:cTn id="82" dur="500"/>
                                        <p:tgtEl>
                                          <p:spTgt spid="23"/>
                                        </p:tgtEl>
                                      </p:cBhvr>
                                    </p:animEffect>
                                    <p:set>
                                      <p:cBhvr>
                                        <p:cTn id="83" dur="1" fill="hold">
                                          <p:stCondLst>
                                            <p:cond delay="499"/>
                                          </p:stCondLst>
                                        </p:cTn>
                                        <p:tgtEl>
                                          <p:spTgt spid="23"/>
                                        </p:tgtEl>
                                        <p:attrNameLst>
                                          <p:attrName>style.visibility</p:attrName>
                                        </p:attrNameLst>
                                      </p:cBhvr>
                                      <p:to>
                                        <p:strVal val="hidden"/>
                                      </p:to>
                                    </p:set>
                                  </p:childTnLst>
                                </p:cTn>
                              </p:par>
                            </p:childTnLst>
                          </p:cTn>
                        </p:par>
                        <p:par>
                          <p:cTn id="84" fill="hold">
                            <p:stCondLst>
                              <p:cond delay="3000"/>
                            </p:stCondLst>
                            <p:childTnLst>
                              <p:par>
                                <p:cTn id="85" presetID="10" presetClass="exit" presetSubtype="0" fill="hold" nodeType="afterEffect">
                                  <p:stCondLst>
                                    <p:cond delay="250"/>
                                  </p:stCondLst>
                                  <p:childTnLst>
                                    <p:animEffect transition="out" filter="fade">
                                      <p:cBhvr>
                                        <p:cTn id="86" dur="500"/>
                                        <p:tgtEl>
                                          <p:spTgt spid="32"/>
                                        </p:tgtEl>
                                      </p:cBhvr>
                                    </p:animEffect>
                                    <p:set>
                                      <p:cBhvr>
                                        <p:cTn id="87" dur="1" fill="hold">
                                          <p:stCondLst>
                                            <p:cond delay="499"/>
                                          </p:stCondLst>
                                        </p:cTn>
                                        <p:tgtEl>
                                          <p:spTgt spid="32"/>
                                        </p:tgtEl>
                                        <p:attrNameLst>
                                          <p:attrName>style.visibility</p:attrName>
                                        </p:attrNameLst>
                                      </p:cBhvr>
                                      <p:to>
                                        <p:strVal val="hidden"/>
                                      </p:to>
                                    </p:set>
                                  </p:childTnLst>
                                </p:cTn>
                              </p:par>
                            </p:childTnLst>
                          </p:cTn>
                        </p:par>
                      </p:childTnLst>
                    </p:cTn>
                  </p:par>
                  <p:par>
                    <p:cTn id="88" fill="hold">
                      <p:stCondLst>
                        <p:cond delay="indefinite"/>
                      </p:stCondLst>
                      <p:childTnLst>
                        <p:par>
                          <p:cTn id="89" fill="hold">
                            <p:stCondLst>
                              <p:cond delay="0"/>
                            </p:stCondLst>
                            <p:childTnLst>
                              <p:par>
                                <p:cTn id="90" presetID="22" presetClass="entr" presetSubtype="8" fill="hold" grpId="0" nodeType="clickEffect">
                                  <p:stCondLst>
                                    <p:cond delay="0"/>
                                  </p:stCondLst>
                                  <p:childTnLst>
                                    <p:set>
                                      <p:cBhvr>
                                        <p:cTn id="91" dur="1" fill="hold">
                                          <p:stCondLst>
                                            <p:cond delay="0"/>
                                          </p:stCondLst>
                                        </p:cTn>
                                        <p:tgtEl>
                                          <p:spTgt spid="20"/>
                                        </p:tgtEl>
                                        <p:attrNameLst>
                                          <p:attrName>style.visibility</p:attrName>
                                        </p:attrNameLst>
                                      </p:cBhvr>
                                      <p:to>
                                        <p:strVal val="visible"/>
                                      </p:to>
                                    </p:set>
                                    <p:animEffect transition="in" filter="wipe(left)">
                                      <p:cBhvr>
                                        <p:cTn id="92" dur="1500"/>
                                        <p:tgtEl>
                                          <p:spTgt spid="20"/>
                                        </p:tgtEl>
                                      </p:cBhvr>
                                    </p:animEffect>
                                  </p:childTnLst>
                                </p:cTn>
                              </p:par>
                              <p:par>
                                <p:cTn id="93" presetID="6" presetClass="entr" presetSubtype="32" fill="hold" nodeType="with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circle(out)">
                                      <p:cBhvr>
                                        <p:cTn id="95" dur="1000"/>
                                        <p:tgtEl>
                                          <p:spTgt spid="21"/>
                                        </p:tgtEl>
                                      </p:cBhvr>
                                    </p:animEffect>
                                  </p:childTnLst>
                                </p:cTn>
                              </p:par>
                              <p:par>
                                <p:cTn id="96" presetID="42" presetClass="path" presetSubtype="0" accel="50000" decel="50000" fill="hold" nodeType="withEffect">
                                  <p:stCondLst>
                                    <p:cond delay="250"/>
                                  </p:stCondLst>
                                  <p:childTnLst>
                                    <p:animMotion origin="layout" path="M 0.00017 0.00811 L 0.77656 0.0088 " pathEditMode="relative" rAng="0" ptsTypes="AA">
                                      <p:cBhvr>
                                        <p:cTn id="97" dur="2000" fill="hold"/>
                                        <p:tgtEl>
                                          <p:spTgt spid="21"/>
                                        </p:tgtEl>
                                        <p:attrNameLst>
                                          <p:attrName>ppt_x</p:attrName>
                                          <p:attrName>ppt_y</p:attrName>
                                        </p:attrNameLst>
                                      </p:cBhvr>
                                      <p:rCtr x="38819" y="23"/>
                                    </p:animMotion>
                                  </p:childTnLst>
                                </p:cTn>
                              </p:par>
                            </p:childTnLst>
                          </p:cTn>
                        </p:par>
                        <p:par>
                          <p:cTn id="98" fill="hold">
                            <p:stCondLst>
                              <p:cond delay="2250"/>
                            </p:stCondLst>
                            <p:childTnLst>
                              <p:par>
                                <p:cTn id="99" presetID="10" presetClass="exit" presetSubtype="0" fill="hold" nodeType="afterEffect">
                                  <p:stCondLst>
                                    <p:cond delay="250"/>
                                  </p:stCondLst>
                                  <p:childTnLst>
                                    <p:animEffect transition="out" filter="fade">
                                      <p:cBhvr>
                                        <p:cTn id="100" dur="500"/>
                                        <p:tgtEl>
                                          <p:spTgt spid="21"/>
                                        </p:tgtEl>
                                      </p:cBhvr>
                                    </p:animEffect>
                                    <p:set>
                                      <p:cBhvr>
                                        <p:cTn id="101" dur="1" fill="hold">
                                          <p:stCondLst>
                                            <p:cond delay="499"/>
                                          </p:stCondLst>
                                        </p:cTn>
                                        <p:tgtEl>
                                          <p:spTgt spid="21"/>
                                        </p:tgtEl>
                                        <p:attrNameLst>
                                          <p:attrName>style.visibility</p:attrName>
                                        </p:attrNameLst>
                                      </p:cBhvr>
                                      <p:to>
                                        <p:strVal val="hidden"/>
                                      </p:to>
                                    </p:set>
                                  </p:childTnLst>
                                </p:cTn>
                              </p:par>
                              <p:par>
                                <p:cTn id="102" presetID="10" presetClass="exit" presetSubtype="0" fill="hold" grpId="1" nodeType="withEffect">
                                  <p:stCondLst>
                                    <p:cond delay="0"/>
                                  </p:stCondLst>
                                  <p:childTnLst>
                                    <p:animEffect transition="out" filter="fade">
                                      <p:cBhvr>
                                        <p:cTn id="103" dur="500"/>
                                        <p:tgtEl>
                                          <p:spTgt spid="20"/>
                                        </p:tgtEl>
                                      </p:cBhvr>
                                    </p:animEffect>
                                    <p:set>
                                      <p:cBhvr>
                                        <p:cTn id="104" dur="1" fill="hold">
                                          <p:stCondLst>
                                            <p:cond delay="499"/>
                                          </p:stCondLst>
                                        </p:cTn>
                                        <p:tgtEl>
                                          <p:spTgt spid="20"/>
                                        </p:tgtEl>
                                        <p:attrNameLst>
                                          <p:attrName>style.visibility</p:attrName>
                                        </p:attrNameLst>
                                      </p:cBhvr>
                                      <p:to>
                                        <p:strVal val="hidden"/>
                                      </p:to>
                                    </p:set>
                                  </p:childTnLst>
                                </p:cTn>
                              </p:par>
                              <p:par>
                                <p:cTn id="105" presetID="10" presetClass="exit" presetSubtype="0" fill="hold" nodeType="withEffect">
                                  <p:stCondLst>
                                    <p:cond delay="0"/>
                                  </p:stCondLst>
                                  <p:childTnLst>
                                    <p:animEffect transition="out" filter="fade">
                                      <p:cBhvr>
                                        <p:cTn id="106" dur="500"/>
                                        <p:tgtEl>
                                          <p:spTgt spid="21"/>
                                        </p:tgtEl>
                                      </p:cBhvr>
                                    </p:animEffect>
                                    <p:set>
                                      <p:cBhvr>
                                        <p:cTn id="107" dur="1" fill="hold">
                                          <p:stCondLst>
                                            <p:cond delay="499"/>
                                          </p:stCondLst>
                                        </p:cTn>
                                        <p:tgtEl>
                                          <p:spTgt spid="21"/>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10" presetClass="exit" presetSubtype="0" fill="hold" grpId="1" nodeType="clickEffect">
                                  <p:stCondLst>
                                    <p:cond delay="0"/>
                                  </p:stCondLst>
                                  <p:childTnLst>
                                    <p:animEffect transition="out" filter="fade">
                                      <p:cBhvr>
                                        <p:cTn id="111" dur="500"/>
                                        <p:tgtEl>
                                          <p:spTgt spid="8"/>
                                        </p:tgtEl>
                                      </p:cBhvr>
                                    </p:animEffect>
                                    <p:set>
                                      <p:cBhvr>
                                        <p:cTn id="112" dur="1" fill="hold">
                                          <p:stCondLst>
                                            <p:cond delay="499"/>
                                          </p:stCondLst>
                                        </p:cTn>
                                        <p:tgtEl>
                                          <p:spTgt spid="8"/>
                                        </p:tgtEl>
                                        <p:attrNameLst>
                                          <p:attrName>style.visibility</p:attrName>
                                        </p:attrNameLst>
                                      </p:cBhvr>
                                      <p:to>
                                        <p:strVal val="hidden"/>
                                      </p:to>
                                    </p:set>
                                  </p:childTnLst>
                                </p:cTn>
                              </p:par>
                              <p:par>
                                <p:cTn id="113" presetID="10" presetClass="exit" presetSubtype="0" fill="hold" grpId="1" nodeType="withEffect">
                                  <p:stCondLst>
                                    <p:cond delay="0"/>
                                  </p:stCondLst>
                                  <p:childTnLst>
                                    <p:animEffect transition="out" filter="fade">
                                      <p:cBhvr>
                                        <p:cTn id="114" dur="500"/>
                                        <p:tgtEl>
                                          <p:spTgt spid="10"/>
                                        </p:tgtEl>
                                      </p:cBhvr>
                                    </p:animEffect>
                                    <p:set>
                                      <p:cBhvr>
                                        <p:cTn id="115" dur="1" fill="hold">
                                          <p:stCondLst>
                                            <p:cond delay="499"/>
                                          </p:stCondLst>
                                        </p:cTn>
                                        <p:tgtEl>
                                          <p:spTgt spid="10"/>
                                        </p:tgtEl>
                                        <p:attrNameLst>
                                          <p:attrName>style.visibility</p:attrName>
                                        </p:attrNameLst>
                                      </p:cBhvr>
                                      <p:to>
                                        <p:strVal val="hidden"/>
                                      </p:to>
                                    </p:set>
                                  </p:childTnLst>
                                </p:cTn>
                              </p:par>
                              <p:par>
                                <p:cTn id="116" presetID="10" presetClass="exit" presetSubtype="0" fill="hold" nodeType="withEffect">
                                  <p:stCondLst>
                                    <p:cond delay="0"/>
                                  </p:stCondLst>
                                  <p:childTnLst>
                                    <p:animEffect transition="out" filter="fade">
                                      <p:cBhvr>
                                        <p:cTn id="117" dur="500"/>
                                        <p:tgtEl>
                                          <p:spTgt spid="12"/>
                                        </p:tgtEl>
                                      </p:cBhvr>
                                    </p:animEffect>
                                    <p:set>
                                      <p:cBhvr>
                                        <p:cTn id="118" dur="1" fill="hold">
                                          <p:stCondLst>
                                            <p:cond delay="499"/>
                                          </p:stCondLst>
                                        </p:cTn>
                                        <p:tgtEl>
                                          <p:spTgt spid="12"/>
                                        </p:tgtEl>
                                        <p:attrNameLst>
                                          <p:attrName>style.visibility</p:attrName>
                                        </p:attrNameLst>
                                      </p:cBhvr>
                                      <p:to>
                                        <p:strVal val="hidden"/>
                                      </p:to>
                                    </p:set>
                                  </p:childTnLst>
                                </p:cTn>
                              </p:par>
                              <p:par>
                                <p:cTn id="119" presetID="10" presetClass="exit" presetSubtype="0" fill="hold" grpId="1" nodeType="withEffect">
                                  <p:stCondLst>
                                    <p:cond delay="0"/>
                                  </p:stCondLst>
                                  <p:childTnLst>
                                    <p:animEffect transition="out" filter="fade">
                                      <p:cBhvr>
                                        <p:cTn id="120" dur="500"/>
                                        <p:tgtEl>
                                          <p:spTgt spid="13"/>
                                        </p:tgtEl>
                                      </p:cBhvr>
                                    </p:animEffect>
                                    <p:set>
                                      <p:cBhvr>
                                        <p:cTn id="121" dur="1" fill="hold">
                                          <p:stCondLst>
                                            <p:cond delay="499"/>
                                          </p:stCondLst>
                                        </p:cTn>
                                        <p:tgtEl>
                                          <p:spTgt spid="13"/>
                                        </p:tgtEl>
                                        <p:attrNameLst>
                                          <p:attrName>style.visibility</p:attrName>
                                        </p:attrNameLst>
                                      </p:cBhvr>
                                      <p:to>
                                        <p:strVal val="hidden"/>
                                      </p:to>
                                    </p:set>
                                  </p:childTnLst>
                                </p:cTn>
                              </p:par>
                              <p:par>
                                <p:cTn id="122" presetID="10" presetClass="exit" presetSubtype="0" fill="hold" nodeType="withEffect">
                                  <p:stCondLst>
                                    <p:cond delay="0"/>
                                  </p:stCondLst>
                                  <p:childTnLst>
                                    <p:animEffect transition="out" filter="fade">
                                      <p:cBhvr>
                                        <p:cTn id="123" dur="500"/>
                                        <p:tgtEl>
                                          <p:spTgt spid="15"/>
                                        </p:tgtEl>
                                      </p:cBhvr>
                                    </p:animEffect>
                                    <p:set>
                                      <p:cBhvr>
                                        <p:cTn id="124" dur="1" fill="hold">
                                          <p:stCondLst>
                                            <p:cond delay="499"/>
                                          </p:stCondLst>
                                        </p:cTn>
                                        <p:tgtEl>
                                          <p:spTgt spid="15"/>
                                        </p:tgtEl>
                                        <p:attrNameLst>
                                          <p:attrName>style.visibility</p:attrName>
                                        </p:attrNameLst>
                                      </p:cBhvr>
                                      <p:to>
                                        <p:strVal val="hidden"/>
                                      </p:to>
                                    </p:set>
                                  </p:childTnLst>
                                </p:cTn>
                              </p:par>
                              <p:par>
                                <p:cTn id="125" presetID="10" presetClass="exit" presetSubtype="0" fill="hold" grpId="1" nodeType="withEffect">
                                  <p:stCondLst>
                                    <p:cond delay="0"/>
                                  </p:stCondLst>
                                  <p:childTnLst>
                                    <p:animEffect transition="out" filter="fade">
                                      <p:cBhvr>
                                        <p:cTn id="126" dur="500"/>
                                        <p:tgtEl>
                                          <p:spTgt spid="14"/>
                                        </p:tgtEl>
                                      </p:cBhvr>
                                    </p:animEffect>
                                    <p:set>
                                      <p:cBhvr>
                                        <p:cTn id="127" dur="1" fill="hold">
                                          <p:stCondLst>
                                            <p:cond delay="499"/>
                                          </p:stCondLst>
                                        </p:cTn>
                                        <p:tgtEl>
                                          <p:spTgt spid="14"/>
                                        </p:tgtEl>
                                        <p:attrNameLst>
                                          <p:attrName>style.visibility</p:attrName>
                                        </p:attrNameLst>
                                      </p:cBhvr>
                                      <p:to>
                                        <p:strVal val="hidden"/>
                                      </p:to>
                                    </p:set>
                                  </p:childTnLst>
                                </p:cTn>
                              </p:par>
                              <p:par>
                                <p:cTn id="128" presetID="10" presetClass="exit" presetSubtype="0" fill="hold" nodeType="withEffect">
                                  <p:stCondLst>
                                    <p:cond delay="0"/>
                                  </p:stCondLst>
                                  <p:childTnLst>
                                    <p:animEffect transition="out" filter="fade">
                                      <p:cBhvr>
                                        <p:cTn id="129" dur="500"/>
                                        <p:tgtEl>
                                          <p:spTgt spid="16"/>
                                        </p:tgtEl>
                                      </p:cBhvr>
                                    </p:animEffect>
                                    <p:set>
                                      <p:cBhvr>
                                        <p:cTn id="130" dur="1" fill="hold">
                                          <p:stCondLst>
                                            <p:cond delay="499"/>
                                          </p:stCondLst>
                                        </p:cTn>
                                        <p:tgtEl>
                                          <p:spTgt spid="16"/>
                                        </p:tgtEl>
                                        <p:attrNameLst>
                                          <p:attrName>style.visibility</p:attrName>
                                        </p:attrNameLst>
                                      </p:cBhvr>
                                      <p:to>
                                        <p:strVal val="hidden"/>
                                      </p:to>
                                    </p:set>
                                  </p:childTnLst>
                                </p:cTn>
                              </p:par>
                              <p:par>
                                <p:cTn id="131" presetID="10" presetClass="exit" presetSubtype="0" fill="hold" grpId="1" nodeType="withEffect">
                                  <p:stCondLst>
                                    <p:cond delay="0"/>
                                  </p:stCondLst>
                                  <p:childTnLst>
                                    <p:animEffect transition="out" filter="fade">
                                      <p:cBhvr>
                                        <p:cTn id="132" dur="500"/>
                                        <p:tgtEl>
                                          <p:spTgt spid="25"/>
                                        </p:tgtEl>
                                      </p:cBhvr>
                                    </p:animEffect>
                                    <p:set>
                                      <p:cBhvr>
                                        <p:cTn id="133" dur="1" fill="hold">
                                          <p:stCondLst>
                                            <p:cond delay="499"/>
                                          </p:stCondLst>
                                        </p:cTn>
                                        <p:tgtEl>
                                          <p:spTgt spid="25"/>
                                        </p:tgtEl>
                                        <p:attrNameLst>
                                          <p:attrName>style.visibility</p:attrName>
                                        </p:attrNameLst>
                                      </p:cBhvr>
                                      <p:to>
                                        <p:strVal val="hidden"/>
                                      </p:to>
                                    </p:set>
                                  </p:childTnLst>
                                </p:cTn>
                              </p:par>
                              <p:par>
                                <p:cTn id="134" presetID="10" presetClass="exit" presetSubtype="0" fill="hold" nodeType="withEffect">
                                  <p:stCondLst>
                                    <p:cond delay="0"/>
                                  </p:stCondLst>
                                  <p:childTnLst>
                                    <p:animEffect transition="out" filter="fade">
                                      <p:cBhvr>
                                        <p:cTn id="135" dur="500"/>
                                        <p:tgtEl>
                                          <p:spTgt spid="23"/>
                                        </p:tgtEl>
                                      </p:cBhvr>
                                    </p:animEffect>
                                    <p:set>
                                      <p:cBhvr>
                                        <p:cTn id="136" dur="1" fill="hold">
                                          <p:stCondLst>
                                            <p:cond delay="499"/>
                                          </p:stCondLst>
                                        </p:cTn>
                                        <p:tgtEl>
                                          <p:spTgt spid="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bldLvl="2"/>
      <p:bldP spid="8" grpId="0" animBg="1"/>
      <p:bldP spid="8" grpId="1" animBg="1"/>
      <p:bldP spid="10" grpId="0" animBg="1"/>
      <p:bldP spid="10" grpId="1" animBg="1"/>
      <p:bldP spid="13" grpId="0" animBg="1"/>
      <p:bldP spid="13" grpId="1" animBg="1"/>
      <p:bldP spid="14" grpId="0" animBg="1"/>
      <p:bldP spid="14" grpId="1" animBg="1"/>
      <p:bldP spid="25" grpId="0" animBg="1"/>
      <p:bldP spid="25" grpId="1" animBg="1"/>
      <p:bldP spid="20" grpId="0" animBg="1"/>
      <p:bldP spid="20"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1395106"/>
            <a:ext cx="8208912" cy="3952749"/>
          </a:xfrm>
        </p:spPr>
        <p:txBody>
          <a:bodyPr>
            <a:normAutofit/>
          </a:bodyPr>
          <a:lstStyle/>
          <a:p>
            <a:r>
              <a:rPr lang="en-US" sz="2000" dirty="0" smtClean="0"/>
              <a:t>Clint ISD Website &gt; Departments &gt; Accountability &amp; Student Achievement &gt; TAPR Report</a:t>
            </a:r>
            <a:endParaRPr lang="en-US" sz="2000" dirty="0"/>
          </a:p>
        </p:txBody>
      </p:sp>
      <p:sp>
        <p:nvSpPr>
          <p:cNvPr id="3" name="Title 2"/>
          <p:cNvSpPr>
            <a:spLocks noGrp="1"/>
          </p:cNvSpPr>
          <p:nvPr>
            <p:ph type="title"/>
          </p:nvPr>
        </p:nvSpPr>
        <p:spPr>
          <a:xfrm>
            <a:off x="395536" y="61833"/>
            <a:ext cx="7272808" cy="1134458"/>
          </a:xfrm>
        </p:spPr>
        <p:txBody>
          <a:bodyPr>
            <a:normAutofit/>
          </a:bodyPr>
          <a:lstStyle/>
          <a:p>
            <a:r>
              <a:rPr lang="en-US" sz="3200" dirty="0" smtClean="0">
                <a:solidFill>
                  <a:srgbClr val="1A2754"/>
                </a:solidFill>
              </a:rPr>
              <a:t>How To Access the District and Campus TAPR Reports</a:t>
            </a:r>
            <a:endParaRPr lang="en-US" sz="3200" dirty="0">
              <a:solidFill>
                <a:srgbClr val="1A2754"/>
              </a:solidFill>
            </a:endParaRPr>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21</a:t>
            </a:fld>
            <a:endParaRPr lang="hu-HU"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229764"/>
            <a:ext cx="6607777" cy="3719516"/>
          </a:xfrm>
          <a:prstGeom prst="rect">
            <a:avLst/>
          </a:prstGeom>
        </p:spPr>
      </p:pic>
      <p:pic>
        <p:nvPicPr>
          <p:cNvPr id="2052" name="Picture 4" descr="Related image"/>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7391" b="90000" l="1889" r="90000"/>
                    </a14:imgEffect>
                  </a14:imgLayer>
                </a14:imgProps>
              </a:ext>
              <a:ext uri="{28A0092B-C50C-407E-A947-70E740481C1C}">
                <a14:useLocalDpi xmlns:a14="http://schemas.microsoft.com/office/drawing/2010/main" val="0"/>
              </a:ext>
            </a:extLst>
          </a:blip>
          <a:srcRect/>
          <a:stretch>
            <a:fillRect/>
          </a:stretch>
        </p:blipFill>
        <p:spPr bwMode="auto">
          <a:xfrm>
            <a:off x="6948264" y="142379"/>
            <a:ext cx="2256493" cy="11533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3431706"/>
      </p:ext>
    </p:extLst>
  </p:cSld>
  <p:clrMapOvr>
    <a:masterClrMapping/>
  </p:clrMapOvr>
  <p:transition>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r>
              <a:rPr lang="en-US" dirty="0" smtClean="0">
                <a:solidFill>
                  <a:srgbClr val="1A2754"/>
                </a:solidFill>
              </a:rPr>
              <a:t>Start of Section 2 </a:t>
            </a:r>
          </a:p>
          <a:p>
            <a:r>
              <a:rPr lang="en-US" dirty="0" smtClean="0">
                <a:solidFill>
                  <a:srgbClr val="1A2754"/>
                </a:solidFill>
              </a:rPr>
              <a:t>Financial Standard Reports </a:t>
            </a:r>
            <a:endParaRPr lang="en-US" dirty="0">
              <a:solidFill>
                <a:srgbClr val="1A2754"/>
              </a:solidFill>
            </a:endParaRPr>
          </a:p>
        </p:txBody>
      </p:sp>
      <p:sp>
        <p:nvSpPr>
          <p:cNvPr id="5" name="Title 4"/>
          <p:cNvSpPr>
            <a:spLocks noGrp="1"/>
          </p:cNvSpPr>
          <p:nvPr>
            <p:ph type="title"/>
          </p:nvPr>
        </p:nvSpPr>
        <p:spPr/>
        <p:txBody>
          <a:bodyPr>
            <a:normAutofit fontScale="90000"/>
          </a:bodyPr>
          <a:lstStyle/>
          <a:p>
            <a:r>
              <a:rPr lang="en-US" dirty="0" smtClean="0">
                <a:solidFill>
                  <a:srgbClr val="1A2754"/>
                </a:solidFill>
              </a:rPr>
              <a:t>End of Section 1</a:t>
            </a:r>
            <a:br>
              <a:rPr lang="en-US" dirty="0" smtClean="0">
                <a:solidFill>
                  <a:srgbClr val="1A2754"/>
                </a:solidFill>
              </a:rPr>
            </a:br>
            <a:r>
              <a:rPr lang="en-US" dirty="0" smtClean="0">
                <a:solidFill>
                  <a:srgbClr val="1A2754"/>
                </a:solidFill>
              </a:rPr>
              <a:t>TAPR</a:t>
            </a:r>
            <a:endParaRPr lang="en-US"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22</a:t>
            </a:fld>
            <a:endParaRPr lang="hu-HU" dirty="0"/>
          </a:p>
        </p:txBody>
      </p:sp>
    </p:spTree>
    <p:extLst>
      <p:ext uri="{BB962C8B-B14F-4D97-AF65-F5344CB8AC3E}">
        <p14:creationId xmlns:p14="http://schemas.microsoft.com/office/powerpoint/2010/main" val="4170338799"/>
      </p:ext>
    </p:extLst>
  </p:cSld>
  <p:clrMapOvr>
    <a:masterClrMapping/>
  </p:clrMapOvr>
  <p:transition>
    <p:fad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77033" y="2204864"/>
            <a:ext cx="4293767" cy="3672408"/>
          </a:xfrm>
          <a:prstGeom prst="roundRect">
            <a:avLst/>
          </a:prstGeom>
          <a:ln>
            <a:solidFill>
              <a:schemeClr val="accent4">
                <a:lumMod val="60000"/>
                <a:lumOff val="40000"/>
              </a:schemeClr>
            </a:solidFill>
          </a:ln>
        </p:spPr>
        <p:txBody>
          <a:bodyPr anchor="ctr">
            <a:noAutofit/>
          </a:bodyPr>
          <a:lstStyle/>
          <a:p>
            <a:pPr marL="0" indent="0" algn="ctr">
              <a:spcBef>
                <a:spcPts val="1200"/>
              </a:spcBef>
              <a:buNone/>
            </a:pPr>
            <a:r>
              <a:rPr lang="en-US" sz="1800" b="1" dirty="0"/>
              <a:t>2016-17 Actual Financial Data</a:t>
            </a:r>
          </a:p>
          <a:p>
            <a:pPr marL="0" indent="0" algn="ctr">
              <a:spcBef>
                <a:spcPts val="0"/>
              </a:spcBef>
              <a:buNone/>
            </a:pPr>
            <a:r>
              <a:rPr lang="en-US" sz="1800" b="1" dirty="0"/>
              <a:t>(District)</a:t>
            </a:r>
          </a:p>
          <a:p>
            <a:r>
              <a:rPr lang="en-US" sz="1600" dirty="0"/>
              <a:t>Receipts</a:t>
            </a:r>
          </a:p>
          <a:p>
            <a:r>
              <a:rPr lang="en-US" sz="1600" dirty="0"/>
              <a:t>Fund Balances</a:t>
            </a:r>
          </a:p>
          <a:p>
            <a:r>
              <a:rPr lang="en-US" sz="1600" dirty="0"/>
              <a:t>Disbursements</a:t>
            </a:r>
          </a:p>
          <a:p>
            <a:r>
              <a:rPr lang="en-US" sz="1600" dirty="0"/>
              <a:t>Program Expenditures</a:t>
            </a:r>
          </a:p>
          <a:p>
            <a:r>
              <a:rPr lang="en-US" sz="1600" dirty="0"/>
              <a:t>Tax Rates</a:t>
            </a:r>
          </a:p>
          <a:p>
            <a:r>
              <a:rPr lang="en-US" sz="1600" dirty="0"/>
              <a:t>2015 Tax Year State Certified Property Values</a:t>
            </a:r>
          </a:p>
          <a:p>
            <a:r>
              <a:rPr lang="en-US" sz="1600" dirty="0"/>
              <a:t>Unassigned Fund Balance (% of Total Budgeted Expenditures)</a:t>
            </a:r>
          </a:p>
        </p:txBody>
      </p:sp>
      <p:sp>
        <p:nvSpPr>
          <p:cNvPr id="3" name="Title 2"/>
          <p:cNvSpPr>
            <a:spLocks noGrp="1"/>
          </p:cNvSpPr>
          <p:nvPr>
            <p:ph type="title"/>
          </p:nvPr>
        </p:nvSpPr>
        <p:spPr>
          <a:xfrm>
            <a:off x="283309" y="908720"/>
            <a:ext cx="8686800" cy="1296144"/>
          </a:xfrm>
        </p:spPr>
        <p:txBody>
          <a:bodyPr vert="horz" lIns="0" tIns="45720" rIns="91440" bIns="45720" rtlCol="0" anchor="ctr">
            <a:normAutofit/>
          </a:bodyPr>
          <a:lstStyle/>
          <a:p>
            <a:r>
              <a:rPr lang="en-US" sz="2800" dirty="0">
                <a:solidFill>
                  <a:srgbClr val="1A2754"/>
                </a:solidFill>
                <a:latin typeface="Arial" panose="020B0604020202020204" pitchFamily="34" charset="0"/>
                <a:cs typeface="Arial" panose="020B0604020202020204" pitchFamily="34" charset="0"/>
              </a:rPr>
              <a:t>2.	PEIMS Financial Standard Reports</a:t>
            </a:r>
            <a:br>
              <a:rPr lang="en-US" sz="2800" dirty="0">
                <a:solidFill>
                  <a:srgbClr val="1A2754"/>
                </a:solidFill>
                <a:latin typeface="Arial" panose="020B0604020202020204" pitchFamily="34" charset="0"/>
                <a:cs typeface="Arial" panose="020B0604020202020204" pitchFamily="34" charset="0"/>
              </a:rPr>
            </a:br>
            <a:r>
              <a:rPr lang="en-US" sz="2800" dirty="0">
                <a:solidFill>
                  <a:srgbClr val="1A2754"/>
                </a:solidFill>
                <a:latin typeface="Arial" panose="020B0604020202020204" pitchFamily="34" charset="0"/>
                <a:cs typeface="Arial" panose="020B0604020202020204" pitchFamily="34" charset="0"/>
              </a:rPr>
              <a:t>	(2016-17 Financial Actual Reports)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23</a:t>
            </a:fld>
            <a:endParaRPr lang="hu-HU" dirty="0"/>
          </a:p>
        </p:txBody>
      </p:sp>
      <p:sp>
        <p:nvSpPr>
          <p:cNvPr id="7" name="Content Placeholder 1"/>
          <p:cNvSpPr txBox="1">
            <a:spLocks/>
          </p:cNvSpPr>
          <p:nvPr/>
        </p:nvSpPr>
        <p:spPr bwMode="auto">
          <a:xfrm>
            <a:off x="5143769" y="2204865"/>
            <a:ext cx="3861895" cy="1728191"/>
          </a:xfrm>
          <a:prstGeom prst="roundRect">
            <a:avLst/>
          </a:prstGeom>
          <a:noFill/>
          <a:ln>
            <a:solidFill>
              <a:schemeClr val="accent4">
                <a:lumMod val="60000"/>
                <a:lumOff val="40000"/>
              </a:schemeClr>
            </a:solidFill>
          </a:ln>
          <a:extLst>
            <a:ext uri="{909E8E84-426E-40DD-AFC4-6F175D3DCCD1}">
              <a14:hiddenFill xmlns:a14="http://schemas.microsoft.com/office/drawing/2010/main">
                <a:solidFill>
                  <a:srgbClr val="FFFFFF"/>
                </a:solidFill>
              </a14:hiddenFill>
            </a:ext>
          </a:extLst>
        </p:spPr>
        <p:txBody>
          <a:bodyPr vert="horz" wrap="square" lIns="0" tIns="45720" rIns="0" bIns="45720" numCol="1" anchor="ctr" anchorCtr="0" compatLnSpc="1">
            <a:prstTxWarp prst="textNoShape">
              <a:avLst/>
            </a:prstTxWarp>
            <a:noAutofit/>
          </a:bodyPr>
          <a:lstStyle>
            <a:lvl1pPr marL="463550" indent="-463550" algn="l" rtl="0" eaLnBrk="0" fontAlgn="base" hangingPunct="0">
              <a:lnSpc>
                <a:spcPct val="100000"/>
              </a:lnSpc>
              <a:spcBef>
                <a:spcPts val="600"/>
              </a:spcBef>
              <a:spcAft>
                <a:spcPct val="0"/>
              </a:spcAft>
              <a:buFont typeface="Wingdings" pitchFamily="2" charset="2"/>
              <a:buChar char="Ø"/>
              <a:defRPr sz="2800" kern="1200">
                <a:solidFill>
                  <a:srgbClr val="5D5D5D"/>
                </a:solidFill>
                <a:latin typeface="Arial" pitchFamily="34" charset="0"/>
                <a:ea typeface="+mn-ea"/>
                <a:cs typeface="Arial" pitchFamily="34" charset="0"/>
              </a:defRPr>
            </a:lvl1pPr>
            <a:lvl2pPr marL="914400" marR="0" indent="-457200" algn="l" defTabSz="914400" rtl="0" eaLnBrk="0" fontAlgn="base" latinLnBrk="0" hangingPunct="0">
              <a:lnSpc>
                <a:spcPct val="100000"/>
              </a:lnSpc>
              <a:spcBef>
                <a:spcPts val="600"/>
              </a:spcBef>
              <a:spcAft>
                <a:spcPct val="0"/>
              </a:spcAft>
              <a:buClrTx/>
              <a:buSzTx/>
              <a:buFont typeface="Wingdings" panose="05000000000000000000" pitchFamily="2" charset="2"/>
              <a:buChar char="q"/>
              <a:tabLst/>
              <a:defRPr sz="2400" kern="1200">
                <a:solidFill>
                  <a:srgbClr val="5D5D5D"/>
                </a:solidFill>
                <a:latin typeface="Arial" pitchFamily="34" charset="0"/>
                <a:ea typeface="+mn-ea"/>
                <a:cs typeface="Arial" pitchFamily="34" charset="0"/>
              </a:defRPr>
            </a:lvl2pPr>
            <a:lvl3pPr marL="1377950" marR="0" indent="-463550" algn="l" defTabSz="914400" rtl="0" eaLnBrk="0" fontAlgn="base" latinLnBrk="0" hangingPunct="0">
              <a:lnSpc>
                <a:spcPct val="100000"/>
              </a:lnSpc>
              <a:spcBef>
                <a:spcPts val="600"/>
              </a:spcBef>
              <a:spcAft>
                <a:spcPct val="0"/>
              </a:spcAft>
              <a:buClrTx/>
              <a:buSzTx/>
              <a:buFont typeface="Wingdings" pitchFamily="2" charset="2"/>
              <a:buChar char="§"/>
              <a:tabLst/>
              <a:defRPr sz="2400" kern="1200">
                <a:solidFill>
                  <a:srgbClr val="5D5D5D"/>
                </a:solidFill>
                <a:latin typeface="Arial" pitchFamily="34" charset="0"/>
                <a:ea typeface="+mn-ea"/>
                <a:cs typeface="Arial" pitchFamily="34" charset="0"/>
              </a:defRPr>
            </a:lvl3pPr>
            <a:lvl4pPr marL="1828800" marR="0" indent="-45720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4pPr>
            <a:lvl5pPr marL="2292350" marR="0" indent="-463550" algn="l" defTabSz="914400" rtl="0" eaLnBrk="0" fontAlgn="base" latinLnBrk="0" hangingPunct="0">
              <a:lnSpc>
                <a:spcPct val="100000"/>
              </a:lnSpc>
              <a:spcBef>
                <a:spcPts val="600"/>
              </a:spcBef>
              <a:spcAft>
                <a:spcPct val="0"/>
              </a:spcAft>
              <a:buClrTx/>
              <a:buSzTx/>
              <a:buFont typeface="Arial" pitchFamily="34" charset="0"/>
              <a:buChar char="»"/>
              <a:tabLst/>
              <a:defRPr sz="2400" kern="1200">
                <a:solidFill>
                  <a:srgbClr val="5D5D5D"/>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1200"/>
              </a:spcBef>
              <a:buFont typeface="Wingdings" pitchFamily="2" charset="2"/>
              <a:buNone/>
            </a:pPr>
            <a:r>
              <a:rPr lang="en-US" sz="1800" b="1" dirty="0"/>
              <a:t>2016-17 Actual Financial Data</a:t>
            </a:r>
          </a:p>
          <a:p>
            <a:pPr marL="0" indent="0" algn="ctr">
              <a:spcBef>
                <a:spcPts val="0"/>
              </a:spcBef>
              <a:buFont typeface="Wingdings" pitchFamily="2" charset="2"/>
              <a:buNone/>
            </a:pPr>
            <a:r>
              <a:rPr lang="en-US" sz="1800" b="1" dirty="0"/>
              <a:t>(Each Campus)</a:t>
            </a:r>
          </a:p>
          <a:p>
            <a:r>
              <a:rPr lang="en-US" sz="1600" dirty="0"/>
              <a:t>Expenditures by Object</a:t>
            </a:r>
          </a:p>
          <a:p>
            <a:r>
              <a:rPr lang="en-US" sz="1600" dirty="0"/>
              <a:t>Expenditures by Function</a:t>
            </a:r>
          </a:p>
          <a:p>
            <a:r>
              <a:rPr lang="en-US" sz="1600" dirty="0"/>
              <a:t>Program Expenditures by Program</a:t>
            </a:r>
          </a:p>
        </p:txBody>
      </p:sp>
      <p:sp>
        <p:nvSpPr>
          <p:cNvPr id="10" name="Title 2">
            <a:extLst>
              <a:ext uri="{FF2B5EF4-FFF2-40B4-BE49-F238E27FC236}">
                <a16:creationId xmlns:a16="http://schemas.microsoft.com/office/drawing/2014/main" id="{5339F753-1190-49A2-9EA7-167394613649}"/>
              </a:ext>
            </a:extLst>
          </p:cNvPr>
          <p:cNvSpPr txBox="1">
            <a:spLocks/>
          </p:cNvSpPr>
          <p:nvPr/>
        </p:nvSpPr>
        <p:spPr bwMode="auto">
          <a:xfrm>
            <a:off x="213742" y="7974"/>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
        <p:nvSpPr>
          <p:cNvPr id="4" name="Rectangle 3"/>
          <p:cNvSpPr/>
          <p:nvPr/>
        </p:nvSpPr>
        <p:spPr>
          <a:xfrm>
            <a:off x="5143769" y="4043241"/>
            <a:ext cx="3826340" cy="1834031"/>
          </a:xfrm>
          <a:prstGeom prst="rect">
            <a:avLst/>
          </a:prstGeom>
          <a:solidFill>
            <a:srgbClr val="ECD86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smtClean="0">
                <a:solidFill>
                  <a:srgbClr val="1A2754"/>
                </a:solidFill>
              </a:rPr>
              <a:t>Financial information has been shared with the School Board of Trustees during the annual audit financial review and approval. </a:t>
            </a:r>
          </a:p>
          <a:p>
            <a:pPr algn="ctr"/>
            <a:r>
              <a:rPr lang="en-US" sz="1600" dirty="0" smtClean="0">
                <a:solidFill>
                  <a:srgbClr val="1A2754"/>
                </a:solidFill>
              </a:rPr>
              <a:t>The district and each campus financial standard report can be found within the 2017-18 Annual Report, which is posted on the district’s website. </a:t>
            </a:r>
            <a:endParaRPr lang="en-US" sz="1600" dirty="0">
              <a:solidFill>
                <a:srgbClr val="1A2754"/>
              </a:solidFill>
            </a:endParaRPr>
          </a:p>
        </p:txBody>
      </p:sp>
    </p:spTree>
    <p:extLst>
      <p:ext uri="{BB962C8B-B14F-4D97-AF65-F5344CB8AC3E}">
        <p14:creationId xmlns:p14="http://schemas.microsoft.com/office/powerpoint/2010/main" val="57687258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animBg="1"/>
      <p:bldP spid="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r>
              <a:rPr lang="en-US" dirty="0" smtClean="0">
                <a:solidFill>
                  <a:srgbClr val="1A2754"/>
                </a:solidFill>
              </a:rPr>
              <a:t>Start of Section 3 </a:t>
            </a:r>
          </a:p>
          <a:p>
            <a:r>
              <a:rPr lang="en-US" dirty="0" smtClean="0">
                <a:solidFill>
                  <a:srgbClr val="1A2754"/>
                </a:solidFill>
              </a:rPr>
              <a:t>District Accreditation Status</a:t>
            </a:r>
            <a:endParaRPr lang="en-US" dirty="0">
              <a:solidFill>
                <a:srgbClr val="1A2754"/>
              </a:solidFill>
            </a:endParaRPr>
          </a:p>
        </p:txBody>
      </p:sp>
      <p:sp>
        <p:nvSpPr>
          <p:cNvPr id="5" name="Title 4"/>
          <p:cNvSpPr>
            <a:spLocks noGrp="1"/>
          </p:cNvSpPr>
          <p:nvPr>
            <p:ph type="title"/>
          </p:nvPr>
        </p:nvSpPr>
        <p:spPr/>
        <p:txBody>
          <a:bodyPr>
            <a:normAutofit fontScale="90000"/>
          </a:bodyPr>
          <a:lstStyle/>
          <a:p>
            <a:r>
              <a:rPr lang="en-US" dirty="0" smtClean="0">
                <a:solidFill>
                  <a:srgbClr val="1A2754"/>
                </a:solidFill>
              </a:rPr>
              <a:t>End of Section 2</a:t>
            </a:r>
            <a:br>
              <a:rPr lang="en-US" dirty="0" smtClean="0">
                <a:solidFill>
                  <a:srgbClr val="1A2754"/>
                </a:solidFill>
              </a:rPr>
            </a:br>
            <a:r>
              <a:rPr lang="en-US" dirty="0" smtClean="0">
                <a:solidFill>
                  <a:srgbClr val="1A2754"/>
                </a:solidFill>
              </a:rPr>
              <a:t>Financial Standard Reports</a:t>
            </a:r>
            <a:endParaRPr lang="en-US"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24</a:t>
            </a:fld>
            <a:endParaRPr lang="hu-HU" dirty="0"/>
          </a:p>
        </p:txBody>
      </p:sp>
    </p:spTree>
    <p:extLst>
      <p:ext uri="{BB962C8B-B14F-4D97-AF65-F5344CB8AC3E}">
        <p14:creationId xmlns:p14="http://schemas.microsoft.com/office/powerpoint/2010/main" val="293181894"/>
      </p:ext>
    </p:extLst>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683568" y="1412776"/>
            <a:ext cx="8136904" cy="4176464"/>
          </a:xfrm>
        </p:spPr>
        <p:txBody>
          <a:bodyPr>
            <a:normAutofit/>
          </a:bodyPr>
          <a:lstStyle/>
          <a:p>
            <a:pPr marL="460375" indent="-460375">
              <a:spcBef>
                <a:spcPts val="1200"/>
              </a:spcBef>
            </a:pPr>
            <a:r>
              <a:rPr lang="en-US" sz="1600" dirty="0"/>
              <a:t>Each year, TEA assigns one of four accreditation statuses to each district in the state:</a:t>
            </a:r>
          </a:p>
          <a:p>
            <a:pPr marL="1138238" lvl="1">
              <a:spcAft>
                <a:spcPts val="0"/>
              </a:spcAft>
              <a:buFont typeface="+mj-lt"/>
              <a:buAutoNum type="arabicPeriod"/>
            </a:pPr>
            <a:r>
              <a:rPr lang="en-US" sz="1400" i="1" dirty="0"/>
              <a:t>Accredited</a:t>
            </a:r>
          </a:p>
          <a:p>
            <a:pPr marL="1138238" lvl="1">
              <a:spcAft>
                <a:spcPts val="0"/>
              </a:spcAft>
              <a:buFont typeface="+mj-lt"/>
              <a:buAutoNum type="arabicPeriod"/>
            </a:pPr>
            <a:r>
              <a:rPr lang="en-US" sz="1400" i="1" dirty="0"/>
              <a:t>Accredited-Warned</a:t>
            </a:r>
          </a:p>
          <a:p>
            <a:pPr marL="1138238" lvl="1">
              <a:spcAft>
                <a:spcPts val="0"/>
              </a:spcAft>
              <a:buFont typeface="+mj-lt"/>
              <a:buAutoNum type="arabicPeriod"/>
            </a:pPr>
            <a:r>
              <a:rPr lang="en-US" sz="1400" i="1" dirty="0"/>
              <a:t>Accredited-Probation</a:t>
            </a:r>
          </a:p>
          <a:p>
            <a:pPr marL="1138238" lvl="1">
              <a:spcAft>
                <a:spcPts val="0"/>
              </a:spcAft>
              <a:buFont typeface="+mj-lt"/>
              <a:buAutoNum type="arabicPeriod"/>
            </a:pPr>
            <a:r>
              <a:rPr lang="en-US" sz="1400" i="1" dirty="0"/>
              <a:t>Not Accredited-Revoked</a:t>
            </a:r>
          </a:p>
          <a:p>
            <a:pPr>
              <a:spcBef>
                <a:spcPts val="1200"/>
              </a:spcBef>
            </a:pPr>
            <a:r>
              <a:rPr lang="en-US" sz="1600" dirty="0"/>
              <a:t>In assigning an accreditation status to a district, TEA considers</a:t>
            </a:r>
          </a:p>
          <a:p>
            <a:pPr lvl="1">
              <a:spcAft>
                <a:spcPts val="0"/>
              </a:spcAft>
            </a:pPr>
            <a:r>
              <a:rPr lang="en-US" sz="1400" dirty="0"/>
              <a:t>Academic accountability ratings</a:t>
            </a:r>
          </a:p>
          <a:p>
            <a:pPr lvl="1">
              <a:spcAft>
                <a:spcPts val="0"/>
              </a:spcAft>
            </a:pPr>
            <a:r>
              <a:rPr lang="en-US" sz="1400" dirty="0"/>
              <a:t>Financial accountability ratings</a:t>
            </a:r>
          </a:p>
          <a:p>
            <a:pPr lvl="1">
              <a:spcAft>
                <a:spcPts val="0"/>
              </a:spcAft>
            </a:pPr>
            <a:r>
              <a:rPr lang="en-US" sz="1400" dirty="0"/>
              <a:t>Data integrity</a:t>
            </a:r>
          </a:p>
          <a:p>
            <a:pPr lvl="1">
              <a:spcAft>
                <a:spcPts val="0"/>
              </a:spcAft>
            </a:pPr>
            <a:r>
              <a:rPr lang="en-US" sz="1400" dirty="0"/>
              <a:t>Program-area deficiencies identified through PBMAS </a:t>
            </a:r>
          </a:p>
          <a:p>
            <a:pPr>
              <a:spcBef>
                <a:spcPts val="1200"/>
              </a:spcBef>
            </a:pPr>
            <a:r>
              <a:rPr lang="en-US" sz="1600" dirty="0"/>
              <a:t>The District’s 2017-18 Accreditation Status is: </a:t>
            </a:r>
            <a:r>
              <a:rPr lang="en-US" sz="1600" b="1" i="1" dirty="0" smtClean="0">
                <a:solidFill>
                  <a:srgbClr val="1A2754"/>
                </a:solidFill>
              </a:rPr>
              <a:t>ACCREDITED</a:t>
            </a:r>
            <a:endParaRPr lang="en-US" sz="1600" b="1" i="1" dirty="0">
              <a:solidFill>
                <a:srgbClr val="1A2754"/>
              </a:solidFill>
            </a:endParaRPr>
          </a:p>
        </p:txBody>
      </p:sp>
      <p:sp>
        <p:nvSpPr>
          <p:cNvPr id="3" name="Title 2"/>
          <p:cNvSpPr>
            <a:spLocks noGrp="1"/>
          </p:cNvSpPr>
          <p:nvPr>
            <p:ph type="title"/>
          </p:nvPr>
        </p:nvSpPr>
        <p:spPr>
          <a:xfrm>
            <a:off x="447944" y="692696"/>
            <a:ext cx="8686800" cy="936104"/>
          </a:xfrm>
        </p:spPr>
        <p:txBody>
          <a:bodyPr vert="horz" lIns="0" tIns="45720" rIns="91440" bIns="45720" rtlCol="0" anchor="ctr">
            <a:normAutofit/>
          </a:bodyPr>
          <a:lstStyle/>
          <a:p>
            <a:r>
              <a:rPr lang="en-US" sz="2400" dirty="0">
                <a:solidFill>
                  <a:srgbClr val="1A2754"/>
                </a:solidFill>
                <a:latin typeface="Arial" panose="020B0604020202020204" pitchFamily="34" charset="0"/>
                <a:cs typeface="Arial" panose="020B0604020202020204" pitchFamily="34" charset="0"/>
              </a:rPr>
              <a:t>3.	2017-18 District Accreditation Status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25</a:t>
            </a:fld>
            <a:endParaRPr lang="hu-HU" dirty="0"/>
          </a:p>
        </p:txBody>
      </p:sp>
      <p:sp>
        <p:nvSpPr>
          <p:cNvPr id="9" name="Title 2">
            <a:extLst>
              <a:ext uri="{FF2B5EF4-FFF2-40B4-BE49-F238E27FC236}">
                <a16:creationId xmlns:a16="http://schemas.microsoft.com/office/drawing/2014/main" id="{40AD1634-7B78-4A23-BAEA-A70AF099F4A4}"/>
              </a:ext>
            </a:extLst>
          </p:cNvPr>
          <p:cNvSpPr txBox="1">
            <a:spLocks/>
          </p:cNvSpPr>
          <p:nvPr/>
        </p:nvSpPr>
        <p:spPr bwMode="auto">
          <a:xfrm>
            <a:off x="179512" y="-9939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sz="3600" dirty="0">
                <a:solidFill>
                  <a:schemeClr val="tx1">
                    <a:lumMod val="65000"/>
                    <a:lumOff val="35000"/>
                  </a:schemeClr>
                </a:solidFill>
                <a:latin typeface="Century Gothic" panose="020B0502020202020204" pitchFamily="34" charset="0"/>
              </a:rPr>
              <a:t>2017-18 Annual Report</a:t>
            </a:r>
          </a:p>
        </p:txBody>
      </p:sp>
      <p:pic>
        <p:nvPicPr>
          <p:cNvPr id="4" name="Picture 3"/>
          <p:cNvPicPr>
            <a:picLocks noChangeAspect="1"/>
          </p:cNvPicPr>
          <p:nvPr/>
        </p:nvPicPr>
        <p:blipFill rotWithShape="1">
          <a:blip r:embed="rId2"/>
          <a:srcRect b="2009"/>
          <a:stretch/>
        </p:blipFill>
        <p:spPr>
          <a:xfrm>
            <a:off x="611560" y="4941168"/>
            <a:ext cx="8091541" cy="1010320"/>
          </a:xfrm>
          <a:prstGeom prst="rect">
            <a:avLst/>
          </a:prstGeom>
          <a:ln w="28575">
            <a:solidFill>
              <a:srgbClr val="1A2754"/>
            </a:solidFill>
          </a:ln>
        </p:spPr>
      </p:pic>
      <p:sp>
        <p:nvSpPr>
          <p:cNvPr id="6" name="Rounded Rectangle 5"/>
          <p:cNvSpPr/>
          <p:nvPr/>
        </p:nvSpPr>
        <p:spPr>
          <a:xfrm>
            <a:off x="5148064" y="5600706"/>
            <a:ext cx="1080120" cy="288032"/>
          </a:xfrm>
          <a:prstGeom prst="roundRect">
            <a:avLst/>
          </a:prstGeom>
          <a:noFill/>
          <a:ln w="57150">
            <a:solidFill>
              <a:srgbClr val="ECD86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049186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1000"/>
                                        <p:tgtEl>
                                          <p:spTgt spid="2">
                                            <p:txEl>
                                              <p:pRg st="4" end="4"/>
                                            </p:txEl>
                                          </p:spTgt>
                                        </p:tgtEl>
                                      </p:cBhvr>
                                    </p:animEffect>
                                    <p:anim calcmode="lin" valueType="num">
                                      <p:cBhvr>
                                        <p:cTn id="28"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2">
                                            <p:txEl>
                                              <p:pRg st="5" end="5"/>
                                            </p:txEl>
                                          </p:spTgt>
                                        </p:tgtEl>
                                        <p:attrNameLst>
                                          <p:attrName>style.visibility</p:attrName>
                                        </p:attrNameLst>
                                      </p:cBhvr>
                                      <p:to>
                                        <p:strVal val="visible"/>
                                      </p:to>
                                    </p:set>
                                    <p:animEffect transition="in" filter="fade">
                                      <p:cBhvr>
                                        <p:cTn id="34" dur="1000"/>
                                        <p:tgtEl>
                                          <p:spTgt spid="2">
                                            <p:txEl>
                                              <p:pRg st="5" end="5"/>
                                            </p:txEl>
                                          </p:spTgt>
                                        </p:tgtEl>
                                      </p:cBhvr>
                                    </p:animEffect>
                                    <p:anim calcmode="lin" valueType="num">
                                      <p:cBhvr>
                                        <p:cTn id="35"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2">
                                            <p:txEl>
                                              <p:pRg st="5" end="5"/>
                                            </p:txEl>
                                          </p:spTgt>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
                                            <p:txEl>
                                              <p:pRg st="6" end="6"/>
                                            </p:txEl>
                                          </p:spTgt>
                                        </p:tgtEl>
                                        <p:attrNameLst>
                                          <p:attrName>style.visibility</p:attrName>
                                        </p:attrNameLst>
                                      </p:cBhvr>
                                      <p:to>
                                        <p:strVal val="visible"/>
                                      </p:to>
                                    </p:set>
                                    <p:animEffect transition="in" filter="fade">
                                      <p:cBhvr>
                                        <p:cTn id="39" dur="1000"/>
                                        <p:tgtEl>
                                          <p:spTgt spid="2">
                                            <p:txEl>
                                              <p:pRg st="6" end="6"/>
                                            </p:txEl>
                                          </p:spTgt>
                                        </p:tgtEl>
                                      </p:cBhvr>
                                    </p:animEffect>
                                    <p:anim calcmode="lin" valueType="num">
                                      <p:cBhvr>
                                        <p:cTn id="40"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1" dur="1000" fill="hold"/>
                                        <p:tgtEl>
                                          <p:spTgt spid="2">
                                            <p:txEl>
                                              <p:pRg st="6" end="6"/>
                                            </p:txEl>
                                          </p:spTgt>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2">
                                            <p:txEl>
                                              <p:pRg st="7" end="7"/>
                                            </p:txEl>
                                          </p:spTgt>
                                        </p:tgtEl>
                                        <p:attrNameLst>
                                          <p:attrName>style.visibility</p:attrName>
                                        </p:attrNameLst>
                                      </p:cBhvr>
                                      <p:to>
                                        <p:strVal val="visible"/>
                                      </p:to>
                                    </p:set>
                                    <p:animEffect transition="in" filter="fade">
                                      <p:cBhvr>
                                        <p:cTn id="44" dur="1000"/>
                                        <p:tgtEl>
                                          <p:spTgt spid="2">
                                            <p:txEl>
                                              <p:pRg st="7" end="7"/>
                                            </p:txEl>
                                          </p:spTgt>
                                        </p:tgtEl>
                                      </p:cBhvr>
                                    </p:animEffect>
                                    <p:anim calcmode="lin" valueType="num">
                                      <p:cBhvr>
                                        <p:cTn id="45" dur="1000" fill="hold"/>
                                        <p:tgtEl>
                                          <p:spTgt spid="2">
                                            <p:txEl>
                                              <p:pRg st="7" end="7"/>
                                            </p:txEl>
                                          </p:spTgt>
                                        </p:tgtEl>
                                        <p:attrNameLst>
                                          <p:attrName>ppt_x</p:attrName>
                                        </p:attrNameLst>
                                      </p:cBhvr>
                                      <p:tavLst>
                                        <p:tav tm="0">
                                          <p:val>
                                            <p:strVal val="#ppt_x"/>
                                          </p:val>
                                        </p:tav>
                                        <p:tav tm="100000">
                                          <p:val>
                                            <p:strVal val="#ppt_x"/>
                                          </p:val>
                                        </p:tav>
                                      </p:tavLst>
                                    </p:anim>
                                    <p:anim calcmode="lin" valueType="num">
                                      <p:cBhvr>
                                        <p:cTn id="46" dur="1000" fill="hold"/>
                                        <p:tgtEl>
                                          <p:spTgt spid="2">
                                            <p:txEl>
                                              <p:pRg st="7" end="7"/>
                                            </p:txEl>
                                          </p:spTgt>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
                                            <p:txEl>
                                              <p:pRg st="8" end="8"/>
                                            </p:txEl>
                                          </p:spTgt>
                                        </p:tgtEl>
                                        <p:attrNameLst>
                                          <p:attrName>style.visibility</p:attrName>
                                        </p:attrNameLst>
                                      </p:cBhvr>
                                      <p:to>
                                        <p:strVal val="visible"/>
                                      </p:to>
                                    </p:set>
                                    <p:animEffect transition="in" filter="fade">
                                      <p:cBhvr>
                                        <p:cTn id="49" dur="1000"/>
                                        <p:tgtEl>
                                          <p:spTgt spid="2">
                                            <p:txEl>
                                              <p:pRg st="8" end="8"/>
                                            </p:txEl>
                                          </p:spTgt>
                                        </p:tgtEl>
                                      </p:cBhvr>
                                    </p:animEffect>
                                    <p:anim calcmode="lin" valueType="num">
                                      <p:cBhvr>
                                        <p:cTn id="50" dur="1000" fill="hold"/>
                                        <p:tgtEl>
                                          <p:spTgt spid="2">
                                            <p:txEl>
                                              <p:pRg st="8" end="8"/>
                                            </p:txEl>
                                          </p:spTgt>
                                        </p:tgtEl>
                                        <p:attrNameLst>
                                          <p:attrName>ppt_x</p:attrName>
                                        </p:attrNameLst>
                                      </p:cBhvr>
                                      <p:tavLst>
                                        <p:tav tm="0">
                                          <p:val>
                                            <p:strVal val="#ppt_x"/>
                                          </p:val>
                                        </p:tav>
                                        <p:tav tm="100000">
                                          <p:val>
                                            <p:strVal val="#ppt_x"/>
                                          </p:val>
                                        </p:tav>
                                      </p:tavLst>
                                    </p:anim>
                                    <p:anim calcmode="lin" valueType="num">
                                      <p:cBhvr>
                                        <p:cTn id="51" dur="1000" fill="hold"/>
                                        <p:tgtEl>
                                          <p:spTgt spid="2">
                                            <p:txEl>
                                              <p:pRg st="8" end="8"/>
                                            </p:txEl>
                                          </p:spTgt>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
                                            <p:txEl>
                                              <p:pRg st="9" end="9"/>
                                            </p:txEl>
                                          </p:spTgt>
                                        </p:tgtEl>
                                        <p:attrNameLst>
                                          <p:attrName>style.visibility</p:attrName>
                                        </p:attrNameLst>
                                      </p:cBhvr>
                                      <p:to>
                                        <p:strVal val="visible"/>
                                      </p:to>
                                    </p:set>
                                    <p:animEffect transition="in" filter="fade">
                                      <p:cBhvr>
                                        <p:cTn id="54" dur="1000"/>
                                        <p:tgtEl>
                                          <p:spTgt spid="2">
                                            <p:txEl>
                                              <p:pRg st="9" end="9"/>
                                            </p:txEl>
                                          </p:spTgt>
                                        </p:tgtEl>
                                      </p:cBhvr>
                                    </p:animEffect>
                                    <p:anim calcmode="lin" valueType="num">
                                      <p:cBhvr>
                                        <p:cTn id="55" dur="1000" fill="hold"/>
                                        <p:tgtEl>
                                          <p:spTgt spid="2">
                                            <p:txEl>
                                              <p:pRg st="9" end="9"/>
                                            </p:txEl>
                                          </p:spTgt>
                                        </p:tgtEl>
                                        <p:attrNameLst>
                                          <p:attrName>ppt_x</p:attrName>
                                        </p:attrNameLst>
                                      </p:cBhvr>
                                      <p:tavLst>
                                        <p:tav tm="0">
                                          <p:val>
                                            <p:strVal val="#ppt_x"/>
                                          </p:val>
                                        </p:tav>
                                        <p:tav tm="100000">
                                          <p:val>
                                            <p:strVal val="#ppt_x"/>
                                          </p:val>
                                        </p:tav>
                                      </p:tavLst>
                                    </p:anim>
                                    <p:anim calcmode="lin" valueType="num">
                                      <p:cBhvr>
                                        <p:cTn id="56" dur="1000" fill="hold"/>
                                        <p:tgtEl>
                                          <p:spTgt spid="2">
                                            <p:txEl>
                                              <p:pRg st="9" end="9"/>
                                            </p:txEl>
                                          </p:spTgt>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2">
                                            <p:txEl>
                                              <p:pRg st="10" end="10"/>
                                            </p:txEl>
                                          </p:spTgt>
                                        </p:tgtEl>
                                        <p:attrNameLst>
                                          <p:attrName>style.visibility</p:attrName>
                                        </p:attrNameLst>
                                      </p:cBhvr>
                                      <p:to>
                                        <p:strVal val="visible"/>
                                      </p:to>
                                    </p:set>
                                    <p:animEffect transition="in" filter="fade">
                                      <p:cBhvr>
                                        <p:cTn id="61" dur="1000"/>
                                        <p:tgtEl>
                                          <p:spTgt spid="2">
                                            <p:txEl>
                                              <p:pRg st="10" end="10"/>
                                            </p:txEl>
                                          </p:spTgt>
                                        </p:tgtEl>
                                      </p:cBhvr>
                                    </p:animEffect>
                                    <p:anim calcmode="lin" valueType="num">
                                      <p:cBhvr>
                                        <p:cTn id="62" dur="1000" fill="hold"/>
                                        <p:tgtEl>
                                          <p:spTgt spid="2">
                                            <p:txEl>
                                              <p:pRg st="10" end="10"/>
                                            </p:txEl>
                                          </p:spTgt>
                                        </p:tgtEl>
                                        <p:attrNameLst>
                                          <p:attrName>ppt_x</p:attrName>
                                        </p:attrNameLst>
                                      </p:cBhvr>
                                      <p:tavLst>
                                        <p:tav tm="0">
                                          <p:val>
                                            <p:strVal val="#ppt_x"/>
                                          </p:val>
                                        </p:tav>
                                        <p:tav tm="100000">
                                          <p:val>
                                            <p:strVal val="#ppt_x"/>
                                          </p:val>
                                        </p:tav>
                                      </p:tavLst>
                                    </p:anim>
                                    <p:anim calcmode="lin" valueType="num">
                                      <p:cBhvr>
                                        <p:cTn id="63" dur="1000" fill="hold"/>
                                        <p:tgtEl>
                                          <p:spTgt spid="2">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4"/>
                                        </p:tgtEl>
                                        <p:attrNameLst>
                                          <p:attrName>style.visibility</p:attrName>
                                        </p:attrNameLst>
                                      </p:cBhvr>
                                      <p:to>
                                        <p:strVal val="visible"/>
                                      </p:to>
                                    </p:set>
                                    <p:animEffect transition="in" filter="fade">
                                      <p:cBhvr>
                                        <p:cTn id="68" dur="500"/>
                                        <p:tgtEl>
                                          <p:spTgt spid="4"/>
                                        </p:tgtEl>
                                      </p:cBhvr>
                                    </p:animEffect>
                                  </p:childTnLst>
                                </p:cTn>
                              </p:par>
                            </p:childTnLst>
                          </p:cTn>
                        </p:par>
                      </p:childTnLst>
                    </p:cTn>
                  </p:par>
                  <p:par>
                    <p:cTn id="69" fill="hold">
                      <p:stCondLst>
                        <p:cond delay="indefinite"/>
                      </p:stCondLst>
                      <p:childTnLst>
                        <p:par>
                          <p:cTn id="70" fill="hold">
                            <p:stCondLst>
                              <p:cond delay="0"/>
                            </p:stCondLst>
                            <p:childTnLst>
                              <p:par>
                                <p:cTn id="71" presetID="21" presetClass="entr" presetSubtype="1"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Effect transition="in" filter="wheel(1)">
                                      <p:cBhvr>
                                        <p:cTn id="73"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lnSpcReduction="10000"/>
          </a:bodyPr>
          <a:lstStyle/>
          <a:p>
            <a:r>
              <a:rPr lang="en-US" dirty="0" smtClean="0">
                <a:solidFill>
                  <a:srgbClr val="1A2754"/>
                </a:solidFill>
              </a:rPr>
              <a:t>Start of Section 4 </a:t>
            </a:r>
          </a:p>
          <a:p>
            <a:r>
              <a:rPr lang="en-US" dirty="0" smtClean="0">
                <a:solidFill>
                  <a:srgbClr val="1A2754"/>
                </a:solidFill>
              </a:rPr>
              <a:t>Campus Performance Objectives</a:t>
            </a:r>
            <a:endParaRPr lang="en-US" dirty="0">
              <a:solidFill>
                <a:srgbClr val="1A2754"/>
              </a:solidFill>
            </a:endParaRPr>
          </a:p>
        </p:txBody>
      </p:sp>
      <p:sp>
        <p:nvSpPr>
          <p:cNvPr id="5" name="Title 4"/>
          <p:cNvSpPr>
            <a:spLocks noGrp="1"/>
          </p:cNvSpPr>
          <p:nvPr>
            <p:ph type="title"/>
          </p:nvPr>
        </p:nvSpPr>
        <p:spPr/>
        <p:txBody>
          <a:bodyPr>
            <a:normAutofit fontScale="90000"/>
          </a:bodyPr>
          <a:lstStyle/>
          <a:p>
            <a:r>
              <a:rPr lang="en-US" dirty="0" smtClean="0">
                <a:solidFill>
                  <a:srgbClr val="1A2754"/>
                </a:solidFill>
              </a:rPr>
              <a:t>End of Section 3</a:t>
            </a:r>
            <a:br>
              <a:rPr lang="en-US" dirty="0" smtClean="0">
                <a:solidFill>
                  <a:srgbClr val="1A2754"/>
                </a:solidFill>
              </a:rPr>
            </a:br>
            <a:r>
              <a:rPr lang="en-US" dirty="0" smtClean="0">
                <a:solidFill>
                  <a:srgbClr val="1A2754"/>
                </a:solidFill>
              </a:rPr>
              <a:t>District Accreditation Status</a:t>
            </a:r>
            <a:endParaRPr lang="en-US"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26</a:t>
            </a:fld>
            <a:endParaRPr lang="hu-HU" dirty="0"/>
          </a:p>
        </p:txBody>
      </p:sp>
    </p:spTree>
    <p:extLst>
      <p:ext uri="{BB962C8B-B14F-4D97-AF65-F5344CB8AC3E}">
        <p14:creationId xmlns:p14="http://schemas.microsoft.com/office/powerpoint/2010/main" val="2067070520"/>
      </p:ext>
    </p:extLst>
  </p:cSld>
  <p:clrMapOvr>
    <a:masterClrMapping/>
  </p:clrMapOvr>
  <p:transition>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988840"/>
            <a:ext cx="7992888" cy="4176464"/>
          </a:xfrm>
        </p:spPr>
        <p:txBody>
          <a:bodyPr>
            <a:normAutofit fontScale="92500" lnSpcReduction="10000"/>
          </a:bodyPr>
          <a:lstStyle/>
          <a:p>
            <a:pPr>
              <a:lnSpc>
                <a:spcPct val="110000"/>
              </a:lnSpc>
              <a:spcBef>
                <a:spcPts val="1200"/>
              </a:spcBef>
            </a:pPr>
            <a:r>
              <a:rPr lang="en-US" sz="2000" dirty="0"/>
              <a:t>Campus Improvement Plans (CIP)</a:t>
            </a:r>
          </a:p>
          <a:p>
            <a:pPr lvl="1">
              <a:lnSpc>
                <a:spcPct val="110000"/>
              </a:lnSpc>
            </a:pPr>
            <a:r>
              <a:rPr lang="en-US" sz="1600" dirty="0"/>
              <a:t>Each campus has developed and is implementing a CIP, as required by TEC §11.253</a:t>
            </a:r>
          </a:p>
          <a:p>
            <a:pPr lvl="1">
              <a:lnSpc>
                <a:spcPct val="110000"/>
              </a:lnSpc>
            </a:pPr>
            <a:r>
              <a:rPr lang="en-US" sz="1600" dirty="0"/>
              <a:t>Each CIP includes </a:t>
            </a:r>
            <a:r>
              <a:rPr lang="en-US" sz="1600" b="1" dirty="0"/>
              <a:t>performance objectives </a:t>
            </a:r>
            <a:r>
              <a:rPr lang="en-US" sz="1600" dirty="0"/>
              <a:t>based on data analysis and needs assessments (including data reported in the 2016-17 TAPR)</a:t>
            </a:r>
          </a:p>
          <a:p>
            <a:pPr lvl="1">
              <a:lnSpc>
                <a:spcPct val="110000"/>
              </a:lnSpc>
            </a:pPr>
            <a:r>
              <a:rPr lang="en-US" sz="1600" dirty="0"/>
              <a:t>Each campus </a:t>
            </a:r>
            <a:r>
              <a:rPr lang="en-US" sz="1600" b="1" dirty="0"/>
              <a:t>periodically measures progress </a:t>
            </a:r>
            <a:r>
              <a:rPr lang="en-US" sz="1600" dirty="0"/>
              <a:t>toward its performance objectives</a:t>
            </a:r>
          </a:p>
          <a:p>
            <a:pPr>
              <a:lnSpc>
                <a:spcPct val="110000"/>
              </a:lnSpc>
              <a:spcBef>
                <a:spcPts val="1200"/>
              </a:spcBef>
            </a:pPr>
            <a:r>
              <a:rPr lang="en-US" sz="1800" dirty="0"/>
              <a:t>Campus Performance Objectives are approved by the Board</a:t>
            </a:r>
          </a:p>
          <a:p>
            <a:pPr>
              <a:lnSpc>
                <a:spcPct val="110000"/>
              </a:lnSpc>
              <a:spcBef>
                <a:spcPts val="1200"/>
              </a:spcBef>
            </a:pPr>
            <a:r>
              <a:rPr lang="en-US" sz="1800" dirty="0"/>
              <a:t>Campus CIPs are posted on the </a:t>
            </a:r>
            <a:r>
              <a:rPr lang="en-US" sz="1800" dirty="0" smtClean="0"/>
              <a:t>school’s </a:t>
            </a:r>
            <a:r>
              <a:rPr lang="en-US" sz="1800" dirty="0"/>
              <a:t>website and are available for review at the district’s central office or on each </a:t>
            </a:r>
            <a:r>
              <a:rPr lang="en-US" sz="1800" dirty="0" smtClean="0"/>
              <a:t>campus</a:t>
            </a:r>
          </a:p>
          <a:p>
            <a:pPr>
              <a:lnSpc>
                <a:spcPct val="110000"/>
              </a:lnSpc>
              <a:spcBef>
                <a:spcPts val="1200"/>
              </a:spcBef>
            </a:pPr>
            <a:r>
              <a:rPr lang="en-US" sz="1800" dirty="0" smtClean="0"/>
              <a:t>The 2017-18 </a:t>
            </a:r>
            <a:r>
              <a:rPr lang="en-US" sz="1800" b="1" dirty="0" smtClean="0"/>
              <a:t>performance objectives </a:t>
            </a:r>
            <a:r>
              <a:rPr lang="en-US" sz="1800" dirty="0" smtClean="0"/>
              <a:t>and </a:t>
            </a:r>
            <a:r>
              <a:rPr lang="en-US" sz="1800" b="1" dirty="0" smtClean="0"/>
              <a:t>progress</a:t>
            </a:r>
            <a:r>
              <a:rPr lang="en-US" sz="1800" dirty="0" smtClean="0"/>
              <a:t> toward each can be found within the </a:t>
            </a:r>
            <a:r>
              <a:rPr lang="en-US" sz="1800" b="1" dirty="0" smtClean="0"/>
              <a:t>2017-18 Annual Report, </a:t>
            </a:r>
            <a:r>
              <a:rPr lang="en-US" sz="1800" dirty="0" smtClean="0"/>
              <a:t>which is </a:t>
            </a:r>
            <a:r>
              <a:rPr lang="en-US" sz="1800" b="1" dirty="0" smtClean="0"/>
              <a:t>posted on the district’s website.</a:t>
            </a:r>
            <a:endParaRPr lang="en-US" sz="1600" b="1" dirty="0"/>
          </a:p>
        </p:txBody>
      </p:sp>
      <p:sp>
        <p:nvSpPr>
          <p:cNvPr id="3" name="Title 2"/>
          <p:cNvSpPr>
            <a:spLocks noGrp="1"/>
          </p:cNvSpPr>
          <p:nvPr>
            <p:ph type="title"/>
          </p:nvPr>
        </p:nvSpPr>
        <p:spPr>
          <a:xfrm>
            <a:off x="467544" y="1052736"/>
            <a:ext cx="8686800" cy="936104"/>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4.	Campus Performance Objectives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27</a:t>
            </a:fld>
            <a:endParaRPr lang="hu-HU" dirty="0"/>
          </a:p>
        </p:txBody>
      </p:sp>
      <p:sp>
        <p:nvSpPr>
          <p:cNvPr id="9" name="Title 2">
            <a:extLst>
              <a:ext uri="{FF2B5EF4-FFF2-40B4-BE49-F238E27FC236}">
                <a16:creationId xmlns:a16="http://schemas.microsoft.com/office/drawing/2014/main" id="{EBC604EA-9473-48D7-B707-AE9D10056DE6}"/>
              </a:ext>
            </a:extLst>
          </p:cNvPr>
          <p:cNvSpPr txBox="1">
            <a:spLocks/>
          </p:cNvSpPr>
          <p:nvPr/>
        </p:nvSpPr>
        <p:spPr bwMode="auto">
          <a:xfrm>
            <a:off x="233818" y="1166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345061925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1000"/>
                                        <p:tgtEl>
                                          <p:spTgt spid="2">
                                            <p:txEl>
                                              <p:pRg st="1" end="1"/>
                                            </p:txEl>
                                          </p:spTgt>
                                        </p:tgtEl>
                                      </p:cBhvr>
                                    </p:animEffect>
                                    <p:anim calcmode="lin" valueType="num">
                                      <p:cBhvr>
                                        <p:cTn id="13"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1000"/>
                                        <p:tgtEl>
                                          <p:spTgt spid="2">
                                            <p:txEl>
                                              <p:pRg st="2" end="2"/>
                                            </p:txEl>
                                          </p:spTgt>
                                        </p:tgtEl>
                                      </p:cBhvr>
                                    </p:animEffect>
                                    <p:anim calcmode="lin" valueType="num">
                                      <p:cBhvr>
                                        <p:cTn id="18"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1000"/>
                                        <p:tgtEl>
                                          <p:spTgt spid="2">
                                            <p:txEl>
                                              <p:pRg st="3" end="3"/>
                                            </p:txEl>
                                          </p:spTgt>
                                        </p:tgtEl>
                                      </p:cBhvr>
                                    </p:animEffect>
                                    <p:anim calcmode="lin" valueType="num">
                                      <p:cBhvr>
                                        <p:cTn id="23"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2">
                                            <p:txEl>
                                              <p:pRg st="4" end="4"/>
                                            </p:txEl>
                                          </p:spTgt>
                                        </p:tgtEl>
                                        <p:attrNameLst>
                                          <p:attrName>style.visibility</p:attrName>
                                        </p:attrNameLst>
                                      </p:cBhvr>
                                      <p:to>
                                        <p:strVal val="visible"/>
                                      </p:to>
                                    </p:set>
                                    <p:animEffect transition="in" filter="fade">
                                      <p:cBhvr>
                                        <p:cTn id="29" dur="1000"/>
                                        <p:tgtEl>
                                          <p:spTgt spid="2">
                                            <p:txEl>
                                              <p:pRg st="4" end="4"/>
                                            </p:txEl>
                                          </p:spTgt>
                                        </p:tgtEl>
                                      </p:cBhvr>
                                    </p:animEffect>
                                    <p:anim calcmode="lin" valueType="num">
                                      <p:cBhvr>
                                        <p:cTn id="3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3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42" presetClass="entr" presetSubtype="0" fill="hold" grpId="0" nodeType="clickEffect">
                                  <p:stCondLst>
                                    <p:cond delay="0"/>
                                  </p:stCondLst>
                                  <p:childTnLst>
                                    <p:set>
                                      <p:cBhvr>
                                        <p:cTn id="35" dur="1" fill="hold">
                                          <p:stCondLst>
                                            <p:cond delay="0"/>
                                          </p:stCondLst>
                                        </p:cTn>
                                        <p:tgtEl>
                                          <p:spTgt spid="2">
                                            <p:txEl>
                                              <p:pRg st="5" end="5"/>
                                            </p:txEl>
                                          </p:spTgt>
                                        </p:tgtEl>
                                        <p:attrNameLst>
                                          <p:attrName>style.visibility</p:attrName>
                                        </p:attrNameLst>
                                      </p:cBhvr>
                                      <p:to>
                                        <p:strVal val="visible"/>
                                      </p:to>
                                    </p:set>
                                    <p:animEffect transition="in" filter="fade">
                                      <p:cBhvr>
                                        <p:cTn id="36" dur="1000"/>
                                        <p:tgtEl>
                                          <p:spTgt spid="2">
                                            <p:txEl>
                                              <p:pRg st="5" end="5"/>
                                            </p:txEl>
                                          </p:spTgt>
                                        </p:tgtEl>
                                      </p:cBhvr>
                                    </p:animEffect>
                                    <p:anim calcmode="lin" valueType="num">
                                      <p:cBhvr>
                                        <p:cTn id="37"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38"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Effect transition="in" filter="fade">
                                      <p:cBhvr>
                                        <p:cTn id="43" dur="1000"/>
                                        <p:tgtEl>
                                          <p:spTgt spid="2">
                                            <p:txEl>
                                              <p:pRg st="6" end="6"/>
                                            </p:txEl>
                                          </p:spTgt>
                                        </p:tgtEl>
                                      </p:cBhvr>
                                    </p:animEffect>
                                    <p:anim calcmode="lin" valueType="num">
                                      <p:cBhvr>
                                        <p:cTn id="44"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45"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p:txBody>
          <a:bodyPr>
            <a:normAutofit fontScale="85000" lnSpcReduction="10000"/>
          </a:bodyPr>
          <a:lstStyle/>
          <a:p>
            <a:r>
              <a:rPr lang="en-US" dirty="0" smtClean="0">
                <a:solidFill>
                  <a:srgbClr val="1A2754"/>
                </a:solidFill>
              </a:rPr>
              <a:t>Start of Section 5 </a:t>
            </a:r>
          </a:p>
          <a:p>
            <a:r>
              <a:rPr lang="en-US" dirty="0" smtClean="0">
                <a:solidFill>
                  <a:srgbClr val="1A2754"/>
                </a:solidFill>
              </a:rPr>
              <a:t>Report on Violent or Criminal Incidents</a:t>
            </a:r>
            <a:endParaRPr lang="en-US" dirty="0">
              <a:solidFill>
                <a:srgbClr val="1A2754"/>
              </a:solidFill>
            </a:endParaRPr>
          </a:p>
        </p:txBody>
      </p:sp>
      <p:sp>
        <p:nvSpPr>
          <p:cNvPr id="5" name="Title 4"/>
          <p:cNvSpPr>
            <a:spLocks noGrp="1"/>
          </p:cNvSpPr>
          <p:nvPr>
            <p:ph type="title"/>
          </p:nvPr>
        </p:nvSpPr>
        <p:spPr>
          <a:xfrm>
            <a:off x="899592" y="1628800"/>
            <a:ext cx="8136904" cy="1237816"/>
          </a:xfrm>
        </p:spPr>
        <p:txBody>
          <a:bodyPr>
            <a:normAutofit/>
          </a:bodyPr>
          <a:lstStyle/>
          <a:p>
            <a:r>
              <a:rPr lang="en-US" sz="4000" dirty="0" smtClean="0">
                <a:solidFill>
                  <a:srgbClr val="1A2754"/>
                </a:solidFill>
              </a:rPr>
              <a:t>End of Section 4</a:t>
            </a:r>
            <a:br>
              <a:rPr lang="en-US" sz="4000" dirty="0" smtClean="0">
                <a:solidFill>
                  <a:srgbClr val="1A2754"/>
                </a:solidFill>
              </a:rPr>
            </a:br>
            <a:r>
              <a:rPr lang="en-US" sz="4000" dirty="0" smtClean="0">
                <a:solidFill>
                  <a:srgbClr val="1A2754"/>
                </a:solidFill>
              </a:rPr>
              <a:t>Campus Performance Objectives</a:t>
            </a:r>
            <a:endParaRPr lang="en-US" sz="4000"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28</a:t>
            </a:fld>
            <a:endParaRPr lang="hu-HU" dirty="0"/>
          </a:p>
        </p:txBody>
      </p:sp>
    </p:spTree>
    <p:extLst>
      <p:ext uri="{BB962C8B-B14F-4D97-AF65-F5344CB8AC3E}">
        <p14:creationId xmlns:p14="http://schemas.microsoft.com/office/powerpoint/2010/main" val="3675034309"/>
      </p:ext>
    </p:extLst>
  </p:cSld>
  <p:clrMapOvr>
    <a:masterClrMapping/>
  </p:clrMapOvr>
  <p:transition>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827584" y="1988840"/>
            <a:ext cx="7992888" cy="4248472"/>
          </a:xfrm>
        </p:spPr>
        <p:txBody>
          <a:bodyPr>
            <a:normAutofit/>
          </a:bodyPr>
          <a:lstStyle/>
          <a:p>
            <a:r>
              <a:rPr lang="en-US" sz="1800" dirty="0"/>
              <a:t>TEC Section 39.306 requires each district to publish, as part of its Annual Report, a report on violent and criminal incidents at each campus in the district</a:t>
            </a:r>
            <a:endParaRPr lang="en-US" sz="1100" dirty="0"/>
          </a:p>
          <a:p>
            <a:pPr>
              <a:spcBef>
                <a:spcPts val="1200"/>
              </a:spcBef>
            </a:pPr>
            <a:r>
              <a:rPr lang="en-US" sz="1800" dirty="0"/>
              <a:t>The report must include</a:t>
            </a:r>
          </a:p>
          <a:p>
            <a:pPr lvl="1">
              <a:spcBef>
                <a:spcPts val="300"/>
              </a:spcBef>
            </a:pPr>
            <a:r>
              <a:rPr lang="en-US" sz="1600" dirty="0"/>
              <a:t>Number, rate and type of violent or criminal incidents that occurred on each campus</a:t>
            </a:r>
          </a:p>
          <a:p>
            <a:pPr lvl="1">
              <a:spcBef>
                <a:spcPts val="300"/>
              </a:spcBef>
            </a:pPr>
            <a:r>
              <a:rPr lang="en-US" sz="1600" dirty="0"/>
              <a:t>Information concerning school violence prevention and violence intervention policies and procedures the district is using to protect students</a:t>
            </a:r>
          </a:p>
          <a:p>
            <a:pPr lvl="1">
              <a:spcBef>
                <a:spcPts val="300"/>
              </a:spcBef>
            </a:pPr>
            <a:r>
              <a:rPr lang="en-US" sz="1600" dirty="0"/>
              <a:t>Findings that result from evaluations conducted under the  Safe and Drug-Free Schools and Communities Act</a:t>
            </a:r>
          </a:p>
          <a:p>
            <a:pPr>
              <a:lnSpc>
                <a:spcPct val="110000"/>
              </a:lnSpc>
              <a:spcBef>
                <a:spcPts val="1200"/>
              </a:spcBef>
            </a:pPr>
            <a:r>
              <a:rPr lang="en-US" sz="1800" dirty="0"/>
              <a:t>The 2017-18 </a:t>
            </a:r>
            <a:r>
              <a:rPr lang="en-US" sz="1800" b="1" dirty="0" smtClean="0"/>
              <a:t>report on violent or criminal incidents </a:t>
            </a:r>
            <a:r>
              <a:rPr lang="en-US" sz="1800" dirty="0" smtClean="0"/>
              <a:t>can </a:t>
            </a:r>
            <a:r>
              <a:rPr lang="en-US" sz="1800" dirty="0"/>
              <a:t>be found within </a:t>
            </a:r>
            <a:r>
              <a:rPr lang="en-US" sz="1800" dirty="0" smtClean="0"/>
              <a:t>the </a:t>
            </a:r>
            <a:r>
              <a:rPr lang="en-US" sz="1800" b="1" dirty="0" smtClean="0"/>
              <a:t>2017-18 </a:t>
            </a:r>
            <a:r>
              <a:rPr lang="en-US" sz="1800" b="1" dirty="0"/>
              <a:t>Annual </a:t>
            </a:r>
            <a:r>
              <a:rPr lang="en-US" sz="1800" b="1" dirty="0" smtClean="0"/>
              <a:t>Report, </a:t>
            </a:r>
            <a:r>
              <a:rPr lang="en-US" sz="1800" dirty="0" smtClean="0"/>
              <a:t>which is posted on </a:t>
            </a:r>
            <a:r>
              <a:rPr lang="en-US" sz="1800" dirty="0"/>
              <a:t>the district’s website.</a:t>
            </a:r>
            <a:endParaRPr lang="en-US" sz="1600" dirty="0"/>
          </a:p>
        </p:txBody>
      </p:sp>
      <p:sp>
        <p:nvSpPr>
          <p:cNvPr id="3" name="Title 2"/>
          <p:cNvSpPr>
            <a:spLocks noGrp="1"/>
          </p:cNvSpPr>
          <p:nvPr>
            <p:ph type="title"/>
          </p:nvPr>
        </p:nvSpPr>
        <p:spPr>
          <a:xfrm>
            <a:off x="467544" y="1052736"/>
            <a:ext cx="8686800" cy="936104"/>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5.	Report on Violent or Criminal Incidents</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29</a:t>
            </a:fld>
            <a:endParaRPr lang="hu-HU" dirty="0"/>
          </a:p>
        </p:txBody>
      </p:sp>
      <p:sp>
        <p:nvSpPr>
          <p:cNvPr id="9" name="Title 2">
            <a:extLst>
              <a:ext uri="{FF2B5EF4-FFF2-40B4-BE49-F238E27FC236}">
                <a16:creationId xmlns:a16="http://schemas.microsoft.com/office/drawing/2014/main" id="{F860FC6F-9126-47C3-901B-66FB4874454D}"/>
              </a:ext>
            </a:extLst>
          </p:cNvPr>
          <p:cNvSpPr txBox="1">
            <a:spLocks/>
          </p:cNvSpPr>
          <p:nvPr/>
        </p:nvSpPr>
        <p:spPr bwMode="auto">
          <a:xfrm>
            <a:off x="213742" y="116632"/>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900562283"/>
      </p:ext>
    </p:extLst>
  </p:cSld>
  <p:clrMapOvr>
    <a:masterClrMapping/>
  </p:clrMapOvr>
  <mc:AlternateContent xmlns:mc="http://schemas.openxmlformats.org/markup-compatibility/2006" xmlns:p14="http://schemas.microsoft.com/office/powerpoint/2010/main">
    <mc:Choice Requires="p14">
      <p:transition spd="slow" p14:dur="1200">
        <p14:prism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xEl>
                                              <p:pRg st="1" end="1"/>
                                            </p:txEl>
                                          </p:spTgt>
                                        </p:tgtEl>
                                        <p:attrNameLst>
                                          <p:attrName>style.visibility</p:attrName>
                                        </p:attrNameLst>
                                      </p:cBhvr>
                                      <p:to>
                                        <p:strVal val="visible"/>
                                      </p:to>
                                    </p:set>
                                    <p:animEffect transition="in" filter="fade">
                                      <p:cBhvr>
                                        <p:cTn id="10" dur="500"/>
                                        <p:tgtEl>
                                          <p:spTgt spid="2">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animEffect transition="in" filter="fade">
                                      <p:cBhvr>
                                        <p:cTn id="13" dur="500"/>
                                        <p:tgtEl>
                                          <p:spTgt spid="2">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
                                            <p:txEl>
                                              <p:pRg st="3" end="3"/>
                                            </p:txEl>
                                          </p:spTgt>
                                        </p:tgtEl>
                                        <p:attrNameLst>
                                          <p:attrName>style.visibility</p:attrName>
                                        </p:attrNameLst>
                                      </p:cBhvr>
                                      <p:to>
                                        <p:strVal val="visible"/>
                                      </p:to>
                                    </p:set>
                                    <p:animEffect transition="in" filter="fade">
                                      <p:cBhvr>
                                        <p:cTn id="16" dur="500"/>
                                        <p:tgtEl>
                                          <p:spTgt spid="2">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animEffect transition="in" filter="fade">
                                      <p:cBhvr>
                                        <p:cTn id="19" dur="500"/>
                                        <p:tgtEl>
                                          <p:spTgt spid="2">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2">
                                            <p:txEl>
                                              <p:pRg st="5" end="5"/>
                                            </p:txEl>
                                          </p:spTgt>
                                        </p:tgtEl>
                                        <p:attrNameLst>
                                          <p:attrName>style.visibility</p:attrName>
                                        </p:attrNameLst>
                                      </p:cBhvr>
                                      <p:to>
                                        <p:strVal val="visible"/>
                                      </p:to>
                                    </p:set>
                                    <p:animEffect transition="in" filter="fade">
                                      <p:cBhvr>
                                        <p:cTn id="2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30</a:t>
            </a:fld>
            <a:endParaRPr lang="hu-HU" dirty="0"/>
          </a:p>
        </p:txBody>
      </p:sp>
      <p:graphicFrame>
        <p:nvGraphicFramePr>
          <p:cNvPr id="6" name="Table 5"/>
          <p:cNvGraphicFramePr>
            <a:graphicFrameLocks noGrp="1"/>
          </p:cNvGraphicFramePr>
          <p:nvPr>
            <p:extLst>
              <p:ext uri="{D42A27DB-BD31-4B8C-83A1-F6EECF244321}">
                <p14:modId xmlns:p14="http://schemas.microsoft.com/office/powerpoint/2010/main" val="2413385834"/>
              </p:ext>
            </p:extLst>
          </p:nvPr>
        </p:nvGraphicFramePr>
        <p:xfrm>
          <a:off x="0" y="332656"/>
          <a:ext cx="9108503" cy="5556108"/>
        </p:xfrm>
        <a:graphic>
          <a:graphicData uri="http://schemas.openxmlformats.org/drawingml/2006/table">
            <a:tbl>
              <a:tblPr/>
              <a:tblGrid>
                <a:gridCol w="504068">
                  <a:extLst>
                    <a:ext uri="{9D8B030D-6E8A-4147-A177-3AD203B41FA5}">
                      <a16:colId xmlns:a16="http://schemas.microsoft.com/office/drawing/2014/main" val="2950353913"/>
                    </a:ext>
                  </a:extLst>
                </a:gridCol>
                <a:gridCol w="1625618">
                  <a:extLst>
                    <a:ext uri="{9D8B030D-6E8A-4147-A177-3AD203B41FA5}">
                      <a16:colId xmlns:a16="http://schemas.microsoft.com/office/drawing/2014/main" val="736736480"/>
                    </a:ext>
                  </a:extLst>
                </a:gridCol>
                <a:gridCol w="506588">
                  <a:extLst>
                    <a:ext uri="{9D8B030D-6E8A-4147-A177-3AD203B41FA5}">
                      <a16:colId xmlns:a16="http://schemas.microsoft.com/office/drawing/2014/main" val="3085840039"/>
                    </a:ext>
                  </a:extLst>
                </a:gridCol>
                <a:gridCol w="506588">
                  <a:extLst>
                    <a:ext uri="{9D8B030D-6E8A-4147-A177-3AD203B41FA5}">
                      <a16:colId xmlns:a16="http://schemas.microsoft.com/office/drawing/2014/main" val="2466953149"/>
                    </a:ext>
                  </a:extLst>
                </a:gridCol>
                <a:gridCol w="506588">
                  <a:extLst>
                    <a:ext uri="{9D8B030D-6E8A-4147-A177-3AD203B41FA5}">
                      <a16:colId xmlns:a16="http://schemas.microsoft.com/office/drawing/2014/main" val="2934037827"/>
                    </a:ext>
                  </a:extLst>
                </a:gridCol>
                <a:gridCol w="506588">
                  <a:extLst>
                    <a:ext uri="{9D8B030D-6E8A-4147-A177-3AD203B41FA5}">
                      <a16:colId xmlns:a16="http://schemas.microsoft.com/office/drawing/2014/main" val="2235972531"/>
                    </a:ext>
                  </a:extLst>
                </a:gridCol>
                <a:gridCol w="506588">
                  <a:extLst>
                    <a:ext uri="{9D8B030D-6E8A-4147-A177-3AD203B41FA5}">
                      <a16:colId xmlns:a16="http://schemas.microsoft.com/office/drawing/2014/main" val="762235256"/>
                    </a:ext>
                  </a:extLst>
                </a:gridCol>
                <a:gridCol w="506588">
                  <a:extLst>
                    <a:ext uri="{9D8B030D-6E8A-4147-A177-3AD203B41FA5}">
                      <a16:colId xmlns:a16="http://schemas.microsoft.com/office/drawing/2014/main" val="2169386799"/>
                    </a:ext>
                  </a:extLst>
                </a:gridCol>
                <a:gridCol w="506588">
                  <a:extLst>
                    <a:ext uri="{9D8B030D-6E8A-4147-A177-3AD203B41FA5}">
                      <a16:colId xmlns:a16="http://schemas.microsoft.com/office/drawing/2014/main" val="3970485143"/>
                    </a:ext>
                  </a:extLst>
                </a:gridCol>
                <a:gridCol w="506588">
                  <a:extLst>
                    <a:ext uri="{9D8B030D-6E8A-4147-A177-3AD203B41FA5}">
                      <a16:colId xmlns:a16="http://schemas.microsoft.com/office/drawing/2014/main" val="1379276803"/>
                    </a:ext>
                  </a:extLst>
                </a:gridCol>
                <a:gridCol w="506588">
                  <a:extLst>
                    <a:ext uri="{9D8B030D-6E8A-4147-A177-3AD203B41FA5}">
                      <a16:colId xmlns:a16="http://schemas.microsoft.com/office/drawing/2014/main" val="3509816058"/>
                    </a:ext>
                  </a:extLst>
                </a:gridCol>
                <a:gridCol w="483905">
                  <a:extLst>
                    <a:ext uri="{9D8B030D-6E8A-4147-A177-3AD203B41FA5}">
                      <a16:colId xmlns:a16="http://schemas.microsoft.com/office/drawing/2014/main" val="371217801"/>
                    </a:ext>
                  </a:extLst>
                </a:gridCol>
                <a:gridCol w="483905">
                  <a:extLst>
                    <a:ext uri="{9D8B030D-6E8A-4147-A177-3AD203B41FA5}">
                      <a16:colId xmlns:a16="http://schemas.microsoft.com/office/drawing/2014/main" val="43130409"/>
                    </a:ext>
                  </a:extLst>
                </a:gridCol>
                <a:gridCol w="483905">
                  <a:extLst>
                    <a:ext uri="{9D8B030D-6E8A-4147-A177-3AD203B41FA5}">
                      <a16:colId xmlns:a16="http://schemas.microsoft.com/office/drawing/2014/main" val="382297446"/>
                    </a:ext>
                  </a:extLst>
                </a:gridCol>
                <a:gridCol w="483905">
                  <a:extLst>
                    <a:ext uri="{9D8B030D-6E8A-4147-A177-3AD203B41FA5}">
                      <a16:colId xmlns:a16="http://schemas.microsoft.com/office/drawing/2014/main" val="2234157350"/>
                    </a:ext>
                  </a:extLst>
                </a:gridCol>
                <a:gridCol w="483905">
                  <a:extLst>
                    <a:ext uri="{9D8B030D-6E8A-4147-A177-3AD203B41FA5}">
                      <a16:colId xmlns:a16="http://schemas.microsoft.com/office/drawing/2014/main" val="2656246104"/>
                    </a:ext>
                  </a:extLst>
                </a:gridCol>
              </a:tblGrid>
              <a:tr h="574514">
                <a:tc gridSpan="16">
                  <a:txBody>
                    <a:bodyPr/>
                    <a:lstStyle/>
                    <a:p>
                      <a:pPr algn="ctr" fontAlgn="ctr"/>
                      <a:r>
                        <a:rPr lang="en-US" sz="700" b="1" i="0" u="none" strike="noStrike" dirty="0">
                          <a:solidFill>
                            <a:srgbClr val="FFFFFF"/>
                          </a:solidFill>
                          <a:effectLst/>
                          <a:latin typeface="Arial" panose="020B0604020202020204" pitchFamily="34" charset="0"/>
                        </a:rPr>
                        <a:t>Report on Violent or Criminal Incidents</a:t>
                      </a:r>
                      <a:br>
                        <a:rPr lang="en-US" sz="700" b="1" i="0" u="none" strike="noStrike" dirty="0">
                          <a:solidFill>
                            <a:srgbClr val="FFFFFF"/>
                          </a:solidFill>
                          <a:effectLst/>
                          <a:latin typeface="Arial" panose="020B0604020202020204" pitchFamily="34" charset="0"/>
                        </a:rPr>
                      </a:br>
                      <a:r>
                        <a:rPr lang="en-US" sz="700" b="1" i="0" u="none" strike="noStrike" dirty="0">
                          <a:solidFill>
                            <a:srgbClr val="FFFFFF"/>
                          </a:solidFill>
                          <a:effectLst/>
                          <a:latin typeface="Arial" panose="020B0604020202020204" pitchFamily="34" charset="0"/>
                        </a:rPr>
                        <a:t>Student Disciplinary Action Incident Counts by Reason Code</a:t>
                      </a:r>
                      <a:br>
                        <a:rPr lang="en-US" sz="700" b="1" i="0" u="none" strike="noStrike" dirty="0">
                          <a:solidFill>
                            <a:srgbClr val="FFFFFF"/>
                          </a:solidFill>
                          <a:effectLst/>
                          <a:latin typeface="Arial" panose="020B0604020202020204" pitchFamily="34" charset="0"/>
                        </a:rPr>
                      </a:br>
                      <a:r>
                        <a:rPr lang="en-US" sz="700" b="1" i="0" u="none" strike="noStrike" dirty="0">
                          <a:solidFill>
                            <a:srgbClr val="FFFFFF"/>
                          </a:solidFill>
                          <a:effectLst/>
                          <a:latin typeface="Arial" panose="020B0604020202020204" pitchFamily="34" charset="0"/>
                        </a:rPr>
                        <a:t>2017-18 School Year</a:t>
                      </a:r>
                    </a:p>
                  </a:txBody>
                  <a:tcPr marL="6669" marR="6669" marT="6669"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36609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400670013"/>
                  </a:ext>
                </a:extLst>
              </a:tr>
              <a:tr h="384252">
                <a:tc rowSpan="2">
                  <a:txBody>
                    <a:bodyPr/>
                    <a:lstStyle/>
                    <a:p>
                      <a:pPr algn="ctr" fontAlgn="ctr"/>
                      <a:r>
                        <a:rPr lang="en-US" sz="600" b="1" i="0" u="none" strike="noStrike" dirty="0">
                          <a:solidFill>
                            <a:srgbClr val="000000"/>
                          </a:solidFill>
                          <a:effectLst/>
                          <a:latin typeface="Arial" panose="020B0604020202020204" pitchFamily="34" charset="0"/>
                        </a:rPr>
                        <a:t>Reason</a:t>
                      </a:r>
                      <a:br>
                        <a:rPr lang="en-US" sz="600" b="1" i="0" u="none" strike="noStrike" dirty="0">
                          <a:solidFill>
                            <a:srgbClr val="000000"/>
                          </a:solidFill>
                          <a:effectLst/>
                          <a:latin typeface="Arial" panose="020B0604020202020204" pitchFamily="34" charset="0"/>
                        </a:rPr>
                      </a:br>
                      <a:r>
                        <a:rPr lang="en-US" sz="600" b="1" i="0" u="none" strike="noStrike" dirty="0">
                          <a:solidFill>
                            <a:srgbClr val="000000"/>
                          </a:solidFill>
                          <a:effectLst/>
                          <a:latin typeface="Arial" panose="020B0604020202020204" pitchFamily="34" charset="0"/>
                        </a:rPr>
                        <a:t>Code</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rowSpan="2">
                  <a:txBody>
                    <a:bodyPr/>
                    <a:lstStyle/>
                    <a:p>
                      <a:pPr algn="ctr" fontAlgn="ctr"/>
                      <a:r>
                        <a:rPr lang="en-US" sz="600" b="1" i="0" u="none" strike="noStrike" dirty="0">
                          <a:solidFill>
                            <a:srgbClr val="000000"/>
                          </a:solidFill>
                          <a:effectLst/>
                          <a:latin typeface="Arial" panose="020B0604020202020204" pitchFamily="34" charset="0"/>
                        </a:rPr>
                        <a:t>Description</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Clint HS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Mountain View HS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Horizon HS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Clint ISD Early College</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Clint JH</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East Montana MS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Horizon MS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Ricardo Estrada MS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WM David Surratt ES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Red Sands ES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Desert Hills ES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Montana Vista ES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Frank Macias ES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Carroll T Welch ES</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596117174"/>
                  </a:ext>
                </a:extLst>
              </a:tr>
              <a:tr h="264459">
                <a:tc vMerge="1">
                  <a:txBody>
                    <a:bodyPr/>
                    <a:lstStyle/>
                    <a:p>
                      <a:endParaRPr lang="en-US"/>
                    </a:p>
                  </a:txBody>
                  <a:tcPr/>
                </a:tc>
                <a:tc vMerge="1">
                  <a:txBody>
                    <a:bodyPr/>
                    <a:lstStyle/>
                    <a:p>
                      <a:endParaRPr lang="en-US"/>
                    </a:p>
                  </a:txBody>
                  <a:tcPr/>
                </a:tc>
                <a:tc>
                  <a:txBody>
                    <a:bodyPr/>
                    <a:lstStyle/>
                    <a:p>
                      <a:pPr algn="ctr" fontAlgn="ctr"/>
                      <a:r>
                        <a:rPr lang="en-US" sz="600" b="1" i="0" u="none" strike="noStrike" dirty="0">
                          <a:solidFill>
                            <a:srgbClr val="000000"/>
                          </a:solidFill>
                          <a:effectLst/>
                          <a:latin typeface="Arial" panose="020B0604020202020204" pitchFamily="34" charset="0"/>
                        </a:rPr>
                        <a:t>071901001</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071901002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071901004</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071901009</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071901041</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071901042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071901044</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071901045</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071901101</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071901102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071901103</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071901104</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071901105</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tc>
                  <a:txBody>
                    <a:bodyPr/>
                    <a:lstStyle/>
                    <a:p>
                      <a:pPr algn="ctr" fontAlgn="ctr"/>
                      <a:r>
                        <a:rPr lang="en-US" sz="600" b="1" i="0" u="none" strike="noStrike" dirty="0">
                          <a:solidFill>
                            <a:srgbClr val="000000"/>
                          </a:solidFill>
                          <a:effectLst/>
                          <a:latin typeface="Arial" panose="020B0604020202020204" pitchFamily="34" charset="0"/>
                        </a:rPr>
                        <a:t>071901106</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600766995"/>
                  </a:ext>
                </a:extLst>
              </a:tr>
              <a:tr h="136788">
                <a:tc>
                  <a:txBody>
                    <a:bodyPr/>
                    <a:lstStyle/>
                    <a:p>
                      <a:pPr algn="ctr" fontAlgn="ctr"/>
                      <a:r>
                        <a:rPr lang="en-US" sz="600" b="0" i="0" u="none" strike="noStrike" dirty="0">
                          <a:solidFill>
                            <a:srgbClr val="000000"/>
                          </a:solidFill>
                          <a:effectLst/>
                          <a:latin typeface="Arial" panose="020B0604020202020204" pitchFamily="34" charset="0"/>
                        </a:rPr>
                        <a:t>11</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Used, exhibited, possessed firearm</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0777036"/>
                  </a:ext>
                </a:extLst>
              </a:tr>
              <a:tr h="136788">
                <a:tc>
                  <a:txBody>
                    <a:bodyPr/>
                    <a:lstStyle/>
                    <a:p>
                      <a:pPr algn="ctr" fontAlgn="ctr"/>
                      <a:r>
                        <a:rPr lang="en-US" sz="600" b="0" i="0" u="none" strike="noStrike" dirty="0">
                          <a:solidFill>
                            <a:srgbClr val="000000"/>
                          </a:solidFill>
                          <a:effectLst/>
                          <a:latin typeface="Arial" panose="020B0604020202020204" pitchFamily="34" charset="0"/>
                        </a:rPr>
                        <a:t>12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Used, exhibited possessed illegal knife</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5704802"/>
                  </a:ext>
                </a:extLst>
              </a:tr>
              <a:tr h="136788">
                <a:tc>
                  <a:txBody>
                    <a:bodyPr/>
                    <a:lstStyle/>
                    <a:p>
                      <a:pPr algn="ctr" fontAlgn="ctr"/>
                      <a:r>
                        <a:rPr lang="en-US" sz="600" b="0" i="0" u="none" strike="noStrike" dirty="0">
                          <a:solidFill>
                            <a:srgbClr val="000000"/>
                          </a:solidFill>
                          <a:effectLst/>
                          <a:latin typeface="Arial" panose="020B0604020202020204" pitchFamily="34" charset="0"/>
                        </a:rPr>
                        <a:t>13</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Used, exhibited, possessed illegal club</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6134368"/>
                  </a:ext>
                </a:extLst>
              </a:tr>
              <a:tr h="273578">
                <a:tc>
                  <a:txBody>
                    <a:bodyPr/>
                    <a:lstStyle/>
                    <a:p>
                      <a:pPr algn="ctr" fontAlgn="ctr"/>
                      <a:r>
                        <a:rPr lang="en-US" sz="600" b="0" i="0" u="none" strike="noStrike" dirty="0">
                          <a:solidFill>
                            <a:srgbClr val="000000"/>
                          </a:solidFill>
                          <a:effectLst/>
                          <a:latin typeface="Arial" panose="020B0604020202020204" pitchFamily="34" charset="0"/>
                        </a:rPr>
                        <a:t>14</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Used, exhibited, possessed prohibited weapon</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62722936"/>
                  </a:ext>
                </a:extLst>
              </a:tr>
              <a:tr h="136788">
                <a:tc>
                  <a:txBody>
                    <a:bodyPr/>
                    <a:lstStyle/>
                    <a:p>
                      <a:pPr algn="ctr" fontAlgn="ctr"/>
                      <a:r>
                        <a:rPr lang="en-US" sz="600" b="0" i="0" u="none" strike="noStrike" dirty="0">
                          <a:solidFill>
                            <a:srgbClr val="000000"/>
                          </a:solidFill>
                          <a:effectLst/>
                          <a:latin typeface="Arial" panose="020B0604020202020204" pitchFamily="34" charset="0"/>
                        </a:rPr>
                        <a:t>16</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Arson</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37836115"/>
                  </a:ext>
                </a:extLst>
              </a:tr>
              <a:tr h="273578">
                <a:tc>
                  <a:txBody>
                    <a:bodyPr/>
                    <a:lstStyle/>
                    <a:p>
                      <a:pPr algn="ctr" fontAlgn="ctr"/>
                      <a:r>
                        <a:rPr lang="en-US" sz="600" b="0" i="0" u="none" strike="noStrike" dirty="0">
                          <a:solidFill>
                            <a:srgbClr val="000000"/>
                          </a:solidFill>
                          <a:effectLst/>
                          <a:latin typeface="Arial" panose="020B0604020202020204" pitchFamily="34" charset="0"/>
                        </a:rPr>
                        <a:t>17</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Murder, capital murder, criminal attempt to commit murder/capital murder </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41701301"/>
                  </a:ext>
                </a:extLst>
              </a:tr>
              <a:tr h="136788">
                <a:tc>
                  <a:txBody>
                    <a:bodyPr/>
                    <a:lstStyle/>
                    <a:p>
                      <a:pPr algn="ctr" fontAlgn="ctr"/>
                      <a:r>
                        <a:rPr lang="en-US" sz="600" b="0" i="0" u="none" strike="noStrike" dirty="0">
                          <a:solidFill>
                            <a:srgbClr val="000000"/>
                          </a:solidFill>
                          <a:effectLst/>
                          <a:latin typeface="Arial" panose="020B0604020202020204" pitchFamily="34" charset="0"/>
                        </a:rPr>
                        <a:t>18</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Indecency with a child</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88532171"/>
                  </a:ext>
                </a:extLst>
              </a:tr>
              <a:tr h="136788">
                <a:tc>
                  <a:txBody>
                    <a:bodyPr/>
                    <a:lstStyle/>
                    <a:p>
                      <a:pPr algn="ctr" fontAlgn="ctr"/>
                      <a:r>
                        <a:rPr lang="en-US" sz="600" b="0" i="0" u="none" strike="noStrike" dirty="0">
                          <a:solidFill>
                            <a:srgbClr val="000000"/>
                          </a:solidFill>
                          <a:effectLst/>
                          <a:latin typeface="Arial" panose="020B0604020202020204" pitchFamily="34" charset="0"/>
                        </a:rPr>
                        <a:t>19</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Aggravated kidnapping</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12180339"/>
                  </a:ext>
                </a:extLst>
              </a:tr>
              <a:tr h="273578">
                <a:tc>
                  <a:txBody>
                    <a:bodyPr/>
                    <a:lstStyle/>
                    <a:p>
                      <a:pPr algn="ctr" fontAlgn="ctr"/>
                      <a:r>
                        <a:rPr lang="en-US" sz="600" b="0" i="0" u="none" strike="noStrike" dirty="0">
                          <a:solidFill>
                            <a:srgbClr val="000000"/>
                          </a:solidFill>
                          <a:effectLst/>
                          <a:latin typeface="Arial" panose="020B0604020202020204" pitchFamily="34" charset="0"/>
                        </a:rPr>
                        <a:t>29</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Aggravated assault against school district employee/volunteer</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0583694"/>
                  </a:ext>
                </a:extLst>
              </a:tr>
              <a:tr h="273578">
                <a:tc>
                  <a:txBody>
                    <a:bodyPr/>
                    <a:lstStyle/>
                    <a:p>
                      <a:pPr algn="ctr" fontAlgn="ctr"/>
                      <a:r>
                        <a:rPr lang="en-US" sz="600" b="0" i="0" u="none" strike="noStrike" dirty="0">
                          <a:solidFill>
                            <a:srgbClr val="000000"/>
                          </a:solidFill>
                          <a:effectLst/>
                          <a:latin typeface="Arial" panose="020B0604020202020204" pitchFamily="34" charset="0"/>
                        </a:rPr>
                        <a:t>30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Aggravated assault against non-employee/volunteer</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1</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73696073"/>
                  </a:ext>
                </a:extLst>
              </a:tr>
              <a:tr h="384252">
                <a:tc>
                  <a:txBody>
                    <a:bodyPr/>
                    <a:lstStyle/>
                    <a:p>
                      <a:pPr algn="ctr" fontAlgn="ctr"/>
                      <a:r>
                        <a:rPr lang="en-US" sz="600" b="0" i="0" u="none" strike="noStrike" dirty="0">
                          <a:solidFill>
                            <a:srgbClr val="000000"/>
                          </a:solidFill>
                          <a:effectLst/>
                          <a:latin typeface="Arial" panose="020B0604020202020204" pitchFamily="34" charset="0"/>
                        </a:rPr>
                        <a:t>31</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Sexual assault/aggravated sexual assault against school district employee/volunteer</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5765008"/>
                  </a:ext>
                </a:extLst>
              </a:tr>
              <a:tr h="273578">
                <a:tc>
                  <a:txBody>
                    <a:bodyPr/>
                    <a:lstStyle/>
                    <a:p>
                      <a:pPr algn="ctr" fontAlgn="ctr"/>
                      <a:r>
                        <a:rPr lang="en-US" sz="600" b="0" i="0" u="none" strike="noStrike" dirty="0">
                          <a:solidFill>
                            <a:srgbClr val="000000"/>
                          </a:solidFill>
                          <a:effectLst/>
                          <a:latin typeface="Arial" panose="020B0604020202020204" pitchFamily="34" charset="0"/>
                        </a:rPr>
                        <a:t>32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Sexual assault/aggravated sexual assault against non-employee/volunteer</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DE9D9"/>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6986029"/>
                  </a:ext>
                </a:extLst>
              </a:tr>
              <a:tr h="136788">
                <a:tc>
                  <a:txBody>
                    <a:bodyPr/>
                    <a:lstStyle/>
                    <a:p>
                      <a:pPr algn="ctr" fontAlgn="ctr"/>
                      <a:r>
                        <a:rPr lang="en-US" sz="600" b="0" i="0" u="none" strike="noStrike" dirty="0">
                          <a:solidFill>
                            <a:srgbClr val="000000"/>
                          </a:solidFill>
                          <a:effectLst/>
                          <a:latin typeface="Arial" panose="020B0604020202020204" pitchFamily="34" charset="0"/>
                        </a:rPr>
                        <a:t>36</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Felony controlled substance violation</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1313098"/>
                  </a:ext>
                </a:extLst>
              </a:tr>
              <a:tr h="136788">
                <a:tc>
                  <a:txBody>
                    <a:bodyPr/>
                    <a:lstStyle/>
                    <a:p>
                      <a:pPr algn="ctr" fontAlgn="ctr"/>
                      <a:r>
                        <a:rPr lang="en-US" sz="600" b="0" i="0" u="none" strike="noStrike" dirty="0">
                          <a:solidFill>
                            <a:srgbClr val="000000"/>
                          </a:solidFill>
                          <a:effectLst/>
                          <a:latin typeface="Arial" panose="020B0604020202020204" pitchFamily="34" charset="0"/>
                        </a:rPr>
                        <a:t>37</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Felony alcohol violation</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9600000"/>
                  </a:ext>
                </a:extLst>
              </a:tr>
              <a:tr h="136788">
                <a:tc>
                  <a:txBody>
                    <a:bodyPr/>
                    <a:lstStyle/>
                    <a:p>
                      <a:pPr algn="ctr" fontAlgn="ctr"/>
                      <a:r>
                        <a:rPr lang="en-US" sz="600" b="0" i="0" u="none" strike="noStrike" dirty="0">
                          <a:solidFill>
                            <a:srgbClr val="000000"/>
                          </a:solidFill>
                          <a:effectLst/>
                          <a:latin typeface="Arial" panose="020B0604020202020204" pitchFamily="34" charset="0"/>
                        </a:rPr>
                        <a:t>46</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Aggravated robbery</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4156934"/>
                  </a:ext>
                </a:extLst>
              </a:tr>
              <a:tr h="136788">
                <a:tc>
                  <a:txBody>
                    <a:bodyPr/>
                    <a:lstStyle/>
                    <a:p>
                      <a:pPr algn="ctr" fontAlgn="ctr"/>
                      <a:r>
                        <a:rPr lang="en-US" sz="600" b="0" i="0" u="none" strike="noStrike" dirty="0">
                          <a:solidFill>
                            <a:srgbClr val="000000"/>
                          </a:solidFill>
                          <a:effectLst/>
                          <a:latin typeface="Arial" panose="020B0604020202020204" pitchFamily="34" charset="0"/>
                        </a:rPr>
                        <a:t>47</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Manslaughter</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86718110"/>
                  </a:ext>
                </a:extLst>
              </a:tr>
              <a:tr h="136788">
                <a:tc>
                  <a:txBody>
                    <a:bodyPr/>
                    <a:lstStyle/>
                    <a:p>
                      <a:pPr algn="ctr" fontAlgn="ctr"/>
                      <a:r>
                        <a:rPr lang="en-US" sz="600" b="0" i="0" u="none" strike="noStrike" dirty="0">
                          <a:solidFill>
                            <a:srgbClr val="000000"/>
                          </a:solidFill>
                          <a:effectLst/>
                          <a:latin typeface="Arial" panose="020B0604020202020204" pitchFamily="34" charset="0"/>
                        </a:rPr>
                        <a:t>48</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sz="600" b="0" i="0" u="none" strike="noStrike" dirty="0">
                          <a:solidFill>
                            <a:srgbClr val="000000"/>
                          </a:solidFill>
                          <a:effectLst/>
                          <a:latin typeface="Arial" panose="020B0604020202020204" pitchFamily="34" charset="0"/>
                        </a:rPr>
                        <a:t>Criminally negligent homicide</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2674692"/>
                  </a:ext>
                </a:extLst>
              </a:tr>
              <a:tr h="173266">
                <a:tc gridSpan="2">
                  <a:txBody>
                    <a:bodyPr/>
                    <a:lstStyle/>
                    <a:p>
                      <a:pPr algn="r" fontAlgn="ctr"/>
                      <a:r>
                        <a:rPr lang="en-US" sz="600" b="1" i="0" u="none" strike="noStrike" dirty="0">
                          <a:solidFill>
                            <a:srgbClr val="000000"/>
                          </a:solidFill>
                          <a:effectLst/>
                          <a:latin typeface="Arial" panose="020B0604020202020204" pitchFamily="34" charset="0"/>
                        </a:rPr>
                        <a:t>Total Incidents  </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1</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61659080"/>
                  </a:ext>
                </a:extLst>
              </a:tr>
              <a:tr h="173266">
                <a:tc gridSpan="2">
                  <a:txBody>
                    <a:bodyPr/>
                    <a:lstStyle/>
                    <a:p>
                      <a:pPr algn="r" fontAlgn="ctr"/>
                      <a:r>
                        <a:rPr lang="nn-NO" sz="600" b="1" i="0" u="none" strike="noStrike">
                          <a:solidFill>
                            <a:srgbClr val="000000"/>
                          </a:solidFill>
                          <a:effectLst/>
                          <a:latin typeface="Arial" panose="020B0604020202020204" pitchFamily="34" charset="0"/>
                        </a:rPr>
                        <a:t>Student Enrollment (Fall 2017 PEIMS Snapshot)</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0" i="0" u="none" strike="noStrike" dirty="0">
                          <a:solidFill>
                            <a:srgbClr val="000000"/>
                          </a:solidFill>
                          <a:effectLst/>
                          <a:latin typeface="Arial" panose="020B0604020202020204" pitchFamily="34" charset="0"/>
                        </a:rPr>
                        <a:t>667</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812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1,553</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330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561</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694</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697</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708</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1,022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759</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1,073</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668</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1,075</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902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98820881"/>
                  </a:ext>
                </a:extLst>
              </a:tr>
              <a:tr h="173266">
                <a:tc gridSpan="2">
                  <a:txBody>
                    <a:bodyPr/>
                    <a:lstStyle/>
                    <a:p>
                      <a:pPr algn="r" fontAlgn="ctr"/>
                      <a:r>
                        <a:rPr lang="en-US" sz="600" b="1" i="0" u="none" strike="noStrike" dirty="0">
                          <a:solidFill>
                            <a:srgbClr val="000000"/>
                          </a:solidFill>
                          <a:effectLst/>
                          <a:latin typeface="Arial" panose="020B0604020202020204" pitchFamily="34" charset="0"/>
                        </a:rPr>
                        <a:t>Incident Rate  </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0.2%</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0.1%</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600" b="0" i="0" u="none" strike="noStrike" dirty="0">
                          <a:solidFill>
                            <a:srgbClr val="000000"/>
                          </a:solidFill>
                          <a:effectLst/>
                          <a:latin typeface="Arial" panose="020B0604020202020204" pitchFamily="34" charset="0"/>
                        </a:rPr>
                        <a:t>0.0%</a:t>
                      </a:r>
                    </a:p>
                  </a:txBody>
                  <a:tcPr marL="6669" marR="6669" marT="66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74011373"/>
                  </a:ext>
                </a:extLst>
              </a:tr>
              <a:tr h="136788">
                <a:tc>
                  <a:txBody>
                    <a:bodyPr/>
                    <a:lstStyle/>
                    <a:p>
                      <a:pPr algn="l"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ctr"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ctr"/>
                      <a:endParaRPr lang="en-US" sz="600" b="0" i="0" u="none" strike="noStrike" dirty="0">
                        <a:solidFill>
                          <a:srgbClr val="000000"/>
                        </a:solidFill>
                        <a:effectLst/>
                        <a:latin typeface="Arial" panose="020B0604020202020204" pitchFamily="34" charset="0"/>
                      </a:endParaRPr>
                    </a:p>
                  </a:txBody>
                  <a:tcPr marL="6669" marR="6669" marT="6669" marB="0" anchor="ctr">
                    <a:lnL>
                      <a:noFill/>
                    </a:lnL>
                    <a:lnR>
                      <a:noFill/>
                    </a:lnR>
                    <a:lnT w="635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97864999"/>
                  </a:ext>
                </a:extLst>
              </a:tr>
              <a:tr h="419487">
                <a:tc gridSpan="16">
                  <a:txBody>
                    <a:bodyPr/>
                    <a:lstStyle/>
                    <a:p>
                      <a:pPr algn="ctr" fontAlgn="ctr"/>
                      <a:r>
                        <a:rPr lang="en-US" sz="600" b="0" i="0" u="none" strike="noStrike" dirty="0">
                          <a:solidFill>
                            <a:srgbClr val="000000"/>
                          </a:solidFill>
                          <a:effectLst/>
                          <a:latin typeface="Arial" panose="020B0604020202020204" pitchFamily="34" charset="0"/>
                        </a:rPr>
                        <a:t>Disciplinary Action Reason Codes 11, 12, 13, 14, 16, 17, 18, 19, 29, 30, 31, 32, 36, 37, 46, 47 and 48 were the Codes used by TEA in identifying a "Persistently Dangerous School" under No Child Left Behind.</a:t>
                      </a:r>
                    </a:p>
                  </a:txBody>
                  <a:tcPr marL="6669" marR="6669" marT="6669" marB="0" anchor="ctr">
                    <a:lnL w="6350" cap="flat" cmpd="sng" algn="ctr">
                      <a:solidFill>
                        <a:srgbClr val="000000"/>
                      </a:solidFill>
                      <a:prstDash val="solid"/>
                      <a:round/>
                      <a:headEnd type="none" w="med" len="med"/>
                      <a:tailEnd type="none" w="med" len="med"/>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01033282"/>
                  </a:ext>
                </a:extLst>
              </a:tr>
            </a:tbl>
          </a:graphicData>
        </a:graphic>
      </p:graphicFrame>
    </p:spTree>
    <p:extLst>
      <p:ext uri="{BB962C8B-B14F-4D97-AF65-F5344CB8AC3E}">
        <p14:creationId xmlns:p14="http://schemas.microsoft.com/office/powerpoint/2010/main" val="1702815063"/>
      </p:ext>
    </p:extLst>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504" y="177988"/>
            <a:ext cx="4536504" cy="720080"/>
          </a:xfrm>
        </p:spPr>
        <p:txBody>
          <a:bodyPr>
            <a:normAutofit fontScale="90000"/>
          </a:bodyPr>
          <a:lstStyle/>
          <a:p>
            <a:r>
              <a:rPr lang="en-US" sz="3200" dirty="0" smtClean="0"/>
              <a:t>School Violence Prevention</a:t>
            </a:r>
            <a:endParaRPr lang="en-US" sz="3200" dirty="0"/>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31</a:t>
            </a:fld>
            <a:endParaRPr lang="hu-HU" dirty="0"/>
          </a:p>
        </p:txBody>
      </p:sp>
      <p:sp>
        <p:nvSpPr>
          <p:cNvPr id="7" name="TextBox 6"/>
          <p:cNvSpPr txBox="1"/>
          <p:nvPr/>
        </p:nvSpPr>
        <p:spPr>
          <a:xfrm>
            <a:off x="107504" y="908720"/>
            <a:ext cx="4824536" cy="5209118"/>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sz="1900" dirty="0" smtClean="0"/>
              <a:t>District Policies – BQ and FF</a:t>
            </a:r>
          </a:p>
          <a:p>
            <a:pPr marL="285750" indent="-285750">
              <a:lnSpc>
                <a:spcPct val="150000"/>
              </a:lnSpc>
              <a:buFont typeface="Arial" panose="020B0604020202020204" pitchFamily="34" charset="0"/>
              <a:buChar char="•"/>
            </a:pPr>
            <a:r>
              <a:rPr lang="en-US" sz="1900" dirty="0" smtClean="0"/>
              <a:t>Student Code of Conduct</a:t>
            </a:r>
          </a:p>
          <a:p>
            <a:pPr marL="285750" indent="-285750">
              <a:lnSpc>
                <a:spcPct val="150000"/>
              </a:lnSpc>
              <a:buFont typeface="Arial" panose="020B0604020202020204" pitchFamily="34" charset="0"/>
              <a:buChar char="•"/>
            </a:pPr>
            <a:r>
              <a:rPr lang="en-US" sz="1900" dirty="0" smtClean="0"/>
              <a:t>Anonymous Alerts</a:t>
            </a:r>
          </a:p>
          <a:p>
            <a:pPr marL="285750" indent="-285750">
              <a:lnSpc>
                <a:spcPct val="150000"/>
              </a:lnSpc>
              <a:buFont typeface="Arial" panose="020B0604020202020204" pitchFamily="34" charset="0"/>
              <a:buChar char="•"/>
            </a:pPr>
            <a:r>
              <a:rPr lang="en-US" sz="1900" dirty="0" smtClean="0"/>
              <a:t>Truancy Prevention</a:t>
            </a:r>
          </a:p>
          <a:p>
            <a:pPr marL="285750" indent="-285750">
              <a:lnSpc>
                <a:spcPct val="150000"/>
              </a:lnSpc>
              <a:buFont typeface="Arial" panose="020B0604020202020204" pitchFamily="34" charset="0"/>
              <a:buChar char="•"/>
            </a:pPr>
            <a:r>
              <a:rPr lang="en-US" sz="1900" dirty="0" smtClean="0"/>
              <a:t>Drug and Violence Education – Red Ribbon Week</a:t>
            </a:r>
          </a:p>
          <a:p>
            <a:pPr marL="285750" indent="-285750">
              <a:lnSpc>
                <a:spcPct val="150000"/>
              </a:lnSpc>
              <a:buFont typeface="Arial" panose="020B0604020202020204" pitchFamily="34" charset="0"/>
              <a:buChar char="•"/>
            </a:pPr>
            <a:r>
              <a:rPr lang="en-US" sz="1900" dirty="0" smtClean="0"/>
              <a:t>Bullying awareness &amp; hotline</a:t>
            </a:r>
          </a:p>
          <a:p>
            <a:pPr marL="285750" indent="-285750">
              <a:lnSpc>
                <a:spcPct val="150000"/>
              </a:lnSpc>
              <a:buFont typeface="Arial" panose="020B0604020202020204" pitchFamily="34" charset="0"/>
              <a:buChar char="•"/>
            </a:pPr>
            <a:r>
              <a:rPr lang="en-US" sz="1900" dirty="0" smtClean="0"/>
              <a:t>School Based Officers</a:t>
            </a:r>
          </a:p>
          <a:p>
            <a:pPr marL="285750" indent="-285750">
              <a:lnSpc>
                <a:spcPct val="150000"/>
              </a:lnSpc>
              <a:buFont typeface="Arial" panose="020B0604020202020204" pitchFamily="34" charset="0"/>
              <a:buChar char="•"/>
            </a:pPr>
            <a:r>
              <a:rPr lang="en-US" sz="1900" dirty="0" smtClean="0"/>
              <a:t>Check-In of Campus Visitors</a:t>
            </a:r>
          </a:p>
          <a:p>
            <a:pPr marL="285750" indent="-285750">
              <a:lnSpc>
                <a:spcPct val="150000"/>
              </a:lnSpc>
              <a:buFont typeface="Arial" panose="020B0604020202020204" pitchFamily="34" charset="0"/>
              <a:buChar char="•"/>
            </a:pPr>
            <a:r>
              <a:rPr lang="en-US" sz="1900" dirty="0" smtClean="0"/>
              <a:t>Cameras</a:t>
            </a:r>
          </a:p>
          <a:p>
            <a:pPr marL="285750" indent="-285750">
              <a:lnSpc>
                <a:spcPct val="150000"/>
              </a:lnSpc>
              <a:buFont typeface="Arial" panose="020B0604020202020204" pitchFamily="34" charset="0"/>
              <a:buChar char="•"/>
            </a:pPr>
            <a:r>
              <a:rPr lang="en-US" sz="1900" dirty="0" smtClean="0"/>
              <a:t>Training – Reasonable Suspicion</a:t>
            </a:r>
          </a:p>
          <a:p>
            <a:endParaRPr lang="en-US" sz="1900" dirty="0"/>
          </a:p>
        </p:txBody>
      </p:sp>
      <p:pic>
        <p:nvPicPr>
          <p:cNvPr id="8" name="Picture 7"/>
          <p:cNvPicPr>
            <a:picLocks noChangeAspect="1"/>
          </p:cNvPicPr>
          <p:nvPr/>
        </p:nvPicPr>
        <p:blipFill>
          <a:blip r:embed="rId2"/>
          <a:stretch>
            <a:fillRect/>
          </a:stretch>
        </p:blipFill>
        <p:spPr>
          <a:xfrm>
            <a:off x="4779168" y="332656"/>
            <a:ext cx="4217930" cy="5488805"/>
          </a:xfrm>
          <a:prstGeom prst="rect">
            <a:avLst/>
          </a:prstGeom>
          <a:ln>
            <a:solidFill>
              <a:schemeClr val="bg1">
                <a:lumMod val="75000"/>
              </a:schemeClr>
            </a:solidFill>
          </a:ln>
        </p:spPr>
      </p:pic>
    </p:spTree>
    <p:extLst>
      <p:ext uri="{BB962C8B-B14F-4D97-AF65-F5344CB8AC3E}">
        <p14:creationId xmlns:p14="http://schemas.microsoft.com/office/powerpoint/2010/main" val="1659385568"/>
      </p:ext>
    </p:extLst>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2195736" y="4581128"/>
            <a:ext cx="6379072" cy="987592"/>
          </a:xfrm>
        </p:spPr>
        <p:txBody>
          <a:bodyPr>
            <a:normAutofit fontScale="70000" lnSpcReduction="20000"/>
          </a:bodyPr>
          <a:lstStyle/>
          <a:p>
            <a:r>
              <a:rPr lang="en-US" dirty="0" smtClean="0">
                <a:solidFill>
                  <a:srgbClr val="1A2754"/>
                </a:solidFill>
              </a:rPr>
              <a:t>Start of Section 6 </a:t>
            </a:r>
          </a:p>
          <a:p>
            <a:r>
              <a:rPr lang="en-US" dirty="0" smtClean="0">
                <a:solidFill>
                  <a:srgbClr val="1A2754"/>
                </a:solidFill>
              </a:rPr>
              <a:t>Student Performance in Postsecondary Institutions</a:t>
            </a:r>
            <a:endParaRPr lang="en-US" dirty="0">
              <a:solidFill>
                <a:srgbClr val="1A2754"/>
              </a:solidFill>
            </a:endParaRPr>
          </a:p>
        </p:txBody>
      </p:sp>
      <p:sp>
        <p:nvSpPr>
          <p:cNvPr id="5" name="Title 4"/>
          <p:cNvSpPr>
            <a:spLocks noGrp="1"/>
          </p:cNvSpPr>
          <p:nvPr>
            <p:ph type="title"/>
          </p:nvPr>
        </p:nvSpPr>
        <p:spPr>
          <a:xfrm>
            <a:off x="1043608" y="1628800"/>
            <a:ext cx="7992888" cy="1237816"/>
          </a:xfrm>
        </p:spPr>
        <p:txBody>
          <a:bodyPr>
            <a:normAutofit/>
          </a:bodyPr>
          <a:lstStyle/>
          <a:p>
            <a:r>
              <a:rPr lang="en-US" sz="3200" dirty="0" smtClean="0">
                <a:solidFill>
                  <a:srgbClr val="1A2754"/>
                </a:solidFill>
              </a:rPr>
              <a:t>End of Section 5</a:t>
            </a:r>
            <a:br>
              <a:rPr lang="en-US" sz="3200" dirty="0" smtClean="0">
                <a:solidFill>
                  <a:srgbClr val="1A2754"/>
                </a:solidFill>
              </a:rPr>
            </a:br>
            <a:r>
              <a:rPr lang="en-US" sz="3200" dirty="0" smtClean="0">
                <a:solidFill>
                  <a:srgbClr val="1A2754"/>
                </a:solidFill>
              </a:rPr>
              <a:t>Report on Violent or Criminal Incidents</a:t>
            </a:r>
            <a:endParaRPr lang="en-US" sz="3200"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32</a:t>
            </a:fld>
            <a:endParaRPr lang="hu-HU" dirty="0"/>
          </a:p>
        </p:txBody>
      </p:sp>
    </p:spTree>
    <p:extLst>
      <p:ext uri="{BB962C8B-B14F-4D97-AF65-F5344CB8AC3E}">
        <p14:creationId xmlns:p14="http://schemas.microsoft.com/office/powerpoint/2010/main" val="1577532347"/>
      </p:ext>
    </p:extLst>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42492" y="2157834"/>
            <a:ext cx="8136904" cy="4032448"/>
          </a:xfrm>
        </p:spPr>
        <p:txBody>
          <a:bodyPr>
            <a:noAutofit/>
          </a:bodyPr>
          <a:lstStyle/>
          <a:p>
            <a:r>
              <a:rPr lang="en-US" sz="1800" dirty="0"/>
              <a:t>TEC Section 39.306 requires each district to publish, as part of its Annual Report, a report on </a:t>
            </a:r>
            <a:r>
              <a:rPr lang="en-US" sz="1800" b="1" dirty="0"/>
              <a:t>student performance in postsecondary institutions </a:t>
            </a:r>
            <a:r>
              <a:rPr lang="en-US" sz="1800" dirty="0"/>
              <a:t>during the </a:t>
            </a:r>
            <a:r>
              <a:rPr lang="en-US" sz="1800" b="1" dirty="0"/>
              <a:t>first year enrolled after graduation from high school</a:t>
            </a:r>
          </a:p>
          <a:p>
            <a:pPr>
              <a:spcBef>
                <a:spcPts val="1200"/>
              </a:spcBef>
            </a:pPr>
            <a:r>
              <a:rPr lang="en-US" sz="1800" dirty="0"/>
              <a:t>These data are compiled by the Texas Higher Education Coordinating Board (THECB)</a:t>
            </a:r>
          </a:p>
          <a:p>
            <a:pPr>
              <a:spcBef>
                <a:spcPts val="1200"/>
              </a:spcBef>
            </a:pPr>
            <a:r>
              <a:rPr lang="en-US" sz="1800" dirty="0"/>
              <a:t>The most current report is for </a:t>
            </a:r>
            <a:r>
              <a:rPr lang="en-US" sz="1800" b="1" dirty="0"/>
              <a:t>2015-16 High School Graduates</a:t>
            </a:r>
          </a:p>
          <a:p>
            <a:pPr lvl="1"/>
            <a:r>
              <a:rPr lang="en-US" sz="1600" dirty="0"/>
              <a:t>Student performance is measured by the Grade Point Average (GPA) earned by 2015-16 high school graduates who attended public four-year and two-year institutions of higher education in fiscal year 2017</a:t>
            </a:r>
          </a:p>
          <a:p>
            <a:pPr lvl="1"/>
            <a:r>
              <a:rPr lang="en-US" sz="1600" dirty="0"/>
              <a:t>For each student, the grade points and college-level semester credit hours earned by the student in </a:t>
            </a:r>
            <a:r>
              <a:rPr lang="en-US" sz="1600" b="1" dirty="0"/>
              <a:t>Fall 2016</a:t>
            </a:r>
            <a:r>
              <a:rPr lang="en-US" sz="1600" dirty="0"/>
              <a:t>, </a:t>
            </a:r>
            <a:r>
              <a:rPr lang="en-US" sz="1600" b="1" dirty="0"/>
              <a:t>Spring 2017</a:t>
            </a:r>
            <a:r>
              <a:rPr lang="en-US" sz="1600" dirty="0"/>
              <a:t>, and </a:t>
            </a:r>
            <a:r>
              <a:rPr lang="en-US" sz="1600" b="1" dirty="0"/>
              <a:t>Summer 2017 </a:t>
            </a:r>
            <a:r>
              <a:rPr lang="en-US" sz="1600" dirty="0"/>
              <a:t>are added together and averaged to determine the GPA</a:t>
            </a:r>
          </a:p>
        </p:txBody>
      </p:sp>
      <p:sp>
        <p:nvSpPr>
          <p:cNvPr id="3" name="Title 2"/>
          <p:cNvSpPr>
            <a:spLocks noGrp="1"/>
          </p:cNvSpPr>
          <p:nvPr>
            <p:ph type="title"/>
          </p:nvPr>
        </p:nvSpPr>
        <p:spPr>
          <a:xfrm>
            <a:off x="467544" y="1052736"/>
            <a:ext cx="8686800" cy="1033090"/>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6.	Student Performance in Postsecondary </a:t>
            </a:r>
            <a:r>
              <a:rPr lang="en-US" sz="3200" dirty="0" smtClean="0">
                <a:solidFill>
                  <a:srgbClr val="1A2754"/>
                </a:solidFill>
                <a:latin typeface="Arial" panose="020B0604020202020204" pitchFamily="34" charset="0"/>
                <a:cs typeface="Arial" panose="020B0604020202020204" pitchFamily="34" charset="0"/>
              </a:rPr>
              <a:t>	Institutions</a:t>
            </a:r>
            <a:endParaRPr lang="en-US" sz="3200" dirty="0">
              <a:solidFill>
                <a:srgbClr val="1A2754"/>
              </a:solidFill>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33</a:t>
            </a:fld>
            <a:endParaRPr lang="hu-HU" dirty="0"/>
          </a:p>
        </p:txBody>
      </p:sp>
      <p:sp>
        <p:nvSpPr>
          <p:cNvPr id="6" name="Title 2">
            <a:extLst>
              <a:ext uri="{FF2B5EF4-FFF2-40B4-BE49-F238E27FC236}">
                <a16:creationId xmlns:a16="http://schemas.microsoft.com/office/drawing/2014/main" id="{F860FC6F-9126-47C3-901B-66FB4874454D}"/>
              </a:ext>
            </a:extLst>
          </p:cNvPr>
          <p:cNvSpPr txBox="1">
            <a:spLocks/>
          </p:cNvSpPr>
          <p:nvPr/>
        </p:nvSpPr>
        <p:spPr bwMode="auto">
          <a:xfrm>
            <a:off x="164050" y="8206"/>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1395319347"/>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up)">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wipe(up)">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wipe(up)">
                                      <p:cBhvr>
                                        <p:cTn id="17" dur="500"/>
                                        <p:tgtEl>
                                          <p:spTgt spid="2">
                                            <p:txEl>
                                              <p:pRg st="2" end="2"/>
                                            </p:txEl>
                                          </p:spTgt>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2">
                                            <p:txEl>
                                              <p:pRg st="3" end="3"/>
                                            </p:txEl>
                                          </p:spTgt>
                                        </p:tgtEl>
                                        <p:attrNameLst>
                                          <p:attrName>style.visibility</p:attrName>
                                        </p:attrNameLst>
                                      </p:cBhvr>
                                      <p:to>
                                        <p:strVal val="visible"/>
                                      </p:to>
                                    </p:set>
                                    <p:animEffect transition="in" filter="wipe(up)">
                                      <p:cBhvr>
                                        <p:cTn id="20" dur="500"/>
                                        <p:tgtEl>
                                          <p:spTgt spid="2">
                                            <p:txEl>
                                              <p:pRg st="3" end="3"/>
                                            </p:txEl>
                                          </p:spTgt>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animEffect transition="in" filter="wipe(up)">
                                      <p:cBhvr>
                                        <p:cTn id="2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34</a:t>
            </a:fld>
            <a:endParaRPr lang="hu-HU" dirty="0"/>
          </a:p>
        </p:txBody>
      </p:sp>
      <p:pic>
        <p:nvPicPr>
          <p:cNvPr id="5" name="Picture 4"/>
          <p:cNvPicPr>
            <a:picLocks noChangeAspect="1"/>
          </p:cNvPicPr>
          <p:nvPr/>
        </p:nvPicPr>
        <p:blipFill>
          <a:blip r:embed="rId2"/>
          <a:stretch>
            <a:fillRect/>
          </a:stretch>
        </p:blipFill>
        <p:spPr>
          <a:xfrm>
            <a:off x="611560" y="0"/>
            <a:ext cx="7704856" cy="4806292"/>
          </a:xfrm>
          <a:prstGeom prst="rect">
            <a:avLst/>
          </a:prstGeom>
        </p:spPr>
      </p:pic>
      <p:pic>
        <p:nvPicPr>
          <p:cNvPr id="6" name="Picture 5"/>
          <p:cNvPicPr>
            <a:picLocks noChangeAspect="1"/>
          </p:cNvPicPr>
          <p:nvPr/>
        </p:nvPicPr>
        <p:blipFill>
          <a:blip r:embed="rId3"/>
          <a:stretch>
            <a:fillRect/>
          </a:stretch>
        </p:blipFill>
        <p:spPr>
          <a:xfrm>
            <a:off x="683568" y="4653136"/>
            <a:ext cx="7488832" cy="1209791"/>
          </a:xfrm>
          <a:prstGeom prst="rect">
            <a:avLst/>
          </a:prstGeom>
        </p:spPr>
      </p:pic>
    </p:spTree>
    <p:extLst>
      <p:ext uri="{BB962C8B-B14F-4D97-AF65-F5344CB8AC3E}">
        <p14:creationId xmlns:p14="http://schemas.microsoft.com/office/powerpoint/2010/main" val="2859562959"/>
      </p:ext>
    </p:extLst>
  </p:cSld>
  <p:clrMapOvr>
    <a:masterClrMapping/>
  </p:clrMapOvr>
  <p:transition>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35</a:t>
            </a:fld>
            <a:endParaRPr lang="hu-HU" dirty="0"/>
          </a:p>
        </p:txBody>
      </p:sp>
      <p:graphicFrame>
        <p:nvGraphicFramePr>
          <p:cNvPr id="12" name="Chart 11"/>
          <p:cNvGraphicFramePr>
            <a:graphicFrameLocks/>
          </p:cNvGraphicFramePr>
          <p:nvPr>
            <p:extLst>
              <p:ext uri="{D42A27DB-BD31-4B8C-83A1-F6EECF244321}">
                <p14:modId xmlns:p14="http://schemas.microsoft.com/office/powerpoint/2010/main" val="4020995882"/>
              </p:ext>
            </p:extLst>
          </p:nvPr>
        </p:nvGraphicFramePr>
        <p:xfrm>
          <a:off x="46087" y="139028"/>
          <a:ext cx="4453904" cy="286207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Chart 13"/>
          <p:cNvGraphicFramePr>
            <a:graphicFrameLocks/>
          </p:cNvGraphicFramePr>
          <p:nvPr>
            <p:extLst>
              <p:ext uri="{D42A27DB-BD31-4B8C-83A1-F6EECF244321}">
                <p14:modId xmlns:p14="http://schemas.microsoft.com/office/powerpoint/2010/main" val="291733268"/>
              </p:ext>
            </p:extLst>
          </p:nvPr>
        </p:nvGraphicFramePr>
        <p:xfrm>
          <a:off x="4572000" y="139028"/>
          <a:ext cx="4487710" cy="285792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p:cNvGraphicFramePr>
            <a:graphicFrameLocks/>
          </p:cNvGraphicFramePr>
          <p:nvPr>
            <p:extLst>
              <p:ext uri="{D42A27DB-BD31-4B8C-83A1-F6EECF244321}">
                <p14:modId xmlns:p14="http://schemas.microsoft.com/office/powerpoint/2010/main" val="1687615627"/>
              </p:ext>
            </p:extLst>
          </p:nvPr>
        </p:nvGraphicFramePr>
        <p:xfrm>
          <a:off x="46087" y="3096094"/>
          <a:ext cx="4453128" cy="286207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p:cNvGraphicFramePr>
            <a:graphicFrameLocks/>
          </p:cNvGraphicFramePr>
          <p:nvPr>
            <p:extLst>
              <p:ext uri="{D42A27DB-BD31-4B8C-83A1-F6EECF244321}">
                <p14:modId xmlns:p14="http://schemas.microsoft.com/office/powerpoint/2010/main" val="1898260209"/>
              </p:ext>
            </p:extLst>
          </p:nvPr>
        </p:nvGraphicFramePr>
        <p:xfrm>
          <a:off x="4589291" y="3096094"/>
          <a:ext cx="4453128" cy="2862072"/>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52698156"/>
      </p:ext>
    </p:extLst>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36</a:t>
            </a:fld>
            <a:endParaRPr lang="hu-HU" dirty="0"/>
          </a:p>
        </p:txBody>
      </p:sp>
      <p:graphicFrame>
        <p:nvGraphicFramePr>
          <p:cNvPr id="5" name="Chart 4"/>
          <p:cNvGraphicFramePr>
            <a:graphicFrameLocks/>
          </p:cNvGraphicFramePr>
          <p:nvPr>
            <p:extLst>
              <p:ext uri="{D42A27DB-BD31-4B8C-83A1-F6EECF244321}">
                <p14:modId xmlns:p14="http://schemas.microsoft.com/office/powerpoint/2010/main" val="21515964"/>
              </p:ext>
            </p:extLst>
          </p:nvPr>
        </p:nvGraphicFramePr>
        <p:xfrm>
          <a:off x="147213" y="2996952"/>
          <a:ext cx="4297680" cy="259689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a:graphicFrameLocks/>
          </p:cNvGraphicFramePr>
          <p:nvPr>
            <p:extLst>
              <p:ext uri="{D42A27DB-BD31-4B8C-83A1-F6EECF244321}">
                <p14:modId xmlns:p14="http://schemas.microsoft.com/office/powerpoint/2010/main" val="1604926031"/>
              </p:ext>
            </p:extLst>
          </p:nvPr>
        </p:nvGraphicFramePr>
        <p:xfrm>
          <a:off x="4763850" y="2996952"/>
          <a:ext cx="4295067" cy="25968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p:cNvGraphicFramePr>
            <a:graphicFrameLocks/>
          </p:cNvGraphicFramePr>
          <p:nvPr>
            <p:extLst>
              <p:ext uri="{D42A27DB-BD31-4B8C-83A1-F6EECF244321}">
                <p14:modId xmlns:p14="http://schemas.microsoft.com/office/powerpoint/2010/main" val="187161226"/>
              </p:ext>
            </p:extLst>
          </p:nvPr>
        </p:nvGraphicFramePr>
        <p:xfrm>
          <a:off x="4761237" y="116633"/>
          <a:ext cx="4297680" cy="25922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8" name="Chart 7"/>
          <p:cNvGraphicFramePr>
            <a:graphicFrameLocks/>
          </p:cNvGraphicFramePr>
          <p:nvPr>
            <p:extLst>
              <p:ext uri="{D42A27DB-BD31-4B8C-83A1-F6EECF244321}">
                <p14:modId xmlns:p14="http://schemas.microsoft.com/office/powerpoint/2010/main" val="2899877223"/>
              </p:ext>
            </p:extLst>
          </p:nvPr>
        </p:nvGraphicFramePr>
        <p:xfrm>
          <a:off x="147213" y="116633"/>
          <a:ext cx="4297680" cy="25922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0821068"/>
      </p:ext>
    </p:extLst>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6" name="Content Placeholder 5"/>
          <p:cNvSpPr>
            <a:spLocks noGrp="1"/>
          </p:cNvSpPr>
          <p:nvPr>
            <p:ph idx="1"/>
          </p:nvPr>
        </p:nvSpPr>
        <p:spPr>
          <a:xfrm>
            <a:off x="2195736" y="4581128"/>
            <a:ext cx="6379072" cy="987592"/>
          </a:xfrm>
        </p:spPr>
        <p:txBody>
          <a:bodyPr>
            <a:normAutofit fontScale="92500" lnSpcReduction="10000"/>
          </a:bodyPr>
          <a:lstStyle/>
          <a:p>
            <a:r>
              <a:rPr lang="en-US" dirty="0" smtClean="0">
                <a:solidFill>
                  <a:srgbClr val="1A2754"/>
                </a:solidFill>
              </a:rPr>
              <a:t>Start of Section 7</a:t>
            </a:r>
          </a:p>
          <a:p>
            <a:r>
              <a:rPr lang="en-US" dirty="0" smtClean="0">
                <a:solidFill>
                  <a:srgbClr val="1A2754"/>
                </a:solidFill>
              </a:rPr>
              <a:t>TAPR Glossary</a:t>
            </a:r>
            <a:endParaRPr lang="en-US" dirty="0">
              <a:solidFill>
                <a:srgbClr val="1A2754"/>
              </a:solidFill>
            </a:endParaRPr>
          </a:p>
        </p:txBody>
      </p:sp>
      <p:sp>
        <p:nvSpPr>
          <p:cNvPr id="5" name="Title 4"/>
          <p:cNvSpPr>
            <a:spLocks noGrp="1"/>
          </p:cNvSpPr>
          <p:nvPr>
            <p:ph type="title"/>
          </p:nvPr>
        </p:nvSpPr>
        <p:spPr>
          <a:xfrm>
            <a:off x="1043608" y="1628800"/>
            <a:ext cx="7992888" cy="1237816"/>
          </a:xfrm>
        </p:spPr>
        <p:txBody>
          <a:bodyPr>
            <a:noAutofit/>
          </a:bodyPr>
          <a:lstStyle/>
          <a:p>
            <a:r>
              <a:rPr lang="en-US" sz="3600" dirty="0" smtClean="0">
                <a:solidFill>
                  <a:srgbClr val="1A2754"/>
                </a:solidFill>
              </a:rPr>
              <a:t>End of Section 6</a:t>
            </a:r>
            <a:br>
              <a:rPr lang="en-US" sz="3600" dirty="0" smtClean="0">
                <a:solidFill>
                  <a:srgbClr val="1A2754"/>
                </a:solidFill>
              </a:rPr>
            </a:br>
            <a:r>
              <a:rPr lang="en-US" sz="3600" dirty="0" smtClean="0">
                <a:solidFill>
                  <a:srgbClr val="1A2754"/>
                </a:solidFill>
              </a:rPr>
              <a:t>Student Performance in Postsecondary Institutions</a:t>
            </a:r>
            <a:endParaRPr lang="en-US" sz="3600"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37</a:t>
            </a:fld>
            <a:endParaRPr lang="hu-HU" dirty="0"/>
          </a:p>
        </p:txBody>
      </p:sp>
    </p:spTree>
    <p:extLst>
      <p:ext uri="{BB962C8B-B14F-4D97-AF65-F5344CB8AC3E}">
        <p14:creationId xmlns:p14="http://schemas.microsoft.com/office/powerpoint/2010/main" val="2280657663"/>
      </p:ext>
    </p:extLst>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43607" y="2276872"/>
            <a:ext cx="7617123" cy="3744416"/>
          </a:xfrm>
        </p:spPr>
        <p:txBody>
          <a:bodyPr>
            <a:normAutofit/>
          </a:bodyPr>
          <a:lstStyle/>
          <a:p>
            <a:pPr>
              <a:lnSpc>
                <a:spcPct val="120000"/>
              </a:lnSpc>
            </a:pPr>
            <a:r>
              <a:rPr lang="en-US" sz="2000" dirty="0"/>
              <a:t>Provides definitions, describes methodologies, and lists sources for each data point in the TAPR</a:t>
            </a:r>
          </a:p>
          <a:p>
            <a:pPr>
              <a:lnSpc>
                <a:spcPct val="120000"/>
              </a:lnSpc>
            </a:pPr>
            <a:r>
              <a:rPr lang="en-US" sz="2000" dirty="0" smtClean="0"/>
              <a:t>The TAPR Glossary is </a:t>
            </a:r>
            <a:r>
              <a:rPr lang="en-US" sz="2000" b="1" dirty="0" smtClean="0"/>
              <a:t>available within the 2017-18 Annual Report</a:t>
            </a:r>
            <a:r>
              <a:rPr lang="en-US" sz="2000" dirty="0" smtClean="0"/>
              <a:t> posted on the </a:t>
            </a:r>
            <a:r>
              <a:rPr lang="en-US" sz="2000" b="1" dirty="0" smtClean="0"/>
              <a:t>district’s website</a:t>
            </a:r>
            <a:r>
              <a:rPr lang="en-US" sz="2000" dirty="0" smtClean="0"/>
              <a:t>. </a:t>
            </a:r>
            <a:endParaRPr lang="en-US" sz="2000" dirty="0"/>
          </a:p>
        </p:txBody>
      </p:sp>
      <p:sp>
        <p:nvSpPr>
          <p:cNvPr id="3" name="Title 2"/>
          <p:cNvSpPr>
            <a:spLocks noGrp="1"/>
          </p:cNvSpPr>
          <p:nvPr>
            <p:ph type="title"/>
          </p:nvPr>
        </p:nvSpPr>
        <p:spPr>
          <a:xfrm>
            <a:off x="467544" y="1225147"/>
            <a:ext cx="8686800" cy="1033090"/>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7.	TAPR Glossary</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38</a:t>
            </a:fld>
            <a:endParaRPr lang="hu-HU" dirty="0"/>
          </a:p>
        </p:txBody>
      </p:sp>
      <p:sp>
        <p:nvSpPr>
          <p:cNvPr id="9" name="Title 2">
            <a:extLst>
              <a:ext uri="{FF2B5EF4-FFF2-40B4-BE49-F238E27FC236}">
                <a16:creationId xmlns:a16="http://schemas.microsoft.com/office/drawing/2014/main" id="{67A3CC57-F927-491B-80C1-130CD240A890}"/>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360774879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a:xfrm>
            <a:off x="1043608" y="1628800"/>
            <a:ext cx="7992888" cy="1237816"/>
          </a:xfrm>
        </p:spPr>
        <p:txBody>
          <a:bodyPr>
            <a:noAutofit/>
          </a:bodyPr>
          <a:lstStyle/>
          <a:p>
            <a:r>
              <a:rPr lang="en-US" sz="3600" dirty="0" smtClean="0">
                <a:solidFill>
                  <a:srgbClr val="1A2754"/>
                </a:solidFill>
              </a:rPr>
              <a:t>End of Section 7</a:t>
            </a:r>
            <a:br>
              <a:rPr lang="en-US" sz="3600" dirty="0" smtClean="0">
                <a:solidFill>
                  <a:srgbClr val="1A2754"/>
                </a:solidFill>
              </a:rPr>
            </a:br>
            <a:r>
              <a:rPr lang="en-US" sz="3600" dirty="0" smtClean="0">
                <a:solidFill>
                  <a:srgbClr val="1A2754"/>
                </a:solidFill>
              </a:rPr>
              <a:t>TAPR Glossary</a:t>
            </a:r>
            <a:endParaRPr lang="en-US" sz="3600" dirty="0">
              <a:solidFill>
                <a:srgbClr val="1A2754"/>
              </a:solidFill>
            </a:endParaRPr>
          </a:p>
        </p:txBody>
      </p:sp>
      <p:sp>
        <p:nvSpPr>
          <p:cNvPr id="4" name="Slide Number Placeholder 3"/>
          <p:cNvSpPr>
            <a:spLocks noGrp="1"/>
          </p:cNvSpPr>
          <p:nvPr>
            <p:ph type="sldNum" sz="quarter" idx="4294967295"/>
          </p:nvPr>
        </p:nvSpPr>
        <p:spPr>
          <a:xfrm>
            <a:off x="7086600" y="6381750"/>
            <a:ext cx="2057400" cy="365125"/>
          </a:xfrm>
        </p:spPr>
        <p:txBody>
          <a:bodyPr/>
          <a:lstStyle/>
          <a:p>
            <a:pPr>
              <a:defRPr/>
            </a:pPr>
            <a:fld id="{C88EA8D6-669F-4CB8-BF46-F65FE868643E}" type="slidenum">
              <a:rPr lang="hu-HU" smtClean="0"/>
              <a:pPr>
                <a:defRPr/>
              </a:pPr>
              <a:t>39</a:t>
            </a:fld>
            <a:endParaRPr lang="hu-HU" dirty="0"/>
          </a:p>
        </p:txBody>
      </p:sp>
    </p:spTree>
    <p:extLst>
      <p:ext uri="{BB962C8B-B14F-4D97-AF65-F5344CB8AC3E}">
        <p14:creationId xmlns:p14="http://schemas.microsoft.com/office/powerpoint/2010/main" val="1819235395"/>
      </p:ext>
    </p:extLst>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755576" y="2132856"/>
            <a:ext cx="7848872" cy="3816424"/>
          </a:xfrm>
        </p:spPr>
        <p:txBody>
          <a:bodyPr>
            <a:normAutofit/>
          </a:bodyPr>
          <a:lstStyle/>
          <a:p>
            <a:pPr>
              <a:spcBef>
                <a:spcPts val="1200"/>
              </a:spcBef>
            </a:pPr>
            <a:r>
              <a:rPr lang="en-US" sz="2000" dirty="0"/>
              <a:t>The District’s TAPR </a:t>
            </a:r>
            <a:r>
              <a:rPr lang="en-US" sz="2000" dirty="0" smtClean="0"/>
              <a:t>and 2017-18 Annual Report are posted on the district’s website</a:t>
            </a:r>
            <a:endParaRPr lang="en-US" sz="2000" dirty="0"/>
          </a:p>
          <a:p>
            <a:pPr>
              <a:spcBef>
                <a:spcPts val="1200"/>
              </a:spcBef>
            </a:pPr>
            <a:r>
              <a:rPr lang="en-US" sz="2000" dirty="0"/>
              <a:t>Paper </a:t>
            </a:r>
            <a:r>
              <a:rPr lang="en-US" sz="2000" dirty="0" smtClean="0"/>
              <a:t>copies of the TAPR </a:t>
            </a:r>
            <a:r>
              <a:rPr lang="en-US" sz="2000" dirty="0"/>
              <a:t>will also available at the district’s central office and on each campus in the district</a:t>
            </a:r>
          </a:p>
          <a:p>
            <a:pPr>
              <a:spcBef>
                <a:spcPts val="1200"/>
              </a:spcBef>
            </a:pPr>
            <a:r>
              <a:rPr lang="en-US" sz="2000" dirty="0"/>
              <a:t>For questions or more information, contact:</a:t>
            </a:r>
          </a:p>
          <a:p>
            <a:pPr>
              <a:spcBef>
                <a:spcPts val="1200"/>
              </a:spcBef>
            </a:pPr>
            <a:endParaRPr lang="en-US" sz="1600" dirty="0"/>
          </a:p>
        </p:txBody>
      </p:sp>
      <p:sp>
        <p:nvSpPr>
          <p:cNvPr id="3" name="Title 2"/>
          <p:cNvSpPr>
            <a:spLocks noGrp="1"/>
          </p:cNvSpPr>
          <p:nvPr>
            <p:ph type="title"/>
          </p:nvPr>
        </p:nvSpPr>
        <p:spPr>
          <a:xfrm>
            <a:off x="467544" y="1052736"/>
            <a:ext cx="8686800" cy="1296144"/>
          </a:xfrm>
        </p:spPr>
        <p:txBody>
          <a:bodyPr vert="horz" lIns="0" tIns="45720" rIns="91440" bIns="45720" rtlCol="0" anchor="ctr">
            <a:normAutofit/>
          </a:bodyPr>
          <a:lstStyle/>
          <a:p>
            <a:r>
              <a:rPr lang="en-US" sz="3200" dirty="0">
                <a:solidFill>
                  <a:srgbClr val="1A2754"/>
                </a:solidFill>
                <a:latin typeface="Arial" panose="020B0604020202020204" pitchFamily="34" charset="0"/>
                <a:cs typeface="Arial" panose="020B0604020202020204" pitchFamily="34" charset="0"/>
              </a:rPr>
              <a:t>Resources and Availability of Annual Report</a:t>
            </a:r>
          </a:p>
        </p:txBody>
      </p:sp>
      <p:sp>
        <p:nvSpPr>
          <p:cNvPr id="5" name="Slide Number Placeholder 4"/>
          <p:cNvSpPr>
            <a:spLocks noGrp="1"/>
          </p:cNvSpPr>
          <p:nvPr>
            <p:ph type="sldNum" sz="quarter" idx="12"/>
          </p:nvPr>
        </p:nvSpPr>
        <p:spPr/>
        <p:txBody>
          <a:bodyPr/>
          <a:lstStyle/>
          <a:p>
            <a:pPr>
              <a:defRPr/>
            </a:pPr>
            <a:fld id="{C88EA8D6-669F-4CB8-BF46-F65FE868643E}" type="slidenum">
              <a:rPr lang="hu-HU" smtClean="0"/>
              <a:pPr>
                <a:defRPr/>
              </a:pPr>
              <a:t>40</a:t>
            </a:fld>
            <a:endParaRPr lang="hu-HU" dirty="0"/>
          </a:p>
        </p:txBody>
      </p:sp>
      <p:graphicFrame>
        <p:nvGraphicFramePr>
          <p:cNvPr id="7" name="Table 6"/>
          <p:cNvGraphicFramePr>
            <a:graphicFrameLocks noGrp="1"/>
          </p:cNvGraphicFramePr>
          <p:nvPr>
            <p:extLst>
              <p:ext uri="{D42A27DB-BD31-4B8C-83A1-F6EECF244321}">
                <p14:modId xmlns:p14="http://schemas.microsoft.com/office/powerpoint/2010/main" val="637559425"/>
              </p:ext>
            </p:extLst>
          </p:nvPr>
        </p:nvGraphicFramePr>
        <p:xfrm>
          <a:off x="1547664" y="4221088"/>
          <a:ext cx="6192688" cy="1656185"/>
        </p:xfrm>
        <a:graphic>
          <a:graphicData uri="http://schemas.openxmlformats.org/drawingml/2006/table">
            <a:tbl>
              <a:tblPr firstRow="1" bandRow="1">
                <a:tableStyleId>{5C22544A-7EE6-4342-B048-85BDC9FD1C3A}</a:tableStyleId>
              </a:tblPr>
              <a:tblGrid>
                <a:gridCol w="1547656">
                  <a:extLst>
                    <a:ext uri="{9D8B030D-6E8A-4147-A177-3AD203B41FA5}">
                      <a16:colId xmlns:a16="http://schemas.microsoft.com/office/drawing/2014/main" val="20000"/>
                    </a:ext>
                  </a:extLst>
                </a:gridCol>
                <a:gridCol w="4645032">
                  <a:extLst>
                    <a:ext uri="{9D8B030D-6E8A-4147-A177-3AD203B41FA5}">
                      <a16:colId xmlns:a16="http://schemas.microsoft.com/office/drawing/2014/main" val="20001"/>
                    </a:ext>
                  </a:extLst>
                </a:gridCol>
              </a:tblGrid>
              <a:tr h="377872">
                <a:tc>
                  <a:txBody>
                    <a:bodyPr/>
                    <a:lstStyle/>
                    <a:p>
                      <a:r>
                        <a:rPr lang="en-US" b="0" dirty="0">
                          <a:solidFill>
                            <a:schemeClr val="tx1"/>
                          </a:solidFill>
                          <a:latin typeface="Arial" panose="020B0604020202020204" pitchFamily="34" charset="0"/>
                          <a:cs typeface="Arial" panose="020B0604020202020204" pitchFamily="34" charset="0"/>
                        </a:rPr>
                        <a:t>Name</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Mr. Mark Ayala</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0"/>
                  </a:ext>
                </a:extLst>
              </a:tr>
              <a:tr h="522569">
                <a:tc>
                  <a:txBody>
                    <a:bodyPr/>
                    <a:lstStyle/>
                    <a:p>
                      <a:r>
                        <a:rPr lang="en-US" b="0" dirty="0">
                          <a:solidFill>
                            <a:schemeClr val="tx1"/>
                          </a:solidFill>
                          <a:latin typeface="Arial" panose="020B0604020202020204" pitchFamily="34" charset="0"/>
                          <a:cs typeface="Arial" panose="020B0604020202020204" pitchFamily="34" charset="0"/>
                        </a:rPr>
                        <a:t>Position</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Assistant Superintendent of Accountability</a:t>
                      </a:r>
                      <a:r>
                        <a:rPr lang="en-US" b="0" baseline="0" dirty="0" smtClean="0">
                          <a:solidFill>
                            <a:schemeClr val="tx1"/>
                          </a:solidFill>
                          <a:latin typeface="Arial" panose="020B0604020202020204" pitchFamily="34" charset="0"/>
                          <a:cs typeface="Arial" panose="020B0604020202020204" pitchFamily="34" charset="0"/>
                        </a:rPr>
                        <a:t> &amp; Student Achievement</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1"/>
                  </a:ext>
                </a:extLst>
              </a:tr>
              <a:tr h="377872">
                <a:tc>
                  <a:txBody>
                    <a:bodyPr/>
                    <a:lstStyle/>
                    <a:p>
                      <a:r>
                        <a:rPr lang="en-US" b="0" dirty="0">
                          <a:solidFill>
                            <a:schemeClr val="tx1"/>
                          </a:solidFill>
                          <a:latin typeface="Arial" panose="020B0604020202020204" pitchFamily="34" charset="0"/>
                          <a:cs typeface="Arial" panose="020B0604020202020204" pitchFamily="34" charset="0"/>
                        </a:rPr>
                        <a:t>Phone</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(915) 926-4051</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2"/>
                  </a:ext>
                </a:extLst>
              </a:tr>
              <a:tr h="377872">
                <a:tc>
                  <a:txBody>
                    <a:bodyPr/>
                    <a:lstStyle/>
                    <a:p>
                      <a:r>
                        <a:rPr lang="en-US" b="0" dirty="0">
                          <a:solidFill>
                            <a:schemeClr val="tx1"/>
                          </a:solidFill>
                          <a:latin typeface="Arial" panose="020B0604020202020204" pitchFamily="34" charset="0"/>
                          <a:cs typeface="Arial" panose="020B0604020202020204" pitchFamily="34" charset="0"/>
                        </a:rPr>
                        <a:t>Email</a:t>
                      </a: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r>
                        <a:rPr lang="en-US" b="0" dirty="0" smtClean="0">
                          <a:solidFill>
                            <a:schemeClr val="tx1"/>
                          </a:solidFill>
                          <a:latin typeface="Arial" panose="020B0604020202020204" pitchFamily="34" charset="0"/>
                          <a:cs typeface="Arial" panose="020B0604020202020204" pitchFamily="34" charset="0"/>
                        </a:rPr>
                        <a:t>Manuel.Ayala@clint.net</a:t>
                      </a:r>
                      <a:endParaRPr lang="en-US" b="0"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extLst>
                  <a:ext uri="{0D108BD9-81ED-4DB2-BD59-A6C34878D82A}">
                    <a16:rowId xmlns:a16="http://schemas.microsoft.com/office/drawing/2014/main" val="10003"/>
                  </a:ext>
                </a:extLst>
              </a:tr>
            </a:tbl>
          </a:graphicData>
        </a:graphic>
      </p:graphicFrame>
      <p:sp>
        <p:nvSpPr>
          <p:cNvPr id="9" name="Title 2">
            <a:extLst>
              <a:ext uri="{FF2B5EF4-FFF2-40B4-BE49-F238E27FC236}">
                <a16:creationId xmlns:a16="http://schemas.microsoft.com/office/drawing/2014/main" id="{4D1897ED-8E46-4EC3-B8E1-6EFC5FA89A22}"/>
              </a:ext>
            </a:extLst>
          </p:cNvPr>
          <p:cNvSpPr txBox="1">
            <a:spLocks/>
          </p:cNvSpPr>
          <p:nvPr/>
        </p:nvSpPr>
        <p:spPr bwMode="auto">
          <a:xfrm>
            <a:off x="385192" y="188640"/>
            <a:ext cx="8301608" cy="1019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91440" bIns="45720" numCol="1" anchor="ctr" anchorCtr="0" compatLnSpc="1">
            <a:prstTxWarp prst="textNoShape">
              <a:avLst/>
            </a:prstTxWarp>
          </a:bodyPr>
          <a:lstStyle>
            <a:lvl1pPr algn="l" rtl="0" eaLnBrk="0" fontAlgn="base" hangingPunct="0">
              <a:spcBef>
                <a:spcPct val="0"/>
              </a:spcBef>
              <a:spcAft>
                <a:spcPct val="0"/>
              </a:spcAft>
              <a:defRPr sz="4000" kern="1200">
                <a:solidFill>
                  <a:srgbClr val="264676"/>
                </a:solidFill>
                <a:latin typeface="Open Sans"/>
                <a:ea typeface="+mj-ea"/>
                <a:cs typeface="+mj-cs"/>
              </a:defRPr>
            </a:lvl1pPr>
            <a:lvl2pPr algn="l" rtl="0" eaLnBrk="0" fontAlgn="base" hangingPunct="0">
              <a:spcBef>
                <a:spcPct val="0"/>
              </a:spcBef>
              <a:spcAft>
                <a:spcPct val="0"/>
              </a:spcAft>
              <a:defRPr sz="3600">
                <a:solidFill>
                  <a:srgbClr val="264676"/>
                </a:solidFill>
                <a:latin typeface="Bebas Neue" pitchFamily="34" charset="0"/>
              </a:defRPr>
            </a:lvl2pPr>
            <a:lvl3pPr algn="l" rtl="0" eaLnBrk="0" fontAlgn="base" hangingPunct="0">
              <a:spcBef>
                <a:spcPct val="0"/>
              </a:spcBef>
              <a:spcAft>
                <a:spcPct val="0"/>
              </a:spcAft>
              <a:defRPr sz="3600">
                <a:solidFill>
                  <a:srgbClr val="264676"/>
                </a:solidFill>
                <a:latin typeface="Bebas Neue" pitchFamily="34" charset="0"/>
              </a:defRPr>
            </a:lvl3pPr>
            <a:lvl4pPr algn="l" rtl="0" eaLnBrk="0" fontAlgn="base" hangingPunct="0">
              <a:spcBef>
                <a:spcPct val="0"/>
              </a:spcBef>
              <a:spcAft>
                <a:spcPct val="0"/>
              </a:spcAft>
              <a:defRPr sz="3600">
                <a:solidFill>
                  <a:srgbClr val="264676"/>
                </a:solidFill>
                <a:latin typeface="Bebas Neue" pitchFamily="34" charset="0"/>
              </a:defRPr>
            </a:lvl4pPr>
            <a:lvl5pPr algn="l" rtl="0" eaLnBrk="0" fontAlgn="base" hangingPunct="0">
              <a:spcBef>
                <a:spcPct val="0"/>
              </a:spcBef>
              <a:spcAft>
                <a:spcPct val="0"/>
              </a:spcAft>
              <a:defRPr sz="3600">
                <a:solidFill>
                  <a:srgbClr val="264676"/>
                </a:solidFill>
                <a:latin typeface="Bebas Neue" pitchFamily="34" charset="0"/>
              </a:defRPr>
            </a:lvl5pPr>
            <a:lvl6pPr marL="457200" algn="l" rtl="0" fontAlgn="base">
              <a:spcBef>
                <a:spcPct val="0"/>
              </a:spcBef>
              <a:spcAft>
                <a:spcPct val="0"/>
              </a:spcAft>
              <a:defRPr sz="3600">
                <a:solidFill>
                  <a:srgbClr val="264676"/>
                </a:solidFill>
                <a:latin typeface="Bebas Neue" pitchFamily="34" charset="0"/>
              </a:defRPr>
            </a:lvl6pPr>
            <a:lvl7pPr marL="914400" algn="l" rtl="0" fontAlgn="base">
              <a:spcBef>
                <a:spcPct val="0"/>
              </a:spcBef>
              <a:spcAft>
                <a:spcPct val="0"/>
              </a:spcAft>
              <a:defRPr sz="3600">
                <a:solidFill>
                  <a:srgbClr val="264676"/>
                </a:solidFill>
                <a:latin typeface="Bebas Neue" pitchFamily="34" charset="0"/>
              </a:defRPr>
            </a:lvl7pPr>
            <a:lvl8pPr marL="1371600" algn="l" rtl="0" fontAlgn="base">
              <a:spcBef>
                <a:spcPct val="0"/>
              </a:spcBef>
              <a:spcAft>
                <a:spcPct val="0"/>
              </a:spcAft>
              <a:defRPr sz="3600">
                <a:solidFill>
                  <a:srgbClr val="264676"/>
                </a:solidFill>
                <a:latin typeface="Bebas Neue" pitchFamily="34" charset="0"/>
              </a:defRPr>
            </a:lvl8pPr>
            <a:lvl9pPr marL="1828800" algn="l" rtl="0" fontAlgn="base">
              <a:spcBef>
                <a:spcPct val="0"/>
              </a:spcBef>
              <a:spcAft>
                <a:spcPct val="0"/>
              </a:spcAft>
              <a:defRPr sz="3600">
                <a:solidFill>
                  <a:srgbClr val="264676"/>
                </a:solidFill>
                <a:latin typeface="Bebas Neue" pitchFamily="34" charset="0"/>
              </a:defRPr>
            </a:lvl9pPr>
          </a:lstStyle>
          <a:p>
            <a:r>
              <a:rPr lang="en-US" dirty="0">
                <a:solidFill>
                  <a:schemeClr val="tx1">
                    <a:lumMod val="65000"/>
                    <a:lumOff val="35000"/>
                  </a:schemeClr>
                </a:solidFill>
                <a:latin typeface="Century Gothic" panose="020B0502020202020204" pitchFamily="34" charset="0"/>
              </a:rPr>
              <a:t>2017-18 Annual Report</a:t>
            </a:r>
          </a:p>
        </p:txBody>
      </p:sp>
    </p:spTree>
    <p:extLst>
      <p:ext uri="{BB962C8B-B14F-4D97-AF65-F5344CB8AC3E}">
        <p14:creationId xmlns:p14="http://schemas.microsoft.com/office/powerpoint/2010/main" val="1758005169"/>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1000"/>
                                        <p:tgtEl>
                                          <p:spTgt spid="2">
                                            <p:txEl>
                                              <p:pRg st="0" end="0"/>
                                            </p:txEl>
                                          </p:spTgt>
                                        </p:tgtEl>
                                      </p:cBhvr>
                                    </p:animEffect>
                                    <p:anim calcmode="lin" valueType="num">
                                      <p:cBhvr>
                                        <p:cTn id="8"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Effect transition="in" filter="fade">
                                      <p:cBhvr>
                                        <p:cTn id="14" dur="1000"/>
                                        <p:tgtEl>
                                          <p:spTgt spid="2">
                                            <p:txEl>
                                              <p:pRg st="1" end="1"/>
                                            </p:txEl>
                                          </p:spTgt>
                                        </p:tgtEl>
                                      </p:cBhvr>
                                    </p:animEffect>
                                    <p:anim calcmode="lin" valueType="num">
                                      <p:cBhvr>
                                        <p:cTn id="15" dur="1000" fill="hold"/>
                                        <p:tgtEl>
                                          <p:spTgt spid="2">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
                                            <p:txEl>
                                              <p:pRg st="2" end="2"/>
                                            </p:txEl>
                                          </p:spTgt>
                                        </p:tgtEl>
                                        <p:attrNameLst>
                                          <p:attrName>style.visibility</p:attrName>
                                        </p:attrNameLst>
                                      </p:cBhvr>
                                      <p:to>
                                        <p:strVal val="visible"/>
                                      </p:to>
                                    </p:set>
                                    <p:animEffect transition="in" filter="fade">
                                      <p:cBhvr>
                                        <p:cTn id="21" dur="1000"/>
                                        <p:tgtEl>
                                          <p:spTgt spid="2">
                                            <p:txEl>
                                              <p:pRg st="2" end="2"/>
                                            </p:txEl>
                                          </p:spTgt>
                                        </p:tgtEl>
                                      </p:cBhvr>
                                    </p:animEffect>
                                    <p:anim calcmode="lin" valueType="num">
                                      <p:cBhvr>
                                        <p:cTn id="22"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Questions?</a:t>
            </a:r>
            <a:endParaRPr lang="en-US" dirty="0"/>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41</a:t>
            </a:fld>
            <a:endParaRPr lang="hu-HU" dirty="0"/>
          </a:p>
        </p:txBody>
      </p:sp>
      <p:pic>
        <p:nvPicPr>
          <p:cNvPr id="1026" name="Picture 2" descr="Image result for ques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844824"/>
            <a:ext cx="5004998" cy="3230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0142618"/>
      </p:ext>
    </p:extLst>
  </p:cSld>
  <p:clrMapOvr>
    <a:masterClrMapping/>
  </p:clrMapOvr>
  <p:transition>
    <p:fade/>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11560" y="1412776"/>
            <a:ext cx="7992888" cy="1134458"/>
          </a:xfrm>
        </p:spPr>
        <p:txBody>
          <a:bodyPr>
            <a:normAutofit/>
          </a:bodyPr>
          <a:lstStyle/>
          <a:p>
            <a:pPr algn="ctr"/>
            <a:r>
              <a:rPr lang="en-US" sz="5400" dirty="0" smtClean="0"/>
              <a:t>Thank you!</a:t>
            </a:r>
            <a:endParaRPr lang="en-US" sz="5400" dirty="0"/>
          </a:p>
        </p:txBody>
      </p:sp>
      <p:sp>
        <p:nvSpPr>
          <p:cNvPr id="4" name="Slide Number Placeholder 3"/>
          <p:cNvSpPr>
            <a:spLocks noGrp="1"/>
          </p:cNvSpPr>
          <p:nvPr>
            <p:ph type="sldNum" sz="quarter" idx="12"/>
          </p:nvPr>
        </p:nvSpPr>
        <p:spPr/>
        <p:txBody>
          <a:bodyPr/>
          <a:lstStyle/>
          <a:p>
            <a:pPr>
              <a:defRPr/>
            </a:pPr>
            <a:fld id="{C88EA8D6-669F-4CB8-BF46-F65FE868643E}" type="slidenum">
              <a:rPr lang="hu-HU" smtClean="0"/>
              <a:pPr>
                <a:defRPr/>
              </a:pPr>
              <a:t>42</a:t>
            </a:fld>
            <a:endParaRPr lang="hu-HU" dirty="0"/>
          </a:p>
        </p:txBody>
      </p:sp>
    </p:spTree>
    <p:extLst>
      <p:ext uri="{BB962C8B-B14F-4D97-AF65-F5344CB8AC3E}">
        <p14:creationId xmlns:p14="http://schemas.microsoft.com/office/powerpoint/2010/main" val="3399378581"/>
      </p:ext>
    </p:extLst>
  </p:cSld>
  <p:clrMapOvr>
    <a:masterClrMapping/>
  </p:clrMapOvr>
  <p:transition>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é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14002</TotalTime>
  <Words>2206</Words>
  <Application>Microsoft Office PowerPoint</Application>
  <PresentationFormat>On-screen Show (4:3)</PresentationFormat>
  <Paragraphs>656</Paragraphs>
  <Slides>42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Bebas Neue</vt:lpstr>
      <vt:lpstr>Calibri</vt:lpstr>
      <vt:lpstr>Calibri Light</vt:lpstr>
      <vt:lpstr>Century Gothic</vt:lpstr>
      <vt:lpstr>Open Sans</vt:lpstr>
      <vt:lpstr>Wingdings</vt:lpstr>
      <vt:lpstr>Office Theme</vt:lpstr>
      <vt:lpstr>2017-2018  Annual Report Public Hearing</vt:lpstr>
      <vt:lpstr>How to Download or View the District’s Annual Report</vt:lpstr>
      <vt:lpstr>Contents of District’s 2017-18 Annual Report (7 sections)</vt:lpstr>
      <vt:lpstr>Why Now?</vt:lpstr>
      <vt:lpstr>Start of Section 1 - TAPR</vt:lpstr>
      <vt:lpstr>1. 2017-18 Texas Academic Performance  Report (TAPR)</vt:lpstr>
      <vt:lpstr>1. 2017-18 TAPR – Two Versions Available</vt:lpstr>
      <vt:lpstr>1. 2017-18 TAPR</vt:lpstr>
      <vt:lpstr>Clint ISD TAPR Cover Page</vt:lpstr>
      <vt:lpstr>Example Campus Cover Page</vt:lpstr>
      <vt:lpstr>1. 2017-18 TAPR</vt:lpstr>
      <vt:lpstr>1. 2017-18 TAPR</vt:lpstr>
      <vt:lpstr>1. 2017-18 TAPR</vt:lpstr>
      <vt:lpstr>1. 2017-18 TAPR</vt:lpstr>
      <vt:lpstr>1. 2017-18 TAPR</vt:lpstr>
      <vt:lpstr>1. 2017-18 TAPR</vt:lpstr>
      <vt:lpstr>1. 2017-18 TAPR</vt:lpstr>
      <vt:lpstr>1. 2017-18 TAPR</vt:lpstr>
      <vt:lpstr>1. 2017-18 TAPR</vt:lpstr>
      <vt:lpstr>1. 2017-18 TAPR</vt:lpstr>
      <vt:lpstr>How To Access the District and Campus TAPR Reports</vt:lpstr>
      <vt:lpstr>End of Section 1 TAPR</vt:lpstr>
      <vt:lpstr>2. PEIMS Financial Standard Reports  (2016-17 Financial Actual Reports)</vt:lpstr>
      <vt:lpstr>End of Section 2 Financial Standard Reports</vt:lpstr>
      <vt:lpstr>3. 2017-18 District Accreditation Status</vt:lpstr>
      <vt:lpstr>End of Section 3 District Accreditation Status</vt:lpstr>
      <vt:lpstr>4. Campus Performance Objectives</vt:lpstr>
      <vt:lpstr>End of Section 4 Campus Performance Objectives</vt:lpstr>
      <vt:lpstr>5. Report on Violent or Criminal Incidents</vt:lpstr>
      <vt:lpstr>PowerPoint Presentation</vt:lpstr>
      <vt:lpstr>School Violence Prevention</vt:lpstr>
      <vt:lpstr>End of Section 5 Report on Violent or Criminal Incidents</vt:lpstr>
      <vt:lpstr>6. Student Performance in Postsecondary  Institutions</vt:lpstr>
      <vt:lpstr>PowerPoint Presentation</vt:lpstr>
      <vt:lpstr>PowerPoint Presentation</vt:lpstr>
      <vt:lpstr>PowerPoint Presentation</vt:lpstr>
      <vt:lpstr>End of Section 6 Student Performance in Postsecondary Institutions</vt:lpstr>
      <vt:lpstr>7. TAPR Glossary</vt:lpstr>
      <vt:lpstr>End of Section 7 TAPR Glossary</vt:lpstr>
      <vt:lpstr>Resources and Availability of Annual Report</vt:lpstr>
      <vt:lpstr>Questions?</vt:lpstr>
      <vt:lpstr>Thank you!</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dc:title>
  <dc:creator>Cline, Jessie</dc:creator>
  <cp:lastModifiedBy>Jessie Cline</cp:lastModifiedBy>
  <cp:revision>356</cp:revision>
  <dcterms:created xsi:type="dcterms:W3CDTF">2013-03-11T13:18:39Z</dcterms:created>
  <dcterms:modified xsi:type="dcterms:W3CDTF">2019-02-19T23:59:04Z</dcterms:modified>
</cp:coreProperties>
</file>