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5" r:id="rId1"/>
  </p:sldMasterIdLst>
  <p:notesMasterIdLst>
    <p:notesMasterId r:id="rId44"/>
  </p:notesMasterIdLst>
  <p:handoutMasterIdLst>
    <p:handoutMasterId r:id="rId45"/>
  </p:handoutMasterIdLst>
  <p:sldIdLst>
    <p:sldId id="323" r:id="rId2"/>
    <p:sldId id="292" r:id="rId3"/>
    <p:sldId id="349" r:id="rId4"/>
    <p:sldId id="326" r:id="rId5"/>
    <p:sldId id="335" r:id="rId6"/>
    <p:sldId id="294" r:id="rId7"/>
    <p:sldId id="325" r:id="rId8"/>
    <p:sldId id="322" r:id="rId9"/>
    <p:sldId id="324" r:id="rId10"/>
    <p:sldId id="350" r:id="rId11"/>
    <p:sldId id="293" r:id="rId12"/>
    <p:sldId id="328" r:id="rId13"/>
    <p:sldId id="319" r:id="rId14"/>
    <p:sldId id="329" r:id="rId15"/>
    <p:sldId id="320" r:id="rId16"/>
    <p:sldId id="330" r:id="rId17"/>
    <p:sldId id="331" r:id="rId18"/>
    <p:sldId id="321" r:id="rId19"/>
    <p:sldId id="332" r:id="rId20"/>
    <p:sldId id="333" r:id="rId21"/>
    <p:sldId id="327" r:id="rId22"/>
    <p:sldId id="334" r:id="rId23"/>
    <p:sldId id="310" r:id="rId24"/>
    <p:sldId id="337" r:id="rId25"/>
    <p:sldId id="311" r:id="rId26"/>
    <p:sldId id="338" r:id="rId27"/>
    <p:sldId id="317" r:id="rId28"/>
    <p:sldId id="339" r:id="rId29"/>
    <p:sldId id="312" r:id="rId30"/>
    <p:sldId id="342" r:id="rId31"/>
    <p:sldId id="344" r:id="rId32"/>
    <p:sldId id="340" r:id="rId33"/>
    <p:sldId id="313" r:id="rId34"/>
    <p:sldId id="343" r:id="rId35"/>
    <p:sldId id="345" r:id="rId36"/>
    <p:sldId id="346" r:id="rId37"/>
    <p:sldId id="341" r:id="rId38"/>
    <p:sldId id="318" r:id="rId39"/>
    <p:sldId id="347" r:id="rId40"/>
    <p:sldId id="314" r:id="rId41"/>
    <p:sldId id="351" r:id="rId42"/>
    <p:sldId id="352" r:id="rId43"/>
  </p:sldIdLst>
  <p:sldSz cx="9144000" cy="6858000" type="screen4x3"/>
  <p:notesSz cx="6858000" cy="9144000"/>
  <p:custDataLst>
    <p:tags r:id="rId46"/>
  </p:custDataLst>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D21"/>
    <a:srgbClr val="5D5D5D"/>
    <a:srgbClr val="1A2754"/>
    <a:srgbClr val="ECD861"/>
    <a:srgbClr val="FFFF66"/>
    <a:srgbClr val="86C440"/>
    <a:srgbClr val="FF6600"/>
    <a:srgbClr val="C5E3A5"/>
    <a:srgbClr val="294356"/>
    <a:srgbClr val="4269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éma alapján készült stílus 2 – 1. jelölőszín">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Világos stílus 3 – 1. jelölőszín">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33" autoAdjust="0"/>
    <p:restoredTop sz="95360" autoAdjust="0"/>
  </p:normalViewPr>
  <p:slideViewPr>
    <p:cSldViewPr>
      <p:cViewPr>
        <p:scale>
          <a:sx n="110" d="100"/>
          <a:sy n="110" d="100"/>
        </p:scale>
        <p:origin x="984" y="96"/>
      </p:cViewPr>
      <p:guideLst>
        <p:guide orient="horz" pos="2160"/>
        <p:guide pos="2880"/>
      </p:guideLst>
    </p:cSldViewPr>
  </p:slideViewPr>
  <p:outlineViewPr>
    <p:cViewPr>
      <p:scale>
        <a:sx n="33" d="100"/>
        <a:sy n="33" d="100"/>
      </p:scale>
      <p:origin x="0" y="-9423"/>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3291"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https://clintnet-my.sharepoint.com/personal/jessie_cline_clint_net/Documents/Accountability%20-%20JC/2019-2020/TAPR/TX%20Higher%20Educ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Clint High School</a:t>
            </a:r>
          </a:p>
          <a:p>
            <a:pPr>
              <a:defRPr sz="9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2016-2017 High School Graduates' Enrollment in Texas Public Higher Education</a:t>
            </a:r>
          </a:p>
        </c:rich>
      </c:tx>
      <c:layout/>
      <c:overlay val="0"/>
      <c:spPr>
        <a:noFill/>
        <a:ln>
          <a:noFill/>
        </a:ln>
        <a:effectLst/>
      </c:spPr>
    </c:title>
    <c:autoTitleDeleted val="0"/>
    <c:plotArea>
      <c:layout/>
      <c:pieChart>
        <c:varyColors val="1"/>
        <c:ser>
          <c:idx val="0"/>
          <c:order val="0"/>
          <c:spPr>
            <a:solidFill>
              <a:srgbClr val="5B9BD5"/>
            </a:solidFill>
            <a:ln w="12700">
              <a:solidFill>
                <a:sysClr val="windowText" lastClr="000000"/>
              </a:solidFill>
              <a:prstDash val="solid"/>
            </a:ln>
          </c:spPr>
          <c:dPt>
            <c:idx val="0"/>
            <c:bubble3D val="0"/>
            <c:extLst>
              <c:ext xmlns:c16="http://schemas.microsoft.com/office/drawing/2014/chart" uri="{C3380CC4-5D6E-409C-BE32-E72D297353CC}">
                <c16:uniqueId val="{00000000-D224-4E7A-8125-98BF64B6F9CC}"/>
              </c:ext>
            </c:extLst>
          </c:dPt>
          <c:dPt>
            <c:idx val="1"/>
            <c:bubble3D val="0"/>
            <c:spPr>
              <a:solidFill>
                <a:srgbClr val="ED7D31"/>
              </a:solidFill>
              <a:ln w="12700">
                <a:solidFill>
                  <a:sysClr val="windowText" lastClr="000000"/>
                </a:solidFill>
                <a:prstDash val="solid"/>
              </a:ln>
            </c:spPr>
            <c:extLst>
              <c:ext xmlns:c16="http://schemas.microsoft.com/office/drawing/2014/chart" uri="{C3380CC4-5D6E-409C-BE32-E72D297353CC}">
                <c16:uniqueId val="{00000002-D224-4E7A-8125-98BF64B6F9CC}"/>
              </c:ext>
            </c:extLst>
          </c:dPt>
          <c:dPt>
            <c:idx val="2"/>
            <c:bubble3D val="0"/>
            <c:spPr>
              <a:solidFill>
                <a:srgbClr val="A5A5A5"/>
              </a:solidFill>
              <a:ln w="12700">
                <a:solidFill>
                  <a:sysClr val="windowText" lastClr="000000"/>
                </a:solidFill>
                <a:prstDash val="solid"/>
              </a:ln>
            </c:spPr>
            <c:extLst>
              <c:ext xmlns:c16="http://schemas.microsoft.com/office/drawing/2014/chart" uri="{C3380CC4-5D6E-409C-BE32-E72D297353CC}">
                <c16:uniqueId val="{00000004-D224-4E7A-8125-98BF64B6F9CC}"/>
              </c:ext>
            </c:extLst>
          </c:dPt>
          <c:dPt>
            <c:idx val="3"/>
            <c:bubble3D val="0"/>
            <c:spPr>
              <a:solidFill>
                <a:srgbClr val="FFC000"/>
              </a:solidFill>
              <a:ln w="12700">
                <a:solidFill>
                  <a:sysClr val="windowText" lastClr="000000"/>
                </a:solidFill>
                <a:prstDash val="solid"/>
              </a:ln>
            </c:spPr>
            <c:extLst>
              <c:ext xmlns:c16="http://schemas.microsoft.com/office/drawing/2014/chart" uri="{C3380CC4-5D6E-409C-BE32-E72D297353CC}">
                <c16:uniqueId val="{00000006-D224-4E7A-8125-98BF64B6F9CC}"/>
              </c:ext>
            </c:extLst>
          </c:dPt>
          <c:dPt>
            <c:idx val="4"/>
            <c:bubble3D val="0"/>
            <c:spPr>
              <a:solidFill>
                <a:srgbClr val="4472C4"/>
              </a:solidFill>
              <a:ln w="12700">
                <a:solidFill>
                  <a:sysClr val="windowText" lastClr="000000"/>
                </a:solidFill>
                <a:prstDash val="solid"/>
              </a:ln>
            </c:spPr>
            <c:extLst>
              <c:ext xmlns:c16="http://schemas.microsoft.com/office/drawing/2014/chart" uri="{C3380CC4-5D6E-409C-BE32-E72D297353CC}">
                <c16:uniqueId val="{00000008-D224-4E7A-8125-98BF64B6F9CC}"/>
              </c:ext>
            </c:extLst>
          </c:dPt>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showLegendKey val="0"/>
            <c:showVal val="0"/>
            <c:showCatName val="1"/>
            <c:showSerName val="0"/>
            <c:showPercent val="1"/>
            <c:showBubbleSize val="0"/>
            <c:showLeaderLines val="1"/>
            <c:leaderLines>
              <c:spPr>
                <a:ln w="3175">
                  <a:solidFill>
                    <a:srgbClr val="969696"/>
                  </a:solidFill>
                  <a:prstDash val="solid"/>
                </a:ln>
              </c:spPr>
            </c:leaderLines>
            <c:extLst>
              <c:ext xmlns:c15="http://schemas.microsoft.com/office/drawing/2012/chart" uri="{CE6537A1-D6FC-4f65-9D91-7224C49458BB}">
                <c15:layout/>
              </c:ext>
            </c:extLst>
          </c:dLbls>
          <c:cat>
            <c:strRef>
              <c:f>'[TX Higher Education.xlsx]Sheet1'!$B$2:$B$6</c:f>
              <c:strCache>
                <c:ptCount val="5"/>
                <c:pt idx="0">
                  <c:v>Four-Year Public University</c:v>
                </c:pt>
                <c:pt idx="1">
                  <c:v>Two-Year Public Colleges</c:v>
                </c:pt>
                <c:pt idx="2">
                  <c:v>Independent Colleges &amp; Universities</c:v>
                </c:pt>
                <c:pt idx="3">
                  <c:v>Not Trackable</c:v>
                </c:pt>
                <c:pt idx="4">
                  <c:v>Not Found</c:v>
                </c:pt>
              </c:strCache>
            </c:strRef>
          </c:cat>
          <c:val>
            <c:numRef>
              <c:f>'[TX Higher Education.xlsx]Sheet1'!$C$2:$C$6</c:f>
              <c:numCache>
                <c:formatCode>General</c:formatCode>
                <c:ptCount val="5"/>
                <c:pt idx="0">
                  <c:v>33</c:v>
                </c:pt>
                <c:pt idx="1">
                  <c:v>41</c:v>
                </c:pt>
                <c:pt idx="2">
                  <c:v>3</c:v>
                </c:pt>
                <c:pt idx="3">
                  <c:v>7</c:v>
                </c:pt>
                <c:pt idx="4">
                  <c:v>61</c:v>
                </c:pt>
              </c:numCache>
            </c:numRef>
          </c:val>
          <c:extLst>
            <c:ext xmlns:c16="http://schemas.microsoft.com/office/drawing/2014/chart" uri="{C3380CC4-5D6E-409C-BE32-E72D297353CC}">
              <c16:uniqueId val="{00000009-D224-4E7A-8125-98BF64B6F9CC}"/>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chemeClr val="bg1">
        <a:lumMod val="85000"/>
      </a:schemeClr>
    </a:solidFill>
    <a:ln w="3175">
      <a:solidFill>
        <a:srgbClr val="C0C0C0"/>
      </a:solidFill>
      <a:prstDash val="solid"/>
    </a:ln>
  </c:spPr>
  <c:txPr>
    <a:bodyPr/>
    <a:lstStyle/>
    <a:p>
      <a:pPr>
        <a:defRPr sz="9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Mountain View High School</a:t>
            </a:r>
          </a:p>
          <a:p>
            <a:pPr>
              <a:defRPr sz="9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2016-2017 High School Graduates' Enrollment in Texas Public Higher Education</a:t>
            </a:r>
          </a:p>
        </c:rich>
      </c:tx>
      <c:layout/>
      <c:overlay val="0"/>
      <c:spPr>
        <a:noFill/>
        <a:ln>
          <a:noFill/>
        </a:ln>
        <a:effectLst/>
      </c:spPr>
    </c:title>
    <c:autoTitleDeleted val="0"/>
    <c:plotArea>
      <c:layout/>
      <c:pieChart>
        <c:varyColors val="1"/>
        <c:ser>
          <c:idx val="0"/>
          <c:order val="0"/>
          <c:spPr>
            <a:solidFill>
              <a:srgbClr val="5B9BD5"/>
            </a:solidFill>
            <a:ln w="12700">
              <a:solidFill>
                <a:sysClr val="windowText" lastClr="000000"/>
              </a:solidFill>
              <a:prstDash val="solid"/>
            </a:ln>
          </c:spPr>
          <c:dPt>
            <c:idx val="0"/>
            <c:bubble3D val="0"/>
            <c:extLst>
              <c:ext xmlns:c16="http://schemas.microsoft.com/office/drawing/2014/chart" uri="{C3380CC4-5D6E-409C-BE32-E72D297353CC}">
                <c16:uniqueId val="{00000000-33C4-4716-824B-B6CD12B25300}"/>
              </c:ext>
            </c:extLst>
          </c:dPt>
          <c:dPt>
            <c:idx val="1"/>
            <c:bubble3D val="0"/>
            <c:spPr>
              <a:solidFill>
                <a:srgbClr val="ED7D31"/>
              </a:solidFill>
              <a:ln w="12700">
                <a:solidFill>
                  <a:sysClr val="windowText" lastClr="000000"/>
                </a:solidFill>
                <a:prstDash val="solid"/>
              </a:ln>
            </c:spPr>
            <c:extLst>
              <c:ext xmlns:c16="http://schemas.microsoft.com/office/drawing/2014/chart" uri="{C3380CC4-5D6E-409C-BE32-E72D297353CC}">
                <c16:uniqueId val="{00000002-33C4-4716-824B-B6CD12B25300}"/>
              </c:ext>
            </c:extLst>
          </c:dPt>
          <c:dPt>
            <c:idx val="2"/>
            <c:bubble3D val="0"/>
            <c:spPr>
              <a:solidFill>
                <a:srgbClr val="A5A5A5"/>
              </a:solidFill>
              <a:ln w="12700">
                <a:solidFill>
                  <a:sysClr val="windowText" lastClr="000000"/>
                </a:solidFill>
                <a:prstDash val="solid"/>
              </a:ln>
            </c:spPr>
            <c:extLst>
              <c:ext xmlns:c16="http://schemas.microsoft.com/office/drawing/2014/chart" uri="{C3380CC4-5D6E-409C-BE32-E72D297353CC}">
                <c16:uniqueId val="{00000004-33C4-4716-824B-B6CD12B25300}"/>
              </c:ext>
            </c:extLst>
          </c:dPt>
          <c:dPt>
            <c:idx val="3"/>
            <c:bubble3D val="0"/>
            <c:spPr>
              <a:solidFill>
                <a:srgbClr val="FFC000"/>
              </a:solidFill>
              <a:ln w="12700">
                <a:solidFill>
                  <a:sysClr val="windowText" lastClr="000000"/>
                </a:solidFill>
                <a:prstDash val="solid"/>
              </a:ln>
            </c:spPr>
            <c:extLst>
              <c:ext xmlns:c16="http://schemas.microsoft.com/office/drawing/2014/chart" uri="{C3380CC4-5D6E-409C-BE32-E72D297353CC}">
                <c16:uniqueId val="{00000006-33C4-4716-824B-B6CD12B25300}"/>
              </c:ext>
            </c:extLst>
          </c:dPt>
          <c:dPt>
            <c:idx val="4"/>
            <c:bubble3D val="0"/>
            <c:spPr>
              <a:solidFill>
                <a:srgbClr val="4472C4"/>
              </a:solidFill>
              <a:ln w="12700">
                <a:solidFill>
                  <a:sysClr val="windowText" lastClr="000000"/>
                </a:solidFill>
                <a:prstDash val="solid"/>
              </a:ln>
            </c:spPr>
            <c:extLst>
              <c:ext xmlns:c16="http://schemas.microsoft.com/office/drawing/2014/chart" uri="{C3380CC4-5D6E-409C-BE32-E72D297353CC}">
                <c16:uniqueId val="{00000008-33C4-4716-824B-B6CD12B25300}"/>
              </c:ext>
            </c:extLst>
          </c:dPt>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showLegendKey val="0"/>
            <c:showVal val="0"/>
            <c:showCatName val="1"/>
            <c:showSerName val="0"/>
            <c:showPercent val="1"/>
            <c:showBubbleSize val="0"/>
            <c:showLeaderLines val="1"/>
            <c:leaderLines>
              <c:spPr>
                <a:ln w="3175">
                  <a:solidFill>
                    <a:srgbClr val="969696"/>
                  </a:solidFill>
                  <a:prstDash val="solid"/>
                </a:ln>
              </c:spPr>
            </c:leaderLines>
            <c:extLst>
              <c:ext xmlns:c15="http://schemas.microsoft.com/office/drawing/2012/chart" uri="{CE6537A1-D6FC-4f65-9D91-7224C49458BB}">
                <c15:layout/>
              </c:ext>
            </c:extLst>
          </c:dLbls>
          <c:cat>
            <c:strRef>
              <c:f>'[TX Higher Education.xlsx]Sheet1'!$B$8:$B$12</c:f>
              <c:strCache>
                <c:ptCount val="5"/>
                <c:pt idx="0">
                  <c:v>Four-Year Public University</c:v>
                </c:pt>
                <c:pt idx="1">
                  <c:v>Two-Year Public Colleges</c:v>
                </c:pt>
                <c:pt idx="2">
                  <c:v>Independent Colleges &amp; Universities</c:v>
                </c:pt>
                <c:pt idx="3">
                  <c:v>Not Trackable</c:v>
                </c:pt>
                <c:pt idx="4">
                  <c:v>Not Found</c:v>
                </c:pt>
              </c:strCache>
            </c:strRef>
          </c:cat>
          <c:val>
            <c:numRef>
              <c:f>'[TX Higher Education.xlsx]Sheet1'!$C$8:$C$12</c:f>
              <c:numCache>
                <c:formatCode>General</c:formatCode>
                <c:ptCount val="5"/>
                <c:pt idx="0">
                  <c:v>43</c:v>
                </c:pt>
                <c:pt idx="1">
                  <c:v>52</c:v>
                </c:pt>
                <c:pt idx="2">
                  <c:v>1</c:v>
                </c:pt>
                <c:pt idx="3">
                  <c:v>9</c:v>
                </c:pt>
                <c:pt idx="4">
                  <c:v>76</c:v>
                </c:pt>
              </c:numCache>
            </c:numRef>
          </c:val>
          <c:extLst>
            <c:ext xmlns:c16="http://schemas.microsoft.com/office/drawing/2014/chart" uri="{C3380CC4-5D6E-409C-BE32-E72D297353CC}">
              <c16:uniqueId val="{00000009-33C4-4716-824B-B6CD12B25300}"/>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chemeClr val="bg1">
        <a:lumMod val="85000"/>
      </a:schemeClr>
    </a:solidFill>
    <a:ln w="3175">
      <a:solidFill>
        <a:srgbClr val="C0C0C0"/>
      </a:solidFill>
      <a:prstDash val="solid"/>
    </a:ln>
  </c:spPr>
  <c:txPr>
    <a:bodyPr/>
    <a:lstStyle/>
    <a:p>
      <a:pPr>
        <a:defRPr sz="9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Horizon High School</a:t>
            </a:r>
          </a:p>
          <a:p>
            <a:pPr>
              <a:defRPr sz="9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2016-2017 High School Graduates' Enrollment in Texas Public Higher Education</a:t>
            </a:r>
          </a:p>
        </c:rich>
      </c:tx>
      <c:layout/>
      <c:overlay val="0"/>
      <c:spPr>
        <a:noFill/>
        <a:ln>
          <a:noFill/>
        </a:ln>
        <a:effectLst/>
      </c:spPr>
    </c:title>
    <c:autoTitleDeleted val="0"/>
    <c:plotArea>
      <c:layout/>
      <c:pieChart>
        <c:varyColors val="1"/>
        <c:ser>
          <c:idx val="0"/>
          <c:order val="0"/>
          <c:spPr>
            <a:solidFill>
              <a:srgbClr val="5B9BD5"/>
            </a:solidFill>
            <a:ln w="12700">
              <a:solidFill>
                <a:sysClr val="windowText" lastClr="000000"/>
              </a:solidFill>
              <a:prstDash val="solid"/>
            </a:ln>
          </c:spPr>
          <c:dPt>
            <c:idx val="0"/>
            <c:bubble3D val="0"/>
            <c:extLst>
              <c:ext xmlns:c16="http://schemas.microsoft.com/office/drawing/2014/chart" uri="{C3380CC4-5D6E-409C-BE32-E72D297353CC}">
                <c16:uniqueId val="{00000000-A360-4C86-9A05-12B6ADEFAA58}"/>
              </c:ext>
            </c:extLst>
          </c:dPt>
          <c:dPt>
            <c:idx val="1"/>
            <c:bubble3D val="0"/>
            <c:spPr>
              <a:solidFill>
                <a:srgbClr val="ED7D31"/>
              </a:solidFill>
              <a:ln w="12700">
                <a:solidFill>
                  <a:sysClr val="windowText" lastClr="000000"/>
                </a:solidFill>
                <a:prstDash val="solid"/>
              </a:ln>
            </c:spPr>
            <c:extLst>
              <c:ext xmlns:c16="http://schemas.microsoft.com/office/drawing/2014/chart" uri="{C3380CC4-5D6E-409C-BE32-E72D297353CC}">
                <c16:uniqueId val="{00000002-A360-4C86-9A05-12B6ADEFAA58}"/>
              </c:ext>
            </c:extLst>
          </c:dPt>
          <c:dPt>
            <c:idx val="2"/>
            <c:bubble3D val="0"/>
            <c:spPr>
              <a:solidFill>
                <a:srgbClr val="A5A5A5"/>
              </a:solidFill>
              <a:ln w="12700">
                <a:solidFill>
                  <a:sysClr val="windowText" lastClr="000000"/>
                </a:solidFill>
                <a:prstDash val="solid"/>
              </a:ln>
            </c:spPr>
            <c:extLst>
              <c:ext xmlns:c16="http://schemas.microsoft.com/office/drawing/2014/chart" uri="{C3380CC4-5D6E-409C-BE32-E72D297353CC}">
                <c16:uniqueId val="{00000004-A360-4C86-9A05-12B6ADEFAA58}"/>
              </c:ext>
            </c:extLst>
          </c:dPt>
          <c:dPt>
            <c:idx val="3"/>
            <c:bubble3D val="0"/>
            <c:spPr>
              <a:solidFill>
                <a:srgbClr val="FFC000"/>
              </a:solidFill>
              <a:ln w="12700">
                <a:solidFill>
                  <a:sysClr val="windowText" lastClr="000000"/>
                </a:solidFill>
                <a:prstDash val="solid"/>
              </a:ln>
            </c:spPr>
            <c:extLst>
              <c:ext xmlns:c16="http://schemas.microsoft.com/office/drawing/2014/chart" uri="{C3380CC4-5D6E-409C-BE32-E72D297353CC}">
                <c16:uniqueId val="{00000006-A360-4C86-9A05-12B6ADEFAA58}"/>
              </c:ext>
            </c:extLst>
          </c:dPt>
          <c:dPt>
            <c:idx val="4"/>
            <c:bubble3D val="0"/>
            <c:spPr>
              <a:solidFill>
                <a:srgbClr val="4472C4"/>
              </a:solidFill>
              <a:ln w="12700">
                <a:solidFill>
                  <a:sysClr val="windowText" lastClr="000000"/>
                </a:solidFill>
                <a:prstDash val="solid"/>
              </a:ln>
            </c:spPr>
            <c:extLst>
              <c:ext xmlns:c16="http://schemas.microsoft.com/office/drawing/2014/chart" uri="{C3380CC4-5D6E-409C-BE32-E72D297353CC}">
                <c16:uniqueId val="{00000008-A360-4C86-9A05-12B6ADEFAA58}"/>
              </c:ext>
            </c:extLst>
          </c:dPt>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showLegendKey val="0"/>
            <c:showVal val="0"/>
            <c:showCatName val="1"/>
            <c:showSerName val="0"/>
            <c:showPercent val="1"/>
            <c:showBubbleSize val="0"/>
            <c:showLeaderLines val="1"/>
            <c:leaderLines>
              <c:spPr>
                <a:ln w="3175">
                  <a:solidFill>
                    <a:srgbClr val="969696"/>
                  </a:solidFill>
                  <a:prstDash val="solid"/>
                </a:ln>
              </c:spPr>
            </c:leaderLines>
            <c:extLst>
              <c:ext xmlns:c15="http://schemas.microsoft.com/office/drawing/2012/chart" uri="{CE6537A1-D6FC-4f65-9D91-7224C49458BB}">
                <c15:layout/>
              </c:ext>
            </c:extLst>
          </c:dLbls>
          <c:cat>
            <c:strRef>
              <c:f>'[TX Higher Education.xlsx]Sheet1'!$B$14:$B$18</c:f>
              <c:strCache>
                <c:ptCount val="5"/>
                <c:pt idx="0">
                  <c:v>Four-Year Public University</c:v>
                </c:pt>
                <c:pt idx="1">
                  <c:v>Two-Year Public Colleges</c:v>
                </c:pt>
                <c:pt idx="2">
                  <c:v>Independent Colleges &amp; Universities</c:v>
                </c:pt>
                <c:pt idx="3">
                  <c:v>Not Trackable</c:v>
                </c:pt>
                <c:pt idx="4">
                  <c:v>Not Found</c:v>
                </c:pt>
              </c:strCache>
            </c:strRef>
          </c:cat>
          <c:val>
            <c:numRef>
              <c:f>'[TX Higher Education.xlsx]Sheet1'!$C$14:$C$18</c:f>
              <c:numCache>
                <c:formatCode>General</c:formatCode>
                <c:ptCount val="5"/>
                <c:pt idx="0">
                  <c:v>53</c:v>
                </c:pt>
                <c:pt idx="1">
                  <c:v>155</c:v>
                </c:pt>
                <c:pt idx="2">
                  <c:v>0</c:v>
                </c:pt>
                <c:pt idx="3">
                  <c:v>21</c:v>
                </c:pt>
                <c:pt idx="4">
                  <c:v>131</c:v>
                </c:pt>
              </c:numCache>
            </c:numRef>
          </c:val>
          <c:extLst>
            <c:ext xmlns:c16="http://schemas.microsoft.com/office/drawing/2014/chart" uri="{C3380CC4-5D6E-409C-BE32-E72D297353CC}">
              <c16:uniqueId val="{00000009-A360-4C86-9A05-12B6ADEFAA58}"/>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chemeClr val="bg1">
        <a:lumMod val="85000"/>
      </a:schemeClr>
    </a:solidFill>
    <a:ln w="3175">
      <a:solidFill>
        <a:srgbClr val="C0C0C0"/>
      </a:solidFill>
      <a:prstDash val="solid"/>
    </a:ln>
  </c:spPr>
  <c:txPr>
    <a:bodyPr/>
    <a:lstStyle/>
    <a:p>
      <a:pPr>
        <a:defRPr sz="9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Clint ISD Early College Academy</a:t>
            </a:r>
          </a:p>
          <a:p>
            <a:pPr>
              <a:defRPr sz="9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2016-2017 High School Graduates' Enrollment in Texas Public Higher Education</a:t>
            </a:r>
          </a:p>
        </c:rich>
      </c:tx>
      <c:layout/>
      <c:overlay val="0"/>
      <c:spPr>
        <a:noFill/>
        <a:ln>
          <a:noFill/>
        </a:ln>
        <a:effectLst/>
      </c:spPr>
    </c:title>
    <c:autoTitleDeleted val="0"/>
    <c:plotArea>
      <c:layout/>
      <c:pieChart>
        <c:varyColors val="1"/>
        <c:ser>
          <c:idx val="0"/>
          <c:order val="0"/>
          <c:spPr>
            <a:solidFill>
              <a:srgbClr val="5B9BD5"/>
            </a:solidFill>
            <a:ln w="12700">
              <a:solidFill>
                <a:sysClr val="windowText" lastClr="000000"/>
              </a:solidFill>
              <a:prstDash val="solid"/>
            </a:ln>
          </c:spPr>
          <c:dPt>
            <c:idx val="0"/>
            <c:bubble3D val="0"/>
            <c:extLst>
              <c:ext xmlns:c16="http://schemas.microsoft.com/office/drawing/2014/chart" uri="{C3380CC4-5D6E-409C-BE32-E72D297353CC}">
                <c16:uniqueId val="{00000000-204D-4C87-9D6F-9E9F5C14BDB4}"/>
              </c:ext>
            </c:extLst>
          </c:dPt>
          <c:dPt>
            <c:idx val="1"/>
            <c:bubble3D val="0"/>
            <c:spPr>
              <a:solidFill>
                <a:srgbClr val="ED7D31"/>
              </a:solidFill>
              <a:ln w="12700">
                <a:solidFill>
                  <a:sysClr val="windowText" lastClr="000000"/>
                </a:solidFill>
                <a:prstDash val="solid"/>
              </a:ln>
            </c:spPr>
            <c:extLst>
              <c:ext xmlns:c16="http://schemas.microsoft.com/office/drawing/2014/chart" uri="{C3380CC4-5D6E-409C-BE32-E72D297353CC}">
                <c16:uniqueId val="{00000002-204D-4C87-9D6F-9E9F5C14BDB4}"/>
              </c:ext>
            </c:extLst>
          </c:dPt>
          <c:dPt>
            <c:idx val="2"/>
            <c:bubble3D val="0"/>
            <c:spPr>
              <a:solidFill>
                <a:srgbClr val="A5A5A5"/>
              </a:solidFill>
              <a:ln w="12700">
                <a:solidFill>
                  <a:sysClr val="windowText" lastClr="000000"/>
                </a:solidFill>
                <a:prstDash val="solid"/>
              </a:ln>
            </c:spPr>
            <c:extLst>
              <c:ext xmlns:c16="http://schemas.microsoft.com/office/drawing/2014/chart" uri="{C3380CC4-5D6E-409C-BE32-E72D297353CC}">
                <c16:uniqueId val="{00000004-204D-4C87-9D6F-9E9F5C14BDB4}"/>
              </c:ext>
            </c:extLst>
          </c:dPt>
          <c:dPt>
            <c:idx val="3"/>
            <c:bubble3D val="0"/>
            <c:spPr>
              <a:solidFill>
                <a:srgbClr val="FFC000"/>
              </a:solidFill>
              <a:ln w="12700">
                <a:solidFill>
                  <a:sysClr val="windowText" lastClr="000000"/>
                </a:solidFill>
                <a:prstDash val="solid"/>
              </a:ln>
            </c:spPr>
            <c:extLst>
              <c:ext xmlns:c16="http://schemas.microsoft.com/office/drawing/2014/chart" uri="{C3380CC4-5D6E-409C-BE32-E72D297353CC}">
                <c16:uniqueId val="{00000006-204D-4C87-9D6F-9E9F5C14BDB4}"/>
              </c:ext>
            </c:extLst>
          </c:dPt>
          <c:dPt>
            <c:idx val="4"/>
            <c:bubble3D val="0"/>
            <c:spPr>
              <a:solidFill>
                <a:srgbClr val="4472C4"/>
              </a:solidFill>
              <a:ln w="12700">
                <a:solidFill>
                  <a:sysClr val="windowText" lastClr="000000"/>
                </a:solidFill>
                <a:prstDash val="solid"/>
              </a:ln>
            </c:spPr>
            <c:extLst>
              <c:ext xmlns:c16="http://schemas.microsoft.com/office/drawing/2014/chart" uri="{C3380CC4-5D6E-409C-BE32-E72D297353CC}">
                <c16:uniqueId val="{00000008-204D-4C87-9D6F-9E9F5C14BDB4}"/>
              </c:ext>
            </c:extLst>
          </c:dPt>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showLegendKey val="0"/>
            <c:showVal val="0"/>
            <c:showCatName val="1"/>
            <c:showSerName val="0"/>
            <c:showPercent val="1"/>
            <c:showBubbleSize val="0"/>
            <c:showLeaderLines val="1"/>
            <c:leaderLines>
              <c:spPr>
                <a:ln w="3175">
                  <a:solidFill>
                    <a:srgbClr val="969696"/>
                  </a:solidFill>
                  <a:prstDash val="solid"/>
                </a:ln>
              </c:spPr>
            </c:leaderLines>
            <c:extLst>
              <c:ext xmlns:c15="http://schemas.microsoft.com/office/drawing/2012/chart" uri="{CE6537A1-D6FC-4f65-9D91-7224C49458BB}">
                <c15:layout/>
              </c:ext>
            </c:extLst>
          </c:dLbls>
          <c:cat>
            <c:strRef>
              <c:f>'[TX Higher Education.xlsx]Sheet1'!$B$20:$B$24</c:f>
              <c:strCache>
                <c:ptCount val="5"/>
                <c:pt idx="0">
                  <c:v>Four-Year Public University</c:v>
                </c:pt>
                <c:pt idx="1">
                  <c:v>Two-Year Public Colleges</c:v>
                </c:pt>
                <c:pt idx="2">
                  <c:v>Independent Colleges &amp; Universities</c:v>
                </c:pt>
                <c:pt idx="3">
                  <c:v>Not Trackable</c:v>
                </c:pt>
                <c:pt idx="4">
                  <c:v>Not Found</c:v>
                </c:pt>
              </c:strCache>
            </c:strRef>
          </c:cat>
          <c:val>
            <c:numRef>
              <c:f>'[TX Higher Education.xlsx]Sheet1'!$C$20:$C$24</c:f>
              <c:numCache>
                <c:formatCode>General</c:formatCode>
                <c:ptCount val="5"/>
                <c:pt idx="0">
                  <c:v>56</c:v>
                </c:pt>
                <c:pt idx="1">
                  <c:v>7</c:v>
                </c:pt>
                <c:pt idx="2">
                  <c:v>2</c:v>
                </c:pt>
                <c:pt idx="3">
                  <c:v>11</c:v>
                </c:pt>
                <c:pt idx="4">
                  <c:v>21</c:v>
                </c:pt>
              </c:numCache>
            </c:numRef>
          </c:val>
          <c:extLst>
            <c:ext xmlns:c16="http://schemas.microsoft.com/office/drawing/2014/chart" uri="{C3380CC4-5D6E-409C-BE32-E72D297353CC}">
              <c16:uniqueId val="{00000009-204D-4C87-9D6F-9E9F5C14BDB4}"/>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chemeClr val="bg1">
        <a:lumMod val="85000"/>
      </a:schemeClr>
    </a:solidFill>
    <a:ln w="3175">
      <a:solidFill>
        <a:srgbClr val="C0C0C0"/>
      </a:solidFill>
      <a:prstDash val="solid"/>
    </a:ln>
  </c:spPr>
  <c:txPr>
    <a:bodyPr/>
    <a:lstStyle/>
    <a:p>
      <a:pPr>
        <a:defRPr sz="9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Clint High School </a:t>
            </a:r>
          </a:p>
          <a:p>
            <a:pPr>
              <a:defRPr sz="10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GPA in Four-Year Public Universities and Two-Year Public Colleges</a:t>
            </a:r>
          </a:p>
        </c:rich>
      </c:tx>
      <c:layout/>
      <c:overlay val="0"/>
      <c:spPr>
        <a:noFill/>
        <a:ln>
          <a:noFill/>
        </a:ln>
        <a:effectLst/>
      </c:spPr>
    </c:title>
    <c:autoTitleDeleted val="0"/>
    <c:plotArea>
      <c:layout/>
      <c:barChart>
        <c:barDir val="col"/>
        <c:grouping val="clustered"/>
        <c:varyColors val="0"/>
        <c:ser>
          <c:idx val="0"/>
          <c:order val="0"/>
          <c:tx>
            <c:strRef>
              <c:f>'[TX Higher Education.xlsx]Sheet1'!$B$2</c:f>
              <c:strCache>
                <c:ptCount val="1"/>
                <c:pt idx="0">
                  <c:v>Four-Year Public University</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Education.xlsx]Sheet1'!$D$2:$I$2</c:f>
              <c:numCache>
                <c:formatCode>General</c:formatCode>
                <c:ptCount val="6"/>
                <c:pt idx="0">
                  <c:v>16</c:v>
                </c:pt>
                <c:pt idx="1">
                  <c:v>3</c:v>
                </c:pt>
                <c:pt idx="2">
                  <c:v>4</c:v>
                </c:pt>
                <c:pt idx="3">
                  <c:v>6</c:v>
                </c:pt>
                <c:pt idx="4">
                  <c:v>3</c:v>
                </c:pt>
                <c:pt idx="5">
                  <c:v>1</c:v>
                </c:pt>
              </c:numCache>
            </c:numRef>
          </c:val>
          <c:extLst>
            <c:ext xmlns:c16="http://schemas.microsoft.com/office/drawing/2014/chart" uri="{C3380CC4-5D6E-409C-BE32-E72D297353CC}">
              <c16:uniqueId val="{00000000-44D0-48DC-9310-6DBDFCB49E93}"/>
            </c:ext>
          </c:extLst>
        </c:ser>
        <c:ser>
          <c:idx val="1"/>
          <c:order val="1"/>
          <c:tx>
            <c:strRef>
              <c:f>'[TX Higher Education.xlsx]Sheet1'!$B$3</c:f>
              <c:strCache>
                <c:ptCount val="1"/>
                <c:pt idx="0">
                  <c:v>Two-Year Public Colleges</c:v>
                </c:pt>
              </c:strCache>
            </c:strRef>
          </c:tx>
          <c:spPr>
            <a:solidFill>
              <a:schemeClr val="accent2"/>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Education.xlsx]Sheet1'!$D$3:$I$3</c:f>
              <c:numCache>
                <c:formatCode>General</c:formatCode>
                <c:ptCount val="6"/>
                <c:pt idx="0">
                  <c:v>15</c:v>
                </c:pt>
                <c:pt idx="1">
                  <c:v>3</c:v>
                </c:pt>
                <c:pt idx="2">
                  <c:v>6</c:v>
                </c:pt>
                <c:pt idx="3">
                  <c:v>7</c:v>
                </c:pt>
                <c:pt idx="4">
                  <c:v>5</c:v>
                </c:pt>
                <c:pt idx="5">
                  <c:v>5</c:v>
                </c:pt>
              </c:numCache>
            </c:numRef>
          </c:val>
          <c:extLst>
            <c:ext xmlns:c16="http://schemas.microsoft.com/office/drawing/2014/chart" uri="{C3380CC4-5D6E-409C-BE32-E72D297353CC}">
              <c16:uniqueId val="{00000001-44D0-48DC-9310-6DBDFCB49E93}"/>
            </c:ext>
          </c:extLst>
        </c:ser>
        <c:dLbls>
          <c:showLegendKey val="0"/>
          <c:showVal val="0"/>
          <c:showCatName val="0"/>
          <c:showSerName val="0"/>
          <c:showPercent val="0"/>
          <c:showBubbleSize val="0"/>
        </c:dLbls>
        <c:gapWidth val="219"/>
        <c:overlap val="-27"/>
        <c:axId val="1771254080"/>
        <c:axId val="1"/>
      </c:barChart>
      <c:catAx>
        <c:axId val="1771254080"/>
        <c:scaling>
          <c:orientation val="minMax"/>
        </c:scaling>
        <c:delete val="0"/>
        <c:axPos val="b"/>
        <c:numFmt formatCode="General" sourceLinked="1"/>
        <c:majorTickMark val="none"/>
        <c:minorTickMark val="none"/>
        <c:tickLblPos val="nextTo"/>
        <c:spPr>
          <a:ln w="3175">
            <a:solidFill>
              <a:srgbClr val="C0C0C0"/>
            </a:solidFill>
            <a:prstDash val="solid"/>
          </a:ln>
        </c:spPr>
        <c:txPr>
          <a:bodyPr rot="0" vert="horz"/>
          <a:lstStyle/>
          <a:p>
            <a:pPr>
              <a:defRPr sz="900" b="0" i="0" u="none" strike="noStrike" baseline="0">
                <a:solidFill>
                  <a:srgbClr val="333333"/>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3175">
              <a:solidFill>
                <a:srgbClr val="C0C0C0"/>
              </a:solidFill>
              <a:prstDash val="solid"/>
            </a:ln>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Calibri"/>
                <a:ea typeface="Calibri"/>
                <a:cs typeface="Calibri"/>
              </a:defRPr>
            </a:pPr>
            <a:endParaRPr lang="en-US"/>
          </a:p>
        </c:txPr>
        <c:crossAx val="1771254080"/>
        <c:crosses val="autoZero"/>
        <c:crossBetween val="between"/>
      </c:valAx>
      <c:spPr>
        <a:noFill/>
        <a:ln w="25400">
          <a:noFill/>
        </a:ln>
      </c:spPr>
    </c:plotArea>
    <c:legend>
      <c:legendPos val="b"/>
      <c:layout/>
      <c:overlay val="0"/>
      <c:spPr>
        <a:noFill/>
        <a:ln>
          <a:noFill/>
        </a:ln>
        <a:effectLst/>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lumMod val="85000"/>
      </a:schemeClr>
    </a:solidFill>
    <a:ln w="3175">
      <a:solidFill>
        <a:srgbClr val="C0C0C0"/>
      </a:solidFill>
      <a:prstDash val="solid"/>
    </a:ln>
  </c:spPr>
  <c:txPr>
    <a:bodyPr/>
    <a:lstStyle/>
    <a:p>
      <a:pPr>
        <a:defRPr sz="10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Mountain View High School</a:t>
            </a:r>
          </a:p>
          <a:p>
            <a:pPr>
              <a:defRPr sz="10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GPA in Four-Year Public Universities and Two-Year Public Colleges</a:t>
            </a:r>
          </a:p>
        </c:rich>
      </c:tx>
      <c:layout/>
      <c:overlay val="0"/>
      <c:spPr>
        <a:noFill/>
        <a:ln>
          <a:noFill/>
        </a:ln>
        <a:effectLst/>
      </c:spPr>
    </c:title>
    <c:autoTitleDeleted val="0"/>
    <c:plotArea>
      <c:layout/>
      <c:barChart>
        <c:barDir val="col"/>
        <c:grouping val="clustered"/>
        <c:varyColors val="0"/>
        <c:ser>
          <c:idx val="0"/>
          <c:order val="0"/>
          <c:tx>
            <c:strRef>
              <c:f>'[TX Higher Education.xlsx]Sheet1'!$B$8</c:f>
              <c:strCache>
                <c:ptCount val="1"/>
                <c:pt idx="0">
                  <c:v>Four-Year Public University</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Education.xlsx]Sheet1'!$D$8:$I$8</c:f>
              <c:numCache>
                <c:formatCode>General</c:formatCode>
                <c:ptCount val="6"/>
                <c:pt idx="0">
                  <c:v>18</c:v>
                </c:pt>
                <c:pt idx="1">
                  <c:v>5</c:v>
                </c:pt>
                <c:pt idx="2">
                  <c:v>6</c:v>
                </c:pt>
                <c:pt idx="3">
                  <c:v>5</c:v>
                </c:pt>
                <c:pt idx="4">
                  <c:v>9</c:v>
                </c:pt>
                <c:pt idx="5">
                  <c:v>0</c:v>
                </c:pt>
              </c:numCache>
            </c:numRef>
          </c:val>
          <c:extLst>
            <c:ext xmlns:c16="http://schemas.microsoft.com/office/drawing/2014/chart" uri="{C3380CC4-5D6E-409C-BE32-E72D297353CC}">
              <c16:uniqueId val="{00000000-915B-4CC6-B5DB-63EB6CE4A512}"/>
            </c:ext>
          </c:extLst>
        </c:ser>
        <c:ser>
          <c:idx val="1"/>
          <c:order val="1"/>
          <c:tx>
            <c:strRef>
              <c:f>'[TX Higher Education.xlsx]Sheet1'!$B$9</c:f>
              <c:strCache>
                <c:ptCount val="1"/>
                <c:pt idx="0">
                  <c:v>Two-Year Public Colleges</c:v>
                </c:pt>
              </c:strCache>
            </c:strRef>
          </c:tx>
          <c:spPr>
            <a:solidFill>
              <a:schemeClr val="accent2"/>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Education.xlsx]Sheet1'!$D$9:$I$9</c:f>
              <c:numCache>
                <c:formatCode>General</c:formatCode>
                <c:ptCount val="6"/>
                <c:pt idx="0">
                  <c:v>14</c:v>
                </c:pt>
                <c:pt idx="1">
                  <c:v>9</c:v>
                </c:pt>
                <c:pt idx="2">
                  <c:v>8</c:v>
                </c:pt>
                <c:pt idx="3">
                  <c:v>8</c:v>
                </c:pt>
                <c:pt idx="4">
                  <c:v>8</c:v>
                </c:pt>
                <c:pt idx="5">
                  <c:v>5</c:v>
                </c:pt>
              </c:numCache>
            </c:numRef>
          </c:val>
          <c:extLst>
            <c:ext xmlns:c16="http://schemas.microsoft.com/office/drawing/2014/chart" uri="{C3380CC4-5D6E-409C-BE32-E72D297353CC}">
              <c16:uniqueId val="{00000001-915B-4CC6-B5DB-63EB6CE4A512}"/>
            </c:ext>
          </c:extLst>
        </c:ser>
        <c:dLbls>
          <c:showLegendKey val="0"/>
          <c:showVal val="0"/>
          <c:showCatName val="0"/>
          <c:showSerName val="0"/>
          <c:showPercent val="0"/>
          <c:showBubbleSize val="0"/>
        </c:dLbls>
        <c:gapWidth val="219"/>
        <c:overlap val="-27"/>
        <c:axId val="2096042112"/>
        <c:axId val="1"/>
      </c:barChart>
      <c:catAx>
        <c:axId val="2096042112"/>
        <c:scaling>
          <c:orientation val="minMax"/>
        </c:scaling>
        <c:delete val="0"/>
        <c:axPos val="b"/>
        <c:numFmt formatCode="General" sourceLinked="1"/>
        <c:majorTickMark val="none"/>
        <c:minorTickMark val="none"/>
        <c:tickLblPos val="nextTo"/>
        <c:spPr>
          <a:ln w="3175">
            <a:solidFill>
              <a:srgbClr val="C0C0C0"/>
            </a:solidFill>
            <a:prstDash val="solid"/>
          </a:ln>
        </c:spPr>
        <c:txPr>
          <a:bodyPr rot="0" vert="horz"/>
          <a:lstStyle/>
          <a:p>
            <a:pPr>
              <a:defRPr sz="900" b="0" i="0" u="none" strike="noStrike" baseline="0">
                <a:solidFill>
                  <a:srgbClr val="333333"/>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3175">
              <a:solidFill>
                <a:srgbClr val="C0C0C0"/>
              </a:solidFill>
              <a:prstDash val="solid"/>
            </a:ln>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Calibri"/>
                <a:ea typeface="Calibri"/>
                <a:cs typeface="Calibri"/>
              </a:defRPr>
            </a:pPr>
            <a:endParaRPr lang="en-US"/>
          </a:p>
        </c:txPr>
        <c:crossAx val="2096042112"/>
        <c:crosses val="autoZero"/>
        <c:crossBetween val="between"/>
      </c:valAx>
      <c:spPr>
        <a:noFill/>
        <a:ln w="25400">
          <a:noFill/>
        </a:ln>
      </c:spPr>
    </c:plotArea>
    <c:legend>
      <c:legendPos val="b"/>
      <c:layout/>
      <c:overlay val="0"/>
      <c:spPr>
        <a:noFill/>
        <a:ln>
          <a:noFill/>
        </a:ln>
        <a:effectLst/>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lumMod val="85000"/>
      </a:schemeClr>
    </a:solidFill>
    <a:ln w="3175">
      <a:solidFill>
        <a:srgbClr val="C0C0C0"/>
      </a:solidFill>
      <a:prstDash val="solid"/>
    </a:ln>
  </c:spPr>
  <c:txPr>
    <a:bodyPr/>
    <a:lstStyle/>
    <a:p>
      <a:pPr>
        <a:defRPr sz="10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Horizon High School</a:t>
            </a:r>
          </a:p>
          <a:p>
            <a:pPr>
              <a:defRPr sz="10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GPA in Four-Year Public Universities and Two-Year Public Colleges</a:t>
            </a:r>
          </a:p>
        </c:rich>
      </c:tx>
      <c:layout/>
      <c:overlay val="0"/>
      <c:spPr>
        <a:noFill/>
        <a:ln>
          <a:noFill/>
        </a:ln>
        <a:effectLst/>
      </c:spPr>
    </c:title>
    <c:autoTitleDeleted val="0"/>
    <c:plotArea>
      <c:layout/>
      <c:barChart>
        <c:barDir val="col"/>
        <c:grouping val="clustered"/>
        <c:varyColors val="0"/>
        <c:ser>
          <c:idx val="0"/>
          <c:order val="0"/>
          <c:tx>
            <c:strRef>
              <c:f>'[TX Higher Education.xlsx]Sheet1'!$B$14</c:f>
              <c:strCache>
                <c:ptCount val="1"/>
                <c:pt idx="0">
                  <c:v>Four-Year Public University</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Education.xlsx]Sheet1'!$D$14:$I$14</c:f>
              <c:numCache>
                <c:formatCode>General</c:formatCode>
                <c:ptCount val="6"/>
                <c:pt idx="0">
                  <c:v>16</c:v>
                </c:pt>
                <c:pt idx="1">
                  <c:v>4</c:v>
                </c:pt>
                <c:pt idx="2">
                  <c:v>5</c:v>
                </c:pt>
                <c:pt idx="3">
                  <c:v>13</c:v>
                </c:pt>
                <c:pt idx="4">
                  <c:v>14</c:v>
                </c:pt>
                <c:pt idx="5">
                  <c:v>1</c:v>
                </c:pt>
              </c:numCache>
            </c:numRef>
          </c:val>
          <c:extLst>
            <c:ext xmlns:c16="http://schemas.microsoft.com/office/drawing/2014/chart" uri="{C3380CC4-5D6E-409C-BE32-E72D297353CC}">
              <c16:uniqueId val="{00000000-D713-41A4-8A79-9E107957CF80}"/>
            </c:ext>
          </c:extLst>
        </c:ser>
        <c:ser>
          <c:idx val="1"/>
          <c:order val="1"/>
          <c:tx>
            <c:strRef>
              <c:f>'[TX Higher Education.xlsx]Sheet1'!$B$15</c:f>
              <c:strCache>
                <c:ptCount val="1"/>
                <c:pt idx="0">
                  <c:v>Two-Year Public Colleges</c:v>
                </c:pt>
              </c:strCache>
            </c:strRef>
          </c:tx>
          <c:spPr>
            <a:solidFill>
              <a:schemeClr val="accent2"/>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Education.xlsx]Sheet1'!$D$15:$I$15</c:f>
              <c:numCache>
                <c:formatCode>General</c:formatCode>
                <c:ptCount val="6"/>
                <c:pt idx="0">
                  <c:v>44</c:v>
                </c:pt>
                <c:pt idx="1">
                  <c:v>17</c:v>
                </c:pt>
                <c:pt idx="2">
                  <c:v>21</c:v>
                </c:pt>
                <c:pt idx="3">
                  <c:v>32</c:v>
                </c:pt>
                <c:pt idx="4">
                  <c:v>21</c:v>
                </c:pt>
                <c:pt idx="5">
                  <c:v>20</c:v>
                </c:pt>
              </c:numCache>
            </c:numRef>
          </c:val>
          <c:extLst>
            <c:ext xmlns:c16="http://schemas.microsoft.com/office/drawing/2014/chart" uri="{C3380CC4-5D6E-409C-BE32-E72D297353CC}">
              <c16:uniqueId val="{00000001-D713-41A4-8A79-9E107957CF80}"/>
            </c:ext>
          </c:extLst>
        </c:ser>
        <c:dLbls>
          <c:showLegendKey val="0"/>
          <c:showVal val="0"/>
          <c:showCatName val="0"/>
          <c:showSerName val="0"/>
          <c:showPercent val="0"/>
          <c:showBubbleSize val="0"/>
        </c:dLbls>
        <c:gapWidth val="219"/>
        <c:overlap val="-27"/>
        <c:axId val="2096055424"/>
        <c:axId val="1"/>
      </c:barChart>
      <c:catAx>
        <c:axId val="2096055424"/>
        <c:scaling>
          <c:orientation val="minMax"/>
        </c:scaling>
        <c:delete val="0"/>
        <c:axPos val="b"/>
        <c:numFmt formatCode="General" sourceLinked="1"/>
        <c:majorTickMark val="none"/>
        <c:minorTickMark val="none"/>
        <c:tickLblPos val="nextTo"/>
        <c:spPr>
          <a:ln w="3175">
            <a:solidFill>
              <a:srgbClr val="C0C0C0"/>
            </a:solidFill>
            <a:prstDash val="solid"/>
          </a:ln>
        </c:spPr>
        <c:txPr>
          <a:bodyPr rot="0" vert="horz"/>
          <a:lstStyle/>
          <a:p>
            <a:pPr>
              <a:defRPr sz="900" b="0" i="0" u="none" strike="noStrike" baseline="0">
                <a:solidFill>
                  <a:srgbClr val="333333"/>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3175">
              <a:solidFill>
                <a:srgbClr val="C0C0C0"/>
              </a:solidFill>
              <a:prstDash val="solid"/>
            </a:ln>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Calibri"/>
                <a:ea typeface="Calibri"/>
                <a:cs typeface="Calibri"/>
              </a:defRPr>
            </a:pPr>
            <a:endParaRPr lang="en-US"/>
          </a:p>
        </c:txPr>
        <c:crossAx val="2096055424"/>
        <c:crosses val="autoZero"/>
        <c:crossBetween val="between"/>
      </c:valAx>
      <c:spPr>
        <a:noFill/>
        <a:ln w="25400">
          <a:noFill/>
        </a:ln>
      </c:spPr>
    </c:plotArea>
    <c:legend>
      <c:legendPos val="b"/>
      <c:layout/>
      <c:overlay val="0"/>
      <c:spPr>
        <a:noFill/>
        <a:ln>
          <a:noFill/>
        </a:ln>
        <a:effectLst/>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lumMod val="85000"/>
      </a:schemeClr>
    </a:solidFill>
    <a:ln w="3175">
      <a:solidFill>
        <a:srgbClr val="C0C0C0"/>
      </a:solidFill>
      <a:prstDash val="solid"/>
    </a:ln>
  </c:spPr>
  <c:txPr>
    <a:bodyPr/>
    <a:lstStyle/>
    <a:p>
      <a:pPr>
        <a:defRPr sz="1000" b="0" i="0" u="none" strike="noStrike" baseline="0">
          <a:solidFill>
            <a:srgbClr val="E8E8E8"/>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E8E8E8"/>
                </a:solidFill>
                <a:latin typeface="Calibri"/>
                <a:ea typeface="Calibri"/>
                <a:cs typeface="Calibri"/>
              </a:defRPr>
            </a:pPr>
            <a:r>
              <a:rPr lang="en-US" sz="1400" b="1" i="0" u="none" strike="noStrike" baseline="0">
                <a:solidFill>
                  <a:srgbClr val="333333"/>
                </a:solidFill>
                <a:latin typeface="Calibri"/>
                <a:cs typeface="Calibri"/>
              </a:rPr>
              <a:t>Clint ISD Early College Academy</a:t>
            </a:r>
          </a:p>
          <a:p>
            <a:pPr>
              <a:defRPr sz="1000" b="0" i="0" u="none" strike="noStrike" baseline="0">
                <a:solidFill>
                  <a:srgbClr val="E8E8E8"/>
                </a:solidFill>
                <a:latin typeface="Calibri"/>
                <a:ea typeface="Calibri"/>
                <a:cs typeface="Calibri"/>
              </a:defRPr>
            </a:pPr>
            <a:r>
              <a:rPr lang="en-US" sz="1400" b="0" i="0" u="none" strike="noStrike" baseline="0">
                <a:solidFill>
                  <a:srgbClr val="333333"/>
                </a:solidFill>
                <a:latin typeface="Calibri"/>
                <a:cs typeface="Calibri"/>
              </a:rPr>
              <a:t>GPA in Four-Year Public Universities and Two-Year Public Colleges</a:t>
            </a:r>
          </a:p>
        </c:rich>
      </c:tx>
      <c:layout/>
      <c:overlay val="0"/>
      <c:spPr>
        <a:noFill/>
        <a:ln>
          <a:noFill/>
        </a:ln>
        <a:effectLst/>
      </c:spPr>
    </c:title>
    <c:autoTitleDeleted val="0"/>
    <c:plotArea>
      <c:layout/>
      <c:barChart>
        <c:barDir val="col"/>
        <c:grouping val="clustered"/>
        <c:varyColors val="0"/>
        <c:ser>
          <c:idx val="0"/>
          <c:order val="0"/>
          <c:tx>
            <c:strRef>
              <c:f>'[TX Higher Education.xlsx]Sheet1'!$B$20</c:f>
              <c:strCache>
                <c:ptCount val="1"/>
                <c:pt idx="0">
                  <c:v>Four-Year Public University</c:v>
                </c:pt>
              </c:strCache>
            </c:strRef>
          </c:tx>
          <c:spPr>
            <a:solidFill>
              <a:schemeClr val="accent1"/>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Education.xlsx]Sheet1'!$D$20:$I$20</c:f>
              <c:numCache>
                <c:formatCode>General</c:formatCode>
                <c:ptCount val="6"/>
                <c:pt idx="0">
                  <c:v>15</c:v>
                </c:pt>
                <c:pt idx="1">
                  <c:v>11</c:v>
                </c:pt>
                <c:pt idx="2">
                  <c:v>5</c:v>
                </c:pt>
                <c:pt idx="3">
                  <c:v>19</c:v>
                </c:pt>
                <c:pt idx="4">
                  <c:v>5</c:v>
                </c:pt>
                <c:pt idx="5">
                  <c:v>1</c:v>
                </c:pt>
              </c:numCache>
            </c:numRef>
          </c:val>
          <c:extLst>
            <c:ext xmlns:c16="http://schemas.microsoft.com/office/drawing/2014/chart" uri="{C3380CC4-5D6E-409C-BE32-E72D297353CC}">
              <c16:uniqueId val="{00000000-51AF-42C0-B58E-1DED0A3C69A2}"/>
            </c:ext>
          </c:extLst>
        </c:ser>
        <c:ser>
          <c:idx val="1"/>
          <c:order val="1"/>
          <c:tx>
            <c:strRef>
              <c:f>'[TX Higher Education.xlsx]Sheet1'!$B$21</c:f>
              <c:strCache>
                <c:ptCount val="1"/>
                <c:pt idx="0">
                  <c:v>Two-Year Public Colleges</c:v>
                </c:pt>
              </c:strCache>
            </c:strRef>
          </c:tx>
          <c:spPr>
            <a:solidFill>
              <a:schemeClr val="accent2"/>
            </a:solidFill>
            <a:ln>
              <a:noFill/>
            </a:ln>
            <a:effectLst/>
          </c:spPr>
          <c:invertIfNegative val="0"/>
          <c:dLbls>
            <c:spPr>
              <a:noFill/>
              <a:ln>
                <a:noFill/>
              </a:ln>
              <a:effectLst/>
            </c:spPr>
            <c:txPr>
              <a:bodyPr wrap="square" lIns="38100" tIns="19050" rIns="38100" bIns="19050" anchor="ctr">
                <a:spAutoFit/>
              </a:bodyPr>
              <a:lstStyle/>
              <a:p>
                <a:pPr>
                  <a:defRPr sz="900" b="0" i="0" u="none" strike="noStrike" baseline="0">
                    <a:solidFill>
                      <a:srgbClr val="333333"/>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'[TX Higher Education.xlsx]Sheet1'!$D$1:$I$1</c:f>
              <c:strCache>
                <c:ptCount val="6"/>
                <c:pt idx="0">
                  <c:v> GPA &lt;2.0</c:v>
                </c:pt>
                <c:pt idx="1">
                  <c:v>GPA 2.0-2.49</c:v>
                </c:pt>
                <c:pt idx="2">
                  <c:v>GPA 2.5-2.99</c:v>
                </c:pt>
                <c:pt idx="3">
                  <c:v>GPA 3.0-3.49</c:v>
                </c:pt>
                <c:pt idx="4">
                  <c:v>GPA &gt;3.5</c:v>
                </c:pt>
                <c:pt idx="5">
                  <c:v>Unknown</c:v>
                </c:pt>
              </c:strCache>
            </c:strRef>
          </c:cat>
          <c:val>
            <c:numRef>
              <c:f>'[TX Higher Education.xlsx]Sheet1'!$D$21:$I$21</c:f>
              <c:numCache>
                <c:formatCode>General</c:formatCode>
                <c:ptCount val="6"/>
                <c:pt idx="0">
                  <c:v>3</c:v>
                </c:pt>
                <c:pt idx="1">
                  <c:v>2</c:v>
                </c:pt>
                <c:pt idx="2">
                  <c:v>1</c:v>
                </c:pt>
                <c:pt idx="3">
                  <c:v>0</c:v>
                </c:pt>
                <c:pt idx="4">
                  <c:v>0</c:v>
                </c:pt>
                <c:pt idx="5">
                  <c:v>1</c:v>
                </c:pt>
              </c:numCache>
            </c:numRef>
          </c:val>
          <c:extLst>
            <c:ext xmlns:c16="http://schemas.microsoft.com/office/drawing/2014/chart" uri="{C3380CC4-5D6E-409C-BE32-E72D297353CC}">
              <c16:uniqueId val="{00000001-51AF-42C0-B58E-1DED0A3C69A2}"/>
            </c:ext>
          </c:extLst>
        </c:ser>
        <c:dLbls>
          <c:showLegendKey val="0"/>
          <c:showVal val="0"/>
          <c:showCatName val="0"/>
          <c:showSerName val="0"/>
          <c:showPercent val="0"/>
          <c:showBubbleSize val="0"/>
        </c:dLbls>
        <c:gapWidth val="219"/>
        <c:overlap val="-27"/>
        <c:axId val="2096054176"/>
        <c:axId val="1"/>
      </c:barChart>
      <c:catAx>
        <c:axId val="2096054176"/>
        <c:scaling>
          <c:orientation val="minMax"/>
        </c:scaling>
        <c:delete val="0"/>
        <c:axPos val="b"/>
        <c:numFmt formatCode="General" sourceLinked="1"/>
        <c:majorTickMark val="none"/>
        <c:minorTickMark val="none"/>
        <c:tickLblPos val="nextTo"/>
        <c:spPr>
          <a:ln w="3175">
            <a:solidFill>
              <a:srgbClr val="C0C0C0"/>
            </a:solidFill>
            <a:prstDash val="solid"/>
          </a:ln>
        </c:spPr>
        <c:txPr>
          <a:bodyPr rot="0" vert="horz"/>
          <a:lstStyle/>
          <a:p>
            <a:pPr>
              <a:defRPr sz="900" b="0" i="0" u="none" strike="noStrike" baseline="0">
                <a:solidFill>
                  <a:srgbClr val="333333"/>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3175">
              <a:solidFill>
                <a:srgbClr val="C0C0C0"/>
              </a:solidFill>
              <a:prstDash val="solid"/>
            </a:ln>
          </c:spPr>
        </c:majorGridlines>
        <c:numFmt formatCode="General" sourceLinked="1"/>
        <c:majorTickMark val="none"/>
        <c:minorTickMark val="none"/>
        <c:tickLblPos val="nextTo"/>
        <c:spPr>
          <a:noFill/>
          <a:ln>
            <a:noFill/>
          </a:ln>
          <a:effectLst/>
        </c:spPr>
        <c:txPr>
          <a:bodyPr rot="0" vert="horz"/>
          <a:lstStyle/>
          <a:p>
            <a:pPr>
              <a:defRPr sz="900" b="0" i="0" u="none" strike="noStrike" baseline="0">
                <a:solidFill>
                  <a:srgbClr val="333333"/>
                </a:solidFill>
                <a:latin typeface="Calibri"/>
                <a:ea typeface="Calibri"/>
                <a:cs typeface="Calibri"/>
              </a:defRPr>
            </a:pPr>
            <a:endParaRPr lang="en-US"/>
          </a:p>
        </c:txPr>
        <c:crossAx val="2096054176"/>
        <c:crosses val="autoZero"/>
        <c:crossBetween val="between"/>
      </c:valAx>
      <c:spPr>
        <a:noFill/>
        <a:ln w="25400">
          <a:noFill/>
        </a:ln>
      </c:spPr>
    </c:plotArea>
    <c:legend>
      <c:legendPos val="b"/>
      <c:layout/>
      <c:overlay val="0"/>
      <c:spPr>
        <a:noFill/>
        <a:ln>
          <a:noFill/>
        </a:ln>
        <a:effectLst/>
      </c:spPr>
      <c:txPr>
        <a:bodyPr/>
        <a:lstStyle/>
        <a:p>
          <a:pPr>
            <a:defRPr sz="825" b="0" i="0" u="none" strike="noStrike" baseline="0">
              <a:solidFill>
                <a:srgbClr val="333333"/>
              </a:solidFill>
              <a:latin typeface="Calibri"/>
              <a:ea typeface="Calibri"/>
              <a:cs typeface="Calibri"/>
            </a:defRPr>
          </a:pPr>
          <a:endParaRPr lang="en-US"/>
        </a:p>
      </c:txPr>
    </c:legend>
    <c:plotVisOnly val="1"/>
    <c:dispBlanksAs val="gap"/>
    <c:showDLblsOverMax val="0"/>
  </c:chart>
  <c:spPr>
    <a:solidFill>
      <a:schemeClr val="bg1">
        <a:lumMod val="85000"/>
      </a:schemeClr>
    </a:solidFill>
    <a:ln w="3175">
      <a:solidFill>
        <a:srgbClr val="C0C0C0"/>
      </a:solidFill>
      <a:prstDash val="solid"/>
    </a:ln>
  </c:spPr>
  <c:txPr>
    <a:bodyPr/>
    <a:lstStyle/>
    <a:p>
      <a:pPr>
        <a:defRPr sz="1000" b="0" i="0" u="none" strike="noStrike" baseline="0">
          <a:solidFill>
            <a:srgbClr val="E8E8E8"/>
          </a:solidFill>
          <a:latin typeface="Calibri"/>
          <a:ea typeface="Calibri"/>
          <a:cs typeface="Calibri"/>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79469B4-FD7D-404D-B7B0-164E73C89D04}" type="datetimeFigureOut">
              <a:rPr lang="hu-HU"/>
              <a:pPr>
                <a:defRPr/>
              </a:pPr>
              <a:t>2020. 02. 17.</a:t>
            </a:fld>
            <a:endParaRPr lang="hu-HU"/>
          </a:p>
        </p:txBody>
      </p:sp>
      <p:sp>
        <p:nvSpPr>
          <p:cNvPr id="4" name="Élőláb hely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hu-HU"/>
          </a:p>
        </p:txBody>
      </p:sp>
      <p:sp>
        <p:nvSpPr>
          <p:cNvPr id="5" name="Dia számának hely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DB9E7A7-A7AD-40E1-852C-777CC24A4189}" type="slidenum">
              <a:rPr lang="hu-HU"/>
              <a:pPr>
                <a:defRPr/>
              </a:pPr>
              <a:t>‹#›</a:t>
            </a:fld>
            <a:endParaRPr lang="hu-HU"/>
          </a:p>
        </p:txBody>
      </p:sp>
    </p:spTree>
    <p:extLst>
      <p:ext uri="{BB962C8B-B14F-4D97-AF65-F5344CB8AC3E}">
        <p14:creationId xmlns:p14="http://schemas.microsoft.com/office/powerpoint/2010/main" val="4078948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F4941DC-7F8F-446C-9F27-B20994650D3F}" type="datetimeFigureOut">
              <a:rPr lang="hu-HU"/>
              <a:pPr>
                <a:defRPr/>
              </a:pPr>
              <a:t>2020. 02. 17.</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hu-HU" noProof="0"/>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2CC9AE0-DA04-4555-A52A-6A694B3D8E37}" type="slidenum">
              <a:rPr lang="hu-HU"/>
              <a:pPr>
                <a:defRPr/>
              </a:pPr>
              <a:t>‹#›</a:t>
            </a:fld>
            <a:endParaRPr lang="hu-HU"/>
          </a:p>
        </p:txBody>
      </p:sp>
    </p:spTree>
    <p:extLst>
      <p:ext uri="{BB962C8B-B14F-4D97-AF65-F5344CB8AC3E}">
        <p14:creationId xmlns:p14="http://schemas.microsoft.com/office/powerpoint/2010/main" val="217410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label represents an integrated determination status based on an evaluation of each district’s Performance-Based Monitoring Analysis (PBMAS) indicators in the special education program area; the State Performance Plan (SPP) compliance indicators 9, 10, 11, 12, and 13; data integrity; uncorrected noncompliance; and audit findings. </a:t>
            </a:r>
            <a:endParaRPr lang="en-US" dirty="0"/>
          </a:p>
        </p:txBody>
      </p:sp>
      <p:sp>
        <p:nvSpPr>
          <p:cNvPr id="4" name="Slide Number Placeholder 3"/>
          <p:cNvSpPr>
            <a:spLocks noGrp="1"/>
          </p:cNvSpPr>
          <p:nvPr>
            <p:ph type="sldNum" sz="quarter" idx="10"/>
          </p:nvPr>
        </p:nvSpPr>
        <p:spPr/>
        <p:txBody>
          <a:bodyPr/>
          <a:lstStyle/>
          <a:p>
            <a:pPr>
              <a:defRPr/>
            </a:pPr>
            <a:fld id="{42CC9AE0-DA04-4555-A52A-6A694B3D8E37}" type="slidenum">
              <a:rPr lang="hu-HU" smtClean="0"/>
              <a:pPr>
                <a:defRPr/>
              </a:pPr>
              <a:t>9</a:t>
            </a:fld>
            <a:endParaRPr lang="hu-HU"/>
          </a:p>
        </p:txBody>
      </p:sp>
    </p:spTree>
    <p:extLst>
      <p:ext uri="{BB962C8B-B14F-4D97-AF65-F5344CB8AC3E}">
        <p14:creationId xmlns:p14="http://schemas.microsoft.com/office/powerpoint/2010/main" val="2696519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2CC9AE0-DA04-4555-A52A-6A694B3D8E37}" type="slidenum">
              <a:rPr lang="hu-HU" smtClean="0"/>
              <a:pPr>
                <a:defRPr/>
              </a:pPr>
              <a:t>10</a:t>
            </a:fld>
            <a:endParaRPr lang="hu-HU"/>
          </a:p>
        </p:txBody>
      </p:sp>
    </p:spTree>
    <p:extLst>
      <p:ext uri="{BB962C8B-B14F-4D97-AF65-F5344CB8AC3E}">
        <p14:creationId xmlns:p14="http://schemas.microsoft.com/office/powerpoint/2010/main" val="1091606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2CC9AE0-DA04-4555-A52A-6A694B3D8E37}" type="slidenum">
              <a:rPr lang="hu-HU" smtClean="0"/>
              <a:pPr>
                <a:defRPr/>
              </a:pPr>
              <a:t>14</a:t>
            </a:fld>
            <a:endParaRPr lang="hu-HU"/>
          </a:p>
        </p:txBody>
      </p:sp>
    </p:spTree>
    <p:extLst>
      <p:ext uri="{BB962C8B-B14F-4D97-AF65-F5344CB8AC3E}">
        <p14:creationId xmlns:p14="http://schemas.microsoft.com/office/powerpoint/2010/main" val="218535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747631119"/>
      </p:ext>
    </p:extLst>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a:xfrm>
            <a:off x="7020272" y="6475800"/>
            <a:ext cx="2057400" cy="365125"/>
          </a:xfrm>
        </p:spPr>
        <p:txBody>
          <a:bodyPr/>
          <a:lstStyle>
            <a:lvl1pPr>
              <a:defRPr sz="1400"/>
            </a:lvl1p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4016462508"/>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2623"/>
          <a:stretch/>
        </p:blipFill>
        <p:spPr>
          <a:xfrm>
            <a:off x="0" y="5964194"/>
            <a:ext cx="9144000" cy="893805"/>
          </a:xfrm>
          <a:prstGeom prst="rect">
            <a:avLst/>
          </a:prstGeom>
        </p:spPr>
      </p:pic>
    </p:spTree>
    <p:extLst>
      <p:ext uri="{BB962C8B-B14F-4D97-AF65-F5344CB8AC3E}">
        <p14:creationId xmlns:p14="http://schemas.microsoft.com/office/powerpoint/2010/main" val="211448695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2623"/>
          <a:stretch/>
        </p:blipFill>
        <p:spPr>
          <a:xfrm>
            <a:off x="0" y="5964194"/>
            <a:ext cx="9144000" cy="893805"/>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82423"/>
          <a:stretch/>
        </p:blipFill>
        <p:spPr>
          <a:xfrm>
            <a:off x="0" y="5972431"/>
            <a:ext cx="9144000" cy="904065"/>
          </a:xfrm>
          <a:prstGeom prst="rect">
            <a:avLst/>
          </a:prstGeom>
        </p:spPr>
      </p:pic>
    </p:spTree>
    <p:extLst>
      <p:ext uri="{BB962C8B-B14F-4D97-AF65-F5344CB8AC3E}">
        <p14:creationId xmlns:p14="http://schemas.microsoft.com/office/powerpoint/2010/main" val="73444496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108806132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hu-HU" dirty="0"/>
          </a:p>
        </p:txBody>
      </p:sp>
      <p:sp>
        <p:nvSpPr>
          <p:cNvPr id="6" name="Footer Placeholder 5"/>
          <p:cNvSpPr>
            <a:spLocks noGrp="1"/>
          </p:cNvSpPr>
          <p:nvPr>
            <p:ph type="ftr" sz="quarter" idx="11"/>
          </p:nvPr>
        </p:nvSpPr>
        <p:spPr/>
        <p:txBody>
          <a:bodyPr/>
          <a:lstStyle/>
          <a:p>
            <a:pPr>
              <a:defRPr/>
            </a:pPr>
            <a:endParaRPr lang="hu-HU" dirty="0"/>
          </a:p>
        </p:txBody>
      </p:sp>
      <p:sp>
        <p:nvSpPr>
          <p:cNvPr id="7" name="Slide Number Placeholder 6"/>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82055679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hu-HU" dirty="0"/>
          </a:p>
        </p:txBody>
      </p:sp>
      <p:sp>
        <p:nvSpPr>
          <p:cNvPr id="8" name="Footer Placeholder 7"/>
          <p:cNvSpPr>
            <a:spLocks noGrp="1"/>
          </p:cNvSpPr>
          <p:nvPr>
            <p:ph type="ftr" sz="quarter" idx="11"/>
          </p:nvPr>
        </p:nvSpPr>
        <p:spPr/>
        <p:txBody>
          <a:bodyPr/>
          <a:lstStyle/>
          <a:p>
            <a:pPr>
              <a:defRPr/>
            </a:pPr>
            <a:endParaRPr lang="hu-HU" dirty="0"/>
          </a:p>
        </p:txBody>
      </p:sp>
      <p:sp>
        <p:nvSpPr>
          <p:cNvPr id="9" name="Slide Number Placeholder 8"/>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9744156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hu-HU" dirty="0"/>
          </a:p>
        </p:txBody>
      </p:sp>
      <p:sp>
        <p:nvSpPr>
          <p:cNvPr id="4" name="Footer Placeholder 3"/>
          <p:cNvSpPr>
            <a:spLocks noGrp="1"/>
          </p:cNvSpPr>
          <p:nvPr>
            <p:ph type="ftr" sz="quarter" idx="11"/>
          </p:nvPr>
        </p:nvSpPr>
        <p:spPr/>
        <p:txBody>
          <a:bodyPr/>
          <a:lstStyle/>
          <a:p>
            <a:pPr>
              <a:defRPr/>
            </a:pPr>
            <a:endParaRPr lang="hu-HU"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6778155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hu-HU" dirty="0"/>
          </a:p>
        </p:txBody>
      </p:sp>
      <p:sp>
        <p:nvSpPr>
          <p:cNvPr id="3" name="Footer Placeholder 2"/>
          <p:cNvSpPr>
            <a:spLocks noGrp="1"/>
          </p:cNvSpPr>
          <p:nvPr>
            <p:ph type="ftr" sz="quarter" idx="11"/>
          </p:nvPr>
        </p:nvSpPr>
        <p:spPr/>
        <p:txBody>
          <a:bodyPr/>
          <a:lstStyle/>
          <a:p>
            <a:pPr>
              <a:defRPr/>
            </a:pPr>
            <a:endParaRPr lang="hu-HU"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79932988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hu-HU" dirty="0"/>
          </a:p>
        </p:txBody>
      </p:sp>
      <p:sp>
        <p:nvSpPr>
          <p:cNvPr id="6" name="Footer Placeholder 5"/>
          <p:cNvSpPr>
            <a:spLocks noGrp="1"/>
          </p:cNvSpPr>
          <p:nvPr>
            <p:ph type="ftr" sz="quarter" idx="11"/>
          </p:nvPr>
        </p:nvSpPr>
        <p:spPr/>
        <p:txBody>
          <a:bodyPr/>
          <a:lstStyle/>
          <a:p>
            <a:pPr>
              <a:defRPr/>
            </a:pPr>
            <a:endParaRPr lang="hu-HU" dirty="0"/>
          </a:p>
        </p:txBody>
      </p:sp>
      <p:sp>
        <p:nvSpPr>
          <p:cNvPr id="7" name="Slide Number Placeholder 6"/>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79967644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hu-HU" dirty="0"/>
          </a:p>
        </p:txBody>
      </p:sp>
      <p:sp>
        <p:nvSpPr>
          <p:cNvPr id="6" name="Footer Placeholder 5"/>
          <p:cNvSpPr>
            <a:spLocks noGrp="1"/>
          </p:cNvSpPr>
          <p:nvPr>
            <p:ph type="ftr" sz="quarter" idx="11"/>
          </p:nvPr>
        </p:nvSpPr>
        <p:spPr/>
        <p:txBody>
          <a:bodyPr/>
          <a:lstStyle/>
          <a:p>
            <a:pPr>
              <a:defRPr/>
            </a:pPr>
            <a:endParaRPr lang="hu-HU" dirty="0"/>
          </a:p>
        </p:txBody>
      </p:sp>
      <p:sp>
        <p:nvSpPr>
          <p:cNvPr id="7" name="Slide Number Placeholder 6"/>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16668406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83770404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198625941"/>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ímdia">
    <p:spTree>
      <p:nvGrpSpPr>
        <p:cNvPr id="1" name=""/>
        <p:cNvGrpSpPr/>
        <p:nvPr/>
      </p:nvGrpSpPr>
      <p:grpSpPr>
        <a:xfrm>
          <a:off x="0" y="0"/>
          <a:ext cx="0" cy="0"/>
          <a:chOff x="0" y="0"/>
          <a:chExt cx="0" cy="0"/>
        </a:xfrm>
      </p:grpSpPr>
      <p:sp>
        <p:nvSpPr>
          <p:cNvPr id="21" name="Tartalom helye 2"/>
          <p:cNvSpPr>
            <a:spLocks noGrp="1"/>
          </p:cNvSpPr>
          <p:nvPr>
            <p:ph idx="1"/>
          </p:nvPr>
        </p:nvSpPr>
        <p:spPr>
          <a:xfrm>
            <a:off x="2555776" y="4581128"/>
            <a:ext cx="6019032" cy="987592"/>
          </a:xfrm>
        </p:spPr>
        <p:txBody>
          <a:bodyPr lIns="0" rIns="0" anchor="ctr">
            <a:normAutofit/>
          </a:bodyPr>
          <a:lstStyle>
            <a:lvl1pPr marL="0" indent="0" algn="r">
              <a:buFont typeface="Wingdings" pitchFamily="2" charset="2"/>
              <a:buNone/>
              <a:defRPr sz="3200" b="0">
                <a:solidFill>
                  <a:srgbClr val="5D5D5D"/>
                </a:solidFill>
                <a:latin typeface="Open Sans"/>
                <a:cs typeface="Arial" pitchFamily="34" charset="0"/>
              </a:defRPr>
            </a:lvl1pPr>
            <a:lvl2pPr marL="742950" marR="0" indent="-2857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2pPr>
            <a:lvl3pPr marL="1143000" marR="0" indent="-22860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chemeClr val="bg1"/>
                </a:solidFill>
                <a:latin typeface="Open Sans"/>
                <a:cs typeface="Arial" pitchFamily="34" charset="0"/>
              </a:defRPr>
            </a:lvl3pPr>
            <a:lvl4pPr marL="16002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4pPr>
            <a:lvl5pPr marL="20574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5pPr>
          </a:lstStyle>
          <a:p>
            <a:pPr lvl="0"/>
            <a:r>
              <a:rPr lang="en-US" dirty="0"/>
              <a:t>Click to edit Master text styles</a:t>
            </a:r>
          </a:p>
        </p:txBody>
      </p:sp>
      <p:sp>
        <p:nvSpPr>
          <p:cNvPr id="22" name="Cím 10"/>
          <p:cNvSpPr>
            <a:spLocks noGrp="1"/>
          </p:cNvSpPr>
          <p:nvPr>
            <p:ph type="title"/>
          </p:nvPr>
        </p:nvSpPr>
        <p:spPr>
          <a:xfrm>
            <a:off x="1043608" y="1628800"/>
            <a:ext cx="7429552" cy="1237816"/>
          </a:xfrm>
        </p:spPr>
        <p:txBody>
          <a:bodyPr lIns="0"/>
          <a:lstStyle>
            <a:lvl1pPr>
              <a:defRPr sz="4800">
                <a:solidFill>
                  <a:schemeClr val="tx1">
                    <a:lumMod val="65000"/>
                    <a:lumOff val="35000"/>
                  </a:schemeClr>
                </a:solidFill>
                <a:latin typeface="Open Sans"/>
              </a:defRPr>
            </a:lvl1pPr>
          </a:lstStyle>
          <a:p>
            <a:r>
              <a:rPr lang="en-US" dirty="0"/>
              <a:t>Click to edit Master title style</a:t>
            </a:r>
            <a:endParaRPr lang="hu-HU" dirty="0"/>
          </a:p>
        </p:txBody>
      </p:sp>
    </p:spTree>
    <p:extLst>
      <p:ext uri="{BB962C8B-B14F-4D97-AF65-F5344CB8AC3E}">
        <p14:creationId xmlns:p14="http://schemas.microsoft.com/office/powerpoint/2010/main" val="3484599220"/>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ím és tartalom">
    <p:spTree>
      <p:nvGrpSpPr>
        <p:cNvPr id="1" name=""/>
        <p:cNvGrpSpPr/>
        <p:nvPr/>
      </p:nvGrpSpPr>
      <p:grpSpPr>
        <a:xfrm>
          <a:off x="0" y="0"/>
          <a:ext cx="0" cy="0"/>
          <a:chOff x="0" y="0"/>
          <a:chExt cx="0" cy="0"/>
        </a:xfrm>
      </p:grpSpPr>
      <p:sp>
        <p:nvSpPr>
          <p:cNvPr id="3" name="Tartalom helye 2"/>
          <p:cNvSpPr>
            <a:spLocks noGrp="1"/>
          </p:cNvSpPr>
          <p:nvPr>
            <p:ph idx="1"/>
          </p:nvPr>
        </p:nvSpPr>
        <p:spPr>
          <a:xfrm>
            <a:off x="611560" y="1556792"/>
            <a:ext cx="7848872" cy="3952749"/>
          </a:xfrm>
        </p:spPr>
        <p:txBody>
          <a:bodyPr lIns="0" rIns="0">
            <a:normAutofit/>
          </a:bodyPr>
          <a:lstStyle>
            <a:lvl1pPr marL="463550" indent="-463550">
              <a:lnSpc>
                <a:spcPct val="100000"/>
              </a:lnSpc>
              <a:spcBef>
                <a:spcPts val="600"/>
              </a:spcBef>
              <a:buFont typeface="Wingdings" pitchFamily="2" charset="2"/>
              <a:buChar char="Ø"/>
              <a:defRPr sz="2800">
                <a:solidFill>
                  <a:srgbClr val="5D5D5D"/>
                </a:solidFill>
                <a:latin typeface="Arial" pitchFamily="34" charset="0"/>
                <a:cs typeface="Arial" pitchFamily="34" charset="0"/>
              </a:defRPr>
            </a:lvl1pPr>
            <a:lvl2pPr marL="1030288"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a:solidFill>
                  <a:srgbClr val="5D5D5D"/>
                </a:solidFill>
                <a:latin typeface="Arial" pitchFamily="34" charset="0"/>
                <a:cs typeface="Arial" pitchFamily="34" charset="0"/>
              </a:defRPr>
            </a:lvl2pPr>
            <a:lvl3pPr marL="1544638" marR="0" indent="-398463" algn="l" defTabSz="914400" rtl="0" eaLnBrk="0" fontAlgn="base" latinLnBrk="0" hangingPunct="0">
              <a:lnSpc>
                <a:spcPct val="100000"/>
              </a:lnSpc>
              <a:spcBef>
                <a:spcPts val="6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20605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5177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1" name="Cím 10"/>
          <p:cNvSpPr>
            <a:spLocks noGrp="1"/>
          </p:cNvSpPr>
          <p:nvPr>
            <p:ph type="title"/>
          </p:nvPr>
        </p:nvSpPr>
        <p:spPr>
          <a:xfrm>
            <a:off x="611560" y="188640"/>
            <a:ext cx="7992888" cy="1134458"/>
          </a:xfrm>
        </p:spPr>
        <p:txBody>
          <a:bodyPr lIns="0"/>
          <a:lstStyle>
            <a:lvl1pPr>
              <a:defRPr sz="3600">
                <a:latin typeface="Century Gothic" panose="020B0502020202020204" pitchFamily="34" charset="0"/>
              </a:defRPr>
            </a:lvl1pPr>
          </a:lstStyle>
          <a:p>
            <a:r>
              <a:rPr lang="en-US" dirty="0"/>
              <a:t>Click to edit Master title style</a:t>
            </a:r>
            <a:endParaRPr lang="hu-HU" dirty="0"/>
          </a:p>
        </p:txBody>
      </p:sp>
      <p:sp>
        <p:nvSpPr>
          <p:cNvPr id="7" name="Slide Number Placeholder 6"/>
          <p:cNvSpPr>
            <a:spLocks noGrp="1"/>
          </p:cNvSpPr>
          <p:nvPr>
            <p:ph type="sldNum" sz="quarter" idx="12"/>
          </p:nvPr>
        </p:nvSpPr>
        <p:spPr>
          <a:xfrm>
            <a:off x="6948264" y="6381328"/>
            <a:ext cx="2057400" cy="365125"/>
          </a:xfrm>
        </p:spPr>
        <p:txBody>
          <a:bodyPr/>
          <a:lstStyle>
            <a:lvl1pPr>
              <a:defRPr sz="1100" b="1"/>
            </a:lvl1p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470566280"/>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zakaszfejléc">
    <p:spTree>
      <p:nvGrpSpPr>
        <p:cNvPr id="1" name=""/>
        <p:cNvGrpSpPr/>
        <p:nvPr/>
      </p:nvGrpSpPr>
      <p:grpSpPr>
        <a:xfrm>
          <a:off x="0" y="0"/>
          <a:ext cx="0" cy="0"/>
          <a:chOff x="0" y="0"/>
          <a:chExt cx="0" cy="0"/>
        </a:xfrm>
      </p:grpSpPr>
      <p:sp>
        <p:nvSpPr>
          <p:cNvPr id="9" name="Tartalom helye 2"/>
          <p:cNvSpPr>
            <a:spLocks noGrp="1"/>
          </p:cNvSpPr>
          <p:nvPr>
            <p:ph idx="1"/>
          </p:nvPr>
        </p:nvSpPr>
        <p:spPr>
          <a:xfrm>
            <a:off x="755576" y="1683138"/>
            <a:ext cx="7531200" cy="3795904"/>
          </a:xfrm>
        </p:spPr>
        <p:txBody>
          <a:bodyPr lIns="0" rIns="0">
            <a:normAutofit/>
          </a:bodyPr>
          <a:lstStyle>
            <a:lvl1pPr marL="450850" indent="-450850">
              <a:buFont typeface="Wingdings" pitchFamily="2" charset="2"/>
              <a:buChar char="§"/>
              <a:tabLst/>
              <a:defRPr sz="2800">
                <a:solidFill>
                  <a:srgbClr val="5D5D5D"/>
                </a:solidFill>
                <a:latin typeface="Arial" pitchFamily="34" charset="0"/>
                <a:cs typeface="Arial" pitchFamily="34" charset="0"/>
              </a:defRPr>
            </a:lvl1pPr>
            <a:lvl2pPr marL="9144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2pPr>
            <a:lvl3pPr marL="1377950" marR="0" indent="-46355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rgbClr val="5D5D5D"/>
                </a:solidFill>
                <a:latin typeface="Arial" pitchFamily="34" charset="0"/>
                <a:cs typeface="Arial" pitchFamily="34" charset="0"/>
              </a:defRPr>
            </a:lvl3pPr>
            <a:lvl4pPr marL="18288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4pPr>
            <a:lvl5pPr marL="2292350" marR="0" indent="-4635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0" name="Cím 10"/>
          <p:cNvSpPr>
            <a:spLocks noGrp="1"/>
          </p:cNvSpPr>
          <p:nvPr>
            <p:ph type="title"/>
          </p:nvPr>
        </p:nvSpPr>
        <p:spPr>
          <a:xfrm>
            <a:off x="467544" y="692696"/>
            <a:ext cx="8064896" cy="774418"/>
          </a:xfrm>
        </p:spPr>
        <p:txBody>
          <a:bodyPr lIns="0"/>
          <a:lstStyle>
            <a:lvl1pPr>
              <a:defRPr sz="4400"/>
            </a:lvl1pPr>
          </a:lstStyle>
          <a:p>
            <a:r>
              <a:rPr lang="en-US"/>
              <a:t>Click to edit Master title style</a:t>
            </a:r>
            <a:endParaRPr lang="hu-HU" dirty="0"/>
          </a:p>
        </p:txBody>
      </p:sp>
    </p:spTree>
    <p:extLst>
      <p:ext uri="{BB962C8B-B14F-4D97-AF65-F5344CB8AC3E}">
        <p14:creationId xmlns:p14="http://schemas.microsoft.com/office/powerpoint/2010/main" val="286725859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tartalomrész">
    <p:spTree>
      <p:nvGrpSpPr>
        <p:cNvPr id="1" name=""/>
        <p:cNvGrpSpPr/>
        <p:nvPr/>
      </p:nvGrpSpPr>
      <p:grpSpPr>
        <a:xfrm>
          <a:off x="0" y="0"/>
          <a:ext cx="0" cy="0"/>
          <a:chOff x="0" y="0"/>
          <a:chExt cx="0" cy="0"/>
        </a:xfrm>
      </p:grpSpPr>
      <p:sp>
        <p:nvSpPr>
          <p:cNvPr id="4" name="Cím 10"/>
          <p:cNvSpPr txBox="1">
            <a:spLocks/>
          </p:cNvSpPr>
          <p:nvPr userDrawn="1"/>
        </p:nvSpPr>
        <p:spPr bwMode="auto">
          <a:xfrm>
            <a:off x="467544" y="620688"/>
            <a:ext cx="7819206" cy="774402"/>
          </a:xfrm>
          <a:prstGeom prst="rect">
            <a:avLst/>
          </a:prstGeom>
          <a:noFill/>
          <a:ln w="9525">
            <a:noFill/>
            <a:miter lim="800000"/>
            <a:headEnd/>
            <a:tailEnd/>
          </a:ln>
        </p:spPr>
        <p:txBody>
          <a:bodyPr lIns="0" anchor="ctr"/>
          <a:lstStyle>
            <a:lvl1pPr>
              <a:defRPr/>
            </a:lvl1pPr>
          </a:lstStyle>
          <a:p>
            <a:pPr eaLnBrk="0" hangingPunct="0">
              <a:defRPr/>
            </a:pPr>
            <a:r>
              <a:rPr lang="en-US" sz="4000" b="1" dirty="0">
                <a:solidFill>
                  <a:schemeClr val="tx1"/>
                </a:solidFill>
                <a:latin typeface="Bebas Neue" pitchFamily="34" charset="0"/>
                <a:ea typeface="+mj-ea"/>
                <a:cs typeface="+mj-cs"/>
              </a:rPr>
              <a:t>Heading</a:t>
            </a:r>
            <a:endParaRPr lang="hu-HU" sz="4000" b="1" dirty="0">
              <a:solidFill>
                <a:schemeClr val="tx1"/>
              </a:solidFill>
              <a:latin typeface="Bebas Neue" pitchFamily="34" charset="0"/>
              <a:ea typeface="+mj-ea"/>
              <a:cs typeface="+mj-cs"/>
            </a:endParaRPr>
          </a:p>
        </p:txBody>
      </p:sp>
      <p:sp>
        <p:nvSpPr>
          <p:cNvPr id="16" name="Tartalom helye 2"/>
          <p:cNvSpPr>
            <a:spLocks noGrp="1"/>
          </p:cNvSpPr>
          <p:nvPr>
            <p:ph idx="1"/>
          </p:nvPr>
        </p:nvSpPr>
        <p:spPr>
          <a:xfrm>
            <a:off x="857224" y="1539106"/>
            <a:ext cx="7429552" cy="3867912"/>
          </a:xfrm>
        </p:spPr>
        <p:txBody>
          <a:bodyPr lIns="0" rIns="0">
            <a:normAutofit/>
          </a:bodyPr>
          <a:lstStyle>
            <a:lvl1pPr marL="463550" indent="-463550">
              <a:buFont typeface="Wingdings" pitchFamily="2" charset="2"/>
              <a:buChar char="§"/>
              <a:tabLst/>
              <a:defRPr sz="2800">
                <a:solidFill>
                  <a:srgbClr val="5D5D5D"/>
                </a:solidFill>
                <a:latin typeface="Arial" pitchFamily="34" charset="0"/>
                <a:cs typeface="Arial" pitchFamily="34" charset="0"/>
              </a:defRPr>
            </a:lvl1pPr>
            <a:lvl2pPr marL="9144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2pPr>
            <a:lvl3pPr marL="1377950" marR="0" indent="-463550" algn="l" defTabSz="914400" rtl="0" eaLnBrk="0" fontAlgn="base" latinLnBrk="0" hangingPunct="0">
              <a:lnSpc>
                <a:spcPct val="100000"/>
              </a:lnSpc>
              <a:spcBef>
                <a:spcPct val="200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18288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292350" marR="0" indent="-46355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Tree>
    <p:extLst>
      <p:ext uri="{BB962C8B-B14F-4D97-AF65-F5344CB8AC3E}">
        <p14:creationId xmlns:p14="http://schemas.microsoft.com/office/powerpoint/2010/main" val="374454016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hu-H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hu-H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C88EA8D6-669F-4CB8-BF46-F65FE868643E}" type="slidenum">
              <a:rPr lang="hu-HU" smtClean="0"/>
              <a:pPr>
                <a:defRPr/>
              </a:pPr>
              <a:t>‹#›</a:t>
            </a:fld>
            <a:endParaRPr lang="hu-HU" dirty="0"/>
          </a:p>
        </p:txBody>
      </p:sp>
      <p:pic>
        <p:nvPicPr>
          <p:cNvPr id="7" name="Picture 6"/>
          <p:cNvPicPr>
            <a:picLocks noChangeAspect="1"/>
          </p:cNvPicPr>
          <p:nvPr userDrawn="1"/>
        </p:nvPicPr>
        <p:blipFill rotWithShape="1">
          <a:blip r:embed="rId19" cstate="print">
            <a:extLst>
              <a:ext uri="{28A0092B-C50C-407E-A947-70E740481C1C}">
                <a14:useLocalDpi xmlns:a14="http://schemas.microsoft.com/office/drawing/2010/main" val="0"/>
              </a:ext>
            </a:extLst>
          </a:blip>
          <a:srcRect t="82943"/>
          <a:stretch/>
        </p:blipFill>
        <p:spPr>
          <a:xfrm>
            <a:off x="-1" y="5980670"/>
            <a:ext cx="9144000" cy="877330"/>
          </a:xfrm>
          <a:prstGeom prst="rect">
            <a:avLst/>
          </a:prstGeom>
        </p:spPr>
      </p:pic>
    </p:spTree>
    <p:extLst>
      <p:ext uri="{BB962C8B-B14F-4D97-AF65-F5344CB8AC3E}">
        <p14:creationId xmlns:p14="http://schemas.microsoft.com/office/powerpoint/2010/main" val="83030100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79" r:id="rId3"/>
    <p:sldLayoutId id="2147483780"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63" r:id="rId16"/>
    <p:sldLayoutId id="2147483764" r:id="rId17"/>
  </p:sldLayoutIdLst>
  <p:transition>
    <p:fade/>
  </p:transition>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lintweb.net/" TargetMode="External"/><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rptsvr1.tea.texas.gov/perfreport/tapr/2019/srch.html?srch=D" TargetMode="Externa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png"/><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6.png"/><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5.xml"/><Relationship Id="rId5" Type="http://schemas.openxmlformats.org/officeDocument/2006/relationships/chart" Target="../charts/chart4.xml"/><Relationship Id="rId4" Type="http://schemas.openxmlformats.org/officeDocument/2006/relationships/chart" Target="../charts/chart3.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5.xml"/><Relationship Id="rId5" Type="http://schemas.openxmlformats.org/officeDocument/2006/relationships/chart" Target="../charts/chart8.xml"/><Relationship Id="rId4"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43000" y="404664"/>
            <a:ext cx="6858000" cy="2387600"/>
          </a:xfrm>
        </p:spPr>
        <p:txBody>
          <a:bodyPr/>
          <a:lstStyle/>
          <a:p>
            <a:r>
              <a:rPr lang="en-US" altLang="en-US" sz="6000" dirty="0" smtClean="0">
                <a:solidFill>
                  <a:srgbClr val="002060"/>
                </a:solidFill>
                <a:latin typeface="Arial" panose="020B0604020202020204" pitchFamily="34" charset="0"/>
                <a:ea typeface="Open Sans"/>
                <a:cs typeface="Arial" panose="020B0604020202020204" pitchFamily="34" charset="0"/>
              </a:rPr>
              <a:t>2018-2019 </a:t>
            </a:r>
            <a:r>
              <a:rPr lang="en-US" altLang="en-US" sz="5400" dirty="0" smtClean="0">
                <a:solidFill>
                  <a:srgbClr val="002060"/>
                </a:solidFill>
                <a:latin typeface="Arial" panose="020B0604020202020204" pitchFamily="34" charset="0"/>
                <a:ea typeface="Open Sans"/>
                <a:cs typeface="Arial" panose="020B0604020202020204" pitchFamily="34" charset="0"/>
              </a:rPr>
              <a:t/>
            </a:r>
            <a:br>
              <a:rPr lang="en-US" altLang="en-US" sz="5400" dirty="0" smtClean="0">
                <a:solidFill>
                  <a:srgbClr val="002060"/>
                </a:solidFill>
                <a:latin typeface="Arial" panose="020B0604020202020204" pitchFamily="34" charset="0"/>
                <a:ea typeface="Open Sans"/>
                <a:cs typeface="Arial" panose="020B0604020202020204" pitchFamily="34" charset="0"/>
              </a:rPr>
            </a:br>
            <a:r>
              <a:rPr lang="en-US" altLang="en-US" sz="4800" dirty="0" smtClean="0">
                <a:solidFill>
                  <a:srgbClr val="002060"/>
                </a:solidFill>
                <a:latin typeface="Arial" panose="020B0604020202020204" pitchFamily="34" charset="0"/>
                <a:ea typeface="Open Sans"/>
                <a:cs typeface="Arial" panose="020B0604020202020204" pitchFamily="34" charset="0"/>
              </a:rPr>
              <a:t>Annual Report</a:t>
            </a:r>
            <a:br>
              <a:rPr lang="en-US" altLang="en-US" sz="4800" dirty="0" smtClean="0">
                <a:solidFill>
                  <a:srgbClr val="002060"/>
                </a:solidFill>
                <a:latin typeface="Arial" panose="020B0604020202020204" pitchFamily="34" charset="0"/>
                <a:ea typeface="Open Sans"/>
                <a:cs typeface="Arial" panose="020B0604020202020204" pitchFamily="34" charset="0"/>
              </a:rPr>
            </a:br>
            <a:r>
              <a:rPr lang="en-US" altLang="en-US" sz="4800" dirty="0" smtClean="0">
                <a:solidFill>
                  <a:srgbClr val="002060"/>
                </a:solidFill>
                <a:latin typeface="Arial" panose="020B0604020202020204" pitchFamily="34" charset="0"/>
                <a:ea typeface="Open Sans"/>
                <a:cs typeface="Arial" panose="020B0604020202020204" pitchFamily="34" charset="0"/>
              </a:rPr>
              <a:t>Public Hearing</a:t>
            </a:r>
            <a:endParaRPr lang="en-US" dirty="0">
              <a:solidFill>
                <a:srgbClr val="00206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6972300" y="6381328"/>
            <a:ext cx="2057400" cy="365125"/>
          </a:xfrm>
        </p:spPr>
        <p:txBody>
          <a:bodyPr/>
          <a:lstStyle/>
          <a:p>
            <a:pPr>
              <a:defRPr/>
            </a:pPr>
            <a:fld id="{C88EA8D6-669F-4CB8-BF46-F65FE868643E}" type="slidenum">
              <a:rPr lang="hu-HU" sz="1050" smtClean="0"/>
              <a:pPr>
                <a:defRPr/>
              </a:pPr>
              <a:t>1</a:t>
            </a:fld>
            <a:endParaRPr lang="hu-HU" sz="1050" dirty="0"/>
          </a:p>
        </p:txBody>
      </p:sp>
      <p:pic>
        <p:nvPicPr>
          <p:cNvPr id="2050" name="Picture 2" descr="https://content-na.drive.amazonaws.com/cdproxy/templink/ZLvWUxmDPeRrs6ZNkdYFcZExEsiPpzkMnylsbYfY_7UeJxFPc?viewBox=937%2C937&amp;ownerId=A34P1BOD2R6NA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0432" y="2924944"/>
            <a:ext cx="2883136" cy="288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444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800727" y="4221088"/>
            <a:ext cx="5268808" cy="1602456"/>
          </a:xfrm>
          <a:prstGeom prst="rect">
            <a:avLst/>
          </a:prstGeom>
          <a:ln>
            <a:solidFill>
              <a:schemeClr val="bg1">
                <a:lumMod val="75000"/>
              </a:schemeClr>
            </a:solidFill>
          </a:ln>
        </p:spPr>
      </p:pic>
      <p:sp>
        <p:nvSpPr>
          <p:cNvPr id="2" name="Content Placeholder 1"/>
          <p:cNvSpPr>
            <a:spLocks noGrp="1"/>
          </p:cNvSpPr>
          <p:nvPr>
            <p:ph idx="1"/>
          </p:nvPr>
        </p:nvSpPr>
        <p:spPr>
          <a:xfrm>
            <a:off x="323528" y="2060848"/>
            <a:ext cx="8568952" cy="3876992"/>
          </a:xfrm>
        </p:spPr>
        <p:txBody>
          <a:bodyPr>
            <a:noAutofit/>
          </a:bodyPr>
          <a:lstStyle/>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Go to </a:t>
            </a:r>
            <a:r>
              <a:rPr lang="en-US" b="1" dirty="0" smtClean="0">
                <a:solidFill>
                  <a:srgbClr val="1A2754"/>
                </a:solidFill>
                <a:latin typeface="Calibri" panose="020F0502020204030204"/>
                <a:cs typeface="+mn-cs"/>
                <a:hlinkClick r:id="rId3"/>
              </a:rPr>
              <a:t>www.clintweb.net</a:t>
            </a:r>
            <a:endParaRPr lang="en-US" b="1" dirty="0" smtClean="0">
              <a:solidFill>
                <a:srgbClr val="1A2754"/>
              </a:solidFill>
              <a:latin typeface="Calibri" panose="020F0502020204030204"/>
              <a:cs typeface="+mn-cs"/>
            </a:endParaRPr>
          </a:p>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Click </a:t>
            </a:r>
            <a:r>
              <a:rPr lang="en-US" b="1" dirty="0" smtClean="0">
                <a:solidFill>
                  <a:srgbClr val="1A2754"/>
                </a:solidFill>
                <a:latin typeface="Calibri" panose="020F0502020204030204"/>
                <a:cs typeface="+mn-cs"/>
              </a:rPr>
              <a:t>Departments</a:t>
            </a:r>
            <a:r>
              <a:rPr lang="en-US" dirty="0" smtClean="0">
                <a:solidFill>
                  <a:srgbClr val="1A2754"/>
                </a:solidFill>
                <a:latin typeface="Calibri" panose="020F0502020204030204"/>
                <a:cs typeface="+mn-cs"/>
              </a:rPr>
              <a:t> on the top menu bar</a:t>
            </a:r>
          </a:p>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Click </a:t>
            </a:r>
            <a:r>
              <a:rPr lang="en-US" b="1" dirty="0" smtClean="0">
                <a:solidFill>
                  <a:srgbClr val="1A2754"/>
                </a:solidFill>
                <a:latin typeface="Calibri" panose="020F0502020204030204"/>
                <a:cs typeface="+mn-cs"/>
              </a:rPr>
              <a:t>Accountability and Student Achievement</a:t>
            </a:r>
          </a:p>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Click </a:t>
            </a:r>
            <a:r>
              <a:rPr lang="en-US" b="1" dirty="0" smtClean="0">
                <a:solidFill>
                  <a:srgbClr val="1A2754"/>
                </a:solidFill>
                <a:latin typeface="Calibri" panose="020F0502020204030204"/>
                <a:cs typeface="+mn-cs"/>
              </a:rPr>
              <a:t>Annual Reports </a:t>
            </a:r>
            <a:r>
              <a:rPr lang="en-US" dirty="0" smtClean="0">
                <a:solidFill>
                  <a:srgbClr val="1A2754"/>
                </a:solidFill>
                <a:latin typeface="Calibri" panose="020F0502020204030204"/>
                <a:cs typeface="+mn-cs"/>
              </a:rPr>
              <a:t>from the left-side options</a:t>
            </a:r>
            <a:endParaRPr lang="en-US" sz="2800" dirty="0">
              <a:solidFill>
                <a:srgbClr val="1A2754"/>
              </a:solidFill>
            </a:endParaRPr>
          </a:p>
        </p:txBody>
      </p:sp>
      <p:sp>
        <p:nvSpPr>
          <p:cNvPr id="3" name="Title 2"/>
          <p:cNvSpPr>
            <a:spLocks noGrp="1"/>
          </p:cNvSpPr>
          <p:nvPr>
            <p:ph type="title"/>
          </p:nvPr>
        </p:nvSpPr>
        <p:spPr>
          <a:xfrm>
            <a:off x="152058" y="1196752"/>
            <a:ext cx="9036496" cy="864096"/>
          </a:xfrm>
        </p:spPr>
        <p:txBody>
          <a:bodyPr>
            <a:noAutofit/>
          </a:bodyPr>
          <a:lstStyle/>
          <a:p>
            <a:pPr>
              <a:lnSpc>
                <a:spcPct val="100000"/>
              </a:lnSpc>
              <a:spcBef>
                <a:spcPts val="600"/>
              </a:spcBef>
            </a:pPr>
            <a:r>
              <a:rPr lang="en-US" sz="2600" dirty="0" smtClean="0">
                <a:solidFill>
                  <a:srgbClr val="1A2754"/>
                </a:solidFill>
              </a:rPr>
              <a:t>How </a:t>
            </a:r>
            <a:r>
              <a:rPr lang="en-US" sz="2600" dirty="0">
                <a:solidFill>
                  <a:srgbClr val="1A2754"/>
                </a:solidFill>
              </a:rPr>
              <a:t>to Download or View the District’s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a:t>
            </a:fld>
            <a:endParaRPr lang="hu-HU" dirty="0"/>
          </a:p>
        </p:txBody>
      </p:sp>
      <p:sp>
        <p:nvSpPr>
          <p:cNvPr id="6" name="Title 2">
            <a:extLst>
              <a:ext uri="{FF2B5EF4-FFF2-40B4-BE49-F238E27FC236}">
                <a16:creationId xmlns:a16="http://schemas.microsoft.com/office/drawing/2014/main" id="{4D1897ED-8E46-4EC3-B8E1-6EFC5FA89A22}"/>
              </a:ext>
            </a:extLst>
          </p:cNvPr>
          <p:cNvSpPr txBox="1">
            <a:spLocks/>
          </p:cNvSpPr>
          <p:nvPr/>
        </p:nvSpPr>
        <p:spPr bwMode="auto">
          <a:xfrm>
            <a:off x="152058" y="78607"/>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smtClean="0">
                <a:solidFill>
                  <a:schemeClr val="tx1">
                    <a:lumMod val="65000"/>
                    <a:lumOff val="35000"/>
                  </a:schemeClr>
                </a:solidFill>
                <a:latin typeface="Century Gothic" panose="020B0502020202020204" pitchFamily="34" charset="0"/>
              </a:rPr>
              <a:t>2018-19 </a:t>
            </a:r>
            <a:r>
              <a:rPr lang="en-US" sz="3600" b="1" dirty="0">
                <a:solidFill>
                  <a:schemeClr val="tx1">
                    <a:lumMod val="65000"/>
                    <a:lumOff val="35000"/>
                  </a:schemeClr>
                </a:solidFill>
                <a:latin typeface="Century Gothic" panose="020B0502020202020204" pitchFamily="34" charset="0"/>
              </a:rPr>
              <a:t>Annual Report</a:t>
            </a:r>
          </a:p>
        </p:txBody>
      </p:sp>
      <p:cxnSp>
        <p:nvCxnSpPr>
          <p:cNvPr id="8" name="Straight Arrow Connector 7"/>
          <p:cNvCxnSpPr/>
          <p:nvPr/>
        </p:nvCxnSpPr>
        <p:spPr>
          <a:xfrm>
            <a:off x="1072605" y="4725144"/>
            <a:ext cx="864096" cy="43204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9492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916832"/>
            <a:ext cx="8568952" cy="4021008"/>
          </a:xfrm>
        </p:spPr>
        <p:txBody>
          <a:bodyPr>
            <a:noAutofit/>
          </a:bodyPr>
          <a:lstStyle/>
          <a:p>
            <a:pPr marL="1601788" lvl="1" indent="-1144588" eaLnBrk="1" fontAlgn="auto" hangingPunct="1">
              <a:spcBef>
                <a:spcPts val="1200"/>
              </a:spcBef>
              <a:spcAft>
                <a:spcPts val="0"/>
              </a:spcAft>
              <a:buNone/>
            </a:pPr>
            <a:r>
              <a:rPr lang="en-US" sz="2000" b="1" dirty="0" smtClean="0">
                <a:solidFill>
                  <a:srgbClr val="1A2754"/>
                </a:solidFill>
                <a:latin typeface="Calibri" panose="020F0502020204030204"/>
                <a:cs typeface="+mn-cs"/>
              </a:rPr>
              <a:t>Section 1:</a:t>
            </a:r>
            <a:r>
              <a:rPr lang="en-US" sz="2000" dirty="0" smtClean="0">
                <a:solidFill>
                  <a:srgbClr val="1A2754"/>
                </a:solidFill>
                <a:latin typeface="Calibri" panose="020F0502020204030204"/>
                <a:cs typeface="+mn-cs"/>
              </a:rPr>
              <a:t>	</a:t>
            </a:r>
            <a:r>
              <a:rPr lang="en-US" sz="2000" dirty="0" smtClean="0">
                <a:solidFill>
                  <a:srgbClr val="1A2754"/>
                </a:solidFill>
                <a:latin typeface="Calibri" panose="020F0502020204030204"/>
                <a:cs typeface="+mn-cs"/>
              </a:rPr>
              <a:t>2018-19 </a:t>
            </a:r>
            <a:r>
              <a:rPr lang="en-US" sz="2000" dirty="0" smtClean="0">
                <a:solidFill>
                  <a:srgbClr val="1A2754"/>
                </a:solidFill>
                <a:latin typeface="Calibri" panose="020F0502020204030204"/>
                <a:cs typeface="+mn-cs"/>
              </a:rPr>
              <a:t>Texas Academic Performance Report (TAPR)</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District</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Each Campus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2:</a:t>
            </a:r>
            <a:r>
              <a:rPr lang="en-US" sz="2000" dirty="0" smtClean="0">
                <a:solidFill>
                  <a:srgbClr val="1A2754"/>
                </a:solidFill>
                <a:latin typeface="Calibri" panose="020F0502020204030204"/>
                <a:cs typeface="+mn-cs"/>
              </a:rPr>
              <a:t>	PEIMS Financial Standard Report (</a:t>
            </a:r>
            <a:r>
              <a:rPr lang="en-US" sz="2000" dirty="0" smtClean="0">
                <a:solidFill>
                  <a:srgbClr val="1A2754"/>
                </a:solidFill>
                <a:latin typeface="Calibri" panose="020F0502020204030204"/>
                <a:cs typeface="+mn-cs"/>
              </a:rPr>
              <a:t>2017-18 </a:t>
            </a:r>
            <a:r>
              <a:rPr lang="en-US" sz="2000" dirty="0" smtClean="0">
                <a:solidFill>
                  <a:srgbClr val="1A2754"/>
                </a:solidFill>
                <a:latin typeface="Calibri" panose="020F0502020204030204"/>
                <a:cs typeface="+mn-cs"/>
              </a:rPr>
              <a:t>Financial Actual Report)</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District</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Each Campus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3:</a:t>
            </a:r>
            <a:r>
              <a:rPr lang="en-US" sz="2000" dirty="0" smtClean="0">
                <a:solidFill>
                  <a:srgbClr val="1A2754"/>
                </a:solidFill>
                <a:latin typeface="Calibri" panose="020F0502020204030204"/>
                <a:cs typeface="+mn-cs"/>
              </a:rPr>
              <a:t>	</a:t>
            </a:r>
            <a:r>
              <a:rPr lang="en-US" sz="2000" dirty="0" smtClean="0">
                <a:solidFill>
                  <a:srgbClr val="1A2754"/>
                </a:solidFill>
                <a:latin typeface="Calibri" panose="020F0502020204030204"/>
                <a:cs typeface="+mn-cs"/>
              </a:rPr>
              <a:t>2018-19 </a:t>
            </a:r>
            <a:r>
              <a:rPr lang="en-US" sz="2000" dirty="0" smtClean="0">
                <a:solidFill>
                  <a:srgbClr val="1A2754"/>
                </a:solidFill>
                <a:latin typeface="Calibri" panose="020F0502020204030204"/>
                <a:cs typeface="+mn-cs"/>
              </a:rPr>
              <a:t>District Accreditation Status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4:</a:t>
            </a:r>
            <a:r>
              <a:rPr lang="en-US" sz="2000" dirty="0" smtClean="0">
                <a:solidFill>
                  <a:srgbClr val="1A2754"/>
                </a:solidFill>
                <a:latin typeface="Calibri" panose="020F0502020204030204"/>
                <a:cs typeface="+mn-cs"/>
              </a:rPr>
              <a:t>	Campus Performance Objectives</a:t>
            </a:r>
            <a:endParaRPr lang="en-US" sz="1800" dirty="0" smtClean="0">
              <a:solidFill>
                <a:srgbClr val="1A2754"/>
              </a:solidFill>
              <a:latin typeface="Calibri" panose="020F0502020204030204"/>
              <a:cs typeface="+mn-cs"/>
            </a:endParaRP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5:</a:t>
            </a:r>
            <a:r>
              <a:rPr lang="en-US" sz="2000" dirty="0" smtClean="0">
                <a:solidFill>
                  <a:srgbClr val="1A2754"/>
                </a:solidFill>
                <a:latin typeface="Calibri" panose="020F0502020204030204"/>
                <a:cs typeface="+mn-cs"/>
              </a:rPr>
              <a:t>	Report on Violent or Criminal Incidents on Campuses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6:</a:t>
            </a:r>
            <a:r>
              <a:rPr lang="en-US" sz="2000" dirty="0" smtClean="0">
                <a:solidFill>
                  <a:srgbClr val="1A2754"/>
                </a:solidFill>
                <a:latin typeface="Calibri" panose="020F0502020204030204"/>
                <a:cs typeface="+mn-cs"/>
              </a:rPr>
              <a:t>	Student Performance in Postsecondary Institutions</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Each High School Campus</a:t>
            </a:r>
            <a:endParaRPr lang="en-US" sz="2000" dirty="0" smtClean="0">
              <a:solidFill>
                <a:srgbClr val="777776"/>
              </a:solidFill>
              <a:latin typeface="Calibri" panose="020F0502020204030204"/>
              <a:cs typeface="+mn-cs"/>
            </a:endParaRP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7:</a:t>
            </a:r>
            <a:r>
              <a:rPr lang="en-US" sz="2000" dirty="0" smtClean="0">
                <a:solidFill>
                  <a:srgbClr val="1A2754"/>
                </a:solidFill>
                <a:latin typeface="Calibri" panose="020F0502020204030204"/>
                <a:cs typeface="+mn-cs"/>
              </a:rPr>
              <a:t>	</a:t>
            </a:r>
            <a:r>
              <a:rPr lang="en-US" sz="2000" dirty="0" smtClean="0">
                <a:solidFill>
                  <a:srgbClr val="1A2754"/>
                </a:solidFill>
                <a:latin typeface="Calibri" panose="020F0502020204030204"/>
                <a:cs typeface="+mn-cs"/>
              </a:rPr>
              <a:t>2018-19 </a:t>
            </a:r>
            <a:r>
              <a:rPr lang="en-US" sz="2000" dirty="0" smtClean="0">
                <a:solidFill>
                  <a:srgbClr val="1A2754"/>
                </a:solidFill>
                <a:latin typeface="Calibri" panose="020F0502020204030204"/>
                <a:cs typeface="+mn-cs"/>
              </a:rPr>
              <a:t>TAPR Glossary</a:t>
            </a:r>
            <a:endParaRPr lang="en-US" sz="2400" dirty="0">
              <a:solidFill>
                <a:srgbClr val="1A2754"/>
              </a:solidFill>
            </a:endParaRPr>
          </a:p>
        </p:txBody>
      </p:sp>
      <p:sp>
        <p:nvSpPr>
          <p:cNvPr id="3" name="Title 2"/>
          <p:cNvSpPr>
            <a:spLocks noGrp="1"/>
          </p:cNvSpPr>
          <p:nvPr>
            <p:ph type="title"/>
          </p:nvPr>
        </p:nvSpPr>
        <p:spPr>
          <a:xfrm>
            <a:off x="152058" y="1196752"/>
            <a:ext cx="9036496" cy="864096"/>
          </a:xfrm>
        </p:spPr>
        <p:txBody>
          <a:bodyPr>
            <a:noAutofit/>
          </a:bodyPr>
          <a:lstStyle/>
          <a:p>
            <a:pPr>
              <a:lnSpc>
                <a:spcPct val="100000"/>
              </a:lnSpc>
              <a:spcBef>
                <a:spcPts val="600"/>
              </a:spcBef>
            </a:pPr>
            <a:r>
              <a:rPr lang="en-US" sz="2600" dirty="0">
                <a:solidFill>
                  <a:srgbClr val="1A2754"/>
                </a:solidFill>
              </a:rPr>
              <a:t>Contents of District’s </a:t>
            </a:r>
            <a:r>
              <a:rPr lang="en-US" sz="2600" dirty="0" smtClean="0">
                <a:solidFill>
                  <a:srgbClr val="1A2754"/>
                </a:solidFill>
              </a:rPr>
              <a:t>2018-19 </a:t>
            </a:r>
            <a:r>
              <a:rPr lang="en-US" sz="2600" dirty="0">
                <a:solidFill>
                  <a:srgbClr val="1A2754"/>
                </a:solidFill>
              </a:rPr>
              <a:t>Annual Report (7 sections)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a:t>
            </a:fld>
            <a:endParaRPr lang="hu-HU" dirty="0"/>
          </a:p>
        </p:txBody>
      </p:sp>
      <p:sp>
        <p:nvSpPr>
          <p:cNvPr id="6" name="Title 2">
            <a:extLst>
              <a:ext uri="{FF2B5EF4-FFF2-40B4-BE49-F238E27FC236}">
                <a16:creationId xmlns:a16="http://schemas.microsoft.com/office/drawing/2014/main" id="{4D1897ED-8E46-4EC3-B8E1-6EFC5FA89A22}"/>
              </a:ext>
            </a:extLst>
          </p:cNvPr>
          <p:cNvSpPr txBox="1">
            <a:spLocks/>
          </p:cNvSpPr>
          <p:nvPr/>
        </p:nvSpPr>
        <p:spPr bwMode="auto">
          <a:xfrm>
            <a:off x="152058" y="78607"/>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smtClean="0">
                <a:solidFill>
                  <a:schemeClr val="tx1">
                    <a:lumMod val="65000"/>
                    <a:lumOff val="35000"/>
                  </a:schemeClr>
                </a:solidFill>
                <a:latin typeface="Century Gothic" panose="020B0502020202020204" pitchFamily="34" charset="0"/>
              </a:rPr>
              <a:t>2018-19 </a:t>
            </a:r>
            <a:r>
              <a:rPr lang="en-US" sz="3600" b="1" dirty="0">
                <a:solidFill>
                  <a:schemeClr val="tx1">
                    <a:lumMod val="65000"/>
                    <a:lumOff val="35000"/>
                  </a:schemeClr>
                </a:solidFill>
                <a:latin typeface="Century Gothic" panose="020B0502020202020204" pitchFamily="34" charset="0"/>
              </a:rPr>
              <a:t>Annual Report</a:t>
            </a:r>
          </a:p>
        </p:txBody>
      </p:sp>
    </p:spTree>
    <p:extLst>
      <p:ext uri="{BB962C8B-B14F-4D97-AF65-F5344CB8AC3E}">
        <p14:creationId xmlns:p14="http://schemas.microsoft.com/office/powerpoint/2010/main" val="26241871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1000"/>
                                        <p:tgtEl>
                                          <p:spTgt spid="2">
                                            <p:txEl>
                                              <p:pRg st="10" end="10"/>
                                            </p:txEl>
                                          </p:spTgt>
                                        </p:tgtEl>
                                      </p:cBhvr>
                                    </p:animEffect>
                                    <p:anim calcmode="lin" valueType="num">
                                      <p:cBhvr>
                                        <p:cTn id="5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1000"/>
                                        <p:tgtEl>
                                          <p:spTgt spid="2">
                                            <p:txEl>
                                              <p:pRg st="11" end="11"/>
                                            </p:txEl>
                                          </p:spTgt>
                                        </p:tgtEl>
                                      </p:cBhvr>
                                    </p:animEffect>
                                    <p:anim calcmode="lin" valueType="num">
                                      <p:cBhvr>
                                        <p:cTn id="6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556792"/>
            <a:ext cx="7776864" cy="3952749"/>
          </a:xfrm>
        </p:spPr>
        <p:txBody>
          <a:bodyPr>
            <a:normAutofit/>
          </a:bodyPr>
          <a:lstStyle/>
          <a:p>
            <a:pPr>
              <a:spcAft>
                <a:spcPts val="1200"/>
              </a:spcAft>
            </a:pPr>
            <a:r>
              <a:rPr lang="en-US" sz="2400" dirty="0">
                <a:solidFill>
                  <a:schemeClr val="tx1">
                    <a:lumMod val="50000"/>
                    <a:lumOff val="50000"/>
                  </a:schemeClr>
                </a:solidFill>
              </a:rPr>
              <a:t>The Annual Report is the </a:t>
            </a:r>
            <a:r>
              <a:rPr lang="en-US" sz="2400" dirty="0">
                <a:solidFill>
                  <a:srgbClr val="1A2754"/>
                </a:solidFill>
              </a:rPr>
              <a:t>“</a:t>
            </a:r>
            <a:r>
              <a:rPr lang="en-US" sz="2400" b="1" dirty="0">
                <a:solidFill>
                  <a:srgbClr val="1A2754"/>
                </a:solidFill>
              </a:rPr>
              <a:t>final</a:t>
            </a:r>
            <a:r>
              <a:rPr lang="en-US" sz="2400" dirty="0">
                <a:solidFill>
                  <a:srgbClr val="1A2754"/>
                </a:solidFill>
              </a:rPr>
              <a:t>” </a:t>
            </a:r>
            <a:r>
              <a:rPr lang="en-US" sz="2400" dirty="0">
                <a:solidFill>
                  <a:schemeClr val="tx1">
                    <a:lumMod val="50000"/>
                    <a:lumOff val="50000"/>
                  </a:schemeClr>
                </a:solidFill>
              </a:rPr>
              <a:t>report </a:t>
            </a:r>
            <a:r>
              <a:rPr lang="en-US" sz="2400" dirty="0" smtClean="0">
                <a:solidFill>
                  <a:schemeClr val="tx1">
                    <a:lumMod val="50000"/>
                    <a:lumOff val="50000"/>
                  </a:schemeClr>
                </a:solidFill>
              </a:rPr>
              <a:t>of </a:t>
            </a:r>
            <a:r>
              <a:rPr lang="en-US" sz="2400" dirty="0">
                <a:solidFill>
                  <a:schemeClr val="tx1">
                    <a:lumMod val="50000"/>
                    <a:lumOff val="50000"/>
                  </a:schemeClr>
                </a:solidFill>
              </a:rPr>
              <a:t>the </a:t>
            </a:r>
            <a:r>
              <a:rPr lang="en-US" sz="2400" dirty="0" smtClean="0">
                <a:solidFill>
                  <a:schemeClr val="tx1">
                    <a:lumMod val="50000"/>
                    <a:lumOff val="50000"/>
                  </a:schemeClr>
                </a:solidFill>
              </a:rPr>
              <a:t>2018-19 </a:t>
            </a:r>
            <a:r>
              <a:rPr lang="en-US" sz="2400" dirty="0">
                <a:solidFill>
                  <a:schemeClr val="tx1">
                    <a:lumMod val="50000"/>
                    <a:lumOff val="50000"/>
                  </a:schemeClr>
                </a:solidFill>
              </a:rPr>
              <a:t>school </a:t>
            </a:r>
            <a:r>
              <a:rPr lang="en-US" sz="2400" dirty="0" smtClean="0">
                <a:solidFill>
                  <a:schemeClr val="tx1">
                    <a:lumMod val="50000"/>
                    <a:lumOff val="50000"/>
                  </a:schemeClr>
                </a:solidFill>
              </a:rPr>
              <a:t>year.</a:t>
            </a:r>
          </a:p>
          <a:p>
            <a:pPr>
              <a:spcAft>
                <a:spcPts val="1200"/>
              </a:spcAft>
            </a:pPr>
            <a:r>
              <a:rPr lang="en-US" sz="2400" dirty="0">
                <a:solidFill>
                  <a:schemeClr val="tx1">
                    <a:lumMod val="50000"/>
                    <a:lumOff val="50000"/>
                  </a:schemeClr>
                </a:solidFill>
              </a:rPr>
              <a:t>It cannot be issued until </a:t>
            </a:r>
            <a:r>
              <a:rPr lang="en-US" sz="2400" b="1" dirty="0" smtClean="0">
                <a:solidFill>
                  <a:srgbClr val="1A2754"/>
                </a:solidFill>
              </a:rPr>
              <a:t>after</a:t>
            </a:r>
            <a:r>
              <a:rPr lang="en-US" sz="2400" dirty="0" smtClean="0">
                <a:solidFill>
                  <a:schemeClr val="tx1">
                    <a:lumMod val="50000"/>
                    <a:lumOff val="50000"/>
                  </a:schemeClr>
                </a:solidFill>
              </a:rPr>
              <a:t> </a:t>
            </a:r>
            <a:r>
              <a:rPr lang="en-US" sz="2400" dirty="0">
                <a:solidFill>
                  <a:schemeClr val="tx1">
                    <a:lumMod val="50000"/>
                    <a:lumOff val="50000"/>
                  </a:schemeClr>
                </a:solidFill>
              </a:rPr>
              <a:t>all Accountability Ratings are </a:t>
            </a:r>
            <a:r>
              <a:rPr lang="en-US" sz="2400" b="1" dirty="0" smtClean="0">
                <a:solidFill>
                  <a:srgbClr val="1A2754"/>
                </a:solidFill>
              </a:rPr>
              <a:t>final</a:t>
            </a:r>
            <a:r>
              <a:rPr lang="en-US" sz="2400" dirty="0" smtClean="0">
                <a:solidFill>
                  <a:schemeClr val="tx1">
                    <a:lumMod val="50000"/>
                    <a:lumOff val="50000"/>
                  </a:schemeClr>
                </a:solidFill>
              </a:rPr>
              <a:t> </a:t>
            </a:r>
            <a:r>
              <a:rPr lang="en-US" sz="2400" dirty="0">
                <a:solidFill>
                  <a:schemeClr val="tx1">
                    <a:lumMod val="50000"/>
                    <a:lumOff val="50000"/>
                  </a:schemeClr>
                </a:solidFill>
              </a:rPr>
              <a:t>(meaning after TEA has resolved all appeals)</a:t>
            </a:r>
          </a:p>
          <a:p>
            <a:pPr>
              <a:spcAft>
                <a:spcPts val="1200"/>
              </a:spcAft>
            </a:pPr>
            <a:r>
              <a:rPr lang="en-US" sz="2400" b="1" dirty="0">
                <a:solidFill>
                  <a:srgbClr val="1A2754"/>
                </a:solidFill>
              </a:rPr>
              <a:t>The data being reported in the </a:t>
            </a:r>
            <a:r>
              <a:rPr lang="en-US" sz="2400" b="1" dirty="0" smtClean="0">
                <a:solidFill>
                  <a:srgbClr val="1A2754"/>
                </a:solidFill>
              </a:rPr>
              <a:t>2018-19 </a:t>
            </a:r>
            <a:r>
              <a:rPr lang="en-US" sz="2400" b="1" dirty="0">
                <a:solidFill>
                  <a:srgbClr val="1A2754"/>
                </a:solidFill>
              </a:rPr>
              <a:t>Annual Report </a:t>
            </a:r>
            <a:r>
              <a:rPr lang="en-US" sz="2400" b="1" dirty="0" smtClean="0">
                <a:solidFill>
                  <a:srgbClr val="1A2754"/>
                </a:solidFill>
              </a:rPr>
              <a:t>are not new </a:t>
            </a:r>
            <a:r>
              <a:rPr lang="en-US" sz="2400" dirty="0" smtClean="0">
                <a:solidFill>
                  <a:schemeClr val="tx1">
                    <a:lumMod val="50000"/>
                    <a:lumOff val="50000"/>
                  </a:schemeClr>
                </a:solidFill>
              </a:rPr>
              <a:t>– </a:t>
            </a:r>
            <a:r>
              <a:rPr lang="en-US" sz="2400" dirty="0">
                <a:solidFill>
                  <a:schemeClr val="tx1">
                    <a:lumMod val="50000"/>
                    <a:lumOff val="50000"/>
                  </a:schemeClr>
                </a:solidFill>
              </a:rPr>
              <a:t>this is simply the final reporting for the </a:t>
            </a:r>
            <a:r>
              <a:rPr lang="en-US" sz="2400" dirty="0" smtClean="0">
                <a:solidFill>
                  <a:schemeClr val="tx1">
                    <a:lumMod val="50000"/>
                    <a:lumOff val="50000"/>
                  </a:schemeClr>
                </a:solidFill>
              </a:rPr>
              <a:t>2018-19 </a:t>
            </a:r>
            <a:r>
              <a:rPr lang="en-US" sz="2400" dirty="0">
                <a:solidFill>
                  <a:schemeClr val="tx1">
                    <a:lumMod val="50000"/>
                    <a:lumOff val="50000"/>
                  </a:schemeClr>
                </a:solidFill>
              </a:rPr>
              <a:t>school year</a:t>
            </a:r>
          </a:p>
          <a:p>
            <a:pPr>
              <a:spcAft>
                <a:spcPts val="600"/>
              </a:spcAft>
            </a:pPr>
            <a:endParaRPr lang="en-US" sz="2400" dirty="0"/>
          </a:p>
        </p:txBody>
      </p:sp>
      <p:sp>
        <p:nvSpPr>
          <p:cNvPr id="3" name="Title 2"/>
          <p:cNvSpPr>
            <a:spLocks noGrp="1"/>
          </p:cNvSpPr>
          <p:nvPr>
            <p:ph type="title"/>
          </p:nvPr>
        </p:nvSpPr>
        <p:spPr/>
        <p:txBody>
          <a:bodyPr/>
          <a:lstStyle/>
          <a:p>
            <a:r>
              <a:rPr lang="en-US" dirty="0" smtClean="0">
                <a:solidFill>
                  <a:srgbClr val="1A2754"/>
                </a:solidFill>
              </a:rPr>
              <a:t>Why Now?</a:t>
            </a:r>
            <a:endParaRPr lang="en-US"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4</a:t>
            </a:fld>
            <a:endParaRPr lang="hu-HU" dirty="0"/>
          </a:p>
        </p:txBody>
      </p:sp>
    </p:spTree>
    <p:extLst>
      <p:ext uri="{BB962C8B-B14F-4D97-AF65-F5344CB8AC3E}">
        <p14:creationId xmlns:p14="http://schemas.microsoft.com/office/powerpoint/2010/main" val="147487922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1A2754"/>
                </a:solidFill>
              </a:rPr>
              <a:t>Start of Section 1 - TAPR</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5</a:t>
            </a:fld>
            <a:endParaRPr lang="hu-HU" dirty="0"/>
          </a:p>
        </p:txBody>
      </p:sp>
      <p:sp>
        <p:nvSpPr>
          <p:cNvPr id="2" name="Content Placeholder 1"/>
          <p:cNvSpPr>
            <a:spLocks noGrp="1"/>
          </p:cNvSpPr>
          <p:nvPr>
            <p:ph idx="1"/>
          </p:nvPr>
        </p:nvSpPr>
        <p:spPr/>
        <p:txBody>
          <a:bodyPr/>
          <a:lstStyle/>
          <a:p>
            <a:endParaRPr lang="en-US" dirty="0"/>
          </a:p>
        </p:txBody>
      </p:sp>
    </p:spTree>
    <p:extLst>
      <p:ext uri="{BB962C8B-B14F-4D97-AF65-F5344CB8AC3E}">
        <p14:creationId xmlns:p14="http://schemas.microsoft.com/office/powerpoint/2010/main" val="388965708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4882" y="1556792"/>
            <a:ext cx="8263830" cy="4104456"/>
          </a:xfrm>
        </p:spPr>
        <p:txBody>
          <a:bodyPr>
            <a:normAutofit/>
          </a:bodyPr>
          <a:lstStyle/>
          <a:p>
            <a:r>
              <a:rPr lang="en-US" sz="2000" dirty="0"/>
              <a:t>Compiled by TEA for every district and campus using </a:t>
            </a:r>
          </a:p>
          <a:p>
            <a:pPr lvl="1"/>
            <a:r>
              <a:rPr lang="en-US" sz="1600" dirty="0"/>
              <a:t>PEIMS</a:t>
            </a:r>
          </a:p>
          <a:p>
            <a:pPr lvl="1"/>
            <a:r>
              <a:rPr lang="en-US" sz="1600" dirty="0"/>
              <a:t>Student Assessment </a:t>
            </a:r>
            <a:r>
              <a:rPr lang="en-US" sz="1600" dirty="0" smtClean="0"/>
              <a:t>Data</a:t>
            </a:r>
          </a:p>
          <a:p>
            <a:pPr marL="573088" lvl="1" indent="0">
              <a:buNone/>
            </a:pPr>
            <a:endParaRPr lang="en-US" sz="1600" dirty="0"/>
          </a:p>
          <a:p>
            <a:pPr>
              <a:spcBef>
                <a:spcPts val="1200"/>
              </a:spcBef>
            </a:pPr>
            <a:r>
              <a:rPr lang="en-US" sz="2000" dirty="0"/>
              <a:t>Beginning in 2017-18, TAPR is published in 2 different formats</a:t>
            </a:r>
          </a:p>
          <a:p>
            <a:pPr lvl="1"/>
            <a:r>
              <a:rPr lang="en-US" sz="1600" dirty="0" smtClean="0"/>
              <a:t>A </a:t>
            </a:r>
            <a:r>
              <a:rPr lang="en-US" sz="1600" dirty="0"/>
              <a:t>comprehensive, “dynamic” online data system </a:t>
            </a:r>
          </a:p>
          <a:p>
            <a:pPr lvl="2"/>
            <a:r>
              <a:rPr lang="en-US" sz="1600" dirty="0"/>
              <a:t>Data will be added as they become available</a:t>
            </a:r>
          </a:p>
          <a:p>
            <a:pPr lvl="1">
              <a:spcBef>
                <a:spcPts val="1200"/>
              </a:spcBef>
            </a:pPr>
            <a:r>
              <a:rPr lang="en-US" sz="1600" dirty="0"/>
              <a:t>A </a:t>
            </a:r>
            <a:r>
              <a:rPr lang="en-US" sz="1600" dirty="0" smtClean="0"/>
              <a:t>PDF </a:t>
            </a:r>
            <a:r>
              <a:rPr lang="en-US" sz="1600" dirty="0"/>
              <a:t>version (the “Paper TAPR”)</a:t>
            </a:r>
          </a:p>
          <a:p>
            <a:pPr lvl="2"/>
            <a:r>
              <a:rPr lang="en-US" sz="1600" dirty="0"/>
              <a:t>Only includes major, statutorily-required data points </a:t>
            </a:r>
          </a:p>
          <a:p>
            <a:pPr lvl="2"/>
            <a:r>
              <a:rPr lang="en-US" sz="1600" dirty="0"/>
              <a:t>Designed to allow districts to fulfill their public notification requirements (i.e., the Annual Report)</a:t>
            </a:r>
          </a:p>
          <a:p>
            <a:pPr lvl="1"/>
            <a:endParaRPr lang="en-US" sz="1600" dirty="0"/>
          </a:p>
        </p:txBody>
      </p:sp>
      <p:sp>
        <p:nvSpPr>
          <p:cNvPr id="9" name="Title 2"/>
          <p:cNvSpPr>
            <a:spLocks noGrp="1"/>
          </p:cNvSpPr>
          <p:nvPr>
            <p:ph type="title"/>
          </p:nvPr>
        </p:nvSpPr>
        <p:spPr>
          <a:xfrm>
            <a:off x="179512" y="188640"/>
            <a:ext cx="8686800" cy="936104"/>
          </a:xfrm>
        </p:spPr>
        <p:txBody>
          <a:bodyPr vert="horz" lIns="0" tIns="45720" rIns="91440" bIns="45720" rtlCol="0" anchor="ctr">
            <a:normAutofit fontScale="90000"/>
          </a:bodyPr>
          <a:lstStyle/>
          <a:p>
            <a:r>
              <a:rPr lang="en-US" sz="3200" dirty="0" smtClean="0">
                <a:solidFill>
                  <a:srgbClr val="1A2754"/>
                </a:solidFill>
                <a:latin typeface="Arial" panose="020B0604020202020204" pitchFamily="34" charset="0"/>
                <a:cs typeface="Arial" panose="020B0604020202020204" pitchFamily="34" charset="0"/>
              </a:rPr>
              <a:t>Section 1: </a:t>
            </a:r>
            <a:r>
              <a:rPr lang="en-US" sz="3200" dirty="0" smtClean="0">
                <a:solidFill>
                  <a:srgbClr val="1A2754"/>
                </a:solidFill>
                <a:latin typeface="Arial" panose="020B0604020202020204" pitchFamily="34" charset="0"/>
                <a:cs typeface="Arial" panose="020B0604020202020204" pitchFamily="34" charset="0"/>
              </a:rPr>
              <a:t>2018-19 </a:t>
            </a:r>
            <a:r>
              <a:rPr lang="en-US" sz="3200" dirty="0">
                <a:solidFill>
                  <a:srgbClr val="1A2754"/>
                </a:solidFill>
                <a:latin typeface="Arial" panose="020B0604020202020204" pitchFamily="34" charset="0"/>
                <a:cs typeface="Arial" panose="020B0604020202020204" pitchFamily="34" charset="0"/>
              </a:rPr>
              <a:t>Texas Academic </a:t>
            </a:r>
            <a:r>
              <a:rPr lang="en-US" sz="3200" dirty="0" smtClean="0">
                <a:solidFill>
                  <a:srgbClr val="1A2754"/>
                </a:solidFill>
                <a:latin typeface="Arial" panose="020B0604020202020204" pitchFamily="34" charset="0"/>
                <a:cs typeface="Arial" panose="020B0604020202020204" pitchFamily="34" charset="0"/>
              </a:rPr>
              <a:t>Performance Report </a:t>
            </a:r>
            <a:r>
              <a:rPr lang="en-US" sz="3200" dirty="0">
                <a:solidFill>
                  <a:srgbClr val="1A2754"/>
                </a:solidFill>
                <a:latin typeface="Arial" panose="020B0604020202020204" pitchFamily="34" charset="0"/>
                <a:cs typeface="Arial" panose="020B0604020202020204" pitchFamily="34" charset="0"/>
              </a:rPr>
              <a:t>(TAPR)</a:t>
            </a: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6</a:t>
            </a:fld>
            <a:endParaRPr lang="hu-HU" dirty="0"/>
          </a:p>
        </p:txBody>
      </p:sp>
    </p:spTree>
    <p:extLst>
      <p:ext uri="{BB962C8B-B14F-4D97-AF65-F5344CB8AC3E}">
        <p14:creationId xmlns:p14="http://schemas.microsoft.com/office/powerpoint/2010/main" val="909654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fade">
                                      <p:cBhvr>
                                        <p:cTn id="24" dur="1000"/>
                                        <p:tgtEl>
                                          <p:spTgt spid="2">
                                            <p:txEl>
                                              <p:pRg st="4" end="4"/>
                                            </p:txEl>
                                          </p:spTgt>
                                        </p:tgtEl>
                                      </p:cBhvr>
                                    </p:animEffect>
                                    <p:anim calcmode="lin" valueType="num">
                                      <p:cBhvr>
                                        <p:cTn id="2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Effect transition="in" filter="fade">
                                      <p:cBhvr>
                                        <p:cTn id="29" dur="1000"/>
                                        <p:tgtEl>
                                          <p:spTgt spid="2">
                                            <p:txEl>
                                              <p:pRg st="5" end="5"/>
                                            </p:txEl>
                                          </p:spTgt>
                                        </p:tgtEl>
                                      </p:cBhvr>
                                    </p:animEffect>
                                    <p:anim calcmode="lin" valueType="num">
                                      <p:cBhvr>
                                        <p:cTn id="3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Effect transition="in" filter="fade">
                                      <p:cBhvr>
                                        <p:cTn id="34" dur="1000"/>
                                        <p:tgtEl>
                                          <p:spTgt spid="2">
                                            <p:txEl>
                                              <p:pRg st="6" end="6"/>
                                            </p:txEl>
                                          </p:spTgt>
                                        </p:tgtEl>
                                      </p:cBhvr>
                                    </p:animEffect>
                                    <p:anim calcmode="lin" valueType="num">
                                      <p:cBhvr>
                                        <p:cTn id="3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1000"/>
                                        <p:tgtEl>
                                          <p:spTgt spid="2">
                                            <p:txEl>
                                              <p:pRg st="7" end="7"/>
                                            </p:txEl>
                                          </p:spTgt>
                                        </p:tgtEl>
                                      </p:cBhvr>
                                    </p:animEffect>
                                    <p:anim calcmode="lin" valueType="num">
                                      <p:cBhvr>
                                        <p:cTn id="4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
                                            <p:txEl>
                                              <p:pRg st="8" end="8"/>
                                            </p:txEl>
                                          </p:spTgt>
                                        </p:tgtEl>
                                        <p:attrNameLst>
                                          <p:attrName>style.visibility</p:attrName>
                                        </p:attrNameLst>
                                      </p:cBhvr>
                                      <p:to>
                                        <p:strVal val="visible"/>
                                      </p:to>
                                    </p:set>
                                    <p:animEffect transition="in" filter="fade">
                                      <p:cBhvr>
                                        <p:cTn id="44" dur="1000"/>
                                        <p:tgtEl>
                                          <p:spTgt spid="2">
                                            <p:txEl>
                                              <p:pRg st="8" end="8"/>
                                            </p:txEl>
                                          </p:spTgt>
                                        </p:tgtEl>
                                      </p:cBhvr>
                                    </p:animEffect>
                                    <p:anim calcmode="lin" valueType="num">
                                      <p:cBhvr>
                                        <p:cTn id="45"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Effect transition="in" filter="fade">
                                      <p:cBhvr>
                                        <p:cTn id="49" dur="1000"/>
                                        <p:tgtEl>
                                          <p:spTgt spid="2">
                                            <p:txEl>
                                              <p:pRg st="9" end="9"/>
                                            </p:txEl>
                                          </p:spTgt>
                                        </p:tgtEl>
                                      </p:cBhvr>
                                    </p:animEffect>
                                    <p:anim calcmode="lin" valueType="num">
                                      <p:cBhvr>
                                        <p:cTn id="5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157508" y="131228"/>
            <a:ext cx="8686800" cy="936104"/>
          </a:xfrm>
        </p:spPr>
        <p:txBody>
          <a:bodyPr vert="horz" lIns="0" tIns="45720" rIns="91440" bIns="45720" rtlCol="0" anchor="ctr">
            <a:normAutofit/>
          </a:bodyPr>
          <a:lstStyle/>
          <a:p>
            <a:r>
              <a:rPr lang="en-US" sz="3200" dirty="0" smtClean="0">
                <a:solidFill>
                  <a:srgbClr val="1A2754"/>
                </a:solidFill>
                <a:latin typeface="Arial" panose="020B0604020202020204" pitchFamily="34" charset="0"/>
                <a:cs typeface="Arial" panose="020B0604020202020204" pitchFamily="34" charset="0"/>
              </a:rPr>
              <a:t>Section 1: </a:t>
            </a:r>
            <a:r>
              <a:rPr lang="en-US" sz="3200" dirty="0" smtClean="0">
                <a:solidFill>
                  <a:srgbClr val="1A2754"/>
                </a:solidFill>
                <a:latin typeface="Arial" panose="020B0604020202020204" pitchFamily="34" charset="0"/>
                <a:cs typeface="Arial" panose="020B0604020202020204" pitchFamily="34" charset="0"/>
              </a:rPr>
              <a:t>2018-19 TAPR</a:t>
            </a:r>
            <a:endParaRPr lang="en-US" sz="3200" dirty="0">
              <a:solidFill>
                <a:srgbClr val="1A2754"/>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7</a:t>
            </a:fld>
            <a:endParaRPr lang="hu-HU" dirty="0"/>
          </a:p>
        </p:txBody>
      </p:sp>
      <p:sp>
        <p:nvSpPr>
          <p:cNvPr id="2" name="Rectangle 1"/>
          <p:cNvSpPr/>
          <p:nvPr/>
        </p:nvSpPr>
        <p:spPr>
          <a:xfrm>
            <a:off x="318592" y="5640086"/>
            <a:ext cx="8687072" cy="307777"/>
          </a:xfrm>
          <a:prstGeom prst="rect">
            <a:avLst/>
          </a:prstGeom>
        </p:spPr>
        <p:txBody>
          <a:bodyPr wrap="square">
            <a:spAutoFit/>
          </a:bodyPr>
          <a:lstStyle/>
          <a:p>
            <a:r>
              <a:rPr lang="en-US" sz="1400" dirty="0">
                <a:hlinkClick r:id="rId2"/>
              </a:rPr>
              <a:t>https://rptsvr1.tea.texas.gov/perfreport/tapr/2019/srch.html?srch=D</a:t>
            </a:r>
            <a:endParaRPr lang="en-US" sz="1400" dirty="0"/>
          </a:p>
        </p:txBody>
      </p:sp>
      <p:sp>
        <p:nvSpPr>
          <p:cNvPr id="3" name="Rectangle 2"/>
          <p:cNvSpPr/>
          <p:nvPr/>
        </p:nvSpPr>
        <p:spPr>
          <a:xfrm>
            <a:off x="323527" y="1778554"/>
            <a:ext cx="3916989" cy="373867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US" b="1" u="sng" dirty="0" smtClean="0">
                <a:solidFill>
                  <a:schemeClr val="tx1"/>
                </a:solidFill>
              </a:rPr>
              <a:t>PDF Version</a:t>
            </a:r>
          </a:p>
          <a:p>
            <a:pPr algn="ctr"/>
            <a:endParaRPr lang="en-US" b="1" u="sng" dirty="0"/>
          </a:p>
        </p:txBody>
      </p:sp>
      <p:pic>
        <p:nvPicPr>
          <p:cNvPr id="4" name="Picture 3"/>
          <p:cNvPicPr>
            <a:picLocks noChangeAspect="1"/>
          </p:cNvPicPr>
          <p:nvPr/>
        </p:nvPicPr>
        <p:blipFill>
          <a:blip r:embed="rId3"/>
          <a:stretch>
            <a:fillRect/>
          </a:stretch>
        </p:blipFill>
        <p:spPr>
          <a:xfrm>
            <a:off x="467544" y="2202066"/>
            <a:ext cx="2673529" cy="1399701"/>
          </a:xfrm>
          <a:prstGeom prst="rect">
            <a:avLst/>
          </a:prstGeom>
        </p:spPr>
      </p:pic>
      <p:sp>
        <p:nvSpPr>
          <p:cNvPr id="5" name="Right Arrow 4"/>
          <p:cNvSpPr/>
          <p:nvPr/>
        </p:nvSpPr>
        <p:spPr>
          <a:xfrm>
            <a:off x="380870" y="2770055"/>
            <a:ext cx="360040" cy="1714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stretch>
            <a:fillRect/>
          </a:stretch>
        </p:blipFill>
        <p:spPr>
          <a:xfrm>
            <a:off x="484446" y="3724622"/>
            <a:ext cx="1639281" cy="1657831"/>
          </a:xfrm>
          <a:prstGeom prst="rect">
            <a:avLst/>
          </a:prstGeom>
        </p:spPr>
      </p:pic>
      <p:sp>
        <p:nvSpPr>
          <p:cNvPr id="11" name="Rectangle 10"/>
          <p:cNvSpPr/>
          <p:nvPr/>
        </p:nvSpPr>
        <p:spPr>
          <a:xfrm>
            <a:off x="740910" y="2770055"/>
            <a:ext cx="590730" cy="1714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2339752" y="3789040"/>
            <a:ext cx="1224136" cy="129614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t>One PDF file in a printable format.</a:t>
            </a:r>
            <a:endParaRPr lang="en-US" dirty="0"/>
          </a:p>
        </p:txBody>
      </p:sp>
      <p:sp>
        <p:nvSpPr>
          <p:cNvPr id="13" name="Rectangle 12"/>
          <p:cNvSpPr/>
          <p:nvPr/>
        </p:nvSpPr>
        <p:spPr>
          <a:xfrm>
            <a:off x="4690698" y="1778554"/>
            <a:ext cx="3862429" cy="37386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b="1" u="sng" dirty="0" smtClean="0">
                <a:solidFill>
                  <a:schemeClr val="tx1"/>
                </a:solidFill>
              </a:rPr>
              <a:t>HTML - Web Version</a:t>
            </a:r>
          </a:p>
          <a:p>
            <a:pPr algn="ctr"/>
            <a:endParaRPr lang="en-US" b="1" u="sng" dirty="0"/>
          </a:p>
        </p:txBody>
      </p:sp>
      <p:pic>
        <p:nvPicPr>
          <p:cNvPr id="14" name="Picture 13"/>
          <p:cNvPicPr>
            <a:picLocks noChangeAspect="1"/>
          </p:cNvPicPr>
          <p:nvPr/>
        </p:nvPicPr>
        <p:blipFill>
          <a:blip r:embed="rId3"/>
          <a:stretch>
            <a:fillRect/>
          </a:stretch>
        </p:blipFill>
        <p:spPr>
          <a:xfrm>
            <a:off x="4834715" y="2202066"/>
            <a:ext cx="2673529" cy="1399701"/>
          </a:xfrm>
          <a:prstGeom prst="rect">
            <a:avLst/>
          </a:prstGeom>
        </p:spPr>
      </p:pic>
      <p:sp>
        <p:nvSpPr>
          <p:cNvPr id="15" name="Right Arrow 14"/>
          <p:cNvSpPr/>
          <p:nvPr/>
        </p:nvSpPr>
        <p:spPr>
          <a:xfrm>
            <a:off x="4758930" y="2897560"/>
            <a:ext cx="360040" cy="1714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a:off x="5118970" y="2901916"/>
            <a:ext cx="899897" cy="16704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7236297" y="3711654"/>
            <a:ext cx="1260924" cy="14401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smtClean="0"/>
              <a:t>Website that allows for easier access of data. </a:t>
            </a:r>
            <a:endParaRPr lang="en-US" sz="1600" dirty="0"/>
          </a:p>
        </p:txBody>
      </p:sp>
      <p:pic>
        <p:nvPicPr>
          <p:cNvPr id="18" name="Picture 17"/>
          <p:cNvPicPr>
            <a:picLocks noChangeAspect="1"/>
          </p:cNvPicPr>
          <p:nvPr/>
        </p:nvPicPr>
        <p:blipFill>
          <a:blip r:embed="rId5"/>
          <a:stretch>
            <a:fillRect/>
          </a:stretch>
        </p:blipFill>
        <p:spPr>
          <a:xfrm>
            <a:off x="4862586" y="3711654"/>
            <a:ext cx="2268709" cy="1237104"/>
          </a:xfrm>
          <a:prstGeom prst="rect">
            <a:avLst/>
          </a:prstGeom>
        </p:spPr>
      </p:pic>
      <p:sp>
        <p:nvSpPr>
          <p:cNvPr id="20" name="Rectangle 19"/>
          <p:cNvSpPr/>
          <p:nvPr/>
        </p:nvSpPr>
        <p:spPr>
          <a:xfrm>
            <a:off x="157508" y="1118242"/>
            <a:ext cx="4533190" cy="461665"/>
          </a:xfrm>
          <a:prstGeom prst="rect">
            <a:avLst/>
          </a:prstGeom>
        </p:spPr>
        <p:txBody>
          <a:bodyPr wrap="square">
            <a:spAutoFit/>
          </a:bodyPr>
          <a:lstStyle/>
          <a:p>
            <a:pPr marL="342900" indent="-342900">
              <a:buFont typeface="Wingdings" panose="05000000000000000000" pitchFamily="2" charset="2"/>
              <a:buChar char="Ø"/>
            </a:pPr>
            <a:r>
              <a:rPr lang="en-US" sz="2400" b="1" dirty="0" smtClean="0">
                <a:solidFill>
                  <a:srgbClr val="5D5D5D"/>
                </a:solidFill>
              </a:rPr>
              <a:t>Two </a:t>
            </a:r>
            <a:r>
              <a:rPr lang="en-US" sz="2400" b="1" dirty="0">
                <a:solidFill>
                  <a:srgbClr val="5D5D5D"/>
                </a:solidFill>
              </a:rPr>
              <a:t>Versions Available</a:t>
            </a:r>
          </a:p>
        </p:txBody>
      </p:sp>
    </p:spTree>
    <p:extLst>
      <p:ext uri="{BB962C8B-B14F-4D97-AF65-F5344CB8AC3E}">
        <p14:creationId xmlns:p14="http://schemas.microsoft.com/office/powerpoint/2010/main" val="35464017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96752"/>
            <a:ext cx="8424936" cy="3949000"/>
          </a:xfrm>
        </p:spPr>
        <p:txBody>
          <a:bodyPr>
            <a:normAutofit/>
          </a:bodyPr>
          <a:lstStyle/>
          <a:p>
            <a:pPr>
              <a:spcBef>
                <a:spcPts val="1200"/>
              </a:spcBef>
            </a:pPr>
            <a:r>
              <a:rPr lang="en-US" sz="2400" b="1" dirty="0"/>
              <a:t>Cover </a:t>
            </a:r>
            <a:r>
              <a:rPr lang="en-US" sz="2400" b="1" dirty="0" smtClean="0"/>
              <a:t>Page of TAPR Report</a:t>
            </a:r>
            <a:endParaRPr lang="en-US" sz="2400" b="1" dirty="0"/>
          </a:p>
          <a:p>
            <a:pPr lvl="1">
              <a:spcBef>
                <a:spcPts val="1200"/>
              </a:spcBef>
            </a:pPr>
            <a:r>
              <a:rPr lang="en-US" sz="1800" dirty="0" smtClean="0"/>
              <a:t>2019 </a:t>
            </a:r>
            <a:r>
              <a:rPr lang="en-US" sz="1800" dirty="0"/>
              <a:t>District/Campus Rating</a:t>
            </a:r>
          </a:p>
          <a:p>
            <a:pPr lvl="2">
              <a:spcBef>
                <a:spcPts val="0"/>
              </a:spcBef>
            </a:pPr>
            <a:r>
              <a:rPr lang="en-US" sz="1800" dirty="0"/>
              <a:t>District</a:t>
            </a:r>
          </a:p>
          <a:p>
            <a:pPr lvl="2">
              <a:spcBef>
                <a:spcPts val="0"/>
              </a:spcBef>
            </a:pPr>
            <a:r>
              <a:rPr lang="en-US" sz="1800" dirty="0"/>
              <a:t>Each Campus</a:t>
            </a:r>
          </a:p>
          <a:p>
            <a:pPr lvl="1">
              <a:spcBef>
                <a:spcPts val="1200"/>
              </a:spcBef>
            </a:pPr>
            <a:r>
              <a:rPr lang="en-US" sz="1800" dirty="0" smtClean="0"/>
              <a:t>2019 </a:t>
            </a:r>
            <a:r>
              <a:rPr lang="en-US" sz="1800" dirty="0"/>
              <a:t>Special Education Determination Status </a:t>
            </a:r>
            <a:endParaRPr lang="en-US" sz="1800" dirty="0" smtClean="0"/>
          </a:p>
          <a:p>
            <a:pPr lvl="2">
              <a:spcBef>
                <a:spcPts val="0"/>
              </a:spcBef>
            </a:pPr>
            <a:r>
              <a:rPr lang="en-US" sz="1800" dirty="0" smtClean="0"/>
              <a:t>District Only</a:t>
            </a:r>
            <a:endParaRPr lang="en-US" sz="1800" dirty="0"/>
          </a:p>
          <a:p>
            <a:pPr lvl="1">
              <a:spcBef>
                <a:spcPts val="1200"/>
              </a:spcBef>
            </a:pPr>
            <a:r>
              <a:rPr lang="en-US" sz="1800" dirty="0" smtClean="0"/>
              <a:t>2019 </a:t>
            </a:r>
            <a:r>
              <a:rPr lang="en-US" sz="1800" dirty="0"/>
              <a:t>Distinction </a:t>
            </a:r>
            <a:r>
              <a:rPr lang="en-US" sz="1800" dirty="0" smtClean="0"/>
              <a:t>Designations (if earned)</a:t>
            </a:r>
          </a:p>
          <a:p>
            <a:pPr lvl="2">
              <a:spcBef>
                <a:spcPts val="0"/>
              </a:spcBef>
            </a:pPr>
            <a:r>
              <a:rPr lang="en-US" sz="1800" dirty="0" smtClean="0"/>
              <a:t>District</a:t>
            </a:r>
          </a:p>
          <a:p>
            <a:pPr lvl="2">
              <a:spcBef>
                <a:spcPts val="0"/>
              </a:spcBef>
            </a:pPr>
            <a:r>
              <a:rPr lang="en-US" sz="1800" dirty="0" smtClean="0"/>
              <a:t>Each Campus</a:t>
            </a:r>
            <a:endParaRPr lang="en-US" sz="1800"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8</a:t>
            </a:fld>
            <a:endParaRPr lang="hu-HU" dirty="0"/>
          </a:p>
        </p:txBody>
      </p:sp>
      <p:sp>
        <p:nvSpPr>
          <p:cNvPr id="10" name="Title 2">
            <a:extLst>
              <a:ext uri="{FF2B5EF4-FFF2-40B4-BE49-F238E27FC236}">
                <a16:creationId xmlns:a16="http://schemas.microsoft.com/office/drawing/2014/main" id="{50A138E0-CA67-4D1B-8CF3-CF5C5AE24513}"/>
              </a:ext>
            </a:extLst>
          </p:cNvPr>
          <p:cNvSpPr txBox="1">
            <a:spLocks/>
          </p:cNvSpPr>
          <p:nvPr/>
        </p:nvSpPr>
        <p:spPr bwMode="auto">
          <a:xfrm>
            <a:off x="213742"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smtClean="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spTree>
    <p:extLst>
      <p:ext uri="{BB962C8B-B14F-4D97-AF65-F5344CB8AC3E}">
        <p14:creationId xmlns:p14="http://schemas.microsoft.com/office/powerpoint/2010/main" val="35166677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1000"/>
                                        <p:tgtEl>
                                          <p:spTgt spid="2">
                                            <p:txEl>
                                              <p:pRg st="6" end="6"/>
                                            </p:txEl>
                                          </p:spTgt>
                                        </p:tgtEl>
                                      </p:cBhvr>
                                    </p:animEffect>
                                    <p:anim calcmode="lin" valueType="num">
                                      <p:cBhvr>
                                        <p:cTn id="4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1000"/>
                                        <p:tgtEl>
                                          <p:spTgt spid="2">
                                            <p:txEl>
                                              <p:pRg st="7" end="7"/>
                                            </p:txEl>
                                          </p:spTgt>
                                        </p:tgtEl>
                                      </p:cBhvr>
                                    </p:animEffect>
                                    <p:anim calcmode="lin" valueType="num">
                                      <p:cBhvr>
                                        <p:cTn id="4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1000"/>
                                        <p:tgtEl>
                                          <p:spTgt spid="2">
                                            <p:txEl>
                                              <p:pRg st="8" end="8"/>
                                            </p:txEl>
                                          </p:spTgt>
                                        </p:tgtEl>
                                      </p:cBhvr>
                                    </p:animEffect>
                                    <p:anim calcmode="lin" valueType="num">
                                      <p:cBhvr>
                                        <p:cTn id="5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28650" y="1319212"/>
            <a:ext cx="7886700" cy="4219575"/>
          </a:xfrm>
          <a:prstGeom prst="rect">
            <a:avLst/>
          </a:prstGeom>
          <a:ln w="19050">
            <a:solidFill>
              <a:schemeClr val="bg1">
                <a:lumMod val="65000"/>
              </a:schemeClr>
            </a:solidFill>
          </a:ln>
        </p:spPr>
      </p:pic>
      <p:sp>
        <p:nvSpPr>
          <p:cNvPr id="3" name="Title 2"/>
          <p:cNvSpPr>
            <a:spLocks noGrp="1"/>
          </p:cNvSpPr>
          <p:nvPr>
            <p:ph type="title"/>
          </p:nvPr>
        </p:nvSpPr>
        <p:spPr/>
        <p:txBody>
          <a:bodyPr/>
          <a:lstStyle/>
          <a:p>
            <a:r>
              <a:rPr lang="en-US" dirty="0" smtClean="0">
                <a:solidFill>
                  <a:srgbClr val="1A2754"/>
                </a:solidFill>
              </a:rPr>
              <a:t>Clint ISD TAPR Cover Page</a:t>
            </a:r>
            <a:endParaRPr lang="en-US"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9</a:t>
            </a:fld>
            <a:endParaRPr lang="hu-HU" dirty="0"/>
          </a:p>
        </p:txBody>
      </p:sp>
      <p:sp>
        <p:nvSpPr>
          <p:cNvPr id="7" name="Rectangular Callout 6"/>
          <p:cNvSpPr/>
          <p:nvPr/>
        </p:nvSpPr>
        <p:spPr>
          <a:xfrm>
            <a:off x="5220072" y="3789040"/>
            <a:ext cx="2016224" cy="1152128"/>
          </a:xfrm>
          <a:prstGeom prst="wedgeRectCallout">
            <a:avLst>
              <a:gd name="adj1" fmla="val -119323"/>
              <a:gd name="adj2" fmla="val -10539"/>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sz="1200" dirty="0" smtClean="0">
                <a:solidFill>
                  <a:srgbClr val="1A2754"/>
                </a:solidFill>
              </a:rPr>
              <a:t>Meets Requirements</a:t>
            </a:r>
          </a:p>
          <a:p>
            <a:pPr marL="342900" indent="-342900">
              <a:buAutoNum type="arabicPeriod"/>
            </a:pPr>
            <a:r>
              <a:rPr lang="en-US" sz="1200" dirty="0" smtClean="0">
                <a:solidFill>
                  <a:schemeClr val="bg1"/>
                </a:solidFill>
              </a:rPr>
              <a:t>Needs Assistance</a:t>
            </a:r>
          </a:p>
          <a:p>
            <a:pPr marL="342900" indent="-342900">
              <a:buAutoNum type="arabicPeriod"/>
            </a:pPr>
            <a:r>
              <a:rPr lang="en-US" sz="1200" dirty="0" smtClean="0"/>
              <a:t>Needs Intervention</a:t>
            </a:r>
          </a:p>
          <a:p>
            <a:pPr marL="342900" indent="-342900">
              <a:buAutoNum type="arabicPeriod"/>
            </a:pPr>
            <a:r>
              <a:rPr lang="en-US" sz="1200" dirty="0" smtClean="0"/>
              <a:t>Needs Substantial Intervention</a:t>
            </a:r>
            <a:endParaRPr lang="en-US" sz="1200" dirty="0"/>
          </a:p>
        </p:txBody>
      </p:sp>
      <p:sp>
        <p:nvSpPr>
          <p:cNvPr id="5" name="Rectangle 4"/>
          <p:cNvSpPr/>
          <p:nvPr/>
        </p:nvSpPr>
        <p:spPr>
          <a:xfrm>
            <a:off x="1115616" y="3068960"/>
            <a:ext cx="2736304" cy="432048"/>
          </a:xfrm>
          <a:prstGeom prst="rect">
            <a:avLst/>
          </a:prstGeom>
          <a:noFill/>
          <a:ln w="28575">
            <a:solidFill>
              <a:srgbClr val="1A27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330156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1" r="-9706"/>
          <a:stretch/>
        </p:blipFill>
        <p:spPr>
          <a:xfrm>
            <a:off x="899592" y="1196752"/>
            <a:ext cx="6840760" cy="4536504"/>
          </a:xfrm>
          <a:prstGeom prst="rect">
            <a:avLst/>
          </a:prstGeom>
          <a:ln w="28575">
            <a:solidFill>
              <a:schemeClr val="bg1">
                <a:lumMod val="50000"/>
              </a:schemeClr>
            </a:solidFill>
          </a:ln>
        </p:spPr>
      </p:pic>
      <p:sp>
        <p:nvSpPr>
          <p:cNvPr id="3" name="Title 2"/>
          <p:cNvSpPr>
            <a:spLocks noGrp="1"/>
          </p:cNvSpPr>
          <p:nvPr>
            <p:ph type="title"/>
          </p:nvPr>
        </p:nvSpPr>
        <p:spPr>
          <a:xfrm>
            <a:off x="323528" y="76763"/>
            <a:ext cx="7992888" cy="1134458"/>
          </a:xfrm>
        </p:spPr>
        <p:txBody>
          <a:bodyPr/>
          <a:lstStyle/>
          <a:p>
            <a:r>
              <a:rPr lang="en-US" dirty="0" smtClean="0">
                <a:solidFill>
                  <a:srgbClr val="1A2754"/>
                </a:solidFill>
              </a:rPr>
              <a:t>Example Campus Cover Page</a:t>
            </a:r>
            <a:endParaRPr lang="en-US"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10</a:t>
            </a:fld>
            <a:endParaRPr lang="hu-HU" dirty="0"/>
          </a:p>
        </p:txBody>
      </p:sp>
      <p:sp>
        <p:nvSpPr>
          <p:cNvPr id="7" name="Rectangular Callout 6"/>
          <p:cNvSpPr/>
          <p:nvPr/>
        </p:nvSpPr>
        <p:spPr>
          <a:xfrm>
            <a:off x="5292080" y="3284984"/>
            <a:ext cx="1440160" cy="990369"/>
          </a:xfrm>
          <a:prstGeom prst="wedgeRectCallout">
            <a:avLst>
              <a:gd name="adj1" fmla="val -80623"/>
              <a:gd name="adj2" fmla="val -6500"/>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5 Distinction </a:t>
            </a:r>
            <a:r>
              <a:rPr lang="en-US" sz="1200" dirty="0" smtClean="0"/>
              <a:t>Designations Earned</a:t>
            </a:r>
            <a:endParaRPr lang="en-US" sz="1200" dirty="0"/>
          </a:p>
        </p:txBody>
      </p:sp>
      <p:sp>
        <p:nvSpPr>
          <p:cNvPr id="8" name="Rectangle 7"/>
          <p:cNvSpPr/>
          <p:nvPr/>
        </p:nvSpPr>
        <p:spPr>
          <a:xfrm>
            <a:off x="1187624" y="2924944"/>
            <a:ext cx="2321545" cy="283023"/>
          </a:xfrm>
          <a:prstGeom prst="rect">
            <a:avLst/>
          </a:prstGeom>
          <a:noFill/>
          <a:ln w="28575">
            <a:solidFill>
              <a:srgbClr val="1A27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4259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124744"/>
            <a:ext cx="8385904" cy="4511526"/>
          </a:xfrm>
        </p:spPr>
        <p:txBody>
          <a:bodyPr>
            <a:noAutofit/>
          </a:bodyPr>
          <a:lstStyle/>
          <a:p>
            <a:pPr marL="577850"/>
            <a:r>
              <a:rPr lang="en-US" sz="2000" b="1" dirty="0"/>
              <a:t>STAAR Performance</a:t>
            </a:r>
          </a:p>
          <a:p>
            <a:pPr marL="1089025" lvl="1"/>
            <a:r>
              <a:rPr lang="en-US" sz="1600" dirty="0"/>
              <a:t>All 3 performance rates</a:t>
            </a:r>
          </a:p>
          <a:p>
            <a:pPr marL="1603375" lvl="2">
              <a:spcBef>
                <a:spcPts val="300"/>
              </a:spcBef>
            </a:pPr>
            <a:r>
              <a:rPr lang="en-US" sz="1400" b="1" dirty="0">
                <a:solidFill>
                  <a:srgbClr val="7030A0"/>
                </a:solidFill>
              </a:rPr>
              <a:t>Approaches Grade Level or Above</a:t>
            </a:r>
          </a:p>
          <a:p>
            <a:pPr marL="1603375" lvl="2">
              <a:spcBef>
                <a:spcPts val="300"/>
              </a:spcBef>
            </a:pPr>
            <a:r>
              <a:rPr lang="en-US" sz="1400" b="1" dirty="0">
                <a:solidFill>
                  <a:srgbClr val="0070C0"/>
                </a:solidFill>
              </a:rPr>
              <a:t>Meets Grade Level or Above</a:t>
            </a:r>
          </a:p>
          <a:p>
            <a:pPr marL="1603375" lvl="2">
              <a:spcBef>
                <a:spcPts val="300"/>
              </a:spcBef>
            </a:pPr>
            <a:r>
              <a:rPr lang="en-US" sz="1400" b="1" dirty="0">
                <a:solidFill>
                  <a:srgbClr val="00B050"/>
                </a:solidFill>
              </a:rPr>
              <a:t>Masters Grade Level</a:t>
            </a:r>
          </a:p>
          <a:p>
            <a:pPr marL="1089025" lvl="1"/>
            <a:r>
              <a:rPr lang="en-US" sz="1600" dirty="0"/>
              <a:t>Reported for</a:t>
            </a:r>
          </a:p>
          <a:p>
            <a:pPr marL="1603375" lvl="2">
              <a:spcBef>
                <a:spcPts val="300"/>
              </a:spcBef>
            </a:pPr>
            <a:r>
              <a:rPr lang="en-US" sz="1400" dirty="0"/>
              <a:t>Each Assessment</a:t>
            </a:r>
          </a:p>
          <a:p>
            <a:pPr marL="1603375" lvl="2">
              <a:spcBef>
                <a:spcPts val="300"/>
              </a:spcBef>
            </a:pPr>
            <a:r>
              <a:rPr lang="en-US" sz="1400" dirty="0"/>
              <a:t>All Grades All Subjects </a:t>
            </a:r>
          </a:p>
          <a:p>
            <a:pPr marL="1603375" lvl="2">
              <a:spcBef>
                <a:spcPts val="300"/>
              </a:spcBef>
            </a:pPr>
            <a:r>
              <a:rPr lang="en-US" sz="1400" dirty="0"/>
              <a:t>All Grades </a:t>
            </a:r>
            <a:r>
              <a:rPr lang="en-US" sz="1600" dirty="0"/>
              <a:t>by Subject</a:t>
            </a:r>
          </a:p>
          <a:p>
            <a:pPr marL="1089025" lvl="1"/>
            <a:r>
              <a:rPr lang="en-US" sz="1600" dirty="0"/>
              <a:t>Performance data includes results from </a:t>
            </a:r>
            <a:r>
              <a:rPr lang="en-US" sz="1600" b="1" dirty="0" smtClean="0"/>
              <a:t>2019 Accountability </a:t>
            </a:r>
            <a:r>
              <a:rPr lang="en-US" sz="1600" b="1" dirty="0"/>
              <a:t>Year</a:t>
            </a:r>
          </a:p>
          <a:p>
            <a:pPr marL="1089025" lvl="1"/>
            <a:endParaRPr lang="en-US" sz="1600" dirty="0"/>
          </a:p>
          <a:p>
            <a:pPr marL="1089025" lvl="1"/>
            <a:endParaRPr lang="en-US" sz="1600" dirty="0"/>
          </a:p>
          <a:p>
            <a:pPr marL="1089025" lvl="1">
              <a:spcBef>
                <a:spcPts val="1200"/>
              </a:spcBef>
            </a:pPr>
            <a:r>
              <a:rPr lang="en-US" sz="1600" dirty="0"/>
              <a:t>Only includes results for students in the </a:t>
            </a:r>
            <a:r>
              <a:rPr lang="en-US" sz="1600" b="1" dirty="0"/>
              <a:t>accountability subset</a:t>
            </a:r>
          </a:p>
          <a:p>
            <a:pPr marL="1603375" lvl="2">
              <a:spcBef>
                <a:spcPts val="300"/>
              </a:spcBef>
            </a:pPr>
            <a:r>
              <a:rPr lang="en-US" sz="1400" dirty="0"/>
              <a:t>Students taking assessments who were enrolled in the district/campus on the preceding fall snapshot date (last Friday of October)</a:t>
            </a:r>
          </a:p>
          <a:p>
            <a:pPr marL="1089025" lvl="1">
              <a:lnSpc>
                <a:spcPct val="120000"/>
              </a:lnSpc>
              <a:spcBef>
                <a:spcPts val="300"/>
              </a:spcBef>
            </a:pPr>
            <a:endParaRPr lang="en-US" sz="1600" dirty="0"/>
          </a:p>
          <a:p>
            <a:pPr marL="1487488" lvl="2" indent="-457200">
              <a:lnSpc>
                <a:spcPct val="120000"/>
              </a:lnSpc>
            </a:pPr>
            <a:endParaRPr lang="en-US" sz="1400" dirty="0"/>
          </a:p>
          <a:p>
            <a:pPr marL="1487488" lvl="2" indent="-457200">
              <a:lnSpc>
                <a:spcPct val="120000"/>
              </a:lnSpc>
            </a:pPr>
            <a:endParaRPr lang="en-US" sz="1400" dirty="0"/>
          </a:p>
          <a:p>
            <a:pPr marL="0" indent="0">
              <a:buNone/>
            </a:pPr>
            <a:endParaRPr lang="en-US" sz="18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11</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smtClean="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graphicFrame>
        <p:nvGraphicFramePr>
          <p:cNvPr id="6" name="Table 5">
            <a:extLst>
              <a:ext uri="{FF2B5EF4-FFF2-40B4-BE49-F238E27FC236}">
                <a16:creationId xmlns:a16="http://schemas.microsoft.com/office/drawing/2014/main" id="{9F44F2B2-A76A-45BF-A47C-2F2DFD42A2B8}"/>
              </a:ext>
            </a:extLst>
          </p:cNvPr>
          <p:cNvGraphicFramePr>
            <a:graphicFrameLocks noGrp="1"/>
          </p:cNvGraphicFramePr>
          <p:nvPr>
            <p:extLst>
              <p:ext uri="{D42A27DB-BD31-4B8C-83A1-F6EECF244321}">
                <p14:modId xmlns:p14="http://schemas.microsoft.com/office/powerpoint/2010/main" val="1181242962"/>
              </p:ext>
            </p:extLst>
          </p:nvPr>
        </p:nvGraphicFramePr>
        <p:xfrm>
          <a:off x="1545144" y="4047444"/>
          <a:ext cx="6768753" cy="596547"/>
        </p:xfrm>
        <a:graphic>
          <a:graphicData uri="http://schemas.openxmlformats.org/drawingml/2006/table">
            <a:tbl>
              <a:tblPr firstRow="1" bandRow="1">
                <a:tableStyleId>{5C22544A-7EE6-4342-B048-85BDC9FD1C3A}</a:tableStyleId>
              </a:tblPr>
              <a:tblGrid>
                <a:gridCol w="914839">
                  <a:extLst>
                    <a:ext uri="{9D8B030D-6E8A-4147-A177-3AD203B41FA5}">
                      <a16:colId xmlns:a16="http://schemas.microsoft.com/office/drawing/2014/main" val="1664871585"/>
                    </a:ext>
                  </a:extLst>
                </a:gridCol>
                <a:gridCol w="934241">
                  <a:extLst>
                    <a:ext uri="{9D8B030D-6E8A-4147-A177-3AD203B41FA5}">
                      <a16:colId xmlns:a16="http://schemas.microsoft.com/office/drawing/2014/main" val="2964341772"/>
                    </a:ext>
                  </a:extLst>
                </a:gridCol>
                <a:gridCol w="4919673">
                  <a:extLst>
                    <a:ext uri="{9D8B030D-6E8A-4147-A177-3AD203B41FA5}">
                      <a16:colId xmlns:a16="http://schemas.microsoft.com/office/drawing/2014/main" val="1237940815"/>
                    </a:ext>
                  </a:extLst>
                </a:gridCol>
              </a:tblGrid>
              <a:tr h="596547">
                <a:tc>
                  <a:txBody>
                    <a:bodyPr/>
                    <a:lstStyle/>
                    <a:p>
                      <a:pPr algn="ctr"/>
                      <a:r>
                        <a:rPr lang="en-US" sz="1200" b="0" dirty="0">
                          <a:solidFill>
                            <a:schemeClr val="tx1"/>
                          </a:solidFill>
                        </a:rPr>
                        <a:t>Summer </a:t>
                      </a:r>
                      <a:r>
                        <a:rPr lang="en-US" sz="1200" b="0" dirty="0" smtClean="0">
                          <a:solidFill>
                            <a:schemeClr val="tx1"/>
                          </a:solidFill>
                        </a:rPr>
                        <a:t>2018 EOCs</a:t>
                      </a:r>
                      <a:endParaRPr lang="en-US" sz="1200" b="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0" dirty="0">
                          <a:solidFill>
                            <a:schemeClr val="tx1"/>
                          </a:solidFill>
                        </a:rPr>
                        <a:t>December </a:t>
                      </a:r>
                      <a:r>
                        <a:rPr lang="en-US" sz="1200" b="0" dirty="0" smtClean="0">
                          <a:solidFill>
                            <a:schemeClr val="tx1"/>
                          </a:solidFill>
                        </a:rPr>
                        <a:t>2018 EOCs</a:t>
                      </a:r>
                      <a:endParaRPr lang="en-US" sz="1200" b="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0" dirty="0">
                          <a:solidFill>
                            <a:schemeClr val="tx1"/>
                          </a:solidFill>
                        </a:rPr>
                        <a:t>Spring</a:t>
                      </a:r>
                      <a:r>
                        <a:rPr lang="en-US" sz="1200" b="0" baseline="0" dirty="0">
                          <a:solidFill>
                            <a:schemeClr val="tx1"/>
                          </a:solidFill>
                        </a:rPr>
                        <a:t> </a:t>
                      </a:r>
                      <a:r>
                        <a:rPr lang="en-US" sz="1200" b="0" baseline="0" dirty="0" smtClean="0">
                          <a:solidFill>
                            <a:schemeClr val="tx1"/>
                          </a:solidFill>
                        </a:rPr>
                        <a:t>2019 EOCs </a:t>
                      </a:r>
                      <a:r>
                        <a:rPr lang="en-US" sz="1200" b="0" baseline="0" dirty="0">
                          <a:solidFill>
                            <a:schemeClr val="tx1"/>
                          </a:solidFill>
                        </a:rPr>
                        <a:t>and all Grades 3-8 Assessments</a:t>
                      </a:r>
                    </a:p>
                    <a:p>
                      <a:pPr algn="ctr"/>
                      <a:r>
                        <a:rPr lang="en-US" sz="1200" b="0" baseline="0" dirty="0">
                          <a:solidFill>
                            <a:schemeClr val="tx1"/>
                          </a:solidFill>
                        </a:rPr>
                        <a:t>(including 1</a:t>
                      </a:r>
                      <a:r>
                        <a:rPr lang="en-US" sz="1200" b="0" baseline="30000" dirty="0">
                          <a:solidFill>
                            <a:schemeClr val="tx1"/>
                          </a:solidFill>
                        </a:rPr>
                        <a:t>st</a:t>
                      </a:r>
                      <a:r>
                        <a:rPr lang="en-US" sz="1200" b="0" baseline="0" dirty="0">
                          <a:solidFill>
                            <a:schemeClr val="tx1"/>
                          </a:solidFill>
                        </a:rPr>
                        <a:t> and 2</a:t>
                      </a:r>
                      <a:r>
                        <a:rPr lang="en-US" sz="1200" b="0" baseline="30000" dirty="0">
                          <a:solidFill>
                            <a:schemeClr val="tx1"/>
                          </a:solidFill>
                        </a:rPr>
                        <a:t>nd</a:t>
                      </a:r>
                      <a:r>
                        <a:rPr lang="en-US" sz="1200" b="0" baseline="0" dirty="0">
                          <a:solidFill>
                            <a:schemeClr val="tx1"/>
                          </a:solidFill>
                        </a:rPr>
                        <a:t> administrations of Grades 5 and 8 Reading and Math)</a:t>
                      </a:r>
                      <a:endParaRPr lang="en-US" sz="1200" b="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832053572"/>
                  </a:ext>
                </a:extLst>
              </a:tr>
            </a:tbl>
          </a:graphicData>
        </a:graphic>
      </p:graphicFrame>
    </p:spTree>
    <p:extLst>
      <p:ext uri="{BB962C8B-B14F-4D97-AF65-F5344CB8AC3E}">
        <p14:creationId xmlns:p14="http://schemas.microsoft.com/office/powerpoint/2010/main" val="34790598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1000"/>
                                        <p:tgtEl>
                                          <p:spTgt spid="2">
                                            <p:txEl>
                                              <p:pRg st="6" end="6"/>
                                            </p:txEl>
                                          </p:spTgt>
                                        </p:tgtEl>
                                      </p:cBhvr>
                                    </p:animEffect>
                                    <p:anim calcmode="lin" valueType="num">
                                      <p:cBhvr>
                                        <p:cTn id="4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1000"/>
                                        <p:tgtEl>
                                          <p:spTgt spid="2">
                                            <p:txEl>
                                              <p:pRg st="7" end="7"/>
                                            </p:txEl>
                                          </p:spTgt>
                                        </p:tgtEl>
                                      </p:cBhvr>
                                    </p:animEffect>
                                    <p:anim calcmode="lin" valueType="num">
                                      <p:cBhvr>
                                        <p:cTn id="4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1000"/>
                                        <p:tgtEl>
                                          <p:spTgt spid="2">
                                            <p:txEl>
                                              <p:pRg st="8" end="8"/>
                                            </p:txEl>
                                          </p:spTgt>
                                        </p:tgtEl>
                                      </p:cBhvr>
                                    </p:animEffect>
                                    <p:anim calcmode="lin" valueType="num">
                                      <p:cBhvr>
                                        <p:cTn id="5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Effect transition="in" filter="fade">
                                      <p:cBhvr>
                                        <p:cTn id="58" dur="1000"/>
                                        <p:tgtEl>
                                          <p:spTgt spid="2">
                                            <p:txEl>
                                              <p:pRg st="9" end="9"/>
                                            </p:txEl>
                                          </p:spTgt>
                                        </p:tgtEl>
                                      </p:cBhvr>
                                    </p:animEffect>
                                    <p:anim calcmode="lin" valueType="num">
                                      <p:cBhvr>
                                        <p:cTn id="5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
                                            <p:txEl>
                                              <p:pRg st="12" end="12"/>
                                            </p:txEl>
                                          </p:spTgt>
                                        </p:tgtEl>
                                        <p:attrNameLst>
                                          <p:attrName>style.visibility</p:attrName>
                                        </p:attrNameLst>
                                      </p:cBhvr>
                                      <p:to>
                                        <p:strVal val="visible"/>
                                      </p:to>
                                    </p:set>
                                    <p:animEffect transition="in" filter="fade">
                                      <p:cBhvr>
                                        <p:cTn id="72" dur="1000"/>
                                        <p:tgtEl>
                                          <p:spTgt spid="2">
                                            <p:txEl>
                                              <p:pRg st="12" end="12"/>
                                            </p:txEl>
                                          </p:spTgt>
                                        </p:tgtEl>
                                      </p:cBhvr>
                                    </p:animEffect>
                                    <p:anim calcmode="lin" valueType="num">
                                      <p:cBhvr>
                                        <p:cTn id="7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74"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
                                            <p:txEl>
                                              <p:pRg st="13" end="13"/>
                                            </p:txEl>
                                          </p:spTgt>
                                        </p:tgtEl>
                                        <p:attrNameLst>
                                          <p:attrName>style.visibility</p:attrName>
                                        </p:attrNameLst>
                                      </p:cBhvr>
                                      <p:to>
                                        <p:strVal val="visible"/>
                                      </p:to>
                                    </p:set>
                                    <p:animEffect transition="in" filter="fade">
                                      <p:cBhvr>
                                        <p:cTn id="77" dur="1000"/>
                                        <p:tgtEl>
                                          <p:spTgt spid="2">
                                            <p:txEl>
                                              <p:pRg st="13" end="13"/>
                                            </p:txEl>
                                          </p:spTgt>
                                        </p:tgtEl>
                                      </p:cBhvr>
                                    </p:animEffect>
                                    <p:anim calcmode="lin" valueType="num">
                                      <p:cBhvr>
                                        <p:cTn id="78"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79"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112"/>
          <a:stretch/>
        </p:blipFill>
        <p:spPr>
          <a:xfrm>
            <a:off x="213743" y="2048202"/>
            <a:ext cx="8822754" cy="3342823"/>
          </a:xfrm>
          <a:prstGeom prst="rect">
            <a:avLst/>
          </a:prstGeom>
          <a:ln>
            <a:solidFill>
              <a:schemeClr val="bg1">
                <a:lumMod val="50000"/>
              </a:schemeClr>
            </a:solidFill>
          </a:ln>
        </p:spPr>
      </p:pic>
      <p:sp>
        <p:nvSpPr>
          <p:cNvPr id="2" name="Content Placeholder 1"/>
          <p:cNvSpPr>
            <a:spLocks noGrp="1"/>
          </p:cNvSpPr>
          <p:nvPr>
            <p:ph idx="1"/>
          </p:nvPr>
        </p:nvSpPr>
        <p:spPr>
          <a:xfrm>
            <a:off x="235420" y="1340469"/>
            <a:ext cx="8385904" cy="4511526"/>
          </a:xfrm>
        </p:spPr>
        <p:txBody>
          <a:bodyPr>
            <a:noAutofit/>
          </a:bodyPr>
          <a:lstStyle/>
          <a:p>
            <a:pPr marL="577850"/>
            <a:r>
              <a:rPr lang="en-US" sz="2400" b="1" dirty="0"/>
              <a:t>STAAR Performance</a:t>
            </a:r>
          </a:p>
          <a:p>
            <a:pPr marL="1089025" lvl="1">
              <a:lnSpc>
                <a:spcPct val="120000"/>
              </a:lnSpc>
              <a:spcBef>
                <a:spcPts val="300"/>
              </a:spcBef>
            </a:pPr>
            <a:endParaRPr lang="en-US" sz="1600" dirty="0"/>
          </a:p>
          <a:p>
            <a:pPr marL="1487488" lvl="2" indent="-457200">
              <a:lnSpc>
                <a:spcPct val="120000"/>
              </a:lnSpc>
            </a:pPr>
            <a:endParaRPr lang="en-US" sz="1400" dirty="0"/>
          </a:p>
          <a:p>
            <a:pPr marL="1487488" lvl="2" indent="-457200">
              <a:lnSpc>
                <a:spcPct val="120000"/>
              </a:lnSpc>
            </a:pPr>
            <a:endParaRPr lang="en-US" sz="1400" dirty="0"/>
          </a:p>
          <a:p>
            <a:pPr marL="0" indent="0">
              <a:buNone/>
            </a:pPr>
            <a:endParaRPr lang="en-US" sz="18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12</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pic>
        <p:nvPicPr>
          <p:cNvPr id="102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0271" y="202210"/>
            <a:ext cx="1384632" cy="136625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0833F87-C9D4-4F8A-A778-F284A8FF34AD}"/>
              </a:ext>
            </a:extLst>
          </p:cNvPr>
          <p:cNvSpPr/>
          <p:nvPr/>
        </p:nvSpPr>
        <p:spPr>
          <a:xfrm>
            <a:off x="485173" y="3861048"/>
            <a:ext cx="8407308" cy="216023"/>
          </a:xfrm>
          <a:prstGeom prst="rect">
            <a:avLst/>
          </a:prstGeom>
          <a:solidFill>
            <a:srgbClr val="80008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blip>
          <a:srcRect l="29479" t="38028" r="27788" b="38230"/>
          <a:stretch/>
        </p:blipFill>
        <p:spPr>
          <a:xfrm rot="19048681">
            <a:off x="-76513" y="2778597"/>
            <a:ext cx="2955896" cy="615302"/>
          </a:xfrm>
          <a:prstGeom prst="rect">
            <a:avLst/>
          </a:prstGeom>
        </p:spPr>
      </p:pic>
      <p:sp>
        <p:nvSpPr>
          <p:cNvPr id="12" name="Rectangle 11">
            <a:extLst>
              <a:ext uri="{FF2B5EF4-FFF2-40B4-BE49-F238E27FC236}">
                <a16:creationId xmlns:a16="http://schemas.microsoft.com/office/drawing/2014/main" id="{40833F87-C9D4-4F8A-A778-F284A8FF34AD}"/>
              </a:ext>
            </a:extLst>
          </p:cNvPr>
          <p:cNvSpPr/>
          <p:nvPr/>
        </p:nvSpPr>
        <p:spPr>
          <a:xfrm>
            <a:off x="485173" y="4075248"/>
            <a:ext cx="8407308" cy="216023"/>
          </a:xfrm>
          <a:prstGeom prst="rect">
            <a:avLst/>
          </a:prstGeom>
          <a:solidFill>
            <a:srgbClr val="035EA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pic>
        <p:nvPicPr>
          <p:cNvPr id="13" name="Picture 12">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1">
                <a:tint val="45000"/>
                <a:satMod val="400000"/>
              </a:schemeClr>
            </a:duotone>
          </a:blip>
          <a:srcRect l="29479" t="38028" r="27788" b="38230"/>
          <a:stretch/>
        </p:blipFill>
        <p:spPr>
          <a:xfrm rot="19048681">
            <a:off x="-24982" y="3028970"/>
            <a:ext cx="2955896" cy="615302"/>
          </a:xfrm>
          <a:prstGeom prst="rect">
            <a:avLst/>
          </a:prstGeom>
        </p:spPr>
      </p:pic>
      <p:sp>
        <p:nvSpPr>
          <p:cNvPr id="14" name="Rectangle 13">
            <a:extLst>
              <a:ext uri="{FF2B5EF4-FFF2-40B4-BE49-F238E27FC236}">
                <a16:creationId xmlns:a16="http://schemas.microsoft.com/office/drawing/2014/main" id="{40833F87-C9D4-4F8A-A778-F284A8FF34AD}"/>
              </a:ext>
            </a:extLst>
          </p:cNvPr>
          <p:cNvSpPr/>
          <p:nvPr/>
        </p:nvSpPr>
        <p:spPr>
          <a:xfrm>
            <a:off x="485173" y="4291271"/>
            <a:ext cx="8407308" cy="216023"/>
          </a:xfrm>
          <a:prstGeom prst="rect">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6">
                <a:tint val="45000"/>
                <a:satMod val="400000"/>
              </a:schemeClr>
            </a:duotone>
          </a:blip>
          <a:srcRect l="29479" t="38028" r="27788" b="38230"/>
          <a:stretch/>
        </p:blipFill>
        <p:spPr>
          <a:xfrm rot="19048681">
            <a:off x="-24981" y="3288581"/>
            <a:ext cx="2955896" cy="615302"/>
          </a:xfrm>
          <a:prstGeom prst="rect">
            <a:avLst/>
          </a:prstGeom>
        </p:spPr>
      </p:pic>
      <p:sp>
        <p:nvSpPr>
          <p:cNvPr id="17" name="Rectangle 16">
            <a:extLst>
              <a:ext uri="{FF2B5EF4-FFF2-40B4-BE49-F238E27FC236}">
                <a16:creationId xmlns:a16="http://schemas.microsoft.com/office/drawing/2014/main" id="{40833F87-C9D4-4F8A-A778-F284A8FF34AD}"/>
              </a:ext>
            </a:extLst>
          </p:cNvPr>
          <p:cNvSpPr/>
          <p:nvPr/>
        </p:nvSpPr>
        <p:spPr>
          <a:xfrm>
            <a:off x="473260" y="4695261"/>
            <a:ext cx="8407308" cy="216023"/>
          </a:xfrm>
          <a:prstGeom prst="rect">
            <a:avLst/>
          </a:prstGeom>
          <a:solidFill>
            <a:srgbClr val="80008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0833F87-C9D4-4F8A-A778-F284A8FF34AD}"/>
              </a:ext>
            </a:extLst>
          </p:cNvPr>
          <p:cNvSpPr/>
          <p:nvPr/>
        </p:nvSpPr>
        <p:spPr>
          <a:xfrm>
            <a:off x="481517" y="4900519"/>
            <a:ext cx="8407308" cy="216023"/>
          </a:xfrm>
          <a:prstGeom prst="rect">
            <a:avLst/>
          </a:prstGeom>
          <a:solidFill>
            <a:srgbClr val="035EA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40833F87-C9D4-4F8A-A778-F284A8FF34AD}"/>
              </a:ext>
            </a:extLst>
          </p:cNvPr>
          <p:cNvSpPr/>
          <p:nvPr/>
        </p:nvSpPr>
        <p:spPr>
          <a:xfrm>
            <a:off x="485173" y="5111765"/>
            <a:ext cx="8407308" cy="216023"/>
          </a:xfrm>
          <a:prstGeom prst="rect">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spTree>
    <p:extLst>
      <p:ext uri="{BB962C8B-B14F-4D97-AF65-F5344CB8AC3E}">
        <p14:creationId xmlns:p14="http://schemas.microsoft.com/office/powerpoint/2010/main" val="11063830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1500"/>
                                        <p:tgtEl>
                                          <p:spTgt spid="10"/>
                                        </p:tgtEl>
                                      </p:cBhvr>
                                    </p:animEffect>
                                  </p:childTnLst>
                                </p:cTn>
                              </p:par>
                              <p:par>
                                <p:cTn id="20" presetID="6" presetClass="entr" presetSubtype="32"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out)">
                                      <p:cBhvr>
                                        <p:cTn id="22" dur="1000"/>
                                        <p:tgtEl>
                                          <p:spTgt spid="11"/>
                                        </p:tgtEl>
                                      </p:cBhvr>
                                    </p:animEffect>
                                  </p:childTnLst>
                                </p:cTn>
                              </p:par>
                              <p:par>
                                <p:cTn id="23" presetID="42" presetClass="path" presetSubtype="0" accel="50000" decel="50000" fill="hold" nodeType="withEffect">
                                  <p:stCondLst>
                                    <p:cond delay="250"/>
                                  </p:stCondLst>
                                  <p:childTnLst>
                                    <p:animMotion origin="layout" path="M 0.00017 0.0081 L 0.77656 0.0088 " pathEditMode="relative" rAng="0" ptsTypes="AA">
                                      <p:cBhvr>
                                        <p:cTn id="24" dur="2000" fill="hold"/>
                                        <p:tgtEl>
                                          <p:spTgt spid="11"/>
                                        </p:tgtEl>
                                        <p:attrNameLst>
                                          <p:attrName>ppt_x</p:attrName>
                                          <p:attrName>ppt_y</p:attrName>
                                        </p:attrNameLst>
                                      </p:cBhvr>
                                      <p:rCtr x="38819" y="23"/>
                                    </p:animMotion>
                                  </p:childTnLst>
                                </p:cTn>
                              </p:par>
                            </p:childTnLst>
                          </p:cTn>
                        </p:par>
                        <p:par>
                          <p:cTn id="25" fill="hold">
                            <p:stCondLst>
                              <p:cond delay="2250"/>
                            </p:stCondLst>
                            <p:childTnLst>
                              <p:par>
                                <p:cTn id="26" presetID="10" presetClass="exit" presetSubtype="0" fill="hold" nodeType="afterEffect">
                                  <p:stCondLst>
                                    <p:cond delay="25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1500"/>
                                        <p:tgtEl>
                                          <p:spTgt spid="12"/>
                                        </p:tgtEl>
                                      </p:cBhvr>
                                    </p:animEffect>
                                  </p:childTnLst>
                                </p:cTn>
                              </p:par>
                              <p:par>
                                <p:cTn id="34" presetID="6" presetClass="entr" presetSubtype="32"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ircle(out)">
                                      <p:cBhvr>
                                        <p:cTn id="36" dur="1000"/>
                                        <p:tgtEl>
                                          <p:spTgt spid="13"/>
                                        </p:tgtEl>
                                      </p:cBhvr>
                                    </p:animEffect>
                                  </p:childTnLst>
                                </p:cTn>
                              </p:par>
                              <p:par>
                                <p:cTn id="37" presetID="42" presetClass="path" presetSubtype="0" accel="50000" decel="50000" fill="hold" nodeType="withEffect">
                                  <p:stCondLst>
                                    <p:cond delay="0"/>
                                  </p:stCondLst>
                                  <p:childTnLst>
                                    <p:animMotion origin="layout" path="M -4.16667E-6 -4.07407E-6 L 0.77657 0.0088 " pathEditMode="relative" rAng="0" ptsTypes="AA">
                                      <p:cBhvr>
                                        <p:cTn id="38" dur="2000" fill="hold"/>
                                        <p:tgtEl>
                                          <p:spTgt spid="13"/>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1500"/>
                                        <p:tgtEl>
                                          <p:spTgt spid="14"/>
                                        </p:tgtEl>
                                      </p:cBhvr>
                                    </p:animEffect>
                                  </p:childTnLst>
                                </p:cTn>
                              </p:par>
                              <p:par>
                                <p:cTn id="48" presetID="6" presetClass="entr" presetSubtype="32"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circle(out)">
                                      <p:cBhvr>
                                        <p:cTn id="50" dur="1000"/>
                                        <p:tgtEl>
                                          <p:spTgt spid="16"/>
                                        </p:tgtEl>
                                      </p:cBhvr>
                                    </p:animEffect>
                                  </p:childTnLst>
                                </p:cTn>
                              </p:par>
                              <p:par>
                                <p:cTn id="51" presetID="42" presetClass="path" presetSubtype="0" accel="50000" decel="50000" fill="hold" nodeType="withEffect">
                                  <p:stCondLst>
                                    <p:cond delay="0"/>
                                  </p:stCondLst>
                                  <p:childTnLst>
                                    <p:animMotion origin="layout" path="M -4.16667E-6 4.44444E-6 L 0.77657 0.00879 " pathEditMode="relative" rAng="0" ptsTypes="AA">
                                      <p:cBhvr>
                                        <p:cTn id="52" dur="2000" fill="hold"/>
                                        <p:tgtEl>
                                          <p:spTgt spid="16"/>
                                        </p:tgtEl>
                                        <p:attrNameLst>
                                          <p:attrName>ppt_x</p:attrName>
                                          <p:attrName>ppt_y</p:attrName>
                                        </p:attrNameLst>
                                      </p:cBhvr>
                                      <p:rCtr x="38819" y="440"/>
                                    </p:animMotion>
                                  </p:childTnLst>
                                </p:cTn>
                              </p:par>
                            </p:childTnLst>
                          </p:cTn>
                        </p:par>
                        <p:par>
                          <p:cTn id="53" fill="hold">
                            <p:stCondLst>
                              <p:cond delay="2000"/>
                            </p:stCondLst>
                            <p:childTnLst>
                              <p:par>
                                <p:cTn id="54" presetID="10" presetClass="exit" presetSubtype="0" fill="hold" nodeType="afterEffect">
                                  <p:stCondLst>
                                    <p:cond delay="250"/>
                                  </p:stCondLst>
                                  <p:childTnLst>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1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1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10" grpId="0" animBg="1"/>
      <p:bldP spid="12" grpId="0" animBg="1"/>
      <p:bldP spid="14"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3074" y="1196752"/>
            <a:ext cx="8467398" cy="4439518"/>
          </a:xfrm>
        </p:spPr>
        <p:txBody>
          <a:bodyPr>
            <a:noAutofit/>
          </a:bodyPr>
          <a:lstStyle/>
          <a:p>
            <a:pPr marL="114300" indent="0">
              <a:buNone/>
            </a:pPr>
            <a:r>
              <a:rPr lang="en-US" sz="2000" b="1" dirty="0" smtClean="0"/>
              <a:t>Other Data Sets Included for STAAR:</a:t>
            </a:r>
          </a:p>
          <a:p>
            <a:pPr marL="577850">
              <a:spcBef>
                <a:spcPts val="900"/>
              </a:spcBef>
            </a:pPr>
            <a:r>
              <a:rPr lang="en-US" sz="2000" dirty="0"/>
              <a:t>Progress</a:t>
            </a:r>
          </a:p>
          <a:p>
            <a:pPr marL="1144588" lvl="1">
              <a:spcBef>
                <a:spcPts val="300"/>
              </a:spcBef>
            </a:pPr>
            <a:r>
              <a:rPr lang="en-US" sz="1600" dirty="0"/>
              <a:t>Academic Growth (School Progress Domain</a:t>
            </a:r>
            <a:r>
              <a:rPr lang="en-US" sz="1600" dirty="0" smtClean="0"/>
              <a:t>)</a:t>
            </a:r>
          </a:p>
          <a:p>
            <a:pPr marL="687388" lvl="1" indent="0">
              <a:spcBef>
                <a:spcPts val="300"/>
              </a:spcBef>
              <a:buNone/>
            </a:pPr>
            <a:endParaRPr lang="en-US" sz="1600" dirty="0"/>
          </a:p>
          <a:p>
            <a:pPr marL="577850" lvl="0">
              <a:spcBef>
                <a:spcPts val="900"/>
              </a:spcBef>
            </a:pPr>
            <a:r>
              <a:rPr lang="en-US" sz="2000" dirty="0"/>
              <a:t>Prior Year and Student Success Initiative</a:t>
            </a:r>
          </a:p>
          <a:p>
            <a:pPr marL="1144588" lvl="1">
              <a:spcBef>
                <a:spcPts val="300"/>
              </a:spcBef>
            </a:pPr>
            <a:r>
              <a:rPr lang="en-US" sz="1600" dirty="0"/>
              <a:t>Progress of Prior Year Non-Proficient Students</a:t>
            </a:r>
          </a:p>
          <a:p>
            <a:pPr marL="1144588" lvl="1">
              <a:spcBef>
                <a:spcPts val="300"/>
              </a:spcBef>
            </a:pPr>
            <a:r>
              <a:rPr lang="en-US" sz="1600" dirty="0"/>
              <a:t>Student Success Initiative (SSI</a:t>
            </a:r>
            <a:r>
              <a:rPr lang="en-US" sz="1600" dirty="0" smtClean="0"/>
              <a:t>)</a:t>
            </a:r>
          </a:p>
          <a:p>
            <a:pPr marL="687388" lvl="1" indent="0">
              <a:spcBef>
                <a:spcPts val="300"/>
              </a:spcBef>
              <a:buNone/>
            </a:pPr>
            <a:endParaRPr lang="en-US" sz="1600" dirty="0"/>
          </a:p>
          <a:p>
            <a:pPr marL="577850">
              <a:spcBef>
                <a:spcPts val="900"/>
              </a:spcBef>
            </a:pPr>
            <a:r>
              <a:rPr lang="en-US" sz="2000" dirty="0"/>
              <a:t>Bilingual Education/English as a Second Language</a:t>
            </a:r>
          </a:p>
          <a:p>
            <a:pPr lvl="1"/>
            <a:r>
              <a:rPr lang="en-US" sz="1600" dirty="0"/>
              <a:t>Includes performance and progress measures (disaggregated by various program instructional models) for students identified as current ELs in the 2018-19 school year</a:t>
            </a:r>
          </a:p>
          <a:p>
            <a:pPr marL="114300" indent="0">
              <a:buNone/>
            </a:pPr>
            <a:endParaRPr lang="en-US" sz="2000" b="1" dirty="0" smtClean="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13</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179512" y="4462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spTree>
    <p:extLst>
      <p:ext uri="{BB962C8B-B14F-4D97-AF65-F5344CB8AC3E}">
        <p14:creationId xmlns:p14="http://schemas.microsoft.com/office/powerpoint/2010/main" val="11169279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1000"/>
                                        <p:tgtEl>
                                          <p:spTgt spid="2">
                                            <p:txEl>
                                              <p:pRg st="6" end="6"/>
                                            </p:txEl>
                                          </p:spTgt>
                                        </p:tgtEl>
                                      </p:cBhvr>
                                    </p:animEffect>
                                    <p:anim calcmode="lin" valueType="num">
                                      <p:cBhvr>
                                        <p:cTn id="4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9" end="9"/>
                                            </p:txEl>
                                          </p:spTgt>
                                        </p:tgtEl>
                                        <p:attrNameLst>
                                          <p:attrName>style.visibility</p:attrName>
                                        </p:attrNameLst>
                                      </p:cBhvr>
                                      <p:to>
                                        <p:strVal val="visible"/>
                                      </p:to>
                                    </p:set>
                                    <p:animEffect transition="in" filter="fade">
                                      <p:cBhvr>
                                        <p:cTn id="56" dur="1000"/>
                                        <p:tgtEl>
                                          <p:spTgt spid="2">
                                            <p:txEl>
                                              <p:pRg st="9" end="9"/>
                                            </p:txEl>
                                          </p:spTgt>
                                        </p:tgtEl>
                                      </p:cBhvr>
                                    </p:animEffect>
                                    <p:anim calcmode="lin" valueType="num">
                                      <p:cBhvr>
                                        <p:cTn id="5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3"/>
          <a:srcRect b="2680"/>
          <a:stretch/>
        </p:blipFill>
        <p:spPr>
          <a:xfrm>
            <a:off x="359883" y="1718695"/>
            <a:ext cx="7134530" cy="4158578"/>
          </a:xfrm>
          <a:prstGeom prst="rect">
            <a:avLst/>
          </a:prstGeom>
          <a:ln>
            <a:solidFill>
              <a:schemeClr val="bg1">
                <a:lumMod val="50000"/>
              </a:schemeClr>
            </a:solidFill>
          </a:ln>
        </p:spPr>
      </p:pic>
      <p:sp>
        <p:nvSpPr>
          <p:cNvPr id="2" name="Content Placeholder 1"/>
          <p:cNvSpPr>
            <a:spLocks noGrp="1"/>
          </p:cNvSpPr>
          <p:nvPr>
            <p:ph idx="1"/>
          </p:nvPr>
        </p:nvSpPr>
        <p:spPr>
          <a:xfrm>
            <a:off x="55206" y="1072507"/>
            <a:ext cx="7954484" cy="436160"/>
          </a:xfrm>
        </p:spPr>
        <p:txBody>
          <a:bodyPr>
            <a:noAutofit/>
          </a:bodyPr>
          <a:lstStyle/>
          <a:p>
            <a:pPr marL="577850"/>
            <a:r>
              <a:rPr lang="en-US" sz="2400" dirty="0"/>
              <a:t>School Progress – Academic </a:t>
            </a:r>
            <a:r>
              <a:rPr lang="en-US" sz="2400" dirty="0" smtClean="0"/>
              <a:t>Growth</a:t>
            </a:r>
            <a:endParaRPr lang="en-US" sz="24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14</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107504" y="-6637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pic>
        <p:nvPicPr>
          <p:cNvPr id="7"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0832" y="125668"/>
            <a:ext cx="1010995" cy="9975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368886" y="2918889"/>
            <a:ext cx="6943502" cy="159155"/>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373763" y="3071430"/>
            <a:ext cx="6943502" cy="18205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40833F87-C9D4-4F8A-A778-F284A8FF34AD}"/>
              </a:ext>
            </a:extLst>
          </p:cNvPr>
          <p:cNvSpPr/>
          <p:nvPr/>
        </p:nvSpPr>
        <p:spPr>
          <a:xfrm>
            <a:off x="368886" y="5568578"/>
            <a:ext cx="6943502" cy="182401"/>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0833F87-C9D4-4F8A-A778-F284A8FF34AD}"/>
              </a:ext>
            </a:extLst>
          </p:cNvPr>
          <p:cNvSpPr/>
          <p:nvPr/>
        </p:nvSpPr>
        <p:spPr>
          <a:xfrm>
            <a:off x="368886" y="5722821"/>
            <a:ext cx="6943502" cy="154451"/>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0833F87-C9D4-4F8A-A778-F284A8FF34AD}"/>
              </a:ext>
            </a:extLst>
          </p:cNvPr>
          <p:cNvSpPr/>
          <p:nvPr/>
        </p:nvSpPr>
        <p:spPr>
          <a:xfrm>
            <a:off x="359883" y="5414336"/>
            <a:ext cx="6943502" cy="159787"/>
          </a:xfrm>
          <a:prstGeom prst="rect">
            <a:avLst/>
          </a:prstGeom>
          <a:solidFill>
            <a:schemeClr val="accent6">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59375" y="1748345"/>
            <a:ext cx="2955896" cy="615302"/>
          </a:xfrm>
          <a:prstGeom prst="rect">
            <a:avLst/>
          </a:prstGeom>
        </p:spPr>
      </p:pic>
      <p:pic>
        <p:nvPicPr>
          <p:cNvPr id="25" name="Picture 24">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04169" y="1904686"/>
            <a:ext cx="2955896" cy="615302"/>
          </a:xfrm>
          <a:prstGeom prst="rect">
            <a:avLst/>
          </a:prstGeom>
        </p:spPr>
      </p:pic>
      <p:sp>
        <p:nvSpPr>
          <p:cNvPr id="28" name="Rectangle 27">
            <a:extLst>
              <a:ext uri="{FF2B5EF4-FFF2-40B4-BE49-F238E27FC236}">
                <a16:creationId xmlns:a16="http://schemas.microsoft.com/office/drawing/2014/main" id="{40833F87-C9D4-4F8A-A778-F284A8FF34AD}"/>
              </a:ext>
            </a:extLst>
          </p:cNvPr>
          <p:cNvSpPr/>
          <p:nvPr/>
        </p:nvSpPr>
        <p:spPr>
          <a:xfrm>
            <a:off x="364009" y="3698472"/>
            <a:ext cx="6943502" cy="159155"/>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40833F87-C9D4-4F8A-A778-F284A8FF34AD}"/>
              </a:ext>
            </a:extLst>
          </p:cNvPr>
          <p:cNvSpPr/>
          <p:nvPr/>
        </p:nvSpPr>
        <p:spPr>
          <a:xfrm>
            <a:off x="368886" y="3851013"/>
            <a:ext cx="6943502" cy="18205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099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500"/>
                                        <p:tgtEl>
                                          <p:spTgt spid="8"/>
                                        </p:tgtEl>
                                      </p:cBhvr>
                                    </p:animEffect>
                                  </p:childTnLst>
                                </p:cTn>
                              </p:par>
                              <p:par>
                                <p:cTn id="18" presetID="6" presetClass="entr" presetSubtype="32"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circle(out)">
                                      <p:cBhvr>
                                        <p:cTn id="20" dur="1000"/>
                                        <p:tgtEl>
                                          <p:spTgt spid="24"/>
                                        </p:tgtEl>
                                      </p:cBhvr>
                                    </p:animEffect>
                                  </p:childTnLst>
                                </p:cTn>
                              </p:par>
                              <p:par>
                                <p:cTn id="21" presetID="42" presetClass="path" presetSubtype="0" accel="50000" decel="50000" fill="hold" nodeType="withEffect">
                                  <p:stCondLst>
                                    <p:cond delay="250"/>
                                  </p:stCondLst>
                                  <p:childTnLst>
                                    <p:animMotion origin="layout" path="M 0.00017 0.0081 L 0.77656 0.00879 " pathEditMode="relative" rAng="0" ptsTypes="AA">
                                      <p:cBhvr>
                                        <p:cTn id="22" dur="2000" fill="hold"/>
                                        <p:tgtEl>
                                          <p:spTgt spid="24"/>
                                        </p:tgtEl>
                                        <p:attrNameLst>
                                          <p:attrName>ppt_x</p:attrName>
                                          <p:attrName>ppt_y</p:attrName>
                                        </p:attrNameLst>
                                      </p:cBhvr>
                                      <p:rCtr x="38819" y="23"/>
                                    </p:animMotion>
                                  </p:childTnLst>
                                </p:cTn>
                              </p:par>
                            </p:childTnLst>
                          </p:cTn>
                        </p:par>
                        <p:par>
                          <p:cTn id="23" fill="hold">
                            <p:stCondLst>
                              <p:cond delay="2250"/>
                            </p:stCondLst>
                            <p:childTnLst>
                              <p:par>
                                <p:cTn id="24" presetID="10" presetClass="exit" presetSubtype="0" fill="hold" nodeType="afterEffect">
                                  <p:stCondLst>
                                    <p:cond delay="250"/>
                                  </p:stCondLst>
                                  <p:childTnLst>
                                    <p:animEffect transition="out" filter="fade">
                                      <p:cBhvr>
                                        <p:cTn id="25" dur="500"/>
                                        <p:tgtEl>
                                          <p:spTgt spid="24"/>
                                        </p:tgtEl>
                                      </p:cBhvr>
                                    </p:animEffect>
                                    <p:set>
                                      <p:cBhvr>
                                        <p:cTn id="26" dur="1" fill="hold">
                                          <p:stCondLst>
                                            <p:cond delay="499"/>
                                          </p:stCondLst>
                                        </p:cTn>
                                        <p:tgtEl>
                                          <p:spTgt spid="2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500"/>
                                        <p:tgtEl>
                                          <p:spTgt spid="10"/>
                                        </p:tgtEl>
                                      </p:cBhvr>
                                    </p:animEffect>
                                  </p:childTnLst>
                                </p:cTn>
                              </p:par>
                              <p:par>
                                <p:cTn id="32" presetID="6" presetClass="entr" presetSubtype="32"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circle(out)">
                                      <p:cBhvr>
                                        <p:cTn id="34" dur="1000"/>
                                        <p:tgtEl>
                                          <p:spTgt spid="25"/>
                                        </p:tgtEl>
                                      </p:cBhvr>
                                    </p:animEffect>
                                  </p:childTnLst>
                                </p:cTn>
                              </p:par>
                              <p:par>
                                <p:cTn id="35" presetID="42" presetClass="path" presetSubtype="0" accel="50000" decel="50000" fill="hold" nodeType="withEffect">
                                  <p:stCondLst>
                                    <p:cond delay="0"/>
                                  </p:stCondLst>
                                  <p:childTnLst>
                                    <p:animMotion origin="layout" path="M 3.33333E-6 -1.48148E-6 L 0.77656 0.0088 " pathEditMode="relative" rAng="0" ptsTypes="AA">
                                      <p:cBhvr>
                                        <p:cTn id="36" dur="2000" fill="hold"/>
                                        <p:tgtEl>
                                          <p:spTgt spid="25"/>
                                        </p:tgtEl>
                                        <p:attrNameLst>
                                          <p:attrName>ppt_x</p:attrName>
                                          <p:attrName>ppt_y</p:attrName>
                                        </p:attrNameLst>
                                      </p:cBhvr>
                                      <p:rCtr x="38819" y="440"/>
                                    </p:animMotion>
                                  </p:childTnLst>
                                </p:cTn>
                              </p:par>
                            </p:childTnLst>
                          </p:cTn>
                        </p:par>
                        <p:par>
                          <p:cTn id="37" fill="hold">
                            <p:stCondLst>
                              <p:cond delay="2000"/>
                            </p:stCondLst>
                            <p:childTnLst>
                              <p:par>
                                <p:cTn id="38" presetID="10" presetClass="exit" presetSubtype="0" fill="hold" nodeType="afterEffect">
                                  <p:stCondLst>
                                    <p:cond delay="250"/>
                                  </p:stCondLst>
                                  <p:childTnLst>
                                    <p:animEffect transition="out" filter="fade">
                                      <p:cBhvr>
                                        <p:cTn id="39" dur="500"/>
                                        <p:tgtEl>
                                          <p:spTgt spid="25"/>
                                        </p:tgtEl>
                                      </p:cBhvr>
                                    </p:animEffect>
                                    <p:set>
                                      <p:cBhvr>
                                        <p:cTn id="40" dur="1" fill="hold">
                                          <p:stCondLst>
                                            <p:cond delay="499"/>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1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1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15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1500"/>
                                        <p:tgtEl>
                                          <p:spTgt spid="2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animBg="1"/>
      <p:bldP spid="10" grpId="0" animBg="1"/>
      <p:bldP spid="21" grpId="0" animBg="1"/>
      <p:bldP spid="22" grpId="0" animBg="1"/>
      <p:bldP spid="23"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3742" y="999521"/>
            <a:ext cx="7954484" cy="4740039"/>
          </a:xfrm>
        </p:spPr>
        <p:txBody>
          <a:bodyPr>
            <a:noAutofit/>
          </a:bodyPr>
          <a:lstStyle/>
          <a:p>
            <a:pPr marL="577850"/>
            <a:r>
              <a:rPr lang="en-US" sz="1800" dirty="0">
                <a:solidFill>
                  <a:srgbClr val="1A2754"/>
                </a:solidFill>
              </a:rPr>
              <a:t>Participation in Assessments</a:t>
            </a:r>
          </a:p>
          <a:p>
            <a:pPr marL="1143000" lvl="1">
              <a:spcBef>
                <a:spcPts val="300"/>
              </a:spcBef>
            </a:pPr>
            <a:r>
              <a:rPr lang="en-US" sz="1400" dirty="0"/>
              <a:t>Percent Tested | Percent Not Tested</a:t>
            </a:r>
          </a:p>
          <a:p>
            <a:pPr marL="1143000" lvl="1">
              <a:spcBef>
                <a:spcPts val="300"/>
              </a:spcBef>
            </a:pPr>
            <a:r>
              <a:rPr lang="en-US" sz="1400" dirty="0"/>
              <a:t>Of those tested, percent included in accountability</a:t>
            </a:r>
            <a:endParaRPr lang="en-US" sz="1600" dirty="0"/>
          </a:p>
          <a:p>
            <a:pPr marL="114300" indent="0">
              <a:buNone/>
            </a:pPr>
            <a:endParaRPr lang="en-US" sz="900" dirty="0" smtClean="0">
              <a:solidFill>
                <a:srgbClr val="1A2754"/>
              </a:solidFill>
            </a:endParaRPr>
          </a:p>
          <a:p>
            <a:pPr marL="577850"/>
            <a:r>
              <a:rPr lang="en-US" sz="1800" dirty="0" smtClean="0">
                <a:solidFill>
                  <a:srgbClr val="1A2754"/>
                </a:solidFill>
              </a:rPr>
              <a:t>Attendance</a:t>
            </a:r>
            <a:r>
              <a:rPr lang="en-US" sz="1800" dirty="0"/>
              <a:t>, </a:t>
            </a:r>
            <a:r>
              <a:rPr lang="en-US" sz="1800" dirty="0">
                <a:solidFill>
                  <a:srgbClr val="1A2754"/>
                </a:solidFill>
              </a:rPr>
              <a:t>Graduation, and Dropout Rates</a:t>
            </a:r>
          </a:p>
          <a:p>
            <a:pPr marL="114300" indent="0">
              <a:buNone/>
            </a:pPr>
            <a:endParaRPr lang="en-US" sz="900" dirty="0" smtClean="0">
              <a:solidFill>
                <a:srgbClr val="1A2754"/>
              </a:solidFill>
            </a:endParaRPr>
          </a:p>
          <a:p>
            <a:pPr marL="577850"/>
            <a:r>
              <a:rPr lang="en-US" sz="1800" dirty="0" smtClean="0">
                <a:solidFill>
                  <a:srgbClr val="1A2754"/>
                </a:solidFill>
              </a:rPr>
              <a:t>College</a:t>
            </a:r>
            <a:r>
              <a:rPr lang="en-US" sz="1800" dirty="0">
                <a:solidFill>
                  <a:srgbClr val="1A2754"/>
                </a:solidFill>
              </a:rPr>
              <a:t>, Career and Military Readiness (CCMR) </a:t>
            </a:r>
            <a:r>
              <a:rPr lang="en-US" sz="1800" dirty="0" smtClean="0">
                <a:solidFill>
                  <a:srgbClr val="1A2754"/>
                </a:solidFill>
              </a:rPr>
              <a:t>Data</a:t>
            </a:r>
          </a:p>
          <a:p>
            <a:pPr marL="1144588" lvl="1"/>
            <a:r>
              <a:rPr lang="en-US" sz="1600" dirty="0"/>
              <a:t>College, Career and Military Readiness (CCMR)</a:t>
            </a:r>
          </a:p>
          <a:p>
            <a:pPr lvl="2">
              <a:spcBef>
                <a:spcPts val="300"/>
              </a:spcBef>
            </a:pPr>
            <a:r>
              <a:rPr lang="en-US" sz="1600" dirty="0"/>
              <a:t>CCMR Graduates</a:t>
            </a:r>
          </a:p>
          <a:p>
            <a:pPr lvl="2">
              <a:spcBef>
                <a:spcPts val="300"/>
              </a:spcBef>
            </a:pPr>
            <a:r>
              <a:rPr lang="en-US" sz="1600" dirty="0"/>
              <a:t>College Ready Graduates</a:t>
            </a:r>
          </a:p>
          <a:p>
            <a:pPr lvl="2">
              <a:spcBef>
                <a:spcPts val="300"/>
              </a:spcBef>
            </a:pPr>
            <a:r>
              <a:rPr lang="en-US" sz="1600" dirty="0"/>
              <a:t>Career/Military Ready Graduates</a:t>
            </a:r>
          </a:p>
          <a:p>
            <a:pPr marL="1144588" lvl="1"/>
            <a:r>
              <a:rPr lang="en-US" sz="1600" dirty="0"/>
              <a:t>CCMR-Related Indicators</a:t>
            </a:r>
          </a:p>
          <a:p>
            <a:pPr lvl="2">
              <a:spcBef>
                <a:spcPts val="300"/>
              </a:spcBef>
            </a:pPr>
            <a:r>
              <a:rPr lang="en-US" sz="1600" dirty="0"/>
              <a:t>TSIA Results</a:t>
            </a:r>
          </a:p>
          <a:p>
            <a:pPr lvl="2">
              <a:spcBef>
                <a:spcPts val="300"/>
              </a:spcBef>
            </a:pPr>
            <a:r>
              <a:rPr lang="en-US" sz="1600" dirty="0"/>
              <a:t>CTE Coherent Sequence</a:t>
            </a:r>
          </a:p>
          <a:p>
            <a:pPr lvl="2">
              <a:spcBef>
                <a:spcPts val="300"/>
              </a:spcBef>
            </a:pPr>
            <a:r>
              <a:rPr lang="en-US" sz="1600" dirty="0"/>
              <a:t>Completed and Received Credit for College Prep Courses</a:t>
            </a:r>
          </a:p>
          <a:p>
            <a:pPr lvl="2">
              <a:spcBef>
                <a:spcPts val="300"/>
              </a:spcBef>
            </a:pPr>
            <a:r>
              <a:rPr lang="en-US" sz="1600" dirty="0"/>
              <a:t>AP/IB Results </a:t>
            </a:r>
          </a:p>
          <a:p>
            <a:pPr lvl="2">
              <a:spcBef>
                <a:spcPts val="300"/>
              </a:spcBef>
            </a:pPr>
            <a:r>
              <a:rPr lang="en-US" sz="1600" dirty="0"/>
              <a:t>SAT/ACT Results</a:t>
            </a:r>
          </a:p>
          <a:p>
            <a:pPr marL="577850"/>
            <a:endParaRPr lang="en-US" sz="1800" dirty="0">
              <a:solidFill>
                <a:srgbClr val="1A2754"/>
              </a:solidFill>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15</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20031"/>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b="1" dirty="0">
                <a:solidFill>
                  <a:srgbClr val="1A2754"/>
                </a:solidFill>
                <a:latin typeface="Century Gothic" panose="020B0502020202020204" pitchFamily="34" charset="0"/>
              </a:rPr>
              <a:t>Section 1: 2018-19 TAPR</a:t>
            </a:r>
            <a:endParaRPr lang="en-US" b="1" dirty="0">
              <a:solidFill>
                <a:srgbClr val="1A2754"/>
              </a:solidFill>
              <a:latin typeface="Century Gothic" panose="020B0502020202020204" pitchFamily="34" charset="0"/>
            </a:endParaRPr>
          </a:p>
        </p:txBody>
      </p:sp>
    </p:spTree>
    <p:extLst>
      <p:ext uri="{BB962C8B-B14F-4D97-AF65-F5344CB8AC3E}">
        <p14:creationId xmlns:p14="http://schemas.microsoft.com/office/powerpoint/2010/main" val="1208667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fade">
                                      <p:cBhvr>
                                        <p:cTn id="24" dur="1000"/>
                                        <p:tgtEl>
                                          <p:spTgt spid="2">
                                            <p:txEl>
                                              <p:pRg st="4" end="4"/>
                                            </p:txEl>
                                          </p:spTgt>
                                        </p:tgtEl>
                                      </p:cBhvr>
                                    </p:animEffect>
                                    <p:anim calcmode="lin" valueType="num">
                                      <p:cBhvr>
                                        <p:cTn id="2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1000"/>
                                        <p:tgtEl>
                                          <p:spTgt spid="2">
                                            <p:txEl>
                                              <p:pRg st="6" end="6"/>
                                            </p:txEl>
                                          </p:spTgt>
                                        </p:tgtEl>
                                      </p:cBhvr>
                                    </p:animEffect>
                                    <p:anim calcmode="lin" valueType="num">
                                      <p:cBhvr>
                                        <p:cTn id="3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Effect transition="in" filter="fade">
                                      <p:cBhvr>
                                        <p:cTn id="38" dur="1000"/>
                                        <p:tgtEl>
                                          <p:spTgt spid="2">
                                            <p:txEl>
                                              <p:pRg st="7" end="7"/>
                                            </p:txEl>
                                          </p:spTgt>
                                        </p:tgtEl>
                                      </p:cBhvr>
                                    </p:animEffect>
                                    <p:anim calcmode="lin" valueType="num">
                                      <p:cBhvr>
                                        <p:cTn id="3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Effect transition="in" filter="fade">
                                      <p:cBhvr>
                                        <p:cTn id="43" dur="1000"/>
                                        <p:tgtEl>
                                          <p:spTgt spid="2">
                                            <p:txEl>
                                              <p:pRg st="8" end="8"/>
                                            </p:txEl>
                                          </p:spTgt>
                                        </p:tgtEl>
                                      </p:cBhvr>
                                    </p:animEffect>
                                    <p:anim calcmode="lin" valueType="num">
                                      <p:cBhvr>
                                        <p:cTn id="4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
                                            <p:txEl>
                                              <p:pRg st="9" end="9"/>
                                            </p:txEl>
                                          </p:spTgt>
                                        </p:tgtEl>
                                        <p:attrNameLst>
                                          <p:attrName>style.visibility</p:attrName>
                                        </p:attrNameLst>
                                      </p:cBhvr>
                                      <p:to>
                                        <p:strVal val="visible"/>
                                      </p:to>
                                    </p:set>
                                    <p:animEffect transition="in" filter="fade">
                                      <p:cBhvr>
                                        <p:cTn id="48" dur="1000"/>
                                        <p:tgtEl>
                                          <p:spTgt spid="2">
                                            <p:txEl>
                                              <p:pRg st="9" end="9"/>
                                            </p:txEl>
                                          </p:spTgt>
                                        </p:tgtEl>
                                      </p:cBhvr>
                                    </p:animEffect>
                                    <p:anim calcmode="lin" valueType="num">
                                      <p:cBhvr>
                                        <p:cTn id="4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Effect transition="in" filter="fade">
                                      <p:cBhvr>
                                        <p:cTn id="53" dur="1000"/>
                                        <p:tgtEl>
                                          <p:spTgt spid="2">
                                            <p:txEl>
                                              <p:pRg st="10" end="10"/>
                                            </p:txEl>
                                          </p:spTgt>
                                        </p:tgtEl>
                                      </p:cBhvr>
                                    </p:animEffect>
                                    <p:anim calcmode="lin" valueType="num">
                                      <p:cBhvr>
                                        <p:cTn id="5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
                                            <p:txEl>
                                              <p:pRg st="11" end="11"/>
                                            </p:txEl>
                                          </p:spTgt>
                                        </p:tgtEl>
                                        <p:attrNameLst>
                                          <p:attrName>style.visibility</p:attrName>
                                        </p:attrNameLst>
                                      </p:cBhvr>
                                      <p:to>
                                        <p:strVal val="visible"/>
                                      </p:to>
                                    </p:set>
                                    <p:animEffect transition="in" filter="fade">
                                      <p:cBhvr>
                                        <p:cTn id="60" dur="1000"/>
                                        <p:tgtEl>
                                          <p:spTgt spid="2">
                                            <p:txEl>
                                              <p:pRg st="11" end="11"/>
                                            </p:txEl>
                                          </p:spTgt>
                                        </p:tgtEl>
                                      </p:cBhvr>
                                    </p:animEffect>
                                    <p:anim calcmode="lin" valueType="num">
                                      <p:cBhvr>
                                        <p:cTn id="61"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
                                            <p:txEl>
                                              <p:pRg st="12" end="12"/>
                                            </p:txEl>
                                          </p:spTgt>
                                        </p:tgtEl>
                                        <p:attrNameLst>
                                          <p:attrName>style.visibility</p:attrName>
                                        </p:attrNameLst>
                                      </p:cBhvr>
                                      <p:to>
                                        <p:strVal val="visible"/>
                                      </p:to>
                                    </p:set>
                                    <p:animEffect transition="in" filter="fade">
                                      <p:cBhvr>
                                        <p:cTn id="65" dur="1000"/>
                                        <p:tgtEl>
                                          <p:spTgt spid="2">
                                            <p:txEl>
                                              <p:pRg st="12" end="12"/>
                                            </p:txEl>
                                          </p:spTgt>
                                        </p:tgtEl>
                                      </p:cBhvr>
                                    </p:animEffect>
                                    <p:anim calcmode="lin" valueType="num">
                                      <p:cBhvr>
                                        <p:cTn id="66"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67"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
                                            <p:txEl>
                                              <p:pRg st="13" end="13"/>
                                            </p:txEl>
                                          </p:spTgt>
                                        </p:tgtEl>
                                        <p:attrNameLst>
                                          <p:attrName>style.visibility</p:attrName>
                                        </p:attrNameLst>
                                      </p:cBhvr>
                                      <p:to>
                                        <p:strVal val="visible"/>
                                      </p:to>
                                    </p:set>
                                    <p:animEffect transition="in" filter="fade">
                                      <p:cBhvr>
                                        <p:cTn id="70" dur="1000"/>
                                        <p:tgtEl>
                                          <p:spTgt spid="2">
                                            <p:txEl>
                                              <p:pRg st="13" end="13"/>
                                            </p:txEl>
                                          </p:spTgt>
                                        </p:tgtEl>
                                      </p:cBhvr>
                                    </p:animEffect>
                                    <p:anim calcmode="lin" valueType="num">
                                      <p:cBhvr>
                                        <p:cTn id="71"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
                                            <p:txEl>
                                              <p:pRg st="14" end="14"/>
                                            </p:txEl>
                                          </p:spTgt>
                                        </p:tgtEl>
                                        <p:attrNameLst>
                                          <p:attrName>style.visibility</p:attrName>
                                        </p:attrNameLst>
                                      </p:cBhvr>
                                      <p:to>
                                        <p:strVal val="visible"/>
                                      </p:to>
                                    </p:set>
                                    <p:animEffect transition="in" filter="fade">
                                      <p:cBhvr>
                                        <p:cTn id="75" dur="1000"/>
                                        <p:tgtEl>
                                          <p:spTgt spid="2">
                                            <p:txEl>
                                              <p:pRg st="14" end="14"/>
                                            </p:txEl>
                                          </p:spTgt>
                                        </p:tgtEl>
                                      </p:cBhvr>
                                    </p:animEffect>
                                    <p:anim calcmode="lin" valueType="num">
                                      <p:cBhvr>
                                        <p:cTn id="76"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77" dur="1000" fill="hold"/>
                                        <p:tgtEl>
                                          <p:spTgt spid="2">
                                            <p:txEl>
                                              <p:pRg st="14" end="14"/>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
                                            <p:txEl>
                                              <p:pRg st="15" end="15"/>
                                            </p:txEl>
                                          </p:spTgt>
                                        </p:tgtEl>
                                        <p:attrNameLst>
                                          <p:attrName>style.visibility</p:attrName>
                                        </p:attrNameLst>
                                      </p:cBhvr>
                                      <p:to>
                                        <p:strVal val="visible"/>
                                      </p:to>
                                    </p:set>
                                    <p:animEffect transition="in" filter="fade">
                                      <p:cBhvr>
                                        <p:cTn id="80" dur="1000"/>
                                        <p:tgtEl>
                                          <p:spTgt spid="2">
                                            <p:txEl>
                                              <p:pRg st="15" end="15"/>
                                            </p:txEl>
                                          </p:spTgt>
                                        </p:tgtEl>
                                      </p:cBhvr>
                                    </p:animEffect>
                                    <p:anim calcmode="lin" valueType="num">
                                      <p:cBhvr>
                                        <p:cTn id="81"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82" dur="1000" fill="hold"/>
                                        <p:tgtEl>
                                          <p:spTgt spid="2">
                                            <p:txEl>
                                              <p:pRg st="15" end="15"/>
                                            </p:txEl>
                                          </p:spTgt>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
                                            <p:txEl>
                                              <p:pRg st="16" end="16"/>
                                            </p:txEl>
                                          </p:spTgt>
                                        </p:tgtEl>
                                        <p:attrNameLst>
                                          <p:attrName>style.visibility</p:attrName>
                                        </p:attrNameLst>
                                      </p:cBhvr>
                                      <p:to>
                                        <p:strVal val="visible"/>
                                      </p:to>
                                    </p:set>
                                    <p:animEffect transition="in" filter="fade">
                                      <p:cBhvr>
                                        <p:cTn id="85" dur="1000"/>
                                        <p:tgtEl>
                                          <p:spTgt spid="2">
                                            <p:txEl>
                                              <p:pRg st="16" end="16"/>
                                            </p:txEl>
                                          </p:spTgt>
                                        </p:tgtEl>
                                      </p:cBhvr>
                                    </p:animEffect>
                                    <p:anim calcmode="lin" valueType="num">
                                      <p:cBhvr>
                                        <p:cTn id="86"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87" dur="1000" fill="hold"/>
                                        <p:tgtEl>
                                          <p:spTgt spid="2">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1248" y="1825623"/>
            <a:ext cx="9052752" cy="3409478"/>
          </a:xfrm>
          <a:prstGeom prst="rect">
            <a:avLst/>
          </a:prstGeom>
          <a:ln>
            <a:solidFill>
              <a:schemeClr val="bg1">
                <a:lumMod val="50000"/>
              </a:schemeClr>
            </a:solidFill>
          </a:ln>
        </p:spPr>
      </p:pic>
      <p:sp>
        <p:nvSpPr>
          <p:cNvPr id="2" name="Content Placeholder 1"/>
          <p:cNvSpPr>
            <a:spLocks noGrp="1"/>
          </p:cNvSpPr>
          <p:nvPr>
            <p:ph idx="1"/>
          </p:nvPr>
        </p:nvSpPr>
        <p:spPr>
          <a:xfrm>
            <a:off x="13589" y="1018675"/>
            <a:ext cx="7954484" cy="4740039"/>
          </a:xfrm>
        </p:spPr>
        <p:txBody>
          <a:bodyPr>
            <a:noAutofit/>
          </a:bodyPr>
          <a:lstStyle/>
          <a:p>
            <a:pPr marL="577850"/>
            <a:r>
              <a:rPr lang="en-US" sz="2400" dirty="0" smtClean="0"/>
              <a:t>Attendance</a:t>
            </a:r>
            <a:r>
              <a:rPr lang="en-US" sz="2400" dirty="0"/>
              <a:t>, </a:t>
            </a:r>
            <a:r>
              <a:rPr lang="en-US" sz="2400" dirty="0" smtClean="0"/>
              <a:t>Graduation, </a:t>
            </a:r>
            <a:r>
              <a:rPr lang="en-US" sz="2400" dirty="0"/>
              <a:t>and </a:t>
            </a:r>
            <a:r>
              <a:rPr lang="en-US" sz="2400" dirty="0" smtClean="0"/>
              <a:t>Dropout Rates</a:t>
            </a:r>
            <a:endParaRPr lang="en-US" sz="24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16</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1108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pic>
        <p:nvPicPr>
          <p:cNvPr id="6"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6806" y="125668"/>
            <a:ext cx="905021" cy="89300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409668" y="3123618"/>
            <a:ext cx="8595996" cy="198783"/>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380217" y="3538751"/>
            <a:ext cx="8625447" cy="238164"/>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67151" y="2163152"/>
            <a:ext cx="2955896" cy="615302"/>
          </a:xfrm>
          <a:prstGeom prst="rect">
            <a:avLst/>
          </a:prstGeom>
        </p:spPr>
      </p:pic>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201790" y="2529879"/>
            <a:ext cx="2955896" cy="615302"/>
          </a:xfrm>
          <a:prstGeom prst="rect">
            <a:avLst/>
          </a:prstGeom>
        </p:spPr>
      </p:pic>
      <p:sp>
        <p:nvSpPr>
          <p:cNvPr id="14" name="Rectangle 13">
            <a:extLst>
              <a:ext uri="{FF2B5EF4-FFF2-40B4-BE49-F238E27FC236}">
                <a16:creationId xmlns:a16="http://schemas.microsoft.com/office/drawing/2014/main" id="{40833F87-C9D4-4F8A-A778-F284A8FF34AD}"/>
              </a:ext>
            </a:extLst>
          </p:cNvPr>
          <p:cNvSpPr/>
          <p:nvPr/>
        </p:nvSpPr>
        <p:spPr>
          <a:xfrm>
            <a:off x="298454" y="4380066"/>
            <a:ext cx="8775721" cy="227439"/>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09504" y="3405482"/>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311704" y="3941301"/>
            <a:ext cx="8762472" cy="241554"/>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58764" y="2909818"/>
            <a:ext cx="2955896" cy="615302"/>
          </a:xfrm>
          <a:prstGeom prst="rect">
            <a:avLst/>
          </a:prstGeom>
        </p:spPr>
      </p:pic>
    </p:spTree>
    <p:extLst>
      <p:ext uri="{BB962C8B-B14F-4D97-AF65-F5344CB8AC3E}">
        <p14:creationId xmlns:p14="http://schemas.microsoft.com/office/powerpoint/2010/main" val="41338371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500"/>
                                        <p:tgtEl>
                                          <p:spTgt spid="8"/>
                                        </p:tgtEl>
                                      </p:cBhvr>
                                    </p:animEffect>
                                  </p:childTnLst>
                                </p:cTn>
                              </p:par>
                              <p:par>
                                <p:cTn id="20" presetID="6" presetClass="entr" presetSubtype="32"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out)">
                                      <p:cBhvr>
                                        <p:cTn id="22" dur="1000"/>
                                        <p:tgtEl>
                                          <p:spTgt spid="11"/>
                                        </p:tgtEl>
                                      </p:cBhvr>
                                    </p:animEffect>
                                  </p:childTnLst>
                                </p:cTn>
                              </p:par>
                              <p:par>
                                <p:cTn id="23" presetID="42" presetClass="path" presetSubtype="0" accel="50000" decel="50000" fill="hold" nodeType="withEffect">
                                  <p:stCondLst>
                                    <p:cond delay="250"/>
                                  </p:stCondLst>
                                  <p:childTnLst>
                                    <p:animMotion origin="layout" path="M 0.00018 0.0081 L 0.77657 0.00879 " pathEditMode="relative" rAng="0" ptsTypes="AA">
                                      <p:cBhvr>
                                        <p:cTn id="24" dur="2000" fill="hold"/>
                                        <p:tgtEl>
                                          <p:spTgt spid="11"/>
                                        </p:tgtEl>
                                        <p:attrNameLst>
                                          <p:attrName>ppt_x</p:attrName>
                                          <p:attrName>ppt_y</p:attrName>
                                        </p:attrNameLst>
                                      </p:cBhvr>
                                      <p:rCtr x="38819" y="23"/>
                                    </p:animMotion>
                                  </p:childTnLst>
                                </p:cTn>
                              </p:par>
                            </p:childTnLst>
                          </p:cTn>
                        </p:par>
                        <p:par>
                          <p:cTn id="25" fill="hold">
                            <p:stCondLst>
                              <p:cond delay="2250"/>
                            </p:stCondLst>
                            <p:childTnLst>
                              <p:par>
                                <p:cTn id="26" presetID="10" presetClass="exit" presetSubtype="0" fill="hold" nodeType="afterEffect">
                                  <p:stCondLst>
                                    <p:cond delay="25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1500"/>
                                        <p:tgtEl>
                                          <p:spTgt spid="10"/>
                                        </p:tgtEl>
                                      </p:cBhvr>
                                    </p:animEffect>
                                  </p:childTnLst>
                                </p:cTn>
                              </p:par>
                              <p:par>
                                <p:cTn id="34" presetID="6" presetClass="entr" presetSubtype="3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out)">
                                      <p:cBhvr>
                                        <p:cTn id="36" dur="1000"/>
                                        <p:tgtEl>
                                          <p:spTgt spid="12"/>
                                        </p:tgtEl>
                                      </p:cBhvr>
                                    </p:animEffect>
                                  </p:childTnLst>
                                </p:cTn>
                              </p:par>
                              <p:par>
                                <p:cTn id="37" presetID="42" presetClass="path" presetSubtype="0" accel="50000" decel="50000" fill="hold" nodeType="withEffect">
                                  <p:stCondLst>
                                    <p:cond delay="0"/>
                                  </p:stCondLst>
                                  <p:childTnLst>
                                    <p:animMotion origin="layout" path="M -3.33333E-6 2.59259E-6 L 0.77657 0.00879 " pathEditMode="relative" rAng="0" ptsTypes="AA">
                                      <p:cBhvr>
                                        <p:cTn id="38" dur="2000" fill="hold"/>
                                        <p:tgtEl>
                                          <p:spTgt spid="12"/>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500"/>
                                        <p:tgtEl>
                                          <p:spTgt spid="25"/>
                                        </p:tgtEl>
                                      </p:cBhvr>
                                    </p:animEffect>
                                  </p:childTnLst>
                                </p:cTn>
                              </p:par>
                              <p:par>
                                <p:cTn id="48" presetID="6" presetClass="entr" presetSubtype="32"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ircle(out)">
                                      <p:cBhvr>
                                        <p:cTn id="50" dur="1000"/>
                                        <p:tgtEl>
                                          <p:spTgt spid="32"/>
                                        </p:tgtEl>
                                      </p:cBhvr>
                                    </p:animEffect>
                                  </p:childTnLst>
                                </p:cTn>
                              </p:par>
                              <p:par>
                                <p:cTn id="51" presetID="42" presetClass="path" presetSubtype="0" accel="50000" decel="50000" fill="hold" nodeType="withEffect">
                                  <p:stCondLst>
                                    <p:cond delay="250"/>
                                  </p:stCondLst>
                                  <p:childTnLst>
                                    <p:animMotion origin="layout" path="M 0.00017 0.0081 L 0.77656 0.0088 " pathEditMode="relative" rAng="0" ptsTypes="AA">
                                      <p:cBhvr>
                                        <p:cTn id="52" dur="2000" fill="hold"/>
                                        <p:tgtEl>
                                          <p:spTgt spid="32"/>
                                        </p:tgtEl>
                                        <p:attrNameLst>
                                          <p:attrName>ppt_x</p:attrName>
                                          <p:attrName>ppt_y</p:attrName>
                                        </p:attrNameLst>
                                      </p:cBhvr>
                                      <p:rCtr x="38819" y="23"/>
                                    </p:animMotion>
                                  </p:childTnLst>
                                </p:cTn>
                              </p:par>
                            </p:childTnLst>
                          </p:cTn>
                        </p:par>
                        <p:par>
                          <p:cTn id="53" fill="hold">
                            <p:stCondLst>
                              <p:cond delay="2250"/>
                            </p:stCondLst>
                            <p:childTnLst>
                              <p:par>
                                <p:cTn id="54" presetID="10" presetClass="exit" presetSubtype="0" fill="hold" nodeType="afterEffect">
                                  <p:stCondLst>
                                    <p:cond delay="250"/>
                                  </p:stCondLst>
                                  <p:childTnLst>
                                    <p:animEffect transition="out" filter="fade">
                                      <p:cBhvr>
                                        <p:cTn id="55" dur="500"/>
                                        <p:tgtEl>
                                          <p:spTgt spid="32"/>
                                        </p:tgtEl>
                                      </p:cBhvr>
                                    </p:animEffect>
                                    <p:set>
                                      <p:cBhvr>
                                        <p:cTn id="56" dur="1" fill="hold">
                                          <p:stCondLst>
                                            <p:cond delay="499"/>
                                          </p:stCondLst>
                                        </p:cTn>
                                        <p:tgtEl>
                                          <p:spTgt spid="32"/>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32"/>
                                        </p:tgtEl>
                                      </p:cBhvr>
                                    </p:animEffect>
                                    <p:set>
                                      <p:cBhvr>
                                        <p:cTn id="59" dur="1" fill="hold">
                                          <p:stCondLst>
                                            <p:cond delay="499"/>
                                          </p:stCondLst>
                                        </p:cTn>
                                        <p:tgtEl>
                                          <p:spTgt spid="3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1500"/>
                                        <p:tgtEl>
                                          <p:spTgt spid="14"/>
                                        </p:tgtEl>
                                      </p:cBhvr>
                                    </p:animEffect>
                                  </p:childTnLst>
                                </p:cTn>
                              </p:par>
                              <p:par>
                                <p:cTn id="65" presetID="6" presetClass="entr" presetSubtype="32" fill="hold"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circle(out)">
                                      <p:cBhvr>
                                        <p:cTn id="67" dur="1000"/>
                                        <p:tgtEl>
                                          <p:spTgt spid="16"/>
                                        </p:tgtEl>
                                      </p:cBhvr>
                                    </p:animEffect>
                                  </p:childTnLst>
                                </p:cTn>
                              </p:par>
                              <p:par>
                                <p:cTn id="68" presetID="42" presetClass="path" presetSubtype="0" accel="50000" decel="50000" fill="hold" nodeType="withEffect">
                                  <p:stCondLst>
                                    <p:cond delay="0"/>
                                  </p:stCondLst>
                                  <p:childTnLst>
                                    <p:animMotion origin="layout" path="M -2.77778E-6 4.81481E-6 L 0.77657 0.00879 " pathEditMode="relative" rAng="0" ptsTypes="AA">
                                      <p:cBhvr>
                                        <p:cTn id="69" dur="2000" fill="hold"/>
                                        <p:tgtEl>
                                          <p:spTgt spid="16"/>
                                        </p:tgtEl>
                                        <p:attrNameLst>
                                          <p:attrName>ppt_x</p:attrName>
                                          <p:attrName>ppt_y</p:attrName>
                                        </p:attrNameLst>
                                      </p:cBhvr>
                                      <p:rCtr x="38819" y="440"/>
                                    </p:animMotion>
                                  </p:childTnLst>
                                </p:cTn>
                              </p:par>
                            </p:childTnLst>
                          </p:cTn>
                        </p:par>
                        <p:par>
                          <p:cTn id="70" fill="hold">
                            <p:stCondLst>
                              <p:cond delay="2000"/>
                            </p:stCondLst>
                            <p:childTnLst>
                              <p:par>
                                <p:cTn id="71" presetID="10" presetClass="exit" presetSubtype="0" fill="hold" nodeType="afterEffect">
                                  <p:stCondLst>
                                    <p:cond delay="250"/>
                                  </p:stCondLst>
                                  <p:childTnLst>
                                    <p:animEffect transition="out" filter="fade">
                                      <p:cBhvr>
                                        <p:cTn id="72" dur="500"/>
                                        <p:tgtEl>
                                          <p:spTgt spid="16"/>
                                        </p:tgtEl>
                                      </p:cBhvr>
                                    </p:animEffect>
                                    <p:set>
                                      <p:cBhvr>
                                        <p:cTn id="73" dur="1" fill="hold">
                                          <p:stCondLst>
                                            <p:cond delay="499"/>
                                          </p:stCondLst>
                                        </p:cTn>
                                        <p:tgtEl>
                                          <p:spTgt spid="16"/>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500"/>
                                        <p:tgtEl>
                                          <p:spTgt spid="8"/>
                                        </p:tgtEl>
                                      </p:cBhvr>
                                    </p:animEffect>
                                    <p:set>
                                      <p:cBhvr>
                                        <p:cTn id="78" dur="1" fill="hold">
                                          <p:stCondLst>
                                            <p:cond delay="499"/>
                                          </p:stCondLst>
                                        </p:cTn>
                                        <p:tgtEl>
                                          <p:spTgt spid="8"/>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1"/>
                                        </p:tgtEl>
                                      </p:cBhvr>
                                    </p:animEffect>
                                    <p:set>
                                      <p:cBhvr>
                                        <p:cTn id="81" dur="1" fill="hold">
                                          <p:stCondLst>
                                            <p:cond delay="499"/>
                                          </p:stCondLst>
                                        </p:cTn>
                                        <p:tgtEl>
                                          <p:spTgt spid="1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10"/>
                                        </p:tgtEl>
                                      </p:cBhvr>
                                    </p:animEffect>
                                    <p:set>
                                      <p:cBhvr>
                                        <p:cTn id="84" dur="1" fill="hold">
                                          <p:stCondLst>
                                            <p:cond delay="499"/>
                                          </p:stCondLst>
                                        </p:cTn>
                                        <p:tgtEl>
                                          <p:spTgt spid="10"/>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12"/>
                                        </p:tgtEl>
                                      </p:cBhvr>
                                    </p:animEffect>
                                    <p:set>
                                      <p:cBhvr>
                                        <p:cTn id="87" dur="1" fill="hold">
                                          <p:stCondLst>
                                            <p:cond delay="499"/>
                                          </p:stCondLst>
                                        </p:cTn>
                                        <p:tgtEl>
                                          <p:spTgt spid="12"/>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14"/>
                                        </p:tgtEl>
                                      </p:cBhvr>
                                    </p:animEffect>
                                    <p:set>
                                      <p:cBhvr>
                                        <p:cTn id="90" dur="1" fill="hold">
                                          <p:stCondLst>
                                            <p:cond delay="499"/>
                                          </p:stCondLst>
                                        </p:cTn>
                                        <p:tgtEl>
                                          <p:spTgt spid="14"/>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16"/>
                                        </p:tgtEl>
                                      </p:cBhvr>
                                    </p:animEffect>
                                    <p:set>
                                      <p:cBhvr>
                                        <p:cTn id="93"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4" grpId="0" animBg="1"/>
      <p:bldP spid="14" grpId="1"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3742" y="1422545"/>
            <a:ext cx="7731099" cy="4480287"/>
          </a:xfrm>
          <a:prstGeom prst="rect">
            <a:avLst/>
          </a:prstGeom>
          <a:ln>
            <a:solidFill>
              <a:schemeClr val="bg1">
                <a:lumMod val="50000"/>
              </a:schemeClr>
            </a:solidFill>
          </a:ln>
        </p:spPr>
      </p:pic>
      <p:sp>
        <p:nvSpPr>
          <p:cNvPr id="2" name="Content Placeholder 1"/>
          <p:cNvSpPr>
            <a:spLocks noGrp="1"/>
          </p:cNvSpPr>
          <p:nvPr>
            <p:ph idx="1"/>
          </p:nvPr>
        </p:nvSpPr>
        <p:spPr>
          <a:xfrm>
            <a:off x="0" y="781425"/>
            <a:ext cx="7954484" cy="4740039"/>
          </a:xfrm>
        </p:spPr>
        <p:txBody>
          <a:bodyPr>
            <a:noAutofit/>
          </a:bodyPr>
          <a:lstStyle/>
          <a:p>
            <a:pPr marL="577850"/>
            <a:r>
              <a:rPr lang="en-US" sz="2400" dirty="0"/>
              <a:t>College, Career and Military Readiness (CCMR) Data</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17</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1108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pic>
        <p:nvPicPr>
          <p:cNvPr id="6"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6522" y="125669"/>
            <a:ext cx="825305" cy="8143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335448" y="2327097"/>
            <a:ext cx="7537276" cy="304242"/>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303155" y="2724878"/>
            <a:ext cx="7601861" cy="38495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15914" y="1821048"/>
            <a:ext cx="2955896" cy="615302"/>
          </a:xfrm>
          <a:prstGeom prst="rect">
            <a:avLst/>
          </a:prstGeom>
        </p:spPr>
      </p:pic>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21618" y="1287023"/>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270863" y="5451696"/>
            <a:ext cx="7601861" cy="45113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42093" y="4566207"/>
            <a:ext cx="2955896" cy="615302"/>
          </a:xfrm>
          <a:prstGeom prst="rect">
            <a:avLst/>
          </a:prstGeom>
        </p:spPr>
      </p:pic>
    </p:spTree>
    <p:extLst>
      <p:ext uri="{BB962C8B-B14F-4D97-AF65-F5344CB8AC3E}">
        <p14:creationId xmlns:p14="http://schemas.microsoft.com/office/powerpoint/2010/main" val="2390726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500"/>
                                        <p:tgtEl>
                                          <p:spTgt spid="8"/>
                                        </p:tgtEl>
                                      </p:cBhvr>
                                    </p:animEffect>
                                  </p:childTnLst>
                                </p:cTn>
                              </p:par>
                              <p:par>
                                <p:cTn id="20" presetID="6" presetClass="entr" presetSubtype="3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1000"/>
                                        <p:tgtEl>
                                          <p:spTgt spid="15"/>
                                        </p:tgtEl>
                                      </p:cBhvr>
                                    </p:animEffect>
                                  </p:childTnLst>
                                </p:cTn>
                              </p:par>
                              <p:par>
                                <p:cTn id="23" presetID="42" presetClass="path" presetSubtype="0" accel="50000" decel="50000" fill="hold" nodeType="withEffect">
                                  <p:stCondLst>
                                    <p:cond delay="0"/>
                                  </p:stCondLst>
                                  <p:childTnLst>
                                    <p:animMotion origin="layout" path="M 0.00018 0.0081 L 0.77657 0.00879 " pathEditMode="relative" rAng="0" ptsTypes="AA">
                                      <p:cBhvr>
                                        <p:cTn id="24" dur="2000" fill="hold"/>
                                        <p:tgtEl>
                                          <p:spTgt spid="15"/>
                                        </p:tgtEl>
                                        <p:attrNameLst>
                                          <p:attrName>ppt_x</p:attrName>
                                          <p:attrName>ppt_y</p:attrName>
                                        </p:attrNameLst>
                                      </p:cBhvr>
                                      <p:rCtr x="38819" y="23"/>
                                    </p:animMotion>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1500"/>
                                        <p:tgtEl>
                                          <p:spTgt spid="10"/>
                                        </p:tgtEl>
                                      </p:cBhvr>
                                    </p:animEffect>
                                  </p:childTnLst>
                                </p:cTn>
                              </p:par>
                              <p:par>
                                <p:cTn id="34" presetID="6" presetClass="entr" presetSubtype="3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out)">
                                      <p:cBhvr>
                                        <p:cTn id="36" dur="1000"/>
                                        <p:tgtEl>
                                          <p:spTgt spid="12"/>
                                        </p:tgtEl>
                                      </p:cBhvr>
                                    </p:animEffect>
                                  </p:childTnLst>
                                </p:cTn>
                              </p:par>
                              <p:par>
                                <p:cTn id="37" presetID="42" presetClass="path" presetSubtype="0" accel="50000" decel="50000" fill="hold" nodeType="withEffect">
                                  <p:stCondLst>
                                    <p:cond delay="0"/>
                                  </p:stCondLst>
                                  <p:childTnLst>
                                    <p:animMotion origin="layout" path="M 1.66667E-6 3.33333E-6 L 0.77656 0.00879 " pathEditMode="relative" rAng="0" ptsTypes="AA">
                                      <p:cBhvr>
                                        <p:cTn id="38" dur="2000" fill="hold"/>
                                        <p:tgtEl>
                                          <p:spTgt spid="12"/>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500"/>
                                        <p:tgtEl>
                                          <p:spTgt spid="25"/>
                                        </p:tgtEl>
                                      </p:cBhvr>
                                    </p:animEffect>
                                  </p:childTnLst>
                                </p:cTn>
                              </p:par>
                              <p:par>
                                <p:cTn id="48" presetID="6" presetClass="entr" presetSubtype="32"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ircle(out)">
                                      <p:cBhvr>
                                        <p:cTn id="50" dur="1000"/>
                                        <p:tgtEl>
                                          <p:spTgt spid="32"/>
                                        </p:tgtEl>
                                      </p:cBhvr>
                                    </p:animEffect>
                                  </p:childTnLst>
                                </p:cTn>
                              </p:par>
                              <p:par>
                                <p:cTn id="51" presetID="42" presetClass="path" presetSubtype="0" accel="50000" decel="50000" fill="hold" nodeType="withEffect">
                                  <p:stCondLst>
                                    <p:cond delay="250"/>
                                  </p:stCondLst>
                                  <p:childTnLst>
                                    <p:animMotion origin="layout" path="M 0.00018 0.0081 L 0.77657 0.00879 " pathEditMode="relative" rAng="0" ptsTypes="AA">
                                      <p:cBhvr>
                                        <p:cTn id="52" dur="2000" fill="hold"/>
                                        <p:tgtEl>
                                          <p:spTgt spid="32"/>
                                        </p:tgtEl>
                                        <p:attrNameLst>
                                          <p:attrName>ppt_x</p:attrName>
                                          <p:attrName>ppt_y</p:attrName>
                                        </p:attrNameLst>
                                      </p:cBhvr>
                                      <p:rCtr x="38819" y="23"/>
                                    </p:animMotion>
                                  </p:childTnLst>
                                </p:cTn>
                              </p:par>
                              <p:par>
                                <p:cTn id="53" presetID="10" presetClass="exit" presetSubtype="0" fill="hold" nodeType="withEffect">
                                  <p:stCondLst>
                                    <p:cond delay="250"/>
                                  </p:stCondLst>
                                  <p:childTnLst>
                                    <p:animEffect transition="out" filter="fade">
                                      <p:cBhvr>
                                        <p:cTn id="54" dur="1850"/>
                                        <p:tgtEl>
                                          <p:spTgt spid="32"/>
                                        </p:tgtEl>
                                      </p:cBhvr>
                                    </p:animEffect>
                                    <p:set>
                                      <p:cBhvr>
                                        <p:cTn id="55" dur="1" fill="hold">
                                          <p:stCondLst>
                                            <p:cond delay="1849"/>
                                          </p:stCondLst>
                                        </p:cTn>
                                        <p:tgtEl>
                                          <p:spTgt spid="32"/>
                                        </p:tgtEl>
                                        <p:attrNameLst>
                                          <p:attrName>style.visibility</p:attrName>
                                        </p:attrNameLst>
                                      </p:cBhvr>
                                      <p:to>
                                        <p:strVal val="hidden"/>
                                      </p:to>
                                    </p:set>
                                  </p:childTnLst>
                                </p:cTn>
                              </p:par>
                            </p:childTnLst>
                          </p:cTn>
                        </p:par>
                        <p:par>
                          <p:cTn id="56" fill="hold">
                            <p:stCondLst>
                              <p:cond delay="2250"/>
                            </p:stCondLst>
                            <p:childTnLst>
                              <p:par>
                                <p:cTn id="57" presetID="10" presetClass="exit" presetSubtype="0" fill="hold" nodeType="afterEffect">
                                  <p:stCondLst>
                                    <p:cond delay="250"/>
                                  </p:stCondLst>
                                  <p:childTnLst>
                                    <p:animEffect transition="out" filter="fade">
                                      <p:cBhvr>
                                        <p:cTn id="58" dur="500"/>
                                        <p:tgtEl>
                                          <p:spTgt spid="32"/>
                                        </p:tgtEl>
                                      </p:cBhvr>
                                    </p:animEffect>
                                    <p:set>
                                      <p:cBhvr>
                                        <p:cTn id="59" dur="1" fill="hold">
                                          <p:stCondLst>
                                            <p:cond delay="499"/>
                                          </p:stCondLst>
                                        </p:cTn>
                                        <p:tgtEl>
                                          <p:spTgt spid="3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10"/>
                                        </p:tgtEl>
                                      </p:cBhvr>
                                    </p:animEffect>
                                    <p:set>
                                      <p:cBhvr>
                                        <p:cTn id="67" dur="1" fill="hold">
                                          <p:stCondLst>
                                            <p:cond delay="499"/>
                                          </p:stCondLst>
                                        </p:cTn>
                                        <p:tgtEl>
                                          <p:spTgt spid="10"/>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12"/>
                                        </p:tgtEl>
                                      </p:cBhvr>
                                    </p:animEffect>
                                    <p:set>
                                      <p:cBhvr>
                                        <p:cTn id="70" dur="1" fill="hold">
                                          <p:stCondLst>
                                            <p:cond delay="499"/>
                                          </p:stCondLst>
                                        </p:cTn>
                                        <p:tgtEl>
                                          <p:spTgt spid="12"/>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5"/>
                                        </p:tgtEl>
                                      </p:cBhvr>
                                    </p:animEffect>
                                    <p:set>
                                      <p:cBhvr>
                                        <p:cTn id="73" dur="1" fill="hold">
                                          <p:stCondLst>
                                            <p:cond delay="499"/>
                                          </p:stCondLst>
                                        </p:cTn>
                                        <p:tgtEl>
                                          <p:spTgt spid="15"/>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25"/>
                                        </p:tgtEl>
                                      </p:cBhvr>
                                    </p:animEffect>
                                    <p:set>
                                      <p:cBhvr>
                                        <p:cTn id="76"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25" grpId="0" animBg="1"/>
      <p:bldP spid="2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1086" y="1772816"/>
            <a:ext cx="7882476" cy="4295502"/>
          </a:xfrm>
        </p:spPr>
        <p:txBody>
          <a:bodyPr>
            <a:noAutofit/>
          </a:bodyPr>
          <a:lstStyle/>
          <a:p>
            <a:pPr marL="577850"/>
            <a:r>
              <a:rPr lang="en-US" sz="1800" dirty="0">
                <a:solidFill>
                  <a:srgbClr val="1A2754"/>
                </a:solidFill>
              </a:rPr>
              <a:t>Other Postsecondary </a:t>
            </a:r>
            <a:r>
              <a:rPr lang="en-US" sz="1800" dirty="0" smtClean="0">
                <a:solidFill>
                  <a:srgbClr val="1A2754"/>
                </a:solidFill>
              </a:rPr>
              <a:t>Indicators</a:t>
            </a:r>
          </a:p>
          <a:p>
            <a:pPr marL="1144588" lvl="1"/>
            <a:r>
              <a:rPr lang="en-US" sz="1400" dirty="0"/>
              <a:t>Dual-credit course completion, graduates enrolled in Texas institutions of higher education, graduates completing a year with remediation</a:t>
            </a:r>
          </a:p>
          <a:p>
            <a:pPr marL="577850"/>
            <a:r>
              <a:rPr lang="en-US" sz="1800" dirty="0">
                <a:solidFill>
                  <a:srgbClr val="1A2754"/>
                </a:solidFill>
              </a:rPr>
              <a:t>Student Information</a:t>
            </a:r>
          </a:p>
          <a:p>
            <a:pPr marL="1144588" lvl="1">
              <a:spcBef>
                <a:spcPts val="300"/>
              </a:spcBef>
            </a:pPr>
            <a:r>
              <a:rPr lang="en-US" sz="1400" dirty="0"/>
              <a:t>Student enrollment (including enrollment by grade level, by ethnicity, by certain student identification indicators, and students with disabilities by primary eligibility category) and other student information (including graduation information, retention rates, and class size information)</a:t>
            </a:r>
          </a:p>
          <a:p>
            <a:pPr marL="577850"/>
            <a:r>
              <a:rPr lang="en-US" sz="1800" dirty="0">
                <a:solidFill>
                  <a:srgbClr val="1A2754"/>
                </a:solidFill>
              </a:rPr>
              <a:t>Staff Information</a:t>
            </a:r>
          </a:p>
          <a:p>
            <a:pPr marL="1144588" lvl="1">
              <a:spcBef>
                <a:spcPts val="300"/>
              </a:spcBef>
            </a:pPr>
            <a:r>
              <a:rPr lang="en-US" sz="1400" dirty="0"/>
              <a:t>Staff information (including total staff, staff by classification, teachers by ethnicity and gender, teachers by highest degree held and years of experience, experience of campus leadership, staff salary, and teacher turnover rate information) </a:t>
            </a:r>
          </a:p>
          <a:p>
            <a:pPr marL="577850"/>
            <a:r>
              <a:rPr lang="en-US" sz="1800" dirty="0">
                <a:solidFill>
                  <a:srgbClr val="1A2754"/>
                </a:solidFill>
              </a:rPr>
              <a:t>Program Information</a:t>
            </a:r>
          </a:p>
          <a:p>
            <a:pPr marL="1144588" lvl="1">
              <a:spcBef>
                <a:spcPts val="300"/>
              </a:spcBef>
            </a:pPr>
            <a:r>
              <a:rPr lang="en-US" sz="1400" dirty="0"/>
              <a:t>Student enrollment by program</a:t>
            </a:r>
          </a:p>
          <a:p>
            <a:pPr marL="1144588" lvl="1">
              <a:spcBef>
                <a:spcPts val="300"/>
              </a:spcBef>
            </a:pPr>
            <a:r>
              <a:rPr lang="en-US" sz="1400" dirty="0"/>
              <a:t>Teachers by program</a:t>
            </a:r>
          </a:p>
        </p:txBody>
      </p:sp>
      <p:sp>
        <p:nvSpPr>
          <p:cNvPr id="3" name="Title 2"/>
          <p:cNvSpPr>
            <a:spLocks noGrp="1"/>
          </p:cNvSpPr>
          <p:nvPr>
            <p:ph type="title"/>
          </p:nvPr>
        </p:nvSpPr>
        <p:spPr>
          <a:xfrm>
            <a:off x="333872" y="1052736"/>
            <a:ext cx="8676456" cy="792088"/>
          </a:xfrm>
        </p:spPr>
        <p:txBody>
          <a:bodyPr vert="horz" lIns="0" tIns="45720" rIns="91440" bIns="45720" rtlCol="0" anchor="ctr">
            <a:normAutofit/>
          </a:bodyPr>
          <a:lstStyle/>
          <a:p>
            <a:r>
              <a:rPr lang="en-US" sz="2400" dirty="0" smtClean="0">
                <a:solidFill>
                  <a:srgbClr val="5D5D5D"/>
                </a:solidFill>
                <a:latin typeface="Arial" panose="020B0604020202020204" pitchFamily="34" charset="0"/>
                <a:cs typeface="Arial" panose="020B0604020202020204" pitchFamily="34" charset="0"/>
              </a:rPr>
              <a:t>Other Data Indicators included within TAPR:</a:t>
            </a:r>
            <a:endParaRPr lang="en-US" sz="2400" dirty="0">
              <a:solidFill>
                <a:srgbClr val="5D5D5D"/>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18</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51520" y="4462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b="1" dirty="0">
                <a:solidFill>
                  <a:srgbClr val="1A2754"/>
                </a:solidFill>
                <a:latin typeface="Century Gothic" panose="020B0502020202020204" pitchFamily="34" charset="0"/>
              </a:rPr>
              <a:t>Section 1: 2018-19 TAPR</a:t>
            </a:r>
            <a:endParaRPr lang="en-US" b="1" dirty="0">
              <a:solidFill>
                <a:srgbClr val="1A2754"/>
              </a:solidFill>
              <a:latin typeface="Century Gothic" panose="020B0502020202020204" pitchFamily="34" charset="0"/>
            </a:endParaRPr>
          </a:p>
        </p:txBody>
      </p:sp>
    </p:spTree>
    <p:extLst>
      <p:ext uri="{BB962C8B-B14F-4D97-AF65-F5344CB8AC3E}">
        <p14:creationId xmlns:p14="http://schemas.microsoft.com/office/powerpoint/2010/main" val="813063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fade">
                                      <p:cBhvr>
                                        <p:cTn id="48" dur="1000"/>
                                        <p:tgtEl>
                                          <p:spTgt spid="2">
                                            <p:txEl>
                                              <p:pRg st="7" end="7"/>
                                            </p:txEl>
                                          </p:spTgt>
                                        </p:tgtEl>
                                      </p:cBhvr>
                                    </p:animEffect>
                                    <p:anim calcmode="lin" valueType="num">
                                      <p:cBhvr>
                                        <p:cTn id="4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Effect transition="in" filter="fade">
                                      <p:cBhvr>
                                        <p:cTn id="53" dur="1000"/>
                                        <p:tgtEl>
                                          <p:spTgt spid="2">
                                            <p:txEl>
                                              <p:pRg st="8" end="8"/>
                                            </p:txEl>
                                          </p:spTgt>
                                        </p:tgtEl>
                                      </p:cBhvr>
                                    </p:animEffect>
                                    <p:anim calcmode="lin" valueType="num">
                                      <p:cBhvr>
                                        <p:cTn id="5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36111" y="1600619"/>
            <a:ext cx="9095831" cy="4196203"/>
            <a:chOff x="1834" y="1734766"/>
            <a:chExt cx="9095831" cy="4196203"/>
          </a:xfrm>
        </p:grpSpPr>
        <p:pic>
          <p:nvPicPr>
            <p:cNvPr id="17" name="Picture 16"/>
            <p:cNvPicPr>
              <a:picLocks noChangeAspect="1"/>
            </p:cNvPicPr>
            <p:nvPr/>
          </p:nvPicPr>
          <p:blipFill>
            <a:blip r:embed="rId2"/>
            <a:stretch>
              <a:fillRect/>
            </a:stretch>
          </p:blipFill>
          <p:spPr>
            <a:xfrm>
              <a:off x="1834" y="1734766"/>
              <a:ext cx="9095831" cy="1063573"/>
            </a:xfrm>
            <a:prstGeom prst="rect">
              <a:avLst/>
            </a:prstGeom>
          </p:spPr>
        </p:pic>
        <p:pic>
          <p:nvPicPr>
            <p:cNvPr id="18" name="Picture 17"/>
            <p:cNvPicPr>
              <a:picLocks noChangeAspect="1"/>
            </p:cNvPicPr>
            <p:nvPr/>
          </p:nvPicPr>
          <p:blipFill rotWithShape="1">
            <a:blip r:embed="rId3"/>
            <a:srcRect t="1427" r="2332"/>
            <a:stretch/>
          </p:blipFill>
          <p:spPr>
            <a:xfrm>
              <a:off x="423463" y="2787034"/>
              <a:ext cx="8629266" cy="3143935"/>
            </a:xfrm>
            <a:prstGeom prst="rect">
              <a:avLst/>
            </a:prstGeom>
          </p:spPr>
        </p:pic>
      </p:grpSp>
      <p:sp>
        <p:nvSpPr>
          <p:cNvPr id="2" name="Content Placeholder 1"/>
          <p:cNvSpPr>
            <a:spLocks noGrp="1"/>
          </p:cNvSpPr>
          <p:nvPr>
            <p:ph idx="1"/>
          </p:nvPr>
        </p:nvSpPr>
        <p:spPr>
          <a:xfrm>
            <a:off x="137973" y="985458"/>
            <a:ext cx="7954484" cy="4740039"/>
          </a:xfrm>
        </p:spPr>
        <p:txBody>
          <a:bodyPr>
            <a:noAutofit/>
          </a:bodyPr>
          <a:lstStyle/>
          <a:p>
            <a:pPr marL="577850"/>
            <a:r>
              <a:rPr lang="en-US" sz="2400" dirty="0"/>
              <a:t>Student Information</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19</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137973" y="-11292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pic>
        <p:nvPicPr>
          <p:cNvPr id="6"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3616" y="125668"/>
            <a:ext cx="938211" cy="92575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709054" y="2911451"/>
            <a:ext cx="8367933" cy="135229"/>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699035" y="3033763"/>
            <a:ext cx="8361469" cy="137163"/>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57732" y="1947546"/>
            <a:ext cx="2955896" cy="615302"/>
          </a:xfrm>
          <a:prstGeom prst="rect">
            <a:avLst/>
          </a:prstGeom>
        </p:spPr>
      </p:pic>
      <p:sp>
        <p:nvSpPr>
          <p:cNvPr id="13" name="Rectangle 12">
            <a:extLst>
              <a:ext uri="{FF2B5EF4-FFF2-40B4-BE49-F238E27FC236}">
                <a16:creationId xmlns:a16="http://schemas.microsoft.com/office/drawing/2014/main" id="{40833F87-C9D4-4F8A-A778-F284A8FF34AD}"/>
              </a:ext>
            </a:extLst>
          </p:cNvPr>
          <p:cNvSpPr/>
          <p:nvPr/>
        </p:nvSpPr>
        <p:spPr>
          <a:xfrm>
            <a:off x="662140" y="4855771"/>
            <a:ext cx="8426707" cy="154322"/>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613648" y="4125640"/>
            <a:ext cx="8426707" cy="13523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35263" y="1771963"/>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659951" y="3773496"/>
            <a:ext cx="8439635" cy="127510"/>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5136" y="2711972"/>
            <a:ext cx="2955896" cy="615302"/>
          </a:xfrm>
          <a:prstGeom prst="rect">
            <a:avLst/>
          </a:prstGeom>
        </p:spPr>
      </p:pic>
      <p:pic>
        <p:nvPicPr>
          <p:cNvPr id="23" name="Picture 22">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8775" y="3749952"/>
            <a:ext cx="2955896" cy="615302"/>
          </a:xfrm>
          <a:prstGeom prst="rect">
            <a:avLst/>
          </a:prstGeom>
        </p:spPr>
      </p:pic>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37127" y="3010006"/>
            <a:ext cx="2955896" cy="615302"/>
          </a:xfrm>
          <a:prstGeom prst="rect">
            <a:avLst/>
          </a:prstGeom>
        </p:spPr>
      </p:pic>
    </p:spTree>
    <p:extLst>
      <p:ext uri="{BB962C8B-B14F-4D97-AF65-F5344CB8AC3E}">
        <p14:creationId xmlns:p14="http://schemas.microsoft.com/office/powerpoint/2010/main" val="23572793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500"/>
                                        <p:tgtEl>
                                          <p:spTgt spid="8"/>
                                        </p:tgtEl>
                                      </p:cBhvr>
                                    </p:animEffect>
                                  </p:childTnLst>
                                </p:cTn>
                              </p:par>
                              <p:par>
                                <p:cTn id="20" presetID="6" presetClass="entr" presetSubtype="3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1000"/>
                                        <p:tgtEl>
                                          <p:spTgt spid="15"/>
                                        </p:tgtEl>
                                      </p:cBhvr>
                                    </p:animEffect>
                                  </p:childTnLst>
                                </p:cTn>
                              </p:par>
                              <p:par>
                                <p:cTn id="23" presetID="42" presetClass="path" presetSubtype="0" accel="50000" decel="50000" fill="hold" nodeType="withEffect">
                                  <p:stCondLst>
                                    <p:cond delay="0"/>
                                  </p:stCondLst>
                                  <p:childTnLst>
                                    <p:animMotion origin="layout" path="M 0.00018 0.0081 L 0.77656 0.0088 " pathEditMode="relative" rAng="0" ptsTypes="AA">
                                      <p:cBhvr>
                                        <p:cTn id="24" dur="2000" fill="hold"/>
                                        <p:tgtEl>
                                          <p:spTgt spid="15"/>
                                        </p:tgtEl>
                                        <p:attrNameLst>
                                          <p:attrName>ppt_x</p:attrName>
                                          <p:attrName>ppt_y</p:attrName>
                                        </p:attrNameLst>
                                      </p:cBhvr>
                                      <p:rCtr x="38819" y="23"/>
                                    </p:animMotion>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1500"/>
                                        <p:tgtEl>
                                          <p:spTgt spid="10"/>
                                        </p:tgtEl>
                                      </p:cBhvr>
                                    </p:animEffect>
                                  </p:childTnLst>
                                </p:cTn>
                              </p:par>
                              <p:par>
                                <p:cTn id="34" presetID="6" presetClass="entr" presetSubtype="3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out)">
                                      <p:cBhvr>
                                        <p:cTn id="36" dur="1000"/>
                                        <p:tgtEl>
                                          <p:spTgt spid="12"/>
                                        </p:tgtEl>
                                      </p:cBhvr>
                                    </p:animEffect>
                                  </p:childTnLst>
                                </p:cTn>
                              </p:par>
                              <p:par>
                                <p:cTn id="37" presetID="42" presetClass="path" presetSubtype="0" accel="50000" decel="50000" fill="hold" nodeType="withEffect">
                                  <p:stCondLst>
                                    <p:cond delay="0"/>
                                  </p:stCondLst>
                                  <p:childTnLst>
                                    <p:animMotion origin="layout" path="M -1.94444E-6 -3.7037E-6 L 0.77656 0.0088 " pathEditMode="relative" rAng="0" ptsTypes="AA">
                                      <p:cBhvr>
                                        <p:cTn id="38" dur="2000" fill="hold"/>
                                        <p:tgtEl>
                                          <p:spTgt spid="12"/>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500"/>
                                        <p:tgtEl>
                                          <p:spTgt spid="25"/>
                                        </p:tgtEl>
                                      </p:cBhvr>
                                    </p:animEffect>
                                  </p:childTnLst>
                                </p:cTn>
                              </p:par>
                              <p:par>
                                <p:cTn id="48" presetID="6" presetClass="entr" presetSubtype="32"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ircle(out)">
                                      <p:cBhvr>
                                        <p:cTn id="50" dur="1000"/>
                                        <p:tgtEl>
                                          <p:spTgt spid="32"/>
                                        </p:tgtEl>
                                      </p:cBhvr>
                                    </p:animEffect>
                                  </p:childTnLst>
                                </p:cTn>
                              </p:par>
                              <p:par>
                                <p:cTn id="51" presetID="42" presetClass="path" presetSubtype="0" accel="50000" decel="50000" fill="hold" nodeType="withEffect">
                                  <p:stCondLst>
                                    <p:cond delay="250"/>
                                  </p:stCondLst>
                                  <p:childTnLst>
                                    <p:animMotion origin="layout" path="M 0.00017 0.0081 L 0.77656 0.00879 " pathEditMode="relative" rAng="0" ptsTypes="AA">
                                      <p:cBhvr>
                                        <p:cTn id="52" dur="2000" fill="hold"/>
                                        <p:tgtEl>
                                          <p:spTgt spid="32"/>
                                        </p:tgtEl>
                                        <p:attrNameLst>
                                          <p:attrName>ppt_x</p:attrName>
                                          <p:attrName>ppt_y</p:attrName>
                                        </p:attrNameLst>
                                      </p:cBhvr>
                                      <p:rCtr x="38819" y="23"/>
                                    </p:animMotion>
                                  </p:childTnLst>
                                </p:cTn>
                              </p:par>
                              <p:par>
                                <p:cTn id="53" presetID="10" presetClass="exit" presetSubtype="0" fill="hold" nodeType="withEffect">
                                  <p:stCondLst>
                                    <p:cond delay="250"/>
                                  </p:stCondLst>
                                  <p:childTnLst>
                                    <p:animEffect transition="out" filter="fade">
                                      <p:cBhvr>
                                        <p:cTn id="54" dur="1850"/>
                                        <p:tgtEl>
                                          <p:spTgt spid="32"/>
                                        </p:tgtEl>
                                      </p:cBhvr>
                                    </p:animEffect>
                                    <p:set>
                                      <p:cBhvr>
                                        <p:cTn id="55" dur="1" fill="hold">
                                          <p:stCondLst>
                                            <p:cond delay="1849"/>
                                          </p:stCondLst>
                                        </p:cTn>
                                        <p:tgtEl>
                                          <p:spTgt spid="32"/>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500"/>
                                        <p:tgtEl>
                                          <p:spTgt spid="14"/>
                                        </p:tgtEl>
                                      </p:cBhvr>
                                    </p:animEffect>
                                  </p:childTnLst>
                                </p:cTn>
                              </p:par>
                              <p:par>
                                <p:cTn id="61" presetID="6" presetClass="entr" presetSubtype="32"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circle(out)">
                                      <p:cBhvr>
                                        <p:cTn id="63" dur="1000"/>
                                        <p:tgtEl>
                                          <p:spTgt spid="16"/>
                                        </p:tgtEl>
                                      </p:cBhvr>
                                    </p:animEffect>
                                  </p:childTnLst>
                                </p:cTn>
                              </p:par>
                              <p:par>
                                <p:cTn id="64" presetID="42" presetClass="path" presetSubtype="0" accel="50000" decel="50000" fill="hold" nodeType="withEffect">
                                  <p:stCondLst>
                                    <p:cond delay="0"/>
                                  </p:stCondLst>
                                  <p:childTnLst>
                                    <p:animMotion origin="layout" path="M -2.5E-6 3.7037E-6 L 0.77657 0.00879 " pathEditMode="relative" rAng="0" ptsTypes="AA">
                                      <p:cBhvr>
                                        <p:cTn id="65" dur="2000" fill="hold"/>
                                        <p:tgtEl>
                                          <p:spTgt spid="16"/>
                                        </p:tgtEl>
                                        <p:attrNameLst>
                                          <p:attrName>ppt_x</p:attrName>
                                          <p:attrName>ppt_y</p:attrName>
                                        </p:attrNameLst>
                                      </p:cBhvr>
                                      <p:rCtr x="38819" y="440"/>
                                    </p:animMotion>
                                  </p:childTnLst>
                                </p:cTn>
                              </p:par>
                            </p:childTnLst>
                          </p:cTn>
                        </p:par>
                        <p:par>
                          <p:cTn id="66" fill="hold">
                            <p:stCondLst>
                              <p:cond delay="2000"/>
                            </p:stCondLst>
                            <p:childTnLst>
                              <p:par>
                                <p:cTn id="67" presetID="10" presetClass="exit" presetSubtype="0" fill="hold" nodeType="afterEffect">
                                  <p:stCondLst>
                                    <p:cond delay="250"/>
                                  </p:stCondLst>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1500"/>
                                        <p:tgtEl>
                                          <p:spTgt spid="13"/>
                                        </p:tgtEl>
                                      </p:cBhvr>
                                    </p:animEffect>
                                  </p:childTnLst>
                                </p:cTn>
                              </p:par>
                              <p:par>
                                <p:cTn id="75" presetID="6" presetClass="entr" presetSubtype="32"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circle(out)">
                                      <p:cBhvr>
                                        <p:cTn id="77" dur="1000"/>
                                        <p:tgtEl>
                                          <p:spTgt spid="23"/>
                                        </p:tgtEl>
                                      </p:cBhvr>
                                    </p:animEffect>
                                  </p:childTnLst>
                                </p:cTn>
                              </p:par>
                              <p:par>
                                <p:cTn id="78" presetID="42" presetClass="path" presetSubtype="0" accel="50000" decel="50000" fill="hold" nodeType="withEffect">
                                  <p:stCondLst>
                                    <p:cond delay="250"/>
                                  </p:stCondLst>
                                  <p:childTnLst>
                                    <p:animMotion origin="layout" path="M 0.00017 0.0081 L 0.77656 0.00879 " pathEditMode="relative" rAng="0" ptsTypes="AA">
                                      <p:cBhvr>
                                        <p:cTn id="79" dur="2000" fill="hold"/>
                                        <p:tgtEl>
                                          <p:spTgt spid="23"/>
                                        </p:tgtEl>
                                        <p:attrNameLst>
                                          <p:attrName>ppt_x</p:attrName>
                                          <p:attrName>ppt_y</p:attrName>
                                        </p:attrNameLst>
                                      </p:cBhvr>
                                      <p:rCtr x="38819" y="23"/>
                                    </p:animMotion>
                                  </p:childTnLst>
                                </p:cTn>
                              </p:par>
                            </p:childTnLst>
                          </p:cTn>
                        </p:par>
                        <p:par>
                          <p:cTn id="80" fill="hold">
                            <p:stCondLst>
                              <p:cond delay="2250"/>
                            </p:stCondLst>
                            <p:childTnLst>
                              <p:par>
                                <p:cTn id="81" presetID="10" presetClass="exit" presetSubtype="0" fill="hold" nodeType="afterEffect">
                                  <p:stCondLst>
                                    <p:cond delay="250"/>
                                  </p:stCondLst>
                                  <p:childTnLst>
                                    <p:animEffect transition="out" filter="fade">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par>
                          <p:cTn id="84" fill="hold">
                            <p:stCondLst>
                              <p:cond delay="3000"/>
                            </p:stCondLst>
                            <p:childTnLst>
                              <p:par>
                                <p:cTn id="85" presetID="10" presetClass="exit" presetSubtype="0" fill="hold" nodeType="afterEffect">
                                  <p:stCondLst>
                                    <p:cond delay="250"/>
                                  </p:stCondLst>
                                  <p:childTnLst>
                                    <p:animEffect transition="out" filter="fade">
                                      <p:cBhvr>
                                        <p:cTn id="86" dur="500"/>
                                        <p:tgtEl>
                                          <p:spTgt spid="32"/>
                                        </p:tgtEl>
                                      </p:cBhvr>
                                    </p:animEffect>
                                    <p:set>
                                      <p:cBhvr>
                                        <p:cTn id="87" dur="1" fill="hold">
                                          <p:stCondLst>
                                            <p:cond delay="499"/>
                                          </p:stCondLst>
                                        </p:cTn>
                                        <p:tgtEl>
                                          <p:spTgt spid="3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10"/>
                                        </p:tgtEl>
                                      </p:cBhvr>
                                    </p:animEffect>
                                    <p:set>
                                      <p:cBhvr>
                                        <p:cTn id="95" dur="1" fill="hold">
                                          <p:stCondLst>
                                            <p:cond delay="499"/>
                                          </p:stCondLst>
                                        </p:cTn>
                                        <p:tgtEl>
                                          <p:spTgt spid="10"/>
                                        </p:tgtEl>
                                        <p:attrNameLst>
                                          <p:attrName>style.visibility</p:attrName>
                                        </p:attrNameLst>
                                      </p:cBhvr>
                                      <p:to>
                                        <p:strVal val="hidden"/>
                                      </p:to>
                                    </p:set>
                                  </p:childTnLst>
                                </p:cTn>
                              </p:par>
                              <p:par>
                                <p:cTn id="96" presetID="10" presetClass="exit" presetSubtype="0" fill="hold" nodeType="withEffect">
                                  <p:stCondLst>
                                    <p:cond delay="0"/>
                                  </p:stCondLst>
                                  <p:childTnLst>
                                    <p:animEffect transition="out" filter="fade">
                                      <p:cBhvr>
                                        <p:cTn id="97" dur="500"/>
                                        <p:tgtEl>
                                          <p:spTgt spid="12"/>
                                        </p:tgtEl>
                                      </p:cBhvr>
                                    </p:animEffect>
                                    <p:set>
                                      <p:cBhvr>
                                        <p:cTn id="98" dur="1" fill="hold">
                                          <p:stCondLst>
                                            <p:cond delay="499"/>
                                          </p:stCondLst>
                                        </p:cTn>
                                        <p:tgtEl>
                                          <p:spTgt spid="12"/>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13"/>
                                        </p:tgtEl>
                                      </p:cBhvr>
                                    </p:animEffect>
                                    <p:set>
                                      <p:cBhvr>
                                        <p:cTn id="101" dur="1" fill="hold">
                                          <p:stCondLst>
                                            <p:cond delay="499"/>
                                          </p:stCondLst>
                                        </p:cTn>
                                        <p:tgtEl>
                                          <p:spTgt spid="13"/>
                                        </p:tgtEl>
                                        <p:attrNameLst>
                                          <p:attrName>style.visibility</p:attrName>
                                        </p:attrNameLst>
                                      </p:cBhvr>
                                      <p:to>
                                        <p:strVal val="hidden"/>
                                      </p:to>
                                    </p:set>
                                  </p:childTnLst>
                                </p:cTn>
                              </p:par>
                              <p:par>
                                <p:cTn id="102" presetID="10" presetClass="exit" presetSubtype="0" fill="hold" nodeType="withEffect">
                                  <p:stCondLst>
                                    <p:cond delay="0"/>
                                  </p:stCondLst>
                                  <p:childTnLst>
                                    <p:animEffect transition="out" filter="fade">
                                      <p:cBhvr>
                                        <p:cTn id="103" dur="500"/>
                                        <p:tgtEl>
                                          <p:spTgt spid="15"/>
                                        </p:tgtEl>
                                      </p:cBhvr>
                                    </p:animEffect>
                                    <p:set>
                                      <p:cBhvr>
                                        <p:cTn id="104" dur="1" fill="hold">
                                          <p:stCondLst>
                                            <p:cond delay="499"/>
                                          </p:stCondLst>
                                        </p:cTn>
                                        <p:tgtEl>
                                          <p:spTgt spid="15"/>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14"/>
                                        </p:tgtEl>
                                      </p:cBhvr>
                                    </p:animEffect>
                                    <p:set>
                                      <p:cBhvr>
                                        <p:cTn id="107" dur="1" fill="hold">
                                          <p:stCondLst>
                                            <p:cond delay="499"/>
                                          </p:stCondLst>
                                        </p:cTn>
                                        <p:tgtEl>
                                          <p:spTgt spid="14"/>
                                        </p:tgtEl>
                                        <p:attrNameLst>
                                          <p:attrName>style.visibility</p:attrName>
                                        </p:attrNameLst>
                                      </p:cBhvr>
                                      <p:to>
                                        <p:strVal val="hidden"/>
                                      </p:to>
                                    </p:set>
                                  </p:childTnLst>
                                </p:cTn>
                              </p:par>
                              <p:par>
                                <p:cTn id="108" presetID="10" presetClass="exit" presetSubtype="0" fill="hold" nodeType="withEffect">
                                  <p:stCondLst>
                                    <p:cond delay="0"/>
                                  </p:stCondLst>
                                  <p:childTnLst>
                                    <p:animEffect transition="out" filter="fade">
                                      <p:cBhvr>
                                        <p:cTn id="109" dur="500"/>
                                        <p:tgtEl>
                                          <p:spTgt spid="16"/>
                                        </p:tgtEl>
                                      </p:cBhvr>
                                    </p:animEffect>
                                    <p:set>
                                      <p:cBhvr>
                                        <p:cTn id="110" dur="1" fill="hold">
                                          <p:stCondLst>
                                            <p:cond delay="499"/>
                                          </p:stCondLst>
                                        </p:cTn>
                                        <p:tgtEl>
                                          <p:spTgt spid="16"/>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500"/>
                                        <p:tgtEl>
                                          <p:spTgt spid="25"/>
                                        </p:tgtEl>
                                      </p:cBhvr>
                                    </p:animEffect>
                                    <p:set>
                                      <p:cBhvr>
                                        <p:cTn id="113" dur="1" fill="hold">
                                          <p:stCondLst>
                                            <p:cond delay="499"/>
                                          </p:stCondLst>
                                        </p:cTn>
                                        <p:tgtEl>
                                          <p:spTgt spid="25"/>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23"/>
                                        </p:tgtEl>
                                      </p:cBhvr>
                                    </p:animEffect>
                                    <p:set>
                                      <p:cBhvr>
                                        <p:cTn id="116"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3" grpId="0" animBg="1"/>
      <p:bldP spid="13" grpId="1" animBg="1"/>
      <p:bldP spid="14" grpId="0" animBg="1"/>
      <p:bldP spid="14" grpId="1" animBg="1"/>
      <p:bldP spid="25" grpId="0" animBg="1"/>
      <p:bldP spid="25"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12314" y="1478657"/>
            <a:ext cx="8948848" cy="4424911"/>
            <a:chOff x="112314" y="1478657"/>
            <a:chExt cx="8948848" cy="4424911"/>
          </a:xfrm>
        </p:grpSpPr>
        <p:pic>
          <p:nvPicPr>
            <p:cNvPr id="11" name="Picture 10"/>
            <p:cNvPicPr>
              <a:picLocks noChangeAspect="1"/>
            </p:cNvPicPr>
            <p:nvPr/>
          </p:nvPicPr>
          <p:blipFill>
            <a:blip r:embed="rId2"/>
            <a:stretch>
              <a:fillRect/>
            </a:stretch>
          </p:blipFill>
          <p:spPr>
            <a:xfrm>
              <a:off x="112314" y="1478657"/>
              <a:ext cx="8948848" cy="4018755"/>
            </a:xfrm>
            <a:prstGeom prst="rect">
              <a:avLst/>
            </a:prstGeom>
          </p:spPr>
        </p:pic>
        <p:pic>
          <p:nvPicPr>
            <p:cNvPr id="17" name="Picture 16"/>
            <p:cNvPicPr>
              <a:picLocks noChangeAspect="1"/>
            </p:cNvPicPr>
            <p:nvPr/>
          </p:nvPicPr>
          <p:blipFill>
            <a:blip r:embed="rId3"/>
            <a:stretch>
              <a:fillRect/>
            </a:stretch>
          </p:blipFill>
          <p:spPr>
            <a:xfrm>
              <a:off x="284104" y="5516741"/>
              <a:ext cx="8759763" cy="386827"/>
            </a:xfrm>
            <a:prstGeom prst="rect">
              <a:avLst/>
            </a:prstGeom>
          </p:spPr>
        </p:pic>
      </p:grpSp>
      <p:sp>
        <p:nvSpPr>
          <p:cNvPr id="2" name="Content Placeholder 1"/>
          <p:cNvSpPr>
            <a:spLocks noGrp="1"/>
          </p:cNvSpPr>
          <p:nvPr>
            <p:ph idx="1"/>
          </p:nvPr>
        </p:nvSpPr>
        <p:spPr>
          <a:xfrm>
            <a:off x="0" y="971746"/>
            <a:ext cx="7954484" cy="509607"/>
          </a:xfrm>
        </p:spPr>
        <p:txBody>
          <a:bodyPr>
            <a:noAutofit/>
          </a:bodyPr>
          <a:lstStyle/>
          <a:p>
            <a:pPr marL="577850"/>
            <a:r>
              <a:rPr lang="en-US" sz="2400" dirty="0"/>
              <a:t>Staff </a:t>
            </a:r>
            <a:r>
              <a:rPr lang="en-US" sz="2400" dirty="0"/>
              <a:t>Information</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20</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112314" y="-96163"/>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1: 2018-19 TAPR</a:t>
            </a:r>
            <a:endParaRPr lang="en-US" sz="3600" b="1" dirty="0">
              <a:solidFill>
                <a:srgbClr val="1A2754"/>
              </a:solidFill>
              <a:latin typeface="Century Gothic" panose="020B0502020202020204" pitchFamily="34" charset="0"/>
            </a:endParaRPr>
          </a:p>
        </p:txBody>
      </p:sp>
      <p:pic>
        <p:nvPicPr>
          <p:cNvPr id="6"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5295" y="125669"/>
            <a:ext cx="1106532" cy="109184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669044" y="3242916"/>
            <a:ext cx="8322938" cy="135018"/>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671763" y="3395547"/>
            <a:ext cx="8320219" cy="106045"/>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47537" y="2396656"/>
            <a:ext cx="2955896" cy="615302"/>
          </a:xfrm>
          <a:prstGeom prst="rect">
            <a:avLst/>
          </a:prstGeom>
        </p:spPr>
      </p:pic>
      <p:sp>
        <p:nvSpPr>
          <p:cNvPr id="13" name="Rectangle 12">
            <a:extLst>
              <a:ext uri="{FF2B5EF4-FFF2-40B4-BE49-F238E27FC236}">
                <a16:creationId xmlns:a16="http://schemas.microsoft.com/office/drawing/2014/main" id="{40833F87-C9D4-4F8A-A778-F284A8FF34AD}"/>
              </a:ext>
            </a:extLst>
          </p:cNvPr>
          <p:cNvSpPr/>
          <p:nvPr/>
        </p:nvSpPr>
        <p:spPr>
          <a:xfrm>
            <a:off x="618593" y="5225779"/>
            <a:ext cx="8426707" cy="280219"/>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617160" y="4794771"/>
            <a:ext cx="8426707" cy="13523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76787" y="2171848"/>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641194" y="3612252"/>
            <a:ext cx="8358790" cy="138823"/>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54428" y="2523010"/>
            <a:ext cx="2955896" cy="615302"/>
          </a:xfrm>
          <a:prstGeom prst="rect">
            <a:avLst/>
          </a:prstGeom>
        </p:spPr>
      </p:pic>
      <p:pic>
        <p:nvPicPr>
          <p:cNvPr id="23" name="Picture 22">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93226" y="4145064"/>
            <a:ext cx="2955896" cy="615302"/>
          </a:xfrm>
          <a:prstGeom prst="rect">
            <a:avLst/>
          </a:prstGeom>
        </p:spPr>
      </p:pic>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37110" y="3645982"/>
            <a:ext cx="2955896" cy="615302"/>
          </a:xfrm>
          <a:prstGeom prst="rect">
            <a:avLst/>
          </a:prstGeom>
        </p:spPr>
      </p:pic>
      <p:sp>
        <p:nvSpPr>
          <p:cNvPr id="20" name="Rectangle 19">
            <a:extLst>
              <a:ext uri="{FF2B5EF4-FFF2-40B4-BE49-F238E27FC236}">
                <a16:creationId xmlns:a16="http://schemas.microsoft.com/office/drawing/2014/main" id="{40833F87-C9D4-4F8A-A778-F284A8FF34AD}"/>
              </a:ext>
            </a:extLst>
          </p:cNvPr>
          <p:cNvSpPr/>
          <p:nvPr/>
        </p:nvSpPr>
        <p:spPr>
          <a:xfrm>
            <a:off x="577197" y="5570424"/>
            <a:ext cx="8426707" cy="269780"/>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2C42030E-2569-4196-89E7-520ED9A61FF2}"/>
              </a:ext>
            </a:extLst>
          </p:cNvPr>
          <p:cNvPicPr>
            <a:picLocks noChangeAspect="1"/>
          </p:cNvPicPr>
          <p:nvPr/>
        </p:nvPicPr>
        <p:blipFill rotWithShape="1">
          <a:blip r:embed="rId5">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02744" y="4618875"/>
            <a:ext cx="2955896" cy="647798"/>
          </a:xfrm>
          <a:prstGeom prst="rect">
            <a:avLst/>
          </a:prstGeom>
        </p:spPr>
      </p:pic>
    </p:spTree>
    <p:extLst>
      <p:ext uri="{BB962C8B-B14F-4D97-AF65-F5344CB8AC3E}">
        <p14:creationId xmlns:p14="http://schemas.microsoft.com/office/powerpoint/2010/main" val="6146231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500"/>
                                        <p:tgtEl>
                                          <p:spTgt spid="8"/>
                                        </p:tgtEl>
                                      </p:cBhvr>
                                    </p:animEffect>
                                  </p:childTnLst>
                                </p:cTn>
                              </p:par>
                              <p:par>
                                <p:cTn id="20" presetID="6" presetClass="entr" presetSubtype="3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1000"/>
                                        <p:tgtEl>
                                          <p:spTgt spid="15"/>
                                        </p:tgtEl>
                                      </p:cBhvr>
                                    </p:animEffect>
                                  </p:childTnLst>
                                </p:cTn>
                              </p:par>
                              <p:par>
                                <p:cTn id="23" presetID="42" presetClass="path" presetSubtype="0" accel="50000" decel="50000" fill="hold" nodeType="withEffect">
                                  <p:stCondLst>
                                    <p:cond delay="0"/>
                                  </p:stCondLst>
                                  <p:childTnLst>
                                    <p:animMotion origin="layout" path="M 0.00018 0.00811 L 0.77657 0.0088 " pathEditMode="relative" rAng="0" ptsTypes="AA">
                                      <p:cBhvr>
                                        <p:cTn id="24" dur="2000" fill="hold"/>
                                        <p:tgtEl>
                                          <p:spTgt spid="15"/>
                                        </p:tgtEl>
                                        <p:attrNameLst>
                                          <p:attrName>ppt_x</p:attrName>
                                          <p:attrName>ppt_y</p:attrName>
                                        </p:attrNameLst>
                                      </p:cBhvr>
                                      <p:rCtr x="38819" y="23"/>
                                    </p:animMotion>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1500"/>
                                        <p:tgtEl>
                                          <p:spTgt spid="10"/>
                                        </p:tgtEl>
                                      </p:cBhvr>
                                    </p:animEffect>
                                  </p:childTnLst>
                                </p:cTn>
                              </p:par>
                              <p:par>
                                <p:cTn id="34" presetID="6" presetClass="entr" presetSubtype="3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out)">
                                      <p:cBhvr>
                                        <p:cTn id="36" dur="1000"/>
                                        <p:tgtEl>
                                          <p:spTgt spid="12"/>
                                        </p:tgtEl>
                                      </p:cBhvr>
                                    </p:animEffect>
                                  </p:childTnLst>
                                </p:cTn>
                              </p:par>
                              <p:par>
                                <p:cTn id="37" presetID="42" presetClass="path" presetSubtype="0" accel="50000" decel="50000" fill="hold" nodeType="withEffect">
                                  <p:stCondLst>
                                    <p:cond delay="0"/>
                                  </p:stCondLst>
                                  <p:childTnLst>
                                    <p:animMotion origin="layout" path="M 2.22222E-6 -2.96296E-6 L 0.77656 0.0088 " pathEditMode="relative" rAng="0" ptsTypes="AA">
                                      <p:cBhvr>
                                        <p:cTn id="38" dur="2000" fill="hold"/>
                                        <p:tgtEl>
                                          <p:spTgt spid="12"/>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500"/>
                                        <p:tgtEl>
                                          <p:spTgt spid="25"/>
                                        </p:tgtEl>
                                      </p:cBhvr>
                                    </p:animEffect>
                                  </p:childTnLst>
                                </p:cTn>
                              </p:par>
                              <p:par>
                                <p:cTn id="48" presetID="6" presetClass="entr" presetSubtype="32"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ircle(out)">
                                      <p:cBhvr>
                                        <p:cTn id="50" dur="1000"/>
                                        <p:tgtEl>
                                          <p:spTgt spid="32"/>
                                        </p:tgtEl>
                                      </p:cBhvr>
                                    </p:animEffect>
                                  </p:childTnLst>
                                </p:cTn>
                              </p:par>
                              <p:par>
                                <p:cTn id="51" presetID="42" presetClass="path" presetSubtype="0" accel="50000" decel="50000" fill="hold" nodeType="withEffect">
                                  <p:stCondLst>
                                    <p:cond delay="250"/>
                                  </p:stCondLst>
                                  <p:childTnLst>
                                    <p:animMotion origin="layout" path="M 0.00017 0.0081 L 0.77656 0.0088 " pathEditMode="relative" rAng="0" ptsTypes="AA">
                                      <p:cBhvr>
                                        <p:cTn id="52" dur="2000" fill="hold"/>
                                        <p:tgtEl>
                                          <p:spTgt spid="32"/>
                                        </p:tgtEl>
                                        <p:attrNameLst>
                                          <p:attrName>ppt_x</p:attrName>
                                          <p:attrName>ppt_y</p:attrName>
                                        </p:attrNameLst>
                                      </p:cBhvr>
                                      <p:rCtr x="38819" y="23"/>
                                    </p:animMotion>
                                  </p:childTnLst>
                                </p:cTn>
                              </p:par>
                              <p:par>
                                <p:cTn id="53" presetID="10" presetClass="exit" presetSubtype="0" fill="hold" nodeType="withEffect">
                                  <p:stCondLst>
                                    <p:cond delay="250"/>
                                  </p:stCondLst>
                                  <p:childTnLst>
                                    <p:animEffect transition="out" filter="fade">
                                      <p:cBhvr>
                                        <p:cTn id="54" dur="1850"/>
                                        <p:tgtEl>
                                          <p:spTgt spid="32"/>
                                        </p:tgtEl>
                                      </p:cBhvr>
                                    </p:animEffect>
                                    <p:set>
                                      <p:cBhvr>
                                        <p:cTn id="55" dur="1" fill="hold">
                                          <p:stCondLst>
                                            <p:cond delay="1849"/>
                                          </p:stCondLst>
                                        </p:cTn>
                                        <p:tgtEl>
                                          <p:spTgt spid="32"/>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500"/>
                                        <p:tgtEl>
                                          <p:spTgt spid="14"/>
                                        </p:tgtEl>
                                      </p:cBhvr>
                                    </p:animEffect>
                                  </p:childTnLst>
                                </p:cTn>
                              </p:par>
                              <p:par>
                                <p:cTn id="61" presetID="6" presetClass="entr" presetSubtype="32"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circle(out)">
                                      <p:cBhvr>
                                        <p:cTn id="63" dur="1000"/>
                                        <p:tgtEl>
                                          <p:spTgt spid="16"/>
                                        </p:tgtEl>
                                      </p:cBhvr>
                                    </p:animEffect>
                                  </p:childTnLst>
                                </p:cTn>
                              </p:par>
                              <p:par>
                                <p:cTn id="64" presetID="42" presetClass="path" presetSubtype="0" accel="50000" decel="50000" fill="hold" nodeType="withEffect">
                                  <p:stCondLst>
                                    <p:cond delay="0"/>
                                  </p:stCondLst>
                                  <p:childTnLst>
                                    <p:animMotion origin="layout" path="M -2.5E-6 1.11111E-6 L 0.77657 0.0088 " pathEditMode="relative" rAng="0" ptsTypes="AA">
                                      <p:cBhvr>
                                        <p:cTn id="65" dur="2000" fill="hold"/>
                                        <p:tgtEl>
                                          <p:spTgt spid="16"/>
                                        </p:tgtEl>
                                        <p:attrNameLst>
                                          <p:attrName>ppt_x</p:attrName>
                                          <p:attrName>ppt_y</p:attrName>
                                        </p:attrNameLst>
                                      </p:cBhvr>
                                      <p:rCtr x="38819" y="440"/>
                                    </p:animMotion>
                                  </p:childTnLst>
                                </p:cTn>
                              </p:par>
                            </p:childTnLst>
                          </p:cTn>
                        </p:par>
                        <p:par>
                          <p:cTn id="66" fill="hold">
                            <p:stCondLst>
                              <p:cond delay="2000"/>
                            </p:stCondLst>
                            <p:childTnLst>
                              <p:par>
                                <p:cTn id="67" presetID="10" presetClass="exit" presetSubtype="0" fill="hold" nodeType="afterEffect">
                                  <p:stCondLst>
                                    <p:cond delay="250"/>
                                  </p:stCondLst>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1500"/>
                                        <p:tgtEl>
                                          <p:spTgt spid="13"/>
                                        </p:tgtEl>
                                      </p:cBhvr>
                                    </p:animEffect>
                                  </p:childTnLst>
                                </p:cTn>
                              </p:par>
                              <p:par>
                                <p:cTn id="75" presetID="6" presetClass="entr" presetSubtype="32"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circle(out)">
                                      <p:cBhvr>
                                        <p:cTn id="77" dur="1000"/>
                                        <p:tgtEl>
                                          <p:spTgt spid="23"/>
                                        </p:tgtEl>
                                      </p:cBhvr>
                                    </p:animEffect>
                                  </p:childTnLst>
                                </p:cTn>
                              </p:par>
                              <p:par>
                                <p:cTn id="78" presetID="42" presetClass="path" presetSubtype="0" accel="50000" decel="50000" fill="hold" nodeType="withEffect">
                                  <p:stCondLst>
                                    <p:cond delay="250"/>
                                  </p:stCondLst>
                                  <p:childTnLst>
                                    <p:animMotion origin="layout" path="M 0.00018 0.0081 L 0.77657 0.00879 " pathEditMode="relative" rAng="0" ptsTypes="AA">
                                      <p:cBhvr>
                                        <p:cTn id="79" dur="2000" fill="hold"/>
                                        <p:tgtEl>
                                          <p:spTgt spid="23"/>
                                        </p:tgtEl>
                                        <p:attrNameLst>
                                          <p:attrName>ppt_x</p:attrName>
                                          <p:attrName>ppt_y</p:attrName>
                                        </p:attrNameLst>
                                      </p:cBhvr>
                                      <p:rCtr x="38819" y="23"/>
                                    </p:animMotion>
                                  </p:childTnLst>
                                </p:cTn>
                              </p:par>
                            </p:childTnLst>
                          </p:cTn>
                        </p:par>
                        <p:par>
                          <p:cTn id="80" fill="hold">
                            <p:stCondLst>
                              <p:cond delay="2250"/>
                            </p:stCondLst>
                            <p:childTnLst>
                              <p:par>
                                <p:cTn id="81" presetID="10" presetClass="exit" presetSubtype="0" fill="hold" nodeType="afterEffect">
                                  <p:stCondLst>
                                    <p:cond delay="250"/>
                                  </p:stCondLst>
                                  <p:childTnLst>
                                    <p:animEffect transition="out" filter="fade">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par>
                          <p:cTn id="84" fill="hold">
                            <p:stCondLst>
                              <p:cond delay="3000"/>
                            </p:stCondLst>
                            <p:childTnLst>
                              <p:par>
                                <p:cTn id="85" presetID="10" presetClass="exit" presetSubtype="0" fill="hold" nodeType="afterEffect">
                                  <p:stCondLst>
                                    <p:cond delay="250"/>
                                  </p:stCondLst>
                                  <p:childTnLst>
                                    <p:animEffect transition="out" filter="fade">
                                      <p:cBhvr>
                                        <p:cTn id="86" dur="500"/>
                                        <p:tgtEl>
                                          <p:spTgt spid="32"/>
                                        </p:tgtEl>
                                      </p:cBhvr>
                                    </p:animEffect>
                                    <p:set>
                                      <p:cBhvr>
                                        <p:cTn id="87" dur="1" fill="hold">
                                          <p:stCondLst>
                                            <p:cond delay="499"/>
                                          </p:stCondLst>
                                        </p:cTn>
                                        <p:tgtEl>
                                          <p:spTgt spid="3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1500"/>
                                        <p:tgtEl>
                                          <p:spTgt spid="20"/>
                                        </p:tgtEl>
                                      </p:cBhvr>
                                    </p:animEffect>
                                  </p:childTnLst>
                                </p:cTn>
                              </p:par>
                              <p:par>
                                <p:cTn id="93" presetID="6" presetClass="entr" presetSubtype="32" fill="hold"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circle(out)">
                                      <p:cBhvr>
                                        <p:cTn id="95" dur="1000"/>
                                        <p:tgtEl>
                                          <p:spTgt spid="21"/>
                                        </p:tgtEl>
                                      </p:cBhvr>
                                    </p:animEffect>
                                  </p:childTnLst>
                                </p:cTn>
                              </p:par>
                              <p:par>
                                <p:cTn id="96" presetID="42" presetClass="path" presetSubtype="0" accel="50000" decel="50000" fill="hold" nodeType="withEffect">
                                  <p:stCondLst>
                                    <p:cond delay="250"/>
                                  </p:stCondLst>
                                  <p:childTnLst>
                                    <p:animMotion origin="layout" path="M 0.00017 0.00811 L 0.77656 0.0088 " pathEditMode="relative" rAng="0" ptsTypes="AA">
                                      <p:cBhvr>
                                        <p:cTn id="97" dur="2000" fill="hold"/>
                                        <p:tgtEl>
                                          <p:spTgt spid="21"/>
                                        </p:tgtEl>
                                        <p:attrNameLst>
                                          <p:attrName>ppt_x</p:attrName>
                                          <p:attrName>ppt_y</p:attrName>
                                        </p:attrNameLst>
                                      </p:cBhvr>
                                      <p:rCtr x="38819" y="23"/>
                                    </p:animMotion>
                                  </p:childTnLst>
                                </p:cTn>
                              </p:par>
                            </p:childTnLst>
                          </p:cTn>
                        </p:par>
                        <p:par>
                          <p:cTn id="98" fill="hold">
                            <p:stCondLst>
                              <p:cond delay="2250"/>
                            </p:stCondLst>
                            <p:childTnLst>
                              <p:par>
                                <p:cTn id="99" presetID="10" presetClass="exit" presetSubtype="0" fill="hold" nodeType="afterEffect">
                                  <p:stCondLst>
                                    <p:cond delay="250"/>
                                  </p:stCondLst>
                                  <p:childTnLst>
                                    <p:animEffect transition="out" filter="fade">
                                      <p:cBhvr>
                                        <p:cTn id="100" dur="500"/>
                                        <p:tgtEl>
                                          <p:spTgt spid="21"/>
                                        </p:tgtEl>
                                      </p:cBhvr>
                                    </p:animEffect>
                                    <p:set>
                                      <p:cBhvr>
                                        <p:cTn id="101" dur="1" fill="hold">
                                          <p:stCondLst>
                                            <p:cond delay="499"/>
                                          </p:stCondLst>
                                        </p:cTn>
                                        <p:tgtEl>
                                          <p:spTgt spid="21"/>
                                        </p:tgtEl>
                                        <p:attrNameLst>
                                          <p:attrName>style.visibility</p:attrName>
                                        </p:attrNameLst>
                                      </p:cBhvr>
                                      <p:to>
                                        <p:strVal val="hidden"/>
                                      </p:to>
                                    </p:set>
                                  </p:childTnLst>
                                </p:cTn>
                              </p:par>
                              <p:par>
                                <p:cTn id="102" presetID="10" presetClass="exit" presetSubtype="0" fill="hold"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grpId="1" nodeType="clickEffect">
                                  <p:stCondLst>
                                    <p:cond delay="0"/>
                                  </p:stCondLst>
                                  <p:childTnLst>
                                    <p:animEffect transition="out" filter="fade">
                                      <p:cBhvr>
                                        <p:cTn id="108" dur="500"/>
                                        <p:tgtEl>
                                          <p:spTgt spid="8"/>
                                        </p:tgtEl>
                                      </p:cBhvr>
                                    </p:animEffect>
                                    <p:set>
                                      <p:cBhvr>
                                        <p:cTn id="109" dur="1" fill="hold">
                                          <p:stCondLst>
                                            <p:cond delay="499"/>
                                          </p:stCondLst>
                                        </p:cTn>
                                        <p:tgtEl>
                                          <p:spTgt spid="8"/>
                                        </p:tgtEl>
                                        <p:attrNameLst>
                                          <p:attrName>style.visibility</p:attrName>
                                        </p:attrNameLst>
                                      </p:cBhvr>
                                      <p:to>
                                        <p:strVal val="hidden"/>
                                      </p:to>
                                    </p:set>
                                  </p:childTnLst>
                                </p:cTn>
                              </p:par>
                              <p:par>
                                <p:cTn id="110" presetID="10" presetClass="exit" presetSubtype="0" fill="hold" grpId="1" nodeType="withEffect">
                                  <p:stCondLst>
                                    <p:cond delay="0"/>
                                  </p:stCondLst>
                                  <p:childTnLst>
                                    <p:animEffect transition="out" filter="fade">
                                      <p:cBhvr>
                                        <p:cTn id="111" dur="500"/>
                                        <p:tgtEl>
                                          <p:spTgt spid="10"/>
                                        </p:tgtEl>
                                      </p:cBhvr>
                                    </p:animEffect>
                                    <p:set>
                                      <p:cBhvr>
                                        <p:cTn id="112" dur="1" fill="hold">
                                          <p:stCondLst>
                                            <p:cond delay="499"/>
                                          </p:stCondLst>
                                        </p:cTn>
                                        <p:tgtEl>
                                          <p:spTgt spid="10"/>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12"/>
                                        </p:tgtEl>
                                      </p:cBhvr>
                                    </p:animEffect>
                                    <p:set>
                                      <p:cBhvr>
                                        <p:cTn id="115" dur="1" fill="hold">
                                          <p:stCondLst>
                                            <p:cond delay="499"/>
                                          </p:stCondLst>
                                        </p:cTn>
                                        <p:tgtEl>
                                          <p:spTgt spid="12"/>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500"/>
                                        <p:tgtEl>
                                          <p:spTgt spid="13"/>
                                        </p:tgtEl>
                                      </p:cBhvr>
                                    </p:animEffect>
                                    <p:set>
                                      <p:cBhvr>
                                        <p:cTn id="118" dur="1" fill="hold">
                                          <p:stCondLst>
                                            <p:cond delay="499"/>
                                          </p:stCondLst>
                                        </p:cTn>
                                        <p:tgtEl>
                                          <p:spTgt spid="13"/>
                                        </p:tgtEl>
                                        <p:attrNameLst>
                                          <p:attrName>style.visibility</p:attrName>
                                        </p:attrNameLst>
                                      </p:cBhvr>
                                      <p:to>
                                        <p:strVal val="hidden"/>
                                      </p:to>
                                    </p:set>
                                  </p:childTnLst>
                                </p:cTn>
                              </p:par>
                              <p:par>
                                <p:cTn id="119" presetID="10" presetClass="exit" presetSubtype="0" fill="hold" nodeType="withEffect">
                                  <p:stCondLst>
                                    <p:cond delay="0"/>
                                  </p:stCondLst>
                                  <p:childTnLst>
                                    <p:animEffect transition="out" filter="fade">
                                      <p:cBhvr>
                                        <p:cTn id="120" dur="500"/>
                                        <p:tgtEl>
                                          <p:spTgt spid="15"/>
                                        </p:tgtEl>
                                      </p:cBhvr>
                                    </p:animEffect>
                                    <p:set>
                                      <p:cBhvr>
                                        <p:cTn id="121" dur="1" fill="hold">
                                          <p:stCondLst>
                                            <p:cond delay="499"/>
                                          </p:stCondLst>
                                        </p:cTn>
                                        <p:tgtEl>
                                          <p:spTgt spid="15"/>
                                        </p:tgtEl>
                                        <p:attrNameLst>
                                          <p:attrName>style.visibility</p:attrName>
                                        </p:attrNameLst>
                                      </p:cBhvr>
                                      <p:to>
                                        <p:strVal val="hidden"/>
                                      </p:to>
                                    </p:set>
                                  </p:childTnLst>
                                </p:cTn>
                              </p:par>
                              <p:par>
                                <p:cTn id="122" presetID="10" presetClass="exit" presetSubtype="0" fill="hold" grpId="1" nodeType="withEffect">
                                  <p:stCondLst>
                                    <p:cond delay="0"/>
                                  </p:stCondLst>
                                  <p:childTnLst>
                                    <p:animEffect transition="out" filter="fade">
                                      <p:cBhvr>
                                        <p:cTn id="123" dur="500"/>
                                        <p:tgtEl>
                                          <p:spTgt spid="14"/>
                                        </p:tgtEl>
                                      </p:cBhvr>
                                    </p:animEffect>
                                    <p:set>
                                      <p:cBhvr>
                                        <p:cTn id="124" dur="1" fill="hold">
                                          <p:stCondLst>
                                            <p:cond delay="499"/>
                                          </p:stCondLst>
                                        </p:cTn>
                                        <p:tgtEl>
                                          <p:spTgt spid="1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16"/>
                                        </p:tgtEl>
                                      </p:cBhvr>
                                    </p:animEffect>
                                    <p:set>
                                      <p:cBhvr>
                                        <p:cTn id="127" dur="1" fill="hold">
                                          <p:stCondLst>
                                            <p:cond delay="499"/>
                                          </p:stCondLst>
                                        </p:cTn>
                                        <p:tgtEl>
                                          <p:spTgt spid="16"/>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25"/>
                                        </p:tgtEl>
                                      </p:cBhvr>
                                    </p:animEffect>
                                    <p:set>
                                      <p:cBhvr>
                                        <p:cTn id="130" dur="1" fill="hold">
                                          <p:stCondLst>
                                            <p:cond delay="499"/>
                                          </p:stCondLst>
                                        </p:cTn>
                                        <p:tgtEl>
                                          <p:spTgt spid="25"/>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23"/>
                                        </p:tgtEl>
                                      </p:cBhvr>
                                    </p:animEffect>
                                    <p:set>
                                      <p:cBhvr>
                                        <p:cTn id="133" dur="1" fill="hold">
                                          <p:stCondLst>
                                            <p:cond delay="499"/>
                                          </p:stCondLst>
                                        </p:cTn>
                                        <p:tgtEl>
                                          <p:spTgt spid="23"/>
                                        </p:tgtEl>
                                        <p:attrNameLst>
                                          <p:attrName>style.visibility</p:attrName>
                                        </p:attrNameLst>
                                      </p:cBhvr>
                                      <p:to>
                                        <p:strVal val="hidden"/>
                                      </p:to>
                                    </p:set>
                                  </p:childTnLst>
                                </p:cTn>
                              </p:par>
                              <p:par>
                                <p:cTn id="134" presetID="10" presetClass="exit" presetSubtype="0" fill="hold" grpId="1" nodeType="withEffect">
                                  <p:stCondLst>
                                    <p:cond delay="0"/>
                                  </p:stCondLst>
                                  <p:childTnLst>
                                    <p:animEffect transition="out" filter="fade">
                                      <p:cBhvr>
                                        <p:cTn id="135" dur="500"/>
                                        <p:tgtEl>
                                          <p:spTgt spid="20"/>
                                        </p:tgtEl>
                                      </p:cBhvr>
                                    </p:animEffect>
                                    <p:set>
                                      <p:cBhvr>
                                        <p:cTn id="136"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3" grpId="0" animBg="1"/>
      <p:bldP spid="13" grpId="1" animBg="1"/>
      <p:bldP spid="14" grpId="0" animBg="1"/>
      <p:bldP spid="14" grpId="1" animBg="1"/>
      <p:bldP spid="25" grpId="0" animBg="1"/>
      <p:bldP spid="25" grpId="1" animBg="1"/>
      <p:bldP spid="20" grpId="0" animBg="1"/>
      <p:bldP spid="2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395106"/>
            <a:ext cx="8208912" cy="3952749"/>
          </a:xfrm>
        </p:spPr>
        <p:txBody>
          <a:bodyPr>
            <a:normAutofit/>
          </a:bodyPr>
          <a:lstStyle/>
          <a:p>
            <a:r>
              <a:rPr lang="en-US" sz="2000" dirty="0" smtClean="0"/>
              <a:t>Clint ISD Website &gt; Departments &gt; Accountability &amp; Student Achievement &gt; TAPR Report</a:t>
            </a:r>
            <a:endParaRPr lang="en-US" sz="2000" dirty="0"/>
          </a:p>
        </p:txBody>
      </p:sp>
      <p:sp>
        <p:nvSpPr>
          <p:cNvPr id="3" name="Title 2"/>
          <p:cNvSpPr>
            <a:spLocks noGrp="1"/>
          </p:cNvSpPr>
          <p:nvPr>
            <p:ph type="title"/>
          </p:nvPr>
        </p:nvSpPr>
        <p:spPr>
          <a:xfrm>
            <a:off x="395536" y="61833"/>
            <a:ext cx="7272808" cy="1134458"/>
          </a:xfrm>
        </p:spPr>
        <p:txBody>
          <a:bodyPr>
            <a:normAutofit/>
          </a:bodyPr>
          <a:lstStyle/>
          <a:p>
            <a:r>
              <a:rPr lang="en-US" sz="3200" dirty="0" smtClean="0">
                <a:solidFill>
                  <a:srgbClr val="1A2754"/>
                </a:solidFill>
              </a:rPr>
              <a:t>How To Access the District and Campus TAPR Reports</a:t>
            </a:r>
            <a:endParaRPr lang="en-US" sz="3200"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21</a:t>
            </a:fld>
            <a:endParaRPr lang="hu-HU" dirty="0"/>
          </a:p>
        </p:txBody>
      </p:sp>
      <p:pic>
        <p:nvPicPr>
          <p:cNvPr id="2052" name="Picture 4" descr="Related image"/>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7391" b="90000" l="1889" r="90000"/>
                    </a14:imgEffect>
                  </a14:imgLayer>
                </a14:imgProps>
              </a:ext>
              <a:ext uri="{28A0092B-C50C-407E-A947-70E740481C1C}">
                <a14:useLocalDpi xmlns:a14="http://schemas.microsoft.com/office/drawing/2010/main" val="0"/>
              </a:ext>
            </a:extLst>
          </a:blip>
          <a:srcRect/>
          <a:stretch>
            <a:fillRect/>
          </a:stretch>
        </p:blipFill>
        <p:spPr bwMode="auto">
          <a:xfrm>
            <a:off x="6948264" y="142379"/>
            <a:ext cx="2256493" cy="1153319"/>
          </a:xfrm>
          <a:prstGeom prst="rect">
            <a:avLst/>
          </a:prstGeom>
          <a:noFill/>
          <a:extLst>
            <a:ext uri="{909E8E84-426E-40DD-AFC4-6F175D3DCCD1}">
              <a14:hiddenFill xmlns:a14="http://schemas.microsoft.com/office/drawing/2010/main">
                <a:solidFill>
                  <a:srgbClr val="FFFFFF"/>
                </a:solidFill>
              </a14:hiddenFill>
            </a:ext>
          </a:extLst>
        </p:spPr>
      </p:pic>
      <p:pic>
        <p:nvPicPr>
          <p:cNvPr id="8" name="Untitled_ Feb 17, 2020 1_53 P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27584" y="2132856"/>
            <a:ext cx="6528726" cy="3672408"/>
          </a:xfrm>
          <a:prstGeom prst="rect">
            <a:avLst/>
          </a:prstGeom>
        </p:spPr>
      </p:pic>
    </p:spTree>
    <p:extLst>
      <p:ext uri="{BB962C8B-B14F-4D97-AF65-F5344CB8AC3E}">
        <p14:creationId xmlns:p14="http://schemas.microsoft.com/office/powerpoint/2010/main" val="3153431706"/>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dirty="0" smtClean="0">
                <a:solidFill>
                  <a:srgbClr val="1A2754"/>
                </a:solidFill>
              </a:rPr>
              <a:t>Start of Section 2 </a:t>
            </a:r>
          </a:p>
          <a:p>
            <a:r>
              <a:rPr lang="en-US" dirty="0" smtClean="0">
                <a:solidFill>
                  <a:srgbClr val="1A2754"/>
                </a:solidFill>
              </a:rPr>
              <a:t>Financial Standard Reports </a:t>
            </a:r>
            <a:endParaRPr lang="en-US" dirty="0">
              <a:solidFill>
                <a:srgbClr val="1A2754"/>
              </a:solidFill>
            </a:endParaRPr>
          </a:p>
        </p:txBody>
      </p:sp>
      <p:sp>
        <p:nvSpPr>
          <p:cNvPr id="5" name="Title 4"/>
          <p:cNvSpPr>
            <a:spLocks noGrp="1"/>
          </p:cNvSpPr>
          <p:nvPr>
            <p:ph type="title"/>
          </p:nvPr>
        </p:nvSpPr>
        <p:spPr/>
        <p:txBody>
          <a:bodyPr>
            <a:normAutofit fontScale="90000"/>
          </a:bodyPr>
          <a:lstStyle/>
          <a:p>
            <a:r>
              <a:rPr lang="en-US" dirty="0" smtClean="0">
                <a:solidFill>
                  <a:srgbClr val="1A2754"/>
                </a:solidFill>
              </a:rPr>
              <a:t>End of Section 1</a:t>
            </a:r>
            <a:br>
              <a:rPr lang="en-US" dirty="0" smtClean="0">
                <a:solidFill>
                  <a:srgbClr val="1A2754"/>
                </a:solidFill>
              </a:rPr>
            </a:br>
            <a:r>
              <a:rPr lang="en-US" dirty="0" smtClean="0">
                <a:solidFill>
                  <a:srgbClr val="1A2754"/>
                </a:solidFill>
              </a:rPr>
              <a:t>TAPR</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22</a:t>
            </a:fld>
            <a:endParaRPr lang="hu-HU" dirty="0"/>
          </a:p>
        </p:txBody>
      </p:sp>
    </p:spTree>
    <p:extLst>
      <p:ext uri="{BB962C8B-B14F-4D97-AF65-F5344CB8AC3E}">
        <p14:creationId xmlns:p14="http://schemas.microsoft.com/office/powerpoint/2010/main" val="417033879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700808"/>
            <a:ext cx="4293767" cy="3672408"/>
          </a:xfrm>
          <a:prstGeom prst="roundRect">
            <a:avLst/>
          </a:prstGeom>
          <a:ln>
            <a:solidFill>
              <a:schemeClr val="accent4">
                <a:lumMod val="60000"/>
                <a:lumOff val="40000"/>
              </a:schemeClr>
            </a:solidFill>
          </a:ln>
        </p:spPr>
        <p:txBody>
          <a:bodyPr anchor="ctr">
            <a:noAutofit/>
          </a:bodyPr>
          <a:lstStyle/>
          <a:p>
            <a:pPr marL="0" indent="0" algn="ctr">
              <a:spcBef>
                <a:spcPts val="1200"/>
              </a:spcBef>
              <a:buNone/>
            </a:pPr>
            <a:r>
              <a:rPr lang="en-US" sz="1800" b="1" dirty="0" smtClean="0"/>
              <a:t>2017-18 </a:t>
            </a:r>
            <a:r>
              <a:rPr lang="en-US" sz="1800" b="1" dirty="0"/>
              <a:t>Actual Financial Data</a:t>
            </a:r>
          </a:p>
          <a:p>
            <a:pPr marL="0" indent="0" algn="ctr">
              <a:spcBef>
                <a:spcPts val="0"/>
              </a:spcBef>
              <a:buNone/>
            </a:pPr>
            <a:r>
              <a:rPr lang="en-US" sz="1800" b="1" dirty="0"/>
              <a:t>(District)</a:t>
            </a:r>
          </a:p>
          <a:p>
            <a:r>
              <a:rPr lang="en-US" sz="1600" dirty="0"/>
              <a:t>Receipts</a:t>
            </a:r>
          </a:p>
          <a:p>
            <a:r>
              <a:rPr lang="en-US" sz="1600" dirty="0"/>
              <a:t>Fund Balances</a:t>
            </a:r>
          </a:p>
          <a:p>
            <a:r>
              <a:rPr lang="en-US" sz="1600" dirty="0"/>
              <a:t>Disbursements</a:t>
            </a:r>
          </a:p>
          <a:p>
            <a:r>
              <a:rPr lang="en-US" sz="1600" dirty="0"/>
              <a:t>Program Expenditures</a:t>
            </a:r>
          </a:p>
          <a:p>
            <a:r>
              <a:rPr lang="en-US" sz="1600" dirty="0"/>
              <a:t>Tax Rates</a:t>
            </a:r>
          </a:p>
          <a:p>
            <a:r>
              <a:rPr lang="en-US" sz="1600" dirty="0" smtClean="0"/>
              <a:t>2016 </a:t>
            </a:r>
            <a:r>
              <a:rPr lang="en-US" sz="1600" dirty="0"/>
              <a:t>Tax Year State Certified Property Values</a:t>
            </a:r>
          </a:p>
          <a:p>
            <a:r>
              <a:rPr lang="en-US" sz="1600" dirty="0"/>
              <a:t>Unassigned Fund Balance (% of Total Budgeted Expenditures)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23</a:t>
            </a:fld>
            <a:endParaRPr lang="hu-HU" dirty="0"/>
          </a:p>
        </p:txBody>
      </p:sp>
      <p:sp>
        <p:nvSpPr>
          <p:cNvPr id="7" name="Content Placeholder 1"/>
          <p:cNvSpPr txBox="1">
            <a:spLocks/>
          </p:cNvSpPr>
          <p:nvPr/>
        </p:nvSpPr>
        <p:spPr bwMode="auto">
          <a:xfrm>
            <a:off x="4646248" y="1700809"/>
            <a:ext cx="3861895" cy="1728191"/>
          </a:xfrm>
          <a:prstGeom prst="roundRect">
            <a:avLst/>
          </a:prstGeom>
          <a:noFill/>
          <a:ln>
            <a:solidFill>
              <a:schemeClr val="accent4">
                <a:lumMod val="60000"/>
                <a:lumOff val="40000"/>
              </a:schemeClr>
            </a:solidFill>
          </a:ln>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noAutofit/>
          </a:bodyPr>
          <a:lstStyle>
            <a:lvl1pPr marL="463550" indent="-463550" algn="l" rtl="0" eaLnBrk="0" fontAlgn="base" hangingPunct="0">
              <a:lnSpc>
                <a:spcPct val="100000"/>
              </a:lnSpc>
              <a:spcBef>
                <a:spcPts val="600"/>
              </a:spcBef>
              <a:spcAft>
                <a:spcPct val="0"/>
              </a:spcAft>
              <a:buFont typeface="Wingdings" pitchFamily="2" charset="2"/>
              <a:buChar char="Ø"/>
              <a:defRPr sz="2800" kern="1200">
                <a:solidFill>
                  <a:srgbClr val="5D5D5D"/>
                </a:solidFill>
                <a:latin typeface="Arial" pitchFamily="34" charset="0"/>
                <a:ea typeface="+mn-ea"/>
                <a:cs typeface="Arial" pitchFamily="34" charset="0"/>
              </a:defRPr>
            </a:lvl1pPr>
            <a:lvl2pPr marL="914400"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kern="1200">
                <a:solidFill>
                  <a:srgbClr val="5D5D5D"/>
                </a:solidFill>
                <a:latin typeface="Arial" pitchFamily="34" charset="0"/>
                <a:ea typeface="+mn-ea"/>
                <a:cs typeface="Arial" pitchFamily="34" charset="0"/>
              </a:defRPr>
            </a:lvl2pPr>
            <a:lvl3pPr marL="1377950" marR="0" indent="-463550" algn="l" defTabSz="914400" rtl="0" eaLnBrk="0" fontAlgn="base" latinLnBrk="0" hangingPunct="0">
              <a:lnSpc>
                <a:spcPct val="100000"/>
              </a:lnSpc>
              <a:spcBef>
                <a:spcPts val="600"/>
              </a:spcBef>
              <a:spcAft>
                <a:spcPct val="0"/>
              </a:spcAft>
              <a:buClrTx/>
              <a:buSzTx/>
              <a:buFont typeface="Wingdings" pitchFamily="2" charset="2"/>
              <a:buChar char="§"/>
              <a:tabLst/>
              <a:defRPr sz="2400" kern="1200">
                <a:solidFill>
                  <a:srgbClr val="5D5D5D"/>
                </a:solidFill>
                <a:latin typeface="Arial" pitchFamily="34" charset="0"/>
                <a:ea typeface="+mn-ea"/>
                <a:cs typeface="Arial" pitchFamily="34" charset="0"/>
              </a:defRPr>
            </a:lvl3pPr>
            <a:lvl4pPr marL="1828800" marR="0" indent="-45720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4pPr>
            <a:lvl5pPr marL="2292350" marR="0" indent="-46355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buFont typeface="Wingdings" pitchFamily="2" charset="2"/>
              <a:buNone/>
            </a:pPr>
            <a:r>
              <a:rPr lang="en-US" sz="1800" b="1" dirty="0" smtClean="0"/>
              <a:t>2017-18 </a:t>
            </a:r>
            <a:r>
              <a:rPr lang="en-US" sz="1800" b="1" dirty="0"/>
              <a:t>Actual Financial Data</a:t>
            </a:r>
          </a:p>
          <a:p>
            <a:pPr marL="0" indent="0" algn="ctr">
              <a:spcBef>
                <a:spcPts val="0"/>
              </a:spcBef>
              <a:buFont typeface="Wingdings" pitchFamily="2" charset="2"/>
              <a:buNone/>
            </a:pPr>
            <a:r>
              <a:rPr lang="en-US" sz="1800" b="1" dirty="0"/>
              <a:t>(Each Campus)</a:t>
            </a:r>
          </a:p>
          <a:p>
            <a:r>
              <a:rPr lang="en-US" sz="1600" dirty="0"/>
              <a:t>Expenditures by Object</a:t>
            </a:r>
          </a:p>
          <a:p>
            <a:r>
              <a:rPr lang="en-US" sz="1600" dirty="0"/>
              <a:t>Expenditures by Function</a:t>
            </a:r>
          </a:p>
          <a:p>
            <a:r>
              <a:rPr lang="en-US" sz="1600" dirty="0"/>
              <a:t>Program Expenditures by Program</a:t>
            </a:r>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179512" y="116632"/>
            <a:ext cx="8712968" cy="109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200" b="1" dirty="0">
                <a:solidFill>
                  <a:srgbClr val="1A2754"/>
                </a:solidFill>
                <a:latin typeface="Century Gothic" panose="020B0502020202020204" pitchFamily="34" charset="0"/>
              </a:rPr>
              <a:t>Section 2:PEIMS Financial Standard </a:t>
            </a:r>
            <a:r>
              <a:rPr lang="en-US" sz="3200" b="1" dirty="0" smtClean="0">
                <a:solidFill>
                  <a:srgbClr val="1A2754"/>
                </a:solidFill>
                <a:latin typeface="Century Gothic" panose="020B0502020202020204" pitchFamily="34" charset="0"/>
              </a:rPr>
              <a:t>Reports </a:t>
            </a:r>
          </a:p>
          <a:p>
            <a:r>
              <a:rPr lang="en-US" sz="3200" b="1" dirty="0" smtClean="0">
                <a:solidFill>
                  <a:srgbClr val="1A2754"/>
                </a:solidFill>
                <a:latin typeface="Century Gothic" panose="020B0502020202020204" pitchFamily="34" charset="0"/>
              </a:rPr>
              <a:t>(2017-18 </a:t>
            </a:r>
            <a:r>
              <a:rPr lang="en-US" sz="3200" b="1" dirty="0">
                <a:solidFill>
                  <a:srgbClr val="1A2754"/>
                </a:solidFill>
                <a:latin typeface="Century Gothic" panose="020B0502020202020204" pitchFamily="34" charset="0"/>
              </a:rPr>
              <a:t>Financial Actual Reports) </a:t>
            </a:r>
          </a:p>
        </p:txBody>
      </p:sp>
      <p:sp>
        <p:nvSpPr>
          <p:cNvPr id="4" name="Rectangle 3"/>
          <p:cNvSpPr/>
          <p:nvPr/>
        </p:nvSpPr>
        <p:spPr>
          <a:xfrm>
            <a:off x="4646248" y="3539185"/>
            <a:ext cx="3826340" cy="1834031"/>
          </a:xfrm>
          <a:prstGeom prst="rect">
            <a:avLst/>
          </a:prstGeom>
          <a:solidFill>
            <a:srgbClr val="ECD8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1A2754"/>
                </a:solidFill>
              </a:rPr>
              <a:t>Financial information has been shared with the School Board of Trustees during the annual audit financial review and approval. </a:t>
            </a:r>
          </a:p>
          <a:p>
            <a:pPr algn="ctr"/>
            <a:r>
              <a:rPr lang="en-US" sz="1600" dirty="0" smtClean="0">
                <a:solidFill>
                  <a:srgbClr val="1A2754"/>
                </a:solidFill>
              </a:rPr>
              <a:t>The district and each campus financial standard report can be found within the </a:t>
            </a:r>
            <a:r>
              <a:rPr lang="en-US" sz="1600" dirty="0" smtClean="0">
                <a:solidFill>
                  <a:srgbClr val="1A2754"/>
                </a:solidFill>
              </a:rPr>
              <a:t>2017-18 </a:t>
            </a:r>
            <a:r>
              <a:rPr lang="en-US" sz="1600" dirty="0" smtClean="0">
                <a:solidFill>
                  <a:srgbClr val="1A2754"/>
                </a:solidFill>
              </a:rPr>
              <a:t>Annual Report, which is posted on the district’s website. </a:t>
            </a:r>
            <a:endParaRPr lang="en-US" sz="1600" dirty="0">
              <a:solidFill>
                <a:srgbClr val="1A2754"/>
              </a:solidFill>
            </a:endParaRPr>
          </a:p>
        </p:txBody>
      </p:sp>
    </p:spTree>
    <p:extLst>
      <p:ext uri="{BB962C8B-B14F-4D97-AF65-F5344CB8AC3E}">
        <p14:creationId xmlns:p14="http://schemas.microsoft.com/office/powerpoint/2010/main" val="5768725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animBg="1"/>
      <p:bldP spid="7"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dirty="0" smtClean="0">
                <a:solidFill>
                  <a:srgbClr val="1A2754"/>
                </a:solidFill>
              </a:rPr>
              <a:t>Start of Section 3 </a:t>
            </a:r>
          </a:p>
          <a:p>
            <a:r>
              <a:rPr lang="en-US" dirty="0" smtClean="0">
                <a:solidFill>
                  <a:srgbClr val="1A2754"/>
                </a:solidFill>
              </a:rPr>
              <a:t>District Accreditation Status</a:t>
            </a:r>
            <a:endParaRPr lang="en-US" dirty="0">
              <a:solidFill>
                <a:srgbClr val="1A2754"/>
              </a:solidFill>
            </a:endParaRPr>
          </a:p>
        </p:txBody>
      </p:sp>
      <p:sp>
        <p:nvSpPr>
          <p:cNvPr id="5" name="Title 4"/>
          <p:cNvSpPr>
            <a:spLocks noGrp="1"/>
          </p:cNvSpPr>
          <p:nvPr>
            <p:ph type="title"/>
          </p:nvPr>
        </p:nvSpPr>
        <p:spPr/>
        <p:txBody>
          <a:bodyPr>
            <a:normAutofit fontScale="90000"/>
          </a:bodyPr>
          <a:lstStyle/>
          <a:p>
            <a:r>
              <a:rPr lang="en-US" dirty="0" smtClean="0">
                <a:solidFill>
                  <a:srgbClr val="1A2754"/>
                </a:solidFill>
              </a:rPr>
              <a:t>End of Section 2</a:t>
            </a:r>
            <a:br>
              <a:rPr lang="en-US" dirty="0" smtClean="0">
                <a:solidFill>
                  <a:srgbClr val="1A2754"/>
                </a:solidFill>
              </a:rPr>
            </a:br>
            <a:r>
              <a:rPr lang="en-US" dirty="0" smtClean="0">
                <a:solidFill>
                  <a:srgbClr val="1A2754"/>
                </a:solidFill>
              </a:rPr>
              <a:t>Financial Standard Reports</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24</a:t>
            </a:fld>
            <a:endParaRPr lang="hu-HU" dirty="0"/>
          </a:p>
        </p:txBody>
      </p:sp>
    </p:spTree>
    <p:extLst>
      <p:ext uri="{BB962C8B-B14F-4D97-AF65-F5344CB8AC3E}">
        <p14:creationId xmlns:p14="http://schemas.microsoft.com/office/powerpoint/2010/main" val="29318189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994402"/>
            <a:ext cx="8136904" cy="4176464"/>
          </a:xfrm>
        </p:spPr>
        <p:txBody>
          <a:bodyPr>
            <a:normAutofit/>
          </a:bodyPr>
          <a:lstStyle/>
          <a:p>
            <a:pPr marL="460375" indent="-460375">
              <a:spcBef>
                <a:spcPts val="1200"/>
              </a:spcBef>
            </a:pPr>
            <a:r>
              <a:rPr lang="en-US" sz="1600" dirty="0"/>
              <a:t>Each year, TEA assigns one of four accreditation statuses to each district in the state:</a:t>
            </a:r>
          </a:p>
          <a:p>
            <a:pPr marL="1138238" lvl="1">
              <a:spcAft>
                <a:spcPts val="0"/>
              </a:spcAft>
              <a:buFont typeface="+mj-lt"/>
              <a:buAutoNum type="arabicPeriod"/>
            </a:pPr>
            <a:r>
              <a:rPr lang="en-US" sz="1400" i="1" dirty="0"/>
              <a:t>Accredited</a:t>
            </a:r>
          </a:p>
          <a:p>
            <a:pPr marL="1138238" lvl="1">
              <a:spcAft>
                <a:spcPts val="0"/>
              </a:spcAft>
              <a:buFont typeface="+mj-lt"/>
              <a:buAutoNum type="arabicPeriod"/>
            </a:pPr>
            <a:r>
              <a:rPr lang="en-US" sz="1400" i="1" dirty="0"/>
              <a:t>Accredited-Warned</a:t>
            </a:r>
          </a:p>
          <a:p>
            <a:pPr marL="1138238" lvl="1">
              <a:spcAft>
                <a:spcPts val="0"/>
              </a:spcAft>
              <a:buFont typeface="+mj-lt"/>
              <a:buAutoNum type="arabicPeriod"/>
            </a:pPr>
            <a:r>
              <a:rPr lang="en-US" sz="1400" i="1" dirty="0"/>
              <a:t>Accredited-Probation</a:t>
            </a:r>
          </a:p>
          <a:p>
            <a:pPr marL="1138238" lvl="1">
              <a:spcAft>
                <a:spcPts val="0"/>
              </a:spcAft>
              <a:buFont typeface="+mj-lt"/>
              <a:buAutoNum type="arabicPeriod"/>
            </a:pPr>
            <a:r>
              <a:rPr lang="en-US" sz="1400" i="1" dirty="0"/>
              <a:t>Not Accredited-Revoked</a:t>
            </a:r>
          </a:p>
          <a:p>
            <a:pPr>
              <a:spcBef>
                <a:spcPts val="1200"/>
              </a:spcBef>
            </a:pPr>
            <a:r>
              <a:rPr lang="en-US" sz="1600" dirty="0"/>
              <a:t>In assigning an accreditation status to a district, TEA considers</a:t>
            </a:r>
          </a:p>
          <a:p>
            <a:pPr lvl="1">
              <a:spcAft>
                <a:spcPts val="0"/>
              </a:spcAft>
            </a:pPr>
            <a:r>
              <a:rPr lang="en-US" sz="1400" dirty="0"/>
              <a:t>Academic accountability ratings</a:t>
            </a:r>
          </a:p>
          <a:p>
            <a:pPr lvl="1">
              <a:spcAft>
                <a:spcPts val="0"/>
              </a:spcAft>
            </a:pPr>
            <a:r>
              <a:rPr lang="en-US" sz="1400" dirty="0"/>
              <a:t>Financial accountability ratings</a:t>
            </a:r>
          </a:p>
          <a:p>
            <a:pPr lvl="1">
              <a:spcAft>
                <a:spcPts val="0"/>
              </a:spcAft>
            </a:pPr>
            <a:r>
              <a:rPr lang="en-US" sz="1400" dirty="0"/>
              <a:t>Data integrity</a:t>
            </a:r>
          </a:p>
          <a:p>
            <a:pPr lvl="1">
              <a:spcAft>
                <a:spcPts val="0"/>
              </a:spcAft>
            </a:pPr>
            <a:r>
              <a:rPr lang="en-US" sz="1400" dirty="0"/>
              <a:t>Program-area deficiencies identified through PBMAS </a:t>
            </a:r>
          </a:p>
          <a:p>
            <a:pPr>
              <a:spcBef>
                <a:spcPts val="1200"/>
              </a:spcBef>
            </a:pPr>
            <a:r>
              <a:rPr lang="en-US" sz="1600" dirty="0"/>
              <a:t>The District’s </a:t>
            </a:r>
            <a:r>
              <a:rPr lang="en-US" sz="1600" dirty="0" smtClean="0"/>
              <a:t>2018-19 </a:t>
            </a:r>
            <a:r>
              <a:rPr lang="en-US" sz="1600" dirty="0"/>
              <a:t>Accreditation Status is: </a:t>
            </a:r>
            <a:r>
              <a:rPr lang="en-US" sz="1600" b="1" i="1" dirty="0" smtClean="0">
                <a:solidFill>
                  <a:srgbClr val="1A2754"/>
                </a:solidFill>
              </a:rPr>
              <a:t>ACCREDITED</a:t>
            </a:r>
            <a:endParaRPr lang="en-US" sz="1600" b="1" i="1" dirty="0">
              <a:solidFill>
                <a:srgbClr val="1A2754"/>
              </a:solidFill>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25</a:t>
            </a:fld>
            <a:endParaRPr lang="hu-HU" dirty="0"/>
          </a:p>
        </p:txBody>
      </p:sp>
      <p:sp>
        <p:nvSpPr>
          <p:cNvPr id="9" name="Title 2">
            <a:extLst>
              <a:ext uri="{FF2B5EF4-FFF2-40B4-BE49-F238E27FC236}">
                <a16:creationId xmlns:a16="http://schemas.microsoft.com/office/drawing/2014/main" id="{40AD1634-7B78-4A23-BAEA-A70AF099F4A4}"/>
              </a:ext>
            </a:extLst>
          </p:cNvPr>
          <p:cNvSpPr txBox="1">
            <a:spLocks/>
          </p:cNvSpPr>
          <p:nvPr/>
        </p:nvSpPr>
        <p:spPr bwMode="auto">
          <a:xfrm>
            <a:off x="179512" y="116632"/>
            <a:ext cx="8955232" cy="80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000" b="1" dirty="0">
                <a:solidFill>
                  <a:srgbClr val="1A2754"/>
                </a:solidFill>
                <a:latin typeface="Century Gothic" panose="020B0502020202020204" pitchFamily="34" charset="0"/>
              </a:rPr>
              <a:t>Sectio</a:t>
            </a:r>
            <a:r>
              <a:rPr lang="en-US" sz="3000" b="1" dirty="0">
                <a:solidFill>
                  <a:srgbClr val="1A2754"/>
                </a:solidFill>
                <a:latin typeface="Century Gothic" panose="020B0502020202020204" pitchFamily="34" charset="0"/>
              </a:rPr>
              <a:t>n 3: </a:t>
            </a:r>
            <a:r>
              <a:rPr lang="en-US" sz="3000" b="1" dirty="0" smtClean="0">
                <a:solidFill>
                  <a:srgbClr val="1A2754"/>
                </a:solidFill>
                <a:latin typeface="Century Gothic" panose="020B0502020202020204" pitchFamily="34" charset="0"/>
              </a:rPr>
              <a:t>2018-19 </a:t>
            </a:r>
            <a:r>
              <a:rPr lang="en-US" sz="3000" b="1" dirty="0">
                <a:solidFill>
                  <a:srgbClr val="1A2754"/>
                </a:solidFill>
                <a:latin typeface="Century Gothic" panose="020B0502020202020204" pitchFamily="34" charset="0"/>
              </a:rPr>
              <a:t>District Accreditation Status</a:t>
            </a:r>
          </a:p>
        </p:txBody>
      </p:sp>
      <p:pic>
        <p:nvPicPr>
          <p:cNvPr id="4" name="Picture 3"/>
          <p:cNvPicPr>
            <a:picLocks noChangeAspect="1"/>
          </p:cNvPicPr>
          <p:nvPr/>
        </p:nvPicPr>
        <p:blipFill rotWithShape="1">
          <a:blip r:embed="rId2"/>
          <a:srcRect b="2009"/>
          <a:stretch/>
        </p:blipFill>
        <p:spPr>
          <a:xfrm>
            <a:off x="611560" y="4941168"/>
            <a:ext cx="8091541" cy="1010320"/>
          </a:xfrm>
          <a:prstGeom prst="rect">
            <a:avLst/>
          </a:prstGeom>
          <a:ln w="28575">
            <a:solidFill>
              <a:srgbClr val="1A2754"/>
            </a:solidFill>
          </a:ln>
        </p:spPr>
      </p:pic>
      <p:sp>
        <p:nvSpPr>
          <p:cNvPr id="6" name="Rounded Rectangle 5"/>
          <p:cNvSpPr/>
          <p:nvPr/>
        </p:nvSpPr>
        <p:spPr>
          <a:xfrm>
            <a:off x="5148064" y="5600706"/>
            <a:ext cx="1080120" cy="288032"/>
          </a:xfrm>
          <a:prstGeom prst="roundRect">
            <a:avLst/>
          </a:prstGeom>
          <a:noFill/>
          <a:ln w="57150">
            <a:solidFill>
              <a:srgbClr val="ECD8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049186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1000"/>
                                        <p:tgtEl>
                                          <p:spTgt spid="2">
                                            <p:txEl>
                                              <p:pRg st="6" end="6"/>
                                            </p:txEl>
                                          </p:spTgt>
                                        </p:tgtEl>
                                      </p:cBhvr>
                                    </p:animEffect>
                                    <p:anim calcmode="lin" valueType="num">
                                      <p:cBhvr>
                                        <p:cTn id="4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1000"/>
                                        <p:tgtEl>
                                          <p:spTgt spid="2">
                                            <p:txEl>
                                              <p:pRg st="7" end="7"/>
                                            </p:txEl>
                                          </p:spTgt>
                                        </p:tgtEl>
                                      </p:cBhvr>
                                    </p:animEffect>
                                    <p:anim calcmode="lin" valueType="num">
                                      <p:cBhvr>
                                        <p:cTn id="4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
                                            <p:txEl>
                                              <p:pRg st="9" end="9"/>
                                            </p:txEl>
                                          </p:spTgt>
                                        </p:tgtEl>
                                        <p:attrNameLst>
                                          <p:attrName>style.visibility</p:attrName>
                                        </p:attrNameLst>
                                      </p:cBhvr>
                                      <p:to>
                                        <p:strVal val="visible"/>
                                      </p:to>
                                    </p:set>
                                    <p:animEffect transition="in" filter="fade">
                                      <p:cBhvr>
                                        <p:cTn id="54" dur="1000"/>
                                        <p:tgtEl>
                                          <p:spTgt spid="2">
                                            <p:txEl>
                                              <p:pRg st="9" end="9"/>
                                            </p:txEl>
                                          </p:spTgt>
                                        </p:tgtEl>
                                      </p:cBhvr>
                                    </p:animEffect>
                                    <p:anim calcmode="lin" valueType="num">
                                      <p:cBhvr>
                                        <p:cTn id="55"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Effect transition="in" filter="fade">
                                      <p:cBhvr>
                                        <p:cTn id="61" dur="1000"/>
                                        <p:tgtEl>
                                          <p:spTgt spid="2">
                                            <p:txEl>
                                              <p:pRg st="10" end="10"/>
                                            </p:txEl>
                                          </p:spTgt>
                                        </p:tgtEl>
                                      </p:cBhvr>
                                    </p:animEffect>
                                    <p:anim calcmode="lin" valueType="num">
                                      <p:cBhvr>
                                        <p:cTn id="62"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500"/>
                                        <p:tgtEl>
                                          <p:spTgt spid="4"/>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heel(1)">
                                      <p:cBhvr>
                                        <p:cTn id="7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dirty="0" smtClean="0">
                <a:solidFill>
                  <a:srgbClr val="1A2754"/>
                </a:solidFill>
              </a:rPr>
              <a:t>Start of Section 4 </a:t>
            </a:r>
          </a:p>
          <a:p>
            <a:r>
              <a:rPr lang="en-US" dirty="0" smtClean="0">
                <a:solidFill>
                  <a:srgbClr val="1A2754"/>
                </a:solidFill>
              </a:rPr>
              <a:t>Campus Performance Objectives</a:t>
            </a:r>
            <a:endParaRPr lang="en-US" dirty="0">
              <a:solidFill>
                <a:srgbClr val="1A2754"/>
              </a:solidFill>
            </a:endParaRPr>
          </a:p>
        </p:txBody>
      </p:sp>
      <p:sp>
        <p:nvSpPr>
          <p:cNvPr id="5" name="Title 4"/>
          <p:cNvSpPr>
            <a:spLocks noGrp="1"/>
          </p:cNvSpPr>
          <p:nvPr>
            <p:ph type="title"/>
          </p:nvPr>
        </p:nvSpPr>
        <p:spPr/>
        <p:txBody>
          <a:bodyPr>
            <a:normAutofit fontScale="90000"/>
          </a:bodyPr>
          <a:lstStyle/>
          <a:p>
            <a:r>
              <a:rPr lang="en-US" dirty="0" smtClean="0">
                <a:solidFill>
                  <a:srgbClr val="1A2754"/>
                </a:solidFill>
              </a:rPr>
              <a:t>End of Section 3</a:t>
            </a:r>
            <a:br>
              <a:rPr lang="en-US" dirty="0" smtClean="0">
                <a:solidFill>
                  <a:srgbClr val="1A2754"/>
                </a:solidFill>
              </a:rPr>
            </a:br>
            <a:r>
              <a:rPr lang="en-US" dirty="0" smtClean="0">
                <a:solidFill>
                  <a:srgbClr val="1A2754"/>
                </a:solidFill>
              </a:rPr>
              <a:t>District Accreditation Status</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26</a:t>
            </a:fld>
            <a:endParaRPr lang="hu-HU" dirty="0"/>
          </a:p>
        </p:txBody>
      </p:sp>
    </p:spTree>
    <p:extLst>
      <p:ext uri="{BB962C8B-B14F-4D97-AF65-F5344CB8AC3E}">
        <p14:creationId xmlns:p14="http://schemas.microsoft.com/office/powerpoint/2010/main" val="206707052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8178" y="1268760"/>
            <a:ext cx="7992888" cy="4176464"/>
          </a:xfrm>
        </p:spPr>
        <p:txBody>
          <a:bodyPr>
            <a:normAutofit fontScale="92500" lnSpcReduction="20000"/>
          </a:bodyPr>
          <a:lstStyle/>
          <a:p>
            <a:pPr>
              <a:lnSpc>
                <a:spcPct val="110000"/>
              </a:lnSpc>
              <a:spcBef>
                <a:spcPts val="1200"/>
              </a:spcBef>
            </a:pPr>
            <a:r>
              <a:rPr lang="en-US" sz="2000" dirty="0"/>
              <a:t>Campus Improvement Plans (CIP)</a:t>
            </a:r>
          </a:p>
          <a:p>
            <a:pPr lvl="1">
              <a:lnSpc>
                <a:spcPct val="110000"/>
              </a:lnSpc>
            </a:pPr>
            <a:r>
              <a:rPr lang="en-US" sz="1600" dirty="0"/>
              <a:t>Each campus has developed and is implementing a CIP, as required by TEC §11.253</a:t>
            </a:r>
          </a:p>
          <a:p>
            <a:pPr lvl="1">
              <a:lnSpc>
                <a:spcPct val="110000"/>
              </a:lnSpc>
            </a:pPr>
            <a:r>
              <a:rPr lang="en-US" sz="1600" dirty="0"/>
              <a:t>Each CIP includes </a:t>
            </a:r>
            <a:r>
              <a:rPr lang="en-US" sz="1600" b="1" dirty="0"/>
              <a:t>performance objectives </a:t>
            </a:r>
            <a:r>
              <a:rPr lang="en-US" sz="1600" dirty="0"/>
              <a:t>(approved by the Board) that are based on data analysis and needs assessments – including data reported in annual TAPR reports</a:t>
            </a:r>
          </a:p>
          <a:p>
            <a:pPr lvl="1">
              <a:lnSpc>
                <a:spcPct val="110000"/>
              </a:lnSpc>
            </a:pPr>
            <a:r>
              <a:rPr lang="en-US" sz="1600" dirty="0" smtClean="0"/>
              <a:t>Each </a:t>
            </a:r>
            <a:r>
              <a:rPr lang="en-US" sz="1600" dirty="0"/>
              <a:t>campus </a:t>
            </a:r>
            <a:r>
              <a:rPr lang="en-US" sz="1600" b="1" dirty="0"/>
              <a:t>periodically measures progress </a:t>
            </a:r>
            <a:r>
              <a:rPr lang="en-US" sz="1600" dirty="0"/>
              <a:t>toward its performance objectives</a:t>
            </a:r>
          </a:p>
          <a:p>
            <a:pPr>
              <a:lnSpc>
                <a:spcPct val="110000"/>
              </a:lnSpc>
              <a:spcBef>
                <a:spcPts val="1200"/>
              </a:spcBef>
            </a:pPr>
            <a:r>
              <a:rPr lang="en-US" sz="1800" dirty="0"/>
              <a:t>Campus Performance Objectives are approved by the Board</a:t>
            </a:r>
          </a:p>
          <a:p>
            <a:pPr>
              <a:lnSpc>
                <a:spcPct val="110000"/>
              </a:lnSpc>
              <a:spcBef>
                <a:spcPts val="1200"/>
              </a:spcBef>
            </a:pPr>
            <a:r>
              <a:rPr lang="en-US" sz="1800" dirty="0"/>
              <a:t>Campus CIPs are posted on the </a:t>
            </a:r>
            <a:r>
              <a:rPr lang="en-US" sz="1800" dirty="0" smtClean="0"/>
              <a:t>school’s </a:t>
            </a:r>
            <a:r>
              <a:rPr lang="en-US" sz="1800" dirty="0"/>
              <a:t>website and are available for review at the district’s central office or on each </a:t>
            </a:r>
            <a:r>
              <a:rPr lang="en-US" sz="1800" dirty="0" smtClean="0"/>
              <a:t>campus</a:t>
            </a:r>
          </a:p>
          <a:p>
            <a:pPr>
              <a:lnSpc>
                <a:spcPct val="110000"/>
              </a:lnSpc>
              <a:spcBef>
                <a:spcPts val="1200"/>
              </a:spcBef>
            </a:pPr>
            <a:r>
              <a:rPr lang="en-US" sz="1800" dirty="0" smtClean="0"/>
              <a:t>The </a:t>
            </a:r>
            <a:r>
              <a:rPr lang="en-US" sz="1800" dirty="0" smtClean="0"/>
              <a:t>2018-19 </a:t>
            </a:r>
            <a:r>
              <a:rPr lang="en-US" sz="1800" b="1" dirty="0" smtClean="0"/>
              <a:t>performance objectives </a:t>
            </a:r>
            <a:r>
              <a:rPr lang="en-US" sz="1800" dirty="0" smtClean="0"/>
              <a:t>and </a:t>
            </a:r>
            <a:r>
              <a:rPr lang="en-US" sz="1800" b="1" dirty="0" smtClean="0"/>
              <a:t>progress</a:t>
            </a:r>
            <a:r>
              <a:rPr lang="en-US" sz="1800" dirty="0" smtClean="0"/>
              <a:t> toward each can be found within the </a:t>
            </a:r>
            <a:r>
              <a:rPr lang="en-US" sz="1800" b="1" dirty="0" smtClean="0"/>
              <a:t>2018-19 </a:t>
            </a:r>
            <a:r>
              <a:rPr lang="en-US" sz="1800" b="1" dirty="0" smtClean="0"/>
              <a:t>Annual Report, </a:t>
            </a:r>
            <a:r>
              <a:rPr lang="en-US" sz="1800" dirty="0" smtClean="0"/>
              <a:t>which is </a:t>
            </a:r>
            <a:r>
              <a:rPr lang="en-US" sz="1800" b="1" dirty="0" smtClean="0"/>
              <a:t>posted on the district’s website.</a:t>
            </a:r>
            <a:endParaRPr lang="en-US" sz="1600" b="1"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27</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233818" y="1166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000" b="1" dirty="0">
                <a:solidFill>
                  <a:srgbClr val="1A2754"/>
                </a:solidFill>
                <a:latin typeface="Century Gothic" panose="020B0502020202020204" pitchFamily="34" charset="0"/>
              </a:rPr>
              <a:t>Section 4: </a:t>
            </a:r>
            <a:r>
              <a:rPr lang="en-US" sz="3000" b="1" dirty="0">
                <a:solidFill>
                  <a:srgbClr val="1A2754"/>
                </a:solidFill>
                <a:latin typeface="Century Gothic" panose="020B0502020202020204" pitchFamily="34" charset="0"/>
              </a:rPr>
              <a:t>Campus Performance Objectives</a:t>
            </a:r>
          </a:p>
        </p:txBody>
      </p:sp>
    </p:spTree>
    <p:extLst>
      <p:ext uri="{BB962C8B-B14F-4D97-AF65-F5344CB8AC3E}">
        <p14:creationId xmlns:p14="http://schemas.microsoft.com/office/powerpoint/2010/main" val="34506192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10000"/>
          </a:bodyPr>
          <a:lstStyle/>
          <a:p>
            <a:r>
              <a:rPr lang="en-US" dirty="0" smtClean="0">
                <a:solidFill>
                  <a:srgbClr val="1A2754"/>
                </a:solidFill>
              </a:rPr>
              <a:t>Start of Section 5 </a:t>
            </a:r>
          </a:p>
          <a:p>
            <a:r>
              <a:rPr lang="en-US" dirty="0" smtClean="0">
                <a:solidFill>
                  <a:srgbClr val="1A2754"/>
                </a:solidFill>
              </a:rPr>
              <a:t>Report on Violent or Criminal Incidents</a:t>
            </a:r>
            <a:endParaRPr lang="en-US" dirty="0">
              <a:solidFill>
                <a:srgbClr val="1A2754"/>
              </a:solidFill>
            </a:endParaRPr>
          </a:p>
        </p:txBody>
      </p:sp>
      <p:sp>
        <p:nvSpPr>
          <p:cNvPr id="5" name="Title 4"/>
          <p:cNvSpPr>
            <a:spLocks noGrp="1"/>
          </p:cNvSpPr>
          <p:nvPr>
            <p:ph type="title"/>
          </p:nvPr>
        </p:nvSpPr>
        <p:spPr>
          <a:xfrm>
            <a:off x="899592" y="1628800"/>
            <a:ext cx="8136904" cy="1237816"/>
          </a:xfrm>
        </p:spPr>
        <p:txBody>
          <a:bodyPr>
            <a:normAutofit/>
          </a:bodyPr>
          <a:lstStyle/>
          <a:p>
            <a:r>
              <a:rPr lang="en-US" sz="4000" dirty="0" smtClean="0">
                <a:solidFill>
                  <a:srgbClr val="1A2754"/>
                </a:solidFill>
              </a:rPr>
              <a:t>End of Section 4</a:t>
            </a:r>
            <a:br>
              <a:rPr lang="en-US" sz="4000" dirty="0" smtClean="0">
                <a:solidFill>
                  <a:srgbClr val="1A2754"/>
                </a:solidFill>
              </a:rPr>
            </a:br>
            <a:r>
              <a:rPr lang="en-US" sz="4000" dirty="0" smtClean="0">
                <a:solidFill>
                  <a:srgbClr val="1A2754"/>
                </a:solidFill>
              </a:rPr>
              <a:t>Campus Performance Objectives</a:t>
            </a:r>
            <a:endParaRPr lang="en-US" sz="40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28</a:t>
            </a:fld>
            <a:endParaRPr lang="hu-HU" dirty="0"/>
          </a:p>
        </p:txBody>
      </p:sp>
    </p:spTree>
    <p:extLst>
      <p:ext uri="{BB962C8B-B14F-4D97-AF65-F5344CB8AC3E}">
        <p14:creationId xmlns:p14="http://schemas.microsoft.com/office/powerpoint/2010/main" val="367503430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84784"/>
            <a:ext cx="7992888" cy="4248472"/>
          </a:xfrm>
        </p:spPr>
        <p:txBody>
          <a:bodyPr>
            <a:normAutofit/>
          </a:bodyPr>
          <a:lstStyle/>
          <a:p>
            <a:r>
              <a:rPr lang="en-US" sz="1800" dirty="0"/>
              <a:t>TEC Section 39.306 requires each district to publish, as part of its Annual Report, a report on violent and criminal incidents at each campus in the district</a:t>
            </a:r>
            <a:endParaRPr lang="en-US" sz="1100" dirty="0"/>
          </a:p>
          <a:p>
            <a:pPr>
              <a:spcBef>
                <a:spcPts val="1200"/>
              </a:spcBef>
            </a:pPr>
            <a:r>
              <a:rPr lang="en-US" sz="1800" dirty="0"/>
              <a:t>The report must include</a:t>
            </a:r>
          </a:p>
          <a:p>
            <a:pPr lvl="1">
              <a:spcBef>
                <a:spcPts val="300"/>
              </a:spcBef>
            </a:pPr>
            <a:r>
              <a:rPr lang="en-US" sz="1600" dirty="0"/>
              <a:t>Number, rate and type of violent or criminal incidents that occurred on each campus</a:t>
            </a:r>
          </a:p>
          <a:p>
            <a:pPr lvl="1">
              <a:spcBef>
                <a:spcPts val="300"/>
              </a:spcBef>
            </a:pPr>
            <a:r>
              <a:rPr lang="en-US" sz="1600" dirty="0"/>
              <a:t>Information concerning school violence prevention and violence intervention policies and procedures the district is using to protect students</a:t>
            </a:r>
          </a:p>
          <a:p>
            <a:pPr lvl="1">
              <a:spcBef>
                <a:spcPts val="300"/>
              </a:spcBef>
            </a:pPr>
            <a:r>
              <a:rPr lang="en-US" sz="1600" dirty="0"/>
              <a:t>Findings that result from evaluations conducted under the  Safe and Drug-Free Schools and Communities Act</a:t>
            </a:r>
          </a:p>
          <a:p>
            <a:pPr>
              <a:lnSpc>
                <a:spcPct val="110000"/>
              </a:lnSpc>
              <a:spcBef>
                <a:spcPts val="1200"/>
              </a:spcBef>
            </a:pPr>
            <a:r>
              <a:rPr lang="en-US" sz="1800" dirty="0"/>
              <a:t>The </a:t>
            </a:r>
            <a:r>
              <a:rPr lang="en-US" sz="1800" dirty="0" smtClean="0"/>
              <a:t>2018-19 </a:t>
            </a:r>
            <a:r>
              <a:rPr lang="en-US" sz="1800" b="1" dirty="0" smtClean="0"/>
              <a:t>report on violent or criminal incidents </a:t>
            </a:r>
            <a:r>
              <a:rPr lang="en-US" sz="1800" dirty="0" smtClean="0"/>
              <a:t>can </a:t>
            </a:r>
            <a:r>
              <a:rPr lang="en-US" sz="1800" dirty="0"/>
              <a:t>be found within </a:t>
            </a:r>
            <a:r>
              <a:rPr lang="en-US" sz="1800" dirty="0" smtClean="0"/>
              <a:t>the </a:t>
            </a:r>
            <a:r>
              <a:rPr lang="en-US" sz="1800" b="1" dirty="0" smtClean="0"/>
              <a:t>2018-19 </a:t>
            </a:r>
            <a:r>
              <a:rPr lang="en-US" sz="1800" b="1" dirty="0"/>
              <a:t>Annual </a:t>
            </a:r>
            <a:r>
              <a:rPr lang="en-US" sz="1800" b="1" dirty="0" smtClean="0"/>
              <a:t>Report, </a:t>
            </a:r>
            <a:r>
              <a:rPr lang="en-US" sz="1800" dirty="0" smtClean="0"/>
              <a:t>which is posted on </a:t>
            </a:r>
            <a:r>
              <a:rPr lang="en-US" sz="1800" dirty="0"/>
              <a:t>the district’s website.</a:t>
            </a:r>
            <a:endParaRPr lang="en-US" sz="16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29</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17951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000" b="1" dirty="0">
                <a:solidFill>
                  <a:srgbClr val="1A2754"/>
                </a:solidFill>
                <a:latin typeface="Century Gothic" panose="020B0502020202020204" pitchFamily="34" charset="0"/>
              </a:rPr>
              <a:t>Section 5: Report </a:t>
            </a:r>
            <a:r>
              <a:rPr lang="en-US" sz="3000" b="1" dirty="0">
                <a:solidFill>
                  <a:srgbClr val="1A2754"/>
                </a:solidFill>
                <a:latin typeface="Century Gothic" panose="020B0502020202020204" pitchFamily="34" charset="0"/>
              </a:rPr>
              <a:t>on Violent or Criminal Incidents</a:t>
            </a:r>
          </a:p>
        </p:txBody>
      </p:sp>
    </p:spTree>
    <p:extLst>
      <p:ext uri="{BB962C8B-B14F-4D97-AF65-F5344CB8AC3E}">
        <p14:creationId xmlns:p14="http://schemas.microsoft.com/office/powerpoint/2010/main" val="90056228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30</a:t>
            </a:fld>
            <a:endParaRPr lang="hu-HU" dirty="0"/>
          </a:p>
        </p:txBody>
      </p:sp>
      <p:pic>
        <p:nvPicPr>
          <p:cNvPr id="3" name="Picture 2"/>
          <p:cNvPicPr>
            <a:picLocks noChangeAspect="1"/>
          </p:cNvPicPr>
          <p:nvPr/>
        </p:nvPicPr>
        <p:blipFill>
          <a:blip r:embed="rId2"/>
          <a:stretch>
            <a:fillRect/>
          </a:stretch>
        </p:blipFill>
        <p:spPr>
          <a:xfrm>
            <a:off x="35496" y="1052736"/>
            <a:ext cx="9108504" cy="4183468"/>
          </a:xfrm>
          <a:prstGeom prst="rect">
            <a:avLst/>
          </a:prstGeom>
        </p:spPr>
      </p:pic>
      <p:sp>
        <p:nvSpPr>
          <p:cNvPr id="7" name="Title 2">
            <a:extLst>
              <a:ext uri="{FF2B5EF4-FFF2-40B4-BE49-F238E27FC236}">
                <a16:creationId xmlns:a16="http://schemas.microsoft.com/office/drawing/2014/main" id="{F860FC6F-9126-47C3-901B-66FB4874454D}"/>
              </a:ext>
            </a:extLst>
          </p:cNvPr>
          <p:cNvSpPr txBox="1">
            <a:spLocks/>
          </p:cNvSpPr>
          <p:nvPr/>
        </p:nvSpPr>
        <p:spPr bwMode="auto">
          <a:xfrm>
            <a:off x="179512" y="3318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000" b="1" dirty="0">
                <a:solidFill>
                  <a:srgbClr val="1A2754"/>
                </a:solidFill>
                <a:latin typeface="Century Gothic" panose="020B0502020202020204" pitchFamily="34" charset="0"/>
              </a:rPr>
              <a:t>Section 5: Report </a:t>
            </a:r>
            <a:r>
              <a:rPr lang="en-US" sz="3000" b="1" dirty="0">
                <a:solidFill>
                  <a:srgbClr val="1A2754"/>
                </a:solidFill>
                <a:latin typeface="Century Gothic" panose="020B0502020202020204" pitchFamily="34" charset="0"/>
              </a:rPr>
              <a:t>on Violent or Criminal Incidents</a:t>
            </a:r>
          </a:p>
        </p:txBody>
      </p:sp>
    </p:spTree>
    <p:extLst>
      <p:ext uri="{BB962C8B-B14F-4D97-AF65-F5344CB8AC3E}">
        <p14:creationId xmlns:p14="http://schemas.microsoft.com/office/powerpoint/2010/main" val="1702815063"/>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177988"/>
            <a:ext cx="4824536" cy="720080"/>
          </a:xfrm>
        </p:spPr>
        <p:txBody>
          <a:bodyPr>
            <a:normAutofit fontScale="90000"/>
          </a:bodyPr>
          <a:lstStyle/>
          <a:p>
            <a:r>
              <a:rPr lang="en-US" sz="3200" dirty="0" smtClean="0"/>
              <a:t>School Violence Prevention</a:t>
            </a:r>
            <a:endParaRPr lang="en-US" sz="3200"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31</a:t>
            </a:fld>
            <a:endParaRPr lang="hu-HU" dirty="0"/>
          </a:p>
        </p:txBody>
      </p:sp>
      <p:sp>
        <p:nvSpPr>
          <p:cNvPr id="7" name="TextBox 6"/>
          <p:cNvSpPr txBox="1"/>
          <p:nvPr/>
        </p:nvSpPr>
        <p:spPr>
          <a:xfrm>
            <a:off x="107504" y="908720"/>
            <a:ext cx="4896544" cy="535531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smtClean="0"/>
              <a:t>District Policies – BQ and FF</a:t>
            </a:r>
          </a:p>
          <a:p>
            <a:pPr marL="285750" indent="-285750">
              <a:lnSpc>
                <a:spcPct val="150000"/>
              </a:lnSpc>
              <a:buFont typeface="Arial" panose="020B0604020202020204" pitchFamily="34" charset="0"/>
              <a:buChar char="•"/>
            </a:pPr>
            <a:r>
              <a:rPr lang="en-US" dirty="0" smtClean="0"/>
              <a:t>Student Code of Conduct</a:t>
            </a:r>
          </a:p>
          <a:p>
            <a:pPr marL="285750" indent="-285750">
              <a:lnSpc>
                <a:spcPct val="150000"/>
              </a:lnSpc>
              <a:buFont typeface="Arial" panose="020B0604020202020204" pitchFamily="34" charset="0"/>
              <a:buChar char="•"/>
            </a:pPr>
            <a:r>
              <a:rPr lang="en-US" dirty="0" smtClean="0"/>
              <a:t>Anonymous Alerts</a:t>
            </a:r>
          </a:p>
          <a:p>
            <a:pPr marL="285750" indent="-285750">
              <a:lnSpc>
                <a:spcPct val="150000"/>
              </a:lnSpc>
              <a:buFont typeface="Arial" panose="020B0604020202020204" pitchFamily="34" charset="0"/>
              <a:buChar char="•"/>
            </a:pPr>
            <a:r>
              <a:rPr lang="en-US" dirty="0" smtClean="0"/>
              <a:t>Truancy Prevention</a:t>
            </a:r>
          </a:p>
          <a:p>
            <a:pPr marL="285750" indent="-285750">
              <a:lnSpc>
                <a:spcPct val="150000"/>
              </a:lnSpc>
              <a:buFont typeface="Arial" panose="020B0604020202020204" pitchFamily="34" charset="0"/>
              <a:buChar char="•"/>
            </a:pPr>
            <a:r>
              <a:rPr lang="en-US" dirty="0" smtClean="0"/>
              <a:t>Drug and Violence Education – Red Ribbon Week</a:t>
            </a:r>
          </a:p>
          <a:p>
            <a:pPr marL="285750" indent="-285750">
              <a:lnSpc>
                <a:spcPct val="150000"/>
              </a:lnSpc>
              <a:buFont typeface="Arial" panose="020B0604020202020204" pitchFamily="34" charset="0"/>
              <a:buChar char="•"/>
            </a:pPr>
            <a:r>
              <a:rPr lang="en-US" dirty="0" smtClean="0"/>
              <a:t>Bullying Investigation Protocol – David’s Law</a:t>
            </a:r>
            <a:endParaRPr lang="en-US" dirty="0" smtClean="0"/>
          </a:p>
          <a:p>
            <a:pPr marL="285750" indent="-285750">
              <a:lnSpc>
                <a:spcPct val="150000"/>
              </a:lnSpc>
              <a:buFont typeface="Arial" panose="020B0604020202020204" pitchFamily="34" charset="0"/>
              <a:buChar char="•"/>
            </a:pPr>
            <a:r>
              <a:rPr lang="en-US" dirty="0" smtClean="0"/>
              <a:t>School Based Officers</a:t>
            </a:r>
          </a:p>
          <a:p>
            <a:pPr marL="285750" indent="-285750">
              <a:lnSpc>
                <a:spcPct val="150000"/>
              </a:lnSpc>
              <a:buFont typeface="Arial" panose="020B0604020202020204" pitchFamily="34" charset="0"/>
              <a:buChar char="•"/>
            </a:pPr>
            <a:r>
              <a:rPr lang="en-US" dirty="0" smtClean="0"/>
              <a:t>Check-In of Campus Visitors</a:t>
            </a:r>
          </a:p>
          <a:p>
            <a:pPr marL="285750" indent="-285750">
              <a:lnSpc>
                <a:spcPct val="150000"/>
              </a:lnSpc>
              <a:buFont typeface="Arial" panose="020B0604020202020204" pitchFamily="34" charset="0"/>
              <a:buChar char="•"/>
            </a:pPr>
            <a:r>
              <a:rPr lang="en-US" dirty="0" smtClean="0"/>
              <a:t>Cameras</a:t>
            </a:r>
          </a:p>
          <a:p>
            <a:pPr marL="285750" indent="-285750">
              <a:lnSpc>
                <a:spcPct val="150000"/>
              </a:lnSpc>
              <a:buFont typeface="Arial" panose="020B0604020202020204" pitchFamily="34" charset="0"/>
              <a:buChar char="•"/>
            </a:pPr>
            <a:r>
              <a:rPr lang="en-US" dirty="0" smtClean="0"/>
              <a:t>Training – Reasonable Suspicion</a:t>
            </a:r>
          </a:p>
          <a:p>
            <a:endParaRPr lang="en-US" dirty="0"/>
          </a:p>
        </p:txBody>
      </p:sp>
      <p:pic>
        <p:nvPicPr>
          <p:cNvPr id="2" name="Picture 1"/>
          <p:cNvPicPr>
            <a:picLocks noChangeAspect="1"/>
          </p:cNvPicPr>
          <p:nvPr/>
        </p:nvPicPr>
        <p:blipFill>
          <a:blip r:embed="rId2"/>
          <a:stretch>
            <a:fillRect/>
          </a:stretch>
        </p:blipFill>
        <p:spPr>
          <a:xfrm>
            <a:off x="5071015" y="177988"/>
            <a:ext cx="3944521" cy="5051212"/>
          </a:xfrm>
          <a:prstGeom prst="rect">
            <a:avLst/>
          </a:prstGeom>
          <a:ln>
            <a:solidFill>
              <a:schemeClr val="bg1">
                <a:lumMod val="75000"/>
              </a:schemeClr>
            </a:solidFill>
          </a:ln>
        </p:spPr>
      </p:pic>
    </p:spTree>
    <p:extLst>
      <p:ext uri="{BB962C8B-B14F-4D97-AF65-F5344CB8AC3E}">
        <p14:creationId xmlns:p14="http://schemas.microsoft.com/office/powerpoint/2010/main" val="165938556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195736" y="4581128"/>
            <a:ext cx="6379072" cy="987592"/>
          </a:xfrm>
        </p:spPr>
        <p:txBody>
          <a:bodyPr>
            <a:normAutofit fontScale="70000" lnSpcReduction="20000"/>
          </a:bodyPr>
          <a:lstStyle/>
          <a:p>
            <a:r>
              <a:rPr lang="en-US" dirty="0" smtClean="0">
                <a:solidFill>
                  <a:srgbClr val="1A2754"/>
                </a:solidFill>
              </a:rPr>
              <a:t>Start of Section 6 </a:t>
            </a:r>
          </a:p>
          <a:p>
            <a:r>
              <a:rPr lang="en-US" dirty="0" smtClean="0">
                <a:solidFill>
                  <a:srgbClr val="1A2754"/>
                </a:solidFill>
              </a:rPr>
              <a:t>Student Performance in Postsecondary Institutions</a:t>
            </a:r>
            <a:endParaRPr lang="en-US" dirty="0">
              <a:solidFill>
                <a:srgbClr val="1A2754"/>
              </a:solidFill>
            </a:endParaRPr>
          </a:p>
        </p:txBody>
      </p:sp>
      <p:sp>
        <p:nvSpPr>
          <p:cNvPr id="5" name="Title 4"/>
          <p:cNvSpPr>
            <a:spLocks noGrp="1"/>
          </p:cNvSpPr>
          <p:nvPr>
            <p:ph type="title"/>
          </p:nvPr>
        </p:nvSpPr>
        <p:spPr>
          <a:xfrm>
            <a:off x="1043608" y="1628800"/>
            <a:ext cx="7992888" cy="1237816"/>
          </a:xfrm>
        </p:spPr>
        <p:txBody>
          <a:bodyPr>
            <a:normAutofit/>
          </a:bodyPr>
          <a:lstStyle/>
          <a:p>
            <a:r>
              <a:rPr lang="en-US" sz="3200" dirty="0" smtClean="0">
                <a:solidFill>
                  <a:srgbClr val="1A2754"/>
                </a:solidFill>
              </a:rPr>
              <a:t>End of Section 5</a:t>
            </a:r>
            <a:br>
              <a:rPr lang="en-US" sz="3200" dirty="0" smtClean="0">
                <a:solidFill>
                  <a:srgbClr val="1A2754"/>
                </a:solidFill>
              </a:rPr>
            </a:br>
            <a:r>
              <a:rPr lang="en-US" sz="3200" dirty="0" smtClean="0">
                <a:solidFill>
                  <a:srgbClr val="1A2754"/>
                </a:solidFill>
              </a:rPr>
              <a:t>Report on Violent or Criminal Incidents</a:t>
            </a:r>
            <a:endParaRPr lang="en-US" sz="32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32</a:t>
            </a:fld>
            <a:endParaRPr lang="hu-HU" dirty="0"/>
          </a:p>
        </p:txBody>
      </p:sp>
    </p:spTree>
    <p:extLst>
      <p:ext uri="{BB962C8B-B14F-4D97-AF65-F5344CB8AC3E}">
        <p14:creationId xmlns:p14="http://schemas.microsoft.com/office/powerpoint/2010/main" val="157753234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4050" y="1484784"/>
            <a:ext cx="8136904" cy="4032448"/>
          </a:xfrm>
        </p:spPr>
        <p:txBody>
          <a:bodyPr>
            <a:noAutofit/>
          </a:bodyPr>
          <a:lstStyle/>
          <a:p>
            <a:r>
              <a:rPr lang="en-US" sz="1800" dirty="0"/>
              <a:t>TEC Section 39.306 requires each district to publish, as part of its Annual Report, a report on </a:t>
            </a:r>
            <a:r>
              <a:rPr lang="en-US" sz="1800" b="1" dirty="0"/>
              <a:t>student performance in postsecondary institutions </a:t>
            </a:r>
            <a:r>
              <a:rPr lang="en-US" sz="1800" dirty="0"/>
              <a:t>during the </a:t>
            </a:r>
            <a:r>
              <a:rPr lang="en-US" sz="1800" b="1" dirty="0"/>
              <a:t>first year enrolled after graduation from high school</a:t>
            </a:r>
          </a:p>
          <a:p>
            <a:pPr>
              <a:spcBef>
                <a:spcPts val="1200"/>
              </a:spcBef>
            </a:pPr>
            <a:r>
              <a:rPr lang="en-US" sz="1800" dirty="0"/>
              <a:t>These data are compiled by the Texas Higher Education Coordinating Board (THECB)</a:t>
            </a:r>
          </a:p>
          <a:p>
            <a:pPr>
              <a:spcBef>
                <a:spcPts val="1200"/>
              </a:spcBef>
            </a:pPr>
            <a:r>
              <a:rPr lang="en-US" sz="1800" dirty="0"/>
              <a:t>The most current report is for </a:t>
            </a:r>
            <a:r>
              <a:rPr lang="en-US" sz="1800" b="1" dirty="0" smtClean="0"/>
              <a:t>2016-17 </a:t>
            </a:r>
            <a:r>
              <a:rPr lang="en-US" sz="1800" b="1" dirty="0"/>
              <a:t>High School Graduates</a:t>
            </a:r>
          </a:p>
          <a:p>
            <a:pPr lvl="1"/>
            <a:r>
              <a:rPr lang="en-US" sz="1600" dirty="0"/>
              <a:t>Student performance is measured by the Grade Point Average (GPA) earned by </a:t>
            </a:r>
            <a:r>
              <a:rPr lang="en-US" sz="1600" dirty="0" smtClean="0"/>
              <a:t>2016-17 </a:t>
            </a:r>
            <a:r>
              <a:rPr lang="en-US" sz="1600" dirty="0"/>
              <a:t>high school graduates who attended public four-year and two-year institutions of higher education in fiscal year </a:t>
            </a:r>
            <a:r>
              <a:rPr lang="en-US" sz="1600" dirty="0" smtClean="0"/>
              <a:t>2018</a:t>
            </a:r>
            <a:endParaRPr lang="en-US" sz="1600" dirty="0"/>
          </a:p>
          <a:p>
            <a:pPr lvl="1"/>
            <a:r>
              <a:rPr lang="en-US" sz="1600" dirty="0"/>
              <a:t>For each student, the grade points and college-level semester credit hours earned by the student in </a:t>
            </a:r>
            <a:r>
              <a:rPr lang="en-US" sz="1600" b="1" dirty="0"/>
              <a:t>Fall </a:t>
            </a:r>
            <a:r>
              <a:rPr lang="en-US" sz="1600" b="1" dirty="0" smtClean="0"/>
              <a:t>2017</a:t>
            </a:r>
            <a:r>
              <a:rPr lang="en-US" sz="1600" dirty="0" smtClean="0"/>
              <a:t>, </a:t>
            </a:r>
            <a:r>
              <a:rPr lang="en-US" sz="1600" b="1" dirty="0"/>
              <a:t>Spring </a:t>
            </a:r>
            <a:r>
              <a:rPr lang="en-US" sz="1600" b="1" dirty="0" smtClean="0"/>
              <a:t>2018</a:t>
            </a:r>
            <a:r>
              <a:rPr lang="en-US" sz="1600" dirty="0" smtClean="0"/>
              <a:t>, </a:t>
            </a:r>
            <a:r>
              <a:rPr lang="en-US" sz="1600" dirty="0"/>
              <a:t>and </a:t>
            </a:r>
            <a:r>
              <a:rPr lang="en-US" sz="1600" b="1" dirty="0"/>
              <a:t>Summer </a:t>
            </a:r>
            <a:r>
              <a:rPr lang="en-US" sz="1600" b="1" dirty="0" smtClean="0"/>
              <a:t>2018 </a:t>
            </a:r>
            <a:r>
              <a:rPr lang="en-US" sz="1600" dirty="0"/>
              <a:t>are added together and averaged to determine the GPA</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33</a:t>
            </a:fld>
            <a:endParaRPr lang="hu-HU" dirty="0"/>
          </a:p>
        </p:txBody>
      </p:sp>
      <p:sp>
        <p:nvSpPr>
          <p:cNvPr id="6" name="Title 2">
            <a:extLst>
              <a:ext uri="{FF2B5EF4-FFF2-40B4-BE49-F238E27FC236}">
                <a16:creationId xmlns:a16="http://schemas.microsoft.com/office/drawing/2014/main" id="{F860FC6F-9126-47C3-901B-66FB4874454D}"/>
              </a:ext>
            </a:extLst>
          </p:cNvPr>
          <p:cNvSpPr txBox="1">
            <a:spLocks/>
          </p:cNvSpPr>
          <p:nvPr/>
        </p:nvSpPr>
        <p:spPr bwMode="auto">
          <a:xfrm>
            <a:off x="164050" y="8206"/>
            <a:ext cx="8715346" cy="1260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000" b="1" dirty="0">
                <a:solidFill>
                  <a:srgbClr val="1A2754"/>
                </a:solidFill>
                <a:latin typeface="Century Gothic" panose="020B0502020202020204" pitchFamily="34" charset="0"/>
              </a:rPr>
              <a:t>Section 6: </a:t>
            </a:r>
            <a:r>
              <a:rPr lang="en-US" sz="3000" b="1" dirty="0">
                <a:solidFill>
                  <a:srgbClr val="1A2754"/>
                </a:solidFill>
                <a:latin typeface="Century Gothic" panose="020B0502020202020204" pitchFamily="34" charset="0"/>
              </a:rPr>
              <a:t>Student Performance </a:t>
            </a:r>
            <a:r>
              <a:rPr lang="en-US" sz="3000" b="1" dirty="0" smtClean="0">
                <a:solidFill>
                  <a:srgbClr val="1A2754"/>
                </a:solidFill>
                <a:latin typeface="Century Gothic" panose="020B0502020202020204" pitchFamily="34" charset="0"/>
              </a:rPr>
              <a:t>in Postsecondary </a:t>
            </a:r>
            <a:r>
              <a:rPr lang="en-US" sz="3000" b="1" dirty="0">
                <a:solidFill>
                  <a:srgbClr val="1A2754"/>
                </a:solidFill>
                <a:latin typeface="Century Gothic" panose="020B0502020202020204" pitchFamily="34" charset="0"/>
              </a:rPr>
              <a:t>Institutions</a:t>
            </a:r>
          </a:p>
        </p:txBody>
      </p:sp>
    </p:spTree>
    <p:extLst>
      <p:ext uri="{BB962C8B-B14F-4D97-AF65-F5344CB8AC3E}">
        <p14:creationId xmlns:p14="http://schemas.microsoft.com/office/powerpoint/2010/main" val="139531934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up)">
                                      <p:cBhvr>
                                        <p:cTn id="17" dur="500"/>
                                        <p:tgtEl>
                                          <p:spTgt spid="2">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up)">
                                      <p:cBhvr>
                                        <p:cTn id="20" dur="500"/>
                                        <p:tgtEl>
                                          <p:spTgt spid="2">
                                            <p:txEl>
                                              <p:pRg st="3" end="3"/>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up)">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34</a:t>
            </a:fld>
            <a:endParaRPr lang="hu-HU" dirty="0"/>
          </a:p>
        </p:txBody>
      </p:sp>
      <p:grpSp>
        <p:nvGrpSpPr>
          <p:cNvPr id="11" name="Group 10"/>
          <p:cNvGrpSpPr/>
          <p:nvPr/>
        </p:nvGrpSpPr>
        <p:grpSpPr>
          <a:xfrm>
            <a:off x="971600" y="692696"/>
            <a:ext cx="7128792" cy="5112568"/>
            <a:chOff x="647564" y="116632"/>
            <a:chExt cx="7704856" cy="5701174"/>
          </a:xfrm>
        </p:grpSpPr>
        <p:pic>
          <p:nvPicPr>
            <p:cNvPr id="2" name="Picture 1"/>
            <p:cNvPicPr>
              <a:picLocks noChangeAspect="1"/>
            </p:cNvPicPr>
            <p:nvPr/>
          </p:nvPicPr>
          <p:blipFill>
            <a:blip r:embed="rId2"/>
            <a:stretch>
              <a:fillRect/>
            </a:stretch>
          </p:blipFill>
          <p:spPr>
            <a:xfrm>
              <a:off x="755576" y="116632"/>
              <a:ext cx="7488832" cy="4597954"/>
            </a:xfrm>
            <a:prstGeom prst="rect">
              <a:avLst/>
            </a:prstGeom>
          </p:spPr>
        </p:pic>
        <p:pic>
          <p:nvPicPr>
            <p:cNvPr id="3" name="Picture 2"/>
            <p:cNvPicPr>
              <a:picLocks noChangeAspect="1"/>
            </p:cNvPicPr>
            <p:nvPr/>
          </p:nvPicPr>
          <p:blipFill>
            <a:blip r:embed="rId3"/>
            <a:stretch>
              <a:fillRect/>
            </a:stretch>
          </p:blipFill>
          <p:spPr>
            <a:xfrm>
              <a:off x="647564" y="4671775"/>
              <a:ext cx="7704856" cy="1146031"/>
            </a:xfrm>
            <a:prstGeom prst="rect">
              <a:avLst/>
            </a:prstGeom>
          </p:spPr>
        </p:pic>
        <p:sp>
          <p:nvSpPr>
            <p:cNvPr id="7" name="Rectangle 6"/>
            <p:cNvSpPr/>
            <p:nvPr/>
          </p:nvSpPr>
          <p:spPr>
            <a:xfrm>
              <a:off x="1331640" y="1340768"/>
              <a:ext cx="6912768" cy="108012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331640" y="2453843"/>
              <a:ext cx="6912768" cy="1080120"/>
            </a:xfrm>
            <a:prstGeom prst="rect">
              <a:avLst/>
            </a:prstGeom>
            <a:noFill/>
            <a:ln w="19050">
              <a:solidFill>
                <a:srgbClr val="9E1D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331640" y="3562809"/>
              <a:ext cx="6912768" cy="1080120"/>
            </a:xfrm>
            <a:prstGeom prst="rect">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39834" y="4671774"/>
              <a:ext cx="6912768" cy="1146031"/>
            </a:xfrm>
            <a:prstGeom prst="rect">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itle 2">
            <a:extLst>
              <a:ext uri="{FF2B5EF4-FFF2-40B4-BE49-F238E27FC236}">
                <a16:creationId xmlns:a16="http://schemas.microsoft.com/office/drawing/2014/main" id="{F860FC6F-9126-47C3-901B-66FB4874454D}"/>
              </a:ext>
            </a:extLst>
          </p:cNvPr>
          <p:cNvSpPr txBox="1">
            <a:spLocks/>
          </p:cNvSpPr>
          <p:nvPr/>
        </p:nvSpPr>
        <p:spPr bwMode="auto">
          <a:xfrm>
            <a:off x="107504" y="-84768"/>
            <a:ext cx="9036496" cy="92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2400" b="1" dirty="0">
                <a:solidFill>
                  <a:srgbClr val="1A2754"/>
                </a:solidFill>
                <a:latin typeface="Century Gothic" panose="020B0502020202020204" pitchFamily="34" charset="0"/>
              </a:rPr>
              <a:t>Section 6: </a:t>
            </a:r>
            <a:r>
              <a:rPr lang="en-US" sz="2400" b="1" dirty="0">
                <a:solidFill>
                  <a:srgbClr val="1A2754"/>
                </a:solidFill>
                <a:latin typeface="Century Gothic" panose="020B0502020202020204" pitchFamily="34" charset="0"/>
              </a:rPr>
              <a:t>Student Performance </a:t>
            </a:r>
            <a:r>
              <a:rPr lang="en-US" sz="2400" b="1" dirty="0" smtClean="0">
                <a:solidFill>
                  <a:srgbClr val="1A2754"/>
                </a:solidFill>
                <a:latin typeface="Century Gothic" panose="020B0502020202020204" pitchFamily="34" charset="0"/>
              </a:rPr>
              <a:t>in Postsecondary </a:t>
            </a:r>
            <a:r>
              <a:rPr lang="en-US" sz="2400" b="1" dirty="0">
                <a:solidFill>
                  <a:srgbClr val="1A2754"/>
                </a:solidFill>
                <a:latin typeface="Century Gothic" panose="020B0502020202020204" pitchFamily="34" charset="0"/>
              </a:rPr>
              <a:t>Institutions</a:t>
            </a:r>
          </a:p>
        </p:txBody>
      </p:sp>
    </p:spTree>
    <p:extLst>
      <p:ext uri="{BB962C8B-B14F-4D97-AF65-F5344CB8AC3E}">
        <p14:creationId xmlns:p14="http://schemas.microsoft.com/office/powerpoint/2010/main" val="2859562959"/>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35</a:t>
            </a:fld>
            <a:endParaRPr lang="hu-HU" dirty="0"/>
          </a:p>
        </p:txBody>
      </p:sp>
      <p:graphicFrame>
        <p:nvGraphicFramePr>
          <p:cNvPr id="7" name="Chart 6"/>
          <p:cNvGraphicFramePr>
            <a:graphicFrameLocks/>
          </p:cNvGraphicFramePr>
          <p:nvPr>
            <p:extLst>
              <p:ext uri="{D42A27DB-BD31-4B8C-83A1-F6EECF244321}">
                <p14:modId xmlns:p14="http://schemas.microsoft.com/office/powerpoint/2010/main" val="3874254597"/>
              </p:ext>
            </p:extLst>
          </p:nvPr>
        </p:nvGraphicFramePr>
        <p:xfrm>
          <a:off x="81311" y="116632"/>
          <a:ext cx="4418681" cy="28803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ext uri="{D42A27DB-BD31-4B8C-83A1-F6EECF244321}">
                <p14:modId xmlns:p14="http://schemas.microsoft.com/office/powerpoint/2010/main" val="3033980738"/>
              </p:ext>
            </p:extLst>
          </p:nvPr>
        </p:nvGraphicFramePr>
        <p:xfrm>
          <a:off x="4690849" y="116672"/>
          <a:ext cx="4314815" cy="28802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306763368"/>
              </p:ext>
            </p:extLst>
          </p:nvPr>
        </p:nvGraphicFramePr>
        <p:xfrm>
          <a:off x="81311" y="3071070"/>
          <a:ext cx="4418681" cy="28062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a:graphicFrameLocks/>
          </p:cNvGraphicFramePr>
          <p:nvPr>
            <p:extLst>
              <p:ext uri="{D42A27DB-BD31-4B8C-83A1-F6EECF244321}">
                <p14:modId xmlns:p14="http://schemas.microsoft.com/office/powerpoint/2010/main" val="138024687"/>
              </p:ext>
            </p:extLst>
          </p:nvPr>
        </p:nvGraphicFramePr>
        <p:xfrm>
          <a:off x="4690849" y="3071070"/>
          <a:ext cx="4339982" cy="28062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52698156"/>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36</a:t>
            </a:fld>
            <a:endParaRPr lang="hu-HU" dirty="0"/>
          </a:p>
        </p:txBody>
      </p:sp>
      <p:graphicFrame>
        <p:nvGraphicFramePr>
          <p:cNvPr id="9" name="Chart 8"/>
          <p:cNvGraphicFramePr>
            <a:graphicFrameLocks/>
          </p:cNvGraphicFramePr>
          <p:nvPr>
            <p:extLst>
              <p:ext uri="{D42A27DB-BD31-4B8C-83A1-F6EECF244321}">
                <p14:modId xmlns:p14="http://schemas.microsoft.com/office/powerpoint/2010/main" val="3637413914"/>
              </p:ext>
            </p:extLst>
          </p:nvPr>
        </p:nvGraphicFramePr>
        <p:xfrm>
          <a:off x="107504" y="45692"/>
          <a:ext cx="4536504" cy="28792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3891720634"/>
              </p:ext>
            </p:extLst>
          </p:nvPr>
        </p:nvGraphicFramePr>
        <p:xfrm>
          <a:off x="4860032" y="35254"/>
          <a:ext cx="4197647" cy="28896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p:cNvGraphicFramePr>
            <a:graphicFrameLocks/>
          </p:cNvGraphicFramePr>
          <p:nvPr>
            <p:extLst>
              <p:ext uri="{D42A27DB-BD31-4B8C-83A1-F6EECF244321}">
                <p14:modId xmlns:p14="http://schemas.microsoft.com/office/powerpoint/2010/main" val="2769851457"/>
              </p:ext>
            </p:extLst>
          </p:nvPr>
        </p:nvGraphicFramePr>
        <p:xfrm>
          <a:off x="107505" y="3038053"/>
          <a:ext cx="4536504" cy="27672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p:cNvGraphicFramePr>
            <a:graphicFrameLocks/>
          </p:cNvGraphicFramePr>
          <p:nvPr>
            <p:extLst>
              <p:ext uri="{D42A27DB-BD31-4B8C-83A1-F6EECF244321}">
                <p14:modId xmlns:p14="http://schemas.microsoft.com/office/powerpoint/2010/main" val="4079346481"/>
              </p:ext>
            </p:extLst>
          </p:nvPr>
        </p:nvGraphicFramePr>
        <p:xfrm>
          <a:off x="4860031" y="3038053"/>
          <a:ext cx="4197647" cy="276721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0821068"/>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195736" y="4581128"/>
            <a:ext cx="6379072" cy="987592"/>
          </a:xfrm>
        </p:spPr>
        <p:txBody>
          <a:bodyPr>
            <a:normAutofit fontScale="92500" lnSpcReduction="10000"/>
          </a:bodyPr>
          <a:lstStyle/>
          <a:p>
            <a:r>
              <a:rPr lang="en-US" dirty="0" smtClean="0">
                <a:solidFill>
                  <a:srgbClr val="1A2754"/>
                </a:solidFill>
              </a:rPr>
              <a:t>Start of Section 7</a:t>
            </a:r>
          </a:p>
          <a:p>
            <a:r>
              <a:rPr lang="en-US" dirty="0" smtClean="0">
                <a:solidFill>
                  <a:srgbClr val="1A2754"/>
                </a:solidFill>
              </a:rPr>
              <a:t>TAPR Glossary</a:t>
            </a:r>
            <a:endParaRPr lang="en-US" dirty="0">
              <a:solidFill>
                <a:srgbClr val="1A2754"/>
              </a:solidFill>
            </a:endParaRPr>
          </a:p>
        </p:txBody>
      </p:sp>
      <p:sp>
        <p:nvSpPr>
          <p:cNvPr id="5" name="Title 4"/>
          <p:cNvSpPr>
            <a:spLocks noGrp="1"/>
          </p:cNvSpPr>
          <p:nvPr>
            <p:ph type="title"/>
          </p:nvPr>
        </p:nvSpPr>
        <p:spPr>
          <a:xfrm>
            <a:off x="1043608" y="1628800"/>
            <a:ext cx="7992888" cy="1237816"/>
          </a:xfrm>
        </p:spPr>
        <p:txBody>
          <a:bodyPr>
            <a:noAutofit/>
          </a:bodyPr>
          <a:lstStyle/>
          <a:p>
            <a:r>
              <a:rPr lang="en-US" sz="3600" dirty="0" smtClean="0">
                <a:solidFill>
                  <a:srgbClr val="1A2754"/>
                </a:solidFill>
              </a:rPr>
              <a:t>End of Section 6</a:t>
            </a:r>
            <a:br>
              <a:rPr lang="en-US" sz="3600" dirty="0" smtClean="0">
                <a:solidFill>
                  <a:srgbClr val="1A2754"/>
                </a:solidFill>
              </a:rPr>
            </a:br>
            <a:r>
              <a:rPr lang="en-US" sz="3600" dirty="0" smtClean="0">
                <a:solidFill>
                  <a:srgbClr val="1A2754"/>
                </a:solidFill>
              </a:rPr>
              <a:t>Student Performance in Postsecondary Institutions</a:t>
            </a:r>
            <a:endParaRPr lang="en-US" sz="36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37</a:t>
            </a:fld>
            <a:endParaRPr lang="hu-HU" dirty="0"/>
          </a:p>
        </p:txBody>
      </p:sp>
    </p:spTree>
    <p:extLst>
      <p:ext uri="{BB962C8B-B14F-4D97-AF65-F5344CB8AC3E}">
        <p14:creationId xmlns:p14="http://schemas.microsoft.com/office/powerpoint/2010/main" val="2280657663"/>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5329" y="1196752"/>
            <a:ext cx="8265194" cy="4392488"/>
          </a:xfrm>
        </p:spPr>
        <p:txBody>
          <a:bodyPr>
            <a:normAutofit/>
          </a:bodyPr>
          <a:lstStyle/>
          <a:p>
            <a:pPr>
              <a:lnSpc>
                <a:spcPct val="120000"/>
              </a:lnSpc>
            </a:pPr>
            <a:r>
              <a:rPr lang="en-US" sz="2000" dirty="0"/>
              <a:t>Provides definitions, describes methodologies, and lists sources for each data point in the TAPR</a:t>
            </a:r>
          </a:p>
          <a:p>
            <a:pPr>
              <a:lnSpc>
                <a:spcPct val="120000"/>
              </a:lnSpc>
            </a:pPr>
            <a:r>
              <a:rPr lang="en-US" sz="2000" dirty="0" smtClean="0"/>
              <a:t>The TAPR Glossary is </a:t>
            </a:r>
            <a:r>
              <a:rPr lang="en-US" sz="2000" b="1" dirty="0" smtClean="0"/>
              <a:t>available within the </a:t>
            </a:r>
            <a:r>
              <a:rPr lang="en-US" sz="2000" b="1" dirty="0" smtClean="0"/>
              <a:t>2018-19 </a:t>
            </a:r>
            <a:r>
              <a:rPr lang="en-US" sz="2000" b="1" dirty="0" smtClean="0"/>
              <a:t>Annual Report</a:t>
            </a:r>
            <a:r>
              <a:rPr lang="en-US" sz="2000" dirty="0" smtClean="0"/>
              <a:t> posted on the </a:t>
            </a:r>
            <a:r>
              <a:rPr lang="en-US" sz="2000" b="1" dirty="0" smtClean="0"/>
              <a:t>district’s website</a:t>
            </a:r>
            <a:r>
              <a:rPr lang="en-US" sz="2000" dirty="0" smtClean="0"/>
              <a:t>. </a:t>
            </a:r>
            <a:endParaRPr lang="en-US" sz="2000"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38</a:t>
            </a:fld>
            <a:endParaRPr lang="hu-HU" dirty="0"/>
          </a:p>
        </p:txBody>
      </p:sp>
      <p:sp>
        <p:nvSpPr>
          <p:cNvPr id="9" name="Title 2">
            <a:extLst>
              <a:ext uri="{FF2B5EF4-FFF2-40B4-BE49-F238E27FC236}">
                <a16:creationId xmlns:a16="http://schemas.microsoft.com/office/drawing/2014/main" id="{67A3CC57-F927-491B-80C1-130CD240A890}"/>
              </a:ext>
            </a:extLst>
          </p:cNvPr>
          <p:cNvSpPr txBox="1">
            <a:spLocks/>
          </p:cNvSpPr>
          <p:nvPr/>
        </p:nvSpPr>
        <p:spPr bwMode="auto">
          <a:xfrm>
            <a:off x="325329" y="1166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b="1" dirty="0">
                <a:solidFill>
                  <a:srgbClr val="1A2754"/>
                </a:solidFill>
                <a:latin typeface="Century Gothic" panose="020B0502020202020204" pitchFamily="34" charset="0"/>
              </a:rPr>
              <a:t>Section 7: TAPR </a:t>
            </a:r>
            <a:r>
              <a:rPr lang="en-US" sz="3600" b="1" dirty="0">
                <a:solidFill>
                  <a:srgbClr val="1A2754"/>
                </a:solidFill>
                <a:latin typeface="Century Gothic" panose="020B0502020202020204" pitchFamily="34" charset="0"/>
              </a:rPr>
              <a:t>Glossary</a:t>
            </a:r>
          </a:p>
        </p:txBody>
      </p:sp>
    </p:spTree>
    <p:extLst>
      <p:ext uri="{BB962C8B-B14F-4D97-AF65-F5344CB8AC3E}">
        <p14:creationId xmlns:p14="http://schemas.microsoft.com/office/powerpoint/2010/main" val="3607748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43608" y="1628800"/>
            <a:ext cx="7992888" cy="1237816"/>
          </a:xfrm>
        </p:spPr>
        <p:txBody>
          <a:bodyPr>
            <a:noAutofit/>
          </a:bodyPr>
          <a:lstStyle/>
          <a:p>
            <a:r>
              <a:rPr lang="en-US" sz="3600" dirty="0" smtClean="0">
                <a:solidFill>
                  <a:srgbClr val="1A2754"/>
                </a:solidFill>
              </a:rPr>
              <a:t>End of Section 7</a:t>
            </a:r>
            <a:br>
              <a:rPr lang="en-US" sz="3600" dirty="0" smtClean="0">
                <a:solidFill>
                  <a:srgbClr val="1A2754"/>
                </a:solidFill>
              </a:rPr>
            </a:br>
            <a:r>
              <a:rPr lang="en-US" sz="3600" dirty="0" smtClean="0">
                <a:solidFill>
                  <a:srgbClr val="1A2754"/>
                </a:solidFill>
              </a:rPr>
              <a:t>TAPR Glossary</a:t>
            </a:r>
            <a:endParaRPr lang="en-US" sz="36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39</a:t>
            </a:fld>
            <a:endParaRPr lang="hu-HU" dirty="0"/>
          </a:p>
        </p:txBody>
      </p:sp>
    </p:spTree>
    <p:extLst>
      <p:ext uri="{BB962C8B-B14F-4D97-AF65-F5344CB8AC3E}">
        <p14:creationId xmlns:p14="http://schemas.microsoft.com/office/powerpoint/2010/main" val="1819235395"/>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385906"/>
            <a:ext cx="7848872" cy="3816424"/>
          </a:xfrm>
        </p:spPr>
        <p:txBody>
          <a:bodyPr>
            <a:normAutofit/>
          </a:bodyPr>
          <a:lstStyle/>
          <a:p>
            <a:pPr>
              <a:spcBef>
                <a:spcPts val="1200"/>
              </a:spcBef>
            </a:pPr>
            <a:r>
              <a:rPr lang="en-US" sz="2000" dirty="0"/>
              <a:t>The District’s TAPR </a:t>
            </a:r>
            <a:r>
              <a:rPr lang="en-US" sz="2000" dirty="0" smtClean="0"/>
              <a:t>and </a:t>
            </a:r>
            <a:r>
              <a:rPr lang="en-US" sz="2000" dirty="0" smtClean="0"/>
              <a:t>2018-19 </a:t>
            </a:r>
            <a:r>
              <a:rPr lang="en-US" sz="2000" dirty="0" smtClean="0"/>
              <a:t>Annual Report are posted on the district’s website</a:t>
            </a:r>
            <a:endParaRPr lang="en-US" sz="2000" dirty="0"/>
          </a:p>
          <a:p>
            <a:pPr>
              <a:spcBef>
                <a:spcPts val="1200"/>
              </a:spcBef>
            </a:pPr>
            <a:r>
              <a:rPr lang="en-US" sz="2000" dirty="0"/>
              <a:t>Paper </a:t>
            </a:r>
            <a:r>
              <a:rPr lang="en-US" sz="2000" dirty="0" smtClean="0"/>
              <a:t>copies of the TAPR </a:t>
            </a:r>
            <a:r>
              <a:rPr lang="en-US" sz="2000" dirty="0"/>
              <a:t>will also available at the district’s central office and on each campus in the district</a:t>
            </a:r>
          </a:p>
          <a:p>
            <a:pPr>
              <a:spcBef>
                <a:spcPts val="1200"/>
              </a:spcBef>
            </a:pPr>
            <a:r>
              <a:rPr lang="en-US" sz="2000" dirty="0"/>
              <a:t>For questions or more information, contact:</a:t>
            </a:r>
          </a:p>
          <a:p>
            <a:pPr>
              <a:spcBef>
                <a:spcPts val="1200"/>
              </a:spcBef>
            </a:pPr>
            <a:endParaRPr lang="en-US" sz="1600" dirty="0"/>
          </a:p>
        </p:txBody>
      </p:sp>
      <p:sp>
        <p:nvSpPr>
          <p:cNvPr id="3" name="Title 2"/>
          <p:cNvSpPr>
            <a:spLocks noGrp="1"/>
          </p:cNvSpPr>
          <p:nvPr>
            <p:ph type="title"/>
          </p:nvPr>
        </p:nvSpPr>
        <p:spPr>
          <a:xfrm>
            <a:off x="107504" y="116632"/>
            <a:ext cx="8686800" cy="1296144"/>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Resources and Availability of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40</a:t>
            </a:fld>
            <a:endParaRPr lang="hu-HU" dirty="0"/>
          </a:p>
        </p:txBody>
      </p:sp>
      <p:graphicFrame>
        <p:nvGraphicFramePr>
          <p:cNvPr id="7" name="Table 6"/>
          <p:cNvGraphicFramePr>
            <a:graphicFrameLocks noGrp="1"/>
          </p:cNvGraphicFramePr>
          <p:nvPr>
            <p:extLst>
              <p:ext uri="{D42A27DB-BD31-4B8C-83A1-F6EECF244321}">
                <p14:modId xmlns:p14="http://schemas.microsoft.com/office/powerpoint/2010/main" val="633673525"/>
              </p:ext>
            </p:extLst>
          </p:nvPr>
        </p:nvGraphicFramePr>
        <p:xfrm>
          <a:off x="827584" y="3717032"/>
          <a:ext cx="6192688" cy="1656185"/>
        </p:xfrm>
        <a:graphic>
          <a:graphicData uri="http://schemas.openxmlformats.org/drawingml/2006/table">
            <a:tbl>
              <a:tblPr firstRow="1" bandRow="1">
                <a:tableStyleId>{5C22544A-7EE6-4342-B048-85BDC9FD1C3A}</a:tableStyleId>
              </a:tblPr>
              <a:tblGrid>
                <a:gridCol w="1547656">
                  <a:extLst>
                    <a:ext uri="{9D8B030D-6E8A-4147-A177-3AD203B41FA5}">
                      <a16:colId xmlns:a16="http://schemas.microsoft.com/office/drawing/2014/main" val="20000"/>
                    </a:ext>
                  </a:extLst>
                </a:gridCol>
                <a:gridCol w="4645032">
                  <a:extLst>
                    <a:ext uri="{9D8B030D-6E8A-4147-A177-3AD203B41FA5}">
                      <a16:colId xmlns:a16="http://schemas.microsoft.com/office/drawing/2014/main" val="20001"/>
                    </a:ext>
                  </a:extLst>
                </a:gridCol>
              </a:tblGrid>
              <a:tr h="377872">
                <a:tc>
                  <a:txBody>
                    <a:bodyPr/>
                    <a:lstStyle/>
                    <a:p>
                      <a:r>
                        <a:rPr lang="en-US" b="0" dirty="0">
                          <a:solidFill>
                            <a:schemeClr val="tx1"/>
                          </a:solidFill>
                          <a:latin typeface="Arial" panose="020B0604020202020204" pitchFamily="34" charset="0"/>
                          <a:cs typeface="Arial" panose="020B0604020202020204" pitchFamily="34" charset="0"/>
                        </a:rPr>
                        <a:t>Name</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Ms. Jessie Cline</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522569">
                <a:tc>
                  <a:txBody>
                    <a:bodyPr/>
                    <a:lstStyle/>
                    <a:p>
                      <a:r>
                        <a:rPr lang="en-US" b="0" dirty="0">
                          <a:solidFill>
                            <a:schemeClr val="tx1"/>
                          </a:solidFill>
                          <a:latin typeface="Arial" panose="020B0604020202020204" pitchFamily="34" charset="0"/>
                          <a:cs typeface="Arial" panose="020B0604020202020204" pitchFamily="34" charset="0"/>
                        </a:rPr>
                        <a:t>Position</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Coordinator</a:t>
                      </a:r>
                      <a:r>
                        <a:rPr lang="en-US" b="0" baseline="0" dirty="0" smtClean="0">
                          <a:solidFill>
                            <a:schemeClr val="tx1"/>
                          </a:solidFill>
                          <a:latin typeface="Arial" panose="020B0604020202020204" pitchFamily="34" charset="0"/>
                          <a:cs typeface="Arial" panose="020B0604020202020204" pitchFamily="34" charset="0"/>
                        </a:rPr>
                        <a:t> of Data and Accountability </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377872">
                <a:tc>
                  <a:txBody>
                    <a:bodyPr/>
                    <a:lstStyle/>
                    <a:p>
                      <a:r>
                        <a:rPr lang="en-US" b="0" dirty="0">
                          <a:solidFill>
                            <a:schemeClr val="tx1"/>
                          </a:solidFill>
                          <a:latin typeface="Arial" panose="020B0604020202020204" pitchFamily="34" charset="0"/>
                          <a:cs typeface="Arial" panose="020B0604020202020204" pitchFamily="34" charset="0"/>
                        </a:rPr>
                        <a:t>Phone</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(915) </a:t>
                      </a:r>
                      <a:r>
                        <a:rPr lang="en-US" b="0" dirty="0" smtClean="0">
                          <a:solidFill>
                            <a:schemeClr val="tx1"/>
                          </a:solidFill>
                          <a:latin typeface="Arial" panose="020B0604020202020204" pitchFamily="34" charset="0"/>
                          <a:cs typeface="Arial" panose="020B0604020202020204" pitchFamily="34" charset="0"/>
                        </a:rPr>
                        <a:t>926-4044</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377872">
                <a:tc>
                  <a:txBody>
                    <a:bodyPr/>
                    <a:lstStyle/>
                    <a:p>
                      <a:r>
                        <a:rPr lang="en-US" b="0" dirty="0">
                          <a:solidFill>
                            <a:schemeClr val="tx1"/>
                          </a:solidFill>
                          <a:latin typeface="Arial" panose="020B0604020202020204" pitchFamily="34" charset="0"/>
                          <a:cs typeface="Arial" panose="020B0604020202020204" pitchFamily="34" charset="0"/>
                        </a:rPr>
                        <a:t>Email</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Jessie.Cline@clint.net</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580051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41</a:t>
            </a:fld>
            <a:endParaRPr lang="hu-HU" dirty="0"/>
          </a:p>
        </p:txBody>
      </p:sp>
      <p:pic>
        <p:nvPicPr>
          <p:cNvPr id="1026" name="Picture 2" descr="Image result for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844824"/>
            <a:ext cx="5004998" cy="323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142618"/>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60648"/>
            <a:ext cx="9144000" cy="1134458"/>
          </a:xfrm>
        </p:spPr>
        <p:txBody>
          <a:bodyPr>
            <a:normAutofit/>
          </a:bodyPr>
          <a:lstStyle/>
          <a:p>
            <a:pPr algn="ctr"/>
            <a:r>
              <a:rPr lang="en-US" sz="5400" dirty="0" smtClean="0">
                <a:solidFill>
                  <a:srgbClr val="002060"/>
                </a:solidFill>
                <a:latin typeface="+mn-lt"/>
              </a:rPr>
              <a:t>Thank you!</a:t>
            </a:r>
            <a:endParaRPr lang="en-US" sz="5400" dirty="0">
              <a:solidFill>
                <a:srgbClr val="002060"/>
              </a:solidFill>
              <a:latin typeface="+mn-lt"/>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42</a:t>
            </a:fld>
            <a:endParaRPr lang="hu-HU" dirty="0"/>
          </a:p>
        </p:txBody>
      </p:sp>
      <p:pic>
        <p:nvPicPr>
          <p:cNvPr id="1026" name="Picture 2" descr="https://content-na.drive.amazonaws.com/cdproxy/templink/ZLvWUxmDPeRrs6ZNkdYFcZExEsiPpzkMnylsbYfY_7UeJxFPc?viewBox=937%2C937&amp;ownerId=A34P1BOD2R6NA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3788" y="1124744"/>
            <a:ext cx="3816423"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378581"/>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14261</TotalTime>
  <Words>1739</Words>
  <Application>Microsoft Office PowerPoint</Application>
  <PresentationFormat>On-screen Show (4:3)</PresentationFormat>
  <Paragraphs>300</Paragraphs>
  <Slides>42</Slides>
  <Notes>3</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Bebas Neue</vt:lpstr>
      <vt:lpstr>Calibri</vt:lpstr>
      <vt:lpstr>Calibri Light</vt:lpstr>
      <vt:lpstr>Century Gothic</vt:lpstr>
      <vt:lpstr>Open Sans</vt:lpstr>
      <vt:lpstr>Wingdings</vt:lpstr>
      <vt:lpstr>Office Theme</vt:lpstr>
      <vt:lpstr>2018-2019  Annual Report Public Hearing</vt:lpstr>
      <vt:lpstr>How to Download or View the District’s Annual Report</vt:lpstr>
      <vt:lpstr>Contents of District’s 2018-19 Annual Report (7 sections)</vt:lpstr>
      <vt:lpstr>Why Now?</vt:lpstr>
      <vt:lpstr>Start of Section 1 - TAPR</vt:lpstr>
      <vt:lpstr>Section 1: 2018-19 Texas Academic Performance Report (TAPR)</vt:lpstr>
      <vt:lpstr>Section 1: 2018-19 TAPR</vt:lpstr>
      <vt:lpstr>PowerPoint Presentation</vt:lpstr>
      <vt:lpstr>Clint ISD TAPR Cover Page</vt:lpstr>
      <vt:lpstr>Example Campus Cover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Data Indicators included within TAPR:</vt:lpstr>
      <vt:lpstr>PowerPoint Presentation</vt:lpstr>
      <vt:lpstr>PowerPoint Presentation</vt:lpstr>
      <vt:lpstr>How To Access the District and Campus TAPR Reports</vt:lpstr>
      <vt:lpstr>End of Section 1 TAPR</vt:lpstr>
      <vt:lpstr>PowerPoint Presentation</vt:lpstr>
      <vt:lpstr>End of Section 2 Financial Standard Reports</vt:lpstr>
      <vt:lpstr>PowerPoint Presentation</vt:lpstr>
      <vt:lpstr>End of Section 3 District Accreditation Status</vt:lpstr>
      <vt:lpstr>PowerPoint Presentation</vt:lpstr>
      <vt:lpstr>End of Section 4 Campus Performance Objectives</vt:lpstr>
      <vt:lpstr>PowerPoint Presentation</vt:lpstr>
      <vt:lpstr>PowerPoint Presentation</vt:lpstr>
      <vt:lpstr>School Violence Prevention</vt:lpstr>
      <vt:lpstr>End of Section 5 Report on Violent or Criminal Incidents</vt:lpstr>
      <vt:lpstr>PowerPoint Presentation</vt:lpstr>
      <vt:lpstr>PowerPoint Presentation</vt:lpstr>
      <vt:lpstr>PowerPoint Presentation</vt:lpstr>
      <vt:lpstr>PowerPoint Presentation</vt:lpstr>
      <vt:lpstr>End of Section 6 Student Performance in Postsecondary Institutions</vt:lpstr>
      <vt:lpstr>PowerPoint Presentation</vt:lpstr>
      <vt:lpstr>End of Section 7 TAPR Glossary</vt:lpstr>
      <vt:lpstr>Resources and Availability of Annual Report</vt:lpstr>
      <vt:lpstr>Questions?</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Cline, Jessie</dc:creator>
  <cp:lastModifiedBy>Jessie Cline</cp:lastModifiedBy>
  <cp:revision>375</cp:revision>
  <dcterms:created xsi:type="dcterms:W3CDTF">2013-03-11T13:18:39Z</dcterms:created>
  <dcterms:modified xsi:type="dcterms:W3CDTF">2020-02-17T21:04:57Z</dcterms:modified>
</cp:coreProperties>
</file>