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Old Standard TT" panose="020B0604020202020204" charset="0"/>
      <p:regular r:id="rId23"/>
      <p:bold r:id="rId24"/>
      <p:italic r:id="rId25"/>
    </p:embeddedFont>
    <p:embeddedFont>
      <p:font typeface="Open Sans Medium" panose="020B060402020202020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Open Sans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CD033D-645B-48A9-A8A2-5EA4FA147B0C}">
  <a:tblStyle styleId="{ACCD033D-645B-48A9-A8A2-5EA4FA147B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e071e02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e071e02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e88a395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e88a395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fe88a39592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fe88a39592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50faa389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50faa389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50faa389e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50faa389e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fe88a39592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fe88a39592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0faa389e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0faa389e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e88a39592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e88a39592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fe88a39592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fe88a39592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80bad76a5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80bad76a5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Statewide trend was a decrease in LA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Not a matched cohort-- students have moved in and out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Note growth across years-- Grade 3 to grade 6 there is consistent growth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DRG growth across grades not as high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80bad76a5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80bad76a5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Asked state to verify results of grade 5 students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State cohort trend: Grade 3 in 2014-2015:  47.7%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                               Grade 4 in 2015-2016: 47.9%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               Grade 5 in 2016-2017: 42.9%  (Overall downward trend)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8b816e50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8b816e50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b983da2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0b983da2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b983da24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b983da24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0b983da24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0b983da24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c13f8e8ce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0c13f8e8ce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0b983da24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0b983da24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c13f8e8c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0c13f8e8c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50faa389e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50faa389e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5559c9ac2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5559c9ac2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463100" y="378625"/>
            <a:ext cx="8128500" cy="582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  <a:t/>
            </a:r>
            <a:br>
              <a:rPr lang="en" sz="3200" dirty="0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3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Spring 2024 Standardized Assessment Results</a:t>
            </a:r>
            <a:endParaRPr sz="3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Presentation to the Woodbridge Board of </a:t>
            </a:r>
            <a:r>
              <a:rPr lang="en" sz="2400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Education</a:t>
            </a:r>
          </a:p>
          <a:p>
            <a:pPr marL="457200" lvl="0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400" dirty="0" smtClean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October, 2024</a:t>
            </a: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Presented by: </a:t>
            </a:r>
            <a:endParaRPr sz="17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Jimmy Sapia - Assistant Principal</a:t>
            </a:r>
            <a:endParaRPr sz="17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Cheryl Tafel - Assistant Principal</a:t>
            </a:r>
            <a:endParaRPr sz="17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October 21st, 2024</a:t>
            </a:r>
            <a:endParaRPr sz="17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371600" lvl="0" indent="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400" b="1" u="sng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959625" y="378625"/>
            <a:ext cx="7632000" cy="4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  <a:t>Foundational Points</a:t>
            </a:r>
            <a:endParaRPr sz="2400"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 Medium"/>
              <a:buChar char="●"/>
            </a:pPr>
            <a:r>
              <a:rPr lang="en">
                <a:latin typeface="Open Sans Medium"/>
                <a:ea typeface="Open Sans Medium"/>
                <a:cs typeface="Open Sans Medium"/>
                <a:sym typeface="Open Sans Medium"/>
              </a:rPr>
              <a:t>Smarter Balanced Assessment assesses grades 3-8 students in literacy &amp;  mathematics</a:t>
            </a:r>
            <a:br>
              <a:rPr lang="en"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 Medium"/>
              <a:buChar char="●"/>
            </a:pPr>
            <a:r>
              <a:rPr lang="en">
                <a:latin typeface="Open Sans Medium"/>
                <a:ea typeface="Open Sans Medium"/>
                <a:cs typeface="Open Sans Medium"/>
                <a:sym typeface="Open Sans Medium"/>
              </a:rPr>
              <a:t>Next-Generation Science Standards (NGSS) Assessment assesses grade 5 students in science</a:t>
            </a:r>
            <a:br>
              <a:rPr lang="en"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Medium"/>
              <a:buChar char="●"/>
            </a:pPr>
            <a: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Accurately describes student achievement and growth</a:t>
            </a:r>
            <a:b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Medium"/>
              <a:buChar char="●"/>
            </a:pPr>
            <a: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Measures students’ progress/attainment of knowledge and skills</a:t>
            </a:r>
            <a:b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Medium"/>
              <a:buChar char="●"/>
            </a:pPr>
            <a: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Provides an annual snapshot of student achievement</a:t>
            </a:r>
            <a:b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Open Sans Medium"/>
              <a:buChar char="●"/>
            </a:pPr>
            <a: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Aligned to Common Core State Standards</a:t>
            </a:r>
            <a:b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</a:pPr>
            <a: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Utilizes computer adaptive testing</a:t>
            </a:r>
            <a:b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</a:br>
            <a:endParaRPr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</a:pPr>
            <a:r>
              <a:rPr lang="en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Includes one math performance task</a:t>
            </a:r>
            <a:endParaRPr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 txBox="1"/>
          <p:nvPr/>
        </p:nvSpPr>
        <p:spPr>
          <a:xfrm>
            <a:off x="959625" y="378625"/>
            <a:ext cx="7632000" cy="46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  <a:t>Achievement Levels</a:t>
            </a:r>
            <a:endParaRPr sz="2400"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Four Achievement Levels:</a:t>
            </a: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•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 1 =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not meet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achievement standard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•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 2 =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Approaching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achievement standard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•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 3 =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Meets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achievement standard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•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 4 = </a:t>
            </a:r>
            <a:r>
              <a:rPr lang="en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Exceeds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achievement standard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Achievement levels:</a:t>
            </a: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Specify the knowledge and skills at a certain level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Are less precise than scale scores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Note: characterizing a student’s achievement solely in terms of a level is an oversimplification</a:t>
            </a:r>
            <a:endParaRPr sz="1500"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6"/>
          <p:cNvSpPr txBox="1"/>
          <p:nvPr/>
        </p:nvSpPr>
        <p:spPr>
          <a:xfrm>
            <a:off x="1119525" y="305950"/>
            <a:ext cx="6861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0000FF"/>
              </a:solidFill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505000" y="305950"/>
            <a:ext cx="413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FF"/>
                </a:solidFill>
              </a:rPr>
              <a:t>Average Vertical Scaled Score</a:t>
            </a:r>
            <a:endParaRPr sz="2000">
              <a:solidFill>
                <a:srgbClr val="0000FF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938" y="1179825"/>
            <a:ext cx="8122775" cy="30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/>
          <p:nvPr/>
        </p:nvSpPr>
        <p:spPr>
          <a:xfrm>
            <a:off x="1067100" y="202550"/>
            <a:ext cx="7009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FF"/>
                </a:solidFill>
              </a:rPr>
              <a:t>Background Information: English Language Arts</a:t>
            </a:r>
            <a:endParaRPr sz="2500">
              <a:solidFill>
                <a:srgbClr val="0000FF"/>
              </a:solidFill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629800" y="771950"/>
            <a:ext cx="80796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3" name="Google Shape;83;p17"/>
          <p:cNvGraphicFramePr/>
          <p:nvPr/>
        </p:nvGraphicFramePr>
        <p:xfrm>
          <a:off x="952500" y="7719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Areas of Knowledge and Skills Measured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4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 About Student Learning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From Which the Assessment was Built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4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read closely and analytically to comprehend a range of increasingly complex literary and informational texts.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Writing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produce effective and well-grounded writing for a range of purposes and audiences.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Listening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employ effective speaking and listening skills for a range of purposes and audiences.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Research/Inquiry</a:t>
                      </a:r>
                      <a:endParaRPr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engage in research/inquiry to investigate topics, and to analyze, integrate, and present information.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9" name="Google Shape;89;p18"/>
          <p:cNvGraphicFramePr/>
          <p:nvPr/>
        </p:nvGraphicFramePr>
        <p:xfrm>
          <a:off x="417525" y="1199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792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8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2023-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2024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Levels 3 + 4 (Met or Exceeded Grade-Level Standard)</a:t>
                      </a:r>
                      <a:endParaRPr b="1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Level 3</a:t>
                      </a:r>
                      <a:endParaRPr sz="17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(Met Grade-Level Standard)</a:t>
                      </a:r>
                      <a:endParaRPr sz="17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Level 4</a:t>
                      </a:r>
                      <a:endParaRPr sz="17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(Exceeded Grade-Level Standard)</a:t>
                      </a:r>
                      <a:endParaRPr sz="17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3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71.8%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21.4%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50.4%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4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81.8%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28.2%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53.6%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5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80.3%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18.8%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61.5%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6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90.8%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36.6%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54.2%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0" name="Google Shape;90;p18"/>
          <p:cNvSpPr txBox="1"/>
          <p:nvPr/>
        </p:nvSpPr>
        <p:spPr>
          <a:xfrm>
            <a:off x="1659000" y="436800"/>
            <a:ext cx="5826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FF"/>
                </a:solidFill>
              </a:rPr>
              <a:t>      Smarter Balanced Literacy </a:t>
            </a:r>
            <a:endParaRPr sz="28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9"/>
          <p:cNvSpPr txBox="1"/>
          <p:nvPr/>
        </p:nvSpPr>
        <p:spPr>
          <a:xfrm>
            <a:off x="1067100" y="202550"/>
            <a:ext cx="70098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FF"/>
                </a:solidFill>
              </a:rPr>
              <a:t>Background Information: Mathematics</a:t>
            </a:r>
            <a:endParaRPr sz="2500">
              <a:solidFill>
                <a:srgbClr val="0000FF"/>
              </a:solidFill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629800" y="771950"/>
            <a:ext cx="80796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8" name="Google Shape;98;p19"/>
          <p:cNvGraphicFramePr/>
          <p:nvPr/>
        </p:nvGraphicFramePr>
        <p:xfrm>
          <a:off x="952500" y="7719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4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Areas of Knowledge and Skills Measured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4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Statement About Student Learning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From Which the Assessment was Built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46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Concepts and Procedures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explain and apply mathematical concepts and interpret and carry out mathematical procedures with precision and fluency.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Problem Solving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solve a range of complex well-posed problems in pure and applied mathematics, making productive use of knowledge and problem-solving strategies.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9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Communicating Reasoning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clearly and precisely construct viable arguments to support their own reasoning and to critique the reasoning of others.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Modeling and Data Analysis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can analyze complex, real-world scenarios and can construct and use mathematical models to interpret and solve problems.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4" name="Google Shape;104;p20"/>
          <p:cNvGraphicFramePr/>
          <p:nvPr/>
        </p:nvGraphicFramePr>
        <p:xfrm>
          <a:off x="611550" y="10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70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5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8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2023-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2024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Levels 3 + 4 (Met or Exceeded Grade-Level Standard</a:t>
                      </a:r>
                      <a:endParaRPr b="1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Level 3</a:t>
                      </a:r>
                      <a:endParaRPr sz="17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(Met Grade-Level Standard)</a:t>
                      </a:r>
                      <a:endParaRPr sz="17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Level 4</a:t>
                      </a:r>
                      <a:endParaRPr sz="17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b="1"/>
                        <a:t>(Exceeded Grade-Level Standard)</a:t>
                      </a:r>
                      <a:endParaRPr sz="17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3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79.5%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29.9%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49.6%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4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78.9%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35.8%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43.1%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5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74.4%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17.9%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56.4%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 6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84.7%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17.6%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67.2%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" name="Google Shape;105;p20"/>
          <p:cNvSpPr txBox="1"/>
          <p:nvPr/>
        </p:nvSpPr>
        <p:spPr>
          <a:xfrm>
            <a:off x="1659000" y="436800"/>
            <a:ext cx="5826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00FF"/>
                </a:solidFill>
              </a:rPr>
              <a:t>      Smarter Balanced Mathematics </a:t>
            </a:r>
            <a:endParaRPr sz="28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1"/>
          <p:cNvSpPr txBox="1"/>
          <p:nvPr/>
        </p:nvSpPr>
        <p:spPr>
          <a:xfrm>
            <a:off x="1119525" y="305950"/>
            <a:ext cx="7137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FF"/>
                </a:solidFill>
              </a:rPr>
              <a:t>             NGSS Science - A Deeper Look</a:t>
            </a:r>
            <a:endParaRPr sz="2500">
              <a:solidFill>
                <a:srgbClr val="0000FF"/>
              </a:solidFill>
            </a:endParaRPr>
          </a:p>
        </p:txBody>
      </p:sp>
      <p:graphicFrame>
        <p:nvGraphicFramePr>
          <p:cNvPr id="112" name="Google Shape;112;p21"/>
          <p:cNvGraphicFramePr/>
          <p:nvPr/>
        </p:nvGraphicFramePr>
        <p:xfrm>
          <a:off x="843088" y="150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1159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b="1"/>
                        <a:t>Levels 3 + 4 (Met or Exceeded Grade-Level Standard)</a:t>
                      </a:r>
                      <a:endParaRPr sz="23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1"/>
                          </a:solidFill>
                        </a:rPr>
                        <a:t>Level 3</a:t>
                      </a:r>
                      <a:endParaRPr sz="2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1"/>
                          </a:solidFill>
                        </a:rPr>
                        <a:t>(Met Grade-Level Standard)</a:t>
                      </a:r>
                      <a:endParaRPr sz="2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1"/>
                          </a:solidFill>
                        </a:rPr>
                        <a:t>Level 4</a:t>
                      </a:r>
                      <a:endParaRPr sz="2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100" b="1">
                          <a:solidFill>
                            <a:schemeClr val="dk1"/>
                          </a:solidFill>
                        </a:rPr>
                        <a:t>(Exceeded Grade-Level Standard)</a:t>
                      </a:r>
                      <a:endParaRPr sz="2100"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 b="1"/>
                        <a:t>Grade 5</a:t>
                      </a:r>
                      <a:endParaRPr sz="19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79.5%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44.4%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35.0%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The Results: ELA - All Students</a:t>
            </a:r>
            <a:endParaRPr>
              <a:solidFill>
                <a:srgbClr val="0000FF"/>
              </a:solidFill>
            </a:endParaRPr>
          </a:p>
        </p:txBody>
      </p:sp>
      <p:graphicFrame>
        <p:nvGraphicFramePr>
          <p:cNvPr id="118" name="Google Shape;118;p22"/>
          <p:cNvGraphicFramePr/>
          <p:nvPr/>
        </p:nvGraphicFramePr>
        <p:xfrm>
          <a:off x="47700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118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240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Percent Scoring Level 3 and Above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Average Vertical Scale Score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2021-2022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2022-2023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2023-2024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2021-2022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2022-2023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2023-2024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3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73.4%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75.5%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71.8%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2489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2487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</a:rPr>
                        <a:t>2485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4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79.1%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84.6%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81.8%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2547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2555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2539</a:t>
                      </a:r>
                      <a:endParaRPr sz="1800">
                        <a:highlight>
                          <a:srgbClr val="FFFF00"/>
                        </a:highlight>
                      </a:endParaRPr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5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83.5%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84.4%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80.3%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2588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2593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2588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6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85.4%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81.4%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90.8%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2609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2609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2622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All Grades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80.35%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81.47%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81.17%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N/A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N/A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N/A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The Results: Math - All Students</a:t>
            </a:r>
            <a:endParaRPr>
              <a:solidFill>
                <a:srgbClr val="0000FF"/>
              </a:solidFill>
            </a:endParaRPr>
          </a:p>
        </p:txBody>
      </p:sp>
      <p:graphicFrame>
        <p:nvGraphicFramePr>
          <p:cNvPr id="124" name="Google Shape;124;p23"/>
          <p:cNvGraphicFramePr/>
          <p:nvPr/>
        </p:nvGraphicFramePr>
        <p:xfrm>
          <a:off x="477000" y="1238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{ACCD033D-645B-48A9-A8A2-5EA4FA147B0C}</a:tableStyleId>
              </a:tblPr>
              <a:tblGrid>
                <a:gridCol w="118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0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240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Grade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Percent Scoring Level 3 and Above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Average Vertical Scale Score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2021-2022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2022-2023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2023-2024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2021-2022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2022-2023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</a:rPr>
                        <a:t>2023-2024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3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79.8%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75.7%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79.5%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2497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2488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2499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4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80.6%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87.2%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78.9%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2545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2552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2540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5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66.1%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82.8%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74.4%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2557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2586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2581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6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79.7%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76.5%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84.7%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2614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2609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2632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All Grades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76.55%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80.55%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79.37%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N/A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N/A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N/A</a:t>
                      </a:r>
                      <a:endParaRPr sz="1800"/>
                    </a:p>
                  </a:txBody>
                  <a:tcPr marL="91425" marR="91425" marT="91425" marB="91425">
                    <a:lnL w="8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4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4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2188" y="981088"/>
            <a:ext cx="3581719" cy="3768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4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0000FF"/>
                </a:solidFill>
              </a:rPr>
              <a:t>DRG</a:t>
            </a:r>
            <a:endParaRPr sz="2400" b="1" u="sng">
              <a:solidFill>
                <a:srgbClr val="0000FF"/>
              </a:solidFill>
            </a:endParaRPr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825" y="981088"/>
            <a:ext cx="3706012" cy="3768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5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5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42" name="Google Shape;142;p25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dk2"/>
              </a:solidFill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389900" y="239950"/>
            <a:ext cx="8220600" cy="45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rgbClr val="0000FF"/>
                </a:solidFill>
              </a:rPr>
              <a:t>What is growth? How is it different from achievement? </a:t>
            </a:r>
            <a:endParaRPr sz="25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/>
              <a:t>Achievement</a:t>
            </a:r>
            <a:r>
              <a:rPr lang="en" sz="2500"/>
              <a:t>:  A one-time snapshot measurement of a student’s academic performance 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/>
              <a:t>Growth</a:t>
            </a:r>
            <a:r>
              <a:rPr lang="en" sz="2500"/>
              <a:t>:  Change in achievement score for the same student between two or more points in time.</a:t>
            </a:r>
            <a:endParaRPr sz="2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6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6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dk2"/>
              </a:solidFill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389900" y="239950"/>
            <a:ext cx="822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  <p:pic>
        <p:nvPicPr>
          <p:cNvPr id="153" name="Google Shape;15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38" y="846288"/>
            <a:ext cx="7514722" cy="3645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7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7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dk2"/>
              </a:solidFill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389900" y="239950"/>
            <a:ext cx="822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38" y="882988"/>
            <a:ext cx="7514724" cy="3692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8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8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dk2"/>
              </a:solidFill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389900" y="239950"/>
            <a:ext cx="822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  <p:pic>
        <p:nvPicPr>
          <p:cNvPr id="173" name="Google Shape;17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500" y="194325"/>
            <a:ext cx="6590999" cy="475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9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9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81" name="Google Shape;181;p29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dk2"/>
              </a:solidFill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389900" y="239950"/>
            <a:ext cx="822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  <p:sp>
        <p:nvSpPr>
          <p:cNvPr id="183" name="Google Shape;183;p29"/>
          <p:cNvSpPr txBox="1"/>
          <p:nvPr/>
        </p:nvSpPr>
        <p:spPr>
          <a:xfrm>
            <a:off x="1345050" y="239950"/>
            <a:ext cx="64539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Growth Rate and Average Percentage of Target Achieved; </a:t>
            </a:r>
            <a:endParaRPr sz="1800" b="1">
              <a:solidFill>
                <a:srgbClr val="0000FF"/>
              </a:solidFill>
              <a:highlight>
                <a:srgbClr val="FFFF00"/>
              </a:highlight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150" y="3197850"/>
            <a:ext cx="7208349" cy="131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150" y="1361500"/>
            <a:ext cx="7208343" cy="110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 txBox="1"/>
          <p:nvPr/>
        </p:nvSpPr>
        <p:spPr>
          <a:xfrm>
            <a:off x="3669300" y="2700500"/>
            <a:ext cx="21369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000FF"/>
                </a:solidFill>
              </a:rPr>
              <a:t>2023-2024</a:t>
            </a:r>
            <a:endParaRPr sz="1800" b="1" u="sng">
              <a:solidFill>
                <a:srgbClr val="0000FF"/>
              </a:solidFill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3669300" y="793050"/>
            <a:ext cx="14988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000FF"/>
                </a:solidFill>
              </a:rPr>
              <a:t>2022-2023</a:t>
            </a:r>
            <a:endParaRPr sz="1800" b="1" u="sng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/>
        </p:nvSpPr>
        <p:spPr>
          <a:xfrm>
            <a:off x="1894200" y="345975"/>
            <a:ext cx="5814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0"/>
          <p:cNvSpPr txBox="1"/>
          <p:nvPr/>
        </p:nvSpPr>
        <p:spPr>
          <a:xfrm>
            <a:off x="7819525" y="2840000"/>
            <a:ext cx="3300" cy="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0"/>
          <p:cNvSpPr txBox="1"/>
          <p:nvPr/>
        </p:nvSpPr>
        <p:spPr>
          <a:xfrm>
            <a:off x="850150" y="200725"/>
            <a:ext cx="1222200" cy="3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3975900" y="140750"/>
            <a:ext cx="1192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chemeClr val="dk2"/>
              </a:solidFill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389900" y="239950"/>
            <a:ext cx="8220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088" y="694750"/>
            <a:ext cx="7105173" cy="1118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/>
          <p:nvPr/>
        </p:nvSpPr>
        <p:spPr>
          <a:xfrm>
            <a:off x="3684300" y="140750"/>
            <a:ext cx="19569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000FF"/>
                </a:solidFill>
              </a:rPr>
              <a:t>Grade 4</a:t>
            </a:r>
            <a:endParaRPr sz="1800" b="1" u="sng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100" y="2219375"/>
            <a:ext cx="7105149" cy="11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 txBox="1"/>
          <p:nvPr/>
        </p:nvSpPr>
        <p:spPr>
          <a:xfrm>
            <a:off x="3684300" y="1835250"/>
            <a:ext cx="13122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000FF"/>
                </a:solidFill>
              </a:rPr>
              <a:t>Grade 5</a:t>
            </a:r>
            <a:endParaRPr sz="1800" b="1" u="sng">
              <a:solidFill>
                <a:srgbClr val="0000FF"/>
              </a:solidFill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088" y="3882224"/>
            <a:ext cx="7154928" cy="116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 txBox="1"/>
          <p:nvPr/>
        </p:nvSpPr>
        <p:spPr>
          <a:xfrm>
            <a:off x="3684300" y="3481375"/>
            <a:ext cx="10497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000FF"/>
                </a:solidFill>
              </a:rPr>
              <a:t>Grade 6</a:t>
            </a:r>
            <a:endParaRPr sz="1800" b="1" u="sng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1"/>
          <p:cNvSpPr txBox="1"/>
          <p:nvPr/>
        </p:nvSpPr>
        <p:spPr>
          <a:xfrm>
            <a:off x="1003050" y="291250"/>
            <a:ext cx="7137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FF"/>
                </a:solidFill>
              </a:rPr>
              <a:t>                    Follow Up and Next Steps</a:t>
            </a:r>
            <a:endParaRPr sz="2500">
              <a:solidFill>
                <a:srgbClr val="0000FF"/>
              </a:solidFill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703950" y="858950"/>
            <a:ext cx="7991100" cy="3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Grade level analysis of SBA data by homeroom and former students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Continued ongoing professional learning and curriculum review/development 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Progress monitoring using STAR, Dibels, Classroom Assessments 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Feedback and coaching within the classroom and PLC meetings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Earlier implementation of Interim Assessment Blocks administered at all grade levels and utilizing data to support students. 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</a:pPr>
            <a:r>
              <a:rPr lang="en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Give students appropriate exposure and practice to the tools necessary to demonstrate knowledge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highlight>
                  <a:schemeClr val="lt1"/>
                </a:highlight>
                <a:latin typeface="Old Standard TT"/>
                <a:ea typeface="Old Standard TT"/>
                <a:cs typeface="Old Standard TT"/>
                <a:sym typeface="Old Standard TT"/>
              </a:rPr>
              <a:t>Administrative review of teacher longitudinal data to analyze trends to drive next steps around instructional strategies to support teacher growth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</a:pPr>
            <a:r>
              <a:rPr lang="en" sz="1800">
                <a:solidFill>
                  <a:schemeClr val="dk1"/>
                </a:solidFill>
                <a:highlight>
                  <a:schemeClr val="lt1"/>
                </a:highlight>
                <a:latin typeface="Old Standard TT"/>
                <a:ea typeface="Old Standard TT"/>
                <a:cs typeface="Old Standard TT"/>
                <a:sym typeface="Old Standard TT"/>
              </a:rPr>
              <a:t>Continued focus on the whole child</a:t>
            </a:r>
            <a:endParaRPr sz="1800">
              <a:solidFill>
                <a:schemeClr val="dk1"/>
              </a:solidFill>
              <a:highlight>
                <a:schemeClr val="lt1"/>
              </a:highlight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2"/>
          <p:cNvSpPr/>
          <p:nvPr/>
        </p:nvSpPr>
        <p:spPr>
          <a:xfrm>
            <a:off x="148200" y="133400"/>
            <a:ext cx="8847600" cy="48867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2"/>
          <p:cNvSpPr txBox="1"/>
          <p:nvPr/>
        </p:nvSpPr>
        <p:spPr>
          <a:xfrm>
            <a:off x="1003050" y="291250"/>
            <a:ext cx="7137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0000FF"/>
              </a:solidFill>
            </a:endParaRPr>
          </a:p>
        </p:txBody>
      </p:sp>
      <p:sp>
        <p:nvSpPr>
          <p:cNvPr id="216" name="Google Shape;216;p32"/>
          <p:cNvSpPr txBox="1"/>
          <p:nvPr/>
        </p:nvSpPr>
        <p:spPr>
          <a:xfrm>
            <a:off x="709625" y="860650"/>
            <a:ext cx="799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7" name="Google Shape;21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7072" y="988925"/>
            <a:ext cx="4829874" cy="317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851</Words>
  <Application>Microsoft Office PowerPoint</Application>
  <PresentationFormat>On-screen Show (16:9)</PresentationFormat>
  <Paragraphs>247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Old Standard TT</vt:lpstr>
      <vt:lpstr>Open Sans Medium</vt:lpstr>
      <vt:lpstr>Calibri</vt:lpstr>
      <vt:lpstr>Arial</vt:lpstr>
      <vt:lpstr>Open Sans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Results: ELA - All Students</vt:lpstr>
      <vt:lpstr>The Results: Math - All Students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Vonda Tencza</dc:creator>
  <cp:lastModifiedBy>Vonda Tencza</cp:lastModifiedBy>
  <cp:revision>1</cp:revision>
  <dcterms:modified xsi:type="dcterms:W3CDTF">2024-10-23T13:58:32Z</dcterms:modified>
</cp:coreProperties>
</file>