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61" r:id="rId5"/>
    <p:sldId id="262" r:id="rId6"/>
    <p:sldId id="263" r:id="rId7"/>
    <p:sldId id="266" r:id="rId8"/>
    <p:sldId id="267" r:id="rId9"/>
    <p:sldId id="264" r:id="rId10"/>
    <p:sldId id="265" r:id="rId11"/>
    <p:sldId id="276" r:id="rId12"/>
    <p:sldId id="284" r:id="rId13"/>
    <p:sldId id="268" r:id="rId14"/>
    <p:sldId id="281" r:id="rId15"/>
    <p:sldId id="285" r:id="rId16"/>
    <p:sldId id="286" r:id="rId17"/>
    <p:sldId id="287" r:id="rId18"/>
    <p:sldId id="280" r:id="rId19"/>
    <p:sldId id="288" r:id="rId20"/>
    <p:sldId id="289" r:id="rId21"/>
    <p:sldId id="269" r:id="rId22"/>
    <p:sldId id="270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00FF"/>
    <a:srgbClr val="99FF99"/>
    <a:srgbClr val="FFFF00"/>
    <a:srgbClr val="FFFF66"/>
    <a:srgbClr val="99FF33"/>
    <a:srgbClr val="FFFFFF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88" autoAdjust="0"/>
  </p:normalViewPr>
  <p:slideViewPr>
    <p:cSldViewPr>
      <p:cViewPr varScale="1">
        <p:scale>
          <a:sx n="58" d="100"/>
          <a:sy n="58" d="100"/>
        </p:scale>
        <p:origin x="26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2018-2019 Uses of Education Funding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225354602695395E-2"/>
          <c:y val="0.19862015808484593"/>
          <c:w val="0.83700352222811525"/>
          <c:h val="0.70291323469403177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AE9-49D9-B9E4-94EB8FD867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AE9-49D9-B9E4-94EB8FD867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AE9-49D9-B9E4-94EB8FD86776}"/>
              </c:ext>
            </c:extLst>
          </c:dPt>
          <c:dLbls>
            <c:dLbl>
              <c:idx val="0"/>
              <c:layout>
                <c:manualLayout>
                  <c:x val="0.17240006584542786"/>
                  <c:y val="8.90155213323862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fld id="{C2A27AD1-BBE7-42F9-9F59-41862DCAF9EC}" type="CATEGORYNAME">
                      <a:rPr lang="en-US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,</a:t>
                    </a:r>
                  </a:p>
                  <a:p>
                    <a:pPr>
                      <a:defRPr sz="1000" b="1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n-US" baseline="0"/>
                      <a:t> $</a:t>
                    </a:r>
                    <a:fld id="{699AEA44-15E4-416A-BDD1-30CE5E0D2226}" type="VALU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[VALUE]</a:t>
                    </a:fld>
                    <a:r>
                      <a:rPr lang="en-US" baseline="0"/>
                      <a:t>, </a:t>
                    </a:r>
                    <a:fld id="{10600E75-5E3B-4D73-8EC6-55BFC0526EBC}" type="PERCENTAG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57922293392083"/>
                      <c:h val="0.143177716988831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E9-49D9-B9E4-94EB8FD86776}"/>
                </c:ext>
              </c:extLst>
            </c:dLbl>
            <c:dLbl>
              <c:idx val="1"/>
              <c:layout>
                <c:manualLayout>
                  <c:x val="7.8619978954243538E-2"/>
                  <c:y val="-3.9159443125212018E-3"/>
                </c:manualLayout>
              </c:layout>
              <c:tx>
                <c:rich>
                  <a:bodyPr/>
                  <a:lstStyle/>
                  <a:p>
                    <a:fld id="{6FC149CF-BF78-44C0-AAA4-7FC2EED2A266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</a:t>
                    </a:r>
                    <a:fld id="{AC6A1292-BE58-4970-BED7-92DC4F782946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>, </a:t>
                    </a:r>
                    <a:fld id="{E9BA4699-10AF-4EE7-8ED0-C8CDAC506B6E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35023041474653"/>
                      <c:h val="9.711246183649056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E9-49D9-B9E4-94EB8FD86776}"/>
                </c:ext>
              </c:extLst>
            </c:dLbl>
            <c:dLbl>
              <c:idx val="2"/>
              <c:layout>
                <c:manualLayout>
                  <c:x val="-0.10958160717715164"/>
                  <c:y val="7.1661402209560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fld id="{677CDA04-358F-45E2-9E1A-F817CC0A2D42}" type="CATEGORYNAME">
                      <a:rPr lang="en-US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, $</a:t>
                    </a:r>
                    <a:fld id="{489976C4-509E-40F5-B67E-D580AB5BAC93}" type="VALU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[VALUE]</a:t>
                    </a:fld>
                    <a:r>
                      <a:rPr lang="en-US" baseline="0"/>
                      <a:t>, </a:t>
                    </a:r>
                    <a:fld id="{CFF1F1AD-7E8E-4DA8-8604-A58FB666A152}" type="PERCENTAGE">
                      <a:rPr lang="en-US" baseline="0"/>
                      <a:pPr>
                        <a:defRPr sz="1000" b="1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98611507758419"/>
                      <c:h val="0.177726661326643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AE9-49D9-B9E4-94EB8FD86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[1]RevPub!$I$37:$I$39</c:f>
              <c:strCache>
                <c:ptCount val="3"/>
                <c:pt idx="0">
                  <c:v>Administrative</c:v>
                </c:pt>
                <c:pt idx="1">
                  <c:v>Instruction</c:v>
                </c:pt>
                <c:pt idx="2">
                  <c:v>Capital</c:v>
                </c:pt>
              </c:strCache>
            </c:strRef>
          </c:cat>
          <c:val>
            <c:numRef>
              <c:f>[1]RevPub!$J$37:$J$39</c:f>
              <c:numCache>
                <c:formatCode>_(* #,##0_);_(* \(#,##0\);_(* "-"_);_(@_)</c:formatCode>
                <c:ptCount val="3"/>
                <c:pt idx="0">
                  <c:v>1083901</c:v>
                </c:pt>
                <c:pt idx="1">
                  <c:v>6593655</c:v>
                </c:pt>
                <c:pt idx="2">
                  <c:v>1506569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E9-49D9-B9E4-94EB8FD86776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0AE9-49D9-B9E4-94EB8FD867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AE9-49D9-B9E4-94EB8FD867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AE9-49D9-B9E4-94EB8FD86776}"/>
              </c:ext>
            </c:extLst>
          </c:dPt>
          <c:cat>
            <c:strRef>
              <c:f>[1]RevPub!$I$37:$I$39</c:f>
              <c:strCache>
                <c:ptCount val="3"/>
                <c:pt idx="0">
                  <c:v>Administrative</c:v>
                </c:pt>
                <c:pt idx="1">
                  <c:v>Instruction</c:v>
                </c:pt>
                <c:pt idx="2">
                  <c:v>Capital</c:v>
                </c:pt>
              </c:strCache>
            </c:strRef>
          </c:cat>
          <c:val>
            <c:numRef>
              <c:f>[1]RevPub!$K$37:$K$39</c:f>
              <c:numCache>
                <c:formatCode>0.00%</c:formatCode>
                <c:ptCount val="3"/>
                <c:pt idx="0">
                  <c:v>0.11801897295605188</c:v>
                </c:pt>
                <c:pt idx="1">
                  <c:v>0.71794046792699362</c:v>
                </c:pt>
                <c:pt idx="2">
                  <c:v>0.16404055911695453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AE9-49D9-B9E4-94EB8FD86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rgbClr val="7030A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 Aid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4.008016032064275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373-4A78-BCC4-B140BE7B7D11}"/>
                </c:ext>
              </c:extLst>
            </c:dLbl>
            <c:dLbl>
              <c:idx val="10"/>
              <c:layout>
                <c:manualLayout>
                  <c:x val="1.0020040080160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373-4A78-BCC4-B140BE7B7D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08/09</c:v>
                </c:pt>
                <c:pt idx="1">
                  <c:v>09/10</c:v>
                </c:pt>
                <c:pt idx="2">
                  <c:v>10/11</c:v>
                </c:pt>
                <c:pt idx="3">
                  <c:v>11/12</c:v>
                </c:pt>
                <c:pt idx="4">
                  <c:v>12/13</c:v>
                </c:pt>
                <c:pt idx="5">
                  <c:v>13/14</c:v>
                </c:pt>
                <c:pt idx="6">
                  <c:v>14/15</c:v>
                </c:pt>
                <c:pt idx="7">
                  <c:v>15/16</c:v>
                </c:pt>
                <c:pt idx="8">
                  <c:v>16/17</c:v>
                </c:pt>
                <c:pt idx="9">
                  <c:v> 17/18</c:v>
                </c:pt>
                <c:pt idx="10">
                  <c:v>Estimated 18/19</c:v>
                </c:pt>
              </c:strCache>
            </c:strRef>
          </c:cat>
          <c:val>
            <c:numRef>
              <c:f>Sheet1!$B$2:$B$12</c:f>
              <c:numCache>
                <c:formatCode>_(* #,##0_);_(* \(#,##0\);_(* "-"_);_(@_)</c:formatCode>
                <c:ptCount val="11"/>
                <c:pt idx="0">
                  <c:v>4915477</c:v>
                </c:pt>
                <c:pt idx="1">
                  <c:v>4736074</c:v>
                </c:pt>
                <c:pt idx="2">
                  <c:v>4416790</c:v>
                </c:pt>
                <c:pt idx="3">
                  <c:v>4272866</c:v>
                </c:pt>
                <c:pt idx="4">
                  <c:v>4279719</c:v>
                </c:pt>
                <c:pt idx="5">
                  <c:v>4418532</c:v>
                </c:pt>
                <c:pt idx="6">
                  <c:v>4463626</c:v>
                </c:pt>
                <c:pt idx="7">
                  <c:v>4718910</c:v>
                </c:pt>
                <c:pt idx="8">
                  <c:v>4853354</c:v>
                </c:pt>
                <c:pt idx="9">
                  <c:v>5054658</c:v>
                </c:pt>
                <c:pt idx="10">
                  <c:v>5146150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73-4A78-BCC4-B140BE7B7D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Tax Levy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8.0160320641282558E-3"/>
                  <c:y val="0.29893246810672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373-4A78-BCC4-B140BE7B7D11}"/>
                </c:ext>
              </c:extLst>
            </c:dLbl>
            <c:dLbl>
              <c:idx val="1"/>
              <c:layout>
                <c:manualLayout>
                  <c:x val="4.0080160320641097E-3"/>
                  <c:y val="0.29537374824831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373-4A78-BCC4-B140BE7B7D11}"/>
                </c:ext>
              </c:extLst>
            </c:dLbl>
            <c:dLbl>
              <c:idx val="2"/>
              <c:layout>
                <c:manualLayout>
                  <c:x val="-2.0040080160321008E-3"/>
                  <c:y val="0.27402142909783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373-4A78-BCC4-B140BE7B7D11}"/>
                </c:ext>
              </c:extLst>
            </c:dLbl>
            <c:dLbl>
              <c:idx val="3"/>
              <c:layout>
                <c:manualLayout>
                  <c:x val="-2.2044088176352741E-2"/>
                  <c:y val="0.24555167023052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373-4A78-BCC4-B140BE7B7D11}"/>
                </c:ext>
              </c:extLst>
            </c:dLbl>
            <c:dLbl>
              <c:idx val="4"/>
              <c:layout>
                <c:manualLayout>
                  <c:x val="-2.0040080160320713E-2"/>
                  <c:y val="0.220640631221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373-4A78-BCC4-B140BE7B7D11}"/>
                </c:ext>
              </c:extLst>
            </c:dLbl>
            <c:dLbl>
              <c:idx val="5"/>
              <c:layout>
                <c:manualLayout>
                  <c:x val="-1.4028056112224449E-2"/>
                  <c:y val="0.19217087235432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373-4A78-BCC4-B140BE7B7D11}"/>
                </c:ext>
              </c:extLst>
            </c:dLbl>
            <c:dLbl>
              <c:idx val="6"/>
              <c:layout>
                <c:manualLayout>
                  <c:x val="-8.0160320641283304E-3"/>
                  <c:y val="0.19572959221273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373-4A78-BCC4-B140BE7B7D11}"/>
                </c:ext>
              </c:extLst>
            </c:dLbl>
            <c:dLbl>
              <c:idx val="7"/>
              <c:layout>
                <c:manualLayout>
                  <c:x val="-4.0080160320641279E-3"/>
                  <c:y val="0.19217087235432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373-4A78-BCC4-B140BE7B7D11}"/>
                </c:ext>
              </c:extLst>
            </c:dLbl>
            <c:dLbl>
              <c:idx val="8"/>
              <c:layout>
                <c:manualLayout>
                  <c:x val="-1.2024048096192385E-2"/>
                  <c:y val="0.24199295037211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373-4A78-BCC4-B140BE7B7D11}"/>
                </c:ext>
              </c:extLst>
            </c:dLbl>
            <c:dLbl>
              <c:idx val="9"/>
              <c:layout>
                <c:manualLayout>
                  <c:x val="-4.0080160320641279E-3"/>
                  <c:y val="0.241992950372110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E373-4A78-BCC4-B140BE7B7D11}"/>
                </c:ext>
              </c:extLst>
            </c:dLbl>
            <c:dLbl>
              <c:idx val="10"/>
              <c:layout>
                <c:manualLayout>
                  <c:x val="-8.0160320641282558E-3"/>
                  <c:y val="0.209964471646390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E373-4A78-BCC4-B140BE7B7D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08/09</c:v>
                </c:pt>
                <c:pt idx="1">
                  <c:v>09/10</c:v>
                </c:pt>
                <c:pt idx="2">
                  <c:v>10/11</c:v>
                </c:pt>
                <c:pt idx="3">
                  <c:v>11/12</c:v>
                </c:pt>
                <c:pt idx="4">
                  <c:v>12/13</c:v>
                </c:pt>
                <c:pt idx="5">
                  <c:v>13/14</c:v>
                </c:pt>
                <c:pt idx="6">
                  <c:v>14/15</c:v>
                </c:pt>
                <c:pt idx="7">
                  <c:v>15/16</c:v>
                </c:pt>
                <c:pt idx="8">
                  <c:v>16/17</c:v>
                </c:pt>
                <c:pt idx="9">
                  <c:v> 17/18</c:v>
                </c:pt>
                <c:pt idx="10">
                  <c:v>Estimated 18/19</c:v>
                </c:pt>
              </c:strCache>
            </c:strRef>
          </c:cat>
          <c:val>
            <c:numRef>
              <c:f>Sheet1!$C$2:$C$12</c:f>
              <c:numCache>
                <c:formatCode>_(* #,##0_);_(* \(#,##0\);_(* "-"_);_(@_)</c:formatCode>
                <c:ptCount val="11"/>
                <c:pt idx="0">
                  <c:v>2689946</c:v>
                </c:pt>
                <c:pt idx="1">
                  <c:v>2841524</c:v>
                </c:pt>
                <c:pt idx="2">
                  <c:v>3000060</c:v>
                </c:pt>
                <c:pt idx="3">
                  <c:v>3127477</c:v>
                </c:pt>
                <c:pt idx="4">
                  <c:v>3190027</c:v>
                </c:pt>
                <c:pt idx="5">
                  <c:v>3253939</c:v>
                </c:pt>
                <c:pt idx="6">
                  <c:v>3253939</c:v>
                </c:pt>
                <c:pt idx="7">
                  <c:v>3253939</c:v>
                </c:pt>
                <c:pt idx="8">
                  <c:v>3003939</c:v>
                </c:pt>
                <c:pt idx="9">
                  <c:v>3003939</c:v>
                </c:pt>
                <c:pt idx="10">
                  <c:v>3064164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373-4A78-BCC4-B140BE7B7D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4986159"/>
        <c:axId val="544992815"/>
      </c:barChart>
      <c:catAx>
        <c:axId val="544986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992815"/>
        <c:crosses val="autoZero"/>
        <c:auto val="1"/>
        <c:lblAlgn val="ctr"/>
        <c:lblOffset val="100"/>
        <c:noMultiLvlLbl val="0"/>
      </c:catAx>
      <c:valAx>
        <c:axId val="54499281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544986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EDBDB-D6DB-4C55-AD1C-5FC0E527B4C3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42CD4-C589-4B8E-93AC-E90DAD0ED5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82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CBCA0-EA19-474D-B34E-F59382794A3E}" type="datetimeFigureOut">
              <a:rPr lang="en-US" smtClean="0"/>
              <a:t>5/7/2018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04747-84ED-474F-8B18-C20E50997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97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875">
              <a:srgbClr val="C0C0FF"/>
            </a:gs>
            <a:gs pos="97750">
              <a:srgbClr val="B3B3FF"/>
            </a:gs>
            <a:gs pos="95500">
              <a:srgbClr val="9999FF"/>
            </a:gs>
            <a:gs pos="91000">
              <a:srgbClr val="6666FF"/>
            </a:gs>
            <a:gs pos="82001">
              <a:srgbClr val="0000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621E0-4A0E-438F-8E5C-FEE20DD64FA0}" type="datetimeFigureOut">
              <a:rPr lang="en-US" smtClean="0"/>
              <a:pPr/>
              <a:t>5/7/2018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1B735-6FC8-420C-A0A6-149A44834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7750">
              <a:srgbClr val="B3B3FF"/>
            </a:gs>
            <a:gs pos="95500">
              <a:srgbClr val="9999FF"/>
            </a:gs>
            <a:gs pos="91000">
              <a:srgbClr val="6666FF"/>
            </a:gs>
            <a:gs pos="82001">
              <a:srgbClr val="0000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762000"/>
            <a:ext cx="7848600" cy="1569660"/>
          </a:xfrm>
          <a:prstGeom prst="rect">
            <a:avLst/>
          </a:prstGeom>
          <a:solidFill>
            <a:srgbClr val="CCECFF"/>
          </a:solidFill>
          <a:ln w="12700"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  <a:t>West Valley Central School</a:t>
            </a:r>
            <a:b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  <a:t>2018-2019 School Budget Hearing</a:t>
            </a:r>
            <a:b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Bookman Old Style" pitchFamily="18" charset="0"/>
              </a:rPr>
              <a:t>May 7, 2018</a:t>
            </a:r>
            <a:endParaRPr lang="en-US" sz="32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26626" name="Picture 2" descr="Image result for school budg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304800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Image result for school budg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2151"/>
            <a:ext cx="3057525" cy="163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11568"/>
              </p:ext>
            </p:extLst>
          </p:nvPr>
        </p:nvGraphicFramePr>
        <p:xfrm>
          <a:off x="762000" y="1828800"/>
          <a:ext cx="7772398" cy="1828796"/>
        </p:xfrm>
        <a:graphic>
          <a:graphicData uri="http://schemas.openxmlformats.org/drawingml/2006/table">
            <a:tbl>
              <a:tblPr/>
              <a:tblGrid>
                <a:gridCol w="2112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41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2017-2018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2018-2019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$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Increase (Decrease)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%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Increase (Decrease)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9,096,196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9,184,125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87,929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.97%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Tax Levy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3,003,939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3,064,164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60,225                         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Rate on True Value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19.73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 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20.13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 .40                        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Bookman Old Style" pitchFamily="18" charset="0"/>
                        </a:rPr>
                        <a:t>2.00%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Bookman Old Styl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39624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Actual change in true value from 2016-2017 ($20.69 per thousand of assessed value) to 2017-2018 ($19.73 per thousand of assessed value) was -$.96 or -4.6%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6324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>Overview of Budget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27652" name="Picture 4" descr="Image result for animated students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724400"/>
            <a:ext cx="18288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62484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>Summary of Revenues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945098"/>
              </p:ext>
            </p:extLst>
          </p:nvPr>
        </p:nvGraphicFramePr>
        <p:xfrm>
          <a:off x="762001" y="1828798"/>
          <a:ext cx="7772400" cy="3299518"/>
        </p:xfrm>
        <a:graphic>
          <a:graphicData uri="http://schemas.openxmlformats.org/drawingml/2006/table">
            <a:tbl>
              <a:tblPr/>
              <a:tblGrid>
                <a:gridCol w="3079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22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Summary of Revenues &amp; Other Sources of Funding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2017-2018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2018-2019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Inc (Dec)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Budget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Proposed Budget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Over Prior Year</a:t>
                      </a:r>
                    </a:p>
                  </a:txBody>
                  <a:tcPr marL="8947" marR="8947" marT="894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State Aid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5,061,491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5,146,150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84,659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PILOT(Payments in Lieu of Tax)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326,158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327,541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1,383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Other Revenue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18,900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38,900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           20,000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Estimated Tax Levy &amp; STAR </a:t>
                      </a:r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Reimb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3,003,939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3,064,164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60,225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TOTAL REVENUE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8,410,488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8,576,755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166,267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Interfund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Transfer of Debt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Service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50,000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50,000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        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Appropriated Fund Balance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602,559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526,500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(-76,059)          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Appropriated Retirement Reserve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33,149 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30,870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            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(-2,279)         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- 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TOTAL REVENUE &amp; OTHER SOURCES</a:t>
                      </a: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9,096,196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9,184,125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$             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87,929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8947" marR="8947" marT="89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266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88" y="5334000"/>
            <a:ext cx="2359025" cy="140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67818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Budget Summary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010941"/>
              </p:ext>
            </p:extLst>
          </p:nvPr>
        </p:nvGraphicFramePr>
        <p:xfrm>
          <a:off x="1295401" y="1828800"/>
          <a:ext cx="6477000" cy="3581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7927">
                  <a:extLst>
                    <a:ext uri="{9D8B030D-6E8A-4147-A177-3AD203B41FA5}">
                      <a16:colId xmlns:a16="http://schemas.microsoft.com/office/drawing/2014/main" val="2424774127"/>
                    </a:ext>
                  </a:extLst>
                </a:gridCol>
                <a:gridCol w="1318183">
                  <a:extLst>
                    <a:ext uri="{9D8B030D-6E8A-4147-A177-3AD203B41FA5}">
                      <a16:colId xmlns:a16="http://schemas.microsoft.com/office/drawing/2014/main" val="4260862132"/>
                    </a:ext>
                  </a:extLst>
                </a:gridCol>
                <a:gridCol w="1204267">
                  <a:extLst>
                    <a:ext uri="{9D8B030D-6E8A-4147-A177-3AD203B41FA5}">
                      <a16:colId xmlns:a16="http://schemas.microsoft.com/office/drawing/2014/main" val="2875038234"/>
                    </a:ext>
                  </a:extLst>
                </a:gridCol>
                <a:gridCol w="1106623">
                  <a:extLst>
                    <a:ext uri="{9D8B030D-6E8A-4147-A177-3AD203B41FA5}">
                      <a16:colId xmlns:a16="http://schemas.microsoft.com/office/drawing/2014/main" val="1936752449"/>
                    </a:ext>
                  </a:extLst>
                </a:gridCol>
              </a:tblGrid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Description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2017-2018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2018-2019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effectLst/>
                        </a:rPr>
                        <a:t>Inc</a:t>
                      </a:r>
                      <a:r>
                        <a:rPr lang="en-US" sz="1400" b="1" u="none" strike="noStrike" dirty="0">
                          <a:effectLst/>
                        </a:rPr>
                        <a:t> (Dec)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579629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233696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General Support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1,559,917.00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1,551,957.00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(7,960.00)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191270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Instructional Support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4,019,895.00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4,115,885.00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95,990.00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805091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Transportation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510,163.00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500,868.00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(9,295.00)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32530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Employee Benefits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2,334,948.00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2,344,425.00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9,477.00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102546"/>
                  </a:ext>
                </a:extLst>
              </a:tr>
              <a:tr h="3532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Debt Service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638,273.00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652,990.00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      14,717.00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23399"/>
                  </a:ext>
                </a:extLst>
              </a:tr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 smtClean="0">
                          <a:effectLst/>
                        </a:rPr>
                        <a:t>Interfund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Transfers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   33,000.00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    18,000.00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   (15,000.00)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207872"/>
                  </a:ext>
                </a:extLst>
              </a:tr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218972"/>
                  </a:ext>
                </a:extLst>
              </a:tr>
              <a:tr h="3654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      9,096,196.00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9,184,125.00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      87,929.00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780823"/>
                  </a:ext>
                </a:extLst>
              </a:tr>
            </a:tbl>
          </a:graphicData>
        </a:graphic>
      </p:graphicFrame>
      <p:pic>
        <p:nvPicPr>
          <p:cNvPr id="1026" name="Picture 2" descr="Image result for bud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49" y="5638800"/>
            <a:ext cx="2857500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6705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en-US" sz="4000" b="1" dirty="0" smtClean="0">
                <a:latin typeface="Baskerville Old Face" pitchFamily="18" charset="0"/>
              </a:rPr>
              <a:t>Budget Components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471207"/>
              </p:ext>
            </p:extLst>
          </p:nvPr>
        </p:nvGraphicFramePr>
        <p:xfrm>
          <a:off x="927100" y="2362200"/>
          <a:ext cx="7289800" cy="330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647872"/>
              </p:ext>
            </p:extLst>
          </p:nvPr>
        </p:nvGraphicFramePr>
        <p:xfrm>
          <a:off x="228600" y="914400"/>
          <a:ext cx="8686800" cy="5715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2462">
                  <a:extLst>
                    <a:ext uri="{9D8B030D-6E8A-4147-A177-3AD203B41FA5}">
                      <a16:colId xmlns:a16="http://schemas.microsoft.com/office/drawing/2014/main" val="3906837909"/>
                    </a:ext>
                  </a:extLst>
                </a:gridCol>
                <a:gridCol w="1343738">
                  <a:extLst>
                    <a:ext uri="{9D8B030D-6E8A-4147-A177-3AD203B41FA5}">
                      <a16:colId xmlns:a16="http://schemas.microsoft.com/office/drawing/2014/main" val="344904321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141501296"/>
                    </a:ext>
                  </a:extLst>
                </a:gridCol>
              </a:tblGrid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Prior Year Tax Levy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3,003,939.00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445545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Multiplied by Tax Base Growth Factor (determined by NYSORPS)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1.0093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27,936.63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287800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Prior Year Tax Levy Adjusted for Tax Base Growth Factor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3,031,875.63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981379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2017-2018 Year Budgeted PILOT Payments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326,153.00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985840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Subtract: 2017-2018 Capital Tax Levy from Prior School Year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325366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Subtract: Tort Action Exclusion Taken in Prior Year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         -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526843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Prior Year Tax Levy Adjusted for Tax Base Growth Factor, PILOTS, Capital, and Tort Actions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</a:t>
                      </a:r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3,358,028.63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238802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Multiplied by Allowable Tax Levy Growth Factor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1.0200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064008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Prior Year Tax Levy Adjusted for Tax Base and Levy Growth Factors, PILOTS, Capital, and Tort Actions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3,425,189.21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67,160.57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19075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Less: 2018-2019 Year Budgeted PILOT Payments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(327,541.00)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mpd="sng">
                      <a:noFill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064429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Carryover from  Prior School Year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45,841.00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L w="12700" cmpd="sng">
                      <a:noFill/>
                    </a:lnL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320996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Equals Tax Levy Limit Before Exclusions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3,143,489.21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883567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Court orders/judgements for tort actions &gt; 5% of prior year tax levy FYE 6/30/17 - 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049918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Increases for Capital Tax Levy FYE 6/30/19 (See breakdown below) -n/a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373302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Increases in ERS  over 2% of prior year contribution-n/a in 18/19 - Contribution stayed the same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           -  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317291"/>
                  </a:ext>
                </a:extLst>
              </a:tr>
              <a:tr h="2792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Add: Increases in TRS over 2% of prior year contribution-n/a in 18/19 Contribution decreased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              -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232878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Equals Tax Levy Limit  with Exclusions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              3,143,489.21 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858006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14174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Tax Levy Limit Increase Over the Prior Year % Before Exclusions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4.65%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605883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Tax Levy Limit Increase Over the Prior Year % After Exclusions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4.65%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08717"/>
                  </a:ext>
                </a:extLst>
              </a:tr>
              <a:tr h="269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Proposed Estimated Tax Levy Increase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2.00%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2" marR="6042" marT="6042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90451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38400" y="228600"/>
            <a:ext cx="3886200" cy="523220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askerville Old Face" panose="02020602080505020303" pitchFamily="18" charset="0"/>
              </a:rPr>
              <a:t>Tax Levy Limit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6705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sz="4000" b="1" dirty="0" smtClean="0">
                <a:latin typeface="Baskerville Old Face" pitchFamily="18" charset="0"/>
              </a:rPr>
              <a:t>History of Budget and </a:t>
            </a:r>
            <a:br>
              <a:rPr lang="en-US" sz="4000" b="1" dirty="0" smtClean="0">
                <a:latin typeface="Baskerville Old Face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>Tax Levy Increases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901487"/>
              </p:ext>
            </p:extLst>
          </p:nvPr>
        </p:nvGraphicFramePr>
        <p:xfrm>
          <a:off x="533399" y="2133599"/>
          <a:ext cx="8229600" cy="16369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9254">
                  <a:extLst>
                    <a:ext uri="{9D8B030D-6E8A-4147-A177-3AD203B41FA5}">
                      <a16:colId xmlns:a16="http://schemas.microsoft.com/office/drawing/2014/main" val="878753863"/>
                    </a:ext>
                  </a:extLst>
                </a:gridCol>
                <a:gridCol w="874109">
                  <a:extLst>
                    <a:ext uri="{9D8B030D-6E8A-4147-A177-3AD203B41FA5}">
                      <a16:colId xmlns:a16="http://schemas.microsoft.com/office/drawing/2014/main" val="2751508474"/>
                    </a:ext>
                  </a:extLst>
                </a:gridCol>
                <a:gridCol w="902737">
                  <a:extLst>
                    <a:ext uri="{9D8B030D-6E8A-4147-A177-3AD203B41FA5}">
                      <a16:colId xmlns:a16="http://schemas.microsoft.com/office/drawing/2014/main" val="202883835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9011941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36222564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372218620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249896642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760634097"/>
                    </a:ext>
                  </a:extLst>
                </a:gridCol>
              </a:tblGrid>
              <a:tr h="49159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</a:rPr>
                        <a:t>Year</a:t>
                      </a:r>
                      <a:endParaRPr lang="en-US" b="1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12/13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13/14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14/15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15/16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16/17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17/18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Proposed</a:t>
                      </a:r>
                    </a:p>
                    <a:p>
                      <a:pPr algn="ctr"/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18/19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36512"/>
                  </a:ext>
                </a:extLst>
              </a:tr>
              <a:tr h="498423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Budget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3.15%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-.8%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1.78%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.26%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2.23%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.97%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28154"/>
                  </a:ext>
                </a:extLst>
              </a:tr>
              <a:tr h="498423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Baskerville Old Face" panose="02020602080505020303" pitchFamily="18" charset="0"/>
                        </a:rPr>
                        <a:t>Tax Levy</a:t>
                      </a:r>
                      <a:endParaRPr lang="en-US" b="1" dirty="0">
                        <a:latin typeface="Baskerville Old Face" panose="020206020805050203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-7.68%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0.00%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latin typeface="Bahnschrift SemiLight" panose="020B0502040204020203" pitchFamily="34" charset="0"/>
                        </a:rPr>
                        <a:t>2.00%</a:t>
                      </a:r>
                      <a:endParaRPr lang="en-US" dirty="0">
                        <a:latin typeface="Bahnschrift Semi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562528"/>
                  </a:ext>
                </a:extLst>
              </a:tr>
            </a:tbl>
          </a:graphicData>
        </a:graphic>
      </p:graphicFrame>
      <p:pic>
        <p:nvPicPr>
          <p:cNvPr id="22658" name="Picture 130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" y="4419600"/>
            <a:ext cx="8607424" cy="16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10400" cy="9906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History of State Aid &amp; Tax Levy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189532"/>
              </p:ext>
            </p:extLst>
          </p:nvPr>
        </p:nvGraphicFramePr>
        <p:xfrm>
          <a:off x="304800" y="1295400"/>
          <a:ext cx="85344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705600" cy="6858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Estimated Tax Bill</a:t>
            </a: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851617"/>
              </p:ext>
            </p:extLst>
          </p:nvPr>
        </p:nvGraphicFramePr>
        <p:xfrm>
          <a:off x="304800" y="1219195"/>
          <a:ext cx="8610601" cy="5562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46181">
                  <a:extLst>
                    <a:ext uri="{9D8B030D-6E8A-4147-A177-3AD203B41FA5}">
                      <a16:colId xmlns:a16="http://schemas.microsoft.com/office/drawing/2014/main" val="352354401"/>
                    </a:ext>
                  </a:extLst>
                </a:gridCol>
                <a:gridCol w="1655885">
                  <a:extLst>
                    <a:ext uri="{9D8B030D-6E8A-4147-A177-3AD203B41FA5}">
                      <a16:colId xmlns:a16="http://schemas.microsoft.com/office/drawing/2014/main" val="4210341095"/>
                    </a:ext>
                  </a:extLst>
                </a:gridCol>
                <a:gridCol w="1876670">
                  <a:extLst>
                    <a:ext uri="{9D8B030D-6E8A-4147-A177-3AD203B41FA5}">
                      <a16:colId xmlns:a16="http://schemas.microsoft.com/office/drawing/2014/main" val="3024746426"/>
                    </a:ext>
                  </a:extLst>
                </a:gridCol>
                <a:gridCol w="1931865">
                  <a:extLst>
                    <a:ext uri="{9D8B030D-6E8A-4147-A177-3AD203B41FA5}">
                      <a16:colId xmlns:a16="http://schemas.microsoft.com/office/drawing/2014/main" val="3961999460"/>
                    </a:ext>
                  </a:extLst>
                </a:gridCol>
              </a:tblGrid>
              <a:tr h="30903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Estimate of School Tax  for Primary Residential Property</a:t>
                      </a:r>
                      <a:endParaRPr lang="en-US" sz="1500" b="1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751024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625790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Tax Bill Last Year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Tax Bill This Year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Increase/Decrease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534637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Full Value of Property $50,000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84106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Enhanced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28822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Basic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$395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$403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$8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000621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Without STAR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$987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$1,007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5319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40833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Full Value of Property $70,000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238371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Enhanced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$89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($25)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13539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Basic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$789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$805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$16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63961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Without STAR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$1,381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$1,409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360822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56882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Full Value of Property $100,000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289737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Enhanced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$655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$668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96228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With Basic STAR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$1,381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$1,409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796698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Without STAR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$1,973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$2,013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$40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507678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94539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Full Value of Property $150,000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270689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With Enhanced STAR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$1,642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$1,675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$33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839638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With Basic STAR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$2,368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$2,416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$48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908375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Without STAR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$2,960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$3,020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$60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465813"/>
                  </a:ext>
                </a:extLst>
              </a:tr>
              <a:tr h="218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860635"/>
                  </a:ext>
                </a:extLst>
              </a:tr>
              <a:tr h="21858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**Estimated tax increases are based on 2017 equalization rates and assessed values. The final tax rates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087301"/>
                  </a:ext>
                </a:extLst>
              </a:tr>
              <a:tr h="22612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will be established when the Board of Education adopts the tax warrant in August 2018.</a:t>
                      </a:r>
                      <a:endParaRPr lang="en-US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3" marR="6133" marT="6133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68023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14800"/>
          </a:xfrm>
        </p:spPr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Includes two components:</a:t>
            </a:r>
          </a:p>
          <a:p>
            <a:pPr marL="990600" lvl="1" indent="-533400"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$30,000 – Basic Exemption</a:t>
            </a:r>
          </a:p>
          <a:p>
            <a:pPr marL="990600" lvl="1" indent="-533400"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$66,800 – Enhanced Exemption</a:t>
            </a:r>
          </a:p>
          <a:p>
            <a:pPr marL="533400" indent="-533400">
              <a:buNone/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           Exemptions are adjusted for equalization rates and a sales price differential factor developed by the NYS Office of Real Property</a:t>
            </a:r>
          </a:p>
          <a:p>
            <a:pPr marL="990600" lvl="1" indent="-533400">
              <a:buNone/>
              <a:defRPr/>
            </a:pPr>
            <a:endParaRPr lang="en-US" sz="1500" dirty="0" smtClean="0">
              <a:solidFill>
                <a:schemeClr val="bg1"/>
              </a:solidFill>
              <a:latin typeface="Arial" charset="0"/>
            </a:endParaRPr>
          </a:p>
          <a:p>
            <a:pPr marL="533400" indent="-533400">
              <a:buNone/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	The maximum STAR savings cannot exceed more than 2% of the prior year savings-Simply stated the STAR savings cannot grow by more than 2%.  </a:t>
            </a:r>
          </a:p>
          <a:p>
            <a:pPr marL="990600" lvl="1" indent="-533400">
              <a:defRPr/>
            </a:pPr>
            <a:endParaRPr lang="en-US" sz="1600" dirty="0" smtClean="0">
              <a:solidFill>
                <a:schemeClr val="bg1"/>
              </a:solidFill>
              <a:latin typeface="Arial" charset="0"/>
            </a:endParaRPr>
          </a:p>
          <a:p>
            <a:pPr>
              <a:buNone/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Who is eligible?</a:t>
            </a:r>
          </a:p>
          <a:p>
            <a:pPr lvl="1"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Primary residences qualify for the Basic Exemption if the combined income of the owners is less than $500,000 </a:t>
            </a:r>
          </a:p>
          <a:p>
            <a:pPr>
              <a:buFont typeface="Wingdings" pitchFamily="2" charset="2"/>
              <a:buChar char="v"/>
              <a:defRPr/>
            </a:pPr>
            <a:endParaRPr lang="en-US" sz="1500" dirty="0" smtClean="0">
              <a:solidFill>
                <a:schemeClr val="bg1"/>
              </a:solidFill>
              <a:latin typeface="Arial" charset="0"/>
            </a:endParaRPr>
          </a:p>
          <a:p>
            <a:pPr lvl="1">
              <a:defRPr/>
            </a:pPr>
            <a:r>
              <a:rPr lang="en-US" sz="1500" dirty="0" smtClean="0">
                <a:solidFill>
                  <a:schemeClr val="bg1"/>
                </a:solidFill>
                <a:latin typeface="Arial" charset="0"/>
              </a:rPr>
              <a:t>Homeowner’s of primary residences with at least one person 65 years of age or older with a household income of less than $86,000 qualify for the Enhanced Exemption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67056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STAR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(School Tax Property Relief)</a:t>
            </a: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486400"/>
            <a:ext cx="8087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If your home was purchased after August 1, 2015 you will receive a STAR credit  in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the form of a check as opposed to a reduction in your taxes.  Registration with the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NYS Department of Taxation and Finance is necessary.  Online registration can be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found at</a:t>
            </a:r>
            <a:r>
              <a:rPr lang="en-US" b="1" dirty="0">
                <a:solidFill>
                  <a:schemeClr val="bg1"/>
                </a:solidFill>
              </a:rPr>
              <a:t>: https://www.tax.ny.gov/pit/property/star/default.htm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010400" cy="11430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Property Tax Relief Credit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843" y="175260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To be eligible for the credit you must: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receive either the Basic or Enhanced STAR exemption or credit 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live in a school district that is complying with the tax cap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have an income of $275,000 or less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n-US" sz="3200" dirty="0" smtClean="0">
                <a:solidFill>
                  <a:schemeClr val="bg1"/>
                </a:solidFill>
              </a:rPr>
              <a:t>have paid school property taxes in 2017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419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</a:rPr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516702"/>
              </p:ext>
            </p:extLst>
          </p:nvPr>
        </p:nvGraphicFramePr>
        <p:xfrm>
          <a:off x="200801" y="1287467"/>
          <a:ext cx="8794469" cy="320548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445799">
                  <a:extLst>
                    <a:ext uri="{9D8B030D-6E8A-4147-A177-3AD203B41FA5}">
                      <a16:colId xmlns:a16="http://schemas.microsoft.com/office/drawing/2014/main" val="4244003006"/>
                    </a:ext>
                  </a:extLst>
                </a:gridCol>
                <a:gridCol w="3174335">
                  <a:extLst>
                    <a:ext uri="{9D8B030D-6E8A-4147-A177-3AD203B41FA5}">
                      <a16:colId xmlns:a16="http://schemas.microsoft.com/office/drawing/2014/main" val="2764787208"/>
                    </a:ext>
                  </a:extLst>
                </a:gridCol>
                <a:gridCol w="3174335">
                  <a:extLst>
                    <a:ext uri="{9D8B030D-6E8A-4147-A177-3AD203B41FA5}">
                      <a16:colId xmlns:a16="http://schemas.microsoft.com/office/drawing/2014/main" val="1089665520"/>
                    </a:ext>
                  </a:extLst>
                </a:gridCol>
              </a:tblGrid>
              <a:tr h="617533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Income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2018 Percentage of your BASIC STAR savings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2018 Percentage of your BASIC STAR savings</a:t>
                      </a:r>
                    </a:p>
                    <a:p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9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$75,000 or less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olidFill>
                            <a:schemeClr val="tx1"/>
                          </a:solidFill>
                        </a:rPr>
                        <a:t>60%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85%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19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between $75,000 and $150,000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42.5%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60%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538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between $150,000 and $200,000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smtClean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35%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424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Between $200,000 and $275,000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7.5%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0020857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43423" y="228600"/>
            <a:ext cx="8703448" cy="7620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9600" b="1" dirty="0" smtClean="0">
                <a:latin typeface="Times New Roman" pitchFamily="18" charset="0"/>
              </a:rPr>
              <a:t>Property Tax Relief Credit</a:t>
            </a:r>
            <a:r>
              <a:rPr lang="en-US" sz="4000" b="1" dirty="0" smtClean="0">
                <a:latin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latin typeface="Baskerville Old Face" pitchFamily="18" charset="0"/>
              </a:rPr>
              <a:t/>
            </a:r>
            <a:br>
              <a:rPr lang="en-US" sz="4000" b="1" dirty="0" smtClean="0">
                <a:latin typeface="Baskerville Old Face" pitchFamily="18" charset="0"/>
              </a:rPr>
            </a:br>
            <a:endParaRPr lang="en-US" sz="4000" b="1" dirty="0" smtClean="0">
              <a:latin typeface="Baskerville Old Face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129" y="918135"/>
            <a:ext cx="1300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Basic Credit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129" y="4507804"/>
            <a:ext cx="1728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Enhanced Credit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129" y="4862279"/>
            <a:ext cx="8565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your receiving the Enhanced STAR exemption or credit your income doesn’t impact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amount of your property tax relief credit. Your credit amount will be a set percentage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of your Enhanced STAR savings. The percentage for 2018 it is 26%  and  for 2019 it is 34%.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7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10400" cy="1371600"/>
          </a:xfr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Proposition #2 - School Bus </a:t>
            </a:r>
            <a:br>
              <a:rPr lang="en-US" sz="4000" b="1" dirty="0" smtClean="0"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500" y="5257800"/>
            <a:ext cx="5562600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For every $1 spent on a bus purchase approximately</a:t>
            </a:r>
          </a:p>
          <a:p>
            <a:pPr algn="ctr"/>
            <a:r>
              <a:rPr lang="en-US" b="1" dirty="0" smtClean="0"/>
              <a:t>77.8  cents is received back from NYS.  The local share</a:t>
            </a:r>
          </a:p>
          <a:p>
            <a:pPr algn="ctr"/>
            <a:r>
              <a:rPr lang="en-US" b="1" dirty="0" smtClean="0"/>
              <a:t> for these vehicles is estimated at $11,818.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19050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Includes the purchase of: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1 – 22 passenger Chevy Collins bus at a cost of $53,232 to replace bus #90 which is a 2009 Chevy Collins with approximately 75,000 miles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7" y="3124200"/>
            <a:ext cx="2435225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1905001"/>
          </a:xfrm>
          <a:solidFill>
            <a:srgbClr val="CCECFF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1600" b="1" dirty="0" smtClean="0"/>
          </a:p>
          <a:p>
            <a:pPr marL="0" indent="0" algn="ctr">
              <a:buNone/>
            </a:pPr>
            <a:r>
              <a:rPr lang="en-US" sz="4800" b="1" dirty="0" smtClean="0"/>
              <a:t>2018-2019 Academic </a:t>
            </a:r>
          </a:p>
          <a:p>
            <a:pPr marL="0" indent="0" algn="ctr">
              <a:buNone/>
            </a:pPr>
            <a:r>
              <a:rPr lang="en-US" sz="4800" b="1" dirty="0" smtClean="0"/>
              <a:t>Program Highlights</a:t>
            </a:r>
          </a:p>
          <a:p>
            <a:pPr marL="0" indent="0" algn="ctr">
              <a:buNone/>
            </a:pPr>
            <a:endParaRPr lang="en-US" sz="4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endParaRPr lang="en-US" sz="48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6626" name="Picture 2" descr="Image result for academic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76600"/>
            <a:ext cx="24193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5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SUPA Biology(8 credits</a:t>
            </a:r>
            <a:r>
              <a:rPr lang="en-US" dirty="0" smtClean="0"/>
              <a:t>),</a:t>
            </a:r>
          </a:p>
          <a:p>
            <a:r>
              <a:rPr lang="en-US" dirty="0" smtClean="0"/>
              <a:t>SUPA Chemistry (8 credits), </a:t>
            </a:r>
            <a:endParaRPr lang="en-US" dirty="0"/>
          </a:p>
          <a:p>
            <a:r>
              <a:rPr lang="en-US" dirty="0"/>
              <a:t>SUPA Economics(3 credits), </a:t>
            </a:r>
          </a:p>
          <a:p>
            <a:r>
              <a:rPr lang="en-US" dirty="0"/>
              <a:t>SUPA Cybersecurity(3 credits</a:t>
            </a:r>
            <a:r>
              <a:rPr lang="en-US" dirty="0" smtClean="0"/>
              <a:t>),</a:t>
            </a:r>
          </a:p>
          <a:p>
            <a:r>
              <a:rPr lang="en-US" dirty="0"/>
              <a:t>SUPA U.S. History (6 credits) </a:t>
            </a:r>
          </a:p>
          <a:p>
            <a:r>
              <a:rPr lang="en-US" dirty="0" smtClean="0"/>
              <a:t>Hudson Valley Psychology (3 credits), </a:t>
            </a:r>
          </a:p>
          <a:p>
            <a:r>
              <a:rPr lang="en-US" dirty="0" smtClean="0"/>
              <a:t>GCC Physics (4 credits), 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College Course Offerings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27650" name="Picture 2" descr="Image result for academic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76400"/>
            <a:ext cx="24098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8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Houghton English (6 credits), </a:t>
            </a:r>
            <a:endParaRPr lang="en-US" dirty="0" smtClean="0"/>
          </a:p>
          <a:p>
            <a:r>
              <a:rPr lang="en-US" dirty="0" smtClean="0"/>
              <a:t>JCC </a:t>
            </a:r>
            <a:r>
              <a:rPr lang="en-US" dirty="0"/>
              <a:t>Elementary Statistics(3 credits), </a:t>
            </a:r>
          </a:p>
          <a:p>
            <a:r>
              <a:rPr lang="en-US" dirty="0"/>
              <a:t>JCC Pre-Calculus(4 credits). </a:t>
            </a:r>
          </a:p>
          <a:p>
            <a:r>
              <a:rPr lang="en-US" dirty="0" smtClean="0"/>
              <a:t>JCC </a:t>
            </a:r>
            <a:r>
              <a:rPr lang="en-US" dirty="0"/>
              <a:t>Calculus (8 credits</a:t>
            </a:r>
            <a:r>
              <a:rPr lang="en-US" dirty="0" smtClean="0"/>
              <a:t>).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West Valley is able to offer </a:t>
            </a:r>
            <a:r>
              <a:rPr lang="en-US" u="sng" dirty="0" smtClean="0"/>
              <a:t>56</a:t>
            </a:r>
            <a:r>
              <a:rPr lang="en-US" dirty="0" smtClean="0"/>
              <a:t> college credits throughout the junior and senior year.  </a:t>
            </a:r>
            <a:r>
              <a:rPr lang="en-US" dirty="0"/>
              <a:t>This is equivalent to </a:t>
            </a:r>
            <a:r>
              <a:rPr lang="en-US" dirty="0" smtClean="0"/>
              <a:t>just about </a:t>
            </a:r>
            <a:r>
              <a:rPr lang="en-US" u="sng" dirty="0" smtClean="0"/>
              <a:t>2</a:t>
            </a:r>
            <a:r>
              <a:rPr lang="en-US" dirty="0" smtClean="0"/>
              <a:t> years of </a:t>
            </a:r>
            <a:r>
              <a:rPr lang="en-US" dirty="0"/>
              <a:t>college credits and a great financial benefit to our students and families.</a:t>
            </a:r>
          </a:p>
          <a:p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College Course Offerings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9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CTE Pathways: Culinary-Heavy Equipment, Animal Science- Criminal Justice</a:t>
            </a:r>
          </a:p>
          <a:p>
            <a:r>
              <a:rPr lang="en-US" dirty="0" smtClean="0"/>
              <a:t>Expansion </a:t>
            </a:r>
            <a:r>
              <a:rPr lang="en-US" dirty="0"/>
              <a:t>of our Entertainment Technology courses into </a:t>
            </a:r>
            <a:r>
              <a:rPr lang="en-US" dirty="0" smtClean="0"/>
              <a:t>Programing II</a:t>
            </a:r>
            <a:r>
              <a:rPr lang="en-US" dirty="0"/>
              <a:t>, </a:t>
            </a:r>
          </a:p>
          <a:p>
            <a:r>
              <a:rPr lang="en-US" dirty="0"/>
              <a:t>3-D design</a:t>
            </a:r>
          </a:p>
          <a:p>
            <a:r>
              <a:rPr lang="en-US" dirty="0" smtClean="0"/>
              <a:t>Instructional </a:t>
            </a:r>
            <a:r>
              <a:rPr lang="en-US" dirty="0"/>
              <a:t>Support Team for grades </a:t>
            </a:r>
            <a:r>
              <a:rPr lang="en-US" dirty="0" smtClean="0"/>
              <a:t>7-12</a:t>
            </a:r>
            <a:endParaRPr lang="en-US" dirty="0"/>
          </a:p>
          <a:p>
            <a:r>
              <a:rPr lang="en-US" dirty="0" smtClean="0"/>
              <a:t>Career Cruising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latin typeface="Times New Roman" pitchFamily="18" charset="0"/>
              </a:rPr>
              <a:t>Secondary Program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4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Maintain state required and recommended contact time for Elementary electives including PE every day for grades K-3, twenty weeks of art, twenty weeks of music, library and computer instruction.</a:t>
            </a:r>
          </a:p>
          <a:p>
            <a:endParaRPr lang="en-US" dirty="0"/>
          </a:p>
          <a:p>
            <a:r>
              <a:rPr lang="en-US" dirty="0"/>
              <a:t>Positive Behavior Intervention and Supports (PBIS): a school wide behavior, social skills, and character education program.</a:t>
            </a:r>
          </a:p>
          <a:p>
            <a:endParaRPr lang="en-US" dirty="0"/>
          </a:p>
          <a:p>
            <a:r>
              <a:rPr lang="en-US" dirty="0"/>
              <a:t>Response to Intervention (</a:t>
            </a:r>
            <a:r>
              <a:rPr lang="en-US" dirty="0" err="1"/>
              <a:t>RtI</a:t>
            </a:r>
            <a:r>
              <a:rPr lang="en-US" dirty="0"/>
              <a:t>) in grades K-6.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Elementary Program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0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Boys on the Right Track</a:t>
            </a:r>
          </a:p>
          <a:p>
            <a:r>
              <a:rPr lang="en-US" dirty="0" smtClean="0"/>
              <a:t>Girls on The Run</a:t>
            </a:r>
          </a:p>
          <a:p>
            <a:r>
              <a:rPr lang="en-US" dirty="0" smtClean="0"/>
              <a:t>Mentoring</a:t>
            </a:r>
            <a:endParaRPr lang="en-US" dirty="0"/>
          </a:p>
          <a:p>
            <a:r>
              <a:rPr lang="en-US" dirty="0"/>
              <a:t>Lego League</a:t>
            </a:r>
          </a:p>
          <a:p>
            <a:r>
              <a:rPr lang="en-US" dirty="0"/>
              <a:t>K-3 STEAM </a:t>
            </a:r>
            <a:r>
              <a:rPr lang="en-US" dirty="0" smtClean="0"/>
              <a:t>Club</a:t>
            </a:r>
          </a:p>
          <a:p>
            <a:r>
              <a:rPr lang="en-US" dirty="0" smtClean="0"/>
              <a:t>Jr. Musical</a:t>
            </a:r>
            <a:endParaRPr lang="en-US" dirty="0"/>
          </a:p>
          <a:p>
            <a:r>
              <a:rPr lang="en-US" dirty="0"/>
              <a:t>Chess Club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Extra-Curricular Opportunities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30722" name="Picture 2" descr="Image result for extra curricular b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90800"/>
            <a:ext cx="20859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1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12:1:1 </a:t>
            </a:r>
            <a:r>
              <a:rPr lang="en-US" dirty="0"/>
              <a:t>(K-2), </a:t>
            </a:r>
          </a:p>
          <a:p>
            <a:endParaRPr lang="en-US" dirty="0"/>
          </a:p>
          <a:p>
            <a:r>
              <a:rPr lang="en-US" dirty="0"/>
              <a:t>12:1:1 (3-5), </a:t>
            </a:r>
          </a:p>
          <a:p>
            <a:endParaRPr lang="en-US" dirty="0"/>
          </a:p>
          <a:p>
            <a:r>
              <a:rPr lang="en-US" dirty="0"/>
              <a:t>Elementary Consultant Teacher and Resource Room program and,</a:t>
            </a:r>
          </a:p>
          <a:p>
            <a:endParaRPr lang="en-US" dirty="0"/>
          </a:p>
          <a:p>
            <a:r>
              <a:rPr lang="en-US" dirty="0"/>
              <a:t>Secondary Consultant Teacher and Resource Room program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en-US" sz="4000" b="1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sz="40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</a:rPr>
              <a:t>Special Education Programs</a:t>
            </a:r>
            <a:r>
              <a:rPr lang="en-US" sz="4000" b="1" dirty="0" smtClean="0">
                <a:latin typeface="Baskerville Old Face" pitchFamily="18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en-US" sz="4000" b="1" dirty="0" smtClean="0">
                <a:solidFill>
                  <a:schemeClr val="tx1"/>
                </a:solidFill>
                <a:latin typeface="Baskerville Old Face" pitchFamily="18" charset="0"/>
              </a:rPr>
            </a:br>
            <a:endParaRPr lang="en-US" sz="4000" b="1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28676" name="Picture 4" descr="Image result for special education b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288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5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school board election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e result for school board election clip 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Image result for school board election clip 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Image result for school board election clip ar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Image result for school board election clip art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Image result for school board election clip ar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6447" y="2362200"/>
            <a:ext cx="777360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Two candidates will be elected: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One seat will complete the term of Bradley Frank starting May 15, 2018 and will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continue on to a 5 year term.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There is one candidate: Mike Harmony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The second seat will fill the term of </a:t>
            </a:r>
            <a:r>
              <a:rPr lang="en-US" b="1" dirty="0" err="1" smtClean="0">
                <a:solidFill>
                  <a:schemeClr val="bg1"/>
                </a:solidFill>
              </a:rPr>
              <a:t>Teaseleman</a:t>
            </a:r>
            <a:r>
              <a:rPr lang="en-US" b="1" dirty="0" smtClean="0">
                <a:solidFill>
                  <a:schemeClr val="bg1"/>
                </a:solidFill>
              </a:rPr>
              <a:t> Jackson-McCarty.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	There are two candidates:</a:t>
            </a:r>
          </a:p>
          <a:p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</a:t>
            </a:r>
            <a:r>
              <a:rPr lang="en-US" b="1" dirty="0" err="1" smtClean="0">
                <a:solidFill>
                  <a:schemeClr val="bg1"/>
                </a:solidFill>
              </a:rPr>
              <a:t>Teaseleman</a:t>
            </a:r>
            <a:r>
              <a:rPr lang="en-US" b="1" dirty="0" smtClean="0">
                <a:solidFill>
                  <a:schemeClr val="bg1"/>
                </a:solidFill>
              </a:rPr>
              <a:t> Jackson-McCarty </a:t>
            </a:r>
          </a:p>
          <a:p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lang="en-US" b="1" dirty="0" smtClean="0">
                <a:solidFill>
                  <a:schemeClr val="bg1"/>
                </a:solidFill>
              </a:rPr>
              <a:t>	Gary </a:t>
            </a:r>
            <a:r>
              <a:rPr lang="en-US" b="1" dirty="0" err="1" smtClean="0">
                <a:solidFill>
                  <a:schemeClr val="bg1"/>
                </a:solidFill>
              </a:rPr>
              <a:t>Niesyty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2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336"/>
            <a:ext cx="5543550" cy="204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533400"/>
            <a:ext cx="8458200" cy="3046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latin typeface="Bookman Old Style" pitchFamily="18" charset="0"/>
                <a:cs typeface="+mn-cs"/>
              </a:rPr>
              <a:t>Annual </a:t>
            </a:r>
            <a:r>
              <a:rPr lang="en-US" sz="3600" b="1" dirty="0" smtClean="0">
                <a:latin typeface="Bookman Old Style" pitchFamily="18" charset="0"/>
                <a:cs typeface="+mn-cs"/>
              </a:rPr>
              <a:t>Budget and </a:t>
            </a:r>
          </a:p>
          <a:p>
            <a:pPr algn="ctr">
              <a:defRPr/>
            </a:pPr>
            <a:r>
              <a:rPr lang="en-US" sz="3600" b="1" dirty="0" smtClean="0">
                <a:latin typeface="Bookman Old Style" pitchFamily="18" charset="0"/>
                <a:cs typeface="+mn-cs"/>
              </a:rPr>
              <a:t>School </a:t>
            </a:r>
            <a:r>
              <a:rPr lang="en-US" sz="3600" b="1" dirty="0">
                <a:latin typeface="Bookman Old Style" pitchFamily="18" charset="0"/>
                <a:cs typeface="+mn-cs"/>
              </a:rPr>
              <a:t>Board </a:t>
            </a:r>
            <a:r>
              <a:rPr lang="en-US" sz="3600" b="1" dirty="0" smtClean="0">
                <a:latin typeface="Bookman Old Style" pitchFamily="18" charset="0"/>
                <a:cs typeface="+mn-cs"/>
              </a:rPr>
              <a:t>Election Vote</a:t>
            </a:r>
            <a:endParaRPr lang="en-US" sz="3600" b="1" dirty="0">
              <a:latin typeface="Bookman Old Style" pitchFamily="18" charset="0"/>
              <a:cs typeface="+mn-cs"/>
            </a:endParaRPr>
          </a:p>
          <a:p>
            <a:pPr algn="ctr">
              <a:defRPr/>
            </a:pPr>
            <a:r>
              <a:rPr lang="en-US" sz="3600" b="1" dirty="0">
                <a:latin typeface="Bookman Old Style" pitchFamily="18" charset="0"/>
                <a:cs typeface="+mn-cs"/>
              </a:rPr>
              <a:t>Tuesday, May </a:t>
            </a:r>
            <a:r>
              <a:rPr lang="en-US" sz="3600" b="1" dirty="0" smtClean="0">
                <a:latin typeface="Bookman Old Style" pitchFamily="18" charset="0"/>
                <a:cs typeface="+mn-cs"/>
              </a:rPr>
              <a:t>15</a:t>
            </a:r>
            <a:r>
              <a:rPr lang="en-US" sz="3600" b="1" baseline="30000" dirty="0" smtClean="0">
                <a:latin typeface="Bookman Old Style" pitchFamily="18" charset="0"/>
                <a:cs typeface="+mn-cs"/>
              </a:rPr>
              <a:t>th</a:t>
            </a:r>
            <a:r>
              <a:rPr lang="en-US" sz="3600" b="1" dirty="0" smtClean="0">
                <a:latin typeface="Bookman Old Style" pitchFamily="18" charset="0"/>
                <a:cs typeface="+mn-cs"/>
              </a:rPr>
              <a:t> </a:t>
            </a:r>
            <a:r>
              <a:rPr lang="en-US" sz="3600" b="1" dirty="0" smtClean="0">
                <a:solidFill>
                  <a:srgbClr val="0033CC"/>
                </a:solidFill>
                <a:latin typeface="Bookman Old Style" pitchFamily="18" charset="0"/>
                <a:cs typeface="+mn-cs"/>
              </a:rPr>
              <a:t> </a:t>
            </a:r>
            <a:endParaRPr lang="en-US" sz="3600" b="1" baseline="30000" dirty="0">
              <a:solidFill>
                <a:srgbClr val="0033CC"/>
              </a:solidFill>
              <a:latin typeface="Bookman Old Style" pitchFamily="18" charset="0"/>
              <a:cs typeface="+mn-cs"/>
            </a:endParaRPr>
          </a:p>
          <a:p>
            <a:pPr algn="ctr">
              <a:defRPr/>
            </a:pPr>
            <a:endParaRPr lang="en-US" sz="3600" b="1" baseline="30000" dirty="0">
              <a:latin typeface="Bookman Old Style" pitchFamily="18" charset="0"/>
              <a:cs typeface="+mn-cs"/>
            </a:endParaRPr>
          </a:p>
          <a:p>
            <a:pPr algn="ctr">
              <a:defRPr/>
            </a:pPr>
            <a:endParaRPr lang="en-US" baseline="30000" dirty="0">
              <a:latin typeface="Arial" charset="0"/>
              <a:cs typeface="+mn-cs"/>
            </a:endParaRPr>
          </a:p>
          <a:p>
            <a:pPr algn="ctr">
              <a:defRPr/>
            </a:pPr>
            <a:r>
              <a:rPr lang="en-US" sz="2400" b="1" dirty="0" smtClean="0">
                <a:latin typeface="Bookman Old Style" pitchFamily="18" charset="0"/>
                <a:cs typeface="+mn-cs"/>
              </a:rPr>
              <a:t>WVCS Gymnasium</a:t>
            </a:r>
          </a:p>
          <a:p>
            <a:pPr algn="ctr">
              <a:defRPr/>
            </a:pPr>
            <a:r>
              <a:rPr lang="en-US" sz="2400" b="1" dirty="0" smtClean="0">
                <a:latin typeface="Bookman Old Style" pitchFamily="18" charset="0"/>
                <a:cs typeface="+mn-cs"/>
              </a:rPr>
              <a:t>12:00 </a:t>
            </a:r>
            <a:r>
              <a:rPr lang="en-US" sz="2400" b="1" dirty="0">
                <a:latin typeface="Bookman Old Style" pitchFamily="18" charset="0"/>
                <a:cs typeface="+mn-cs"/>
              </a:rPr>
              <a:t>noon to 9:00 pm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2765398" y="6358247"/>
            <a:ext cx="3214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Bookman Old Style" pitchFamily="18" charset="0"/>
              </a:rPr>
              <a:t>Thank you for your support!</a:t>
            </a:r>
          </a:p>
        </p:txBody>
      </p:sp>
      <p:pic>
        <p:nvPicPr>
          <p:cNvPr id="27650" name="Picture 2" descr="C:\Users\ann.obrien\Desktop\thCAKNKTV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26342"/>
            <a:ext cx="24479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chool budget and election vo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26342"/>
            <a:ext cx="28575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5600</TotalTime>
  <Words>1398</Words>
  <Application>Microsoft Office PowerPoint</Application>
  <PresentationFormat>On-screen Show (4:3)</PresentationFormat>
  <Paragraphs>414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Bahnschrift SemiLight</vt:lpstr>
      <vt:lpstr>Baskerville Old Face</vt:lpstr>
      <vt:lpstr>Bookman Old Style</vt:lpstr>
      <vt:lpstr>Calibri</vt:lpstr>
      <vt:lpstr>Courier New</vt:lpstr>
      <vt:lpstr>Times New Roman</vt:lpstr>
      <vt:lpstr>Wingdings</vt:lpstr>
      <vt:lpstr>Office Theme</vt:lpstr>
      <vt:lpstr>PowerPoint Presentation</vt:lpstr>
      <vt:lpstr> Overview of Budget  </vt:lpstr>
      <vt:lpstr> Summary of Revenues </vt:lpstr>
      <vt:lpstr>  Budget Summary  </vt:lpstr>
      <vt:lpstr>  Budget Components </vt:lpstr>
      <vt:lpstr>PowerPoint Presentation</vt:lpstr>
      <vt:lpstr>  History of Budget and  Tax Levy Increases </vt:lpstr>
      <vt:lpstr>  History of State Aid &amp; Tax Levy  </vt:lpstr>
      <vt:lpstr> Estimated Tax Bill </vt:lpstr>
      <vt:lpstr> STAR (School Tax Property Relief) </vt:lpstr>
      <vt:lpstr>  Property Tax Relief Credit  </vt:lpstr>
      <vt:lpstr> </vt:lpstr>
      <vt:lpstr>  Proposition #2 - School Bus   </vt:lpstr>
      <vt:lpstr>PowerPoint Presentation</vt:lpstr>
      <vt:lpstr>  College Course Offerings  </vt:lpstr>
      <vt:lpstr>  College Course Offerings  </vt:lpstr>
      <vt:lpstr> Secondary Program  </vt:lpstr>
      <vt:lpstr>  Elementary Program  </vt:lpstr>
      <vt:lpstr>  Extra-Curricular Opportunities  </vt:lpstr>
      <vt:lpstr>  Special Education Programs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wsadmin</dc:creator>
  <cp:lastModifiedBy>O'Brien, Ann</cp:lastModifiedBy>
  <cp:revision>270</cp:revision>
  <cp:lastPrinted>2018-05-07T21:41:16Z</cp:lastPrinted>
  <dcterms:created xsi:type="dcterms:W3CDTF">2014-05-01T17:34:58Z</dcterms:created>
  <dcterms:modified xsi:type="dcterms:W3CDTF">2018-05-08T16:10:29Z</dcterms:modified>
</cp:coreProperties>
</file>