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8" r:id="rId3"/>
    <p:sldId id="259" r:id="rId4"/>
    <p:sldId id="261" r:id="rId5"/>
    <p:sldId id="262" r:id="rId6"/>
    <p:sldId id="263" r:id="rId7"/>
    <p:sldId id="266" r:id="rId8"/>
    <p:sldId id="267" r:id="rId9"/>
    <p:sldId id="264" r:id="rId10"/>
    <p:sldId id="265" r:id="rId11"/>
    <p:sldId id="276" r:id="rId12"/>
    <p:sldId id="284" r:id="rId13"/>
    <p:sldId id="268" r:id="rId14"/>
    <p:sldId id="281" r:id="rId15"/>
    <p:sldId id="285" r:id="rId16"/>
    <p:sldId id="286" r:id="rId17"/>
    <p:sldId id="290" r:id="rId18"/>
    <p:sldId id="287" r:id="rId19"/>
    <p:sldId id="280" r:id="rId20"/>
    <p:sldId id="288" r:id="rId21"/>
    <p:sldId id="289" r:id="rId22"/>
    <p:sldId id="270" r:id="rId2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CCECFF"/>
    <a:srgbClr val="0000FF"/>
    <a:srgbClr val="FFFF00"/>
    <a:srgbClr val="FFFF66"/>
    <a:srgbClr val="99FF33"/>
    <a:srgbClr val="FFFFFF"/>
    <a:srgbClr val="FF7C8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8444" autoAdjust="0"/>
  </p:normalViewPr>
  <p:slideViewPr>
    <p:cSldViewPr>
      <p:cViewPr varScale="1">
        <p:scale>
          <a:sx n="90" d="100"/>
          <a:sy n="90" d="100"/>
        </p:scale>
        <p:origin x="383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ysClr val="windowText" lastClr="000000"/>
                </a:solidFill>
              </a:rPr>
              <a:t>2018-2019 Uses of Education Funding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5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3225354602695395E-2"/>
          <c:y val="0.19862015808484593"/>
          <c:w val="0.83700352222811525"/>
          <c:h val="0.70291323469403177"/>
        </c:manualLayout>
      </c:layout>
      <c:pie3DChart>
        <c:varyColors val="1"/>
        <c:ser>
          <c:idx val="0"/>
          <c:order val="0"/>
          <c:explosion val="13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AE9-49D9-B9E4-94EB8FD8677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AE9-49D9-B9E4-94EB8FD8677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AE9-49D9-B9E4-94EB8FD86776}"/>
              </c:ext>
            </c:extLst>
          </c:dPt>
          <c:dLbls>
            <c:dLbl>
              <c:idx val="0"/>
              <c:layout>
                <c:manualLayout>
                  <c:x val="0.17240006584542786"/>
                  <c:y val="8.901552133238621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defRPr>
                    </a:pPr>
                    <a:fld id="{C2A27AD1-BBE7-42F9-9F59-41862DCAF9EC}" type="CATEGORYNAME">
                      <a:rPr lang="en-US"/>
                      <a:pPr>
                        <a:defRPr sz="1000" b="1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defRPr>
                      </a:pPr>
                      <a:t>[CATEGORY NAME]</a:t>
                    </a:fld>
                    <a:r>
                      <a:rPr lang="en-US" baseline="0"/>
                      <a:t>,</a:t>
                    </a:r>
                  </a:p>
                  <a:p>
                    <a:pPr>
                      <a:defRPr sz="1000" b="1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</a:defRPr>
                    </a:pPr>
                    <a:r>
                      <a:rPr lang="en-US" baseline="0"/>
                      <a:t> $</a:t>
                    </a:r>
                    <a:fld id="{699AEA44-15E4-416A-BDD1-30CE5E0D2226}" type="VALUE">
                      <a:rPr lang="en-US" baseline="0"/>
                      <a:pPr>
                        <a:defRPr sz="1000" b="1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defRPr>
                      </a:pPr>
                      <a:t>[VALUE]</a:t>
                    </a:fld>
                    <a:r>
                      <a:rPr lang="en-US" baseline="0"/>
                      <a:t>, </a:t>
                    </a:r>
                    <a:fld id="{10600E75-5E3B-4D73-8EC6-55BFC0526EBC}" type="PERCENTAGE">
                      <a:rPr lang="en-US" baseline="0"/>
                      <a:pPr>
                        <a:defRPr sz="1000" b="1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defRPr>
                      </a:pPr>
                      <a:t>[PERCENTAGE]</a:t>
                    </a:fld>
                    <a:endParaRPr lang="en-US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657922293392083"/>
                      <c:h val="0.1431777169888312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AE9-49D9-B9E4-94EB8FD86776}"/>
                </c:ext>
              </c:extLst>
            </c:dLbl>
            <c:dLbl>
              <c:idx val="1"/>
              <c:layout>
                <c:manualLayout>
                  <c:x val="7.8619978954243538E-2"/>
                  <c:y val="-3.9159443125212018E-3"/>
                </c:manualLayout>
              </c:layout>
              <c:tx>
                <c:rich>
                  <a:bodyPr/>
                  <a:lstStyle/>
                  <a:p>
                    <a:fld id="{6FC149CF-BF78-44C0-AAA4-7FC2EED2A266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, $</a:t>
                    </a:r>
                    <a:fld id="{AC6A1292-BE58-4970-BED7-92DC4F782946}" type="VALUE">
                      <a:rPr lang="en-US" baseline="0"/>
                      <a:pPr/>
                      <a:t>[VALUE]</a:t>
                    </a:fld>
                    <a:r>
                      <a:rPr lang="en-US" baseline="0"/>
                      <a:t>, </a:t>
                    </a:r>
                    <a:fld id="{E9BA4699-10AF-4EE7-8ED0-C8CDAC506B6E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635023041474653"/>
                      <c:h val="9.711246183649056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AE9-49D9-B9E4-94EB8FD86776}"/>
                </c:ext>
              </c:extLst>
            </c:dLbl>
            <c:dLbl>
              <c:idx val="2"/>
              <c:layout>
                <c:manualLayout>
                  <c:x val="-0.10958160717715164"/>
                  <c:y val="7.16614022095606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defRPr>
                    </a:pPr>
                    <a:fld id="{677CDA04-358F-45E2-9E1A-F817CC0A2D42}" type="CATEGORYNAME">
                      <a:rPr lang="en-US"/>
                      <a:pPr>
                        <a:defRPr sz="1000" b="1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defRPr>
                      </a:pPr>
                      <a:t>[CATEGORY NAME]</a:t>
                    </a:fld>
                    <a:r>
                      <a:rPr lang="en-US" baseline="0"/>
                      <a:t>, $</a:t>
                    </a:r>
                    <a:fld id="{489976C4-509E-40F5-B67E-D580AB5BAC93}" type="VALUE">
                      <a:rPr lang="en-US" baseline="0"/>
                      <a:pPr>
                        <a:defRPr sz="1000" b="1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defRPr>
                      </a:pPr>
                      <a:t>[VALUE]</a:t>
                    </a:fld>
                    <a:r>
                      <a:rPr lang="en-US" baseline="0"/>
                      <a:t>, </a:t>
                    </a:r>
                    <a:fld id="{CFF1F1AD-7E8E-4DA8-8604-A58FB666A152}" type="PERCENTAGE">
                      <a:rPr lang="en-US" baseline="0"/>
                      <a:pPr>
                        <a:defRPr sz="1000" b="1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defRPr>
                      </a:pPr>
                      <a:t>[PERCENTAGE]</a:t>
                    </a:fld>
                    <a:endParaRPr lang="en-US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698611507758419"/>
                      <c:h val="0.1777266613266431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AE9-49D9-B9E4-94EB8FD867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[1]RevPub!$I$37:$I$39</c:f>
              <c:strCache>
                <c:ptCount val="3"/>
                <c:pt idx="0">
                  <c:v>Administrative</c:v>
                </c:pt>
                <c:pt idx="1">
                  <c:v>Instruction</c:v>
                </c:pt>
                <c:pt idx="2">
                  <c:v>Capital</c:v>
                </c:pt>
              </c:strCache>
            </c:strRef>
          </c:cat>
          <c:val>
            <c:numRef>
              <c:f>[1]RevPub!$J$37:$J$39</c:f>
              <c:numCache>
                <c:formatCode>_(* #,##0_);_(* \(#,##0\);_(* "-"_);_(@_)</c:formatCode>
                <c:ptCount val="3"/>
                <c:pt idx="0">
                  <c:v>1083901</c:v>
                </c:pt>
                <c:pt idx="1">
                  <c:v>6593655</c:v>
                </c:pt>
                <c:pt idx="2">
                  <c:v>1506569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AE9-49D9-B9E4-94EB8FD86776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0AE9-49D9-B9E4-94EB8FD8677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0AE9-49D9-B9E4-94EB8FD8677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0AE9-49D9-B9E4-94EB8FD86776}"/>
              </c:ext>
            </c:extLst>
          </c:dPt>
          <c:cat>
            <c:strRef>
              <c:f>[1]RevPub!$I$37:$I$39</c:f>
              <c:strCache>
                <c:ptCount val="3"/>
                <c:pt idx="0">
                  <c:v>Administrative</c:v>
                </c:pt>
                <c:pt idx="1">
                  <c:v>Instruction</c:v>
                </c:pt>
                <c:pt idx="2">
                  <c:v>Capital</c:v>
                </c:pt>
              </c:strCache>
            </c:strRef>
          </c:cat>
          <c:val>
            <c:numRef>
              <c:f>[1]RevPub!$K$37:$K$39</c:f>
              <c:numCache>
                <c:formatCode>0.00%</c:formatCode>
                <c:ptCount val="3"/>
                <c:pt idx="0">
                  <c:v>0.11801897295605188</c:v>
                </c:pt>
                <c:pt idx="1">
                  <c:v>0.71794046792699362</c:v>
                </c:pt>
                <c:pt idx="2">
                  <c:v>0.16404055911695453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AE9-49D9-B9E4-94EB8FD867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rgbClr val="7030A0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State Aid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8"/>
              <c:layout>
                <c:manualLayout>
                  <c:x val="4.008016032064275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373-4A78-BCC4-B140BE7B7D11}"/>
                </c:ext>
              </c:extLst>
            </c:dLbl>
            <c:dLbl>
              <c:idx val="10"/>
              <c:layout>
                <c:manualLayout>
                  <c:x val="1.00200400801603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373-4A78-BCC4-B140BE7B7D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08/09</c:v>
                </c:pt>
                <c:pt idx="1">
                  <c:v>09/10</c:v>
                </c:pt>
                <c:pt idx="2">
                  <c:v>10/11</c:v>
                </c:pt>
                <c:pt idx="3">
                  <c:v>11/12</c:v>
                </c:pt>
                <c:pt idx="4">
                  <c:v>12/13</c:v>
                </c:pt>
                <c:pt idx="5">
                  <c:v>13/14</c:v>
                </c:pt>
                <c:pt idx="6">
                  <c:v>14/15</c:v>
                </c:pt>
                <c:pt idx="7">
                  <c:v>15/16</c:v>
                </c:pt>
                <c:pt idx="8">
                  <c:v>16/17</c:v>
                </c:pt>
                <c:pt idx="9">
                  <c:v> 17/18</c:v>
                </c:pt>
                <c:pt idx="10">
                  <c:v>Estimated 18/19</c:v>
                </c:pt>
              </c:strCache>
            </c:strRef>
          </c:cat>
          <c:val>
            <c:numRef>
              <c:f>Sheet1!$B$2:$B$12</c:f>
              <c:numCache>
                <c:formatCode>_(* #,##0_);_(* \(#,##0\);_(* "-"_);_(@_)</c:formatCode>
                <c:ptCount val="11"/>
                <c:pt idx="0">
                  <c:v>4915477</c:v>
                </c:pt>
                <c:pt idx="1">
                  <c:v>4736074</c:v>
                </c:pt>
                <c:pt idx="2">
                  <c:v>4416790</c:v>
                </c:pt>
                <c:pt idx="3">
                  <c:v>4272866</c:v>
                </c:pt>
                <c:pt idx="4">
                  <c:v>4279719</c:v>
                </c:pt>
                <c:pt idx="5">
                  <c:v>4418532</c:v>
                </c:pt>
                <c:pt idx="6">
                  <c:v>4463626</c:v>
                </c:pt>
                <c:pt idx="7">
                  <c:v>4718910</c:v>
                </c:pt>
                <c:pt idx="8">
                  <c:v>4853354</c:v>
                </c:pt>
                <c:pt idx="9">
                  <c:v>5054658</c:v>
                </c:pt>
                <c:pt idx="10">
                  <c:v>5146150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73-4A78-BCC4-B140BE7B7D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Tax Levy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8.0160320641282558E-3"/>
                  <c:y val="0.298932468106724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373-4A78-BCC4-B140BE7B7D11}"/>
                </c:ext>
              </c:extLst>
            </c:dLbl>
            <c:dLbl>
              <c:idx val="1"/>
              <c:layout>
                <c:manualLayout>
                  <c:x val="4.0080160320641097E-3"/>
                  <c:y val="0.295373748248311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373-4A78-BCC4-B140BE7B7D11}"/>
                </c:ext>
              </c:extLst>
            </c:dLbl>
            <c:dLbl>
              <c:idx val="2"/>
              <c:layout>
                <c:manualLayout>
                  <c:x val="-2.0040080160321008E-3"/>
                  <c:y val="0.274021429097830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373-4A78-BCC4-B140BE7B7D11}"/>
                </c:ext>
              </c:extLst>
            </c:dLbl>
            <c:dLbl>
              <c:idx val="3"/>
              <c:layout>
                <c:manualLayout>
                  <c:x val="-2.2044088176352741E-2"/>
                  <c:y val="0.245551670230523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373-4A78-BCC4-B140BE7B7D11}"/>
                </c:ext>
              </c:extLst>
            </c:dLbl>
            <c:dLbl>
              <c:idx val="4"/>
              <c:layout>
                <c:manualLayout>
                  <c:x val="-2.0040080160320713E-2"/>
                  <c:y val="0.220640631221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373-4A78-BCC4-B140BE7B7D11}"/>
                </c:ext>
              </c:extLst>
            </c:dLbl>
            <c:dLbl>
              <c:idx val="5"/>
              <c:layout>
                <c:manualLayout>
                  <c:x val="-1.4028056112224449E-2"/>
                  <c:y val="0.192170872354322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373-4A78-BCC4-B140BE7B7D11}"/>
                </c:ext>
              </c:extLst>
            </c:dLbl>
            <c:dLbl>
              <c:idx val="6"/>
              <c:layout>
                <c:manualLayout>
                  <c:x val="-8.0160320641283304E-3"/>
                  <c:y val="0.195729592212736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373-4A78-BCC4-B140BE7B7D11}"/>
                </c:ext>
              </c:extLst>
            </c:dLbl>
            <c:dLbl>
              <c:idx val="7"/>
              <c:layout>
                <c:manualLayout>
                  <c:x val="-4.0080160320641279E-3"/>
                  <c:y val="0.192170872354322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373-4A78-BCC4-B140BE7B7D11}"/>
                </c:ext>
              </c:extLst>
            </c:dLbl>
            <c:dLbl>
              <c:idx val="8"/>
              <c:layout>
                <c:manualLayout>
                  <c:x val="-1.2024048096192385E-2"/>
                  <c:y val="0.241992950372110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373-4A78-BCC4-B140BE7B7D11}"/>
                </c:ext>
              </c:extLst>
            </c:dLbl>
            <c:dLbl>
              <c:idx val="9"/>
              <c:layout>
                <c:manualLayout>
                  <c:x val="-4.0080160320641279E-3"/>
                  <c:y val="0.241992950372110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373-4A78-BCC4-B140BE7B7D11}"/>
                </c:ext>
              </c:extLst>
            </c:dLbl>
            <c:dLbl>
              <c:idx val="10"/>
              <c:layout>
                <c:manualLayout>
                  <c:x val="-8.0160320641282558E-3"/>
                  <c:y val="0.209964471646390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373-4A78-BCC4-B140BE7B7D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08/09</c:v>
                </c:pt>
                <c:pt idx="1">
                  <c:v>09/10</c:v>
                </c:pt>
                <c:pt idx="2">
                  <c:v>10/11</c:v>
                </c:pt>
                <c:pt idx="3">
                  <c:v>11/12</c:v>
                </c:pt>
                <c:pt idx="4">
                  <c:v>12/13</c:v>
                </c:pt>
                <c:pt idx="5">
                  <c:v>13/14</c:v>
                </c:pt>
                <c:pt idx="6">
                  <c:v>14/15</c:v>
                </c:pt>
                <c:pt idx="7">
                  <c:v>15/16</c:v>
                </c:pt>
                <c:pt idx="8">
                  <c:v>16/17</c:v>
                </c:pt>
                <c:pt idx="9">
                  <c:v> 17/18</c:v>
                </c:pt>
                <c:pt idx="10">
                  <c:v>Estimated 18/19</c:v>
                </c:pt>
              </c:strCache>
            </c:strRef>
          </c:cat>
          <c:val>
            <c:numRef>
              <c:f>Sheet1!$C$2:$C$12</c:f>
              <c:numCache>
                <c:formatCode>_(* #,##0_);_(* \(#,##0\);_(* "-"_);_(@_)</c:formatCode>
                <c:ptCount val="11"/>
                <c:pt idx="0">
                  <c:v>2689946</c:v>
                </c:pt>
                <c:pt idx="1">
                  <c:v>2841524</c:v>
                </c:pt>
                <c:pt idx="2">
                  <c:v>3000060</c:v>
                </c:pt>
                <c:pt idx="3">
                  <c:v>3127477</c:v>
                </c:pt>
                <c:pt idx="4">
                  <c:v>3190027</c:v>
                </c:pt>
                <c:pt idx="5">
                  <c:v>3253939</c:v>
                </c:pt>
                <c:pt idx="6">
                  <c:v>3253939</c:v>
                </c:pt>
                <c:pt idx="7">
                  <c:v>3253939</c:v>
                </c:pt>
                <c:pt idx="8">
                  <c:v>3003939</c:v>
                </c:pt>
                <c:pt idx="9">
                  <c:v>3003939</c:v>
                </c:pt>
                <c:pt idx="10">
                  <c:v>3064164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373-4A78-BCC4-B140BE7B7D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4986159"/>
        <c:axId val="544992815"/>
      </c:barChart>
      <c:catAx>
        <c:axId val="5449861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992815"/>
        <c:crosses val="autoZero"/>
        <c:auto val="1"/>
        <c:lblAlgn val="ctr"/>
        <c:lblOffset val="100"/>
        <c:noMultiLvlLbl val="0"/>
      </c:catAx>
      <c:valAx>
        <c:axId val="54499281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crossAx val="5449861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tx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9EDBDB-D6DB-4C55-AD1C-5FC0E527B4C3}" type="datetimeFigureOut">
              <a:rPr lang="en-US" smtClean="0"/>
              <a:pPr/>
              <a:t>6/11/2018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42CD4-C589-4B8E-93AC-E90DAD0ED5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682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4CBCA0-EA19-474D-B34E-F59382794A3E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A04747-84ED-474F-8B18-C20E50997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597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21E0-4A0E-438F-8E5C-FEE20DD64FA0}" type="datetimeFigureOut">
              <a:rPr lang="en-US" smtClean="0"/>
              <a:pPr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1B735-6FC8-420C-A0A6-149A44834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21E0-4A0E-438F-8E5C-FEE20DD64FA0}" type="datetimeFigureOut">
              <a:rPr lang="en-US" smtClean="0"/>
              <a:pPr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1B735-6FC8-420C-A0A6-149A44834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21E0-4A0E-438F-8E5C-FEE20DD64FA0}" type="datetimeFigureOut">
              <a:rPr lang="en-US" smtClean="0"/>
              <a:pPr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1B735-6FC8-420C-A0A6-149A44834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21E0-4A0E-438F-8E5C-FEE20DD64FA0}" type="datetimeFigureOut">
              <a:rPr lang="en-US" smtClean="0"/>
              <a:pPr/>
              <a:t>6/11/2018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1B735-6FC8-420C-A0A6-149A44834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21E0-4A0E-438F-8E5C-FEE20DD64FA0}" type="datetimeFigureOut">
              <a:rPr lang="en-US" smtClean="0"/>
              <a:pPr/>
              <a:t>6/11/2018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1B735-6FC8-420C-A0A6-149A44834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21E0-4A0E-438F-8E5C-FEE20DD64FA0}" type="datetimeFigureOut">
              <a:rPr lang="en-US" smtClean="0"/>
              <a:pPr/>
              <a:t>6/11/2018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1B735-6FC8-420C-A0A6-149A44834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21E0-4A0E-438F-8E5C-FEE20DD64FA0}" type="datetimeFigureOut">
              <a:rPr lang="en-US" smtClean="0"/>
              <a:pPr/>
              <a:t>6/11/2018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1B735-6FC8-420C-A0A6-149A44834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21E0-4A0E-438F-8E5C-FEE20DD64FA0}" type="datetimeFigureOut">
              <a:rPr lang="en-US" smtClean="0"/>
              <a:pPr/>
              <a:t>6/11/2018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1B735-6FC8-420C-A0A6-149A44834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21E0-4A0E-438F-8E5C-FEE20DD64FA0}" type="datetimeFigureOut">
              <a:rPr lang="en-US" smtClean="0"/>
              <a:pPr/>
              <a:t>6/11/2018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1B735-6FC8-420C-A0A6-149A44834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21E0-4A0E-438F-8E5C-FEE20DD64FA0}" type="datetimeFigureOut">
              <a:rPr lang="en-US" smtClean="0"/>
              <a:pPr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1B735-6FC8-420C-A0A6-149A44834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21E0-4A0E-438F-8E5C-FEE20DD64FA0}" type="datetimeFigureOut">
              <a:rPr lang="en-US" smtClean="0"/>
              <a:pPr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1B735-6FC8-420C-A0A6-149A44834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8875">
              <a:srgbClr val="C0C0FF"/>
            </a:gs>
            <a:gs pos="97750">
              <a:srgbClr val="B3B3FF"/>
            </a:gs>
            <a:gs pos="95500">
              <a:srgbClr val="9999FF"/>
            </a:gs>
            <a:gs pos="91000">
              <a:srgbClr val="6666FF"/>
            </a:gs>
            <a:gs pos="82001">
              <a:srgbClr val="0000FF"/>
            </a:gs>
            <a:gs pos="100000">
              <a:srgbClr val="CCCC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621E0-4A0E-438F-8E5C-FEE20DD64FA0}" type="datetimeFigureOut">
              <a:rPr lang="en-US" smtClean="0"/>
              <a:pPr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1B735-6FC8-420C-A0A6-149A44834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7750">
              <a:srgbClr val="B3B3FF"/>
            </a:gs>
            <a:gs pos="95500">
              <a:srgbClr val="9999FF"/>
            </a:gs>
            <a:gs pos="91000">
              <a:srgbClr val="6666FF"/>
            </a:gs>
            <a:gs pos="82001">
              <a:srgbClr val="0000FF"/>
            </a:gs>
            <a:gs pos="100000">
              <a:srgbClr val="CCCC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33400" y="762000"/>
            <a:ext cx="7848600" cy="1569660"/>
          </a:xfrm>
          <a:prstGeom prst="rect">
            <a:avLst/>
          </a:prstGeom>
          <a:solidFill>
            <a:srgbClr val="CCECFF"/>
          </a:solidFill>
          <a:ln w="127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Bookman Old Style" pitchFamily="18" charset="0"/>
              </a:rPr>
              <a:t>West Valley Central School</a:t>
            </a:r>
            <a:br>
              <a:rPr lang="en-US" sz="3200" b="1" dirty="0" smtClean="0">
                <a:solidFill>
                  <a:schemeClr val="tx1"/>
                </a:solidFill>
                <a:latin typeface="Bookman Old Style" pitchFamily="18" charset="0"/>
              </a:rPr>
            </a:br>
            <a:r>
              <a:rPr lang="en-US" sz="3200" b="1" dirty="0" smtClean="0">
                <a:solidFill>
                  <a:schemeClr val="tx1"/>
                </a:solidFill>
                <a:latin typeface="Bookman Old Style" pitchFamily="18" charset="0"/>
              </a:rPr>
              <a:t>  Budget Re-Vote Hearing 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Bookman Old Style" pitchFamily="18" charset="0"/>
              </a:rPr>
              <a:t>June 11, 2018</a:t>
            </a:r>
            <a:endParaRPr lang="en-US" sz="3200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26626" name="Picture 2" descr="Image result for school budge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429000"/>
            <a:ext cx="3048000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 descr="Image result for school budg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422151"/>
            <a:ext cx="3057525" cy="1635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111568"/>
              </p:ext>
            </p:extLst>
          </p:nvPr>
        </p:nvGraphicFramePr>
        <p:xfrm>
          <a:off x="762000" y="1828800"/>
          <a:ext cx="7772398" cy="1828796"/>
        </p:xfrm>
        <a:graphic>
          <a:graphicData uri="http://schemas.openxmlformats.org/drawingml/2006/table">
            <a:tbl>
              <a:tblPr/>
              <a:tblGrid>
                <a:gridCol w="2112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5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50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5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50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413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2017-2018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2018-2019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$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Increase (Decrease)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%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Increase (Decrease)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55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       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9,096,196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       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9,184,125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87,929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.97%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55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Tax Levy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       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3,003,939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       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3,064,164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60,225                         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2.00%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55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Rate on True Value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               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19.73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               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20.13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 .40                        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2.00%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04800" y="3962400"/>
            <a:ext cx="861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Actual change in true value tax rate from 2016-2017 ($20.69 per thousand of assessed value) to 2017-2018 ($19.73 per thousand of assessed value) was -$.96 or -4.6%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457200"/>
            <a:ext cx="6324600" cy="1143000"/>
          </a:xfrm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latin typeface="Baskerville Old Face" pitchFamily="18" charset="0"/>
              </a:rPr>
              <a:t>Overview of Budget </a:t>
            </a: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  <p:pic>
        <p:nvPicPr>
          <p:cNvPr id="27652" name="Picture 4" descr="Image result for animated students 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4724400"/>
            <a:ext cx="1828800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457200"/>
            <a:ext cx="6248400" cy="1143000"/>
          </a:xfrm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latin typeface="Baskerville Old Face" pitchFamily="18" charset="0"/>
              </a:rPr>
              <a:t>Summary of Revenues</a:t>
            </a: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45482"/>
              </p:ext>
            </p:extLst>
          </p:nvPr>
        </p:nvGraphicFramePr>
        <p:xfrm>
          <a:off x="609600" y="1828798"/>
          <a:ext cx="8077199" cy="3086158"/>
        </p:xfrm>
        <a:graphic>
          <a:graphicData uri="http://schemas.openxmlformats.org/drawingml/2006/table">
            <a:tbl>
              <a:tblPr/>
              <a:tblGrid>
                <a:gridCol w="3200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55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55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55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22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Summary of Revenues &amp; Other Sources of Funding</a:t>
                      </a: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3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8947" marR="8947" marT="89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2017-2018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2018-2019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Inc (Dec)</a:t>
                      </a:r>
                    </a:p>
                  </a:txBody>
                  <a:tcPr marL="8947" marR="8947" marT="89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793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8947" marR="8947" marT="89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Budget</a:t>
                      </a:r>
                    </a:p>
                  </a:txBody>
                  <a:tcPr marL="8947" marR="8947" marT="89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Proposed Budget</a:t>
                      </a:r>
                    </a:p>
                  </a:txBody>
                  <a:tcPr marL="8947" marR="8947" marT="89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Over Prior Year</a:t>
                      </a:r>
                    </a:p>
                  </a:txBody>
                  <a:tcPr marL="8947" marR="8947" marT="89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State Aid</a:t>
                      </a: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$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5,061,491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$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5,146,150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$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 84,659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PILOT(Payments in Lieu of Tax)</a:t>
                      </a: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326,158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    327,541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1,383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7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Other Revenue</a:t>
                      </a: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18,900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38,900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               20,000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81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Estimated Tax Levy &amp; STAR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Reimbursement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3,003,939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3,064,164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    60,225       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7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TOTAL REVENUE</a:t>
                      </a: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$        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 8,410,488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$         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 8,576,755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$             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166,267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7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Interfund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Transfer of Debt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Service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 50,000       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50,000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            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7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Appropriated Fund Balance</a:t>
                      </a: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602,559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526,500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(-76,059)            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7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Appropriated Retirement Reserve</a:t>
                      </a: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     33,149 </a:t>
                      </a: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30,870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 (-2,279)         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793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TOTAL REVENUE &amp; OTHER SOURCES</a:t>
                      </a: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$      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   9,096,196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$        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 9,184,125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$             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  87,929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26626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688" y="5334000"/>
            <a:ext cx="2359025" cy="140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6781800" cy="1143000"/>
          </a:xfrm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</a:rPr>
              <a:t>Budget Summary</a:t>
            </a:r>
            <a:br>
              <a:rPr lang="en-US" sz="4000" b="1" dirty="0" smtClean="0">
                <a:latin typeface="Times New Roman" pitchFamily="18" charset="0"/>
              </a:rPr>
            </a:b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8010941"/>
              </p:ext>
            </p:extLst>
          </p:nvPr>
        </p:nvGraphicFramePr>
        <p:xfrm>
          <a:off x="1295401" y="1828800"/>
          <a:ext cx="6477000" cy="35813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47927">
                  <a:extLst>
                    <a:ext uri="{9D8B030D-6E8A-4147-A177-3AD203B41FA5}">
                      <a16:colId xmlns:a16="http://schemas.microsoft.com/office/drawing/2014/main" val="2424774127"/>
                    </a:ext>
                  </a:extLst>
                </a:gridCol>
                <a:gridCol w="1318183">
                  <a:extLst>
                    <a:ext uri="{9D8B030D-6E8A-4147-A177-3AD203B41FA5}">
                      <a16:colId xmlns:a16="http://schemas.microsoft.com/office/drawing/2014/main" val="4260862132"/>
                    </a:ext>
                  </a:extLst>
                </a:gridCol>
                <a:gridCol w="1204267">
                  <a:extLst>
                    <a:ext uri="{9D8B030D-6E8A-4147-A177-3AD203B41FA5}">
                      <a16:colId xmlns:a16="http://schemas.microsoft.com/office/drawing/2014/main" val="2875038234"/>
                    </a:ext>
                  </a:extLst>
                </a:gridCol>
                <a:gridCol w="1106623">
                  <a:extLst>
                    <a:ext uri="{9D8B030D-6E8A-4147-A177-3AD203B41FA5}">
                      <a16:colId xmlns:a16="http://schemas.microsoft.com/office/drawing/2014/main" val="1936752449"/>
                    </a:ext>
                  </a:extLst>
                </a:gridCol>
              </a:tblGrid>
              <a:tr h="36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Description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2017-2018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2018-2019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err="1">
                          <a:effectLst/>
                        </a:rPr>
                        <a:t>Inc</a:t>
                      </a:r>
                      <a:r>
                        <a:rPr lang="en-US" sz="1400" b="1" u="none" strike="noStrike" dirty="0">
                          <a:effectLst/>
                        </a:rPr>
                        <a:t> (Dec)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7579629"/>
                  </a:ext>
                </a:extLst>
              </a:tr>
              <a:tr h="35326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233696"/>
                  </a:ext>
                </a:extLst>
              </a:tr>
              <a:tr h="35326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General Support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1,559,917.00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1,551,957.00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(7,960.00)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191270"/>
                  </a:ext>
                </a:extLst>
              </a:tr>
              <a:tr h="35326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Instructional Support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4,019,895.00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4,115,885.00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95,990.00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05091"/>
                  </a:ext>
                </a:extLst>
              </a:tr>
              <a:tr h="35326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Transportation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       510,163.00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500,868.00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(9,295.00)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232530"/>
                  </a:ext>
                </a:extLst>
              </a:tr>
              <a:tr h="35326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Employee Benefits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   2,334,948.00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2,344,425.00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      9,477.00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102546"/>
                  </a:ext>
                </a:extLst>
              </a:tr>
              <a:tr h="35326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Debt Service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       638,273.00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    652,990.00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14,717.00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23399"/>
                  </a:ext>
                </a:extLst>
              </a:tr>
              <a:tr h="36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 smtClean="0">
                          <a:effectLst/>
                        </a:rPr>
                        <a:t>Interfund</a:t>
                      </a:r>
                      <a:r>
                        <a:rPr lang="en-US" sz="1400" u="none" strike="noStrike" dirty="0" smtClean="0">
                          <a:effectLst/>
                        </a:rPr>
                        <a:t> </a:t>
                      </a:r>
                      <a:r>
                        <a:rPr lang="en-US" sz="1400" u="none" strike="noStrike" dirty="0">
                          <a:effectLst/>
                        </a:rPr>
                        <a:t>Transfers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         33,000.00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      18,000.00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  (15,000.00)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6207872"/>
                  </a:ext>
                </a:extLst>
              </a:tr>
              <a:tr h="36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218972"/>
                  </a:ext>
                </a:extLst>
              </a:tr>
              <a:tr h="36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Total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      9,096,196.00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   9,184,125.00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       87,929.00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6780823"/>
                  </a:ext>
                </a:extLst>
              </a:tr>
            </a:tbl>
          </a:graphicData>
        </a:graphic>
      </p:graphicFrame>
      <p:pic>
        <p:nvPicPr>
          <p:cNvPr id="1026" name="Picture 2" descr="Image result for budg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49" y="5638800"/>
            <a:ext cx="2857500" cy="113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57200"/>
            <a:ext cx="6705600" cy="1143000"/>
          </a:xfrm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> </a:t>
            </a:r>
            <a:r>
              <a:rPr lang="en-US" sz="4000" b="1" dirty="0" smtClean="0">
                <a:latin typeface="Baskerville Old Face" pitchFamily="18" charset="0"/>
              </a:rPr>
              <a:t>Budget Components</a:t>
            </a: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2471207"/>
              </p:ext>
            </p:extLst>
          </p:nvPr>
        </p:nvGraphicFramePr>
        <p:xfrm>
          <a:off x="927100" y="2362200"/>
          <a:ext cx="7289800" cy="3308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647872"/>
              </p:ext>
            </p:extLst>
          </p:nvPr>
        </p:nvGraphicFramePr>
        <p:xfrm>
          <a:off x="228600" y="914400"/>
          <a:ext cx="8686800" cy="57150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52462">
                  <a:extLst>
                    <a:ext uri="{9D8B030D-6E8A-4147-A177-3AD203B41FA5}">
                      <a16:colId xmlns:a16="http://schemas.microsoft.com/office/drawing/2014/main" val="3906837909"/>
                    </a:ext>
                  </a:extLst>
                </a:gridCol>
                <a:gridCol w="1343738">
                  <a:extLst>
                    <a:ext uri="{9D8B030D-6E8A-4147-A177-3AD203B41FA5}">
                      <a16:colId xmlns:a16="http://schemas.microsoft.com/office/drawing/2014/main" val="3449043219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4141501296"/>
                    </a:ext>
                  </a:extLst>
                </a:gridCol>
              </a:tblGrid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Prior Year Tax Levy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            3,003,939.00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445545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Multiplied by Tax Base Growth Factor (determined by NYSORPS)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     1.0093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27,936.63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2287800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Prior Year Tax Levy Adjusted for Tax Base Growth Factor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              3,031,875.63 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4981379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Add: 2017-2018 Year Budgeted PILOT Payments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               326,153.00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985840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Subtract: 2017-2018 Capital Tax Levy from Prior School Year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                                -  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325366"/>
                  </a:ext>
                </a:extLst>
              </a:tr>
              <a:tr h="27923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Subtract: Tort Action Exclusion Taken in Prior Year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              -  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526843"/>
                  </a:ext>
                </a:extLst>
              </a:tr>
              <a:tr h="27923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Prior Year Tax Levy Adjusted for Tax Base Growth Factor, PILOTS, Capital, and Tort Actions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</a:t>
                      </a:r>
                      <a:r>
                        <a:rPr lang="en-US" sz="1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3,358,028.63 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238802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Multiplied by Allowable Tax Levy Growth Factor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     1.0200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064008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Prior Year Tax Levy Adjusted for Tax Base and Levy Growth Factors, PILOTS, Capital, and Tort Actions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              3,425,189.21 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67,160.57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719075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Less: 2018-2019 Year Budgeted PILOT Payments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              (327,541.00)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B w="12700" cmpd="sng">
                      <a:noFill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064429"/>
                  </a:ext>
                </a:extLst>
              </a:tr>
              <a:tr h="27923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Add: Carryover from  Prior School Year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45,841.00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L w="12700" cmpd="sng">
                      <a:noFill/>
                    </a:lnL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320996"/>
                  </a:ext>
                </a:extLst>
              </a:tr>
              <a:tr h="27923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Equals Tax Levy Limit Before Exclusions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              3,143,489.21 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9883567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Add: Court orders/judgements for tort actions &gt; 5% of prior year tax levy FYE 6/30/17 - n/a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                                -  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049918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Add: Increases for Capital Tax Levy FYE 6/30/19 (See breakdown below) -n/a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                                -  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373302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Add: Increases in ERS  over 2% of prior year contribution-n/a in 18/19 - Contribution stayed the same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                                -  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317291"/>
                  </a:ext>
                </a:extLst>
              </a:tr>
              <a:tr h="27923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Add: Increases in TRS over 2% of prior year contribution-n/a in 18/19 Contribution decreased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              -  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232878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Equals Tax Levy Limit  with Exclusions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              3,143,489.21 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858006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14174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Tax Levy Limit Increase Over the Prior Year % Before Exclusions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4.65%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605883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Tax Levy Limit Increase Over the Prior Year % After Exclusions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4.65%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508717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Proposed Estimated Tax Levy Increase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2.00%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90451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438400" y="228600"/>
            <a:ext cx="3886200" cy="523220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askerville Old Face" panose="02020602080505020303" pitchFamily="18" charset="0"/>
              </a:rPr>
              <a:t>Tax Levy Limit</a:t>
            </a:r>
            <a:endParaRPr lang="en-US" sz="2800" dirty="0">
              <a:latin typeface="Baskerville Old Face" panose="020206020805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381000"/>
            <a:ext cx="6705600" cy="1143000"/>
          </a:xfrm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askerville Old Face" pitchFamily="18" charset="0"/>
              </a:rPr>
              <a:t> </a:t>
            </a:r>
            <a:r>
              <a:rPr lang="en-US" sz="4000" b="1" dirty="0" smtClean="0">
                <a:latin typeface="Baskerville Old Face" pitchFamily="18" charset="0"/>
              </a:rPr>
              <a:t>History of Budget and </a:t>
            </a:r>
            <a:br>
              <a:rPr lang="en-US" sz="4000" b="1" dirty="0" smtClean="0">
                <a:latin typeface="Baskerville Old Face" pitchFamily="18" charset="0"/>
              </a:rPr>
            </a:br>
            <a:r>
              <a:rPr lang="en-US" sz="4000" b="1" dirty="0" smtClean="0">
                <a:latin typeface="Baskerville Old Face" pitchFamily="18" charset="0"/>
              </a:rPr>
              <a:t>Tax Levy Increases</a:t>
            </a: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901487"/>
              </p:ext>
            </p:extLst>
          </p:nvPr>
        </p:nvGraphicFramePr>
        <p:xfrm>
          <a:off x="533399" y="2133599"/>
          <a:ext cx="8229600" cy="16369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9254">
                  <a:extLst>
                    <a:ext uri="{9D8B030D-6E8A-4147-A177-3AD203B41FA5}">
                      <a16:colId xmlns:a16="http://schemas.microsoft.com/office/drawing/2014/main" val="878753863"/>
                    </a:ext>
                  </a:extLst>
                </a:gridCol>
                <a:gridCol w="874109">
                  <a:extLst>
                    <a:ext uri="{9D8B030D-6E8A-4147-A177-3AD203B41FA5}">
                      <a16:colId xmlns:a16="http://schemas.microsoft.com/office/drawing/2014/main" val="2751508474"/>
                    </a:ext>
                  </a:extLst>
                </a:gridCol>
                <a:gridCol w="902737">
                  <a:extLst>
                    <a:ext uri="{9D8B030D-6E8A-4147-A177-3AD203B41FA5}">
                      <a16:colId xmlns:a16="http://schemas.microsoft.com/office/drawing/2014/main" val="2028838359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90119413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362225648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1372218620"/>
                    </a:ext>
                  </a:extLst>
                </a:gridCol>
                <a:gridCol w="838201">
                  <a:extLst>
                    <a:ext uri="{9D8B030D-6E8A-4147-A177-3AD203B41FA5}">
                      <a16:colId xmlns:a16="http://schemas.microsoft.com/office/drawing/2014/main" val="2249896642"/>
                    </a:ext>
                  </a:extLst>
                </a:gridCol>
                <a:gridCol w="1219199">
                  <a:extLst>
                    <a:ext uri="{9D8B030D-6E8A-4147-A177-3AD203B41FA5}">
                      <a16:colId xmlns:a16="http://schemas.microsoft.com/office/drawing/2014/main" val="760634097"/>
                    </a:ext>
                  </a:extLst>
                </a:gridCol>
              </a:tblGrid>
              <a:tr h="491595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Year</a:t>
                      </a:r>
                      <a:endParaRPr lang="en-US" b="1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Baskerville Old Face" panose="02020602080505020303" pitchFamily="18" charset="0"/>
                        </a:rPr>
                        <a:t>12/13</a:t>
                      </a:r>
                      <a:endParaRPr lang="en-US" b="1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Baskerville Old Face" panose="02020602080505020303" pitchFamily="18" charset="0"/>
                        </a:rPr>
                        <a:t>13/14</a:t>
                      </a:r>
                      <a:endParaRPr lang="en-US" b="1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Baskerville Old Face" panose="02020602080505020303" pitchFamily="18" charset="0"/>
                        </a:rPr>
                        <a:t>14/15</a:t>
                      </a:r>
                      <a:endParaRPr lang="en-US" b="1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Baskerville Old Face" panose="02020602080505020303" pitchFamily="18" charset="0"/>
                        </a:rPr>
                        <a:t>15/16</a:t>
                      </a:r>
                      <a:endParaRPr lang="en-US" b="1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Baskerville Old Face" panose="02020602080505020303" pitchFamily="18" charset="0"/>
                        </a:rPr>
                        <a:t>16/17</a:t>
                      </a:r>
                      <a:endParaRPr lang="en-US" b="1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Baskerville Old Face" panose="02020602080505020303" pitchFamily="18" charset="0"/>
                        </a:rPr>
                        <a:t>17/18</a:t>
                      </a:r>
                      <a:endParaRPr lang="en-US" b="1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Baskerville Old Face" panose="02020602080505020303" pitchFamily="18" charset="0"/>
                        </a:rPr>
                        <a:t>Proposed</a:t>
                      </a:r>
                    </a:p>
                    <a:p>
                      <a:pPr algn="ctr"/>
                      <a:r>
                        <a:rPr lang="en-US" b="1" dirty="0" smtClean="0">
                          <a:latin typeface="Baskerville Old Face" panose="02020602080505020303" pitchFamily="18" charset="0"/>
                        </a:rPr>
                        <a:t>18/19</a:t>
                      </a:r>
                      <a:endParaRPr lang="en-US" b="1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236512"/>
                  </a:ext>
                </a:extLst>
              </a:tr>
              <a:tr h="498423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Baskerville Old Face" panose="02020602080505020303" pitchFamily="18" charset="0"/>
                        </a:rPr>
                        <a:t>Budget</a:t>
                      </a:r>
                      <a:endParaRPr lang="en-US" b="1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0.00%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3.15%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-.8%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1.78%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.26%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2.23%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.97%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28154"/>
                  </a:ext>
                </a:extLst>
              </a:tr>
              <a:tr h="498423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Baskerville Old Face" panose="02020602080505020303" pitchFamily="18" charset="0"/>
                        </a:rPr>
                        <a:t>Tax Levy</a:t>
                      </a:r>
                      <a:endParaRPr lang="en-US" b="1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2.00%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2.00%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0.00%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0.00%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-7.68%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0.00%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2.00%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562528"/>
                  </a:ext>
                </a:extLst>
              </a:tr>
            </a:tbl>
          </a:graphicData>
        </a:graphic>
      </p:graphicFrame>
      <p:pic>
        <p:nvPicPr>
          <p:cNvPr id="22658" name="Picture 130" descr="See the source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7" y="4419600"/>
            <a:ext cx="8607424" cy="160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010400" cy="990600"/>
          </a:xfrm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</a:rPr>
              <a:t>History of State Aid &amp; Tax Levy</a:t>
            </a:r>
            <a:br>
              <a:rPr lang="en-US" sz="4000" b="1" dirty="0" smtClean="0">
                <a:latin typeface="Times New Roman" pitchFamily="18" charset="0"/>
              </a:rPr>
            </a:br>
            <a:r>
              <a:rPr lang="en-US" sz="4000" b="1" dirty="0" smtClean="0">
                <a:latin typeface="Baskerville Old Face" pitchFamily="18" charset="0"/>
              </a:rPr>
              <a:t/>
            </a:r>
            <a:br>
              <a:rPr lang="en-US" sz="4000" b="1" dirty="0" smtClean="0">
                <a:latin typeface="Baskerville Old Face" pitchFamily="18" charset="0"/>
              </a:rPr>
            </a:br>
            <a:endParaRPr lang="en-US" sz="4000" b="1" dirty="0" smtClean="0">
              <a:latin typeface="Baskerville Old Face" pitchFamily="18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5189532"/>
              </p:ext>
            </p:extLst>
          </p:nvPr>
        </p:nvGraphicFramePr>
        <p:xfrm>
          <a:off x="304800" y="1295400"/>
          <a:ext cx="85344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6705600" cy="685800"/>
          </a:xfrm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</a:rPr>
              <a:t>Estimated Tax Bill</a:t>
            </a:r>
            <a:r>
              <a:rPr lang="en-US" sz="4000" b="1" dirty="0" smtClean="0">
                <a:latin typeface="Baskerville Old Face" pitchFamily="18" charset="0"/>
              </a:rPr>
              <a:t/>
            </a:r>
            <a:br>
              <a:rPr lang="en-US" sz="4000" b="1" dirty="0" smtClean="0">
                <a:latin typeface="Baskerville Old Face" pitchFamily="18" charset="0"/>
              </a:rPr>
            </a:br>
            <a:endParaRPr lang="en-US" sz="4000" b="1" dirty="0" smtClean="0">
              <a:latin typeface="Baskerville Old Face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851617"/>
              </p:ext>
            </p:extLst>
          </p:nvPr>
        </p:nvGraphicFramePr>
        <p:xfrm>
          <a:off x="304800" y="1219195"/>
          <a:ext cx="8610601" cy="55626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46181">
                  <a:extLst>
                    <a:ext uri="{9D8B030D-6E8A-4147-A177-3AD203B41FA5}">
                      <a16:colId xmlns:a16="http://schemas.microsoft.com/office/drawing/2014/main" val="352354401"/>
                    </a:ext>
                  </a:extLst>
                </a:gridCol>
                <a:gridCol w="1655885">
                  <a:extLst>
                    <a:ext uri="{9D8B030D-6E8A-4147-A177-3AD203B41FA5}">
                      <a16:colId xmlns:a16="http://schemas.microsoft.com/office/drawing/2014/main" val="4210341095"/>
                    </a:ext>
                  </a:extLst>
                </a:gridCol>
                <a:gridCol w="1876670">
                  <a:extLst>
                    <a:ext uri="{9D8B030D-6E8A-4147-A177-3AD203B41FA5}">
                      <a16:colId xmlns:a16="http://schemas.microsoft.com/office/drawing/2014/main" val="3024746426"/>
                    </a:ext>
                  </a:extLst>
                </a:gridCol>
                <a:gridCol w="1931865">
                  <a:extLst>
                    <a:ext uri="{9D8B030D-6E8A-4147-A177-3AD203B41FA5}">
                      <a16:colId xmlns:a16="http://schemas.microsoft.com/office/drawing/2014/main" val="3961999460"/>
                    </a:ext>
                  </a:extLst>
                </a:gridCol>
              </a:tblGrid>
              <a:tr h="309034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Estimate of School Tax  for Primary Residential Property</a:t>
                      </a:r>
                      <a:endParaRPr lang="en-US" sz="1500" b="1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751024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7625790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Tax Bill Last Year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Tax Bill This Year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Increase/Decrease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534637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Full Value of Property $50,000</a:t>
                      </a:r>
                      <a:endParaRPr lang="en-US" sz="1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3841069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With Enhanced STAR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$0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$0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$0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2288225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With Basic STAR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$395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$403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$8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9000621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Without STAR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$987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$1,007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$20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53195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40833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Full Value of Property $70,000</a:t>
                      </a:r>
                      <a:endParaRPr lang="en-US" sz="1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238371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With Enhanced STAR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$89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$64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($25)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1135399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With Basic STAR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$789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$805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$16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363961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Without STAR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$1,381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$1,409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$28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360822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856882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Full Value of Property $100,000</a:t>
                      </a:r>
                      <a:endParaRPr lang="en-US" sz="1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1289737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With Enhanced STAR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$655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$668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$13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962285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With Basic STAR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$1,381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$1,409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$28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0796698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Without STAR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$1,973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$2,013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$40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507678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0945399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Full Value of Property $150,000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270689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With Enhanced STAR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$1,642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$1,675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$33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7839638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With Basic STAR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$2,368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$2,416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$48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908375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Without STAR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$2,960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$3,020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$60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465813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860635"/>
                  </a:ext>
                </a:extLst>
              </a:tr>
              <a:tr h="218585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**Estimated tax increases are based on 2017 equalization rates and assessed values. The final tax rates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087301"/>
                  </a:ext>
                </a:extLst>
              </a:tr>
              <a:tr h="226122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will be established when the Board of Education adopts the tax warrant in August 2018.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668023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114800"/>
          </a:xfrm>
        </p:spPr>
        <p:txBody>
          <a:bodyPr>
            <a:normAutofit/>
          </a:bodyPr>
          <a:lstStyle/>
          <a:p>
            <a:pPr marL="609600" indent="-609600">
              <a:buNone/>
              <a:defRPr/>
            </a:pPr>
            <a:r>
              <a:rPr lang="en-US" sz="1600" b="1" dirty="0" smtClean="0">
                <a:solidFill>
                  <a:schemeClr val="bg1"/>
                </a:solidFill>
                <a:latin typeface="Arial" charset="0"/>
              </a:rPr>
              <a:t>Includes two components:</a:t>
            </a:r>
          </a:p>
          <a:p>
            <a:pPr marL="990600" lvl="1" indent="-533400">
              <a:defRPr/>
            </a:pPr>
            <a:r>
              <a:rPr lang="en-US" sz="1600" b="1" dirty="0" smtClean="0">
                <a:solidFill>
                  <a:schemeClr val="bg1"/>
                </a:solidFill>
                <a:latin typeface="Arial" charset="0"/>
              </a:rPr>
              <a:t>$30,000 – Basic Exemption</a:t>
            </a:r>
          </a:p>
          <a:p>
            <a:pPr marL="990600" lvl="1" indent="-533400">
              <a:defRPr/>
            </a:pPr>
            <a:r>
              <a:rPr lang="en-US" sz="1600" b="1" dirty="0" smtClean="0">
                <a:solidFill>
                  <a:schemeClr val="bg1"/>
                </a:solidFill>
                <a:latin typeface="Arial" charset="0"/>
              </a:rPr>
              <a:t>$66,800 – Enhanced Exemption</a:t>
            </a:r>
          </a:p>
          <a:p>
            <a:pPr marL="533400" indent="-533400">
              <a:buNone/>
              <a:defRPr/>
            </a:pPr>
            <a:r>
              <a:rPr lang="en-US" sz="1500" dirty="0" smtClean="0">
                <a:solidFill>
                  <a:schemeClr val="bg1"/>
                </a:solidFill>
                <a:latin typeface="Arial" charset="0"/>
              </a:rPr>
              <a:t>           Exemptions are adjusted for equalization rates and a sales price differential factor developed by the NYS Office of Real Property</a:t>
            </a:r>
          </a:p>
          <a:p>
            <a:pPr marL="990600" lvl="1" indent="-533400">
              <a:buNone/>
              <a:defRPr/>
            </a:pPr>
            <a:endParaRPr lang="en-US" sz="1500" dirty="0" smtClean="0">
              <a:solidFill>
                <a:schemeClr val="bg1"/>
              </a:solidFill>
              <a:latin typeface="Arial" charset="0"/>
            </a:endParaRPr>
          </a:p>
          <a:p>
            <a:pPr marL="533400" indent="-533400">
              <a:buNone/>
              <a:defRPr/>
            </a:pPr>
            <a:r>
              <a:rPr lang="en-US" sz="1500" dirty="0" smtClean="0">
                <a:solidFill>
                  <a:schemeClr val="bg1"/>
                </a:solidFill>
                <a:latin typeface="Arial" charset="0"/>
              </a:rPr>
              <a:t>	The maximum STAR savings cannot exceed more than 2% of the prior year savings-Simply stated the STAR savings cannot grow by more than 2%.  </a:t>
            </a:r>
          </a:p>
          <a:p>
            <a:pPr marL="990600" lvl="1" indent="-533400">
              <a:defRPr/>
            </a:pPr>
            <a:endParaRPr lang="en-US" sz="1600" dirty="0" smtClean="0">
              <a:solidFill>
                <a:schemeClr val="bg1"/>
              </a:solidFill>
              <a:latin typeface="Arial" charset="0"/>
            </a:endParaRPr>
          </a:p>
          <a:p>
            <a:pPr>
              <a:buNone/>
              <a:defRPr/>
            </a:pPr>
            <a:r>
              <a:rPr lang="en-US" sz="1600" b="1" dirty="0" smtClean="0">
                <a:solidFill>
                  <a:schemeClr val="bg1"/>
                </a:solidFill>
                <a:latin typeface="Arial" charset="0"/>
              </a:rPr>
              <a:t>Who is eligible?</a:t>
            </a:r>
          </a:p>
          <a:p>
            <a:pPr lvl="1">
              <a:defRPr/>
            </a:pPr>
            <a:r>
              <a:rPr lang="en-US" sz="1500" dirty="0" smtClean="0">
                <a:solidFill>
                  <a:schemeClr val="bg1"/>
                </a:solidFill>
                <a:latin typeface="Arial" charset="0"/>
              </a:rPr>
              <a:t>Primary residences qualify for the Basic Exemption if the combined income of the owners is less than $500,000 </a:t>
            </a:r>
          </a:p>
          <a:p>
            <a:pPr>
              <a:buFont typeface="Wingdings" pitchFamily="2" charset="2"/>
              <a:buChar char="v"/>
              <a:defRPr/>
            </a:pPr>
            <a:endParaRPr lang="en-US" sz="1500" dirty="0" smtClean="0">
              <a:solidFill>
                <a:schemeClr val="bg1"/>
              </a:solidFill>
              <a:latin typeface="Arial" charset="0"/>
            </a:endParaRPr>
          </a:p>
          <a:p>
            <a:pPr lvl="1">
              <a:defRPr/>
            </a:pPr>
            <a:r>
              <a:rPr lang="en-US" sz="1500" dirty="0" smtClean="0">
                <a:solidFill>
                  <a:schemeClr val="bg1"/>
                </a:solidFill>
                <a:latin typeface="Arial" charset="0"/>
              </a:rPr>
              <a:t>Homeowner’s of primary residences with at least one person 65 years of age or older with a household income of less than $86,000 qualify for the Enhanced Exemption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6705600" cy="1143000"/>
          </a:xfrm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</a:rPr>
              <a:t>STAR</a:t>
            </a:r>
            <a:br>
              <a:rPr lang="en-US" sz="4000" b="1" dirty="0" smtClean="0">
                <a:latin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</a:rPr>
              <a:t>(School Tax Property Relief)</a:t>
            </a:r>
            <a:r>
              <a:rPr lang="en-US" sz="4000" b="1" dirty="0" smtClean="0">
                <a:latin typeface="Baskerville Old Face" pitchFamily="18" charset="0"/>
              </a:rPr>
              <a:t/>
            </a:r>
            <a:br>
              <a:rPr lang="en-US" sz="4000" b="1" dirty="0" smtClean="0">
                <a:latin typeface="Baskerville Old Face" pitchFamily="18" charset="0"/>
              </a:rPr>
            </a:br>
            <a:endParaRPr lang="en-US" sz="4000" b="1" dirty="0" smtClean="0">
              <a:latin typeface="Baskerville Old Fac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5486400"/>
            <a:ext cx="80873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If your home was purchased after August 1, 2015 you will receive a STAR credit  in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the form of a check as opposed to a reduction in your taxes.  Registration with the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NYS Department of Taxation and Finance is necessary.  Online registration can be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found at</a:t>
            </a:r>
            <a:r>
              <a:rPr lang="en-US" b="1" dirty="0">
                <a:solidFill>
                  <a:schemeClr val="bg1"/>
                </a:solidFill>
              </a:rPr>
              <a:t>: https://www.tax.ny.gov/pit/property/star/default.htm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010400" cy="1143000"/>
          </a:xfrm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</a:rPr>
              <a:t>Property Tax Relief Credit</a:t>
            </a:r>
            <a:br>
              <a:rPr lang="en-US" sz="4000" b="1" dirty="0" smtClean="0">
                <a:latin typeface="Times New Roman" pitchFamily="18" charset="0"/>
              </a:rPr>
            </a:b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3843" y="1752600"/>
            <a:ext cx="8839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To be eligible for the credit you must: 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en-US" sz="3200" dirty="0" smtClean="0">
                <a:solidFill>
                  <a:schemeClr val="bg1"/>
                </a:solidFill>
              </a:rPr>
              <a:t>receive either the Basic or Enhanced STAR exemption or credit  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en-US" sz="3200" dirty="0" smtClean="0">
                <a:solidFill>
                  <a:schemeClr val="bg1"/>
                </a:solidFill>
              </a:rPr>
              <a:t>live in a school district that is complying with the tax cap 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en-US" sz="3200" dirty="0" smtClean="0">
                <a:solidFill>
                  <a:schemeClr val="bg1"/>
                </a:solidFill>
              </a:rPr>
              <a:t>have an income of $275,000 or less 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en-US" sz="3200" dirty="0" smtClean="0">
                <a:solidFill>
                  <a:schemeClr val="bg1"/>
                </a:solidFill>
              </a:rPr>
              <a:t>have paid school property taxes in 2017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419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3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</a:rPr>
              <a:t/>
            </a:r>
            <a:br>
              <a:rPr lang="en-US" b="1" dirty="0">
                <a:latin typeface="Times New Roman" pitchFamily="18" charset="0"/>
              </a:rPr>
            </a:b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3516702"/>
              </p:ext>
            </p:extLst>
          </p:nvPr>
        </p:nvGraphicFramePr>
        <p:xfrm>
          <a:off x="200801" y="1287467"/>
          <a:ext cx="8794469" cy="320548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2445799">
                  <a:extLst>
                    <a:ext uri="{9D8B030D-6E8A-4147-A177-3AD203B41FA5}">
                      <a16:colId xmlns:a16="http://schemas.microsoft.com/office/drawing/2014/main" val="4244003006"/>
                    </a:ext>
                  </a:extLst>
                </a:gridCol>
                <a:gridCol w="3174335">
                  <a:extLst>
                    <a:ext uri="{9D8B030D-6E8A-4147-A177-3AD203B41FA5}">
                      <a16:colId xmlns:a16="http://schemas.microsoft.com/office/drawing/2014/main" val="2764787208"/>
                    </a:ext>
                  </a:extLst>
                </a:gridCol>
                <a:gridCol w="3174335">
                  <a:extLst>
                    <a:ext uri="{9D8B030D-6E8A-4147-A177-3AD203B41FA5}">
                      <a16:colId xmlns:a16="http://schemas.microsoft.com/office/drawing/2014/main" val="1089665520"/>
                    </a:ext>
                  </a:extLst>
                </a:gridCol>
              </a:tblGrid>
              <a:tr h="617533"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Income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2018 Percentage of your BASIC STAR savings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2018 Percentage of your BASIC STAR savings</a:t>
                      </a:r>
                    </a:p>
                    <a:p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297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$75,000 or less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smtClean="0">
                          <a:solidFill>
                            <a:schemeClr val="tx1"/>
                          </a:solidFill>
                        </a:rPr>
                        <a:t>60%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85%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7190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between $75,000 and $150,000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42.5%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60%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5388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between $150,000 and $200,000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smtClean="0">
                          <a:solidFill>
                            <a:schemeClr val="tx1"/>
                          </a:solidFill>
                        </a:rPr>
                        <a:t>25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35%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4245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Between $200,000 and $275,000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7.5%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10%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0020857"/>
                  </a:ext>
                </a:extLst>
              </a:tr>
            </a:tbl>
          </a:graphicData>
        </a:graphic>
      </p:graphicFrame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43423" y="228600"/>
            <a:ext cx="8703448" cy="762000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9600" b="1" dirty="0" smtClean="0">
                <a:latin typeface="Times New Roman" pitchFamily="18" charset="0"/>
              </a:rPr>
              <a:t>Property Tax Relief Credit</a:t>
            </a:r>
            <a:r>
              <a:rPr lang="en-US" sz="4000" b="1" dirty="0" smtClean="0">
                <a:latin typeface="Times New Roman" pitchFamily="18" charset="0"/>
              </a:rPr>
              <a:t/>
            </a:r>
            <a:br>
              <a:rPr lang="en-US" sz="4000" b="1" dirty="0" smtClean="0">
                <a:latin typeface="Times New Roman" pitchFamily="18" charset="0"/>
              </a:rPr>
            </a:br>
            <a:r>
              <a:rPr lang="en-US" sz="4000" b="1" dirty="0" smtClean="0">
                <a:latin typeface="Baskerville Old Face" pitchFamily="18" charset="0"/>
              </a:rPr>
              <a:t/>
            </a:r>
            <a:br>
              <a:rPr lang="en-US" sz="4000" b="1" dirty="0" smtClean="0">
                <a:latin typeface="Baskerville Old Face" pitchFamily="18" charset="0"/>
              </a:rPr>
            </a:br>
            <a:endParaRPr lang="en-US" sz="4000" b="1" dirty="0" smtClean="0">
              <a:latin typeface="Baskerville Old Face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7129" y="918135"/>
            <a:ext cx="1300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Basic Credit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7129" y="4507804"/>
            <a:ext cx="17285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Enhanced Credit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7129" y="4862279"/>
            <a:ext cx="85658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If your receiving the Enhanced STAR exemption or credit your income doesn’t impact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the amount of your property tax relief credit. Your credit amount will be a set percentage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of your Enhanced STAR savings. The percentage for 2018 it is 26%  and  for 2019 it is 34%.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77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010400" cy="1371600"/>
          </a:xfrm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</a:rPr>
              <a:t>Proposition #2 - School Bus </a:t>
            </a:r>
            <a:br>
              <a:rPr lang="en-US" sz="4000" b="1" dirty="0" smtClean="0">
                <a:latin typeface="Times New Roman" pitchFamily="18" charset="0"/>
              </a:rPr>
            </a:b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4500" y="5257800"/>
            <a:ext cx="5562600" cy="92333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For every $1 spent on a bus purchase approximately</a:t>
            </a:r>
          </a:p>
          <a:p>
            <a:pPr algn="ctr"/>
            <a:r>
              <a:rPr lang="en-US" b="1" dirty="0" smtClean="0"/>
              <a:t>77.8  cents is received back from NYS.  The local share</a:t>
            </a:r>
          </a:p>
          <a:p>
            <a:pPr algn="ctr"/>
            <a:r>
              <a:rPr lang="en-US" b="1" dirty="0" smtClean="0"/>
              <a:t> for these vehicles is estimated at $11,818.</a:t>
            </a: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04800" y="1905000"/>
            <a:ext cx="8153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Includes the purchase of: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1 – 22 passenger Chevy Collins bus at a cost of $53,232 to replace bus #90 which is a 2009 Chevy Collins with approximately 75,000 miles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1028" name="Picture 4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187" y="3124200"/>
            <a:ext cx="2435225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04800"/>
            <a:ext cx="8229600" cy="1905001"/>
          </a:xfrm>
          <a:solidFill>
            <a:srgbClr val="CCECFF"/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n-US" sz="1600" b="1" dirty="0" smtClean="0"/>
          </a:p>
          <a:p>
            <a:pPr marL="0" indent="0" algn="ctr">
              <a:buNone/>
            </a:pPr>
            <a:r>
              <a:rPr lang="en-US" sz="4800" b="1" dirty="0" smtClean="0"/>
              <a:t>2018-2019 Academic </a:t>
            </a:r>
          </a:p>
          <a:p>
            <a:pPr marL="0" indent="0" algn="ctr">
              <a:buNone/>
            </a:pPr>
            <a:r>
              <a:rPr lang="en-US" sz="4800" b="1" dirty="0" smtClean="0"/>
              <a:t>Program Highlights</a:t>
            </a:r>
          </a:p>
          <a:p>
            <a:pPr marL="0" indent="0" algn="ctr">
              <a:buNone/>
            </a:pPr>
            <a:endParaRPr lang="en-US" sz="48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 marL="0" indent="0" algn="ctr">
              <a:buNone/>
            </a:pPr>
            <a:endParaRPr lang="en-US" sz="4800" b="1" dirty="0" smtClean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 marL="0" indent="0" algn="ctr">
              <a:buNone/>
            </a:pPr>
            <a:endParaRPr lang="en-US" sz="16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 marL="0" indent="0" algn="ctr">
              <a:buNone/>
            </a:pPr>
            <a:endParaRPr lang="en-US" sz="48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6626" name="Picture 2" descr="Image result for academic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276600"/>
            <a:ext cx="2419350" cy="23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654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SUPA Biology(8 credits</a:t>
            </a:r>
            <a:r>
              <a:rPr lang="en-US" dirty="0" smtClean="0">
                <a:solidFill>
                  <a:schemeClr val="bg1"/>
                </a:solidFill>
              </a:rPr>
              <a:t>),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SUPA Chemistry (8 credits), 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SUPA Economics(3 credits), </a:t>
            </a:r>
          </a:p>
          <a:p>
            <a:r>
              <a:rPr lang="en-US" dirty="0">
                <a:solidFill>
                  <a:schemeClr val="bg1"/>
                </a:solidFill>
              </a:rPr>
              <a:t>SUPA Cybersecurity(3 credits</a:t>
            </a:r>
            <a:r>
              <a:rPr lang="en-US" dirty="0" smtClean="0">
                <a:solidFill>
                  <a:schemeClr val="bg1"/>
                </a:solidFill>
              </a:rPr>
              <a:t>),</a:t>
            </a:r>
          </a:p>
          <a:p>
            <a:r>
              <a:rPr lang="en-US" dirty="0">
                <a:solidFill>
                  <a:schemeClr val="bg1"/>
                </a:solidFill>
              </a:rPr>
              <a:t>SUPA U.S. History (6 credits)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Hudson Valley Psychology (3 credits),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GCC Physics (4 credits), </a:t>
            </a:r>
          </a:p>
          <a:p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 </a:t>
            </a:r>
            <a:r>
              <a:rPr lang="en-US" sz="4000" b="1" dirty="0" smtClean="0">
                <a:latin typeface="Times New Roman" pitchFamily="18" charset="0"/>
              </a:rPr>
              <a:t>College Course Offerings</a:t>
            </a:r>
            <a:r>
              <a:rPr lang="en-US" sz="4000" b="1" dirty="0" smtClean="0">
                <a:latin typeface="Baskerville Old Face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  <p:pic>
        <p:nvPicPr>
          <p:cNvPr id="27650" name="Picture 2" descr="Image result for academic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676400"/>
            <a:ext cx="2409825" cy="180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88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Houghton English (6 credits),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JCC </a:t>
            </a:r>
            <a:r>
              <a:rPr lang="en-US" dirty="0">
                <a:solidFill>
                  <a:schemeClr val="bg1"/>
                </a:solidFill>
              </a:rPr>
              <a:t>Elementary Statistics(3 credits), </a:t>
            </a:r>
          </a:p>
          <a:p>
            <a:r>
              <a:rPr lang="en-US" dirty="0">
                <a:solidFill>
                  <a:schemeClr val="bg1"/>
                </a:solidFill>
              </a:rPr>
              <a:t>JCC Pre-Calculus(4 credits).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JCC </a:t>
            </a:r>
            <a:r>
              <a:rPr lang="en-US" dirty="0">
                <a:solidFill>
                  <a:schemeClr val="bg1"/>
                </a:solidFill>
              </a:rPr>
              <a:t>Calculus (8 credits</a:t>
            </a:r>
            <a:r>
              <a:rPr lang="en-US" dirty="0" smtClean="0">
                <a:solidFill>
                  <a:schemeClr val="bg1"/>
                </a:solidFill>
              </a:rPr>
              <a:t>). 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West Valley is able to offer </a:t>
            </a:r>
            <a:r>
              <a:rPr lang="en-US" u="sng" dirty="0" smtClean="0">
                <a:solidFill>
                  <a:schemeClr val="bg1"/>
                </a:solidFill>
              </a:rPr>
              <a:t>56</a:t>
            </a:r>
            <a:r>
              <a:rPr lang="en-US" dirty="0" smtClean="0">
                <a:solidFill>
                  <a:schemeClr val="bg1"/>
                </a:solidFill>
              </a:rPr>
              <a:t> college credits throughout the junior and senior year.  </a:t>
            </a:r>
            <a:r>
              <a:rPr lang="en-US" dirty="0">
                <a:solidFill>
                  <a:schemeClr val="bg1"/>
                </a:solidFill>
              </a:rPr>
              <a:t>This is equivalent to </a:t>
            </a:r>
            <a:r>
              <a:rPr lang="en-US" dirty="0" smtClean="0">
                <a:solidFill>
                  <a:schemeClr val="bg1"/>
                </a:solidFill>
              </a:rPr>
              <a:t>just about </a:t>
            </a:r>
            <a:r>
              <a:rPr lang="en-US" u="sng" dirty="0" smtClean="0">
                <a:solidFill>
                  <a:schemeClr val="bg1"/>
                </a:solidFill>
              </a:rPr>
              <a:t>2</a:t>
            </a:r>
            <a:r>
              <a:rPr lang="en-US" dirty="0" smtClean="0">
                <a:solidFill>
                  <a:schemeClr val="bg1"/>
                </a:solidFill>
              </a:rPr>
              <a:t> years of </a:t>
            </a:r>
            <a:r>
              <a:rPr lang="en-US" dirty="0">
                <a:solidFill>
                  <a:schemeClr val="bg1"/>
                </a:solidFill>
              </a:rPr>
              <a:t>college credits and a great financial benefit to our students and families.</a:t>
            </a:r>
          </a:p>
          <a:p>
            <a:endParaRPr lang="en-US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 </a:t>
            </a:r>
            <a:r>
              <a:rPr lang="en-US" sz="4000" b="1" dirty="0" smtClean="0">
                <a:latin typeface="Times New Roman" pitchFamily="18" charset="0"/>
              </a:rPr>
              <a:t>College Course Offerings</a:t>
            </a:r>
            <a:r>
              <a:rPr lang="en-US" sz="4000" b="1" dirty="0" smtClean="0">
                <a:latin typeface="Baskerville Old Face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93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102 students took 457 college courses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1,375 credits earned out of 1,480 possible credits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Benefits to college courses: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Reduction in time and tuition for post secondary education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chemeClr val="bg1"/>
                </a:solidFill>
              </a:rPr>
              <a:t>More competitive college application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chemeClr val="bg1"/>
                </a:solidFill>
              </a:rPr>
              <a:t>Exposure prepares students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 </a:t>
            </a:r>
            <a:r>
              <a:rPr lang="en-US" sz="4000" b="1" dirty="0" smtClean="0">
                <a:latin typeface="Times New Roman" pitchFamily="18" charset="0"/>
              </a:rPr>
              <a:t>College Course History</a:t>
            </a:r>
            <a:r>
              <a:rPr lang="en-US" sz="4000" b="1" dirty="0" smtClean="0">
                <a:latin typeface="Baskerville Old Face" pitchFamily="18" charset="0"/>
              </a:rPr>
              <a:t> 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2012-2017</a:t>
            </a:r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15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>
                <a:solidFill>
                  <a:schemeClr val="bg1"/>
                </a:solidFill>
              </a:rPr>
              <a:t>CTE Pathways: Culinary-Heavy Equipment, Animal Science- Criminal Justice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Expansion </a:t>
            </a:r>
            <a:r>
              <a:rPr lang="en-US" dirty="0">
                <a:solidFill>
                  <a:schemeClr val="bg1"/>
                </a:solidFill>
              </a:rPr>
              <a:t>of our Entertainment Technology courses into </a:t>
            </a:r>
            <a:r>
              <a:rPr lang="en-US" dirty="0" smtClean="0">
                <a:solidFill>
                  <a:schemeClr val="bg1"/>
                </a:solidFill>
              </a:rPr>
              <a:t>Programing II</a:t>
            </a:r>
            <a:r>
              <a:rPr lang="en-US" dirty="0">
                <a:solidFill>
                  <a:schemeClr val="bg1"/>
                </a:solidFill>
              </a:rPr>
              <a:t>, </a:t>
            </a:r>
          </a:p>
          <a:p>
            <a:r>
              <a:rPr lang="en-US" dirty="0">
                <a:solidFill>
                  <a:schemeClr val="bg1"/>
                </a:solidFill>
              </a:rPr>
              <a:t>3-D design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Instructional </a:t>
            </a:r>
            <a:r>
              <a:rPr lang="en-US" dirty="0">
                <a:solidFill>
                  <a:schemeClr val="bg1"/>
                </a:solidFill>
              </a:rPr>
              <a:t>Support Team for grades </a:t>
            </a:r>
            <a:r>
              <a:rPr lang="en-US" dirty="0" smtClean="0">
                <a:solidFill>
                  <a:schemeClr val="bg1"/>
                </a:solidFill>
              </a:rPr>
              <a:t>7-12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Career Cruising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</a:rPr>
              <a:t>Secondary Program</a:t>
            </a:r>
            <a:r>
              <a:rPr lang="en-US" sz="4000" b="1" dirty="0" smtClean="0">
                <a:latin typeface="Baskerville Old Face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24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Maintain state required and recommended contact time for Elementary electives including PE every day for grades K-3, twenty weeks of art, twenty weeks of music, library and computer instruction.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Positive Behavior Intervention and Supports (PBIS): a school wide behavior, social skills, and character education program.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Response to Intervention (</a:t>
            </a:r>
            <a:r>
              <a:rPr lang="en-US" dirty="0" err="1">
                <a:solidFill>
                  <a:schemeClr val="bg1"/>
                </a:solidFill>
              </a:rPr>
              <a:t>RtI</a:t>
            </a:r>
            <a:r>
              <a:rPr lang="en-US" dirty="0">
                <a:solidFill>
                  <a:schemeClr val="bg1"/>
                </a:solidFill>
              </a:rPr>
              <a:t>) in grades K-6.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 </a:t>
            </a:r>
            <a:r>
              <a:rPr lang="en-US" sz="4000" b="1" dirty="0" smtClean="0">
                <a:latin typeface="Times New Roman" pitchFamily="18" charset="0"/>
              </a:rPr>
              <a:t>Elementary Program</a:t>
            </a:r>
            <a:r>
              <a:rPr lang="en-US" sz="4000" b="1" dirty="0" smtClean="0">
                <a:latin typeface="Baskerville Old Face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01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Boys on the Right Track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Girls on The Run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Mentoring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Lego League</a:t>
            </a:r>
          </a:p>
          <a:p>
            <a:r>
              <a:rPr lang="en-US" dirty="0">
                <a:solidFill>
                  <a:schemeClr val="bg1"/>
                </a:solidFill>
              </a:rPr>
              <a:t>K-3 STEAM </a:t>
            </a:r>
            <a:r>
              <a:rPr lang="en-US" dirty="0" smtClean="0">
                <a:solidFill>
                  <a:schemeClr val="bg1"/>
                </a:solidFill>
              </a:rPr>
              <a:t>Club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Jr. Musical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Chess Club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 </a:t>
            </a:r>
            <a:r>
              <a:rPr lang="en-US" sz="4000" b="1" dirty="0" smtClean="0">
                <a:latin typeface="Times New Roman" pitchFamily="18" charset="0"/>
              </a:rPr>
              <a:t>Extra-Curricular Opportunities</a:t>
            </a:r>
            <a:r>
              <a:rPr lang="en-US" sz="4000" b="1" dirty="0" smtClean="0">
                <a:latin typeface="Baskerville Old Face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  <p:pic>
        <p:nvPicPr>
          <p:cNvPr id="30722" name="Picture 2" descr="Image result for extra curricular bing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590800"/>
            <a:ext cx="2085975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15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12:1:1 </a:t>
            </a:r>
            <a:r>
              <a:rPr lang="en-US" dirty="0">
                <a:solidFill>
                  <a:schemeClr val="bg1"/>
                </a:solidFill>
              </a:rPr>
              <a:t>(K-2),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12:1:1 (3-5),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Elementary Consultant Teacher and Resource Room program and,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Secondary Consultant Teacher and Resource Room program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 </a:t>
            </a:r>
            <a:r>
              <a:rPr lang="en-US" sz="4000" b="1" dirty="0" smtClean="0">
                <a:latin typeface="Times New Roman" pitchFamily="18" charset="0"/>
              </a:rPr>
              <a:t>Special Education Programs</a:t>
            </a:r>
            <a:r>
              <a:rPr lang="en-US" sz="4000" b="1" dirty="0" smtClean="0">
                <a:latin typeface="Baskerville Old Face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  <p:pic>
        <p:nvPicPr>
          <p:cNvPr id="28676" name="Picture 4" descr="Image result for special education bing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591340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51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57200" y="533400"/>
            <a:ext cx="8458200" cy="212365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 smtClean="0">
                <a:latin typeface="Bookman Old Style" pitchFamily="18" charset="0"/>
                <a:cs typeface="+mn-cs"/>
              </a:rPr>
              <a:t> Budget Re-Vote</a:t>
            </a:r>
            <a:endParaRPr lang="en-US" sz="3600" b="1" dirty="0">
              <a:latin typeface="Bookman Old Style" pitchFamily="18" charset="0"/>
              <a:cs typeface="+mn-cs"/>
            </a:endParaRPr>
          </a:p>
          <a:p>
            <a:pPr algn="ctr">
              <a:defRPr/>
            </a:pPr>
            <a:r>
              <a:rPr lang="en-US" sz="3600" b="1" dirty="0">
                <a:latin typeface="Bookman Old Style" pitchFamily="18" charset="0"/>
                <a:cs typeface="+mn-cs"/>
              </a:rPr>
              <a:t>Tuesday, </a:t>
            </a:r>
            <a:r>
              <a:rPr lang="en-US" sz="3600" b="1" dirty="0" smtClean="0">
                <a:latin typeface="Bookman Old Style" pitchFamily="18" charset="0"/>
                <a:cs typeface="+mn-cs"/>
              </a:rPr>
              <a:t>June 19</a:t>
            </a:r>
            <a:r>
              <a:rPr lang="en-US" sz="3600" b="1" baseline="30000" dirty="0" smtClean="0">
                <a:latin typeface="Bookman Old Style" pitchFamily="18" charset="0"/>
                <a:cs typeface="+mn-cs"/>
              </a:rPr>
              <a:t>th</a:t>
            </a:r>
            <a:r>
              <a:rPr lang="en-US" sz="3600" b="1" dirty="0" smtClean="0">
                <a:latin typeface="Bookman Old Style" pitchFamily="18" charset="0"/>
                <a:cs typeface="+mn-cs"/>
              </a:rPr>
              <a:t> </a:t>
            </a:r>
            <a:r>
              <a:rPr lang="en-US" sz="3600" b="1" dirty="0" smtClean="0">
                <a:solidFill>
                  <a:srgbClr val="0033CC"/>
                </a:solidFill>
                <a:latin typeface="Bookman Old Style" pitchFamily="18" charset="0"/>
                <a:cs typeface="+mn-cs"/>
              </a:rPr>
              <a:t> </a:t>
            </a:r>
            <a:endParaRPr lang="en-US" sz="3600" b="1" baseline="30000" dirty="0">
              <a:solidFill>
                <a:srgbClr val="0033CC"/>
              </a:solidFill>
              <a:latin typeface="Bookman Old Style" pitchFamily="18" charset="0"/>
              <a:cs typeface="+mn-cs"/>
            </a:endParaRPr>
          </a:p>
          <a:p>
            <a:pPr algn="ctr">
              <a:defRPr/>
            </a:pPr>
            <a:endParaRPr lang="en-US" baseline="30000" dirty="0">
              <a:latin typeface="Arial" charset="0"/>
              <a:cs typeface="+mn-cs"/>
            </a:endParaRPr>
          </a:p>
          <a:p>
            <a:pPr algn="ctr">
              <a:defRPr/>
            </a:pPr>
            <a:r>
              <a:rPr lang="en-US" sz="2400" b="1" dirty="0" smtClean="0">
                <a:latin typeface="Bookman Old Style" pitchFamily="18" charset="0"/>
                <a:cs typeface="+mn-cs"/>
              </a:rPr>
              <a:t>WVCS Gymnasium</a:t>
            </a:r>
          </a:p>
          <a:p>
            <a:pPr algn="ctr">
              <a:defRPr/>
            </a:pPr>
            <a:r>
              <a:rPr lang="en-US" sz="2400" b="1" dirty="0" smtClean="0">
                <a:latin typeface="Bookman Old Style" pitchFamily="18" charset="0"/>
                <a:cs typeface="+mn-cs"/>
              </a:rPr>
              <a:t>12:00 </a:t>
            </a:r>
            <a:r>
              <a:rPr lang="en-US" sz="2400" b="1" dirty="0">
                <a:latin typeface="Bookman Old Style" pitchFamily="18" charset="0"/>
                <a:cs typeface="+mn-cs"/>
              </a:rPr>
              <a:t>noon to 9:00 pm</a:t>
            </a: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2019300" y="5572543"/>
            <a:ext cx="510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Bookman Old Style" pitchFamily="18" charset="0"/>
              </a:rPr>
              <a:t>Thank </a:t>
            </a:r>
            <a:r>
              <a:rPr lang="en-US" sz="2400" b="1" dirty="0" smtClean="0">
                <a:solidFill>
                  <a:schemeClr val="bg1"/>
                </a:solidFill>
                <a:latin typeface="Bookman Old Style" pitchFamily="18" charset="0"/>
              </a:rPr>
              <a:t>you </a:t>
            </a:r>
            <a:r>
              <a:rPr lang="en-US" sz="2400" b="1" dirty="0">
                <a:solidFill>
                  <a:schemeClr val="bg1"/>
                </a:solidFill>
                <a:latin typeface="Bookman Old Style" pitchFamily="18" charset="0"/>
              </a:rPr>
              <a:t>for your support!</a:t>
            </a:r>
          </a:p>
        </p:txBody>
      </p:sp>
      <p:pic>
        <p:nvPicPr>
          <p:cNvPr id="1030" name="Picture 6" descr="Image result for school budget vote 20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971800"/>
            <a:ext cx="3048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6107</TotalTime>
  <Words>1387</Words>
  <Application>Microsoft Office PowerPoint</Application>
  <PresentationFormat>On-screen Show (4:3)</PresentationFormat>
  <Paragraphs>395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Bahnschrift SemiLight</vt:lpstr>
      <vt:lpstr>Baskerville Old Face</vt:lpstr>
      <vt:lpstr>Bookman Old Style</vt:lpstr>
      <vt:lpstr>Calibri</vt:lpstr>
      <vt:lpstr>Courier New</vt:lpstr>
      <vt:lpstr>Times New Roman</vt:lpstr>
      <vt:lpstr>Wingdings</vt:lpstr>
      <vt:lpstr>Office Theme</vt:lpstr>
      <vt:lpstr>PowerPoint Presentation</vt:lpstr>
      <vt:lpstr> Overview of Budget  </vt:lpstr>
      <vt:lpstr> Summary of Revenues </vt:lpstr>
      <vt:lpstr>  Budget Summary  </vt:lpstr>
      <vt:lpstr>  Budget Components </vt:lpstr>
      <vt:lpstr>PowerPoint Presentation</vt:lpstr>
      <vt:lpstr>  History of Budget and  Tax Levy Increases </vt:lpstr>
      <vt:lpstr>  History of State Aid &amp; Tax Levy  </vt:lpstr>
      <vt:lpstr> Estimated Tax Bill </vt:lpstr>
      <vt:lpstr> STAR (School Tax Property Relief) </vt:lpstr>
      <vt:lpstr>  Property Tax Relief Credit  </vt:lpstr>
      <vt:lpstr> </vt:lpstr>
      <vt:lpstr>  Proposition #2 - School Bus   </vt:lpstr>
      <vt:lpstr>PowerPoint Presentation</vt:lpstr>
      <vt:lpstr>  College Course Offerings  </vt:lpstr>
      <vt:lpstr>  College Course Offerings  </vt:lpstr>
      <vt:lpstr>  College Course History 2012-2017 </vt:lpstr>
      <vt:lpstr> Secondary Program  </vt:lpstr>
      <vt:lpstr>  Elementary Program  </vt:lpstr>
      <vt:lpstr>  Extra-Curricular Opportunities  </vt:lpstr>
      <vt:lpstr>  Special Education Programs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wsadmin</dc:creator>
  <cp:lastModifiedBy>O'Brien, Ann</cp:lastModifiedBy>
  <cp:revision>281</cp:revision>
  <cp:lastPrinted>2018-06-11T18:57:24Z</cp:lastPrinted>
  <dcterms:created xsi:type="dcterms:W3CDTF">2014-05-01T17:34:58Z</dcterms:created>
  <dcterms:modified xsi:type="dcterms:W3CDTF">2018-06-11T22:18:04Z</dcterms:modified>
</cp:coreProperties>
</file>