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6" r:id="rId2"/>
    <p:sldId id="258" r:id="rId3"/>
    <p:sldId id="259" r:id="rId4"/>
    <p:sldId id="260" r:id="rId5"/>
    <p:sldId id="261" r:id="rId6"/>
    <p:sldId id="262" r:id="rId7"/>
    <p:sldId id="263" r:id="rId8"/>
    <p:sldId id="266" r:id="rId9"/>
    <p:sldId id="267" r:id="rId10"/>
    <p:sldId id="264" r:id="rId11"/>
    <p:sldId id="265" r:id="rId12"/>
    <p:sldId id="271" r:id="rId13"/>
    <p:sldId id="272" r:id="rId14"/>
    <p:sldId id="268" r:id="rId15"/>
    <p:sldId id="273" r:id="rId16"/>
    <p:sldId id="269" r:id="rId17"/>
    <p:sldId id="270"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a:srgbClr val="FFFFFF"/>
    <a:srgbClr val="FF7C80"/>
    <a:srgbClr val="FF5050"/>
    <a:srgbClr val="0000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e049wvdc\users\staff\ann.obrien\1516%20Budget\Budget%20Hearing\State%20Aid%20and%20Tax%20Levy%20Bar%20Chart.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6"/>
    </mc:Choice>
    <mc:Fallback>
      <c:style val="46"/>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State Aid</c:v>
                </c:pt>
              </c:strCache>
            </c:strRef>
          </c:tx>
          <c:invertIfNegative val="0"/>
          <c:dLbls>
            <c:dLbl>
              <c:idx val="0"/>
              <c:layout>
                <c:manualLayout>
                  <c:x val="-1.5275676465155442E-2"/>
                  <c:y val="9.2592228054826475E-2"/>
                </c:manualLayout>
              </c:layout>
              <c:showLegendKey val="0"/>
              <c:showVal val="1"/>
              <c:showCatName val="0"/>
              <c:showSerName val="0"/>
              <c:showPercent val="0"/>
              <c:showBubbleSize val="0"/>
            </c:dLbl>
            <c:dLbl>
              <c:idx val="1"/>
              <c:layout>
                <c:manualLayout>
                  <c:x val="4.3644298963447896E-3"/>
                  <c:y val="2.7777777777777773E-2"/>
                </c:manualLayout>
              </c:layout>
              <c:showLegendKey val="0"/>
              <c:showVal val="1"/>
              <c:showCatName val="0"/>
              <c:showSerName val="0"/>
              <c:showPercent val="0"/>
              <c:showBubbleSize val="0"/>
            </c:dLbl>
            <c:dLbl>
              <c:idx val="2"/>
              <c:layout>
                <c:manualLayout>
                  <c:x val="2.1822149481723948E-3"/>
                  <c:y val="0.10185185185185185"/>
                </c:manualLayout>
              </c:layout>
              <c:showLegendKey val="0"/>
              <c:showVal val="1"/>
              <c:showCatName val="0"/>
              <c:showSerName val="0"/>
              <c:showPercent val="0"/>
              <c:showBubbleSize val="0"/>
            </c:dLbl>
            <c:dLbl>
              <c:idx val="3"/>
              <c:layout>
                <c:manualLayout>
                  <c:x val="-2.1822149481723948E-3"/>
                  <c:y val="0.11574074074074074"/>
                </c:manualLayout>
              </c:layout>
              <c:showLegendKey val="0"/>
              <c:showVal val="1"/>
              <c:showCatName val="0"/>
              <c:showSerName val="0"/>
              <c:showPercent val="0"/>
              <c:showBubbleSize val="0"/>
            </c:dLbl>
            <c:dLbl>
              <c:idx val="4"/>
              <c:layout>
                <c:manualLayout>
                  <c:x val="0"/>
                  <c:y val="0.13136564960629921"/>
                </c:manualLayout>
              </c:layout>
              <c:showLegendKey val="0"/>
              <c:showVal val="1"/>
              <c:showCatName val="0"/>
              <c:showSerName val="0"/>
              <c:showPercent val="0"/>
              <c:showBubbleSize val="0"/>
            </c:dLbl>
            <c:dLbl>
              <c:idx val="5"/>
              <c:layout>
                <c:manualLayout>
                  <c:x val="1.9639934533551555E-2"/>
                  <c:y val="0.12037037037037036"/>
                </c:manualLayout>
              </c:layout>
              <c:showLegendKey val="0"/>
              <c:showVal val="1"/>
              <c:showCatName val="0"/>
              <c:showSerName val="0"/>
              <c:showPercent val="0"/>
              <c:showBubbleSize val="0"/>
            </c:dLbl>
            <c:dLbl>
              <c:idx val="6"/>
              <c:layout>
                <c:manualLayout>
                  <c:x val="-2.6186579378068741E-2"/>
                  <c:y val="4.629629629629619E-3"/>
                </c:manualLayout>
              </c:layout>
              <c:showLegendKey val="0"/>
              <c:showVal val="1"/>
              <c:showCatName val="0"/>
              <c:showSerName val="0"/>
              <c:showPercent val="0"/>
              <c:showBubbleSize val="0"/>
            </c:dLbl>
            <c:dLbl>
              <c:idx val="8"/>
              <c:layout>
                <c:manualLayout>
                  <c:x val="1.951951951951952E-2"/>
                  <c:y val="0"/>
                </c:manualLayout>
              </c:layout>
              <c:showLegendKey val="0"/>
              <c:showVal val="1"/>
              <c:showCatName val="0"/>
              <c:showSerName val="0"/>
              <c:showPercent val="0"/>
              <c:showBubbleSize val="0"/>
            </c:dLbl>
            <c:txPr>
              <a:bodyPr/>
              <a:lstStyle/>
              <a:p>
                <a:pPr>
                  <a:defRPr sz="1600" baseline="0"/>
                </a:pPr>
                <a:endParaRPr lang="en-US"/>
              </a:p>
            </c:txPr>
            <c:showLegendKey val="0"/>
            <c:showVal val="1"/>
            <c:showCatName val="0"/>
            <c:showSerName val="0"/>
            <c:showPercent val="0"/>
            <c:showBubbleSize val="0"/>
            <c:showLeaderLines val="0"/>
          </c:dLbls>
          <c:cat>
            <c:strRef>
              <c:f>Sheet1!$A$2:$A$10</c:f>
              <c:strCache>
                <c:ptCount val="9"/>
                <c:pt idx="0">
                  <c:v>07/08</c:v>
                </c:pt>
                <c:pt idx="1">
                  <c:v>08/09</c:v>
                </c:pt>
                <c:pt idx="2">
                  <c:v>09/10</c:v>
                </c:pt>
                <c:pt idx="3">
                  <c:v>10/11</c:v>
                </c:pt>
                <c:pt idx="4">
                  <c:v>11/12</c:v>
                </c:pt>
                <c:pt idx="5">
                  <c:v>12/13</c:v>
                </c:pt>
                <c:pt idx="6">
                  <c:v>13/14</c:v>
                </c:pt>
                <c:pt idx="7">
                  <c:v>Projected 14/15</c:v>
                </c:pt>
                <c:pt idx="8">
                  <c:v>Estimated 15/16</c:v>
                </c:pt>
              </c:strCache>
            </c:strRef>
          </c:cat>
          <c:val>
            <c:numRef>
              <c:f>Sheet1!$B$2:$B$10</c:f>
              <c:numCache>
                <c:formatCode>_(* #,##0_);_(* \(#,##0\);_(* "-"_);_(@_)</c:formatCode>
                <c:ptCount val="9"/>
                <c:pt idx="0">
                  <c:v>4728636</c:v>
                </c:pt>
                <c:pt idx="1">
                  <c:v>4915477</c:v>
                </c:pt>
                <c:pt idx="2">
                  <c:v>4736074</c:v>
                </c:pt>
                <c:pt idx="3">
                  <c:v>4416790</c:v>
                </c:pt>
                <c:pt idx="4">
                  <c:v>4272866</c:v>
                </c:pt>
                <c:pt idx="5">
                  <c:v>4279719</c:v>
                </c:pt>
                <c:pt idx="6">
                  <c:v>4418532</c:v>
                </c:pt>
                <c:pt idx="7">
                  <c:v>4459730</c:v>
                </c:pt>
                <c:pt idx="8">
                  <c:v>4680501</c:v>
                </c:pt>
              </c:numCache>
            </c:numRef>
          </c:val>
        </c:ser>
        <c:ser>
          <c:idx val="1"/>
          <c:order val="1"/>
          <c:tx>
            <c:strRef>
              <c:f>Sheet1!$C$1</c:f>
              <c:strCache>
                <c:ptCount val="1"/>
                <c:pt idx="0">
                  <c:v>Tax Levy</c:v>
                </c:pt>
              </c:strCache>
            </c:strRef>
          </c:tx>
          <c:invertIfNegative val="0"/>
          <c:dLbls>
            <c:dLbl>
              <c:idx val="0"/>
              <c:layout>
                <c:manualLayout>
                  <c:x val="-9.6352651864462895E-3"/>
                  <c:y val="0.31221067093175853"/>
                </c:manualLayout>
              </c:layout>
              <c:tx>
                <c:rich>
                  <a:bodyPr/>
                  <a:lstStyle/>
                  <a:p>
                    <a:r>
                      <a:rPr lang="en-US" sz="1600"/>
                      <a:t> 2,539,293 </a:t>
                    </a:r>
                    <a:endParaRPr lang="en-US"/>
                  </a:p>
                </c:rich>
              </c:tx>
              <c:showLegendKey val="0"/>
              <c:showVal val="0"/>
              <c:showCatName val="0"/>
              <c:showSerName val="0"/>
              <c:showPercent val="0"/>
              <c:showBubbleSize val="0"/>
            </c:dLbl>
            <c:dLbl>
              <c:idx val="1"/>
              <c:layout>
                <c:manualLayout>
                  <c:x val="-1.5035113854011491E-2"/>
                  <c:y val="0.26880782480314963"/>
                </c:manualLayout>
              </c:layout>
              <c:showLegendKey val="0"/>
              <c:showVal val="1"/>
              <c:showCatName val="0"/>
              <c:showSerName val="0"/>
              <c:showPercent val="0"/>
              <c:showBubbleSize val="0"/>
            </c:dLbl>
            <c:dLbl>
              <c:idx val="2"/>
              <c:layout>
                <c:manualLayout>
                  <c:x val="-2.1822610011586392E-3"/>
                  <c:y val="0.23061351706036745"/>
                </c:manualLayout>
              </c:layout>
              <c:showLegendKey val="0"/>
              <c:showVal val="1"/>
              <c:showCatName val="0"/>
              <c:showSerName val="0"/>
              <c:showPercent val="0"/>
              <c:showBubbleSize val="0"/>
            </c:dLbl>
            <c:dLbl>
              <c:idx val="3"/>
              <c:layout>
                <c:manualLayout>
                  <c:x val="7.8075713508784375E-3"/>
                  <c:y val="0.21903932906824147"/>
                </c:manualLayout>
              </c:layout>
              <c:showLegendKey val="0"/>
              <c:showVal val="1"/>
              <c:showCatName val="0"/>
              <c:showSerName val="0"/>
              <c:showPercent val="0"/>
              <c:showBubbleSize val="0"/>
            </c:dLbl>
            <c:dLbl>
              <c:idx val="4"/>
              <c:layout>
                <c:manualLayout>
                  <c:x val="1.0970892151994514E-2"/>
                  <c:y val="0.18894685039370079"/>
                </c:manualLayout>
              </c:layout>
              <c:showLegendKey val="0"/>
              <c:showVal val="1"/>
              <c:showCatName val="0"/>
              <c:showSerName val="0"/>
              <c:showPercent val="0"/>
              <c:showBubbleSize val="0"/>
            </c:dLbl>
            <c:dLbl>
              <c:idx val="5"/>
              <c:layout>
                <c:manualLayout>
                  <c:x val="6.5466647750112321E-3"/>
                  <c:y val="0.15133099573490819"/>
                </c:manualLayout>
              </c:layout>
              <c:showLegendKey val="0"/>
              <c:showVal val="1"/>
              <c:showCatName val="0"/>
              <c:showSerName val="0"/>
              <c:showPercent val="0"/>
              <c:showBubbleSize val="0"/>
            </c:dLbl>
            <c:dLbl>
              <c:idx val="6"/>
              <c:layout>
                <c:manualLayout>
                  <c:x val="-8.8990565368518119E-3"/>
                  <c:y val="9.4617987204724405E-2"/>
                </c:manualLayout>
              </c:layout>
              <c:showLegendKey val="0"/>
              <c:showVal val="1"/>
              <c:showCatName val="0"/>
              <c:showSerName val="0"/>
              <c:showPercent val="0"/>
              <c:showBubbleSize val="0"/>
            </c:dLbl>
            <c:dLbl>
              <c:idx val="7"/>
              <c:layout>
                <c:manualLayout>
                  <c:x val="9.7996027523586573E-3"/>
                  <c:y val="9.4617782152230975E-2"/>
                </c:manualLayout>
              </c:layout>
              <c:showLegendKey val="0"/>
              <c:showVal val="1"/>
              <c:showCatName val="0"/>
              <c:showSerName val="0"/>
              <c:showPercent val="0"/>
              <c:showBubbleSize val="0"/>
            </c:dLbl>
            <c:dLbl>
              <c:idx val="8"/>
              <c:layout>
                <c:manualLayout>
                  <c:x val="3.1791988839232933E-2"/>
                  <c:y val="9.5196850393700835E-2"/>
                </c:manualLayout>
              </c:layout>
              <c:showLegendKey val="0"/>
              <c:showVal val="1"/>
              <c:showCatName val="0"/>
              <c:showSerName val="0"/>
              <c:showPercent val="0"/>
              <c:showBubbleSize val="0"/>
            </c:dLbl>
            <c:txPr>
              <a:bodyPr/>
              <a:lstStyle/>
              <a:p>
                <a:pPr>
                  <a:defRPr sz="1600"/>
                </a:pPr>
                <a:endParaRPr lang="en-US"/>
              </a:p>
            </c:txPr>
            <c:showLegendKey val="0"/>
            <c:showVal val="1"/>
            <c:showCatName val="0"/>
            <c:showSerName val="0"/>
            <c:showPercent val="0"/>
            <c:showBubbleSize val="0"/>
            <c:showLeaderLines val="0"/>
          </c:dLbls>
          <c:cat>
            <c:strRef>
              <c:f>Sheet1!$A$2:$A$10</c:f>
              <c:strCache>
                <c:ptCount val="9"/>
                <c:pt idx="0">
                  <c:v>07/08</c:v>
                </c:pt>
                <c:pt idx="1">
                  <c:v>08/09</c:v>
                </c:pt>
                <c:pt idx="2">
                  <c:v>09/10</c:v>
                </c:pt>
                <c:pt idx="3">
                  <c:v>10/11</c:v>
                </c:pt>
                <c:pt idx="4">
                  <c:v>11/12</c:v>
                </c:pt>
                <c:pt idx="5">
                  <c:v>12/13</c:v>
                </c:pt>
                <c:pt idx="6">
                  <c:v>13/14</c:v>
                </c:pt>
                <c:pt idx="7">
                  <c:v>Projected 14/15</c:v>
                </c:pt>
                <c:pt idx="8">
                  <c:v>Estimated 15/16</c:v>
                </c:pt>
              </c:strCache>
            </c:strRef>
          </c:cat>
          <c:val>
            <c:numRef>
              <c:f>Sheet1!$C$2:$C$10</c:f>
              <c:numCache>
                <c:formatCode>_(* #,##0_);_(* \(#,##0\);_(* "-"_);_(@_)</c:formatCode>
                <c:ptCount val="9"/>
                <c:pt idx="0">
                  <c:v>2539293</c:v>
                </c:pt>
                <c:pt idx="1">
                  <c:v>2689946</c:v>
                </c:pt>
                <c:pt idx="2">
                  <c:v>2841524</c:v>
                </c:pt>
                <c:pt idx="3">
                  <c:v>3000060</c:v>
                </c:pt>
                <c:pt idx="4">
                  <c:v>3127477</c:v>
                </c:pt>
                <c:pt idx="5">
                  <c:v>3190027</c:v>
                </c:pt>
                <c:pt idx="6">
                  <c:v>3253939</c:v>
                </c:pt>
                <c:pt idx="7">
                  <c:v>3253939</c:v>
                </c:pt>
                <c:pt idx="8">
                  <c:v>3253939</c:v>
                </c:pt>
              </c:numCache>
            </c:numRef>
          </c:val>
        </c:ser>
        <c:dLbls>
          <c:showLegendKey val="0"/>
          <c:showVal val="0"/>
          <c:showCatName val="0"/>
          <c:showSerName val="0"/>
          <c:showPercent val="0"/>
          <c:showBubbleSize val="0"/>
        </c:dLbls>
        <c:gapWidth val="150"/>
        <c:shape val="box"/>
        <c:axId val="68676224"/>
        <c:axId val="67240320"/>
        <c:axId val="0"/>
      </c:bar3DChart>
      <c:catAx>
        <c:axId val="68676224"/>
        <c:scaling>
          <c:orientation val="minMax"/>
        </c:scaling>
        <c:delete val="0"/>
        <c:axPos val="b"/>
        <c:numFmt formatCode="General" sourceLinked="1"/>
        <c:majorTickMark val="out"/>
        <c:minorTickMark val="none"/>
        <c:tickLblPos val="nextTo"/>
        <c:txPr>
          <a:bodyPr/>
          <a:lstStyle/>
          <a:p>
            <a:pPr>
              <a:defRPr sz="1600" baseline="0"/>
            </a:pPr>
            <a:endParaRPr lang="en-US"/>
          </a:p>
        </c:txPr>
        <c:crossAx val="67240320"/>
        <c:crosses val="autoZero"/>
        <c:auto val="1"/>
        <c:lblAlgn val="ctr"/>
        <c:lblOffset val="100"/>
        <c:noMultiLvlLbl val="0"/>
      </c:catAx>
      <c:valAx>
        <c:axId val="67240320"/>
        <c:scaling>
          <c:orientation val="minMax"/>
        </c:scaling>
        <c:delete val="1"/>
        <c:axPos val="l"/>
        <c:majorGridlines/>
        <c:numFmt formatCode="_(* #,##0_);_(* \(#,##0\);_(* &quot;-&quot;_);_(@_)" sourceLinked="1"/>
        <c:majorTickMark val="out"/>
        <c:minorTickMark val="none"/>
        <c:tickLblPos val="nextTo"/>
        <c:crossAx val="68676224"/>
        <c:crosses val="autoZero"/>
        <c:crossBetween val="between"/>
      </c:valAx>
    </c:plotArea>
    <c:legend>
      <c:legendPos val="r"/>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29EDBDB-D6DB-4C55-AD1C-5FC0E527B4C3}" type="datetimeFigureOut">
              <a:rPr lang="en-US" smtClean="0"/>
              <a:pPr/>
              <a:t>5/12/2015</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7D642CD4-C589-4B8E-93AC-E90DAD0ED591}" type="slidenum">
              <a:rPr lang="en-US" smtClean="0"/>
              <a:pPr/>
              <a:t>‹#›</a:t>
            </a:fld>
            <a:endParaRPr lang="en-US"/>
          </a:p>
        </p:txBody>
      </p:sp>
    </p:spTree>
    <p:extLst>
      <p:ext uri="{BB962C8B-B14F-4D97-AF65-F5344CB8AC3E}">
        <p14:creationId xmlns:p14="http://schemas.microsoft.com/office/powerpoint/2010/main" val="3650682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9621E0-4A0E-438F-8E5C-FEE20DD64FA0}" type="datetimeFigureOut">
              <a:rPr lang="en-US" smtClean="0"/>
              <a:pPr/>
              <a:t>5/12/2015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621E0-4A0E-438F-8E5C-FEE20DD64FA0}" type="datetimeFigureOut">
              <a:rPr lang="en-US" smtClean="0"/>
              <a:pPr/>
              <a:t>5/12/2015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9621E0-4A0E-438F-8E5C-FEE20DD64FA0}" type="datetimeFigureOut">
              <a:rPr lang="en-US" smtClean="0"/>
              <a:pPr/>
              <a:t>5/12/2015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9621E0-4A0E-438F-8E5C-FEE20DD64FA0}" type="datetimeFigureOut">
              <a:rPr lang="en-US" smtClean="0"/>
              <a:pPr/>
              <a:t>5/12/2015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9621E0-4A0E-438F-8E5C-FEE20DD64FA0}" type="datetimeFigureOut">
              <a:rPr lang="en-US" smtClean="0"/>
              <a:pPr/>
              <a:t>5/12/2015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9621E0-4A0E-438F-8E5C-FEE20DD64FA0}" type="datetimeFigureOut">
              <a:rPr lang="en-US" smtClean="0"/>
              <a:pPr/>
              <a:t>5/12/2015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621E0-4A0E-438F-8E5C-FEE20DD64FA0}" type="datetimeFigureOut">
              <a:rPr lang="en-US" smtClean="0"/>
              <a:pPr/>
              <a:t>5/12/2015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621E0-4A0E-438F-8E5C-FEE20DD64FA0}" type="datetimeFigureOut">
              <a:rPr lang="en-US" smtClean="0"/>
              <a:pPr/>
              <a:t>5/12/2015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621E0-4A0E-438F-8E5C-FEE20DD64FA0}" type="datetimeFigureOut">
              <a:rPr lang="en-US" smtClean="0"/>
              <a:pPr/>
              <a:t>5/12/2015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621E0-4A0E-438F-8E5C-FEE20DD64FA0}" type="datetimeFigureOut">
              <a:rPr lang="en-US" smtClean="0"/>
              <a:pPr/>
              <a:t>5/12/2015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9621E0-4A0E-438F-8E5C-FEE20DD64FA0}" type="datetimeFigureOut">
              <a:rPr lang="en-US" smtClean="0"/>
              <a:pPr/>
              <a:t>5/12/2015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31B735-6FC8-420C-A0A6-149A448347D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621E0-4A0E-438F-8E5C-FEE20DD64FA0}" type="datetimeFigureOut">
              <a:rPr lang="en-US" smtClean="0"/>
              <a:pPr/>
              <a:t>5/12/2015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31B735-6FC8-420C-A0A6-149A448347D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emf"/><Relationship Id="rId4" Type="http://schemas.openxmlformats.org/officeDocument/2006/relationships/package" Target="../embeddings/Microsoft_Excel_Worksheet2.xlsx"/></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package" Target="../embeddings/Microsoft_Excel_Worksheet3.xlsx"/><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1.emf"/><Relationship Id="rId4" Type="http://schemas.openxmlformats.org/officeDocument/2006/relationships/package" Target="../embeddings/Microsoft_Excel_Worksheet4.xls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bing.com/images/search?q=schoolhouse&amp;view=detailv2&amp;&amp;&amp;id=310AFEDFAB26C6512F0AAA71685EC8D95AC6B9BF&amp;selectedIndex=12&amp;ccid=aXblICio&amp;simid=608049056183223171&amp;thid=JN.UpbXiy7SiiRQB9AyqLFJD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40000">
              <a:schemeClr val="bg2">
                <a:tint val="45000"/>
                <a:shade val="99000"/>
                <a:satMod val="350000"/>
              </a:schemeClr>
            </a:gs>
            <a:gs pos="100000">
              <a:schemeClr val="bg2">
                <a:shade val="20000"/>
                <a:satMod val="25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p:cNvSpPr/>
          <p:nvPr/>
        </p:nvSpPr>
        <p:spPr>
          <a:xfrm>
            <a:off x="533400" y="762000"/>
            <a:ext cx="7848600" cy="1569660"/>
          </a:xfrm>
          <a:prstGeom prst="rect">
            <a:avLst/>
          </a:prstGeom>
          <a:solidFill>
            <a:srgbClr val="99FF33"/>
          </a:solidFill>
          <a:ln w="12700"/>
          <a:scene3d>
            <a:camera prst="orthographicFront">
              <a:rot lat="0" lon="0" rev="0"/>
            </a:camera>
            <a:lightRig rig="threePt" dir="t">
              <a:rot lat="0" lon="0" rev="1200000"/>
            </a:lightRig>
          </a:scene3d>
          <a:sp3d>
            <a:bevelT w="63500" h="25400"/>
          </a:sp3d>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3200" b="1" dirty="0" smtClean="0">
                <a:solidFill>
                  <a:schemeClr val="tx1"/>
                </a:solidFill>
                <a:latin typeface="Bookman Old Style" pitchFamily="18" charset="0"/>
              </a:rPr>
              <a:t>West Valley Central School</a:t>
            </a:r>
            <a:br>
              <a:rPr lang="en-US" sz="3200" b="1" dirty="0" smtClean="0">
                <a:solidFill>
                  <a:schemeClr val="tx1"/>
                </a:solidFill>
                <a:latin typeface="Bookman Old Style" pitchFamily="18" charset="0"/>
              </a:rPr>
            </a:br>
            <a:r>
              <a:rPr lang="en-US" sz="3200" b="1" dirty="0" smtClean="0">
                <a:solidFill>
                  <a:schemeClr val="tx1"/>
                </a:solidFill>
                <a:latin typeface="Bookman Old Style" pitchFamily="18" charset="0"/>
              </a:rPr>
              <a:t>2015-2016 School Budget Hearing</a:t>
            </a:r>
            <a:br>
              <a:rPr lang="en-US" sz="3200" b="1" dirty="0" smtClean="0">
                <a:solidFill>
                  <a:schemeClr val="tx1"/>
                </a:solidFill>
                <a:latin typeface="Bookman Old Style" pitchFamily="18" charset="0"/>
              </a:rPr>
            </a:br>
            <a:r>
              <a:rPr lang="en-US" sz="3200" b="1" dirty="0" smtClean="0">
                <a:solidFill>
                  <a:schemeClr val="tx1"/>
                </a:solidFill>
                <a:latin typeface="Bookman Old Style" pitchFamily="18" charset="0"/>
              </a:rPr>
              <a:t>May 11, 2015</a:t>
            </a:r>
            <a:endParaRPr lang="en-US" sz="3200" b="1" dirty="0">
              <a:latin typeface="Bookman Old Style" pitchFamily="18" charset="0"/>
            </a:endParaRPr>
          </a:p>
        </p:txBody>
      </p:sp>
      <p:pic>
        <p:nvPicPr>
          <p:cNvPr id="26626" name="Picture 2" descr="http://ts1.mm.bing.net/th?&amp;id=JN.vAVu%2b4i%2barCUJgmUGDTFyw&amp;w=300&amp;h=300&amp;c=0&amp;pid=1.9&amp;rs=0&amp;p=0&amp;url=http%3A%2F%2Fcheapstudentscanada.blogspot.ca%2F2012%2F09%2Fstarting-school-year-off-right.htm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8950" y="3581400"/>
            <a:ext cx="2857500"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31182691"/>
              </p:ext>
            </p:extLst>
          </p:nvPr>
        </p:nvGraphicFramePr>
        <p:xfrm>
          <a:off x="762000" y="1828800"/>
          <a:ext cx="7772398" cy="1828796"/>
        </p:xfrm>
        <a:graphic>
          <a:graphicData uri="http://schemas.openxmlformats.org/drawingml/2006/table">
            <a:tbl>
              <a:tblPr/>
              <a:tblGrid>
                <a:gridCol w="2112066"/>
                <a:gridCol w="1415083"/>
                <a:gridCol w="1415083"/>
                <a:gridCol w="1415083"/>
                <a:gridCol w="1415083"/>
              </a:tblGrid>
              <a:tr h="474134">
                <a:tc>
                  <a:txBody>
                    <a:bodyPr/>
                    <a:lstStyle/>
                    <a:p>
                      <a:pPr algn="l" fontAlgn="b"/>
                      <a:r>
                        <a:rPr lang="en-US" sz="1400" b="1" i="0" u="none" strike="noStrike" dirty="0">
                          <a:solidFill>
                            <a:srgbClr val="000000"/>
                          </a:solidFill>
                          <a:latin typeface="Bookman Old Style" pitchFamily="18"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smtClean="0">
                          <a:solidFill>
                            <a:srgbClr val="000000"/>
                          </a:solidFill>
                          <a:latin typeface="Bookman Old Style" pitchFamily="18" charset="0"/>
                        </a:rPr>
                        <a:t>2014-2015</a:t>
                      </a:r>
                      <a:endParaRPr lang="en-US" sz="1400" b="1" i="0" u="none" strike="noStrike" dirty="0">
                        <a:solidFill>
                          <a:srgbClr val="000000"/>
                        </a:solidFill>
                        <a:latin typeface="Bookman Old Style"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smtClean="0">
                          <a:solidFill>
                            <a:srgbClr val="000000"/>
                          </a:solidFill>
                          <a:latin typeface="Bookman Old Style" pitchFamily="18" charset="0"/>
                        </a:rPr>
                        <a:t>2015-2016</a:t>
                      </a:r>
                      <a:endParaRPr lang="en-US" sz="1400" b="1" i="0" u="none" strike="noStrike" dirty="0">
                        <a:solidFill>
                          <a:srgbClr val="000000"/>
                        </a:solidFill>
                        <a:latin typeface="Bookman Old Style"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Increase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Increase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51554">
                <a:tc>
                  <a:txBody>
                    <a:bodyPr/>
                    <a:lstStyle/>
                    <a:p>
                      <a:pPr algn="l" fontAlgn="b"/>
                      <a:r>
                        <a:rPr lang="en-US" sz="1400" b="1" i="0" u="none" strike="noStrike" dirty="0">
                          <a:solidFill>
                            <a:srgbClr val="000000"/>
                          </a:solidFill>
                          <a:latin typeface="Bookman Old Style" pitchFamily="18" charset="0"/>
                        </a:rPr>
                        <a:t>Budget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a:t>
                      </a:r>
                      <a:r>
                        <a:rPr lang="en-US" sz="1400" b="1" i="0" u="none" strike="noStrike" dirty="0" smtClean="0">
                          <a:solidFill>
                            <a:srgbClr val="000000"/>
                          </a:solidFill>
                          <a:latin typeface="Bookman Old Style" pitchFamily="18" charset="0"/>
                        </a:rPr>
                        <a:t>8,719,882 </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a:t>
                      </a:r>
                      <a:r>
                        <a:rPr lang="en-US" sz="1400" b="1" i="0" u="none" strike="noStrike" dirty="0" smtClean="0">
                          <a:solidFill>
                            <a:srgbClr val="000000"/>
                          </a:solidFill>
                          <a:latin typeface="Bookman Old Style" pitchFamily="18" charset="0"/>
                        </a:rPr>
                        <a:t>8,875,000 </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a:t>
                      </a:r>
                      <a:r>
                        <a:rPr lang="en-US" sz="1400" b="1" i="0" u="none" strike="noStrike" dirty="0" smtClean="0">
                          <a:solidFill>
                            <a:srgbClr val="000000"/>
                          </a:solidFill>
                          <a:latin typeface="Bookman Old Style" pitchFamily="18" charset="0"/>
                        </a:rPr>
                        <a:t>155,118</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smtClean="0">
                          <a:solidFill>
                            <a:srgbClr val="000000"/>
                          </a:solidFill>
                          <a:latin typeface="Bookman Old Style" pitchFamily="18" charset="0"/>
                        </a:rPr>
                        <a:t>1.78%</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51554">
                <a:tc>
                  <a:txBody>
                    <a:bodyPr/>
                    <a:lstStyle/>
                    <a:p>
                      <a:pPr algn="l" fontAlgn="b"/>
                      <a:r>
                        <a:rPr lang="en-US" sz="1400" b="1" i="0" u="none" strike="noStrike" dirty="0">
                          <a:solidFill>
                            <a:srgbClr val="000000"/>
                          </a:solidFill>
                          <a:latin typeface="Bookman Old Style" pitchFamily="18" charset="0"/>
                        </a:rPr>
                        <a:t>Tax Levy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3,253,939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3,253,939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51554">
                <a:tc>
                  <a:txBody>
                    <a:bodyPr/>
                    <a:lstStyle/>
                    <a:p>
                      <a:pPr algn="l" fontAlgn="b"/>
                      <a:r>
                        <a:rPr lang="en-US" sz="1400" b="1" i="0" u="none" strike="noStrike" dirty="0">
                          <a:solidFill>
                            <a:srgbClr val="000000"/>
                          </a:solidFill>
                          <a:latin typeface="Bookman Old Style" pitchFamily="18" charset="0"/>
                        </a:rPr>
                        <a:t>Rate on True Value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a:t>
                      </a:r>
                      <a:r>
                        <a:rPr lang="en-US" sz="1400" b="1" i="0" u="none" strike="noStrike" dirty="0" smtClean="0">
                          <a:solidFill>
                            <a:srgbClr val="000000"/>
                          </a:solidFill>
                          <a:latin typeface="Bookman Old Style" pitchFamily="18" charset="0"/>
                        </a:rPr>
                        <a:t>23.65 </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a:t>
                      </a:r>
                      <a:r>
                        <a:rPr lang="en-US" sz="1400" b="1" i="0" u="none" strike="noStrike" dirty="0" smtClean="0">
                          <a:solidFill>
                            <a:srgbClr val="000000"/>
                          </a:solidFill>
                          <a:latin typeface="Bookman Old Style" pitchFamily="18" charset="0"/>
                        </a:rPr>
                        <a:t>23.65 </a:t>
                      </a:r>
                      <a:endParaRPr lang="en-US" sz="1400" b="1" i="0" u="none" strike="noStrike" dirty="0">
                        <a:solidFill>
                          <a:srgbClr val="000000"/>
                        </a:solidFill>
                        <a:latin typeface="Bookman Old Style"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latin typeface="Bookman Old Style" pitchFamily="18"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5" name="Rectangle 4"/>
          <p:cNvSpPr/>
          <p:nvPr/>
        </p:nvSpPr>
        <p:spPr>
          <a:xfrm>
            <a:off x="304800" y="3962400"/>
            <a:ext cx="8610600" cy="646331"/>
          </a:xfrm>
          <a:prstGeom prst="rect">
            <a:avLst/>
          </a:prstGeom>
        </p:spPr>
        <p:txBody>
          <a:bodyPr wrap="square">
            <a:spAutoFit/>
          </a:bodyPr>
          <a:lstStyle/>
          <a:p>
            <a:pPr algn="ctr"/>
            <a:r>
              <a:rPr lang="en-US" b="1" dirty="0" smtClean="0">
                <a:solidFill>
                  <a:srgbClr val="006600"/>
                </a:solidFill>
              </a:rPr>
              <a:t>Actual change in true value from 2013-2014 ($23.83 per thousand of assessed value) to 2014-2015 ($23.65 per thousand of assessed value) was -.18 cents or -.7%</a:t>
            </a:r>
            <a:endParaRPr lang="en-US" b="1" dirty="0">
              <a:solidFill>
                <a:srgbClr val="006600"/>
              </a:solidFill>
            </a:endParaRPr>
          </a:p>
        </p:txBody>
      </p:sp>
      <p:sp>
        <p:nvSpPr>
          <p:cNvPr id="9" name="Rectangle 2"/>
          <p:cNvSpPr>
            <a:spLocks noGrp="1" noChangeArrowheads="1"/>
          </p:cNvSpPr>
          <p:nvPr>
            <p:ph type="title"/>
          </p:nvPr>
        </p:nvSpPr>
        <p:spPr>
          <a:xfrm>
            <a:off x="1371600" y="457200"/>
            <a:ext cx="63246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chemeClr val="tx1"/>
                </a:solidFill>
                <a:latin typeface="Baskerville Old Face" pitchFamily="18" charset="0"/>
              </a:rPr>
              <a:t>Overview of Budget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pic>
        <p:nvPicPr>
          <p:cNvPr id="2050" name="Picture 2" descr="http://ts1.mm.bing.net/th?&amp;id=HN.608029715545522727&amp;w=300&amp;h=300&amp;c=0&amp;pid=1.9&amp;rs=0&amp;p=0&amp;url=http%3A%2F%2Fquestgarden.com%2F120%2F43%2F0%2F110311024610%2Ft-index.htm"/>
          <p:cNvPicPr>
            <a:picLocks noChangeAspect="1" noChangeArrowheads="1"/>
          </p:cNvPicPr>
          <p:nvPr/>
        </p:nvPicPr>
        <p:blipFill>
          <a:blip r:embed="rId2" cstate="print"/>
          <a:srcRect/>
          <a:stretch>
            <a:fillRect/>
          </a:stretch>
        </p:blipFill>
        <p:spPr bwMode="auto">
          <a:xfrm>
            <a:off x="2971800" y="5029200"/>
            <a:ext cx="1371600" cy="1524000"/>
          </a:xfrm>
          <a:prstGeom prst="rect">
            <a:avLst/>
          </a:prstGeom>
          <a:noFill/>
        </p:spPr>
      </p:pic>
      <p:pic>
        <p:nvPicPr>
          <p:cNvPr id="2052" name="Picture 4" descr="http://thumbs.gograph.com/gg58833868.jpg"/>
          <p:cNvPicPr>
            <a:picLocks noChangeAspect="1" noChangeArrowheads="1"/>
          </p:cNvPicPr>
          <p:nvPr/>
        </p:nvPicPr>
        <p:blipFill>
          <a:blip r:embed="rId3" cstate="print"/>
          <a:srcRect/>
          <a:stretch>
            <a:fillRect/>
          </a:stretch>
        </p:blipFill>
        <p:spPr bwMode="auto">
          <a:xfrm>
            <a:off x="5181600" y="4953000"/>
            <a:ext cx="790575" cy="16192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447800" y="457200"/>
            <a:ext cx="62484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chemeClr val="tx1"/>
                </a:solidFill>
                <a:latin typeface="Baskerville Old Face" pitchFamily="18" charset="0"/>
              </a:rPr>
              <a:t>Summary of Revenues</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899323400"/>
              </p:ext>
            </p:extLst>
          </p:nvPr>
        </p:nvGraphicFramePr>
        <p:xfrm>
          <a:off x="838200" y="1828798"/>
          <a:ext cx="7696200" cy="3086158"/>
        </p:xfrm>
        <a:graphic>
          <a:graphicData uri="http://schemas.openxmlformats.org/drawingml/2006/table">
            <a:tbl>
              <a:tblPr/>
              <a:tblGrid>
                <a:gridCol w="3003672"/>
                <a:gridCol w="1564176"/>
                <a:gridCol w="1564176"/>
                <a:gridCol w="1564176"/>
              </a:tblGrid>
              <a:tr h="214221">
                <a:tc gridSpan="4">
                  <a:txBody>
                    <a:bodyPr/>
                    <a:lstStyle/>
                    <a:p>
                      <a:pPr algn="ctr" fontAlgn="b"/>
                      <a:r>
                        <a:rPr lang="en-US" sz="1400" b="1" i="0" u="none" strike="noStrike" dirty="0">
                          <a:solidFill>
                            <a:srgbClr val="000000"/>
                          </a:solidFill>
                          <a:latin typeface="+mj-lt"/>
                        </a:rPr>
                        <a:t>Summary of Revenues &amp; Other Sources of Funding</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71349">
                <a:tc>
                  <a:txBody>
                    <a:bodyPr/>
                    <a:lstStyle/>
                    <a:p>
                      <a:pPr algn="l" fontAlgn="b"/>
                      <a:r>
                        <a:rPr lang="en-US" sz="1400" b="1" i="0" u="none" strike="noStrike" dirty="0">
                          <a:solidFill>
                            <a:srgbClr val="FF0000"/>
                          </a:solidFill>
                          <a:latin typeface="+mj-lt"/>
                        </a:rPr>
                        <a:t> </a:t>
                      </a:r>
                    </a:p>
                  </a:txBody>
                  <a:tcPr marL="8947" marR="8947" marT="8947"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 </a:t>
                      </a:r>
                    </a:p>
                  </a:txBody>
                  <a:tcPr marL="8947" marR="8947" marT="8947"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 </a:t>
                      </a:r>
                    </a:p>
                  </a:txBody>
                  <a:tcPr marL="8947" marR="8947" marT="8947"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 </a:t>
                      </a:r>
                    </a:p>
                  </a:txBody>
                  <a:tcPr marL="8947" marR="8947" marT="8947"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217079">
                <a:tc>
                  <a:txBody>
                    <a:bodyPr/>
                    <a:lstStyle/>
                    <a:p>
                      <a:pPr algn="l" fontAlgn="b"/>
                      <a:r>
                        <a:rPr lang="en-US" sz="1400" b="0" i="0" u="none" strike="noStrike" dirty="0">
                          <a:solidFill>
                            <a:srgbClr val="000000"/>
                          </a:solidFill>
                          <a:latin typeface="+mj-lt"/>
                        </a:rPr>
                        <a:t> </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400" b="1" i="0" u="none" strike="noStrike" dirty="0" smtClean="0">
                          <a:solidFill>
                            <a:srgbClr val="000000"/>
                          </a:solidFill>
                          <a:latin typeface="+mj-lt"/>
                        </a:rPr>
                        <a:t>2014-2015</a:t>
                      </a:r>
                      <a:endParaRPr lang="en-US" sz="1400" b="1" i="0" u="none" strike="noStrike" dirty="0">
                        <a:solidFill>
                          <a:srgbClr val="000000"/>
                        </a:solidFill>
                        <a:latin typeface="+mj-lt"/>
                      </a:endParaRP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400" b="1" i="0" u="none" strike="noStrike" dirty="0" smtClean="0">
                          <a:solidFill>
                            <a:srgbClr val="000000"/>
                          </a:solidFill>
                          <a:latin typeface="+mj-lt"/>
                        </a:rPr>
                        <a:t>2015-2016</a:t>
                      </a:r>
                      <a:endParaRPr lang="en-US" sz="1400" b="1" i="0" u="none" strike="noStrike" dirty="0">
                        <a:solidFill>
                          <a:srgbClr val="000000"/>
                        </a:solidFill>
                        <a:latin typeface="+mj-lt"/>
                      </a:endParaRP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400" b="1" i="0" u="none" strike="noStrike">
                          <a:solidFill>
                            <a:srgbClr val="000000"/>
                          </a:solidFill>
                          <a:latin typeface="+mj-lt"/>
                        </a:rPr>
                        <a:t>Inc (Dec)</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227933">
                <a:tc>
                  <a:txBody>
                    <a:bodyPr/>
                    <a:lstStyle/>
                    <a:p>
                      <a:pPr algn="l" fontAlgn="b"/>
                      <a:r>
                        <a:rPr lang="en-US" sz="1400" b="0" i="0" u="none" strike="noStrike" dirty="0">
                          <a:solidFill>
                            <a:srgbClr val="000000"/>
                          </a:solidFill>
                          <a:latin typeface="+mj-lt"/>
                        </a:rPr>
                        <a:t> </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Budget</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Proposed Budget</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a:solidFill>
                            <a:srgbClr val="000000"/>
                          </a:solidFill>
                          <a:latin typeface="+mj-lt"/>
                        </a:rPr>
                        <a:t>Over Prior Year</a:t>
                      </a:r>
                    </a:p>
                  </a:txBody>
                  <a:tcPr marL="8947" marR="8947" marT="894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r h="217079">
                <a:tc>
                  <a:txBody>
                    <a:bodyPr/>
                    <a:lstStyle/>
                    <a:p>
                      <a:pPr algn="l" fontAlgn="b"/>
                      <a:r>
                        <a:rPr lang="en-US" sz="1400" b="0" i="0" u="none" strike="noStrike" dirty="0">
                          <a:solidFill>
                            <a:srgbClr val="000000"/>
                          </a:solidFill>
                          <a:latin typeface="+mj-lt"/>
                        </a:rPr>
                        <a:t>State Aid</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400" b="0" i="0" u="none" strike="noStrike" dirty="0">
                          <a:solidFill>
                            <a:srgbClr val="000000"/>
                          </a:solidFill>
                          <a:latin typeface="+mj-lt"/>
                        </a:rPr>
                        <a:t> $            </a:t>
                      </a:r>
                      <a:r>
                        <a:rPr lang="en-US" sz="1400" b="0" i="0" u="none" strike="noStrike" dirty="0" smtClean="0">
                          <a:solidFill>
                            <a:srgbClr val="000000"/>
                          </a:solidFill>
                          <a:latin typeface="+mj-lt"/>
                        </a:rPr>
                        <a:t> 4,435,649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400" b="0" i="0" u="none" strike="noStrike" dirty="0">
                          <a:solidFill>
                            <a:srgbClr val="000000"/>
                          </a:solidFill>
                          <a:latin typeface="+mj-lt"/>
                        </a:rPr>
                        <a:t> $            </a:t>
                      </a:r>
                      <a:r>
                        <a:rPr lang="en-US" sz="1400" b="0" i="0" u="none" strike="noStrike" dirty="0" smtClean="0">
                          <a:solidFill>
                            <a:srgbClr val="000000"/>
                          </a:solidFill>
                          <a:latin typeface="+mj-lt"/>
                        </a:rPr>
                        <a:t> 4,680,501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400" b="0" i="0" u="none" strike="noStrike" dirty="0">
                          <a:solidFill>
                            <a:srgbClr val="000000"/>
                          </a:solidFill>
                          <a:latin typeface="+mj-lt"/>
                        </a:rPr>
                        <a:t> $                </a:t>
                      </a:r>
                      <a:r>
                        <a:rPr lang="en-US" sz="1400" b="0" i="0" u="none" strike="noStrike" dirty="0" smtClean="0">
                          <a:solidFill>
                            <a:srgbClr val="000000"/>
                          </a:solidFill>
                          <a:latin typeface="+mj-lt"/>
                        </a:rPr>
                        <a:t>244,852</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r>
              <a:tr h="217079">
                <a:tc>
                  <a:txBody>
                    <a:bodyPr/>
                    <a:lstStyle/>
                    <a:p>
                      <a:pPr algn="l" fontAlgn="b"/>
                      <a:r>
                        <a:rPr lang="en-US" sz="1400" b="0" i="0" u="none" strike="noStrike" dirty="0">
                          <a:solidFill>
                            <a:srgbClr val="000000"/>
                          </a:solidFill>
                          <a:latin typeface="+mj-lt"/>
                        </a:rPr>
                        <a:t>PILOT(Payments in Lieu of Tax)</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322,245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323,511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1,266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217079">
                <a:tc>
                  <a:txBody>
                    <a:bodyPr/>
                    <a:lstStyle/>
                    <a:p>
                      <a:pPr algn="l" fontAlgn="b"/>
                      <a:r>
                        <a:rPr lang="en-US" sz="1400" b="0" i="0" u="none" strike="noStrike" dirty="0">
                          <a:solidFill>
                            <a:srgbClr val="000000"/>
                          </a:solidFill>
                          <a:latin typeface="+mj-lt"/>
                        </a:rPr>
                        <a:t>Other Revenue</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40,400 </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32,400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                 (8,000)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358180">
                <a:tc>
                  <a:txBody>
                    <a:bodyPr/>
                    <a:lstStyle/>
                    <a:p>
                      <a:pPr algn="l" fontAlgn="b"/>
                      <a:r>
                        <a:rPr lang="en-US" sz="1400" b="0" i="0" u="none" strike="noStrike" dirty="0">
                          <a:solidFill>
                            <a:srgbClr val="000000"/>
                          </a:solidFill>
                          <a:latin typeface="+mj-lt"/>
                        </a:rPr>
                        <a:t>Estimated Tax Levy &amp; STAR </a:t>
                      </a:r>
                      <a:r>
                        <a:rPr lang="en-US" sz="1400" b="0" i="0" u="none" strike="noStrike" dirty="0" err="1" smtClean="0">
                          <a:solidFill>
                            <a:srgbClr val="000000"/>
                          </a:solidFill>
                          <a:latin typeface="+mj-lt"/>
                        </a:rPr>
                        <a:t>Reimb</a:t>
                      </a:r>
                      <a:r>
                        <a:rPr lang="en-US" sz="1400" b="0" i="0" u="none" strike="noStrike" dirty="0" smtClean="0">
                          <a:solidFill>
                            <a:srgbClr val="000000"/>
                          </a:solidFill>
                          <a:latin typeface="+mj-lt"/>
                        </a:rPr>
                        <a:t>.</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 3,253,939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3,253,939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217079">
                <a:tc>
                  <a:txBody>
                    <a:bodyPr/>
                    <a:lstStyle/>
                    <a:p>
                      <a:pPr algn="l" fontAlgn="b"/>
                      <a:r>
                        <a:rPr lang="en-US" sz="1400" b="1" i="0" u="none" strike="noStrike" dirty="0">
                          <a:solidFill>
                            <a:srgbClr val="000000"/>
                          </a:solidFill>
                          <a:latin typeface="+mj-lt"/>
                        </a:rPr>
                        <a:t>TOTAL REVENUE</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    8,052,233 </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    8,290,351 </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238,118</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17079">
                <a:tc>
                  <a:txBody>
                    <a:bodyPr/>
                    <a:lstStyle/>
                    <a:p>
                      <a:pPr algn="l" fontAlgn="b"/>
                      <a:r>
                        <a:rPr lang="en-US" sz="1400" b="0" i="0" u="none" strike="noStrike" dirty="0" err="1">
                          <a:solidFill>
                            <a:srgbClr val="000000"/>
                          </a:solidFill>
                          <a:latin typeface="+mj-lt"/>
                        </a:rPr>
                        <a:t>Interfund</a:t>
                      </a:r>
                      <a:r>
                        <a:rPr lang="en-US" sz="1400" b="0" i="0" u="none" strike="noStrike" dirty="0">
                          <a:solidFill>
                            <a:srgbClr val="000000"/>
                          </a:solidFill>
                          <a:latin typeface="+mj-lt"/>
                        </a:rPr>
                        <a:t> Transfer of Debt </a:t>
                      </a:r>
                      <a:r>
                        <a:rPr lang="en-US" sz="1400" b="0" i="0" u="none" strike="noStrike" dirty="0" smtClean="0">
                          <a:solidFill>
                            <a:srgbClr val="000000"/>
                          </a:solidFill>
                          <a:latin typeface="+mj-lt"/>
                        </a:rPr>
                        <a:t>Service</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65,000 </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(65,000)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217079">
                <a:tc>
                  <a:txBody>
                    <a:bodyPr/>
                    <a:lstStyle/>
                    <a:p>
                      <a:pPr algn="l" fontAlgn="b"/>
                      <a:r>
                        <a:rPr lang="en-US" sz="1400" b="0" i="0" u="none" strike="noStrike" dirty="0">
                          <a:solidFill>
                            <a:srgbClr val="000000"/>
                          </a:solidFill>
                          <a:latin typeface="+mj-lt"/>
                        </a:rPr>
                        <a:t>Appropriated Fund Balance</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569,500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551,500 </a:t>
                      </a:r>
                      <a:endParaRPr lang="en-US" sz="1400" b="0"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a:t>
                      </a:r>
                      <a:r>
                        <a:rPr lang="en-US" sz="1400" b="0" i="0" u="none" strike="noStrike" dirty="0" smtClean="0">
                          <a:solidFill>
                            <a:srgbClr val="000000"/>
                          </a:solidFill>
                          <a:latin typeface="+mj-lt"/>
                        </a:rPr>
                        <a:t>  (18,000</a:t>
                      </a:r>
                      <a:r>
                        <a:rPr lang="en-US" sz="1400" b="0" i="0" u="none" strike="noStrike" dirty="0">
                          <a:solidFill>
                            <a:srgbClr val="000000"/>
                          </a:solidFill>
                          <a:latin typeface="+mj-lt"/>
                        </a:rPr>
                        <a:t>)</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217079">
                <a:tc>
                  <a:txBody>
                    <a:bodyPr/>
                    <a:lstStyle/>
                    <a:p>
                      <a:pPr algn="l" fontAlgn="b"/>
                      <a:r>
                        <a:rPr lang="en-US" sz="1400" b="0" i="0" u="none" strike="noStrike" dirty="0">
                          <a:solidFill>
                            <a:srgbClr val="000000"/>
                          </a:solidFill>
                          <a:latin typeface="+mj-lt"/>
                        </a:rPr>
                        <a:t>Appropriated Retirement Reserve</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33,149 </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33,149 </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n-US" sz="1400" b="0" i="0" u="none" strike="noStrike" dirty="0">
                          <a:solidFill>
                            <a:srgbClr val="000000"/>
                          </a:solidFill>
                          <a:latin typeface="+mj-lt"/>
                        </a:rPr>
                        <a:t>                               - </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r>
              <a:tr h="227933">
                <a:tc>
                  <a:txBody>
                    <a:bodyPr/>
                    <a:lstStyle/>
                    <a:p>
                      <a:pPr algn="l" fontAlgn="b"/>
                      <a:r>
                        <a:rPr lang="en-US" sz="1400" b="1" i="0" u="none" strike="noStrike" dirty="0">
                          <a:solidFill>
                            <a:srgbClr val="000000"/>
                          </a:solidFill>
                          <a:latin typeface="+mj-lt"/>
                        </a:rPr>
                        <a:t>TOTAL REVENUE &amp; OTHER SOURCES</a:t>
                      </a: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      8,719,882 </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    8,875,000 </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latin typeface="+mj-lt"/>
                        </a:rPr>
                        <a:t> $              </a:t>
                      </a:r>
                      <a:r>
                        <a:rPr lang="en-US" sz="1400" b="1" i="0" u="none" strike="noStrike" dirty="0" smtClean="0">
                          <a:solidFill>
                            <a:srgbClr val="000000"/>
                          </a:solidFill>
                          <a:latin typeface="+mj-lt"/>
                        </a:rPr>
                        <a:t>   155,118</a:t>
                      </a:r>
                      <a:endParaRPr lang="en-US" sz="1400" b="1" i="0" u="none" strike="noStrike" dirty="0">
                        <a:solidFill>
                          <a:srgbClr val="000000"/>
                        </a:solidFill>
                        <a:latin typeface="+mj-lt"/>
                      </a:endParaRPr>
                    </a:p>
                  </a:txBody>
                  <a:tcPr marL="8947" marR="8947" marT="894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chemeClr val="bg1"/>
                    </a:solidFill>
                  </a:tcPr>
                </a:tc>
              </a:tr>
            </a:tbl>
          </a:graphicData>
        </a:graphic>
      </p:graphicFrame>
      <p:pic>
        <p:nvPicPr>
          <p:cNvPr id="1032" name="Picture 8" descr="http://ts1.mm.bing.net/th?&amp;id=HN.608006746057737646&amp;w=300&amp;h=300&amp;c=0&amp;pid=1.9&amp;rs=0&amp;p=0&amp;url=http%3A%2F%2Fwww.allfree-clipart.com%2FBusiness%2Fdollar_bill.html"/>
          <p:cNvPicPr>
            <a:picLocks noChangeAspect="1" noChangeArrowheads="1"/>
          </p:cNvPicPr>
          <p:nvPr/>
        </p:nvPicPr>
        <p:blipFill>
          <a:blip r:embed="rId2" cstate="print"/>
          <a:srcRect/>
          <a:stretch>
            <a:fillRect/>
          </a:stretch>
        </p:blipFill>
        <p:spPr bwMode="auto">
          <a:xfrm>
            <a:off x="3886200" y="5334000"/>
            <a:ext cx="1371600" cy="132397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143000" y="457200"/>
            <a:ext cx="67818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Gap Elimination Adjustment</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3" name="TextBox 2"/>
          <p:cNvSpPr txBox="1"/>
          <p:nvPr/>
        </p:nvSpPr>
        <p:spPr>
          <a:xfrm>
            <a:off x="1295400" y="1752600"/>
            <a:ext cx="6253763" cy="461665"/>
          </a:xfrm>
          <a:prstGeom prst="rect">
            <a:avLst/>
          </a:prstGeom>
          <a:noFill/>
        </p:spPr>
        <p:txBody>
          <a:bodyPr wrap="none" rtlCol="0">
            <a:spAutoFit/>
          </a:bodyPr>
          <a:lstStyle/>
          <a:p>
            <a:r>
              <a:rPr lang="en-US" sz="2400" b="1" dirty="0" smtClean="0"/>
              <a:t>What is the Gap Elimination Adjustment (GEA)?</a:t>
            </a:r>
            <a:endParaRPr lang="en-US" sz="2400" b="1" dirty="0"/>
          </a:p>
        </p:txBody>
      </p:sp>
      <p:sp>
        <p:nvSpPr>
          <p:cNvPr id="5" name="TextBox 4"/>
          <p:cNvSpPr txBox="1"/>
          <p:nvPr/>
        </p:nvSpPr>
        <p:spPr>
          <a:xfrm>
            <a:off x="1066800" y="2362201"/>
            <a:ext cx="7182862" cy="3416320"/>
          </a:xfrm>
          <a:prstGeom prst="rect">
            <a:avLst/>
          </a:prstGeom>
          <a:noFill/>
        </p:spPr>
        <p:txBody>
          <a:bodyPr wrap="square" rtlCol="0">
            <a:spAutoFit/>
          </a:bodyPr>
          <a:lstStyle/>
          <a:p>
            <a:pPr>
              <a:buFont typeface="Arial" pitchFamily="34" charset="0"/>
              <a:buChar char="•"/>
            </a:pPr>
            <a:r>
              <a:rPr lang="en-US" sz="2000" dirty="0" smtClean="0"/>
              <a:t>The GEA was instituted by NYS in 2010-2011 to assist in closing the State’s budget gap</a:t>
            </a:r>
          </a:p>
          <a:p>
            <a:pPr>
              <a:buFont typeface="Arial" pitchFamily="34" charset="0"/>
              <a:buChar char="•"/>
            </a:pPr>
            <a:r>
              <a:rPr lang="en-US" sz="2000" dirty="0" smtClean="0"/>
              <a:t> West Valley CSD has lost $2,670,581 in state aid since its inception</a:t>
            </a:r>
          </a:p>
          <a:p>
            <a:pPr>
              <a:buFont typeface="Arial" pitchFamily="34" charset="0"/>
              <a:buChar char="•"/>
            </a:pPr>
            <a:r>
              <a:rPr lang="en-US" sz="2000" dirty="0" smtClean="0"/>
              <a:t>For 2015-2016, $233,889 of the District’s GEA was restored leaving a current reduction of -$126,999</a:t>
            </a:r>
          </a:p>
          <a:p>
            <a:pPr>
              <a:buFont typeface="Arial" pitchFamily="34" charset="0"/>
              <a:buChar char="•"/>
            </a:pPr>
            <a:r>
              <a:rPr lang="en-US" sz="2000" dirty="0" smtClean="0"/>
              <a:t>The GEA formula has created additional inequity between wealthy and   poor districts.</a:t>
            </a:r>
          </a:p>
          <a:p>
            <a:pPr>
              <a:buFont typeface="Arial" pitchFamily="34" charset="0"/>
              <a:buChar char="•"/>
            </a:pPr>
            <a:r>
              <a:rPr lang="en-US" sz="2000" dirty="0" smtClean="0"/>
              <a:t>Average need Districts such as West Valley have been hit the  hardest. </a:t>
            </a:r>
          </a:p>
          <a:p>
            <a:pPr>
              <a:buFont typeface="Arial" pitchFamily="34" charset="0"/>
              <a:buChar char="•"/>
            </a:pPr>
            <a:endParaRPr lang="en-US" dirty="0" smtClean="0"/>
          </a:p>
          <a:p>
            <a:endParaRPr lang="en-US" dirty="0" smtClean="0"/>
          </a:p>
        </p:txBody>
      </p:sp>
      <p:sp>
        <p:nvSpPr>
          <p:cNvPr id="6" name="TextBox 5"/>
          <p:cNvSpPr txBox="1"/>
          <p:nvPr/>
        </p:nvSpPr>
        <p:spPr>
          <a:xfrm>
            <a:off x="1834181" y="5963187"/>
            <a:ext cx="5800499" cy="861774"/>
          </a:xfrm>
          <a:prstGeom prst="rect">
            <a:avLst/>
          </a:prstGeom>
          <a:noFill/>
        </p:spPr>
        <p:txBody>
          <a:bodyPr wrap="square" rtlCol="0">
            <a:spAutoFit/>
          </a:bodyPr>
          <a:lstStyle/>
          <a:p>
            <a:r>
              <a:rPr lang="en-US" sz="1600" b="1" dirty="0" smtClean="0"/>
              <a:t>Note: In 2009-2010 the District lost an additional $267,826</a:t>
            </a:r>
          </a:p>
          <a:p>
            <a:r>
              <a:rPr lang="en-US" sz="1600" b="1" dirty="0" smtClean="0"/>
              <a:t>In state aid through the Deficit Reduction Assessment (DRA)</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143000" y="457200"/>
            <a:ext cx="67818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Budget Summary</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pic>
        <p:nvPicPr>
          <p:cNvPr id="6" name="Picture 6" descr="http://comps.fotosearch.com/comp/IMZ/IMZ175/walking-tightrope-dollar_~whe0034.jpg"/>
          <p:cNvPicPr>
            <a:picLocks noChangeAspect="1" noChangeArrowheads="1"/>
          </p:cNvPicPr>
          <p:nvPr/>
        </p:nvPicPr>
        <p:blipFill>
          <a:blip r:embed="rId3" cstate="print"/>
          <a:srcRect/>
          <a:stretch>
            <a:fillRect/>
          </a:stretch>
        </p:blipFill>
        <p:spPr bwMode="auto">
          <a:xfrm>
            <a:off x="3810000" y="4800600"/>
            <a:ext cx="1676400" cy="1371600"/>
          </a:xfrm>
          <a:prstGeom prst="rect">
            <a:avLst/>
          </a:prstGeom>
          <a:noFill/>
        </p:spPr>
      </p:pic>
      <p:graphicFrame>
        <p:nvGraphicFramePr>
          <p:cNvPr id="2" name="Object 1"/>
          <p:cNvGraphicFramePr>
            <a:graphicFrameLocks noChangeAspect="1"/>
          </p:cNvGraphicFramePr>
          <p:nvPr>
            <p:extLst>
              <p:ext uri="{D42A27DB-BD31-4B8C-83A1-F6EECF244321}">
                <p14:modId xmlns:p14="http://schemas.microsoft.com/office/powerpoint/2010/main" val="1572739172"/>
              </p:ext>
            </p:extLst>
          </p:nvPr>
        </p:nvGraphicFramePr>
        <p:xfrm>
          <a:off x="1371600" y="1905001"/>
          <a:ext cx="6400799" cy="2395538"/>
        </p:xfrm>
        <a:graphic>
          <a:graphicData uri="http://schemas.openxmlformats.org/presentationml/2006/ole">
            <mc:AlternateContent xmlns:mc="http://schemas.openxmlformats.org/markup-compatibility/2006">
              <mc:Choice xmlns:v="urn:schemas-microsoft-com:vml" Requires="v">
                <p:oleObj spid="_x0000_s23575" name="Worksheet" r:id="rId5" imgW="4676726" imgH="1742961" progId="Excel.Sheet.12">
                  <p:embed/>
                </p:oleObj>
              </mc:Choice>
              <mc:Fallback>
                <p:oleObj name="Worksheet" r:id="rId5" imgW="4676726" imgH="1742961" progId="Excel.Sheet.12">
                  <p:embed/>
                  <p:pic>
                    <p:nvPicPr>
                      <p:cNvPr id="0" name=""/>
                      <p:cNvPicPr/>
                      <p:nvPr/>
                    </p:nvPicPr>
                    <p:blipFill>
                      <a:blip r:embed="rId6"/>
                      <a:stretch>
                        <a:fillRect/>
                      </a:stretch>
                    </p:blipFill>
                    <p:spPr>
                      <a:xfrm>
                        <a:off x="1371600" y="1905001"/>
                        <a:ext cx="6400799" cy="2395538"/>
                      </a:xfrm>
                      <a:prstGeom prst="rect">
                        <a:avLst/>
                      </a:prstGeom>
                      <a:solidFill>
                        <a:schemeClr val="bg1"/>
                      </a:solidFill>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219200" y="457200"/>
            <a:ext cx="67056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chemeClr val="tx1"/>
                </a:solidFill>
                <a:latin typeface="Baskerville Old Face" pitchFamily="18" charset="0"/>
              </a:rPr>
              <a:t> Budget Components</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pic>
        <p:nvPicPr>
          <p:cNvPr id="6" name="Picture 5"/>
          <p:cNvPicPr>
            <a:picLocks noChangeAspect="1"/>
          </p:cNvPicPr>
          <p:nvPr/>
        </p:nvPicPr>
        <p:blipFill>
          <a:blip r:embed="rId2"/>
          <a:stretch>
            <a:fillRect/>
          </a:stretch>
        </p:blipFill>
        <p:spPr>
          <a:xfrm>
            <a:off x="1087834" y="2133600"/>
            <a:ext cx="6968332" cy="4038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05200" y="152400"/>
            <a:ext cx="2112181" cy="400110"/>
          </a:xfrm>
          <a:prstGeom prst="rect">
            <a:avLst/>
          </a:prstGeom>
          <a:noFill/>
        </p:spPr>
        <p:txBody>
          <a:bodyPr wrap="none" rtlCol="0">
            <a:spAutoFit/>
          </a:bodyPr>
          <a:lstStyle/>
          <a:p>
            <a:r>
              <a:rPr lang="en-US" sz="2000" b="1" dirty="0" smtClean="0">
                <a:solidFill>
                  <a:srgbClr val="0000FF"/>
                </a:solidFill>
              </a:rPr>
              <a:t>Property Tax Limit</a:t>
            </a:r>
          </a:p>
        </p:txBody>
      </p:sp>
      <p:graphicFrame>
        <p:nvGraphicFramePr>
          <p:cNvPr id="3" name="Object 2"/>
          <p:cNvGraphicFramePr>
            <a:graphicFrameLocks noChangeAspect="1"/>
          </p:cNvGraphicFramePr>
          <p:nvPr>
            <p:extLst>
              <p:ext uri="{D42A27DB-BD31-4B8C-83A1-F6EECF244321}">
                <p14:modId xmlns:p14="http://schemas.microsoft.com/office/powerpoint/2010/main" val="826750681"/>
              </p:ext>
            </p:extLst>
          </p:nvPr>
        </p:nvGraphicFramePr>
        <p:xfrm>
          <a:off x="457200" y="762000"/>
          <a:ext cx="8458200" cy="5943599"/>
        </p:xfrm>
        <a:graphic>
          <a:graphicData uri="http://schemas.openxmlformats.org/presentationml/2006/ole">
            <mc:AlternateContent xmlns:mc="http://schemas.openxmlformats.org/markup-compatibility/2006">
              <mc:Choice xmlns:v="urn:schemas-microsoft-com:vml" Requires="v">
                <p:oleObj spid="_x0000_s24597" name="Worksheet" r:id="rId4" imgW="7096206" imgH="4638809" progId="Excel.Sheet.12">
                  <p:embed/>
                </p:oleObj>
              </mc:Choice>
              <mc:Fallback>
                <p:oleObj name="Worksheet" r:id="rId4" imgW="7096206" imgH="4638809" progId="Excel.Sheet.12">
                  <p:embed/>
                  <p:pic>
                    <p:nvPicPr>
                      <p:cNvPr id="0" name=""/>
                      <p:cNvPicPr/>
                      <p:nvPr/>
                    </p:nvPicPr>
                    <p:blipFill>
                      <a:blip r:embed="rId5"/>
                      <a:stretch>
                        <a:fillRect/>
                      </a:stretch>
                    </p:blipFill>
                    <p:spPr>
                      <a:xfrm>
                        <a:off x="457200" y="762000"/>
                        <a:ext cx="8458200" cy="5943599"/>
                      </a:xfrm>
                      <a:prstGeom prst="rect">
                        <a:avLst/>
                      </a:prstGeom>
                      <a:solidFill>
                        <a:schemeClr val="bg1"/>
                      </a:solidFill>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219200" y="457200"/>
            <a:ext cx="67056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chemeClr val="tx1"/>
                </a:solidFill>
                <a:latin typeface="Baskerville Old Face" pitchFamily="18" charset="0"/>
              </a:rPr>
              <a:t> History of Budget and </a:t>
            </a:r>
            <a:br>
              <a:rPr lang="en-US" sz="4000" b="1" dirty="0" smtClean="0">
                <a:solidFill>
                  <a:schemeClr val="tx1"/>
                </a:solidFill>
                <a:latin typeface="Baskerville Old Face" pitchFamily="18" charset="0"/>
              </a:rPr>
            </a:br>
            <a:r>
              <a:rPr lang="en-US" sz="4000" b="1" dirty="0" smtClean="0">
                <a:latin typeface="Baskerville Old Face" pitchFamily="18" charset="0"/>
              </a:rPr>
              <a:t>Tax Levy Increases</a:t>
            </a: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pic>
        <p:nvPicPr>
          <p:cNvPr id="22534" name="Picture 6" descr="http://ts2.mm.bing.net/th?&amp;id=HN.608004233511765140&amp;w=300&amp;h=300&amp;c=0&amp;pid=1.9&amp;rs=0&amp;p=0&amp;url=http%3A%2F%2Fwww.cortlandschools.org%2Fteacherpage.cfm%3Fteacher%3D1826"/>
          <p:cNvPicPr>
            <a:picLocks noChangeAspect="1" noChangeArrowheads="1"/>
          </p:cNvPicPr>
          <p:nvPr/>
        </p:nvPicPr>
        <p:blipFill>
          <a:blip r:embed="rId3" cstate="print"/>
          <a:srcRect/>
          <a:stretch>
            <a:fillRect/>
          </a:stretch>
        </p:blipFill>
        <p:spPr bwMode="auto">
          <a:xfrm>
            <a:off x="3124200" y="5638800"/>
            <a:ext cx="2857500" cy="895351"/>
          </a:xfrm>
          <a:prstGeom prst="rect">
            <a:avLst/>
          </a:prstGeom>
          <a:noFill/>
        </p:spPr>
      </p:pic>
      <p:graphicFrame>
        <p:nvGraphicFramePr>
          <p:cNvPr id="2" name="Object 1"/>
          <p:cNvGraphicFramePr>
            <a:graphicFrameLocks noChangeAspect="1"/>
          </p:cNvGraphicFramePr>
          <p:nvPr>
            <p:extLst>
              <p:ext uri="{D42A27DB-BD31-4B8C-83A1-F6EECF244321}">
                <p14:modId xmlns:p14="http://schemas.microsoft.com/office/powerpoint/2010/main" val="84911491"/>
              </p:ext>
            </p:extLst>
          </p:nvPr>
        </p:nvGraphicFramePr>
        <p:xfrm>
          <a:off x="381000" y="2362200"/>
          <a:ext cx="8381999" cy="1905000"/>
        </p:xfrm>
        <a:graphic>
          <a:graphicData uri="http://schemas.openxmlformats.org/presentationml/2006/ole">
            <mc:AlternateContent xmlns:mc="http://schemas.openxmlformats.org/markup-compatibility/2006">
              <mc:Choice xmlns:v="urn:schemas-microsoft-com:vml" Requires="v">
                <p:oleObj spid="_x0000_s22559" name="Worksheet" r:id="rId5" imgW="7905758" imgH="876204" progId="Excel.Sheet.12">
                  <p:embed/>
                </p:oleObj>
              </mc:Choice>
              <mc:Fallback>
                <p:oleObj name="Worksheet" r:id="rId5" imgW="7905758" imgH="876204" progId="Excel.Sheet.12">
                  <p:embed/>
                  <p:pic>
                    <p:nvPicPr>
                      <p:cNvPr id="0" name=""/>
                      <p:cNvPicPr/>
                      <p:nvPr/>
                    </p:nvPicPr>
                    <p:blipFill>
                      <a:blip r:embed="rId6"/>
                      <a:stretch>
                        <a:fillRect/>
                      </a:stretch>
                    </p:blipFill>
                    <p:spPr>
                      <a:xfrm>
                        <a:off x="381000" y="2362200"/>
                        <a:ext cx="8381999" cy="19050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990600" y="152400"/>
            <a:ext cx="7010400" cy="13716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History of State Aid </a:t>
            </a:r>
            <a:br>
              <a:rPr lang="en-US" sz="4000" b="1" dirty="0" smtClean="0">
                <a:latin typeface="Times New Roman" pitchFamily="18" charset="0"/>
              </a:rPr>
            </a:br>
            <a:r>
              <a:rPr lang="en-US" sz="4000" b="1" dirty="0" smtClean="0">
                <a:latin typeface="Times New Roman" pitchFamily="18" charset="0"/>
              </a:rPr>
              <a:t>&amp; Tax Levy</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1418728482"/>
              </p:ext>
            </p:extLst>
          </p:nvPr>
        </p:nvGraphicFramePr>
        <p:xfrm>
          <a:off x="304800" y="1752600"/>
          <a:ext cx="84582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143000" y="381000"/>
            <a:ext cx="67056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Estimated Impact on </a:t>
            </a:r>
            <a:br>
              <a:rPr lang="en-US" sz="4000" b="1" dirty="0" smtClean="0">
                <a:latin typeface="Times New Roman" pitchFamily="18" charset="0"/>
              </a:rPr>
            </a:br>
            <a:r>
              <a:rPr lang="en-US" sz="4000" b="1" dirty="0" smtClean="0">
                <a:latin typeface="Times New Roman" pitchFamily="18" charset="0"/>
              </a:rPr>
              <a:t>Property Tax Bill</a:t>
            </a: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746396590"/>
              </p:ext>
            </p:extLst>
          </p:nvPr>
        </p:nvGraphicFramePr>
        <p:xfrm>
          <a:off x="1066800" y="1683327"/>
          <a:ext cx="6934200" cy="5181600"/>
        </p:xfrm>
        <a:graphic>
          <a:graphicData uri="http://schemas.openxmlformats.org/presentationml/2006/ole">
            <mc:AlternateContent xmlns:mc="http://schemas.openxmlformats.org/markup-compatibility/2006">
              <mc:Choice xmlns:v="urn:schemas-microsoft-com:vml" Requires="v">
                <p:oleObj spid="_x0000_s25620" name="Worksheet" r:id="rId4" imgW="6267487" imgH="4791051" progId="Excel.Sheet.12">
                  <p:embed/>
                </p:oleObj>
              </mc:Choice>
              <mc:Fallback>
                <p:oleObj name="Worksheet" r:id="rId4" imgW="6267487" imgH="4791051" progId="Excel.Sheet.12">
                  <p:embed/>
                  <p:pic>
                    <p:nvPicPr>
                      <p:cNvPr id="0" name=""/>
                      <p:cNvPicPr/>
                      <p:nvPr/>
                    </p:nvPicPr>
                    <p:blipFill>
                      <a:blip r:embed="rId5"/>
                      <a:stretch>
                        <a:fillRect/>
                      </a:stretch>
                    </p:blipFill>
                    <p:spPr>
                      <a:xfrm>
                        <a:off x="1066800" y="1683327"/>
                        <a:ext cx="6934200" cy="5181600"/>
                      </a:xfrm>
                      <a:prstGeom prst="rect">
                        <a:avLst/>
                      </a:prstGeom>
                      <a:solidFill>
                        <a:schemeClr val="bg1"/>
                      </a:solidFill>
                    </p:spPr>
                  </p:pic>
                </p:oleObj>
              </mc:Fallback>
            </mc:AlternateContent>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800600"/>
          </a:xfrm>
        </p:spPr>
        <p:txBody>
          <a:bodyPr>
            <a:normAutofit/>
          </a:bodyPr>
          <a:lstStyle/>
          <a:p>
            <a:pPr marL="609600" indent="-609600">
              <a:buNone/>
              <a:defRPr/>
            </a:pPr>
            <a:r>
              <a:rPr lang="en-US" sz="1800" b="1" dirty="0" smtClean="0">
                <a:latin typeface="Arial" charset="0"/>
              </a:rPr>
              <a:t>Includes two components:</a:t>
            </a:r>
          </a:p>
          <a:p>
            <a:pPr marL="990600" lvl="1" indent="-533400">
              <a:defRPr/>
            </a:pPr>
            <a:r>
              <a:rPr lang="en-US" sz="1800" b="1" dirty="0" smtClean="0">
                <a:latin typeface="Arial" charset="0"/>
              </a:rPr>
              <a:t>$30,000 – Basic Exemption</a:t>
            </a:r>
          </a:p>
          <a:p>
            <a:pPr marL="990600" lvl="1" indent="-533400">
              <a:defRPr/>
            </a:pPr>
            <a:r>
              <a:rPr lang="en-US" sz="1800" b="1" dirty="0" smtClean="0">
                <a:latin typeface="Arial" charset="0"/>
              </a:rPr>
              <a:t>$65,300 – Enhanced Exemption (Increase of $1,100 over prior year)</a:t>
            </a:r>
          </a:p>
          <a:p>
            <a:pPr marL="990600" lvl="1" indent="-533400">
              <a:buFont typeface="Wingdings" pitchFamily="2" charset="2"/>
              <a:buChar char="Ø"/>
              <a:defRPr/>
            </a:pPr>
            <a:endParaRPr lang="en-US" sz="1600" dirty="0" smtClean="0">
              <a:latin typeface="Arial" charset="0"/>
            </a:endParaRPr>
          </a:p>
          <a:p>
            <a:pPr marL="533400" indent="-533400">
              <a:buNone/>
              <a:defRPr/>
            </a:pPr>
            <a:r>
              <a:rPr lang="en-US" sz="1500" dirty="0" smtClean="0">
                <a:latin typeface="Arial" charset="0"/>
              </a:rPr>
              <a:t>           Exemptions are adjusted for equalization rates and a sales price differential factor developed by the NYS Office of Real Property</a:t>
            </a:r>
          </a:p>
          <a:p>
            <a:pPr marL="990600" lvl="1" indent="-533400">
              <a:buNone/>
              <a:defRPr/>
            </a:pPr>
            <a:endParaRPr lang="en-US" sz="1500" dirty="0" smtClean="0">
              <a:latin typeface="Arial" charset="0"/>
            </a:endParaRPr>
          </a:p>
          <a:p>
            <a:pPr marL="533400" indent="-533400">
              <a:buNone/>
              <a:defRPr/>
            </a:pPr>
            <a:r>
              <a:rPr lang="en-US" sz="1500" dirty="0" smtClean="0">
                <a:latin typeface="Arial" charset="0"/>
              </a:rPr>
              <a:t>	The maximum STAR savings cannot exceed more than 2% of the prior year savings-Simply stated the STAR savings cannot grow by more than 2%.  </a:t>
            </a:r>
          </a:p>
          <a:p>
            <a:pPr marL="990600" lvl="1" indent="-533400">
              <a:defRPr/>
            </a:pPr>
            <a:endParaRPr lang="en-US" sz="1600" dirty="0" smtClean="0">
              <a:latin typeface="Arial" charset="0"/>
            </a:endParaRPr>
          </a:p>
          <a:p>
            <a:pPr>
              <a:buNone/>
              <a:defRPr/>
            </a:pPr>
            <a:r>
              <a:rPr lang="en-US" sz="1600" b="1" dirty="0" smtClean="0">
                <a:latin typeface="Arial" charset="0"/>
              </a:rPr>
              <a:t>Who is eligible?</a:t>
            </a:r>
          </a:p>
          <a:p>
            <a:pPr lvl="1">
              <a:defRPr/>
            </a:pPr>
            <a:r>
              <a:rPr lang="en-US" sz="1500" dirty="0" smtClean="0">
                <a:latin typeface="Arial" charset="0"/>
              </a:rPr>
              <a:t>Primary residences qualify for the Basic Exemption if the combined income of the owners is $500,000 or less</a:t>
            </a:r>
          </a:p>
          <a:p>
            <a:pPr>
              <a:buFont typeface="Wingdings" pitchFamily="2" charset="2"/>
              <a:buChar char="v"/>
              <a:defRPr/>
            </a:pPr>
            <a:endParaRPr lang="en-US" sz="1500" dirty="0" smtClean="0">
              <a:latin typeface="Arial" charset="0"/>
            </a:endParaRPr>
          </a:p>
          <a:p>
            <a:pPr lvl="1">
              <a:defRPr/>
            </a:pPr>
            <a:r>
              <a:rPr lang="en-US" sz="1500" dirty="0" smtClean="0">
                <a:latin typeface="Arial" charset="0"/>
              </a:rPr>
              <a:t>Homeowner’s of primary residences with at least one person 65 years of age or older with a household income of less than $81,900 qualify for the Enhanced Exemption</a:t>
            </a:r>
          </a:p>
          <a:p>
            <a:pPr>
              <a:buNone/>
            </a:pPr>
            <a:endParaRPr lang="en-US" dirty="0"/>
          </a:p>
        </p:txBody>
      </p:sp>
      <p:sp>
        <p:nvSpPr>
          <p:cNvPr id="4" name="Rectangle 2"/>
          <p:cNvSpPr>
            <a:spLocks noGrp="1" noChangeArrowheads="1"/>
          </p:cNvSpPr>
          <p:nvPr>
            <p:ph type="title"/>
          </p:nvPr>
        </p:nvSpPr>
        <p:spPr>
          <a:xfrm>
            <a:off x="1143000" y="152400"/>
            <a:ext cx="67056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STAR</a:t>
            </a:r>
            <a:br>
              <a:rPr lang="en-US" sz="4000" b="1" dirty="0" smtClean="0">
                <a:latin typeface="Times New Roman" pitchFamily="18" charset="0"/>
              </a:rPr>
            </a:br>
            <a:r>
              <a:rPr lang="en-US" sz="4000" b="1" dirty="0" smtClean="0">
                <a:latin typeface="Times New Roman" pitchFamily="18" charset="0"/>
              </a:rPr>
              <a:t>(School Tax Property Relief)</a:t>
            </a: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6" name="TextBox 5"/>
          <p:cNvSpPr txBox="1"/>
          <p:nvPr/>
        </p:nvSpPr>
        <p:spPr>
          <a:xfrm>
            <a:off x="1600200" y="6172200"/>
            <a:ext cx="6375400" cy="369332"/>
          </a:xfrm>
          <a:prstGeom prst="rect">
            <a:avLst/>
          </a:prstGeom>
          <a:noFill/>
        </p:spPr>
        <p:txBody>
          <a:bodyPr wrap="none" rtlCol="0">
            <a:spAutoFit/>
          </a:bodyPr>
          <a:lstStyle/>
          <a:p>
            <a:r>
              <a:rPr lang="en-US" b="1" dirty="0" smtClean="0">
                <a:solidFill>
                  <a:srgbClr val="0000FF"/>
                </a:solidFill>
              </a:rPr>
              <a:t>Basic Star Recipients must register with the NYS Tax Department </a:t>
            </a:r>
            <a:endParaRPr lang="en-US" b="1" dirty="0">
              <a:solidFill>
                <a:srgbClr val="0000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90600" y="152400"/>
            <a:ext cx="70104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Property Tax Freeze Credit</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5" name="TextBox 4"/>
          <p:cNvSpPr txBox="1"/>
          <p:nvPr/>
        </p:nvSpPr>
        <p:spPr>
          <a:xfrm>
            <a:off x="41444" y="1779687"/>
            <a:ext cx="9102556" cy="5078313"/>
          </a:xfrm>
          <a:prstGeom prst="rect">
            <a:avLst/>
          </a:prstGeom>
          <a:noFill/>
        </p:spPr>
        <p:txBody>
          <a:bodyPr wrap="square" rtlCol="0">
            <a:spAutoFit/>
          </a:bodyPr>
          <a:lstStyle/>
          <a:p>
            <a:pPr>
              <a:buFont typeface="Wingdings" pitchFamily="2" charset="2"/>
              <a:buChar char="Ø"/>
            </a:pPr>
            <a:r>
              <a:rPr lang="en-US" dirty="0" smtClean="0"/>
              <a:t> Establishes a credit for residential property owners who are eligible for the STAR   exemption</a:t>
            </a:r>
          </a:p>
          <a:p>
            <a:pPr>
              <a:buFont typeface="Wingdings" pitchFamily="2" charset="2"/>
              <a:buChar char="Ø"/>
            </a:pPr>
            <a:r>
              <a:rPr lang="en-US" dirty="0" smtClean="0"/>
              <a:t>If a homeowner failed to apply for STAR they will still receive the credit</a:t>
            </a:r>
          </a:p>
          <a:p>
            <a:pPr>
              <a:buFont typeface="Wingdings" pitchFamily="2" charset="2"/>
              <a:buChar char="Ø"/>
            </a:pPr>
            <a:r>
              <a:rPr lang="en-US" dirty="0" smtClean="0"/>
              <a:t>The credit is effective for years 2014-2015 and 2015-2016</a:t>
            </a:r>
          </a:p>
          <a:p>
            <a:pPr>
              <a:buFont typeface="Wingdings" pitchFamily="2" charset="2"/>
              <a:buChar char="Ø"/>
            </a:pPr>
            <a:r>
              <a:rPr lang="en-US" dirty="0" smtClean="0"/>
              <a:t>To be eligible for credit on school taxes the District will have to comply with the tax levy limit </a:t>
            </a:r>
          </a:p>
          <a:p>
            <a:r>
              <a:rPr lang="en-US" dirty="0" smtClean="0"/>
              <a:t>    including exclusions</a:t>
            </a:r>
          </a:p>
          <a:p>
            <a:pPr>
              <a:buFont typeface="Wingdings" pitchFamily="2" charset="2"/>
              <a:buChar char="Ø"/>
            </a:pPr>
            <a:r>
              <a:rPr lang="en-US" dirty="0" smtClean="0"/>
              <a:t>To be eligible for credit on town and county taxes each individual municipality will have to</a:t>
            </a:r>
          </a:p>
          <a:p>
            <a:r>
              <a:rPr lang="en-US" dirty="0" smtClean="0"/>
              <a:t>    comply with their own tax levy limit</a:t>
            </a:r>
          </a:p>
          <a:p>
            <a:pPr>
              <a:buFont typeface="Wingdings" pitchFamily="2" charset="2"/>
              <a:buChar char="Ø"/>
            </a:pPr>
            <a:r>
              <a:rPr lang="en-US" dirty="0" smtClean="0"/>
              <a:t>Rebate checks will be issued by the NYS Department of Tax and Finance in October</a:t>
            </a:r>
          </a:p>
          <a:p>
            <a:pPr>
              <a:buFont typeface="Wingdings" pitchFamily="2" charset="2"/>
              <a:buChar char="Ø"/>
            </a:pPr>
            <a:r>
              <a:rPr lang="en-US" dirty="0" smtClean="0"/>
              <a:t>The rebate will be equal to the </a:t>
            </a:r>
            <a:r>
              <a:rPr lang="en-US" u="sng" dirty="0" smtClean="0"/>
              <a:t>greater</a:t>
            </a:r>
            <a:r>
              <a:rPr lang="en-US" dirty="0" smtClean="0"/>
              <a:t> of the 2015-2016 increase in school tax, or </a:t>
            </a:r>
            <a:r>
              <a:rPr lang="en-US" u="sng" dirty="0" smtClean="0"/>
              <a:t>1.62%</a:t>
            </a:r>
            <a:r>
              <a:rPr lang="en-US" dirty="0" smtClean="0"/>
              <a:t> of </a:t>
            </a:r>
          </a:p>
          <a:p>
            <a:r>
              <a:rPr lang="en-US" dirty="0" smtClean="0"/>
              <a:t>    the 2014-2015 tax bill</a:t>
            </a:r>
          </a:p>
          <a:p>
            <a:pPr>
              <a:buFont typeface="Wingdings" pitchFamily="2" charset="2"/>
              <a:buChar char="Ø"/>
            </a:pPr>
            <a:r>
              <a:rPr lang="en-US" dirty="0" smtClean="0"/>
              <a:t>The estimated rebate for a homeowner who resided in a home with a fair market value</a:t>
            </a:r>
          </a:p>
          <a:p>
            <a:r>
              <a:rPr lang="en-US" dirty="0" smtClean="0"/>
              <a:t>    of $100,000 is: $27 if you receive the Basic STAR exemption, $14 if you receive the Enhanced </a:t>
            </a:r>
          </a:p>
          <a:p>
            <a:r>
              <a:rPr lang="en-US" dirty="0" smtClean="0"/>
              <a:t>    STAR exemption</a:t>
            </a:r>
          </a:p>
          <a:p>
            <a:endParaRPr lang="en-US" dirty="0" smtClean="0"/>
          </a:p>
          <a:p>
            <a:endParaRPr lang="en-US" dirty="0" smtClean="0"/>
          </a:p>
          <a:p>
            <a:pPr>
              <a:buFont typeface="Wingdings" pitchFamily="2" charset="2"/>
              <a:buChar char="Ø"/>
            </a:pPr>
            <a:endParaRPr lang="en-US" dirty="0" smtClean="0"/>
          </a:p>
          <a:p>
            <a:endParaRPr lang="en-US" dirty="0" smtClean="0"/>
          </a:p>
          <a:p>
            <a:pPr>
              <a:buFont typeface="Wingdings" pitchFamily="2" charset="2"/>
              <a:buChar char="Ø"/>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90600" y="152400"/>
            <a:ext cx="70104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Property Tax Freeze Credit</a:t>
            </a:r>
            <a:br>
              <a:rPr lang="en-US" sz="4000" b="1" dirty="0" smtClean="0">
                <a:latin typeface="Times New Roman" pitchFamily="18" charset="0"/>
              </a:rPr>
            </a:br>
            <a:r>
              <a:rPr lang="en-US" sz="4000" b="1" dirty="0" smtClean="0">
                <a:latin typeface="Times New Roman" pitchFamily="18" charset="0"/>
              </a:rPr>
              <a:t>(continued)</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5" name="TextBox 4"/>
          <p:cNvSpPr txBox="1"/>
          <p:nvPr/>
        </p:nvSpPr>
        <p:spPr>
          <a:xfrm>
            <a:off x="41444" y="1752600"/>
            <a:ext cx="9102556" cy="3139321"/>
          </a:xfrm>
          <a:prstGeom prst="rect">
            <a:avLst/>
          </a:prstGeom>
          <a:noFill/>
        </p:spPr>
        <p:txBody>
          <a:bodyPr wrap="square" rtlCol="0">
            <a:spAutoFit/>
          </a:bodyPr>
          <a:lstStyle/>
          <a:p>
            <a:pPr>
              <a:buFont typeface="Wingdings" pitchFamily="2" charset="2"/>
              <a:buChar char="Ø"/>
            </a:pPr>
            <a:r>
              <a:rPr lang="en-US" dirty="0" smtClean="0"/>
              <a:t>To be eligible for the rebate in 2015-2016 the District must comply with the tax levy limit </a:t>
            </a:r>
          </a:p>
          <a:p>
            <a:r>
              <a:rPr lang="en-US" dirty="0" smtClean="0"/>
              <a:t>    and have an approved efficiency plan on file with NYS</a:t>
            </a:r>
          </a:p>
          <a:p>
            <a:pPr>
              <a:buFont typeface="Wingdings" pitchFamily="2" charset="2"/>
              <a:buChar char="Ø"/>
            </a:pPr>
            <a:r>
              <a:rPr lang="en-US" dirty="0" smtClean="0"/>
              <a:t>The efficiency plan must demonstrate that the District will achieve 3 years of savings </a:t>
            </a:r>
          </a:p>
          <a:p>
            <a:r>
              <a:rPr lang="en-US" dirty="0" smtClean="0"/>
              <a:t>    equivalent to 1% of its tax levy starting in 2016-2017. For WVCS this equals approx. $32,000</a:t>
            </a:r>
          </a:p>
          <a:p>
            <a:pPr>
              <a:buFont typeface="Wingdings" pitchFamily="2" charset="2"/>
              <a:buChar char="Ø"/>
            </a:pPr>
            <a:r>
              <a:rPr lang="en-US" dirty="0" smtClean="0"/>
              <a:t>The rebate will be equal to the 2014-2015 rebate plus the </a:t>
            </a:r>
            <a:r>
              <a:rPr lang="en-US" u="sng" dirty="0" smtClean="0"/>
              <a:t>greater</a:t>
            </a:r>
            <a:r>
              <a:rPr lang="en-US" dirty="0" smtClean="0"/>
              <a:t> of the increase in school</a:t>
            </a:r>
          </a:p>
          <a:p>
            <a:r>
              <a:rPr lang="en-US" dirty="0" smtClean="0"/>
              <a:t>    taxes in 2015-2016 or the 2014-2015 school taxes multiplied by the lesser of 2% or the</a:t>
            </a:r>
          </a:p>
          <a:p>
            <a:r>
              <a:rPr lang="en-US" dirty="0" smtClean="0"/>
              <a:t>    applicable CPI</a:t>
            </a:r>
          </a:p>
          <a:p>
            <a:pPr>
              <a:buFont typeface="Wingdings" pitchFamily="2" charset="2"/>
              <a:buChar char="Ø"/>
            </a:pPr>
            <a:r>
              <a:rPr lang="en-US" dirty="0" smtClean="0"/>
              <a:t>Rebates will not include an increase in taxes for property improvements, or loss of </a:t>
            </a:r>
          </a:p>
          <a:p>
            <a:r>
              <a:rPr lang="en-US" dirty="0" smtClean="0"/>
              <a:t>    exemptions</a:t>
            </a:r>
          </a:p>
          <a:p>
            <a:pPr>
              <a:buFont typeface="Wingdings" pitchFamily="2" charset="2"/>
              <a:buChar char="Ø"/>
            </a:pPr>
            <a:r>
              <a:rPr lang="en-US" dirty="0" smtClean="0"/>
              <a:t>The rebate is not dependent on when, or if a tax bill is paid</a:t>
            </a:r>
          </a:p>
          <a:p>
            <a:r>
              <a:rPr lang="en-US" dirty="0" smtClean="0"/>
              <a:t>    </a:t>
            </a:r>
          </a:p>
        </p:txBody>
      </p:sp>
      <p:sp>
        <p:nvSpPr>
          <p:cNvPr id="3" name="TextBox 2"/>
          <p:cNvSpPr txBox="1"/>
          <p:nvPr/>
        </p:nvSpPr>
        <p:spPr>
          <a:xfrm>
            <a:off x="76080" y="4803113"/>
            <a:ext cx="8860101" cy="2031325"/>
          </a:xfrm>
          <a:prstGeom prst="rect">
            <a:avLst/>
          </a:prstGeom>
          <a:noFill/>
          <a:ln>
            <a:solidFill>
              <a:schemeClr val="accent6">
                <a:lumMod val="50000"/>
              </a:schemeClr>
            </a:solidFill>
          </a:ln>
        </p:spPr>
        <p:txBody>
          <a:bodyPr wrap="square" rtlCol="0">
            <a:spAutoFit/>
          </a:bodyPr>
          <a:lstStyle/>
          <a:p>
            <a:r>
              <a:rPr lang="en-US" dirty="0" smtClean="0">
                <a:solidFill>
                  <a:srgbClr val="FFFFFF"/>
                </a:solidFill>
              </a:rPr>
              <a:t>The District will be filing a multi-government efficiency plan with 21 component districts in the </a:t>
            </a:r>
          </a:p>
          <a:p>
            <a:r>
              <a:rPr lang="en-US" dirty="0" smtClean="0">
                <a:solidFill>
                  <a:srgbClr val="FFFFFF"/>
                </a:solidFill>
              </a:rPr>
              <a:t>Cattaraugus Allegany BOCES. Our savings will be based on the result of the quote we received</a:t>
            </a:r>
          </a:p>
          <a:p>
            <a:r>
              <a:rPr lang="en-US" dirty="0" smtClean="0">
                <a:solidFill>
                  <a:srgbClr val="FFFFFF"/>
                </a:solidFill>
              </a:rPr>
              <a:t>for prescription service for the self funded health insurance consortium the district’s participate </a:t>
            </a:r>
          </a:p>
          <a:p>
            <a:r>
              <a:rPr lang="en-US" dirty="0" smtClean="0">
                <a:solidFill>
                  <a:srgbClr val="FFFFFF"/>
                </a:solidFill>
              </a:rPr>
              <a:t>In.  Total saved for all the district’s is $1.681 million.  West Valley’s savings is $57,624 which is </a:t>
            </a:r>
          </a:p>
          <a:p>
            <a:r>
              <a:rPr lang="en-US" dirty="0" smtClean="0">
                <a:solidFill>
                  <a:srgbClr val="FFFFFF"/>
                </a:solidFill>
              </a:rPr>
              <a:t>above the 1% needed.</a:t>
            </a:r>
            <a:endParaRPr lang="en-US" dirty="0">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90600" y="152400"/>
            <a:ext cx="7010400" cy="13716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Proposition #3 - School Bus </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5" name="TextBox 4"/>
          <p:cNvSpPr txBox="1"/>
          <p:nvPr/>
        </p:nvSpPr>
        <p:spPr>
          <a:xfrm>
            <a:off x="2057400" y="3200400"/>
            <a:ext cx="4912370" cy="1477328"/>
          </a:xfrm>
          <a:prstGeom prst="rect">
            <a:avLst/>
          </a:prstGeom>
          <a:noFill/>
        </p:spPr>
        <p:txBody>
          <a:bodyPr wrap="none" rtlCol="0">
            <a:spAutoFit/>
          </a:bodyPr>
          <a:lstStyle/>
          <a:p>
            <a:pPr algn="ctr"/>
            <a:r>
              <a:rPr lang="en-US" b="1" dirty="0" smtClean="0"/>
              <a:t>Proposition #3 includes the purchase of one 65</a:t>
            </a:r>
          </a:p>
          <a:p>
            <a:pPr algn="ctr"/>
            <a:r>
              <a:rPr lang="en-US" b="1" dirty="0" smtClean="0"/>
              <a:t>passenger bus at a cost not to exceed $108,000.  </a:t>
            </a:r>
          </a:p>
          <a:p>
            <a:pPr algn="ctr"/>
            <a:r>
              <a:rPr lang="en-US" b="1" dirty="0" smtClean="0"/>
              <a:t>Bus #80, which has approximately 118,000 miles, </a:t>
            </a:r>
          </a:p>
          <a:p>
            <a:pPr algn="ctr"/>
            <a:r>
              <a:rPr lang="en-US" b="1" dirty="0" smtClean="0"/>
              <a:t>will be traded in upon purchase of the new bus.  </a:t>
            </a:r>
          </a:p>
          <a:p>
            <a:pPr algn="ctr"/>
            <a:r>
              <a:rPr lang="en-US" b="1" dirty="0" smtClean="0"/>
              <a:t>Trade-in value = $4,000.</a:t>
            </a:r>
            <a:endParaRPr lang="en-US" b="1" dirty="0"/>
          </a:p>
        </p:txBody>
      </p:sp>
      <p:pic>
        <p:nvPicPr>
          <p:cNvPr id="24582" name="Picture 6" descr="http://ts4.mm.bing.net/th?&amp;id=HN.608010126197589836&amp;w=300&amp;h=300&amp;c=0&amp;pid=1.9&amp;rs=0&amp;p=0&amp;url=http%3A%2F%2Fwww.schoolbusdriver.org%2Fdownloads.html"/>
          <p:cNvPicPr>
            <a:picLocks noChangeAspect="1" noChangeArrowheads="1"/>
          </p:cNvPicPr>
          <p:nvPr/>
        </p:nvPicPr>
        <p:blipFill>
          <a:blip r:embed="rId2" cstate="print"/>
          <a:srcRect/>
          <a:stretch>
            <a:fillRect/>
          </a:stretch>
        </p:blipFill>
        <p:spPr bwMode="auto">
          <a:xfrm>
            <a:off x="3276600" y="1676400"/>
            <a:ext cx="2247900" cy="1276350"/>
          </a:xfrm>
          <a:prstGeom prst="rect">
            <a:avLst/>
          </a:prstGeom>
          <a:noFill/>
        </p:spPr>
      </p:pic>
      <p:sp>
        <p:nvSpPr>
          <p:cNvPr id="9" name="TextBox 8"/>
          <p:cNvSpPr txBox="1"/>
          <p:nvPr/>
        </p:nvSpPr>
        <p:spPr>
          <a:xfrm>
            <a:off x="533400" y="5257800"/>
            <a:ext cx="5562600" cy="92333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b="1" dirty="0" smtClean="0"/>
              <a:t>For every $1 spent on a bus purchase approximately</a:t>
            </a:r>
          </a:p>
          <a:p>
            <a:pPr algn="ctr"/>
            <a:r>
              <a:rPr lang="en-US" b="1" dirty="0" smtClean="0"/>
              <a:t>$.775 is received back from NYS.  The estimated local</a:t>
            </a:r>
          </a:p>
          <a:p>
            <a:pPr algn="ctr"/>
            <a:r>
              <a:rPr lang="en-US" b="1" dirty="0" smtClean="0"/>
              <a:t>Share for this bus is estimated at $24,000.</a:t>
            </a:r>
            <a:endParaRPr lang="en-US" b="1" dirty="0"/>
          </a:p>
        </p:txBody>
      </p:sp>
      <p:pic>
        <p:nvPicPr>
          <p:cNvPr id="24584" name="Picture 8" descr="http://ts4.mm.bing.net/th?&amp;id=HN.608000857666030147&amp;w=300&amp;h=300&amp;c=0&amp;pid=1.9&amp;rs=0&amp;p=0"/>
          <p:cNvPicPr>
            <a:picLocks noChangeAspect="1" noChangeArrowheads="1"/>
          </p:cNvPicPr>
          <p:nvPr/>
        </p:nvPicPr>
        <p:blipFill>
          <a:blip r:embed="rId3" cstate="print"/>
          <a:srcRect/>
          <a:stretch>
            <a:fillRect/>
          </a:stretch>
        </p:blipFill>
        <p:spPr bwMode="auto">
          <a:xfrm>
            <a:off x="6629401" y="4800600"/>
            <a:ext cx="1447800" cy="16002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733800"/>
          </a:xfrm>
          <a:ln w="28575">
            <a:solidFill>
              <a:schemeClr val="tx1"/>
            </a:solidFill>
          </a:ln>
        </p:spPr>
        <p:txBody>
          <a:bodyPr>
            <a:normAutofit fontScale="55000" lnSpcReduction="20000"/>
          </a:bodyPr>
          <a:lstStyle/>
          <a:p>
            <a:r>
              <a:rPr lang="en-US" b="1" dirty="0" smtClean="0"/>
              <a:t>Proposition </a:t>
            </a:r>
            <a:r>
              <a:rPr lang="en-US" b="1" dirty="0"/>
              <a:t>#4 will ask the voters to create a Capital Reserve Fund.  This fund will allow the District to set aside money over time to be used to maintain the school facility.  The creation of the fund would allow the District to set aside up to $950,000.  The reserve funds would be used to pay for the local share of a capital project, avoiding the need to increase taxes. Protecting the District’s investment by maintaining the school building and property through capital projects results in the least amount of cost to the local taxpayer as 85% of the project’s cost is reimbursed by New York State.  The District’s school building will continue to have needs as it ages.  After creation of a Capital Reserve Fund the voters would also have to approve future use of the funds</a:t>
            </a:r>
            <a:r>
              <a:rPr lang="en-US" b="1" dirty="0" smtClean="0"/>
              <a:t>.</a:t>
            </a:r>
          </a:p>
          <a:p>
            <a:endParaRPr lang="en-US" dirty="0"/>
          </a:p>
          <a:p>
            <a:r>
              <a:rPr lang="en-US" b="1" dirty="0"/>
              <a:t>The amount originally authorized, $950,000, could only be used once. Any additional amounts added to the reserve would need voter approval.  For example, if $400,000 was used there would only be $550,000 remaining in the fund unless the voters authorized more. </a:t>
            </a:r>
            <a:endParaRPr lang="en-US" dirty="0"/>
          </a:p>
          <a:p>
            <a:pPr>
              <a:buNone/>
            </a:pPr>
            <a:endParaRPr lang="en-US" dirty="0"/>
          </a:p>
        </p:txBody>
      </p:sp>
      <p:sp>
        <p:nvSpPr>
          <p:cNvPr id="4" name="Rectangle 2"/>
          <p:cNvSpPr>
            <a:spLocks noGrp="1" noChangeArrowheads="1"/>
          </p:cNvSpPr>
          <p:nvPr>
            <p:ph type="title"/>
          </p:nvPr>
        </p:nvSpPr>
        <p:spPr>
          <a:xfrm>
            <a:off x="990600" y="152400"/>
            <a:ext cx="7010400" cy="11430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Proposition #4 - Capital </a:t>
            </a:r>
            <a:br>
              <a:rPr lang="en-US" sz="4000" b="1" dirty="0" smtClean="0">
                <a:latin typeface="Times New Roman" pitchFamily="18" charset="0"/>
              </a:rPr>
            </a:br>
            <a:r>
              <a:rPr lang="en-US" sz="4000" b="1" dirty="0" smtClean="0">
                <a:latin typeface="Times New Roman" pitchFamily="18" charset="0"/>
              </a:rPr>
              <a:t>Reserve Fund </a:t>
            </a:r>
            <a:br>
              <a:rPr lang="en-US" sz="4000" b="1" dirty="0" smtClean="0">
                <a:latin typeface="Times New Roman" pitchFamily="18" charset="0"/>
              </a:rPr>
            </a:br>
            <a:r>
              <a:rPr lang="en-US" sz="4000" b="1" dirty="0" smtClean="0">
                <a:latin typeface="Times New Roman" pitchFamily="18" charset="0"/>
              </a:rPr>
              <a:t/>
            </a:r>
            <a:br>
              <a:rPr lang="en-US" sz="4000" b="1" dirty="0" smtClean="0">
                <a:latin typeface="Times New Roman" pitchFamily="18" charset="0"/>
              </a:rPr>
            </a:b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pic>
        <p:nvPicPr>
          <p:cNvPr id="5" name="Picture 4" descr="http://ts1.mm.bing.net/th?&amp;id=JN.UpbXiy7SiiRQB9AyqLFJDA&amp;w=300&amp;h=300&amp;c=0&amp;pid=1.9&amp;rs=0&amp;p=0">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3429000" y="5638800"/>
            <a:ext cx="1645920" cy="958215"/>
          </a:xfrm>
          <a:prstGeom prst="rect">
            <a:avLst/>
          </a:prstGeom>
          <a:noFill/>
          <a:ln>
            <a:noFill/>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990600" y="152400"/>
            <a:ext cx="7010400" cy="1371600"/>
          </a:xfrm>
          <a:solidFill>
            <a:srgbClr val="99FF33"/>
          </a:solidFill>
          <a:ln w="12700">
            <a:solidFill>
              <a:schemeClr val="tx1"/>
            </a:solidFill>
          </a:ln>
        </p:spPr>
        <p:txBody>
          <a:bodyPr>
            <a:normAutofit fontScale="90000"/>
          </a:bodyPr>
          <a:lstStyle/>
          <a:p>
            <a:pPr eaLnBrk="1" hangingPunct="1">
              <a:defRPr/>
            </a:pPr>
            <a:r>
              <a:rPr lang="en-US" sz="4000" b="1" dirty="0" smtClean="0">
                <a:solidFill>
                  <a:srgbClr val="990099"/>
                </a:solidFill>
                <a:latin typeface="Times New Roman" pitchFamily="18" charset="0"/>
              </a:rPr>
              <a:t/>
            </a:r>
            <a:br>
              <a:rPr lang="en-US" sz="4000" b="1" dirty="0" smtClean="0">
                <a:solidFill>
                  <a:srgbClr val="990099"/>
                </a:solidFill>
                <a:latin typeface="Times New Roman" pitchFamily="18" charset="0"/>
              </a:rPr>
            </a:br>
            <a:r>
              <a:rPr lang="en-US" sz="4000" b="1" dirty="0" smtClean="0">
                <a:latin typeface="Times New Roman" pitchFamily="18" charset="0"/>
              </a:rPr>
              <a:t>School Board Member Election</a:t>
            </a:r>
            <a:r>
              <a:rPr lang="en-US" sz="4000" b="1" dirty="0" smtClean="0">
                <a:solidFill>
                  <a:schemeClr val="tx1"/>
                </a:solidFill>
                <a:latin typeface="Baskerville Old Face" pitchFamily="18" charset="0"/>
              </a:rPr>
              <a:t/>
            </a:r>
            <a:br>
              <a:rPr lang="en-US" sz="4000" b="1" dirty="0" smtClean="0">
                <a:solidFill>
                  <a:schemeClr val="tx1"/>
                </a:solidFill>
                <a:latin typeface="Baskerville Old Face" pitchFamily="18" charset="0"/>
              </a:rPr>
            </a:br>
            <a:endParaRPr lang="en-US" sz="4000" b="1" dirty="0" smtClean="0">
              <a:solidFill>
                <a:schemeClr val="tx1"/>
              </a:solidFill>
              <a:latin typeface="Baskerville Old Face" pitchFamily="18" charset="0"/>
            </a:endParaRPr>
          </a:p>
        </p:txBody>
      </p:sp>
      <p:sp>
        <p:nvSpPr>
          <p:cNvPr id="6" name="TextBox 5"/>
          <p:cNvSpPr txBox="1"/>
          <p:nvPr/>
        </p:nvSpPr>
        <p:spPr>
          <a:xfrm>
            <a:off x="457200" y="1295400"/>
            <a:ext cx="8534400" cy="3693319"/>
          </a:xfrm>
          <a:prstGeom prst="rect">
            <a:avLst/>
          </a:prstGeom>
          <a:noFill/>
        </p:spPr>
        <p:txBody>
          <a:bodyPr wrap="square" rtlCol="0">
            <a:spAutoFit/>
          </a:bodyPr>
          <a:lstStyle/>
          <a:p>
            <a:endParaRPr lang="en-US" dirty="0" smtClean="0"/>
          </a:p>
          <a:p>
            <a:endParaRPr lang="en-US" dirty="0" smtClean="0"/>
          </a:p>
          <a:p>
            <a:endParaRPr lang="en-US" dirty="0" smtClean="0"/>
          </a:p>
          <a:p>
            <a:pPr marL="342900" indent="-342900">
              <a:buFont typeface="Arial" pitchFamily="34" charset="0"/>
              <a:buChar char="•"/>
            </a:pPr>
            <a:r>
              <a:rPr lang="en-US" sz="2000" dirty="0" smtClean="0"/>
              <a:t>There are two seats open for election to the Board of Education.</a:t>
            </a:r>
          </a:p>
          <a:p>
            <a:pPr marL="342900" indent="-342900">
              <a:buFont typeface="Arial" pitchFamily="34" charset="0"/>
              <a:buChar char="•"/>
            </a:pPr>
            <a:endParaRPr lang="en-US" sz="2000" dirty="0" smtClean="0"/>
          </a:p>
          <a:p>
            <a:pPr marL="342900" indent="-342900">
              <a:buFont typeface="Arial" pitchFamily="34" charset="0"/>
              <a:buChar char="•"/>
            </a:pPr>
            <a:r>
              <a:rPr lang="en-US" sz="2000" dirty="0" smtClean="0"/>
              <a:t>One seat carries a 5 year term</a:t>
            </a:r>
            <a:r>
              <a:rPr lang="en-US" sz="2000" dirty="0"/>
              <a:t> </a:t>
            </a:r>
            <a:r>
              <a:rPr lang="en-US" sz="2000" dirty="0" smtClean="0"/>
              <a:t>to replace Dennis McCauley who is not running.</a:t>
            </a:r>
          </a:p>
          <a:p>
            <a:pPr marL="342900" indent="-342900">
              <a:buFont typeface="Arial" pitchFamily="34" charset="0"/>
              <a:buChar char="•"/>
            </a:pPr>
            <a:endParaRPr lang="en-US" sz="2000" dirty="0" smtClean="0"/>
          </a:p>
          <a:p>
            <a:pPr marL="342900" indent="-342900">
              <a:buFont typeface="Arial" pitchFamily="34" charset="0"/>
              <a:buChar char="•"/>
            </a:pPr>
            <a:r>
              <a:rPr lang="en-US" sz="2000" dirty="0" smtClean="0"/>
              <a:t>The other seat  also carries a 5 year term to replace Jim </a:t>
            </a:r>
            <a:r>
              <a:rPr lang="en-US" sz="2000" dirty="0" err="1" smtClean="0"/>
              <a:t>Boberg</a:t>
            </a:r>
            <a:r>
              <a:rPr lang="en-US" sz="2000" dirty="0" smtClean="0"/>
              <a:t>.</a:t>
            </a:r>
          </a:p>
          <a:p>
            <a:pPr marL="342900" indent="-342900">
              <a:buFont typeface="Arial" pitchFamily="34" charset="0"/>
              <a:buChar char="•"/>
            </a:pPr>
            <a:endParaRPr lang="en-US" sz="2000" dirty="0"/>
          </a:p>
          <a:p>
            <a:pPr marL="342900" indent="-342900">
              <a:buFont typeface="Arial" pitchFamily="34" charset="0"/>
              <a:buChar char="•"/>
            </a:pPr>
            <a:r>
              <a:rPr lang="en-US" sz="2000" dirty="0" smtClean="0"/>
              <a:t>There are no candidates running the election, so write in options will be available.</a:t>
            </a:r>
          </a:p>
        </p:txBody>
      </p:sp>
      <p:pic>
        <p:nvPicPr>
          <p:cNvPr id="48130" name="Picture 2" descr="http://ts1.mm.bing.net/th?&amp;id=HN.608020648877951867&amp;w=300&amp;h=300&amp;c=0&amp;pid=1.9&amp;rs=0&amp;p=0&amp;url=http%3A%2F%2Fmhs-b.groupfusion.net%2Fmodules%2Fcms%2Fpages.phtml%3Fpageid%3D261227"/>
          <p:cNvPicPr>
            <a:picLocks noChangeAspect="1" noChangeArrowheads="1"/>
          </p:cNvPicPr>
          <p:nvPr/>
        </p:nvPicPr>
        <p:blipFill>
          <a:blip r:embed="rId2" cstate="print"/>
          <a:srcRect/>
          <a:stretch>
            <a:fillRect/>
          </a:stretch>
        </p:blipFill>
        <p:spPr bwMode="auto">
          <a:xfrm>
            <a:off x="3352800" y="4800600"/>
            <a:ext cx="2466975" cy="184785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28600" y="533400"/>
            <a:ext cx="8458200" cy="3046988"/>
          </a:xfrm>
          <a:prstGeom prst="rect">
            <a:avLst/>
          </a:prstGeom>
          <a:solidFill>
            <a:schemeClr val="bg1"/>
          </a:solidFill>
          <a:ln w="9525">
            <a:noFill/>
            <a:miter lim="800000"/>
            <a:headEnd/>
            <a:tailEnd/>
          </a:ln>
        </p:spPr>
        <p:txBody>
          <a:bodyPr>
            <a:spAutoFit/>
          </a:bodyPr>
          <a:lstStyle/>
          <a:p>
            <a:pPr algn="ctr">
              <a:defRPr/>
            </a:pPr>
            <a:r>
              <a:rPr lang="en-US" sz="3600" b="1" dirty="0">
                <a:latin typeface="Bookman Old Style" pitchFamily="18" charset="0"/>
                <a:cs typeface="+mn-cs"/>
              </a:rPr>
              <a:t>Annual </a:t>
            </a:r>
            <a:r>
              <a:rPr lang="en-US" sz="3600" b="1" dirty="0" smtClean="0">
                <a:latin typeface="Bookman Old Style" pitchFamily="18" charset="0"/>
                <a:cs typeface="+mn-cs"/>
              </a:rPr>
              <a:t>Budget, </a:t>
            </a:r>
            <a:r>
              <a:rPr lang="en-US" sz="3600" b="1" dirty="0">
                <a:latin typeface="Bookman Old Style" pitchFamily="18" charset="0"/>
                <a:cs typeface="+mn-cs"/>
              </a:rPr>
              <a:t>School Board </a:t>
            </a:r>
            <a:r>
              <a:rPr lang="en-US" sz="3600" b="1" dirty="0" smtClean="0">
                <a:latin typeface="Bookman Old Style" pitchFamily="18" charset="0"/>
                <a:cs typeface="+mn-cs"/>
              </a:rPr>
              <a:t>Election, and Capital Project Vote</a:t>
            </a:r>
            <a:endParaRPr lang="en-US" sz="3600" b="1" dirty="0">
              <a:latin typeface="Bookman Old Style" pitchFamily="18" charset="0"/>
              <a:cs typeface="+mn-cs"/>
            </a:endParaRPr>
          </a:p>
          <a:p>
            <a:pPr algn="ctr">
              <a:defRPr/>
            </a:pPr>
            <a:r>
              <a:rPr lang="en-US" sz="3600" b="1" dirty="0">
                <a:latin typeface="Bookman Old Style" pitchFamily="18" charset="0"/>
                <a:cs typeface="+mn-cs"/>
              </a:rPr>
              <a:t>Tuesday, May </a:t>
            </a:r>
            <a:r>
              <a:rPr lang="en-US" sz="3600" b="1" dirty="0" smtClean="0">
                <a:latin typeface="Bookman Old Style" pitchFamily="18" charset="0"/>
                <a:cs typeface="+mn-cs"/>
              </a:rPr>
              <a:t>19</a:t>
            </a:r>
            <a:r>
              <a:rPr lang="en-US" sz="3600" b="1" baseline="30000" dirty="0" smtClean="0">
                <a:latin typeface="Bookman Old Style" pitchFamily="18" charset="0"/>
                <a:cs typeface="+mn-cs"/>
              </a:rPr>
              <a:t>th</a:t>
            </a:r>
            <a:r>
              <a:rPr lang="en-US" sz="3600" b="1" dirty="0" smtClean="0">
                <a:latin typeface="Bookman Old Style" pitchFamily="18" charset="0"/>
                <a:cs typeface="+mn-cs"/>
              </a:rPr>
              <a:t> </a:t>
            </a:r>
            <a:r>
              <a:rPr lang="en-US" sz="3600" b="1" dirty="0" smtClean="0">
                <a:solidFill>
                  <a:srgbClr val="0033CC"/>
                </a:solidFill>
                <a:latin typeface="Bookman Old Style" pitchFamily="18" charset="0"/>
                <a:cs typeface="+mn-cs"/>
              </a:rPr>
              <a:t> </a:t>
            </a:r>
            <a:endParaRPr lang="en-US" sz="3600" b="1" baseline="30000" dirty="0">
              <a:solidFill>
                <a:srgbClr val="0033CC"/>
              </a:solidFill>
              <a:latin typeface="Bookman Old Style" pitchFamily="18" charset="0"/>
              <a:cs typeface="+mn-cs"/>
            </a:endParaRPr>
          </a:p>
          <a:p>
            <a:pPr algn="ctr">
              <a:defRPr/>
            </a:pPr>
            <a:endParaRPr lang="en-US" sz="3600" b="1" baseline="30000" dirty="0">
              <a:latin typeface="Bookman Old Style" pitchFamily="18" charset="0"/>
              <a:cs typeface="+mn-cs"/>
            </a:endParaRPr>
          </a:p>
          <a:p>
            <a:pPr algn="ctr">
              <a:defRPr/>
            </a:pPr>
            <a:endParaRPr lang="en-US" baseline="30000" dirty="0">
              <a:latin typeface="Arial" charset="0"/>
              <a:cs typeface="+mn-cs"/>
            </a:endParaRPr>
          </a:p>
          <a:p>
            <a:pPr algn="ctr">
              <a:defRPr/>
            </a:pPr>
            <a:r>
              <a:rPr lang="en-US" sz="2400" b="1" dirty="0" smtClean="0">
                <a:solidFill>
                  <a:srgbClr val="0000FF"/>
                </a:solidFill>
                <a:latin typeface="Bookman Old Style" pitchFamily="18" charset="0"/>
                <a:cs typeface="+mn-cs"/>
              </a:rPr>
              <a:t>WVCS </a:t>
            </a:r>
            <a:r>
              <a:rPr lang="en-US" sz="2400" b="1" dirty="0">
                <a:solidFill>
                  <a:srgbClr val="0000FF"/>
                </a:solidFill>
                <a:latin typeface="Bookman Old Style" pitchFamily="18" charset="0"/>
                <a:cs typeface="+mn-cs"/>
              </a:rPr>
              <a:t>Main Entrance Foyer</a:t>
            </a:r>
          </a:p>
          <a:p>
            <a:pPr algn="ctr">
              <a:defRPr/>
            </a:pPr>
            <a:r>
              <a:rPr lang="en-US" sz="2400" b="1" dirty="0">
                <a:solidFill>
                  <a:srgbClr val="0000FF"/>
                </a:solidFill>
                <a:latin typeface="Bookman Old Style" pitchFamily="18" charset="0"/>
                <a:cs typeface="+mn-cs"/>
              </a:rPr>
              <a:t>12:00 noon to 9:00 pm</a:t>
            </a:r>
          </a:p>
        </p:txBody>
      </p:sp>
      <p:sp>
        <p:nvSpPr>
          <p:cNvPr id="6" name="Text Box 12"/>
          <p:cNvSpPr txBox="1">
            <a:spLocks noChangeArrowheads="1"/>
          </p:cNvSpPr>
          <p:nvPr/>
        </p:nvSpPr>
        <p:spPr bwMode="auto">
          <a:xfrm>
            <a:off x="2974975" y="6324600"/>
            <a:ext cx="3214688" cy="338138"/>
          </a:xfrm>
          <a:prstGeom prst="rect">
            <a:avLst/>
          </a:prstGeom>
          <a:noFill/>
          <a:ln w="9525">
            <a:noFill/>
            <a:miter lim="800000"/>
            <a:headEnd/>
            <a:tailEnd/>
          </a:ln>
        </p:spPr>
        <p:txBody>
          <a:bodyPr wrap="none">
            <a:spAutoFit/>
          </a:bodyPr>
          <a:lstStyle/>
          <a:p>
            <a:pPr algn="ctr"/>
            <a:r>
              <a:rPr lang="en-US" sz="1600" b="1">
                <a:latin typeface="Bookman Old Style" pitchFamily="18" charset="0"/>
              </a:rPr>
              <a:t>Thank you for your support!</a:t>
            </a:r>
          </a:p>
        </p:txBody>
      </p:sp>
      <p:pic>
        <p:nvPicPr>
          <p:cNvPr id="47106" name="Picture 2" descr="http://ts1.mm.bing.net/th?&amp;id=HN.608030720577308975&amp;w=300&amp;h=300&amp;c=0&amp;pid=1.9&amp;rs=0&amp;p=0"/>
          <p:cNvPicPr>
            <a:picLocks noChangeAspect="1" noChangeArrowheads="1"/>
          </p:cNvPicPr>
          <p:nvPr/>
        </p:nvPicPr>
        <p:blipFill>
          <a:blip r:embed="rId2" cstate="print"/>
          <a:srcRect/>
          <a:stretch>
            <a:fillRect/>
          </a:stretch>
        </p:blipFill>
        <p:spPr bwMode="auto">
          <a:xfrm>
            <a:off x="762000" y="3886200"/>
            <a:ext cx="2857500" cy="1905000"/>
          </a:xfrm>
          <a:prstGeom prst="rect">
            <a:avLst/>
          </a:prstGeom>
          <a:noFill/>
        </p:spPr>
      </p:pic>
      <p:sp>
        <p:nvSpPr>
          <p:cNvPr id="7" name="TextBox 6"/>
          <p:cNvSpPr txBox="1"/>
          <p:nvPr/>
        </p:nvSpPr>
        <p:spPr>
          <a:xfrm>
            <a:off x="5567047" y="3886200"/>
            <a:ext cx="2994922" cy="2308324"/>
          </a:xfrm>
          <a:prstGeom prst="rect">
            <a:avLst/>
          </a:prstGeom>
          <a:blipFill>
            <a:blip r:embed="rId3" cstate="print"/>
            <a:tile tx="0" ty="0" sx="100000" sy="100000" flip="none" algn="tl"/>
          </a:blipFill>
        </p:spPr>
        <p:txBody>
          <a:bodyPr wrap="none" rtlCol="0">
            <a:spAutoFit/>
          </a:bodyPr>
          <a:lstStyle/>
          <a:p>
            <a:pPr algn="ctr"/>
            <a:r>
              <a:rPr lang="en-US" sz="2400" b="1" dirty="0" smtClean="0">
                <a:solidFill>
                  <a:schemeClr val="bg1"/>
                </a:solidFill>
              </a:rPr>
              <a:t>Education is the most </a:t>
            </a:r>
          </a:p>
          <a:p>
            <a:pPr algn="ctr"/>
            <a:r>
              <a:rPr lang="en-US" sz="2400" b="1" dirty="0" smtClean="0">
                <a:solidFill>
                  <a:schemeClr val="bg1"/>
                </a:solidFill>
              </a:rPr>
              <a:t>powerful weapon </a:t>
            </a:r>
          </a:p>
          <a:p>
            <a:pPr algn="ctr"/>
            <a:r>
              <a:rPr lang="en-US" sz="2400" b="1" dirty="0" smtClean="0">
                <a:solidFill>
                  <a:schemeClr val="bg1"/>
                </a:solidFill>
              </a:rPr>
              <a:t>Which you can use to</a:t>
            </a:r>
          </a:p>
          <a:p>
            <a:pPr algn="ctr"/>
            <a:r>
              <a:rPr lang="en-US" sz="2400" b="1" dirty="0" smtClean="0">
                <a:solidFill>
                  <a:schemeClr val="bg1"/>
                </a:solidFill>
              </a:rPr>
              <a:t>change the world.</a:t>
            </a:r>
          </a:p>
          <a:p>
            <a:pPr algn="ctr"/>
            <a:endParaRPr lang="en-US" sz="2400" b="1" dirty="0" smtClean="0">
              <a:solidFill>
                <a:schemeClr val="bg1"/>
              </a:solidFill>
            </a:endParaRPr>
          </a:p>
          <a:p>
            <a:pPr algn="ctr"/>
            <a:r>
              <a:rPr lang="en-US" sz="2400" b="1" dirty="0" smtClean="0">
                <a:solidFill>
                  <a:schemeClr val="bg1"/>
                </a:solidFill>
              </a:rPr>
              <a:t>~Nelson Mandela~</a:t>
            </a:r>
            <a:endParaRPr lang="en-US" sz="2400" b="1"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1855</TotalTime>
  <Words>1117</Words>
  <Application>Microsoft Office PowerPoint</Application>
  <PresentationFormat>On-screen Show (4:3)</PresentationFormat>
  <Paragraphs>174</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Worksheet</vt:lpstr>
      <vt:lpstr>PowerPoint Presentation</vt:lpstr>
      <vt:lpstr> Overview of Budget  </vt:lpstr>
      <vt:lpstr> Summary of Revenues </vt:lpstr>
      <vt:lpstr>  Gap Elimination Adjustment  </vt:lpstr>
      <vt:lpstr>  Budget Summary  </vt:lpstr>
      <vt:lpstr>  Budget Components </vt:lpstr>
      <vt:lpstr>PowerPoint Presentation</vt:lpstr>
      <vt:lpstr>  History of Budget and  Tax Levy Increases </vt:lpstr>
      <vt:lpstr>  History of State Aid  &amp; Tax Levy  </vt:lpstr>
      <vt:lpstr> Estimated Impact on  Property Tax Bill </vt:lpstr>
      <vt:lpstr> STAR (School Tax Property Relief) </vt:lpstr>
      <vt:lpstr>  Property Tax Freeze Credit  </vt:lpstr>
      <vt:lpstr>  Property Tax Freeze Credit (continued)  </vt:lpstr>
      <vt:lpstr>  Proposition #3 - School Bus   </vt:lpstr>
      <vt:lpstr>   Proposition #4 - Capital  Reserve Fund    </vt:lpstr>
      <vt:lpstr> School Board Member Election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wsadmin</dc:creator>
  <cp:lastModifiedBy>wsadmin</cp:lastModifiedBy>
  <cp:revision>150</cp:revision>
  <dcterms:created xsi:type="dcterms:W3CDTF">2014-05-01T17:34:58Z</dcterms:created>
  <dcterms:modified xsi:type="dcterms:W3CDTF">2015-05-12T12:41:44Z</dcterms:modified>
</cp:coreProperties>
</file>