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5" r:id="rId7"/>
    <p:sldId id="260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75" d="100"/>
          <a:sy n="175" d="100"/>
        </p:scale>
        <p:origin x="198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thefrustratedteacher.com/2011/03/friday-bonus-cartoon-bonus-fun-well-ge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7469F-62E6-5260-3899-EC52194EA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West Valley School Budget </a:t>
            </a:r>
            <a:br>
              <a:rPr lang="en-US" dirty="0"/>
            </a:br>
            <a:r>
              <a:rPr lang="en-US" dirty="0"/>
              <a:t>2023-2024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5C8E72-F576-B3F0-00CD-0EE1EA8276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First look at Budget Process and NYS Updates</a:t>
            </a:r>
          </a:p>
          <a:p>
            <a:r>
              <a:rPr lang="en-US" dirty="0"/>
              <a:t>February 2023</a:t>
            </a:r>
          </a:p>
        </p:txBody>
      </p:sp>
    </p:spTree>
    <p:extLst>
      <p:ext uri="{BB962C8B-B14F-4D97-AF65-F5344CB8AC3E}">
        <p14:creationId xmlns:p14="http://schemas.microsoft.com/office/powerpoint/2010/main" val="52830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FA805-5BDC-CDD5-9905-4C5645C5C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&amp; Direction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9BC7E-0868-6566-631F-C187609F8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budget that maintains &amp; enhances core values and programmatic requirements.</a:t>
            </a:r>
          </a:p>
          <a:p>
            <a:r>
              <a:rPr lang="en-US" dirty="0"/>
              <a:t>Be mindful of the tax impact on our community and keep the tax burden at or below NYS’s tax cap as applied to our District.</a:t>
            </a:r>
          </a:p>
          <a:p>
            <a:r>
              <a:rPr lang="en-US" dirty="0"/>
              <a:t>Create an atmosphere that returns West Valley to being a school of destination...things like…</a:t>
            </a:r>
          </a:p>
        </p:txBody>
      </p:sp>
    </p:spTree>
    <p:extLst>
      <p:ext uri="{BB962C8B-B14F-4D97-AF65-F5344CB8AC3E}">
        <p14:creationId xmlns:p14="http://schemas.microsoft.com/office/powerpoint/2010/main" val="307846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a trophy&#10;&#10;Description automatically generated with medium confidence">
            <a:extLst>
              <a:ext uri="{FF2B5EF4-FFF2-40B4-BE49-F238E27FC236}">
                <a16:creationId xmlns:a16="http://schemas.microsoft.com/office/drawing/2014/main" id="{723D15E0-F47C-CE27-A13A-C65F221B6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50"/>
            <a:ext cx="1219200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6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0B35-2F16-F619-E593-A65204911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Albany SCHOOL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ADC4C-4038-268D-D359-658AEB1C0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Governor's proposal:</a:t>
            </a:r>
          </a:p>
          <a:p>
            <a:pPr marL="0" indent="0">
              <a:buNone/>
            </a:pPr>
            <a:r>
              <a:rPr lang="en-US" dirty="0"/>
              <a:t>	FULLY FUNDS FOUNDATION AID</a:t>
            </a:r>
          </a:p>
          <a:p>
            <a:pPr marL="0" indent="0">
              <a:buNone/>
            </a:pPr>
            <a:r>
              <a:rPr lang="en-US" dirty="0"/>
              <a:t>	EXPANDS PRE-K</a:t>
            </a:r>
          </a:p>
          <a:p>
            <a:pPr marL="0" indent="0">
              <a:buNone/>
            </a:pPr>
            <a:r>
              <a:rPr lang="en-US" dirty="0"/>
              <a:t>	INCREASES CERTAIN MENTAL HEALTH SERVICES</a:t>
            </a:r>
          </a:p>
          <a:p>
            <a:pPr marL="0" indent="0">
              <a:buNone/>
            </a:pPr>
            <a:r>
              <a:rPr lang="en-US" dirty="0"/>
              <a:t>	INCREASES TO MINIMUM WAGE </a:t>
            </a:r>
          </a:p>
          <a:p>
            <a:pPr marL="0" indent="0">
              <a:buNone/>
            </a:pPr>
            <a:r>
              <a:rPr lang="en-US" dirty="0"/>
              <a:t>	ESTABLISHES AID FOR ZERO-EMISSION BUSSES (Goals to 2035)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06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C32D4-6D42-FF7D-EDC5-858317814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What does this mean to 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7DA3B-E229-E4DE-FCA2-889915B22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Approx. a 3% increase to foundation aid meaning $106K</a:t>
            </a:r>
          </a:p>
          <a:p>
            <a:r>
              <a:rPr lang="en-US" dirty="0"/>
              <a:t>We’ll monitor the State’s budget process</a:t>
            </a:r>
          </a:p>
          <a:p>
            <a:r>
              <a:rPr lang="en-US" dirty="0"/>
              <a:t>Lobby for more, higher, funding levels</a:t>
            </a:r>
          </a:p>
          <a:p>
            <a:r>
              <a:rPr lang="en-US" dirty="0"/>
              <a:t>Review our remaining Federal Funds to maximize their use being aware that we have parts of 9 positions that we will need to incorporate (or reduce) for the 2024-2025 budget year; we have already begun to build the flexibility needed by not filling certain positions through attrition.</a:t>
            </a:r>
          </a:p>
        </p:txBody>
      </p:sp>
    </p:spTree>
    <p:extLst>
      <p:ext uri="{BB962C8B-B14F-4D97-AF65-F5344CB8AC3E}">
        <p14:creationId xmlns:p14="http://schemas.microsoft.com/office/powerpoint/2010/main" val="128151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01DB-97D9-DA34-478E-941D5289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Reviewing…..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FE235-8566-C9F3-B7E1-6E6D73CF8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Special Education placements and costs</a:t>
            </a:r>
          </a:p>
          <a:p>
            <a:r>
              <a:rPr lang="en-US" sz="2400" dirty="0"/>
              <a:t>School Resource Officer; possible collaboration with the Town of Ashford</a:t>
            </a:r>
          </a:p>
          <a:p>
            <a:r>
              <a:rPr lang="en-US" sz="2400" dirty="0"/>
              <a:t>Continuing professional development once grant funds are reduced or eliminated</a:t>
            </a:r>
          </a:p>
          <a:p>
            <a:r>
              <a:rPr lang="en-US" sz="2400" dirty="0"/>
              <a:t>Refinish gymnasium floor</a:t>
            </a:r>
          </a:p>
          <a:p>
            <a:r>
              <a:rPr lang="en-US" sz="2400" dirty="0"/>
              <a:t>Other items in the Gov. proposal that have an impact on schools; either directly or indirectly.</a:t>
            </a:r>
          </a:p>
        </p:txBody>
      </p:sp>
    </p:spTree>
    <p:extLst>
      <p:ext uri="{BB962C8B-B14F-4D97-AF65-F5344CB8AC3E}">
        <p14:creationId xmlns:p14="http://schemas.microsoft.com/office/powerpoint/2010/main" val="2078342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4C238-01C1-6B4D-FF3D-A8E7B137D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ABAF8-27A8-472F-E964-6AC79E208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Reviewing and inputting the NYS Real Property Tax Levy Limit Law numbers into the NYS Comptroller’s site (TAX CAP CALCULATION)</a:t>
            </a:r>
          </a:p>
          <a:p>
            <a:r>
              <a:rPr lang="en-US" dirty="0"/>
              <a:t>April 1</a:t>
            </a:r>
            <a:r>
              <a:rPr lang="en-US" baseline="30000" dirty="0"/>
              <a:t>st</a:t>
            </a:r>
            <a:r>
              <a:rPr lang="en-US" dirty="0"/>
              <a:t> is the deadline date for the Gov &amp; Legislature to finalize a budget; will we receive additional funds, hopeful but doubtful. </a:t>
            </a:r>
          </a:p>
          <a:p>
            <a:r>
              <a:rPr lang="en-US" dirty="0"/>
              <a:t>Reviewing all expense estimates especially:</a:t>
            </a:r>
          </a:p>
          <a:p>
            <a:pPr lvl="1"/>
            <a:r>
              <a:rPr lang="en-US" dirty="0"/>
              <a:t>NYS Retirement Systems</a:t>
            </a:r>
          </a:p>
          <a:p>
            <a:pPr lvl="1"/>
            <a:r>
              <a:rPr lang="en-US" dirty="0"/>
              <a:t>Health Coverage</a:t>
            </a:r>
          </a:p>
          <a:p>
            <a:pPr lvl="1"/>
            <a:r>
              <a:rPr lang="en-US" dirty="0"/>
              <a:t>Capital project</a:t>
            </a:r>
          </a:p>
        </p:txBody>
      </p:sp>
    </p:spTree>
    <p:extLst>
      <p:ext uri="{BB962C8B-B14F-4D97-AF65-F5344CB8AC3E}">
        <p14:creationId xmlns:p14="http://schemas.microsoft.com/office/powerpoint/2010/main" val="3188999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354F5-CD80-6378-7049-6ABF06088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Frame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1E9F7-AC4A-501A-B6D4-880A826DD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MARCH BOE MEETING</a:t>
            </a:r>
          </a:p>
          <a:p>
            <a:pPr lvl="1"/>
            <a:r>
              <a:rPr lang="en-US" dirty="0"/>
              <a:t>We will have recommendations for a proposed budget and tax levy </a:t>
            </a:r>
          </a:p>
          <a:p>
            <a:pPr lvl="1"/>
            <a:r>
              <a:rPr lang="en-US" dirty="0"/>
              <a:t>Still pending NYS budget approval</a:t>
            </a:r>
          </a:p>
          <a:p>
            <a:r>
              <a:rPr lang="en-US" dirty="0"/>
              <a:t>APRIL BOE MEETING:</a:t>
            </a:r>
          </a:p>
          <a:p>
            <a:pPr lvl="1"/>
            <a:r>
              <a:rPr lang="en-US" dirty="0"/>
              <a:t>Final budget proposal will be approved </a:t>
            </a:r>
          </a:p>
          <a:p>
            <a:r>
              <a:rPr lang="en-US" dirty="0"/>
              <a:t>MAY 16</a:t>
            </a:r>
            <a:r>
              <a:rPr lang="en-US" baseline="30000" dirty="0"/>
              <a:t>th</a:t>
            </a:r>
            <a:endParaRPr lang="en-US" dirty="0"/>
          </a:p>
          <a:p>
            <a:pPr lvl="1"/>
            <a:r>
              <a:rPr lang="en-US" dirty="0"/>
              <a:t>Budget Vote</a:t>
            </a:r>
          </a:p>
          <a:p>
            <a:pPr lvl="1"/>
            <a:r>
              <a:rPr lang="en-US" dirty="0"/>
              <a:t>BOE Candidates Vote</a:t>
            </a:r>
          </a:p>
          <a:p>
            <a:pPr lvl="1"/>
            <a:r>
              <a:rPr lang="en-US" dirty="0"/>
              <a:t>Bus Purchase</a:t>
            </a:r>
          </a:p>
        </p:txBody>
      </p:sp>
    </p:spTree>
    <p:extLst>
      <p:ext uri="{BB962C8B-B14F-4D97-AF65-F5344CB8AC3E}">
        <p14:creationId xmlns:p14="http://schemas.microsoft.com/office/powerpoint/2010/main" val="268097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EAD7-0AC3-613C-8914-197279FFB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/>
              <a:t>Q U E S T  I      N S ?</a:t>
            </a:r>
          </a:p>
        </p:txBody>
      </p:sp>
      <p:pic>
        <p:nvPicPr>
          <p:cNvPr id="7" name="Content Placeholder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F5998E8-6488-2033-6BF9-2CA11F1BC3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4294" y="3169444"/>
            <a:ext cx="1905000" cy="1143000"/>
          </a:xfrm>
        </p:spPr>
      </p:pic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3ECEA233-92F4-62DD-FD74-9415A2D07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332653" y="2105964"/>
            <a:ext cx="7520474" cy="37256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783503-FC75-99BE-DB5D-9B4A897BEB2B}"/>
              </a:ext>
            </a:extLst>
          </p:cNvPr>
          <p:cNvSpPr txBox="1"/>
          <p:nvPr/>
        </p:nvSpPr>
        <p:spPr>
          <a:xfrm>
            <a:off x="3714750" y="5095875"/>
            <a:ext cx="4762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://www.thefrustratedteacher.com/2011/03/friday-bonus-cartoon-bonus-fun-well-get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87650F3-59A0-54EF-5459-7508822E8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684" y="867747"/>
            <a:ext cx="1259634" cy="98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9222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153</TotalTime>
  <Words>368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Rockwell</vt:lpstr>
      <vt:lpstr>Gallery</vt:lpstr>
      <vt:lpstr>West Valley School Budget  2023-2024</vt:lpstr>
      <vt:lpstr>Goals &amp; Direction</vt:lpstr>
      <vt:lpstr>PowerPoint Presentation</vt:lpstr>
      <vt:lpstr>Albany SCHOOL Updates</vt:lpstr>
      <vt:lpstr>What does this mean to us </vt:lpstr>
      <vt:lpstr>Still Reviewing…..</vt:lpstr>
      <vt:lpstr>Next Steps</vt:lpstr>
      <vt:lpstr>Time Frame</vt:lpstr>
      <vt:lpstr>Q U E S T  I      N 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Valley Budget  23-24</dc:title>
  <dc:creator>Mancuso, Rick</dc:creator>
  <cp:lastModifiedBy>Boberg, Carolyn</cp:lastModifiedBy>
  <cp:revision>2</cp:revision>
  <dcterms:created xsi:type="dcterms:W3CDTF">2023-01-23T14:58:05Z</dcterms:created>
  <dcterms:modified xsi:type="dcterms:W3CDTF">2023-03-22T21:51:33Z</dcterms:modified>
</cp:coreProperties>
</file>