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51EADA-5D12-49EA-92D3-52D8CC357AE1}" v="1" dt="2023-03-11T17:56:28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gracesonthemenu.com/2011/11/search-queries.html?page_number_0=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948CF-DEA3-005F-4352-24323C6F4B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rgbClr val="7030A0"/>
                </a:solidFill>
              </a:rPr>
              <a:t>West Valley School District</a:t>
            </a:r>
            <a:br>
              <a:rPr lang="en-US" sz="4400" dirty="0">
                <a:solidFill>
                  <a:srgbClr val="7030A0"/>
                </a:solidFill>
              </a:rPr>
            </a:br>
            <a:br>
              <a:rPr lang="en-US" dirty="0"/>
            </a:br>
            <a:r>
              <a:rPr lang="en-US" sz="3200" dirty="0"/>
              <a:t>         2023-24 Budget Process Update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9040A7-0A7C-B45C-9A62-0FFBA337E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											                                                                                     </a:t>
            </a:r>
            <a:r>
              <a:rPr lang="en-US" sz="3400" b="1" dirty="0">
                <a:solidFill>
                  <a:srgbClr val="7030A0"/>
                </a:solidFill>
              </a:rPr>
              <a:t>March 2023</a:t>
            </a:r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dirty="0"/>
              <a:t>													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5199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1E536-C60B-BB15-4FA4-2A35BE95B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Tax Cap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4647-4846-39E8-D0C1-94BC9188A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Tax Cap</a:t>
            </a:r>
          </a:p>
          <a:p>
            <a:pPr lvl="1"/>
            <a:r>
              <a:rPr lang="en-US" dirty="0"/>
              <a:t>Current year levy is 						$2,927,113</a:t>
            </a:r>
          </a:p>
          <a:p>
            <a:pPr lvl="1"/>
            <a:r>
              <a:rPr lang="en-US" dirty="0"/>
              <a:t>New year max levy without an override				$3,067,414</a:t>
            </a:r>
          </a:p>
          <a:p>
            <a:pPr lvl="1"/>
            <a:r>
              <a:rPr lang="en-US" dirty="0"/>
              <a:t>Percentage increase						4.79%</a:t>
            </a:r>
          </a:p>
          <a:p>
            <a:r>
              <a:rPr lang="en-US" dirty="0"/>
              <a:t>In simple terms it can be broken into 3 categories:</a:t>
            </a:r>
          </a:p>
          <a:p>
            <a:pPr lvl="1"/>
            <a:r>
              <a:rPr lang="en-US" dirty="0"/>
              <a:t>NYS allowable levy growth factor				2%</a:t>
            </a:r>
          </a:p>
          <a:p>
            <a:pPr lvl="1"/>
            <a:r>
              <a:rPr lang="en-US" dirty="0"/>
              <a:t>Tax base growth factor					1.03%</a:t>
            </a:r>
          </a:p>
          <a:p>
            <a:pPr lvl="1"/>
            <a:r>
              <a:rPr lang="en-US" dirty="0"/>
              <a:t>Rollover from taxes not levied in a prior year			$45K</a:t>
            </a:r>
          </a:p>
        </p:txBody>
      </p:sp>
    </p:spTree>
    <p:extLst>
      <p:ext uri="{BB962C8B-B14F-4D97-AF65-F5344CB8AC3E}">
        <p14:creationId xmlns:p14="http://schemas.microsoft.com/office/powerpoint/2010/main" val="212517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B44E-82EE-A043-5DE5-D228C2E9F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Two Tax Levy &amp; Budget Options</a:t>
            </a:r>
            <a:br>
              <a:rPr lang="en-US" dirty="0"/>
            </a:b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A8857-4AAE-F8B9-22F3-5170DB927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 or close to full tax cap: this would raise the levy by over 4%.</a:t>
            </a:r>
          </a:p>
          <a:p>
            <a:pPr lvl="1"/>
            <a:r>
              <a:rPr lang="en-US" dirty="0"/>
              <a:t>It would include funds deferred from not raising the levy to the cap in prior years</a:t>
            </a:r>
          </a:p>
          <a:p>
            <a:pPr lvl="1"/>
            <a:r>
              <a:rPr lang="en-US" dirty="0"/>
              <a:t>While this could be considered a benefit as the prior years' taxes would have been higher it certainly may be viewed as too high of a one-year increase</a:t>
            </a:r>
          </a:p>
          <a:p>
            <a:r>
              <a:rPr lang="en-US" dirty="0"/>
              <a:t>Tax Cap without Rollover monies not taxed in a prior year</a:t>
            </a:r>
          </a:p>
          <a:p>
            <a:pPr lvl="1"/>
            <a:r>
              <a:rPr lang="en-US" dirty="0"/>
              <a:t>This would fund a solid rollover budget, with all funds needed to maintain and enhance the districts mission</a:t>
            </a:r>
          </a:p>
          <a:p>
            <a:pPr lvl="1"/>
            <a:r>
              <a:rPr lang="en-US" dirty="0"/>
              <a:t>Tax levy would increase by just over 3% (an amount just under 3%, in the following draft may be more palatable); there is true growth throughout the district so everyone's tax burden should be closer to only a 2% increase</a:t>
            </a:r>
          </a:p>
        </p:txBody>
      </p:sp>
    </p:spTree>
    <p:extLst>
      <p:ext uri="{BB962C8B-B14F-4D97-AF65-F5344CB8AC3E}">
        <p14:creationId xmlns:p14="http://schemas.microsoft.com/office/powerpoint/2010/main" val="343826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984FF-E31F-FFDF-CF9A-60584696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Rollover budget </a:t>
            </a:r>
            <a:br>
              <a:rPr lang="en-US" dirty="0"/>
            </a:br>
            <a:r>
              <a:rPr lang="en-US" i="1" dirty="0"/>
              <a:t>what’s in what’s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B1E9E-3190-3CCE-7785-E1A124D8F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IN….</a:t>
            </a:r>
          </a:p>
          <a:p>
            <a:pPr lvl="1"/>
            <a:r>
              <a:rPr lang="en-US" dirty="0"/>
              <a:t>All current programs including athletics increases</a:t>
            </a:r>
          </a:p>
          <a:p>
            <a:pPr lvl="1"/>
            <a:r>
              <a:rPr lang="en-US" dirty="0"/>
              <a:t>All BOCES programs including flexibility for special ed placements</a:t>
            </a:r>
          </a:p>
          <a:p>
            <a:pPr lvl="1"/>
            <a:r>
              <a:rPr lang="en-US" dirty="0"/>
              <a:t>A larger than normal health coverage cost increase</a:t>
            </a:r>
          </a:p>
          <a:p>
            <a:pPr lvl="1"/>
            <a:r>
              <a:rPr lang="en-US" dirty="0"/>
              <a:t>First full payment for new </a:t>
            </a:r>
            <a:r>
              <a:rPr lang="en-US"/>
              <a:t>Capital Project</a:t>
            </a:r>
            <a:endParaRPr lang="en-US" dirty="0"/>
          </a:p>
          <a:p>
            <a:pPr lvl="1"/>
            <a:r>
              <a:rPr lang="en-US" dirty="0"/>
              <a:t>Continuation of $100K for a Capital Outlay Project </a:t>
            </a:r>
          </a:p>
          <a:p>
            <a:r>
              <a:rPr lang="en-US" dirty="0"/>
              <a:t>NOT IN...</a:t>
            </a:r>
          </a:p>
          <a:p>
            <a:pPr lvl="1"/>
            <a:r>
              <a:rPr lang="en-US" dirty="0"/>
              <a:t>Gym floor refinishing (while not in the basic budget we can do it through anticipated end of year balances)</a:t>
            </a:r>
          </a:p>
          <a:p>
            <a:pPr lvl="1"/>
            <a:r>
              <a:rPr lang="en-US" dirty="0"/>
              <a:t>SRO is not in general fund budget but will be covered through grants </a:t>
            </a:r>
          </a:p>
        </p:txBody>
      </p:sp>
    </p:spTree>
    <p:extLst>
      <p:ext uri="{BB962C8B-B14F-4D97-AF65-F5344CB8AC3E}">
        <p14:creationId xmlns:p14="http://schemas.microsoft.com/office/powerpoint/2010/main" val="1728417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35F49-006F-C97B-357B-0D68888FF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Expenditure Budget Draft Summary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A999D04-9927-CEF9-08F5-9ABEFBA0BA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319678"/>
              </p:ext>
            </p:extLst>
          </p:nvPr>
        </p:nvGraphicFramePr>
        <p:xfrm>
          <a:off x="1184988" y="2146041"/>
          <a:ext cx="9869866" cy="34243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4508">
                  <a:extLst>
                    <a:ext uri="{9D8B030D-6E8A-4147-A177-3AD203B41FA5}">
                      <a16:colId xmlns:a16="http://schemas.microsoft.com/office/drawing/2014/main" val="1642632272"/>
                    </a:ext>
                  </a:extLst>
                </a:gridCol>
                <a:gridCol w="962914">
                  <a:extLst>
                    <a:ext uri="{9D8B030D-6E8A-4147-A177-3AD203B41FA5}">
                      <a16:colId xmlns:a16="http://schemas.microsoft.com/office/drawing/2014/main" val="2328342699"/>
                    </a:ext>
                  </a:extLst>
                </a:gridCol>
                <a:gridCol w="1344067">
                  <a:extLst>
                    <a:ext uri="{9D8B030D-6E8A-4147-A177-3AD203B41FA5}">
                      <a16:colId xmlns:a16="http://schemas.microsoft.com/office/drawing/2014/main" val="3800787802"/>
                    </a:ext>
                  </a:extLst>
                </a:gridCol>
                <a:gridCol w="1665039">
                  <a:extLst>
                    <a:ext uri="{9D8B030D-6E8A-4147-A177-3AD203B41FA5}">
                      <a16:colId xmlns:a16="http://schemas.microsoft.com/office/drawing/2014/main" val="581589507"/>
                    </a:ext>
                  </a:extLst>
                </a:gridCol>
                <a:gridCol w="1103338">
                  <a:extLst>
                    <a:ext uri="{9D8B030D-6E8A-4147-A177-3AD203B41FA5}">
                      <a16:colId xmlns:a16="http://schemas.microsoft.com/office/drawing/2014/main" val="890739910"/>
                    </a:ext>
                  </a:extLst>
                </a:gridCol>
              </a:tblGrid>
              <a:tr h="91489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sng" strike="noStrike" dirty="0">
                          <a:effectLst/>
                        </a:rPr>
                        <a:t>Expenditure Summary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 2023-24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 2022-23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 %Change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8288796"/>
                  </a:ext>
                </a:extLst>
              </a:tr>
              <a:tr h="62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Administration Component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$1,399,330.00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$1,393,130.86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0.44%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14970752"/>
                  </a:ext>
                </a:extLst>
              </a:tr>
              <a:tr h="62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Capital Component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$1,131,300.00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$908,240.18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24.56%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51863642"/>
                  </a:ext>
                </a:extLst>
              </a:tr>
              <a:tr h="62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Program Component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$6,916,625.00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$6,794,326.96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1.80%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63040749"/>
                  </a:ext>
                </a:extLst>
              </a:tr>
              <a:tr h="627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TOTAL: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$9,447,255.00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$9,095,698.00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3.87%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9075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6393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2BABD-DEF5-4194-4FA3-E94A11B0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Administration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A4F7EB8-ADF3-ADFD-49CC-62F51F6EDC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1419148"/>
              </p:ext>
            </p:extLst>
          </p:nvPr>
        </p:nvGraphicFramePr>
        <p:xfrm>
          <a:off x="1138333" y="2059027"/>
          <a:ext cx="9853128" cy="34150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0568">
                  <a:extLst>
                    <a:ext uri="{9D8B030D-6E8A-4147-A177-3AD203B41FA5}">
                      <a16:colId xmlns:a16="http://schemas.microsoft.com/office/drawing/2014/main" val="331208671"/>
                    </a:ext>
                  </a:extLst>
                </a:gridCol>
                <a:gridCol w="297719">
                  <a:extLst>
                    <a:ext uri="{9D8B030D-6E8A-4147-A177-3AD203B41FA5}">
                      <a16:colId xmlns:a16="http://schemas.microsoft.com/office/drawing/2014/main" val="928413726"/>
                    </a:ext>
                  </a:extLst>
                </a:gridCol>
                <a:gridCol w="1424799">
                  <a:extLst>
                    <a:ext uri="{9D8B030D-6E8A-4147-A177-3AD203B41FA5}">
                      <a16:colId xmlns:a16="http://schemas.microsoft.com/office/drawing/2014/main" val="2988605411"/>
                    </a:ext>
                  </a:extLst>
                </a:gridCol>
                <a:gridCol w="1765049">
                  <a:extLst>
                    <a:ext uri="{9D8B030D-6E8A-4147-A177-3AD203B41FA5}">
                      <a16:colId xmlns:a16="http://schemas.microsoft.com/office/drawing/2014/main" val="3488608563"/>
                    </a:ext>
                  </a:extLst>
                </a:gridCol>
                <a:gridCol w="1284993">
                  <a:extLst>
                    <a:ext uri="{9D8B030D-6E8A-4147-A177-3AD203B41FA5}">
                      <a16:colId xmlns:a16="http://schemas.microsoft.com/office/drawing/2014/main" val="9750053"/>
                    </a:ext>
                  </a:extLst>
                </a:gridCol>
              </a:tblGrid>
              <a:tr h="6830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sng" strike="noStrike" dirty="0">
                          <a:effectLst/>
                        </a:rPr>
                        <a:t>Admin. Component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>
                          <a:effectLst/>
                        </a:rPr>
                        <a:t> 2023-24</a:t>
                      </a:r>
                      <a:endParaRPr lang="en-US" sz="20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>
                          <a:effectLst/>
                        </a:rPr>
                        <a:t> 2022-23</a:t>
                      </a:r>
                      <a:endParaRPr lang="en-US" sz="20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 % Change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5520467"/>
                  </a:ext>
                </a:extLst>
              </a:tr>
              <a:tr h="683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District Offices/BOE/Ins/Data Processing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$1,066,880.00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$1,062,199.56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0.44%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89246649"/>
                  </a:ext>
                </a:extLst>
              </a:tr>
              <a:tr h="683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BOCES Admin.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$73,500.00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$77,815.00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-5.55%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77512276"/>
                  </a:ext>
                </a:extLst>
              </a:tr>
              <a:tr h="683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School Supervision/Admin/Training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$258,950.00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$253,116.30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2.30%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3963630"/>
                  </a:ext>
                </a:extLst>
              </a:tr>
              <a:tr h="683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$1,399,330.00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$1,393,130.86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0.44%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29766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61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25E0-44ED-AF65-F2B9-393C8C348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572875" y="587829"/>
            <a:ext cx="9603275" cy="64381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Capital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9C84F7-FB31-2F35-E28A-2B036DDB0C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7616918"/>
              </p:ext>
            </p:extLst>
          </p:nvPr>
        </p:nvGraphicFramePr>
        <p:xfrm>
          <a:off x="1371600" y="2099388"/>
          <a:ext cx="10235682" cy="3844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7456">
                  <a:extLst>
                    <a:ext uri="{9D8B030D-6E8A-4147-A177-3AD203B41FA5}">
                      <a16:colId xmlns:a16="http://schemas.microsoft.com/office/drawing/2014/main" val="4020640424"/>
                    </a:ext>
                  </a:extLst>
                </a:gridCol>
                <a:gridCol w="299182">
                  <a:extLst>
                    <a:ext uri="{9D8B030D-6E8A-4147-A177-3AD203B41FA5}">
                      <a16:colId xmlns:a16="http://schemas.microsoft.com/office/drawing/2014/main" val="1019656720"/>
                    </a:ext>
                  </a:extLst>
                </a:gridCol>
                <a:gridCol w="1431798">
                  <a:extLst>
                    <a:ext uri="{9D8B030D-6E8A-4147-A177-3AD203B41FA5}">
                      <a16:colId xmlns:a16="http://schemas.microsoft.com/office/drawing/2014/main" val="4052393172"/>
                    </a:ext>
                  </a:extLst>
                </a:gridCol>
                <a:gridCol w="1773720">
                  <a:extLst>
                    <a:ext uri="{9D8B030D-6E8A-4147-A177-3AD203B41FA5}">
                      <a16:colId xmlns:a16="http://schemas.microsoft.com/office/drawing/2014/main" val="3774919549"/>
                    </a:ext>
                  </a:extLst>
                </a:gridCol>
                <a:gridCol w="1623526">
                  <a:extLst>
                    <a:ext uri="{9D8B030D-6E8A-4147-A177-3AD203B41FA5}">
                      <a16:colId xmlns:a16="http://schemas.microsoft.com/office/drawing/2014/main" val="2703049610"/>
                    </a:ext>
                  </a:extLst>
                </a:gridCol>
              </a:tblGrid>
              <a:tr h="768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sng" strike="noStrike" dirty="0">
                          <a:effectLst/>
                        </a:rPr>
                        <a:t>Capital Component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 2023-24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>
                          <a:effectLst/>
                        </a:rPr>
                        <a:t> 2022-23</a:t>
                      </a:r>
                      <a:endParaRPr lang="en-US" sz="1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>
                          <a:effectLst/>
                        </a:rPr>
                        <a:t> % Change</a:t>
                      </a:r>
                      <a:endParaRPr lang="en-US" sz="1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59997329"/>
                  </a:ext>
                </a:extLst>
              </a:tr>
              <a:tr h="768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Operations &amp; Maintenance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$631,300.00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$627,984.10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0.53%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59931095"/>
                  </a:ext>
                </a:extLst>
              </a:tr>
              <a:tr h="768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Bus Capital Purchase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$130,000.00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$130,749.40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-0.57%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32805047"/>
                  </a:ext>
                </a:extLst>
              </a:tr>
              <a:tr h="768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Debt Service on Bonds (include new project)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$370,000.00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$149,506.68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147.48%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208267"/>
                  </a:ext>
                </a:extLst>
              </a:tr>
              <a:tr h="76884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$1,131,300.00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$908,240.18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24.56%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2477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074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9749-F39D-424C-E360-D6A12604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Program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CE2C7D9-ABAA-40D2-AF49-F16051411F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2508112"/>
              </p:ext>
            </p:extLst>
          </p:nvPr>
        </p:nvGraphicFramePr>
        <p:xfrm>
          <a:off x="923731" y="2099388"/>
          <a:ext cx="10291665" cy="38068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4043">
                  <a:extLst>
                    <a:ext uri="{9D8B030D-6E8A-4147-A177-3AD203B41FA5}">
                      <a16:colId xmlns:a16="http://schemas.microsoft.com/office/drawing/2014/main" val="2261699929"/>
                    </a:ext>
                  </a:extLst>
                </a:gridCol>
                <a:gridCol w="245039">
                  <a:extLst>
                    <a:ext uri="{9D8B030D-6E8A-4147-A177-3AD203B41FA5}">
                      <a16:colId xmlns:a16="http://schemas.microsoft.com/office/drawing/2014/main" val="79378791"/>
                    </a:ext>
                  </a:extLst>
                </a:gridCol>
                <a:gridCol w="1492514">
                  <a:extLst>
                    <a:ext uri="{9D8B030D-6E8A-4147-A177-3AD203B41FA5}">
                      <a16:colId xmlns:a16="http://schemas.microsoft.com/office/drawing/2014/main" val="627404616"/>
                    </a:ext>
                  </a:extLst>
                </a:gridCol>
                <a:gridCol w="1877130">
                  <a:extLst>
                    <a:ext uri="{9D8B030D-6E8A-4147-A177-3AD203B41FA5}">
                      <a16:colId xmlns:a16="http://schemas.microsoft.com/office/drawing/2014/main" val="2804821289"/>
                    </a:ext>
                  </a:extLst>
                </a:gridCol>
                <a:gridCol w="1352939">
                  <a:extLst>
                    <a:ext uri="{9D8B030D-6E8A-4147-A177-3AD203B41FA5}">
                      <a16:colId xmlns:a16="http://schemas.microsoft.com/office/drawing/2014/main" val="697313792"/>
                    </a:ext>
                  </a:extLst>
                </a:gridCol>
              </a:tblGrid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sng" strike="noStrike" dirty="0">
                          <a:effectLst/>
                        </a:rPr>
                        <a:t>Program &amp; Benefits Component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>
                          <a:effectLst/>
                        </a:rPr>
                        <a:t> 2023-24</a:t>
                      </a:r>
                      <a:endParaRPr lang="en-US" sz="1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>
                          <a:effectLst/>
                        </a:rPr>
                        <a:t> 2022-23</a:t>
                      </a:r>
                      <a:endParaRPr lang="en-US" sz="1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>
                          <a:effectLst/>
                        </a:rPr>
                        <a:t> % Change</a:t>
                      </a:r>
                      <a:endParaRPr lang="en-US" sz="18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80954332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Regular Instruction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$2,077,360.00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$2,015,896.39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3.05%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31661682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Special Education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$898,490.00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$898,660.71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-0.02%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09256896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Specials (Lib/</a:t>
                      </a:r>
                      <a:r>
                        <a:rPr lang="en-US" sz="1800" u="none" strike="noStrike" dirty="0" err="1">
                          <a:effectLst/>
                        </a:rPr>
                        <a:t>OccEd</a:t>
                      </a:r>
                      <a:r>
                        <a:rPr lang="en-US" sz="1800" u="none" strike="noStrike" dirty="0">
                          <a:effectLst/>
                        </a:rPr>
                        <a:t>/Guidance/Health/</a:t>
                      </a:r>
                      <a:r>
                        <a:rPr lang="en-US" sz="1800" u="none" strike="noStrike" dirty="0" err="1">
                          <a:effectLst/>
                        </a:rPr>
                        <a:t>Psyc</a:t>
                      </a:r>
                      <a:r>
                        <a:rPr lang="en-US" sz="1800" u="none" strike="noStrike" dirty="0">
                          <a:effectLst/>
                        </a:rPr>
                        <a:t>/Soc)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$715,220.00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$700,256.30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2.14%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61372790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Athletics &amp; Co-Curricular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$140,445.00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$134,945.00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4.08%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82720061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Transportation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$523,610.00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$519,175.61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0.85%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45471786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Benefits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$2,561,500.00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sng" strike="noStrike" dirty="0">
                          <a:effectLst/>
                        </a:rPr>
                        <a:t>$2,525,392.95</a:t>
                      </a:r>
                      <a:endParaRPr lang="en-US" sz="18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1.43%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10037753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$6,916,625.00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$6,794,326.96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1.80%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72534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31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1128D-8B70-66BC-D77F-004E8C925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Revenues</a:t>
            </a:r>
            <a:br>
              <a:rPr lang="en-US" dirty="0"/>
            </a:br>
            <a:r>
              <a:rPr lang="en-US" sz="1500" dirty="0"/>
              <a:t>(reducing the reliance on balances is a recommendation by the NYS Comptroller)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ECFE92-D5D9-0BBE-9033-D6B3C9D3EB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267144"/>
              </p:ext>
            </p:extLst>
          </p:nvPr>
        </p:nvGraphicFramePr>
        <p:xfrm>
          <a:off x="1362269" y="2155371"/>
          <a:ext cx="9955764" cy="3554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50276">
                  <a:extLst>
                    <a:ext uri="{9D8B030D-6E8A-4147-A177-3AD203B41FA5}">
                      <a16:colId xmlns:a16="http://schemas.microsoft.com/office/drawing/2014/main" val="304703051"/>
                    </a:ext>
                  </a:extLst>
                </a:gridCol>
                <a:gridCol w="237042">
                  <a:extLst>
                    <a:ext uri="{9D8B030D-6E8A-4147-A177-3AD203B41FA5}">
                      <a16:colId xmlns:a16="http://schemas.microsoft.com/office/drawing/2014/main" val="537103836"/>
                    </a:ext>
                  </a:extLst>
                </a:gridCol>
                <a:gridCol w="1443801">
                  <a:extLst>
                    <a:ext uri="{9D8B030D-6E8A-4147-A177-3AD203B41FA5}">
                      <a16:colId xmlns:a16="http://schemas.microsoft.com/office/drawing/2014/main" val="2162439362"/>
                    </a:ext>
                  </a:extLst>
                </a:gridCol>
                <a:gridCol w="1788590">
                  <a:extLst>
                    <a:ext uri="{9D8B030D-6E8A-4147-A177-3AD203B41FA5}">
                      <a16:colId xmlns:a16="http://schemas.microsoft.com/office/drawing/2014/main" val="4242865899"/>
                    </a:ext>
                  </a:extLst>
                </a:gridCol>
                <a:gridCol w="1336055">
                  <a:extLst>
                    <a:ext uri="{9D8B030D-6E8A-4147-A177-3AD203B41FA5}">
                      <a16:colId xmlns:a16="http://schemas.microsoft.com/office/drawing/2014/main" val="912636489"/>
                    </a:ext>
                  </a:extLst>
                </a:gridCol>
              </a:tblGrid>
              <a:tr h="577456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>
                          <a:effectLst/>
                        </a:rPr>
                        <a:t> 2023-24</a:t>
                      </a:r>
                      <a:endParaRPr lang="en-US" sz="20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>
                          <a:effectLst/>
                        </a:rPr>
                        <a:t> 2022-23</a:t>
                      </a:r>
                      <a:endParaRPr lang="en-US" sz="20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>
                          <a:effectLst/>
                        </a:rPr>
                        <a:t> % Change</a:t>
                      </a:r>
                      <a:endParaRPr lang="en-US" sz="2000" b="0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83556015"/>
                  </a:ext>
                </a:extLst>
              </a:tr>
              <a:tr h="6075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Property Taxes (Rate close to 2%)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$3,013,400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$2,927,113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2.95%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8536633"/>
                  </a:ext>
                </a:extLst>
              </a:tr>
              <a:tr h="577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Misc Revenues/PILOTS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$343,900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$337,946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1.76%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0635143"/>
                  </a:ext>
                </a:extLst>
              </a:tr>
              <a:tr h="6075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All Aid &amp; transfers (NYS/Medicaid)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$5,484,000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$5,119,419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7.12%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5786523"/>
                  </a:ext>
                </a:extLst>
              </a:tr>
              <a:tr h="60753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Appropriated Balances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$605,955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sng" strike="noStrike" dirty="0">
                          <a:effectLst/>
                        </a:rPr>
                        <a:t>$711,220</a:t>
                      </a:r>
                      <a:endParaRPr lang="en-US" sz="2000" b="0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-14.80%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751344"/>
                  </a:ext>
                </a:extLst>
              </a:tr>
              <a:tr h="57745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TOTAL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$9,447,255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$9,095,698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3.87%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6273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722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52E56-F363-1AE8-B0C3-96014ED3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Albany &amp;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20AF9-A357-6762-95D9-66111E484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it looked optimistic that NYS will have a budget on time or even early it now seems like it may be a little late. </a:t>
            </a:r>
          </a:p>
          <a:p>
            <a:r>
              <a:rPr lang="en-US" dirty="0"/>
              <a:t>Legislature kicked out low income housing statutes </a:t>
            </a:r>
          </a:p>
          <a:p>
            <a:r>
              <a:rPr lang="en-US" dirty="0"/>
              <a:t>Education appears to be getting a slight bump in the legislative proposals but it may not have an impact on us</a:t>
            </a:r>
          </a:p>
          <a:p>
            <a:r>
              <a:rPr lang="en-US" dirty="0"/>
              <a:t>Right now, we wait…more $ =</a:t>
            </a:r>
          </a:p>
          <a:p>
            <a:pPr lvl="1"/>
            <a:r>
              <a:rPr lang="en-US" dirty="0"/>
              <a:t>Add something to the budget or lower either the appropriated balance or levy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195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F151-21E2-1CC8-46F5-06B658FA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I’m sure there are no……….</a:t>
            </a:r>
          </a:p>
        </p:txBody>
      </p:sp>
      <p:pic>
        <p:nvPicPr>
          <p:cNvPr id="18" name="Content Placeholder 17" descr="Icon&#10;&#10;Description automatically generated">
            <a:extLst>
              <a:ext uri="{FF2B5EF4-FFF2-40B4-BE49-F238E27FC236}">
                <a16:creationId xmlns:a16="http://schemas.microsoft.com/office/drawing/2014/main" id="{108E8869-4B4A-23FC-551B-EC084BDE3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23322" y="1993430"/>
            <a:ext cx="7567127" cy="3539623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88BF9C0-46E8-C698-0E4F-58C56B7DFDBA}"/>
              </a:ext>
            </a:extLst>
          </p:cNvPr>
          <p:cNvSpPr txBox="1"/>
          <p:nvPr/>
        </p:nvSpPr>
        <p:spPr>
          <a:xfrm>
            <a:off x="3331284" y="5443068"/>
            <a:ext cx="5246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disgracesonthemenu.com/2011/11/search-queries.html?page_number_0=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39154791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107</TotalTime>
  <Words>762</Words>
  <Application>Microsoft Office PowerPoint</Application>
  <PresentationFormat>Widescreen</PresentationFormat>
  <Paragraphs>156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Gill Sans MT</vt:lpstr>
      <vt:lpstr>Gallery</vt:lpstr>
      <vt:lpstr>West Valley School District           2023-24 Budget Process Update </vt:lpstr>
      <vt:lpstr>Tax Cap Calculation</vt:lpstr>
      <vt:lpstr>Two Tax Levy &amp; Budget Options </vt:lpstr>
      <vt:lpstr>Rollover budget  what’s in what’s Not</vt:lpstr>
      <vt:lpstr>Expenditure Budget Draft Summary </vt:lpstr>
      <vt:lpstr>Administration</vt:lpstr>
      <vt:lpstr>Capital</vt:lpstr>
      <vt:lpstr>Program</vt:lpstr>
      <vt:lpstr>Revenues (reducing the reliance on balances is a recommendation by the NYS Comptroller)</vt:lpstr>
      <vt:lpstr>Albany &amp; US</vt:lpstr>
      <vt:lpstr>I’m sure there are no……….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Valley School District          Budget Report</dc:title>
  <dc:creator>Mancuso, Rick</dc:creator>
  <cp:lastModifiedBy>Boberg, Carolyn</cp:lastModifiedBy>
  <cp:revision>2</cp:revision>
  <dcterms:created xsi:type="dcterms:W3CDTF">2023-02-14T17:04:11Z</dcterms:created>
  <dcterms:modified xsi:type="dcterms:W3CDTF">2023-03-22T17:07:54Z</dcterms:modified>
</cp:coreProperties>
</file>