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p:sldMasterIdLst>
    <p:sldMasterId id="2147485551" r:id="rId2"/>
  </p:sldMasterIdLst>
  <p:notesMasterIdLst>
    <p:notesMasterId r:id="rId132"/>
  </p:notesMasterIdLst>
  <p:handoutMasterIdLst>
    <p:handoutMasterId r:id="rId133"/>
  </p:handoutMasterIdLst>
  <p:sldIdLst>
    <p:sldId id="1030" r:id="rId3"/>
    <p:sldId id="1232" r:id="rId4"/>
    <p:sldId id="1063" r:id="rId5"/>
    <p:sldId id="1059" r:id="rId6"/>
    <p:sldId id="1073" r:id="rId7"/>
    <p:sldId id="1249" r:id="rId8"/>
    <p:sldId id="1070" r:id="rId9"/>
    <p:sldId id="1071" r:id="rId10"/>
    <p:sldId id="1072" r:id="rId11"/>
    <p:sldId id="1233" r:id="rId12"/>
    <p:sldId id="1075" r:id="rId13"/>
    <p:sldId id="1076" r:id="rId14"/>
    <p:sldId id="1234" r:id="rId15"/>
    <p:sldId id="1083" r:id="rId16"/>
    <p:sldId id="1085" r:id="rId17"/>
    <p:sldId id="1086" r:id="rId18"/>
    <p:sldId id="1098" r:id="rId19"/>
    <p:sldId id="1099" r:id="rId20"/>
    <p:sldId id="1100" r:id="rId21"/>
    <p:sldId id="1190" r:id="rId22"/>
    <p:sldId id="1090" r:id="rId23"/>
    <p:sldId id="1091" r:id="rId24"/>
    <p:sldId id="1094" r:id="rId25"/>
    <p:sldId id="1248" r:id="rId26"/>
    <p:sldId id="1079" r:id="rId27"/>
    <p:sldId id="1101" r:id="rId28"/>
    <p:sldId id="1192" r:id="rId29"/>
    <p:sldId id="1105" r:id="rId30"/>
    <p:sldId id="1110" r:id="rId31"/>
    <p:sldId id="1106" r:id="rId32"/>
    <p:sldId id="1107" r:id="rId33"/>
    <p:sldId id="1108" r:id="rId34"/>
    <p:sldId id="1109" r:id="rId35"/>
    <p:sldId id="1236" r:id="rId36"/>
    <p:sldId id="1135" r:id="rId37"/>
    <p:sldId id="1217" r:id="rId38"/>
    <p:sldId id="1222" r:id="rId39"/>
    <p:sldId id="1218" r:id="rId40"/>
    <p:sldId id="1219" r:id="rId41"/>
    <p:sldId id="1220" r:id="rId42"/>
    <p:sldId id="1221" r:id="rId43"/>
    <p:sldId id="1154" r:id="rId44"/>
    <p:sldId id="1088" r:id="rId45"/>
    <p:sldId id="1131" r:id="rId46"/>
    <p:sldId id="1155" r:id="rId47"/>
    <p:sldId id="1095" r:id="rId48"/>
    <p:sldId id="1103" r:id="rId49"/>
    <p:sldId id="1104" r:id="rId50"/>
    <p:sldId id="1130" r:id="rId51"/>
    <p:sldId id="1144" r:id="rId52"/>
    <p:sldId id="1156" r:id="rId53"/>
    <p:sldId id="1142" r:id="rId54"/>
    <p:sldId id="1158" r:id="rId55"/>
    <p:sldId id="1089" r:id="rId56"/>
    <p:sldId id="1153" r:id="rId57"/>
    <p:sldId id="1132" r:id="rId58"/>
    <p:sldId id="1137" r:id="rId59"/>
    <p:sldId id="1138" r:id="rId60"/>
    <p:sldId id="1159" r:id="rId61"/>
    <p:sldId id="1151" r:id="rId62"/>
    <p:sldId id="1162" r:id="rId63"/>
    <p:sldId id="1160" r:id="rId64"/>
    <p:sldId id="1133" r:id="rId65"/>
    <p:sldId id="1134" r:id="rId66"/>
    <p:sldId id="1152" r:id="rId67"/>
    <p:sldId id="1168" r:id="rId68"/>
    <p:sldId id="1157" r:id="rId69"/>
    <p:sldId id="1146" r:id="rId70"/>
    <p:sldId id="1147" r:id="rId71"/>
    <p:sldId id="1148" r:id="rId72"/>
    <p:sldId id="1149" r:id="rId73"/>
    <p:sldId id="1169" r:id="rId74"/>
    <p:sldId id="1165" r:id="rId75"/>
    <p:sldId id="1166" r:id="rId76"/>
    <p:sldId id="1093" r:id="rId77"/>
    <p:sldId id="1102" r:id="rId78"/>
    <p:sldId id="1170" r:id="rId79"/>
    <p:sldId id="1171" r:id="rId80"/>
    <p:sldId id="1214" r:id="rId81"/>
    <p:sldId id="1216" r:id="rId82"/>
    <p:sldId id="1215" r:id="rId83"/>
    <p:sldId id="1172" r:id="rId84"/>
    <p:sldId id="1209" r:id="rId85"/>
    <p:sldId id="1173" r:id="rId86"/>
    <p:sldId id="1179" r:id="rId87"/>
    <p:sldId id="1180" r:id="rId88"/>
    <p:sldId id="1181" r:id="rId89"/>
    <p:sldId id="1183" r:id="rId90"/>
    <p:sldId id="1184" r:id="rId91"/>
    <p:sldId id="1244" r:id="rId92"/>
    <p:sldId id="1092" r:id="rId93"/>
    <p:sldId id="1198" r:id="rId94"/>
    <p:sldId id="1199" r:id="rId95"/>
    <p:sldId id="1208" r:id="rId96"/>
    <p:sldId id="1201" r:id="rId97"/>
    <p:sldId id="1229" r:id="rId98"/>
    <p:sldId id="1202" r:id="rId99"/>
    <p:sldId id="1204" r:id="rId100"/>
    <p:sldId id="1205" r:id="rId101"/>
    <p:sldId id="1206" r:id="rId102"/>
    <p:sldId id="1203" r:id="rId103"/>
    <p:sldId id="1238" r:id="rId104"/>
    <p:sldId id="1207" r:id="rId105"/>
    <p:sldId id="1231" r:id="rId106"/>
    <p:sldId id="1241" r:id="rId107"/>
    <p:sldId id="1114" r:id="rId108"/>
    <p:sldId id="1116" r:id="rId109"/>
    <p:sldId id="1118" r:id="rId110"/>
    <p:sldId id="1119" r:id="rId111"/>
    <p:sldId id="1120" r:id="rId112"/>
    <p:sldId id="1239" r:id="rId113"/>
    <p:sldId id="1081" r:id="rId114"/>
    <p:sldId id="1123" r:id="rId115"/>
    <p:sldId id="1124" r:id="rId116"/>
    <p:sldId id="1125" r:id="rId117"/>
    <p:sldId id="1126" r:id="rId118"/>
    <p:sldId id="1127" r:id="rId119"/>
    <p:sldId id="1240" r:id="rId120"/>
    <p:sldId id="1121" r:id="rId121"/>
    <p:sldId id="1243" r:id="rId122"/>
    <p:sldId id="1223" r:id="rId123"/>
    <p:sldId id="1225" r:id="rId124"/>
    <p:sldId id="1224" r:id="rId125"/>
    <p:sldId id="1226" r:id="rId126"/>
    <p:sldId id="1227" r:id="rId127"/>
    <p:sldId id="1228" r:id="rId128"/>
    <p:sldId id="1245" r:id="rId129"/>
    <p:sldId id="1246" r:id="rId130"/>
    <p:sldId id="1061" r:id="rId131"/>
  </p:sldIdLst>
  <p:sldSz cx="12192000" cy="6858000"/>
  <p:notesSz cx="7010400" cy="9296400"/>
  <p:embeddedFontLst>
    <p:embeddedFont>
      <p:font typeface="Calisto MT" panose="02040603050505030304" pitchFamily="18" charset="0"/>
      <p:regular r:id="rId134"/>
      <p:bold r:id="rId135"/>
      <p:italic r:id="rId136"/>
      <p:boldItalic r:id="rId137"/>
    </p:embeddedFont>
    <p:embeddedFont>
      <p:font typeface="Georgia" panose="02040502050405020303" pitchFamily="18" charset="0"/>
      <p:regular r:id="rId138"/>
      <p:bold r:id="rId139"/>
      <p:italic r:id="rId140"/>
      <p:boldItalic r:id="rId141"/>
    </p:embeddedFont>
    <p:embeddedFont>
      <p:font typeface="Open Sans" panose="020B0606030504020204" pitchFamily="34" charset="0"/>
      <p:regular r:id="rId142"/>
      <p:bold r:id="rId143"/>
      <p:italic r:id="rId144"/>
      <p:boldItalic r:id="rId145"/>
    </p:embeddedFont>
    <p:embeddedFont>
      <p:font typeface="Segoe UI" panose="020B0502040204020203" pitchFamily="34" charset="0"/>
      <p:regular r:id="rId146"/>
      <p:bold r:id="rId147"/>
      <p:italic r:id="rId148"/>
      <p:boldItalic r:id="rId149"/>
    </p:embeddedFont>
    <p:embeddedFont>
      <p:font typeface="Source Sans Pro" panose="020B0503030403020204" pitchFamily="34" charset="0"/>
      <p:regular r:id="rId150"/>
      <p:bold r:id="rId151"/>
      <p:italic r:id="rId152"/>
      <p:boldItalic r:id="rId153"/>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55B0AFB5-2393-4CAF-AFF6-6B058EC3AC34}">
          <p14:sldIdLst>
            <p14:sldId id="1030"/>
            <p14:sldId id="1232"/>
          </p14:sldIdLst>
        </p14:section>
        <p14:section name="Title IX Overview: 2020-2024" id="{F466217E-CA38-4031-B452-FD29D0058F3F}">
          <p14:sldIdLst>
            <p14:sldId id="1063"/>
            <p14:sldId id="1059"/>
            <p14:sldId id="1073"/>
            <p14:sldId id="1249"/>
            <p14:sldId id="1070"/>
            <p14:sldId id="1071"/>
            <p14:sldId id="1072"/>
          </p14:sldIdLst>
        </p14:section>
        <p14:section name="2024 Title IX Regulations" id="{73542C50-DA3D-4F9E-8AE1-F269F10C6576}">
          <p14:sldIdLst>
            <p14:sldId id="1233"/>
            <p14:sldId id="1075"/>
            <p14:sldId id="1076"/>
          </p14:sldIdLst>
        </p14:section>
        <p14:section name="Terminology" id="{D839F9B2-37D7-440F-9283-61AC53DDCEE4}">
          <p14:sldIdLst>
            <p14:sldId id="1234"/>
            <p14:sldId id="1083"/>
            <p14:sldId id="1085"/>
            <p14:sldId id="1086"/>
            <p14:sldId id="1098"/>
            <p14:sldId id="1099"/>
            <p14:sldId id="1100"/>
            <p14:sldId id="1190"/>
            <p14:sldId id="1090"/>
            <p14:sldId id="1091"/>
            <p14:sldId id="1094"/>
          </p14:sldIdLst>
        </p14:section>
        <p14:section name="Title IX Roles" id="{567B7A3C-7F21-4D6E-BA96-1D269469C47D}">
          <p14:sldIdLst>
            <p14:sldId id="1248"/>
            <p14:sldId id="1079"/>
            <p14:sldId id="1101"/>
            <p14:sldId id="1192"/>
            <p14:sldId id="1105"/>
            <p14:sldId id="1110"/>
            <p14:sldId id="1106"/>
            <p14:sldId id="1107"/>
            <p14:sldId id="1108"/>
            <p14:sldId id="1109"/>
          </p14:sldIdLst>
        </p14:section>
        <p14:section name="Title IX Response &amp; Grievance Process" id="{866C1343-5F3E-4475-AB0C-040FC7EE1FAA}">
          <p14:sldIdLst>
            <p14:sldId id="1236"/>
            <p14:sldId id="1135"/>
            <p14:sldId id="1217"/>
            <p14:sldId id="1222"/>
            <p14:sldId id="1218"/>
            <p14:sldId id="1219"/>
            <p14:sldId id="1220"/>
            <p14:sldId id="1221"/>
            <p14:sldId id="1154"/>
            <p14:sldId id="1088"/>
            <p14:sldId id="1131"/>
            <p14:sldId id="1155"/>
            <p14:sldId id="1095"/>
            <p14:sldId id="1103"/>
            <p14:sldId id="1104"/>
            <p14:sldId id="1130"/>
            <p14:sldId id="1144"/>
            <p14:sldId id="1156"/>
            <p14:sldId id="1142"/>
            <p14:sldId id="1158"/>
            <p14:sldId id="1089"/>
            <p14:sldId id="1153"/>
            <p14:sldId id="1132"/>
            <p14:sldId id="1137"/>
            <p14:sldId id="1138"/>
            <p14:sldId id="1159"/>
            <p14:sldId id="1151"/>
            <p14:sldId id="1162"/>
            <p14:sldId id="1160"/>
            <p14:sldId id="1133"/>
            <p14:sldId id="1134"/>
            <p14:sldId id="1152"/>
            <p14:sldId id="1168"/>
            <p14:sldId id="1157"/>
            <p14:sldId id="1146"/>
            <p14:sldId id="1147"/>
            <p14:sldId id="1148"/>
            <p14:sldId id="1149"/>
            <p14:sldId id="1169"/>
            <p14:sldId id="1165"/>
            <p14:sldId id="1166"/>
            <p14:sldId id="1093"/>
            <p14:sldId id="1102"/>
            <p14:sldId id="1170"/>
            <p14:sldId id="1171"/>
            <p14:sldId id="1214"/>
            <p14:sldId id="1216"/>
            <p14:sldId id="1215"/>
            <p14:sldId id="1172"/>
            <p14:sldId id="1209"/>
            <p14:sldId id="1173"/>
            <p14:sldId id="1179"/>
            <p14:sldId id="1180"/>
            <p14:sldId id="1181"/>
            <p14:sldId id="1183"/>
            <p14:sldId id="1184"/>
          </p14:sldIdLst>
        </p14:section>
        <p14:section name="Pregnancy or Related Conditions" id="{FA5754EA-978B-4212-9C95-37773198A291}">
          <p14:sldIdLst>
            <p14:sldId id="1244"/>
            <p14:sldId id="1092"/>
            <p14:sldId id="1198"/>
            <p14:sldId id="1199"/>
            <p14:sldId id="1208"/>
            <p14:sldId id="1201"/>
            <p14:sldId id="1229"/>
            <p14:sldId id="1202"/>
            <p14:sldId id="1204"/>
            <p14:sldId id="1205"/>
            <p14:sldId id="1206"/>
            <p14:sldId id="1203"/>
          </p14:sldIdLst>
        </p14:section>
        <p14:section name="Family Status" id="{26CD5220-6D31-4942-AB18-0C2305C5A430}">
          <p14:sldIdLst>
            <p14:sldId id="1238"/>
            <p14:sldId id="1207"/>
            <p14:sldId id="1231"/>
          </p14:sldIdLst>
        </p14:section>
        <p14:section name="Training Requirements" id="{23B8415C-7DA8-47D4-A852-7F5518DEF972}">
          <p14:sldIdLst>
            <p14:sldId id="1241"/>
            <p14:sldId id="1114"/>
            <p14:sldId id="1116"/>
            <p14:sldId id="1118"/>
            <p14:sldId id="1119"/>
            <p14:sldId id="1120"/>
          </p14:sldIdLst>
        </p14:section>
        <p14:section name="Policy &amp; Notice Requirements" id="{4F862F0E-E123-4C33-9E86-9D837067F637}">
          <p14:sldIdLst>
            <p14:sldId id="1239"/>
            <p14:sldId id="1081"/>
            <p14:sldId id="1123"/>
            <p14:sldId id="1124"/>
            <p14:sldId id="1125"/>
            <p14:sldId id="1126"/>
            <p14:sldId id="1127"/>
          </p14:sldIdLst>
        </p14:section>
        <p14:section name="Recordkeeping" id="{70062EBD-EDA2-4ACB-B559-E76EA5A93ED6}">
          <p14:sldIdLst>
            <p14:sldId id="1240"/>
            <p14:sldId id="1121"/>
          </p14:sldIdLst>
        </p14:section>
        <p14:section name="Hypotheticals" id="{663840E4-87DE-4B47-AE75-D065FE51D25D}">
          <p14:sldIdLst>
            <p14:sldId id="1243"/>
            <p14:sldId id="1223"/>
            <p14:sldId id="1225"/>
            <p14:sldId id="1224"/>
            <p14:sldId id="1226"/>
            <p14:sldId id="1227"/>
            <p14:sldId id="1228"/>
            <p14:sldId id="1245"/>
            <p14:sldId id="1246"/>
          </p14:sldIdLst>
        </p14:section>
        <p14:section name="Conclusion" id="{3567923A-8026-4AA8-8D11-93037E3B5D11}">
          <p14:sldIdLst>
            <p14:sldId id="1061"/>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A999A"/>
    <a:srgbClr val="60A945"/>
    <a:srgbClr val="4C4F55"/>
    <a:srgbClr val="28292C"/>
    <a:srgbClr val="26272A"/>
    <a:srgbClr val="5FA845"/>
    <a:srgbClr val="76BE43"/>
    <a:srgbClr val="DEDFE2"/>
    <a:srgbClr val="CBCBCB"/>
    <a:srgbClr val="60A51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70" autoAdjust="0"/>
    <p:restoredTop sz="72385" autoAdjust="0"/>
  </p:normalViewPr>
  <p:slideViewPr>
    <p:cSldViewPr>
      <p:cViewPr varScale="1">
        <p:scale>
          <a:sx n="82" d="100"/>
          <a:sy n="82" d="100"/>
        </p:scale>
        <p:origin x="1476" y="180"/>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20" d="100"/>
        <a:sy n="20" d="100"/>
      </p:scale>
      <p:origin x="0" y="-576"/>
    </p:cViewPr>
  </p:sorterViewPr>
  <p:notesViewPr>
    <p:cSldViewPr>
      <p:cViewPr>
        <p:scale>
          <a:sx n="90" d="100"/>
          <a:sy n="90" d="100"/>
        </p:scale>
        <p:origin x="3654" y="-330"/>
      </p:cViewPr>
      <p:guideLst>
        <p:guide orient="horz" pos="2928"/>
        <p:guide pos="2208"/>
      </p:guideLst>
    </p:cSldViewPr>
  </p:notesViewPr>
  <p:gridSpacing cx="36576" cy="36576"/>
</p:viewPr>
</file>

<file path=ppt/_rels/presentation.xml.rels>&#65279;<?xml version="1.0" encoding="utf-8"?><Relationships xmlns="http://schemas.openxmlformats.org/package/2006/relationships"><Relationship Type="http://schemas.openxmlformats.org/officeDocument/2006/relationships/slide" Target="slides/slide115.xml" Id="rId117" /><Relationship Type="http://schemas.openxmlformats.org/officeDocument/2006/relationships/slide" Target="slides/slide19.xml" Id="rId21" /><Relationship Type="http://schemas.openxmlformats.org/officeDocument/2006/relationships/slide" Target="slides/slide40.xml" Id="rId42" /><Relationship Type="http://schemas.openxmlformats.org/officeDocument/2006/relationships/slide" Target="slides/slide61.xml" Id="rId63" /><Relationship Type="http://schemas.openxmlformats.org/officeDocument/2006/relationships/slide" Target="slides/slide82.xml" Id="rId84" /><Relationship Type="http://schemas.openxmlformats.org/officeDocument/2006/relationships/font" Target="fonts/font5.fntdata" Id="rId138" /><Relationship Type="http://schemas.openxmlformats.org/officeDocument/2006/relationships/slide" Target="slides/slide105.xml" Id="rId107" /><Relationship Type="http://schemas.openxmlformats.org/officeDocument/2006/relationships/slide" Target="slides/slide9.xml" Id="rId11" /><Relationship Type="http://schemas.openxmlformats.org/officeDocument/2006/relationships/slide" Target="slides/slide30.xml" Id="rId32" /><Relationship Type="http://schemas.openxmlformats.org/officeDocument/2006/relationships/slide" Target="slides/slide51.xml" Id="rId53" /><Relationship Type="http://schemas.openxmlformats.org/officeDocument/2006/relationships/slide" Target="slides/slide72.xml" Id="rId74" /><Relationship Type="http://schemas.openxmlformats.org/officeDocument/2006/relationships/slide" Target="slides/slide126.xml" Id="rId128" /><Relationship Type="http://schemas.openxmlformats.org/officeDocument/2006/relationships/font" Target="fonts/font16.fntdata" Id="rId149" /><Relationship Type="http://schemas.openxmlformats.org/officeDocument/2006/relationships/slide" Target="slides/slide3.xml" Id="rId5" /><Relationship Type="http://schemas.openxmlformats.org/officeDocument/2006/relationships/slide" Target="slides/slide93.xml" Id="rId95" /><Relationship Type="http://schemas.openxmlformats.org/officeDocument/2006/relationships/slide" Target="slides/slide20.xml" Id="rId22" /><Relationship Type="http://schemas.openxmlformats.org/officeDocument/2006/relationships/slide" Target="slides/slide41.xml" Id="rId43" /><Relationship Type="http://schemas.openxmlformats.org/officeDocument/2006/relationships/slide" Target="slides/slide62.xml" Id="rId64" /><Relationship Type="http://schemas.openxmlformats.org/officeDocument/2006/relationships/slide" Target="slides/slide116.xml" Id="rId118" /><Relationship Type="http://schemas.openxmlformats.org/officeDocument/2006/relationships/font" Target="fonts/font6.fntdata" Id="rId139" /><Relationship Type="http://schemas.openxmlformats.org/officeDocument/2006/relationships/slide" Target="slides/slide78.xml" Id="rId80" /><Relationship Type="http://schemas.openxmlformats.org/officeDocument/2006/relationships/slide" Target="slides/slide83.xml" Id="rId85" /><Relationship Type="http://schemas.openxmlformats.org/officeDocument/2006/relationships/font" Target="fonts/font17.fntdata" Id="rId150" /><Relationship Type="http://schemas.openxmlformats.org/officeDocument/2006/relationships/viewProps" Target="viewProps.xml" Id="rId155" /><Relationship Type="http://schemas.openxmlformats.org/officeDocument/2006/relationships/slide" Target="slides/slide10.xml" Id="rId12" /><Relationship Type="http://schemas.openxmlformats.org/officeDocument/2006/relationships/slide" Target="slides/slide15.xml" Id="rId17" /><Relationship Type="http://schemas.openxmlformats.org/officeDocument/2006/relationships/slide" Target="slides/slide31.xml" Id="rId33" /><Relationship Type="http://schemas.openxmlformats.org/officeDocument/2006/relationships/slide" Target="slides/slide36.xml" Id="rId38" /><Relationship Type="http://schemas.openxmlformats.org/officeDocument/2006/relationships/slide" Target="slides/slide57.xml" Id="rId59" /><Relationship Type="http://schemas.openxmlformats.org/officeDocument/2006/relationships/slide" Target="slides/slide101.xml" Id="rId103" /><Relationship Type="http://schemas.openxmlformats.org/officeDocument/2006/relationships/slide" Target="slides/slide106.xml" Id="rId108" /><Relationship Type="http://schemas.openxmlformats.org/officeDocument/2006/relationships/slide" Target="slides/slide122.xml" Id="rId124" /><Relationship Type="http://schemas.openxmlformats.org/officeDocument/2006/relationships/slide" Target="slides/slide127.xml" Id="rId129" /><Relationship Type="http://schemas.openxmlformats.org/officeDocument/2006/relationships/slide" Target="slides/slide52.xml" Id="rId54" /><Relationship Type="http://schemas.openxmlformats.org/officeDocument/2006/relationships/slide" Target="slides/slide68.xml" Id="rId70" /><Relationship Type="http://schemas.openxmlformats.org/officeDocument/2006/relationships/slide" Target="slides/slide73.xml" Id="rId75" /><Relationship Type="http://schemas.openxmlformats.org/officeDocument/2006/relationships/slide" Target="slides/slide89.xml" Id="rId91" /><Relationship Type="http://schemas.openxmlformats.org/officeDocument/2006/relationships/slide" Target="slides/slide94.xml" Id="rId96" /><Relationship Type="http://schemas.openxmlformats.org/officeDocument/2006/relationships/font" Target="fonts/font7.fntdata" Id="rId140" /><Relationship Type="http://schemas.openxmlformats.org/officeDocument/2006/relationships/font" Target="fonts/font12.fntdata" Id="rId145" /><Relationship Type="http://schemas.openxmlformats.org/officeDocument/2006/relationships/slide" Target="slides/slide4.xml" Id="rId6" /><Relationship Type="http://schemas.openxmlformats.org/officeDocument/2006/relationships/slide" Target="slides/slide21.xml" Id="rId23" /><Relationship Type="http://schemas.openxmlformats.org/officeDocument/2006/relationships/slide" Target="slides/slide26.xml" Id="rId28" /><Relationship Type="http://schemas.openxmlformats.org/officeDocument/2006/relationships/slide" Target="slides/slide47.xml" Id="rId49" /><Relationship Type="http://schemas.openxmlformats.org/officeDocument/2006/relationships/slide" Target="slides/slide112.xml" Id="rId114" /><Relationship Type="http://schemas.openxmlformats.org/officeDocument/2006/relationships/slide" Target="slides/slide117.xml" Id="rId119" /><Relationship Type="http://schemas.openxmlformats.org/officeDocument/2006/relationships/slide" Target="slides/slide42.xml" Id="rId44" /><Relationship Type="http://schemas.openxmlformats.org/officeDocument/2006/relationships/slide" Target="slides/slide58.xml" Id="rId60" /><Relationship Type="http://schemas.openxmlformats.org/officeDocument/2006/relationships/slide" Target="slides/slide63.xml" Id="rId65" /><Relationship Type="http://schemas.openxmlformats.org/officeDocument/2006/relationships/slide" Target="slides/slide79.xml" Id="rId81" /><Relationship Type="http://schemas.openxmlformats.org/officeDocument/2006/relationships/slide" Target="slides/slide84.xml" Id="rId86" /><Relationship Type="http://schemas.openxmlformats.org/officeDocument/2006/relationships/slide" Target="slides/slide128.xml" Id="rId130" /><Relationship Type="http://schemas.openxmlformats.org/officeDocument/2006/relationships/font" Target="fonts/font2.fntdata" Id="rId135" /><Relationship Type="http://schemas.openxmlformats.org/officeDocument/2006/relationships/font" Target="fonts/font18.fntdata" Id="rId151" /><Relationship Type="http://schemas.openxmlformats.org/officeDocument/2006/relationships/theme" Target="theme/theme1.xml" Id="rId156" /><Relationship Type="http://schemas.openxmlformats.org/officeDocument/2006/relationships/slide" Target="slides/slide11.xml" Id="rId13" /><Relationship Type="http://schemas.openxmlformats.org/officeDocument/2006/relationships/slide" Target="slides/slide16.xml" Id="rId18" /><Relationship Type="http://schemas.openxmlformats.org/officeDocument/2006/relationships/slide" Target="slides/slide37.xml" Id="rId39" /><Relationship Type="http://schemas.openxmlformats.org/officeDocument/2006/relationships/slide" Target="slides/slide107.xml" Id="rId109" /><Relationship Type="http://schemas.openxmlformats.org/officeDocument/2006/relationships/slide" Target="slides/slide32.xml" Id="rId34" /><Relationship Type="http://schemas.openxmlformats.org/officeDocument/2006/relationships/slide" Target="slides/slide48.xml" Id="rId50" /><Relationship Type="http://schemas.openxmlformats.org/officeDocument/2006/relationships/slide" Target="slides/slide53.xml" Id="rId55" /><Relationship Type="http://schemas.openxmlformats.org/officeDocument/2006/relationships/slide" Target="slides/slide74.xml" Id="rId76" /><Relationship Type="http://schemas.openxmlformats.org/officeDocument/2006/relationships/slide" Target="slides/slide95.xml" Id="rId97" /><Relationship Type="http://schemas.openxmlformats.org/officeDocument/2006/relationships/slide" Target="slides/slide102.xml" Id="rId104" /><Relationship Type="http://schemas.openxmlformats.org/officeDocument/2006/relationships/slide" Target="slides/slide118.xml" Id="rId120" /><Relationship Type="http://schemas.openxmlformats.org/officeDocument/2006/relationships/slide" Target="slides/slide123.xml" Id="rId125" /><Relationship Type="http://schemas.openxmlformats.org/officeDocument/2006/relationships/font" Target="fonts/font8.fntdata" Id="rId141" /><Relationship Type="http://schemas.openxmlformats.org/officeDocument/2006/relationships/font" Target="fonts/font13.fntdata" Id="rId146" /><Relationship Type="http://schemas.openxmlformats.org/officeDocument/2006/relationships/slide" Target="slides/slide5.xml" Id="rId7" /><Relationship Type="http://schemas.openxmlformats.org/officeDocument/2006/relationships/slide" Target="slides/slide69.xml" Id="rId71" /><Relationship Type="http://schemas.openxmlformats.org/officeDocument/2006/relationships/slide" Target="slides/slide90.xml" Id="rId92" /><Relationship Type="http://schemas.openxmlformats.org/officeDocument/2006/relationships/slideMaster" Target="slideMasters/slideMaster1.xml" Id="rId2" /><Relationship Type="http://schemas.openxmlformats.org/officeDocument/2006/relationships/slide" Target="slides/slide27.xml" Id="rId29" /><Relationship Type="http://schemas.openxmlformats.org/officeDocument/2006/relationships/slide" Target="slides/slide22.xml" Id="rId24" /><Relationship Type="http://schemas.openxmlformats.org/officeDocument/2006/relationships/slide" Target="slides/slide38.xml" Id="rId40" /><Relationship Type="http://schemas.openxmlformats.org/officeDocument/2006/relationships/slide" Target="slides/slide43.xml" Id="rId45" /><Relationship Type="http://schemas.openxmlformats.org/officeDocument/2006/relationships/slide" Target="slides/slide64.xml" Id="rId66" /><Relationship Type="http://schemas.openxmlformats.org/officeDocument/2006/relationships/slide" Target="slides/slide85.xml" Id="rId87" /><Relationship Type="http://schemas.openxmlformats.org/officeDocument/2006/relationships/slide" Target="slides/slide108.xml" Id="rId110" /><Relationship Type="http://schemas.openxmlformats.org/officeDocument/2006/relationships/slide" Target="slides/slide113.xml" Id="rId115" /><Relationship Type="http://schemas.openxmlformats.org/officeDocument/2006/relationships/slide" Target="slides/slide129.xml" Id="rId131" /><Relationship Type="http://schemas.openxmlformats.org/officeDocument/2006/relationships/font" Target="fonts/font3.fntdata" Id="rId136" /><Relationship Type="http://schemas.openxmlformats.org/officeDocument/2006/relationships/tableStyles" Target="tableStyles.xml" Id="rId157" /><Relationship Type="http://schemas.openxmlformats.org/officeDocument/2006/relationships/slide" Target="slides/slide59.xml" Id="rId61" /><Relationship Type="http://schemas.openxmlformats.org/officeDocument/2006/relationships/slide" Target="slides/slide80.xml" Id="rId82" /><Relationship Type="http://schemas.openxmlformats.org/officeDocument/2006/relationships/font" Target="fonts/font19.fntdata" Id="rId152" /><Relationship Type="http://schemas.openxmlformats.org/officeDocument/2006/relationships/slide" Target="slides/slide17.xml" Id="rId19" /><Relationship Type="http://schemas.openxmlformats.org/officeDocument/2006/relationships/slide" Target="slides/slide12.xml" Id="rId14" /><Relationship Type="http://schemas.openxmlformats.org/officeDocument/2006/relationships/slide" Target="slides/slide28.xml" Id="rId30" /><Relationship Type="http://schemas.openxmlformats.org/officeDocument/2006/relationships/slide" Target="slides/slide33.xml" Id="rId35" /><Relationship Type="http://schemas.openxmlformats.org/officeDocument/2006/relationships/slide" Target="slides/slide54.xml" Id="rId56" /><Relationship Type="http://schemas.openxmlformats.org/officeDocument/2006/relationships/slide" Target="slides/slide75.xml" Id="rId77" /><Relationship Type="http://schemas.openxmlformats.org/officeDocument/2006/relationships/slide" Target="slides/slide98.xml" Id="rId100" /><Relationship Type="http://schemas.openxmlformats.org/officeDocument/2006/relationships/slide" Target="slides/slide103.xml" Id="rId105" /><Relationship Type="http://schemas.openxmlformats.org/officeDocument/2006/relationships/slide" Target="slides/slide124.xml" Id="rId126" /><Relationship Type="http://schemas.openxmlformats.org/officeDocument/2006/relationships/font" Target="fonts/font14.fntdata" Id="rId147" /><Relationship Type="http://schemas.openxmlformats.org/officeDocument/2006/relationships/slide" Target="slides/slide6.xml" Id="rId8" /><Relationship Type="http://schemas.openxmlformats.org/officeDocument/2006/relationships/slide" Target="slides/slide49.xml" Id="rId51" /><Relationship Type="http://schemas.openxmlformats.org/officeDocument/2006/relationships/slide" Target="slides/slide70.xml" Id="rId72" /><Relationship Type="http://schemas.openxmlformats.org/officeDocument/2006/relationships/slide" Target="slides/slide91.xml" Id="rId93" /><Relationship Type="http://schemas.openxmlformats.org/officeDocument/2006/relationships/slide" Target="slides/slide96.xml" Id="rId98" /><Relationship Type="http://schemas.openxmlformats.org/officeDocument/2006/relationships/slide" Target="slides/slide119.xml" Id="rId121" /><Relationship Type="http://schemas.openxmlformats.org/officeDocument/2006/relationships/font" Target="fonts/font9.fntdata" Id="rId142" /><Relationship Type="http://schemas.openxmlformats.org/officeDocument/2006/relationships/slide" Target="slides/slide1.xml" Id="rId3" /><Relationship Type="http://schemas.openxmlformats.org/officeDocument/2006/relationships/slide" Target="slides/slide23.xml" Id="rId25" /><Relationship Type="http://schemas.openxmlformats.org/officeDocument/2006/relationships/slide" Target="slides/slide44.xml" Id="rId46" /><Relationship Type="http://schemas.openxmlformats.org/officeDocument/2006/relationships/slide" Target="slides/slide65.xml" Id="rId67" /><Relationship Type="http://schemas.openxmlformats.org/officeDocument/2006/relationships/slide" Target="slides/slide114.xml" Id="rId116" /><Relationship Type="http://schemas.openxmlformats.org/officeDocument/2006/relationships/font" Target="fonts/font4.fntdata" Id="rId137" /><Relationship Type="http://schemas.openxmlformats.org/officeDocument/2006/relationships/slide" Target="slides/slide18.xml" Id="rId20" /><Relationship Type="http://schemas.openxmlformats.org/officeDocument/2006/relationships/slide" Target="slides/slide39.xml" Id="rId41" /><Relationship Type="http://schemas.openxmlformats.org/officeDocument/2006/relationships/slide" Target="slides/slide60.xml" Id="rId62" /><Relationship Type="http://schemas.openxmlformats.org/officeDocument/2006/relationships/slide" Target="slides/slide81.xml" Id="rId83" /><Relationship Type="http://schemas.openxmlformats.org/officeDocument/2006/relationships/slide" Target="slides/slide86.xml" Id="rId88" /><Relationship Type="http://schemas.openxmlformats.org/officeDocument/2006/relationships/slide" Target="slides/slide109.xml" Id="rId111" /><Relationship Type="http://schemas.openxmlformats.org/officeDocument/2006/relationships/notesMaster" Target="notesMasters/notesMaster1.xml" Id="rId132" /><Relationship Type="http://schemas.openxmlformats.org/officeDocument/2006/relationships/font" Target="fonts/font20.fntdata" Id="rId153" /><Relationship Type="http://schemas.openxmlformats.org/officeDocument/2006/relationships/slide" Target="slides/slide13.xml" Id="rId15" /><Relationship Type="http://schemas.openxmlformats.org/officeDocument/2006/relationships/slide" Target="slides/slide34.xml" Id="rId36" /><Relationship Type="http://schemas.openxmlformats.org/officeDocument/2006/relationships/slide" Target="slides/slide55.xml" Id="rId57" /><Relationship Type="http://schemas.openxmlformats.org/officeDocument/2006/relationships/slide" Target="slides/slide104.xml" Id="rId106" /><Relationship Type="http://schemas.openxmlformats.org/officeDocument/2006/relationships/slide" Target="slides/slide125.xml" Id="rId127" /><Relationship Type="http://schemas.openxmlformats.org/officeDocument/2006/relationships/slide" Target="slides/slide8.xml" Id="rId10" /><Relationship Type="http://schemas.openxmlformats.org/officeDocument/2006/relationships/slide" Target="slides/slide29.xml" Id="rId31" /><Relationship Type="http://schemas.openxmlformats.org/officeDocument/2006/relationships/slide" Target="slides/slide50.xml" Id="rId52" /><Relationship Type="http://schemas.openxmlformats.org/officeDocument/2006/relationships/slide" Target="slides/slide71.xml" Id="rId73" /><Relationship Type="http://schemas.openxmlformats.org/officeDocument/2006/relationships/slide" Target="slides/slide76.xml" Id="rId78" /><Relationship Type="http://schemas.openxmlformats.org/officeDocument/2006/relationships/slide" Target="slides/slide92.xml" Id="rId94" /><Relationship Type="http://schemas.openxmlformats.org/officeDocument/2006/relationships/slide" Target="slides/slide97.xml" Id="rId99" /><Relationship Type="http://schemas.openxmlformats.org/officeDocument/2006/relationships/slide" Target="slides/slide99.xml" Id="rId101" /><Relationship Type="http://schemas.openxmlformats.org/officeDocument/2006/relationships/slide" Target="slides/slide120.xml" Id="rId122" /><Relationship Type="http://schemas.openxmlformats.org/officeDocument/2006/relationships/font" Target="fonts/font10.fntdata" Id="rId143" /><Relationship Type="http://schemas.openxmlformats.org/officeDocument/2006/relationships/font" Target="fonts/font15.fntdata" Id="rId148" /><Relationship Type="http://schemas.openxmlformats.org/officeDocument/2006/relationships/slide" Target="slides/slide2.xml" Id="rId4" /><Relationship Type="http://schemas.openxmlformats.org/officeDocument/2006/relationships/slide" Target="slides/slide7.xml" Id="rId9" /><Relationship Type="http://schemas.openxmlformats.org/officeDocument/2006/relationships/slide" Target="slides/slide24.xml" Id="rId26" /><Relationship Type="http://schemas.openxmlformats.org/officeDocument/2006/relationships/slide" Target="slides/slide45.xml" Id="rId47" /><Relationship Type="http://schemas.openxmlformats.org/officeDocument/2006/relationships/slide" Target="slides/slide66.xml" Id="rId68" /><Relationship Type="http://schemas.openxmlformats.org/officeDocument/2006/relationships/slide" Target="slides/slide87.xml" Id="rId89" /><Relationship Type="http://schemas.openxmlformats.org/officeDocument/2006/relationships/slide" Target="slides/slide110.xml" Id="rId112" /><Relationship Type="http://schemas.openxmlformats.org/officeDocument/2006/relationships/handoutMaster" Target="handoutMasters/handoutMaster1.xml" Id="rId133" /><Relationship Type="http://schemas.openxmlformats.org/officeDocument/2006/relationships/presProps" Target="presProps.xml" Id="rId154" /><Relationship Type="http://schemas.openxmlformats.org/officeDocument/2006/relationships/slide" Target="slides/slide14.xml" Id="rId16" /><Relationship Type="http://schemas.openxmlformats.org/officeDocument/2006/relationships/slide" Target="slides/slide35.xml" Id="rId37" /><Relationship Type="http://schemas.openxmlformats.org/officeDocument/2006/relationships/slide" Target="slides/slide56.xml" Id="rId58" /><Relationship Type="http://schemas.openxmlformats.org/officeDocument/2006/relationships/slide" Target="slides/slide77.xml" Id="rId79" /><Relationship Type="http://schemas.openxmlformats.org/officeDocument/2006/relationships/slide" Target="slides/slide100.xml" Id="rId102" /><Relationship Type="http://schemas.openxmlformats.org/officeDocument/2006/relationships/slide" Target="slides/slide121.xml" Id="rId123" /><Relationship Type="http://schemas.openxmlformats.org/officeDocument/2006/relationships/font" Target="fonts/font11.fntdata" Id="rId144" /><Relationship Type="http://schemas.openxmlformats.org/officeDocument/2006/relationships/slide" Target="slides/slide88.xml" Id="rId90" /><Relationship Type="http://schemas.openxmlformats.org/officeDocument/2006/relationships/slide" Target="slides/slide25.xml" Id="rId27" /><Relationship Type="http://schemas.openxmlformats.org/officeDocument/2006/relationships/slide" Target="slides/slide46.xml" Id="rId48" /><Relationship Type="http://schemas.openxmlformats.org/officeDocument/2006/relationships/slide" Target="slides/slide67.xml" Id="rId69" /><Relationship Type="http://schemas.openxmlformats.org/officeDocument/2006/relationships/slide" Target="slides/slide111.xml" Id="rId113" /><Relationship Type="http://schemas.openxmlformats.org/officeDocument/2006/relationships/font" Target="fonts/font1.fntdata" Id="rId134" /><Relationship Type="http://schemas.openxmlformats.org/officeDocument/2006/relationships/customXml" Target="/customXML/item.xml" Id="imanage.xml" /></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24E71B0-542B-479D-90B1-8E57B56D7687}"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FB6B1A97-A1C7-4408-80CB-94032E53FE23}">
      <dgm:prSet phldrT="[Text]"/>
      <dgm:spPr/>
      <dgm:t>
        <a:bodyPr/>
        <a:lstStyle/>
        <a:p>
          <a:pPr algn="l"/>
          <a:r>
            <a:rPr lang="en-US" dirty="0"/>
            <a:t>1. Report/Information &amp; Meeting with Complainant </a:t>
          </a:r>
        </a:p>
      </dgm:t>
    </dgm:pt>
    <dgm:pt modelId="{01BA3424-2BAB-41E1-9390-10895CBF1E76}" type="parTrans" cxnId="{FED947A1-CE65-4729-A4E0-75ABDF228F76}">
      <dgm:prSet/>
      <dgm:spPr/>
      <dgm:t>
        <a:bodyPr/>
        <a:lstStyle/>
        <a:p>
          <a:endParaRPr lang="en-US"/>
        </a:p>
      </dgm:t>
    </dgm:pt>
    <dgm:pt modelId="{DB111E05-651E-4B65-9496-B6FB9356CB25}" type="sibTrans" cxnId="{FED947A1-CE65-4729-A4E0-75ABDF228F76}">
      <dgm:prSet/>
      <dgm:spPr/>
      <dgm:t>
        <a:bodyPr/>
        <a:lstStyle/>
        <a:p>
          <a:endParaRPr lang="en-US" dirty="0"/>
        </a:p>
      </dgm:t>
    </dgm:pt>
    <dgm:pt modelId="{8619FEC8-054A-4A60-AC9B-F5D3FCC56A6A}">
      <dgm:prSet phldrT="[Text]"/>
      <dgm:spPr/>
      <dgm:t>
        <a:bodyPr/>
        <a:lstStyle/>
        <a:p>
          <a:pPr algn="l"/>
          <a:r>
            <a:rPr lang="en-US" dirty="0"/>
            <a:t>2. Complaint &amp; Evaluation</a:t>
          </a:r>
        </a:p>
      </dgm:t>
    </dgm:pt>
    <dgm:pt modelId="{1546109F-B8EC-446B-ADBE-1B44293019D1}" type="parTrans" cxnId="{C42E57A3-D9D7-406F-8CDF-57480AB26F41}">
      <dgm:prSet/>
      <dgm:spPr/>
      <dgm:t>
        <a:bodyPr/>
        <a:lstStyle/>
        <a:p>
          <a:endParaRPr lang="en-US"/>
        </a:p>
      </dgm:t>
    </dgm:pt>
    <dgm:pt modelId="{F1213CAC-006E-49CE-A605-90A6FEEFA245}" type="sibTrans" cxnId="{C42E57A3-D9D7-406F-8CDF-57480AB26F41}">
      <dgm:prSet/>
      <dgm:spPr/>
      <dgm:t>
        <a:bodyPr/>
        <a:lstStyle/>
        <a:p>
          <a:endParaRPr lang="en-US" dirty="0"/>
        </a:p>
      </dgm:t>
    </dgm:pt>
    <dgm:pt modelId="{2ECC9ACA-82CB-43A1-A3B5-9D152E861155}">
      <dgm:prSet phldrT="[Text]"/>
      <dgm:spPr/>
      <dgm:t>
        <a:bodyPr/>
        <a:lstStyle/>
        <a:p>
          <a:pPr algn="l"/>
          <a:r>
            <a:rPr lang="en-US" dirty="0"/>
            <a:t>4. Investigation &amp;     Determination </a:t>
          </a:r>
        </a:p>
      </dgm:t>
    </dgm:pt>
    <dgm:pt modelId="{0028C26E-9ED9-427F-B99B-69E4802C079F}" type="parTrans" cxnId="{9E9C4F26-6074-4CD7-BBFE-8FB0E9D948EF}">
      <dgm:prSet/>
      <dgm:spPr/>
      <dgm:t>
        <a:bodyPr/>
        <a:lstStyle/>
        <a:p>
          <a:endParaRPr lang="en-US"/>
        </a:p>
      </dgm:t>
    </dgm:pt>
    <dgm:pt modelId="{EF8C8024-ACF8-449C-89BD-60C43424F6ED}" type="sibTrans" cxnId="{9E9C4F26-6074-4CD7-BBFE-8FB0E9D948EF}">
      <dgm:prSet/>
      <dgm:spPr/>
      <dgm:t>
        <a:bodyPr/>
        <a:lstStyle/>
        <a:p>
          <a:endParaRPr lang="en-US" dirty="0"/>
        </a:p>
      </dgm:t>
    </dgm:pt>
    <dgm:pt modelId="{2C5EAD9F-2514-480E-B281-FB50F04C4BE3}">
      <dgm:prSet/>
      <dgm:spPr/>
      <dgm:t>
        <a:bodyPr/>
        <a:lstStyle/>
        <a:p>
          <a:pPr algn="l"/>
          <a:r>
            <a:rPr lang="en-US" dirty="0"/>
            <a:t>5. Appeal</a:t>
          </a:r>
        </a:p>
      </dgm:t>
    </dgm:pt>
    <dgm:pt modelId="{E4BF2E75-84BD-4981-B172-9F62F3420D65}" type="parTrans" cxnId="{7E23369C-9379-49D3-9D3E-22D232232312}">
      <dgm:prSet/>
      <dgm:spPr/>
      <dgm:t>
        <a:bodyPr/>
        <a:lstStyle/>
        <a:p>
          <a:endParaRPr lang="en-US"/>
        </a:p>
      </dgm:t>
    </dgm:pt>
    <dgm:pt modelId="{E24B33E8-53D8-48D6-A7EF-6CDF32096EA4}" type="sibTrans" cxnId="{7E23369C-9379-49D3-9D3E-22D232232312}">
      <dgm:prSet/>
      <dgm:spPr/>
      <dgm:t>
        <a:bodyPr/>
        <a:lstStyle/>
        <a:p>
          <a:endParaRPr lang="en-US"/>
        </a:p>
      </dgm:t>
    </dgm:pt>
    <dgm:pt modelId="{70CCB4BF-6924-48DE-BF6E-D36C92DBCD76}">
      <dgm:prSet/>
      <dgm:spPr/>
      <dgm:t>
        <a:bodyPr/>
        <a:lstStyle/>
        <a:p>
          <a:r>
            <a:rPr lang="en-US" dirty="0"/>
            <a:t>3. Initiate Title IX Grievance Process &amp; Notice</a:t>
          </a:r>
        </a:p>
      </dgm:t>
    </dgm:pt>
    <dgm:pt modelId="{1D5E6570-9A7D-428B-BD96-AE2FB9A0EF26}" type="parTrans" cxnId="{AD504395-CC89-4BC2-B299-78663A0E4F95}">
      <dgm:prSet/>
      <dgm:spPr/>
      <dgm:t>
        <a:bodyPr/>
        <a:lstStyle/>
        <a:p>
          <a:endParaRPr lang="en-US"/>
        </a:p>
      </dgm:t>
    </dgm:pt>
    <dgm:pt modelId="{274ACE8C-3941-4529-B8BB-97CBAB1A77D0}" type="sibTrans" cxnId="{AD504395-CC89-4BC2-B299-78663A0E4F95}">
      <dgm:prSet/>
      <dgm:spPr/>
      <dgm:t>
        <a:bodyPr/>
        <a:lstStyle/>
        <a:p>
          <a:endParaRPr lang="en-US" dirty="0"/>
        </a:p>
      </dgm:t>
    </dgm:pt>
    <dgm:pt modelId="{C150D6AE-8B9D-4088-86CE-AE547959E14E}" type="pres">
      <dgm:prSet presAssocID="{824E71B0-542B-479D-90B1-8E57B56D7687}" presName="outerComposite" presStyleCnt="0">
        <dgm:presLayoutVars>
          <dgm:chMax val="5"/>
          <dgm:dir/>
          <dgm:resizeHandles val="exact"/>
        </dgm:presLayoutVars>
      </dgm:prSet>
      <dgm:spPr/>
    </dgm:pt>
    <dgm:pt modelId="{4F189444-5BF0-49EB-830E-3D4A6682B767}" type="pres">
      <dgm:prSet presAssocID="{824E71B0-542B-479D-90B1-8E57B56D7687}" presName="dummyMaxCanvas" presStyleCnt="0">
        <dgm:presLayoutVars/>
      </dgm:prSet>
      <dgm:spPr/>
    </dgm:pt>
    <dgm:pt modelId="{271CD9DE-6A73-40C9-9989-E926A582C632}" type="pres">
      <dgm:prSet presAssocID="{824E71B0-542B-479D-90B1-8E57B56D7687}" presName="FiveNodes_1" presStyleLbl="node1" presStyleIdx="0" presStyleCnt="5">
        <dgm:presLayoutVars>
          <dgm:bulletEnabled val="1"/>
        </dgm:presLayoutVars>
      </dgm:prSet>
      <dgm:spPr/>
    </dgm:pt>
    <dgm:pt modelId="{2451B3F2-8787-44F3-8CF7-2DF37744D3C7}" type="pres">
      <dgm:prSet presAssocID="{824E71B0-542B-479D-90B1-8E57B56D7687}" presName="FiveNodes_2" presStyleLbl="node1" presStyleIdx="1" presStyleCnt="5">
        <dgm:presLayoutVars>
          <dgm:bulletEnabled val="1"/>
        </dgm:presLayoutVars>
      </dgm:prSet>
      <dgm:spPr/>
    </dgm:pt>
    <dgm:pt modelId="{A007C35F-32ED-4BE5-9C50-AB0ED059099C}" type="pres">
      <dgm:prSet presAssocID="{824E71B0-542B-479D-90B1-8E57B56D7687}" presName="FiveNodes_3" presStyleLbl="node1" presStyleIdx="2" presStyleCnt="5">
        <dgm:presLayoutVars>
          <dgm:bulletEnabled val="1"/>
        </dgm:presLayoutVars>
      </dgm:prSet>
      <dgm:spPr/>
    </dgm:pt>
    <dgm:pt modelId="{07074AD8-07CC-4E55-B067-383446734605}" type="pres">
      <dgm:prSet presAssocID="{824E71B0-542B-479D-90B1-8E57B56D7687}" presName="FiveNodes_4" presStyleLbl="node1" presStyleIdx="3" presStyleCnt="5">
        <dgm:presLayoutVars>
          <dgm:bulletEnabled val="1"/>
        </dgm:presLayoutVars>
      </dgm:prSet>
      <dgm:spPr/>
    </dgm:pt>
    <dgm:pt modelId="{B7B5F2DA-0F3E-4634-954E-CF28F7C20DC9}" type="pres">
      <dgm:prSet presAssocID="{824E71B0-542B-479D-90B1-8E57B56D7687}" presName="FiveNodes_5" presStyleLbl="node1" presStyleIdx="4" presStyleCnt="5">
        <dgm:presLayoutVars>
          <dgm:bulletEnabled val="1"/>
        </dgm:presLayoutVars>
      </dgm:prSet>
      <dgm:spPr/>
    </dgm:pt>
    <dgm:pt modelId="{B5699368-3010-4C4A-B377-A0D6D8E3647F}" type="pres">
      <dgm:prSet presAssocID="{824E71B0-542B-479D-90B1-8E57B56D7687}" presName="FiveConn_1-2" presStyleLbl="fgAccFollowNode1" presStyleIdx="0" presStyleCnt="4">
        <dgm:presLayoutVars>
          <dgm:bulletEnabled val="1"/>
        </dgm:presLayoutVars>
      </dgm:prSet>
      <dgm:spPr/>
    </dgm:pt>
    <dgm:pt modelId="{248920F9-E7FD-4F5B-BF9E-C6E851C903A0}" type="pres">
      <dgm:prSet presAssocID="{824E71B0-542B-479D-90B1-8E57B56D7687}" presName="FiveConn_2-3" presStyleLbl="fgAccFollowNode1" presStyleIdx="1" presStyleCnt="4">
        <dgm:presLayoutVars>
          <dgm:bulletEnabled val="1"/>
        </dgm:presLayoutVars>
      </dgm:prSet>
      <dgm:spPr/>
    </dgm:pt>
    <dgm:pt modelId="{E8D67A80-2825-4413-BCF2-EC502DBD65AC}" type="pres">
      <dgm:prSet presAssocID="{824E71B0-542B-479D-90B1-8E57B56D7687}" presName="FiveConn_3-4" presStyleLbl="fgAccFollowNode1" presStyleIdx="2" presStyleCnt="4">
        <dgm:presLayoutVars>
          <dgm:bulletEnabled val="1"/>
        </dgm:presLayoutVars>
      </dgm:prSet>
      <dgm:spPr/>
    </dgm:pt>
    <dgm:pt modelId="{854B18E0-95F8-45EF-8792-E2D74ED891AC}" type="pres">
      <dgm:prSet presAssocID="{824E71B0-542B-479D-90B1-8E57B56D7687}" presName="FiveConn_4-5" presStyleLbl="fgAccFollowNode1" presStyleIdx="3" presStyleCnt="4">
        <dgm:presLayoutVars>
          <dgm:bulletEnabled val="1"/>
        </dgm:presLayoutVars>
      </dgm:prSet>
      <dgm:spPr/>
    </dgm:pt>
    <dgm:pt modelId="{AB0FEA32-91CD-415C-B311-5E1D051C897B}" type="pres">
      <dgm:prSet presAssocID="{824E71B0-542B-479D-90B1-8E57B56D7687}" presName="FiveNodes_1_text" presStyleLbl="node1" presStyleIdx="4" presStyleCnt="5">
        <dgm:presLayoutVars>
          <dgm:bulletEnabled val="1"/>
        </dgm:presLayoutVars>
      </dgm:prSet>
      <dgm:spPr/>
    </dgm:pt>
    <dgm:pt modelId="{C2434554-A145-45D4-BB1C-1309DC32390B}" type="pres">
      <dgm:prSet presAssocID="{824E71B0-542B-479D-90B1-8E57B56D7687}" presName="FiveNodes_2_text" presStyleLbl="node1" presStyleIdx="4" presStyleCnt="5">
        <dgm:presLayoutVars>
          <dgm:bulletEnabled val="1"/>
        </dgm:presLayoutVars>
      </dgm:prSet>
      <dgm:spPr/>
    </dgm:pt>
    <dgm:pt modelId="{2C8E2A80-3245-40B2-BEC4-20C538031EA4}" type="pres">
      <dgm:prSet presAssocID="{824E71B0-542B-479D-90B1-8E57B56D7687}" presName="FiveNodes_3_text" presStyleLbl="node1" presStyleIdx="4" presStyleCnt="5">
        <dgm:presLayoutVars>
          <dgm:bulletEnabled val="1"/>
        </dgm:presLayoutVars>
      </dgm:prSet>
      <dgm:spPr/>
    </dgm:pt>
    <dgm:pt modelId="{0969DA62-9DE3-44AC-9509-7A1C46E461A3}" type="pres">
      <dgm:prSet presAssocID="{824E71B0-542B-479D-90B1-8E57B56D7687}" presName="FiveNodes_4_text" presStyleLbl="node1" presStyleIdx="4" presStyleCnt="5">
        <dgm:presLayoutVars>
          <dgm:bulletEnabled val="1"/>
        </dgm:presLayoutVars>
      </dgm:prSet>
      <dgm:spPr/>
    </dgm:pt>
    <dgm:pt modelId="{943EE813-79C5-41FA-AB99-5FE0483F98F6}" type="pres">
      <dgm:prSet presAssocID="{824E71B0-542B-479D-90B1-8E57B56D7687}" presName="FiveNodes_5_text" presStyleLbl="node1" presStyleIdx="4" presStyleCnt="5">
        <dgm:presLayoutVars>
          <dgm:bulletEnabled val="1"/>
        </dgm:presLayoutVars>
      </dgm:prSet>
      <dgm:spPr/>
    </dgm:pt>
  </dgm:ptLst>
  <dgm:cxnLst>
    <dgm:cxn modelId="{B6E60911-51B8-4A03-8CDB-0F42439ED3DB}" type="presOf" srcId="{824E71B0-542B-479D-90B1-8E57B56D7687}" destId="{C150D6AE-8B9D-4088-86CE-AE547959E14E}" srcOrd="0" destOrd="0" presId="urn:microsoft.com/office/officeart/2005/8/layout/vProcess5"/>
    <dgm:cxn modelId="{E6A0C41D-40D0-4FC4-994B-98B904A1CD74}" type="presOf" srcId="{2C5EAD9F-2514-480E-B281-FB50F04C4BE3}" destId="{B7B5F2DA-0F3E-4634-954E-CF28F7C20DC9}" srcOrd="0" destOrd="0" presId="urn:microsoft.com/office/officeart/2005/8/layout/vProcess5"/>
    <dgm:cxn modelId="{9E9C4F26-6074-4CD7-BBFE-8FB0E9D948EF}" srcId="{824E71B0-542B-479D-90B1-8E57B56D7687}" destId="{2ECC9ACA-82CB-43A1-A3B5-9D152E861155}" srcOrd="3" destOrd="0" parTransId="{0028C26E-9ED9-427F-B99B-69E4802C079F}" sibTransId="{EF8C8024-ACF8-449C-89BD-60C43424F6ED}"/>
    <dgm:cxn modelId="{7144853F-C2F2-44E7-925D-4BAA6D696623}" type="presOf" srcId="{70CCB4BF-6924-48DE-BF6E-D36C92DBCD76}" destId="{2C8E2A80-3245-40B2-BEC4-20C538031EA4}" srcOrd="1" destOrd="0" presId="urn:microsoft.com/office/officeart/2005/8/layout/vProcess5"/>
    <dgm:cxn modelId="{43431A6C-B39E-4B0D-800E-5B3CB084E062}" type="presOf" srcId="{2C5EAD9F-2514-480E-B281-FB50F04C4BE3}" destId="{943EE813-79C5-41FA-AB99-5FE0483F98F6}" srcOrd="1" destOrd="0" presId="urn:microsoft.com/office/officeart/2005/8/layout/vProcess5"/>
    <dgm:cxn modelId="{943F7F74-93EA-49FD-8642-76E3B2BBD614}" type="presOf" srcId="{FB6B1A97-A1C7-4408-80CB-94032E53FE23}" destId="{AB0FEA32-91CD-415C-B311-5E1D051C897B}" srcOrd="1" destOrd="0" presId="urn:microsoft.com/office/officeart/2005/8/layout/vProcess5"/>
    <dgm:cxn modelId="{BD196D82-C9B9-4E3A-91A9-1818F4D292DF}" type="presOf" srcId="{F1213CAC-006E-49CE-A605-90A6FEEFA245}" destId="{248920F9-E7FD-4F5B-BF9E-C6E851C903A0}" srcOrd="0" destOrd="0" presId="urn:microsoft.com/office/officeart/2005/8/layout/vProcess5"/>
    <dgm:cxn modelId="{AD504395-CC89-4BC2-B299-78663A0E4F95}" srcId="{824E71B0-542B-479D-90B1-8E57B56D7687}" destId="{70CCB4BF-6924-48DE-BF6E-D36C92DBCD76}" srcOrd="2" destOrd="0" parTransId="{1D5E6570-9A7D-428B-BD96-AE2FB9A0EF26}" sibTransId="{274ACE8C-3941-4529-B8BB-97CBAB1A77D0}"/>
    <dgm:cxn modelId="{7E23369C-9379-49D3-9D3E-22D232232312}" srcId="{824E71B0-542B-479D-90B1-8E57B56D7687}" destId="{2C5EAD9F-2514-480E-B281-FB50F04C4BE3}" srcOrd="4" destOrd="0" parTransId="{E4BF2E75-84BD-4981-B172-9F62F3420D65}" sibTransId="{E24B33E8-53D8-48D6-A7EF-6CDF32096EA4}"/>
    <dgm:cxn modelId="{D45B409F-0E56-494B-B0C8-E1B42A3AC03E}" type="presOf" srcId="{FB6B1A97-A1C7-4408-80CB-94032E53FE23}" destId="{271CD9DE-6A73-40C9-9989-E926A582C632}" srcOrd="0" destOrd="0" presId="urn:microsoft.com/office/officeart/2005/8/layout/vProcess5"/>
    <dgm:cxn modelId="{FED947A1-CE65-4729-A4E0-75ABDF228F76}" srcId="{824E71B0-542B-479D-90B1-8E57B56D7687}" destId="{FB6B1A97-A1C7-4408-80CB-94032E53FE23}" srcOrd="0" destOrd="0" parTransId="{01BA3424-2BAB-41E1-9390-10895CBF1E76}" sibTransId="{DB111E05-651E-4B65-9496-B6FB9356CB25}"/>
    <dgm:cxn modelId="{C42E57A3-D9D7-406F-8CDF-57480AB26F41}" srcId="{824E71B0-542B-479D-90B1-8E57B56D7687}" destId="{8619FEC8-054A-4A60-AC9B-F5D3FCC56A6A}" srcOrd="1" destOrd="0" parTransId="{1546109F-B8EC-446B-ADBE-1B44293019D1}" sibTransId="{F1213CAC-006E-49CE-A605-90A6FEEFA245}"/>
    <dgm:cxn modelId="{B80A33AA-BBD6-43A3-A1A8-E7AD321FED07}" type="presOf" srcId="{8619FEC8-054A-4A60-AC9B-F5D3FCC56A6A}" destId="{2451B3F2-8787-44F3-8CF7-2DF37744D3C7}" srcOrd="0" destOrd="0" presId="urn:microsoft.com/office/officeart/2005/8/layout/vProcess5"/>
    <dgm:cxn modelId="{B7CD01AC-5793-4413-9300-D72117E1D0A0}" type="presOf" srcId="{EF8C8024-ACF8-449C-89BD-60C43424F6ED}" destId="{854B18E0-95F8-45EF-8792-E2D74ED891AC}" srcOrd="0" destOrd="0" presId="urn:microsoft.com/office/officeart/2005/8/layout/vProcess5"/>
    <dgm:cxn modelId="{EA1E57B6-B144-49AC-B3BC-443ED10C4ED5}" type="presOf" srcId="{70CCB4BF-6924-48DE-BF6E-D36C92DBCD76}" destId="{A007C35F-32ED-4BE5-9C50-AB0ED059099C}" srcOrd="0" destOrd="0" presId="urn:microsoft.com/office/officeart/2005/8/layout/vProcess5"/>
    <dgm:cxn modelId="{EF9176C7-8C4A-422D-ADDF-64B314C672B4}" type="presOf" srcId="{DB111E05-651E-4B65-9496-B6FB9356CB25}" destId="{B5699368-3010-4C4A-B377-A0D6D8E3647F}" srcOrd="0" destOrd="0" presId="urn:microsoft.com/office/officeart/2005/8/layout/vProcess5"/>
    <dgm:cxn modelId="{3369F7D4-A787-4B2A-B636-05A59BF901FD}" type="presOf" srcId="{2ECC9ACA-82CB-43A1-A3B5-9D152E861155}" destId="{0969DA62-9DE3-44AC-9509-7A1C46E461A3}" srcOrd="1" destOrd="0" presId="urn:microsoft.com/office/officeart/2005/8/layout/vProcess5"/>
    <dgm:cxn modelId="{B309CFEF-97F4-4B84-96E7-8D9FC5FA4D73}" type="presOf" srcId="{2ECC9ACA-82CB-43A1-A3B5-9D152E861155}" destId="{07074AD8-07CC-4E55-B067-383446734605}" srcOrd="0" destOrd="0" presId="urn:microsoft.com/office/officeart/2005/8/layout/vProcess5"/>
    <dgm:cxn modelId="{BB7E2DF1-4096-474A-8400-98BD68418199}" type="presOf" srcId="{8619FEC8-054A-4A60-AC9B-F5D3FCC56A6A}" destId="{C2434554-A145-45D4-BB1C-1309DC32390B}" srcOrd="1" destOrd="0" presId="urn:microsoft.com/office/officeart/2005/8/layout/vProcess5"/>
    <dgm:cxn modelId="{3CCD94FE-3F27-4BA7-8B5A-64D1C57C89B2}" type="presOf" srcId="{274ACE8C-3941-4529-B8BB-97CBAB1A77D0}" destId="{E8D67A80-2825-4413-BCF2-EC502DBD65AC}" srcOrd="0" destOrd="0" presId="urn:microsoft.com/office/officeart/2005/8/layout/vProcess5"/>
    <dgm:cxn modelId="{A3DA599E-6CFC-48C9-8452-7EF7E78764C0}" type="presParOf" srcId="{C150D6AE-8B9D-4088-86CE-AE547959E14E}" destId="{4F189444-5BF0-49EB-830E-3D4A6682B767}" srcOrd="0" destOrd="0" presId="urn:microsoft.com/office/officeart/2005/8/layout/vProcess5"/>
    <dgm:cxn modelId="{85A77CF1-C371-4097-8ACF-C86E3F27B87E}" type="presParOf" srcId="{C150D6AE-8B9D-4088-86CE-AE547959E14E}" destId="{271CD9DE-6A73-40C9-9989-E926A582C632}" srcOrd="1" destOrd="0" presId="urn:microsoft.com/office/officeart/2005/8/layout/vProcess5"/>
    <dgm:cxn modelId="{D81C4801-1374-4C91-B5AA-21B4991E53CF}" type="presParOf" srcId="{C150D6AE-8B9D-4088-86CE-AE547959E14E}" destId="{2451B3F2-8787-44F3-8CF7-2DF37744D3C7}" srcOrd="2" destOrd="0" presId="urn:microsoft.com/office/officeart/2005/8/layout/vProcess5"/>
    <dgm:cxn modelId="{6FA02FCE-2BA4-4303-80B3-E8A7A0F18B7A}" type="presParOf" srcId="{C150D6AE-8B9D-4088-86CE-AE547959E14E}" destId="{A007C35F-32ED-4BE5-9C50-AB0ED059099C}" srcOrd="3" destOrd="0" presId="urn:microsoft.com/office/officeart/2005/8/layout/vProcess5"/>
    <dgm:cxn modelId="{39BC0B13-0A77-4CC1-8F14-A976024137A8}" type="presParOf" srcId="{C150D6AE-8B9D-4088-86CE-AE547959E14E}" destId="{07074AD8-07CC-4E55-B067-383446734605}" srcOrd="4" destOrd="0" presId="urn:microsoft.com/office/officeart/2005/8/layout/vProcess5"/>
    <dgm:cxn modelId="{FC4376D0-51BF-4757-A931-543373404EFA}" type="presParOf" srcId="{C150D6AE-8B9D-4088-86CE-AE547959E14E}" destId="{B7B5F2DA-0F3E-4634-954E-CF28F7C20DC9}" srcOrd="5" destOrd="0" presId="urn:microsoft.com/office/officeart/2005/8/layout/vProcess5"/>
    <dgm:cxn modelId="{749097E2-EC6C-45EC-A186-A72E77A5C555}" type="presParOf" srcId="{C150D6AE-8B9D-4088-86CE-AE547959E14E}" destId="{B5699368-3010-4C4A-B377-A0D6D8E3647F}" srcOrd="6" destOrd="0" presId="urn:microsoft.com/office/officeart/2005/8/layout/vProcess5"/>
    <dgm:cxn modelId="{B2134FC8-3021-46D6-9587-E40B6048E00B}" type="presParOf" srcId="{C150D6AE-8B9D-4088-86CE-AE547959E14E}" destId="{248920F9-E7FD-4F5B-BF9E-C6E851C903A0}" srcOrd="7" destOrd="0" presId="urn:microsoft.com/office/officeart/2005/8/layout/vProcess5"/>
    <dgm:cxn modelId="{36346944-0A6A-46D7-B21E-14AC62177281}" type="presParOf" srcId="{C150D6AE-8B9D-4088-86CE-AE547959E14E}" destId="{E8D67A80-2825-4413-BCF2-EC502DBD65AC}" srcOrd="8" destOrd="0" presId="urn:microsoft.com/office/officeart/2005/8/layout/vProcess5"/>
    <dgm:cxn modelId="{84532BE8-B290-4F68-9ADC-A325C49CB647}" type="presParOf" srcId="{C150D6AE-8B9D-4088-86CE-AE547959E14E}" destId="{854B18E0-95F8-45EF-8792-E2D74ED891AC}" srcOrd="9" destOrd="0" presId="urn:microsoft.com/office/officeart/2005/8/layout/vProcess5"/>
    <dgm:cxn modelId="{94BB0C05-FE5C-4125-9CF9-29DB90DC6762}" type="presParOf" srcId="{C150D6AE-8B9D-4088-86CE-AE547959E14E}" destId="{AB0FEA32-91CD-415C-B311-5E1D051C897B}" srcOrd="10" destOrd="0" presId="urn:microsoft.com/office/officeart/2005/8/layout/vProcess5"/>
    <dgm:cxn modelId="{DB27593E-2099-43F0-8F8E-179AADEAD373}" type="presParOf" srcId="{C150D6AE-8B9D-4088-86CE-AE547959E14E}" destId="{C2434554-A145-45D4-BB1C-1309DC32390B}" srcOrd="11" destOrd="0" presId="urn:microsoft.com/office/officeart/2005/8/layout/vProcess5"/>
    <dgm:cxn modelId="{40FF2140-6510-47D0-97E3-03C2C665FB63}" type="presParOf" srcId="{C150D6AE-8B9D-4088-86CE-AE547959E14E}" destId="{2C8E2A80-3245-40B2-BEC4-20C538031EA4}" srcOrd="12" destOrd="0" presId="urn:microsoft.com/office/officeart/2005/8/layout/vProcess5"/>
    <dgm:cxn modelId="{9757D6A7-2E0D-4B81-82B9-CD45C21AEDE6}" type="presParOf" srcId="{C150D6AE-8B9D-4088-86CE-AE547959E14E}" destId="{0969DA62-9DE3-44AC-9509-7A1C46E461A3}" srcOrd="13" destOrd="0" presId="urn:microsoft.com/office/officeart/2005/8/layout/vProcess5"/>
    <dgm:cxn modelId="{0A3D7DBF-65FE-47A9-9B87-C6AB18E17A8A}" type="presParOf" srcId="{C150D6AE-8B9D-4088-86CE-AE547959E14E}" destId="{943EE813-79C5-41FA-AB99-5FE0483F98F6}" srcOrd="14"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24E71B0-542B-479D-90B1-8E57B56D7687}"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FB6B1A97-A1C7-4408-80CB-94032E53FE23}">
      <dgm:prSet phldrT="[Text]"/>
      <dgm:spPr/>
      <dgm:t>
        <a:bodyPr/>
        <a:lstStyle/>
        <a:p>
          <a:pPr algn="l"/>
          <a:r>
            <a:rPr lang="en-US" dirty="0"/>
            <a:t>1. Report/Information &amp; Meeting with Complainant </a:t>
          </a:r>
        </a:p>
      </dgm:t>
    </dgm:pt>
    <dgm:pt modelId="{01BA3424-2BAB-41E1-9390-10895CBF1E76}" type="parTrans" cxnId="{FED947A1-CE65-4729-A4E0-75ABDF228F76}">
      <dgm:prSet/>
      <dgm:spPr/>
      <dgm:t>
        <a:bodyPr/>
        <a:lstStyle/>
        <a:p>
          <a:endParaRPr lang="en-US"/>
        </a:p>
      </dgm:t>
    </dgm:pt>
    <dgm:pt modelId="{DB111E05-651E-4B65-9496-B6FB9356CB25}" type="sibTrans" cxnId="{FED947A1-CE65-4729-A4E0-75ABDF228F76}">
      <dgm:prSet/>
      <dgm:spPr/>
      <dgm:t>
        <a:bodyPr/>
        <a:lstStyle/>
        <a:p>
          <a:endParaRPr lang="en-US" dirty="0"/>
        </a:p>
      </dgm:t>
    </dgm:pt>
    <dgm:pt modelId="{8619FEC8-054A-4A60-AC9B-F5D3FCC56A6A}">
      <dgm:prSet phldrT="[Text]"/>
      <dgm:spPr/>
      <dgm:t>
        <a:bodyPr/>
        <a:lstStyle/>
        <a:p>
          <a:pPr algn="l"/>
          <a:r>
            <a:rPr lang="en-US" dirty="0"/>
            <a:t>2. Complaint &amp; Evaluation</a:t>
          </a:r>
        </a:p>
      </dgm:t>
    </dgm:pt>
    <dgm:pt modelId="{1546109F-B8EC-446B-ADBE-1B44293019D1}" type="parTrans" cxnId="{C42E57A3-D9D7-406F-8CDF-57480AB26F41}">
      <dgm:prSet/>
      <dgm:spPr/>
      <dgm:t>
        <a:bodyPr/>
        <a:lstStyle/>
        <a:p>
          <a:endParaRPr lang="en-US"/>
        </a:p>
      </dgm:t>
    </dgm:pt>
    <dgm:pt modelId="{F1213CAC-006E-49CE-A605-90A6FEEFA245}" type="sibTrans" cxnId="{C42E57A3-D9D7-406F-8CDF-57480AB26F41}">
      <dgm:prSet/>
      <dgm:spPr/>
      <dgm:t>
        <a:bodyPr/>
        <a:lstStyle/>
        <a:p>
          <a:endParaRPr lang="en-US" dirty="0"/>
        </a:p>
      </dgm:t>
    </dgm:pt>
    <dgm:pt modelId="{2ECC9ACA-82CB-43A1-A3B5-9D152E861155}">
      <dgm:prSet phldrT="[Text]"/>
      <dgm:spPr/>
      <dgm:t>
        <a:bodyPr/>
        <a:lstStyle/>
        <a:p>
          <a:pPr algn="l"/>
          <a:r>
            <a:rPr lang="en-US" dirty="0"/>
            <a:t>4. Investigation &amp;     Determination </a:t>
          </a:r>
        </a:p>
      </dgm:t>
    </dgm:pt>
    <dgm:pt modelId="{0028C26E-9ED9-427F-B99B-69E4802C079F}" type="parTrans" cxnId="{9E9C4F26-6074-4CD7-BBFE-8FB0E9D948EF}">
      <dgm:prSet/>
      <dgm:spPr/>
      <dgm:t>
        <a:bodyPr/>
        <a:lstStyle/>
        <a:p>
          <a:endParaRPr lang="en-US"/>
        </a:p>
      </dgm:t>
    </dgm:pt>
    <dgm:pt modelId="{EF8C8024-ACF8-449C-89BD-60C43424F6ED}" type="sibTrans" cxnId="{9E9C4F26-6074-4CD7-BBFE-8FB0E9D948EF}">
      <dgm:prSet/>
      <dgm:spPr/>
      <dgm:t>
        <a:bodyPr/>
        <a:lstStyle/>
        <a:p>
          <a:endParaRPr lang="en-US" dirty="0"/>
        </a:p>
      </dgm:t>
    </dgm:pt>
    <dgm:pt modelId="{2C5EAD9F-2514-480E-B281-FB50F04C4BE3}">
      <dgm:prSet/>
      <dgm:spPr/>
      <dgm:t>
        <a:bodyPr/>
        <a:lstStyle/>
        <a:p>
          <a:pPr algn="l"/>
          <a:r>
            <a:rPr lang="en-US" dirty="0"/>
            <a:t>5. Appeal</a:t>
          </a:r>
        </a:p>
      </dgm:t>
    </dgm:pt>
    <dgm:pt modelId="{E4BF2E75-84BD-4981-B172-9F62F3420D65}" type="parTrans" cxnId="{7E23369C-9379-49D3-9D3E-22D232232312}">
      <dgm:prSet/>
      <dgm:spPr/>
      <dgm:t>
        <a:bodyPr/>
        <a:lstStyle/>
        <a:p>
          <a:endParaRPr lang="en-US"/>
        </a:p>
      </dgm:t>
    </dgm:pt>
    <dgm:pt modelId="{E24B33E8-53D8-48D6-A7EF-6CDF32096EA4}" type="sibTrans" cxnId="{7E23369C-9379-49D3-9D3E-22D232232312}">
      <dgm:prSet/>
      <dgm:spPr/>
      <dgm:t>
        <a:bodyPr/>
        <a:lstStyle/>
        <a:p>
          <a:endParaRPr lang="en-US"/>
        </a:p>
      </dgm:t>
    </dgm:pt>
    <dgm:pt modelId="{70CCB4BF-6924-48DE-BF6E-D36C92DBCD76}">
      <dgm:prSet/>
      <dgm:spPr/>
      <dgm:t>
        <a:bodyPr/>
        <a:lstStyle/>
        <a:p>
          <a:r>
            <a:rPr lang="en-US" dirty="0"/>
            <a:t>3. Initiate Title IX Grievance Process &amp; Notice</a:t>
          </a:r>
        </a:p>
      </dgm:t>
    </dgm:pt>
    <dgm:pt modelId="{1D5E6570-9A7D-428B-BD96-AE2FB9A0EF26}" type="parTrans" cxnId="{AD504395-CC89-4BC2-B299-78663A0E4F95}">
      <dgm:prSet/>
      <dgm:spPr/>
      <dgm:t>
        <a:bodyPr/>
        <a:lstStyle/>
        <a:p>
          <a:endParaRPr lang="en-US"/>
        </a:p>
      </dgm:t>
    </dgm:pt>
    <dgm:pt modelId="{274ACE8C-3941-4529-B8BB-97CBAB1A77D0}" type="sibTrans" cxnId="{AD504395-CC89-4BC2-B299-78663A0E4F95}">
      <dgm:prSet/>
      <dgm:spPr/>
      <dgm:t>
        <a:bodyPr/>
        <a:lstStyle/>
        <a:p>
          <a:endParaRPr lang="en-US" dirty="0"/>
        </a:p>
      </dgm:t>
    </dgm:pt>
    <dgm:pt modelId="{C150D6AE-8B9D-4088-86CE-AE547959E14E}" type="pres">
      <dgm:prSet presAssocID="{824E71B0-542B-479D-90B1-8E57B56D7687}" presName="outerComposite" presStyleCnt="0">
        <dgm:presLayoutVars>
          <dgm:chMax val="5"/>
          <dgm:dir/>
          <dgm:resizeHandles val="exact"/>
        </dgm:presLayoutVars>
      </dgm:prSet>
      <dgm:spPr/>
    </dgm:pt>
    <dgm:pt modelId="{4F189444-5BF0-49EB-830E-3D4A6682B767}" type="pres">
      <dgm:prSet presAssocID="{824E71B0-542B-479D-90B1-8E57B56D7687}" presName="dummyMaxCanvas" presStyleCnt="0">
        <dgm:presLayoutVars/>
      </dgm:prSet>
      <dgm:spPr/>
    </dgm:pt>
    <dgm:pt modelId="{271CD9DE-6A73-40C9-9989-E926A582C632}" type="pres">
      <dgm:prSet presAssocID="{824E71B0-542B-479D-90B1-8E57B56D7687}" presName="FiveNodes_1" presStyleLbl="node1" presStyleIdx="0" presStyleCnt="5">
        <dgm:presLayoutVars>
          <dgm:bulletEnabled val="1"/>
        </dgm:presLayoutVars>
      </dgm:prSet>
      <dgm:spPr/>
    </dgm:pt>
    <dgm:pt modelId="{2451B3F2-8787-44F3-8CF7-2DF37744D3C7}" type="pres">
      <dgm:prSet presAssocID="{824E71B0-542B-479D-90B1-8E57B56D7687}" presName="FiveNodes_2" presStyleLbl="node1" presStyleIdx="1" presStyleCnt="5">
        <dgm:presLayoutVars>
          <dgm:bulletEnabled val="1"/>
        </dgm:presLayoutVars>
      </dgm:prSet>
      <dgm:spPr/>
    </dgm:pt>
    <dgm:pt modelId="{A007C35F-32ED-4BE5-9C50-AB0ED059099C}" type="pres">
      <dgm:prSet presAssocID="{824E71B0-542B-479D-90B1-8E57B56D7687}" presName="FiveNodes_3" presStyleLbl="node1" presStyleIdx="2" presStyleCnt="5">
        <dgm:presLayoutVars>
          <dgm:bulletEnabled val="1"/>
        </dgm:presLayoutVars>
      </dgm:prSet>
      <dgm:spPr/>
    </dgm:pt>
    <dgm:pt modelId="{07074AD8-07CC-4E55-B067-383446734605}" type="pres">
      <dgm:prSet presAssocID="{824E71B0-542B-479D-90B1-8E57B56D7687}" presName="FiveNodes_4" presStyleLbl="node1" presStyleIdx="3" presStyleCnt="5">
        <dgm:presLayoutVars>
          <dgm:bulletEnabled val="1"/>
        </dgm:presLayoutVars>
      </dgm:prSet>
      <dgm:spPr/>
    </dgm:pt>
    <dgm:pt modelId="{B7B5F2DA-0F3E-4634-954E-CF28F7C20DC9}" type="pres">
      <dgm:prSet presAssocID="{824E71B0-542B-479D-90B1-8E57B56D7687}" presName="FiveNodes_5" presStyleLbl="node1" presStyleIdx="4" presStyleCnt="5">
        <dgm:presLayoutVars>
          <dgm:bulletEnabled val="1"/>
        </dgm:presLayoutVars>
      </dgm:prSet>
      <dgm:spPr/>
    </dgm:pt>
    <dgm:pt modelId="{B5699368-3010-4C4A-B377-A0D6D8E3647F}" type="pres">
      <dgm:prSet presAssocID="{824E71B0-542B-479D-90B1-8E57B56D7687}" presName="FiveConn_1-2" presStyleLbl="fgAccFollowNode1" presStyleIdx="0" presStyleCnt="4">
        <dgm:presLayoutVars>
          <dgm:bulletEnabled val="1"/>
        </dgm:presLayoutVars>
      </dgm:prSet>
      <dgm:spPr/>
    </dgm:pt>
    <dgm:pt modelId="{248920F9-E7FD-4F5B-BF9E-C6E851C903A0}" type="pres">
      <dgm:prSet presAssocID="{824E71B0-542B-479D-90B1-8E57B56D7687}" presName="FiveConn_2-3" presStyleLbl="fgAccFollowNode1" presStyleIdx="1" presStyleCnt="4">
        <dgm:presLayoutVars>
          <dgm:bulletEnabled val="1"/>
        </dgm:presLayoutVars>
      </dgm:prSet>
      <dgm:spPr/>
    </dgm:pt>
    <dgm:pt modelId="{E8D67A80-2825-4413-BCF2-EC502DBD65AC}" type="pres">
      <dgm:prSet presAssocID="{824E71B0-542B-479D-90B1-8E57B56D7687}" presName="FiveConn_3-4" presStyleLbl="fgAccFollowNode1" presStyleIdx="2" presStyleCnt="4">
        <dgm:presLayoutVars>
          <dgm:bulletEnabled val="1"/>
        </dgm:presLayoutVars>
      </dgm:prSet>
      <dgm:spPr/>
    </dgm:pt>
    <dgm:pt modelId="{854B18E0-95F8-45EF-8792-E2D74ED891AC}" type="pres">
      <dgm:prSet presAssocID="{824E71B0-542B-479D-90B1-8E57B56D7687}" presName="FiveConn_4-5" presStyleLbl="fgAccFollowNode1" presStyleIdx="3" presStyleCnt="4">
        <dgm:presLayoutVars>
          <dgm:bulletEnabled val="1"/>
        </dgm:presLayoutVars>
      </dgm:prSet>
      <dgm:spPr/>
    </dgm:pt>
    <dgm:pt modelId="{AB0FEA32-91CD-415C-B311-5E1D051C897B}" type="pres">
      <dgm:prSet presAssocID="{824E71B0-542B-479D-90B1-8E57B56D7687}" presName="FiveNodes_1_text" presStyleLbl="node1" presStyleIdx="4" presStyleCnt="5">
        <dgm:presLayoutVars>
          <dgm:bulletEnabled val="1"/>
        </dgm:presLayoutVars>
      </dgm:prSet>
      <dgm:spPr/>
    </dgm:pt>
    <dgm:pt modelId="{C2434554-A145-45D4-BB1C-1309DC32390B}" type="pres">
      <dgm:prSet presAssocID="{824E71B0-542B-479D-90B1-8E57B56D7687}" presName="FiveNodes_2_text" presStyleLbl="node1" presStyleIdx="4" presStyleCnt="5">
        <dgm:presLayoutVars>
          <dgm:bulletEnabled val="1"/>
        </dgm:presLayoutVars>
      </dgm:prSet>
      <dgm:spPr/>
    </dgm:pt>
    <dgm:pt modelId="{2C8E2A80-3245-40B2-BEC4-20C538031EA4}" type="pres">
      <dgm:prSet presAssocID="{824E71B0-542B-479D-90B1-8E57B56D7687}" presName="FiveNodes_3_text" presStyleLbl="node1" presStyleIdx="4" presStyleCnt="5">
        <dgm:presLayoutVars>
          <dgm:bulletEnabled val="1"/>
        </dgm:presLayoutVars>
      </dgm:prSet>
      <dgm:spPr/>
    </dgm:pt>
    <dgm:pt modelId="{0969DA62-9DE3-44AC-9509-7A1C46E461A3}" type="pres">
      <dgm:prSet presAssocID="{824E71B0-542B-479D-90B1-8E57B56D7687}" presName="FiveNodes_4_text" presStyleLbl="node1" presStyleIdx="4" presStyleCnt="5">
        <dgm:presLayoutVars>
          <dgm:bulletEnabled val="1"/>
        </dgm:presLayoutVars>
      </dgm:prSet>
      <dgm:spPr/>
    </dgm:pt>
    <dgm:pt modelId="{943EE813-79C5-41FA-AB99-5FE0483F98F6}" type="pres">
      <dgm:prSet presAssocID="{824E71B0-542B-479D-90B1-8E57B56D7687}" presName="FiveNodes_5_text" presStyleLbl="node1" presStyleIdx="4" presStyleCnt="5">
        <dgm:presLayoutVars>
          <dgm:bulletEnabled val="1"/>
        </dgm:presLayoutVars>
      </dgm:prSet>
      <dgm:spPr/>
    </dgm:pt>
  </dgm:ptLst>
  <dgm:cxnLst>
    <dgm:cxn modelId="{B6E60911-51B8-4A03-8CDB-0F42439ED3DB}" type="presOf" srcId="{824E71B0-542B-479D-90B1-8E57B56D7687}" destId="{C150D6AE-8B9D-4088-86CE-AE547959E14E}" srcOrd="0" destOrd="0" presId="urn:microsoft.com/office/officeart/2005/8/layout/vProcess5"/>
    <dgm:cxn modelId="{E6A0C41D-40D0-4FC4-994B-98B904A1CD74}" type="presOf" srcId="{2C5EAD9F-2514-480E-B281-FB50F04C4BE3}" destId="{B7B5F2DA-0F3E-4634-954E-CF28F7C20DC9}" srcOrd="0" destOrd="0" presId="urn:microsoft.com/office/officeart/2005/8/layout/vProcess5"/>
    <dgm:cxn modelId="{9E9C4F26-6074-4CD7-BBFE-8FB0E9D948EF}" srcId="{824E71B0-542B-479D-90B1-8E57B56D7687}" destId="{2ECC9ACA-82CB-43A1-A3B5-9D152E861155}" srcOrd="3" destOrd="0" parTransId="{0028C26E-9ED9-427F-B99B-69E4802C079F}" sibTransId="{EF8C8024-ACF8-449C-89BD-60C43424F6ED}"/>
    <dgm:cxn modelId="{7144853F-C2F2-44E7-925D-4BAA6D696623}" type="presOf" srcId="{70CCB4BF-6924-48DE-BF6E-D36C92DBCD76}" destId="{2C8E2A80-3245-40B2-BEC4-20C538031EA4}" srcOrd="1" destOrd="0" presId="urn:microsoft.com/office/officeart/2005/8/layout/vProcess5"/>
    <dgm:cxn modelId="{43431A6C-B39E-4B0D-800E-5B3CB084E062}" type="presOf" srcId="{2C5EAD9F-2514-480E-B281-FB50F04C4BE3}" destId="{943EE813-79C5-41FA-AB99-5FE0483F98F6}" srcOrd="1" destOrd="0" presId="urn:microsoft.com/office/officeart/2005/8/layout/vProcess5"/>
    <dgm:cxn modelId="{943F7F74-93EA-49FD-8642-76E3B2BBD614}" type="presOf" srcId="{FB6B1A97-A1C7-4408-80CB-94032E53FE23}" destId="{AB0FEA32-91CD-415C-B311-5E1D051C897B}" srcOrd="1" destOrd="0" presId="urn:microsoft.com/office/officeart/2005/8/layout/vProcess5"/>
    <dgm:cxn modelId="{BD196D82-C9B9-4E3A-91A9-1818F4D292DF}" type="presOf" srcId="{F1213CAC-006E-49CE-A605-90A6FEEFA245}" destId="{248920F9-E7FD-4F5B-BF9E-C6E851C903A0}" srcOrd="0" destOrd="0" presId="urn:microsoft.com/office/officeart/2005/8/layout/vProcess5"/>
    <dgm:cxn modelId="{AD504395-CC89-4BC2-B299-78663A0E4F95}" srcId="{824E71B0-542B-479D-90B1-8E57B56D7687}" destId="{70CCB4BF-6924-48DE-BF6E-D36C92DBCD76}" srcOrd="2" destOrd="0" parTransId="{1D5E6570-9A7D-428B-BD96-AE2FB9A0EF26}" sibTransId="{274ACE8C-3941-4529-B8BB-97CBAB1A77D0}"/>
    <dgm:cxn modelId="{7E23369C-9379-49D3-9D3E-22D232232312}" srcId="{824E71B0-542B-479D-90B1-8E57B56D7687}" destId="{2C5EAD9F-2514-480E-B281-FB50F04C4BE3}" srcOrd="4" destOrd="0" parTransId="{E4BF2E75-84BD-4981-B172-9F62F3420D65}" sibTransId="{E24B33E8-53D8-48D6-A7EF-6CDF32096EA4}"/>
    <dgm:cxn modelId="{D45B409F-0E56-494B-B0C8-E1B42A3AC03E}" type="presOf" srcId="{FB6B1A97-A1C7-4408-80CB-94032E53FE23}" destId="{271CD9DE-6A73-40C9-9989-E926A582C632}" srcOrd="0" destOrd="0" presId="urn:microsoft.com/office/officeart/2005/8/layout/vProcess5"/>
    <dgm:cxn modelId="{FED947A1-CE65-4729-A4E0-75ABDF228F76}" srcId="{824E71B0-542B-479D-90B1-8E57B56D7687}" destId="{FB6B1A97-A1C7-4408-80CB-94032E53FE23}" srcOrd="0" destOrd="0" parTransId="{01BA3424-2BAB-41E1-9390-10895CBF1E76}" sibTransId="{DB111E05-651E-4B65-9496-B6FB9356CB25}"/>
    <dgm:cxn modelId="{C42E57A3-D9D7-406F-8CDF-57480AB26F41}" srcId="{824E71B0-542B-479D-90B1-8E57B56D7687}" destId="{8619FEC8-054A-4A60-AC9B-F5D3FCC56A6A}" srcOrd="1" destOrd="0" parTransId="{1546109F-B8EC-446B-ADBE-1B44293019D1}" sibTransId="{F1213CAC-006E-49CE-A605-90A6FEEFA245}"/>
    <dgm:cxn modelId="{B80A33AA-BBD6-43A3-A1A8-E7AD321FED07}" type="presOf" srcId="{8619FEC8-054A-4A60-AC9B-F5D3FCC56A6A}" destId="{2451B3F2-8787-44F3-8CF7-2DF37744D3C7}" srcOrd="0" destOrd="0" presId="urn:microsoft.com/office/officeart/2005/8/layout/vProcess5"/>
    <dgm:cxn modelId="{B7CD01AC-5793-4413-9300-D72117E1D0A0}" type="presOf" srcId="{EF8C8024-ACF8-449C-89BD-60C43424F6ED}" destId="{854B18E0-95F8-45EF-8792-E2D74ED891AC}" srcOrd="0" destOrd="0" presId="urn:microsoft.com/office/officeart/2005/8/layout/vProcess5"/>
    <dgm:cxn modelId="{EA1E57B6-B144-49AC-B3BC-443ED10C4ED5}" type="presOf" srcId="{70CCB4BF-6924-48DE-BF6E-D36C92DBCD76}" destId="{A007C35F-32ED-4BE5-9C50-AB0ED059099C}" srcOrd="0" destOrd="0" presId="urn:microsoft.com/office/officeart/2005/8/layout/vProcess5"/>
    <dgm:cxn modelId="{EF9176C7-8C4A-422D-ADDF-64B314C672B4}" type="presOf" srcId="{DB111E05-651E-4B65-9496-B6FB9356CB25}" destId="{B5699368-3010-4C4A-B377-A0D6D8E3647F}" srcOrd="0" destOrd="0" presId="urn:microsoft.com/office/officeart/2005/8/layout/vProcess5"/>
    <dgm:cxn modelId="{3369F7D4-A787-4B2A-B636-05A59BF901FD}" type="presOf" srcId="{2ECC9ACA-82CB-43A1-A3B5-9D152E861155}" destId="{0969DA62-9DE3-44AC-9509-7A1C46E461A3}" srcOrd="1" destOrd="0" presId="urn:microsoft.com/office/officeart/2005/8/layout/vProcess5"/>
    <dgm:cxn modelId="{B309CFEF-97F4-4B84-96E7-8D9FC5FA4D73}" type="presOf" srcId="{2ECC9ACA-82CB-43A1-A3B5-9D152E861155}" destId="{07074AD8-07CC-4E55-B067-383446734605}" srcOrd="0" destOrd="0" presId="urn:microsoft.com/office/officeart/2005/8/layout/vProcess5"/>
    <dgm:cxn modelId="{BB7E2DF1-4096-474A-8400-98BD68418199}" type="presOf" srcId="{8619FEC8-054A-4A60-AC9B-F5D3FCC56A6A}" destId="{C2434554-A145-45D4-BB1C-1309DC32390B}" srcOrd="1" destOrd="0" presId="urn:microsoft.com/office/officeart/2005/8/layout/vProcess5"/>
    <dgm:cxn modelId="{3CCD94FE-3F27-4BA7-8B5A-64D1C57C89B2}" type="presOf" srcId="{274ACE8C-3941-4529-B8BB-97CBAB1A77D0}" destId="{E8D67A80-2825-4413-BCF2-EC502DBD65AC}" srcOrd="0" destOrd="0" presId="urn:microsoft.com/office/officeart/2005/8/layout/vProcess5"/>
    <dgm:cxn modelId="{A3DA599E-6CFC-48C9-8452-7EF7E78764C0}" type="presParOf" srcId="{C150D6AE-8B9D-4088-86CE-AE547959E14E}" destId="{4F189444-5BF0-49EB-830E-3D4A6682B767}" srcOrd="0" destOrd="0" presId="urn:microsoft.com/office/officeart/2005/8/layout/vProcess5"/>
    <dgm:cxn modelId="{85A77CF1-C371-4097-8ACF-C86E3F27B87E}" type="presParOf" srcId="{C150D6AE-8B9D-4088-86CE-AE547959E14E}" destId="{271CD9DE-6A73-40C9-9989-E926A582C632}" srcOrd="1" destOrd="0" presId="urn:microsoft.com/office/officeart/2005/8/layout/vProcess5"/>
    <dgm:cxn modelId="{D81C4801-1374-4C91-B5AA-21B4991E53CF}" type="presParOf" srcId="{C150D6AE-8B9D-4088-86CE-AE547959E14E}" destId="{2451B3F2-8787-44F3-8CF7-2DF37744D3C7}" srcOrd="2" destOrd="0" presId="urn:microsoft.com/office/officeart/2005/8/layout/vProcess5"/>
    <dgm:cxn modelId="{6FA02FCE-2BA4-4303-80B3-E8A7A0F18B7A}" type="presParOf" srcId="{C150D6AE-8B9D-4088-86CE-AE547959E14E}" destId="{A007C35F-32ED-4BE5-9C50-AB0ED059099C}" srcOrd="3" destOrd="0" presId="urn:microsoft.com/office/officeart/2005/8/layout/vProcess5"/>
    <dgm:cxn modelId="{39BC0B13-0A77-4CC1-8F14-A976024137A8}" type="presParOf" srcId="{C150D6AE-8B9D-4088-86CE-AE547959E14E}" destId="{07074AD8-07CC-4E55-B067-383446734605}" srcOrd="4" destOrd="0" presId="urn:microsoft.com/office/officeart/2005/8/layout/vProcess5"/>
    <dgm:cxn modelId="{FC4376D0-51BF-4757-A931-543373404EFA}" type="presParOf" srcId="{C150D6AE-8B9D-4088-86CE-AE547959E14E}" destId="{B7B5F2DA-0F3E-4634-954E-CF28F7C20DC9}" srcOrd="5" destOrd="0" presId="urn:microsoft.com/office/officeart/2005/8/layout/vProcess5"/>
    <dgm:cxn modelId="{749097E2-EC6C-45EC-A186-A72E77A5C555}" type="presParOf" srcId="{C150D6AE-8B9D-4088-86CE-AE547959E14E}" destId="{B5699368-3010-4C4A-B377-A0D6D8E3647F}" srcOrd="6" destOrd="0" presId="urn:microsoft.com/office/officeart/2005/8/layout/vProcess5"/>
    <dgm:cxn modelId="{B2134FC8-3021-46D6-9587-E40B6048E00B}" type="presParOf" srcId="{C150D6AE-8B9D-4088-86CE-AE547959E14E}" destId="{248920F9-E7FD-4F5B-BF9E-C6E851C903A0}" srcOrd="7" destOrd="0" presId="urn:microsoft.com/office/officeart/2005/8/layout/vProcess5"/>
    <dgm:cxn modelId="{36346944-0A6A-46D7-B21E-14AC62177281}" type="presParOf" srcId="{C150D6AE-8B9D-4088-86CE-AE547959E14E}" destId="{E8D67A80-2825-4413-BCF2-EC502DBD65AC}" srcOrd="8" destOrd="0" presId="urn:microsoft.com/office/officeart/2005/8/layout/vProcess5"/>
    <dgm:cxn modelId="{84532BE8-B290-4F68-9ADC-A325C49CB647}" type="presParOf" srcId="{C150D6AE-8B9D-4088-86CE-AE547959E14E}" destId="{854B18E0-95F8-45EF-8792-E2D74ED891AC}" srcOrd="9" destOrd="0" presId="urn:microsoft.com/office/officeart/2005/8/layout/vProcess5"/>
    <dgm:cxn modelId="{94BB0C05-FE5C-4125-9CF9-29DB90DC6762}" type="presParOf" srcId="{C150D6AE-8B9D-4088-86CE-AE547959E14E}" destId="{AB0FEA32-91CD-415C-B311-5E1D051C897B}" srcOrd="10" destOrd="0" presId="urn:microsoft.com/office/officeart/2005/8/layout/vProcess5"/>
    <dgm:cxn modelId="{DB27593E-2099-43F0-8F8E-179AADEAD373}" type="presParOf" srcId="{C150D6AE-8B9D-4088-86CE-AE547959E14E}" destId="{C2434554-A145-45D4-BB1C-1309DC32390B}" srcOrd="11" destOrd="0" presId="urn:microsoft.com/office/officeart/2005/8/layout/vProcess5"/>
    <dgm:cxn modelId="{40FF2140-6510-47D0-97E3-03C2C665FB63}" type="presParOf" srcId="{C150D6AE-8B9D-4088-86CE-AE547959E14E}" destId="{2C8E2A80-3245-40B2-BEC4-20C538031EA4}" srcOrd="12" destOrd="0" presId="urn:microsoft.com/office/officeart/2005/8/layout/vProcess5"/>
    <dgm:cxn modelId="{9757D6A7-2E0D-4B81-82B9-CD45C21AEDE6}" type="presParOf" srcId="{C150D6AE-8B9D-4088-86CE-AE547959E14E}" destId="{0969DA62-9DE3-44AC-9509-7A1C46E461A3}" srcOrd="13" destOrd="0" presId="urn:microsoft.com/office/officeart/2005/8/layout/vProcess5"/>
    <dgm:cxn modelId="{0A3D7DBF-65FE-47A9-9B87-C6AB18E17A8A}" type="presParOf" srcId="{C150D6AE-8B9D-4088-86CE-AE547959E14E}" destId="{943EE813-79C5-41FA-AB99-5FE0483F98F6}" srcOrd="14"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24E71B0-542B-479D-90B1-8E57B56D7687}"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FB6B1A97-A1C7-4408-80CB-94032E53FE23}">
      <dgm:prSet phldrT="[Text]"/>
      <dgm:spPr/>
      <dgm:t>
        <a:bodyPr/>
        <a:lstStyle/>
        <a:p>
          <a:pPr algn="l"/>
          <a:r>
            <a:rPr lang="en-US" dirty="0"/>
            <a:t>1. Report/Information &amp; Meeting with Complainant </a:t>
          </a:r>
        </a:p>
      </dgm:t>
    </dgm:pt>
    <dgm:pt modelId="{01BA3424-2BAB-41E1-9390-10895CBF1E76}" type="parTrans" cxnId="{FED947A1-CE65-4729-A4E0-75ABDF228F76}">
      <dgm:prSet/>
      <dgm:spPr/>
      <dgm:t>
        <a:bodyPr/>
        <a:lstStyle/>
        <a:p>
          <a:endParaRPr lang="en-US"/>
        </a:p>
      </dgm:t>
    </dgm:pt>
    <dgm:pt modelId="{DB111E05-651E-4B65-9496-B6FB9356CB25}" type="sibTrans" cxnId="{FED947A1-CE65-4729-A4E0-75ABDF228F76}">
      <dgm:prSet/>
      <dgm:spPr/>
      <dgm:t>
        <a:bodyPr/>
        <a:lstStyle/>
        <a:p>
          <a:endParaRPr lang="en-US" dirty="0"/>
        </a:p>
      </dgm:t>
    </dgm:pt>
    <dgm:pt modelId="{8619FEC8-054A-4A60-AC9B-F5D3FCC56A6A}">
      <dgm:prSet phldrT="[Text]"/>
      <dgm:spPr/>
      <dgm:t>
        <a:bodyPr/>
        <a:lstStyle/>
        <a:p>
          <a:pPr algn="l"/>
          <a:r>
            <a:rPr lang="en-US" dirty="0"/>
            <a:t>2. Complaint &amp; Evaluation</a:t>
          </a:r>
        </a:p>
      </dgm:t>
    </dgm:pt>
    <dgm:pt modelId="{1546109F-B8EC-446B-ADBE-1B44293019D1}" type="parTrans" cxnId="{C42E57A3-D9D7-406F-8CDF-57480AB26F41}">
      <dgm:prSet/>
      <dgm:spPr/>
      <dgm:t>
        <a:bodyPr/>
        <a:lstStyle/>
        <a:p>
          <a:endParaRPr lang="en-US"/>
        </a:p>
      </dgm:t>
    </dgm:pt>
    <dgm:pt modelId="{F1213CAC-006E-49CE-A605-90A6FEEFA245}" type="sibTrans" cxnId="{C42E57A3-D9D7-406F-8CDF-57480AB26F41}">
      <dgm:prSet/>
      <dgm:spPr/>
      <dgm:t>
        <a:bodyPr/>
        <a:lstStyle/>
        <a:p>
          <a:endParaRPr lang="en-US" dirty="0"/>
        </a:p>
      </dgm:t>
    </dgm:pt>
    <dgm:pt modelId="{2ECC9ACA-82CB-43A1-A3B5-9D152E861155}">
      <dgm:prSet phldrT="[Text]"/>
      <dgm:spPr/>
      <dgm:t>
        <a:bodyPr/>
        <a:lstStyle/>
        <a:p>
          <a:pPr algn="l"/>
          <a:r>
            <a:rPr lang="en-US" dirty="0"/>
            <a:t>4. Investigation &amp;     Determination </a:t>
          </a:r>
        </a:p>
      </dgm:t>
    </dgm:pt>
    <dgm:pt modelId="{0028C26E-9ED9-427F-B99B-69E4802C079F}" type="parTrans" cxnId="{9E9C4F26-6074-4CD7-BBFE-8FB0E9D948EF}">
      <dgm:prSet/>
      <dgm:spPr/>
      <dgm:t>
        <a:bodyPr/>
        <a:lstStyle/>
        <a:p>
          <a:endParaRPr lang="en-US"/>
        </a:p>
      </dgm:t>
    </dgm:pt>
    <dgm:pt modelId="{EF8C8024-ACF8-449C-89BD-60C43424F6ED}" type="sibTrans" cxnId="{9E9C4F26-6074-4CD7-BBFE-8FB0E9D948EF}">
      <dgm:prSet/>
      <dgm:spPr/>
      <dgm:t>
        <a:bodyPr/>
        <a:lstStyle/>
        <a:p>
          <a:endParaRPr lang="en-US" dirty="0"/>
        </a:p>
      </dgm:t>
    </dgm:pt>
    <dgm:pt modelId="{2C5EAD9F-2514-480E-B281-FB50F04C4BE3}">
      <dgm:prSet/>
      <dgm:spPr/>
      <dgm:t>
        <a:bodyPr/>
        <a:lstStyle/>
        <a:p>
          <a:pPr algn="l"/>
          <a:r>
            <a:rPr lang="en-US" dirty="0"/>
            <a:t>5. Appeal</a:t>
          </a:r>
        </a:p>
      </dgm:t>
    </dgm:pt>
    <dgm:pt modelId="{E4BF2E75-84BD-4981-B172-9F62F3420D65}" type="parTrans" cxnId="{7E23369C-9379-49D3-9D3E-22D232232312}">
      <dgm:prSet/>
      <dgm:spPr/>
      <dgm:t>
        <a:bodyPr/>
        <a:lstStyle/>
        <a:p>
          <a:endParaRPr lang="en-US"/>
        </a:p>
      </dgm:t>
    </dgm:pt>
    <dgm:pt modelId="{E24B33E8-53D8-48D6-A7EF-6CDF32096EA4}" type="sibTrans" cxnId="{7E23369C-9379-49D3-9D3E-22D232232312}">
      <dgm:prSet/>
      <dgm:spPr/>
      <dgm:t>
        <a:bodyPr/>
        <a:lstStyle/>
        <a:p>
          <a:endParaRPr lang="en-US"/>
        </a:p>
      </dgm:t>
    </dgm:pt>
    <dgm:pt modelId="{70CCB4BF-6924-48DE-BF6E-D36C92DBCD76}">
      <dgm:prSet/>
      <dgm:spPr/>
      <dgm:t>
        <a:bodyPr/>
        <a:lstStyle/>
        <a:p>
          <a:r>
            <a:rPr lang="en-US" dirty="0"/>
            <a:t>3. Initiate Title IX Grievance Process &amp; Notice</a:t>
          </a:r>
        </a:p>
      </dgm:t>
    </dgm:pt>
    <dgm:pt modelId="{1D5E6570-9A7D-428B-BD96-AE2FB9A0EF26}" type="parTrans" cxnId="{AD504395-CC89-4BC2-B299-78663A0E4F95}">
      <dgm:prSet/>
      <dgm:spPr/>
      <dgm:t>
        <a:bodyPr/>
        <a:lstStyle/>
        <a:p>
          <a:endParaRPr lang="en-US"/>
        </a:p>
      </dgm:t>
    </dgm:pt>
    <dgm:pt modelId="{274ACE8C-3941-4529-B8BB-97CBAB1A77D0}" type="sibTrans" cxnId="{AD504395-CC89-4BC2-B299-78663A0E4F95}">
      <dgm:prSet/>
      <dgm:spPr/>
      <dgm:t>
        <a:bodyPr/>
        <a:lstStyle/>
        <a:p>
          <a:endParaRPr lang="en-US" dirty="0"/>
        </a:p>
      </dgm:t>
    </dgm:pt>
    <dgm:pt modelId="{C150D6AE-8B9D-4088-86CE-AE547959E14E}" type="pres">
      <dgm:prSet presAssocID="{824E71B0-542B-479D-90B1-8E57B56D7687}" presName="outerComposite" presStyleCnt="0">
        <dgm:presLayoutVars>
          <dgm:chMax val="5"/>
          <dgm:dir/>
          <dgm:resizeHandles val="exact"/>
        </dgm:presLayoutVars>
      </dgm:prSet>
      <dgm:spPr/>
    </dgm:pt>
    <dgm:pt modelId="{4F189444-5BF0-49EB-830E-3D4A6682B767}" type="pres">
      <dgm:prSet presAssocID="{824E71B0-542B-479D-90B1-8E57B56D7687}" presName="dummyMaxCanvas" presStyleCnt="0">
        <dgm:presLayoutVars/>
      </dgm:prSet>
      <dgm:spPr/>
    </dgm:pt>
    <dgm:pt modelId="{271CD9DE-6A73-40C9-9989-E926A582C632}" type="pres">
      <dgm:prSet presAssocID="{824E71B0-542B-479D-90B1-8E57B56D7687}" presName="FiveNodes_1" presStyleLbl="node1" presStyleIdx="0" presStyleCnt="5">
        <dgm:presLayoutVars>
          <dgm:bulletEnabled val="1"/>
        </dgm:presLayoutVars>
      </dgm:prSet>
      <dgm:spPr/>
    </dgm:pt>
    <dgm:pt modelId="{2451B3F2-8787-44F3-8CF7-2DF37744D3C7}" type="pres">
      <dgm:prSet presAssocID="{824E71B0-542B-479D-90B1-8E57B56D7687}" presName="FiveNodes_2" presStyleLbl="node1" presStyleIdx="1" presStyleCnt="5">
        <dgm:presLayoutVars>
          <dgm:bulletEnabled val="1"/>
        </dgm:presLayoutVars>
      </dgm:prSet>
      <dgm:spPr/>
    </dgm:pt>
    <dgm:pt modelId="{A007C35F-32ED-4BE5-9C50-AB0ED059099C}" type="pres">
      <dgm:prSet presAssocID="{824E71B0-542B-479D-90B1-8E57B56D7687}" presName="FiveNodes_3" presStyleLbl="node1" presStyleIdx="2" presStyleCnt="5">
        <dgm:presLayoutVars>
          <dgm:bulletEnabled val="1"/>
        </dgm:presLayoutVars>
      </dgm:prSet>
      <dgm:spPr/>
    </dgm:pt>
    <dgm:pt modelId="{07074AD8-07CC-4E55-B067-383446734605}" type="pres">
      <dgm:prSet presAssocID="{824E71B0-542B-479D-90B1-8E57B56D7687}" presName="FiveNodes_4" presStyleLbl="node1" presStyleIdx="3" presStyleCnt="5">
        <dgm:presLayoutVars>
          <dgm:bulletEnabled val="1"/>
        </dgm:presLayoutVars>
      </dgm:prSet>
      <dgm:spPr/>
    </dgm:pt>
    <dgm:pt modelId="{B7B5F2DA-0F3E-4634-954E-CF28F7C20DC9}" type="pres">
      <dgm:prSet presAssocID="{824E71B0-542B-479D-90B1-8E57B56D7687}" presName="FiveNodes_5" presStyleLbl="node1" presStyleIdx="4" presStyleCnt="5">
        <dgm:presLayoutVars>
          <dgm:bulletEnabled val="1"/>
        </dgm:presLayoutVars>
      </dgm:prSet>
      <dgm:spPr/>
    </dgm:pt>
    <dgm:pt modelId="{B5699368-3010-4C4A-B377-A0D6D8E3647F}" type="pres">
      <dgm:prSet presAssocID="{824E71B0-542B-479D-90B1-8E57B56D7687}" presName="FiveConn_1-2" presStyleLbl="fgAccFollowNode1" presStyleIdx="0" presStyleCnt="4">
        <dgm:presLayoutVars>
          <dgm:bulletEnabled val="1"/>
        </dgm:presLayoutVars>
      </dgm:prSet>
      <dgm:spPr/>
    </dgm:pt>
    <dgm:pt modelId="{248920F9-E7FD-4F5B-BF9E-C6E851C903A0}" type="pres">
      <dgm:prSet presAssocID="{824E71B0-542B-479D-90B1-8E57B56D7687}" presName="FiveConn_2-3" presStyleLbl="fgAccFollowNode1" presStyleIdx="1" presStyleCnt="4">
        <dgm:presLayoutVars>
          <dgm:bulletEnabled val="1"/>
        </dgm:presLayoutVars>
      </dgm:prSet>
      <dgm:spPr/>
    </dgm:pt>
    <dgm:pt modelId="{E8D67A80-2825-4413-BCF2-EC502DBD65AC}" type="pres">
      <dgm:prSet presAssocID="{824E71B0-542B-479D-90B1-8E57B56D7687}" presName="FiveConn_3-4" presStyleLbl="fgAccFollowNode1" presStyleIdx="2" presStyleCnt="4">
        <dgm:presLayoutVars>
          <dgm:bulletEnabled val="1"/>
        </dgm:presLayoutVars>
      </dgm:prSet>
      <dgm:spPr/>
    </dgm:pt>
    <dgm:pt modelId="{854B18E0-95F8-45EF-8792-E2D74ED891AC}" type="pres">
      <dgm:prSet presAssocID="{824E71B0-542B-479D-90B1-8E57B56D7687}" presName="FiveConn_4-5" presStyleLbl="fgAccFollowNode1" presStyleIdx="3" presStyleCnt="4">
        <dgm:presLayoutVars>
          <dgm:bulletEnabled val="1"/>
        </dgm:presLayoutVars>
      </dgm:prSet>
      <dgm:spPr/>
    </dgm:pt>
    <dgm:pt modelId="{AB0FEA32-91CD-415C-B311-5E1D051C897B}" type="pres">
      <dgm:prSet presAssocID="{824E71B0-542B-479D-90B1-8E57B56D7687}" presName="FiveNodes_1_text" presStyleLbl="node1" presStyleIdx="4" presStyleCnt="5">
        <dgm:presLayoutVars>
          <dgm:bulletEnabled val="1"/>
        </dgm:presLayoutVars>
      </dgm:prSet>
      <dgm:spPr/>
    </dgm:pt>
    <dgm:pt modelId="{C2434554-A145-45D4-BB1C-1309DC32390B}" type="pres">
      <dgm:prSet presAssocID="{824E71B0-542B-479D-90B1-8E57B56D7687}" presName="FiveNodes_2_text" presStyleLbl="node1" presStyleIdx="4" presStyleCnt="5">
        <dgm:presLayoutVars>
          <dgm:bulletEnabled val="1"/>
        </dgm:presLayoutVars>
      </dgm:prSet>
      <dgm:spPr/>
    </dgm:pt>
    <dgm:pt modelId="{2C8E2A80-3245-40B2-BEC4-20C538031EA4}" type="pres">
      <dgm:prSet presAssocID="{824E71B0-542B-479D-90B1-8E57B56D7687}" presName="FiveNodes_3_text" presStyleLbl="node1" presStyleIdx="4" presStyleCnt="5">
        <dgm:presLayoutVars>
          <dgm:bulletEnabled val="1"/>
        </dgm:presLayoutVars>
      </dgm:prSet>
      <dgm:spPr/>
    </dgm:pt>
    <dgm:pt modelId="{0969DA62-9DE3-44AC-9509-7A1C46E461A3}" type="pres">
      <dgm:prSet presAssocID="{824E71B0-542B-479D-90B1-8E57B56D7687}" presName="FiveNodes_4_text" presStyleLbl="node1" presStyleIdx="4" presStyleCnt="5">
        <dgm:presLayoutVars>
          <dgm:bulletEnabled val="1"/>
        </dgm:presLayoutVars>
      </dgm:prSet>
      <dgm:spPr/>
    </dgm:pt>
    <dgm:pt modelId="{943EE813-79C5-41FA-AB99-5FE0483F98F6}" type="pres">
      <dgm:prSet presAssocID="{824E71B0-542B-479D-90B1-8E57B56D7687}" presName="FiveNodes_5_text" presStyleLbl="node1" presStyleIdx="4" presStyleCnt="5">
        <dgm:presLayoutVars>
          <dgm:bulletEnabled val="1"/>
        </dgm:presLayoutVars>
      </dgm:prSet>
      <dgm:spPr/>
    </dgm:pt>
  </dgm:ptLst>
  <dgm:cxnLst>
    <dgm:cxn modelId="{B6E60911-51B8-4A03-8CDB-0F42439ED3DB}" type="presOf" srcId="{824E71B0-542B-479D-90B1-8E57B56D7687}" destId="{C150D6AE-8B9D-4088-86CE-AE547959E14E}" srcOrd="0" destOrd="0" presId="urn:microsoft.com/office/officeart/2005/8/layout/vProcess5"/>
    <dgm:cxn modelId="{E6A0C41D-40D0-4FC4-994B-98B904A1CD74}" type="presOf" srcId="{2C5EAD9F-2514-480E-B281-FB50F04C4BE3}" destId="{B7B5F2DA-0F3E-4634-954E-CF28F7C20DC9}" srcOrd="0" destOrd="0" presId="urn:microsoft.com/office/officeart/2005/8/layout/vProcess5"/>
    <dgm:cxn modelId="{9E9C4F26-6074-4CD7-BBFE-8FB0E9D948EF}" srcId="{824E71B0-542B-479D-90B1-8E57B56D7687}" destId="{2ECC9ACA-82CB-43A1-A3B5-9D152E861155}" srcOrd="3" destOrd="0" parTransId="{0028C26E-9ED9-427F-B99B-69E4802C079F}" sibTransId="{EF8C8024-ACF8-449C-89BD-60C43424F6ED}"/>
    <dgm:cxn modelId="{7144853F-C2F2-44E7-925D-4BAA6D696623}" type="presOf" srcId="{70CCB4BF-6924-48DE-BF6E-D36C92DBCD76}" destId="{2C8E2A80-3245-40B2-BEC4-20C538031EA4}" srcOrd="1" destOrd="0" presId="urn:microsoft.com/office/officeart/2005/8/layout/vProcess5"/>
    <dgm:cxn modelId="{43431A6C-B39E-4B0D-800E-5B3CB084E062}" type="presOf" srcId="{2C5EAD9F-2514-480E-B281-FB50F04C4BE3}" destId="{943EE813-79C5-41FA-AB99-5FE0483F98F6}" srcOrd="1" destOrd="0" presId="urn:microsoft.com/office/officeart/2005/8/layout/vProcess5"/>
    <dgm:cxn modelId="{943F7F74-93EA-49FD-8642-76E3B2BBD614}" type="presOf" srcId="{FB6B1A97-A1C7-4408-80CB-94032E53FE23}" destId="{AB0FEA32-91CD-415C-B311-5E1D051C897B}" srcOrd="1" destOrd="0" presId="urn:microsoft.com/office/officeart/2005/8/layout/vProcess5"/>
    <dgm:cxn modelId="{BD196D82-C9B9-4E3A-91A9-1818F4D292DF}" type="presOf" srcId="{F1213CAC-006E-49CE-A605-90A6FEEFA245}" destId="{248920F9-E7FD-4F5B-BF9E-C6E851C903A0}" srcOrd="0" destOrd="0" presId="urn:microsoft.com/office/officeart/2005/8/layout/vProcess5"/>
    <dgm:cxn modelId="{AD504395-CC89-4BC2-B299-78663A0E4F95}" srcId="{824E71B0-542B-479D-90B1-8E57B56D7687}" destId="{70CCB4BF-6924-48DE-BF6E-D36C92DBCD76}" srcOrd="2" destOrd="0" parTransId="{1D5E6570-9A7D-428B-BD96-AE2FB9A0EF26}" sibTransId="{274ACE8C-3941-4529-B8BB-97CBAB1A77D0}"/>
    <dgm:cxn modelId="{7E23369C-9379-49D3-9D3E-22D232232312}" srcId="{824E71B0-542B-479D-90B1-8E57B56D7687}" destId="{2C5EAD9F-2514-480E-B281-FB50F04C4BE3}" srcOrd="4" destOrd="0" parTransId="{E4BF2E75-84BD-4981-B172-9F62F3420D65}" sibTransId="{E24B33E8-53D8-48D6-A7EF-6CDF32096EA4}"/>
    <dgm:cxn modelId="{D45B409F-0E56-494B-B0C8-E1B42A3AC03E}" type="presOf" srcId="{FB6B1A97-A1C7-4408-80CB-94032E53FE23}" destId="{271CD9DE-6A73-40C9-9989-E926A582C632}" srcOrd="0" destOrd="0" presId="urn:microsoft.com/office/officeart/2005/8/layout/vProcess5"/>
    <dgm:cxn modelId="{FED947A1-CE65-4729-A4E0-75ABDF228F76}" srcId="{824E71B0-542B-479D-90B1-8E57B56D7687}" destId="{FB6B1A97-A1C7-4408-80CB-94032E53FE23}" srcOrd="0" destOrd="0" parTransId="{01BA3424-2BAB-41E1-9390-10895CBF1E76}" sibTransId="{DB111E05-651E-4B65-9496-B6FB9356CB25}"/>
    <dgm:cxn modelId="{C42E57A3-D9D7-406F-8CDF-57480AB26F41}" srcId="{824E71B0-542B-479D-90B1-8E57B56D7687}" destId="{8619FEC8-054A-4A60-AC9B-F5D3FCC56A6A}" srcOrd="1" destOrd="0" parTransId="{1546109F-B8EC-446B-ADBE-1B44293019D1}" sibTransId="{F1213CAC-006E-49CE-A605-90A6FEEFA245}"/>
    <dgm:cxn modelId="{B80A33AA-BBD6-43A3-A1A8-E7AD321FED07}" type="presOf" srcId="{8619FEC8-054A-4A60-AC9B-F5D3FCC56A6A}" destId="{2451B3F2-8787-44F3-8CF7-2DF37744D3C7}" srcOrd="0" destOrd="0" presId="urn:microsoft.com/office/officeart/2005/8/layout/vProcess5"/>
    <dgm:cxn modelId="{B7CD01AC-5793-4413-9300-D72117E1D0A0}" type="presOf" srcId="{EF8C8024-ACF8-449C-89BD-60C43424F6ED}" destId="{854B18E0-95F8-45EF-8792-E2D74ED891AC}" srcOrd="0" destOrd="0" presId="urn:microsoft.com/office/officeart/2005/8/layout/vProcess5"/>
    <dgm:cxn modelId="{EA1E57B6-B144-49AC-B3BC-443ED10C4ED5}" type="presOf" srcId="{70CCB4BF-6924-48DE-BF6E-D36C92DBCD76}" destId="{A007C35F-32ED-4BE5-9C50-AB0ED059099C}" srcOrd="0" destOrd="0" presId="urn:microsoft.com/office/officeart/2005/8/layout/vProcess5"/>
    <dgm:cxn modelId="{EF9176C7-8C4A-422D-ADDF-64B314C672B4}" type="presOf" srcId="{DB111E05-651E-4B65-9496-B6FB9356CB25}" destId="{B5699368-3010-4C4A-B377-A0D6D8E3647F}" srcOrd="0" destOrd="0" presId="urn:microsoft.com/office/officeart/2005/8/layout/vProcess5"/>
    <dgm:cxn modelId="{3369F7D4-A787-4B2A-B636-05A59BF901FD}" type="presOf" srcId="{2ECC9ACA-82CB-43A1-A3B5-9D152E861155}" destId="{0969DA62-9DE3-44AC-9509-7A1C46E461A3}" srcOrd="1" destOrd="0" presId="urn:microsoft.com/office/officeart/2005/8/layout/vProcess5"/>
    <dgm:cxn modelId="{B309CFEF-97F4-4B84-96E7-8D9FC5FA4D73}" type="presOf" srcId="{2ECC9ACA-82CB-43A1-A3B5-9D152E861155}" destId="{07074AD8-07CC-4E55-B067-383446734605}" srcOrd="0" destOrd="0" presId="urn:microsoft.com/office/officeart/2005/8/layout/vProcess5"/>
    <dgm:cxn modelId="{BB7E2DF1-4096-474A-8400-98BD68418199}" type="presOf" srcId="{8619FEC8-054A-4A60-AC9B-F5D3FCC56A6A}" destId="{C2434554-A145-45D4-BB1C-1309DC32390B}" srcOrd="1" destOrd="0" presId="urn:microsoft.com/office/officeart/2005/8/layout/vProcess5"/>
    <dgm:cxn modelId="{3CCD94FE-3F27-4BA7-8B5A-64D1C57C89B2}" type="presOf" srcId="{274ACE8C-3941-4529-B8BB-97CBAB1A77D0}" destId="{E8D67A80-2825-4413-BCF2-EC502DBD65AC}" srcOrd="0" destOrd="0" presId="urn:microsoft.com/office/officeart/2005/8/layout/vProcess5"/>
    <dgm:cxn modelId="{A3DA599E-6CFC-48C9-8452-7EF7E78764C0}" type="presParOf" srcId="{C150D6AE-8B9D-4088-86CE-AE547959E14E}" destId="{4F189444-5BF0-49EB-830E-3D4A6682B767}" srcOrd="0" destOrd="0" presId="urn:microsoft.com/office/officeart/2005/8/layout/vProcess5"/>
    <dgm:cxn modelId="{85A77CF1-C371-4097-8ACF-C86E3F27B87E}" type="presParOf" srcId="{C150D6AE-8B9D-4088-86CE-AE547959E14E}" destId="{271CD9DE-6A73-40C9-9989-E926A582C632}" srcOrd="1" destOrd="0" presId="urn:microsoft.com/office/officeart/2005/8/layout/vProcess5"/>
    <dgm:cxn modelId="{D81C4801-1374-4C91-B5AA-21B4991E53CF}" type="presParOf" srcId="{C150D6AE-8B9D-4088-86CE-AE547959E14E}" destId="{2451B3F2-8787-44F3-8CF7-2DF37744D3C7}" srcOrd="2" destOrd="0" presId="urn:microsoft.com/office/officeart/2005/8/layout/vProcess5"/>
    <dgm:cxn modelId="{6FA02FCE-2BA4-4303-80B3-E8A7A0F18B7A}" type="presParOf" srcId="{C150D6AE-8B9D-4088-86CE-AE547959E14E}" destId="{A007C35F-32ED-4BE5-9C50-AB0ED059099C}" srcOrd="3" destOrd="0" presId="urn:microsoft.com/office/officeart/2005/8/layout/vProcess5"/>
    <dgm:cxn modelId="{39BC0B13-0A77-4CC1-8F14-A976024137A8}" type="presParOf" srcId="{C150D6AE-8B9D-4088-86CE-AE547959E14E}" destId="{07074AD8-07CC-4E55-B067-383446734605}" srcOrd="4" destOrd="0" presId="urn:microsoft.com/office/officeart/2005/8/layout/vProcess5"/>
    <dgm:cxn modelId="{FC4376D0-51BF-4757-A931-543373404EFA}" type="presParOf" srcId="{C150D6AE-8B9D-4088-86CE-AE547959E14E}" destId="{B7B5F2DA-0F3E-4634-954E-CF28F7C20DC9}" srcOrd="5" destOrd="0" presId="urn:microsoft.com/office/officeart/2005/8/layout/vProcess5"/>
    <dgm:cxn modelId="{749097E2-EC6C-45EC-A186-A72E77A5C555}" type="presParOf" srcId="{C150D6AE-8B9D-4088-86CE-AE547959E14E}" destId="{B5699368-3010-4C4A-B377-A0D6D8E3647F}" srcOrd="6" destOrd="0" presId="urn:microsoft.com/office/officeart/2005/8/layout/vProcess5"/>
    <dgm:cxn modelId="{B2134FC8-3021-46D6-9587-E40B6048E00B}" type="presParOf" srcId="{C150D6AE-8B9D-4088-86CE-AE547959E14E}" destId="{248920F9-E7FD-4F5B-BF9E-C6E851C903A0}" srcOrd="7" destOrd="0" presId="urn:microsoft.com/office/officeart/2005/8/layout/vProcess5"/>
    <dgm:cxn modelId="{36346944-0A6A-46D7-B21E-14AC62177281}" type="presParOf" srcId="{C150D6AE-8B9D-4088-86CE-AE547959E14E}" destId="{E8D67A80-2825-4413-BCF2-EC502DBD65AC}" srcOrd="8" destOrd="0" presId="urn:microsoft.com/office/officeart/2005/8/layout/vProcess5"/>
    <dgm:cxn modelId="{84532BE8-B290-4F68-9ADC-A325C49CB647}" type="presParOf" srcId="{C150D6AE-8B9D-4088-86CE-AE547959E14E}" destId="{854B18E0-95F8-45EF-8792-E2D74ED891AC}" srcOrd="9" destOrd="0" presId="urn:microsoft.com/office/officeart/2005/8/layout/vProcess5"/>
    <dgm:cxn modelId="{94BB0C05-FE5C-4125-9CF9-29DB90DC6762}" type="presParOf" srcId="{C150D6AE-8B9D-4088-86CE-AE547959E14E}" destId="{AB0FEA32-91CD-415C-B311-5E1D051C897B}" srcOrd="10" destOrd="0" presId="urn:microsoft.com/office/officeart/2005/8/layout/vProcess5"/>
    <dgm:cxn modelId="{DB27593E-2099-43F0-8F8E-179AADEAD373}" type="presParOf" srcId="{C150D6AE-8B9D-4088-86CE-AE547959E14E}" destId="{C2434554-A145-45D4-BB1C-1309DC32390B}" srcOrd="11" destOrd="0" presId="urn:microsoft.com/office/officeart/2005/8/layout/vProcess5"/>
    <dgm:cxn modelId="{40FF2140-6510-47D0-97E3-03C2C665FB63}" type="presParOf" srcId="{C150D6AE-8B9D-4088-86CE-AE547959E14E}" destId="{2C8E2A80-3245-40B2-BEC4-20C538031EA4}" srcOrd="12" destOrd="0" presId="urn:microsoft.com/office/officeart/2005/8/layout/vProcess5"/>
    <dgm:cxn modelId="{9757D6A7-2E0D-4B81-82B9-CD45C21AEDE6}" type="presParOf" srcId="{C150D6AE-8B9D-4088-86CE-AE547959E14E}" destId="{0969DA62-9DE3-44AC-9509-7A1C46E461A3}" srcOrd="13" destOrd="0" presId="urn:microsoft.com/office/officeart/2005/8/layout/vProcess5"/>
    <dgm:cxn modelId="{0A3D7DBF-65FE-47A9-9B87-C6AB18E17A8A}" type="presParOf" srcId="{C150D6AE-8B9D-4088-86CE-AE547959E14E}" destId="{943EE813-79C5-41FA-AB99-5FE0483F98F6}" srcOrd="14"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24E71B0-542B-479D-90B1-8E57B56D7687}"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FB6B1A97-A1C7-4408-80CB-94032E53FE23}">
      <dgm:prSet phldrT="[Text]"/>
      <dgm:spPr/>
      <dgm:t>
        <a:bodyPr/>
        <a:lstStyle/>
        <a:p>
          <a:pPr algn="l"/>
          <a:r>
            <a:rPr lang="en-US" dirty="0"/>
            <a:t>1. Report/Information &amp; Meeting with Complainant </a:t>
          </a:r>
        </a:p>
      </dgm:t>
    </dgm:pt>
    <dgm:pt modelId="{01BA3424-2BAB-41E1-9390-10895CBF1E76}" type="parTrans" cxnId="{FED947A1-CE65-4729-A4E0-75ABDF228F76}">
      <dgm:prSet/>
      <dgm:spPr/>
      <dgm:t>
        <a:bodyPr/>
        <a:lstStyle/>
        <a:p>
          <a:endParaRPr lang="en-US"/>
        </a:p>
      </dgm:t>
    </dgm:pt>
    <dgm:pt modelId="{DB111E05-651E-4B65-9496-B6FB9356CB25}" type="sibTrans" cxnId="{FED947A1-CE65-4729-A4E0-75ABDF228F76}">
      <dgm:prSet/>
      <dgm:spPr/>
      <dgm:t>
        <a:bodyPr/>
        <a:lstStyle/>
        <a:p>
          <a:endParaRPr lang="en-US" dirty="0"/>
        </a:p>
      </dgm:t>
    </dgm:pt>
    <dgm:pt modelId="{8619FEC8-054A-4A60-AC9B-F5D3FCC56A6A}">
      <dgm:prSet phldrT="[Text]"/>
      <dgm:spPr/>
      <dgm:t>
        <a:bodyPr/>
        <a:lstStyle/>
        <a:p>
          <a:pPr algn="l"/>
          <a:r>
            <a:rPr lang="en-US" dirty="0"/>
            <a:t>2. Complaint &amp; Evaluation</a:t>
          </a:r>
        </a:p>
      </dgm:t>
    </dgm:pt>
    <dgm:pt modelId="{1546109F-B8EC-446B-ADBE-1B44293019D1}" type="parTrans" cxnId="{C42E57A3-D9D7-406F-8CDF-57480AB26F41}">
      <dgm:prSet/>
      <dgm:spPr/>
      <dgm:t>
        <a:bodyPr/>
        <a:lstStyle/>
        <a:p>
          <a:endParaRPr lang="en-US"/>
        </a:p>
      </dgm:t>
    </dgm:pt>
    <dgm:pt modelId="{F1213CAC-006E-49CE-A605-90A6FEEFA245}" type="sibTrans" cxnId="{C42E57A3-D9D7-406F-8CDF-57480AB26F41}">
      <dgm:prSet/>
      <dgm:spPr/>
      <dgm:t>
        <a:bodyPr/>
        <a:lstStyle/>
        <a:p>
          <a:endParaRPr lang="en-US" dirty="0"/>
        </a:p>
      </dgm:t>
    </dgm:pt>
    <dgm:pt modelId="{2ECC9ACA-82CB-43A1-A3B5-9D152E861155}">
      <dgm:prSet phldrT="[Text]"/>
      <dgm:spPr/>
      <dgm:t>
        <a:bodyPr/>
        <a:lstStyle/>
        <a:p>
          <a:pPr algn="l"/>
          <a:r>
            <a:rPr lang="en-US" dirty="0"/>
            <a:t>4. Investigation &amp;     Determination </a:t>
          </a:r>
        </a:p>
      </dgm:t>
    </dgm:pt>
    <dgm:pt modelId="{0028C26E-9ED9-427F-B99B-69E4802C079F}" type="parTrans" cxnId="{9E9C4F26-6074-4CD7-BBFE-8FB0E9D948EF}">
      <dgm:prSet/>
      <dgm:spPr/>
      <dgm:t>
        <a:bodyPr/>
        <a:lstStyle/>
        <a:p>
          <a:endParaRPr lang="en-US"/>
        </a:p>
      </dgm:t>
    </dgm:pt>
    <dgm:pt modelId="{EF8C8024-ACF8-449C-89BD-60C43424F6ED}" type="sibTrans" cxnId="{9E9C4F26-6074-4CD7-BBFE-8FB0E9D948EF}">
      <dgm:prSet/>
      <dgm:spPr/>
      <dgm:t>
        <a:bodyPr/>
        <a:lstStyle/>
        <a:p>
          <a:endParaRPr lang="en-US" dirty="0"/>
        </a:p>
      </dgm:t>
    </dgm:pt>
    <dgm:pt modelId="{2C5EAD9F-2514-480E-B281-FB50F04C4BE3}">
      <dgm:prSet/>
      <dgm:spPr/>
      <dgm:t>
        <a:bodyPr/>
        <a:lstStyle/>
        <a:p>
          <a:pPr algn="l"/>
          <a:r>
            <a:rPr lang="en-US" dirty="0"/>
            <a:t>5. Appeal</a:t>
          </a:r>
        </a:p>
      </dgm:t>
    </dgm:pt>
    <dgm:pt modelId="{E4BF2E75-84BD-4981-B172-9F62F3420D65}" type="parTrans" cxnId="{7E23369C-9379-49D3-9D3E-22D232232312}">
      <dgm:prSet/>
      <dgm:spPr/>
      <dgm:t>
        <a:bodyPr/>
        <a:lstStyle/>
        <a:p>
          <a:endParaRPr lang="en-US"/>
        </a:p>
      </dgm:t>
    </dgm:pt>
    <dgm:pt modelId="{E24B33E8-53D8-48D6-A7EF-6CDF32096EA4}" type="sibTrans" cxnId="{7E23369C-9379-49D3-9D3E-22D232232312}">
      <dgm:prSet/>
      <dgm:spPr/>
      <dgm:t>
        <a:bodyPr/>
        <a:lstStyle/>
        <a:p>
          <a:endParaRPr lang="en-US"/>
        </a:p>
      </dgm:t>
    </dgm:pt>
    <dgm:pt modelId="{70CCB4BF-6924-48DE-BF6E-D36C92DBCD76}">
      <dgm:prSet/>
      <dgm:spPr/>
      <dgm:t>
        <a:bodyPr/>
        <a:lstStyle/>
        <a:p>
          <a:r>
            <a:rPr lang="en-US" dirty="0"/>
            <a:t>3. Initiate Title IX Grievance Process &amp; Notice</a:t>
          </a:r>
        </a:p>
      </dgm:t>
    </dgm:pt>
    <dgm:pt modelId="{1D5E6570-9A7D-428B-BD96-AE2FB9A0EF26}" type="parTrans" cxnId="{AD504395-CC89-4BC2-B299-78663A0E4F95}">
      <dgm:prSet/>
      <dgm:spPr/>
      <dgm:t>
        <a:bodyPr/>
        <a:lstStyle/>
        <a:p>
          <a:endParaRPr lang="en-US"/>
        </a:p>
      </dgm:t>
    </dgm:pt>
    <dgm:pt modelId="{274ACE8C-3941-4529-B8BB-97CBAB1A77D0}" type="sibTrans" cxnId="{AD504395-CC89-4BC2-B299-78663A0E4F95}">
      <dgm:prSet/>
      <dgm:spPr/>
      <dgm:t>
        <a:bodyPr/>
        <a:lstStyle/>
        <a:p>
          <a:endParaRPr lang="en-US" dirty="0"/>
        </a:p>
      </dgm:t>
    </dgm:pt>
    <dgm:pt modelId="{C150D6AE-8B9D-4088-86CE-AE547959E14E}" type="pres">
      <dgm:prSet presAssocID="{824E71B0-542B-479D-90B1-8E57B56D7687}" presName="outerComposite" presStyleCnt="0">
        <dgm:presLayoutVars>
          <dgm:chMax val="5"/>
          <dgm:dir/>
          <dgm:resizeHandles val="exact"/>
        </dgm:presLayoutVars>
      </dgm:prSet>
      <dgm:spPr/>
    </dgm:pt>
    <dgm:pt modelId="{4F189444-5BF0-49EB-830E-3D4A6682B767}" type="pres">
      <dgm:prSet presAssocID="{824E71B0-542B-479D-90B1-8E57B56D7687}" presName="dummyMaxCanvas" presStyleCnt="0">
        <dgm:presLayoutVars/>
      </dgm:prSet>
      <dgm:spPr/>
    </dgm:pt>
    <dgm:pt modelId="{271CD9DE-6A73-40C9-9989-E926A582C632}" type="pres">
      <dgm:prSet presAssocID="{824E71B0-542B-479D-90B1-8E57B56D7687}" presName="FiveNodes_1" presStyleLbl="node1" presStyleIdx="0" presStyleCnt="5">
        <dgm:presLayoutVars>
          <dgm:bulletEnabled val="1"/>
        </dgm:presLayoutVars>
      </dgm:prSet>
      <dgm:spPr/>
    </dgm:pt>
    <dgm:pt modelId="{2451B3F2-8787-44F3-8CF7-2DF37744D3C7}" type="pres">
      <dgm:prSet presAssocID="{824E71B0-542B-479D-90B1-8E57B56D7687}" presName="FiveNodes_2" presStyleLbl="node1" presStyleIdx="1" presStyleCnt="5">
        <dgm:presLayoutVars>
          <dgm:bulletEnabled val="1"/>
        </dgm:presLayoutVars>
      </dgm:prSet>
      <dgm:spPr/>
    </dgm:pt>
    <dgm:pt modelId="{A007C35F-32ED-4BE5-9C50-AB0ED059099C}" type="pres">
      <dgm:prSet presAssocID="{824E71B0-542B-479D-90B1-8E57B56D7687}" presName="FiveNodes_3" presStyleLbl="node1" presStyleIdx="2" presStyleCnt="5">
        <dgm:presLayoutVars>
          <dgm:bulletEnabled val="1"/>
        </dgm:presLayoutVars>
      </dgm:prSet>
      <dgm:spPr/>
    </dgm:pt>
    <dgm:pt modelId="{07074AD8-07CC-4E55-B067-383446734605}" type="pres">
      <dgm:prSet presAssocID="{824E71B0-542B-479D-90B1-8E57B56D7687}" presName="FiveNodes_4" presStyleLbl="node1" presStyleIdx="3" presStyleCnt="5">
        <dgm:presLayoutVars>
          <dgm:bulletEnabled val="1"/>
        </dgm:presLayoutVars>
      </dgm:prSet>
      <dgm:spPr/>
    </dgm:pt>
    <dgm:pt modelId="{B7B5F2DA-0F3E-4634-954E-CF28F7C20DC9}" type="pres">
      <dgm:prSet presAssocID="{824E71B0-542B-479D-90B1-8E57B56D7687}" presName="FiveNodes_5" presStyleLbl="node1" presStyleIdx="4" presStyleCnt="5">
        <dgm:presLayoutVars>
          <dgm:bulletEnabled val="1"/>
        </dgm:presLayoutVars>
      </dgm:prSet>
      <dgm:spPr/>
    </dgm:pt>
    <dgm:pt modelId="{B5699368-3010-4C4A-B377-A0D6D8E3647F}" type="pres">
      <dgm:prSet presAssocID="{824E71B0-542B-479D-90B1-8E57B56D7687}" presName="FiveConn_1-2" presStyleLbl="fgAccFollowNode1" presStyleIdx="0" presStyleCnt="4">
        <dgm:presLayoutVars>
          <dgm:bulletEnabled val="1"/>
        </dgm:presLayoutVars>
      </dgm:prSet>
      <dgm:spPr/>
    </dgm:pt>
    <dgm:pt modelId="{248920F9-E7FD-4F5B-BF9E-C6E851C903A0}" type="pres">
      <dgm:prSet presAssocID="{824E71B0-542B-479D-90B1-8E57B56D7687}" presName="FiveConn_2-3" presStyleLbl="fgAccFollowNode1" presStyleIdx="1" presStyleCnt="4">
        <dgm:presLayoutVars>
          <dgm:bulletEnabled val="1"/>
        </dgm:presLayoutVars>
      </dgm:prSet>
      <dgm:spPr/>
    </dgm:pt>
    <dgm:pt modelId="{E8D67A80-2825-4413-BCF2-EC502DBD65AC}" type="pres">
      <dgm:prSet presAssocID="{824E71B0-542B-479D-90B1-8E57B56D7687}" presName="FiveConn_3-4" presStyleLbl="fgAccFollowNode1" presStyleIdx="2" presStyleCnt="4">
        <dgm:presLayoutVars>
          <dgm:bulletEnabled val="1"/>
        </dgm:presLayoutVars>
      </dgm:prSet>
      <dgm:spPr/>
    </dgm:pt>
    <dgm:pt modelId="{854B18E0-95F8-45EF-8792-E2D74ED891AC}" type="pres">
      <dgm:prSet presAssocID="{824E71B0-542B-479D-90B1-8E57B56D7687}" presName="FiveConn_4-5" presStyleLbl="fgAccFollowNode1" presStyleIdx="3" presStyleCnt="4">
        <dgm:presLayoutVars>
          <dgm:bulletEnabled val="1"/>
        </dgm:presLayoutVars>
      </dgm:prSet>
      <dgm:spPr/>
    </dgm:pt>
    <dgm:pt modelId="{AB0FEA32-91CD-415C-B311-5E1D051C897B}" type="pres">
      <dgm:prSet presAssocID="{824E71B0-542B-479D-90B1-8E57B56D7687}" presName="FiveNodes_1_text" presStyleLbl="node1" presStyleIdx="4" presStyleCnt="5">
        <dgm:presLayoutVars>
          <dgm:bulletEnabled val="1"/>
        </dgm:presLayoutVars>
      </dgm:prSet>
      <dgm:spPr/>
    </dgm:pt>
    <dgm:pt modelId="{C2434554-A145-45D4-BB1C-1309DC32390B}" type="pres">
      <dgm:prSet presAssocID="{824E71B0-542B-479D-90B1-8E57B56D7687}" presName="FiveNodes_2_text" presStyleLbl="node1" presStyleIdx="4" presStyleCnt="5">
        <dgm:presLayoutVars>
          <dgm:bulletEnabled val="1"/>
        </dgm:presLayoutVars>
      </dgm:prSet>
      <dgm:spPr/>
    </dgm:pt>
    <dgm:pt modelId="{2C8E2A80-3245-40B2-BEC4-20C538031EA4}" type="pres">
      <dgm:prSet presAssocID="{824E71B0-542B-479D-90B1-8E57B56D7687}" presName="FiveNodes_3_text" presStyleLbl="node1" presStyleIdx="4" presStyleCnt="5">
        <dgm:presLayoutVars>
          <dgm:bulletEnabled val="1"/>
        </dgm:presLayoutVars>
      </dgm:prSet>
      <dgm:spPr/>
    </dgm:pt>
    <dgm:pt modelId="{0969DA62-9DE3-44AC-9509-7A1C46E461A3}" type="pres">
      <dgm:prSet presAssocID="{824E71B0-542B-479D-90B1-8E57B56D7687}" presName="FiveNodes_4_text" presStyleLbl="node1" presStyleIdx="4" presStyleCnt="5">
        <dgm:presLayoutVars>
          <dgm:bulletEnabled val="1"/>
        </dgm:presLayoutVars>
      </dgm:prSet>
      <dgm:spPr/>
    </dgm:pt>
    <dgm:pt modelId="{943EE813-79C5-41FA-AB99-5FE0483F98F6}" type="pres">
      <dgm:prSet presAssocID="{824E71B0-542B-479D-90B1-8E57B56D7687}" presName="FiveNodes_5_text" presStyleLbl="node1" presStyleIdx="4" presStyleCnt="5">
        <dgm:presLayoutVars>
          <dgm:bulletEnabled val="1"/>
        </dgm:presLayoutVars>
      </dgm:prSet>
      <dgm:spPr/>
    </dgm:pt>
  </dgm:ptLst>
  <dgm:cxnLst>
    <dgm:cxn modelId="{B6E60911-51B8-4A03-8CDB-0F42439ED3DB}" type="presOf" srcId="{824E71B0-542B-479D-90B1-8E57B56D7687}" destId="{C150D6AE-8B9D-4088-86CE-AE547959E14E}" srcOrd="0" destOrd="0" presId="urn:microsoft.com/office/officeart/2005/8/layout/vProcess5"/>
    <dgm:cxn modelId="{E6A0C41D-40D0-4FC4-994B-98B904A1CD74}" type="presOf" srcId="{2C5EAD9F-2514-480E-B281-FB50F04C4BE3}" destId="{B7B5F2DA-0F3E-4634-954E-CF28F7C20DC9}" srcOrd="0" destOrd="0" presId="urn:microsoft.com/office/officeart/2005/8/layout/vProcess5"/>
    <dgm:cxn modelId="{9E9C4F26-6074-4CD7-BBFE-8FB0E9D948EF}" srcId="{824E71B0-542B-479D-90B1-8E57B56D7687}" destId="{2ECC9ACA-82CB-43A1-A3B5-9D152E861155}" srcOrd="3" destOrd="0" parTransId="{0028C26E-9ED9-427F-B99B-69E4802C079F}" sibTransId="{EF8C8024-ACF8-449C-89BD-60C43424F6ED}"/>
    <dgm:cxn modelId="{7144853F-C2F2-44E7-925D-4BAA6D696623}" type="presOf" srcId="{70CCB4BF-6924-48DE-BF6E-D36C92DBCD76}" destId="{2C8E2A80-3245-40B2-BEC4-20C538031EA4}" srcOrd="1" destOrd="0" presId="urn:microsoft.com/office/officeart/2005/8/layout/vProcess5"/>
    <dgm:cxn modelId="{43431A6C-B39E-4B0D-800E-5B3CB084E062}" type="presOf" srcId="{2C5EAD9F-2514-480E-B281-FB50F04C4BE3}" destId="{943EE813-79C5-41FA-AB99-5FE0483F98F6}" srcOrd="1" destOrd="0" presId="urn:microsoft.com/office/officeart/2005/8/layout/vProcess5"/>
    <dgm:cxn modelId="{943F7F74-93EA-49FD-8642-76E3B2BBD614}" type="presOf" srcId="{FB6B1A97-A1C7-4408-80CB-94032E53FE23}" destId="{AB0FEA32-91CD-415C-B311-5E1D051C897B}" srcOrd="1" destOrd="0" presId="urn:microsoft.com/office/officeart/2005/8/layout/vProcess5"/>
    <dgm:cxn modelId="{BD196D82-C9B9-4E3A-91A9-1818F4D292DF}" type="presOf" srcId="{F1213CAC-006E-49CE-A605-90A6FEEFA245}" destId="{248920F9-E7FD-4F5B-BF9E-C6E851C903A0}" srcOrd="0" destOrd="0" presId="urn:microsoft.com/office/officeart/2005/8/layout/vProcess5"/>
    <dgm:cxn modelId="{AD504395-CC89-4BC2-B299-78663A0E4F95}" srcId="{824E71B0-542B-479D-90B1-8E57B56D7687}" destId="{70CCB4BF-6924-48DE-BF6E-D36C92DBCD76}" srcOrd="2" destOrd="0" parTransId="{1D5E6570-9A7D-428B-BD96-AE2FB9A0EF26}" sibTransId="{274ACE8C-3941-4529-B8BB-97CBAB1A77D0}"/>
    <dgm:cxn modelId="{7E23369C-9379-49D3-9D3E-22D232232312}" srcId="{824E71B0-542B-479D-90B1-8E57B56D7687}" destId="{2C5EAD9F-2514-480E-B281-FB50F04C4BE3}" srcOrd="4" destOrd="0" parTransId="{E4BF2E75-84BD-4981-B172-9F62F3420D65}" sibTransId="{E24B33E8-53D8-48D6-A7EF-6CDF32096EA4}"/>
    <dgm:cxn modelId="{D45B409F-0E56-494B-B0C8-E1B42A3AC03E}" type="presOf" srcId="{FB6B1A97-A1C7-4408-80CB-94032E53FE23}" destId="{271CD9DE-6A73-40C9-9989-E926A582C632}" srcOrd="0" destOrd="0" presId="urn:microsoft.com/office/officeart/2005/8/layout/vProcess5"/>
    <dgm:cxn modelId="{FED947A1-CE65-4729-A4E0-75ABDF228F76}" srcId="{824E71B0-542B-479D-90B1-8E57B56D7687}" destId="{FB6B1A97-A1C7-4408-80CB-94032E53FE23}" srcOrd="0" destOrd="0" parTransId="{01BA3424-2BAB-41E1-9390-10895CBF1E76}" sibTransId="{DB111E05-651E-4B65-9496-B6FB9356CB25}"/>
    <dgm:cxn modelId="{C42E57A3-D9D7-406F-8CDF-57480AB26F41}" srcId="{824E71B0-542B-479D-90B1-8E57B56D7687}" destId="{8619FEC8-054A-4A60-AC9B-F5D3FCC56A6A}" srcOrd="1" destOrd="0" parTransId="{1546109F-B8EC-446B-ADBE-1B44293019D1}" sibTransId="{F1213CAC-006E-49CE-A605-90A6FEEFA245}"/>
    <dgm:cxn modelId="{B80A33AA-BBD6-43A3-A1A8-E7AD321FED07}" type="presOf" srcId="{8619FEC8-054A-4A60-AC9B-F5D3FCC56A6A}" destId="{2451B3F2-8787-44F3-8CF7-2DF37744D3C7}" srcOrd="0" destOrd="0" presId="urn:microsoft.com/office/officeart/2005/8/layout/vProcess5"/>
    <dgm:cxn modelId="{B7CD01AC-5793-4413-9300-D72117E1D0A0}" type="presOf" srcId="{EF8C8024-ACF8-449C-89BD-60C43424F6ED}" destId="{854B18E0-95F8-45EF-8792-E2D74ED891AC}" srcOrd="0" destOrd="0" presId="urn:microsoft.com/office/officeart/2005/8/layout/vProcess5"/>
    <dgm:cxn modelId="{EA1E57B6-B144-49AC-B3BC-443ED10C4ED5}" type="presOf" srcId="{70CCB4BF-6924-48DE-BF6E-D36C92DBCD76}" destId="{A007C35F-32ED-4BE5-9C50-AB0ED059099C}" srcOrd="0" destOrd="0" presId="urn:microsoft.com/office/officeart/2005/8/layout/vProcess5"/>
    <dgm:cxn modelId="{EF9176C7-8C4A-422D-ADDF-64B314C672B4}" type="presOf" srcId="{DB111E05-651E-4B65-9496-B6FB9356CB25}" destId="{B5699368-3010-4C4A-B377-A0D6D8E3647F}" srcOrd="0" destOrd="0" presId="urn:microsoft.com/office/officeart/2005/8/layout/vProcess5"/>
    <dgm:cxn modelId="{3369F7D4-A787-4B2A-B636-05A59BF901FD}" type="presOf" srcId="{2ECC9ACA-82CB-43A1-A3B5-9D152E861155}" destId="{0969DA62-9DE3-44AC-9509-7A1C46E461A3}" srcOrd="1" destOrd="0" presId="urn:microsoft.com/office/officeart/2005/8/layout/vProcess5"/>
    <dgm:cxn modelId="{B309CFEF-97F4-4B84-96E7-8D9FC5FA4D73}" type="presOf" srcId="{2ECC9ACA-82CB-43A1-A3B5-9D152E861155}" destId="{07074AD8-07CC-4E55-B067-383446734605}" srcOrd="0" destOrd="0" presId="urn:microsoft.com/office/officeart/2005/8/layout/vProcess5"/>
    <dgm:cxn modelId="{BB7E2DF1-4096-474A-8400-98BD68418199}" type="presOf" srcId="{8619FEC8-054A-4A60-AC9B-F5D3FCC56A6A}" destId="{C2434554-A145-45D4-BB1C-1309DC32390B}" srcOrd="1" destOrd="0" presId="urn:microsoft.com/office/officeart/2005/8/layout/vProcess5"/>
    <dgm:cxn modelId="{3CCD94FE-3F27-4BA7-8B5A-64D1C57C89B2}" type="presOf" srcId="{274ACE8C-3941-4529-B8BB-97CBAB1A77D0}" destId="{E8D67A80-2825-4413-BCF2-EC502DBD65AC}" srcOrd="0" destOrd="0" presId="urn:microsoft.com/office/officeart/2005/8/layout/vProcess5"/>
    <dgm:cxn modelId="{A3DA599E-6CFC-48C9-8452-7EF7E78764C0}" type="presParOf" srcId="{C150D6AE-8B9D-4088-86CE-AE547959E14E}" destId="{4F189444-5BF0-49EB-830E-3D4A6682B767}" srcOrd="0" destOrd="0" presId="urn:microsoft.com/office/officeart/2005/8/layout/vProcess5"/>
    <dgm:cxn modelId="{85A77CF1-C371-4097-8ACF-C86E3F27B87E}" type="presParOf" srcId="{C150D6AE-8B9D-4088-86CE-AE547959E14E}" destId="{271CD9DE-6A73-40C9-9989-E926A582C632}" srcOrd="1" destOrd="0" presId="urn:microsoft.com/office/officeart/2005/8/layout/vProcess5"/>
    <dgm:cxn modelId="{D81C4801-1374-4C91-B5AA-21B4991E53CF}" type="presParOf" srcId="{C150D6AE-8B9D-4088-86CE-AE547959E14E}" destId="{2451B3F2-8787-44F3-8CF7-2DF37744D3C7}" srcOrd="2" destOrd="0" presId="urn:microsoft.com/office/officeart/2005/8/layout/vProcess5"/>
    <dgm:cxn modelId="{6FA02FCE-2BA4-4303-80B3-E8A7A0F18B7A}" type="presParOf" srcId="{C150D6AE-8B9D-4088-86CE-AE547959E14E}" destId="{A007C35F-32ED-4BE5-9C50-AB0ED059099C}" srcOrd="3" destOrd="0" presId="urn:microsoft.com/office/officeart/2005/8/layout/vProcess5"/>
    <dgm:cxn modelId="{39BC0B13-0A77-4CC1-8F14-A976024137A8}" type="presParOf" srcId="{C150D6AE-8B9D-4088-86CE-AE547959E14E}" destId="{07074AD8-07CC-4E55-B067-383446734605}" srcOrd="4" destOrd="0" presId="urn:microsoft.com/office/officeart/2005/8/layout/vProcess5"/>
    <dgm:cxn modelId="{FC4376D0-51BF-4757-A931-543373404EFA}" type="presParOf" srcId="{C150D6AE-8B9D-4088-86CE-AE547959E14E}" destId="{B7B5F2DA-0F3E-4634-954E-CF28F7C20DC9}" srcOrd="5" destOrd="0" presId="urn:microsoft.com/office/officeart/2005/8/layout/vProcess5"/>
    <dgm:cxn modelId="{749097E2-EC6C-45EC-A186-A72E77A5C555}" type="presParOf" srcId="{C150D6AE-8B9D-4088-86CE-AE547959E14E}" destId="{B5699368-3010-4C4A-B377-A0D6D8E3647F}" srcOrd="6" destOrd="0" presId="urn:microsoft.com/office/officeart/2005/8/layout/vProcess5"/>
    <dgm:cxn modelId="{B2134FC8-3021-46D6-9587-E40B6048E00B}" type="presParOf" srcId="{C150D6AE-8B9D-4088-86CE-AE547959E14E}" destId="{248920F9-E7FD-4F5B-BF9E-C6E851C903A0}" srcOrd="7" destOrd="0" presId="urn:microsoft.com/office/officeart/2005/8/layout/vProcess5"/>
    <dgm:cxn modelId="{36346944-0A6A-46D7-B21E-14AC62177281}" type="presParOf" srcId="{C150D6AE-8B9D-4088-86CE-AE547959E14E}" destId="{E8D67A80-2825-4413-BCF2-EC502DBD65AC}" srcOrd="8" destOrd="0" presId="urn:microsoft.com/office/officeart/2005/8/layout/vProcess5"/>
    <dgm:cxn modelId="{84532BE8-B290-4F68-9ADC-A325C49CB647}" type="presParOf" srcId="{C150D6AE-8B9D-4088-86CE-AE547959E14E}" destId="{854B18E0-95F8-45EF-8792-E2D74ED891AC}" srcOrd="9" destOrd="0" presId="urn:microsoft.com/office/officeart/2005/8/layout/vProcess5"/>
    <dgm:cxn modelId="{94BB0C05-FE5C-4125-9CF9-29DB90DC6762}" type="presParOf" srcId="{C150D6AE-8B9D-4088-86CE-AE547959E14E}" destId="{AB0FEA32-91CD-415C-B311-5E1D051C897B}" srcOrd="10" destOrd="0" presId="urn:microsoft.com/office/officeart/2005/8/layout/vProcess5"/>
    <dgm:cxn modelId="{DB27593E-2099-43F0-8F8E-179AADEAD373}" type="presParOf" srcId="{C150D6AE-8B9D-4088-86CE-AE547959E14E}" destId="{C2434554-A145-45D4-BB1C-1309DC32390B}" srcOrd="11" destOrd="0" presId="urn:microsoft.com/office/officeart/2005/8/layout/vProcess5"/>
    <dgm:cxn modelId="{40FF2140-6510-47D0-97E3-03C2C665FB63}" type="presParOf" srcId="{C150D6AE-8B9D-4088-86CE-AE547959E14E}" destId="{2C8E2A80-3245-40B2-BEC4-20C538031EA4}" srcOrd="12" destOrd="0" presId="urn:microsoft.com/office/officeart/2005/8/layout/vProcess5"/>
    <dgm:cxn modelId="{9757D6A7-2E0D-4B81-82B9-CD45C21AEDE6}" type="presParOf" srcId="{C150D6AE-8B9D-4088-86CE-AE547959E14E}" destId="{0969DA62-9DE3-44AC-9509-7A1C46E461A3}" srcOrd="13" destOrd="0" presId="urn:microsoft.com/office/officeart/2005/8/layout/vProcess5"/>
    <dgm:cxn modelId="{0A3D7DBF-65FE-47A9-9B87-C6AB18E17A8A}" type="presParOf" srcId="{C150D6AE-8B9D-4088-86CE-AE547959E14E}" destId="{943EE813-79C5-41FA-AB99-5FE0483F98F6}" srcOrd="14"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24E71B0-542B-479D-90B1-8E57B56D7687}"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FB6B1A97-A1C7-4408-80CB-94032E53FE23}">
      <dgm:prSet phldrT="[Text]"/>
      <dgm:spPr/>
      <dgm:t>
        <a:bodyPr/>
        <a:lstStyle/>
        <a:p>
          <a:pPr algn="l"/>
          <a:r>
            <a:rPr lang="en-US" dirty="0"/>
            <a:t>1. Report/Information &amp; Meeting with Complainant </a:t>
          </a:r>
        </a:p>
      </dgm:t>
    </dgm:pt>
    <dgm:pt modelId="{01BA3424-2BAB-41E1-9390-10895CBF1E76}" type="parTrans" cxnId="{FED947A1-CE65-4729-A4E0-75ABDF228F76}">
      <dgm:prSet/>
      <dgm:spPr/>
      <dgm:t>
        <a:bodyPr/>
        <a:lstStyle/>
        <a:p>
          <a:endParaRPr lang="en-US"/>
        </a:p>
      </dgm:t>
    </dgm:pt>
    <dgm:pt modelId="{DB111E05-651E-4B65-9496-B6FB9356CB25}" type="sibTrans" cxnId="{FED947A1-CE65-4729-A4E0-75ABDF228F76}">
      <dgm:prSet/>
      <dgm:spPr/>
      <dgm:t>
        <a:bodyPr/>
        <a:lstStyle/>
        <a:p>
          <a:endParaRPr lang="en-US" dirty="0"/>
        </a:p>
      </dgm:t>
    </dgm:pt>
    <dgm:pt modelId="{8619FEC8-054A-4A60-AC9B-F5D3FCC56A6A}">
      <dgm:prSet phldrT="[Text]"/>
      <dgm:spPr/>
      <dgm:t>
        <a:bodyPr/>
        <a:lstStyle/>
        <a:p>
          <a:pPr algn="l"/>
          <a:r>
            <a:rPr lang="en-US" dirty="0"/>
            <a:t>2. Complaint &amp; Evaluation</a:t>
          </a:r>
        </a:p>
      </dgm:t>
    </dgm:pt>
    <dgm:pt modelId="{1546109F-B8EC-446B-ADBE-1B44293019D1}" type="parTrans" cxnId="{C42E57A3-D9D7-406F-8CDF-57480AB26F41}">
      <dgm:prSet/>
      <dgm:spPr/>
      <dgm:t>
        <a:bodyPr/>
        <a:lstStyle/>
        <a:p>
          <a:endParaRPr lang="en-US"/>
        </a:p>
      </dgm:t>
    </dgm:pt>
    <dgm:pt modelId="{F1213CAC-006E-49CE-A605-90A6FEEFA245}" type="sibTrans" cxnId="{C42E57A3-D9D7-406F-8CDF-57480AB26F41}">
      <dgm:prSet/>
      <dgm:spPr/>
      <dgm:t>
        <a:bodyPr/>
        <a:lstStyle/>
        <a:p>
          <a:endParaRPr lang="en-US" dirty="0"/>
        </a:p>
      </dgm:t>
    </dgm:pt>
    <dgm:pt modelId="{2ECC9ACA-82CB-43A1-A3B5-9D152E861155}">
      <dgm:prSet phldrT="[Text]"/>
      <dgm:spPr/>
      <dgm:t>
        <a:bodyPr/>
        <a:lstStyle/>
        <a:p>
          <a:pPr algn="l"/>
          <a:r>
            <a:rPr lang="en-US" dirty="0"/>
            <a:t>4. Investigation &amp;     Determination </a:t>
          </a:r>
        </a:p>
      </dgm:t>
    </dgm:pt>
    <dgm:pt modelId="{0028C26E-9ED9-427F-B99B-69E4802C079F}" type="parTrans" cxnId="{9E9C4F26-6074-4CD7-BBFE-8FB0E9D948EF}">
      <dgm:prSet/>
      <dgm:spPr/>
      <dgm:t>
        <a:bodyPr/>
        <a:lstStyle/>
        <a:p>
          <a:endParaRPr lang="en-US"/>
        </a:p>
      </dgm:t>
    </dgm:pt>
    <dgm:pt modelId="{EF8C8024-ACF8-449C-89BD-60C43424F6ED}" type="sibTrans" cxnId="{9E9C4F26-6074-4CD7-BBFE-8FB0E9D948EF}">
      <dgm:prSet/>
      <dgm:spPr/>
      <dgm:t>
        <a:bodyPr/>
        <a:lstStyle/>
        <a:p>
          <a:endParaRPr lang="en-US" dirty="0"/>
        </a:p>
      </dgm:t>
    </dgm:pt>
    <dgm:pt modelId="{2C5EAD9F-2514-480E-B281-FB50F04C4BE3}">
      <dgm:prSet/>
      <dgm:spPr/>
      <dgm:t>
        <a:bodyPr/>
        <a:lstStyle/>
        <a:p>
          <a:pPr algn="l"/>
          <a:r>
            <a:rPr lang="en-US" dirty="0"/>
            <a:t>5. Appeal</a:t>
          </a:r>
        </a:p>
      </dgm:t>
    </dgm:pt>
    <dgm:pt modelId="{E4BF2E75-84BD-4981-B172-9F62F3420D65}" type="parTrans" cxnId="{7E23369C-9379-49D3-9D3E-22D232232312}">
      <dgm:prSet/>
      <dgm:spPr/>
      <dgm:t>
        <a:bodyPr/>
        <a:lstStyle/>
        <a:p>
          <a:endParaRPr lang="en-US"/>
        </a:p>
      </dgm:t>
    </dgm:pt>
    <dgm:pt modelId="{E24B33E8-53D8-48D6-A7EF-6CDF32096EA4}" type="sibTrans" cxnId="{7E23369C-9379-49D3-9D3E-22D232232312}">
      <dgm:prSet/>
      <dgm:spPr/>
      <dgm:t>
        <a:bodyPr/>
        <a:lstStyle/>
        <a:p>
          <a:endParaRPr lang="en-US"/>
        </a:p>
      </dgm:t>
    </dgm:pt>
    <dgm:pt modelId="{70CCB4BF-6924-48DE-BF6E-D36C92DBCD76}">
      <dgm:prSet/>
      <dgm:spPr/>
      <dgm:t>
        <a:bodyPr/>
        <a:lstStyle/>
        <a:p>
          <a:r>
            <a:rPr lang="en-US" dirty="0"/>
            <a:t>3. Initiate Title IX Grievance Process &amp; Notice</a:t>
          </a:r>
        </a:p>
      </dgm:t>
    </dgm:pt>
    <dgm:pt modelId="{1D5E6570-9A7D-428B-BD96-AE2FB9A0EF26}" type="parTrans" cxnId="{AD504395-CC89-4BC2-B299-78663A0E4F95}">
      <dgm:prSet/>
      <dgm:spPr/>
      <dgm:t>
        <a:bodyPr/>
        <a:lstStyle/>
        <a:p>
          <a:endParaRPr lang="en-US"/>
        </a:p>
      </dgm:t>
    </dgm:pt>
    <dgm:pt modelId="{274ACE8C-3941-4529-B8BB-97CBAB1A77D0}" type="sibTrans" cxnId="{AD504395-CC89-4BC2-B299-78663A0E4F95}">
      <dgm:prSet/>
      <dgm:spPr/>
      <dgm:t>
        <a:bodyPr/>
        <a:lstStyle/>
        <a:p>
          <a:endParaRPr lang="en-US" dirty="0"/>
        </a:p>
      </dgm:t>
    </dgm:pt>
    <dgm:pt modelId="{C150D6AE-8B9D-4088-86CE-AE547959E14E}" type="pres">
      <dgm:prSet presAssocID="{824E71B0-542B-479D-90B1-8E57B56D7687}" presName="outerComposite" presStyleCnt="0">
        <dgm:presLayoutVars>
          <dgm:chMax val="5"/>
          <dgm:dir/>
          <dgm:resizeHandles val="exact"/>
        </dgm:presLayoutVars>
      </dgm:prSet>
      <dgm:spPr/>
    </dgm:pt>
    <dgm:pt modelId="{4F189444-5BF0-49EB-830E-3D4A6682B767}" type="pres">
      <dgm:prSet presAssocID="{824E71B0-542B-479D-90B1-8E57B56D7687}" presName="dummyMaxCanvas" presStyleCnt="0">
        <dgm:presLayoutVars/>
      </dgm:prSet>
      <dgm:spPr/>
    </dgm:pt>
    <dgm:pt modelId="{271CD9DE-6A73-40C9-9989-E926A582C632}" type="pres">
      <dgm:prSet presAssocID="{824E71B0-542B-479D-90B1-8E57B56D7687}" presName="FiveNodes_1" presStyleLbl="node1" presStyleIdx="0" presStyleCnt="5">
        <dgm:presLayoutVars>
          <dgm:bulletEnabled val="1"/>
        </dgm:presLayoutVars>
      </dgm:prSet>
      <dgm:spPr/>
    </dgm:pt>
    <dgm:pt modelId="{2451B3F2-8787-44F3-8CF7-2DF37744D3C7}" type="pres">
      <dgm:prSet presAssocID="{824E71B0-542B-479D-90B1-8E57B56D7687}" presName="FiveNodes_2" presStyleLbl="node1" presStyleIdx="1" presStyleCnt="5">
        <dgm:presLayoutVars>
          <dgm:bulletEnabled val="1"/>
        </dgm:presLayoutVars>
      </dgm:prSet>
      <dgm:spPr/>
    </dgm:pt>
    <dgm:pt modelId="{A007C35F-32ED-4BE5-9C50-AB0ED059099C}" type="pres">
      <dgm:prSet presAssocID="{824E71B0-542B-479D-90B1-8E57B56D7687}" presName="FiveNodes_3" presStyleLbl="node1" presStyleIdx="2" presStyleCnt="5">
        <dgm:presLayoutVars>
          <dgm:bulletEnabled val="1"/>
        </dgm:presLayoutVars>
      </dgm:prSet>
      <dgm:spPr/>
    </dgm:pt>
    <dgm:pt modelId="{07074AD8-07CC-4E55-B067-383446734605}" type="pres">
      <dgm:prSet presAssocID="{824E71B0-542B-479D-90B1-8E57B56D7687}" presName="FiveNodes_4" presStyleLbl="node1" presStyleIdx="3" presStyleCnt="5">
        <dgm:presLayoutVars>
          <dgm:bulletEnabled val="1"/>
        </dgm:presLayoutVars>
      </dgm:prSet>
      <dgm:spPr/>
    </dgm:pt>
    <dgm:pt modelId="{B7B5F2DA-0F3E-4634-954E-CF28F7C20DC9}" type="pres">
      <dgm:prSet presAssocID="{824E71B0-542B-479D-90B1-8E57B56D7687}" presName="FiveNodes_5" presStyleLbl="node1" presStyleIdx="4" presStyleCnt="5">
        <dgm:presLayoutVars>
          <dgm:bulletEnabled val="1"/>
        </dgm:presLayoutVars>
      </dgm:prSet>
      <dgm:spPr/>
    </dgm:pt>
    <dgm:pt modelId="{B5699368-3010-4C4A-B377-A0D6D8E3647F}" type="pres">
      <dgm:prSet presAssocID="{824E71B0-542B-479D-90B1-8E57B56D7687}" presName="FiveConn_1-2" presStyleLbl="fgAccFollowNode1" presStyleIdx="0" presStyleCnt="4">
        <dgm:presLayoutVars>
          <dgm:bulletEnabled val="1"/>
        </dgm:presLayoutVars>
      </dgm:prSet>
      <dgm:spPr/>
    </dgm:pt>
    <dgm:pt modelId="{248920F9-E7FD-4F5B-BF9E-C6E851C903A0}" type="pres">
      <dgm:prSet presAssocID="{824E71B0-542B-479D-90B1-8E57B56D7687}" presName="FiveConn_2-3" presStyleLbl="fgAccFollowNode1" presStyleIdx="1" presStyleCnt="4">
        <dgm:presLayoutVars>
          <dgm:bulletEnabled val="1"/>
        </dgm:presLayoutVars>
      </dgm:prSet>
      <dgm:spPr/>
    </dgm:pt>
    <dgm:pt modelId="{E8D67A80-2825-4413-BCF2-EC502DBD65AC}" type="pres">
      <dgm:prSet presAssocID="{824E71B0-542B-479D-90B1-8E57B56D7687}" presName="FiveConn_3-4" presStyleLbl="fgAccFollowNode1" presStyleIdx="2" presStyleCnt="4">
        <dgm:presLayoutVars>
          <dgm:bulletEnabled val="1"/>
        </dgm:presLayoutVars>
      </dgm:prSet>
      <dgm:spPr/>
    </dgm:pt>
    <dgm:pt modelId="{854B18E0-95F8-45EF-8792-E2D74ED891AC}" type="pres">
      <dgm:prSet presAssocID="{824E71B0-542B-479D-90B1-8E57B56D7687}" presName="FiveConn_4-5" presStyleLbl="fgAccFollowNode1" presStyleIdx="3" presStyleCnt="4">
        <dgm:presLayoutVars>
          <dgm:bulletEnabled val="1"/>
        </dgm:presLayoutVars>
      </dgm:prSet>
      <dgm:spPr/>
    </dgm:pt>
    <dgm:pt modelId="{AB0FEA32-91CD-415C-B311-5E1D051C897B}" type="pres">
      <dgm:prSet presAssocID="{824E71B0-542B-479D-90B1-8E57B56D7687}" presName="FiveNodes_1_text" presStyleLbl="node1" presStyleIdx="4" presStyleCnt="5">
        <dgm:presLayoutVars>
          <dgm:bulletEnabled val="1"/>
        </dgm:presLayoutVars>
      </dgm:prSet>
      <dgm:spPr/>
    </dgm:pt>
    <dgm:pt modelId="{C2434554-A145-45D4-BB1C-1309DC32390B}" type="pres">
      <dgm:prSet presAssocID="{824E71B0-542B-479D-90B1-8E57B56D7687}" presName="FiveNodes_2_text" presStyleLbl="node1" presStyleIdx="4" presStyleCnt="5">
        <dgm:presLayoutVars>
          <dgm:bulletEnabled val="1"/>
        </dgm:presLayoutVars>
      </dgm:prSet>
      <dgm:spPr/>
    </dgm:pt>
    <dgm:pt modelId="{2C8E2A80-3245-40B2-BEC4-20C538031EA4}" type="pres">
      <dgm:prSet presAssocID="{824E71B0-542B-479D-90B1-8E57B56D7687}" presName="FiveNodes_3_text" presStyleLbl="node1" presStyleIdx="4" presStyleCnt="5">
        <dgm:presLayoutVars>
          <dgm:bulletEnabled val="1"/>
        </dgm:presLayoutVars>
      </dgm:prSet>
      <dgm:spPr/>
    </dgm:pt>
    <dgm:pt modelId="{0969DA62-9DE3-44AC-9509-7A1C46E461A3}" type="pres">
      <dgm:prSet presAssocID="{824E71B0-542B-479D-90B1-8E57B56D7687}" presName="FiveNodes_4_text" presStyleLbl="node1" presStyleIdx="4" presStyleCnt="5">
        <dgm:presLayoutVars>
          <dgm:bulletEnabled val="1"/>
        </dgm:presLayoutVars>
      </dgm:prSet>
      <dgm:spPr/>
    </dgm:pt>
    <dgm:pt modelId="{943EE813-79C5-41FA-AB99-5FE0483F98F6}" type="pres">
      <dgm:prSet presAssocID="{824E71B0-542B-479D-90B1-8E57B56D7687}" presName="FiveNodes_5_text" presStyleLbl="node1" presStyleIdx="4" presStyleCnt="5">
        <dgm:presLayoutVars>
          <dgm:bulletEnabled val="1"/>
        </dgm:presLayoutVars>
      </dgm:prSet>
      <dgm:spPr/>
    </dgm:pt>
  </dgm:ptLst>
  <dgm:cxnLst>
    <dgm:cxn modelId="{B6E60911-51B8-4A03-8CDB-0F42439ED3DB}" type="presOf" srcId="{824E71B0-542B-479D-90B1-8E57B56D7687}" destId="{C150D6AE-8B9D-4088-86CE-AE547959E14E}" srcOrd="0" destOrd="0" presId="urn:microsoft.com/office/officeart/2005/8/layout/vProcess5"/>
    <dgm:cxn modelId="{E6A0C41D-40D0-4FC4-994B-98B904A1CD74}" type="presOf" srcId="{2C5EAD9F-2514-480E-B281-FB50F04C4BE3}" destId="{B7B5F2DA-0F3E-4634-954E-CF28F7C20DC9}" srcOrd="0" destOrd="0" presId="urn:microsoft.com/office/officeart/2005/8/layout/vProcess5"/>
    <dgm:cxn modelId="{9E9C4F26-6074-4CD7-BBFE-8FB0E9D948EF}" srcId="{824E71B0-542B-479D-90B1-8E57B56D7687}" destId="{2ECC9ACA-82CB-43A1-A3B5-9D152E861155}" srcOrd="3" destOrd="0" parTransId="{0028C26E-9ED9-427F-B99B-69E4802C079F}" sibTransId="{EF8C8024-ACF8-449C-89BD-60C43424F6ED}"/>
    <dgm:cxn modelId="{7144853F-C2F2-44E7-925D-4BAA6D696623}" type="presOf" srcId="{70CCB4BF-6924-48DE-BF6E-D36C92DBCD76}" destId="{2C8E2A80-3245-40B2-BEC4-20C538031EA4}" srcOrd="1" destOrd="0" presId="urn:microsoft.com/office/officeart/2005/8/layout/vProcess5"/>
    <dgm:cxn modelId="{43431A6C-B39E-4B0D-800E-5B3CB084E062}" type="presOf" srcId="{2C5EAD9F-2514-480E-B281-FB50F04C4BE3}" destId="{943EE813-79C5-41FA-AB99-5FE0483F98F6}" srcOrd="1" destOrd="0" presId="urn:microsoft.com/office/officeart/2005/8/layout/vProcess5"/>
    <dgm:cxn modelId="{943F7F74-93EA-49FD-8642-76E3B2BBD614}" type="presOf" srcId="{FB6B1A97-A1C7-4408-80CB-94032E53FE23}" destId="{AB0FEA32-91CD-415C-B311-5E1D051C897B}" srcOrd="1" destOrd="0" presId="urn:microsoft.com/office/officeart/2005/8/layout/vProcess5"/>
    <dgm:cxn modelId="{BD196D82-C9B9-4E3A-91A9-1818F4D292DF}" type="presOf" srcId="{F1213CAC-006E-49CE-A605-90A6FEEFA245}" destId="{248920F9-E7FD-4F5B-BF9E-C6E851C903A0}" srcOrd="0" destOrd="0" presId="urn:microsoft.com/office/officeart/2005/8/layout/vProcess5"/>
    <dgm:cxn modelId="{AD504395-CC89-4BC2-B299-78663A0E4F95}" srcId="{824E71B0-542B-479D-90B1-8E57B56D7687}" destId="{70CCB4BF-6924-48DE-BF6E-D36C92DBCD76}" srcOrd="2" destOrd="0" parTransId="{1D5E6570-9A7D-428B-BD96-AE2FB9A0EF26}" sibTransId="{274ACE8C-3941-4529-B8BB-97CBAB1A77D0}"/>
    <dgm:cxn modelId="{7E23369C-9379-49D3-9D3E-22D232232312}" srcId="{824E71B0-542B-479D-90B1-8E57B56D7687}" destId="{2C5EAD9F-2514-480E-B281-FB50F04C4BE3}" srcOrd="4" destOrd="0" parTransId="{E4BF2E75-84BD-4981-B172-9F62F3420D65}" sibTransId="{E24B33E8-53D8-48D6-A7EF-6CDF32096EA4}"/>
    <dgm:cxn modelId="{D45B409F-0E56-494B-B0C8-E1B42A3AC03E}" type="presOf" srcId="{FB6B1A97-A1C7-4408-80CB-94032E53FE23}" destId="{271CD9DE-6A73-40C9-9989-E926A582C632}" srcOrd="0" destOrd="0" presId="urn:microsoft.com/office/officeart/2005/8/layout/vProcess5"/>
    <dgm:cxn modelId="{FED947A1-CE65-4729-A4E0-75ABDF228F76}" srcId="{824E71B0-542B-479D-90B1-8E57B56D7687}" destId="{FB6B1A97-A1C7-4408-80CB-94032E53FE23}" srcOrd="0" destOrd="0" parTransId="{01BA3424-2BAB-41E1-9390-10895CBF1E76}" sibTransId="{DB111E05-651E-4B65-9496-B6FB9356CB25}"/>
    <dgm:cxn modelId="{C42E57A3-D9D7-406F-8CDF-57480AB26F41}" srcId="{824E71B0-542B-479D-90B1-8E57B56D7687}" destId="{8619FEC8-054A-4A60-AC9B-F5D3FCC56A6A}" srcOrd="1" destOrd="0" parTransId="{1546109F-B8EC-446B-ADBE-1B44293019D1}" sibTransId="{F1213CAC-006E-49CE-A605-90A6FEEFA245}"/>
    <dgm:cxn modelId="{B80A33AA-BBD6-43A3-A1A8-E7AD321FED07}" type="presOf" srcId="{8619FEC8-054A-4A60-AC9B-F5D3FCC56A6A}" destId="{2451B3F2-8787-44F3-8CF7-2DF37744D3C7}" srcOrd="0" destOrd="0" presId="urn:microsoft.com/office/officeart/2005/8/layout/vProcess5"/>
    <dgm:cxn modelId="{B7CD01AC-5793-4413-9300-D72117E1D0A0}" type="presOf" srcId="{EF8C8024-ACF8-449C-89BD-60C43424F6ED}" destId="{854B18E0-95F8-45EF-8792-E2D74ED891AC}" srcOrd="0" destOrd="0" presId="urn:microsoft.com/office/officeart/2005/8/layout/vProcess5"/>
    <dgm:cxn modelId="{EA1E57B6-B144-49AC-B3BC-443ED10C4ED5}" type="presOf" srcId="{70CCB4BF-6924-48DE-BF6E-D36C92DBCD76}" destId="{A007C35F-32ED-4BE5-9C50-AB0ED059099C}" srcOrd="0" destOrd="0" presId="urn:microsoft.com/office/officeart/2005/8/layout/vProcess5"/>
    <dgm:cxn modelId="{EF9176C7-8C4A-422D-ADDF-64B314C672B4}" type="presOf" srcId="{DB111E05-651E-4B65-9496-B6FB9356CB25}" destId="{B5699368-3010-4C4A-B377-A0D6D8E3647F}" srcOrd="0" destOrd="0" presId="urn:microsoft.com/office/officeart/2005/8/layout/vProcess5"/>
    <dgm:cxn modelId="{3369F7D4-A787-4B2A-B636-05A59BF901FD}" type="presOf" srcId="{2ECC9ACA-82CB-43A1-A3B5-9D152E861155}" destId="{0969DA62-9DE3-44AC-9509-7A1C46E461A3}" srcOrd="1" destOrd="0" presId="urn:microsoft.com/office/officeart/2005/8/layout/vProcess5"/>
    <dgm:cxn modelId="{B309CFEF-97F4-4B84-96E7-8D9FC5FA4D73}" type="presOf" srcId="{2ECC9ACA-82CB-43A1-A3B5-9D152E861155}" destId="{07074AD8-07CC-4E55-B067-383446734605}" srcOrd="0" destOrd="0" presId="urn:microsoft.com/office/officeart/2005/8/layout/vProcess5"/>
    <dgm:cxn modelId="{BB7E2DF1-4096-474A-8400-98BD68418199}" type="presOf" srcId="{8619FEC8-054A-4A60-AC9B-F5D3FCC56A6A}" destId="{C2434554-A145-45D4-BB1C-1309DC32390B}" srcOrd="1" destOrd="0" presId="urn:microsoft.com/office/officeart/2005/8/layout/vProcess5"/>
    <dgm:cxn modelId="{3CCD94FE-3F27-4BA7-8B5A-64D1C57C89B2}" type="presOf" srcId="{274ACE8C-3941-4529-B8BB-97CBAB1A77D0}" destId="{E8D67A80-2825-4413-BCF2-EC502DBD65AC}" srcOrd="0" destOrd="0" presId="urn:microsoft.com/office/officeart/2005/8/layout/vProcess5"/>
    <dgm:cxn modelId="{A3DA599E-6CFC-48C9-8452-7EF7E78764C0}" type="presParOf" srcId="{C150D6AE-8B9D-4088-86CE-AE547959E14E}" destId="{4F189444-5BF0-49EB-830E-3D4A6682B767}" srcOrd="0" destOrd="0" presId="urn:microsoft.com/office/officeart/2005/8/layout/vProcess5"/>
    <dgm:cxn modelId="{85A77CF1-C371-4097-8ACF-C86E3F27B87E}" type="presParOf" srcId="{C150D6AE-8B9D-4088-86CE-AE547959E14E}" destId="{271CD9DE-6A73-40C9-9989-E926A582C632}" srcOrd="1" destOrd="0" presId="urn:microsoft.com/office/officeart/2005/8/layout/vProcess5"/>
    <dgm:cxn modelId="{D81C4801-1374-4C91-B5AA-21B4991E53CF}" type="presParOf" srcId="{C150D6AE-8B9D-4088-86CE-AE547959E14E}" destId="{2451B3F2-8787-44F3-8CF7-2DF37744D3C7}" srcOrd="2" destOrd="0" presId="urn:microsoft.com/office/officeart/2005/8/layout/vProcess5"/>
    <dgm:cxn modelId="{6FA02FCE-2BA4-4303-80B3-E8A7A0F18B7A}" type="presParOf" srcId="{C150D6AE-8B9D-4088-86CE-AE547959E14E}" destId="{A007C35F-32ED-4BE5-9C50-AB0ED059099C}" srcOrd="3" destOrd="0" presId="urn:microsoft.com/office/officeart/2005/8/layout/vProcess5"/>
    <dgm:cxn modelId="{39BC0B13-0A77-4CC1-8F14-A976024137A8}" type="presParOf" srcId="{C150D6AE-8B9D-4088-86CE-AE547959E14E}" destId="{07074AD8-07CC-4E55-B067-383446734605}" srcOrd="4" destOrd="0" presId="urn:microsoft.com/office/officeart/2005/8/layout/vProcess5"/>
    <dgm:cxn modelId="{FC4376D0-51BF-4757-A931-543373404EFA}" type="presParOf" srcId="{C150D6AE-8B9D-4088-86CE-AE547959E14E}" destId="{B7B5F2DA-0F3E-4634-954E-CF28F7C20DC9}" srcOrd="5" destOrd="0" presId="urn:microsoft.com/office/officeart/2005/8/layout/vProcess5"/>
    <dgm:cxn modelId="{749097E2-EC6C-45EC-A186-A72E77A5C555}" type="presParOf" srcId="{C150D6AE-8B9D-4088-86CE-AE547959E14E}" destId="{B5699368-3010-4C4A-B377-A0D6D8E3647F}" srcOrd="6" destOrd="0" presId="urn:microsoft.com/office/officeart/2005/8/layout/vProcess5"/>
    <dgm:cxn modelId="{B2134FC8-3021-46D6-9587-E40B6048E00B}" type="presParOf" srcId="{C150D6AE-8B9D-4088-86CE-AE547959E14E}" destId="{248920F9-E7FD-4F5B-BF9E-C6E851C903A0}" srcOrd="7" destOrd="0" presId="urn:microsoft.com/office/officeart/2005/8/layout/vProcess5"/>
    <dgm:cxn modelId="{36346944-0A6A-46D7-B21E-14AC62177281}" type="presParOf" srcId="{C150D6AE-8B9D-4088-86CE-AE547959E14E}" destId="{E8D67A80-2825-4413-BCF2-EC502DBD65AC}" srcOrd="8" destOrd="0" presId="urn:microsoft.com/office/officeart/2005/8/layout/vProcess5"/>
    <dgm:cxn modelId="{84532BE8-B290-4F68-9ADC-A325C49CB647}" type="presParOf" srcId="{C150D6AE-8B9D-4088-86CE-AE547959E14E}" destId="{854B18E0-95F8-45EF-8792-E2D74ED891AC}" srcOrd="9" destOrd="0" presId="urn:microsoft.com/office/officeart/2005/8/layout/vProcess5"/>
    <dgm:cxn modelId="{94BB0C05-FE5C-4125-9CF9-29DB90DC6762}" type="presParOf" srcId="{C150D6AE-8B9D-4088-86CE-AE547959E14E}" destId="{AB0FEA32-91CD-415C-B311-5E1D051C897B}" srcOrd="10" destOrd="0" presId="urn:microsoft.com/office/officeart/2005/8/layout/vProcess5"/>
    <dgm:cxn modelId="{DB27593E-2099-43F0-8F8E-179AADEAD373}" type="presParOf" srcId="{C150D6AE-8B9D-4088-86CE-AE547959E14E}" destId="{C2434554-A145-45D4-BB1C-1309DC32390B}" srcOrd="11" destOrd="0" presId="urn:microsoft.com/office/officeart/2005/8/layout/vProcess5"/>
    <dgm:cxn modelId="{40FF2140-6510-47D0-97E3-03C2C665FB63}" type="presParOf" srcId="{C150D6AE-8B9D-4088-86CE-AE547959E14E}" destId="{2C8E2A80-3245-40B2-BEC4-20C538031EA4}" srcOrd="12" destOrd="0" presId="urn:microsoft.com/office/officeart/2005/8/layout/vProcess5"/>
    <dgm:cxn modelId="{9757D6A7-2E0D-4B81-82B9-CD45C21AEDE6}" type="presParOf" srcId="{C150D6AE-8B9D-4088-86CE-AE547959E14E}" destId="{0969DA62-9DE3-44AC-9509-7A1C46E461A3}" srcOrd="13" destOrd="0" presId="urn:microsoft.com/office/officeart/2005/8/layout/vProcess5"/>
    <dgm:cxn modelId="{0A3D7DBF-65FE-47A9-9B87-C6AB18E17A8A}" type="presParOf" srcId="{C150D6AE-8B9D-4088-86CE-AE547959E14E}" destId="{943EE813-79C5-41FA-AB99-5FE0483F98F6}" srcOrd="14"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24E71B0-542B-479D-90B1-8E57B56D7687}"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FB6B1A97-A1C7-4408-80CB-94032E53FE23}">
      <dgm:prSet phldrT="[Text]"/>
      <dgm:spPr/>
      <dgm:t>
        <a:bodyPr/>
        <a:lstStyle/>
        <a:p>
          <a:pPr algn="l"/>
          <a:r>
            <a:rPr lang="en-US" dirty="0"/>
            <a:t>1. Report/Information &amp; Meeting with Complainant </a:t>
          </a:r>
        </a:p>
      </dgm:t>
    </dgm:pt>
    <dgm:pt modelId="{01BA3424-2BAB-41E1-9390-10895CBF1E76}" type="parTrans" cxnId="{FED947A1-CE65-4729-A4E0-75ABDF228F76}">
      <dgm:prSet/>
      <dgm:spPr/>
      <dgm:t>
        <a:bodyPr/>
        <a:lstStyle/>
        <a:p>
          <a:endParaRPr lang="en-US"/>
        </a:p>
      </dgm:t>
    </dgm:pt>
    <dgm:pt modelId="{DB111E05-651E-4B65-9496-B6FB9356CB25}" type="sibTrans" cxnId="{FED947A1-CE65-4729-A4E0-75ABDF228F76}">
      <dgm:prSet/>
      <dgm:spPr/>
      <dgm:t>
        <a:bodyPr/>
        <a:lstStyle/>
        <a:p>
          <a:endParaRPr lang="en-US" dirty="0"/>
        </a:p>
      </dgm:t>
    </dgm:pt>
    <dgm:pt modelId="{8619FEC8-054A-4A60-AC9B-F5D3FCC56A6A}">
      <dgm:prSet phldrT="[Text]"/>
      <dgm:spPr/>
      <dgm:t>
        <a:bodyPr/>
        <a:lstStyle/>
        <a:p>
          <a:pPr algn="l"/>
          <a:r>
            <a:rPr lang="en-US" dirty="0"/>
            <a:t>2. Complaint &amp; Evaluation</a:t>
          </a:r>
        </a:p>
      </dgm:t>
    </dgm:pt>
    <dgm:pt modelId="{1546109F-B8EC-446B-ADBE-1B44293019D1}" type="parTrans" cxnId="{C42E57A3-D9D7-406F-8CDF-57480AB26F41}">
      <dgm:prSet/>
      <dgm:spPr/>
      <dgm:t>
        <a:bodyPr/>
        <a:lstStyle/>
        <a:p>
          <a:endParaRPr lang="en-US"/>
        </a:p>
      </dgm:t>
    </dgm:pt>
    <dgm:pt modelId="{F1213CAC-006E-49CE-A605-90A6FEEFA245}" type="sibTrans" cxnId="{C42E57A3-D9D7-406F-8CDF-57480AB26F41}">
      <dgm:prSet/>
      <dgm:spPr/>
      <dgm:t>
        <a:bodyPr/>
        <a:lstStyle/>
        <a:p>
          <a:endParaRPr lang="en-US" dirty="0"/>
        </a:p>
      </dgm:t>
    </dgm:pt>
    <dgm:pt modelId="{2ECC9ACA-82CB-43A1-A3B5-9D152E861155}">
      <dgm:prSet phldrT="[Text]"/>
      <dgm:spPr/>
      <dgm:t>
        <a:bodyPr/>
        <a:lstStyle/>
        <a:p>
          <a:pPr algn="l"/>
          <a:r>
            <a:rPr lang="en-US" dirty="0"/>
            <a:t>4. Investigation &amp;     Determination </a:t>
          </a:r>
        </a:p>
      </dgm:t>
    </dgm:pt>
    <dgm:pt modelId="{0028C26E-9ED9-427F-B99B-69E4802C079F}" type="parTrans" cxnId="{9E9C4F26-6074-4CD7-BBFE-8FB0E9D948EF}">
      <dgm:prSet/>
      <dgm:spPr/>
      <dgm:t>
        <a:bodyPr/>
        <a:lstStyle/>
        <a:p>
          <a:endParaRPr lang="en-US"/>
        </a:p>
      </dgm:t>
    </dgm:pt>
    <dgm:pt modelId="{EF8C8024-ACF8-449C-89BD-60C43424F6ED}" type="sibTrans" cxnId="{9E9C4F26-6074-4CD7-BBFE-8FB0E9D948EF}">
      <dgm:prSet/>
      <dgm:spPr/>
      <dgm:t>
        <a:bodyPr/>
        <a:lstStyle/>
        <a:p>
          <a:endParaRPr lang="en-US" dirty="0"/>
        </a:p>
      </dgm:t>
    </dgm:pt>
    <dgm:pt modelId="{2C5EAD9F-2514-480E-B281-FB50F04C4BE3}">
      <dgm:prSet/>
      <dgm:spPr/>
      <dgm:t>
        <a:bodyPr/>
        <a:lstStyle/>
        <a:p>
          <a:pPr algn="l"/>
          <a:r>
            <a:rPr lang="en-US" dirty="0"/>
            <a:t>5. Appeal</a:t>
          </a:r>
        </a:p>
      </dgm:t>
    </dgm:pt>
    <dgm:pt modelId="{E4BF2E75-84BD-4981-B172-9F62F3420D65}" type="parTrans" cxnId="{7E23369C-9379-49D3-9D3E-22D232232312}">
      <dgm:prSet/>
      <dgm:spPr/>
      <dgm:t>
        <a:bodyPr/>
        <a:lstStyle/>
        <a:p>
          <a:endParaRPr lang="en-US"/>
        </a:p>
      </dgm:t>
    </dgm:pt>
    <dgm:pt modelId="{E24B33E8-53D8-48D6-A7EF-6CDF32096EA4}" type="sibTrans" cxnId="{7E23369C-9379-49D3-9D3E-22D232232312}">
      <dgm:prSet/>
      <dgm:spPr/>
      <dgm:t>
        <a:bodyPr/>
        <a:lstStyle/>
        <a:p>
          <a:endParaRPr lang="en-US"/>
        </a:p>
      </dgm:t>
    </dgm:pt>
    <dgm:pt modelId="{70CCB4BF-6924-48DE-BF6E-D36C92DBCD76}">
      <dgm:prSet/>
      <dgm:spPr/>
      <dgm:t>
        <a:bodyPr/>
        <a:lstStyle/>
        <a:p>
          <a:r>
            <a:rPr lang="en-US" dirty="0"/>
            <a:t>3. Initiate Title IX Grievance Process &amp; Notice</a:t>
          </a:r>
        </a:p>
      </dgm:t>
    </dgm:pt>
    <dgm:pt modelId="{1D5E6570-9A7D-428B-BD96-AE2FB9A0EF26}" type="parTrans" cxnId="{AD504395-CC89-4BC2-B299-78663A0E4F95}">
      <dgm:prSet/>
      <dgm:spPr/>
      <dgm:t>
        <a:bodyPr/>
        <a:lstStyle/>
        <a:p>
          <a:endParaRPr lang="en-US"/>
        </a:p>
      </dgm:t>
    </dgm:pt>
    <dgm:pt modelId="{274ACE8C-3941-4529-B8BB-97CBAB1A77D0}" type="sibTrans" cxnId="{AD504395-CC89-4BC2-B299-78663A0E4F95}">
      <dgm:prSet/>
      <dgm:spPr/>
      <dgm:t>
        <a:bodyPr/>
        <a:lstStyle/>
        <a:p>
          <a:endParaRPr lang="en-US" dirty="0"/>
        </a:p>
      </dgm:t>
    </dgm:pt>
    <dgm:pt modelId="{C150D6AE-8B9D-4088-86CE-AE547959E14E}" type="pres">
      <dgm:prSet presAssocID="{824E71B0-542B-479D-90B1-8E57B56D7687}" presName="outerComposite" presStyleCnt="0">
        <dgm:presLayoutVars>
          <dgm:chMax val="5"/>
          <dgm:dir/>
          <dgm:resizeHandles val="exact"/>
        </dgm:presLayoutVars>
      </dgm:prSet>
      <dgm:spPr/>
    </dgm:pt>
    <dgm:pt modelId="{4F189444-5BF0-49EB-830E-3D4A6682B767}" type="pres">
      <dgm:prSet presAssocID="{824E71B0-542B-479D-90B1-8E57B56D7687}" presName="dummyMaxCanvas" presStyleCnt="0">
        <dgm:presLayoutVars/>
      </dgm:prSet>
      <dgm:spPr/>
    </dgm:pt>
    <dgm:pt modelId="{271CD9DE-6A73-40C9-9989-E926A582C632}" type="pres">
      <dgm:prSet presAssocID="{824E71B0-542B-479D-90B1-8E57B56D7687}" presName="FiveNodes_1" presStyleLbl="node1" presStyleIdx="0" presStyleCnt="5">
        <dgm:presLayoutVars>
          <dgm:bulletEnabled val="1"/>
        </dgm:presLayoutVars>
      </dgm:prSet>
      <dgm:spPr/>
    </dgm:pt>
    <dgm:pt modelId="{2451B3F2-8787-44F3-8CF7-2DF37744D3C7}" type="pres">
      <dgm:prSet presAssocID="{824E71B0-542B-479D-90B1-8E57B56D7687}" presName="FiveNodes_2" presStyleLbl="node1" presStyleIdx="1" presStyleCnt="5">
        <dgm:presLayoutVars>
          <dgm:bulletEnabled val="1"/>
        </dgm:presLayoutVars>
      </dgm:prSet>
      <dgm:spPr/>
    </dgm:pt>
    <dgm:pt modelId="{A007C35F-32ED-4BE5-9C50-AB0ED059099C}" type="pres">
      <dgm:prSet presAssocID="{824E71B0-542B-479D-90B1-8E57B56D7687}" presName="FiveNodes_3" presStyleLbl="node1" presStyleIdx="2" presStyleCnt="5">
        <dgm:presLayoutVars>
          <dgm:bulletEnabled val="1"/>
        </dgm:presLayoutVars>
      </dgm:prSet>
      <dgm:spPr/>
    </dgm:pt>
    <dgm:pt modelId="{07074AD8-07CC-4E55-B067-383446734605}" type="pres">
      <dgm:prSet presAssocID="{824E71B0-542B-479D-90B1-8E57B56D7687}" presName="FiveNodes_4" presStyleLbl="node1" presStyleIdx="3" presStyleCnt="5">
        <dgm:presLayoutVars>
          <dgm:bulletEnabled val="1"/>
        </dgm:presLayoutVars>
      </dgm:prSet>
      <dgm:spPr/>
    </dgm:pt>
    <dgm:pt modelId="{B7B5F2DA-0F3E-4634-954E-CF28F7C20DC9}" type="pres">
      <dgm:prSet presAssocID="{824E71B0-542B-479D-90B1-8E57B56D7687}" presName="FiveNodes_5" presStyleLbl="node1" presStyleIdx="4" presStyleCnt="5">
        <dgm:presLayoutVars>
          <dgm:bulletEnabled val="1"/>
        </dgm:presLayoutVars>
      </dgm:prSet>
      <dgm:spPr/>
    </dgm:pt>
    <dgm:pt modelId="{B5699368-3010-4C4A-B377-A0D6D8E3647F}" type="pres">
      <dgm:prSet presAssocID="{824E71B0-542B-479D-90B1-8E57B56D7687}" presName="FiveConn_1-2" presStyleLbl="fgAccFollowNode1" presStyleIdx="0" presStyleCnt="4">
        <dgm:presLayoutVars>
          <dgm:bulletEnabled val="1"/>
        </dgm:presLayoutVars>
      </dgm:prSet>
      <dgm:spPr/>
    </dgm:pt>
    <dgm:pt modelId="{248920F9-E7FD-4F5B-BF9E-C6E851C903A0}" type="pres">
      <dgm:prSet presAssocID="{824E71B0-542B-479D-90B1-8E57B56D7687}" presName="FiveConn_2-3" presStyleLbl="fgAccFollowNode1" presStyleIdx="1" presStyleCnt="4">
        <dgm:presLayoutVars>
          <dgm:bulletEnabled val="1"/>
        </dgm:presLayoutVars>
      </dgm:prSet>
      <dgm:spPr/>
    </dgm:pt>
    <dgm:pt modelId="{E8D67A80-2825-4413-BCF2-EC502DBD65AC}" type="pres">
      <dgm:prSet presAssocID="{824E71B0-542B-479D-90B1-8E57B56D7687}" presName="FiveConn_3-4" presStyleLbl="fgAccFollowNode1" presStyleIdx="2" presStyleCnt="4">
        <dgm:presLayoutVars>
          <dgm:bulletEnabled val="1"/>
        </dgm:presLayoutVars>
      </dgm:prSet>
      <dgm:spPr/>
    </dgm:pt>
    <dgm:pt modelId="{854B18E0-95F8-45EF-8792-E2D74ED891AC}" type="pres">
      <dgm:prSet presAssocID="{824E71B0-542B-479D-90B1-8E57B56D7687}" presName="FiveConn_4-5" presStyleLbl="fgAccFollowNode1" presStyleIdx="3" presStyleCnt="4">
        <dgm:presLayoutVars>
          <dgm:bulletEnabled val="1"/>
        </dgm:presLayoutVars>
      </dgm:prSet>
      <dgm:spPr/>
    </dgm:pt>
    <dgm:pt modelId="{AB0FEA32-91CD-415C-B311-5E1D051C897B}" type="pres">
      <dgm:prSet presAssocID="{824E71B0-542B-479D-90B1-8E57B56D7687}" presName="FiveNodes_1_text" presStyleLbl="node1" presStyleIdx="4" presStyleCnt="5">
        <dgm:presLayoutVars>
          <dgm:bulletEnabled val="1"/>
        </dgm:presLayoutVars>
      </dgm:prSet>
      <dgm:spPr/>
    </dgm:pt>
    <dgm:pt modelId="{C2434554-A145-45D4-BB1C-1309DC32390B}" type="pres">
      <dgm:prSet presAssocID="{824E71B0-542B-479D-90B1-8E57B56D7687}" presName="FiveNodes_2_text" presStyleLbl="node1" presStyleIdx="4" presStyleCnt="5">
        <dgm:presLayoutVars>
          <dgm:bulletEnabled val="1"/>
        </dgm:presLayoutVars>
      </dgm:prSet>
      <dgm:spPr/>
    </dgm:pt>
    <dgm:pt modelId="{2C8E2A80-3245-40B2-BEC4-20C538031EA4}" type="pres">
      <dgm:prSet presAssocID="{824E71B0-542B-479D-90B1-8E57B56D7687}" presName="FiveNodes_3_text" presStyleLbl="node1" presStyleIdx="4" presStyleCnt="5">
        <dgm:presLayoutVars>
          <dgm:bulletEnabled val="1"/>
        </dgm:presLayoutVars>
      </dgm:prSet>
      <dgm:spPr/>
    </dgm:pt>
    <dgm:pt modelId="{0969DA62-9DE3-44AC-9509-7A1C46E461A3}" type="pres">
      <dgm:prSet presAssocID="{824E71B0-542B-479D-90B1-8E57B56D7687}" presName="FiveNodes_4_text" presStyleLbl="node1" presStyleIdx="4" presStyleCnt="5">
        <dgm:presLayoutVars>
          <dgm:bulletEnabled val="1"/>
        </dgm:presLayoutVars>
      </dgm:prSet>
      <dgm:spPr/>
    </dgm:pt>
    <dgm:pt modelId="{943EE813-79C5-41FA-AB99-5FE0483F98F6}" type="pres">
      <dgm:prSet presAssocID="{824E71B0-542B-479D-90B1-8E57B56D7687}" presName="FiveNodes_5_text" presStyleLbl="node1" presStyleIdx="4" presStyleCnt="5">
        <dgm:presLayoutVars>
          <dgm:bulletEnabled val="1"/>
        </dgm:presLayoutVars>
      </dgm:prSet>
      <dgm:spPr/>
    </dgm:pt>
  </dgm:ptLst>
  <dgm:cxnLst>
    <dgm:cxn modelId="{B6E60911-51B8-4A03-8CDB-0F42439ED3DB}" type="presOf" srcId="{824E71B0-542B-479D-90B1-8E57B56D7687}" destId="{C150D6AE-8B9D-4088-86CE-AE547959E14E}" srcOrd="0" destOrd="0" presId="urn:microsoft.com/office/officeart/2005/8/layout/vProcess5"/>
    <dgm:cxn modelId="{E6A0C41D-40D0-4FC4-994B-98B904A1CD74}" type="presOf" srcId="{2C5EAD9F-2514-480E-B281-FB50F04C4BE3}" destId="{B7B5F2DA-0F3E-4634-954E-CF28F7C20DC9}" srcOrd="0" destOrd="0" presId="urn:microsoft.com/office/officeart/2005/8/layout/vProcess5"/>
    <dgm:cxn modelId="{9E9C4F26-6074-4CD7-BBFE-8FB0E9D948EF}" srcId="{824E71B0-542B-479D-90B1-8E57B56D7687}" destId="{2ECC9ACA-82CB-43A1-A3B5-9D152E861155}" srcOrd="3" destOrd="0" parTransId="{0028C26E-9ED9-427F-B99B-69E4802C079F}" sibTransId="{EF8C8024-ACF8-449C-89BD-60C43424F6ED}"/>
    <dgm:cxn modelId="{7144853F-C2F2-44E7-925D-4BAA6D696623}" type="presOf" srcId="{70CCB4BF-6924-48DE-BF6E-D36C92DBCD76}" destId="{2C8E2A80-3245-40B2-BEC4-20C538031EA4}" srcOrd="1" destOrd="0" presId="urn:microsoft.com/office/officeart/2005/8/layout/vProcess5"/>
    <dgm:cxn modelId="{43431A6C-B39E-4B0D-800E-5B3CB084E062}" type="presOf" srcId="{2C5EAD9F-2514-480E-B281-FB50F04C4BE3}" destId="{943EE813-79C5-41FA-AB99-5FE0483F98F6}" srcOrd="1" destOrd="0" presId="urn:microsoft.com/office/officeart/2005/8/layout/vProcess5"/>
    <dgm:cxn modelId="{943F7F74-93EA-49FD-8642-76E3B2BBD614}" type="presOf" srcId="{FB6B1A97-A1C7-4408-80CB-94032E53FE23}" destId="{AB0FEA32-91CD-415C-B311-5E1D051C897B}" srcOrd="1" destOrd="0" presId="urn:microsoft.com/office/officeart/2005/8/layout/vProcess5"/>
    <dgm:cxn modelId="{BD196D82-C9B9-4E3A-91A9-1818F4D292DF}" type="presOf" srcId="{F1213CAC-006E-49CE-A605-90A6FEEFA245}" destId="{248920F9-E7FD-4F5B-BF9E-C6E851C903A0}" srcOrd="0" destOrd="0" presId="urn:microsoft.com/office/officeart/2005/8/layout/vProcess5"/>
    <dgm:cxn modelId="{AD504395-CC89-4BC2-B299-78663A0E4F95}" srcId="{824E71B0-542B-479D-90B1-8E57B56D7687}" destId="{70CCB4BF-6924-48DE-BF6E-D36C92DBCD76}" srcOrd="2" destOrd="0" parTransId="{1D5E6570-9A7D-428B-BD96-AE2FB9A0EF26}" sibTransId="{274ACE8C-3941-4529-B8BB-97CBAB1A77D0}"/>
    <dgm:cxn modelId="{7E23369C-9379-49D3-9D3E-22D232232312}" srcId="{824E71B0-542B-479D-90B1-8E57B56D7687}" destId="{2C5EAD9F-2514-480E-B281-FB50F04C4BE3}" srcOrd="4" destOrd="0" parTransId="{E4BF2E75-84BD-4981-B172-9F62F3420D65}" sibTransId="{E24B33E8-53D8-48D6-A7EF-6CDF32096EA4}"/>
    <dgm:cxn modelId="{D45B409F-0E56-494B-B0C8-E1B42A3AC03E}" type="presOf" srcId="{FB6B1A97-A1C7-4408-80CB-94032E53FE23}" destId="{271CD9DE-6A73-40C9-9989-E926A582C632}" srcOrd="0" destOrd="0" presId="urn:microsoft.com/office/officeart/2005/8/layout/vProcess5"/>
    <dgm:cxn modelId="{FED947A1-CE65-4729-A4E0-75ABDF228F76}" srcId="{824E71B0-542B-479D-90B1-8E57B56D7687}" destId="{FB6B1A97-A1C7-4408-80CB-94032E53FE23}" srcOrd="0" destOrd="0" parTransId="{01BA3424-2BAB-41E1-9390-10895CBF1E76}" sibTransId="{DB111E05-651E-4B65-9496-B6FB9356CB25}"/>
    <dgm:cxn modelId="{C42E57A3-D9D7-406F-8CDF-57480AB26F41}" srcId="{824E71B0-542B-479D-90B1-8E57B56D7687}" destId="{8619FEC8-054A-4A60-AC9B-F5D3FCC56A6A}" srcOrd="1" destOrd="0" parTransId="{1546109F-B8EC-446B-ADBE-1B44293019D1}" sibTransId="{F1213CAC-006E-49CE-A605-90A6FEEFA245}"/>
    <dgm:cxn modelId="{B80A33AA-BBD6-43A3-A1A8-E7AD321FED07}" type="presOf" srcId="{8619FEC8-054A-4A60-AC9B-F5D3FCC56A6A}" destId="{2451B3F2-8787-44F3-8CF7-2DF37744D3C7}" srcOrd="0" destOrd="0" presId="urn:microsoft.com/office/officeart/2005/8/layout/vProcess5"/>
    <dgm:cxn modelId="{B7CD01AC-5793-4413-9300-D72117E1D0A0}" type="presOf" srcId="{EF8C8024-ACF8-449C-89BD-60C43424F6ED}" destId="{854B18E0-95F8-45EF-8792-E2D74ED891AC}" srcOrd="0" destOrd="0" presId="urn:microsoft.com/office/officeart/2005/8/layout/vProcess5"/>
    <dgm:cxn modelId="{EA1E57B6-B144-49AC-B3BC-443ED10C4ED5}" type="presOf" srcId="{70CCB4BF-6924-48DE-BF6E-D36C92DBCD76}" destId="{A007C35F-32ED-4BE5-9C50-AB0ED059099C}" srcOrd="0" destOrd="0" presId="urn:microsoft.com/office/officeart/2005/8/layout/vProcess5"/>
    <dgm:cxn modelId="{EF9176C7-8C4A-422D-ADDF-64B314C672B4}" type="presOf" srcId="{DB111E05-651E-4B65-9496-B6FB9356CB25}" destId="{B5699368-3010-4C4A-B377-A0D6D8E3647F}" srcOrd="0" destOrd="0" presId="urn:microsoft.com/office/officeart/2005/8/layout/vProcess5"/>
    <dgm:cxn modelId="{3369F7D4-A787-4B2A-B636-05A59BF901FD}" type="presOf" srcId="{2ECC9ACA-82CB-43A1-A3B5-9D152E861155}" destId="{0969DA62-9DE3-44AC-9509-7A1C46E461A3}" srcOrd="1" destOrd="0" presId="urn:microsoft.com/office/officeart/2005/8/layout/vProcess5"/>
    <dgm:cxn modelId="{B309CFEF-97F4-4B84-96E7-8D9FC5FA4D73}" type="presOf" srcId="{2ECC9ACA-82CB-43A1-A3B5-9D152E861155}" destId="{07074AD8-07CC-4E55-B067-383446734605}" srcOrd="0" destOrd="0" presId="urn:microsoft.com/office/officeart/2005/8/layout/vProcess5"/>
    <dgm:cxn modelId="{BB7E2DF1-4096-474A-8400-98BD68418199}" type="presOf" srcId="{8619FEC8-054A-4A60-AC9B-F5D3FCC56A6A}" destId="{C2434554-A145-45D4-BB1C-1309DC32390B}" srcOrd="1" destOrd="0" presId="urn:microsoft.com/office/officeart/2005/8/layout/vProcess5"/>
    <dgm:cxn modelId="{3CCD94FE-3F27-4BA7-8B5A-64D1C57C89B2}" type="presOf" srcId="{274ACE8C-3941-4529-B8BB-97CBAB1A77D0}" destId="{E8D67A80-2825-4413-BCF2-EC502DBD65AC}" srcOrd="0" destOrd="0" presId="urn:microsoft.com/office/officeart/2005/8/layout/vProcess5"/>
    <dgm:cxn modelId="{A3DA599E-6CFC-48C9-8452-7EF7E78764C0}" type="presParOf" srcId="{C150D6AE-8B9D-4088-86CE-AE547959E14E}" destId="{4F189444-5BF0-49EB-830E-3D4A6682B767}" srcOrd="0" destOrd="0" presId="urn:microsoft.com/office/officeart/2005/8/layout/vProcess5"/>
    <dgm:cxn modelId="{85A77CF1-C371-4097-8ACF-C86E3F27B87E}" type="presParOf" srcId="{C150D6AE-8B9D-4088-86CE-AE547959E14E}" destId="{271CD9DE-6A73-40C9-9989-E926A582C632}" srcOrd="1" destOrd="0" presId="urn:microsoft.com/office/officeart/2005/8/layout/vProcess5"/>
    <dgm:cxn modelId="{D81C4801-1374-4C91-B5AA-21B4991E53CF}" type="presParOf" srcId="{C150D6AE-8B9D-4088-86CE-AE547959E14E}" destId="{2451B3F2-8787-44F3-8CF7-2DF37744D3C7}" srcOrd="2" destOrd="0" presId="urn:microsoft.com/office/officeart/2005/8/layout/vProcess5"/>
    <dgm:cxn modelId="{6FA02FCE-2BA4-4303-80B3-E8A7A0F18B7A}" type="presParOf" srcId="{C150D6AE-8B9D-4088-86CE-AE547959E14E}" destId="{A007C35F-32ED-4BE5-9C50-AB0ED059099C}" srcOrd="3" destOrd="0" presId="urn:microsoft.com/office/officeart/2005/8/layout/vProcess5"/>
    <dgm:cxn modelId="{39BC0B13-0A77-4CC1-8F14-A976024137A8}" type="presParOf" srcId="{C150D6AE-8B9D-4088-86CE-AE547959E14E}" destId="{07074AD8-07CC-4E55-B067-383446734605}" srcOrd="4" destOrd="0" presId="urn:microsoft.com/office/officeart/2005/8/layout/vProcess5"/>
    <dgm:cxn modelId="{FC4376D0-51BF-4757-A931-543373404EFA}" type="presParOf" srcId="{C150D6AE-8B9D-4088-86CE-AE547959E14E}" destId="{B7B5F2DA-0F3E-4634-954E-CF28F7C20DC9}" srcOrd="5" destOrd="0" presId="urn:microsoft.com/office/officeart/2005/8/layout/vProcess5"/>
    <dgm:cxn modelId="{749097E2-EC6C-45EC-A186-A72E77A5C555}" type="presParOf" srcId="{C150D6AE-8B9D-4088-86CE-AE547959E14E}" destId="{B5699368-3010-4C4A-B377-A0D6D8E3647F}" srcOrd="6" destOrd="0" presId="urn:microsoft.com/office/officeart/2005/8/layout/vProcess5"/>
    <dgm:cxn modelId="{B2134FC8-3021-46D6-9587-E40B6048E00B}" type="presParOf" srcId="{C150D6AE-8B9D-4088-86CE-AE547959E14E}" destId="{248920F9-E7FD-4F5B-BF9E-C6E851C903A0}" srcOrd="7" destOrd="0" presId="urn:microsoft.com/office/officeart/2005/8/layout/vProcess5"/>
    <dgm:cxn modelId="{36346944-0A6A-46D7-B21E-14AC62177281}" type="presParOf" srcId="{C150D6AE-8B9D-4088-86CE-AE547959E14E}" destId="{E8D67A80-2825-4413-BCF2-EC502DBD65AC}" srcOrd="8" destOrd="0" presId="urn:microsoft.com/office/officeart/2005/8/layout/vProcess5"/>
    <dgm:cxn modelId="{84532BE8-B290-4F68-9ADC-A325C49CB647}" type="presParOf" srcId="{C150D6AE-8B9D-4088-86CE-AE547959E14E}" destId="{854B18E0-95F8-45EF-8792-E2D74ED891AC}" srcOrd="9" destOrd="0" presId="urn:microsoft.com/office/officeart/2005/8/layout/vProcess5"/>
    <dgm:cxn modelId="{94BB0C05-FE5C-4125-9CF9-29DB90DC6762}" type="presParOf" srcId="{C150D6AE-8B9D-4088-86CE-AE547959E14E}" destId="{AB0FEA32-91CD-415C-B311-5E1D051C897B}" srcOrd="10" destOrd="0" presId="urn:microsoft.com/office/officeart/2005/8/layout/vProcess5"/>
    <dgm:cxn modelId="{DB27593E-2099-43F0-8F8E-179AADEAD373}" type="presParOf" srcId="{C150D6AE-8B9D-4088-86CE-AE547959E14E}" destId="{C2434554-A145-45D4-BB1C-1309DC32390B}" srcOrd="11" destOrd="0" presId="urn:microsoft.com/office/officeart/2005/8/layout/vProcess5"/>
    <dgm:cxn modelId="{40FF2140-6510-47D0-97E3-03C2C665FB63}" type="presParOf" srcId="{C150D6AE-8B9D-4088-86CE-AE547959E14E}" destId="{2C8E2A80-3245-40B2-BEC4-20C538031EA4}" srcOrd="12" destOrd="0" presId="urn:microsoft.com/office/officeart/2005/8/layout/vProcess5"/>
    <dgm:cxn modelId="{9757D6A7-2E0D-4B81-82B9-CD45C21AEDE6}" type="presParOf" srcId="{C150D6AE-8B9D-4088-86CE-AE547959E14E}" destId="{0969DA62-9DE3-44AC-9509-7A1C46E461A3}" srcOrd="13" destOrd="0" presId="urn:microsoft.com/office/officeart/2005/8/layout/vProcess5"/>
    <dgm:cxn modelId="{0A3D7DBF-65FE-47A9-9B87-C6AB18E17A8A}" type="presParOf" srcId="{C150D6AE-8B9D-4088-86CE-AE547959E14E}" destId="{943EE813-79C5-41FA-AB99-5FE0483F98F6}" srcOrd="14"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24E71B0-542B-479D-90B1-8E57B56D7687}"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FB6B1A97-A1C7-4408-80CB-94032E53FE23}">
      <dgm:prSet phldrT="[Text]"/>
      <dgm:spPr/>
      <dgm:t>
        <a:bodyPr/>
        <a:lstStyle/>
        <a:p>
          <a:pPr algn="l"/>
          <a:r>
            <a:rPr lang="en-US" dirty="0"/>
            <a:t>1. Report/Information &amp; Meeting with Complainant </a:t>
          </a:r>
        </a:p>
      </dgm:t>
    </dgm:pt>
    <dgm:pt modelId="{01BA3424-2BAB-41E1-9390-10895CBF1E76}" type="parTrans" cxnId="{FED947A1-CE65-4729-A4E0-75ABDF228F76}">
      <dgm:prSet/>
      <dgm:spPr/>
      <dgm:t>
        <a:bodyPr/>
        <a:lstStyle/>
        <a:p>
          <a:endParaRPr lang="en-US"/>
        </a:p>
      </dgm:t>
    </dgm:pt>
    <dgm:pt modelId="{DB111E05-651E-4B65-9496-B6FB9356CB25}" type="sibTrans" cxnId="{FED947A1-CE65-4729-A4E0-75ABDF228F76}">
      <dgm:prSet/>
      <dgm:spPr/>
      <dgm:t>
        <a:bodyPr/>
        <a:lstStyle/>
        <a:p>
          <a:endParaRPr lang="en-US" dirty="0"/>
        </a:p>
      </dgm:t>
    </dgm:pt>
    <dgm:pt modelId="{8619FEC8-054A-4A60-AC9B-F5D3FCC56A6A}">
      <dgm:prSet phldrT="[Text]"/>
      <dgm:spPr/>
      <dgm:t>
        <a:bodyPr/>
        <a:lstStyle/>
        <a:p>
          <a:pPr algn="l"/>
          <a:r>
            <a:rPr lang="en-US" dirty="0"/>
            <a:t>2. Complaint &amp; Evaluation</a:t>
          </a:r>
        </a:p>
      </dgm:t>
    </dgm:pt>
    <dgm:pt modelId="{1546109F-B8EC-446B-ADBE-1B44293019D1}" type="parTrans" cxnId="{C42E57A3-D9D7-406F-8CDF-57480AB26F41}">
      <dgm:prSet/>
      <dgm:spPr/>
      <dgm:t>
        <a:bodyPr/>
        <a:lstStyle/>
        <a:p>
          <a:endParaRPr lang="en-US"/>
        </a:p>
      </dgm:t>
    </dgm:pt>
    <dgm:pt modelId="{F1213CAC-006E-49CE-A605-90A6FEEFA245}" type="sibTrans" cxnId="{C42E57A3-D9D7-406F-8CDF-57480AB26F41}">
      <dgm:prSet/>
      <dgm:spPr/>
      <dgm:t>
        <a:bodyPr/>
        <a:lstStyle/>
        <a:p>
          <a:endParaRPr lang="en-US" dirty="0"/>
        </a:p>
      </dgm:t>
    </dgm:pt>
    <dgm:pt modelId="{2ECC9ACA-82CB-43A1-A3B5-9D152E861155}">
      <dgm:prSet phldrT="[Text]"/>
      <dgm:spPr/>
      <dgm:t>
        <a:bodyPr/>
        <a:lstStyle/>
        <a:p>
          <a:pPr algn="l"/>
          <a:r>
            <a:rPr lang="en-US" dirty="0"/>
            <a:t>4. Investigation &amp;     Determination </a:t>
          </a:r>
        </a:p>
      </dgm:t>
    </dgm:pt>
    <dgm:pt modelId="{0028C26E-9ED9-427F-B99B-69E4802C079F}" type="parTrans" cxnId="{9E9C4F26-6074-4CD7-BBFE-8FB0E9D948EF}">
      <dgm:prSet/>
      <dgm:spPr/>
      <dgm:t>
        <a:bodyPr/>
        <a:lstStyle/>
        <a:p>
          <a:endParaRPr lang="en-US"/>
        </a:p>
      </dgm:t>
    </dgm:pt>
    <dgm:pt modelId="{EF8C8024-ACF8-449C-89BD-60C43424F6ED}" type="sibTrans" cxnId="{9E9C4F26-6074-4CD7-BBFE-8FB0E9D948EF}">
      <dgm:prSet/>
      <dgm:spPr/>
      <dgm:t>
        <a:bodyPr/>
        <a:lstStyle/>
        <a:p>
          <a:endParaRPr lang="en-US" dirty="0"/>
        </a:p>
      </dgm:t>
    </dgm:pt>
    <dgm:pt modelId="{2C5EAD9F-2514-480E-B281-FB50F04C4BE3}">
      <dgm:prSet/>
      <dgm:spPr/>
      <dgm:t>
        <a:bodyPr/>
        <a:lstStyle/>
        <a:p>
          <a:pPr algn="l"/>
          <a:r>
            <a:rPr lang="en-US" dirty="0"/>
            <a:t>5. Appeal</a:t>
          </a:r>
        </a:p>
      </dgm:t>
    </dgm:pt>
    <dgm:pt modelId="{E4BF2E75-84BD-4981-B172-9F62F3420D65}" type="parTrans" cxnId="{7E23369C-9379-49D3-9D3E-22D232232312}">
      <dgm:prSet/>
      <dgm:spPr/>
      <dgm:t>
        <a:bodyPr/>
        <a:lstStyle/>
        <a:p>
          <a:endParaRPr lang="en-US"/>
        </a:p>
      </dgm:t>
    </dgm:pt>
    <dgm:pt modelId="{E24B33E8-53D8-48D6-A7EF-6CDF32096EA4}" type="sibTrans" cxnId="{7E23369C-9379-49D3-9D3E-22D232232312}">
      <dgm:prSet/>
      <dgm:spPr/>
      <dgm:t>
        <a:bodyPr/>
        <a:lstStyle/>
        <a:p>
          <a:endParaRPr lang="en-US"/>
        </a:p>
      </dgm:t>
    </dgm:pt>
    <dgm:pt modelId="{70CCB4BF-6924-48DE-BF6E-D36C92DBCD76}">
      <dgm:prSet/>
      <dgm:spPr/>
      <dgm:t>
        <a:bodyPr/>
        <a:lstStyle/>
        <a:p>
          <a:r>
            <a:rPr lang="en-US" dirty="0"/>
            <a:t>3. Initiate Title IX Grievance Process &amp; Notice</a:t>
          </a:r>
        </a:p>
      </dgm:t>
    </dgm:pt>
    <dgm:pt modelId="{1D5E6570-9A7D-428B-BD96-AE2FB9A0EF26}" type="parTrans" cxnId="{AD504395-CC89-4BC2-B299-78663A0E4F95}">
      <dgm:prSet/>
      <dgm:spPr/>
      <dgm:t>
        <a:bodyPr/>
        <a:lstStyle/>
        <a:p>
          <a:endParaRPr lang="en-US"/>
        </a:p>
      </dgm:t>
    </dgm:pt>
    <dgm:pt modelId="{274ACE8C-3941-4529-B8BB-97CBAB1A77D0}" type="sibTrans" cxnId="{AD504395-CC89-4BC2-B299-78663A0E4F95}">
      <dgm:prSet/>
      <dgm:spPr/>
      <dgm:t>
        <a:bodyPr/>
        <a:lstStyle/>
        <a:p>
          <a:endParaRPr lang="en-US" dirty="0"/>
        </a:p>
      </dgm:t>
    </dgm:pt>
    <dgm:pt modelId="{C150D6AE-8B9D-4088-86CE-AE547959E14E}" type="pres">
      <dgm:prSet presAssocID="{824E71B0-542B-479D-90B1-8E57B56D7687}" presName="outerComposite" presStyleCnt="0">
        <dgm:presLayoutVars>
          <dgm:chMax val="5"/>
          <dgm:dir/>
          <dgm:resizeHandles val="exact"/>
        </dgm:presLayoutVars>
      </dgm:prSet>
      <dgm:spPr/>
    </dgm:pt>
    <dgm:pt modelId="{4F189444-5BF0-49EB-830E-3D4A6682B767}" type="pres">
      <dgm:prSet presAssocID="{824E71B0-542B-479D-90B1-8E57B56D7687}" presName="dummyMaxCanvas" presStyleCnt="0">
        <dgm:presLayoutVars/>
      </dgm:prSet>
      <dgm:spPr/>
    </dgm:pt>
    <dgm:pt modelId="{271CD9DE-6A73-40C9-9989-E926A582C632}" type="pres">
      <dgm:prSet presAssocID="{824E71B0-542B-479D-90B1-8E57B56D7687}" presName="FiveNodes_1" presStyleLbl="node1" presStyleIdx="0" presStyleCnt="5">
        <dgm:presLayoutVars>
          <dgm:bulletEnabled val="1"/>
        </dgm:presLayoutVars>
      </dgm:prSet>
      <dgm:spPr/>
    </dgm:pt>
    <dgm:pt modelId="{2451B3F2-8787-44F3-8CF7-2DF37744D3C7}" type="pres">
      <dgm:prSet presAssocID="{824E71B0-542B-479D-90B1-8E57B56D7687}" presName="FiveNodes_2" presStyleLbl="node1" presStyleIdx="1" presStyleCnt="5">
        <dgm:presLayoutVars>
          <dgm:bulletEnabled val="1"/>
        </dgm:presLayoutVars>
      </dgm:prSet>
      <dgm:spPr/>
    </dgm:pt>
    <dgm:pt modelId="{A007C35F-32ED-4BE5-9C50-AB0ED059099C}" type="pres">
      <dgm:prSet presAssocID="{824E71B0-542B-479D-90B1-8E57B56D7687}" presName="FiveNodes_3" presStyleLbl="node1" presStyleIdx="2" presStyleCnt="5">
        <dgm:presLayoutVars>
          <dgm:bulletEnabled val="1"/>
        </dgm:presLayoutVars>
      </dgm:prSet>
      <dgm:spPr/>
    </dgm:pt>
    <dgm:pt modelId="{07074AD8-07CC-4E55-B067-383446734605}" type="pres">
      <dgm:prSet presAssocID="{824E71B0-542B-479D-90B1-8E57B56D7687}" presName="FiveNodes_4" presStyleLbl="node1" presStyleIdx="3" presStyleCnt="5">
        <dgm:presLayoutVars>
          <dgm:bulletEnabled val="1"/>
        </dgm:presLayoutVars>
      </dgm:prSet>
      <dgm:spPr/>
    </dgm:pt>
    <dgm:pt modelId="{B7B5F2DA-0F3E-4634-954E-CF28F7C20DC9}" type="pres">
      <dgm:prSet presAssocID="{824E71B0-542B-479D-90B1-8E57B56D7687}" presName="FiveNodes_5" presStyleLbl="node1" presStyleIdx="4" presStyleCnt="5">
        <dgm:presLayoutVars>
          <dgm:bulletEnabled val="1"/>
        </dgm:presLayoutVars>
      </dgm:prSet>
      <dgm:spPr/>
    </dgm:pt>
    <dgm:pt modelId="{B5699368-3010-4C4A-B377-A0D6D8E3647F}" type="pres">
      <dgm:prSet presAssocID="{824E71B0-542B-479D-90B1-8E57B56D7687}" presName="FiveConn_1-2" presStyleLbl="fgAccFollowNode1" presStyleIdx="0" presStyleCnt="4">
        <dgm:presLayoutVars>
          <dgm:bulletEnabled val="1"/>
        </dgm:presLayoutVars>
      </dgm:prSet>
      <dgm:spPr/>
    </dgm:pt>
    <dgm:pt modelId="{248920F9-E7FD-4F5B-BF9E-C6E851C903A0}" type="pres">
      <dgm:prSet presAssocID="{824E71B0-542B-479D-90B1-8E57B56D7687}" presName="FiveConn_2-3" presStyleLbl="fgAccFollowNode1" presStyleIdx="1" presStyleCnt="4">
        <dgm:presLayoutVars>
          <dgm:bulletEnabled val="1"/>
        </dgm:presLayoutVars>
      </dgm:prSet>
      <dgm:spPr/>
    </dgm:pt>
    <dgm:pt modelId="{E8D67A80-2825-4413-BCF2-EC502DBD65AC}" type="pres">
      <dgm:prSet presAssocID="{824E71B0-542B-479D-90B1-8E57B56D7687}" presName="FiveConn_3-4" presStyleLbl="fgAccFollowNode1" presStyleIdx="2" presStyleCnt="4">
        <dgm:presLayoutVars>
          <dgm:bulletEnabled val="1"/>
        </dgm:presLayoutVars>
      </dgm:prSet>
      <dgm:spPr/>
    </dgm:pt>
    <dgm:pt modelId="{854B18E0-95F8-45EF-8792-E2D74ED891AC}" type="pres">
      <dgm:prSet presAssocID="{824E71B0-542B-479D-90B1-8E57B56D7687}" presName="FiveConn_4-5" presStyleLbl="fgAccFollowNode1" presStyleIdx="3" presStyleCnt="4">
        <dgm:presLayoutVars>
          <dgm:bulletEnabled val="1"/>
        </dgm:presLayoutVars>
      </dgm:prSet>
      <dgm:spPr/>
    </dgm:pt>
    <dgm:pt modelId="{AB0FEA32-91CD-415C-B311-5E1D051C897B}" type="pres">
      <dgm:prSet presAssocID="{824E71B0-542B-479D-90B1-8E57B56D7687}" presName="FiveNodes_1_text" presStyleLbl="node1" presStyleIdx="4" presStyleCnt="5">
        <dgm:presLayoutVars>
          <dgm:bulletEnabled val="1"/>
        </dgm:presLayoutVars>
      </dgm:prSet>
      <dgm:spPr/>
    </dgm:pt>
    <dgm:pt modelId="{C2434554-A145-45D4-BB1C-1309DC32390B}" type="pres">
      <dgm:prSet presAssocID="{824E71B0-542B-479D-90B1-8E57B56D7687}" presName="FiveNodes_2_text" presStyleLbl="node1" presStyleIdx="4" presStyleCnt="5">
        <dgm:presLayoutVars>
          <dgm:bulletEnabled val="1"/>
        </dgm:presLayoutVars>
      </dgm:prSet>
      <dgm:spPr/>
    </dgm:pt>
    <dgm:pt modelId="{2C8E2A80-3245-40B2-BEC4-20C538031EA4}" type="pres">
      <dgm:prSet presAssocID="{824E71B0-542B-479D-90B1-8E57B56D7687}" presName="FiveNodes_3_text" presStyleLbl="node1" presStyleIdx="4" presStyleCnt="5">
        <dgm:presLayoutVars>
          <dgm:bulletEnabled val="1"/>
        </dgm:presLayoutVars>
      </dgm:prSet>
      <dgm:spPr/>
    </dgm:pt>
    <dgm:pt modelId="{0969DA62-9DE3-44AC-9509-7A1C46E461A3}" type="pres">
      <dgm:prSet presAssocID="{824E71B0-542B-479D-90B1-8E57B56D7687}" presName="FiveNodes_4_text" presStyleLbl="node1" presStyleIdx="4" presStyleCnt="5">
        <dgm:presLayoutVars>
          <dgm:bulletEnabled val="1"/>
        </dgm:presLayoutVars>
      </dgm:prSet>
      <dgm:spPr/>
    </dgm:pt>
    <dgm:pt modelId="{943EE813-79C5-41FA-AB99-5FE0483F98F6}" type="pres">
      <dgm:prSet presAssocID="{824E71B0-542B-479D-90B1-8E57B56D7687}" presName="FiveNodes_5_text" presStyleLbl="node1" presStyleIdx="4" presStyleCnt="5">
        <dgm:presLayoutVars>
          <dgm:bulletEnabled val="1"/>
        </dgm:presLayoutVars>
      </dgm:prSet>
      <dgm:spPr/>
    </dgm:pt>
  </dgm:ptLst>
  <dgm:cxnLst>
    <dgm:cxn modelId="{B6E60911-51B8-4A03-8CDB-0F42439ED3DB}" type="presOf" srcId="{824E71B0-542B-479D-90B1-8E57B56D7687}" destId="{C150D6AE-8B9D-4088-86CE-AE547959E14E}" srcOrd="0" destOrd="0" presId="urn:microsoft.com/office/officeart/2005/8/layout/vProcess5"/>
    <dgm:cxn modelId="{E6A0C41D-40D0-4FC4-994B-98B904A1CD74}" type="presOf" srcId="{2C5EAD9F-2514-480E-B281-FB50F04C4BE3}" destId="{B7B5F2DA-0F3E-4634-954E-CF28F7C20DC9}" srcOrd="0" destOrd="0" presId="urn:microsoft.com/office/officeart/2005/8/layout/vProcess5"/>
    <dgm:cxn modelId="{9E9C4F26-6074-4CD7-BBFE-8FB0E9D948EF}" srcId="{824E71B0-542B-479D-90B1-8E57B56D7687}" destId="{2ECC9ACA-82CB-43A1-A3B5-9D152E861155}" srcOrd="3" destOrd="0" parTransId="{0028C26E-9ED9-427F-B99B-69E4802C079F}" sibTransId="{EF8C8024-ACF8-449C-89BD-60C43424F6ED}"/>
    <dgm:cxn modelId="{7144853F-C2F2-44E7-925D-4BAA6D696623}" type="presOf" srcId="{70CCB4BF-6924-48DE-BF6E-D36C92DBCD76}" destId="{2C8E2A80-3245-40B2-BEC4-20C538031EA4}" srcOrd="1" destOrd="0" presId="urn:microsoft.com/office/officeart/2005/8/layout/vProcess5"/>
    <dgm:cxn modelId="{43431A6C-B39E-4B0D-800E-5B3CB084E062}" type="presOf" srcId="{2C5EAD9F-2514-480E-B281-FB50F04C4BE3}" destId="{943EE813-79C5-41FA-AB99-5FE0483F98F6}" srcOrd="1" destOrd="0" presId="urn:microsoft.com/office/officeart/2005/8/layout/vProcess5"/>
    <dgm:cxn modelId="{943F7F74-93EA-49FD-8642-76E3B2BBD614}" type="presOf" srcId="{FB6B1A97-A1C7-4408-80CB-94032E53FE23}" destId="{AB0FEA32-91CD-415C-B311-5E1D051C897B}" srcOrd="1" destOrd="0" presId="urn:microsoft.com/office/officeart/2005/8/layout/vProcess5"/>
    <dgm:cxn modelId="{BD196D82-C9B9-4E3A-91A9-1818F4D292DF}" type="presOf" srcId="{F1213CAC-006E-49CE-A605-90A6FEEFA245}" destId="{248920F9-E7FD-4F5B-BF9E-C6E851C903A0}" srcOrd="0" destOrd="0" presId="urn:microsoft.com/office/officeart/2005/8/layout/vProcess5"/>
    <dgm:cxn modelId="{AD504395-CC89-4BC2-B299-78663A0E4F95}" srcId="{824E71B0-542B-479D-90B1-8E57B56D7687}" destId="{70CCB4BF-6924-48DE-BF6E-D36C92DBCD76}" srcOrd="2" destOrd="0" parTransId="{1D5E6570-9A7D-428B-BD96-AE2FB9A0EF26}" sibTransId="{274ACE8C-3941-4529-B8BB-97CBAB1A77D0}"/>
    <dgm:cxn modelId="{7E23369C-9379-49D3-9D3E-22D232232312}" srcId="{824E71B0-542B-479D-90B1-8E57B56D7687}" destId="{2C5EAD9F-2514-480E-B281-FB50F04C4BE3}" srcOrd="4" destOrd="0" parTransId="{E4BF2E75-84BD-4981-B172-9F62F3420D65}" sibTransId="{E24B33E8-53D8-48D6-A7EF-6CDF32096EA4}"/>
    <dgm:cxn modelId="{D45B409F-0E56-494B-B0C8-E1B42A3AC03E}" type="presOf" srcId="{FB6B1A97-A1C7-4408-80CB-94032E53FE23}" destId="{271CD9DE-6A73-40C9-9989-E926A582C632}" srcOrd="0" destOrd="0" presId="urn:microsoft.com/office/officeart/2005/8/layout/vProcess5"/>
    <dgm:cxn modelId="{FED947A1-CE65-4729-A4E0-75ABDF228F76}" srcId="{824E71B0-542B-479D-90B1-8E57B56D7687}" destId="{FB6B1A97-A1C7-4408-80CB-94032E53FE23}" srcOrd="0" destOrd="0" parTransId="{01BA3424-2BAB-41E1-9390-10895CBF1E76}" sibTransId="{DB111E05-651E-4B65-9496-B6FB9356CB25}"/>
    <dgm:cxn modelId="{C42E57A3-D9D7-406F-8CDF-57480AB26F41}" srcId="{824E71B0-542B-479D-90B1-8E57B56D7687}" destId="{8619FEC8-054A-4A60-AC9B-F5D3FCC56A6A}" srcOrd="1" destOrd="0" parTransId="{1546109F-B8EC-446B-ADBE-1B44293019D1}" sibTransId="{F1213CAC-006E-49CE-A605-90A6FEEFA245}"/>
    <dgm:cxn modelId="{B80A33AA-BBD6-43A3-A1A8-E7AD321FED07}" type="presOf" srcId="{8619FEC8-054A-4A60-AC9B-F5D3FCC56A6A}" destId="{2451B3F2-8787-44F3-8CF7-2DF37744D3C7}" srcOrd="0" destOrd="0" presId="urn:microsoft.com/office/officeart/2005/8/layout/vProcess5"/>
    <dgm:cxn modelId="{B7CD01AC-5793-4413-9300-D72117E1D0A0}" type="presOf" srcId="{EF8C8024-ACF8-449C-89BD-60C43424F6ED}" destId="{854B18E0-95F8-45EF-8792-E2D74ED891AC}" srcOrd="0" destOrd="0" presId="urn:microsoft.com/office/officeart/2005/8/layout/vProcess5"/>
    <dgm:cxn modelId="{EA1E57B6-B144-49AC-B3BC-443ED10C4ED5}" type="presOf" srcId="{70CCB4BF-6924-48DE-BF6E-D36C92DBCD76}" destId="{A007C35F-32ED-4BE5-9C50-AB0ED059099C}" srcOrd="0" destOrd="0" presId="urn:microsoft.com/office/officeart/2005/8/layout/vProcess5"/>
    <dgm:cxn modelId="{EF9176C7-8C4A-422D-ADDF-64B314C672B4}" type="presOf" srcId="{DB111E05-651E-4B65-9496-B6FB9356CB25}" destId="{B5699368-3010-4C4A-B377-A0D6D8E3647F}" srcOrd="0" destOrd="0" presId="urn:microsoft.com/office/officeart/2005/8/layout/vProcess5"/>
    <dgm:cxn modelId="{3369F7D4-A787-4B2A-B636-05A59BF901FD}" type="presOf" srcId="{2ECC9ACA-82CB-43A1-A3B5-9D152E861155}" destId="{0969DA62-9DE3-44AC-9509-7A1C46E461A3}" srcOrd="1" destOrd="0" presId="urn:microsoft.com/office/officeart/2005/8/layout/vProcess5"/>
    <dgm:cxn modelId="{B309CFEF-97F4-4B84-96E7-8D9FC5FA4D73}" type="presOf" srcId="{2ECC9ACA-82CB-43A1-A3B5-9D152E861155}" destId="{07074AD8-07CC-4E55-B067-383446734605}" srcOrd="0" destOrd="0" presId="urn:microsoft.com/office/officeart/2005/8/layout/vProcess5"/>
    <dgm:cxn modelId="{BB7E2DF1-4096-474A-8400-98BD68418199}" type="presOf" srcId="{8619FEC8-054A-4A60-AC9B-F5D3FCC56A6A}" destId="{C2434554-A145-45D4-BB1C-1309DC32390B}" srcOrd="1" destOrd="0" presId="urn:microsoft.com/office/officeart/2005/8/layout/vProcess5"/>
    <dgm:cxn modelId="{3CCD94FE-3F27-4BA7-8B5A-64D1C57C89B2}" type="presOf" srcId="{274ACE8C-3941-4529-B8BB-97CBAB1A77D0}" destId="{E8D67A80-2825-4413-BCF2-EC502DBD65AC}" srcOrd="0" destOrd="0" presId="urn:microsoft.com/office/officeart/2005/8/layout/vProcess5"/>
    <dgm:cxn modelId="{A3DA599E-6CFC-48C9-8452-7EF7E78764C0}" type="presParOf" srcId="{C150D6AE-8B9D-4088-86CE-AE547959E14E}" destId="{4F189444-5BF0-49EB-830E-3D4A6682B767}" srcOrd="0" destOrd="0" presId="urn:microsoft.com/office/officeart/2005/8/layout/vProcess5"/>
    <dgm:cxn modelId="{85A77CF1-C371-4097-8ACF-C86E3F27B87E}" type="presParOf" srcId="{C150D6AE-8B9D-4088-86CE-AE547959E14E}" destId="{271CD9DE-6A73-40C9-9989-E926A582C632}" srcOrd="1" destOrd="0" presId="urn:microsoft.com/office/officeart/2005/8/layout/vProcess5"/>
    <dgm:cxn modelId="{D81C4801-1374-4C91-B5AA-21B4991E53CF}" type="presParOf" srcId="{C150D6AE-8B9D-4088-86CE-AE547959E14E}" destId="{2451B3F2-8787-44F3-8CF7-2DF37744D3C7}" srcOrd="2" destOrd="0" presId="urn:microsoft.com/office/officeart/2005/8/layout/vProcess5"/>
    <dgm:cxn modelId="{6FA02FCE-2BA4-4303-80B3-E8A7A0F18B7A}" type="presParOf" srcId="{C150D6AE-8B9D-4088-86CE-AE547959E14E}" destId="{A007C35F-32ED-4BE5-9C50-AB0ED059099C}" srcOrd="3" destOrd="0" presId="urn:microsoft.com/office/officeart/2005/8/layout/vProcess5"/>
    <dgm:cxn modelId="{39BC0B13-0A77-4CC1-8F14-A976024137A8}" type="presParOf" srcId="{C150D6AE-8B9D-4088-86CE-AE547959E14E}" destId="{07074AD8-07CC-4E55-B067-383446734605}" srcOrd="4" destOrd="0" presId="urn:microsoft.com/office/officeart/2005/8/layout/vProcess5"/>
    <dgm:cxn modelId="{FC4376D0-51BF-4757-A931-543373404EFA}" type="presParOf" srcId="{C150D6AE-8B9D-4088-86CE-AE547959E14E}" destId="{B7B5F2DA-0F3E-4634-954E-CF28F7C20DC9}" srcOrd="5" destOrd="0" presId="urn:microsoft.com/office/officeart/2005/8/layout/vProcess5"/>
    <dgm:cxn modelId="{749097E2-EC6C-45EC-A186-A72E77A5C555}" type="presParOf" srcId="{C150D6AE-8B9D-4088-86CE-AE547959E14E}" destId="{B5699368-3010-4C4A-B377-A0D6D8E3647F}" srcOrd="6" destOrd="0" presId="urn:microsoft.com/office/officeart/2005/8/layout/vProcess5"/>
    <dgm:cxn modelId="{B2134FC8-3021-46D6-9587-E40B6048E00B}" type="presParOf" srcId="{C150D6AE-8B9D-4088-86CE-AE547959E14E}" destId="{248920F9-E7FD-4F5B-BF9E-C6E851C903A0}" srcOrd="7" destOrd="0" presId="urn:microsoft.com/office/officeart/2005/8/layout/vProcess5"/>
    <dgm:cxn modelId="{36346944-0A6A-46D7-B21E-14AC62177281}" type="presParOf" srcId="{C150D6AE-8B9D-4088-86CE-AE547959E14E}" destId="{E8D67A80-2825-4413-BCF2-EC502DBD65AC}" srcOrd="8" destOrd="0" presId="urn:microsoft.com/office/officeart/2005/8/layout/vProcess5"/>
    <dgm:cxn modelId="{84532BE8-B290-4F68-9ADC-A325C49CB647}" type="presParOf" srcId="{C150D6AE-8B9D-4088-86CE-AE547959E14E}" destId="{854B18E0-95F8-45EF-8792-E2D74ED891AC}" srcOrd="9" destOrd="0" presId="urn:microsoft.com/office/officeart/2005/8/layout/vProcess5"/>
    <dgm:cxn modelId="{94BB0C05-FE5C-4125-9CF9-29DB90DC6762}" type="presParOf" srcId="{C150D6AE-8B9D-4088-86CE-AE547959E14E}" destId="{AB0FEA32-91CD-415C-B311-5E1D051C897B}" srcOrd="10" destOrd="0" presId="urn:microsoft.com/office/officeart/2005/8/layout/vProcess5"/>
    <dgm:cxn modelId="{DB27593E-2099-43F0-8F8E-179AADEAD373}" type="presParOf" srcId="{C150D6AE-8B9D-4088-86CE-AE547959E14E}" destId="{C2434554-A145-45D4-BB1C-1309DC32390B}" srcOrd="11" destOrd="0" presId="urn:microsoft.com/office/officeart/2005/8/layout/vProcess5"/>
    <dgm:cxn modelId="{40FF2140-6510-47D0-97E3-03C2C665FB63}" type="presParOf" srcId="{C150D6AE-8B9D-4088-86CE-AE547959E14E}" destId="{2C8E2A80-3245-40B2-BEC4-20C538031EA4}" srcOrd="12" destOrd="0" presId="urn:microsoft.com/office/officeart/2005/8/layout/vProcess5"/>
    <dgm:cxn modelId="{9757D6A7-2E0D-4B81-82B9-CD45C21AEDE6}" type="presParOf" srcId="{C150D6AE-8B9D-4088-86CE-AE547959E14E}" destId="{0969DA62-9DE3-44AC-9509-7A1C46E461A3}" srcOrd="13" destOrd="0" presId="urn:microsoft.com/office/officeart/2005/8/layout/vProcess5"/>
    <dgm:cxn modelId="{0A3D7DBF-65FE-47A9-9B87-C6AB18E17A8A}" type="presParOf" srcId="{C150D6AE-8B9D-4088-86CE-AE547959E14E}" destId="{943EE813-79C5-41FA-AB99-5FE0483F98F6}" srcOrd="14"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24E71B0-542B-479D-90B1-8E57B56D7687}"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FB6B1A97-A1C7-4408-80CB-94032E53FE23}">
      <dgm:prSet phldrT="[Text]"/>
      <dgm:spPr/>
      <dgm:t>
        <a:bodyPr/>
        <a:lstStyle/>
        <a:p>
          <a:pPr algn="l"/>
          <a:r>
            <a:rPr lang="en-US" dirty="0"/>
            <a:t>1. Report/Information &amp; Meeting with Complainant </a:t>
          </a:r>
        </a:p>
      </dgm:t>
    </dgm:pt>
    <dgm:pt modelId="{01BA3424-2BAB-41E1-9390-10895CBF1E76}" type="parTrans" cxnId="{FED947A1-CE65-4729-A4E0-75ABDF228F76}">
      <dgm:prSet/>
      <dgm:spPr/>
      <dgm:t>
        <a:bodyPr/>
        <a:lstStyle/>
        <a:p>
          <a:endParaRPr lang="en-US"/>
        </a:p>
      </dgm:t>
    </dgm:pt>
    <dgm:pt modelId="{DB111E05-651E-4B65-9496-B6FB9356CB25}" type="sibTrans" cxnId="{FED947A1-CE65-4729-A4E0-75ABDF228F76}">
      <dgm:prSet/>
      <dgm:spPr/>
      <dgm:t>
        <a:bodyPr/>
        <a:lstStyle/>
        <a:p>
          <a:endParaRPr lang="en-US" dirty="0"/>
        </a:p>
      </dgm:t>
    </dgm:pt>
    <dgm:pt modelId="{8619FEC8-054A-4A60-AC9B-F5D3FCC56A6A}">
      <dgm:prSet phldrT="[Text]"/>
      <dgm:spPr/>
      <dgm:t>
        <a:bodyPr/>
        <a:lstStyle/>
        <a:p>
          <a:pPr algn="l"/>
          <a:r>
            <a:rPr lang="en-US" dirty="0"/>
            <a:t>2. Complaint &amp; Evaluation</a:t>
          </a:r>
        </a:p>
      </dgm:t>
    </dgm:pt>
    <dgm:pt modelId="{1546109F-B8EC-446B-ADBE-1B44293019D1}" type="parTrans" cxnId="{C42E57A3-D9D7-406F-8CDF-57480AB26F41}">
      <dgm:prSet/>
      <dgm:spPr/>
      <dgm:t>
        <a:bodyPr/>
        <a:lstStyle/>
        <a:p>
          <a:endParaRPr lang="en-US"/>
        </a:p>
      </dgm:t>
    </dgm:pt>
    <dgm:pt modelId="{F1213CAC-006E-49CE-A605-90A6FEEFA245}" type="sibTrans" cxnId="{C42E57A3-D9D7-406F-8CDF-57480AB26F41}">
      <dgm:prSet/>
      <dgm:spPr/>
      <dgm:t>
        <a:bodyPr/>
        <a:lstStyle/>
        <a:p>
          <a:endParaRPr lang="en-US" dirty="0"/>
        </a:p>
      </dgm:t>
    </dgm:pt>
    <dgm:pt modelId="{2ECC9ACA-82CB-43A1-A3B5-9D152E861155}">
      <dgm:prSet phldrT="[Text]"/>
      <dgm:spPr/>
      <dgm:t>
        <a:bodyPr/>
        <a:lstStyle/>
        <a:p>
          <a:pPr algn="l"/>
          <a:r>
            <a:rPr lang="en-US" dirty="0"/>
            <a:t>4. Investigation &amp;     Determination </a:t>
          </a:r>
        </a:p>
      </dgm:t>
    </dgm:pt>
    <dgm:pt modelId="{0028C26E-9ED9-427F-B99B-69E4802C079F}" type="parTrans" cxnId="{9E9C4F26-6074-4CD7-BBFE-8FB0E9D948EF}">
      <dgm:prSet/>
      <dgm:spPr/>
      <dgm:t>
        <a:bodyPr/>
        <a:lstStyle/>
        <a:p>
          <a:endParaRPr lang="en-US"/>
        </a:p>
      </dgm:t>
    </dgm:pt>
    <dgm:pt modelId="{EF8C8024-ACF8-449C-89BD-60C43424F6ED}" type="sibTrans" cxnId="{9E9C4F26-6074-4CD7-BBFE-8FB0E9D948EF}">
      <dgm:prSet/>
      <dgm:spPr/>
      <dgm:t>
        <a:bodyPr/>
        <a:lstStyle/>
        <a:p>
          <a:endParaRPr lang="en-US" dirty="0"/>
        </a:p>
      </dgm:t>
    </dgm:pt>
    <dgm:pt modelId="{2C5EAD9F-2514-480E-B281-FB50F04C4BE3}">
      <dgm:prSet/>
      <dgm:spPr/>
      <dgm:t>
        <a:bodyPr/>
        <a:lstStyle/>
        <a:p>
          <a:pPr algn="l"/>
          <a:r>
            <a:rPr lang="en-US" dirty="0"/>
            <a:t>5. Appeal</a:t>
          </a:r>
        </a:p>
      </dgm:t>
    </dgm:pt>
    <dgm:pt modelId="{E4BF2E75-84BD-4981-B172-9F62F3420D65}" type="parTrans" cxnId="{7E23369C-9379-49D3-9D3E-22D232232312}">
      <dgm:prSet/>
      <dgm:spPr/>
      <dgm:t>
        <a:bodyPr/>
        <a:lstStyle/>
        <a:p>
          <a:endParaRPr lang="en-US"/>
        </a:p>
      </dgm:t>
    </dgm:pt>
    <dgm:pt modelId="{E24B33E8-53D8-48D6-A7EF-6CDF32096EA4}" type="sibTrans" cxnId="{7E23369C-9379-49D3-9D3E-22D232232312}">
      <dgm:prSet/>
      <dgm:spPr/>
      <dgm:t>
        <a:bodyPr/>
        <a:lstStyle/>
        <a:p>
          <a:endParaRPr lang="en-US"/>
        </a:p>
      </dgm:t>
    </dgm:pt>
    <dgm:pt modelId="{70CCB4BF-6924-48DE-BF6E-D36C92DBCD76}">
      <dgm:prSet/>
      <dgm:spPr/>
      <dgm:t>
        <a:bodyPr/>
        <a:lstStyle/>
        <a:p>
          <a:r>
            <a:rPr lang="en-US" dirty="0"/>
            <a:t>3. Initiate Title IX Grievance Process &amp; Notice</a:t>
          </a:r>
        </a:p>
      </dgm:t>
    </dgm:pt>
    <dgm:pt modelId="{1D5E6570-9A7D-428B-BD96-AE2FB9A0EF26}" type="parTrans" cxnId="{AD504395-CC89-4BC2-B299-78663A0E4F95}">
      <dgm:prSet/>
      <dgm:spPr/>
      <dgm:t>
        <a:bodyPr/>
        <a:lstStyle/>
        <a:p>
          <a:endParaRPr lang="en-US"/>
        </a:p>
      </dgm:t>
    </dgm:pt>
    <dgm:pt modelId="{274ACE8C-3941-4529-B8BB-97CBAB1A77D0}" type="sibTrans" cxnId="{AD504395-CC89-4BC2-B299-78663A0E4F95}">
      <dgm:prSet/>
      <dgm:spPr/>
      <dgm:t>
        <a:bodyPr/>
        <a:lstStyle/>
        <a:p>
          <a:endParaRPr lang="en-US" dirty="0"/>
        </a:p>
      </dgm:t>
    </dgm:pt>
    <dgm:pt modelId="{C150D6AE-8B9D-4088-86CE-AE547959E14E}" type="pres">
      <dgm:prSet presAssocID="{824E71B0-542B-479D-90B1-8E57B56D7687}" presName="outerComposite" presStyleCnt="0">
        <dgm:presLayoutVars>
          <dgm:chMax val="5"/>
          <dgm:dir/>
          <dgm:resizeHandles val="exact"/>
        </dgm:presLayoutVars>
      </dgm:prSet>
      <dgm:spPr/>
    </dgm:pt>
    <dgm:pt modelId="{4F189444-5BF0-49EB-830E-3D4A6682B767}" type="pres">
      <dgm:prSet presAssocID="{824E71B0-542B-479D-90B1-8E57B56D7687}" presName="dummyMaxCanvas" presStyleCnt="0">
        <dgm:presLayoutVars/>
      </dgm:prSet>
      <dgm:spPr/>
    </dgm:pt>
    <dgm:pt modelId="{271CD9DE-6A73-40C9-9989-E926A582C632}" type="pres">
      <dgm:prSet presAssocID="{824E71B0-542B-479D-90B1-8E57B56D7687}" presName="FiveNodes_1" presStyleLbl="node1" presStyleIdx="0" presStyleCnt="5">
        <dgm:presLayoutVars>
          <dgm:bulletEnabled val="1"/>
        </dgm:presLayoutVars>
      </dgm:prSet>
      <dgm:spPr/>
    </dgm:pt>
    <dgm:pt modelId="{2451B3F2-8787-44F3-8CF7-2DF37744D3C7}" type="pres">
      <dgm:prSet presAssocID="{824E71B0-542B-479D-90B1-8E57B56D7687}" presName="FiveNodes_2" presStyleLbl="node1" presStyleIdx="1" presStyleCnt="5">
        <dgm:presLayoutVars>
          <dgm:bulletEnabled val="1"/>
        </dgm:presLayoutVars>
      </dgm:prSet>
      <dgm:spPr/>
    </dgm:pt>
    <dgm:pt modelId="{A007C35F-32ED-4BE5-9C50-AB0ED059099C}" type="pres">
      <dgm:prSet presAssocID="{824E71B0-542B-479D-90B1-8E57B56D7687}" presName="FiveNodes_3" presStyleLbl="node1" presStyleIdx="2" presStyleCnt="5">
        <dgm:presLayoutVars>
          <dgm:bulletEnabled val="1"/>
        </dgm:presLayoutVars>
      </dgm:prSet>
      <dgm:spPr/>
    </dgm:pt>
    <dgm:pt modelId="{07074AD8-07CC-4E55-B067-383446734605}" type="pres">
      <dgm:prSet presAssocID="{824E71B0-542B-479D-90B1-8E57B56D7687}" presName="FiveNodes_4" presStyleLbl="node1" presStyleIdx="3" presStyleCnt="5">
        <dgm:presLayoutVars>
          <dgm:bulletEnabled val="1"/>
        </dgm:presLayoutVars>
      </dgm:prSet>
      <dgm:spPr/>
    </dgm:pt>
    <dgm:pt modelId="{B7B5F2DA-0F3E-4634-954E-CF28F7C20DC9}" type="pres">
      <dgm:prSet presAssocID="{824E71B0-542B-479D-90B1-8E57B56D7687}" presName="FiveNodes_5" presStyleLbl="node1" presStyleIdx="4" presStyleCnt="5">
        <dgm:presLayoutVars>
          <dgm:bulletEnabled val="1"/>
        </dgm:presLayoutVars>
      </dgm:prSet>
      <dgm:spPr/>
    </dgm:pt>
    <dgm:pt modelId="{B5699368-3010-4C4A-B377-A0D6D8E3647F}" type="pres">
      <dgm:prSet presAssocID="{824E71B0-542B-479D-90B1-8E57B56D7687}" presName="FiveConn_1-2" presStyleLbl="fgAccFollowNode1" presStyleIdx="0" presStyleCnt="4">
        <dgm:presLayoutVars>
          <dgm:bulletEnabled val="1"/>
        </dgm:presLayoutVars>
      </dgm:prSet>
      <dgm:spPr/>
    </dgm:pt>
    <dgm:pt modelId="{248920F9-E7FD-4F5B-BF9E-C6E851C903A0}" type="pres">
      <dgm:prSet presAssocID="{824E71B0-542B-479D-90B1-8E57B56D7687}" presName="FiveConn_2-3" presStyleLbl="fgAccFollowNode1" presStyleIdx="1" presStyleCnt="4">
        <dgm:presLayoutVars>
          <dgm:bulletEnabled val="1"/>
        </dgm:presLayoutVars>
      </dgm:prSet>
      <dgm:spPr/>
    </dgm:pt>
    <dgm:pt modelId="{E8D67A80-2825-4413-BCF2-EC502DBD65AC}" type="pres">
      <dgm:prSet presAssocID="{824E71B0-542B-479D-90B1-8E57B56D7687}" presName="FiveConn_3-4" presStyleLbl="fgAccFollowNode1" presStyleIdx="2" presStyleCnt="4">
        <dgm:presLayoutVars>
          <dgm:bulletEnabled val="1"/>
        </dgm:presLayoutVars>
      </dgm:prSet>
      <dgm:spPr/>
    </dgm:pt>
    <dgm:pt modelId="{854B18E0-95F8-45EF-8792-E2D74ED891AC}" type="pres">
      <dgm:prSet presAssocID="{824E71B0-542B-479D-90B1-8E57B56D7687}" presName="FiveConn_4-5" presStyleLbl="fgAccFollowNode1" presStyleIdx="3" presStyleCnt="4">
        <dgm:presLayoutVars>
          <dgm:bulletEnabled val="1"/>
        </dgm:presLayoutVars>
      </dgm:prSet>
      <dgm:spPr/>
    </dgm:pt>
    <dgm:pt modelId="{AB0FEA32-91CD-415C-B311-5E1D051C897B}" type="pres">
      <dgm:prSet presAssocID="{824E71B0-542B-479D-90B1-8E57B56D7687}" presName="FiveNodes_1_text" presStyleLbl="node1" presStyleIdx="4" presStyleCnt="5">
        <dgm:presLayoutVars>
          <dgm:bulletEnabled val="1"/>
        </dgm:presLayoutVars>
      </dgm:prSet>
      <dgm:spPr/>
    </dgm:pt>
    <dgm:pt modelId="{C2434554-A145-45D4-BB1C-1309DC32390B}" type="pres">
      <dgm:prSet presAssocID="{824E71B0-542B-479D-90B1-8E57B56D7687}" presName="FiveNodes_2_text" presStyleLbl="node1" presStyleIdx="4" presStyleCnt="5">
        <dgm:presLayoutVars>
          <dgm:bulletEnabled val="1"/>
        </dgm:presLayoutVars>
      </dgm:prSet>
      <dgm:spPr/>
    </dgm:pt>
    <dgm:pt modelId="{2C8E2A80-3245-40B2-BEC4-20C538031EA4}" type="pres">
      <dgm:prSet presAssocID="{824E71B0-542B-479D-90B1-8E57B56D7687}" presName="FiveNodes_3_text" presStyleLbl="node1" presStyleIdx="4" presStyleCnt="5">
        <dgm:presLayoutVars>
          <dgm:bulletEnabled val="1"/>
        </dgm:presLayoutVars>
      </dgm:prSet>
      <dgm:spPr/>
    </dgm:pt>
    <dgm:pt modelId="{0969DA62-9DE3-44AC-9509-7A1C46E461A3}" type="pres">
      <dgm:prSet presAssocID="{824E71B0-542B-479D-90B1-8E57B56D7687}" presName="FiveNodes_4_text" presStyleLbl="node1" presStyleIdx="4" presStyleCnt="5">
        <dgm:presLayoutVars>
          <dgm:bulletEnabled val="1"/>
        </dgm:presLayoutVars>
      </dgm:prSet>
      <dgm:spPr/>
    </dgm:pt>
    <dgm:pt modelId="{943EE813-79C5-41FA-AB99-5FE0483F98F6}" type="pres">
      <dgm:prSet presAssocID="{824E71B0-542B-479D-90B1-8E57B56D7687}" presName="FiveNodes_5_text" presStyleLbl="node1" presStyleIdx="4" presStyleCnt="5">
        <dgm:presLayoutVars>
          <dgm:bulletEnabled val="1"/>
        </dgm:presLayoutVars>
      </dgm:prSet>
      <dgm:spPr/>
    </dgm:pt>
  </dgm:ptLst>
  <dgm:cxnLst>
    <dgm:cxn modelId="{B6E60911-51B8-4A03-8CDB-0F42439ED3DB}" type="presOf" srcId="{824E71B0-542B-479D-90B1-8E57B56D7687}" destId="{C150D6AE-8B9D-4088-86CE-AE547959E14E}" srcOrd="0" destOrd="0" presId="urn:microsoft.com/office/officeart/2005/8/layout/vProcess5"/>
    <dgm:cxn modelId="{E6A0C41D-40D0-4FC4-994B-98B904A1CD74}" type="presOf" srcId="{2C5EAD9F-2514-480E-B281-FB50F04C4BE3}" destId="{B7B5F2DA-0F3E-4634-954E-CF28F7C20DC9}" srcOrd="0" destOrd="0" presId="urn:microsoft.com/office/officeart/2005/8/layout/vProcess5"/>
    <dgm:cxn modelId="{9E9C4F26-6074-4CD7-BBFE-8FB0E9D948EF}" srcId="{824E71B0-542B-479D-90B1-8E57B56D7687}" destId="{2ECC9ACA-82CB-43A1-A3B5-9D152E861155}" srcOrd="3" destOrd="0" parTransId="{0028C26E-9ED9-427F-B99B-69E4802C079F}" sibTransId="{EF8C8024-ACF8-449C-89BD-60C43424F6ED}"/>
    <dgm:cxn modelId="{7144853F-C2F2-44E7-925D-4BAA6D696623}" type="presOf" srcId="{70CCB4BF-6924-48DE-BF6E-D36C92DBCD76}" destId="{2C8E2A80-3245-40B2-BEC4-20C538031EA4}" srcOrd="1" destOrd="0" presId="urn:microsoft.com/office/officeart/2005/8/layout/vProcess5"/>
    <dgm:cxn modelId="{43431A6C-B39E-4B0D-800E-5B3CB084E062}" type="presOf" srcId="{2C5EAD9F-2514-480E-B281-FB50F04C4BE3}" destId="{943EE813-79C5-41FA-AB99-5FE0483F98F6}" srcOrd="1" destOrd="0" presId="urn:microsoft.com/office/officeart/2005/8/layout/vProcess5"/>
    <dgm:cxn modelId="{943F7F74-93EA-49FD-8642-76E3B2BBD614}" type="presOf" srcId="{FB6B1A97-A1C7-4408-80CB-94032E53FE23}" destId="{AB0FEA32-91CD-415C-B311-5E1D051C897B}" srcOrd="1" destOrd="0" presId="urn:microsoft.com/office/officeart/2005/8/layout/vProcess5"/>
    <dgm:cxn modelId="{BD196D82-C9B9-4E3A-91A9-1818F4D292DF}" type="presOf" srcId="{F1213CAC-006E-49CE-A605-90A6FEEFA245}" destId="{248920F9-E7FD-4F5B-BF9E-C6E851C903A0}" srcOrd="0" destOrd="0" presId="urn:microsoft.com/office/officeart/2005/8/layout/vProcess5"/>
    <dgm:cxn modelId="{AD504395-CC89-4BC2-B299-78663A0E4F95}" srcId="{824E71B0-542B-479D-90B1-8E57B56D7687}" destId="{70CCB4BF-6924-48DE-BF6E-D36C92DBCD76}" srcOrd="2" destOrd="0" parTransId="{1D5E6570-9A7D-428B-BD96-AE2FB9A0EF26}" sibTransId="{274ACE8C-3941-4529-B8BB-97CBAB1A77D0}"/>
    <dgm:cxn modelId="{7E23369C-9379-49D3-9D3E-22D232232312}" srcId="{824E71B0-542B-479D-90B1-8E57B56D7687}" destId="{2C5EAD9F-2514-480E-B281-FB50F04C4BE3}" srcOrd="4" destOrd="0" parTransId="{E4BF2E75-84BD-4981-B172-9F62F3420D65}" sibTransId="{E24B33E8-53D8-48D6-A7EF-6CDF32096EA4}"/>
    <dgm:cxn modelId="{D45B409F-0E56-494B-B0C8-E1B42A3AC03E}" type="presOf" srcId="{FB6B1A97-A1C7-4408-80CB-94032E53FE23}" destId="{271CD9DE-6A73-40C9-9989-E926A582C632}" srcOrd="0" destOrd="0" presId="urn:microsoft.com/office/officeart/2005/8/layout/vProcess5"/>
    <dgm:cxn modelId="{FED947A1-CE65-4729-A4E0-75ABDF228F76}" srcId="{824E71B0-542B-479D-90B1-8E57B56D7687}" destId="{FB6B1A97-A1C7-4408-80CB-94032E53FE23}" srcOrd="0" destOrd="0" parTransId="{01BA3424-2BAB-41E1-9390-10895CBF1E76}" sibTransId="{DB111E05-651E-4B65-9496-B6FB9356CB25}"/>
    <dgm:cxn modelId="{C42E57A3-D9D7-406F-8CDF-57480AB26F41}" srcId="{824E71B0-542B-479D-90B1-8E57B56D7687}" destId="{8619FEC8-054A-4A60-AC9B-F5D3FCC56A6A}" srcOrd="1" destOrd="0" parTransId="{1546109F-B8EC-446B-ADBE-1B44293019D1}" sibTransId="{F1213CAC-006E-49CE-A605-90A6FEEFA245}"/>
    <dgm:cxn modelId="{B80A33AA-BBD6-43A3-A1A8-E7AD321FED07}" type="presOf" srcId="{8619FEC8-054A-4A60-AC9B-F5D3FCC56A6A}" destId="{2451B3F2-8787-44F3-8CF7-2DF37744D3C7}" srcOrd="0" destOrd="0" presId="urn:microsoft.com/office/officeart/2005/8/layout/vProcess5"/>
    <dgm:cxn modelId="{B7CD01AC-5793-4413-9300-D72117E1D0A0}" type="presOf" srcId="{EF8C8024-ACF8-449C-89BD-60C43424F6ED}" destId="{854B18E0-95F8-45EF-8792-E2D74ED891AC}" srcOrd="0" destOrd="0" presId="urn:microsoft.com/office/officeart/2005/8/layout/vProcess5"/>
    <dgm:cxn modelId="{EA1E57B6-B144-49AC-B3BC-443ED10C4ED5}" type="presOf" srcId="{70CCB4BF-6924-48DE-BF6E-D36C92DBCD76}" destId="{A007C35F-32ED-4BE5-9C50-AB0ED059099C}" srcOrd="0" destOrd="0" presId="urn:microsoft.com/office/officeart/2005/8/layout/vProcess5"/>
    <dgm:cxn modelId="{EF9176C7-8C4A-422D-ADDF-64B314C672B4}" type="presOf" srcId="{DB111E05-651E-4B65-9496-B6FB9356CB25}" destId="{B5699368-3010-4C4A-B377-A0D6D8E3647F}" srcOrd="0" destOrd="0" presId="urn:microsoft.com/office/officeart/2005/8/layout/vProcess5"/>
    <dgm:cxn modelId="{3369F7D4-A787-4B2A-B636-05A59BF901FD}" type="presOf" srcId="{2ECC9ACA-82CB-43A1-A3B5-9D152E861155}" destId="{0969DA62-9DE3-44AC-9509-7A1C46E461A3}" srcOrd="1" destOrd="0" presId="urn:microsoft.com/office/officeart/2005/8/layout/vProcess5"/>
    <dgm:cxn modelId="{B309CFEF-97F4-4B84-96E7-8D9FC5FA4D73}" type="presOf" srcId="{2ECC9ACA-82CB-43A1-A3B5-9D152E861155}" destId="{07074AD8-07CC-4E55-B067-383446734605}" srcOrd="0" destOrd="0" presId="urn:microsoft.com/office/officeart/2005/8/layout/vProcess5"/>
    <dgm:cxn modelId="{BB7E2DF1-4096-474A-8400-98BD68418199}" type="presOf" srcId="{8619FEC8-054A-4A60-AC9B-F5D3FCC56A6A}" destId="{C2434554-A145-45D4-BB1C-1309DC32390B}" srcOrd="1" destOrd="0" presId="urn:microsoft.com/office/officeart/2005/8/layout/vProcess5"/>
    <dgm:cxn modelId="{3CCD94FE-3F27-4BA7-8B5A-64D1C57C89B2}" type="presOf" srcId="{274ACE8C-3941-4529-B8BB-97CBAB1A77D0}" destId="{E8D67A80-2825-4413-BCF2-EC502DBD65AC}" srcOrd="0" destOrd="0" presId="urn:microsoft.com/office/officeart/2005/8/layout/vProcess5"/>
    <dgm:cxn modelId="{A3DA599E-6CFC-48C9-8452-7EF7E78764C0}" type="presParOf" srcId="{C150D6AE-8B9D-4088-86CE-AE547959E14E}" destId="{4F189444-5BF0-49EB-830E-3D4A6682B767}" srcOrd="0" destOrd="0" presId="urn:microsoft.com/office/officeart/2005/8/layout/vProcess5"/>
    <dgm:cxn modelId="{85A77CF1-C371-4097-8ACF-C86E3F27B87E}" type="presParOf" srcId="{C150D6AE-8B9D-4088-86CE-AE547959E14E}" destId="{271CD9DE-6A73-40C9-9989-E926A582C632}" srcOrd="1" destOrd="0" presId="urn:microsoft.com/office/officeart/2005/8/layout/vProcess5"/>
    <dgm:cxn modelId="{D81C4801-1374-4C91-B5AA-21B4991E53CF}" type="presParOf" srcId="{C150D6AE-8B9D-4088-86CE-AE547959E14E}" destId="{2451B3F2-8787-44F3-8CF7-2DF37744D3C7}" srcOrd="2" destOrd="0" presId="urn:microsoft.com/office/officeart/2005/8/layout/vProcess5"/>
    <dgm:cxn modelId="{6FA02FCE-2BA4-4303-80B3-E8A7A0F18B7A}" type="presParOf" srcId="{C150D6AE-8B9D-4088-86CE-AE547959E14E}" destId="{A007C35F-32ED-4BE5-9C50-AB0ED059099C}" srcOrd="3" destOrd="0" presId="urn:microsoft.com/office/officeart/2005/8/layout/vProcess5"/>
    <dgm:cxn modelId="{39BC0B13-0A77-4CC1-8F14-A976024137A8}" type="presParOf" srcId="{C150D6AE-8B9D-4088-86CE-AE547959E14E}" destId="{07074AD8-07CC-4E55-B067-383446734605}" srcOrd="4" destOrd="0" presId="urn:microsoft.com/office/officeart/2005/8/layout/vProcess5"/>
    <dgm:cxn modelId="{FC4376D0-51BF-4757-A931-543373404EFA}" type="presParOf" srcId="{C150D6AE-8B9D-4088-86CE-AE547959E14E}" destId="{B7B5F2DA-0F3E-4634-954E-CF28F7C20DC9}" srcOrd="5" destOrd="0" presId="urn:microsoft.com/office/officeart/2005/8/layout/vProcess5"/>
    <dgm:cxn modelId="{749097E2-EC6C-45EC-A186-A72E77A5C555}" type="presParOf" srcId="{C150D6AE-8B9D-4088-86CE-AE547959E14E}" destId="{B5699368-3010-4C4A-B377-A0D6D8E3647F}" srcOrd="6" destOrd="0" presId="urn:microsoft.com/office/officeart/2005/8/layout/vProcess5"/>
    <dgm:cxn modelId="{B2134FC8-3021-46D6-9587-E40B6048E00B}" type="presParOf" srcId="{C150D6AE-8B9D-4088-86CE-AE547959E14E}" destId="{248920F9-E7FD-4F5B-BF9E-C6E851C903A0}" srcOrd="7" destOrd="0" presId="urn:microsoft.com/office/officeart/2005/8/layout/vProcess5"/>
    <dgm:cxn modelId="{36346944-0A6A-46D7-B21E-14AC62177281}" type="presParOf" srcId="{C150D6AE-8B9D-4088-86CE-AE547959E14E}" destId="{E8D67A80-2825-4413-BCF2-EC502DBD65AC}" srcOrd="8" destOrd="0" presId="urn:microsoft.com/office/officeart/2005/8/layout/vProcess5"/>
    <dgm:cxn modelId="{84532BE8-B290-4F68-9ADC-A325C49CB647}" type="presParOf" srcId="{C150D6AE-8B9D-4088-86CE-AE547959E14E}" destId="{854B18E0-95F8-45EF-8792-E2D74ED891AC}" srcOrd="9" destOrd="0" presId="urn:microsoft.com/office/officeart/2005/8/layout/vProcess5"/>
    <dgm:cxn modelId="{94BB0C05-FE5C-4125-9CF9-29DB90DC6762}" type="presParOf" srcId="{C150D6AE-8B9D-4088-86CE-AE547959E14E}" destId="{AB0FEA32-91CD-415C-B311-5E1D051C897B}" srcOrd="10" destOrd="0" presId="urn:microsoft.com/office/officeart/2005/8/layout/vProcess5"/>
    <dgm:cxn modelId="{DB27593E-2099-43F0-8F8E-179AADEAD373}" type="presParOf" srcId="{C150D6AE-8B9D-4088-86CE-AE547959E14E}" destId="{C2434554-A145-45D4-BB1C-1309DC32390B}" srcOrd="11" destOrd="0" presId="urn:microsoft.com/office/officeart/2005/8/layout/vProcess5"/>
    <dgm:cxn modelId="{40FF2140-6510-47D0-97E3-03C2C665FB63}" type="presParOf" srcId="{C150D6AE-8B9D-4088-86CE-AE547959E14E}" destId="{2C8E2A80-3245-40B2-BEC4-20C538031EA4}" srcOrd="12" destOrd="0" presId="urn:microsoft.com/office/officeart/2005/8/layout/vProcess5"/>
    <dgm:cxn modelId="{9757D6A7-2E0D-4B81-82B9-CD45C21AEDE6}" type="presParOf" srcId="{C150D6AE-8B9D-4088-86CE-AE547959E14E}" destId="{0969DA62-9DE3-44AC-9509-7A1C46E461A3}" srcOrd="13" destOrd="0" presId="urn:microsoft.com/office/officeart/2005/8/layout/vProcess5"/>
    <dgm:cxn modelId="{0A3D7DBF-65FE-47A9-9B87-C6AB18E17A8A}" type="presParOf" srcId="{C150D6AE-8B9D-4088-86CE-AE547959E14E}" destId="{943EE813-79C5-41FA-AB99-5FE0483F98F6}" srcOrd="14"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824E71B0-542B-479D-90B1-8E57B56D7687}"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FB6B1A97-A1C7-4408-80CB-94032E53FE23}">
      <dgm:prSet phldrT="[Text]"/>
      <dgm:spPr/>
      <dgm:t>
        <a:bodyPr/>
        <a:lstStyle/>
        <a:p>
          <a:pPr algn="l"/>
          <a:r>
            <a:rPr lang="en-US" dirty="0"/>
            <a:t>1. Report/Information &amp; Meeting with Complainant </a:t>
          </a:r>
        </a:p>
      </dgm:t>
    </dgm:pt>
    <dgm:pt modelId="{01BA3424-2BAB-41E1-9390-10895CBF1E76}" type="parTrans" cxnId="{FED947A1-CE65-4729-A4E0-75ABDF228F76}">
      <dgm:prSet/>
      <dgm:spPr/>
      <dgm:t>
        <a:bodyPr/>
        <a:lstStyle/>
        <a:p>
          <a:endParaRPr lang="en-US"/>
        </a:p>
      </dgm:t>
    </dgm:pt>
    <dgm:pt modelId="{DB111E05-651E-4B65-9496-B6FB9356CB25}" type="sibTrans" cxnId="{FED947A1-CE65-4729-A4E0-75ABDF228F76}">
      <dgm:prSet/>
      <dgm:spPr/>
      <dgm:t>
        <a:bodyPr/>
        <a:lstStyle/>
        <a:p>
          <a:endParaRPr lang="en-US" dirty="0"/>
        </a:p>
      </dgm:t>
    </dgm:pt>
    <dgm:pt modelId="{8619FEC8-054A-4A60-AC9B-F5D3FCC56A6A}">
      <dgm:prSet phldrT="[Text]"/>
      <dgm:spPr/>
      <dgm:t>
        <a:bodyPr/>
        <a:lstStyle/>
        <a:p>
          <a:pPr algn="l"/>
          <a:r>
            <a:rPr lang="en-US" dirty="0"/>
            <a:t>2. Complaint &amp; Evaluation</a:t>
          </a:r>
        </a:p>
      </dgm:t>
    </dgm:pt>
    <dgm:pt modelId="{1546109F-B8EC-446B-ADBE-1B44293019D1}" type="parTrans" cxnId="{C42E57A3-D9D7-406F-8CDF-57480AB26F41}">
      <dgm:prSet/>
      <dgm:spPr/>
      <dgm:t>
        <a:bodyPr/>
        <a:lstStyle/>
        <a:p>
          <a:endParaRPr lang="en-US"/>
        </a:p>
      </dgm:t>
    </dgm:pt>
    <dgm:pt modelId="{F1213CAC-006E-49CE-A605-90A6FEEFA245}" type="sibTrans" cxnId="{C42E57A3-D9D7-406F-8CDF-57480AB26F41}">
      <dgm:prSet/>
      <dgm:spPr/>
      <dgm:t>
        <a:bodyPr/>
        <a:lstStyle/>
        <a:p>
          <a:endParaRPr lang="en-US" dirty="0"/>
        </a:p>
      </dgm:t>
    </dgm:pt>
    <dgm:pt modelId="{2ECC9ACA-82CB-43A1-A3B5-9D152E861155}">
      <dgm:prSet phldrT="[Text]"/>
      <dgm:spPr/>
      <dgm:t>
        <a:bodyPr/>
        <a:lstStyle/>
        <a:p>
          <a:pPr algn="l"/>
          <a:r>
            <a:rPr lang="en-US" dirty="0"/>
            <a:t>4. Investigation &amp;     Determination </a:t>
          </a:r>
        </a:p>
      </dgm:t>
    </dgm:pt>
    <dgm:pt modelId="{0028C26E-9ED9-427F-B99B-69E4802C079F}" type="parTrans" cxnId="{9E9C4F26-6074-4CD7-BBFE-8FB0E9D948EF}">
      <dgm:prSet/>
      <dgm:spPr/>
      <dgm:t>
        <a:bodyPr/>
        <a:lstStyle/>
        <a:p>
          <a:endParaRPr lang="en-US"/>
        </a:p>
      </dgm:t>
    </dgm:pt>
    <dgm:pt modelId="{EF8C8024-ACF8-449C-89BD-60C43424F6ED}" type="sibTrans" cxnId="{9E9C4F26-6074-4CD7-BBFE-8FB0E9D948EF}">
      <dgm:prSet/>
      <dgm:spPr/>
      <dgm:t>
        <a:bodyPr/>
        <a:lstStyle/>
        <a:p>
          <a:endParaRPr lang="en-US" dirty="0"/>
        </a:p>
      </dgm:t>
    </dgm:pt>
    <dgm:pt modelId="{2C5EAD9F-2514-480E-B281-FB50F04C4BE3}">
      <dgm:prSet/>
      <dgm:spPr/>
      <dgm:t>
        <a:bodyPr/>
        <a:lstStyle/>
        <a:p>
          <a:pPr algn="l"/>
          <a:r>
            <a:rPr lang="en-US" dirty="0"/>
            <a:t>5. Appeal</a:t>
          </a:r>
        </a:p>
      </dgm:t>
    </dgm:pt>
    <dgm:pt modelId="{E4BF2E75-84BD-4981-B172-9F62F3420D65}" type="parTrans" cxnId="{7E23369C-9379-49D3-9D3E-22D232232312}">
      <dgm:prSet/>
      <dgm:spPr/>
      <dgm:t>
        <a:bodyPr/>
        <a:lstStyle/>
        <a:p>
          <a:endParaRPr lang="en-US"/>
        </a:p>
      </dgm:t>
    </dgm:pt>
    <dgm:pt modelId="{E24B33E8-53D8-48D6-A7EF-6CDF32096EA4}" type="sibTrans" cxnId="{7E23369C-9379-49D3-9D3E-22D232232312}">
      <dgm:prSet/>
      <dgm:spPr/>
      <dgm:t>
        <a:bodyPr/>
        <a:lstStyle/>
        <a:p>
          <a:endParaRPr lang="en-US"/>
        </a:p>
      </dgm:t>
    </dgm:pt>
    <dgm:pt modelId="{70CCB4BF-6924-48DE-BF6E-D36C92DBCD76}">
      <dgm:prSet/>
      <dgm:spPr/>
      <dgm:t>
        <a:bodyPr/>
        <a:lstStyle/>
        <a:p>
          <a:r>
            <a:rPr lang="en-US" dirty="0"/>
            <a:t>3. Initiate Title IX Grievance Process &amp; Notice</a:t>
          </a:r>
        </a:p>
      </dgm:t>
    </dgm:pt>
    <dgm:pt modelId="{1D5E6570-9A7D-428B-BD96-AE2FB9A0EF26}" type="parTrans" cxnId="{AD504395-CC89-4BC2-B299-78663A0E4F95}">
      <dgm:prSet/>
      <dgm:spPr/>
      <dgm:t>
        <a:bodyPr/>
        <a:lstStyle/>
        <a:p>
          <a:endParaRPr lang="en-US"/>
        </a:p>
      </dgm:t>
    </dgm:pt>
    <dgm:pt modelId="{274ACE8C-3941-4529-B8BB-97CBAB1A77D0}" type="sibTrans" cxnId="{AD504395-CC89-4BC2-B299-78663A0E4F95}">
      <dgm:prSet/>
      <dgm:spPr/>
      <dgm:t>
        <a:bodyPr/>
        <a:lstStyle/>
        <a:p>
          <a:endParaRPr lang="en-US" dirty="0"/>
        </a:p>
      </dgm:t>
    </dgm:pt>
    <dgm:pt modelId="{C150D6AE-8B9D-4088-86CE-AE547959E14E}" type="pres">
      <dgm:prSet presAssocID="{824E71B0-542B-479D-90B1-8E57B56D7687}" presName="outerComposite" presStyleCnt="0">
        <dgm:presLayoutVars>
          <dgm:chMax val="5"/>
          <dgm:dir/>
          <dgm:resizeHandles val="exact"/>
        </dgm:presLayoutVars>
      </dgm:prSet>
      <dgm:spPr/>
    </dgm:pt>
    <dgm:pt modelId="{4F189444-5BF0-49EB-830E-3D4A6682B767}" type="pres">
      <dgm:prSet presAssocID="{824E71B0-542B-479D-90B1-8E57B56D7687}" presName="dummyMaxCanvas" presStyleCnt="0">
        <dgm:presLayoutVars/>
      </dgm:prSet>
      <dgm:spPr/>
    </dgm:pt>
    <dgm:pt modelId="{271CD9DE-6A73-40C9-9989-E926A582C632}" type="pres">
      <dgm:prSet presAssocID="{824E71B0-542B-479D-90B1-8E57B56D7687}" presName="FiveNodes_1" presStyleLbl="node1" presStyleIdx="0" presStyleCnt="5">
        <dgm:presLayoutVars>
          <dgm:bulletEnabled val="1"/>
        </dgm:presLayoutVars>
      </dgm:prSet>
      <dgm:spPr/>
    </dgm:pt>
    <dgm:pt modelId="{2451B3F2-8787-44F3-8CF7-2DF37744D3C7}" type="pres">
      <dgm:prSet presAssocID="{824E71B0-542B-479D-90B1-8E57B56D7687}" presName="FiveNodes_2" presStyleLbl="node1" presStyleIdx="1" presStyleCnt="5">
        <dgm:presLayoutVars>
          <dgm:bulletEnabled val="1"/>
        </dgm:presLayoutVars>
      </dgm:prSet>
      <dgm:spPr/>
    </dgm:pt>
    <dgm:pt modelId="{A007C35F-32ED-4BE5-9C50-AB0ED059099C}" type="pres">
      <dgm:prSet presAssocID="{824E71B0-542B-479D-90B1-8E57B56D7687}" presName="FiveNodes_3" presStyleLbl="node1" presStyleIdx="2" presStyleCnt="5">
        <dgm:presLayoutVars>
          <dgm:bulletEnabled val="1"/>
        </dgm:presLayoutVars>
      </dgm:prSet>
      <dgm:spPr/>
    </dgm:pt>
    <dgm:pt modelId="{07074AD8-07CC-4E55-B067-383446734605}" type="pres">
      <dgm:prSet presAssocID="{824E71B0-542B-479D-90B1-8E57B56D7687}" presName="FiveNodes_4" presStyleLbl="node1" presStyleIdx="3" presStyleCnt="5">
        <dgm:presLayoutVars>
          <dgm:bulletEnabled val="1"/>
        </dgm:presLayoutVars>
      </dgm:prSet>
      <dgm:spPr/>
    </dgm:pt>
    <dgm:pt modelId="{B7B5F2DA-0F3E-4634-954E-CF28F7C20DC9}" type="pres">
      <dgm:prSet presAssocID="{824E71B0-542B-479D-90B1-8E57B56D7687}" presName="FiveNodes_5" presStyleLbl="node1" presStyleIdx="4" presStyleCnt="5">
        <dgm:presLayoutVars>
          <dgm:bulletEnabled val="1"/>
        </dgm:presLayoutVars>
      </dgm:prSet>
      <dgm:spPr/>
    </dgm:pt>
    <dgm:pt modelId="{B5699368-3010-4C4A-B377-A0D6D8E3647F}" type="pres">
      <dgm:prSet presAssocID="{824E71B0-542B-479D-90B1-8E57B56D7687}" presName="FiveConn_1-2" presStyleLbl="fgAccFollowNode1" presStyleIdx="0" presStyleCnt="4">
        <dgm:presLayoutVars>
          <dgm:bulletEnabled val="1"/>
        </dgm:presLayoutVars>
      </dgm:prSet>
      <dgm:spPr/>
    </dgm:pt>
    <dgm:pt modelId="{248920F9-E7FD-4F5B-BF9E-C6E851C903A0}" type="pres">
      <dgm:prSet presAssocID="{824E71B0-542B-479D-90B1-8E57B56D7687}" presName="FiveConn_2-3" presStyleLbl="fgAccFollowNode1" presStyleIdx="1" presStyleCnt="4">
        <dgm:presLayoutVars>
          <dgm:bulletEnabled val="1"/>
        </dgm:presLayoutVars>
      </dgm:prSet>
      <dgm:spPr/>
    </dgm:pt>
    <dgm:pt modelId="{E8D67A80-2825-4413-BCF2-EC502DBD65AC}" type="pres">
      <dgm:prSet presAssocID="{824E71B0-542B-479D-90B1-8E57B56D7687}" presName="FiveConn_3-4" presStyleLbl="fgAccFollowNode1" presStyleIdx="2" presStyleCnt="4">
        <dgm:presLayoutVars>
          <dgm:bulletEnabled val="1"/>
        </dgm:presLayoutVars>
      </dgm:prSet>
      <dgm:spPr/>
    </dgm:pt>
    <dgm:pt modelId="{854B18E0-95F8-45EF-8792-E2D74ED891AC}" type="pres">
      <dgm:prSet presAssocID="{824E71B0-542B-479D-90B1-8E57B56D7687}" presName="FiveConn_4-5" presStyleLbl="fgAccFollowNode1" presStyleIdx="3" presStyleCnt="4">
        <dgm:presLayoutVars>
          <dgm:bulletEnabled val="1"/>
        </dgm:presLayoutVars>
      </dgm:prSet>
      <dgm:spPr/>
    </dgm:pt>
    <dgm:pt modelId="{AB0FEA32-91CD-415C-B311-5E1D051C897B}" type="pres">
      <dgm:prSet presAssocID="{824E71B0-542B-479D-90B1-8E57B56D7687}" presName="FiveNodes_1_text" presStyleLbl="node1" presStyleIdx="4" presStyleCnt="5">
        <dgm:presLayoutVars>
          <dgm:bulletEnabled val="1"/>
        </dgm:presLayoutVars>
      </dgm:prSet>
      <dgm:spPr/>
    </dgm:pt>
    <dgm:pt modelId="{C2434554-A145-45D4-BB1C-1309DC32390B}" type="pres">
      <dgm:prSet presAssocID="{824E71B0-542B-479D-90B1-8E57B56D7687}" presName="FiveNodes_2_text" presStyleLbl="node1" presStyleIdx="4" presStyleCnt="5">
        <dgm:presLayoutVars>
          <dgm:bulletEnabled val="1"/>
        </dgm:presLayoutVars>
      </dgm:prSet>
      <dgm:spPr/>
    </dgm:pt>
    <dgm:pt modelId="{2C8E2A80-3245-40B2-BEC4-20C538031EA4}" type="pres">
      <dgm:prSet presAssocID="{824E71B0-542B-479D-90B1-8E57B56D7687}" presName="FiveNodes_3_text" presStyleLbl="node1" presStyleIdx="4" presStyleCnt="5">
        <dgm:presLayoutVars>
          <dgm:bulletEnabled val="1"/>
        </dgm:presLayoutVars>
      </dgm:prSet>
      <dgm:spPr/>
    </dgm:pt>
    <dgm:pt modelId="{0969DA62-9DE3-44AC-9509-7A1C46E461A3}" type="pres">
      <dgm:prSet presAssocID="{824E71B0-542B-479D-90B1-8E57B56D7687}" presName="FiveNodes_4_text" presStyleLbl="node1" presStyleIdx="4" presStyleCnt="5">
        <dgm:presLayoutVars>
          <dgm:bulletEnabled val="1"/>
        </dgm:presLayoutVars>
      </dgm:prSet>
      <dgm:spPr/>
    </dgm:pt>
    <dgm:pt modelId="{943EE813-79C5-41FA-AB99-5FE0483F98F6}" type="pres">
      <dgm:prSet presAssocID="{824E71B0-542B-479D-90B1-8E57B56D7687}" presName="FiveNodes_5_text" presStyleLbl="node1" presStyleIdx="4" presStyleCnt="5">
        <dgm:presLayoutVars>
          <dgm:bulletEnabled val="1"/>
        </dgm:presLayoutVars>
      </dgm:prSet>
      <dgm:spPr/>
    </dgm:pt>
  </dgm:ptLst>
  <dgm:cxnLst>
    <dgm:cxn modelId="{B6E60911-51B8-4A03-8CDB-0F42439ED3DB}" type="presOf" srcId="{824E71B0-542B-479D-90B1-8E57B56D7687}" destId="{C150D6AE-8B9D-4088-86CE-AE547959E14E}" srcOrd="0" destOrd="0" presId="urn:microsoft.com/office/officeart/2005/8/layout/vProcess5"/>
    <dgm:cxn modelId="{E6A0C41D-40D0-4FC4-994B-98B904A1CD74}" type="presOf" srcId="{2C5EAD9F-2514-480E-B281-FB50F04C4BE3}" destId="{B7B5F2DA-0F3E-4634-954E-CF28F7C20DC9}" srcOrd="0" destOrd="0" presId="urn:microsoft.com/office/officeart/2005/8/layout/vProcess5"/>
    <dgm:cxn modelId="{9E9C4F26-6074-4CD7-BBFE-8FB0E9D948EF}" srcId="{824E71B0-542B-479D-90B1-8E57B56D7687}" destId="{2ECC9ACA-82CB-43A1-A3B5-9D152E861155}" srcOrd="3" destOrd="0" parTransId="{0028C26E-9ED9-427F-B99B-69E4802C079F}" sibTransId="{EF8C8024-ACF8-449C-89BD-60C43424F6ED}"/>
    <dgm:cxn modelId="{7144853F-C2F2-44E7-925D-4BAA6D696623}" type="presOf" srcId="{70CCB4BF-6924-48DE-BF6E-D36C92DBCD76}" destId="{2C8E2A80-3245-40B2-BEC4-20C538031EA4}" srcOrd="1" destOrd="0" presId="urn:microsoft.com/office/officeart/2005/8/layout/vProcess5"/>
    <dgm:cxn modelId="{43431A6C-B39E-4B0D-800E-5B3CB084E062}" type="presOf" srcId="{2C5EAD9F-2514-480E-B281-FB50F04C4BE3}" destId="{943EE813-79C5-41FA-AB99-5FE0483F98F6}" srcOrd="1" destOrd="0" presId="urn:microsoft.com/office/officeart/2005/8/layout/vProcess5"/>
    <dgm:cxn modelId="{943F7F74-93EA-49FD-8642-76E3B2BBD614}" type="presOf" srcId="{FB6B1A97-A1C7-4408-80CB-94032E53FE23}" destId="{AB0FEA32-91CD-415C-B311-5E1D051C897B}" srcOrd="1" destOrd="0" presId="urn:microsoft.com/office/officeart/2005/8/layout/vProcess5"/>
    <dgm:cxn modelId="{BD196D82-C9B9-4E3A-91A9-1818F4D292DF}" type="presOf" srcId="{F1213CAC-006E-49CE-A605-90A6FEEFA245}" destId="{248920F9-E7FD-4F5B-BF9E-C6E851C903A0}" srcOrd="0" destOrd="0" presId="urn:microsoft.com/office/officeart/2005/8/layout/vProcess5"/>
    <dgm:cxn modelId="{AD504395-CC89-4BC2-B299-78663A0E4F95}" srcId="{824E71B0-542B-479D-90B1-8E57B56D7687}" destId="{70CCB4BF-6924-48DE-BF6E-D36C92DBCD76}" srcOrd="2" destOrd="0" parTransId="{1D5E6570-9A7D-428B-BD96-AE2FB9A0EF26}" sibTransId="{274ACE8C-3941-4529-B8BB-97CBAB1A77D0}"/>
    <dgm:cxn modelId="{7E23369C-9379-49D3-9D3E-22D232232312}" srcId="{824E71B0-542B-479D-90B1-8E57B56D7687}" destId="{2C5EAD9F-2514-480E-B281-FB50F04C4BE3}" srcOrd="4" destOrd="0" parTransId="{E4BF2E75-84BD-4981-B172-9F62F3420D65}" sibTransId="{E24B33E8-53D8-48D6-A7EF-6CDF32096EA4}"/>
    <dgm:cxn modelId="{D45B409F-0E56-494B-B0C8-E1B42A3AC03E}" type="presOf" srcId="{FB6B1A97-A1C7-4408-80CB-94032E53FE23}" destId="{271CD9DE-6A73-40C9-9989-E926A582C632}" srcOrd="0" destOrd="0" presId="urn:microsoft.com/office/officeart/2005/8/layout/vProcess5"/>
    <dgm:cxn modelId="{FED947A1-CE65-4729-A4E0-75ABDF228F76}" srcId="{824E71B0-542B-479D-90B1-8E57B56D7687}" destId="{FB6B1A97-A1C7-4408-80CB-94032E53FE23}" srcOrd="0" destOrd="0" parTransId="{01BA3424-2BAB-41E1-9390-10895CBF1E76}" sibTransId="{DB111E05-651E-4B65-9496-B6FB9356CB25}"/>
    <dgm:cxn modelId="{C42E57A3-D9D7-406F-8CDF-57480AB26F41}" srcId="{824E71B0-542B-479D-90B1-8E57B56D7687}" destId="{8619FEC8-054A-4A60-AC9B-F5D3FCC56A6A}" srcOrd="1" destOrd="0" parTransId="{1546109F-B8EC-446B-ADBE-1B44293019D1}" sibTransId="{F1213CAC-006E-49CE-A605-90A6FEEFA245}"/>
    <dgm:cxn modelId="{B80A33AA-BBD6-43A3-A1A8-E7AD321FED07}" type="presOf" srcId="{8619FEC8-054A-4A60-AC9B-F5D3FCC56A6A}" destId="{2451B3F2-8787-44F3-8CF7-2DF37744D3C7}" srcOrd="0" destOrd="0" presId="urn:microsoft.com/office/officeart/2005/8/layout/vProcess5"/>
    <dgm:cxn modelId="{B7CD01AC-5793-4413-9300-D72117E1D0A0}" type="presOf" srcId="{EF8C8024-ACF8-449C-89BD-60C43424F6ED}" destId="{854B18E0-95F8-45EF-8792-E2D74ED891AC}" srcOrd="0" destOrd="0" presId="urn:microsoft.com/office/officeart/2005/8/layout/vProcess5"/>
    <dgm:cxn modelId="{EA1E57B6-B144-49AC-B3BC-443ED10C4ED5}" type="presOf" srcId="{70CCB4BF-6924-48DE-BF6E-D36C92DBCD76}" destId="{A007C35F-32ED-4BE5-9C50-AB0ED059099C}" srcOrd="0" destOrd="0" presId="urn:microsoft.com/office/officeart/2005/8/layout/vProcess5"/>
    <dgm:cxn modelId="{EF9176C7-8C4A-422D-ADDF-64B314C672B4}" type="presOf" srcId="{DB111E05-651E-4B65-9496-B6FB9356CB25}" destId="{B5699368-3010-4C4A-B377-A0D6D8E3647F}" srcOrd="0" destOrd="0" presId="urn:microsoft.com/office/officeart/2005/8/layout/vProcess5"/>
    <dgm:cxn modelId="{3369F7D4-A787-4B2A-B636-05A59BF901FD}" type="presOf" srcId="{2ECC9ACA-82CB-43A1-A3B5-9D152E861155}" destId="{0969DA62-9DE3-44AC-9509-7A1C46E461A3}" srcOrd="1" destOrd="0" presId="urn:microsoft.com/office/officeart/2005/8/layout/vProcess5"/>
    <dgm:cxn modelId="{B309CFEF-97F4-4B84-96E7-8D9FC5FA4D73}" type="presOf" srcId="{2ECC9ACA-82CB-43A1-A3B5-9D152E861155}" destId="{07074AD8-07CC-4E55-B067-383446734605}" srcOrd="0" destOrd="0" presId="urn:microsoft.com/office/officeart/2005/8/layout/vProcess5"/>
    <dgm:cxn modelId="{BB7E2DF1-4096-474A-8400-98BD68418199}" type="presOf" srcId="{8619FEC8-054A-4A60-AC9B-F5D3FCC56A6A}" destId="{C2434554-A145-45D4-BB1C-1309DC32390B}" srcOrd="1" destOrd="0" presId="urn:microsoft.com/office/officeart/2005/8/layout/vProcess5"/>
    <dgm:cxn modelId="{3CCD94FE-3F27-4BA7-8B5A-64D1C57C89B2}" type="presOf" srcId="{274ACE8C-3941-4529-B8BB-97CBAB1A77D0}" destId="{E8D67A80-2825-4413-BCF2-EC502DBD65AC}" srcOrd="0" destOrd="0" presId="urn:microsoft.com/office/officeart/2005/8/layout/vProcess5"/>
    <dgm:cxn modelId="{A3DA599E-6CFC-48C9-8452-7EF7E78764C0}" type="presParOf" srcId="{C150D6AE-8B9D-4088-86CE-AE547959E14E}" destId="{4F189444-5BF0-49EB-830E-3D4A6682B767}" srcOrd="0" destOrd="0" presId="urn:microsoft.com/office/officeart/2005/8/layout/vProcess5"/>
    <dgm:cxn modelId="{85A77CF1-C371-4097-8ACF-C86E3F27B87E}" type="presParOf" srcId="{C150D6AE-8B9D-4088-86CE-AE547959E14E}" destId="{271CD9DE-6A73-40C9-9989-E926A582C632}" srcOrd="1" destOrd="0" presId="urn:microsoft.com/office/officeart/2005/8/layout/vProcess5"/>
    <dgm:cxn modelId="{D81C4801-1374-4C91-B5AA-21B4991E53CF}" type="presParOf" srcId="{C150D6AE-8B9D-4088-86CE-AE547959E14E}" destId="{2451B3F2-8787-44F3-8CF7-2DF37744D3C7}" srcOrd="2" destOrd="0" presId="urn:microsoft.com/office/officeart/2005/8/layout/vProcess5"/>
    <dgm:cxn modelId="{6FA02FCE-2BA4-4303-80B3-E8A7A0F18B7A}" type="presParOf" srcId="{C150D6AE-8B9D-4088-86CE-AE547959E14E}" destId="{A007C35F-32ED-4BE5-9C50-AB0ED059099C}" srcOrd="3" destOrd="0" presId="urn:microsoft.com/office/officeart/2005/8/layout/vProcess5"/>
    <dgm:cxn modelId="{39BC0B13-0A77-4CC1-8F14-A976024137A8}" type="presParOf" srcId="{C150D6AE-8B9D-4088-86CE-AE547959E14E}" destId="{07074AD8-07CC-4E55-B067-383446734605}" srcOrd="4" destOrd="0" presId="urn:microsoft.com/office/officeart/2005/8/layout/vProcess5"/>
    <dgm:cxn modelId="{FC4376D0-51BF-4757-A931-543373404EFA}" type="presParOf" srcId="{C150D6AE-8B9D-4088-86CE-AE547959E14E}" destId="{B7B5F2DA-0F3E-4634-954E-CF28F7C20DC9}" srcOrd="5" destOrd="0" presId="urn:microsoft.com/office/officeart/2005/8/layout/vProcess5"/>
    <dgm:cxn modelId="{749097E2-EC6C-45EC-A186-A72E77A5C555}" type="presParOf" srcId="{C150D6AE-8B9D-4088-86CE-AE547959E14E}" destId="{B5699368-3010-4C4A-B377-A0D6D8E3647F}" srcOrd="6" destOrd="0" presId="urn:microsoft.com/office/officeart/2005/8/layout/vProcess5"/>
    <dgm:cxn modelId="{B2134FC8-3021-46D6-9587-E40B6048E00B}" type="presParOf" srcId="{C150D6AE-8B9D-4088-86CE-AE547959E14E}" destId="{248920F9-E7FD-4F5B-BF9E-C6E851C903A0}" srcOrd="7" destOrd="0" presId="urn:microsoft.com/office/officeart/2005/8/layout/vProcess5"/>
    <dgm:cxn modelId="{36346944-0A6A-46D7-B21E-14AC62177281}" type="presParOf" srcId="{C150D6AE-8B9D-4088-86CE-AE547959E14E}" destId="{E8D67A80-2825-4413-BCF2-EC502DBD65AC}" srcOrd="8" destOrd="0" presId="urn:microsoft.com/office/officeart/2005/8/layout/vProcess5"/>
    <dgm:cxn modelId="{84532BE8-B290-4F68-9ADC-A325C49CB647}" type="presParOf" srcId="{C150D6AE-8B9D-4088-86CE-AE547959E14E}" destId="{854B18E0-95F8-45EF-8792-E2D74ED891AC}" srcOrd="9" destOrd="0" presId="urn:microsoft.com/office/officeart/2005/8/layout/vProcess5"/>
    <dgm:cxn modelId="{94BB0C05-FE5C-4125-9CF9-29DB90DC6762}" type="presParOf" srcId="{C150D6AE-8B9D-4088-86CE-AE547959E14E}" destId="{AB0FEA32-91CD-415C-B311-5E1D051C897B}" srcOrd="10" destOrd="0" presId="urn:microsoft.com/office/officeart/2005/8/layout/vProcess5"/>
    <dgm:cxn modelId="{DB27593E-2099-43F0-8F8E-179AADEAD373}" type="presParOf" srcId="{C150D6AE-8B9D-4088-86CE-AE547959E14E}" destId="{C2434554-A145-45D4-BB1C-1309DC32390B}" srcOrd="11" destOrd="0" presId="urn:microsoft.com/office/officeart/2005/8/layout/vProcess5"/>
    <dgm:cxn modelId="{40FF2140-6510-47D0-97E3-03C2C665FB63}" type="presParOf" srcId="{C150D6AE-8B9D-4088-86CE-AE547959E14E}" destId="{2C8E2A80-3245-40B2-BEC4-20C538031EA4}" srcOrd="12" destOrd="0" presId="urn:microsoft.com/office/officeart/2005/8/layout/vProcess5"/>
    <dgm:cxn modelId="{9757D6A7-2E0D-4B81-82B9-CD45C21AEDE6}" type="presParOf" srcId="{C150D6AE-8B9D-4088-86CE-AE547959E14E}" destId="{0969DA62-9DE3-44AC-9509-7A1C46E461A3}" srcOrd="13" destOrd="0" presId="urn:microsoft.com/office/officeart/2005/8/layout/vProcess5"/>
    <dgm:cxn modelId="{0A3D7DBF-65FE-47A9-9B87-C6AB18E17A8A}" type="presParOf" srcId="{C150D6AE-8B9D-4088-86CE-AE547959E14E}" destId="{943EE813-79C5-41FA-AB99-5FE0483F98F6}" srcOrd="14"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824E71B0-542B-479D-90B1-8E57B56D7687}"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FB6B1A97-A1C7-4408-80CB-94032E53FE23}">
      <dgm:prSet phldrT="[Text]"/>
      <dgm:spPr/>
      <dgm:t>
        <a:bodyPr/>
        <a:lstStyle/>
        <a:p>
          <a:pPr algn="l"/>
          <a:r>
            <a:rPr lang="en-US" dirty="0"/>
            <a:t>1. Report/Information &amp; Meeting with Complainant </a:t>
          </a:r>
        </a:p>
      </dgm:t>
    </dgm:pt>
    <dgm:pt modelId="{01BA3424-2BAB-41E1-9390-10895CBF1E76}" type="parTrans" cxnId="{FED947A1-CE65-4729-A4E0-75ABDF228F76}">
      <dgm:prSet/>
      <dgm:spPr/>
      <dgm:t>
        <a:bodyPr/>
        <a:lstStyle/>
        <a:p>
          <a:endParaRPr lang="en-US"/>
        </a:p>
      </dgm:t>
    </dgm:pt>
    <dgm:pt modelId="{DB111E05-651E-4B65-9496-B6FB9356CB25}" type="sibTrans" cxnId="{FED947A1-CE65-4729-A4E0-75ABDF228F76}">
      <dgm:prSet/>
      <dgm:spPr/>
      <dgm:t>
        <a:bodyPr/>
        <a:lstStyle/>
        <a:p>
          <a:endParaRPr lang="en-US" dirty="0"/>
        </a:p>
      </dgm:t>
    </dgm:pt>
    <dgm:pt modelId="{8619FEC8-054A-4A60-AC9B-F5D3FCC56A6A}">
      <dgm:prSet phldrT="[Text]"/>
      <dgm:spPr/>
      <dgm:t>
        <a:bodyPr/>
        <a:lstStyle/>
        <a:p>
          <a:pPr algn="l"/>
          <a:r>
            <a:rPr lang="en-US" dirty="0"/>
            <a:t>2. Complaint &amp; Evaluation</a:t>
          </a:r>
        </a:p>
      </dgm:t>
    </dgm:pt>
    <dgm:pt modelId="{1546109F-B8EC-446B-ADBE-1B44293019D1}" type="parTrans" cxnId="{C42E57A3-D9D7-406F-8CDF-57480AB26F41}">
      <dgm:prSet/>
      <dgm:spPr/>
      <dgm:t>
        <a:bodyPr/>
        <a:lstStyle/>
        <a:p>
          <a:endParaRPr lang="en-US"/>
        </a:p>
      </dgm:t>
    </dgm:pt>
    <dgm:pt modelId="{F1213CAC-006E-49CE-A605-90A6FEEFA245}" type="sibTrans" cxnId="{C42E57A3-D9D7-406F-8CDF-57480AB26F41}">
      <dgm:prSet/>
      <dgm:spPr/>
      <dgm:t>
        <a:bodyPr/>
        <a:lstStyle/>
        <a:p>
          <a:endParaRPr lang="en-US" dirty="0"/>
        </a:p>
      </dgm:t>
    </dgm:pt>
    <dgm:pt modelId="{2ECC9ACA-82CB-43A1-A3B5-9D152E861155}">
      <dgm:prSet phldrT="[Text]"/>
      <dgm:spPr/>
      <dgm:t>
        <a:bodyPr/>
        <a:lstStyle/>
        <a:p>
          <a:pPr algn="l"/>
          <a:r>
            <a:rPr lang="en-US" dirty="0"/>
            <a:t>4. Investigation &amp;     Determination </a:t>
          </a:r>
        </a:p>
      </dgm:t>
    </dgm:pt>
    <dgm:pt modelId="{0028C26E-9ED9-427F-B99B-69E4802C079F}" type="parTrans" cxnId="{9E9C4F26-6074-4CD7-BBFE-8FB0E9D948EF}">
      <dgm:prSet/>
      <dgm:spPr/>
      <dgm:t>
        <a:bodyPr/>
        <a:lstStyle/>
        <a:p>
          <a:endParaRPr lang="en-US"/>
        </a:p>
      </dgm:t>
    </dgm:pt>
    <dgm:pt modelId="{EF8C8024-ACF8-449C-89BD-60C43424F6ED}" type="sibTrans" cxnId="{9E9C4F26-6074-4CD7-BBFE-8FB0E9D948EF}">
      <dgm:prSet/>
      <dgm:spPr/>
      <dgm:t>
        <a:bodyPr/>
        <a:lstStyle/>
        <a:p>
          <a:endParaRPr lang="en-US" dirty="0"/>
        </a:p>
      </dgm:t>
    </dgm:pt>
    <dgm:pt modelId="{2C5EAD9F-2514-480E-B281-FB50F04C4BE3}">
      <dgm:prSet/>
      <dgm:spPr/>
      <dgm:t>
        <a:bodyPr/>
        <a:lstStyle/>
        <a:p>
          <a:pPr algn="l"/>
          <a:r>
            <a:rPr lang="en-US" dirty="0"/>
            <a:t>5. Appeal</a:t>
          </a:r>
        </a:p>
      </dgm:t>
    </dgm:pt>
    <dgm:pt modelId="{E4BF2E75-84BD-4981-B172-9F62F3420D65}" type="parTrans" cxnId="{7E23369C-9379-49D3-9D3E-22D232232312}">
      <dgm:prSet/>
      <dgm:spPr/>
      <dgm:t>
        <a:bodyPr/>
        <a:lstStyle/>
        <a:p>
          <a:endParaRPr lang="en-US"/>
        </a:p>
      </dgm:t>
    </dgm:pt>
    <dgm:pt modelId="{E24B33E8-53D8-48D6-A7EF-6CDF32096EA4}" type="sibTrans" cxnId="{7E23369C-9379-49D3-9D3E-22D232232312}">
      <dgm:prSet/>
      <dgm:spPr/>
      <dgm:t>
        <a:bodyPr/>
        <a:lstStyle/>
        <a:p>
          <a:endParaRPr lang="en-US"/>
        </a:p>
      </dgm:t>
    </dgm:pt>
    <dgm:pt modelId="{70CCB4BF-6924-48DE-BF6E-D36C92DBCD76}">
      <dgm:prSet/>
      <dgm:spPr/>
      <dgm:t>
        <a:bodyPr/>
        <a:lstStyle/>
        <a:p>
          <a:r>
            <a:rPr lang="en-US" dirty="0"/>
            <a:t>3. Initiate Title IX Grievance Process &amp; Notice</a:t>
          </a:r>
        </a:p>
      </dgm:t>
    </dgm:pt>
    <dgm:pt modelId="{1D5E6570-9A7D-428B-BD96-AE2FB9A0EF26}" type="parTrans" cxnId="{AD504395-CC89-4BC2-B299-78663A0E4F95}">
      <dgm:prSet/>
      <dgm:spPr/>
      <dgm:t>
        <a:bodyPr/>
        <a:lstStyle/>
        <a:p>
          <a:endParaRPr lang="en-US"/>
        </a:p>
      </dgm:t>
    </dgm:pt>
    <dgm:pt modelId="{274ACE8C-3941-4529-B8BB-97CBAB1A77D0}" type="sibTrans" cxnId="{AD504395-CC89-4BC2-B299-78663A0E4F95}">
      <dgm:prSet/>
      <dgm:spPr/>
      <dgm:t>
        <a:bodyPr/>
        <a:lstStyle/>
        <a:p>
          <a:endParaRPr lang="en-US" dirty="0"/>
        </a:p>
      </dgm:t>
    </dgm:pt>
    <dgm:pt modelId="{C150D6AE-8B9D-4088-86CE-AE547959E14E}" type="pres">
      <dgm:prSet presAssocID="{824E71B0-542B-479D-90B1-8E57B56D7687}" presName="outerComposite" presStyleCnt="0">
        <dgm:presLayoutVars>
          <dgm:chMax val="5"/>
          <dgm:dir/>
          <dgm:resizeHandles val="exact"/>
        </dgm:presLayoutVars>
      </dgm:prSet>
      <dgm:spPr/>
    </dgm:pt>
    <dgm:pt modelId="{4F189444-5BF0-49EB-830E-3D4A6682B767}" type="pres">
      <dgm:prSet presAssocID="{824E71B0-542B-479D-90B1-8E57B56D7687}" presName="dummyMaxCanvas" presStyleCnt="0">
        <dgm:presLayoutVars/>
      </dgm:prSet>
      <dgm:spPr/>
    </dgm:pt>
    <dgm:pt modelId="{271CD9DE-6A73-40C9-9989-E926A582C632}" type="pres">
      <dgm:prSet presAssocID="{824E71B0-542B-479D-90B1-8E57B56D7687}" presName="FiveNodes_1" presStyleLbl="node1" presStyleIdx="0" presStyleCnt="5">
        <dgm:presLayoutVars>
          <dgm:bulletEnabled val="1"/>
        </dgm:presLayoutVars>
      </dgm:prSet>
      <dgm:spPr/>
    </dgm:pt>
    <dgm:pt modelId="{2451B3F2-8787-44F3-8CF7-2DF37744D3C7}" type="pres">
      <dgm:prSet presAssocID="{824E71B0-542B-479D-90B1-8E57B56D7687}" presName="FiveNodes_2" presStyleLbl="node1" presStyleIdx="1" presStyleCnt="5">
        <dgm:presLayoutVars>
          <dgm:bulletEnabled val="1"/>
        </dgm:presLayoutVars>
      </dgm:prSet>
      <dgm:spPr/>
    </dgm:pt>
    <dgm:pt modelId="{A007C35F-32ED-4BE5-9C50-AB0ED059099C}" type="pres">
      <dgm:prSet presAssocID="{824E71B0-542B-479D-90B1-8E57B56D7687}" presName="FiveNodes_3" presStyleLbl="node1" presStyleIdx="2" presStyleCnt="5">
        <dgm:presLayoutVars>
          <dgm:bulletEnabled val="1"/>
        </dgm:presLayoutVars>
      </dgm:prSet>
      <dgm:spPr/>
    </dgm:pt>
    <dgm:pt modelId="{07074AD8-07CC-4E55-B067-383446734605}" type="pres">
      <dgm:prSet presAssocID="{824E71B0-542B-479D-90B1-8E57B56D7687}" presName="FiveNodes_4" presStyleLbl="node1" presStyleIdx="3" presStyleCnt="5">
        <dgm:presLayoutVars>
          <dgm:bulletEnabled val="1"/>
        </dgm:presLayoutVars>
      </dgm:prSet>
      <dgm:spPr/>
    </dgm:pt>
    <dgm:pt modelId="{B7B5F2DA-0F3E-4634-954E-CF28F7C20DC9}" type="pres">
      <dgm:prSet presAssocID="{824E71B0-542B-479D-90B1-8E57B56D7687}" presName="FiveNodes_5" presStyleLbl="node1" presStyleIdx="4" presStyleCnt="5">
        <dgm:presLayoutVars>
          <dgm:bulletEnabled val="1"/>
        </dgm:presLayoutVars>
      </dgm:prSet>
      <dgm:spPr/>
    </dgm:pt>
    <dgm:pt modelId="{B5699368-3010-4C4A-B377-A0D6D8E3647F}" type="pres">
      <dgm:prSet presAssocID="{824E71B0-542B-479D-90B1-8E57B56D7687}" presName="FiveConn_1-2" presStyleLbl="fgAccFollowNode1" presStyleIdx="0" presStyleCnt="4">
        <dgm:presLayoutVars>
          <dgm:bulletEnabled val="1"/>
        </dgm:presLayoutVars>
      </dgm:prSet>
      <dgm:spPr/>
    </dgm:pt>
    <dgm:pt modelId="{248920F9-E7FD-4F5B-BF9E-C6E851C903A0}" type="pres">
      <dgm:prSet presAssocID="{824E71B0-542B-479D-90B1-8E57B56D7687}" presName="FiveConn_2-3" presStyleLbl="fgAccFollowNode1" presStyleIdx="1" presStyleCnt="4">
        <dgm:presLayoutVars>
          <dgm:bulletEnabled val="1"/>
        </dgm:presLayoutVars>
      </dgm:prSet>
      <dgm:spPr/>
    </dgm:pt>
    <dgm:pt modelId="{E8D67A80-2825-4413-BCF2-EC502DBD65AC}" type="pres">
      <dgm:prSet presAssocID="{824E71B0-542B-479D-90B1-8E57B56D7687}" presName="FiveConn_3-4" presStyleLbl="fgAccFollowNode1" presStyleIdx="2" presStyleCnt="4">
        <dgm:presLayoutVars>
          <dgm:bulletEnabled val="1"/>
        </dgm:presLayoutVars>
      </dgm:prSet>
      <dgm:spPr/>
    </dgm:pt>
    <dgm:pt modelId="{854B18E0-95F8-45EF-8792-E2D74ED891AC}" type="pres">
      <dgm:prSet presAssocID="{824E71B0-542B-479D-90B1-8E57B56D7687}" presName="FiveConn_4-5" presStyleLbl="fgAccFollowNode1" presStyleIdx="3" presStyleCnt="4">
        <dgm:presLayoutVars>
          <dgm:bulletEnabled val="1"/>
        </dgm:presLayoutVars>
      </dgm:prSet>
      <dgm:spPr/>
    </dgm:pt>
    <dgm:pt modelId="{AB0FEA32-91CD-415C-B311-5E1D051C897B}" type="pres">
      <dgm:prSet presAssocID="{824E71B0-542B-479D-90B1-8E57B56D7687}" presName="FiveNodes_1_text" presStyleLbl="node1" presStyleIdx="4" presStyleCnt="5">
        <dgm:presLayoutVars>
          <dgm:bulletEnabled val="1"/>
        </dgm:presLayoutVars>
      </dgm:prSet>
      <dgm:spPr/>
    </dgm:pt>
    <dgm:pt modelId="{C2434554-A145-45D4-BB1C-1309DC32390B}" type="pres">
      <dgm:prSet presAssocID="{824E71B0-542B-479D-90B1-8E57B56D7687}" presName="FiveNodes_2_text" presStyleLbl="node1" presStyleIdx="4" presStyleCnt="5">
        <dgm:presLayoutVars>
          <dgm:bulletEnabled val="1"/>
        </dgm:presLayoutVars>
      </dgm:prSet>
      <dgm:spPr/>
    </dgm:pt>
    <dgm:pt modelId="{2C8E2A80-3245-40B2-BEC4-20C538031EA4}" type="pres">
      <dgm:prSet presAssocID="{824E71B0-542B-479D-90B1-8E57B56D7687}" presName="FiveNodes_3_text" presStyleLbl="node1" presStyleIdx="4" presStyleCnt="5">
        <dgm:presLayoutVars>
          <dgm:bulletEnabled val="1"/>
        </dgm:presLayoutVars>
      </dgm:prSet>
      <dgm:spPr/>
    </dgm:pt>
    <dgm:pt modelId="{0969DA62-9DE3-44AC-9509-7A1C46E461A3}" type="pres">
      <dgm:prSet presAssocID="{824E71B0-542B-479D-90B1-8E57B56D7687}" presName="FiveNodes_4_text" presStyleLbl="node1" presStyleIdx="4" presStyleCnt="5">
        <dgm:presLayoutVars>
          <dgm:bulletEnabled val="1"/>
        </dgm:presLayoutVars>
      </dgm:prSet>
      <dgm:spPr/>
    </dgm:pt>
    <dgm:pt modelId="{943EE813-79C5-41FA-AB99-5FE0483F98F6}" type="pres">
      <dgm:prSet presAssocID="{824E71B0-542B-479D-90B1-8E57B56D7687}" presName="FiveNodes_5_text" presStyleLbl="node1" presStyleIdx="4" presStyleCnt="5">
        <dgm:presLayoutVars>
          <dgm:bulletEnabled val="1"/>
        </dgm:presLayoutVars>
      </dgm:prSet>
      <dgm:spPr/>
    </dgm:pt>
  </dgm:ptLst>
  <dgm:cxnLst>
    <dgm:cxn modelId="{B6E60911-51B8-4A03-8CDB-0F42439ED3DB}" type="presOf" srcId="{824E71B0-542B-479D-90B1-8E57B56D7687}" destId="{C150D6AE-8B9D-4088-86CE-AE547959E14E}" srcOrd="0" destOrd="0" presId="urn:microsoft.com/office/officeart/2005/8/layout/vProcess5"/>
    <dgm:cxn modelId="{E6A0C41D-40D0-4FC4-994B-98B904A1CD74}" type="presOf" srcId="{2C5EAD9F-2514-480E-B281-FB50F04C4BE3}" destId="{B7B5F2DA-0F3E-4634-954E-CF28F7C20DC9}" srcOrd="0" destOrd="0" presId="urn:microsoft.com/office/officeart/2005/8/layout/vProcess5"/>
    <dgm:cxn modelId="{9E9C4F26-6074-4CD7-BBFE-8FB0E9D948EF}" srcId="{824E71B0-542B-479D-90B1-8E57B56D7687}" destId="{2ECC9ACA-82CB-43A1-A3B5-9D152E861155}" srcOrd="3" destOrd="0" parTransId="{0028C26E-9ED9-427F-B99B-69E4802C079F}" sibTransId="{EF8C8024-ACF8-449C-89BD-60C43424F6ED}"/>
    <dgm:cxn modelId="{7144853F-C2F2-44E7-925D-4BAA6D696623}" type="presOf" srcId="{70CCB4BF-6924-48DE-BF6E-D36C92DBCD76}" destId="{2C8E2A80-3245-40B2-BEC4-20C538031EA4}" srcOrd="1" destOrd="0" presId="urn:microsoft.com/office/officeart/2005/8/layout/vProcess5"/>
    <dgm:cxn modelId="{43431A6C-B39E-4B0D-800E-5B3CB084E062}" type="presOf" srcId="{2C5EAD9F-2514-480E-B281-FB50F04C4BE3}" destId="{943EE813-79C5-41FA-AB99-5FE0483F98F6}" srcOrd="1" destOrd="0" presId="urn:microsoft.com/office/officeart/2005/8/layout/vProcess5"/>
    <dgm:cxn modelId="{943F7F74-93EA-49FD-8642-76E3B2BBD614}" type="presOf" srcId="{FB6B1A97-A1C7-4408-80CB-94032E53FE23}" destId="{AB0FEA32-91CD-415C-B311-5E1D051C897B}" srcOrd="1" destOrd="0" presId="urn:microsoft.com/office/officeart/2005/8/layout/vProcess5"/>
    <dgm:cxn modelId="{BD196D82-C9B9-4E3A-91A9-1818F4D292DF}" type="presOf" srcId="{F1213CAC-006E-49CE-A605-90A6FEEFA245}" destId="{248920F9-E7FD-4F5B-BF9E-C6E851C903A0}" srcOrd="0" destOrd="0" presId="urn:microsoft.com/office/officeart/2005/8/layout/vProcess5"/>
    <dgm:cxn modelId="{AD504395-CC89-4BC2-B299-78663A0E4F95}" srcId="{824E71B0-542B-479D-90B1-8E57B56D7687}" destId="{70CCB4BF-6924-48DE-BF6E-D36C92DBCD76}" srcOrd="2" destOrd="0" parTransId="{1D5E6570-9A7D-428B-BD96-AE2FB9A0EF26}" sibTransId="{274ACE8C-3941-4529-B8BB-97CBAB1A77D0}"/>
    <dgm:cxn modelId="{7E23369C-9379-49D3-9D3E-22D232232312}" srcId="{824E71B0-542B-479D-90B1-8E57B56D7687}" destId="{2C5EAD9F-2514-480E-B281-FB50F04C4BE3}" srcOrd="4" destOrd="0" parTransId="{E4BF2E75-84BD-4981-B172-9F62F3420D65}" sibTransId="{E24B33E8-53D8-48D6-A7EF-6CDF32096EA4}"/>
    <dgm:cxn modelId="{D45B409F-0E56-494B-B0C8-E1B42A3AC03E}" type="presOf" srcId="{FB6B1A97-A1C7-4408-80CB-94032E53FE23}" destId="{271CD9DE-6A73-40C9-9989-E926A582C632}" srcOrd="0" destOrd="0" presId="urn:microsoft.com/office/officeart/2005/8/layout/vProcess5"/>
    <dgm:cxn modelId="{FED947A1-CE65-4729-A4E0-75ABDF228F76}" srcId="{824E71B0-542B-479D-90B1-8E57B56D7687}" destId="{FB6B1A97-A1C7-4408-80CB-94032E53FE23}" srcOrd="0" destOrd="0" parTransId="{01BA3424-2BAB-41E1-9390-10895CBF1E76}" sibTransId="{DB111E05-651E-4B65-9496-B6FB9356CB25}"/>
    <dgm:cxn modelId="{C42E57A3-D9D7-406F-8CDF-57480AB26F41}" srcId="{824E71B0-542B-479D-90B1-8E57B56D7687}" destId="{8619FEC8-054A-4A60-AC9B-F5D3FCC56A6A}" srcOrd="1" destOrd="0" parTransId="{1546109F-B8EC-446B-ADBE-1B44293019D1}" sibTransId="{F1213CAC-006E-49CE-A605-90A6FEEFA245}"/>
    <dgm:cxn modelId="{B80A33AA-BBD6-43A3-A1A8-E7AD321FED07}" type="presOf" srcId="{8619FEC8-054A-4A60-AC9B-F5D3FCC56A6A}" destId="{2451B3F2-8787-44F3-8CF7-2DF37744D3C7}" srcOrd="0" destOrd="0" presId="urn:microsoft.com/office/officeart/2005/8/layout/vProcess5"/>
    <dgm:cxn modelId="{B7CD01AC-5793-4413-9300-D72117E1D0A0}" type="presOf" srcId="{EF8C8024-ACF8-449C-89BD-60C43424F6ED}" destId="{854B18E0-95F8-45EF-8792-E2D74ED891AC}" srcOrd="0" destOrd="0" presId="urn:microsoft.com/office/officeart/2005/8/layout/vProcess5"/>
    <dgm:cxn modelId="{EA1E57B6-B144-49AC-B3BC-443ED10C4ED5}" type="presOf" srcId="{70CCB4BF-6924-48DE-BF6E-D36C92DBCD76}" destId="{A007C35F-32ED-4BE5-9C50-AB0ED059099C}" srcOrd="0" destOrd="0" presId="urn:microsoft.com/office/officeart/2005/8/layout/vProcess5"/>
    <dgm:cxn modelId="{EF9176C7-8C4A-422D-ADDF-64B314C672B4}" type="presOf" srcId="{DB111E05-651E-4B65-9496-B6FB9356CB25}" destId="{B5699368-3010-4C4A-B377-A0D6D8E3647F}" srcOrd="0" destOrd="0" presId="urn:microsoft.com/office/officeart/2005/8/layout/vProcess5"/>
    <dgm:cxn modelId="{3369F7D4-A787-4B2A-B636-05A59BF901FD}" type="presOf" srcId="{2ECC9ACA-82CB-43A1-A3B5-9D152E861155}" destId="{0969DA62-9DE3-44AC-9509-7A1C46E461A3}" srcOrd="1" destOrd="0" presId="urn:microsoft.com/office/officeart/2005/8/layout/vProcess5"/>
    <dgm:cxn modelId="{B309CFEF-97F4-4B84-96E7-8D9FC5FA4D73}" type="presOf" srcId="{2ECC9ACA-82CB-43A1-A3B5-9D152E861155}" destId="{07074AD8-07CC-4E55-B067-383446734605}" srcOrd="0" destOrd="0" presId="urn:microsoft.com/office/officeart/2005/8/layout/vProcess5"/>
    <dgm:cxn modelId="{BB7E2DF1-4096-474A-8400-98BD68418199}" type="presOf" srcId="{8619FEC8-054A-4A60-AC9B-F5D3FCC56A6A}" destId="{C2434554-A145-45D4-BB1C-1309DC32390B}" srcOrd="1" destOrd="0" presId="urn:microsoft.com/office/officeart/2005/8/layout/vProcess5"/>
    <dgm:cxn modelId="{3CCD94FE-3F27-4BA7-8B5A-64D1C57C89B2}" type="presOf" srcId="{274ACE8C-3941-4529-B8BB-97CBAB1A77D0}" destId="{E8D67A80-2825-4413-BCF2-EC502DBD65AC}" srcOrd="0" destOrd="0" presId="urn:microsoft.com/office/officeart/2005/8/layout/vProcess5"/>
    <dgm:cxn modelId="{A3DA599E-6CFC-48C9-8452-7EF7E78764C0}" type="presParOf" srcId="{C150D6AE-8B9D-4088-86CE-AE547959E14E}" destId="{4F189444-5BF0-49EB-830E-3D4A6682B767}" srcOrd="0" destOrd="0" presId="urn:microsoft.com/office/officeart/2005/8/layout/vProcess5"/>
    <dgm:cxn modelId="{85A77CF1-C371-4097-8ACF-C86E3F27B87E}" type="presParOf" srcId="{C150D6AE-8B9D-4088-86CE-AE547959E14E}" destId="{271CD9DE-6A73-40C9-9989-E926A582C632}" srcOrd="1" destOrd="0" presId="urn:microsoft.com/office/officeart/2005/8/layout/vProcess5"/>
    <dgm:cxn modelId="{D81C4801-1374-4C91-B5AA-21B4991E53CF}" type="presParOf" srcId="{C150D6AE-8B9D-4088-86CE-AE547959E14E}" destId="{2451B3F2-8787-44F3-8CF7-2DF37744D3C7}" srcOrd="2" destOrd="0" presId="urn:microsoft.com/office/officeart/2005/8/layout/vProcess5"/>
    <dgm:cxn modelId="{6FA02FCE-2BA4-4303-80B3-E8A7A0F18B7A}" type="presParOf" srcId="{C150D6AE-8B9D-4088-86CE-AE547959E14E}" destId="{A007C35F-32ED-4BE5-9C50-AB0ED059099C}" srcOrd="3" destOrd="0" presId="urn:microsoft.com/office/officeart/2005/8/layout/vProcess5"/>
    <dgm:cxn modelId="{39BC0B13-0A77-4CC1-8F14-A976024137A8}" type="presParOf" srcId="{C150D6AE-8B9D-4088-86CE-AE547959E14E}" destId="{07074AD8-07CC-4E55-B067-383446734605}" srcOrd="4" destOrd="0" presId="urn:microsoft.com/office/officeart/2005/8/layout/vProcess5"/>
    <dgm:cxn modelId="{FC4376D0-51BF-4757-A931-543373404EFA}" type="presParOf" srcId="{C150D6AE-8B9D-4088-86CE-AE547959E14E}" destId="{B7B5F2DA-0F3E-4634-954E-CF28F7C20DC9}" srcOrd="5" destOrd="0" presId="urn:microsoft.com/office/officeart/2005/8/layout/vProcess5"/>
    <dgm:cxn modelId="{749097E2-EC6C-45EC-A186-A72E77A5C555}" type="presParOf" srcId="{C150D6AE-8B9D-4088-86CE-AE547959E14E}" destId="{B5699368-3010-4C4A-B377-A0D6D8E3647F}" srcOrd="6" destOrd="0" presId="urn:microsoft.com/office/officeart/2005/8/layout/vProcess5"/>
    <dgm:cxn modelId="{B2134FC8-3021-46D6-9587-E40B6048E00B}" type="presParOf" srcId="{C150D6AE-8B9D-4088-86CE-AE547959E14E}" destId="{248920F9-E7FD-4F5B-BF9E-C6E851C903A0}" srcOrd="7" destOrd="0" presId="urn:microsoft.com/office/officeart/2005/8/layout/vProcess5"/>
    <dgm:cxn modelId="{36346944-0A6A-46D7-B21E-14AC62177281}" type="presParOf" srcId="{C150D6AE-8B9D-4088-86CE-AE547959E14E}" destId="{E8D67A80-2825-4413-BCF2-EC502DBD65AC}" srcOrd="8" destOrd="0" presId="urn:microsoft.com/office/officeart/2005/8/layout/vProcess5"/>
    <dgm:cxn modelId="{84532BE8-B290-4F68-9ADC-A325C49CB647}" type="presParOf" srcId="{C150D6AE-8B9D-4088-86CE-AE547959E14E}" destId="{854B18E0-95F8-45EF-8792-E2D74ED891AC}" srcOrd="9" destOrd="0" presId="urn:microsoft.com/office/officeart/2005/8/layout/vProcess5"/>
    <dgm:cxn modelId="{94BB0C05-FE5C-4125-9CF9-29DB90DC6762}" type="presParOf" srcId="{C150D6AE-8B9D-4088-86CE-AE547959E14E}" destId="{AB0FEA32-91CD-415C-B311-5E1D051C897B}" srcOrd="10" destOrd="0" presId="urn:microsoft.com/office/officeart/2005/8/layout/vProcess5"/>
    <dgm:cxn modelId="{DB27593E-2099-43F0-8F8E-179AADEAD373}" type="presParOf" srcId="{C150D6AE-8B9D-4088-86CE-AE547959E14E}" destId="{C2434554-A145-45D4-BB1C-1309DC32390B}" srcOrd="11" destOrd="0" presId="urn:microsoft.com/office/officeart/2005/8/layout/vProcess5"/>
    <dgm:cxn modelId="{40FF2140-6510-47D0-97E3-03C2C665FB63}" type="presParOf" srcId="{C150D6AE-8B9D-4088-86CE-AE547959E14E}" destId="{2C8E2A80-3245-40B2-BEC4-20C538031EA4}" srcOrd="12" destOrd="0" presId="urn:microsoft.com/office/officeart/2005/8/layout/vProcess5"/>
    <dgm:cxn modelId="{9757D6A7-2E0D-4B81-82B9-CD45C21AEDE6}" type="presParOf" srcId="{C150D6AE-8B9D-4088-86CE-AE547959E14E}" destId="{0969DA62-9DE3-44AC-9509-7A1C46E461A3}" srcOrd="13" destOrd="0" presId="urn:microsoft.com/office/officeart/2005/8/layout/vProcess5"/>
    <dgm:cxn modelId="{0A3D7DBF-65FE-47A9-9B87-C6AB18E17A8A}" type="presParOf" srcId="{C150D6AE-8B9D-4088-86CE-AE547959E14E}" destId="{943EE813-79C5-41FA-AB99-5FE0483F98F6}" srcOrd="14"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1CD9DE-6A73-40C9-9989-E926A582C632}">
      <dsp:nvSpPr>
        <dsp:cNvPr id="0" name=""/>
        <dsp:cNvSpPr/>
      </dsp:nvSpPr>
      <dsp:spPr>
        <a:xfrm>
          <a:off x="0" y="0"/>
          <a:ext cx="3450031" cy="75609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1. Report/Information &amp; Meeting with Complainant </a:t>
          </a:r>
        </a:p>
      </dsp:txBody>
      <dsp:txXfrm>
        <a:off x="22145" y="22145"/>
        <a:ext cx="2545683" cy="711804"/>
      </dsp:txXfrm>
    </dsp:sp>
    <dsp:sp modelId="{2451B3F2-8787-44F3-8CF7-2DF37744D3C7}">
      <dsp:nvSpPr>
        <dsp:cNvPr id="0" name=""/>
        <dsp:cNvSpPr/>
      </dsp:nvSpPr>
      <dsp:spPr>
        <a:xfrm>
          <a:off x="257632" y="861107"/>
          <a:ext cx="3450031" cy="75609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2. Complaint &amp; Evaluation</a:t>
          </a:r>
        </a:p>
      </dsp:txBody>
      <dsp:txXfrm>
        <a:off x="279777" y="883252"/>
        <a:ext cx="2656647" cy="711804"/>
      </dsp:txXfrm>
    </dsp:sp>
    <dsp:sp modelId="{A007C35F-32ED-4BE5-9C50-AB0ED059099C}">
      <dsp:nvSpPr>
        <dsp:cNvPr id="0" name=""/>
        <dsp:cNvSpPr/>
      </dsp:nvSpPr>
      <dsp:spPr>
        <a:xfrm>
          <a:off x="515264" y="1722215"/>
          <a:ext cx="3450031" cy="75609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3. Initiate Title IX Grievance Process &amp; Notice</a:t>
          </a:r>
        </a:p>
      </dsp:txBody>
      <dsp:txXfrm>
        <a:off x="537409" y="1744360"/>
        <a:ext cx="2656647" cy="711804"/>
      </dsp:txXfrm>
    </dsp:sp>
    <dsp:sp modelId="{07074AD8-07CC-4E55-B067-383446734605}">
      <dsp:nvSpPr>
        <dsp:cNvPr id="0" name=""/>
        <dsp:cNvSpPr/>
      </dsp:nvSpPr>
      <dsp:spPr>
        <a:xfrm>
          <a:off x="772896" y="2583322"/>
          <a:ext cx="3450031" cy="75609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4. Investigation &amp;     Determination </a:t>
          </a:r>
        </a:p>
      </dsp:txBody>
      <dsp:txXfrm>
        <a:off x="795041" y="2605467"/>
        <a:ext cx="2656647" cy="711804"/>
      </dsp:txXfrm>
    </dsp:sp>
    <dsp:sp modelId="{B7B5F2DA-0F3E-4634-954E-CF28F7C20DC9}">
      <dsp:nvSpPr>
        <dsp:cNvPr id="0" name=""/>
        <dsp:cNvSpPr/>
      </dsp:nvSpPr>
      <dsp:spPr>
        <a:xfrm>
          <a:off x="1030528" y="3444430"/>
          <a:ext cx="3450031" cy="75609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5. Appeal</a:t>
          </a:r>
        </a:p>
      </dsp:txBody>
      <dsp:txXfrm>
        <a:off x="1052673" y="3466575"/>
        <a:ext cx="2656647" cy="711804"/>
      </dsp:txXfrm>
    </dsp:sp>
    <dsp:sp modelId="{B5699368-3010-4C4A-B377-A0D6D8E3647F}">
      <dsp:nvSpPr>
        <dsp:cNvPr id="0" name=""/>
        <dsp:cNvSpPr/>
      </dsp:nvSpPr>
      <dsp:spPr>
        <a:xfrm>
          <a:off x="2958569" y="552369"/>
          <a:ext cx="491461" cy="491461"/>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dirty="0"/>
        </a:p>
      </dsp:txBody>
      <dsp:txXfrm>
        <a:off x="3069148" y="552369"/>
        <a:ext cx="270303" cy="369824"/>
      </dsp:txXfrm>
    </dsp:sp>
    <dsp:sp modelId="{248920F9-E7FD-4F5B-BF9E-C6E851C903A0}">
      <dsp:nvSpPr>
        <dsp:cNvPr id="0" name=""/>
        <dsp:cNvSpPr/>
      </dsp:nvSpPr>
      <dsp:spPr>
        <a:xfrm>
          <a:off x="3216201" y="1413476"/>
          <a:ext cx="491461" cy="491461"/>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dirty="0"/>
        </a:p>
      </dsp:txBody>
      <dsp:txXfrm>
        <a:off x="3326780" y="1413476"/>
        <a:ext cx="270303" cy="369824"/>
      </dsp:txXfrm>
    </dsp:sp>
    <dsp:sp modelId="{E8D67A80-2825-4413-BCF2-EC502DBD65AC}">
      <dsp:nvSpPr>
        <dsp:cNvPr id="0" name=""/>
        <dsp:cNvSpPr/>
      </dsp:nvSpPr>
      <dsp:spPr>
        <a:xfrm>
          <a:off x="3473834" y="2261982"/>
          <a:ext cx="491461" cy="491461"/>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dirty="0"/>
        </a:p>
      </dsp:txBody>
      <dsp:txXfrm>
        <a:off x="3584413" y="2261982"/>
        <a:ext cx="270303" cy="369824"/>
      </dsp:txXfrm>
    </dsp:sp>
    <dsp:sp modelId="{854B18E0-95F8-45EF-8792-E2D74ED891AC}">
      <dsp:nvSpPr>
        <dsp:cNvPr id="0" name=""/>
        <dsp:cNvSpPr/>
      </dsp:nvSpPr>
      <dsp:spPr>
        <a:xfrm>
          <a:off x="3731466" y="3131491"/>
          <a:ext cx="491461" cy="491461"/>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dirty="0"/>
        </a:p>
      </dsp:txBody>
      <dsp:txXfrm>
        <a:off x="3842045" y="3131491"/>
        <a:ext cx="270303" cy="36982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1CD9DE-6A73-40C9-9989-E926A582C632}">
      <dsp:nvSpPr>
        <dsp:cNvPr id="0" name=""/>
        <dsp:cNvSpPr/>
      </dsp:nvSpPr>
      <dsp:spPr>
        <a:xfrm>
          <a:off x="0" y="0"/>
          <a:ext cx="3450031" cy="75609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1. Report/Information &amp; Meeting with Complainant </a:t>
          </a:r>
        </a:p>
      </dsp:txBody>
      <dsp:txXfrm>
        <a:off x="22145" y="22145"/>
        <a:ext cx="2545683" cy="711804"/>
      </dsp:txXfrm>
    </dsp:sp>
    <dsp:sp modelId="{2451B3F2-8787-44F3-8CF7-2DF37744D3C7}">
      <dsp:nvSpPr>
        <dsp:cNvPr id="0" name=""/>
        <dsp:cNvSpPr/>
      </dsp:nvSpPr>
      <dsp:spPr>
        <a:xfrm>
          <a:off x="257632" y="861107"/>
          <a:ext cx="3450031" cy="75609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2. Complaint &amp; Evaluation</a:t>
          </a:r>
        </a:p>
      </dsp:txBody>
      <dsp:txXfrm>
        <a:off x="279777" y="883252"/>
        <a:ext cx="2656647" cy="711804"/>
      </dsp:txXfrm>
    </dsp:sp>
    <dsp:sp modelId="{A007C35F-32ED-4BE5-9C50-AB0ED059099C}">
      <dsp:nvSpPr>
        <dsp:cNvPr id="0" name=""/>
        <dsp:cNvSpPr/>
      </dsp:nvSpPr>
      <dsp:spPr>
        <a:xfrm>
          <a:off x="515264" y="1722215"/>
          <a:ext cx="3450031" cy="75609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3. Initiate Title IX Grievance Process &amp; Notice</a:t>
          </a:r>
        </a:p>
      </dsp:txBody>
      <dsp:txXfrm>
        <a:off x="537409" y="1744360"/>
        <a:ext cx="2656647" cy="711804"/>
      </dsp:txXfrm>
    </dsp:sp>
    <dsp:sp modelId="{07074AD8-07CC-4E55-B067-383446734605}">
      <dsp:nvSpPr>
        <dsp:cNvPr id="0" name=""/>
        <dsp:cNvSpPr/>
      </dsp:nvSpPr>
      <dsp:spPr>
        <a:xfrm>
          <a:off x="772896" y="2583322"/>
          <a:ext cx="3450031" cy="75609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4. Investigation &amp;     Determination </a:t>
          </a:r>
        </a:p>
      </dsp:txBody>
      <dsp:txXfrm>
        <a:off x="795041" y="2605467"/>
        <a:ext cx="2656647" cy="711804"/>
      </dsp:txXfrm>
    </dsp:sp>
    <dsp:sp modelId="{B7B5F2DA-0F3E-4634-954E-CF28F7C20DC9}">
      <dsp:nvSpPr>
        <dsp:cNvPr id="0" name=""/>
        <dsp:cNvSpPr/>
      </dsp:nvSpPr>
      <dsp:spPr>
        <a:xfrm>
          <a:off x="1030528" y="3444430"/>
          <a:ext cx="3450031" cy="75609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5. Appeal</a:t>
          </a:r>
        </a:p>
      </dsp:txBody>
      <dsp:txXfrm>
        <a:off x="1052673" y="3466575"/>
        <a:ext cx="2656647" cy="711804"/>
      </dsp:txXfrm>
    </dsp:sp>
    <dsp:sp modelId="{B5699368-3010-4C4A-B377-A0D6D8E3647F}">
      <dsp:nvSpPr>
        <dsp:cNvPr id="0" name=""/>
        <dsp:cNvSpPr/>
      </dsp:nvSpPr>
      <dsp:spPr>
        <a:xfrm>
          <a:off x="2958569" y="552369"/>
          <a:ext cx="491461" cy="491461"/>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dirty="0"/>
        </a:p>
      </dsp:txBody>
      <dsp:txXfrm>
        <a:off x="3069148" y="552369"/>
        <a:ext cx="270303" cy="369824"/>
      </dsp:txXfrm>
    </dsp:sp>
    <dsp:sp modelId="{248920F9-E7FD-4F5B-BF9E-C6E851C903A0}">
      <dsp:nvSpPr>
        <dsp:cNvPr id="0" name=""/>
        <dsp:cNvSpPr/>
      </dsp:nvSpPr>
      <dsp:spPr>
        <a:xfrm>
          <a:off x="3216201" y="1413476"/>
          <a:ext cx="491461" cy="491461"/>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dirty="0"/>
        </a:p>
      </dsp:txBody>
      <dsp:txXfrm>
        <a:off x="3326780" y="1413476"/>
        <a:ext cx="270303" cy="369824"/>
      </dsp:txXfrm>
    </dsp:sp>
    <dsp:sp modelId="{E8D67A80-2825-4413-BCF2-EC502DBD65AC}">
      <dsp:nvSpPr>
        <dsp:cNvPr id="0" name=""/>
        <dsp:cNvSpPr/>
      </dsp:nvSpPr>
      <dsp:spPr>
        <a:xfrm>
          <a:off x="3473834" y="2261982"/>
          <a:ext cx="491461" cy="491461"/>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dirty="0"/>
        </a:p>
      </dsp:txBody>
      <dsp:txXfrm>
        <a:off x="3584413" y="2261982"/>
        <a:ext cx="270303" cy="369824"/>
      </dsp:txXfrm>
    </dsp:sp>
    <dsp:sp modelId="{854B18E0-95F8-45EF-8792-E2D74ED891AC}">
      <dsp:nvSpPr>
        <dsp:cNvPr id="0" name=""/>
        <dsp:cNvSpPr/>
      </dsp:nvSpPr>
      <dsp:spPr>
        <a:xfrm>
          <a:off x="3731466" y="3131491"/>
          <a:ext cx="491461" cy="491461"/>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dirty="0"/>
        </a:p>
      </dsp:txBody>
      <dsp:txXfrm>
        <a:off x="3842045" y="3131491"/>
        <a:ext cx="270303" cy="36982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1CD9DE-6A73-40C9-9989-E926A582C632}">
      <dsp:nvSpPr>
        <dsp:cNvPr id="0" name=""/>
        <dsp:cNvSpPr/>
      </dsp:nvSpPr>
      <dsp:spPr>
        <a:xfrm>
          <a:off x="0" y="0"/>
          <a:ext cx="3450031" cy="75609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1. Report/Information &amp; Meeting with Complainant </a:t>
          </a:r>
        </a:p>
      </dsp:txBody>
      <dsp:txXfrm>
        <a:off x="22145" y="22145"/>
        <a:ext cx="2545683" cy="711804"/>
      </dsp:txXfrm>
    </dsp:sp>
    <dsp:sp modelId="{2451B3F2-8787-44F3-8CF7-2DF37744D3C7}">
      <dsp:nvSpPr>
        <dsp:cNvPr id="0" name=""/>
        <dsp:cNvSpPr/>
      </dsp:nvSpPr>
      <dsp:spPr>
        <a:xfrm>
          <a:off x="257632" y="861107"/>
          <a:ext cx="3450031" cy="75609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2. Complaint &amp; Evaluation</a:t>
          </a:r>
        </a:p>
      </dsp:txBody>
      <dsp:txXfrm>
        <a:off x="279777" y="883252"/>
        <a:ext cx="2656647" cy="711804"/>
      </dsp:txXfrm>
    </dsp:sp>
    <dsp:sp modelId="{A007C35F-32ED-4BE5-9C50-AB0ED059099C}">
      <dsp:nvSpPr>
        <dsp:cNvPr id="0" name=""/>
        <dsp:cNvSpPr/>
      </dsp:nvSpPr>
      <dsp:spPr>
        <a:xfrm>
          <a:off x="515264" y="1722215"/>
          <a:ext cx="3450031" cy="75609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3. Initiate Title IX Grievance Process &amp; Notice</a:t>
          </a:r>
        </a:p>
      </dsp:txBody>
      <dsp:txXfrm>
        <a:off x="537409" y="1744360"/>
        <a:ext cx="2656647" cy="711804"/>
      </dsp:txXfrm>
    </dsp:sp>
    <dsp:sp modelId="{07074AD8-07CC-4E55-B067-383446734605}">
      <dsp:nvSpPr>
        <dsp:cNvPr id="0" name=""/>
        <dsp:cNvSpPr/>
      </dsp:nvSpPr>
      <dsp:spPr>
        <a:xfrm>
          <a:off x="772896" y="2583322"/>
          <a:ext cx="3450031" cy="75609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4. Investigation &amp;     Determination </a:t>
          </a:r>
        </a:p>
      </dsp:txBody>
      <dsp:txXfrm>
        <a:off x="795041" y="2605467"/>
        <a:ext cx="2656647" cy="711804"/>
      </dsp:txXfrm>
    </dsp:sp>
    <dsp:sp modelId="{B7B5F2DA-0F3E-4634-954E-CF28F7C20DC9}">
      <dsp:nvSpPr>
        <dsp:cNvPr id="0" name=""/>
        <dsp:cNvSpPr/>
      </dsp:nvSpPr>
      <dsp:spPr>
        <a:xfrm>
          <a:off x="1030528" y="3444430"/>
          <a:ext cx="3450031" cy="75609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5. Appeal</a:t>
          </a:r>
        </a:p>
      </dsp:txBody>
      <dsp:txXfrm>
        <a:off x="1052673" y="3466575"/>
        <a:ext cx="2656647" cy="711804"/>
      </dsp:txXfrm>
    </dsp:sp>
    <dsp:sp modelId="{B5699368-3010-4C4A-B377-A0D6D8E3647F}">
      <dsp:nvSpPr>
        <dsp:cNvPr id="0" name=""/>
        <dsp:cNvSpPr/>
      </dsp:nvSpPr>
      <dsp:spPr>
        <a:xfrm>
          <a:off x="2958569" y="552369"/>
          <a:ext cx="491461" cy="491461"/>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dirty="0"/>
        </a:p>
      </dsp:txBody>
      <dsp:txXfrm>
        <a:off x="3069148" y="552369"/>
        <a:ext cx="270303" cy="369824"/>
      </dsp:txXfrm>
    </dsp:sp>
    <dsp:sp modelId="{248920F9-E7FD-4F5B-BF9E-C6E851C903A0}">
      <dsp:nvSpPr>
        <dsp:cNvPr id="0" name=""/>
        <dsp:cNvSpPr/>
      </dsp:nvSpPr>
      <dsp:spPr>
        <a:xfrm>
          <a:off x="3216201" y="1413476"/>
          <a:ext cx="491461" cy="491461"/>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dirty="0"/>
        </a:p>
      </dsp:txBody>
      <dsp:txXfrm>
        <a:off x="3326780" y="1413476"/>
        <a:ext cx="270303" cy="369824"/>
      </dsp:txXfrm>
    </dsp:sp>
    <dsp:sp modelId="{E8D67A80-2825-4413-BCF2-EC502DBD65AC}">
      <dsp:nvSpPr>
        <dsp:cNvPr id="0" name=""/>
        <dsp:cNvSpPr/>
      </dsp:nvSpPr>
      <dsp:spPr>
        <a:xfrm>
          <a:off x="3473834" y="2261982"/>
          <a:ext cx="491461" cy="491461"/>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dirty="0"/>
        </a:p>
      </dsp:txBody>
      <dsp:txXfrm>
        <a:off x="3584413" y="2261982"/>
        <a:ext cx="270303" cy="369824"/>
      </dsp:txXfrm>
    </dsp:sp>
    <dsp:sp modelId="{854B18E0-95F8-45EF-8792-E2D74ED891AC}">
      <dsp:nvSpPr>
        <dsp:cNvPr id="0" name=""/>
        <dsp:cNvSpPr/>
      </dsp:nvSpPr>
      <dsp:spPr>
        <a:xfrm>
          <a:off x="3731466" y="3131491"/>
          <a:ext cx="491461" cy="491461"/>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dirty="0"/>
        </a:p>
      </dsp:txBody>
      <dsp:txXfrm>
        <a:off x="3842045" y="3131491"/>
        <a:ext cx="270303" cy="36982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1CD9DE-6A73-40C9-9989-E926A582C632}">
      <dsp:nvSpPr>
        <dsp:cNvPr id="0" name=""/>
        <dsp:cNvSpPr/>
      </dsp:nvSpPr>
      <dsp:spPr>
        <a:xfrm>
          <a:off x="0" y="0"/>
          <a:ext cx="3450031" cy="75609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1. Report/Information &amp; Meeting with Complainant </a:t>
          </a:r>
        </a:p>
      </dsp:txBody>
      <dsp:txXfrm>
        <a:off x="22145" y="22145"/>
        <a:ext cx="2545683" cy="711804"/>
      </dsp:txXfrm>
    </dsp:sp>
    <dsp:sp modelId="{2451B3F2-8787-44F3-8CF7-2DF37744D3C7}">
      <dsp:nvSpPr>
        <dsp:cNvPr id="0" name=""/>
        <dsp:cNvSpPr/>
      </dsp:nvSpPr>
      <dsp:spPr>
        <a:xfrm>
          <a:off x="257632" y="861107"/>
          <a:ext cx="3450031" cy="75609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2. Complaint &amp; Evaluation</a:t>
          </a:r>
        </a:p>
      </dsp:txBody>
      <dsp:txXfrm>
        <a:off x="279777" y="883252"/>
        <a:ext cx="2656647" cy="711804"/>
      </dsp:txXfrm>
    </dsp:sp>
    <dsp:sp modelId="{A007C35F-32ED-4BE5-9C50-AB0ED059099C}">
      <dsp:nvSpPr>
        <dsp:cNvPr id="0" name=""/>
        <dsp:cNvSpPr/>
      </dsp:nvSpPr>
      <dsp:spPr>
        <a:xfrm>
          <a:off x="515264" y="1722215"/>
          <a:ext cx="3450031" cy="75609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3. Initiate Title IX Grievance Process &amp; Notice</a:t>
          </a:r>
        </a:p>
      </dsp:txBody>
      <dsp:txXfrm>
        <a:off x="537409" y="1744360"/>
        <a:ext cx="2656647" cy="711804"/>
      </dsp:txXfrm>
    </dsp:sp>
    <dsp:sp modelId="{07074AD8-07CC-4E55-B067-383446734605}">
      <dsp:nvSpPr>
        <dsp:cNvPr id="0" name=""/>
        <dsp:cNvSpPr/>
      </dsp:nvSpPr>
      <dsp:spPr>
        <a:xfrm>
          <a:off x="772896" y="2583322"/>
          <a:ext cx="3450031" cy="75609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4. Investigation &amp;     Determination </a:t>
          </a:r>
        </a:p>
      </dsp:txBody>
      <dsp:txXfrm>
        <a:off x="795041" y="2605467"/>
        <a:ext cx="2656647" cy="711804"/>
      </dsp:txXfrm>
    </dsp:sp>
    <dsp:sp modelId="{B7B5F2DA-0F3E-4634-954E-CF28F7C20DC9}">
      <dsp:nvSpPr>
        <dsp:cNvPr id="0" name=""/>
        <dsp:cNvSpPr/>
      </dsp:nvSpPr>
      <dsp:spPr>
        <a:xfrm>
          <a:off x="1030528" y="3444430"/>
          <a:ext cx="3450031" cy="75609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5. Appeal</a:t>
          </a:r>
        </a:p>
      </dsp:txBody>
      <dsp:txXfrm>
        <a:off x="1052673" y="3466575"/>
        <a:ext cx="2656647" cy="711804"/>
      </dsp:txXfrm>
    </dsp:sp>
    <dsp:sp modelId="{B5699368-3010-4C4A-B377-A0D6D8E3647F}">
      <dsp:nvSpPr>
        <dsp:cNvPr id="0" name=""/>
        <dsp:cNvSpPr/>
      </dsp:nvSpPr>
      <dsp:spPr>
        <a:xfrm>
          <a:off x="2958569" y="552369"/>
          <a:ext cx="491461" cy="491461"/>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dirty="0"/>
        </a:p>
      </dsp:txBody>
      <dsp:txXfrm>
        <a:off x="3069148" y="552369"/>
        <a:ext cx="270303" cy="369824"/>
      </dsp:txXfrm>
    </dsp:sp>
    <dsp:sp modelId="{248920F9-E7FD-4F5B-BF9E-C6E851C903A0}">
      <dsp:nvSpPr>
        <dsp:cNvPr id="0" name=""/>
        <dsp:cNvSpPr/>
      </dsp:nvSpPr>
      <dsp:spPr>
        <a:xfrm>
          <a:off x="3216201" y="1413476"/>
          <a:ext cx="491461" cy="491461"/>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dirty="0"/>
        </a:p>
      </dsp:txBody>
      <dsp:txXfrm>
        <a:off x="3326780" y="1413476"/>
        <a:ext cx="270303" cy="369824"/>
      </dsp:txXfrm>
    </dsp:sp>
    <dsp:sp modelId="{E8D67A80-2825-4413-BCF2-EC502DBD65AC}">
      <dsp:nvSpPr>
        <dsp:cNvPr id="0" name=""/>
        <dsp:cNvSpPr/>
      </dsp:nvSpPr>
      <dsp:spPr>
        <a:xfrm>
          <a:off x="3473834" y="2261982"/>
          <a:ext cx="491461" cy="491461"/>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dirty="0"/>
        </a:p>
      </dsp:txBody>
      <dsp:txXfrm>
        <a:off x="3584413" y="2261982"/>
        <a:ext cx="270303" cy="369824"/>
      </dsp:txXfrm>
    </dsp:sp>
    <dsp:sp modelId="{854B18E0-95F8-45EF-8792-E2D74ED891AC}">
      <dsp:nvSpPr>
        <dsp:cNvPr id="0" name=""/>
        <dsp:cNvSpPr/>
      </dsp:nvSpPr>
      <dsp:spPr>
        <a:xfrm>
          <a:off x="3731466" y="3131491"/>
          <a:ext cx="491461" cy="491461"/>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dirty="0"/>
        </a:p>
      </dsp:txBody>
      <dsp:txXfrm>
        <a:off x="3842045" y="3131491"/>
        <a:ext cx="270303" cy="36982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1CD9DE-6A73-40C9-9989-E926A582C632}">
      <dsp:nvSpPr>
        <dsp:cNvPr id="0" name=""/>
        <dsp:cNvSpPr/>
      </dsp:nvSpPr>
      <dsp:spPr>
        <a:xfrm>
          <a:off x="0" y="0"/>
          <a:ext cx="3450031" cy="75609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1. Report/Information &amp; Meeting with Complainant </a:t>
          </a:r>
        </a:p>
      </dsp:txBody>
      <dsp:txXfrm>
        <a:off x="22145" y="22145"/>
        <a:ext cx="2545683" cy="711804"/>
      </dsp:txXfrm>
    </dsp:sp>
    <dsp:sp modelId="{2451B3F2-8787-44F3-8CF7-2DF37744D3C7}">
      <dsp:nvSpPr>
        <dsp:cNvPr id="0" name=""/>
        <dsp:cNvSpPr/>
      </dsp:nvSpPr>
      <dsp:spPr>
        <a:xfrm>
          <a:off x="257632" y="861107"/>
          <a:ext cx="3450031" cy="75609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2. Complaint &amp; Evaluation</a:t>
          </a:r>
        </a:p>
      </dsp:txBody>
      <dsp:txXfrm>
        <a:off x="279777" y="883252"/>
        <a:ext cx="2656647" cy="711804"/>
      </dsp:txXfrm>
    </dsp:sp>
    <dsp:sp modelId="{A007C35F-32ED-4BE5-9C50-AB0ED059099C}">
      <dsp:nvSpPr>
        <dsp:cNvPr id="0" name=""/>
        <dsp:cNvSpPr/>
      </dsp:nvSpPr>
      <dsp:spPr>
        <a:xfrm>
          <a:off x="515264" y="1722215"/>
          <a:ext cx="3450031" cy="75609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3. Initiate Title IX Grievance Process &amp; Notice</a:t>
          </a:r>
        </a:p>
      </dsp:txBody>
      <dsp:txXfrm>
        <a:off x="537409" y="1744360"/>
        <a:ext cx="2656647" cy="711804"/>
      </dsp:txXfrm>
    </dsp:sp>
    <dsp:sp modelId="{07074AD8-07CC-4E55-B067-383446734605}">
      <dsp:nvSpPr>
        <dsp:cNvPr id="0" name=""/>
        <dsp:cNvSpPr/>
      </dsp:nvSpPr>
      <dsp:spPr>
        <a:xfrm>
          <a:off x="772896" y="2583322"/>
          <a:ext cx="3450031" cy="75609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4. Investigation &amp;     Determination </a:t>
          </a:r>
        </a:p>
      </dsp:txBody>
      <dsp:txXfrm>
        <a:off x="795041" y="2605467"/>
        <a:ext cx="2656647" cy="711804"/>
      </dsp:txXfrm>
    </dsp:sp>
    <dsp:sp modelId="{B7B5F2DA-0F3E-4634-954E-CF28F7C20DC9}">
      <dsp:nvSpPr>
        <dsp:cNvPr id="0" name=""/>
        <dsp:cNvSpPr/>
      </dsp:nvSpPr>
      <dsp:spPr>
        <a:xfrm>
          <a:off x="1030528" y="3444430"/>
          <a:ext cx="3450031" cy="75609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5. Appeal</a:t>
          </a:r>
        </a:p>
      </dsp:txBody>
      <dsp:txXfrm>
        <a:off x="1052673" y="3466575"/>
        <a:ext cx="2656647" cy="711804"/>
      </dsp:txXfrm>
    </dsp:sp>
    <dsp:sp modelId="{B5699368-3010-4C4A-B377-A0D6D8E3647F}">
      <dsp:nvSpPr>
        <dsp:cNvPr id="0" name=""/>
        <dsp:cNvSpPr/>
      </dsp:nvSpPr>
      <dsp:spPr>
        <a:xfrm>
          <a:off x="2958569" y="552369"/>
          <a:ext cx="491461" cy="491461"/>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dirty="0"/>
        </a:p>
      </dsp:txBody>
      <dsp:txXfrm>
        <a:off x="3069148" y="552369"/>
        <a:ext cx="270303" cy="369824"/>
      </dsp:txXfrm>
    </dsp:sp>
    <dsp:sp modelId="{248920F9-E7FD-4F5B-BF9E-C6E851C903A0}">
      <dsp:nvSpPr>
        <dsp:cNvPr id="0" name=""/>
        <dsp:cNvSpPr/>
      </dsp:nvSpPr>
      <dsp:spPr>
        <a:xfrm>
          <a:off x="3216201" y="1413476"/>
          <a:ext cx="491461" cy="491461"/>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dirty="0"/>
        </a:p>
      </dsp:txBody>
      <dsp:txXfrm>
        <a:off x="3326780" y="1413476"/>
        <a:ext cx="270303" cy="369824"/>
      </dsp:txXfrm>
    </dsp:sp>
    <dsp:sp modelId="{E8D67A80-2825-4413-BCF2-EC502DBD65AC}">
      <dsp:nvSpPr>
        <dsp:cNvPr id="0" name=""/>
        <dsp:cNvSpPr/>
      </dsp:nvSpPr>
      <dsp:spPr>
        <a:xfrm>
          <a:off x="3473834" y="2261982"/>
          <a:ext cx="491461" cy="491461"/>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dirty="0"/>
        </a:p>
      </dsp:txBody>
      <dsp:txXfrm>
        <a:off x="3584413" y="2261982"/>
        <a:ext cx="270303" cy="369824"/>
      </dsp:txXfrm>
    </dsp:sp>
    <dsp:sp modelId="{854B18E0-95F8-45EF-8792-E2D74ED891AC}">
      <dsp:nvSpPr>
        <dsp:cNvPr id="0" name=""/>
        <dsp:cNvSpPr/>
      </dsp:nvSpPr>
      <dsp:spPr>
        <a:xfrm>
          <a:off x="3731466" y="3131491"/>
          <a:ext cx="491461" cy="491461"/>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dirty="0"/>
        </a:p>
      </dsp:txBody>
      <dsp:txXfrm>
        <a:off x="3842045" y="3131491"/>
        <a:ext cx="270303" cy="36982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1CD9DE-6A73-40C9-9989-E926A582C632}">
      <dsp:nvSpPr>
        <dsp:cNvPr id="0" name=""/>
        <dsp:cNvSpPr/>
      </dsp:nvSpPr>
      <dsp:spPr>
        <a:xfrm>
          <a:off x="0" y="0"/>
          <a:ext cx="3450031" cy="75609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1. Report/Information &amp; Meeting with Complainant </a:t>
          </a:r>
        </a:p>
      </dsp:txBody>
      <dsp:txXfrm>
        <a:off x="22145" y="22145"/>
        <a:ext cx="2545683" cy="711804"/>
      </dsp:txXfrm>
    </dsp:sp>
    <dsp:sp modelId="{2451B3F2-8787-44F3-8CF7-2DF37744D3C7}">
      <dsp:nvSpPr>
        <dsp:cNvPr id="0" name=""/>
        <dsp:cNvSpPr/>
      </dsp:nvSpPr>
      <dsp:spPr>
        <a:xfrm>
          <a:off x="257632" y="861107"/>
          <a:ext cx="3450031" cy="75609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2. Complaint &amp; Evaluation</a:t>
          </a:r>
        </a:p>
      </dsp:txBody>
      <dsp:txXfrm>
        <a:off x="279777" y="883252"/>
        <a:ext cx="2656647" cy="711804"/>
      </dsp:txXfrm>
    </dsp:sp>
    <dsp:sp modelId="{A007C35F-32ED-4BE5-9C50-AB0ED059099C}">
      <dsp:nvSpPr>
        <dsp:cNvPr id="0" name=""/>
        <dsp:cNvSpPr/>
      </dsp:nvSpPr>
      <dsp:spPr>
        <a:xfrm>
          <a:off x="515264" y="1722215"/>
          <a:ext cx="3450031" cy="75609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3. Initiate Title IX Grievance Process &amp; Notice</a:t>
          </a:r>
        </a:p>
      </dsp:txBody>
      <dsp:txXfrm>
        <a:off x="537409" y="1744360"/>
        <a:ext cx="2656647" cy="711804"/>
      </dsp:txXfrm>
    </dsp:sp>
    <dsp:sp modelId="{07074AD8-07CC-4E55-B067-383446734605}">
      <dsp:nvSpPr>
        <dsp:cNvPr id="0" name=""/>
        <dsp:cNvSpPr/>
      </dsp:nvSpPr>
      <dsp:spPr>
        <a:xfrm>
          <a:off x="772896" y="2583322"/>
          <a:ext cx="3450031" cy="75609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4. Investigation &amp;     Determination </a:t>
          </a:r>
        </a:p>
      </dsp:txBody>
      <dsp:txXfrm>
        <a:off x="795041" y="2605467"/>
        <a:ext cx="2656647" cy="711804"/>
      </dsp:txXfrm>
    </dsp:sp>
    <dsp:sp modelId="{B7B5F2DA-0F3E-4634-954E-CF28F7C20DC9}">
      <dsp:nvSpPr>
        <dsp:cNvPr id="0" name=""/>
        <dsp:cNvSpPr/>
      </dsp:nvSpPr>
      <dsp:spPr>
        <a:xfrm>
          <a:off x="1030528" y="3444430"/>
          <a:ext cx="3450031" cy="75609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5. Appeal</a:t>
          </a:r>
        </a:p>
      </dsp:txBody>
      <dsp:txXfrm>
        <a:off x="1052673" y="3466575"/>
        <a:ext cx="2656647" cy="711804"/>
      </dsp:txXfrm>
    </dsp:sp>
    <dsp:sp modelId="{B5699368-3010-4C4A-B377-A0D6D8E3647F}">
      <dsp:nvSpPr>
        <dsp:cNvPr id="0" name=""/>
        <dsp:cNvSpPr/>
      </dsp:nvSpPr>
      <dsp:spPr>
        <a:xfrm>
          <a:off x="2958569" y="552369"/>
          <a:ext cx="491461" cy="491461"/>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dirty="0"/>
        </a:p>
      </dsp:txBody>
      <dsp:txXfrm>
        <a:off x="3069148" y="552369"/>
        <a:ext cx="270303" cy="369824"/>
      </dsp:txXfrm>
    </dsp:sp>
    <dsp:sp modelId="{248920F9-E7FD-4F5B-BF9E-C6E851C903A0}">
      <dsp:nvSpPr>
        <dsp:cNvPr id="0" name=""/>
        <dsp:cNvSpPr/>
      </dsp:nvSpPr>
      <dsp:spPr>
        <a:xfrm>
          <a:off x="3216201" y="1413476"/>
          <a:ext cx="491461" cy="491461"/>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dirty="0"/>
        </a:p>
      </dsp:txBody>
      <dsp:txXfrm>
        <a:off x="3326780" y="1413476"/>
        <a:ext cx="270303" cy="369824"/>
      </dsp:txXfrm>
    </dsp:sp>
    <dsp:sp modelId="{E8D67A80-2825-4413-BCF2-EC502DBD65AC}">
      <dsp:nvSpPr>
        <dsp:cNvPr id="0" name=""/>
        <dsp:cNvSpPr/>
      </dsp:nvSpPr>
      <dsp:spPr>
        <a:xfrm>
          <a:off x="3473834" y="2261982"/>
          <a:ext cx="491461" cy="491461"/>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dirty="0"/>
        </a:p>
      </dsp:txBody>
      <dsp:txXfrm>
        <a:off x="3584413" y="2261982"/>
        <a:ext cx="270303" cy="369824"/>
      </dsp:txXfrm>
    </dsp:sp>
    <dsp:sp modelId="{854B18E0-95F8-45EF-8792-E2D74ED891AC}">
      <dsp:nvSpPr>
        <dsp:cNvPr id="0" name=""/>
        <dsp:cNvSpPr/>
      </dsp:nvSpPr>
      <dsp:spPr>
        <a:xfrm>
          <a:off x="3731466" y="3131491"/>
          <a:ext cx="491461" cy="491461"/>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dirty="0"/>
        </a:p>
      </dsp:txBody>
      <dsp:txXfrm>
        <a:off x="3842045" y="3131491"/>
        <a:ext cx="270303" cy="36982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1CD9DE-6A73-40C9-9989-E926A582C632}">
      <dsp:nvSpPr>
        <dsp:cNvPr id="0" name=""/>
        <dsp:cNvSpPr/>
      </dsp:nvSpPr>
      <dsp:spPr>
        <a:xfrm>
          <a:off x="0" y="0"/>
          <a:ext cx="3450031" cy="75609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1. Report/Information &amp; Meeting with Complainant </a:t>
          </a:r>
        </a:p>
      </dsp:txBody>
      <dsp:txXfrm>
        <a:off x="22145" y="22145"/>
        <a:ext cx="2545683" cy="711804"/>
      </dsp:txXfrm>
    </dsp:sp>
    <dsp:sp modelId="{2451B3F2-8787-44F3-8CF7-2DF37744D3C7}">
      <dsp:nvSpPr>
        <dsp:cNvPr id="0" name=""/>
        <dsp:cNvSpPr/>
      </dsp:nvSpPr>
      <dsp:spPr>
        <a:xfrm>
          <a:off x="257632" y="861107"/>
          <a:ext cx="3450031" cy="75609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2. Complaint &amp; Evaluation</a:t>
          </a:r>
        </a:p>
      </dsp:txBody>
      <dsp:txXfrm>
        <a:off x="279777" y="883252"/>
        <a:ext cx="2656647" cy="711804"/>
      </dsp:txXfrm>
    </dsp:sp>
    <dsp:sp modelId="{A007C35F-32ED-4BE5-9C50-AB0ED059099C}">
      <dsp:nvSpPr>
        <dsp:cNvPr id="0" name=""/>
        <dsp:cNvSpPr/>
      </dsp:nvSpPr>
      <dsp:spPr>
        <a:xfrm>
          <a:off x="515264" y="1722215"/>
          <a:ext cx="3450031" cy="75609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3. Initiate Title IX Grievance Process &amp; Notice</a:t>
          </a:r>
        </a:p>
      </dsp:txBody>
      <dsp:txXfrm>
        <a:off x="537409" y="1744360"/>
        <a:ext cx="2656647" cy="711804"/>
      </dsp:txXfrm>
    </dsp:sp>
    <dsp:sp modelId="{07074AD8-07CC-4E55-B067-383446734605}">
      <dsp:nvSpPr>
        <dsp:cNvPr id="0" name=""/>
        <dsp:cNvSpPr/>
      </dsp:nvSpPr>
      <dsp:spPr>
        <a:xfrm>
          <a:off x="772896" y="2583322"/>
          <a:ext cx="3450031" cy="75609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4. Investigation &amp;     Determination </a:t>
          </a:r>
        </a:p>
      </dsp:txBody>
      <dsp:txXfrm>
        <a:off x="795041" y="2605467"/>
        <a:ext cx="2656647" cy="711804"/>
      </dsp:txXfrm>
    </dsp:sp>
    <dsp:sp modelId="{B7B5F2DA-0F3E-4634-954E-CF28F7C20DC9}">
      <dsp:nvSpPr>
        <dsp:cNvPr id="0" name=""/>
        <dsp:cNvSpPr/>
      </dsp:nvSpPr>
      <dsp:spPr>
        <a:xfrm>
          <a:off x="1030528" y="3444430"/>
          <a:ext cx="3450031" cy="75609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5. Appeal</a:t>
          </a:r>
        </a:p>
      </dsp:txBody>
      <dsp:txXfrm>
        <a:off x="1052673" y="3466575"/>
        <a:ext cx="2656647" cy="711804"/>
      </dsp:txXfrm>
    </dsp:sp>
    <dsp:sp modelId="{B5699368-3010-4C4A-B377-A0D6D8E3647F}">
      <dsp:nvSpPr>
        <dsp:cNvPr id="0" name=""/>
        <dsp:cNvSpPr/>
      </dsp:nvSpPr>
      <dsp:spPr>
        <a:xfrm>
          <a:off x="2958569" y="552369"/>
          <a:ext cx="491461" cy="491461"/>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dirty="0"/>
        </a:p>
      </dsp:txBody>
      <dsp:txXfrm>
        <a:off x="3069148" y="552369"/>
        <a:ext cx="270303" cy="369824"/>
      </dsp:txXfrm>
    </dsp:sp>
    <dsp:sp modelId="{248920F9-E7FD-4F5B-BF9E-C6E851C903A0}">
      <dsp:nvSpPr>
        <dsp:cNvPr id="0" name=""/>
        <dsp:cNvSpPr/>
      </dsp:nvSpPr>
      <dsp:spPr>
        <a:xfrm>
          <a:off x="3216201" y="1413476"/>
          <a:ext cx="491461" cy="491461"/>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dirty="0"/>
        </a:p>
      </dsp:txBody>
      <dsp:txXfrm>
        <a:off x="3326780" y="1413476"/>
        <a:ext cx="270303" cy="369824"/>
      </dsp:txXfrm>
    </dsp:sp>
    <dsp:sp modelId="{E8D67A80-2825-4413-BCF2-EC502DBD65AC}">
      <dsp:nvSpPr>
        <dsp:cNvPr id="0" name=""/>
        <dsp:cNvSpPr/>
      </dsp:nvSpPr>
      <dsp:spPr>
        <a:xfrm>
          <a:off x="3473834" y="2261982"/>
          <a:ext cx="491461" cy="491461"/>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dirty="0"/>
        </a:p>
      </dsp:txBody>
      <dsp:txXfrm>
        <a:off x="3584413" y="2261982"/>
        <a:ext cx="270303" cy="369824"/>
      </dsp:txXfrm>
    </dsp:sp>
    <dsp:sp modelId="{854B18E0-95F8-45EF-8792-E2D74ED891AC}">
      <dsp:nvSpPr>
        <dsp:cNvPr id="0" name=""/>
        <dsp:cNvSpPr/>
      </dsp:nvSpPr>
      <dsp:spPr>
        <a:xfrm>
          <a:off x="3731466" y="3131491"/>
          <a:ext cx="491461" cy="491461"/>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dirty="0"/>
        </a:p>
      </dsp:txBody>
      <dsp:txXfrm>
        <a:off x="3842045" y="3131491"/>
        <a:ext cx="270303" cy="36982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1CD9DE-6A73-40C9-9989-E926A582C632}">
      <dsp:nvSpPr>
        <dsp:cNvPr id="0" name=""/>
        <dsp:cNvSpPr/>
      </dsp:nvSpPr>
      <dsp:spPr>
        <a:xfrm>
          <a:off x="0" y="0"/>
          <a:ext cx="3450031" cy="75609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1. Report/Information &amp; Meeting with Complainant </a:t>
          </a:r>
        </a:p>
      </dsp:txBody>
      <dsp:txXfrm>
        <a:off x="22145" y="22145"/>
        <a:ext cx="2545683" cy="711804"/>
      </dsp:txXfrm>
    </dsp:sp>
    <dsp:sp modelId="{2451B3F2-8787-44F3-8CF7-2DF37744D3C7}">
      <dsp:nvSpPr>
        <dsp:cNvPr id="0" name=""/>
        <dsp:cNvSpPr/>
      </dsp:nvSpPr>
      <dsp:spPr>
        <a:xfrm>
          <a:off x="257632" y="861107"/>
          <a:ext cx="3450031" cy="75609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2. Complaint &amp; Evaluation</a:t>
          </a:r>
        </a:p>
      </dsp:txBody>
      <dsp:txXfrm>
        <a:off x="279777" y="883252"/>
        <a:ext cx="2656647" cy="711804"/>
      </dsp:txXfrm>
    </dsp:sp>
    <dsp:sp modelId="{A007C35F-32ED-4BE5-9C50-AB0ED059099C}">
      <dsp:nvSpPr>
        <dsp:cNvPr id="0" name=""/>
        <dsp:cNvSpPr/>
      </dsp:nvSpPr>
      <dsp:spPr>
        <a:xfrm>
          <a:off x="515264" y="1722215"/>
          <a:ext cx="3450031" cy="75609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3. Initiate Title IX Grievance Process &amp; Notice</a:t>
          </a:r>
        </a:p>
      </dsp:txBody>
      <dsp:txXfrm>
        <a:off x="537409" y="1744360"/>
        <a:ext cx="2656647" cy="711804"/>
      </dsp:txXfrm>
    </dsp:sp>
    <dsp:sp modelId="{07074AD8-07CC-4E55-B067-383446734605}">
      <dsp:nvSpPr>
        <dsp:cNvPr id="0" name=""/>
        <dsp:cNvSpPr/>
      </dsp:nvSpPr>
      <dsp:spPr>
        <a:xfrm>
          <a:off x="772896" y="2583322"/>
          <a:ext cx="3450031" cy="75609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4. Investigation &amp;     Determination </a:t>
          </a:r>
        </a:p>
      </dsp:txBody>
      <dsp:txXfrm>
        <a:off x="795041" y="2605467"/>
        <a:ext cx="2656647" cy="711804"/>
      </dsp:txXfrm>
    </dsp:sp>
    <dsp:sp modelId="{B7B5F2DA-0F3E-4634-954E-CF28F7C20DC9}">
      <dsp:nvSpPr>
        <dsp:cNvPr id="0" name=""/>
        <dsp:cNvSpPr/>
      </dsp:nvSpPr>
      <dsp:spPr>
        <a:xfrm>
          <a:off x="1030528" y="3444430"/>
          <a:ext cx="3450031" cy="75609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5. Appeal</a:t>
          </a:r>
        </a:p>
      </dsp:txBody>
      <dsp:txXfrm>
        <a:off x="1052673" y="3466575"/>
        <a:ext cx="2656647" cy="711804"/>
      </dsp:txXfrm>
    </dsp:sp>
    <dsp:sp modelId="{B5699368-3010-4C4A-B377-A0D6D8E3647F}">
      <dsp:nvSpPr>
        <dsp:cNvPr id="0" name=""/>
        <dsp:cNvSpPr/>
      </dsp:nvSpPr>
      <dsp:spPr>
        <a:xfrm>
          <a:off x="2958569" y="552369"/>
          <a:ext cx="491461" cy="491461"/>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dirty="0"/>
        </a:p>
      </dsp:txBody>
      <dsp:txXfrm>
        <a:off x="3069148" y="552369"/>
        <a:ext cx="270303" cy="369824"/>
      </dsp:txXfrm>
    </dsp:sp>
    <dsp:sp modelId="{248920F9-E7FD-4F5B-BF9E-C6E851C903A0}">
      <dsp:nvSpPr>
        <dsp:cNvPr id="0" name=""/>
        <dsp:cNvSpPr/>
      </dsp:nvSpPr>
      <dsp:spPr>
        <a:xfrm>
          <a:off x="3216201" y="1413476"/>
          <a:ext cx="491461" cy="491461"/>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dirty="0"/>
        </a:p>
      </dsp:txBody>
      <dsp:txXfrm>
        <a:off x="3326780" y="1413476"/>
        <a:ext cx="270303" cy="369824"/>
      </dsp:txXfrm>
    </dsp:sp>
    <dsp:sp modelId="{E8D67A80-2825-4413-BCF2-EC502DBD65AC}">
      <dsp:nvSpPr>
        <dsp:cNvPr id="0" name=""/>
        <dsp:cNvSpPr/>
      </dsp:nvSpPr>
      <dsp:spPr>
        <a:xfrm>
          <a:off x="3473834" y="2261982"/>
          <a:ext cx="491461" cy="491461"/>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dirty="0"/>
        </a:p>
      </dsp:txBody>
      <dsp:txXfrm>
        <a:off x="3584413" y="2261982"/>
        <a:ext cx="270303" cy="369824"/>
      </dsp:txXfrm>
    </dsp:sp>
    <dsp:sp modelId="{854B18E0-95F8-45EF-8792-E2D74ED891AC}">
      <dsp:nvSpPr>
        <dsp:cNvPr id="0" name=""/>
        <dsp:cNvSpPr/>
      </dsp:nvSpPr>
      <dsp:spPr>
        <a:xfrm>
          <a:off x="3731466" y="3131491"/>
          <a:ext cx="491461" cy="491461"/>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dirty="0"/>
        </a:p>
      </dsp:txBody>
      <dsp:txXfrm>
        <a:off x="3842045" y="3131491"/>
        <a:ext cx="270303" cy="36982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1CD9DE-6A73-40C9-9989-E926A582C632}">
      <dsp:nvSpPr>
        <dsp:cNvPr id="0" name=""/>
        <dsp:cNvSpPr/>
      </dsp:nvSpPr>
      <dsp:spPr>
        <a:xfrm>
          <a:off x="0" y="0"/>
          <a:ext cx="3450031" cy="75609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1. Report/Information &amp; Meeting with Complainant </a:t>
          </a:r>
        </a:p>
      </dsp:txBody>
      <dsp:txXfrm>
        <a:off x="22145" y="22145"/>
        <a:ext cx="2545683" cy="711804"/>
      </dsp:txXfrm>
    </dsp:sp>
    <dsp:sp modelId="{2451B3F2-8787-44F3-8CF7-2DF37744D3C7}">
      <dsp:nvSpPr>
        <dsp:cNvPr id="0" name=""/>
        <dsp:cNvSpPr/>
      </dsp:nvSpPr>
      <dsp:spPr>
        <a:xfrm>
          <a:off x="257632" y="861107"/>
          <a:ext cx="3450031" cy="75609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2. Complaint &amp; Evaluation</a:t>
          </a:r>
        </a:p>
      </dsp:txBody>
      <dsp:txXfrm>
        <a:off x="279777" y="883252"/>
        <a:ext cx="2656647" cy="711804"/>
      </dsp:txXfrm>
    </dsp:sp>
    <dsp:sp modelId="{A007C35F-32ED-4BE5-9C50-AB0ED059099C}">
      <dsp:nvSpPr>
        <dsp:cNvPr id="0" name=""/>
        <dsp:cNvSpPr/>
      </dsp:nvSpPr>
      <dsp:spPr>
        <a:xfrm>
          <a:off x="515264" y="1722215"/>
          <a:ext cx="3450031" cy="75609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3. Initiate Title IX Grievance Process &amp; Notice</a:t>
          </a:r>
        </a:p>
      </dsp:txBody>
      <dsp:txXfrm>
        <a:off x="537409" y="1744360"/>
        <a:ext cx="2656647" cy="711804"/>
      </dsp:txXfrm>
    </dsp:sp>
    <dsp:sp modelId="{07074AD8-07CC-4E55-B067-383446734605}">
      <dsp:nvSpPr>
        <dsp:cNvPr id="0" name=""/>
        <dsp:cNvSpPr/>
      </dsp:nvSpPr>
      <dsp:spPr>
        <a:xfrm>
          <a:off x="772896" y="2583322"/>
          <a:ext cx="3450031" cy="75609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4. Investigation &amp;     Determination </a:t>
          </a:r>
        </a:p>
      </dsp:txBody>
      <dsp:txXfrm>
        <a:off x="795041" y="2605467"/>
        <a:ext cx="2656647" cy="711804"/>
      </dsp:txXfrm>
    </dsp:sp>
    <dsp:sp modelId="{B7B5F2DA-0F3E-4634-954E-CF28F7C20DC9}">
      <dsp:nvSpPr>
        <dsp:cNvPr id="0" name=""/>
        <dsp:cNvSpPr/>
      </dsp:nvSpPr>
      <dsp:spPr>
        <a:xfrm>
          <a:off x="1030528" y="3444430"/>
          <a:ext cx="3450031" cy="75609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5. Appeal</a:t>
          </a:r>
        </a:p>
      </dsp:txBody>
      <dsp:txXfrm>
        <a:off x="1052673" y="3466575"/>
        <a:ext cx="2656647" cy="711804"/>
      </dsp:txXfrm>
    </dsp:sp>
    <dsp:sp modelId="{B5699368-3010-4C4A-B377-A0D6D8E3647F}">
      <dsp:nvSpPr>
        <dsp:cNvPr id="0" name=""/>
        <dsp:cNvSpPr/>
      </dsp:nvSpPr>
      <dsp:spPr>
        <a:xfrm>
          <a:off x="2958569" y="552369"/>
          <a:ext cx="491461" cy="491461"/>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dirty="0"/>
        </a:p>
      </dsp:txBody>
      <dsp:txXfrm>
        <a:off x="3069148" y="552369"/>
        <a:ext cx="270303" cy="369824"/>
      </dsp:txXfrm>
    </dsp:sp>
    <dsp:sp modelId="{248920F9-E7FD-4F5B-BF9E-C6E851C903A0}">
      <dsp:nvSpPr>
        <dsp:cNvPr id="0" name=""/>
        <dsp:cNvSpPr/>
      </dsp:nvSpPr>
      <dsp:spPr>
        <a:xfrm>
          <a:off x="3216201" y="1413476"/>
          <a:ext cx="491461" cy="491461"/>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dirty="0"/>
        </a:p>
      </dsp:txBody>
      <dsp:txXfrm>
        <a:off x="3326780" y="1413476"/>
        <a:ext cx="270303" cy="369824"/>
      </dsp:txXfrm>
    </dsp:sp>
    <dsp:sp modelId="{E8D67A80-2825-4413-BCF2-EC502DBD65AC}">
      <dsp:nvSpPr>
        <dsp:cNvPr id="0" name=""/>
        <dsp:cNvSpPr/>
      </dsp:nvSpPr>
      <dsp:spPr>
        <a:xfrm>
          <a:off x="3473834" y="2261982"/>
          <a:ext cx="491461" cy="491461"/>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dirty="0"/>
        </a:p>
      </dsp:txBody>
      <dsp:txXfrm>
        <a:off x="3584413" y="2261982"/>
        <a:ext cx="270303" cy="369824"/>
      </dsp:txXfrm>
    </dsp:sp>
    <dsp:sp modelId="{854B18E0-95F8-45EF-8792-E2D74ED891AC}">
      <dsp:nvSpPr>
        <dsp:cNvPr id="0" name=""/>
        <dsp:cNvSpPr/>
      </dsp:nvSpPr>
      <dsp:spPr>
        <a:xfrm>
          <a:off x="3731466" y="3131491"/>
          <a:ext cx="491461" cy="491461"/>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dirty="0"/>
        </a:p>
      </dsp:txBody>
      <dsp:txXfrm>
        <a:off x="3842045" y="3131491"/>
        <a:ext cx="270303" cy="369824"/>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1CD9DE-6A73-40C9-9989-E926A582C632}">
      <dsp:nvSpPr>
        <dsp:cNvPr id="0" name=""/>
        <dsp:cNvSpPr/>
      </dsp:nvSpPr>
      <dsp:spPr>
        <a:xfrm>
          <a:off x="0" y="0"/>
          <a:ext cx="3450031" cy="75609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1. Report/Information &amp; Meeting with Complainant </a:t>
          </a:r>
        </a:p>
      </dsp:txBody>
      <dsp:txXfrm>
        <a:off x="22145" y="22145"/>
        <a:ext cx="2545683" cy="711804"/>
      </dsp:txXfrm>
    </dsp:sp>
    <dsp:sp modelId="{2451B3F2-8787-44F3-8CF7-2DF37744D3C7}">
      <dsp:nvSpPr>
        <dsp:cNvPr id="0" name=""/>
        <dsp:cNvSpPr/>
      </dsp:nvSpPr>
      <dsp:spPr>
        <a:xfrm>
          <a:off x="257632" y="861107"/>
          <a:ext cx="3450031" cy="75609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2. Complaint &amp; Evaluation</a:t>
          </a:r>
        </a:p>
      </dsp:txBody>
      <dsp:txXfrm>
        <a:off x="279777" y="883252"/>
        <a:ext cx="2656647" cy="711804"/>
      </dsp:txXfrm>
    </dsp:sp>
    <dsp:sp modelId="{A007C35F-32ED-4BE5-9C50-AB0ED059099C}">
      <dsp:nvSpPr>
        <dsp:cNvPr id="0" name=""/>
        <dsp:cNvSpPr/>
      </dsp:nvSpPr>
      <dsp:spPr>
        <a:xfrm>
          <a:off x="515264" y="1722215"/>
          <a:ext cx="3450031" cy="75609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3. Initiate Title IX Grievance Process &amp; Notice</a:t>
          </a:r>
        </a:p>
      </dsp:txBody>
      <dsp:txXfrm>
        <a:off x="537409" y="1744360"/>
        <a:ext cx="2656647" cy="711804"/>
      </dsp:txXfrm>
    </dsp:sp>
    <dsp:sp modelId="{07074AD8-07CC-4E55-B067-383446734605}">
      <dsp:nvSpPr>
        <dsp:cNvPr id="0" name=""/>
        <dsp:cNvSpPr/>
      </dsp:nvSpPr>
      <dsp:spPr>
        <a:xfrm>
          <a:off x="772896" y="2583322"/>
          <a:ext cx="3450031" cy="75609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4. Investigation &amp;     Determination </a:t>
          </a:r>
        </a:p>
      </dsp:txBody>
      <dsp:txXfrm>
        <a:off x="795041" y="2605467"/>
        <a:ext cx="2656647" cy="711804"/>
      </dsp:txXfrm>
    </dsp:sp>
    <dsp:sp modelId="{B7B5F2DA-0F3E-4634-954E-CF28F7C20DC9}">
      <dsp:nvSpPr>
        <dsp:cNvPr id="0" name=""/>
        <dsp:cNvSpPr/>
      </dsp:nvSpPr>
      <dsp:spPr>
        <a:xfrm>
          <a:off x="1030528" y="3444430"/>
          <a:ext cx="3450031" cy="75609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5. Appeal</a:t>
          </a:r>
        </a:p>
      </dsp:txBody>
      <dsp:txXfrm>
        <a:off x="1052673" y="3466575"/>
        <a:ext cx="2656647" cy="711804"/>
      </dsp:txXfrm>
    </dsp:sp>
    <dsp:sp modelId="{B5699368-3010-4C4A-B377-A0D6D8E3647F}">
      <dsp:nvSpPr>
        <dsp:cNvPr id="0" name=""/>
        <dsp:cNvSpPr/>
      </dsp:nvSpPr>
      <dsp:spPr>
        <a:xfrm>
          <a:off x="2958569" y="552369"/>
          <a:ext cx="491461" cy="491461"/>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dirty="0"/>
        </a:p>
      </dsp:txBody>
      <dsp:txXfrm>
        <a:off x="3069148" y="552369"/>
        <a:ext cx="270303" cy="369824"/>
      </dsp:txXfrm>
    </dsp:sp>
    <dsp:sp modelId="{248920F9-E7FD-4F5B-BF9E-C6E851C903A0}">
      <dsp:nvSpPr>
        <dsp:cNvPr id="0" name=""/>
        <dsp:cNvSpPr/>
      </dsp:nvSpPr>
      <dsp:spPr>
        <a:xfrm>
          <a:off x="3216201" y="1413476"/>
          <a:ext cx="491461" cy="491461"/>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dirty="0"/>
        </a:p>
      </dsp:txBody>
      <dsp:txXfrm>
        <a:off x="3326780" y="1413476"/>
        <a:ext cx="270303" cy="369824"/>
      </dsp:txXfrm>
    </dsp:sp>
    <dsp:sp modelId="{E8D67A80-2825-4413-BCF2-EC502DBD65AC}">
      <dsp:nvSpPr>
        <dsp:cNvPr id="0" name=""/>
        <dsp:cNvSpPr/>
      </dsp:nvSpPr>
      <dsp:spPr>
        <a:xfrm>
          <a:off x="3473834" y="2261982"/>
          <a:ext cx="491461" cy="491461"/>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dirty="0"/>
        </a:p>
      </dsp:txBody>
      <dsp:txXfrm>
        <a:off x="3584413" y="2261982"/>
        <a:ext cx="270303" cy="369824"/>
      </dsp:txXfrm>
    </dsp:sp>
    <dsp:sp modelId="{854B18E0-95F8-45EF-8792-E2D74ED891AC}">
      <dsp:nvSpPr>
        <dsp:cNvPr id="0" name=""/>
        <dsp:cNvSpPr/>
      </dsp:nvSpPr>
      <dsp:spPr>
        <a:xfrm>
          <a:off x="3731466" y="3131491"/>
          <a:ext cx="491461" cy="491461"/>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dirty="0"/>
        </a:p>
      </dsp:txBody>
      <dsp:txXfrm>
        <a:off x="3842045" y="3131491"/>
        <a:ext cx="270303" cy="369824"/>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5.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6.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7.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8.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9.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0.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Slide Number Placeholder 4"/>
          <p:cNvSpPr txBox="1">
            <a:spLocks/>
          </p:cNvSpPr>
          <p:nvPr/>
        </p:nvSpPr>
        <p:spPr>
          <a:xfrm>
            <a:off x="416499" y="8725339"/>
            <a:ext cx="6175710" cy="385133"/>
          </a:xfrm>
          <a:prstGeom prst="rect">
            <a:avLst/>
          </a:prstGeom>
        </p:spPr>
        <p:txBody>
          <a:bodyPr vert="horz" lIns="92074" tIns="46035" rIns="92074" bIns="46035" rtlCol="0" anchor="b"/>
          <a:lstStyle>
            <a:defPPr>
              <a:defRPr lang="en-US"/>
            </a:defPPr>
            <a:lvl1pPr marL="0" algn="r" defTabSz="457200" rtl="0" eaLnBrk="1" latinLnBrk="0" hangingPunct="1">
              <a:defRPr sz="13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tabLst>
                <a:tab pos="6445031" algn="l"/>
              </a:tabLst>
            </a:pPr>
            <a:r>
              <a:rPr lang="en-US" sz="1000" dirty="0">
                <a:latin typeface="Segoe UI" panose="020B0502040204020203" pitchFamily="34" charset="0"/>
                <a:cs typeface="Segoe UI" panose="020B0502040204020203" pitchFamily="34" charset="0"/>
              </a:rPr>
              <a:t>Copyright 2024. Hodges Loizzi Eisenhammer Rodick &amp; Kohn LLP. All rights reserved.</a:t>
            </a:r>
          </a:p>
        </p:txBody>
      </p:sp>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07801" y="257488"/>
            <a:ext cx="2628900" cy="531223"/>
          </a:xfrm>
          <a:prstGeom prst="rect">
            <a:avLst/>
          </a:prstGeom>
        </p:spPr>
      </p:pic>
    </p:spTree>
    <p:extLst>
      <p:ext uri="{BB962C8B-B14F-4D97-AF65-F5344CB8AC3E}">
        <p14:creationId xmlns:p14="http://schemas.microsoft.com/office/powerpoint/2010/main" val="3471134850"/>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Notes Placeholder 4"/>
          <p:cNvSpPr>
            <a:spLocks noGrp="1"/>
          </p:cNvSpPr>
          <p:nvPr>
            <p:ph type="body" sz="quarter" idx="3"/>
          </p:nvPr>
        </p:nvSpPr>
        <p:spPr>
          <a:xfrm>
            <a:off x="701041" y="4415791"/>
            <a:ext cx="5608320" cy="4183380"/>
          </a:xfrm>
          <a:prstGeom prst="rect">
            <a:avLst/>
          </a:prstGeom>
        </p:spPr>
        <p:txBody>
          <a:bodyPr vert="horz" lIns="92074" tIns="46035" rIns="92074" bIns="46035"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4"/>
          <p:cNvSpPr txBox="1">
            <a:spLocks/>
          </p:cNvSpPr>
          <p:nvPr/>
        </p:nvSpPr>
        <p:spPr>
          <a:xfrm>
            <a:off x="416499" y="8725339"/>
            <a:ext cx="6175710" cy="385133"/>
          </a:xfrm>
          <a:prstGeom prst="rect">
            <a:avLst/>
          </a:prstGeom>
        </p:spPr>
        <p:txBody>
          <a:bodyPr vert="horz" lIns="92074" tIns="46035" rIns="92074" bIns="46035" rtlCol="0" anchor="b"/>
          <a:lstStyle>
            <a:defPPr>
              <a:defRPr lang="en-US"/>
            </a:defPPr>
            <a:lvl1pPr marL="0" algn="r" defTabSz="457200" rtl="0" eaLnBrk="1" latinLnBrk="0" hangingPunct="1">
              <a:defRPr sz="13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tabLst>
                <a:tab pos="6445031" algn="l"/>
              </a:tabLst>
            </a:pPr>
            <a:r>
              <a:rPr lang="en-US" sz="1000" dirty="0">
                <a:latin typeface="Segoe UI" panose="020B0502040204020203" pitchFamily="34" charset="0"/>
                <a:cs typeface="Segoe UI" panose="020B0502040204020203" pitchFamily="34" charset="0"/>
              </a:rPr>
              <a:t>Copyright 2020. Hodges Loizzi Eisenhammer Rodick &amp; Kohn LLP. All rights reserved.</a:t>
            </a: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7801" y="257488"/>
            <a:ext cx="2628900" cy="531223"/>
          </a:xfrm>
          <a:prstGeom prst="rect">
            <a:avLst/>
          </a:prstGeom>
        </p:spPr>
      </p:pic>
      <p:sp>
        <p:nvSpPr>
          <p:cNvPr id="2" name="Slide Image Placeholder 1"/>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88126" tIns="44064" rIns="88126" bIns="44064" rtlCol="0" anchor="ctr"/>
          <a:lstStyle/>
          <a:p>
            <a:endParaRPr lang="en-US" dirty="0"/>
          </a:p>
        </p:txBody>
      </p:sp>
      <p:sp>
        <p:nvSpPr>
          <p:cNvPr id="10" name="Date Placeholder 9"/>
          <p:cNvSpPr>
            <a:spLocks noGrp="1"/>
          </p:cNvSpPr>
          <p:nvPr>
            <p:ph type="dt" idx="1"/>
          </p:nvPr>
        </p:nvSpPr>
        <p:spPr>
          <a:xfrm>
            <a:off x="3970734" y="1"/>
            <a:ext cx="3038145" cy="465743"/>
          </a:xfrm>
          <a:prstGeom prst="rect">
            <a:avLst/>
          </a:prstGeom>
        </p:spPr>
        <p:txBody>
          <a:bodyPr vert="horz" lIns="88126" tIns="44064" rIns="88126" bIns="44064" rtlCol="0"/>
          <a:lstStyle>
            <a:lvl1pPr algn="r">
              <a:defRPr sz="1200">
                <a:latin typeface="Segoe UI" panose="020B0502040204020203" pitchFamily="34" charset="0"/>
                <a:cs typeface="Segoe UI" panose="020B0502040204020203" pitchFamily="34" charset="0"/>
              </a:defRPr>
            </a:lvl1pPr>
          </a:lstStyle>
          <a:p>
            <a:fld id="{092F928B-A849-4E8F-9F91-C8FDD5E02621}" type="datetimeFigureOut">
              <a:rPr lang="en-US" smtClean="0"/>
              <a:pPr/>
              <a:t>7/10/2024</a:t>
            </a:fld>
            <a:endParaRPr lang="en-US" dirty="0"/>
          </a:p>
        </p:txBody>
      </p:sp>
      <p:sp>
        <p:nvSpPr>
          <p:cNvPr id="11" name="Slide Number Placeholder 10"/>
          <p:cNvSpPr>
            <a:spLocks noGrp="1"/>
          </p:cNvSpPr>
          <p:nvPr>
            <p:ph type="sldNum" sz="quarter" idx="5"/>
          </p:nvPr>
        </p:nvSpPr>
        <p:spPr>
          <a:xfrm>
            <a:off x="3970734" y="8830658"/>
            <a:ext cx="3038145" cy="465742"/>
          </a:xfrm>
          <a:prstGeom prst="rect">
            <a:avLst/>
          </a:prstGeom>
        </p:spPr>
        <p:txBody>
          <a:bodyPr vert="horz" lIns="88126" tIns="44064" rIns="88126" bIns="44064" rtlCol="0" anchor="b"/>
          <a:lstStyle>
            <a:lvl1pPr algn="r">
              <a:defRPr sz="1200">
                <a:latin typeface="Segoe UI" panose="020B0502040204020203" pitchFamily="34" charset="0"/>
                <a:cs typeface="Segoe UI" panose="020B0502040204020203" pitchFamily="34" charset="0"/>
              </a:defRPr>
            </a:lvl1pPr>
          </a:lstStyle>
          <a:p>
            <a:fld id="{5AD7258F-D11A-401A-A8B9-55C4397A626A}" type="slidenum">
              <a:rPr lang="en-US" smtClean="0"/>
              <a:pPr/>
              <a:t>‹#›</a:t>
            </a:fld>
            <a:endParaRPr lang="en-US" dirty="0"/>
          </a:p>
        </p:txBody>
      </p:sp>
    </p:spTree>
    <p:extLst>
      <p:ext uri="{BB962C8B-B14F-4D97-AF65-F5344CB8AC3E}">
        <p14:creationId xmlns:p14="http://schemas.microsoft.com/office/powerpoint/2010/main" val="877059359"/>
      </p:ext>
    </p:extLst>
  </p:cSld>
  <p:clrMap bg1="lt1" tx1="dk1" bg2="lt2" tx2="dk2" accent1="accent1" accent2="accent2" accent3="accent3" accent4="accent4" accent5="accent5" accent6="accent6" hlink="hlink" folHlink="folHlink"/>
  <p:hf sldNum="0" hdr="0" ftr="0" dt="0"/>
  <p:notesStyle>
    <a:lvl1pPr marL="285750" indent="-285750" algn="l" defTabSz="914400" rtl="0" eaLnBrk="1" latinLnBrk="0" hangingPunct="1">
      <a:buFont typeface="Arial" panose="020B0604020202020204" pitchFamily="34" charset="0"/>
      <a:buChar char="•"/>
      <a:defRPr sz="1400" kern="1200">
        <a:solidFill>
          <a:schemeClr val="tx1"/>
        </a:solidFill>
        <a:latin typeface="Segoe UI" panose="020B0502040204020203" pitchFamily="34" charset="0"/>
        <a:ea typeface="+mn-ea"/>
        <a:cs typeface="Segoe UI" panose="020B0502040204020203" pitchFamily="34" charset="0"/>
      </a:defRPr>
    </a:lvl1pPr>
    <a:lvl2pPr marL="742950" indent="-285750" algn="l" defTabSz="914400" rtl="0" eaLnBrk="1" latinLnBrk="0" hangingPunct="1">
      <a:buFont typeface="Arial" panose="020B0604020202020204" pitchFamily="34" charset="0"/>
      <a:buChar char="•"/>
      <a:defRPr sz="1400" kern="1200">
        <a:solidFill>
          <a:schemeClr val="tx1"/>
        </a:solidFill>
        <a:latin typeface="Segoe UI" panose="020B0502040204020203" pitchFamily="34" charset="0"/>
        <a:ea typeface="+mn-ea"/>
        <a:cs typeface="Segoe UI" panose="020B0502040204020203" pitchFamily="34" charset="0"/>
      </a:defRPr>
    </a:lvl2pPr>
    <a:lvl3pPr marL="1200150" indent="-285750" algn="l" defTabSz="914400" rtl="0" eaLnBrk="1" latinLnBrk="0" hangingPunct="1">
      <a:buFont typeface="Arial" panose="020B0604020202020204" pitchFamily="34" charset="0"/>
      <a:buChar char="•"/>
      <a:defRPr sz="1400" kern="1200">
        <a:solidFill>
          <a:schemeClr val="tx1"/>
        </a:solidFill>
        <a:latin typeface="Segoe UI" panose="020B0502040204020203" pitchFamily="34" charset="0"/>
        <a:ea typeface="+mn-ea"/>
        <a:cs typeface="Segoe UI" panose="020B0502040204020203" pitchFamily="34" charset="0"/>
      </a:defRPr>
    </a:lvl3pPr>
    <a:lvl4pPr marL="1657350" indent="-285750" algn="l" defTabSz="914400" rtl="0" eaLnBrk="1" latinLnBrk="0" hangingPunct="1">
      <a:buFont typeface="Arial" panose="020B0604020202020204" pitchFamily="34" charset="0"/>
      <a:buChar char="•"/>
      <a:defRPr sz="1400" kern="1200">
        <a:solidFill>
          <a:schemeClr val="tx1"/>
        </a:solidFill>
        <a:latin typeface="Segoe UI" panose="020B0502040204020203" pitchFamily="34" charset="0"/>
        <a:ea typeface="+mn-ea"/>
        <a:cs typeface="Segoe UI" panose="020B0502040204020203" pitchFamily="34" charset="0"/>
      </a:defRPr>
    </a:lvl4pPr>
    <a:lvl5pPr marL="2114550" indent="-285750" algn="l" defTabSz="914400" rtl="0" eaLnBrk="1" latinLnBrk="0" hangingPunct="1">
      <a:buFont typeface="Arial" panose="020B0604020202020204" pitchFamily="34" charset="0"/>
      <a:buChar char="•"/>
      <a:defRPr sz="1400" kern="1200">
        <a:solidFill>
          <a:schemeClr val="tx1"/>
        </a:solidFill>
        <a:latin typeface="Segoe UI" panose="020B0502040204020203" pitchFamily="34" charset="0"/>
        <a:ea typeface="+mn-ea"/>
        <a:cs typeface="Segoe UI" panose="020B0502040204020203"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footnote-1-p32637"/><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8" Type="http://schemas.openxmlformats.org/officeDocument/2006/relationships/hyperlink" Target="http://www.eeoc.gov/pregnancy-discrimination" TargetMode="External"/><Relationship Id="rId3" Type="http://schemas.openxmlformats.org/officeDocument/2006/relationships/hyperlink" Target="http://redirector.microscribepub.com/?cat=stat&amp;loc=il&amp;id=775&amp;spec=5-2" TargetMode="External"/><Relationship Id="rId7" Type="http://schemas.openxmlformats.org/officeDocument/2006/relationships/hyperlink" Target="http://redirector.microscribepub.com/?cat=PUB&amp;loc=us&amp;id=117-328&amp;" TargetMode="External"/><Relationship Id="rId12" Type="http://schemas.openxmlformats.org/officeDocument/2006/relationships/hyperlink" Target="http://www2.ed.gov/about/offices/list/ocr/frontpage/pro-students/issues/sex-issue03.html" TargetMode="External"/><Relationship Id="rId2" Type="http://schemas.openxmlformats.org/officeDocument/2006/relationships/slide" Target="../slides/slide101.xml"/><Relationship Id="rId1" Type="http://schemas.openxmlformats.org/officeDocument/2006/relationships/notesMaster" Target="../notesMasters/notesMaster1.xml"/><Relationship Id="rId6" Type="http://schemas.openxmlformats.org/officeDocument/2006/relationships/hyperlink" Target="http://redirector.microscribepub.com/?cat=code&amp;loc=us&amp;id=42&amp;spec=2000gg" TargetMode="External"/><Relationship Id="rId11" Type="http://schemas.openxmlformats.org/officeDocument/2006/relationships/hyperlink" Target="http://redirector.microscribepub.com/?cat=code&amp;loc=il&amp;id=23&amp;spec=200.40" TargetMode="External"/><Relationship Id="rId5" Type="http://schemas.openxmlformats.org/officeDocument/2006/relationships/hyperlink" Target="http://redirector.microscribepub.com/?cat=usc&amp;loc=us&amp;id=42-2000e&amp;" TargetMode="External"/><Relationship Id="rId10" Type="http://schemas.openxmlformats.org/officeDocument/2006/relationships/hyperlink" Target="http://redirector.microscribepub.com/?cat=stat&amp;loc=il&amp;id=105&amp;spec=5-10" TargetMode="External"/><Relationship Id="rId4" Type="http://schemas.openxmlformats.org/officeDocument/2006/relationships/hyperlink" Target="https://dhr.illinois.gov/publications/pregnancy-rights.html" TargetMode="External"/><Relationship Id="rId9" Type="http://schemas.openxmlformats.org/officeDocument/2006/relationships/hyperlink" Target="http://redirector.microscribepub.com/?cat=stat&amp;loc=il&amp;id=775&amp;spec=55" TargetMode="Externa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training is designed for administrators who will serve in the Title IX roles – the Title IX Coordinator as well as anyone who will/could serve as an investigator, decisionmaker, informal resolution facilitator, and who may be responsible for implementing any of components of the Title IX Grievance Process – including the new role related to reviewing changes to supportive measures</a:t>
            </a:r>
          </a:p>
          <a:p>
            <a:pPr lvl="1"/>
            <a:r>
              <a:rPr lang="en-US" dirty="0"/>
              <a:t>Informal decisionmakers will need additional training on the District’s information resolution methods</a:t>
            </a:r>
          </a:p>
          <a:p>
            <a:r>
              <a:rPr lang="en-US" dirty="0"/>
              <a:t>The 2024 regulations allow the same person to serve as the investigator/decisionmaker</a:t>
            </a:r>
          </a:p>
          <a:p>
            <a:r>
              <a:rPr lang="en-US" dirty="0"/>
              <a:t>The training will cover the new 2024 regulations – and changes from what we currently do under the 2020 regulations – and allow time for questions/discussion</a:t>
            </a:r>
          </a:p>
        </p:txBody>
      </p:sp>
    </p:spTree>
    <p:extLst>
      <p:ext uri="{BB962C8B-B14F-4D97-AF65-F5344CB8AC3E}">
        <p14:creationId xmlns:p14="http://schemas.microsoft.com/office/powerpoint/2010/main" val="22615738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7265010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8998789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777392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Bostock v. Clayton County, 590 U.S. 644 (2020)</a:t>
            </a:r>
          </a:p>
          <a:p>
            <a:r>
              <a:rPr lang="en-US" dirty="0"/>
              <a:t>Three cases combined by SCOTUS: Altitude Express Inc. v. Zarda and Bostock v. Clayton County, Georgia, in which gay men were fired because of their sexual orientation, and R.G. &amp; G.R. Harris Funeral Homes Inc. v. Equal Employment and Opportunity Commission, where a transgender woman was fired because of her gender identity. </a:t>
            </a:r>
          </a:p>
          <a:p>
            <a:r>
              <a:rPr lang="en-US" dirty="0"/>
              <a:t>SCOTUS held that “an employer who fires an individual merely for being gay or transgender violates Title VII.”</a:t>
            </a:r>
          </a:p>
          <a:p>
            <a:endParaRPr lang="en-US" dirty="0"/>
          </a:p>
          <a:p>
            <a:r>
              <a:rPr lang="en-US" dirty="0"/>
              <a:t>The Court in Bostock reasoned that the phrase “because of” incorporates the “but-for” standard of causation: if an outcome would not have occurred “but-for” the purported cause, causation is established.</a:t>
            </a:r>
          </a:p>
          <a:p>
            <a:pPr lvl="1"/>
            <a:r>
              <a:rPr lang="en-US" dirty="0"/>
              <a:t>The Court explained that to discriminate on the basis of sexual orientation or gender identity “requires an employer to intentionally treat individual employees differently because of their sex.” 140 S. Ct. at 1742.</a:t>
            </a:r>
            <a:r>
              <a:rPr lang="en-US" baseline="30000" dirty="0"/>
              <a:t>[</a:t>
            </a:r>
            <a:r>
              <a:rPr lang="en-US" baseline="30000" dirty="0">
                <a:hlinkClick r:id="rId3" action="ppaction://hlinkfile"/>
              </a:rPr>
              <a:t>1</a:t>
            </a:r>
            <a:r>
              <a:rPr lang="en-US" baseline="30000" dirty="0"/>
              <a:t>] </a:t>
            </a:r>
          </a:p>
          <a:p>
            <a:pPr lvl="1"/>
            <a:r>
              <a:rPr lang="en-US" dirty="0"/>
              <a:t>As the Court also explained, when an employer discriminates against a person for being gay or transgender, the employer necessarily discriminates against that person for “traits or actions it would not have questioned in members of a different sex.” </a:t>
            </a:r>
            <a:r>
              <a:rPr lang="en-US" i="1" dirty="0"/>
              <a:t>Id.</a:t>
            </a:r>
            <a:r>
              <a:rPr lang="en-US" dirty="0"/>
              <a:t> at 1737. </a:t>
            </a:r>
          </a:p>
          <a:p>
            <a:endParaRPr lang="en-US" dirty="0"/>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Despite the holding’s language and Bostock’s focus on firing under Title VII, the potential impact of the decision is much broader</a:t>
            </a:r>
          </a:p>
          <a:p>
            <a:endParaRPr lang="en-US" dirty="0"/>
          </a:p>
        </p:txBody>
      </p:sp>
    </p:spTree>
    <p:extLst>
      <p:ext uri="{BB962C8B-B14F-4D97-AF65-F5344CB8AC3E}">
        <p14:creationId xmlns:p14="http://schemas.microsoft.com/office/powerpoint/2010/main" val="6708319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r>
              <a:rPr lang="en-US" dirty="0"/>
              <a:t>DOE/OCR clarified that Title IX’s protection against sex discrimination encompasses discrimination based on sexual orientation and gender identity, applying the Supreme Court’s decision in </a:t>
            </a:r>
            <a:r>
              <a:rPr lang="en-US" i="1" dirty="0"/>
              <a:t>Bostock</a:t>
            </a:r>
            <a:r>
              <a:rPr lang="en-US" dirty="0"/>
              <a:t> (decided June 2020) to the Department’s interpretation of Title IX </a:t>
            </a:r>
          </a:p>
          <a:p>
            <a:pPr marL="285750" indent="-285750"/>
            <a:r>
              <a:rPr lang="en-US" dirty="0"/>
              <a:t>In its decision, the Supreme Court explained that “it is impossible to discriminate against a person” because of their sexual orientation or gender identity “without discriminating against that individual based on sex.” That reasoning applies regardless of whether the individual is an adult in a workplace or a student in school. </a:t>
            </a:r>
          </a:p>
        </p:txBody>
      </p:sp>
    </p:spTree>
    <p:extLst>
      <p:ext uri="{BB962C8B-B14F-4D97-AF65-F5344CB8AC3E}">
        <p14:creationId xmlns:p14="http://schemas.microsoft.com/office/powerpoint/2010/main" val="15608533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8998789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Retroactive -- Final Rule (pgs. 1353-1354)</a:t>
            </a:r>
          </a:p>
          <a:p>
            <a:pPr lvl="1"/>
            <a:r>
              <a:rPr lang="en-US" dirty="0"/>
              <a:t>The Department will not enforce these final regulations retroactively. The final regulations apply only to </a:t>
            </a:r>
            <a:r>
              <a:rPr lang="en-US" u="sng" dirty="0"/>
              <a:t>sex discrimination that allegedly occurred on or after August 1, 2024</a:t>
            </a:r>
            <a:r>
              <a:rPr lang="en-US" dirty="0"/>
              <a:t>. </a:t>
            </a:r>
          </a:p>
          <a:p>
            <a:pPr lvl="1"/>
            <a:r>
              <a:rPr lang="en-US" sz="1800" b="0" i="0" u="none" strike="noStrike" baseline="0" dirty="0">
                <a:solidFill>
                  <a:srgbClr val="000000"/>
                </a:solidFill>
                <a:latin typeface="Times New Roman" panose="02020603050405020304" pitchFamily="18" charset="0"/>
              </a:rPr>
              <a:t>With respect to sex discrimination that allegedly occurred prior to August 1, 2024, regardless of when the alleged sex discrimination was reported, the Department will evaluate the recipient’s compliance against the Title IX statute and </a:t>
            </a:r>
            <a:r>
              <a:rPr lang="en-US" sz="1800" b="0" i="0" u="sng" strike="noStrike" baseline="0" dirty="0">
                <a:solidFill>
                  <a:srgbClr val="000000"/>
                </a:solidFill>
                <a:latin typeface="Times New Roman" panose="02020603050405020304" pitchFamily="18" charset="0"/>
              </a:rPr>
              <a:t>the Title IX regulations in place at the time that the alleged sex discrimination occurred</a:t>
            </a:r>
            <a:r>
              <a:rPr lang="en-US" sz="1800" b="0" i="0" u="none" strike="noStrike" baseline="0" dirty="0">
                <a:solidFill>
                  <a:srgbClr val="000000"/>
                </a:solidFill>
                <a:latin typeface="Times New Roman" panose="02020603050405020304" pitchFamily="18" charset="0"/>
              </a:rPr>
              <a:t>. </a:t>
            </a:r>
          </a:p>
          <a:p>
            <a:pPr lvl="0"/>
            <a:r>
              <a:rPr lang="en-US" sz="1800" b="0" i="0" u="none" strike="noStrike" baseline="0" dirty="0">
                <a:solidFill>
                  <a:srgbClr val="000000"/>
                </a:solidFill>
                <a:latin typeface="Times New Roman" panose="02020603050405020304" pitchFamily="18" charset="0"/>
              </a:rPr>
              <a:t>District need to determine if want to be applying both sets of rules when conduct is reported after August 1 – discuss pros/cons/risks</a:t>
            </a:r>
          </a:p>
          <a:p>
            <a:pPr lvl="0"/>
            <a:endParaRPr lang="en-US" dirty="0"/>
          </a:p>
        </p:txBody>
      </p:sp>
    </p:spTree>
    <p:extLst>
      <p:ext uri="{BB962C8B-B14F-4D97-AF65-F5344CB8AC3E}">
        <p14:creationId xmlns:p14="http://schemas.microsoft.com/office/powerpoint/2010/main" val="949692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900797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8998789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u="none" dirty="0"/>
              <a:t>Expands protections for LGBTQ+ individuals</a:t>
            </a:r>
          </a:p>
          <a:p>
            <a:r>
              <a:rPr lang="en-US" b="0" i="0" u="none" dirty="0"/>
              <a:t>Consistent with Biden EO and USDOE 2021 guidance and interpretation documents</a:t>
            </a:r>
          </a:p>
          <a:p>
            <a:r>
              <a:rPr lang="en-US" b="0" i="0" u="none" dirty="0"/>
              <a:t>Relies on Bostock (SCOTUS)</a:t>
            </a:r>
          </a:p>
          <a:p>
            <a:r>
              <a:rPr lang="en-US" b="0" i="0" u="none" dirty="0"/>
              <a:t>BUT rights re: transgender students and athletics not addressed in 2024 regulations; anticipate next year? Maybe…</a:t>
            </a:r>
          </a:p>
          <a:p>
            <a:pPr marL="0" indent="0">
              <a:buNone/>
            </a:pPr>
            <a:endParaRPr lang="en-US" dirty="0"/>
          </a:p>
          <a:p>
            <a:r>
              <a:rPr lang="en-US" dirty="0"/>
              <a:t>There are several states challenging the 2024 Title IX Regulations, protections based on gender identify, etc. = basis for several lawsuits</a:t>
            </a:r>
          </a:p>
          <a:p>
            <a:r>
              <a:rPr lang="en-US" dirty="0"/>
              <a:t>But in Illinois already required to protect under State law; even if nationwide injunction, Illinois school districts still have to address under State law (with some procedural differences)</a:t>
            </a:r>
          </a:p>
          <a:p>
            <a:endParaRPr lang="en-US" b="0" i="0" u="none" dirty="0"/>
          </a:p>
          <a:p>
            <a:r>
              <a:rPr lang="en-US" b="1" i="0" u="sng" dirty="0"/>
              <a:t>ALL</a:t>
            </a:r>
            <a:r>
              <a:rPr lang="en-US" dirty="0"/>
              <a:t> “sex discrimination” must be addressed using the Title IX Grievance Process</a:t>
            </a:r>
          </a:p>
          <a:p>
            <a:pPr lvl="1"/>
            <a:r>
              <a:rPr lang="en-US" dirty="0"/>
              <a:t>Different treatment</a:t>
            </a:r>
          </a:p>
          <a:p>
            <a:pPr lvl="1"/>
            <a:r>
              <a:rPr lang="en-US" dirty="0"/>
              <a:t>Disparate impact</a:t>
            </a:r>
          </a:p>
          <a:p>
            <a:pPr lvl="1"/>
            <a:r>
              <a:rPr lang="en-US" dirty="0"/>
              <a:t>Harassment</a:t>
            </a:r>
          </a:p>
          <a:p>
            <a:pPr lvl="1"/>
            <a:r>
              <a:rPr lang="en-US" dirty="0"/>
              <a:t>Athletics equity</a:t>
            </a:r>
          </a:p>
          <a:p>
            <a:pPr lvl="1"/>
            <a:r>
              <a:rPr lang="en-US" dirty="0"/>
              <a:t>Pregnancy accommodations</a:t>
            </a:r>
          </a:p>
          <a:p>
            <a:pPr lvl="1"/>
            <a:r>
              <a:rPr lang="en-US" dirty="0"/>
              <a:t>Pregnancy and parenting discrimination</a:t>
            </a:r>
          </a:p>
          <a:p>
            <a:pPr lvl="1"/>
            <a:r>
              <a:rPr lang="en-US" dirty="0"/>
              <a:t>Retaliation (yes now here too)</a:t>
            </a:r>
          </a:p>
        </p:txBody>
      </p:sp>
    </p:spTree>
    <p:extLst>
      <p:ext uri="{BB962C8B-B14F-4D97-AF65-F5344CB8AC3E}">
        <p14:creationId xmlns:p14="http://schemas.microsoft.com/office/powerpoint/2010/main" val="898184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623426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Education program or activity definition changed from “substantial control” over the context and alleged harasser to “subject to” the educational institution’s “disciplinary authority”</a:t>
            </a:r>
          </a:p>
          <a:p>
            <a:endParaRPr lang="en-US" dirty="0"/>
          </a:p>
          <a:p>
            <a:r>
              <a:rPr lang="en-US" dirty="0"/>
              <a:t>Last bullet point re: sex-based hostile environment – maybe outside US too – not addressed in Preamble…</a:t>
            </a:r>
          </a:p>
          <a:p>
            <a:endParaRPr lang="en-US" dirty="0"/>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2024 Regulations Preamble page 198:</a:t>
            </a:r>
          </a:p>
          <a:p>
            <a:pPr lvl="1"/>
            <a:r>
              <a:rPr lang="en-US" sz="1800" b="0" i="0" u="none" strike="noStrike" baseline="0" dirty="0">
                <a:solidFill>
                  <a:srgbClr val="000000"/>
                </a:solidFill>
                <a:latin typeface="Times New Roman" panose="02020603050405020304" pitchFamily="18" charset="0"/>
              </a:rPr>
              <a:t>“A recipient remains responsible only for discrimination that occurs under its education program or activity, </a:t>
            </a:r>
            <a:r>
              <a:rPr lang="en-US" sz="1800" b="0" i="1" u="none" strike="noStrike" baseline="0" dirty="0">
                <a:solidFill>
                  <a:srgbClr val="000000"/>
                </a:solidFill>
                <a:latin typeface="Times New Roman" panose="02020603050405020304" pitchFamily="18" charset="0"/>
              </a:rPr>
              <a:t>i.e.</a:t>
            </a:r>
            <a:r>
              <a:rPr lang="en-US" sz="1800" b="0" i="0" u="none" strike="noStrike" baseline="0" dirty="0">
                <a:solidFill>
                  <a:srgbClr val="000000"/>
                </a:solidFill>
                <a:latin typeface="Times New Roman" panose="02020603050405020304" pitchFamily="18" charset="0"/>
              </a:rPr>
              <a:t>, “in a ‘context’ over which the [institution] has substantial control.” </a:t>
            </a:r>
            <a:r>
              <a:rPr lang="en-US" sz="1800" b="0" i="1" u="none" strike="noStrike" baseline="0" dirty="0">
                <a:solidFill>
                  <a:srgbClr val="000000"/>
                </a:solidFill>
                <a:latin typeface="Times New Roman" panose="02020603050405020304" pitchFamily="18" charset="0"/>
              </a:rPr>
              <a:t>Brown</a:t>
            </a:r>
            <a:r>
              <a:rPr lang="en-US" sz="1800" b="0" i="0" u="none" strike="noStrike" baseline="0" dirty="0">
                <a:solidFill>
                  <a:srgbClr val="000000"/>
                </a:solidFill>
                <a:latin typeface="Times New Roman" panose="02020603050405020304" pitchFamily="18" charset="0"/>
              </a:rPr>
              <a:t>, 82 F.4th at 875 (citing </a:t>
            </a:r>
            <a:r>
              <a:rPr lang="en-US" sz="1800" b="0" i="1" u="none" strike="noStrike" baseline="0" dirty="0">
                <a:solidFill>
                  <a:srgbClr val="000000"/>
                </a:solidFill>
                <a:latin typeface="Times New Roman" panose="02020603050405020304" pitchFamily="18" charset="0"/>
              </a:rPr>
              <a:t>Davis</a:t>
            </a:r>
            <a:r>
              <a:rPr lang="en-US" sz="1800" b="0" i="0" u="none" strike="noStrike" baseline="0" dirty="0">
                <a:solidFill>
                  <a:srgbClr val="000000"/>
                </a:solidFill>
                <a:latin typeface="Times New Roman" panose="02020603050405020304" pitchFamily="18" charset="0"/>
              </a:rPr>
              <a:t>, 526 U.S. at 644). Consistent with </a:t>
            </a:r>
            <a:r>
              <a:rPr lang="en-US" sz="1800" b="0" i="1" u="none" strike="noStrike" baseline="0" dirty="0">
                <a:solidFill>
                  <a:srgbClr val="000000"/>
                </a:solidFill>
                <a:latin typeface="Times New Roman" panose="02020603050405020304" pitchFamily="18" charset="0"/>
              </a:rPr>
              <a:t>Davis</a:t>
            </a:r>
            <a:r>
              <a:rPr lang="en-US" sz="1800" b="0" i="0" u="none" strike="noStrike" baseline="0" dirty="0">
                <a:solidFill>
                  <a:srgbClr val="000000"/>
                </a:solidFill>
                <a:latin typeface="Times New Roman" panose="02020603050405020304" pitchFamily="18" charset="0"/>
              </a:rPr>
              <a:t>, under § 106.11,</a:t>
            </a:r>
            <a:r>
              <a:rPr lang="en-US" sz="1800" b="1" i="1" u="none" strike="noStrike" baseline="0" dirty="0">
                <a:solidFill>
                  <a:srgbClr val="000000"/>
                </a:solidFill>
                <a:latin typeface="Times New Roman" panose="02020603050405020304" pitchFamily="18" charset="0"/>
              </a:rPr>
              <a:t> a recipient is not responsible for the actions of parties over which it lacks significant control. Rather, a recipient is responsible only for alleged discriminatory conduct over which it exercises disciplinary authority or otherwise has substantial control.</a:t>
            </a:r>
            <a:r>
              <a:rPr lang="en-US" sz="1800" b="0" i="0" u="none" strike="noStrike" baseline="0" dirty="0">
                <a:solidFill>
                  <a:srgbClr val="000000"/>
                </a:solidFill>
                <a:latin typeface="Times New Roman" panose="02020603050405020304" pitchFamily="18" charset="0"/>
              </a:rPr>
              <a:t> </a:t>
            </a:r>
            <a:r>
              <a:rPr lang="en-US" sz="1800" b="0" i="1" u="none" strike="noStrike" baseline="0" dirty="0">
                <a:solidFill>
                  <a:srgbClr val="000000"/>
                </a:solidFill>
                <a:latin typeface="Times New Roman" panose="02020603050405020304" pitchFamily="18" charset="0"/>
              </a:rPr>
              <a:t>See Davis</a:t>
            </a:r>
            <a:r>
              <a:rPr lang="en-US" sz="1800" b="0" i="0" u="none" strike="noStrike" baseline="0" dirty="0">
                <a:solidFill>
                  <a:srgbClr val="000000"/>
                </a:solidFill>
                <a:latin typeface="Times New Roman" panose="02020603050405020304" pitchFamily="18" charset="0"/>
              </a:rPr>
              <a:t>, 526 U.S. at 641. The Department therefore reiterates that a recipient should not focus its analysis on whether alleged conduct happened “on” or “off” campus but rather on </a:t>
            </a:r>
            <a:r>
              <a:rPr lang="en-US" sz="1800" b="0" i="0" u="sng" strike="noStrike" baseline="0" dirty="0">
                <a:solidFill>
                  <a:srgbClr val="000000"/>
                </a:solidFill>
                <a:latin typeface="Times New Roman" panose="02020603050405020304" pitchFamily="18" charset="0"/>
              </a:rPr>
              <a:t>whether the recipient has disciplinary authority over the respondent’s conduct in the context in which it occurred</a:t>
            </a:r>
            <a:r>
              <a:rPr lang="en-US" sz="1800" b="0" i="0" u="none" strike="noStrike" baseline="0" dirty="0">
                <a:solidFill>
                  <a:srgbClr val="000000"/>
                </a:solidFill>
                <a:latin typeface="Times New Roman" panose="02020603050405020304" pitchFamily="18" charset="0"/>
              </a:rPr>
              <a:t>.”</a:t>
            </a:r>
            <a:endParaRPr lang="en-US" dirty="0"/>
          </a:p>
          <a:p>
            <a:endParaRPr lang="en-US" dirty="0"/>
          </a:p>
        </p:txBody>
      </p:sp>
    </p:spTree>
    <p:extLst>
      <p:ext uri="{BB962C8B-B14F-4D97-AF65-F5344CB8AC3E}">
        <p14:creationId xmlns:p14="http://schemas.microsoft.com/office/powerpoint/2010/main" val="5018636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Sexual harassment is not the only expansion under the 2024 Title IX Regulations; the other expansion is broader sex-based harassment, e.g., gender identity protections, etc.</a:t>
            </a:r>
          </a:p>
          <a:p>
            <a:pPr lvl="1"/>
            <a:r>
              <a:rPr lang="en-US" dirty="0"/>
              <a:t>Plus de minimums harm issue</a:t>
            </a:r>
          </a:p>
          <a:p>
            <a:r>
              <a:rPr lang="en-US" dirty="0"/>
              <a:t>There are several states challenging the 2024 Title IX Regulations, protections based on gender identify, etc. = basis for several lawsuits</a:t>
            </a:r>
          </a:p>
          <a:p>
            <a:r>
              <a:rPr lang="en-US" dirty="0"/>
              <a:t>But in Illinois already required to protect under State law; even if nationwide injunction, Illinois school districts still have to address under State law (with some procedural differences)</a:t>
            </a:r>
          </a:p>
          <a:p>
            <a:endParaRPr lang="en-US" dirty="0"/>
          </a:p>
          <a:p>
            <a:r>
              <a:rPr lang="en-US" dirty="0"/>
              <a:t>20 U.S. Code § 1681 - Sex</a:t>
            </a:r>
          </a:p>
          <a:p>
            <a:r>
              <a:rPr lang="en-US" dirty="0"/>
              <a:t>(a)Prohibition against discrimination; exceptions. No person in the United States shall, on the basis of sex, be excluded from participation in, be denied the benefits of, or be subjected to discrimination under any education program or activity receiving Federal financial assistance, except that:</a:t>
            </a:r>
          </a:p>
          <a:p>
            <a:pPr lvl="1"/>
            <a:r>
              <a:rPr lang="en-US" dirty="0"/>
              <a:t>(1) Classes of educational institutions subject to prohibition. In regard to admissions to educational institutions, this section shall apply only to institutions of vocational education, professional education, and graduate higher education, and to public institutions of undergraduate higher education;</a:t>
            </a:r>
          </a:p>
          <a:p>
            <a:pPr lvl="1"/>
            <a:r>
              <a:rPr lang="en-US" dirty="0"/>
              <a:t>(2) Educational institutions commencing planned change. In admissions in regard to admissions to educational institutions, this section shall not apply (A) for one year from June 23, 1972, nor for six years after June 23, 1972, in the case of an educational institution which has begun the process of changing from being an institution which admits only students of one sex to being an institution which admits students of both sexes, but only if it is carrying out a plan for such a change which is approved by the Secretary of Education or (B) for seven years from the date an educational institution begins the process of changing from being an institution which admits only students of only one sex to being an institution which admits students of both sexes, but only if it is carrying out a plan for such a change which is approved by the Secretary of Education, whichever is the later;</a:t>
            </a:r>
          </a:p>
          <a:p>
            <a:pPr lvl="1"/>
            <a:r>
              <a:rPr lang="en-US" dirty="0"/>
              <a:t>(3) Educational institutions of religious organizations with contrary religious tenets. This section shall not apply to an educational institution which is controlled by a religious organization if the application of this subsection would not be consistent with the religious tenets of such organization;</a:t>
            </a:r>
          </a:p>
          <a:p>
            <a:pPr lvl="1"/>
            <a:r>
              <a:rPr lang="en-US" dirty="0"/>
              <a:t>(4) Educational institutions training individuals for military services or merchant marine. This section shall not apply to an educational institution whose primary purpose is the training of individuals for the military services of the United States, or the merchant marine;</a:t>
            </a:r>
          </a:p>
          <a:p>
            <a:pPr lvl="1"/>
            <a:r>
              <a:rPr lang="en-US" dirty="0"/>
              <a:t>(5) Public educational institutions with traditional and continuing admissions policy. In regard to admissions this section shall not apply to any public institution of undergraduate higher education which is an institution that traditionally and continually from its establishment has had a policy of admitting only students of one sex;</a:t>
            </a:r>
          </a:p>
          <a:p>
            <a:pPr lvl="1"/>
            <a:r>
              <a:rPr lang="en-US" dirty="0"/>
              <a:t>(6) Social fraternities or sororities; voluntary youth service organizations. This section shall not apply to membership practices—</a:t>
            </a:r>
          </a:p>
          <a:p>
            <a:pPr lvl="2"/>
            <a:r>
              <a:rPr lang="en-US" dirty="0"/>
              <a:t>(A) of a social fraternity or social sorority which is exempt from taxation under section 501(a) of title 26, the active membership of which consists primarily of students in attendance at an institution of higher education, or</a:t>
            </a:r>
          </a:p>
          <a:p>
            <a:pPr lvl="2"/>
            <a:r>
              <a:rPr lang="en-US" dirty="0"/>
              <a:t>(B) of the Young Men’s Christian Association, Young Women’s Christian Association, Girl Scouts, Boy Scouts, Camp Fire Girls, and voluntary youth service organizations which are so exempt, the membership of which has traditionally been limited to persons of one sex and principally to persons of less than nineteen years of age;</a:t>
            </a:r>
          </a:p>
          <a:p>
            <a:pPr lvl="1"/>
            <a:r>
              <a:rPr lang="en-US" dirty="0"/>
              <a:t>(7) Boy or Girl conferences. This section shall not apply to—</a:t>
            </a:r>
          </a:p>
          <a:p>
            <a:pPr lvl="2"/>
            <a:r>
              <a:rPr lang="en-US" dirty="0"/>
              <a:t>(A) any program or activity of the American Legion undertaken in connection with the organization or operation of any Boys State conference, Boys Nation conference, Girls State conference, or Girls Nation conference; or</a:t>
            </a:r>
          </a:p>
          <a:p>
            <a:pPr lvl="2"/>
            <a:r>
              <a:rPr lang="en-US" dirty="0"/>
              <a:t>(B) any program or activity of any secondary school or educational institution specifically for—</a:t>
            </a:r>
          </a:p>
          <a:p>
            <a:pPr lvl="3"/>
            <a:r>
              <a:rPr lang="en-US" dirty="0"/>
              <a:t>(i) the promotion of any Boys State conference, Boys Nation conference, Girls State conference, or Girls Nation conference; or</a:t>
            </a:r>
          </a:p>
          <a:p>
            <a:pPr lvl="3"/>
            <a:r>
              <a:rPr lang="en-US" dirty="0"/>
              <a:t>(ii) the selection of students to attend any such conference;</a:t>
            </a:r>
          </a:p>
          <a:p>
            <a:pPr lvl="1"/>
            <a:r>
              <a:rPr lang="en-US" dirty="0"/>
              <a:t>(8) Father-son or mother-daughter activities at educational institutions. This section shall not preclude father-son or mother-daughter activities at an educational institution, but if such activities are provided for students of one sex, opportunities for reasonably comparable activities shall be provided for students of the other sex; and</a:t>
            </a:r>
          </a:p>
          <a:p>
            <a:pPr lvl="1"/>
            <a:r>
              <a:rPr lang="en-US" dirty="0"/>
              <a:t>(9) Institution of higher education scholarship awards in “beauty” pageants. This section shall not apply with respect to any scholarship or other financial assistance awarded by an institution of higher education to any individual because such individual has received such award in any pageant in which the attainment of such award is based upon a combination of factors related to the personal appearance, poise, and talent of such individual and in which participation is limited to individuals of one sex only, so long as such pageant is in compliance with other nondiscrimination provisions of Federal law.</a:t>
            </a:r>
          </a:p>
          <a:p>
            <a:pPr marL="457200" lvl="1" indent="0">
              <a:buNone/>
            </a:pPr>
            <a:endParaRPr lang="en-US" dirty="0"/>
          </a:p>
          <a:p>
            <a:pPr marL="457200" lvl="1" indent="0">
              <a:buNone/>
            </a:pPr>
            <a:endParaRPr lang="en-US" dirty="0"/>
          </a:p>
          <a:p>
            <a:pPr algn="l"/>
            <a:r>
              <a:rPr lang="en-US" b="0" i="0" dirty="0">
                <a:solidFill>
                  <a:srgbClr val="333333"/>
                </a:solidFill>
                <a:effectLst/>
                <a:highlight>
                  <a:srgbClr val="FFFFFF"/>
                </a:highlight>
                <a:latin typeface="Open Sans" panose="020B0606030504020204" pitchFamily="34" charset="0"/>
              </a:rPr>
              <a:t>20 U.S. Code § 1686 - Interpretation with respect to living facilities</a:t>
            </a:r>
          </a:p>
          <a:p>
            <a:pPr algn="l"/>
            <a:r>
              <a:rPr lang="en-US" b="0" i="0" dirty="0">
                <a:solidFill>
                  <a:srgbClr val="333333"/>
                </a:solidFill>
                <a:effectLst/>
                <a:highlight>
                  <a:srgbClr val="FFFFFF"/>
                </a:highlight>
                <a:latin typeface="Open Sans" panose="020B0606030504020204" pitchFamily="34" charset="0"/>
              </a:rPr>
              <a:t>Notwithstanding anything to the contrary contained in this chapter, nothing contained herein shall be construed to prohibit any educational institution receiving funds under this Act, from maintaining separate living facilities for the different sexes.</a:t>
            </a:r>
          </a:p>
          <a:p>
            <a:pPr marL="457200" lvl="1" indent="0">
              <a:buNone/>
            </a:pPr>
            <a:endParaRPr lang="en-US" dirty="0"/>
          </a:p>
        </p:txBody>
      </p:sp>
    </p:spTree>
    <p:extLst>
      <p:ext uri="{BB962C8B-B14F-4D97-AF65-F5344CB8AC3E}">
        <p14:creationId xmlns:p14="http://schemas.microsoft.com/office/powerpoint/2010/main" val="8967288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2024 Regulations Preamble page 31:</a:t>
            </a:r>
          </a:p>
          <a:p>
            <a:pPr lvl="1"/>
            <a:r>
              <a:rPr lang="en-US" dirty="0"/>
              <a:t>The 2024 Title IX regulations shift the focus of the analysis from "whether the participation or attempted participation occurred at the time the complaint was filed" (as required under the 2020 Title IX regulations) to "the time of the alleged sex discrimination." </a:t>
            </a:r>
          </a:p>
          <a:p>
            <a:pPr lvl="1"/>
            <a:r>
              <a:rPr lang="en-US" dirty="0"/>
              <a:t>“[R]</a:t>
            </a:r>
            <a:r>
              <a:rPr lang="en-US" dirty="0" err="1"/>
              <a:t>equiring</a:t>
            </a:r>
            <a:r>
              <a:rPr lang="en-US" dirty="0"/>
              <a:t> participation or attempted participation at the time of the alleged discrimination is better aligned with Title IX’s text and its goal of ensuring that a recipient operates its education program or activity free from sex discrimination because it addresses conduct that would have interfered with the complainant’s ability to participate in the recipient’s education program or activity.”</a:t>
            </a:r>
          </a:p>
          <a:p>
            <a:pPr lvl="1"/>
            <a:endParaRPr lang="en-US" dirty="0"/>
          </a:p>
          <a:p>
            <a:endParaRPr lang="en-US" dirty="0"/>
          </a:p>
        </p:txBody>
      </p:sp>
    </p:spTree>
    <p:extLst>
      <p:ext uri="{BB962C8B-B14F-4D97-AF65-F5344CB8AC3E}">
        <p14:creationId xmlns:p14="http://schemas.microsoft.com/office/powerpoint/2010/main" val="2037119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2024 Regulations Preamble page 184:</a:t>
            </a:r>
          </a:p>
          <a:p>
            <a:pPr lvl="1"/>
            <a:r>
              <a:rPr lang="en-US" dirty="0"/>
              <a:t>Consistent with 2020 Regulations, “only a person in their individual capacity can be a respondent in a Title IX grievance procedure.”</a:t>
            </a:r>
          </a:p>
          <a:p>
            <a:pPr lvl="1"/>
            <a:r>
              <a:rPr lang="en-US" dirty="0"/>
              <a:t>Includes volunteers</a:t>
            </a:r>
          </a:p>
          <a:p>
            <a:pPr lvl="1"/>
            <a:endParaRPr lang="en-US" dirty="0"/>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2024 Regulations Preamble page 198:</a:t>
            </a:r>
          </a:p>
          <a:p>
            <a:pPr lvl="1"/>
            <a:r>
              <a:rPr lang="en-US" sz="1800" b="0" i="0" u="none" strike="noStrike" baseline="0" dirty="0">
                <a:solidFill>
                  <a:srgbClr val="000000"/>
                </a:solidFill>
                <a:latin typeface="Times New Roman" panose="02020603050405020304" pitchFamily="18" charset="0"/>
              </a:rPr>
              <a:t>“A recipient remains responsible only for discrimination that occurs under its education program or activity, </a:t>
            </a:r>
            <a:r>
              <a:rPr lang="en-US" sz="1800" b="0" i="1" u="none" strike="noStrike" baseline="0" dirty="0">
                <a:solidFill>
                  <a:srgbClr val="000000"/>
                </a:solidFill>
                <a:latin typeface="Times New Roman" panose="02020603050405020304" pitchFamily="18" charset="0"/>
              </a:rPr>
              <a:t>i.e.</a:t>
            </a:r>
            <a:r>
              <a:rPr lang="en-US" sz="1800" b="0" i="0" u="none" strike="noStrike" baseline="0" dirty="0">
                <a:solidFill>
                  <a:srgbClr val="000000"/>
                </a:solidFill>
                <a:latin typeface="Times New Roman" panose="02020603050405020304" pitchFamily="18" charset="0"/>
              </a:rPr>
              <a:t>, “in a ‘context’ over which the [institution] has substantial control.” </a:t>
            </a:r>
            <a:r>
              <a:rPr lang="en-US" sz="1800" b="0" i="1" u="none" strike="noStrike" baseline="0" dirty="0">
                <a:solidFill>
                  <a:srgbClr val="000000"/>
                </a:solidFill>
                <a:latin typeface="Times New Roman" panose="02020603050405020304" pitchFamily="18" charset="0"/>
              </a:rPr>
              <a:t>Brown</a:t>
            </a:r>
            <a:r>
              <a:rPr lang="en-US" sz="1800" b="0" i="0" u="none" strike="noStrike" baseline="0" dirty="0">
                <a:solidFill>
                  <a:srgbClr val="000000"/>
                </a:solidFill>
                <a:latin typeface="Times New Roman" panose="02020603050405020304" pitchFamily="18" charset="0"/>
              </a:rPr>
              <a:t>, 82 F.4th at 875 (citing </a:t>
            </a:r>
            <a:r>
              <a:rPr lang="en-US" sz="1800" b="0" i="1" u="none" strike="noStrike" baseline="0" dirty="0">
                <a:solidFill>
                  <a:srgbClr val="000000"/>
                </a:solidFill>
                <a:latin typeface="Times New Roman" panose="02020603050405020304" pitchFamily="18" charset="0"/>
              </a:rPr>
              <a:t>Davis</a:t>
            </a:r>
            <a:r>
              <a:rPr lang="en-US" sz="1800" b="0" i="0" u="none" strike="noStrike" baseline="0" dirty="0">
                <a:solidFill>
                  <a:srgbClr val="000000"/>
                </a:solidFill>
                <a:latin typeface="Times New Roman" panose="02020603050405020304" pitchFamily="18" charset="0"/>
              </a:rPr>
              <a:t>, 526 U.S. at 644). Consistent with </a:t>
            </a:r>
            <a:r>
              <a:rPr lang="en-US" sz="1800" b="0" i="1" u="none" strike="noStrike" baseline="0" dirty="0">
                <a:solidFill>
                  <a:srgbClr val="000000"/>
                </a:solidFill>
                <a:latin typeface="Times New Roman" panose="02020603050405020304" pitchFamily="18" charset="0"/>
              </a:rPr>
              <a:t>Davis</a:t>
            </a:r>
            <a:r>
              <a:rPr lang="en-US" sz="1800" b="0" i="0" u="none" strike="noStrike" baseline="0" dirty="0">
                <a:solidFill>
                  <a:srgbClr val="000000"/>
                </a:solidFill>
                <a:latin typeface="Times New Roman" panose="02020603050405020304" pitchFamily="18" charset="0"/>
              </a:rPr>
              <a:t>, under § 106.11,</a:t>
            </a:r>
            <a:r>
              <a:rPr lang="en-US" sz="1800" b="1" i="1" u="none" strike="noStrike" baseline="0" dirty="0">
                <a:solidFill>
                  <a:srgbClr val="000000"/>
                </a:solidFill>
                <a:latin typeface="Times New Roman" panose="02020603050405020304" pitchFamily="18" charset="0"/>
              </a:rPr>
              <a:t> a recipient is not responsible for the actions of parties over which it lacks significant control. Rather, a recipient is responsible only for alleged discriminatory conduct over which it exercises disciplinary authority or otherwise has substantial control.</a:t>
            </a:r>
            <a:r>
              <a:rPr lang="en-US" sz="1800" b="0" i="0" u="none" strike="noStrike" baseline="0" dirty="0">
                <a:solidFill>
                  <a:srgbClr val="000000"/>
                </a:solidFill>
                <a:latin typeface="Times New Roman" panose="02020603050405020304" pitchFamily="18" charset="0"/>
              </a:rPr>
              <a:t> </a:t>
            </a:r>
            <a:r>
              <a:rPr lang="en-US" sz="1800" b="0" i="1" u="none" strike="noStrike" baseline="0" dirty="0">
                <a:solidFill>
                  <a:srgbClr val="000000"/>
                </a:solidFill>
                <a:latin typeface="Times New Roman" panose="02020603050405020304" pitchFamily="18" charset="0"/>
              </a:rPr>
              <a:t>See Davis</a:t>
            </a:r>
            <a:r>
              <a:rPr lang="en-US" sz="1800" b="0" i="0" u="none" strike="noStrike" baseline="0" dirty="0">
                <a:solidFill>
                  <a:srgbClr val="000000"/>
                </a:solidFill>
                <a:latin typeface="Times New Roman" panose="02020603050405020304" pitchFamily="18" charset="0"/>
              </a:rPr>
              <a:t>, 526 U.S. at 641. The Department therefore reiterates that a recipient should not focus its analysis on whether alleged conduct happened “on” or “off” campus but rather on whether the recipient has disciplinary authority over the respondent’s conduct in the context in which it occurred.”</a:t>
            </a:r>
            <a:endParaRPr lang="en-US" dirty="0"/>
          </a:p>
        </p:txBody>
      </p:sp>
    </p:spTree>
    <p:extLst>
      <p:ext uri="{BB962C8B-B14F-4D97-AF65-F5344CB8AC3E}">
        <p14:creationId xmlns:p14="http://schemas.microsoft.com/office/powerpoint/2010/main" val="31842070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Peer retaliation = retaliation by a student against another student 34 C.F.R. 106.2</a:t>
            </a:r>
          </a:p>
        </p:txBody>
      </p:sp>
    </p:spTree>
    <p:extLst>
      <p:ext uri="{BB962C8B-B14F-4D97-AF65-F5344CB8AC3E}">
        <p14:creationId xmlns:p14="http://schemas.microsoft.com/office/powerpoint/2010/main" val="8645428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3665527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285368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Black’s Law Dictionary, 11th ed. 2019</a:t>
            </a:r>
          </a:p>
          <a:p>
            <a:endParaRPr lang="en-US" dirty="0"/>
          </a:p>
          <a:p>
            <a:r>
              <a:rPr lang="en-US" dirty="0"/>
              <a:t>Must be able to serve in role impartially, including by avoiding prejudgment of the facts at issue</a:t>
            </a:r>
          </a:p>
          <a:p>
            <a:endParaRPr lang="en-US" dirty="0"/>
          </a:p>
          <a:p>
            <a:r>
              <a:rPr lang="en-US" b="1" i="0" dirty="0">
                <a:solidFill>
                  <a:srgbClr val="777777"/>
                </a:solidFill>
                <a:effectLst/>
                <a:highlight>
                  <a:srgbClr val="FFFFFF"/>
                </a:highlight>
                <a:latin typeface="Georgia" panose="02040502050405020303" pitchFamily="18" charset="0"/>
              </a:rPr>
              <a:t>CONFLICT OF INTEREST</a:t>
            </a:r>
            <a:r>
              <a:rPr lang="en-US" b="0" i="0" dirty="0">
                <a:solidFill>
                  <a:srgbClr val="777777"/>
                </a:solidFill>
                <a:effectLst/>
                <a:highlight>
                  <a:srgbClr val="FFFFFF"/>
                </a:highlight>
                <a:latin typeface="Georgia" panose="02040502050405020303" pitchFamily="18" charset="0"/>
              </a:rPr>
              <a:t> = a situation that can undermine a person due to self interest and public interest</a:t>
            </a:r>
            <a:endParaRPr lang="en-US" b="0" i="0" strike="sngStrike" dirty="0">
              <a:solidFill>
                <a:srgbClr val="777777"/>
              </a:solidFill>
              <a:effectLst/>
              <a:highlight>
                <a:srgbClr val="FFFFFF"/>
              </a:highlight>
              <a:latin typeface="Georgia" panose="02040502050405020303" pitchFamily="18" charset="0"/>
            </a:endParaRPr>
          </a:p>
          <a:p>
            <a:pPr lvl="1"/>
            <a:r>
              <a:rPr lang="en-US" b="0" i="0" dirty="0">
                <a:solidFill>
                  <a:srgbClr val="777777"/>
                </a:solidFill>
                <a:effectLst/>
                <a:highlight>
                  <a:srgbClr val="FFFFFF"/>
                </a:highlight>
                <a:latin typeface="Georgia" panose="02040502050405020303" pitchFamily="18" charset="0"/>
              </a:rPr>
              <a:t>Some material connection to a dispute or the parties involved that a reasonable person would question that person’s ability to be impartial </a:t>
            </a:r>
          </a:p>
          <a:p>
            <a:pPr lvl="1"/>
            <a:r>
              <a:rPr lang="en-US" b="0" i="0" dirty="0">
                <a:solidFill>
                  <a:srgbClr val="777777"/>
                </a:solidFill>
                <a:effectLst/>
                <a:highlight>
                  <a:srgbClr val="FFFFFF"/>
                </a:highlight>
                <a:latin typeface="Georgia" panose="02040502050405020303" pitchFamily="18" charset="0"/>
              </a:rPr>
              <a:t>Look at things like previous relationships with the parties, professional interests, nature of position as to the parties/issue</a:t>
            </a:r>
          </a:p>
          <a:p>
            <a:pPr lvl="1"/>
            <a:r>
              <a:rPr lang="en-US" b="0" i="0" dirty="0">
                <a:solidFill>
                  <a:srgbClr val="777777"/>
                </a:solidFill>
                <a:effectLst/>
                <a:highlight>
                  <a:srgbClr val="FFFFFF"/>
                </a:highlight>
                <a:latin typeface="Georgia" panose="02040502050405020303" pitchFamily="18" charset="0"/>
              </a:rPr>
              <a:t>Opposite of impartiality</a:t>
            </a:r>
          </a:p>
          <a:p>
            <a:pPr marL="742950" lvl="1" indent="-285750">
              <a:buFont typeface="Wingdings" panose="05000000000000000000" pitchFamily="2" charset="2"/>
              <a:buChar char="Ø"/>
            </a:pPr>
            <a:r>
              <a:rPr lang="en-US" b="0" i="1" dirty="0">
                <a:solidFill>
                  <a:srgbClr val="777777"/>
                </a:solidFill>
                <a:effectLst/>
                <a:highlight>
                  <a:srgbClr val="FFFFFF"/>
                </a:highlight>
                <a:latin typeface="Georgia" panose="02040502050405020303" pitchFamily="18" charset="0"/>
              </a:rPr>
              <a:t>If have a conflict of interest, another person should serve in the TIX role (consider even for perception of conflict of interest, depending on circumstances)</a:t>
            </a:r>
            <a:endParaRPr lang="en-US" b="1" i="1" dirty="0"/>
          </a:p>
          <a:p>
            <a:endParaRPr lang="en-US" b="1" dirty="0"/>
          </a:p>
          <a:p>
            <a:r>
              <a:rPr lang="en-US" b="1" dirty="0"/>
              <a:t>BIAS</a:t>
            </a:r>
            <a:r>
              <a:rPr lang="en-US" b="0" dirty="0"/>
              <a:t> = </a:t>
            </a:r>
            <a:r>
              <a:rPr lang="en-US" b="0" i="0" dirty="0">
                <a:solidFill>
                  <a:srgbClr val="777777"/>
                </a:solidFill>
                <a:effectLst/>
                <a:highlight>
                  <a:srgbClr val="FFFFFF"/>
                </a:highlight>
                <a:latin typeface="Georgia" panose="02040502050405020303" pitchFamily="18" charset="0"/>
              </a:rPr>
              <a:t>Inclination; bent; prepossession; a preconceived opinion; a predisposition to decide an issue in a certain way, which does not leave the mind perfectly open </a:t>
            </a:r>
          </a:p>
          <a:p>
            <a:pPr marL="742950" lvl="1" indent="-285750"/>
            <a:r>
              <a:rPr lang="en-US" b="0" i="0" dirty="0">
                <a:solidFill>
                  <a:srgbClr val="777777"/>
                </a:solidFill>
                <a:effectLst/>
                <a:highlight>
                  <a:srgbClr val="FFFFFF"/>
                </a:highlight>
                <a:latin typeface="Georgia" panose="02040502050405020303" pitchFamily="18" charset="0"/>
              </a:rPr>
              <a:t>Biases can be explicit or implicit and you may not know it’s affecting you</a:t>
            </a:r>
          </a:p>
          <a:p>
            <a:pPr marL="1200150" lvl="2" indent="-285750"/>
            <a:r>
              <a:rPr lang="en-US" b="0" i="0" dirty="0">
                <a:solidFill>
                  <a:srgbClr val="777777"/>
                </a:solidFill>
                <a:effectLst/>
                <a:highlight>
                  <a:srgbClr val="FFFFFF"/>
                </a:highlight>
                <a:latin typeface="Georgia" panose="02040502050405020303" pitchFamily="18" charset="0"/>
              </a:rPr>
              <a:t>Attitudes, buying into stereotypes, language/words, etc. -- conscious vs. unconscious matter</a:t>
            </a:r>
          </a:p>
          <a:p>
            <a:pPr marL="1200150" lvl="2" indent="-285750"/>
            <a:r>
              <a:rPr lang="en-US" b="0" i="0" dirty="0">
                <a:solidFill>
                  <a:srgbClr val="777777"/>
                </a:solidFill>
                <a:effectLst/>
                <a:highlight>
                  <a:srgbClr val="FFFFFF"/>
                </a:highlight>
                <a:latin typeface="Georgia" panose="02040502050405020303" pitchFamily="18" charset="0"/>
              </a:rPr>
              <a:t>Implicit difficult because usually cannot be identified through reflection</a:t>
            </a:r>
          </a:p>
          <a:p>
            <a:pPr marL="742950" lvl="1" indent="-285750"/>
            <a:r>
              <a:rPr lang="en-US" b="1" i="1" u="none" dirty="0">
                <a:solidFill>
                  <a:srgbClr val="777777"/>
                </a:solidFill>
                <a:effectLst/>
                <a:highlight>
                  <a:srgbClr val="FFFFFF"/>
                </a:highlight>
                <a:latin typeface="Georgia" panose="02040502050405020303" pitchFamily="18" charset="0"/>
              </a:rPr>
              <a:t>Often based on stereotypes </a:t>
            </a:r>
            <a:r>
              <a:rPr lang="en-US" b="0" i="0" dirty="0">
                <a:solidFill>
                  <a:srgbClr val="777777"/>
                </a:solidFill>
                <a:effectLst/>
                <a:highlight>
                  <a:srgbClr val="FFFFFF"/>
                </a:highlight>
                <a:latin typeface="Georgia" panose="02040502050405020303" pitchFamily="18" charset="0"/>
              </a:rPr>
              <a:t>related to a person’s gender, sexual orientation, race, economic status/social standing</a:t>
            </a:r>
          </a:p>
          <a:p>
            <a:pPr marL="742950" lvl="1" indent="-285750"/>
            <a:r>
              <a:rPr lang="en-US" b="0" i="0" dirty="0">
                <a:solidFill>
                  <a:srgbClr val="777777"/>
                </a:solidFill>
                <a:effectLst/>
                <a:highlight>
                  <a:srgbClr val="FFFFFF"/>
                </a:highlight>
                <a:latin typeface="Georgia" panose="02040502050405020303" pitchFamily="18" charset="0"/>
              </a:rPr>
              <a:t>Includes:</a:t>
            </a:r>
          </a:p>
          <a:p>
            <a:pPr marL="1200150" lvl="2" indent="-285750"/>
            <a:r>
              <a:rPr lang="en-US" b="0" i="0" dirty="0">
                <a:solidFill>
                  <a:srgbClr val="777777"/>
                </a:solidFill>
                <a:effectLst/>
                <a:highlight>
                  <a:srgbClr val="FFFFFF"/>
                </a:highlight>
                <a:latin typeface="Georgia" panose="02040502050405020303" pitchFamily="18" charset="0"/>
              </a:rPr>
              <a:t>Personal bias = bias against one party in a matter, or about an issue in the matter</a:t>
            </a:r>
          </a:p>
          <a:p>
            <a:pPr lvl="2"/>
            <a:r>
              <a:rPr lang="en-US" b="0" i="0" dirty="0">
                <a:solidFill>
                  <a:srgbClr val="777777"/>
                </a:solidFill>
                <a:effectLst/>
                <a:highlight>
                  <a:srgbClr val="FFFFFF"/>
                </a:highlight>
                <a:latin typeface="Georgia" panose="02040502050405020303" pitchFamily="18" charset="0"/>
              </a:rPr>
              <a:t>Confirmation/Cognitive bias = filtering information to suite a preference and reject the rest</a:t>
            </a:r>
          </a:p>
          <a:p>
            <a:pPr lvl="2"/>
            <a:r>
              <a:rPr lang="en-US" b="0" i="0" dirty="0">
                <a:solidFill>
                  <a:srgbClr val="777777"/>
                </a:solidFill>
                <a:effectLst/>
                <a:highlight>
                  <a:srgbClr val="FFFFFF"/>
                </a:highlight>
                <a:latin typeface="Georgia" panose="02040502050405020303" pitchFamily="18" charset="0"/>
              </a:rPr>
              <a:t>Availability bias = when decisionmakers choose based on a personal experience rather than facts</a:t>
            </a:r>
          </a:p>
          <a:p>
            <a:pPr marL="742950" lvl="1" indent="-285750">
              <a:buFont typeface="Wingdings" panose="05000000000000000000" pitchFamily="2" charset="2"/>
              <a:buChar char="Ø"/>
            </a:pPr>
            <a:r>
              <a:rPr lang="en-US" b="0" i="1" dirty="0">
                <a:solidFill>
                  <a:srgbClr val="777777"/>
                </a:solidFill>
                <a:effectLst/>
                <a:highlight>
                  <a:srgbClr val="FFFFFF"/>
                </a:highlight>
                <a:latin typeface="Georgia" panose="02040502050405020303" pitchFamily="18" charset="0"/>
              </a:rPr>
              <a:t>If have a particular bias toward a party, or issues in the matter, another person should serve in the TIX role </a:t>
            </a:r>
          </a:p>
          <a:p>
            <a:pPr lvl="1"/>
            <a:endParaRPr lang="en-US" b="0" i="0" dirty="0">
              <a:solidFill>
                <a:srgbClr val="777777"/>
              </a:solidFill>
              <a:effectLst/>
              <a:highlight>
                <a:srgbClr val="FFFFFF"/>
              </a:highlight>
              <a:latin typeface="Georgia" panose="02040502050405020303" pitchFamily="18" charset="0"/>
            </a:endParaRPr>
          </a:p>
          <a:p>
            <a:pPr lvl="1"/>
            <a:r>
              <a:rPr lang="en-US" dirty="0"/>
              <a:t>Examples of bias that may arise in a TIX matter:</a:t>
            </a:r>
          </a:p>
          <a:p>
            <a:pPr lvl="2"/>
            <a:r>
              <a:rPr lang="en-US" dirty="0"/>
              <a:t>Referring to all respondents as “he” </a:t>
            </a:r>
          </a:p>
          <a:p>
            <a:pPr lvl="2"/>
            <a:r>
              <a:rPr lang="en-US" dirty="0"/>
              <a:t>Assuming female on female sexual harassment is not possible</a:t>
            </a:r>
          </a:p>
          <a:p>
            <a:pPr lvl="2"/>
            <a:r>
              <a:rPr lang="en-US" dirty="0"/>
              <a:t>Finding one party more credible because share similar characteristics -- or less credible because of the party’s characteristics (e.g. sex/gender, race, discipline history, etc.) </a:t>
            </a:r>
          </a:p>
          <a:p>
            <a:pPr lvl="2"/>
            <a:r>
              <a:rPr lang="en-US" dirty="0"/>
              <a:t>Assuming a student with discipline history would also automatically (or more likely be) guilty of sex-based discrimination because they don’t respect school rules</a:t>
            </a:r>
          </a:p>
          <a:p>
            <a:pPr lvl="1"/>
            <a:r>
              <a:rPr lang="en-US" dirty="0"/>
              <a:t>Tips for how to avoid bias:</a:t>
            </a:r>
          </a:p>
          <a:p>
            <a:pPr lvl="2"/>
            <a:r>
              <a:rPr lang="en-US" dirty="0"/>
              <a:t>Monitor language</a:t>
            </a:r>
          </a:p>
          <a:p>
            <a:pPr lvl="2"/>
            <a:r>
              <a:rPr lang="en-US" dirty="0"/>
              <a:t>Avoid generalizations, sex stereotypes</a:t>
            </a:r>
          </a:p>
          <a:p>
            <a:pPr lvl="2"/>
            <a:r>
              <a:rPr lang="en-US" dirty="0"/>
              <a:t>Do a “gut check” when analyzing evidence and making findings/determination – especially for credibility of party/witness</a:t>
            </a:r>
          </a:p>
          <a:p>
            <a:pPr lvl="3"/>
            <a:r>
              <a:rPr lang="en-US" dirty="0"/>
              <a:t>Would you have reached the same conclusions if….</a:t>
            </a:r>
          </a:p>
          <a:p>
            <a:pPr lvl="2"/>
            <a:r>
              <a:rPr lang="en-US" dirty="0"/>
              <a:t>Listen to the whole story – don’t prejudge case from the start – you never know what will come out in the investigation</a:t>
            </a:r>
          </a:p>
        </p:txBody>
      </p:sp>
    </p:spTree>
    <p:extLst>
      <p:ext uri="{BB962C8B-B14F-4D97-AF65-F5344CB8AC3E}">
        <p14:creationId xmlns:p14="http://schemas.microsoft.com/office/powerpoint/2010/main" val="786489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977264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Black’s Law Dictionary, 11th ed. 2019</a:t>
            </a:r>
          </a:p>
          <a:p>
            <a:endParaRPr lang="en-US" dirty="0"/>
          </a:p>
          <a:p>
            <a:r>
              <a:rPr lang="en-US" dirty="0"/>
              <a:t>Must be able to serve in role impartially, including by avoiding prejudgment of the facts at issue</a:t>
            </a:r>
          </a:p>
          <a:p>
            <a:endParaRPr lang="en-US" dirty="0"/>
          </a:p>
          <a:p>
            <a:r>
              <a:rPr lang="en-US" b="1" i="0" dirty="0">
                <a:solidFill>
                  <a:srgbClr val="777777"/>
                </a:solidFill>
                <a:effectLst/>
                <a:highlight>
                  <a:srgbClr val="FFFFFF"/>
                </a:highlight>
                <a:latin typeface="Georgia" panose="02040502050405020303" pitchFamily="18" charset="0"/>
              </a:rPr>
              <a:t>CONFLICT OF INTEREST</a:t>
            </a:r>
            <a:r>
              <a:rPr lang="en-US" b="0" i="0" dirty="0">
                <a:solidFill>
                  <a:srgbClr val="777777"/>
                </a:solidFill>
                <a:effectLst/>
                <a:highlight>
                  <a:srgbClr val="FFFFFF"/>
                </a:highlight>
                <a:latin typeface="Georgia" panose="02040502050405020303" pitchFamily="18" charset="0"/>
              </a:rPr>
              <a:t> = a situation that can undermine a person due to self interest and public interest</a:t>
            </a:r>
            <a:endParaRPr lang="en-US" b="0" i="0" strike="sngStrike" dirty="0">
              <a:solidFill>
                <a:srgbClr val="777777"/>
              </a:solidFill>
              <a:effectLst/>
              <a:highlight>
                <a:srgbClr val="FFFFFF"/>
              </a:highlight>
              <a:latin typeface="Georgia" panose="02040502050405020303" pitchFamily="18" charset="0"/>
            </a:endParaRPr>
          </a:p>
          <a:p>
            <a:pPr lvl="1"/>
            <a:r>
              <a:rPr lang="en-US" b="0" i="0" dirty="0">
                <a:solidFill>
                  <a:srgbClr val="777777"/>
                </a:solidFill>
                <a:effectLst/>
                <a:highlight>
                  <a:srgbClr val="FFFFFF"/>
                </a:highlight>
                <a:latin typeface="Georgia" panose="02040502050405020303" pitchFamily="18" charset="0"/>
              </a:rPr>
              <a:t>Some material connection to a dispute or the parties involved that a reasonable person would question that person’s ability to be impartial </a:t>
            </a:r>
          </a:p>
          <a:p>
            <a:pPr lvl="1"/>
            <a:r>
              <a:rPr lang="en-US" b="0" i="0" dirty="0">
                <a:solidFill>
                  <a:srgbClr val="777777"/>
                </a:solidFill>
                <a:effectLst/>
                <a:highlight>
                  <a:srgbClr val="FFFFFF"/>
                </a:highlight>
                <a:latin typeface="Georgia" panose="02040502050405020303" pitchFamily="18" charset="0"/>
              </a:rPr>
              <a:t>Look at things like previous relationships with the parties, professional interests, nature of position as to the parties/issue</a:t>
            </a:r>
          </a:p>
          <a:p>
            <a:pPr lvl="1"/>
            <a:r>
              <a:rPr lang="en-US" b="0" i="0" dirty="0">
                <a:solidFill>
                  <a:srgbClr val="777777"/>
                </a:solidFill>
                <a:effectLst/>
                <a:highlight>
                  <a:srgbClr val="FFFFFF"/>
                </a:highlight>
                <a:latin typeface="Georgia" panose="02040502050405020303" pitchFamily="18" charset="0"/>
              </a:rPr>
              <a:t>Opposite of impartiality</a:t>
            </a:r>
          </a:p>
          <a:p>
            <a:pPr marL="742950" lvl="1" indent="-285750">
              <a:buFont typeface="Wingdings" panose="05000000000000000000" pitchFamily="2" charset="2"/>
              <a:buChar char="Ø"/>
            </a:pPr>
            <a:r>
              <a:rPr lang="en-US" b="0" i="1" dirty="0">
                <a:solidFill>
                  <a:srgbClr val="777777"/>
                </a:solidFill>
                <a:effectLst/>
                <a:highlight>
                  <a:srgbClr val="FFFFFF"/>
                </a:highlight>
                <a:latin typeface="Georgia" panose="02040502050405020303" pitchFamily="18" charset="0"/>
              </a:rPr>
              <a:t>If have a conflict of interest, another person should serve in the TIX role (consider even for perception of conflict of interest, depending on circumstances)</a:t>
            </a:r>
            <a:endParaRPr lang="en-US" b="1" i="1" dirty="0"/>
          </a:p>
          <a:p>
            <a:endParaRPr lang="en-US" b="1" dirty="0"/>
          </a:p>
          <a:p>
            <a:r>
              <a:rPr lang="en-US" b="1" dirty="0"/>
              <a:t>BIAS</a:t>
            </a:r>
            <a:r>
              <a:rPr lang="en-US" b="0" dirty="0"/>
              <a:t> = </a:t>
            </a:r>
            <a:r>
              <a:rPr lang="en-US" b="0" i="0" dirty="0">
                <a:solidFill>
                  <a:srgbClr val="777777"/>
                </a:solidFill>
                <a:effectLst/>
                <a:highlight>
                  <a:srgbClr val="FFFFFF"/>
                </a:highlight>
                <a:latin typeface="Georgia" panose="02040502050405020303" pitchFamily="18" charset="0"/>
              </a:rPr>
              <a:t>Inclination; bent; prepossession; a preconceived opinion; a predisposition to decide an issue in a certain way, which does not leave the mind perfectly open </a:t>
            </a:r>
          </a:p>
          <a:p>
            <a:pPr marL="742950" lvl="1" indent="-285750"/>
            <a:r>
              <a:rPr lang="en-US" b="0" i="0" dirty="0">
                <a:solidFill>
                  <a:srgbClr val="777777"/>
                </a:solidFill>
                <a:effectLst/>
                <a:highlight>
                  <a:srgbClr val="FFFFFF"/>
                </a:highlight>
                <a:latin typeface="Georgia" panose="02040502050405020303" pitchFamily="18" charset="0"/>
              </a:rPr>
              <a:t>Biases can be explicit or implicit and you may not know it’s affecting you</a:t>
            </a:r>
          </a:p>
          <a:p>
            <a:pPr marL="1200150" lvl="2" indent="-285750"/>
            <a:r>
              <a:rPr lang="en-US" b="0" i="0" dirty="0">
                <a:solidFill>
                  <a:srgbClr val="777777"/>
                </a:solidFill>
                <a:effectLst/>
                <a:highlight>
                  <a:srgbClr val="FFFFFF"/>
                </a:highlight>
                <a:latin typeface="Georgia" panose="02040502050405020303" pitchFamily="18" charset="0"/>
              </a:rPr>
              <a:t>Attitudes, buying into stereotypes, language/words, etc. -- conscious vs. unconscious matter</a:t>
            </a:r>
          </a:p>
          <a:p>
            <a:pPr marL="1200150" lvl="2" indent="-285750"/>
            <a:r>
              <a:rPr lang="en-US" b="0" i="0" dirty="0">
                <a:solidFill>
                  <a:srgbClr val="777777"/>
                </a:solidFill>
                <a:effectLst/>
                <a:highlight>
                  <a:srgbClr val="FFFFFF"/>
                </a:highlight>
                <a:latin typeface="Georgia" panose="02040502050405020303" pitchFamily="18" charset="0"/>
              </a:rPr>
              <a:t>Implicit difficult because usually cannot be identified through reflection</a:t>
            </a:r>
          </a:p>
          <a:p>
            <a:pPr marL="742950" lvl="1" indent="-285750"/>
            <a:r>
              <a:rPr lang="en-US" b="1" i="1" u="none" dirty="0">
                <a:solidFill>
                  <a:srgbClr val="777777"/>
                </a:solidFill>
                <a:effectLst/>
                <a:highlight>
                  <a:srgbClr val="FFFFFF"/>
                </a:highlight>
                <a:latin typeface="Georgia" panose="02040502050405020303" pitchFamily="18" charset="0"/>
              </a:rPr>
              <a:t>Often based on stereotypes </a:t>
            </a:r>
            <a:r>
              <a:rPr lang="en-US" b="0" i="0" dirty="0">
                <a:solidFill>
                  <a:srgbClr val="777777"/>
                </a:solidFill>
                <a:effectLst/>
                <a:highlight>
                  <a:srgbClr val="FFFFFF"/>
                </a:highlight>
                <a:latin typeface="Georgia" panose="02040502050405020303" pitchFamily="18" charset="0"/>
              </a:rPr>
              <a:t>related to a person’s gender, sexual orientation, race, economic status/social standing</a:t>
            </a:r>
          </a:p>
          <a:p>
            <a:pPr marL="742950" lvl="1" indent="-285750"/>
            <a:r>
              <a:rPr lang="en-US" b="0" i="0" dirty="0">
                <a:solidFill>
                  <a:srgbClr val="777777"/>
                </a:solidFill>
                <a:effectLst/>
                <a:highlight>
                  <a:srgbClr val="FFFFFF"/>
                </a:highlight>
                <a:latin typeface="Georgia" panose="02040502050405020303" pitchFamily="18" charset="0"/>
              </a:rPr>
              <a:t>Includes:</a:t>
            </a:r>
          </a:p>
          <a:p>
            <a:pPr marL="1200150" lvl="2" indent="-285750"/>
            <a:r>
              <a:rPr lang="en-US" b="0" i="0" dirty="0">
                <a:solidFill>
                  <a:srgbClr val="777777"/>
                </a:solidFill>
                <a:effectLst/>
                <a:highlight>
                  <a:srgbClr val="FFFFFF"/>
                </a:highlight>
                <a:latin typeface="Georgia" panose="02040502050405020303" pitchFamily="18" charset="0"/>
              </a:rPr>
              <a:t>Personal bias = bias against one party in a matter, or about an issue in the matter</a:t>
            </a:r>
          </a:p>
          <a:p>
            <a:pPr lvl="2"/>
            <a:r>
              <a:rPr lang="en-US" b="0" i="0" dirty="0">
                <a:solidFill>
                  <a:srgbClr val="777777"/>
                </a:solidFill>
                <a:effectLst/>
                <a:highlight>
                  <a:srgbClr val="FFFFFF"/>
                </a:highlight>
                <a:latin typeface="Georgia" panose="02040502050405020303" pitchFamily="18" charset="0"/>
              </a:rPr>
              <a:t>Confirmation/Cognitive bias = filtering information to suite a preference and reject the rest</a:t>
            </a:r>
          </a:p>
          <a:p>
            <a:pPr lvl="2"/>
            <a:r>
              <a:rPr lang="en-US" b="0" i="0" dirty="0">
                <a:solidFill>
                  <a:srgbClr val="777777"/>
                </a:solidFill>
                <a:effectLst/>
                <a:highlight>
                  <a:srgbClr val="FFFFFF"/>
                </a:highlight>
                <a:latin typeface="Georgia" panose="02040502050405020303" pitchFamily="18" charset="0"/>
              </a:rPr>
              <a:t>Availability bias = when decisionmakers choose based on a personal experience rather than facts</a:t>
            </a:r>
          </a:p>
          <a:p>
            <a:pPr marL="742950" lvl="1" indent="-285750">
              <a:buFont typeface="Wingdings" panose="05000000000000000000" pitchFamily="2" charset="2"/>
              <a:buChar char="Ø"/>
            </a:pPr>
            <a:r>
              <a:rPr lang="en-US" b="0" i="1" dirty="0">
                <a:solidFill>
                  <a:srgbClr val="777777"/>
                </a:solidFill>
                <a:effectLst/>
                <a:highlight>
                  <a:srgbClr val="FFFFFF"/>
                </a:highlight>
                <a:latin typeface="Georgia" panose="02040502050405020303" pitchFamily="18" charset="0"/>
              </a:rPr>
              <a:t>If have a particular bias toward a party, or issues in the matter, another person should serve in the TIX role </a:t>
            </a:r>
          </a:p>
          <a:p>
            <a:pPr lvl="1"/>
            <a:endParaRPr lang="en-US" b="0" i="0" dirty="0">
              <a:solidFill>
                <a:srgbClr val="777777"/>
              </a:solidFill>
              <a:effectLst/>
              <a:highlight>
                <a:srgbClr val="FFFFFF"/>
              </a:highlight>
              <a:latin typeface="Georgia" panose="02040502050405020303" pitchFamily="18" charset="0"/>
            </a:endParaRPr>
          </a:p>
          <a:p>
            <a:pPr lvl="1"/>
            <a:r>
              <a:rPr lang="en-US" dirty="0"/>
              <a:t>Examples of bias that may arise in a TIX matter:</a:t>
            </a:r>
          </a:p>
          <a:p>
            <a:pPr lvl="2"/>
            <a:r>
              <a:rPr lang="en-US" dirty="0"/>
              <a:t>Referring to all respondents as “he” </a:t>
            </a:r>
          </a:p>
          <a:p>
            <a:pPr lvl="2"/>
            <a:r>
              <a:rPr lang="en-US" dirty="0"/>
              <a:t>Assuming female on female sexual harassment is not possible</a:t>
            </a:r>
          </a:p>
          <a:p>
            <a:pPr lvl="2"/>
            <a:r>
              <a:rPr lang="en-US" dirty="0"/>
              <a:t>Finding one party more credible because share similar characteristics -- or less credible because of the party’s characteristics (e.g. sex/gender, race, discipline history, etc.) </a:t>
            </a:r>
          </a:p>
          <a:p>
            <a:pPr lvl="2"/>
            <a:r>
              <a:rPr lang="en-US" dirty="0"/>
              <a:t>Assuming a student with discipline history would also automatically (or more likely be) guilty of sex-based discrimination because they don’t respect school rules</a:t>
            </a:r>
          </a:p>
          <a:p>
            <a:pPr lvl="1"/>
            <a:r>
              <a:rPr lang="en-US" dirty="0"/>
              <a:t>Tips for how to avoid bias:</a:t>
            </a:r>
          </a:p>
          <a:p>
            <a:pPr lvl="2"/>
            <a:r>
              <a:rPr lang="en-US" dirty="0"/>
              <a:t>Monitor language</a:t>
            </a:r>
          </a:p>
          <a:p>
            <a:pPr lvl="2"/>
            <a:r>
              <a:rPr lang="en-US" dirty="0"/>
              <a:t>Avoid generalizations, sex stereotypes</a:t>
            </a:r>
          </a:p>
          <a:p>
            <a:pPr lvl="2"/>
            <a:r>
              <a:rPr lang="en-US" dirty="0"/>
              <a:t>Do a “gut check” when analyzing evidence and making findings/determination – especially for credibility of party/witness</a:t>
            </a:r>
          </a:p>
          <a:p>
            <a:pPr lvl="3"/>
            <a:r>
              <a:rPr lang="en-US" dirty="0"/>
              <a:t>Would you have reached the same conclusions if….</a:t>
            </a:r>
          </a:p>
          <a:p>
            <a:pPr lvl="2"/>
            <a:r>
              <a:rPr lang="en-US" dirty="0"/>
              <a:t>Listen to the whole story – don’t prejudge case from the start – you never know what will come out in the investigation</a:t>
            </a:r>
          </a:p>
        </p:txBody>
      </p:sp>
    </p:spTree>
    <p:extLst>
      <p:ext uri="{BB962C8B-B14F-4D97-AF65-F5344CB8AC3E}">
        <p14:creationId xmlns:p14="http://schemas.microsoft.com/office/powerpoint/2010/main" val="22957109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Black’s Law Dictionary, 11th ed. 2019</a:t>
            </a:r>
          </a:p>
          <a:p>
            <a:endParaRPr lang="en-US" dirty="0"/>
          </a:p>
          <a:p>
            <a:r>
              <a:rPr lang="en-US" dirty="0"/>
              <a:t>Must be able to serve in role impartially, including by avoiding prejudgment of the facts at issue</a:t>
            </a:r>
          </a:p>
          <a:p>
            <a:endParaRPr lang="en-US" dirty="0"/>
          </a:p>
          <a:p>
            <a:r>
              <a:rPr lang="en-US" b="1" i="0" dirty="0">
                <a:solidFill>
                  <a:srgbClr val="777777"/>
                </a:solidFill>
                <a:effectLst/>
                <a:highlight>
                  <a:srgbClr val="FFFFFF"/>
                </a:highlight>
                <a:latin typeface="Georgia" panose="02040502050405020303" pitchFamily="18" charset="0"/>
              </a:rPr>
              <a:t>CONFLICT OF INTEREST</a:t>
            </a:r>
            <a:r>
              <a:rPr lang="en-US" b="0" i="0" dirty="0">
                <a:solidFill>
                  <a:srgbClr val="777777"/>
                </a:solidFill>
                <a:effectLst/>
                <a:highlight>
                  <a:srgbClr val="FFFFFF"/>
                </a:highlight>
                <a:latin typeface="Georgia" panose="02040502050405020303" pitchFamily="18" charset="0"/>
              </a:rPr>
              <a:t> = a situation that can undermine a person due to self interest and public interest</a:t>
            </a:r>
            <a:endParaRPr lang="en-US" b="0" i="0" strike="sngStrike" dirty="0">
              <a:solidFill>
                <a:srgbClr val="777777"/>
              </a:solidFill>
              <a:effectLst/>
              <a:highlight>
                <a:srgbClr val="FFFFFF"/>
              </a:highlight>
              <a:latin typeface="Georgia" panose="02040502050405020303" pitchFamily="18" charset="0"/>
            </a:endParaRPr>
          </a:p>
          <a:p>
            <a:pPr lvl="1"/>
            <a:r>
              <a:rPr lang="en-US" b="0" i="0" dirty="0">
                <a:solidFill>
                  <a:srgbClr val="777777"/>
                </a:solidFill>
                <a:effectLst/>
                <a:highlight>
                  <a:srgbClr val="FFFFFF"/>
                </a:highlight>
                <a:latin typeface="Georgia" panose="02040502050405020303" pitchFamily="18" charset="0"/>
              </a:rPr>
              <a:t>Some material connection to a dispute or the parties involved that a reasonable person would question that person’s ability to be impartial </a:t>
            </a:r>
          </a:p>
          <a:p>
            <a:pPr lvl="1"/>
            <a:r>
              <a:rPr lang="en-US" b="0" i="0" dirty="0">
                <a:solidFill>
                  <a:srgbClr val="777777"/>
                </a:solidFill>
                <a:effectLst/>
                <a:highlight>
                  <a:srgbClr val="FFFFFF"/>
                </a:highlight>
                <a:latin typeface="Georgia" panose="02040502050405020303" pitchFamily="18" charset="0"/>
              </a:rPr>
              <a:t>Look at things like previous relationships with the parties, professional interests, nature of position as to the parties/issue</a:t>
            </a:r>
          </a:p>
          <a:p>
            <a:pPr lvl="1"/>
            <a:r>
              <a:rPr lang="en-US" b="0" i="0" dirty="0">
                <a:solidFill>
                  <a:srgbClr val="777777"/>
                </a:solidFill>
                <a:effectLst/>
                <a:highlight>
                  <a:srgbClr val="FFFFFF"/>
                </a:highlight>
                <a:latin typeface="Georgia" panose="02040502050405020303" pitchFamily="18" charset="0"/>
              </a:rPr>
              <a:t>Opposite of impartiality</a:t>
            </a:r>
          </a:p>
          <a:p>
            <a:pPr marL="742950" lvl="1" indent="-285750">
              <a:buFont typeface="Wingdings" panose="05000000000000000000" pitchFamily="2" charset="2"/>
              <a:buChar char="Ø"/>
            </a:pPr>
            <a:r>
              <a:rPr lang="en-US" b="0" i="1" dirty="0">
                <a:solidFill>
                  <a:srgbClr val="777777"/>
                </a:solidFill>
                <a:effectLst/>
                <a:highlight>
                  <a:srgbClr val="FFFFFF"/>
                </a:highlight>
                <a:latin typeface="Georgia" panose="02040502050405020303" pitchFamily="18" charset="0"/>
              </a:rPr>
              <a:t>If have a conflict of interest, another person should serve in the TIX role (consider even for perception of conflict of interest, depending on circumstances)</a:t>
            </a:r>
            <a:endParaRPr lang="en-US" b="1" i="1" dirty="0"/>
          </a:p>
          <a:p>
            <a:endParaRPr lang="en-US" b="1" dirty="0"/>
          </a:p>
          <a:p>
            <a:r>
              <a:rPr lang="en-US" b="1" dirty="0"/>
              <a:t>BIAS</a:t>
            </a:r>
            <a:r>
              <a:rPr lang="en-US" b="0" dirty="0"/>
              <a:t> = </a:t>
            </a:r>
            <a:r>
              <a:rPr lang="en-US" b="0" i="0" dirty="0">
                <a:solidFill>
                  <a:srgbClr val="777777"/>
                </a:solidFill>
                <a:effectLst/>
                <a:highlight>
                  <a:srgbClr val="FFFFFF"/>
                </a:highlight>
                <a:latin typeface="Georgia" panose="02040502050405020303" pitchFamily="18" charset="0"/>
              </a:rPr>
              <a:t>Inclination; bent; prepossession; a preconceived opinion; a predisposition to decide an issue in a certain way, which does not leave the mind perfectly open </a:t>
            </a:r>
          </a:p>
          <a:p>
            <a:pPr marL="742950" lvl="1" indent="-285750"/>
            <a:r>
              <a:rPr lang="en-US" b="0" i="0" dirty="0">
                <a:solidFill>
                  <a:srgbClr val="777777"/>
                </a:solidFill>
                <a:effectLst/>
                <a:highlight>
                  <a:srgbClr val="FFFFFF"/>
                </a:highlight>
                <a:latin typeface="Georgia" panose="02040502050405020303" pitchFamily="18" charset="0"/>
              </a:rPr>
              <a:t>Biases can be explicit or implicit and you may not know it’s affecting you</a:t>
            </a:r>
          </a:p>
          <a:p>
            <a:pPr marL="1200150" lvl="2" indent="-285750"/>
            <a:r>
              <a:rPr lang="en-US" b="0" i="0" dirty="0">
                <a:solidFill>
                  <a:srgbClr val="777777"/>
                </a:solidFill>
                <a:effectLst/>
                <a:highlight>
                  <a:srgbClr val="FFFFFF"/>
                </a:highlight>
                <a:latin typeface="Georgia" panose="02040502050405020303" pitchFamily="18" charset="0"/>
              </a:rPr>
              <a:t>Attitudes, buying into stereotypes, language/words, etc. -- conscious vs. unconscious matter</a:t>
            </a:r>
          </a:p>
          <a:p>
            <a:pPr marL="1200150" lvl="2" indent="-285750"/>
            <a:r>
              <a:rPr lang="en-US" b="0" i="0" dirty="0">
                <a:solidFill>
                  <a:srgbClr val="777777"/>
                </a:solidFill>
                <a:effectLst/>
                <a:highlight>
                  <a:srgbClr val="FFFFFF"/>
                </a:highlight>
                <a:latin typeface="Georgia" panose="02040502050405020303" pitchFamily="18" charset="0"/>
              </a:rPr>
              <a:t>Implicit difficult because usually cannot be identified through reflection</a:t>
            </a:r>
          </a:p>
          <a:p>
            <a:pPr marL="742950" lvl="1" indent="-285750"/>
            <a:r>
              <a:rPr lang="en-US" b="1" i="1" u="none" dirty="0">
                <a:solidFill>
                  <a:srgbClr val="777777"/>
                </a:solidFill>
                <a:effectLst/>
                <a:highlight>
                  <a:srgbClr val="FFFFFF"/>
                </a:highlight>
                <a:latin typeface="Georgia" panose="02040502050405020303" pitchFamily="18" charset="0"/>
              </a:rPr>
              <a:t>Often based on stereotypes </a:t>
            </a:r>
            <a:r>
              <a:rPr lang="en-US" b="0" i="0" dirty="0">
                <a:solidFill>
                  <a:srgbClr val="777777"/>
                </a:solidFill>
                <a:effectLst/>
                <a:highlight>
                  <a:srgbClr val="FFFFFF"/>
                </a:highlight>
                <a:latin typeface="Georgia" panose="02040502050405020303" pitchFamily="18" charset="0"/>
              </a:rPr>
              <a:t>related to a person’s gender, sexual orientation, race, economic status/social standing</a:t>
            </a:r>
          </a:p>
          <a:p>
            <a:pPr marL="742950" lvl="1" indent="-285750"/>
            <a:r>
              <a:rPr lang="en-US" b="0" i="0" dirty="0">
                <a:solidFill>
                  <a:srgbClr val="777777"/>
                </a:solidFill>
                <a:effectLst/>
                <a:highlight>
                  <a:srgbClr val="FFFFFF"/>
                </a:highlight>
                <a:latin typeface="Georgia" panose="02040502050405020303" pitchFamily="18" charset="0"/>
              </a:rPr>
              <a:t>Includes:</a:t>
            </a:r>
          </a:p>
          <a:p>
            <a:pPr marL="1200150" lvl="2" indent="-285750"/>
            <a:r>
              <a:rPr lang="en-US" b="0" i="0" dirty="0">
                <a:solidFill>
                  <a:srgbClr val="777777"/>
                </a:solidFill>
                <a:effectLst/>
                <a:highlight>
                  <a:srgbClr val="FFFFFF"/>
                </a:highlight>
                <a:latin typeface="Georgia" panose="02040502050405020303" pitchFamily="18" charset="0"/>
              </a:rPr>
              <a:t>Personal bias = bias against one party in a matter, or about an issue in the matter</a:t>
            </a:r>
          </a:p>
          <a:p>
            <a:pPr lvl="2"/>
            <a:r>
              <a:rPr lang="en-US" b="0" i="0" dirty="0">
                <a:solidFill>
                  <a:srgbClr val="777777"/>
                </a:solidFill>
                <a:effectLst/>
                <a:highlight>
                  <a:srgbClr val="FFFFFF"/>
                </a:highlight>
                <a:latin typeface="Georgia" panose="02040502050405020303" pitchFamily="18" charset="0"/>
              </a:rPr>
              <a:t>Confirmation/Cognitive bias = filtering information to suite a preference and reject the rest</a:t>
            </a:r>
          </a:p>
          <a:p>
            <a:pPr lvl="2"/>
            <a:r>
              <a:rPr lang="en-US" b="0" i="0" dirty="0">
                <a:solidFill>
                  <a:srgbClr val="777777"/>
                </a:solidFill>
                <a:effectLst/>
                <a:highlight>
                  <a:srgbClr val="FFFFFF"/>
                </a:highlight>
                <a:latin typeface="Georgia" panose="02040502050405020303" pitchFamily="18" charset="0"/>
              </a:rPr>
              <a:t>Availability bias = when decisionmakers choose based on a personal experience rather than facts</a:t>
            </a:r>
          </a:p>
          <a:p>
            <a:pPr marL="742950" lvl="1" indent="-285750">
              <a:buFont typeface="Wingdings" panose="05000000000000000000" pitchFamily="2" charset="2"/>
              <a:buChar char="Ø"/>
            </a:pPr>
            <a:r>
              <a:rPr lang="en-US" b="0" i="1" dirty="0">
                <a:solidFill>
                  <a:srgbClr val="777777"/>
                </a:solidFill>
                <a:effectLst/>
                <a:highlight>
                  <a:srgbClr val="FFFFFF"/>
                </a:highlight>
                <a:latin typeface="Georgia" panose="02040502050405020303" pitchFamily="18" charset="0"/>
              </a:rPr>
              <a:t>If have a particular bias toward a party, or issues in the matter, another person should serve in the TIX role </a:t>
            </a:r>
          </a:p>
          <a:p>
            <a:pPr lvl="1"/>
            <a:endParaRPr lang="en-US" b="0" i="0" dirty="0">
              <a:solidFill>
                <a:srgbClr val="777777"/>
              </a:solidFill>
              <a:effectLst/>
              <a:highlight>
                <a:srgbClr val="FFFFFF"/>
              </a:highlight>
              <a:latin typeface="Georgia" panose="02040502050405020303" pitchFamily="18" charset="0"/>
            </a:endParaRPr>
          </a:p>
          <a:p>
            <a:pPr lvl="1"/>
            <a:r>
              <a:rPr lang="en-US" dirty="0"/>
              <a:t>Examples of bias that may arise in a TIX matter:</a:t>
            </a:r>
          </a:p>
          <a:p>
            <a:pPr lvl="2"/>
            <a:r>
              <a:rPr lang="en-US" dirty="0"/>
              <a:t>Referring to all respondents as “he” </a:t>
            </a:r>
          </a:p>
          <a:p>
            <a:pPr lvl="2"/>
            <a:r>
              <a:rPr lang="en-US" dirty="0"/>
              <a:t>Assuming female on female sexual harassment is not possible</a:t>
            </a:r>
          </a:p>
          <a:p>
            <a:pPr lvl="2"/>
            <a:r>
              <a:rPr lang="en-US" dirty="0"/>
              <a:t>Finding one party more credible because share similar characteristics -- or less credible because of the party’s characteristics (e.g. sex/gender, race, discipline history, etc.) </a:t>
            </a:r>
          </a:p>
          <a:p>
            <a:pPr lvl="2"/>
            <a:r>
              <a:rPr lang="en-US" dirty="0"/>
              <a:t>Assuming a student with discipline history would also automatically (or more likely be) guilty of sex-based discrimination because they don’t respect school rules</a:t>
            </a:r>
          </a:p>
          <a:p>
            <a:pPr lvl="1"/>
            <a:r>
              <a:rPr lang="en-US" dirty="0"/>
              <a:t>Tips for how to avoid bias:</a:t>
            </a:r>
          </a:p>
          <a:p>
            <a:pPr lvl="2"/>
            <a:r>
              <a:rPr lang="en-US" dirty="0"/>
              <a:t>Monitor language</a:t>
            </a:r>
          </a:p>
          <a:p>
            <a:pPr lvl="2"/>
            <a:r>
              <a:rPr lang="en-US" dirty="0"/>
              <a:t>Avoid generalizations, sex stereotypes</a:t>
            </a:r>
          </a:p>
          <a:p>
            <a:pPr lvl="2"/>
            <a:r>
              <a:rPr lang="en-US" dirty="0"/>
              <a:t>Do a “gut check” when analyzing evidence and making findings/determination – especially for credibility of party/witness</a:t>
            </a:r>
          </a:p>
          <a:p>
            <a:pPr lvl="3"/>
            <a:r>
              <a:rPr lang="en-US" dirty="0"/>
              <a:t>Would you have reached the same conclusions if….</a:t>
            </a:r>
          </a:p>
          <a:p>
            <a:pPr lvl="2"/>
            <a:r>
              <a:rPr lang="en-US" dirty="0"/>
              <a:t>Listen to the whole story – don’t prejudge case from the start – you never know what will come out in the investigation</a:t>
            </a:r>
          </a:p>
        </p:txBody>
      </p:sp>
    </p:spTree>
    <p:extLst>
      <p:ext uri="{BB962C8B-B14F-4D97-AF65-F5344CB8AC3E}">
        <p14:creationId xmlns:p14="http://schemas.microsoft.com/office/powerpoint/2010/main" val="12389726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Black’s Law Dictionary, 11th ed. 2019</a:t>
            </a:r>
          </a:p>
          <a:p>
            <a:endParaRPr lang="en-US" dirty="0"/>
          </a:p>
          <a:p>
            <a:r>
              <a:rPr lang="en-US" dirty="0"/>
              <a:t>Must be able to serve in role impartially, including by avoiding prejudgment of the facts at issue</a:t>
            </a:r>
          </a:p>
          <a:p>
            <a:endParaRPr lang="en-US" dirty="0"/>
          </a:p>
          <a:p>
            <a:r>
              <a:rPr lang="en-US" b="1" i="0" dirty="0">
                <a:solidFill>
                  <a:srgbClr val="777777"/>
                </a:solidFill>
                <a:effectLst/>
                <a:highlight>
                  <a:srgbClr val="FFFFFF"/>
                </a:highlight>
                <a:latin typeface="Georgia" panose="02040502050405020303" pitchFamily="18" charset="0"/>
              </a:rPr>
              <a:t>CONFLICT OF INTEREST</a:t>
            </a:r>
            <a:r>
              <a:rPr lang="en-US" b="0" i="0" dirty="0">
                <a:solidFill>
                  <a:srgbClr val="777777"/>
                </a:solidFill>
                <a:effectLst/>
                <a:highlight>
                  <a:srgbClr val="FFFFFF"/>
                </a:highlight>
                <a:latin typeface="Georgia" panose="02040502050405020303" pitchFamily="18" charset="0"/>
              </a:rPr>
              <a:t> = a situation that can undermine a person due to self interest and public interest</a:t>
            </a:r>
            <a:endParaRPr lang="en-US" b="0" i="0" strike="sngStrike" dirty="0">
              <a:solidFill>
                <a:srgbClr val="777777"/>
              </a:solidFill>
              <a:effectLst/>
              <a:highlight>
                <a:srgbClr val="FFFFFF"/>
              </a:highlight>
              <a:latin typeface="Georgia" panose="02040502050405020303" pitchFamily="18" charset="0"/>
            </a:endParaRPr>
          </a:p>
          <a:p>
            <a:pPr lvl="1"/>
            <a:r>
              <a:rPr lang="en-US" b="0" i="0" dirty="0">
                <a:solidFill>
                  <a:srgbClr val="777777"/>
                </a:solidFill>
                <a:effectLst/>
                <a:highlight>
                  <a:srgbClr val="FFFFFF"/>
                </a:highlight>
                <a:latin typeface="Georgia" panose="02040502050405020303" pitchFamily="18" charset="0"/>
              </a:rPr>
              <a:t>Some material connection to a dispute or the parties involved that a reasonable person would question that person’s ability to be impartial </a:t>
            </a:r>
          </a:p>
          <a:p>
            <a:pPr lvl="1"/>
            <a:r>
              <a:rPr lang="en-US" b="0" i="0" dirty="0">
                <a:solidFill>
                  <a:srgbClr val="777777"/>
                </a:solidFill>
                <a:effectLst/>
                <a:highlight>
                  <a:srgbClr val="FFFFFF"/>
                </a:highlight>
                <a:latin typeface="Georgia" panose="02040502050405020303" pitchFamily="18" charset="0"/>
              </a:rPr>
              <a:t>Look at things like previous relationships with the parties, professional interests, nature of position as to the parties/issue</a:t>
            </a:r>
          </a:p>
          <a:p>
            <a:pPr lvl="1"/>
            <a:r>
              <a:rPr lang="en-US" b="0" i="0" dirty="0">
                <a:solidFill>
                  <a:srgbClr val="777777"/>
                </a:solidFill>
                <a:effectLst/>
                <a:highlight>
                  <a:srgbClr val="FFFFFF"/>
                </a:highlight>
                <a:latin typeface="Georgia" panose="02040502050405020303" pitchFamily="18" charset="0"/>
              </a:rPr>
              <a:t>Opposite of impartiality</a:t>
            </a:r>
          </a:p>
          <a:p>
            <a:pPr marL="742950" lvl="1" indent="-285750">
              <a:buFont typeface="Wingdings" panose="05000000000000000000" pitchFamily="2" charset="2"/>
              <a:buChar char="Ø"/>
            </a:pPr>
            <a:r>
              <a:rPr lang="en-US" b="0" i="1" dirty="0">
                <a:solidFill>
                  <a:srgbClr val="777777"/>
                </a:solidFill>
                <a:effectLst/>
                <a:highlight>
                  <a:srgbClr val="FFFFFF"/>
                </a:highlight>
                <a:latin typeface="Georgia" panose="02040502050405020303" pitchFamily="18" charset="0"/>
              </a:rPr>
              <a:t>If have a conflict of interest, another person should serve in the TIX role (consider even for perception of conflict of interest, depending on circumstances)</a:t>
            </a:r>
            <a:endParaRPr lang="en-US" b="1" i="1" dirty="0"/>
          </a:p>
          <a:p>
            <a:endParaRPr lang="en-US" b="1" dirty="0"/>
          </a:p>
          <a:p>
            <a:r>
              <a:rPr lang="en-US" b="1" dirty="0"/>
              <a:t>BIAS</a:t>
            </a:r>
            <a:r>
              <a:rPr lang="en-US" b="0" dirty="0"/>
              <a:t> = </a:t>
            </a:r>
            <a:r>
              <a:rPr lang="en-US" b="0" i="0" dirty="0">
                <a:solidFill>
                  <a:srgbClr val="777777"/>
                </a:solidFill>
                <a:effectLst/>
                <a:highlight>
                  <a:srgbClr val="FFFFFF"/>
                </a:highlight>
                <a:latin typeface="Georgia" panose="02040502050405020303" pitchFamily="18" charset="0"/>
              </a:rPr>
              <a:t>Inclination; bent; prepossession; a preconceived opinion; a predisposition to decide an issue in a certain way, which does not leave the mind perfectly open </a:t>
            </a:r>
          </a:p>
          <a:p>
            <a:pPr marL="742950" lvl="1" indent="-285750"/>
            <a:r>
              <a:rPr lang="en-US" b="0" i="0" dirty="0">
                <a:solidFill>
                  <a:srgbClr val="777777"/>
                </a:solidFill>
                <a:effectLst/>
                <a:highlight>
                  <a:srgbClr val="FFFFFF"/>
                </a:highlight>
                <a:latin typeface="Georgia" panose="02040502050405020303" pitchFamily="18" charset="0"/>
              </a:rPr>
              <a:t>Biases can be explicit or implicit and you may not know it’s affecting you</a:t>
            </a:r>
          </a:p>
          <a:p>
            <a:pPr marL="1200150" lvl="2" indent="-285750"/>
            <a:r>
              <a:rPr lang="en-US" b="0" i="0" dirty="0">
                <a:solidFill>
                  <a:srgbClr val="777777"/>
                </a:solidFill>
                <a:effectLst/>
                <a:highlight>
                  <a:srgbClr val="FFFFFF"/>
                </a:highlight>
                <a:latin typeface="Georgia" panose="02040502050405020303" pitchFamily="18" charset="0"/>
              </a:rPr>
              <a:t>Attitudes, buying into stereotypes, language/words, etc. -- conscious vs. unconscious matter</a:t>
            </a:r>
          </a:p>
          <a:p>
            <a:pPr marL="1200150" lvl="2" indent="-285750"/>
            <a:r>
              <a:rPr lang="en-US" b="0" i="0" dirty="0">
                <a:solidFill>
                  <a:srgbClr val="777777"/>
                </a:solidFill>
                <a:effectLst/>
                <a:highlight>
                  <a:srgbClr val="FFFFFF"/>
                </a:highlight>
                <a:latin typeface="Georgia" panose="02040502050405020303" pitchFamily="18" charset="0"/>
              </a:rPr>
              <a:t>Implicit difficult because usually cannot be identified through reflection</a:t>
            </a:r>
          </a:p>
          <a:p>
            <a:pPr marL="742950" lvl="1" indent="-285750"/>
            <a:r>
              <a:rPr lang="en-US" b="1" i="1" u="none" dirty="0">
                <a:solidFill>
                  <a:srgbClr val="777777"/>
                </a:solidFill>
                <a:effectLst/>
                <a:highlight>
                  <a:srgbClr val="FFFFFF"/>
                </a:highlight>
                <a:latin typeface="Georgia" panose="02040502050405020303" pitchFamily="18" charset="0"/>
              </a:rPr>
              <a:t>Often based on stereotypes </a:t>
            </a:r>
            <a:r>
              <a:rPr lang="en-US" b="0" i="0" dirty="0">
                <a:solidFill>
                  <a:srgbClr val="777777"/>
                </a:solidFill>
                <a:effectLst/>
                <a:highlight>
                  <a:srgbClr val="FFFFFF"/>
                </a:highlight>
                <a:latin typeface="Georgia" panose="02040502050405020303" pitchFamily="18" charset="0"/>
              </a:rPr>
              <a:t>related to a person’s gender, sexual orientation, race, economic status/social standing</a:t>
            </a:r>
          </a:p>
          <a:p>
            <a:pPr marL="742950" lvl="1" indent="-285750"/>
            <a:r>
              <a:rPr lang="en-US" b="0" i="0" dirty="0">
                <a:solidFill>
                  <a:srgbClr val="777777"/>
                </a:solidFill>
                <a:effectLst/>
                <a:highlight>
                  <a:srgbClr val="FFFFFF"/>
                </a:highlight>
                <a:latin typeface="Georgia" panose="02040502050405020303" pitchFamily="18" charset="0"/>
              </a:rPr>
              <a:t>Includes:</a:t>
            </a:r>
          </a:p>
          <a:p>
            <a:pPr marL="1200150" lvl="2" indent="-285750"/>
            <a:r>
              <a:rPr lang="en-US" b="0" i="0" dirty="0">
                <a:solidFill>
                  <a:srgbClr val="777777"/>
                </a:solidFill>
                <a:effectLst/>
                <a:highlight>
                  <a:srgbClr val="FFFFFF"/>
                </a:highlight>
                <a:latin typeface="Georgia" panose="02040502050405020303" pitchFamily="18" charset="0"/>
              </a:rPr>
              <a:t>Personal bias = bias against one party in a matter, or about an issue in the matter</a:t>
            </a:r>
          </a:p>
          <a:p>
            <a:pPr lvl="2"/>
            <a:r>
              <a:rPr lang="en-US" b="0" i="0" dirty="0">
                <a:solidFill>
                  <a:srgbClr val="777777"/>
                </a:solidFill>
                <a:effectLst/>
                <a:highlight>
                  <a:srgbClr val="FFFFFF"/>
                </a:highlight>
                <a:latin typeface="Georgia" panose="02040502050405020303" pitchFamily="18" charset="0"/>
              </a:rPr>
              <a:t>Confirmation/Cognitive bias = filtering information to suite a preference and reject the rest</a:t>
            </a:r>
          </a:p>
          <a:p>
            <a:pPr lvl="2"/>
            <a:r>
              <a:rPr lang="en-US" b="0" i="0" dirty="0">
                <a:solidFill>
                  <a:srgbClr val="777777"/>
                </a:solidFill>
                <a:effectLst/>
                <a:highlight>
                  <a:srgbClr val="FFFFFF"/>
                </a:highlight>
                <a:latin typeface="Georgia" panose="02040502050405020303" pitchFamily="18" charset="0"/>
              </a:rPr>
              <a:t>Availability bias = when decisionmakers choose based on a personal experience rather than facts</a:t>
            </a:r>
          </a:p>
          <a:p>
            <a:pPr marL="742950" lvl="1" indent="-285750">
              <a:buFont typeface="Wingdings" panose="05000000000000000000" pitchFamily="2" charset="2"/>
              <a:buChar char="Ø"/>
            </a:pPr>
            <a:r>
              <a:rPr lang="en-US" b="0" i="1" dirty="0">
                <a:solidFill>
                  <a:srgbClr val="777777"/>
                </a:solidFill>
                <a:effectLst/>
                <a:highlight>
                  <a:srgbClr val="FFFFFF"/>
                </a:highlight>
                <a:latin typeface="Georgia" panose="02040502050405020303" pitchFamily="18" charset="0"/>
              </a:rPr>
              <a:t>If have a particular bias toward a party, or issues in the matter, another person should serve in the TIX role </a:t>
            </a:r>
          </a:p>
          <a:p>
            <a:pPr lvl="1"/>
            <a:endParaRPr lang="en-US" b="0" i="0" dirty="0">
              <a:solidFill>
                <a:srgbClr val="777777"/>
              </a:solidFill>
              <a:effectLst/>
              <a:highlight>
                <a:srgbClr val="FFFFFF"/>
              </a:highlight>
              <a:latin typeface="Georgia" panose="02040502050405020303" pitchFamily="18" charset="0"/>
            </a:endParaRPr>
          </a:p>
          <a:p>
            <a:pPr lvl="1"/>
            <a:r>
              <a:rPr lang="en-US" dirty="0"/>
              <a:t>Examples of bias that may arise in a TIX matter:</a:t>
            </a:r>
          </a:p>
          <a:p>
            <a:pPr lvl="2"/>
            <a:r>
              <a:rPr lang="en-US" dirty="0"/>
              <a:t>Referring to all respondents as “he” </a:t>
            </a:r>
          </a:p>
          <a:p>
            <a:pPr lvl="2"/>
            <a:r>
              <a:rPr lang="en-US" dirty="0"/>
              <a:t>Assuming female on female sexual harassment is not possible</a:t>
            </a:r>
          </a:p>
          <a:p>
            <a:pPr lvl="2"/>
            <a:r>
              <a:rPr lang="en-US" dirty="0"/>
              <a:t>Finding one party more credible because share similar characteristics -- or less credible because of the party’s characteristics (e.g. sex/gender, race, discipline history, etc.) </a:t>
            </a:r>
          </a:p>
          <a:p>
            <a:pPr lvl="2"/>
            <a:r>
              <a:rPr lang="en-US" dirty="0"/>
              <a:t>Assuming a student with discipline history would also automatically (or more likely be) guilty of sex-based discrimination because they don’t respect school rules</a:t>
            </a:r>
          </a:p>
          <a:p>
            <a:pPr lvl="1"/>
            <a:r>
              <a:rPr lang="en-US" dirty="0"/>
              <a:t>Tips for how to avoid bias:</a:t>
            </a:r>
          </a:p>
          <a:p>
            <a:pPr lvl="2"/>
            <a:r>
              <a:rPr lang="en-US" dirty="0"/>
              <a:t>Monitor language</a:t>
            </a:r>
          </a:p>
          <a:p>
            <a:pPr lvl="2"/>
            <a:r>
              <a:rPr lang="en-US" dirty="0"/>
              <a:t>Avoid generalizations, sex stereotypes</a:t>
            </a:r>
          </a:p>
          <a:p>
            <a:pPr lvl="2"/>
            <a:r>
              <a:rPr lang="en-US" dirty="0"/>
              <a:t>Do a “gut check” when analyzing evidence and making findings/determination – especially for credibility of party/witness</a:t>
            </a:r>
          </a:p>
          <a:p>
            <a:pPr lvl="3"/>
            <a:r>
              <a:rPr lang="en-US" dirty="0"/>
              <a:t>Would you have reached the same conclusions if….</a:t>
            </a:r>
          </a:p>
          <a:p>
            <a:pPr lvl="2"/>
            <a:r>
              <a:rPr lang="en-US" dirty="0"/>
              <a:t>Listen to the whole story – don’t prejudge case from the start – you never know what will come out in the investigation</a:t>
            </a:r>
          </a:p>
        </p:txBody>
      </p:sp>
    </p:spTree>
    <p:extLst>
      <p:ext uri="{BB962C8B-B14F-4D97-AF65-F5344CB8AC3E}">
        <p14:creationId xmlns:p14="http://schemas.microsoft.com/office/powerpoint/2010/main" val="15069355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Black’s Law Dictionary, 11th ed. 2019</a:t>
            </a:r>
          </a:p>
          <a:p>
            <a:endParaRPr lang="en-US" dirty="0"/>
          </a:p>
          <a:p>
            <a:r>
              <a:rPr lang="en-US" dirty="0"/>
              <a:t>Must be able to serve in role impartially, including by avoiding prejudgment of the facts at issue</a:t>
            </a:r>
          </a:p>
          <a:p>
            <a:endParaRPr lang="en-US" dirty="0"/>
          </a:p>
          <a:p>
            <a:r>
              <a:rPr lang="en-US" b="1" i="0" dirty="0">
                <a:solidFill>
                  <a:srgbClr val="777777"/>
                </a:solidFill>
                <a:effectLst/>
                <a:highlight>
                  <a:srgbClr val="FFFFFF"/>
                </a:highlight>
                <a:latin typeface="Georgia" panose="02040502050405020303" pitchFamily="18" charset="0"/>
              </a:rPr>
              <a:t>CONFLICT OF INTEREST</a:t>
            </a:r>
            <a:r>
              <a:rPr lang="en-US" b="0" i="0" dirty="0">
                <a:solidFill>
                  <a:srgbClr val="777777"/>
                </a:solidFill>
                <a:effectLst/>
                <a:highlight>
                  <a:srgbClr val="FFFFFF"/>
                </a:highlight>
                <a:latin typeface="Georgia" panose="02040502050405020303" pitchFamily="18" charset="0"/>
              </a:rPr>
              <a:t> = a situation that can undermine a person due to self interest and public interest</a:t>
            </a:r>
            <a:endParaRPr lang="en-US" b="0" i="0" strike="sngStrike" dirty="0">
              <a:solidFill>
                <a:srgbClr val="777777"/>
              </a:solidFill>
              <a:effectLst/>
              <a:highlight>
                <a:srgbClr val="FFFFFF"/>
              </a:highlight>
              <a:latin typeface="Georgia" panose="02040502050405020303" pitchFamily="18" charset="0"/>
            </a:endParaRPr>
          </a:p>
          <a:p>
            <a:pPr lvl="1"/>
            <a:r>
              <a:rPr lang="en-US" b="0" i="0" dirty="0">
                <a:solidFill>
                  <a:srgbClr val="777777"/>
                </a:solidFill>
                <a:effectLst/>
                <a:highlight>
                  <a:srgbClr val="FFFFFF"/>
                </a:highlight>
                <a:latin typeface="Georgia" panose="02040502050405020303" pitchFamily="18" charset="0"/>
              </a:rPr>
              <a:t>Some material connection to a dispute or the parties involved that a reasonable person would question that person’s ability to be impartial </a:t>
            </a:r>
          </a:p>
          <a:p>
            <a:pPr lvl="1"/>
            <a:r>
              <a:rPr lang="en-US" b="0" i="0" dirty="0">
                <a:solidFill>
                  <a:srgbClr val="777777"/>
                </a:solidFill>
                <a:effectLst/>
                <a:highlight>
                  <a:srgbClr val="FFFFFF"/>
                </a:highlight>
                <a:latin typeface="Georgia" panose="02040502050405020303" pitchFamily="18" charset="0"/>
              </a:rPr>
              <a:t>Look at things like previous relationships with the parties, professional interests, nature of position as to the parties/issue</a:t>
            </a:r>
          </a:p>
          <a:p>
            <a:pPr lvl="1"/>
            <a:r>
              <a:rPr lang="en-US" b="0" i="0" dirty="0">
                <a:solidFill>
                  <a:srgbClr val="777777"/>
                </a:solidFill>
                <a:effectLst/>
                <a:highlight>
                  <a:srgbClr val="FFFFFF"/>
                </a:highlight>
                <a:latin typeface="Georgia" panose="02040502050405020303" pitchFamily="18" charset="0"/>
              </a:rPr>
              <a:t>Opposite of impartiality</a:t>
            </a:r>
          </a:p>
          <a:p>
            <a:pPr marL="742950" lvl="1" indent="-285750">
              <a:buFont typeface="Wingdings" panose="05000000000000000000" pitchFamily="2" charset="2"/>
              <a:buChar char="Ø"/>
            </a:pPr>
            <a:r>
              <a:rPr lang="en-US" b="0" i="1" dirty="0">
                <a:solidFill>
                  <a:srgbClr val="777777"/>
                </a:solidFill>
                <a:effectLst/>
                <a:highlight>
                  <a:srgbClr val="FFFFFF"/>
                </a:highlight>
                <a:latin typeface="Georgia" panose="02040502050405020303" pitchFamily="18" charset="0"/>
              </a:rPr>
              <a:t>If have a conflict of interest, another person should serve in the TIX role (consider even for perception of conflict of interest, depending on circumstances)</a:t>
            </a:r>
            <a:endParaRPr lang="en-US" b="1" i="1" dirty="0"/>
          </a:p>
          <a:p>
            <a:endParaRPr lang="en-US" b="1" dirty="0"/>
          </a:p>
          <a:p>
            <a:r>
              <a:rPr lang="en-US" b="1" dirty="0"/>
              <a:t>BIAS</a:t>
            </a:r>
            <a:r>
              <a:rPr lang="en-US" b="0" dirty="0"/>
              <a:t> = </a:t>
            </a:r>
            <a:r>
              <a:rPr lang="en-US" b="0" i="0" dirty="0">
                <a:solidFill>
                  <a:srgbClr val="777777"/>
                </a:solidFill>
                <a:effectLst/>
                <a:highlight>
                  <a:srgbClr val="FFFFFF"/>
                </a:highlight>
                <a:latin typeface="Georgia" panose="02040502050405020303" pitchFamily="18" charset="0"/>
              </a:rPr>
              <a:t>Inclination; bent; prepossession; a preconceived opinion; a predisposition to decide an issue in a certain way, which does not leave the mind perfectly open </a:t>
            </a:r>
          </a:p>
          <a:p>
            <a:pPr marL="742950" lvl="1" indent="-285750"/>
            <a:r>
              <a:rPr lang="en-US" b="0" i="0" dirty="0">
                <a:solidFill>
                  <a:srgbClr val="777777"/>
                </a:solidFill>
                <a:effectLst/>
                <a:highlight>
                  <a:srgbClr val="FFFFFF"/>
                </a:highlight>
                <a:latin typeface="Georgia" panose="02040502050405020303" pitchFamily="18" charset="0"/>
              </a:rPr>
              <a:t>Biases can be explicit or implicit and you may not know it’s affecting you</a:t>
            </a:r>
          </a:p>
          <a:p>
            <a:pPr marL="1200150" lvl="2" indent="-285750"/>
            <a:r>
              <a:rPr lang="en-US" b="0" i="0" dirty="0">
                <a:solidFill>
                  <a:srgbClr val="777777"/>
                </a:solidFill>
                <a:effectLst/>
                <a:highlight>
                  <a:srgbClr val="FFFFFF"/>
                </a:highlight>
                <a:latin typeface="Georgia" panose="02040502050405020303" pitchFamily="18" charset="0"/>
              </a:rPr>
              <a:t>Attitudes, buying into stereotypes, language/words, etc. -- conscious vs. unconscious matter</a:t>
            </a:r>
          </a:p>
          <a:p>
            <a:pPr marL="1200150" lvl="2" indent="-285750"/>
            <a:r>
              <a:rPr lang="en-US" b="0" i="0" dirty="0">
                <a:solidFill>
                  <a:srgbClr val="777777"/>
                </a:solidFill>
                <a:effectLst/>
                <a:highlight>
                  <a:srgbClr val="FFFFFF"/>
                </a:highlight>
                <a:latin typeface="Georgia" panose="02040502050405020303" pitchFamily="18" charset="0"/>
              </a:rPr>
              <a:t>Implicit difficult because usually cannot be identified through reflection</a:t>
            </a:r>
          </a:p>
          <a:p>
            <a:pPr marL="742950" lvl="1" indent="-285750"/>
            <a:r>
              <a:rPr lang="en-US" b="1" i="1" u="none" dirty="0">
                <a:solidFill>
                  <a:srgbClr val="777777"/>
                </a:solidFill>
                <a:effectLst/>
                <a:highlight>
                  <a:srgbClr val="FFFFFF"/>
                </a:highlight>
                <a:latin typeface="Georgia" panose="02040502050405020303" pitchFamily="18" charset="0"/>
              </a:rPr>
              <a:t>Often based on stereotypes </a:t>
            </a:r>
            <a:r>
              <a:rPr lang="en-US" b="0" i="0" dirty="0">
                <a:solidFill>
                  <a:srgbClr val="777777"/>
                </a:solidFill>
                <a:effectLst/>
                <a:highlight>
                  <a:srgbClr val="FFFFFF"/>
                </a:highlight>
                <a:latin typeface="Georgia" panose="02040502050405020303" pitchFamily="18" charset="0"/>
              </a:rPr>
              <a:t>related to a person’s gender, sexual orientation, race, economic status/social standing</a:t>
            </a:r>
          </a:p>
          <a:p>
            <a:pPr marL="742950" lvl="1" indent="-285750"/>
            <a:r>
              <a:rPr lang="en-US" b="0" i="0" dirty="0">
                <a:solidFill>
                  <a:srgbClr val="777777"/>
                </a:solidFill>
                <a:effectLst/>
                <a:highlight>
                  <a:srgbClr val="FFFFFF"/>
                </a:highlight>
                <a:latin typeface="Georgia" panose="02040502050405020303" pitchFamily="18" charset="0"/>
              </a:rPr>
              <a:t>Includes:</a:t>
            </a:r>
          </a:p>
          <a:p>
            <a:pPr marL="1200150" lvl="2" indent="-285750"/>
            <a:r>
              <a:rPr lang="en-US" b="0" i="0" dirty="0">
                <a:solidFill>
                  <a:srgbClr val="777777"/>
                </a:solidFill>
                <a:effectLst/>
                <a:highlight>
                  <a:srgbClr val="FFFFFF"/>
                </a:highlight>
                <a:latin typeface="Georgia" panose="02040502050405020303" pitchFamily="18" charset="0"/>
              </a:rPr>
              <a:t>Personal bias = bias against one party in a matter, or about an issue in the matter</a:t>
            </a:r>
          </a:p>
          <a:p>
            <a:pPr lvl="2"/>
            <a:r>
              <a:rPr lang="en-US" b="0" i="0" dirty="0">
                <a:solidFill>
                  <a:srgbClr val="777777"/>
                </a:solidFill>
                <a:effectLst/>
                <a:highlight>
                  <a:srgbClr val="FFFFFF"/>
                </a:highlight>
                <a:latin typeface="Georgia" panose="02040502050405020303" pitchFamily="18" charset="0"/>
              </a:rPr>
              <a:t>Confirmation/Cognitive bias = filtering information to suite a preference and reject the rest</a:t>
            </a:r>
          </a:p>
          <a:p>
            <a:pPr lvl="2"/>
            <a:r>
              <a:rPr lang="en-US" b="0" i="0" dirty="0">
                <a:solidFill>
                  <a:srgbClr val="777777"/>
                </a:solidFill>
                <a:effectLst/>
                <a:highlight>
                  <a:srgbClr val="FFFFFF"/>
                </a:highlight>
                <a:latin typeface="Georgia" panose="02040502050405020303" pitchFamily="18" charset="0"/>
              </a:rPr>
              <a:t>Availability bias = when decisionmakers choose based on a personal experience rather than facts</a:t>
            </a:r>
          </a:p>
          <a:p>
            <a:pPr marL="742950" lvl="1" indent="-285750">
              <a:buFont typeface="Wingdings" panose="05000000000000000000" pitchFamily="2" charset="2"/>
              <a:buChar char="Ø"/>
            </a:pPr>
            <a:r>
              <a:rPr lang="en-US" b="0" i="1" dirty="0">
                <a:solidFill>
                  <a:srgbClr val="777777"/>
                </a:solidFill>
                <a:effectLst/>
                <a:highlight>
                  <a:srgbClr val="FFFFFF"/>
                </a:highlight>
                <a:latin typeface="Georgia" panose="02040502050405020303" pitchFamily="18" charset="0"/>
              </a:rPr>
              <a:t>If have a particular bias toward a party, or issues in the matter, another person should serve in the TIX role </a:t>
            </a:r>
          </a:p>
          <a:p>
            <a:pPr lvl="1"/>
            <a:endParaRPr lang="en-US" b="0" i="0" dirty="0">
              <a:solidFill>
                <a:srgbClr val="777777"/>
              </a:solidFill>
              <a:effectLst/>
              <a:highlight>
                <a:srgbClr val="FFFFFF"/>
              </a:highlight>
              <a:latin typeface="Georgia" panose="02040502050405020303" pitchFamily="18" charset="0"/>
            </a:endParaRPr>
          </a:p>
          <a:p>
            <a:pPr lvl="1"/>
            <a:r>
              <a:rPr lang="en-US" dirty="0"/>
              <a:t>Examples of bias that may arise in a TIX matter:</a:t>
            </a:r>
          </a:p>
          <a:p>
            <a:pPr lvl="2"/>
            <a:r>
              <a:rPr lang="en-US" dirty="0"/>
              <a:t>Referring to all respondents as “he” </a:t>
            </a:r>
          </a:p>
          <a:p>
            <a:pPr lvl="2"/>
            <a:r>
              <a:rPr lang="en-US" dirty="0"/>
              <a:t>Assuming female on female sexual harassment is not possible</a:t>
            </a:r>
          </a:p>
          <a:p>
            <a:pPr lvl="2"/>
            <a:r>
              <a:rPr lang="en-US" dirty="0"/>
              <a:t>Finding one party more credible because share similar characteristics -- or less credible because of the party’s characteristics (e.g. sex/gender, race, discipline history, etc.) </a:t>
            </a:r>
          </a:p>
          <a:p>
            <a:pPr lvl="2"/>
            <a:r>
              <a:rPr lang="en-US" dirty="0"/>
              <a:t>Assuming a student with discipline history would also automatically (or more likely be) guilty of sex-based discrimination because they don’t respect school rules</a:t>
            </a:r>
          </a:p>
          <a:p>
            <a:pPr lvl="1"/>
            <a:r>
              <a:rPr lang="en-US" dirty="0"/>
              <a:t>Tips for how to avoid bias:</a:t>
            </a:r>
          </a:p>
          <a:p>
            <a:pPr lvl="2"/>
            <a:r>
              <a:rPr lang="en-US" dirty="0"/>
              <a:t>Monitor language</a:t>
            </a:r>
          </a:p>
          <a:p>
            <a:pPr lvl="2"/>
            <a:r>
              <a:rPr lang="en-US" dirty="0"/>
              <a:t>Avoid generalizations, sex stereotypes</a:t>
            </a:r>
          </a:p>
          <a:p>
            <a:pPr lvl="2"/>
            <a:r>
              <a:rPr lang="en-US" dirty="0"/>
              <a:t>Do a “gut check” when analyzing evidence and making findings/determination – especially for credibility of party/witness</a:t>
            </a:r>
          </a:p>
          <a:p>
            <a:pPr lvl="3"/>
            <a:r>
              <a:rPr lang="en-US" dirty="0"/>
              <a:t>Would you have reached the same conclusions if….</a:t>
            </a:r>
          </a:p>
          <a:p>
            <a:pPr lvl="2"/>
            <a:r>
              <a:rPr lang="en-US" dirty="0"/>
              <a:t>Listen to the whole story – don’t prejudge case from the start – you never know what will come out in the investigation</a:t>
            </a:r>
          </a:p>
        </p:txBody>
      </p:sp>
    </p:spTree>
    <p:extLst>
      <p:ext uri="{BB962C8B-B14F-4D97-AF65-F5344CB8AC3E}">
        <p14:creationId xmlns:p14="http://schemas.microsoft.com/office/powerpoint/2010/main" val="18814321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Recommend also that person must be able to serve in role impartially, including by avoiding prejudgment of the facts at issue; must not have a conflict of interest or bias for or against complainants or respondents generally or an individual complainant or respondent</a:t>
            </a:r>
          </a:p>
          <a:p>
            <a:endParaRPr lang="en-US" dirty="0"/>
          </a:p>
        </p:txBody>
      </p:sp>
    </p:spTree>
    <p:extLst>
      <p:ext uri="{BB962C8B-B14F-4D97-AF65-F5344CB8AC3E}">
        <p14:creationId xmlns:p14="http://schemas.microsoft.com/office/powerpoint/2010/main" val="21754859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34 C.F.R. 106.2</a:t>
            </a:r>
          </a:p>
          <a:p>
            <a:r>
              <a:rPr lang="en-US" dirty="0"/>
              <a:t>34 C.F.R. 106.44(d) </a:t>
            </a:r>
            <a:r>
              <a:rPr lang="en-US" i="1" dirty="0"/>
              <a:t>C</a:t>
            </a:r>
            <a:r>
              <a:rPr lang="en-US" sz="1800" b="0" i="1" u="none" strike="noStrike" baseline="0" dirty="0">
                <a:solidFill>
                  <a:srgbClr val="000000"/>
                </a:solidFill>
                <a:latin typeface="Times New Roman" panose="02020603050405020304" pitchFamily="18" charset="0"/>
              </a:rPr>
              <a:t>onfidential employee requirements. </a:t>
            </a:r>
            <a:endParaRPr lang="en-US" sz="1800" b="0" i="0" u="none" strike="noStrike" baseline="0" dirty="0">
              <a:solidFill>
                <a:srgbClr val="000000"/>
              </a:solidFill>
              <a:latin typeface="Times New Roman" panose="02020603050405020304" pitchFamily="18" charset="0"/>
            </a:endParaRPr>
          </a:p>
          <a:p>
            <a:pPr lvl="1"/>
            <a:r>
              <a:rPr lang="en-US" sz="1800" b="0" i="0" u="none" strike="noStrike" baseline="0" dirty="0">
                <a:solidFill>
                  <a:srgbClr val="000000"/>
                </a:solidFill>
                <a:latin typeface="Times New Roman" panose="02020603050405020304" pitchFamily="18" charset="0"/>
              </a:rPr>
              <a:t>(1) A recipient must notify all participants in the recipient’s education program or activity of how to contact its confidential employees, if any, excluding any employee whose confidential status is only with respect to their conducting an Institutional Review Board-approved human-subjects research study designed to gather information about sex discrimination as set out in the definition of confidential employee in § 106.2. </a:t>
            </a:r>
          </a:p>
          <a:p>
            <a:pPr lvl="1"/>
            <a:r>
              <a:rPr lang="en-US" sz="1800" b="0" i="0" u="none" strike="noStrike" baseline="0" dirty="0">
                <a:solidFill>
                  <a:srgbClr val="000000"/>
                </a:solidFill>
                <a:latin typeface="Times New Roman" panose="02020603050405020304" pitchFamily="18" charset="0"/>
              </a:rPr>
              <a:t>(2) A recipient must require a confidential employee to explain to any person who informs the confidential employee of conduct that reasonably may constitute sex discrimination under Title IX or this part: </a:t>
            </a:r>
          </a:p>
          <a:p>
            <a:pPr lvl="2"/>
            <a:r>
              <a:rPr lang="en-US" sz="1800" b="0" i="0" u="none" strike="noStrike" baseline="0" dirty="0">
                <a:solidFill>
                  <a:srgbClr val="000000"/>
                </a:solidFill>
                <a:latin typeface="Times New Roman" panose="02020603050405020304" pitchFamily="18" charset="0"/>
              </a:rPr>
              <a:t>(i) The employee’s status as confidential for purposes of this part, including the circumstances in which the employee is not required to notify the Title IX Coordinator about conduct that reasonably may constitute sex discrimination; </a:t>
            </a:r>
          </a:p>
          <a:p>
            <a:pPr lvl="2"/>
            <a:r>
              <a:rPr lang="en-US" sz="1800" b="0" i="0" u="none" strike="noStrike" baseline="0" dirty="0">
                <a:solidFill>
                  <a:srgbClr val="000000"/>
                </a:solidFill>
                <a:latin typeface="Times New Roman" panose="02020603050405020304" pitchFamily="18" charset="0"/>
              </a:rPr>
              <a:t>(ii) How to contact the recipient’s Title IX Coordinator and how to make a complaint of sex discrimination; and </a:t>
            </a:r>
          </a:p>
          <a:p>
            <a:pPr lvl="2"/>
            <a:r>
              <a:rPr lang="en-US" sz="1800" b="0" i="0" u="none" strike="noStrike" baseline="0" dirty="0">
                <a:solidFill>
                  <a:srgbClr val="000000"/>
                </a:solidFill>
                <a:latin typeface="Times New Roman" panose="02020603050405020304" pitchFamily="18" charset="0"/>
              </a:rPr>
              <a:t>(iii) That the Title IX Coordinator may be able to offer and coordinate supportive measures, as well as initiate an informal resolution process or an investigation under the grievance procedures. </a:t>
            </a:r>
            <a:endParaRPr lang="en-US" dirty="0"/>
          </a:p>
        </p:txBody>
      </p:sp>
    </p:spTree>
    <p:extLst>
      <p:ext uri="{BB962C8B-B14F-4D97-AF65-F5344CB8AC3E}">
        <p14:creationId xmlns:p14="http://schemas.microsoft.com/office/powerpoint/2010/main" val="133825415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8998789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District responds to all reports of alleged sex discrimination in violation of Title IX regardless of whether a complaint is filed</a:t>
            </a:r>
          </a:p>
          <a:p>
            <a:r>
              <a:rPr lang="en-US" dirty="0"/>
              <a:t>PRESS 2:265-AP1 = Used to respond to Title IX report; response steps include: Response to Allegations; Supportive Measures; Title IX Complaint Initiation; Consideration of Removal of a Respondent</a:t>
            </a:r>
          </a:p>
          <a:p>
            <a:r>
              <a:rPr lang="en-US" dirty="0"/>
              <a:t>PRESS 2:265-AP2 = Used to process Title IX Complaints (investigation, determination, informal resolution, appeal, etc.)</a:t>
            </a:r>
          </a:p>
          <a:p>
            <a:endParaRPr lang="en-US" dirty="0"/>
          </a:p>
        </p:txBody>
      </p:sp>
    </p:spTree>
    <p:extLst>
      <p:ext uri="{BB962C8B-B14F-4D97-AF65-F5344CB8AC3E}">
        <p14:creationId xmlns:p14="http://schemas.microsoft.com/office/powerpoint/2010/main" val="85763509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34 C.F.R. 106.45(a):  The requirements related to a respondent apply only to sex discrimination complaints alleging that a person violated the recipient’s prohibition on sex discrimination. When a sex discrimination complaint alleges that a recipient’s policy or practice discriminates on the basis of sex, the recipient is not considered a respondent.</a:t>
            </a:r>
          </a:p>
        </p:txBody>
      </p:sp>
    </p:spTree>
    <p:extLst>
      <p:ext uri="{BB962C8B-B14F-4D97-AF65-F5344CB8AC3E}">
        <p14:creationId xmlns:p14="http://schemas.microsoft.com/office/powerpoint/2010/main" val="70646560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34 C.F.R. 106.45(a):  The requirements related to a respondent apply only to sex discrimination complaints alleging that a person violated the recipient’s prohibition on sex discrimination. When a sex discrimination complaint alleges that a recipient’s policy or practice discriminates on the basis of sex, the recipient is not considered a respondent.</a:t>
            </a:r>
          </a:p>
        </p:txBody>
      </p:sp>
    </p:spTree>
    <p:extLst>
      <p:ext uri="{BB962C8B-B14F-4D97-AF65-F5344CB8AC3E}">
        <p14:creationId xmlns:p14="http://schemas.microsoft.com/office/powerpoint/2010/main" val="201801075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34 C.F.R. 106.45(a):  The requirements related to a respondent apply only to sex discrimination complaints alleging that a person violated the recipient’s prohibition on sex discrimination. When a sex discrimination complaint alleges that a recipient’s policy or practice discriminates on the basis of sex, the recipient is not considered a respondent.</a:t>
            </a:r>
          </a:p>
        </p:txBody>
      </p:sp>
    </p:spTree>
    <p:extLst>
      <p:ext uri="{BB962C8B-B14F-4D97-AF65-F5344CB8AC3E}">
        <p14:creationId xmlns:p14="http://schemas.microsoft.com/office/powerpoint/2010/main" val="20365030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66899290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longer a “no gag order” rule in the 2024 Title IX Regulations</a:t>
            </a:r>
          </a:p>
          <a:p>
            <a:r>
              <a:rPr lang="en-US" dirty="0"/>
              <a:t>But cannot restrict the ability of a party to discuss the allegations under investigation with others or to gather or present evidence</a:t>
            </a:r>
          </a:p>
          <a:p>
            <a:r>
              <a:rPr lang="en-US" dirty="0"/>
              <a:t>Witness manipulation and intimidation or investigation interference can (and should) be addressed</a:t>
            </a:r>
          </a:p>
        </p:txBody>
      </p:sp>
    </p:spTree>
    <p:extLst>
      <p:ext uri="{BB962C8B-B14F-4D97-AF65-F5344CB8AC3E}">
        <p14:creationId xmlns:p14="http://schemas.microsoft.com/office/powerpoint/2010/main" val="394300568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4127735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98690820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recipient with knowledge of conduct that reasonably may constitute sex discrimination in its education program or activity”  34 C.F.R. 106.44(a)</a:t>
            </a:r>
          </a:p>
          <a:p>
            <a:r>
              <a:rPr lang="en-US" dirty="0"/>
              <a:t>Any employee in K-12 who is not a ”confidential employee” must report such knowledge to the Title IX Coordinator </a:t>
            </a:r>
          </a:p>
          <a:p>
            <a:r>
              <a:rPr lang="en-US" dirty="0"/>
              <a:t>“Constructive Knowledge” = District “knows” if employee has knowledge of conduct that reasonably may constitute sex discrimination</a:t>
            </a:r>
          </a:p>
          <a:p>
            <a:r>
              <a:rPr lang="en-US" dirty="0"/>
              <a:t>Title IX “mandated reporter” </a:t>
            </a:r>
          </a:p>
          <a:p>
            <a:endParaRPr lang="en-US" dirty="0"/>
          </a:p>
          <a:p>
            <a:pPr lvl="0"/>
            <a:r>
              <a:rPr lang="en-US" sz="1800" b="1" i="0" u="sng" strike="noStrike" baseline="0" dirty="0">
                <a:solidFill>
                  <a:srgbClr val="000000"/>
                </a:solidFill>
                <a:latin typeface="Times New Roman" panose="02020603050405020304" pitchFamily="18" charset="0"/>
              </a:rPr>
              <a:t>“Knowledge” for Purposes of Title IX</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u="sng" dirty="0"/>
              <a:t>2020 Title IX Regulations </a:t>
            </a:r>
            <a:r>
              <a:rPr lang="en-US" sz="1800" u="sng" dirty="0">
                <a:sym typeface="Wingdings" panose="05000000000000000000" pitchFamily="2" charset="2"/>
              </a:rPr>
              <a:t> “Actual Knowledge”</a:t>
            </a:r>
            <a:endParaRPr lang="en-US" sz="1800" u="sng" dirty="0"/>
          </a:p>
          <a:p>
            <a:pPr lvl="2"/>
            <a:r>
              <a:rPr lang="en-US" sz="1800" b="0" i="0" u="none" strike="noStrike" baseline="0" dirty="0">
                <a:solidFill>
                  <a:srgbClr val="000000"/>
                </a:solidFill>
                <a:latin typeface="Times New Roman" panose="02020603050405020304" pitchFamily="18" charset="0"/>
              </a:rPr>
              <a:t>Under the 2020 Rule, a recipient is required to respond to sexual  harassment when the recipient has “actual knowledge.” 34 CFR 106.30(a), 106.44(a).</a:t>
            </a:r>
          </a:p>
          <a:p>
            <a:pPr lvl="2"/>
            <a:r>
              <a:rPr lang="en-US" sz="1800" b="0" i="0" u="none" strike="noStrike" baseline="0" dirty="0">
                <a:solidFill>
                  <a:srgbClr val="000000"/>
                </a:solidFill>
                <a:latin typeface="Times New Roman" panose="02020603050405020304" pitchFamily="18" charset="0"/>
              </a:rPr>
              <a:t>The 2020 amendments defined actual knowledge to mean notice of sexual harassment or allegations of sexual harassment to a recipient’s Title IX Coordinator or any official of the recipient who has authority to institute corrective measures on behalf of the recipient, or to any employee of an elementary school or secondary school recipient. 34 CFR 106.30(a).</a:t>
            </a:r>
          </a:p>
          <a:p>
            <a:pPr lvl="2"/>
            <a:r>
              <a:rPr lang="en-US" sz="1800" b="0" i="0" u="none" strike="noStrike" baseline="0" dirty="0">
                <a:solidFill>
                  <a:srgbClr val="000000"/>
                </a:solidFill>
                <a:latin typeface="Times New Roman" panose="02020603050405020304" pitchFamily="18" charset="0"/>
              </a:rPr>
              <a:t>Actual knowledge of what? Conduct that, if substantiated, would constitute Title IX sexual harassment under the school’s jurisdiction</a:t>
            </a:r>
          </a:p>
          <a:p>
            <a:pPr lvl="1"/>
            <a:r>
              <a:rPr lang="en-US" sz="1800" b="0" i="0" u="sng" strike="noStrike" baseline="0" dirty="0">
                <a:solidFill>
                  <a:srgbClr val="000000"/>
                </a:solidFill>
                <a:latin typeface="Times New Roman" panose="02020603050405020304" pitchFamily="18" charset="0"/>
              </a:rPr>
              <a:t>2024 Title IX Regulations </a:t>
            </a:r>
            <a:r>
              <a:rPr lang="en-US" sz="1800" b="0" i="0" u="sng" strike="noStrike" baseline="0" dirty="0">
                <a:solidFill>
                  <a:srgbClr val="000000"/>
                </a:solidFill>
                <a:latin typeface="Times New Roman" panose="02020603050405020304" pitchFamily="18" charset="0"/>
                <a:sym typeface="Wingdings" panose="05000000000000000000" pitchFamily="2" charset="2"/>
              </a:rPr>
              <a:t> “With Knowledge”</a:t>
            </a:r>
            <a:endParaRPr lang="en-US" sz="1800" b="0" i="0" u="none" strike="noStrike" baseline="0" dirty="0">
              <a:solidFill>
                <a:srgbClr val="000000"/>
              </a:solidFill>
              <a:latin typeface="Times New Roman" panose="02020603050405020304" pitchFamily="18" charset="0"/>
              <a:sym typeface="Wingdings" panose="05000000000000000000" pitchFamily="2" charset="2"/>
            </a:endParaRPr>
          </a:p>
          <a:p>
            <a:pPr lvl="2"/>
            <a:r>
              <a:rPr lang="en-US" sz="1800" b="0" i="0" u="none" strike="noStrike" baseline="0" dirty="0">
                <a:solidFill>
                  <a:srgbClr val="000000"/>
                </a:solidFill>
                <a:latin typeface="Times New Roman" panose="02020603050405020304" pitchFamily="18" charset="0"/>
              </a:rPr>
              <a:t>“A recipient with knowledge of conduct that reasonably may constitute sex discrimination in its education program or activity”  34 C.F.R. 106.44(a)</a:t>
            </a:r>
          </a:p>
          <a:p>
            <a:pPr lvl="2"/>
            <a:r>
              <a:rPr lang="en-US" sz="1800" b="0" i="0" u="none" strike="noStrike" baseline="0" dirty="0">
                <a:solidFill>
                  <a:srgbClr val="000000"/>
                </a:solidFill>
                <a:latin typeface="Times New Roman" panose="02020603050405020304" pitchFamily="18" charset="0"/>
              </a:rPr>
              <a:t>Any employee in K-12 who is not a ”confidential employee” must report such knowledge to the Title IX Coordinator </a:t>
            </a:r>
          </a:p>
          <a:p>
            <a:endParaRPr lang="en-US" dirty="0"/>
          </a:p>
        </p:txBody>
      </p:sp>
    </p:spTree>
    <p:extLst>
      <p:ext uri="{BB962C8B-B14F-4D97-AF65-F5344CB8AC3E}">
        <p14:creationId xmlns:p14="http://schemas.microsoft.com/office/powerpoint/2010/main" val="352705608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dirty="0"/>
              <a:t>When notified of conduct that reasonably may constitute sex discrimination under Title IX, the Title IX Coordinator must act promptly and effectively to end sex discrimination in its education program or activity, prevent its recurrence, and remedy its effects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Must accept facts as true for purposes of evaluation/analysis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2024 Regulations, Preamble page 45:  The U.S. Dept. of Education anticipates that during such conversations the Title IX Coordinator will confirm whether the individual reporting the alleged discrimination wants the District to conduct an investigation, and notes that "nothing in the final regulations would preclude </a:t>
            </a:r>
            <a:r>
              <a:rPr lang="en-US"/>
              <a:t>the Title </a:t>
            </a:r>
            <a:r>
              <a:rPr lang="en-US" dirty="0"/>
              <a:t>IX Coordinator from memorializing in writing the outcome of that conversation to help avoid any possible confusion about agreed upon next steps.“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b="1" i="1" dirty="0"/>
          </a:p>
          <a:p>
            <a:r>
              <a:rPr lang="en-US" b="0" i="0" dirty="0"/>
              <a:t>Other Relevant Board Policies:</a:t>
            </a:r>
            <a:endParaRPr lang="en-US" b="0" i="1" dirty="0"/>
          </a:p>
          <a:p>
            <a:pPr lvl="1"/>
            <a:r>
              <a:rPr lang="en-US" b="0" i="0" dirty="0"/>
              <a:t>2:260, Uniform Grievance Procedure</a:t>
            </a:r>
          </a:p>
          <a:p>
            <a:pPr lvl="1"/>
            <a:r>
              <a:rPr lang="en-US" b="0" i="0" dirty="0"/>
              <a:t>5:10, Equal Employment Opportunity</a:t>
            </a:r>
          </a:p>
          <a:p>
            <a:pPr lvl="1"/>
            <a:r>
              <a:rPr lang="en-US" b="0" i="0" dirty="0"/>
              <a:t>5:20, Workplace Harassment Prohibited</a:t>
            </a:r>
          </a:p>
          <a:p>
            <a:pPr lvl="1"/>
            <a:r>
              <a:rPr lang="en-US" b="0" i="0" dirty="0"/>
              <a:t>5:90, Abused and Neglected Child Reporting</a:t>
            </a:r>
          </a:p>
          <a:p>
            <a:pPr lvl="1"/>
            <a:r>
              <a:rPr lang="en-US" b="0" i="0" dirty="0"/>
              <a:t>5:120, Employee Ethics; Conduct; and Conflict of Interest</a:t>
            </a:r>
          </a:p>
          <a:p>
            <a:pPr lvl="1"/>
            <a:r>
              <a:rPr lang="en-US" b="0" i="0" dirty="0"/>
              <a:t>7:10, Equal Educational Opportunities</a:t>
            </a:r>
          </a:p>
          <a:p>
            <a:pPr lvl="1"/>
            <a:r>
              <a:rPr lang="en-US" b="0" i="0" dirty="0"/>
              <a:t>7:20, Harassment of Students Prohibited</a:t>
            </a:r>
          </a:p>
          <a:p>
            <a:pPr lvl="1"/>
            <a:r>
              <a:rPr lang="en-US" b="0" i="0" dirty="0"/>
              <a:t>7:180, Prevention of and Response to Bullying, Intimidation, and Harassment</a:t>
            </a:r>
          </a:p>
          <a:p>
            <a:pPr lvl="1"/>
            <a:r>
              <a:rPr lang="en-US" b="0" i="0" dirty="0"/>
              <a:t>7:185, Teen Dating Violence Prohibited</a:t>
            </a:r>
          </a:p>
          <a:p>
            <a:pPr lvl="1"/>
            <a:r>
              <a:rPr lang="en-US" b="0" i="0" dirty="0"/>
              <a:t>7:190, Student Behavior</a:t>
            </a:r>
          </a:p>
          <a:p>
            <a:endParaRPr lang="en-US" b="1" i="1" dirty="0"/>
          </a:p>
        </p:txBody>
      </p:sp>
    </p:spTree>
    <p:extLst>
      <p:ext uri="{BB962C8B-B14F-4D97-AF65-F5344CB8AC3E}">
        <p14:creationId xmlns:p14="http://schemas.microsoft.com/office/powerpoint/2010/main" val="285855704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70752113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7899700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87381764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2020 Title IX Regulations</a:t>
            </a:r>
            <a:r>
              <a:rPr lang="en-US" dirty="0"/>
              <a:t>:  District may remove Respondent from the education program or activity on an emergency basis to protect a student or other individual </a:t>
            </a:r>
            <a:r>
              <a:rPr lang="en-US" u="sng" dirty="0"/>
              <a:t>from “an immediate threat to physical health or safety” </a:t>
            </a:r>
            <a:r>
              <a:rPr lang="en-US" dirty="0"/>
              <a:t>after an individualized safety and risk analysis</a:t>
            </a:r>
          </a:p>
          <a:p>
            <a:pPr lvl="1"/>
            <a:r>
              <a:rPr lang="en-US" dirty="0"/>
              <a:t>Immediate = now (whereas imminent is impending)</a:t>
            </a:r>
          </a:p>
          <a:p>
            <a:pPr lvl="1"/>
            <a:r>
              <a:rPr lang="en-US" dirty="0"/>
              <a:t>Only physical health or safety (removed “physical”)</a:t>
            </a:r>
          </a:p>
          <a:p>
            <a:endParaRPr lang="en-US" dirty="0"/>
          </a:p>
          <a:p>
            <a:r>
              <a:rPr lang="en-US" dirty="0"/>
              <a:t>Title IX regulations now specifically “Nothing in this part precludes a recipient from placing an employee respondent on administrative leave from employment responsibilities during the pendency of the recipient’s grievance procedures. This provision must not be construed to modify any rights under [Section 504 or the ADA].” 34 C.F.R. 106.44(i)</a:t>
            </a:r>
          </a:p>
        </p:txBody>
      </p:sp>
    </p:spTree>
    <p:extLst>
      <p:ext uri="{BB962C8B-B14F-4D97-AF65-F5344CB8AC3E}">
        <p14:creationId xmlns:p14="http://schemas.microsoft.com/office/powerpoint/2010/main" val="199049668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90482578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Must accept facts as true for purposes of evaluation</a:t>
            </a:r>
          </a:p>
          <a:p>
            <a:endParaRPr lang="en-US" dirty="0"/>
          </a:p>
          <a:p>
            <a:r>
              <a:rPr lang="en-US" b="0" i="0" dirty="0"/>
              <a:t>Other Relevant Board Policies: </a:t>
            </a:r>
            <a:endParaRPr lang="en-US" b="0" i="1" dirty="0"/>
          </a:p>
          <a:p>
            <a:pPr lvl="1"/>
            <a:r>
              <a:rPr lang="en-US" b="0" i="0" dirty="0"/>
              <a:t>2:260, Uniform Grievance Procedure</a:t>
            </a:r>
          </a:p>
          <a:p>
            <a:pPr lvl="1"/>
            <a:r>
              <a:rPr lang="en-US" b="0" i="0" dirty="0"/>
              <a:t>5:10, Equal Employment Opportunity</a:t>
            </a:r>
          </a:p>
          <a:p>
            <a:pPr lvl="1"/>
            <a:r>
              <a:rPr lang="en-US" b="0" i="0" dirty="0"/>
              <a:t>5:20, Workplace Harassment Prohibited</a:t>
            </a:r>
          </a:p>
          <a:p>
            <a:pPr lvl="1"/>
            <a:r>
              <a:rPr lang="en-US" b="0" i="0" dirty="0"/>
              <a:t>5:90, Abused and Neglected Child Reporting</a:t>
            </a:r>
          </a:p>
          <a:p>
            <a:pPr lvl="1"/>
            <a:r>
              <a:rPr lang="en-US" b="0" i="0" dirty="0"/>
              <a:t>5:120, Employee Ethics; Conduct; and Conflict of Interest</a:t>
            </a:r>
          </a:p>
          <a:p>
            <a:pPr lvl="1"/>
            <a:r>
              <a:rPr lang="en-US" b="0" i="0" dirty="0"/>
              <a:t>7:10, Equal Educational Opportunities</a:t>
            </a:r>
          </a:p>
          <a:p>
            <a:pPr lvl="1"/>
            <a:r>
              <a:rPr lang="en-US" b="0" i="0" dirty="0"/>
              <a:t>7:20, Harassment of Students Prohibited</a:t>
            </a:r>
          </a:p>
          <a:p>
            <a:pPr lvl="1"/>
            <a:r>
              <a:rPr lang="en-US" b="0" i="0" dirty="0"/>
              <a:t>7:180, Prevention of and Response to Bullying, Intimidation, and Harassment</a:t>
            </a:r>
          </a:p>
          <a:p>
            <a:pPr lvl="1"/>
            <a:r>
              <a:rPr lang="en-US" b="0" i="0" dirty="0"/>
              <a:t>7:185, Teen Dating Violence Prohibited</a:t>
            </a:r>
          </a:p>
          <a:p>
            <a:pPr lvl="1"/>
            <a:r>
              <a:rPr lang="en-US" b="0" i="0" dirty="0"/>
              <a:t>7:190, Student Behavior</a:t>
            </a:r>
          </a:p>
          <a:p>
            <a:endParaRPr lang="en-US" dirty="0"/>
          </a:p>
        </p:txBody>
      </p:sp>
    </p:spTree>
    <p:extLst>
      <p:ext uri="{BB962C8B-B14F-4D97-AF65-F5344CB8AC3E}">
        <p14:creationId xmlns:p14="http://schemas.microsoft.com/office/powerpoint/2010/main" val="221313096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5865802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2269233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40065205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932616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If the allegations are against the Superintendent or designee or against a Board Member, an independent investigator/decisionmaker (e.g., an attorney or retired school administrator) shall be appointed. </a:t>
            </a:r>
          </a:p>
          <a:p>
            <a:pPr marL="0" indent="0">
              <a:buNone/>
            </a:pPr>
            <a:endParaRPr lang="en-US" dirty="0"/>
          </a:p>
        </p:txBody>
      </p:sp>
    </p:spTree>
    <p:extLst>
      <p:ext uri="{BB962C8B-B14F-4D97-AF65-F5344CB8AC3E}">
        <p14:creationId xmlns:p14="http://schemas.microsoft.com/office/powerpoint/2010/main" val="185854204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7282066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34 C.F.R. 106.44(k)(5)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Potential terms that may be included in an informal resolution agreement include but are not limited to:</a:t>
            </a:r>
          </a:p>
          <a:p>
            <a:pPr lvl="1"/>
            <a:r>
              <a:rPr lang="en-US" dirty="0"/>
              <a:t>(i) Restrictions on contact; and</a:t>
            </a:r>
          </a:p>
          <a:p>
            <a:pPr lvl="1"/>
            <a:r>
              <a:rPr lang="en-US" dirty="0"/>
              <a:t>(ii) Restrictions on the respondent’s participation in one or more of the recipient’s programs or activities or attendance at specific events, including restrictions the recipient could have imposed as remedies or disciplinary sanctions had the recipient determined at the conclusion of the recipient’s grievance procedures that sex discrimination occurred.</a:t>
            </a:r>
          </a:p>
        </p:txBody>
      </p:sp>
    </p:spTree>
    <p:extLst>
      <p:ext uri="{BB962C8B-B14F-4D97-AF65-F5344CB8AC3E}">
        <p14:creationId xmlns:p14="http://schemas.microsoft.com/office/powerpoint/2010/main" val="392346312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6979513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0682688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the allegations are against the Superintendent or designee or against a Board Member, an independent investigator/decisionmaker (e.g., an attorney or retired school administrator) shall be appointed. </a:t>
            </a:r>
          </a:p>
        </p:txBody>
      </p:sp>
    </p:spTree>
    <p:extLst>
      <p:ext uri="{BB962C8B-B14F-4D97-AF65-F5344CB8AC3E}">
        <p14:creationId xmlns:p14="http://schemas.microsoft.com/office/powerpoint/2010/main" val="98571711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4044920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41899110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Preponderance of the Evidence = “The greater weight of the evidence, not necessarily established by the greater number of witnesses testifying to a fact but by evidence that has the most convincing force” – </a:t>
            </a:r>
            <a:r>
              <a:rPr lang="en-US" sz="1100" dirty="0"/>
              <a:t>Black’s Law Dictionary, 11th ed. 2019</a:t>
            </a:r>
            <a:endParaRPr lang="en-US" sz="1200" dirty="0"/>
          </a:p>
          <a:p>
            <a:endParaRPr lang="en-US" dirty="0"/>
          </a:p>
          <a:p>
            <a:r>
              <a:rPr lang="en-US" sz="1800" kern="1400" dirty="0">
                <a:effectLst/>
                <a:latin typeface="Times New Roman" panose="02020603050405020304" pitchFamily="18" charset="0"/>
                <a:ea typeface="Times New Roman" panose="02020603050405020304" pitchFamily="18" charset="0"/>
              </a:rPr>
              <a:t>The determination regarding whether Title IX Sex Discrimination occurred becomes final either on the date on which an appeal would no longer be considered timely if an appeal is not filed, or the date that the Appeal Decisionmaker provides the parties with the written decision of the result of the appeal if an appeal is filed. </a:t>
            </a:r>
            <a:endParaRPr lang="en-US" dirty="0"/>
          </a:p>
        </p:txBody>
      </p:sp>
    </p:spTree>
    <p:extLst>
      <p:ext uri="{BB962C8B-B14F-4D97-AF65-F5344CB8AC3E}">
        <p14:creationId xmlns:p14="http://schemas.microsoft.com/office/powerpoint/2010/main" val="354208564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483448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District may not impose discipline on a Respondent for sex discrimination prohibited by Title IX </a:t>
            </a:r>
            <a:r>
              <a:rPr lang="en-US" i="1" u="sng" dirty="0"/>
              <a:t>unless</a:t>
            </a:r>
            <a:r>
              <a:rPr lang="en-US" dirty="0"/>
              <a:t> there is a determination at the conclusion of the Title IX Grievance Process, Respondent engaged in prohibited sex discrimination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400" dirty="0">
                <a:effectLst/>
                <a:latin typeface="Times New Roman" panose="02020603050405020304" pitchFamily="18" charset="0"/>
                <a:ea typeface="Times New Roman" panose="02020603050405020304" pitchFamily="18" charset="0"/>
              </a:rPr>
              <a:t>The determination regarding whether Title IX Sex Discrimination occurred becomes final either on the date on which an appeal would no longer be considered timely if an appeal is not filed, or the date that the Appeal Decisionmaker provides the parties with the written decision of the result of the appeal if an appeal is filed. </a:t>
            </a:r>
            <a:endParaRPr lang="en-US" dirty="0"/>
          </a:p>
          <a:p>
            <a:endParaRPr lang="en-US" dirty="0"/>
          </a:p>
        </p:txBody>
      </p:sp>
    </p:spTree>
    <p:extLst>
      <p:ext uri="{BB962C8B-B14F-4D97-AF65-F5344CB8AC3E}">
        <p14:creationId xmlns:p14="http://schemas.microsoft.com/office/powerpoint/2010/main" val="251366951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9066651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88304382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1400">
                <a:effectLst/>
                <a:latin typeface="Times New Roman" panose="02020603050405020304" pitchFamily="18" charset="0"/>
                <a:ea typeface="Times New Roman" panose="02020603050405020304" pitchFamily="18" charset="0"/>
              </a:rPr>
              <a:t>The determination regarding whether Title IX Sex Discrimination occurred becomes final either on the date on which an appeal would no longer be considered timely if an appeal is not filed, or the date that the Appeal Decisionmaker provides the parties with the written decision of the result of the appeal if an appeal is filed. </a:t>
            </a:r>
            <a:endParaRPr lang="en-US"/>
          </a:p>
          <a:p>
            <a:endParaRPr lang="en-US" dirty="0"/>
          </a:p>
        </p:txBody>
      </p:sp>
    </p:spTree>
    <p:extLst>
      <p:ext uri="{BB962C8B-B14F-4D97-AF65-F5344CB8AC3E}">
        <p14:creationId xmlns:p14="http://schemas.microsoft.com/office/powerpoint/2010/main" val="20713084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0848609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89987893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Broader and more explicit requirements and supports for students and  employees based on pregnancy or related conditions</a:t>
            </a:r>
          </a:p>
        </p:txBody>
      </p:sp>
    </p:spTree>
    <p:extLst>
      <p:ext uri="{BB962C8B-B14F-4D97-AF65-F5344CB8AC3E}">
        <p14:creationId xmlns:p14="http://schemas.microsoft.com/office/powerpoint/2010/main" val="291790293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Broader and more explicit requirements and supports for students and  employees based on pregnancy or related conditions</a:t>
            </a:r>
          </a:p>
          <a:p>
            <a:pPr marL="0" indent="0">
              <a:buNone/>
            </a:pPr>
            <a:endParaRPr lang="en-US" dirty="0"/>
          </a:p>
          <a:p>
            <a:endParaRPr lang="en-US" dirty="0"/>
          </a:p>
          <a:p>
            <a:endParaRPr lang="en-US" dirty="0"/>
          </a:p>
        </p:txBody>
      </p:sp>
    </p:spTree>
    <p:extLst>
      <p:ext uri="{BB962C8B-B14F-4D97-AF65-F5344CB8AC3E}">
        <p14:creationId xmlns:p14="http://schemas.microsoft.com/office/powerpoint/2010/main" val="67379769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Broader and more explicit requirements and supports for students and  employees based on pregnancy or related conditions</a:t>
            </a:r>
          </a:p>
          <a:p>
            <a:endParaRPr lang="en-US" dirty="0"/>
          </a:p>
        </p:txBody>
      </p:sp>
    </p:spTree>
    <p:extLst>
      <p:ext uri="{BB962C8B-B14F-4D97-AF65-F5344CB8AC3E}">
        <p14:creationId xmlns:p14="http://schemas.microsoft.com/office/powerpoint/2010/main" val="45289870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Broader and more explicit requirements and supports for students and  employees based on pregnancy or related conditions</a:t>
            </a:r>
          </a:p>
          <a:p>
            <a:endParaRPr lang="en-US" dirty="0"/>
          </a:p>
        </p:txBody>
      </p:sp>
    </p:spTree>
    <p:extLst>
      <p:ext uri="{BB962C8B-B14F-4D97-AF65-F5344CB8AC3E}">
        <p14:creationId xmlns:p14="http://schemas.microsoft.com/office/powerpoint/2010/main" val="25102113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Broader and more explicit requirements and supports for students and  employees based on pregnancy or related conditions</a:t>
            </a:r>
          </a:p>
          <a:p>
            <a:r>
              <a:rPr lang="en-US" sz="1800" kern="1400" dirty="0">
                <a:effectLst/>
                <a:latin typeface="Times New Roman" panose="02020603050405020304" pitchFamily="18" charset="0"/>
                <a:ea typeface="Times New Roman" panose="02020603050405020304" pitchFamily="18" charset="0"/>
              </a:rPr>
              <a:t>See 7:10-AP2, </a:t>
            </a:r>
            <a:r>
              <a:rPr lang="en-US" sz="1800" i="1" kern="1400" dirty="0">
                <a:effectLst/>
                <a:latin typeface="Times New Roman" panose="02020603050405020304" pitchFamily="18" charset="0"/>
                <a:ea typeface="Times New Roman" panose="02020603050405020304" pitchFamily="18" charset="0"/>
              </a:rPr>
              <a:t>Accommodating Breastfeeding Students</a:t>
            </a:r>
            <a:endParaRPr lang="en-US" dirty="0"/>
          </a:p>
        </p:txBody>
      </p:sp>
    </p:spTree>
    <p:extLst>
      <p:ext uri="{BB962C8B-B14F-4D97-AF65-F5344CB8AC3E}">
        <p14:creationId xmlns:p14="http://schemas.microsoft.com/office/powerpoint/2010/main" val="64899638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705998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Broader and more explicit requirements and supports for students and  employees based on pregnancy or related conditions</a:t>
            </a:r>
          </a:p>
          <a:p>
            <a:r>
              <a:rPr lang="en-US" dirty="0"/>
              <a:t>34 C.F.R. 106.40(b)(3)(vi)</a:t>
            </a:r>
          </a:p>
          <a:p>
            <a:pPr marL="0" indent="0">
              <a:buNone/>
            </a:pPr>
            <a:endParaRPr lang="en-US" sz="1800" b="0" i="0" u="none" strike="noStrike" baseline="0" dirty="0">
              <a:solidFill>
                <a:srgbClr val="000000"/>
              </a:solidFill>
              <a:latin typeface="Times New Roman" panose="02020603050405020304" pitchFamily="18" charset="0"/>
            </a:endParaRPr>
          </a:p>
          <a:p>
            <a:pPr marL="0" indent="0">
              <a:buNone/>
            </a:pPr>
            <a:r>
              <a:rPr lang="en-US" sz="1800" b="0" i="0" u="none" strike="noStrike" baseline="0" dirty="0">
                <a:solidFill>
                  <a:srgbClr val="000000"/>
                </a:solidFill>
                <a:latin typeface="Times New Roman" panose="02020603050405020304" pitchFamily="18" charset="0"/>
              </a:rPr>
              <a:t>Examples of situations when requiring supporting documentation is </a:t>
            </a:r>
            <a:r>
              <a:rPr lang="en-US" sz="1800" b="1" i="1" u="sng" strike="noStrike" baseline="0" dirty="0">
                <a:solidFill>
                  <a:srgbClr val="000000"/>
                </a:solidFill>
                <a:latin typeface="Times New Roman" panose="02020603050405020304" pitchFamily="18" charset="0"/>
              </a:rPr>
              <a:t>not</a:t>
            </a:r>
            <a:r>
              <a:rPr lang="en-US" sz="1800" b="0" i="0" u="none" strike="noStrike" baseline="0" dirty="0">
                <a:solidFill>
                  <a:srgbClr val="000000"/>
                </a:solidFill>
                <a:latin typeface="Times New Roman" panose="02020603050405020304" pitchFamily="18" charset="0"/>
              </a:rPr>
              <a:t> necessary and reasonable include, but are not limited to, when the student’s need for a specific modification, access to separate/comparable program, or voluntary leave of absence is obvious, such as when a student who is pregnant needs a bigger uniform; when the student has previously provided the recipient with sufficient supporting documentation; when the reasonable modification because of pregnancy or related conditions at issue is allowing a student to carry or keep water nearby and drink, use a bigger desk, sit or stand, or take breaks to eat, drink, or use the restroom; when the student has lactation needs; or when the specific action under paragraphs (b)(3)(ii) through (v) is available to students for reasons other than pregnancy or related conditions without submitting supporting documentation. </a:t>
            </a:r>
            <a:endParaRPr lang="en-US" dirty="0"/>
          </a:p>
        </p:txBody>
      </p:sp>
    </p:spTree>
    <p:extLst>
      <p:ext uri="{BB962C8B-B14F-4D97-AF65-F5344CB8AC3E}">
        <p14:creationId xmlns:p14="http://schemas.microsoft.com/office/powerpoint/2010/main" val="323938443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Broader and more explicit requirements and supports for students and  employees based on pregnancy or related conditions</a:t>
            </a:r>
          </a:p>
          <a:p>
            <a:endParaRPr lang="en-US" dirty="0"/>
          </a:p>
        </p:txBody>
      </p:sp>
    </p:spTree>
    <p:extLst>
      <p:ext uri="{BB962C8B-B14F-4D97-AF65-F5344CB8AC3E}">
        <p14:creationId xmlns:p14="http://schemas.microsoft.com/office/powerpoint/2010/main" val="320410328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Broader and more explicit requirements and supports for students and  employees based on pregnancy or related conditions</a:t>
            </a:r>
          </a:p>
          <a:p>
            <a:endParaRPr lang="en-US" dirty="0"/>
          </a:p>
          <a:p>
            <a:endParaRPr lang="en-US" dirty="0"/>
          </a:p>
        </p:txBody>
      </p:sp>
    </p:spTree>
    <p:extLst>
      <p:ext uri="{BB962C8B-B14F-4D97-AF65-F5344CB8AC3E}">
        <p14:creationId xmlns:p14="http://schemas.microsoft.com/office/powerpoint/2010/main" val="65750157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Broader and more explicit requirements and supports for students and  employees based on pregnancy or related conditions</a:t>
            </a:r>
          </a:p>
          <a:p>
            <a:endParaRPr lang="en-US" dirty="0"/>
          </a:p>
          <a:p>
            <a:endParaRPr lang="en-US" dirty="0"/>
          </a:p>
        </p:txBody>
      </p:sp>
    </p:spTree>
    <p:extLst>
      <p:ext uri="{BB962C8B-B14F-4D97-AF65-F5344CB8AC3E}">
        <p14:creationId xmlns:p14="http://schemas.microsoft.com/office/powerpoint/2010/main" val="335381224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a:buNone/>
            </a:pPr>
            <a:r>
              <a:rPr lang="en-US" b="0" i="0" dirty="0">
                <a:solidFill>
                  <a:srgbClr val="9A999A"/>
                </a:solidFill>
                <a:effectLst/>
                <a:latin typeface="Times New Roman" panose="02020603050405020304" pitchFamily="18" charset="0"/>
                <a:hlinkClick r:id="rId3">
                  <a:extLst>
                    <a:ext uri="{A12FA001-AC4F-418D-AE19-62706E023703}">
                      <ahyp:hlinkClr xmlns:ahyp="http://schemas.microsoft.com/office/drawing/2018/hyperlinkcolor" val="tx"/>
                    </a:ext>
                  </a:extLst>
                </a:hlinkClick>
              </a:rPr>
              <a:t>FOR EXAMPLE</a:t>
            </a:r>
          </a:p>
          <a:p>
            <a:pPr marL="0" indent="0" algn="l">
              <a:buNone/>
            </a:pPr>
            <a:endParaRPr lang="en-US" b="0" i="0" dirty="0">
              <a:solidFill>
                <a:srgbClr val="9A999A"/>
              </a:solidFill>
              <a:effectLst/>
              <a:latin typeface="Times New Roman" panose="02020603050405020304" pitchFamily="18" charset="0"/>
              <a:hlinkClick r:id="rId3">
                <a:extLst>
                  <a:ext uri="{A12FA001-AC4F-418D-AE19-62706E023703}">
                    <ahyp:hlinkClr xmlns:ahyp="http://schemas.microsoft.com/office/drawing/2018/hyperlinkcolor" val="tx"/>
                  </a:ext>
                </a:extLst>
              </a:hlinkClick>
            </a:endParaRPr>
          </a:p>
          <a:p>
            <a:pPr algn="l"/>
            <a:r>
              <a:rPr lang="en-US" b="0" i="0" dirty="0">
                <a:solidFill>
                  <a:srgbClr val="9A999A"/>
                </a:solidFill>
                <a:effectLst/>
                <a:latin typeface="Times New Roman" panose="02020603050405020304" pitchFamily="18" charset="0"/>
                <a:hlinkClick r:id="rId3">
                  <a:extLst>
                    <a:ext uri="{A12FA001-AC4F-418D-AE19-62706E023703}">
                      <ahyp:hlinkClr xmlns:ahyp="http://schemas.microsoft.com/office/drawing/2018/hyperlinkcolor" val="tx"/>
                    </a:ext>
                  </a:extLst>
                </a:hlinkClick>
              </a:rPr>
              <a:t>775 ILCS 5/2-102</a:t>
            </a:r>
            <a:r>
              <a:rPr lang="en-US" b="0" i="0" dirty="0">
                <a:solidFill>
                  <a:srgbClr val="9A999A"/>
                </a:solidFill>
                <a:effectLst/>
                <a:latin typeface="Times New Roman" panose="02020603050405020304" pitchFamily="18" charset="0"/>
              </a:rPr>
              <a:t>(I). Employers must provide reasonable accommodations to employees with conditions related to pregnancy, childbirth, or related conditions. </a:t>
            </a:r>
            <a:r>
              <a:rPr lang="en-US" b="0" i="0" dirty="0">
                <a:solidFill>
                  <a:srgbClr val="9A999A"/>
                </a:solidFill>
                <a:effectLst/>
                <a:latin typeface="Times New Roman" panose="02020603050405020304" pitchFamily="18" charset="0"/>
                <a:hlinkClick r:id="rId3">
                  <a:extLst>
                    <a:ext uri="{A12FA001-AC4F-418D-AE19-62706E023703}">
                      <ahyp:hlinkClr xmlns:ahyp="http://schemas.microsoft.com/office/drawing/2018/hyperlinkcolor" val="tx"/>
                    </a:ext>
                  </a:extLst>
                </a:hlinkClick>
              </a:rPr>
              <a:t>775 ILCS 5/2-102</a:t>
            </a:r>
            <a:r>
              <a:rPr lang="en-US" b="0" i="0" dirty="0">
                <a:solidFill>
                  <a:srgbClr val="9A999A"/>
                </a:solidFill>
                <a:effectLst/>
                <a:latin typeface="Times New Roman" panose="02020603050405020304" pitchFamily="18" charset="0"/>
              </a:rPr>
              <a:t>(J). Guidance from the IDHR is available at: </a:t>
            </a:r>
            <a:r>
              <a:rPr lang="en-US" b="0" i="0" dirty="0">
                <a:solidFill>
                  <a:srgbClr val="9A999A"/>
                </a:solidFill>
                <a:effectLst/>
                <a:latin typeface="Times New Roman" panose="02020603050405020304" pitchFamily="18" charset="0"/>
                <a:hlinkClick r:id="rId4">
                  <a:extLst>
                    <a:ext uri="{A12FA001-AC4F-418D-AE19-62706E023703}">
                      <ahyp:hlinkClr xmlns:ahyp="http://schemas.microsoft.com/office/drawing/2018/hyperlinkcolor" val="tx"/>
                    </a:ext>
                  </a:extLst>
                </a:hlinkClick>
              </a:rPr>
              <a:t>https://dhr.illinois.gov/publications/pregnancy-rights.html</a:t>
            </a:r>
            <a:r>
              <a:rPr lang="en-US" b="0" i="0" dirty="0">
                <a:solidFill>
                  <a:srgbClr val="9A999A"/>
                </a:solidFill>
                <a:effectLst/>
                <a:latin typeface="Times New Roman" panose="02020603050405020304" pitchFamily="18" charset="0"/>
              </a:rPr>
              <a:t>. Employers are required to post a notice summarizing the right to be free from unlawful discrimination and the right to certain reasonable accommodations. </a:t>
            </a:r>
            <a:r>
              <a:rPr lang="en-US" b="0" i="0" dirty="0">
                <a:solidFill>
                  <a:srgbClr val="9A999A"/>
                </a:solidFill>
                <a:effectLst/>
                <a:latin typeface="Times New Roman" panose="02020603050405020304" pitchFamily="18" charset="0"/>
                <a:hlinkClick r:id="rId3">
                  <a:extLst>
                    <a:ext uri="{A12FA001-AC4F-418D-AE19-62706E023703}">
                      <ahyp:hlinkClr xmlns:ahyp="http://schemas.microsoft.com/office/drawing/2018/hyperlinkcolor" val="tx"/>
                    </a:ext>
                  </a:extLst>
                </a:hlinkClick>
              </a:rPr>
              <a:t>775 ILCS 5/2-102</a:t>
            </a:r>
            <a:r>
              <a:rPr lang="en-US" b="0" i="0" dirty="0">
                <a:solidFill>
                  <a:srgbClr val="9A999A"/>
                </a:solidFill>
                <a:effectLst/>
                <a:latin typeface="Times New Roman" panose="02020603050405020304" pitchFamily="18" charset="0"/>
              </a:rPr>
              <a:t>(K). The IDHR is required to prepare such a notice, retrievable from its website, which employers may use.</a:t>
            </a:r>
          </a:p>
          <a:p>
            <a:pPr algn="l"/>
            <a:r>
              <a:rPr lang="en-US" b="0" i="0" dirty="0">
                <a:solidFill>
                  <a:srgbClr val="9A999A"/>
                </a:solidFill>
                <a:effectLst/>
                <a:latin typeface="Times New Roman" panose="02020603050405020304" pitchFamily="18" charset="0"/>
              </a:rPr>
              <a:t>Federal law also prohibits employers from discriminating against employees and applicants on the basis of pregnancy, childbirth, or related medical conditions. </a:t>
            </a:r>
            <a:r>
              <a:rPr lang="en-US" b="0" i="0" dirty="0">
                <a:solidFill>
                  <a:srgbClr val="9A999A"/>
                </a:solidFill>
                <a:effectLst/>
                <a:latin typeface="Times New Roman" panose="02020603050405020304" pitchFamily="18" charset="0"/>
                <a:hlinkClick r:id="rId5">
                  <a:extLst>
                    <a:ext uri="{A12FA001-AC4F-418D-AE19-62706E023703}">
                      <ahyp:hlinkClr xmlns:ahyp="http://schemas.microsoft.com/office/drawing/2018/hyperlinkcolor" val="tx"/>
                    </a:ext>
                  </a:extLst>
                </a:hlinkClick>
              </a:rPr>
              <a:t>42 U.S.C. §2000e</a:t>
            </a:r>
            <a:r>
              <a:rPr lang="en-US" b="0" i="0" dirty="0">
                <a:solidFill>
                  <a:srgbClr val="9A999A"/>
                </a:solidFill>
                <a:effectLst/>
                <a:latin typeface="Times New Roman" panose="02020603050405020304" pitchFamily="18" charset="0"/>
              </a:rPr>
              <a:t>(k). Similar to the IHRA, the federal </a:t>
            </a:r>
            <a:r>
              <a:rPr lang="en-US" b="0" i="0" dirty="0">
                <a:solidFill>
                  <a:srgbClr val="9A999A"/>
                </a:solidFill>
                <a:effectLst/>
                <a:highlight>
                  <a:srgbClr val="FFFF00"/>
                </a:highlight>
                <a:latin typeface="Times New Roman" panose="02020603050405020304" pitchFamily="18" charset="0"/>
              </a:rPr>
              <a:t>Pregnant</a:t>
            </a:r>
            <a:r>
              <a:rPr lang="en-US" b="0" i="0" dirty="0">
                <a:solidFill>
                  <a:srgbClr val="9A999A"/>
                </a:solidFill>
                <a:effectLst/>
                <a:latin typeface="Times New Roman" panose="02020603050405020304" pitchFamily="18" charset="0"/>
              </a:rPr>
              <a:t> Workers Fairness Act (</a:t>
            </a:r>
            <a:r>
              <a:rPr lang="en-US" b="0" i="0" dirty="0">
                <a:solidFill>
                  <a:srgbClr val="9A999A"/>
                </a:solidFill>
                <a:effectLst/>
                <a:latin typeface="Times New Roman" panose="02020603050405020304" pitchFamily="18" charset="0"/>
                <a:hlinkClick r:id="rId6">
                  <a:extLst>
                    <a:ext uri="{A12FA001-AC4F-418D-AE19-62706E023703}">
                      <ahyp:hlinkClr xmlns:ahyp="http://schemas.microsoft.com/office/drawing/2018/hyperlinkcolor" val="tx"/>
                    </a:ext>
                  </a:extLst>
                </a:hlinkClick>
              </a:rPr>
              <a:t>42 U.S.C. §2000gg</a:t>
            </a:r>
            <a:r>
              <a:rPr lang="en-US" b="0" i="0" dirty="0">
                <a:solidFill>
                  <a:srgbClr val="9A999A"/>
                </a:solidFill>
                <a:effectLst/>
                <a:latin typeface="Times New Roman" panose="02020603050405020304" pitchFamily="18" charset="0"/>
              </a:rPr>
              <a:t> </a:t>
            </a:r>
            <a:r>
              <a:rPr lang="en-US" b="0" i="1" dirty="0">
                <a:solidFill>
                  <a:srgbClr val="9A999A"/>
                </a:solidFill>
                <a:effectLst/>
                <a:latin typeface="Times New Roman" panose="02020603050405020304" pitchFamily="18" charset="0"/>
              </a:rPr>
              <a:t>et seq</a:t>
            </a:r>
            <a:r>
              <a:rPr lang="en-US" b="0" i="0" dirty="0">
                <a:solidFill>
                  <a:srgbClr val="9A999A"/>
                </a:solidFill>
                <a:effectLst/>
                <a:latin typeface="Times New Roman" panose="02020603050405020304" pitchFamily="18" charset="0"/>
              </a:rPr>
              <a:t>.), added by </a:t>
            </a:r>
            <a:r>
              <a:rPr lang="en-US" b="0" i="0" dirty="0">
                <a:solidFill>
                  <a:srgbClr val="0000FF"/>
                </a:solidFill>
                <a:effectLst/>
                <a:latin typeface="Times New Roman" panose="02020603050405020304" pitchFamily="18" charset="0"/>
                <a:hlinkClick r:id="rId7">
                  <a:extLst>
                    <a:ext uri="{A12FA001-AC4F-418D-AE19-62706E023703}">
                      <ahyp:hlinkClr xmlns:ahyp="http://schemas.microsoft.com/office/drawing/2018/hyperlinkcolor" val="tx"/>
                    </a:ext>
                  </a:extLst>
                </a:hlinkClick>
              </a:rPr>
              <a:t>Pub.L</a:t>
            </a:r>
            <a:r>
              <a:rPr lang="en-US" b="0" i="0" dirty="0">
                <a:solidFill>
                  <a:srgbClr val="9A999A"/>
                </a:solidFill>
                <a:effectLst/>
                <a:latin typeface="Times New Roman" panose="02020603050405020304" pitchFamily="18" charset="0"/>
                <a:hlinkClick r:id="rId7">
                  <a:extLst>
                    <a:ext uri="{A12FA001-AC4F-418D-AE19-62706E023703}">
                      <ahyp:hlinkClr xmlns:ahyp="http://schemas.microsoft.com/office/drawing/2018/hyperlinkcolor" val="tx"/>
                    </a:ext>
                  </a:extLst>
                </a:hlinkClick>
              </a:rPr>
              <a:t> 117-328</a:t>
            </a:r>
            <a:r>
              <a:rPr lang="en-US" b="0" i="0" u="sng" dirty="0">
                <a:solidFill>
                  <a:srgbClr val="9A999A"/>
                </a:solidFill>
                <a:effectLst/>
                <a:latin typeface="Times New Roman" panose="02020603050405020304" pitchFamily="18" charset="0"/>
              </a:rPr>
              <a:t>,</a:t>
            </a:r>
            <a:r>
              <a:rPr lang="en-US" b="0" i="0" dirty="0">
                <a:solidFill>
                  <a:srgbClr val="9A999A"/>
                </a:solidFill>
                <a:effectLst/>
                <a:latin typeface="Times New Roman" panose="02020603050405020304" pitchFamily="18" charset="0"/>
              </a:rPr>
              <a:t> requires employers to provide reasonable accommodations to an employee's known limitations related to pregnancy, childbirth, or related medical conditions, unless the accommodation will cause the employer an undue hardship. </a:t>
            </a:r>
            <a:r>
              <a:rPr lang="en-US" b="0" i="0" dirty="0">
                <a:solidFill>
                  <a:srgbClr val="9A999A"/>
                </a:solidFill>
                <a:effectLst/>
                <a:highlight>
                  <a:srgbClr val="FFFF00"/>
                </a:highlight>
                <a:latin typeface="Times New Roman" panose="02020603050405020304" pitchFamily="18" charset="0"/>
              </a:rPr>
              <a:t>Pregnant</a:t>
            </a:r>
            <a:r>
              <a:rPr lang="en-US" b="0" i="0" dirty="0">
                <a:solidFill>
                  <a:srgbClr val="9A999A"/>
                </a:solidFill>
                <a:effectLst/>
                <a:latin typeface="Times New Roman" panose="02020603050405020304" pitchFamily="18" charset="0"/>
              </a:rPr>
              <a:t> workers with pregnancy-related impairments may also have disabilities for which they may be entitled to reasonable accommodation under the ADA. Guidance from the EEOC is available at: </a:t>
            </a:r>
            <a:r>
              <a:rPr lang="en-US" b="0" i="0" dirty="0">
                <a:solidFill>
                  <a:srgbClr val="9A999A"/>
                </a:solidFill>
                <a:effectLst/>
                <a:latin typeface="Times New Roman" panose="02020603050405020304" pitchFamily="18" charset="0"/>
                <a:hlinkClick r:id="rId8">
                  <a:extLst>
                    <a:ext uri="{A12FA001-AC4F-418D-AE19-62706E023703}">
                      <ahyp:hlinkClr xmlns:ahyp="http://schemas.microsoft.com/office/drawing/2018/hyperlinkcolor" val="tx"/>
                    </a:ext>
                  </a:extLst>
                </a:hlinkClick>
              </a:rPr>
              <a:t>www.eeoc.gov/pregnancy-discrimination</a:t>
            </a:r>
            <a:r>
              <a:rPr lang="en-US" b="0" i="0" dirty="0">
                <a:solidFill>
                  <a:srgbClr val="9A999A"/>
                </a:solidFill>
                <a:effectLst/>
                <a:latin typeface="Times New Roman" panose="02020603050405020304" pitchFamily="18" charset="0"/>
              </a:rPr>
              <a:t>. State law also prohibits the State, which includes school districts, from interfering with or discriminating against an individual’s fundamental right to continue a pregnancy or to have an abortion. </a:t>
            </a:r>
            <a:r>
              <a:rPr lang="en-US" b="0" i="0" dirty="0">
                <a:solidFill>
                  <a:srgbClr val="9A999A"/>
                </a:solidFill>
                <a:effectLst/>
                <a:latin typeface="Times New Roman" panose="02020603050405020304" pitchFamily="18" charset="0"/>
                <a:hlinkClick r:id="rId9">
                  <a:extLst>
                    <a:ext uri="{A12FA001-AC4F-418D-AE19-62706E023703}">
                      <ahyp:hlinkClr xmlns:ahyp="http://schemas.microsoft.com/office/drawing/2018/hyperlinkcolor" val="tx"/>
                    </a:ext>
                  </a:extLst>
                </a:hlinkClick>
              </a:rPr>
              <a:t>775 ILCS 55/</a:t>
            </a:r>
            <a:r>
              <a:rPr lang="en-US" b="0" i="0" dirty="0">
                <a:solidFill>
                  <a:srgbClr val="9A999A"/>
                </a:solidFill>
                <a:effectLst/>
                <a:latin typeface="Times New Roman" panose="02020603050405020304" pitchFamily="18" charset="0"/>
              </a:rPr>
              <a:t>.</a:t>
            </a:r>
          </a:p>
          <a:p>
            <a:pPr algn="l"/>
            <a:endParaRPr lang="en-US" b="0" i="0" dirty="0">
              <a:solidFill>
                <a:srgbClr val="9A999A"/>
              </a:solidFill>
              <a:effectLst/>
              <a:latin typeface="Times New Roman" panose="02020603050405020304" pitchFamily="18" charset="0"/>
            </a:endParaRPr>
          </a:p>
          <a:p>
            <a:pPr algn="l"/>
            <a:r>
              <a:rPr lang="en-US" b="0" i="0" dirty="0">
                <a:solidFill>
                  <a:srgbClr val="9A999A"/>
                </a:solidFill>
                <a:effectLst/>
                <a:latin typeface="Times New Roman" panose="02020603050405020304" pitchFamily="18" charset="0"/>
                <a:hlinkClick r:id="rId10">
                  <a:extLst>
                    <a:ext uri="{A12FA001-AC4F-418D-AE19-62706E023703}">
                      <ahyp:hlinkClr xmlns:ahyp="http://schemas.microsoft.com/office/drawing/2018/hyperlinkcolor" val="tx"/>
                    </a:ext>
                  </a:extLst>
                </a:hlinkClick>
              </a:rPr>
              <a:t>105 ILCS 5/10-20.60</a:t>
            </a:r>
            <a:r>
              <a:rPr lang="en-US" b="0" i="0" dirty="0">
                <a:solidFill>
                  <a:srgbClr val="9A999A"/>
                </a:solidFill>
                <a:effectLst/>
                <a:latin typeface="Times New Roman" panose="02020603050405020304" pitchFamily="18" charset="0"/>
              </a:rPr>
              <a:t> requires schools to implement the Ill. sex equity grievance procedures when processing student complaints about breastfeeding accommodations. Complainants must be informed that the board’s decision may be appealed to the Regional Superintendent (or appropriate Intermediate Service Center Executive Director) and, thereafter, to the State Superintendent. </a:t>
            </a:r>
            <a:r>
              <a:rPr lang="en-US" b="0" i="0" dirty="0">
                <a:solidFill>
                  <a:srgbClr val="0000FF"/>
                </a:solidFill>
                <a:effectLst/>
                <a:latin typeface="Times New Roman" panose="02020603050405020304" pitchFamily="18" charset="0"/>
                <a:hlinkClick r:id="rId11">
                  <a:extLst>
                    <a:ext uri="{A12FA001-AC4F-418D-AE19-62706E023703}">
                      <ahyp:hlinkClr xmlns:ahyp="http://schemas.microsoft.com/office/drawing/2018/hyperlinkcolor" val="tx"/>
                    </a:ext>
                  </a:extLst>
                </a:hlinkClick>
              </a:rPr>
              <a:t>23 Ill.Admin.Code</a:t>
            </a:r>
            <a:r>
              <a:rPr lang="en-US" b="0" i="0" dirty="0">
                <a:solidFill>
                  <a:srgbClr val="9A999A"/>
                </a:solidFill>
                <a:effectLst/>
                <a:latin typeface="Times New Roman" panose="02020603050405020304" pitchFamily="18" charset="0"/>
                <a:hlinkClick r:id="rId11">
                  <a:extLst>
                    <a:ext uri="{A12FA001-AC4F-418D-AE19-62706E023703}">
                      <ahyp:hlinkClr xmlns:ahyp="http://schemas.microsoft.com/office/drawing/2018/hyperlinkcolor" val="tx"/>
                    </a:ext>
                  </a:extLst>
                </a:hlinkClick>
              </a:rPr>
              <a:t> §200.40</a:t>
            </a:r>
            <a:r>
              <a:rPr lang="en-US" b="0" i="0" dirty="0">
                <a:solidFill>
                  <a:srgbClr val="9A999A"/>
                </a:solidFill>
                <a:effectLst/>
                <a:latin typeface="Times New Roman" panose="02020603050405020304" pitchFamily="18" charset="0"/>
              </a:rPr>
              <a:t>. </a:t>
            </a:r>
            <a:r>
              <a:rPr lang="en-US" b="1" i="0" dirty="0">
                <a:solidFill>
                  <a:srgbClr val="9A999A"/>
                </a:solidFill>
                <a:effectLst/>
                <a:latin typeface="Times New Roman" panose="02020603050405020304" pitchFamily="18" charset="0"/>
              </a:rPr>
              <a:t>Note:</a:t>
            </a:r>
            <a:r>
              <a:rPr lang="en-US" b="0" i="0" dirty="0">
                <a:solidFill>
                  <a:srgbClr val="9A999A"/>
                </a:solidFill>
                <a:effectLst/>
                <a:latin typeface="Times New Roman" panose="02020603050405020304" pitchFamily="18" charset="0"/>
              </a:rPr>
              <a:t> Certain claims brought under </a:t>
            </a:r>
            <a:r>
              <a:rPr lang="en-US" b="0" i="0" dirty="0">
                <a:solidFill>
                  <a:srgbClr val="9A999A"/>
                </a:solidFill>
                <a:effectLst/>
                <a:latin typeface="Times New Roman" panose="02020603050405020304" pitchFamily="18" charset="0"/>
                <a:hlinkClick r:id="rId10">
                  <a:extLst>
                    <a:ext uri="{A12FA001-AC4F-418D-AE19-62706E023703}">
                      <ahyp:hlinkClr xmlns:ahyp="http://schemas.microsoft.com/office/drawing/2018/hyperlinkcolor" val="tx"/>
                    </a:ext>
                  </a:extLst>
                </a:hlinkClick>
              </a:rPr>
              <a:t>105 ILCS 5/10-20.60</a:t>
            </a:r>
            <a:r>
              <a:rPr lang="en-US" b="0" i="0" dirty="0">
                <a:solidFill>
                  <a:srgbClr val="9A999A"/>
                </a:solidFill>
                <a:effectLst/>
                <a:latin typeface="Times New Roman" panose="02020603050405020304" pitchFamily="18" charset="0"/>
              </a:rPr>
              <a:t> may also be covered by the anti-discrimination protections of Title IX; consult the board attorney for further advice. Guidance from U.S. Dept. of Education on Title IX requirements for </a:t>
            </a:r>
            <a:r>
              <a:rPr lang="en-US" b="0" i="0" dirty="0">
                <a:solidFill>
                  <a:srgbClr val="9A999A"/>
                </a:solidFill>
                <a:effectLst/>
                <a:highlight>
                  <a:srgbClr val="FFFF00"/>
                </a:highlight>
                <a:latin typeface="Times New Roman" panose="02020603050405020304" pitchFamily="18" charset="0"/>
              </a:rPr>
              <a:t>pregnant</a:t>
            </a:r>
            <a:r>
              <a:rPr lang="en-US" b="0" i="0" dirty="0">
                <a:solidFill>
                  <a:srgbClr val="9A999A"/>
                </a:solidFill>
                <a:effectLst/>
                <a:latin typeface="Times New Roman" panose="02020603050405020304" pitchFamily="18" charset="0"/>
              </a:rPr>
              <a:t> and parenting students (June 2013) is available at: </a:t>
            </a:r>
            <a:r>
              <a:rPr lang="en-US" b="0" i="0" dirty="0">
                <a:solidFill>
                  <a:srgbClr val="9A999A"/>
                </a:solidFill>
                <a:effectLst/>
                <a:latin typeface="Times New Roman" panose="02020603050405020304" pitchFamily="18" charset="0"/>
                <a:hlinkClick r:id="rId12">
                  <a:extLst>
                    <a:ext uri="{A12FA001-AC4F-418D-AE19-62706E023703}">
                      <ahyp:hlinkClr xmlns:ahyp="http://schemas.microsoft.com/office/drawing/2018/hyperlinkcolor" val="tx"/>
                    </a:ext>
                  </a:extLst>
                </a:hlinkClick>
              </a:rPr>
              <a:t>www2.ed.gov/about/offices/list/ocr/frontpage/pro-students/issues/sex-issue03.html</a:t>
            </a:r>
            <a:r>
              <a:rPr lang="en-US" b="0" i="0" dirty="0">
                <a:solidFill>
                  <a:srgbClr val="9A999A"/>
                </a:solidFill>
                <a:effectLst/>
                <a:latin typeface="Times New Roman" panose="02020603050405020304" pitchFamily="18" charset="0"/>
              </a:rPr>
              <a:t>.</a:t>
            </a:r>
          </a:p>
          <a:p>
            <a:pPr algn="l"/>
            <a:endParaRPr lang="en-US" b="0" i="0" dirty="0">
              <a:solidFill>
                <a:srgbClr val="9A999A"/>
              </a:solidFill>
              <a:effectLst/>
              <a:latin typeface="Times New Roman" panose="02020603050405020304" pitchFamily="18" charset="0"/>
            </a:endParaRPr>
          </a:p>
          <a:p>
            <a:pPr algn="l"/>
            <a:r>
              <a:rPr lang="en-US" b="0" i="0" dirty="0">
                <a:solidFill>
                  <a:srgbClr val="9A999A"/>
                </a:solidFill>
                <a:effectLst/>
                <a:highlight>
                  <a:srgbClr val="FFFFFF"/>
                </a:highlight>
                <a:latin typeface="Source Sans Pro" panose="020B0503030403020204" pitchFamily="34" charset="0"/>
              </a:rPr>
              <a:t>105 ILCS 5/10-22.6a. To provide by home instruction, correspondence courses or otherwise courses of instruction for pupils who are unable to attend school because of pregnancy. Such instruction shall be provided to the pupil (1) before the birth of the child when the pupil's physician, physician assistant, or advanced practice nurse has indicated to the district, in writing, that the pupil is medically unable to attend regular classroom instruction and (2) for up to 3 months following the birth of the child or a miscarriage. The instruction course shall be designed to offer educational experiences that are equivalent to those given to pupils at the same grade level in the district and that are designed to enable the pupil to return to the classroom.  [Note: #2 </a:t>
            </a:r>
            <a:r>
              <a:rPr lang="en-US" b="0" i="0" dirty="0">
                <a:solidFill>
                  <a:srgbClr val="9A999A"/>
                </a:solidFill>
                <a:effectLst/>
                <a:latin typeface="Times New Roman" panose="02020603050405020304" pitchFamily="18" charset="0"/>
              </a:rPr>
              <a:t>does not require a written statement from a physician, physician assistant, or advanced practice registered nurse.]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a:p>
            <a:endParaRPr lang="en-US" dirty="0"/>
          </a:p>
          <a:p>
            <a:pPr marL="0" indent="0">
              <a:buNone/>
            </a:pPr>
            <a:endParaRPr lang="en-US" dirty="0"/>
          </a:p>
        </p:txBody>
      </p:sp>
    </p:spTree>
    <p:extLst>
      <p:ext uri="{BB962C8B-B14F-4D97-AF65-F5344CB8AC3E}">
        <p14:creationId xmlns:p14="http://schemas.microsoft.com/office/powerpoint/2010/main" val="33083370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89987893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8215026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89987893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800" b="0" i="0" u="sng" strike="noStrike" baseline="0" dirty="0">
                <a:solidFill>
                  <a:srgbClr val="000000"/>
                </a:solidFill>
                <a:latin typeface="Times New Roman" panose="02020603050405020304" pitchFamily="18" charset="0"/>
              </a:rPr>
              <a:t>2024 Title IX Regulations </a:t>
            </a:r>
            <a:r>
              <a:rPr lang="en-US" sz="1800" b="0" i="0" u="sng" strike="noStrike" baseline="0" dirty="0">
                <a:solidFill>
                  <a:srgbClr val="000000"/>
                </a:solidFill>
                <a:latin typeface="Times New Roman" panose="02020603050405020304" pitchFamily="18" charset="0"/>
                <a:sym typeface="Wingdings" panose="05000000000000000000" pitchFamily="2" charset="2"/>
              </a:rPr>
              <a:t> “With Knowledge”</a:t>
            </a:r>
            <a:endParaRPr lang="en-US" sz="1800" b="0" i="0" u="none" strike="noStrike" baseline="0" dirty="0">
              <a:solidFill>
                <a:srgbClr val="000000"/>
              </a:solidFill>
              <a:latin typeface="Times New Roman" panose="02020603050405020304" pitchFamily="18" charset="0"/>
              <a:sym typeface="Wingdings" panose="05000000000000000000" pitchFamily="2" charset="2"/>
            </a:endParaRPr>
          </a:p>
          <a:p>
            <a:pPr lvl="1"/>
            <a:r>
              <a:rPr lang="en-US" sz="1800" b="1" i="0" u="none" strike="noStrike" baseline="0" dirty="0">
                <a:solidFill>
                  <a:srgbClr val="000000"/>
                </a:solidFill>
                <a:latin typeface="Times New Roman" panose="02020603050405020304" pitchFamily="18" charset="0"/>
              </a:rPr>
              <a:t>“A recipient </a:t>
            </a:r>
            <a:r>
              <a:rPr lang="en-US" sz="1800" b="1" i="0" u="sng" strike="noStrike" baseline="0" dirty="0">
                <a:solidFill>
                  <a:srgbClr val="000000"/>
                </a:solidFill>
                <a:latin typeface="Times New Roman" panose="02020603050405020304" pitchFamily="18" charset="0"/>
              </a:rPr>
              <a:t>with knowledge</a:t>
            </a:r>
            <a:r>
              <a:rPr lang="en-US" sz="1800" b="1" i="0" u="none" strike="noStrike" baseline="0" dirty="0">
                <a:solidFill>
                  <a:srgbClr val="000000"/>
                </a:solidFill>
                <a:latin typeface="Times New Roman" panose="02020603050405020304" pitchFamily="18" charset="0"/>
              </a:rPr>
              <a:t> of conduct that reasonably may constitute sex discrimination in its education program or activity”  34 C.F.R. 106.44(a)</a:t>
            </a:r>
          </a:p>
          <a:p>
            <a:pPr lvl="1"/>
            <a:r>
              <a:rPr lang="en-US" sz="1800" b="0" i="0" u="none" strike="noStrike" baseline="0" dirty="0">
                <a:solidFill>
                  <a:srgbClr val="000000"/>
                </a:solidFill>
                <a:latin typeface="Times New Roman" panose="02020603050405020304" pitchFamily="18" charset="0"/>
              </a:rPr>
              <a:t>Any employee in K-12 who is not a ”confidential employee” must report such knowledge to the Title IX Coordinator </a:t>
            </a:r>
          </a:p>
          <a:p>
            <a:pPr marL="742950" lvl="1" indent="-285750"/>
            <a:r>
              <a:rPr lang="en-US" dirty="0"/>
              <a:t>“Constructive Knowledge” = District “knows” if employee has knowledge of conduct that reasonably may constitute sex discrimination</a:t>
            </a:r>
          </a:p>
          <a:p>
            <a:pPr marL="742950" lvl="1" indent="-285750"/>
            <a:r>
              <a:rPr lang="en-US" dirty="0"/>
              <a:t>Title IX “mandated reporter” </a:t>
            </a:r>
          </a:p>
          <a:p>
            <a:endParaRPr lang="en-US" dirty="0"/>
          </a:p>
        </p:txBody>
      </p:sp>
    </p:spTree>
    <p:extLst>
      <p:ext uri="{BB962C8B-B14F-4D97-AF65-F5344CB8AC3E}">
        <p14:creationId xmlns:p14="http://schemas.microsoft.com/office/powerpoint/2010/main" val="118263638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80676505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trained on their specific responsibilities under paragraph (a) of this section, §§ 106.40(b)(3), 106.44(f) and (g)</a:t>
            </a:r>
          </a:p>
        </p:txBody>
      </p:sp>
    </p:spTree>
    <p:extLst>
      <p:ext uri="{BB962C8B-B14F-4D97-AF65-F5344CB8AC3E}">
        <p14:creationId xmlns:p14="http://schemas.microsoft.com/office/powerpoint/2010/main" val="175209745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89987893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89987893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89987893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Title IX Sexual Harassment</a:t>
            </a:r>
          </a:p>
          <a:p>
            <a:pPr lvl="1"/>
            <a:r>
              <a:rPr lang="en-US" u="sng" dirty="0"/>
              <a:t>2020 Title IX Regulations</a:t>
            </a:r>
          </a:p>
          <a:p>
            <a:pPr lvl="2"/>
            <a:r>
              <a:rPr lang="en-US" u="none" dirty="0"/>
              <a:t>Sexual Harassment:</a:t>
            </a:r>
          </a:p>
          <a:p>
            <a:pPr lvl="3"/>
            <a:r>
              <a:rPr lang="en-US" u="none" dirty="0"/>
              <a:t>Employee quid pro quo</a:t>
            </a:r>
          </a:p>
          <a:p>
            <a:pPr lvl="3"/>
            <a:r>
              <a:rPr lang="en-US" u="none" dirty="0"/>
              <a:t>Unwelcome conduct based on sex that is so severe, pervasive, and objectively offensive that it effectively denies equal access to an education program or activity.</a:t>
            </a:r>
          </a:p>
          <a:p>
            <a:pPr lvl="3"/>
            <a:r>
              <a:rPr lang="en-US" u="none" dirty="0"/>
              <a:t>Sexual assault; Domestic violence; Dating violence; Stalking</a:t>
            </a:r>
          </a:p>
          <a:p>
            <a:pPr lvl="3"/>
            <a:r>
              <a:rPr lang="en-US" u="none" dirty="0"/>
              <a:t>34 C.F.R. 106.2</a:t>
            </a:r>
          </a:p>
          <a:p>
            <a:pPr lvl="2"/>
            <a:r>
              <a:rPr lang="en-US" u="none" dirty="0"/>
              <a:t>Under the 2020 Title IX rules, would </a:t>
            </a:r>
            <a:r>
              <a:rPr lang="en-US" b="1" u="sng" dirty="0"/>
              <a:t>not</a:t>
            </a:r>
            <a:r>
              <a:rPr lang="en-US" u="none" dirty="0"/>
              <a:t> fall under Title IX:</a:t>
            </a:r>
          </a:p>
          <a:p>
            <a:pPr lvl="3"/>
            <a:r>
              <a:rPr lang="en-US" u="none" dirty="0"/>
              <a:t>Not employee quid pro quo</a:t>
            </a:r>
          </a:p>
          <a:p>
            <a:pPr marL="1657350" marR="0" lvl="3"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u="none" dirty="0"/>
              <a:t>Not severe </a:t>
            </a:r>
            <a:r>
              <a:rPr lang="en-US" b="1" u="sng" dirty="0"/>
              <a:t>and</a:t>
            </a:r>
            <a:r>
              <a:rPr lang="en-US" b="1" u="none" dirty="0"/>
              <a:t> pervasive</a:t>
            </a:r>
          </a:p>
          <a:p>
            <a:pPr lvl="3"/>
            <a:r>
              <a:rPr lang="en-US" u="none" dirty="0"/>
              <a:t>Not sexual assault (no touching); Not domestic violence; Not dating violence; Not stalking</a:t>
            </a:r>
          </a:p>
          <a:p>
            <a:pPr lvl="2"/>
            <a:r>
              <a:rPr lang="en-US" u="none" dirty="0"/>
              <a:t>Respond under other policies – consider 7:190, 7:180, 7:20…</a:t>
            </a:r>
          </a:p>
          <a:p>
            <a:pPr lvl="1"/>
            <a:endParaRPr lang="en-US" u="none" dirty="0"/>
          </a:p>
          <a:p>
            <a:pPr lvl="1"/>
            <a:r>
              <a:rPr lang="en-US" u="sng" dirty="0"/>
              <a:t>2024 Title IX Regulations</a:t>
            </a:r>
          </a:p>
          <a:p>
            <a:pPr lvl="2"/>
            <a:r>
              <a:rPr lang="en-US" u="none" dirty="0"/>
              <a:t>Sex Based Discrimination</a:t>
            </a:r>
          </a:p>
          <a:p>
            <a:pPr lvl="3"/>
            <a:r>
              <a:rPr lang="en-US" u="none" dirty="0"/>
              <a:t>Quid pro quo by an employee, agent, or other person authorized to provide an aid or benefit of the school </a:t>
            </a:r>
          </a:p>
          <a:p>
            <a:pPr lvl="3"/>
            <a:r>
              <a:rPr lang="en-US" u="none" dirty="0"/>
              <a:t>Hostile Environment: Unwelcome sex-based conduct that, based on the totality of the circumstances, is </a:t>
            </a:r>
            <a:r>
              <a:rPr lang="en-US" b="1" u="none" dirty="0"/>
              <a:t>subjectively and objectively offensive</a:t>
            </a:r>
            <a:r>
              <a:rPr lang="en-US" u="none" dirty="0"/>
              <a:t> and is so </a:t>
            </a:r>
            <a:r>
              <a:rPr lang="en-US" b="1" u="none" dirty="0"/>
              <a:t>severe or pervasive</a:t>
            </a:r>
            <a:r>
              <a:rPr lang="en-US" u="none" dirty="0"/>
              <a:t> that it limits or denies a person’s ability to participate in or benefit from the recipient’s education program or activity.”</a:t>
            </a:r>
          </a:p>
          <a:p>
            <a:pPr lvl="3"/>
            <a:r>
              <a:rPr lang="en-US" u="none" dirty="0"/>
              <a:t>Sexual assault; Domestic violence; Dating violence; Stalking</a:t>
            </a:r>
          </a:p>
          <a:p>
            <a:pPr lvl="3"/>
            <a:r>
              <a:rPr lang="en-US" u="none" dirty="0"/>
              <a:t>34 C.F.R. 106.2 (2024 Version)</a:t>
            </a:r>
          </a:p>
          <a:p>
            <a:pPr lvl="2"/>
            <a:r>
              <a:rPr lang="en-US" u="none" dirty="0"/>
              <a:t>Under the 2024 Title IX rules, scenario </a:t>
            </a:r>
            <a:r>
              <a:rPr lang="en-US" b="1" u="sng" dirty="0"/>
              <a:t>would</a:t>
            </a:r>
            <a:r>
              <a:rPr lang="en-US" u="none" dirty="0"/>
              <a:t> fall under Title IX:</a:t>
            </a:r>
          </a:p>
          <a:p>
            <a:pPr lvl="3"/>
            <a:r>
              <a:rPr lang="en-US" u="none" dirty="0"/>
              <a:t>Not employee quid pro quo</a:t>
            </a:r>
          </a:p>
          <a:p>
            <a:pPr lvl="3"/>
            <a:r>
              <a:rPr lang="en-US" b="1" u="none" dirty="0"/>
              <a:t>It is arguably severe and does not have to be pervasive</a:t>
            </a:r>
          </a:p>
          <a:p>
            <a:pPr lvl="3"/>
            <a:r>
              <a:rPr lang="en-US" u="none" dirty="0"/>
              <a:t>Not sexual assault (no touching); Not domestic violence; Not dating violence; Not stalking</a:t>
            </a:r>
          </a:p>
          <a:p>
            <a:pPr marL="457200" lvl="1" indent="0">
              <a:buNone/>
            </a:pPr>
            <a:endParaRPr lang="en-US" b="0" u="none" dirty="0"/>
          </a:p>
          <a:p>
            <a:pPr lvl="1"/>
            <a:r>
              <a:rPr lang="en-US" b="0" u="none" dirty="0"/>
              <a:t>“Sexual” vs. “Sex-Based”</a:t>
            </a:r>
          </a:p>
          <a:p>
            <a:pPr lvl="2"/>
            <a:r>
              <a:rPr lang="en-US" b="0" u="none" dirty="0"/>
              <a:t>2020 Title IX Rule: “sexual harassment” vs. 2024 Title IX Rule: ”sex-based harassment”</a:t>
            </a:r>
          </a:p>
          <a:p>
            <a:pPr lvl="2"/>
            <a:r>
              <a:rPr lang="en-US" b="0" u="none" dirty="0"/>
              <a:t>“Sex-based harassment” means “sexual harassment and other harassment on the basis of sex,” including on the bases of “sex stereotypes, sex characteristics, pregnancy or related conditions, sexual orientation, and gender identity.” 34 C.F.R. 106.02 and 106.10 (2024 Version)</a:t>
            </a:r>
          </a:p>
          <a:p>
            <a:pPr lvl="1"/>
            <a:endParaRPr lang="en-US" b="0" u="none" dirty="0"/>
          </a:p>
          <a:p>
            <a:pPr lvl="1"/>
            <a:r>
              <a:rPr lang="en-US" b="0" u="none" dirty="0"/>
              <a:t>Discussion</a:t>
            </a:r>
          </a:p>
          <a:p>
            <a:pPr lvl="2"/>
            <a:r>
              <a:rPr lang="en-US" b="0" u="none" dirty="0"/>
              <a:t>It does not matter if Student A and Student B are not romantically interested in each other or even in people of the same sex as the other</a:t>
            </a:r>
          </a:p>
          <a:p>
            <a:pPr lvl="2"/>
            <a:r>
              <a:rPr lang="en-US" b="0" u="none" dirty="0"/>
              <a:t>“Goofing around” between kids when sexual body parts are involved can still be Title IX harassment if it is unwelcome </a:t>
            </a:r>
          </a:p>
          <a:p>
            <a:pPr lvl="2"/>
            <a:r>
              <a:rPr lang="en-US" b="0" u="none" dirty="0"/>
              <a:t>Not actually new; codification may help address some confusion about “non-sexual” conduct</a:t>
            </a:r>
          </a:p>
          <a:p>
            <a:pPr lvl="2"/>
            <a:r>
              <a:rPr lang="en-US" b="0" u="none" dirty="0"/>
              <a:t>2024 Rule does not define “unwelcome” – so stick with the same standard we are used to </a:t>
            </a:r>
            <a:r>
              <a:rPr lang="en-US" b="0" u="none" dirty="0">
                <a:sym typeface="Wingdings" panose="05000000000000000000" pitchFamily="2" charset="2"/>
              </a:rPr>
              <a:t> </a:t>
            </a:r>
            <a:r>
              <a:rPr lang="en-US" b="1" u="none" dirty="0">
                <a:sym typeface="Wingdings" panose="05000000000000000000" pitchFamily="2" charset="2"/>
              </a:rPr>
              <a:t>c</a:t>
            </a:r>
            <a:r>
              <a:rPr lang="en-US" b="1" u="none" dirty="0"/>
              <a:t>onduct is “unwelcome” if the complainant did not solicit or invite it and finds it objectionable or offensive</a:t>
            </a:r>
            <a:endParaRPr lang="en-US" b="0" u="none" dirty="0"/>
          </a:p>
          <a:p>
            <a:pPr lvl="2"/>
            <a:r>
              <a:rPr lang="en-US" b="0" u="none" dirty="0"/>
              <a:t>Hostile Environment</a:t>
            </a:r>
          </a:p>
          <a:p>
            <a:pPr lvl="3"/>
            <a:r>
              <a:rPr lang="en-US" b="0" u="none" dirty="0"/>
              <a:t>Preamble 2024 (pg. 112; 135): “[L]ong-established factors that are relevant” </a:t>
            </a:r>
          </a:p>
          <a:p>
            <a:pPr lvl="4"/>
            <a:r>
              <a:rPr lang="en-US" b="0" u="none" dirty="0"/>
              <a:t>The degree to which the conduct affected the complainant’s ability to access the recipient’s education program or activity </a:t>
            </a:r>
          </a:p>
          <a:p>
            <a:pPr lvl="4"/>
            <a:r>
              <a:rPr lang="en-US" b="0" u="none" dirty="0"/>
              <a:t>The type, frequency, and duration of the conduct </a:t>
            </a:r>
          </a:p>
          <a:p>
            <a:pPr lvl="4"/>
            <a:r>
              <a:rPr lang="en-US" b="0" u="none" dirty="0"/>
              <a:t>The parties’ ages, roles within the program or activity, previous interactions, and other factors about each party that may be relevant to evaluating the effects of the alleged unwelcome conduct </a:t>
            </a:r>
          </a:p>
          <a:p>
            <a:pPr lvl="4"/>
            <a:r>
              <a:rPr lang="en-US" b="0" u="none" dirty="0"/>
              <a:t>The location of the conduct and the context in which the conduct occurred; and </a:t>
            </a:r>
          </a:p>
          <a:p>
            <a:pPr lvl="4"/>
            <a:r>
              <a:rPr lang="en-US" b="0" u="none" dirty="0"/>
              <a:t>Other established instances of sex-based harassment in the recipient’s education program or activity</a:t>
            </a:r>
          </a:p>
          <a:p>
            <a:pPr lvl="2"/>
            <a:r>
              <a:rPr lang="en-US" b="0" u="none" dirty="0"/>
              <a:t>How to </a:t>
            </a:r>
            <a:r>
              <a:rPr lang="en-US" sz="1800" b="0" i="0" u="none" strike="noStrike" baseline="0" dirty="0">
                <a:solidFill>
                  <a:srgbClr val="000000"/>
                </a:solidFill>
                <a:latin typeface="Times New Roman" panose="02020603050405020304" pitchFamily="18" charset="0"/>
              </a:rPr>
              <a:t>draw the line between “annoying” and “immature” conduct and conduct that constitutes sex-based harassment? Preamble 2024 (pg. 136-137)</a:t>
            </a:r>
          </a:p>
          <a:p>
            <a:pPr lvl="3"/>
            <a:r>
              <a:rPr lang="en-US" sz="1800" b="0" i="0" u="none" strike="noStrike" baseline="0" dirty="0">
                <a:solidFill>
                  <a:srgbClr val="000000"/>
                </a:solidFill>
                <a:latin typeface="Times New Roman" panose="02020603050405020304" pitchFamily="18" charset="0"/>
              </a:rPr>
              <a:t>The legal standard is not whether or not conduct is subjectively “annoying” or “immature.” The standard for hostile environment sex-based harassment is whether or not the totality of the circumstances demonstrates conduct that is unwelcome sex-based conduct, subjectively and objectively offensive, and so pervasive that it limits or denies a person’s ability to participate in or benefit from the recipient’s education program or activity.</a:t>
            </a:r>
          </a:p>
          <a:p>
            <a:pPr lvl="3"/>
            <a:endParaRPr lang="en-US" sz="1800" b="0" i="0" u="none" strike="noStrike" baseline="0" dirty="0">
              <a:solidFill>
                <a:srgbClr val="000000"/>
              </a:solidFill>
              <a:latin typeface="Times New Roman" panose="02020603050405020304" pitchFamily="18" charset="0"/>
            </a:endParaRPr>
          </a:p>
          <a:p>
            <a:pPr lvl="0"/>
            <a:r>
              <a:rPr lang="en-US" sz="1800" b="1" i="0" u="sng" strike="noStrike" baseline="0" dirty="0">
                <a:solidFill>
                  <a:srgbClr val="000000"/>
                </a:solidFill>
                <a:latin typeface="Times New Roman" panose="02020603050405020304" pitchFamily="18" charset="0"/>
              </a:rPr>
              <a:t>“Knowledge” for Purposes of Title IX</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u="sng" dirty="0"/>
              <a:t>2020 Title IX Regulations </a:t>
            </a:r>
            <a:r>
              <a:rPr lang="en-US" sz="1800" u="sng" dirty="0">
                <a:sym typeface="Wingdings" panose="05000000000000000000" pitchFamily="2" charset="2"/>
              </a:rPr>
              <a:t> “Actual Knowledge”</a:t>
            </a:r>
            <a:endParaRPr lang="en-US" sz="1800" u="sng" dirty="0"/>
          </a:p>
          <a:p>
            <a:pPr lvl="2"/>
            <a:r>
              <a:rPr lang="en-US" sz="1800" b="0" i="0" u="none" strike="noStrike" baseline="0" dirty="0">
                <a:solidFill>
                  <a:srgbClr val="000000"/>
                </a:solidFill>
                <a:latin typeface="Times New Roman" panose="02020603050405020304" pitchFamily="18" charset="0"/>
              </a:rPr>
              <a:t>Under the 2020 Rule, a recipient is required to respond to sexual  harassment when the recipient has “actual knowledge.” 34 CFR 106.30(a), 106.44(a).</a:t>
            </a:r>
          </a:p>
          <a:p>
            <a:pPr lvl="2"/>
            <a:r>
              <a:rPr lang="en-US" sz="1800" b="0" i="0" u="none" strike="noStrike" baseline="0" dirty="0">
                <a:solidFill>
                  <a:srgbClr val="000000"/>
                </a:solidFill>
                <a:latin typeface="Times New Roman" panose="02020603050405020304" pitchFamily="18" charset="0"/>
              </a:rPr>
              <a:t>The 2020 amendments defined actual knowledge to mean notice of sexual harassment or allegations of sexual harassment to a recipient’s Title IX Coordinator or any official of the recipient who has authority to institute corrective measures on behalf of the recipient, or to any employee of an elementary school or secondary school recipient. 34 CFR 106.30(a).</a:t>
            </a:r>
          </a:p>
          <a:p>
            <a:pPr lvl="2"/>
            <a:r>
              <a:rPr lang="en-US" sz="1800" b="0" i="0" u="none" strike="noStrike" baseline="0" dirty="0">
                <a:solidFill>
                  <a:srgbClr val="000000"/>
                </a:solidFill>
                <a:latin typeface="Times New Roman" panose="02020603050405020304" pitchFamily="18" charset="0"/>
              </a:rPr>
              <a:t>Actual knowledge of what? Conduct that, if substantiated, would constitute Title IX sexual harassment under the school’s jurisdiction</a:t>
            </a:r>
          </a:p>
          <a:p>
            <a:pPr lvl="1"/>
            <a:r>
              <a:rPr lang="en-US" sz="1800" b="0" i="0" u="sng" strike="noStrike" baseline="0" dirty="0">
                <a:solidFill>
                  <a:srgbClr val="000000"/>
                </a:solidFill>
                <a:latin typeface="Times New Roman" panose="02020603050405020304" pitchFamily="18" charset="0"/>
              </a:rPr>
              <a:t>2024 Title IX Regulations </a:t>
            </a:r>
            <a:r>
              <a:rPr lang="en-US" sz="1800" b="0" i="0" u="sng" strike="noStrike" baseline="0" dirty="0">
                <a:solidFill>
                  <a:srgbClr val="000000"/>
                </a:solidFill>
                <a:latin typeface="Times New Roman" panose="02020603050405020304" pitchFamily="18" charset="0"/>
                <a:sym typeface="Wingdings" panose="05000000000000000000" pitchFamily="2" charset="2"/>
              </a:rPr>
              <a:t> “With Knowledge”</a:t>
            </a:r>
            <a:endParaRPr lang="en-US" sz="1800" b="0" i="0" u="none" strike="noStrike" baseline="0" dirty="0">
              <a:solidFill>
                <a:srgbClr val="000000"/>
              </a:solidFill>
              <a:latin typeface="Times New Roman" panose="02020603050405020304" pitchFamily="18" charset="0"/>
              <a:sym typeface="Wingdings" panose="05000000000000000000" pitchFamily="2" charset="2"/>
            </a:endParaRPr>
          </a:p>
          <a:p>
            <a:pPr lvl="2"/>
            <a:r>
              <a:rPr lang="en-US" sz="1800" b="0" i="0" u="none" strike="noStrike" baseline="0" dirty="0">
                <a:solidFill>
                  <a:srgbClr val="000000"/>
                </a:solidFill>
                <a:latin typeface="Times New Roman" panose="02020603050405020304" pitchFamily="18" charset="0"/>
              </a:rPr>
              <a:t>“A recipient with knowledge of conduct that reasonably may constitute sex discrimination in its education program or activity”  34 C.F.R. 106.44(a)</a:t>
            </a:r>
          </a:p>
          <a:p>
            <a:pPr lvl="2"/>
            <a:r>
              <a:rPr lang="en-US" sz="1800" b="0" i="0" u="none" strike="noStrike" baseline="0" dirty="0">
                <a:solidFill>
                  <a:srgbClr val="000000"/>
                </a:solidFill>
                <a:latin typeface="Times New Roman" panose="02020603050405020304" pitchFamily="18" charset="0"/>
              </a:rPr>
              <a:t>Any employee in K-12 who is not a ”confidential employee” must report such knowledge to the Title IX Coordinator </a:t>
            </a:r>
          </a:p>
          <a:p>
            <a:pPr lvl="0"/>
            <a:endParaRPr lang="en-US" b="0" u="none" dirty="0"/>
          </a:p>
        </p:txBody>
      </p:sp>
    </p:spTree>
    <p:extLst>
      <p:ext uri="{BB962C8B-B14F-4D97-AF65-F5344CB8AC3E}">
        <p14:creationId xmlns:p14="http://schemas.microsoft.com/office/powerpoint/2010/main" val="210688940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Yes</a:t>
            </a:r>
            <a:r>
              <a:rPr lang="en-US" dirty="0"/>
              <a:t> – under 2020 Regulations and 2024 Regulations</a:t>
            </a:r>
          </a:p>
          <a:p>
            <a:r>
              <a:rPr lang="en-US" dirty="0"/>
              <a:t>Under both rules, a minor complainant’s parent also can file a complaint (implied in the 2020 Regulations; explicit in the 2024 Regulations)</a:t>
            </a:r>
          </a:p>
          <a:p>
            <a:r>
              <a:rPr lang="en-US" dirty="0"/>
              <a:t>Parental Involvement (2020 Regulations)</a:t>
            </a:r>
          </a:p>
          <a:p>
            <a:pPr lvl="1"/>
            <a:r>
              <a:rPr lang="en-US" dirty="0"/>
              <a:t>Although a student remains the complainant or respondent in situations involving a minor, “the parent or guardian must be  permitted to exercise the rights granted to the party . . . Whether such rights involve requesting supportive measures or participating in the process outlined in the recipient’s grievance process.”</a:t>
            </a:r>
          </a:p>
          <a:p>
            <a:pPr lvl="1"/>
            <a:r>
              <a:rPr lang="en-US" dirty="0"/>
              <a:t>“The extent to which a recipient must abide by the wishes of a parent, especially in circumstances where the student is expressing a different wish from what the student’s parent wants, depends on the scope of the parent’s legal right to act on the student’s behalf.”</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Parental Involvement (2024 Regulations)</a:t>
            </a:r>
          </a:p>
          <a:p>
            <a:pPr lvl="1"/>
            <a:r>
              <a:rPr lang="en-US" dirty="0"/>
              <a:t>Preamble (page 237): “Section 106.6(g) remains consistent with the 2020 amendments, which provided that, although the student would remain the complainant or respondent in situations involving a minor, </a:t>
            </a:r>
            <a:r>
              <a:rPr lang="en-US" sz="1800" b="0" i="0" u="none" strike="noStrike" baseline="0" dirty="0">
                <a:solidFill>
                  <a:srgbClr val="000000"/>
                </a:solidFill>
                <a:latin typeface="Times New Roman" panose="02020603050405020304" pitchFamily="18" charset="0"/>
              </a:rPr>
              <a:t>the parent or guardian must be permitted to exercise the rights granted to the party . . . whether such rights involve requesting supportive measures or participating in the process outlined in the recipient’s grievance process.” </a:t>
            </a:r>
            <a:endParaRPr lang="en-US" dirty="0"/>
          </a:p>
          <a:p>
            <a:pPr lvl="1"/>
            <a:r>
              <a:rPr lang="en-US" dirty="0"/>
              <a:t>34 C.F.R. 106.6(g) (page 1516): “Exercise of rights by parents, guardians, or other authorized legal representatives. Nothing in Title IX or this part may be read in derogation of any legal right of a parent, guardian, or other authorized legal representative to act on behalf of a complainant, respondent, or other person, subject to paragraph (e) of this section, including but not limited to making a complaint through the recipient’s grievance procedures for complaints of sex discrimination.”</a:t>
            </a:r>
          </a:p>
        </p:txBody>
      </p:sp>
    </p:spTree>
    <p:extLst>
      <p:ext uri="{BB962C8B-B14F-4D97-AF65-F5344CB8AC3E}">
        <p14:creationId xmlns:p14="http://schemas.microsoft.com/office/powerpoint/2010/main" val="216113047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2020 Title IX Regulations</a:t>
            </a:r>
          </a:p>
          <a:p>
            <a:pPr lvl="1"/>
            <a:r>
              <a:rPr lang="en-US" u="none" dirty="0"/>
              <a:t>Sexual Harassment:</a:t>
            </a:r>
          </a:p>
          <a:p>
            <a:pPr lvl="2"/>
            <a:r>
              <a:rPr lang="en-US" u="none" dirty="0"/>
              <a:t>Employee quid pro quo</a:t>
            </a:r>
          </a:p>
          <a:p>
            <a:pPr lvl="2"/>
            <a:r>
              <a:rPr lang="en-US" u="none" dirty="0"/>
              <a:t>Unwelcome conduct based on sex that is so severe, pervasive, and objectively offensive that it effectively denies equal access to an education program or activity.</a:t>
            </a:r>
          </a:p>
          <a:p>
            <a:pPr lvl="2"/>
            <a:r>
              <a:rPr lang="en-US" u="none" dirty="0"/>
              <a:t>Sexual assault; Domestic violence; Dating violence; Stalking</a:t>
            </a:r>
          </a:p>
          <a:p>
            <a:pPr lvl="2"/>
            <a:r>
              <a:rPr lang="en-US" u="none" dirty="0"/>
              <a:t>34 C.F.R. 106.2</a:t>
            </a:r>
          </a:p>
          <a:p>
            <a:pPr lvl="1"/>
            <a:r>
              <a:rPr lang="en-US" u="none" dirty="0"/>
              <a:t>Under the 2020 Title IX rules, close call…</a:t>
            </a:r>
          </a:p>
          <a:p>
            <a:pPr lvl="2"/>
            <a:r>
              <a:rPr lang="en-US" u="none" dirty="0"/>
              <a:t>Have to accept facts as true; someone staring at you in class masturbating…</a:t>
            </a:r>
          </a:p>
          <a:p>
            <a:pPr lvl="2"/>
            <a:r>
              <a:rPr lang="en-US" u="none" dirty="0"/>
              <a:t>Likely sever, pervasive, and objective offensive</a:t>
            </a:r>
          </a:p>
          <a:p>
            <a:pPr lvl="2"/>
            <a:r>
              <a:rPr lang="en-US" u="none" dirty="0"/>
              <a:t>Often asked pervasive more than one time? Not always…</a:t>
            </a:r>
          </a:p>
          <a:p>
            <a:pPr lvl="2"/>
            <a:r>
              <a:rPr lang="en-US" u="none" dirty="0"/>
              <a:t>Close call, but probably better to investigate under Title IX – especially if victim wants Title IX/files a formal complaint</a:t>
            </a:r>
          </a:p>
          <a:p>
            <a:pPr lvl="0"/>
            <a:endParaRPr lang="en-US" u="none" dirty="0"/>
          </a:p>
          <a:p>
            <a:pPr lvl="0"/>
            <a:r>
              <a:rPr lang="en-US" u="sng" dirty="0"/>
              <a:t>2024 Title IX Regulations</a:t>
            </a:r>
          </a:p>
          <a:p>
            <a:pPr lvl="1"/>
            <a:r>
              <a:rPr lang="en-US" u="none" dirty="0"/>
              <a:t>Sex Based Discrimination</a:t>
            </a:r>
          </a:p>
          <a:p>
            <a:pPr lvl="2"/>
            <a:r>
              <a:rPr lang="en-US" u="none" dirty="0"/>
              <a:t>Quid pro quo by an employee, agent, or other person authorized to provide an aid or benefit of the school </a:t>
            </a:r>
          </a:p>
          <a:p>
            <a:pPr lvl="2"/>
            <a:r>
              <a:rPr lang="en-US" u="none" dirty="0"/>
              <a:t>Hostile Environment: Unwelcome sex-based conduct that, based on the totality of the circumstances, is </a:t>
            </a:r>
            <a:r>
              <a:rPr lang="en-US" b="1" u="none" dirty="0"/>
              <a:t>subjectively and objectively offensive</a:t>
            </a:r>
            <a:r>
              <a:rPr lang="en-US" u="none" dirty="0"/>
              <a:t> and is so </a:t>
            </a:r>
            <a:r>
              <a:rPr lang="en-US" b="1" u="none" dirty="0"/>
              <a:t>severe or pervasive</a:t>
            </a:r>
            <a:r>
              <a:rPr lang="en-US" u="none" dirty="0"/>
              <a:t> that it limits or denies a person’s ability to participate in or benefit from the recipient’s education program or activity.”</a:t>
            </a:r>
          </a:p>
          <a:p>
            <a:pPr lvl="2"/>
            <a:r>
              <a:rPr lang="en-US" u="none" dirty="0"/>
              <a:t>Sexual assault; Domestic violence; Dating violence; Stalking</a:t>
            </a:r>
          </a:p>
          <a:p>
            <a:pPr lvl="2"/>
            <a:r>
              <a:rPr lang="en-US" u="none" dirty="0"/>
              <a:t>34 C.F.R. 106.2 (2024 Version)</a:t>
            </a:r>
          </a:p>
          <a:p>
            <a:pPr lvl="1"/>
            <a:r>
              <a:rPr lang="en-US" u="none" dirty="0"/>
              <a:t>Under the 2024 Title IX rules, scenario </a:t>
            </a:r>
            <a:r>
              <a:rPr lang="en-US" b="1" u="sng" dirty="0"/>
              <a:t>would</a:t>
            </a:r>
            <a:r>
              <a:rPr lang="en-US" u="none" dirty="0"/>
              <a:t> fall under Title IX:</a:t>
            </a:r>
          </a:p>
          <a:p>
            <a:pPr lvl="2"/>
            <a:r>
              <a:rPr lang="en-US" u="none" dirty="0"/>
              <a:t>Not employee quid pro quo</a:t>
            </a:r>
          </a:p>
          <a:p>
            <a:pPr lvl="2"/>
            <a:r>
              <a:rPr lang="en-US" b="1" u="none" dirty="0"/>
              <a:t>Yes – severe </a:t>
            </a:r>
            <a:r>
              <a:rPr lang="en-US" b="1" i="1" u="none" dirty="0"/>
              <a:t>or</a:t>
            </a:r>
            <a:r>
              <a:rPr lang="en-US" b="1" u="none" dirty="0"/>
              <a:t> pervasive; subjectively and objectively offensive</a:t>
            </a:r>
            <a:r>
              <a:rPr lang="en-US" u="none" dirty="0"/>
              <a:t> </a:t>
            </a:r>
            <a:r>
              <a:rPr lang="en-US" b="1" u="none" dirty="0"/>
              <a:t>(accepting all facts as true…)</a:t>
            </a:r>
          </a:p>
          <a:p>
            <a:pPr lvl="2"/>
            <a:r>
              <a:rPr lang="en-US" u="none" dirty="0"/>
              <a:t>Not sexual assault (no touching); Not domestic violence; Not dating violence; Not stalking</a:t>
            </a:r>
          </a:p>
          <a:p>
            <a:pPr lvl="1"/>
            <a:r>
              <a:rPr lang="en-US" u="none" dirty="0"/>
              <a:t>Also, education program or activity:</a:t>
            </a:r>
            <a:r>
              <a:rPr lang="en-US" u="none" dirty="0">
                <a:sym typeface="Wingdings" panose="05000000000000000000" pitchFamily="2" charset="2"/>
              </a:rPr>
              <a:t>	</a:t>
            </a:r>
          </a:p>
          <a:p>
            <a:pPr marL="1200150" marR="0" lvl="2"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District also must address a </a:t>
            </a:r>
            <a:r>
              <a:rPr lang="en-US" i="1" u="sng" dirty="0"/>
              <a:t>sex-based hostile environment</a:t>
            </a:r>
            <a:r>
              <a:rPr lang="en-US" i="1" dirty="0"/>
              <a:t> </a:t>
            </a:r>
            <a:r>
              <a:rPr lang="en-US" dirty="0"/>
              <a:t>under its education program or activity, </a:t>
            </a:r>
            <a:r>
              <a:rPr lang="en-US" b="1" i="1" dirty="0"/>
              <a:t>even when </a:t>
            </a:r>
            <a:r>
              <a:rPr lang="en-US" b="1" i="1" u="sng" dirty="0"/>
              <a:t>some conduct</a:t>
            </a:r>
            <a:r>
              <a:rPr lang="en-US" b="1" i="1" dirty="0"/>
              <a:t> is alleged to be contributing to the hostile environment </a:t>
            </a:r>
            <a:r>
              <a:rPr lang="en-US" b="1" i="1" u="sng" dirty="0"/>
              <a:t>occurred outside</a:t>
            </a:r>
            <a:r>
              <a:rPr lang="en-US" b="1" i="1" dirty="0"/>
              <a:t> the District’s education program or activity</a:t>
            </a:r>
            <a:r>
              <a:rPr lang="en-US" dirty="0"/>
              <a:t>, or outside the United States</a:t>
            </a:r>
          </a:p>
          <a:p>
            <a:pPr lvl="2"/>
            <a:endParaRPr lang="en-US" u="none" dirty="0"/>
          </a:p>
          <a:p>
            <a:pPr marL="0" lvl="0" indent="0">
              <a:buNone/>
            </a:pPr>
            <a:endParaRPr lang="en-US" b="0" u="none" dirty="0"/>
          </a:p>
          <a:p>
            <a:endParaRPr lang="en-US" dirty="0"/>
          </a:p>
        </p:txBody>
      </p:sp>
    </p:spTree>
    <p:extLst>
      <p:ext uri="{BB962C8B-B14F-4D97-AF65-F5344CB8AC3E}">
        <p14:creationId xmlns:p14="http://schemas.microsoft.com/office/powerpoint/2010/main" val="353673918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i="1" u="none" dirty="0"/>
              <a:t>Non-sexual harassment case!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u="sng" dirty="0"/>
              <a:t>2020 Title IX Regulations</a:t>
            </a:r>
          </a:p>
          <a:p>
            <a:pPr lvl="1"/>
            <a:r>
              <a:rPr lang="en-US" dirty="0"/>
              <a:t>The 2020 Rule did </a:t>
            </a:r>
            <a:r>
              <a:rPr lang="en-US" b="1" u="sng" dirty="0"/>
              <a:t>not</a:t>
            </a:r>
            <a:r>
              <a:rPr lang="en-US" dirty="0"/>
              <a:t> include rules regarding non-harassment sex discrimination cases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u="sng" dirty="0"/>
              <a:t>2024 Title IX Regulations</a:t>
            </a:r>
          </a:p>
          <a:p>
            <a:pPr lvl="1"/>
            <a:r>
              <a:rPr lang="en-US" dirty="0"/>
              <a:t>Cover ALL sex-based discrimination</a:t>
            </a:r>
          </a:p>
          <a:p>
            <a:pPr lvl="1"/>
            <a:r>
              <a:rPr lang="en-US" dirty="0"/>
              <a:t>Third parties can make complaints, even if they are not alleged to have been subjected to discrimination, </a:t>
            </a:r>
            <a:r>
              <a:rPr lang="en-US" u="sng" dirty="0"/>
              <a:t>but only in non-harassment sex discrimination cases</a:t>
            </a:r>
          </a:p>
          <a:p>
            <a:pPr lvl="1"/>
            <a:r>
              <a:rPr lang="en-US" dirty="0"/>
              <a:t>The third-party also must have been participating or attempting to participate in the school’s education program or activity, including admission or employment, at the time of the alleged discrimination</a:t>
            </a:r>
          </a:p>
          <a:p>
            <a:pPr marL="742950" lvl="1" indent="-285750">
              <a:buFont typeface="Wingdings" panose="05000000000000000000" pitchFamily="2" charset="2"/>
              <a:buChar char="à"/>
            </a:pPr>
            <a:r>
              <a:rPr lang="en-US" dirty="0"/>
              <a:t>For </a:t>
            </a:r>
            <a:r>
              <a:rPr lang="en-US" u="sng" dirty="0"/>
              <a:t>sex discrimination </a:t>
            </a:r>
            <a:r>
              <a:rPr lang="en-US" i="1" u="sng" dirty="0"/>
              <a:t>other than </a:t>
            </a:r>
            <a:r>
              <a:rPr lang="en-US" u="sng" dirty="0"/>
              <a:t>sex-based harassment</a:t>
            </a:r>
            <a:r>
              <a:rPr lang="en-US" dirty="0"/>
              <a:t>, third party also can file a complaint – by any student or employee, or any person who was participating or attempting to participate in the District’s education program or activity at the time of the alleged sex discrimination (</a:t>
            </a:r>
            <a:r>
              <a:rPr lang="pt-BR" dirty="0"/>
              <a:t>34 C.F.R. 106.2; 34 C.F.R. 106.45(a)(2))</a:t>
            </a:r>
          </a:p>
          <a:p>
            <a:pPr marL="285750" lvl="0" indent="-285750">
              <a:buFont typeface="Wingdings" panose="05000000000000000000" pitchFamily="2" charset="2"/>
              <a:buChar char="à"/>
            </a:pPr>
            <a:endParaRPr lang="en-US" dirty="0"/>
          </a:p>
        </p:txBody>
      </p:sp>
    </p:spTree>
    <p:extLst>
      <p:ext uri="{BB962C8B-B14F-4D97-AF65-F5344CB8AC3E}">
        <p14:creationId xmlns:p14="http://schemas.microsoft.com/office/powerpoint/2010/main" val="365114488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i="1" u="none" dirty="0"/>
              <a:t>Another non-sexual harassment case!</a:t>
            </a:r>
          </a:p>
          <a:p>
            <a:pPr lvl="1"/>
            <a:r>
              <a:rPr lang="en-US" b="0" u="none" dirty="0"/>
              <a:t>“Sexual” vs. “Sex-Based”</a:t>
            </a:r>
          </a:p>
          <a:p>
            <a:pPr lvl="2"/>
            <a:r>
              <a:rPr lang="en-US" b="0" u="none" dirty="0"/>
              <a:t>2020 Title IX Rule: “sexual harassment” vs. 2024 Title IX Rule: ”sex-based harassment”</a:t>
            </a:r>
          </a:p>
          <a:p>
            <a:pPr lvl="2"/>
            <a:r>
              <a:rPr lang="en-US" b="0" u="none" dirty="0"/>
              <a:t>“Sex-based harassment” means “sexual harassment and other harassment on the basis of sex,” including on the bases of “sex stereotypes, sex characteristics, pregnancy or related conditions, sexual orientation, and gender identity.” 34 C.F.R. 106.02 and 106.10 (2024 Version)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u="sng" dirty="0"/>
              <a:t>2020 Title IX Regulations</a:t>
            </a:r>
          </a:p>
          <a:p>
            <a:pPr lvl="1"/>
            <a:r>
              <a:rPr lang="en-US" dirty="0"/>
              <a:t>The 2020 Rule did </a:t>
            </a:r>
            <a:r>
              <a:rPr lang="en-US" b="1" u="sng" dirty="0"/>
              <a:t>not</a:t>
            </a:r>
            <a:r>
              <a:rPr lang="en-US" dirty="0"/>
              <a:t> include rules regarding non-harassment sex discrimination cases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u="sng" dirty="0"/>
              <a:t>2024 Title IX Regulations</a:t>
            </a:r>
          </a:p>
          <a:p>
            <a:pPr lvl="1"/>
            <a:r>
              <a:rPr lang="en-US" dirty="0"/>
              <a:t>Covers ALL sex-based discrimination</a:t>
            </a:r>
          </a:p>
          <a:p>
            <a:pPr lvl="1"/>
            <a:r>
              <a:rPr lang="en-US" u="sng" dirty="0"/>
              <a:t>2024 Title IX Regulations</a:t>
            </a:r>
          </a:p>
          <a:p>
            <a:pPr lvl="2"/>
            <a:r>
              <a:rPr lang="en-US" u="none" dirty="0"/>
              <a:t>Sex Based Discrimination</a:t>
            </a:r>
          </a:p>
          <a:p>
            <a:pPr lvl="3"/>
            <a:r>
              <a:rPr lang="en-US" u="none" dirty="0"/>
              <a:t>Quid pro quo by an employee, agent, or other person authorized to provide an aid or benefit of the school </a:t>
            </a:r>
          </a:p>
          <a:p>
            <a:pPr lvl="3"/>
            <a:r>
              <a:rPr lang="en-US" u="none" dirty="0"/>
              <a:t>Hostile Environment: Unwelcome sex-based conduct that, based on the totality of the circumstances, is </a:t>
            </a:r>
            <a:r>
              <a:rPr lang="en-US" b="1" u="none" dirty="0"/>
              <a:t>subjectively and objectively offensive</a:t>
            </a:r>
            <a:r>
              <a:rPr lang="en-US" u="none" dirty="0"/>
              <a:t> and is so </a:t>
            </a:r>
            <a:r>
              <a:rPr lang="en-US" b="1" u="none" dirty="0"/>
              <a:t>severe or pervasive</a:t>
            </a:r>
            <a:r>
              <a:rPr lang="en-US" u="none" dirty="0"/>
              <a:t> that it limits or denies a person’s ability to participate in or benefit from the recipient’s education program or activity.”</a:t>
            </a:r>
          </a:p>
          <a:p>
            <a:pPr lvl="3"/>
            <a:r>
              <a:rPr lang="en-US" u="none" dirty="0"/>
              <a:t>Sexual assault; Domestic violence; Dating violence; Stalking</a:t>
            </a:r>
          </a:p>
          <a:p>
            <a:pPr lvl="3"/>
            <a:r>
              <a:rPr lang="en-US" u="none" dirty="0"/>
              <a:t>34 C.F.R. 106.2 (2024 Version)</a:t>
            </a:r>
          </a:p>
          <a:p>
            <a:pPr lvl="2"/>
            <a:r>
              <a:rPr lang="en-US" u="none" dirty="0"/>
              <a:t>Under the 2024 Title IX rules, scenario </a:t>
            </a:r>
            <a:r>
              <a:rPr lang="en-US" b="1" u="sng" dirty="0"/>
              <a:t>would</a:t>
            </a:r>
            <a:r>
              <a:rPr lang="en-US" u="none" dirty="0"/>
              <a:t> fall under Title IX:</a:t>
            </a:r>
          </a:p>
          <a:p>
            <a:pPr lvl="3"/>
            <a:r>
              <a:rPr lang="en-US" u="none" dirty="0"/>
              <a:t>Not employee quid pro quo</a:t>
            </a:r>
          </a:p>
          <a:p>
            <a:pPr lvl="3"/>
            <a:r>
              <a:rPr lang="en-US" b="1" u="none" dirty="0"/>
              <a:t>It is arguably severe and pervasive</a:t>
            </a:r>
            <a:r>
              <a:rPr lang="en-US" b="0" u="none" dirty="0"/>
              <a:t> (must accept facts as true…)</a:t>
            </a:r>
            <a:endParaRPr lang="en-US" b="1" u="none" dirty="0"/>
          </a:p>
          <a:p>
            <a:pPr lvl="3"/>
            <a:r>
              <a:rPr lang="en-US" u="none" dirty="0"/>
              <a:t>Not sexual assault (no touching); Not domestic violence; Not dating violence; Not stalking</a:t>
            </a:r>
          </a:p>
          <a:p>
            <a:endParaRPr lang="en-US" dirty="0"/>
          </a:p>
        </p:txBody>
      </p:sp>
    </p:spTree>
    <p:extLst>
      <p:ext uri="{BB962C8B-B14F-4D97-AF65-F5344CB8AC3E}">
        <p14:creationId xmlns:p14="http://schemas.microsoft.com/office/powerpoint/2010/main" val="312091372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Notify Title IX Coordinator</a:t>
            </a:r>
          </a:p>
          <a:p>
            <a:r>
              <a:rPr lang="en-US" dirty="0"/>
              <a:t>Notify DCFS</a:t>
            </a:r>
          </a:p>
          <a:p>
            <a:r>
              <a:rPr lang="en-US" dirty="0"/>
              <a:t>Notify law enforcement</a:t>
            </a:r>
          </a:p>
          <a:p>
            <a:pPr marL="0" indent="0">
              <a:buNone/>
            </a:pPr>
            <a:endParaRPr lang="en-US" dirty="0"/>
          </a:p>
          <a:p>
            <a:pPr marL="285750" indent="-285750"/>
            <a:r>
              <a:rPr lang="en-US" dirty="0"/>
              <a:t>District’s investigation may have to wait while law enforcement/DCFS investigate first</a:t>
            </a:r>
          </a:p>
          <a:p>
            <a:endParaRPr lang="en-US" dirty="0"/>
          </a:p>
        </p:txBody>
      </p:sp>
    </p:spTree>
    <p:extLst>
      <p:ext uri="{BB962C8B-B14F-4D97-AF65-F5344CB8AC3E}">
        <p14:creationId xmlns:p14="http://schemas.microsoft.com/office/powerpoint/2010/main" val="1406070095"/>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Yes</a:t>
            </a:r>
          </a:p>
          <a:p>
            <a:r>
              <a:rPr lang="en-US" dirty="0"/>
              <a:t>Discuss TIX vs. Title VII tension</a:t>
            </a:r>
          </a:p>
          <a:p>
            <a:pPr lvl="1"/>
            <a:r>
              <a:rPr lang="en-US" dirty="0"/>
              <a:t>Hostile environment harassment</a:t>
            </a:r>
          </a:p>
          <a:p>
            <a:r>
              <a:rPr lang="en-US" dirty="0"/>
              <a:t>Does any part of the analysis change if teachers are of the same sex or different sexes?</a:t>
            </a:r>
          </a:p>
        </p:txBody>
      </p:sp>
    </p:spTree>
    <p:extLst>
      <p:ext uri="{BB962C8B-B14F-4D97-AF65-F5344CB8AC3E}">
        <p14:creationId xmlns:p14="http://schemas.microsoft.com/office/powerpoint/2010/main" val="70733772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33922911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0146801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051560"/>
            <a:ext cx="9440034" cy="2387600"/>
          </a:xfrm>
        </p:spPr>
        <p:txBody>
          <a:bodyPr anchor="b">
            <a:normAutofit/>
          </a:bodyPr>
          <a:lstStyle>
            <a:lvl1pPr algn="ctr">
              <a:defRPr sz="4800" b="1"/>
            </a:lvl1pPr>
          </a:lstStyle>
          <a:p>
            <a:r>
              <a:rPr lang="en-US" dirty="0"/>
              <a:t>Click to edit Master title style</a:t>
            </a:r>
          </a:p>
        </p:txBody>
      </p:sp>
      <p:sp>
        <p:nvSpPr>
          <p:cNvPr id="3" name="Subtitle 2"/>
          <p:cNvSpPr>
            <a:spLocks noGrp="1"/>
          </p:cNvSpPr>
          <p:nvPr>
            <p:ph type="subTitle" idx="1"/>
          </p:nvPr>
        </p:nvSpPr>
        <p:spPr>
          <a:xfrm>
            <a:off x="1370693" y="3784918"/>
            <a:ext cx="9440034" cy="1399730"/>
          </a:xfrm>
        </p:spPr>
        <p:txBody>
          <a:bodyPr/>
          <a:lstStyle>
            <a:lvl1pPr marL="0" indent="0" algn="ctr">
              <a:spcAft>
                <a:spcPts val="0"/>
              </a:spcAft>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cxnSp>
        <p:nvCxnSpPr>
          <p:cNvPr id="7" name="Straight Connector 6"/>
          <p:cNvCxnSpPr/>
          <p:nvPr userDrawn="1"/>
        </p:nvCxnSpPr>
        <p:spPr>
          <a:xfrm>
            <a:off x="1370693" y="3598339"/>
            <a:ext cx="9440034" cy="0"/>
          </a:xfrm>
          <a:prstGeom prst="line">
            <a:avLst/>
          </a:prstGeom>
          <a:ln w="44450" cap="rnd">
            <a:solidFill>
              <a:srgbClr val="4C4F55"/>
            </a:solidFill>
            <a:prstDash val="sysDot"/>
          </a:ln>
          <a:effectLst/>
        </p:spPr>
        <p:style>
          <a:lnRef idx="1">
            <a:schemeClr val="accent1"/>
          </a:lnRef>
          <a:fillRef idx="0">
            <a:schemeClr val="accent1"/>
          </a:fillRef>
          <a:effectRef idx="0">
            <a:schemeClr val="accent1"/>
          </a:effectRef>
          <a:fontRef idx="minor">
            <a:schemeClr val="tx1"/>
          </a:fontRef>
        </p:style>
      </p:cxn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61910" y="5294376"/>
            <a:ext cx="3657600" cy="731520"/>
          </a:xfrm>
          <a:prstGeom prst="rect">
            <a:avLst/>
          </a:prstGeom>
          <a:effectLst/>
        </p:spPr>
      </p:pic>
    </p:spTree>
    <p:extLst>
      <p:ext uri="{BB962C8B-B14F-4D97-AF65-F5344CB8AC3E}">
        <p14:creationId xmlns:p14="http://schemas.microsoft.com/office/powerpoint/2010/main" val="11550422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2" name="Content Placeholder 11"/>
          <p:cNvSpPr>
            <a:spLocks noGrp="1"/>
          </p:cNvSpPr>
          <p:nvPr>
            <p:ph sz="quarter" idx="13"/>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AD921726-66AE-400D-BC39-252675A8A612}" type="datetime1">
              <a:rPr lang="en-US" smtClean="0"/>
              <a:t>7/10/2024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E8BE58-A6F8-4BE3-ADA1-52AAB047BE77}" type="slidenum">
              <a:rPr lang="en-US" smtClean="0"/>
              <a:t>‹#›</a:t>
            </a:fld>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p:spPr>
      </p:pic>
      <p:cxnSp>
        <p:nvCxnSpPr>
          <p:cNvPr id="8" name="Straight Connector 7"/>
          <p:cNvCxnSpPr/>
          <p:nvPr userDrawn="1"/>
        </p:nvCxnSpPr>
        <p:spPr>
          <a:xfrm>
            <a:off x="1081662" y="1673352"/>
            <a:ext cx="10515600"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241063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83920" y="3026664"/>
            <a:ext cx="10515600" cy="2852737"/>
          </a:xfrm>
        </p:spPr>
        <p:txBody>
          <a:bodyPr anchor="b">
            <a:normAutofit/>
          </a:bodyPr>
          <a:lstStyle>
            <a:lvl1pPr>
              <a:defRPr sz="4400" b="1" cap="small" baseline="0"/>
            </a:lvl1pPr>
          </a:lstStyle>
          <a:p>
            <a:r>
              <a:rPr lang="en-US" dirty="0"/>
              <a:t>Click to edit Master title style</a:t>
            </a:r>
          </a:p>
        </p:txBody>
      </p:sp>
      <p:cxnSp>
        <p:nvCxnSpPr>
          <p:cNvPr id="7" name="Straight Connector 6"/>
          <p:cNvCxnSpPr/>
          <p:nvPr userDrawn="1"/>
        </p:nvCxnSpPr>
        <p:spPr>
          <a:xfrm>
            <a:off x="1008510" y="5916168"/>
            <a:ext cx="10537314"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p:spPr>
      </p:pic>
    </p:spTree>
    <p:extLst>
      <p:ext uri="{BB962C8B-B14F-4D97-AF65-F5344CB8AC3E}">
        <p14:creationId xmlns:p14="http://schemas.microsoft.com/office/powerpoint/2010/main" val="189253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66800" y="1841563"/>
            <a:ext cx="5181600" cy="4200271"/>
          </a:xfrm>
        </p:spPr>
        <p:txBody>
          <a:bodyPr/>
          <a:lstStyle>
            <a:lvl1pPr>
              <a:spcAft>
                <a:spcPts val="2400"/>
              </a:spcAft>
              <a:defRPr/>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400800" y="1841563"/>
            <a:ext cx="5181600" cy="4200271"/>
          </a:xfrm>
        </p:spPr>
        <p:txBody>
          <a:bodyPr/>
          <a:lstStyle>
            <a:lvl1pPr>
              <a:spcAft>
                <a:spcPts val="2400"/>
              </a:spcAft>
              <a:defRPr/>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83571C10-58BF-4229-8425-CE7A24B63107}" type="datetime1">
              <a:rPr lang="en-US" smtClean="0"/>
              <a:t>7/10/2024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AE8BE58-A6F8-4BE3-ADA1-52AAB047BE77}" type="slidenum">
              <a:rPr lang="en-US" smtClean="0"/>
              <a:t>‹#›</a:t>
            </a:fld>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p:spPr>
      </p:pic>
      <p:cxnSp>
        <p:nvCxnSpPr>
          <p:cNvPr id="9" name="Straight Connector 8"/>
          <p:cNvCxnSpPr/>
          <p:nvPr userDrawn="1"/>
        </p:nvCxnSpPr>
        <p:spPr>
          <a:xfrm>
            <a:off x="1081662" y="1673352"/>
            <a:ext cx="10515600"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93396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02792" y="594360"/>
            <a:ext cx="10287000" cy="1005840"/>
          </a:xfrm>
        </p:spPr>
        <p:txBody>
          <a:bodyPr/>
          <a:lstStyle/>
          <a:p>
            <a:r>
              <a:rPr lang="en-US"/>
              <a:t>Click to edit Master title style</a:t>
            </a:r>
          </a:p>
        </p:txBody>
      </p:sp>
      <p:sp>
        <p:nvSpPr>
          <p:cNvPr id="3" name="Text Placeholder 2"/>
          <p:cNvSpPr>
            <a:spLocks noGrp="1"/>
          </p:cNvSpPr>
          <p:nvPr>
            <p:ph type="body" idx="1"/>
          </p:nvPr>
        </p:nvSpPr>
        <p:spPr>
          <a:xfrm>
            <a:off x="1066800" y="1810004"/>
            <a:ext cx="5157787" cy="594868"/>
          </a:xfrm>
          <a:solidFill>
            <a:srgbClr val="60A945"/>
          </a:solidFill>
        </p:spPr>
        <p:txBody>
          <a:bodyPr anchor="ctr"/>
          <a:lstStyle>
            <a:lvl1pPr marL="0" indent="0" algn="ctr">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p:nvPr>
        </p:nvSpPr>
        <p:spPr>
          <a:xfrm>
            <a:off x="1066800" y="2541523"/>
            <a:ext cx="5157787" cy="3484373"/>
          </a:xfrm>
        </p:spPr>
        <p:txBody>
          <a:bodyPr/>
          <a:lstStyle>
            <a:lvl1pPr>
              <a:spcAft>
                <a:spcPts val="2400"/>
              </a:spcAft>
              <a:defRPr/>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399212" y="1810004"/>
            <a:ext cx="5183188" cy="594868"/>
          </a:xfrm>
          <a:solidFill>
            <a:srgbClr val="60A945"/>
          </a:solidFill>
        </p:spPr>
        <p:txBody>
          <a:bodyPr anchor="ctr"/>
          <a:lstStyle>
            <a:lvl1pPr marL="0" indent="0" algn="ctr">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99212" y="2541523"/>
            <a:ext cx="5183188" cy="3484373"/>
          </a:xfrm>
        </p:spPr>
        <p:txBody>
          <a:bodyPr/>
          <a:lstStyle>
            <a:lvl1pPr>
              <a:spcAft>
                <a:spcPts val="2400"/>
              </a:spcAft>
              <a:defRPr/>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726DFEAE-ABDF-4165-BA31-4D1D9F327025}" type="datetime1">
              <a:rPr lang="en-US" smtClean="0"/>
              <a:t>7/10/2024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AE8BE58-A6F8-4BE3-ADA1-52AAB047BE77}" type="slidenum">
              <a:rPr lang="en-US" smtClean="0"/>
              <a:t>‹#›</a:t>
            </a:fld>
            <a:endParaRPr lang="en-US"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p:spPr>
      </p:pic>
      <p:cxnSp>
        <p:nvCxnSpPr>
          <p:cNvPr id="11" name="Straight Connector 10"/>
          <p:cNvCxnSpPr/>
          <p:nvPr userDrawn="1"/>
        </p:nvCxnSpPr>
        <p:spPr>
          <a:xfrm>
            <a:off x="1081662" y="1673352"/>
            <a:ext cx="10515600"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590969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 Column 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02792" y="594360"/>
            <a:ext cx="10287000" cy="1005840"/>
          </a:xfrm>
        </p:spPr>
        <p:txBody>
          <a:bodyPr/>
          <a:lstStyle/>
          <a:p>
            <a:r>
              <a:rPr lang="en-US"/>
              <a:t>Click to edit Master title style</a:t>
            </a:r>
          </a:p>
        </p:txBody>
      </p:sp>
      <p:sp>
        <p:nvSpPr>
          <p:cNvPr id="3" name="Text Placeholder 2"/>
          <p:cNvSpPr>
            <a:spLocks noGrp="1"/>
          </p:cNvSpPr>
          <p:nvPr>
            <p:ph type="body" idx="1"/>
          </p:nvPr>
        </p:nvSpPr>
        <p:spPr>
          <a:xfrm>
            <a:off x="1066800" y="1810004"/>
            <a:ext cx="3438144" cy="594868"/>
          </a:xfrm>
          <a:solidFill>
            <a:srgbClr val="60A945"/>
          </a:solidFill>
        </p:spPr>
        <p:txBody>
          <a:bodyPr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p:nvPr>
        </p:nvSpPr>
        <p:spPr>
          <a:xfrm>
            <a:off x="1066800" y="2541523"/>
            <a:ext cx="3438144" cy="3484373"/>
          </a:xfrm>
        </p:spPr>
        <p:txBody>
          <a:bodyPr>
            <a:normAutofit/>
          </a:bodyPr>
          <a:lstStyle>
            <a:lvl1pPr>
              <a:spcAft>
                <a:spcPts val="1200"/>
              </a:spcAft>
              <a:defRPr sz="2000"/>
            </a:lvl1pPr>
            <a:lvl2pPr>
              <a:spcAft>
                <a:spcPts val="1200"/>
              </a:spcAft>
              <a:defRPr sz="1800"/>
            </a:lvl2pPr>
            <a:lvl3pPr>
              <a:spcAft>
                <a:spcPts val="1200"/>
              </a:spcAft>
              <a:defRPr sz="1800"/>
            </a:lvl3pPr>
            <a:lvl4pPr>
              <a:spcAft>
                <a:spcPts val="1200"/>
              </a:spcAft>
              <a:defRPr sz="1600"/>
            </a:lvl4pPr>
            <a:lvl5pPr>
              <a:spcAft>
                <a:spcPts val="1200"/>
              </a:spcAft>
              <a:defRPr sz="16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8180832" y="1810004"/>
            <a:ext cx="3438144" cy="594868"/>
          </a:xfrm>
          <a:solidFill>
            <a:srgbClr val="60A945"/>
          </a:solidFill>
        </p:spPr>
        <p:txBody>
          <a:bodyPr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p:nvPr>
        </p:nvSpPr>
        <p:spPr>
          <a:xfrm>
            <a:off x="8180832" y="2541523"/>
            <a:ext cx="3438144" cy="3484373"/>
          </a:xfrm>
        </p:spPr>
        <p:txBody>
          <a:bodyPr>
            <a:normAutofit/>
          </a:bodyPr>
          <a:lstStyle>
            <a:lvl1pPr>
              <a:spcAft>
                <a:spcPts val="1200"/>
              </a:spcAft>
              <a:defRPr sz="2000"/>
            </a:lvl1pPr>
            <a:lvl2pPr>
              <a:spcAft>
                <a:spcPts val="1200"/>
              </a:spcAft>
              <a:defRPr sz="1800"/>
            </a:lvl2pPr>
            <a:lvl3pPr>
              <a:spcAft>
                <a:spcPts val="1200"/>
              </a:spcAft>
              <a:defRPr sz="1800"/>
            </a:lvl3pPr>
            <a:lvl4pPr>
              <a:spcAft>
                <a:spcPts val="1200"/>
              </a:spcAft>
              <a:defRPr sz="1600"/>
            </a:lvl4pPr>
            <a:lvl5pPr>
              <a:spcAft>
                <a:spcPts val="1200"/>
              </a:spcAft>
              <a:defRPr sz="16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726DFEAE-ABDF-4165-BA31-4D1D9F327025}" type="datetime1">
              <a:rPr lang="en-US" smtClean="0"/>
              <a:t>7/10/2024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AE8BE58-A6F8-4BE3-ADA1-52AAB047BE77}" type="slidenum">
              <a:rPr lang="en-US" smtClean="0"/>
              <a:t>‹#›</a:t>
            </a:fld>
            <a:endParaRPr lang="en-US"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p:spPr>
      </p:pic>
      <p:cxnSp>
        <p:nvCxnSpPr>
          <p:cNvPr id="11" name="Straight Connector 10"/>
          <p:cNvCxnSpPr/>
          <p:nvPr userDrawn="1"/>
        </p:nvCxnSpPr>
        <p:spPr>
          <a:xfrm>
            <a:off x="1081662" y="1673352"/>
            <a:ext cx="10515600"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sp>
        <p:nvSpPr>
          <p:cNvPr id="12" name="Text Placeholder 4"/>
          <p:cNvSpPr>
            <a:spLocks noGrp="1"/>
          </p:cNvSpPr>
          <p:nvPr>
            <p:ph type="body" sz="quarter" idx="13"/>
          </p:nvPr>
        </p:nvSpPr>
        <p:spPr>
          <a:xfrm>
            <a:off x="4632960" y="1819656"/>
            <a:ext cx="3438144" cy="594868"/>
          </a:xfrm>
          <a:solidFill>
            <a:srgbClr val="60A945"/>
          </a:solidFill>
        </p:spPr>
        <p:txBody>
          <a:bodyPr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13" name="Content Placeholder 5"/>
          <p:cNvSpPr>
            <a:spLocks noGrp="1"/>
          </p:cNvSpPr>
          <p:nvPr>
            <p:ph sz="quarter" idx="14"/>
          </p:nvPr>
        </p:nvSpPr>
        <p:spPr>
          <a:xfrm>
            <a:off x="4632960" y="2551175"/>
            <a:ext cx="3438144" cy="3484373"/>
          </a:xfrm>
        </p:spPr>
        <p:txBody>
          <a:bodyPr>
            <a:normAutofit/>
          </a:bodyPr>
          <a:lstStyle>
            <a:lvl1pPr>
              <a:spcAft>
                <a:spcPts val="1200"/>
              </a:spcAft>
              <a:defRPr sz="2000"/>
            </a:lvl1pPr>
            <a:lvl2pPr>
              <a:spcAft>
                <a:spcPts val="1200"/>
              </a:spcAft>
              <a:defRPr sz="1800"/>
            </a:lvl2pPr>
            <a:lvl3pPr>
              <a:spcAft>
                <a:spcPts val="1200"/>
              </a:spcAft>
              <a:defRPr sz="1800"/>
            </a:lvl3pPr>
            <a:lvl4pPr>
              <a:spcAft>
                <a:spcPts val="1200"/>
              </a:spcAft>
              <a:defRPr sz="1600"/>
            </a:lvl4pPr>
            <a:lvl5pPr>
              <a:spcAft>
                <a:spcPts val="1200"/>
              </a:spcAft>
              <a:defRPr sz="16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208079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9597A7F-AE1A-464D-A686-06DB74BD0F78}" type="datetime1">
              <a:rPr lang="en-US" smtClean="0"/>
              <a:t>7/10/2024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AE8BE58-A6F8-4BE3-ADA1-52AAB047BE77}" type="slidenum">
              <a:rPr lang="en-US" smtClean="0"/>
              <a:t>‹#›</a:t>
            </a:fld>
            <a:endParaRPr lang="en-US"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p:spPr>
      </p:pic>
      <p:cxnSp>
        <p:nvCxnSpPr>
          <p:cNvPr id="7" name="Straight Connector 6"/>
          <p:cNvCxnSpPr/>
          <p:nvPr userDrawn="1"/>
        </p:nvCxnSpPr>
        <p:spPr>
          <a:xfrm>
            <a:off x="1081662" y="1673352"/>
            <a:ext cx="10515600"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45885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ED4D4A-C54A-4900-BFA7-84626D761F4C}" type="datetime1">
              <a:rPr lang="en-US" smtClean="0"/>
              <a:t>7/10/2024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AE8BE58-A6F8-4BE3-ADA1-52AAB047BE77}" type="slidenum">
              <a:rPr lang="en-US" smtClean="0"/>
              <a:t>‹#›</a:t>
            </a:fld>
            <a:endParaRPr lang="en-US" dirty="0"/>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p:spPr>
      </p:pic>
      <p:cxnSp>
        <p:nvCxnSpPr>
          <p:cNvPr id="7" name="Straight Connector 6"/>
          <p:cNvCxnSpPr/>
          <p:nvPr userDrawn="1"/>
        </p:nvCxnSpPr>
        <p:spPr>
          <a:xfrm>
            <a:off x="1008510" y="5916168"/>
            <a:ext cx="10537314" cy="0"/>
          </a:xfrm>
          <a:prstGeom prst="line">
            <a:avLst/>
          </a:prstGeom>
          <a:ln w="25400" cap="rnd">
            <a:solidFill>
              <a:srgbClr val="4C4F55"/>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441792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Quot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051560"/>
            <a:ext cx="9144000" cy="4114800"/>
          </a:xfrm>
        </p:spPr>
        <p:txBody>
          <a:bodyPr anchor="ctr">
            <a:normAutofit/>
          </a:bodyPr>
          <a:lstStyle>
            <a:lvl1pPr algn="l">
              <a:defRPr sz="3200" b="0" cap="none" baseline="0"/>
            </a:lvl1pPr>
          </a:lstStyle>
          <a:p>
            <a:r>
              <a:rPr lang="en-US" dirty="0"/>
              <a:t>Click to edit Master title style</a:t>
            </a:r>
          </a:p>
        </p:txBody>
      </p:sp>
      <p:sp>
        <p:nvSpPr>
          <p:cNvPr id="3" name="Subtitle 2"/>
          <p:cNvSpPr>
            <a:spLocks noGrp="1"/>
          </p:cNvSpPr>
          <p:nvPr>
            <p:ph type="subTitle" idx="1"/>
          </p:nvPr>
        </p:nvSpPr>
        <p:spPr>
          <a:xfrm>
            <a:off x="1370693" y="5356042"/>
            <a:ext cx="9144000" cy="340670"/>
          </a:xfrm>
        </p:spPr>
        <p:txBody>
          <a:bodyPr>
            <a:normAutofit/>
          </a:bodyPr>
          <a:lstStyle>
            <a:lvl1pPr marL="0" indent="0" algn="l">
              <a:spcAft>
                <a:spcPts val="0"/>
              </a:spcAft>
              <a:buNone/>
              <a:defRPr sz="1800" i="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fld id="{06CA2CDF-BB07-49CC-B8EF-01CA32442BAA}" type="datetime1">
              <a:rPr lang="en-US" smtClean="0"/>
              <a:t>7/10/2024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E8BE58-A6F8-4BE3-ADA1-52AAB047BE77}" type="slidenum">
              <a:rPr lang="en-US" smtClean="0"/>
              <a:t>‹#›</a:t>
            </a:fld>
            <a:endParaRPr lang="en-US" dirty="0"/>
          </a:p>
        </p:txBody>
      </p:sp>
      <p:sp>
        <p:nvSpPr>
          <p:cNvPr id="12" name="TextBox 11"/>
          <p:cNvSpPr txBox="1"/>
          <p:nvPr userDrawn="1"/>
        </p:nvSpPr>
        <p:spPr>
          <a:xfrm>
            <a:off x="902208" y="15636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30000" dirty="0">
                <a:solidFill>
                  <a:srgbClr val="4C4F55">
                    <a:alpha val="15000"/>
                  </a:srgbClr>
                </a:solidFill>
                <a:effectLst/>
                <a:latin typeface="Calisto MT" panose="02040603050505030304" pitchFamily="18" charset="0"/>
              </a:rPr>
              <a:t>“</a:t>
            </a:r>
          </a:p>
        </p:txBody>
      </p:sp>
      <p:sp>
        <p:nvSpPr>
          <p:cNvPr id="13" name="TextBox 12"/>
          <p:cNvSpPr txBox="1"/>
          <p:nvPr userDrawn="1"/>
        </p:nvSpPr>
        <p:spPr>
          <a:xfrm>
            <a:off x="9128321" y="582910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30000" dirty="0">
                <a:solidFill>
                  <a:srgbClr val="4C4F55">
                    <a:alpha val="15000"/>
                  </a:srgbClr>
                </a:solidFill>
                <a:effectLst/>
                <a:latin typeface="Calisto MT" panose="02040603050505030304" pitchFamily="18" charset="0"/>
              </a:rPr>
              <a:t>”</a:t>
            </a:r>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p:spPr>
      </p:pic>
    </p:spTree>
    <p:extLst>
      <p:ext uri="{BB962C8B-B14F-4D97-AF65-F5344CB8AC3E}">
        <p14:creationId xmlns:p14="http://schemas.microsoft.com/office/powerpoint/2010/main" val="15581252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Final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051560"/>
            <a:ext cx="9440034" cy="2387600"/>
          </a:xfrm>
        </p:spPr>
        <p:txBody>
          <a:bodyPr anchor="b">
            <a:normAutofit/>
          </a:bodyPr>
          <a:lstStyle>
            <a:lvl1pPr algn="ctr">
              <a:defRPr sz="3200" b="0" cap="none" baseline="0"/>
            </a:lvl1pPr>
          </a:lstStyle>
          <a:p>
            <a:r>
              <a:rPr lang="en-US" dirty="0"/>
              <a:t>Click to edit Master title style</a:t>
            </a:r>
          </a:p>
        </p:txBody>
      </p:sp>
      <p:sp>
        <p:nvSpPr>
          <p:cNvPr id="3" name="Subtitle 2"/>
          <p:cNvSpPr>
            <a:spLocks noGrp="1"/>
          </p:cNvSpPr>
          <p:nvPr>
            <p:ph type="subTitle" idx="1"/>
          </p:nvPr>
        </p:nvSpPr>
        <p:spPr>
          <a:xfrm>
            <a:off x="1370693" y="3784918"/>
            <a:ext cx="9440034" cy="924242"/>
          </a:xfrm>
        </p:spPr>
        <p:txBody>
          <a:bodyPr>
            <a:normAutofit/>
          </a:bodyPr>
          <a:lstStyle>
            <a:lvl1pPr marL="0" indent="0" algn="ctr">
              <a:spcAft>
                <a:spcPts val="0"/>
              </a:spcAft>
              <a:buNone/>
              <a:defRPr sz="1800" i="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cxnSp>
        <p:nvCxnSpPr>
          <p:cNvPr id="7" name="Straight Connector 6"/>
          <p:cNvCxnSpPr/>
          <p:nvPr userDrawn="1"/>
        </p:nvCxnSpPr>
        <p:spPr>
          <a:xfrm>
            <a:off x="1370693" y="3598339"/>
            <a:ext cx="9440034" cy="0"/>
          </a:xfrm>
          <a:prstGeom prst="line">
            <a:avLst/>
          </a:prstGeom>
          <a:ln w="44450" cap="rnd">
            <a:solidFill>
              <a:srgbClr val="4C4F55"/>
            </a:solidFill>
            <a:prstDash val="sysDot"/>
          </a:ln>
          <a:effectLst/>
        </p:spPr>
        <p:style>
          <a:lnRef idx="1">
            <a:schemeClr val="accent1"/>
          </a:lnRef>
          <a:fillRef idx="0">
            <a:schemeClr val="accent1"/>
          </a:fillRef>
          <a:effectRef idx="0">
            <a:schemeClr val="accent1"/>
          </a:effectRef>
          <a:fontRef idx="minor">
            <a:schemeClr val="tx1"/>
          </a:fontRef>
        </p:style>
      </p:cxn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61910" y="4928616"/>
            <a:ext cx="3657600" cy="731520"/>
          </a:xfrm>
          <a:prstGeom prst="rect">
            <a:avLst/>
          </a:prstGeom>
          <a:effectLst/>
        </p:spPr>
      </p:pic>
      <p:sp>
        <p:nvSpPr>
          <p:cNvPr id="10" name="TextBox 9"/>
          <p:cNvSpPr txBox="1"/>
          <p:nvPr userDrawn="1"/>
        </p:nvSpPr>
        <p:spPr>
          <a:xfrm>
            <a:off x="1366463" y="5903657"/>
            <a:ext cx="9462499" cy="338554"/>
          </a:xfrm>
          <a:prstGeom prst="rect">
            <a:avLst/>
          </a:prstGeom>
          <a:noFill/>
        </p:spPr>
        <p:txBody>
          <a:bodyPr wrap="square" rtlCol="0">
            <a:spAutoFit/>
          </a:bodyPr>
          <a:lstStyle/>
          <a:p>
            <a:pPr algn="ctr"/>
            <a:r>
              <a:rPr lang="en-US" sz="1600" b="0" i="0" dirty="0">
                <a:solidFill>
                  <a:srgbClr val="4C4F55">
                    <a:alpha val="75000"/>
                  </a:srgbClr>
                </a:solidFill>
                <a:latin typeface="Segoe UI" panose="020B0502040204020203" pitchFamily="34" charset="0"/>
                <a:cs typeface="Segoe UI" panose="020B0502040204020203" pitchFamily="34" charset="0"/>
              </a:rPr>
              <a:t>www.hlerk.com		@hodgesloizzi</a:t>
            </a:r>
          </a:p>
        </p:txBody>
      </p:sp>
      <p:pic>
        <p:nvPicPr>
          <p:cNvPr id="11" name="Picture 10"/>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011030" y="5940926"/>
            <a:ext cx="267850" cy="267850"/>
          </a:xfrm>
          <a:prstGeom prst="rect">
            <a:avLst/>
          </a:prstGeom>
        </p:spPr>
      </p:pic>
    </p:spTree>
    <p:extLst>
      <p:ext uri="{BB962C8B-B14F-4D97-AF65-F5344CB8AC3E}">
        <p14:creationId xmlns:p14="http://schemas.microsoft.com/office/powerpoint/2010/main" val="30607764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p:txBody>
      </p:sp>
      <p:cxnSp>
        <p:nvCxnSpPr>
          <p:cNvPr id="4" name="Straight Connector 3"/>
          <p:cNvCxnSpPr/>
          <p:nvPr userDrawn="1"/>
        </p:nvCxnSpPr>
        <p:spPr>
          <a:xfrm>
            <a:off x="914400" y="1676400"/>
            <a:ext cx="9440034" cy="0"/>
          </a:xfrm>
          <a:prstGeom prst="line">
            <a:avLst/>
          </a:prstGeom>
          <a:ln w="12700" cap="sq">
            <a:solidFill>
              <a:schemeClr val="tx1"/>
            </a:solidFill>
            <a:prstDash val="lgDash"/>
          </a:ln>
        </p:spPr>
        <p:style>
          <a:lnRef idx="1">
            <a:schemeClr val="accent1"/>
          </a:lnRef>
          <a:fillRef idx="0">
            <a:schemeClr val="accent1"/>
          </a:fillRef>
          <a:effectRef idx="0">
            <a:schemeClr val="accent1"/>
          </a:effectRef>
          <a:fontRef idx="minor">
            <a:schemeClr val="tx1"/>
          </a:fontRef>
        </p:style>
      </p:cxnSp>
      <p:pic>
        <p:nvPicPr>
          <p:cNvPr id="5" name="Picture 4"/>
          <p:cNvPicPr>
            <a:picLocks noChangeAspect="1"/>
          </p:cNvPicPr>
          <p:nvPr userDrawn="1"/>
        </p:nvPicPr>
        <p:blipFill>
          <a:blip r:embed="rId2"/>
          <a:stretch>
            <a:fillRect/>
          </a:stretch>
        </p:blipFill>
        <p:spPr>
          <a:xfrm>
            <a:off x="9844549" y="6158560"/>
            <a:ext cx="1828800" cy="256988"/>
          </a:xfrm>
          <a:prstGeom prst="rect">
            <a:avLst/>
          </a:prstGeom>
        </p:spPr>
      </p:pic>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9766404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93648" y="594362"/>
            <a:ext cx="10287000" cy="1005838"/>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993648" y="1825625"/>
            <a:ext cx="10058400" cy="409054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9241536" y="6355080"/>
            <a:ext cx="1152144" cy="365760"/>
          </a:xfrm>
          <a:prstGeom prst="rect">
            <a:avLst/>
          </a:prstGeom>
        </p:spPr>
        <p:txBody>
          <a:bodyPr vert="horz" lIns="91440" tIns="45720" rIns="91440" bIns="45720" rtlCol="0" anchor="ctr"/>
          <a:lstStyle>
            <a:lvl1pPr algn="l">
              <a:defRPr sz="1200">
                <a:solidFill>
                  <a:schemeClr val="tx1">
                    <a:tint val="75000"/>
                  </a:schemeClr>
                </a:solidFill>
                <a:latin typeface="Segoe UI" panose="020B0502040204020203" pitchFamily="34" charset="0"/>
                <a:cs typeface="Segoe UI" panose="020B0502040204020203" pitchFamily="34" charset="0"/>
              </a:defRPr>
            </a:lvl1pPr>
          </a:lstStyle>
          <a:p>
            <a:fld id="{5DB65641-EF59-4245-ABD2-AE78F4A08418}" type="datetime1">
              <a:rPr lang="en-US" smtClean="0"/>
              <a:t>7/10/2024</a:t>
            </a:fld>
            <a:endParaRPr lang="en-US" dirty="0"/>
          </a:p>
        </p:txBody>
      </p:sp>
      <p:sp>
        <p:nvSpPr>
          <p:cNvPr id="5" name="Footer Placeholder 4"/>
          <p:cNvSpPr>
            <a:spLocks noGrp="1"/>
          </p:cNvSpPr>
          <p:nvPr>
            <p:ph type="ftr" sz="quarter" idx="3"/>
          </p:nvPr>
        </p:nvSpPr>
        <p:spPr>
          <a:xfrm>
            <a:off x="993648" y="6355080"/>
            <a:ext cx="7711440" cy="365760"/>
          </a:xfrm>
          <a:prstGeom prst="rect">
            <a:avLst/>
          </a:prstGeom>
        </p:spPr>
        <p:txBody>
          <a:bodyPr vert="horz" lIns="91440" tIns="45720" rIns="91440" bIns="45720" rtlCol="0" anchor="ctr"/>
          <a:lstStyle>
            <a:lvl1pPr algn="l">
              <a:defRPr sz="1200">
                <a:solidFill>
                  <a:schemeClr val="tx1">
                    <a:tint val="75000"/>
                  </a:schemeClr>
                </a:solidFill>
                <a:latin typeface="Segoe UI" panose="020B0502040204020203" pitchFamily="34" charset="0"/>
                <a:cs typeface="Segoe UI" panose="020B0502040204020203" pitchFamily="34" charset="0"/>
              </a:defRPr>
            </a:lvl1pPr>
          </a:lstStyle>
          <a:p>
            <a:endParaRPr lang="en-US" dirty="0"/>
          </a:p>
        </p:txBody>
      </p:sp>
      <p:sp>
        <p:nvSpPr>
          <p:cNvPr id="6" name="Slide Number Placeholder 5"/>
          <p:cNvSpPr>
            <a:spLocks noGrp="1"/>
          </p:cNvSpPr>
          <p:nvPr>
            <p:ph type="sldNum" sz="quarter" idx="4"/>
          </p:nvPr>
        </p:nvSpPr>
        <p:spPr>
          <a:xfrm>
            <a:off x="11198352" y="6355715"/>
            <a:ext cx="457200" cy="365125"/>
          </a:xfrm>
          <a:prstGeom prst="rect">
            <a:avLst/>
          </a:prstGeom>
        </p:spPr>
        <p:txBody>
          <a:bodyPr vert="horz" lIns="91440" tIns="45720" rIns="91440" bIns="45720" rtlCol="0" anchor="ctr"/>
          <a:lstStyle>
            <a:lvl1pPr algn="r">
              <a:defRPr sz="1200">
                <a:solidFill>
                  <a:schemeClr val="tx1">
                    <a:tint val="75000"/>
                  </a:schemeClr>
                </a:solidFill>
                <a:latin typeface="Segoe UI" panose="020B0502040204020203" pitchFamily="34" charset="0"/>
                <a:cs typeface="Segoe UI" panose="020B0502040204020203" pitchFamily="34" charset="0"/>
              </a:defRPr>
            </a:lvl1pPr>
          </a:lstStyle>
          <a:p>
            <a:fld id="{0AE8BE58-A6F8-4BE3-ADA1-52AAB047BE77}" type="slidenum">
              <a:rPr lang="en-US" smtClean="0"/>
              <a:pPr/>
              <a:t>‹#›</a:t>
            </a:fld>
            <a:endParaRPr lang="en-US" dirty="0"/>
          </a:p>
        </p:txBody>
      </p:sp>
      <p:pic>
        <p:nvPicPr>
          <p:cNvPr id="7" name="Picture 6"/>
          <p:cNvPicPr>
            <a:picLocks noChangeAspect="1"/>
          </p:cNvPicPr>
          <p:nvPr userDrawn="1"/>
        </p:nvPicPr>
        <p:blipFill rotWithShape="1">
          <a:blip r:embed="rId13" cstate="email">
            <a:extLst>
              <a:ext uri="{28A0092B-C50C-407E-A947-70E740481C1C}">
                <a14:useLocalDpi xmlns:a14="http://schemas.microsoft.com/office/drawing/2010/main"/>
              </a:ext>
            </a:extLst>
          </a:blip>
          <a:srcRect/>
          <a:stretch/>
        </p:blipFill>
        <p:spPr>
          <a:xfrm>
            <a:off x="554736" y="594362"/>
            <a:ext cx="201168" cy="1005838"/>
          </a:xfrm>
          <a:prstGeom prst="rect">
            <a:avLst/>
          </a:prstGeom>
          <a:effectLst/>
        </p:spPr>
      </p:pic>
      <p:sp>
        <p:nvSpPr>
          <p:cNvPr id="8" name="Rectangle 7"/>
          <p:cNvSpPr/>
          <p:nvPr userDrawn="1"/>
        </p:nvSpPr>
        <p:spPr>
          <a:xfrm>
            <a:off x="-12192" y="-9144"/>
            <a:ext cx="12204192" cy="6867144"/>
          </a:xfrm>
          <a:prstGeom prst="rect">
            <a:avLst/>
          </a:prstGeom>
          <a:noFill/>
          <a:ln w="381000" cap="sq">
            <a:solidFill>
              <a:srgbClr val="4C4F55"/>
            </a:solidFill>
            <a:miter lim="800000"/>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09922121"/>
      </p:ext>
    </p:extLst>
  </p:cSld>
  <p:clrMap bg1="lt1" tx1="dk1" bg2="lt2" tx2="dk2" accent1="accent1" accent2="accent2" accent3="accent3" accent4="accent4" accent5="accent5" accent6="accent6" hlink="hlink" folHlink="folHlink"/>
  <p:sldLayoutIdLst>
    <p:sldLayoutId id="2147485552" r:id="rId1"/>
    <p:sldLayoutId id="2147485553" r:id="rId2"/>
    <p:sldLayoutId id="2147485554" r:id="rId3"/>
    <p:sldLayoutId id="2147485555" r:id="rId4"/>
    <p:sldLayoutId id="2147485556" r:id="rId5"/>
    <p:sldLayoutId id="2147485561" r:id="rId6"/>
    <p:sldLayoutId id="2147485557" r:id="rId7"/>
    <p:sldLayoutId id="2147485558" r:id="rId8"/>
    <p:sldLayoutId id="2147485560" r:id="rId9"/>
    <p:sldLayoutId id="2147485559" r:id="rId10"/>
    <p:sldLayoutId id="2147485562" r:id="rId11"/>
  </p:sldLayoutIdLst>
  <p:hf hdr="0" dt="0"/>
  <p:txStyles>
    <p:titleStyle>
      <a:lvl1pPr algn="l" defTabSz="914400" rtl="0" eaLnBrk="1" latinLnBrk="0" hangingPunct="1">
        <a:lnSpc>
          <a:spcPct val="90000"/>
        </a:lnSpc>
        <a:spcBef>
          <a:spcPct val="0"/>
        </a:spcBef>
        <a:buNone/>
        <a:defRPr sz="3600" kern="1200" cap="all" baseline="0">
          <a:solidFill>
            <a:srgbClr val="4C4F55"/>
          </a:solidFill>
          <a:latin typeface="Segoe UI" panose="020B0502040204020203" pitchFamily="34" charset="0"/>
          <a:ea typeface="+mj-ea"/>
          <a:cs typeface="Segoe UI" panose="020B0502040204020203" pitchFamily="34" charset="0"/>
        </a:defRPr>
      </a:lvl1pPr>
    </p:titleStyle>
    <p:bodyStyle>
      <a:lvl1pPr marL="342900" indent="-342900" algn="l" defTabSz="914400" rtl="0" eaLnBrk="1" latinLnBrk="0" hangingPunct="1">
        <a:lnSpc>
          <a:spcPct val="100000"/>
        </a:lnSpc>
        <a:spcBef>
          <a:spcPts val="0"/>
        </a:spcBef>
        <a:spcAft>
          <a:spcPts val="2400"/>
        </a:spcAft>
        <a:buClr>
          <a:srgbClr val="60A945"/>
        </a:buClr>
        <a:buFont typeface="Wingdings" panose="05000000000000000000" pitchFamily="2" charset="2"/>
        <a:buChar char="§"/>
        <a:defRPr sz="2400" kern="1200">
          <a:solidFill>
            <a:srgbClr val="4C4F55"/>
          </a:solidFill>
          <a:latin typeface="Segoe UI" panose="020B0502040204020203" pitchFamily="34" charset="0"/>
          <a:ea typeface="+mn-ea"/>
          <a:cs typeface="Segoe UI" panose="020B0502040204020203" pitchFamily="34" charset="0"/>
        </a:defRPr>
      </a:lvl1pPr>
      <a:lvl2pPr marL="685800" indent="-228600" algn="l" defTabSz="914400" rtl="0" eaLnBrk="1" latinLnBrk="0" hangingPunct="1">
        <a:lnSpc>
          <a:spcPct val="100000"/>
        </a:lnSpc>
        <a:spcBef>
          <a:spcPts val="0"/>
        </a:spcBef>
        <a:spcAft>
          <a:spcPts val="2400"/>
        </a:spcAft>
        <a:buClr>
          <a:srgbClr val="60A945"/>
        </a:buClr>
        <a:buFont typeface="Wingdings" panose="05000000000000000000" pitchFamily="2" charset="2"/>
        <a:buChar char="§"/>
        <a:defRPr sz="2000" kern="1200">
          <a:solidFill>
            <a:srgbClr val="4C4F55"/>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0"/>
        </a:spcBef>
        <a:spcAft>
          <a:spcPts val="2400"/>
        </a:spcAft>
        <a:buClr>
          <a:srgbClr val="60A945"/>
        </a:buClr>
        <a:buFont typeface="Wingdings" panose="05000000000000000000" pitchFamily="2" charset="2"/>
        <a:buChar char="§"/>
        <a:defRPr sz="2000" kern="1200">
          <a:solidFill>
            <a:srgbClr val="4C4F55"/>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0"/>
        </a:spcBef>
        <a:spcAft>
          <a:spcPts val="2400"/>
        </a:spcAft>
        <a:buClr>
          <a:srgbClr val="60A945"/>
        </a:buClr>
        <a:buFont typeface="Wingdings" panose="05000000000000000000" pitchFamily="2" charset="2"/>
        <a:buChar char="§"/>
        <a:defRPr sz="1800" kern="1200">
          <a:solidFill>
            <a:srgbClr val="4C4F55"/>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0000"/>
        </a:lnSpc>
        <a:spcBef>
          <a:spcPts val="0"/>
        </a:spcBef>
        <a:spcAft>
          <a:spcPts val="2400"/>
        </a:spcAft>
        <a:buClr>
          <a:srgbClr val="60A945"/>
        </a:buClr>
        <a:buFont typeface="Wingdings" panose="05000000000000000000" pitchFamily="2" charset="2"/>
        <a:buChar char="§"/>
        <a:defRPr sz="1800" kern="1200">
          <a:solidFill>
            <a:srgbClr val="4C4F55"/>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govinfo.gov/content/pkg/FR-2021-03-11/pdf/2021-05200.pdf"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2.ed.gov/about/offices/list/ocr/correspondence/stakeholders/20210406-titleix-eo-14021.pdf" TargetMode="External"/><Relationship Id="rId7" Type="http://schemas.openxmlformats.org/officeDocument/2006/relationships/hyperlink" Target="https://www2.ed.gov/about/offices/list/ocr/docs/202107-qa-titleix.pdf"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hyperlink" Target="https://www2.ed.gov/about/offices/list/ocr/docs/ocr-factsheet-tix-202106.pdf" TargetMode="External"/><Relationship Id="rId5" Type="http://schemas.openxmlformats.org/officeDocument/2006/relationships/hyperlink" Target="https://www2.ed.gov/about/offices/list/ocr/correspondence/stakeholders/educator-202106-tix.pdf" TargetMode="External"/><Relationship Id="rId4" Type="http://schemas.openxmlformats.org/officeDocument/2006/relationships/hyperlink" Target="https://www.govinfo.gov/content/pkg/FR-2021-06-22/pdf/2021-13058.pd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8.xm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1.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8.xm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1.png"/></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9.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6.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9.xml"/><Relationship Id="rId1" Type="http://schemas.openxmlformats.org/officeDocument/2006/relationships/slideLayout" Target="../slideLayouts/slideLayout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1.xml"/><Relationship Id="rId1" Type="http://schemas.openxmlformats.org/officeDocument/2006/relationships/slideLayout" Target="../slideLayouts/slideLayout4.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43.xml"/><Relationship Id="rId1" Type="http://schemas.openxmlformats.org/officeDocument/2006/relationships/slideLayout" Target="../slideLayouts/slideLayout4.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45.xml"/><Relationship Id="rId1" Type="http://schemas.openxmlformats.org/officeDocument/2006/relationships/slideLayout" Target="../slideLayouts/slideLayout4.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47.xml"/><Relationship Id="rId1" Type="http://schemas.openxmlformats.org/officeDocument/2006/relationships/slideLayout" Target="../slideLayouts/slideLayout4.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50.xml"/><Relationship Id="rId1" Type="http://schemas.openxmlformats.org/officeDocument/2006/relationships/slideLayout" Target="../slideLayouts/slideLayout4.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53.xml"/><Relationship Id="rId1" Type="http://schemas.openxmlformats.org/officeDocument/2006/relationships/slideLayout" Target="../slideLayouts/slideLayout4.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60.xml"/><Relationship Id="rId1" Type="http://schemas.openxmlformats.org/officeDocument/2006/relationships/slideLayout" Target="../slideLayouts/slideLayout4.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4.xm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1.png"/></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10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6.xm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1.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8.xm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1.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2.xm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1.pn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3.xm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1.pn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84.xm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1.png"/></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a:bodyPr>
          <a:lstStyle/>
          <a:p>
            <a:r>
              <a:rPr lang="en-US" dirty="0"/>
              <a:t>Responding to </a:t>
            </a:r>
            <a:br>
              <a:rPr lang="en-US" dirty="0"/>
            </a:br>
            <a:r>
              <a:rPr lang="en-US" dirty="0"/>
              <a:t>Title IX</a:t>
            </a:r>
            <a:br>
              <a:rPr lang="en-US" dirty="0"/>
            </a:br>
            <a:r>
              <a:rPr lang="en-US" dirty="0"/>
              <a:t>sex discrimination</a:t>
            </a:r>
            <a:endParaRPr lang="en-US" sz="2800" dirty="0"/>
          </a:p>
        </p:txBody>
      </p:sp>
      <p:sp>
        <p:nvSpPr>
          <p:cNvPr id="5" name="Subtitle 4"/>
          <p:cNvSpPr>
            <a:spLocks noGrp="1"/>
          </p:cNvSpPr>
          <p:nvPr>
            <p:ph type="subTitle" idx="1"/>
          </p:nvPr>
        </p:nvSpPr>
        <p:spPr/>
        <p:txBody>
          <a:bodyPr/>
          <a:lstStyle/>
          <a:p>
            <a:r>
              <a:rPr lang="en-US" dirty="0"/>
              <a:t>Special Education District of Lake County ▪ August 2, 2024</a:t>
            </a:r>
            <a:br>
              <a:rPr lang="en-US" dirty="0"/>
            </a:br>
            <a:r>
              <a:rPr lang="en-US" dirty="0"/>
              <a:t>Presented by: Jennifer M. Deutch</a:t>
            </a:r>
          </a:p>
        </p:txBody>
      </p:sp>
    </p:spTree>
    <p:extLst>
      <p:ext uri="{BB962C8B-B14F-4D97-AF65-F5344CB8AC3E}">
        <p14:creationId xmlns:p14="http://schemas.microsoft.com/office/powerpoint/2010/main" val="4039110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2696AA0-937C-C072-1D63-D7C214285B5E}"/>
              </a:ext>
            </a:extLst>
          </p:cNvPr>
          <p:cNvSpPr>
            <a:spLocks noGrp="1"/>
          </p:cNvSpPr>
          <p:nvPr>
            <p:ph type="title"/>
          </p:nvPr>
        </p:nvSpPr>
        <p:spPr/>
        <p:txBody>
          <a:bodyPr/>
          <a:lstStyle/>
          <a:p>
            <a:r>
              <a:rPr lang="en-US" dirty="0"/>
              <a:t>AGENDA</a:t>
            </a:r>
          </a:p>
        </p:txBody>
      </p:sp>
      <p:sp>
        <p:nvSpPr>
          <p:cNvPr id="2" name="Content Placeholder 1">
            <a:extLst>
              <a:ext uri="{FF2B5EF4-FFF2-40B4-BE49-F238E27FC236}">
                <a16:creationId xmlns:a16="http://schemas.microsoft.com/office/drawing/2014/main" id="{DC736F35-37B4-F493-0283-CC31425F1152}"/>
              </a:ext>
            </a:extLst>
          </p:cNvPr>
          <p:cNvSpPr>
            <a:spLocks noGrp="1"/>
          </p:cNvSpPr>
          <p:nvPr>
            <p:ph sz="half" idx="1"/>
          </p:nvPr>
        </p:nvSpPr>
        <p:spPr/>
        <p:txBody>
          <a:bodyPr>
            <a:normAutofit/>
          </a:bodyPr>
          <a:lstStyle/>
          <a:p>
            <a:r>
              <a:rPr lang="en-US" dirty="0"/>
              <a:t>Title IX Overview: 2020-2024</a:t>
            </a:r>
          </a:p>
          <a:p>
            <a:r>
              <a:rPr lang="en-US" dirty="0"/>
              <a:t>2024 Title IX Regulations</a:t>
            </a:r>
          </a:p>
          <a:p>
            <a:r>
              <a:rPr lang="en-US" dirty="0"/>
              <a:t>Terminology</a:t>
            </a:r>
          </a:p>
          <a:p>
            <a:r>
              <a:rPr lang="en-US" dirty="0"/>
              <a:t>Title IX Roles</a:t>
            </a:r>
          </a:p>
          <a:p>
            <a:r>
              <a:rPr lang="en-US" dirty="0"/>
              <a:t>Title IX Response &amp; Grievance Process </a:t>
            </a:r>
          </a:p>
        </p:txBody>
      </p:sp>
      <p:sp>
        <p:nvSpPr>
          <p:cNvPr id="7" name="Content Placeholder 6">
            <a:extLst>
              <a:ext uri="{FF2B5EF4-FFF2-40B4-BE49-F238E27FC236}">
                <a16:creationId xmlns:a16="http://schemas.microsoft.com/office/drawing/2014/main" id="{12797349-4988-7EB5-604E-DF7F0AFEAA4D}"/>
              </a:ext>
            </a:extLst>
          </p:cNvPr>
          <p:cNvSpPr>
            <a:spLocks noGrp="1"/>
          </p:cNvSpPr>
          <p:nvPr>
            <p:ph sz="half" idx="2"/>
          </p:nvPr>
        </p:nvSpPr>
        <p:spPr/>
        <p:txBody>
          <a:bodyPr>
            <a:normAutofit/>
          </a:bodyPr>
          <a:lstStyle/>
          <a:p>
            <a:r>
              <a:rPr lang="en-US" dirty="0"/>
              <a:t>Pregnancy or Related Conditions </a:t>
            </a:r>
          </a:p>
          <a:p>
            <a:r>
              <a:rPr lang="en-US" dirty="0"/>
              <a:t>Training Requirements </a:t>
            </a:r>
          </a:p>
          <a:p>
            <a:r>
              <a:rPr lang="en-US" dirty="0"/>
              <a:t>Policy &amp; Notice Requirements</a:t>
            </a:r>
          </a:p>
          <a:p>
            <a:r>
              <a:rPr lang="en-US" dirty="0"/>
              <a:t>Recordkeeping</a:t>
            </a:r>
          </a:p>
          <a:p>
            <a:r>
              <a:rPr lang="en-US" dirty="0"/>
              <a:t>Hypotheticals</a:t>
            </a:r>
          </a:p>
        </p:txBody>
      </p:sp>
      <p:sp>
        <p:nvSpPr>
          <p:cNvPr id="4" name="Footer Placeholder 3">
            <a:extLst>
              <a:ext uri="{FF2B5EF4-FFF2-40B4-BE49-F238E27FC236}">
                <a16:creationId xmlns:a16="http://schemas.microsoft.com/office/drawing/2014/main" id="{993B156E-021D-364D-02E6-BBD7BE47FD13}"/>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8E6B0A9C-1927-947E-BF35-B3BBCA6445FB}"/>
              </a:ext>
            </a:extLst>
          </p:cNvPr>
          <p:cNvSpPr>
            <a:spLocks noGrp="1"/>
          </p:cNvSpPr>
          <p:nvPr>
            <p:ph type="sldNum" sz="quarter" idx="12"/>
          </p:nvPr>
        </p:nvSpPr>
        <p:spPr/>
        <p:txBody>
          <a:bodyPr/>
          <a:lstStyle/>
          <a:p>
            <a:fld id="{0AE8BE58-A6F8-4BE3-ADA1-52AAB047BE77}" type="slidenum">
              <a:rPr lang="en-US" smtClean="0"/>
              <a:t>2</a:t>
            </a:fld>
            <a:endParaRPr lang="en-US" dirty="0"/>
          </a:p>
        </p:txBody>
      </p:sp>
    </p:spTree>
    <p:extLst>
      <p:ext uri="{BB962C8B-B14F-4D97-AF65-F5344CB8AC3E}">
        <p14:creationId xmlns:p14="http://schemas.microsoft.com/office/powerpoint/2010/main" val="9339146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1" descr="Stack of hardcover books without spine titles"/>
          <p:cNvPicPr preferRelativeResize="0">
            <a:picLocks/>
          </p:cNvPicPr>
          <p:nvPr/>
        </p:nvPicPr>
        <p:blipFill>
          <a:blip r:embed="rId3" cstate="print">
            <a:extLst>
              <a:ext uri="{28A0092B-C50C-407E-A947-70E740481C1C}">
                <a14:useLocalDpi xmlns:a14="http://schemas.microsoft.com/office/drawing/2010/main" val="0"/>
              </a:ext>
            </a:extLst>
          </a:blip>
          <a:srcRect/>
          <a:stretch/>
        </p:blipFill>
        <p:spPr>
          <a:xfrm>
            <a:off x="91440" y="137160"/>
            <a:ext cx="11929871" cy="6546215"/>
          </a:xfrm>
          <a:prstGeom prst="rect">
            <a:avLst/>
          </a:prstGeom>
          <a:ln>
            <a:noFill/>
          </a:ln>
          <a:effectLst>
            <a:outerShdw blurRad="25400" dir="17880000">
              <a:srgbClr val="000000">
                <a:alpha val="46000"/>
              </a:srgbClr>
            </a:outerShdw>
          </a:effectLst>
        </p:spPr>
      </p:pic>
      <p:sp>
        <p:nvSpPr>
          <p:cNvPr id="4" name="Title 3"/>
          <p:cNvSpPr>
            <a:spLocks noGrp="1"/>
          </p:cNvSpPr>
          <p:nvPr>
            <p:ph type="title"/>
          </p:nvPr>
        </p:nvSpPr>
        <p:spPr/>
        <p:txBody>
          <a:bodyPr/>
          <a:lstStyle/>
          <a:p>
            <a:r>
              <a:rPr lang="en-US" dirty="0">
                <a:solidFill>
                  <a:schemeClr val="bg1"/>
                </a:solidFill>
              </a:rPr>
              <a:t>TITLE IX OVERVIEW: 2020-2024</a:t>
            </a:r>
          </a:p>
        </p:txBody>
      </p:sp>
      <p:sp>
        <p:nvSpPr>
          <p:cNvPr id="9" name="Slide Number Placeholder 8"/>
          <p:cNvSpPr>
            <a:spLocks noGrp="1"/>
          </p:cNvSpPr>
          <p:nvPr>
            <p:ph type="sldNum" sz="quarter" idx="4294967295"/>
          </p:nvPr>
        </p:nvSpPr>
        <p:spPr>
          <a:xfrm>
            <a:off x="11734800" y="6318250"/>
            <a:ext cx="457200" cy="365125"/>
          </a:xfrm>
        </p:spPr>
        <p:txBody>
          <a:bodyPr/>
          <a:lstStyle/>
          <a:p>
            <a:fld id="{0AE8BE58-A6F8-4BE3-ADA1-52AAB047BE77}" type="slidenum">
              <a:rPr lang="en-US" smtClean="0"/>
              <a:t>3</a:t>
            </a:fld>
            <a:endParaRPr lang="en-US" dirty="0"/>
          </a:p>
        </p:txBody>
      </p:sp>
      <p:grpSp>
        <p:nvGrpSpPr>
          <p:cNvPr id="2" name="Group 1"/>
          <p:cNvGrpSpPr/>
          <p:nvPr/>
        </p:nvGrpSpPr>
        <p:grpSpPr>
          <a:xfrm>
            <a:off x="-12192" y="-9144"/>
            <a:ext cx="12204192" cy="6867144"/>
            <a:chOff x="-12192" y="-9144"/>
            <a:chExt cx="12204192" cy="6867144"/>
          </a:xfrm>
        </p:grpSpPr>
        <p:pic>
          <p:nvPicPr>
            <p:cNvPr id="8" name="Picture 7"/>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554736" y="594362"/>
              <a:ext cx="201168" cy="1005838"/>
            </a:xfrm>
            <a:prstGeom prst="rect">
              <a:avLst/>
            </a:prstGeom>
            <a:effectLst>
              <a:outerShdw blurRad="25400" dist="12700" dir="2700000" algn="tl" rotWithShape="0">
                <a:prstClr val="black">
                  <a:alpha val="40000"/>
                </a:prstClr>
              </a:outerShdw>
            </a:effectLst>
          </p:spPr>
        </p:pic>
        <p:sp>
          <p:nvSpPr>
            <p:cNvPr id="11" name="Rectangle 10"/>
            <p:cNvSpPr/>
            <p:nvPr/>
          </p:nvSpPr>
          <p:spPr>
            <a:xfrm>
              <a:off x="-12192" y="-9144"/>
              <a:ext cx="12204192" cy="6867144"/>
            </a:xfrm>
            <a:prstGeom prst="rect">
              <a:avLst/>
            </a:prstGeom>
            <a:noFill/>
            <a:ln w="381000" cap="sq">
              <a:solidFill>
                <a:srgbClr val="4C4F55"/>
              </a:solidFill>
              <a:miter lim="800000"/>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cxnSp>
        <p:nvCxnSpPr>
          <p:cNvPr id="10" name="Straight Connector 9"/>
          <p:cNvCxnSpPr/>
          <p:nvPr/>
        </p:nvCxnSpPr>
        <p:spPr>
          <a:xfrm>
            <a:off x="1008510" y="5916168"/>
            <a:ext cx="10537314" cy="0"/>
          </a:xfrm>
          <a:prstGeom prst="line">
            <a:avLst/>
          </a:prstGeom>
          <a:ln w="25400" cap="rnd">
            <a:solidFill>
              <a:schemeClr val="bg1"/>
            </a:solidFill>
            <a:prstDash val="sysDot"/>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a:effectLst>
            <a:outerShdw blurRad="25400" dist="12700" dir="2700000" algn="tl" rotWithShape="0">
              <a:prstClr val="black">
                <a:alpha val="40000"/>
              </a:prstClr>
            </a:outerShdw>
          </a:effectLst>
        </p:spPr>
      </p:pic>
    </p:spTree>
    <p:extLst>
      <p:ext uri="{BB962C8B-B14F-4D97-AF65-F5344CB8AC3E}">
        <p14:creationId xmlns:p14="http://schemas.microsoft.com/office/powerpoint/2010/main" val="5459942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pPr algn="ctr"/>
            <a:r>
              <a:rPr lang="en-US" i="1" dirty="0"/>
              <a:t>No person in the United States shall, on the basis of sex, be excluded from participation in, be denied the benefits of, or be subjected to discrimination under any education program or activity receiving Federal financial assistance.</a:t>
            </a:r>
            <a:endParaRPr lang="en-US" dirty="0"/>
          </a:p>
        </p:txBody>
      </p:sp>
      <p:sp>
        <p:nvSpPr>
          <p:cNvPr id="2" name="Subtitle 1"/>
          <p:cNvSpPr>
            <a:spLocks noGrp="1"/>
          </p:cNvSpPr>
          <p:nvPr>
            <p:ph type="subTitle" idx="1"/>
          </p:nvPr>
        </p:nvSpPr>
        <p:spPr/>
        <p:txBody>
          <a:bodyPr>
            <a:normAutofit lnSpcReduction="10000"/>
          </a:bodyPr>
          <a:lstStyle/>
          <a:p>
            <a:r>
              <a:rPr lang="en-US" dirty="0"/>
              <a:t>Title IX of the Education Amendments Act of 1972 – 20 U.S.C.A. § 1681</a:t>
            </a:r>
          </a:p>
        </p:txBody>
      </p:sp>
      <p:sp>
        <p:nvSpPr>
          <p:cNvPr id="3" name="Slide Number Placeholder 2"/>
          <p:cNvSpPr>
            <a:spLocks noGrp="1"/>
          </p:cNvSpPr>
          <p:nvPr>
            <p:ph type="sldNum" sz="quarter" idx="12"/>
          </p:nvPr>
        </p:nvSpPr>
        <p:spPr/>
        <p:txBody>
          <a:bodyPr/>
          <a:lstStyle/>
          <a:p>
            <a:fld id="{0AE8BE58-A6F8-4BE3-ADA1-52AAB047BE77}" type="slidenum">
              <a:rPr lang="en-US" smtClean="0"/>
              <a:t>4</a:t>
            </a:fld>
            <a:endParaRPr lang="en-US" dirty="0"/>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6571750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56C013E-7F32-C23A-255A-30A5C3A370EA}"/>
              </a:ext>
            </a:extLst>
          </p:cNvPr>
          <p:cNvSpPr>
            <a:spLocks noGrp="1"/>
          </p:cNvSpPr>
          <p:nvPr>
            <p:ph sz="quarter" idx="13"/>
          </p:nvPr>
        </p:nvSpPr>
        <p:spPr/>
        <p:txBody>
          <a:bodyPr>
            <a:normAutofit lnSpcReduction="10000"/>
          </a:bodyPr>
          <a:lstStyle/>
          <a:p>
            <a:r>
              <a:rPr lang="en-US" dirty="0"/>
              <a:t>May 2020: U.S. DOE released the final rule amending Title IX regulations (34 C.F.R. Part 106)</a:t>
            </a:r>
          </a:p>
          <a:p>
            <a:r>
              <a:rPr lang="en-US" dirty="0"/>
              <a:t>Effective August 14, 2020</a:t>
            </a:r>
          </a:p>
          <a:p>
            <a:r>
              <a:rPr lang="en-US" dirty="0"/>
              <a:t>Significant changes to the Title IX grievance process and the way schools responded to allegations of </a:t>
            </a:r>
            <a:r>
              <a:rPr lang="en-US" b="1" i="1" dirty="0"/>
              <a:t>sexual harassment </a:t>
            </a:r>
            <a:r>
              <a:rPr lang="en-US" dirty="0"/>
              <a:t>under Title IX</a:t>
            </a:r>
          </a:p>
          <a:p>
            <a:r>
              <a:rPr lang="en-US" dirty="0"/>
              <a:t>Did not change Title IX rules or investigations of allegations not related to sexual harassment (e.g., athletic participation, employment, and single-sex education)</a:t>
            </a:r>
          </a:p>
          <a:p>
            <a:endParaRPr lang="en-US" dirty="0"/>
          </a:p>
        </p:txBody>
      </p:sp>
      <p:sp>
        <p:nvSpPr>
          <p:cNvPr id="3" name="Title 2">
            <a:extLst>
              <a:ext uri="{FF2B5EF4-FFF2-40B4-BE49-F238E27FC236}">
                <a16:creationId xmlns:a16="http://schemas.microsoft.com/office/drawing/2014/main" id="{5A4CDE6B-8A0A-4502-77DD-125F8A9C8C0B}"/>
              </a:ext>
            </a:extLst>
          </p:cNvPr>
          <p:cNvSpPr>
            <a:spLocks noGrp="1"/>
          </p:cNvSpPr>
          <p:nvPr>
            <p:ph type="title"/>
          </p:nvPr>
        </p:nvSpPr>
        <p:spPr/>
        <p:txBody>
          <a:bodyPr>
            <a:normAutofit/>
          </a:bodyPr>
          <a:lstStyle/>
          <a:p>
            <a:r>
              <a:rPr lang="en-US" dirty="0"/>
              <a:t>2020: Title IX Regulations</a:t>
            </a:r>
          </a:p>
        </p:txBody>
      </p:sp>
      <p:sp>
        <p:nvSpPr>
          <p:cNvPr id="4" name="Footer Placeholder 3">
            <a:extLst>
              <a:ext uri="{FF2B5EF4-FFF2-40B4-BE49-F238E27FC236}">
                <a16:creationId xmlns:a16="http://schemas.microsoft.com/office/drawing/2014/main" id="{28187008-9BB4-014B-8AEA-E77019F974E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E25BF4D7-58BE-9624-554F-1721DB2A46B5}"/>
              </a:ext>
            </a:extLst>
          </p:cNvPr>
          <p:cNvSpPr>
            <a:spLocks noGrp="1"/>
          </p:cNvSpPr>
          <p:nvPr>
            <p:ph type="sldNum" sz="quarter" idx="12"/>
          </p:nvPr>
        </p:nvSpPr>
        <p:spPr/>
        <p:txBody>
          <a:bodyPr/>
          <a:lstStyle/>
          <a:p>
            <a:fld id="{0AE8BE58-A6F8-4BE3-ADA1-52AAB047BE77}" type="slidenum">
              <a:rPr lang="en-US" smtClean="0"/>
              <a:t>5</a:t>
            </a:fld>
            <a:endParaRPr lang="en-US" dirty="0"/>
          </a:p>
        </p:txBody>
      </p:sp>
    </p:spTree>
    <p:extLst>
      <p:ext uri="{BB962C8B-B14F-4D97-AF65-F5344CB8AC3E}">
        <p14:creationId xmlns:p14="http://schemas.microsoft.com/office/powerpoint/2010/main" val="28701443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CAFF984-E6A8-FBEF-C312-1AE48E4FAB4F}"/>
              </a:ext>
            </a:extLst>
          </p:cNvPr>
          <p:cNvSpPr>
            <a:spLocks noGrp="1"/>
          </p:cNvSpPr>
          <p:nvPr>
            <p:ph sz="quarter" idx="13"/>
          </p:nvPr>
        </p:nvSpPr>
        <p:spPr/>
        <p:txBody>
          <a:bodyPr>
            <a:normAutofit/>
          </a:bodyPr>
          <a:lstStyle/>
          <a:p>
            <a:r>
              <a:rPr lang="en-US" i="1" dirty="0"/>
              <a:t>Bostock v. Clayton County</a:t>
            </a:r>
            <a:endParaRPr lang="en-US" dirty="0"/>
          </a:p>
          <a:p>
            <a:pPr lvl="1"/>
            <a:r>
              <a:rPr lang="en-US" dirty="0"/>
              <a:t>Decision issued by U.S. Supreme Court in June 2020</a:t>
            </a:r>
          </a:p>
          <a:p>
            <a:pPr lvl="1"/>
            <a:r>
              <a:rPr lang="en-US" dirty="0"/>
              <a:t>Employment case under Title VII of the Civil Rights Act of 1964 </a:t>
            </a:r>
          </a:p>
          <a:p>
            <a:pPr lvl="1"/>
            <a:r>
              <a:rPr lang="en-US" dirty="0"/>
              <a:t>In sum, Court held that discrimination “because of sex” as prohibited by Title VII encompasses discrimination based on sexual orientation and gender identity</a:t>
            </a:r>
          </a:p>
          <a:p>
            <a:pPr lvl="2"/>
            <a:r>
              <a:rPr lang="en-US" dirty="0"/>
              <a:t>“It is impossible to discriminate against a person” because of their sexual orientation or gender identity “without discriminating against that individual based on sex”</a:t>
            </a:r>
          </a:p>
        </p:txBody>
      </p:sp>
      <p:sp>
        <p:nvSpPr>
          <p:cNvPr id="3" name="Title 2">
            <a:extLst>
              <a:ext uri="{FF2B5EF4-FFF2-40B4-BE49-F238E27FC236}">
                <a16:creationId xmlns:a16="http://schemas.microsoft.com/office/drawing/2014/main" id="{21671479-0F0B-59FA-B381-A8CA81242EA9}"/>
              </a:ext>
            </a:extLst>
          </p:cNvPr>
          <p:cNvSpPr>
            <a:spLocks noGrp="1"/>
          </p:cNvSpPr>
          <p:nvPr>
            <p:ph type="title"/>
          </p:nvPr>
        </p:nvSpPr>
        <p:spPr/>
        <p:txBody>
          <a:bodyPr/>
          <a:lstStyle/>
          <a:p>
            <a:r>
              <a:rPr lang="en-US" dirty="0"/>
              <a:t>2020: U.S. Supreme Court Decision</a:t>
            </a:r>
            <a:endParaRPr lang="en-US" i="1" dirty="0"/>
          </a:p>
        </p:txBody>
      </p:sp>
      <p:sp>
        <p:nvSpPr>
          <p:cNvPr id="4" name="Footer Placeholder 3">
            <a:extLst>
              <a:ext uri="{FF2B5EF4-FFF2-40B4-BE49-F238E27FC236}">
                <a16:creationId xmlns:a16="http://schemas.microsoft.com/office/drawing/2014/main" id="{56A35599-D1A5-C3CE-9139-6A4155062C7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8F763445-064C-CE1A-AB2D-DEFBA7B48CA4}"/>
              </a:ext>
            </a:extLst>
          </p:cNvPr>
          <p:cNvSpPr>
            <a:spLocks noGrp="1"/>
          </p:cNvSpPr>
          <p:nvPr>
            <p:ph type="sldNum" sz="quarter" idx="12"/>
          </p:nvPr>
        </p:nvSpPr>
        <p:spPr/>
        <p:txBody>
          <a:bodyPr/>
          <a:lstStyle/>
          <a:p>
            <a:fld id="{0AE8BE58-A6F8-4BE3-ADA1-52AAB047BE77}" type="slidenum">
              <a:rPr lang="en-US" smtClean="0"/>
              <a:t>6</a:t>
            </a:fld>
            <a:endParaRPr lang="en-US" dirty="0"/>
          </a:p>
        </p:txBody>
      </p:sp>
    </p:spTree>
    <p:extLst>
      <p:ext uri="{BB962C8B-B14F-4D97-AF65-F5344CB8AC3E}">
        <p14:creationId xmlns:p14="http://schemas.microsoft.com/office/powerpoint/2010/main" val="8608666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F9CB911-57E9-1CE1-064B-F44BBC8110F5}"/>
              </a:ext>
            </a:extLst>
          </p:cNvPr>
          <p:cNvSpPr>
            <a:spLocks noGrp="1"/>
          </p:cNvSpPr>
          <p:nvPr>
            <p:ph sz="quarter" idx="13"/>
          </p:nvPr>
        </p:nvSpPr>
        <p:spPr/>
        <p:txBody>
          <a:bodyPr/>
          <a:lstStyle/>
          <a:p>
            <a:r>
              <a:rPr lang="en-US" dirty="0"/>
              <a:t>March 2021: President Biden issued an </a:t>
            </a:r>
            <a:r>
              <a:rPr lang="en-US" dirty="0">
                <a:hlinkClick r:id="rId2"/>
              </a:rPr>
              <a:t>Executive Order</a:t>
            </a:r>
            <a:r>
              <a:rPr lang="en-US" dirty="0"/>
              <a:t> entitled “Executive Order on Guaranteeing an Educational Environment Free from Discrimination on the Basis of Sex, Including Sexual Orientation or Gender Identity” </a:t>
            </a:r>
          </a:p>
          <a:p>
            <a:r>
              <a:rPr lang="en-US" dirty="0"/>
              <a:t>June 2021: U.S. DOE held a virtual public hearing on Title IX and whether the regulations require changes</a:t>
            </a:r>
          </a:p>
          <a:p>
            <a:endParaRPr lang="en-US" dirty="0"/>
          </a:p>
        </p:txBody>
      </p:sp>
      <p:sp>
        <p:nvSpPr>
          <p:cNvPr id="3" name="Title 2">
            <a:extLst>
              <a:ext uri="{FF2B5EF4-FFF2-40B4-BE49-F238E27FC236}">
                <a16:creationId xmlns:a16="http://schemas.microsoft.com/office/drawing/2014/main" id="{C6F437BF-D43A-8F8C-3CA3-AF3575F44F03}"/>
              </a:ext>
            </a:extLst>
          </p:cNvPr>
          <p:cNvSpPr>
            <a:spLocks noGrp="1"/>
          </p:cNvSpPr>
          <p:nvPr>
            <p:ph type="title"/>
          </p:nvPr>
        </p:nvSpPr>
        <p:spPr/>
        <p:txBody>
          <a:bodyPr>
            <a:normAutofit/>
          </a:bodyPr>
          <a:lstStyle/>
          <a:p>
            <a:r>
              <a:rPr lang="en-US" dirty="0"/>
              <a:t>2021: PRESIDENT BIDEN EXECUTIVE ORDER</a:t>
            </a:r>
          </a:p>
        </p:txBody>
      </p:sp>
      <p:sp>
        <p:nvSpPr>
          <p:cNvPr id="4" name="Footer Placeholder 3">
            <a:extLst>
              <a:ext uri="{FF2B5EF4-FFF2-40B4-BE49-F238E27FC236}">
                <a16:creationId xmlns:a16="http://schemas.microsoft.com/office/drawing/2014/main" id="{2268C745-DE90-DC33-4DE1-AFEF3517F20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203B4A60-5D6E-2078-D889-5BBD55ADC5D2}"/>
              </a:ext>
            </a:extLst>
          </p:cNvPr>
          <p:cNvSpPr>
            <a:spLocks noGrp="1"/>
          </p:cNvSpPr>
          <p:nvPr>
            <p:ph type="sldNum" sz="quarter" idx="12"/>
          </p:nvPr>
        </p:nvSpPr>
        <p:spPr/>
        <p:txBody>
          <a:bodyPr/>
          <a:lstStyle/>
          <a:p>
            <a:fld id="{0AE8BE58-A6F8-4BE3-ADA1-52AAB047BE77}" type="slidenum">
              <a:rPr lang="en-US" smtClean="0"/>
              <a:t>7</a:t>
            </a:fld>
            <a:endParaRPr lang="en-US" dirty="0"/>
          </a:p>
        </p:txBody>
      </p:sp>
    </p:spTree>
    <p:extLst>
      <p:ext uri="{BB962C8B-B14F-4D97-AF65-F5344CB8AC3E}">
        <p14:creationId xmlns:p14="http://schemas.microsoft.com/office/powerpoint/2010/main" val="15064243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F4585A6-B26D-E9A7-5281-0C0A5D9EFFE4}"/>
              </a:ext>
            </a:extLst>
          </p:cNvPr>
          <p:cNvSpPr>
            <a:spLocks noGrp="1"/>
          </p:cNvSpPr>
          <p:nvPr>
            <p:ph sz="quarter" idx="13"/>
          </p:nvPr>
        </p:nvSpPr>
        <p:spPr/>
        <p:txBody>
          <a:bodyPr>
            <a:normAutofit fontScale="85000" lnSpcReduction="20000"/>
          </a:bodyPr>
          <a:lstStyle/>
          <a:p>
            <a:r>
              <a:rPr lang="en-US" dirty="0">
                <a:hlinkClick r:id="rId3"/>
              </a:rPr>
              <a:t>OCR Letter</a:t>
            </a:r>
            <a:r>
              <a:rPr lang="en-US" dirty="0"/>
              <a:t> to Students, Educators, and Other Stakeholders (April 2021)</a:t>
            </a:r>
          </a:p>
          <a:p>
            <a:r>
              <a:rPr lang="en-US" dirty="0">
                <a:hlinkClick r:id="rId4"/>
              </a:rPr>
              <a:t>OCR Notice of Interpretation</a:t>
            </a:r>
            <a:r>
              <a:rPr lang="en-US" dirty="0"/>
              <a:t> (June 2021)</a:t>
            </a:r>
          </a:p>
          <a:p>
            <a:pPr lvl="1"/>
            <a:r>
              <a:rPr lang="en-US" dirty="0"/>
              <a:t>OCR explained that it will enforce Title IX’s prohibition on discrimination on the basis of sex against LGBTQ+ students to include (1) discrimination based on sexual orientation and             (2) discrimination based on gender identity </a:t>
            </a:r>
          </a:p>
          <a:p>
            <a:r>
              <a:rPr lang="en-US" dirty="0">
                <a:hlinkClick r:id="rId5"/>
              </a:rPr>
              <a:t>Dear Educator Letter</a:t>
            </a:r>
            <a:r>
              <a:rPr lang="en-US" dirty="0"/>
              <a:t> and </a:t>
            </a:r>
            <a:r>
              <a:rPr lang="en-US" dirty="0">
                <a:hlinkClick r:id="rId6"/>
              </a:rPr>
              <a:t>Fact Sheet</a:t>
            </a:r>
            <a:r>
              <a:rPr lang="en-US" dirty="0"/>
              <a:t> (June 2021)</a:t>
            </a:r>
          </a:p>
          <a:p>
            <a:pPr lvl="1"/>
            <a:r>
              <a:rPr lang="en-US" dirty="0"/>
              <a:t>OCR will enforce Title IX to “prohibit discrimination based on sexual orientation and gender identity in educational programs and activities that receive federal financial assistance”</a:t>
            </a:r>
          </a:p>
          <a:p>
            <a:r>
              <a:rPr lang="en-US" dirty="0">
                <a:hlinkClick r:id="rId7"/>
              </a:rPr>
              <a:t>Questions and Answers</a:t>
            </a:r>
            <a:r>
              <a:rPr lang="en-US" dirty="0"/>
              <a:t> on the Title IX Regulations on Sexual Harassment (July 2021; updated June 2022)</a:t>
            </a:r>
          </a:p>
        </p:txBody>
      </p:sp>
      <p:sp>
        <p:nvSpPr>
          <p:cNvPr id="3" name="Title 2">
            <a:extLst>
              <a:ext uri="{FF2B5EF4-FFF2-40B4-BE49-F238E27FC236}">
                <a16:creationId xmlns:a16="http://schemas.microsoft.com/office/drawing/2014/main" id="{17762165-3DE7-4A07-DF4D-F615BF3AB77B}"/>
              </a:ext>
            </a:extLst>
          </p:cNvPr>
          <p:cNvSpPr>
            <a:spLocks noGrp="1"/>
          </p:cNvSpPr>
          <p:nvPr>
            <p:ph type="title"/>
          </p:nvPr>
        </p:nvSpPr>
        <p:spPr/>
        <p:txBody>
          <a:bodyPr/>
          <a:lstStyle/>
          <a:p>
            <a:r>
              <a:rPr lang="en-US" dirty="0"/>
              <a:t>2021: u.s. doe Guidance</a:t>
            </a:r>
          </a:p>
        </p:txBody>
      </p:sp>
      <p:sp>
        <p:nvSpPr>
          <p:cNvPr id="4" name="Footer Placeholder 3">
            <a:extLst>
              <a:ext uri="{FF2B5EF4-FFF2-40B4-BE49-F238E27FC236}">
                <a16:creationId xmlns:a16="http://schemas.microsoft.com/office/drawing/2014/main" id="{305C1DE8-A134-F2B4-D079-3A7A03B2795C}"/>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34234B7A-7BCE-C679-B846-A9A4A74E9A14}"/>
              </a:ext>
            </a:extLst>
          </p:cNvPr>
          <p:cNvSpPr>
            <a:spLocks noGrp="1"/>
          </p:cNvSpPr>
          <p:nvPr>
            <p:ph type="sldNum" sz="quarter" idx="12"/>
          </p:nvPr>
        </p:nvSpPr>
        <p:spPr/>
        <p:txBody>
          <a:bodyPr/>
          <a:lstStyle/>
          <a:p>
            <a:fld id="{0AE8BE58-A6F8-4BE3-ADA1-52AAB047BE77}" type="slidenum">
              <a:rPr lang="en-US" smtClean="0"/>
              <a:t>8</a:t>
            </a:fld>
            <a:endParaRPr lang="en-US" dirty="0"/>
          </a:p>
        </p:txBody>
      </p:sp>
    </p:spTree>
    <p:extLst>
      <p:ext uri="{BB962C8B-B14F-4D97-AF65-F5344CB8AC3E}">
        <p14:creationId xmlns:p14="http://schemas.microsoft.com/office/powerpoint/2010/main" val="37129566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E5A62CB-C787-5FC4-9EEA-F88E6BE447C4}"/>
              </a:ext>
            </a:extLst>
          </p:cNvPr>
          <p:cNvSpPr>
            <a:spLocks noGrp="1"/>
          </p:cNvSpPr>
          <p:nvPr>
            <p:ph sz="quarter" idx="13"/>
          </p:nvPr>
        </p:nvSpPr>
        <p:spPr/>
        <p:txBody>
          <a:bodyPr/>
          <a:lstStyle/>
          <a:p>
            <a:r>
              <a:rPr lang="en-US" dirty="0"/>
              <a:t>June 2022: U.S. DOE announced proposed changes to Title IX regulations</a:t>
            </a:r>
          </a:p>
          <a:p>
            <a:r>
              <a:rPr lang="en-US" dirty="0"/>
              <a:t>July 2022: Proposed regulations were published in the Federal Register, beginning the 60-day comment period</a:t>
            </a:r>
          </a:p>
          <a:p>
            <a:r>
              <a:rPr lang="en-US" dirty="0"/>
              <a:t>2023: Several delays in U.S. DOE releasing the final rule amending the Title IX regulations</a:t>
            </a:r>
          </a:p>
        </p:txBody>
      </p:sp>
      <p:sp>
        <p:nvSpPr>
          <p:cNvPr id="3" name="Title 2">
            <a:extLst>
              <a:ext uri="{FF2B5EF4-FFF2-40B4-BE49-F238E27FC236}">
                <a16:creationId xmlns:a16="http://schemas.microsoft.com/office/drawing/2014/main" id="{C18C67B9-116E-0DC3-5D54-B67A93E26CA8}"/>
              </a:ext>
            </a:extLst>
          </p:cNvPr>
          <p:cNvSpPr>
            <a:spLocks noGrp="1"/>
          </p:cNvSpPr>
          <p:nvPr>
            <p:ph type="title"/>
          </p:nvPr>
        </p:nvSpPr>
        <p:spPr/>
        <p:txBody>
          <a:bodyPr>
            <a:normAutofit fontScale="90000"/>
          </a:bodyPr>
          <a:lstStyle/>
          <a:p>
            <a:r>
              <a:rPr lang="en-US" dirty="0"/>
              <a:t>2022: Proposed CHANGES TO TITLE IX REGULATIONS</a:t>
            </a:r>
          </a:p>
        </p:txBody>
      </p:sp>
      <p:sp>
        <p:nvSpPr>
          <p:cNvPr id="4" name="Footer Placeholder 3">
            <a:extLst>
              <a:ext uri="{FF2B5EF4-FFF2-40B4-BE49-F238E27FC236}">
                <a16:creationId xmlns:a16="http://schemas.microsoft.com/office/drawing/2014/main" id="{DD0A405B-5967-73DE-F40B-D0BC3D55A7E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E36A09D7-597A-E30C-1E98-EE139F7313DE}"/>
              </a:ext>
            </a:extLst>
          </p:cNvPr>
          <p:cNvSpPr>
            <a:spLocks noGrp="1"/>
          </p:cNvSpPr>
          <p:nvPr>
            <p:ph type="sldNum" sz="quarter" idx="12"/>
          </p:nvPr>
        </p:nvSpPr>
        <p:spPr/>
        <p:txBody>
          <a:bodyPr/>
          <a:lstStyle/>
          <a:p>
            <a:fld id="{0AE8BE58-A6F8-4BE3-ADA1-52AAB047BE77}" type="slidenum">
              <a:rPr lang="en-US" smtClean="0"/>
              <a:t>9</a:t>
            </a:fld>
            <a:endParaRPr lang="en-US" dirty="0"/>
          </a:p>
        </p:txBody>
      </p:sp>
    </p:spTree>
    <p:extLst>
      <p:ext uri="{BB962C8B-B14F-4D97-AF65-F5344CB8AC3E}">
        <p14:creationId xmlns:p14="http://schemas.microsoft.com/office/powerpoint/2010/main" val="8918561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1" descr="Close up of a stack of white paper"/>
          <p:cNvPicPr preferRelativeResize="0">
            <a:picLocks/>
          </p:cNvPicPr>
          <p:nvPr/>
        </p:nvPicPr>
        <p:blipFill>
          <a:blip r:embed="rId3" cstate="print">
            <a:extLst>
              <a:ext uri="{28A0092B-C50C-407E-A947-70E740481C1C}">
                <a14:useLocalDpi xmlns:a14="http://schemas.microsoft.com/office/drawing/2010/main" val="0"/>
              </a:ext>
            </a:extLst>
          </a:blip>
          <a:srcRect/>
          <a:stretch/>
        </p:blipFill>
        <p:spPr>
          <a:xfrm>
            <a:off x="170688" y="173736"/>
            <a:ext cx="11850624" cy="6509639"/>
          </a:xfrm>
          <a:prstGeom prst="rect">
            <a:avLst/>
          </a:prstGeom>
          <a:ln>
            <a:noFill/>
          </a:ln>
          <a:effectLst>
            <a:outerShdw blurRad="25400" dir="17880000">
              <a:srgbClr val="000000">
                <a:alpha val="46000"/>
              </a:srgbClr>
            </a:outerShdw>
          </a:effectLst>
        </p:spPr>
      </p:pic>
      <p:sp>
        <p:nvSpPr>
          <p:cNvPr id="4" name="Title 3"/>
          <p:cNvSpPr>
            <a:spLocks noGrp="1"/>
          </p:cNvSpPr>
          <p:nvPr>
            <p:ph type="title"/>
          </p:nvPr>
        </p:nvSpPr>
        <p:spPr/>
        <p:txBody>
          <a:bodyPr/>
          <a:lstStyle/>
          <a:p>
            <a:r>
              <a:rPr lang="en-US" dirty="0"/>
              <a:t>2024 TITLE IX REGULATIONS</a:t>
            </a:r>
            <a:endParaRPr lang="en-US" dirty="0">
              <a:solidFill>
                <a:schemeClr val="bg1"/>
              </a:solidFill>
            </a:endParaRPr>
          </a:p>
        </p:txBody>
      </p:sp>
      <p:grpSp>
        <p:nvGrpSpPr>
          <p:cNvPr id="2" name="Group 1"/>
          <p:cNvGrpSpPr/>
          <p:nvPr/>
        </p:nvGrpSpPr>
        <p:grpSpPr>
          <a:xfrm>
            <a:off x="-12192" y="-9144"/>
            <a:ext cx="12204192" cy="6867144"/>
            <a:chOff x="-12192" y="-9144"/>
            <a:chExt cx="12204192" cy="6867144"/>
          </a:xfrm>
        </p:grpSpPr>
        <p:pic>
          <p:nvPicPr>
            <p:cNvPr id="8" name="Picture 7"/>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554736" y="594362"/>
              <a:ext cx="201168" cy="1005838"/>
            </a:xfrm>
            <a:prstGeom prst="rect">
              <a:avLst/>
            </a:prstGeom>
            <a:effectLst>
              <a:outerShdw blurRad="25400" dist="12700" dir="2700000" algn="tl" rotWithShape="0">
                <a:prstClr val="black">
                  <a:alpha val="40000"/>
                </a:prstClr>
              </a:outerShdw>
            </a:effectLst>
          </p:spPr>
        </p:pic>
        <p:sp>
          <p:nvSpPr>
            <p:cNvPr id="11" name="Rectangle 10"/>
            <p:cNvSpPr/>
            <p:nvPr/>
          </p:nvSpPr>
          <p:spPr>
            <a:xfrm>
              <a:off x="-12192" y="-9144"/>
              <a:ext cx="12204192" cy="6867144"/>
            </a:xfrm>
            <a:prstGeom prst="rect">
              <a:avLst/>
            </a:prstGeom>
            <a:noFill/>
            <a:ln w="381000" cap="sq">
              <a:solidFill>
                <a:srgbClr val="4C4F55"/>
              </a:solidFill>
              <a:miter lim="800000"/>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cxnSp>
        <p:nvCxnSpPr>
          <p:cNvPr id="10" name="Straight Connector 9"/>
          <p:cNvCxnSpPr/>
          <p:nvPr/>
        </p:nvCxnSpPr>
        <p:spPr>
          <a:xfrm>
            <a:off x="1008510" y="5916168"/>
            <a:ext cx="10537314" cy="0"/>
          </a:xfrm>
          <a:prstGeom prst="line">
            <a:avLst/>
          </a:prstGeom>
          <a:ln w="25400" cap="rnd">
            <a:solidFill>
              <a:schemeClr val="bg1"/>
            </a:solidFill>
            <a:prstDash val="sysDot"/>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a:effectLst>
            <a:outerShdw blurRad="25400" dist="12700" dir="2700000" algn="tl" rotWithShape="0">
              <a:prstClr val="black">
                <a:alpha val="40000"/>
              </a:prstClr>
            </a:outerShdw>
          </a:effectLst>
        </p:spPr>
      </p:pic>
    </p:spTree>
    <p:extLst>
      <p:ext uri="{BB962C8B-B14F-4D97-AF65-F5344CB8AC3E}">
        <p14:creationId xmlns:p14="http://schemas.microsoft.com/office/powerpoint/2010/main" val="3327200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ADE3CB9-51CA-137A-F649-BD18121CAC45}"/>
              </a:ext>
            </a:extLst>
          </p:cNvPr>
          <p:cNvSpPr>
            <a:spLocks noGrp="1"/>
          </p:cNvSpPr>
          <p:nvPr>
            <p:ph sz="quarter" idx="13"/>
          </p:nvPr>
        </p:nvSpPr>
        <p:spPr/>
        <p:txBody>
          <a:bodyPr>
            <a:normAutofit/>
          </a:bodyPr>
          <a:lstStyle/>
          <a:p>
            <a:r>
              <a:rPr lang="en-US" dirty="0"/>
              <a:t>April 19, 2024: U.S. DOE released its long-awaited final rule amending Title IX regulations (34 C.F.R. Part 106)</a:t>
            </a:r>
          </a:p>
          <a:p>
            <a:r>
              <a:rPr lang="en-US" dirty="0"/>
              <a:t>Effective </a:t>
            </a:r>
            <a:r>
              <a:rPr lang="en-US" b="1" u="sng" dirty="0"/>
              <a:t>August 1, 2024</a:t>
            </a:r>
          </a:p>
          <a:p>
            <a:r>
              <a:rPr lang="en-US" dirty="0"/>
              <a:t>Significant changes to the Title IX regulations and the way schools respond to </a:t>
            </a:r>
            <a:r>
              <a:rPr lang="en-US" b="1" i="1" dirty="0"/>
              <a:t>sex discrimination</a:t>
            </a:r>
            <a:endParaRPr lang="en-US" dirty="0"/>
          </a:p>
          <a:p>
            <a:r>
              <a:rPr lang="en-US" dirty="0"/>
              <a:t>Applies to </a:t>
            </a:r>
            <a:r>
              <a:rPr lang="en-US" b="1" i="1" dirty="0"/>
              <a:t>all sex discrimination </a:t>
            </a:r>
            <a:r>
              <a:rPr lang="en-US" dirty="0"/>
              <a:t>occurring under a school district’s education program or activity</a:t>
            </a:r>
          </a:p>
        </p:txBody>
      </p:sp>
      <p:sp>
        <p:nvSpPr>
          <p:cNvPr id="3" name="Title 2">
            <a:extLst>
              <a:ext uri="{FF2B5EF4-FFF2-40B4-BE49-F238E27FC236}">
                <a16:creationId xmlns:a16="http://schemas.microsoft.com/office/drawing/2014/main" id="{13B2F4CF-3940-EAFF-37F3-DD0486ABD794}"/>
              </a:ext>
            </a:extLst>
          </p:cNvPr>
          <p:cNvSpPr>
            <a:spLocks noGrp="1"/>
          </p:cNvSpPr>
          <p:nvPr>
            <p:ph type="title"/>
          </p:nvPr>
        </p:nvSpPr>
        <p:spPr/>
        <p:txBody>
          <a:bodyPr/>
          <a:lstStyle/>
          <a:p>
            <a:r>
              <a:rPr lang="en-US" u="sng" dirty="0"/>
              <a:t>2024</a:t>
            </a:r>
            <a:r>
              <a:rPr lang="en-US" dirty="0"/>
              <a:t> Title IX Regulations </a:t>
            </a:r>
          </a:p>
        </p:txBody>
      </p:sp>
      <p:sp>
        <p:nvSpPr>
          <p:cNvPr id="4" name="Footer Placeholder 3">
            <a:extLst>
              <a:ext uri="{FF2B5EF4-FFF2-40B4-BE49-F238E27FC236}">
                <a16:creationId xmlns:a16="http://schemas.microsoft.com/office/drawing/2014/main" id="{068EF8A0-8231-77E1-C2C0-5C31A156CA57}"/>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FC9D1B65-F2D8-F977-3F37-223277B3091C}"/>
              </a:ext>
            </a:extLst>
          </p:cNvPr>
          <p:cNvSpPr>
            <a:spLocks noGrp="1"/>
          </p:cNvSpPr>
          <p:nvPr>
            <p:ph type="sldNum" sz="quarter" idx="12"/>
          </p:nvPr>
        </p:nvSpPr>
        <p:spPr/>
        <p:txBody>
          <a:bodyPr/>
          <a:lstStyle/>
          <a:p>
            <a:fld id="{0AE8BE58-A6F8-4BE3-ADA1-52AAB047BE77}" type="slidenum">
              <a:rPr lang="en-US" smtClean="0"/>
              <a:t>11</a:t>
            </a:fld>
            <a:endParaRPr lang="en-US" dirty="0"/>
          </a:p>
        </p:txBody>
      </p:sp>
    </p:spTree>
    <p:extLst>
      <p:ext uri="{BB962C8B-B14F-4D97-AF65-F5344CB8AC3E}">
        <p14:creationId xmlns:p14="http://schemas.microsoft.com/office/powerpoint/2010/main" val="6746234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ADE3CB9-51CA-137A-F649-BD18121CAC45}"/>
              </a:ext>
            </a:extLst>
          </p:cNvPr>
          <p:cNvSpPr>
            <a:spLocks noGrp="1"/>
          </p:cNvSpPr>
          <p:nvPr>
            <p:ph sz="quarter" idx="13"/>
          </p:nvPr>
        </p:nvSpPr>
        <p:spPr>
          <a:xfrm>
            <a:off x="993648" y="1825625"/>
            <a:ext cx="10058400" cy="4236847"/>
          </a:xfrm>
        </p:spPr>
        <p:txBody>
          <a:bodyPr>
            <a:normAutofit fontScale="92500" lnSpcReduction="20000"/>
          </a:bodyPr>
          <a:lstStyle/>
          <a:p>
            <a:r>
              <a:rPr lang="en-US" dirty="0"/>
              <a:t>Summary of the changes:</a:t>
            </a:r>
          </a:p>
          <a:p>
            <a:pPr lvl="1"/>
            <a:r>
              <a:rPr lang="en-US" dirty="0"/>
              <a:t>Expanded definition of prohibited sex discrimination and sex-based harassment</a:t>
            </a:r>
          </a:p>
          <a:p>
            <a:pPr lvl="1"/>
            <a:r>
              <a:rPr lang="en-US" dirty="0"/>
              <a:t>Expanded Title IX Coordinator duties</a:t>
            </a:r>
          </a:p>
          <a:p>
            <a:pPr lvl="1"/>
            <a:r>
              <a:rPr lang="en-US" dirty="0"/>
              <a:t>Modified the Title IX response and grievance process </a:t>
            </a:r>
          </a:p>
          <a:p>
            <a:pPr lvl="1"/>
            <a:r>
              <a:rPr lang="en-US" dirty="0"/>
              <a:t>Expanded training requirements for Title IX roles and all employees </a:t>
            </a:r>
          </a:p>
          <a:p>
            <a:pPr lvl="1"/>
            <a:r>
              <a:rPr lang="en-US" dirty="0"/>
              <a:t>Expanded supportive measures requirements, including review</a:t>
            </a:r>
          </a:p>
          <a:p>
            <a:pPr lvl="1"/>
            <a:r>
              <a:rPr lang="en-US" dirty="0"/>
              <a:t>Enhanced protections for pregnancy or related conditions</a:t>
            </a:r>
          </a:p>
          <a:p>
            <a:pPr lvl="1"/>
            <a:r>
              <a:rPr lang="en-US" dirty="0"/>
              <a:t>Consultation required with IEP or Section 504 team</a:t>
            </a:r>
          </a:p>
        </p:txBody>
      </p:sp>
      <p:sp>
        <p:nvSpPr>
          <p:cNvPr id="3" name="Title 2">
            <a:extLst>
              <a:ext uri="{FF2B5EF4-FFF2-40B4-BE49-F238E27FC236}">
                <a16:creationId xmlns:a16="http://schemas.microsoft.com/office/drawing/2014/main" id="{13B2F4CF-3940-EAFF-37F3-DD0486ABD794}"/>
              </a:ext>
            </a:extLst>
          </p:cNvPr>
          <p:cNvSpPr>
            <a:spLocks noGrp="1"/>
          </p:cNvSpPr>
          <p:nvPr>
            <p:ph type="title"/>
          </p:nvPr>
        </p:nvSpPr>
        <p:spPr/>
        <p:txBody>
          <a:bodyPr/>
          <a:lstStyle/>
          <a:p>
            <a:r>
              <a:rPr lang="en-US" u="sng" dirty="0"/>
              <a:t>2024</a:t>
            </a:r>
            <a:r>
              <a:rPr lang="en-US" dirty="0"/>
              <a:t> Title IX Regulations </a:t>
            </a:r>
          </a:p>
        </p:txBody>
      </p:sp>
      <p:sp>
        <p:nvSpPr>
          <p:cNvPr id="4" name="Footer Placeholder 3">
            <a:extLst>
              <a:ext uri="{FF2B5EF4-FFF2-40B4-BE49-F238E27FC236}">
                <a16:creationId xmlns:a16="http://schemas.microsoft.com/office/drawing/2014/main" id="{068EF8A0-8231-77E1-C2C0-5C31A156CA57}"/>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FC9D1B65-F2D8-F977-3F37-223277B3091C}"/>
              </a:ext>
            </a:extLst>
          </p:cNvPr>
          <p:cNvSpPr>
            <a:spLocks noGrp="1"/>
          </p:cNvSpPr>
          <p:nvPr>
            <p:ph type="sldNum" sz="quarter" idx="12"/>
          </p:nvPr>
        </p:nvSpPr>
        <p:spPr/>
        <p:txBody>
          <a:bodyPr/>
          <a:lstStyle/>
          <a:p>
            <a:fld id="{0AE8BE58-A6F8-4BE3-ADA1-52AAB047BE77}" type="slidenum">
              <a:rPr lang="en-US" smtClean="0"/>
              <a:t>12</a:t>
            </a:fld>
            <a:endParaRPr lang="en-US" dirty="0"/>
          </a:p>
        </p:txBody>
      </p:sp>
    </p:spTree>
    <p:extLst>
      <p:ext uri="{BB962C8B-B14F-4D97-AF65-F5344CB8AC3E}">
        <p14:creationId xmlns:p14="http://schemas.microsoft.com/office/powerpoint/2010/main" val="39429807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1" descr="Top view of books formed into a circle"/>
          <p:cNvPicPr preferRelativeResize="0">
            <a:picLocks/>
          </p:cNvPicPr>
          <p:nvPr/>
        </p:nvPicPr>
        <p:blipFill>
          <a:blip r:embed="rId3" cstate="print">
            <a:extLst>
              <a:ext uri="{28A0092B-C50C-407E-A947-70E740481C1C}">
                <a14:useLocalDpi xmlns:a14="http://schemas.microsoft.com/office/drawing/2010/main" val="0"/>
              </a:ext>
            </a:extLst>
          </a:blip>
          <a:srcRect/>
          <a:stretch/>
        </p:blipFill>
        <p:spPr>
          <a:xfrm>
            <a:off x="170688" y="210313"/>
            <a:ext cx="11850624" cy="6473952"/>
          </a:xfrm>
          <a:prstGeom prst="rect">
            <a:avLst/>
          </a:prstGeom>
          <a:ln>
            <a:noFill/>
          </a:ln>
          <a:effectLst>
            <a:outerShdw blurRad="25400" dir="17880000">
              <a:srgbClr val="000000">
                <a:alpha val="46000"/>
              </a:srgbClr>
            </a:outerShdw>
          </a:effectLst>
        </p:spPr>
      </p:pic>
      <p:sp>
        <p:nvSpPr>
          <p:cNvPr id="4" name="Title 3"/>
          <p:cNvSpPr>
            <a:spLocks noGrp="1"/>
          </p:cNvSpPr>
          <p:nvPr>
            <p:ph type="title"/>
          </p:nvPr>
        </p:nvSpPr>
        <p:spPr/>
        <p:txBody>
          <a:bodyPr/>
          <a:lstStyle/>
          <a:p>
            <a:r>
              <a:rPr lang="en-US" dirty="0">
                <a:solidFill>
                  <a:schemeClr val="bg1"/>
                </a:solidFill>
              </a:rPr>
              <a:t>TERMINOLOGY</a:t>
            </a:r>
          </a:p>
        </p:txBody>
      </p:sp>
      <p:grpSp>
        <p:nvGrpSpPr>
          <p:cNvPr id="2" name="Group 1"/>
          <p:cNvGrpSpPr/>
          <p:nvPr/>
        </p:nvGrpSpPr>
        <p:grpSpPr>
          <a:xfrm>
            <a:off x="-12192" y="-9144"/>
            <a:ext cx="12204192" cy="6867144"/>
            <a:chOff x="-12192" y="-9144"/>
            <a:chExt cx="12204192" cy="6867144"/>
          </a:xfrm>
        </p:grpSpPr>
        <p:pic>
          <p:nvPicPr>
            <p:cNvPr id="8" name="Picture 7"/>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554736" y="594362"/>
              <a:ext cx="201168" cy="1005838"/>
            </a:xfrm>
            <a:prstGeom prst="rect">
              <a:avLst/>
            </a:prstGeom>
            <a:effectLst>
              <a:outerShdw blurRad="25400" dist="12700" dir="2700000" algn="tl" rotWithShape="0">
                <a:prstClr val="black">
                  <a:alpha val="40000"/>
                </a:prstClr>
              </a:outerShdw>
            </a:effectLst>
          </p:spPr>
        </p:pic>
        <p:sp>
          <p:nvSpPr>
            <p:cNvPr id="11" name="Rectangle 10"/>
            <p:cNvSpPr/>
            <p:nvPr/>
          </p:nvSpPr>
          <p:spPr>
            <a:xfrm>
              <a:off x="-12192" y="-9144"/>
              <a:ext cx="12204192" cy="6867144"/>
            </a:xfrm>
            <a:prstGeom prst="rect">
              <a:avLst/>
            </a:prstGeom>
            <a:noFill/>
            <a:ln w="381000" cap="sq">
              <a:solidFill>
                <a:srgbClr val="4C4F55"/>
              </a:solidFill>
              <a:miter lim="800000"/>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cxnSp>
        <p:nvCxnSpPr>
          <p:cNvPr id="10" name="Straight Connector 9"/>
          <p:cNvCxnSpPr/>
          <p:nvPr/>
        </p:nvCxnSpPr>
        <p:spPr>
          <a:xfrm>
            <a:off x="1008510" y="5916168"/>
            <a:ext cx="10537314" cy="0"/>
          </a:xfrm>
          <a:prstGeom prst="line">
            <a:avLst/>
          </a:prstGeom>
          <a:ln w="25400" cap="rnd">
            <a:solidFill>
              <a:schemeClr val="bg1"/>
            </a:solidFill>
            <a:prstDash val="sysDot"/>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a:effectLst>
            <a:outerShdw blurRad="25400" dist="12700" dir="2700000" algn="tl" rotWithShape="0">
              <a:prstClr val="black">
                <a:alpha val="40000"/>
              </a:prstClr>
            </a:outerShdw>
          </a:effectLst>
        </p:spPr>
      </p:pic>
    </p:spTree>
    <p:extLst>
      <p:ext uri="{BB962C8B-B14F-4D97-AF65-F5344CB8AC3E}">
        <p14:creationId xmlns:p14="http://schemas.microsoft.com/office/powerpoint/2010/main" val="29718836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38454ACE-50EF-0715-AD00-3055A14B98F0}"/>
              </a:ext>
            </a:extLst>
          </p:cNvPr>
          <p:cNvSpPr>
            <a:spLocks noGrp="1"/>
          </p:cNvSpPr>
          <p:nvPr>
            <p:ph sz="quarter" idx="13"/>
          </p:nvPr>
        </p:nvSpPr>
        <p:spPr/>
        <p:txBody>
          <a:bodyPr>
            <a:normAutofit lnSpcReduction="10000"/>
          </a:bodyPr>
          <a:lstStyle/>
          <a:p>
            <a:r>
              <a:rPr lang="en-US" dirty="0"/>
              <a:t>Sex Discrimination</a:t>
            </a:r>
          </a:p>
          <a:p>
            <a:r>
              <a:rPr lang="en-US" dirty="0"/>
              <a:t>Sex-Based Harassment </a:t>
            </a:r>
          </a:p>
          <a:p>
            <a:r>
              <a:rPr lang="en-US" dirty="0"/>
              <a:t>Education Program or Activity</a:t>
            </a:r>
          </a:p>
          <a:p>
            <a:r>
              <a:rPr lang="en-US" dirty="0"/>
              <a:t>Complainant </a:t>
            </a:r>
          </a:p>
          <a:p>
            <a:r>
              <a:rPr lang="en-US" dirty="0"/>
              <a:t>Respondent</a:t>
            </a:r>
          </a:p>
          <a:p>
            <a:r>
              <a:rPr lang="en-US" dirty="0"/>
              <a:t>Retaliation</a:t>
            </a:r>
          </a:p>
          <a:p>
            <a:pPr marL="0" indent="0">
              <a:buNone/>
            </a:pPr>
            <a:endParaRPr lang="en-US" dirty="0">
              <a:highlight>
                <a:srgbClr val="FFFF00"/>
              </a:highlight>
            </a:endParaRPr>
          </a:p>
          <a:p>
            <a:endParaRPr lang="en-US" dirty="0"/>
          </a:p>
          <a:p>
            <a:endParaRPr lang="en-US" dirty="0"/>
          </a:p>
          <a:p>
            <a:pPr marL="0" indent="0">
              <a:buNone/>
            </a:pPr>
            <a:endParaRPr lang="en-US" dirty="0"/>
          </a:p>
        </p:txBody>
      </p:sp>
      <p:sp>
        <p:nvSpPr>
          <p:cNvPr id="3" name="Title 2">
            <a:extLst>
              <a:ext uri="{FF2B5EF4-FFF2-40B4-BE49-F238E27FC236}">
                <a16:creationId xmlns:a16="http://schemas.microsoft.com/office/drawing/2014/main" id="{243C707D-4762-21B2-FBB1-60164797DAE3}"/>
              </a:ext>
            </a:extLst>
          </p:cNvPr>
          <p:cNvSpPr>
            <a:spLocks noGrp="1"/>
          </p:cNvSpPr>
          <p:nvPr>
            <p:ph type="title"/>
          </p:nvPr>
        </p:nvSpPr>
        <p:spPr/>
        <p:txBody>
          <a:bodyPr/>
          <a:lstStyle/>
          <a:p>
            <a:r>
              <a:rPr lang="en-US" dirty="0"/>
              <a:t>Terminology</a:t>
            </a:r>
          </a:p>
        </p:txBody>
      </p:sp>
    </p:spTree>
    <p:extLst>
      <p:ext uri="{BB962C8B-B14F-4D97-AF65-F5344CB8AC3E}">
        <p14:creationId xmlns:p14="http://schemas.microsoft.com/office/powerpoint/2010/main" val="30414817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60A98188-62DF-4806-6F2A-57EC646BCB18}"/>
              </a:ext>
            </a:extLst>
          </p:cNvPr>
          <p:cNvSpPr>
            <a:spLocks noGrp="1"/>
          </p:cNvSpPr>
          <p:nvPr>
            <p:ph sz="quarter" idx="13"/>
          </p:nvPr>
        </p:nvSpPr>
        <p:spPr/>
        <p:txBody>
          <a:bodyPr>
            <a:normAutofit/>
          </a:bodyPr>
          <a:lstStyle/>
          <a:p>
            <a:r>
              <a:rPr lang="en-US" dirty="0"/>
              <a:t>Discrimination “on the basis of sex” is prohibited under Title IX</a:t>
            </a:r>
          </a:p>
          <a:p>
            <a:r>
              <a:rPr lang="en-US" dirty="0"/>
              <a:t>A District employe, agent, or student violates this prohibition whenever that person engages in conduct on the basis of sex that causes another person to be excluded from participation in, be denied benefits of, or otherwise be subjected to discrimination under any education program or activity operated by the District</a:t>
            </a:r>
          </a:p>
          <a:p>
            <a:r>
              <a:rPr lang="en-US" dirty="0"/>
              <a:t>Includes discrimination on the basis of sex stereotypes, sex characteristics, pregnancy or related conditions, sexual orientation, and gender identity</a:t>
            </a:r>
          </a:p>
        </p:txBody>
      </p:sp>
      <p:sp>
        <p:nvSpPr>
          <p:cNvPr id="7" name="Title 6">
            <a:extLst>
              <a:ext uri="{FF2B5EF4-FFF2-40B4-BE49-F238E27FC236}">
                <a16:creationId xmlns:a16="http://schemas.microsoft.com/office/drawing/2014/main" id="{F3B388EA-5D79-B5D4-CC7D-33EDE0DEA74E}"/>
              </a:ext>
            </a:extLst>
          </p:cNvPr>
          <p:cNvSpPr>
            <a:spLocks noGrp="1"/>
          </p:cNvSpPr>
          <p:nvPr>
            <p:ph type="title"/>
          </p:nvPr>
        </p:nvSpPr>
        <p:spPr/>
        <p:txBody>
          <a:bodyPr/>
          <a:lstStyle/>
          <a:p>
            <a:r>
              <a:rPr lang="en-US" dirty="0"/>
              <a:t>Sex Discrimination</a:t>
            </a:r>
          </a:p>
        </p:txBody>
      </p:sp>
      <p:sp>
        <p:nvSpPr>
          <p:cNvPr id="5" name="Footer Placeholder 4">
            <a:extLst>
              <a:ext uri="{FF2B5EF4-FFF2-40B4-BE49-F238E27FC236}">
                <a16:creationId xmlns:a16="http://schemas.microsoft.com/office/drawing/2014/main" id="{D1C66CE7-BA5B-C1A3-F2A4-35B11C6DF0E4}"/>
              </a:ext>
            </a:extLst>
          </p:cNvPr>
          <p:cNvSpPr>
            <a:spLocks noGrp="1"/>
          </p:cNvSpPr>
          <p:nvPr>
            <p:ph type="ftr" sz="quarter" idx="11"/>
          </p:nvPr>
        </p:nvSpPr>
        <p:spPr/>
        <p:txBody>
          <a:bodyPr/>
          <a:lstStyle/>
          <a:p>
            <a:r>
              <a:rPr lang="en-US" dirty="0"/>
              <a:t>34 C.F.R. 106.10</a:t>
            </a:r>
          </a:p>
        </p:txBody>
      </p:sp>
      <p:sp>
        <p:nvSpPr>
          <p:cNvPr id="6" name="Slide Number Placeholder 5">
            <a:extLst>
              <a:ext uri="{FF2B5EF4-FFF2-40B4-BE49-F238E27FC236}">
                <a16:creationId xmlns:a16="http://schemas.microsoft.com/office/drawing/2014/main" id="{F6208D84-1F19-3695-D7BE-8EE171F32EF2}"/>
              </a:ext>
            </a:extLst>
          </p:cNvPr>
          <p:cNvSpPr>
            <a:spLocks noGrp="1"/>
          </p:cNvSpPr>
          <p:nvPr>
            <p:ph type="sldNum" sz="quarter" idx="12"/>
          </p:nvPr>
        </p:nvSpPr>
        <p:spPr/>
        <p:txBody>
          <a:bodyPr/>
          <a:lstStyle/>
          <a:p>
            <a:fld id="{0AE8BE58-A6F8-4BE3-ADA1-52AAB047BE77}" type="slidenum">
              <a:rPr lang="en-US" smtClean="0"/>
              <a:t>15</a:t>
            </a:fld>
            <a:endParaRPr lang="en-US" dirty="0"/>
          </a:p>
        </p:txBody>
      </p:sp>
    </p:spTree>
    <p:extLst>
      <p:ext uri="{BB962C8B-B14F-4D97-AF65-F5344CB8AC3E}">
        <p14:creationId xmlns:p14="http://schemas.microsoft.com/office/powerpoint/2010/main" val="9121913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4F7D5D6-92D8-447C-0561-2CAD09212BD8}"/>
              </a:ext>
            </a:extLst>
          </p:cNvPr>
          <p:cNvSpPr>
            <a:spLocks noGrp="1"/>
          </p:cNvSpPr>
          <p:nvPr>
            <p:ph sz="quarter" idx="13"/>
          </p:nvPr>
        </p:nvSpPr>
        <p:spPr/>
        <p:txBody>
          <a:bodyPr>
            <a:normAutofit/>
          </a:bodyPr>
          <a:lstStyle/>
          <a:p>
            <a:r>
              <a:rPr lang="en-US" dirty="0"/>
              <a:t>Sexual harassment and other harassment on the basis of sex (including sex stereotypes, sex characteristics, pregnancy or related conditions, sexual orientation, and gender identity) </a:t>
            </a:r>
          </a:p>
          <a:p>
            <a:r>
              <a:rPr lang="en-US" dirty="0"/>
              <a:t>(1) </a:t>
            </a:r>
            <a:r>
              <a:rPr lang="en-US" b="1" u="sng" dirty="0"/>
              <a:t>Quid pro quo harassment:</a:t>
            </a:r>
            <a:r>
              <a:rPr lang="en-US" dirty="0"/>
              <a:t> An employee, agent, or other person authorized by the District to provide an aid, benefit, or service under the District’s education program or activity explicitly or impliedly conditioning the provision of such an aid, benefit, or service on a person’s participation in unwelcome sexual conduct</a:t>
            </a:r>
          </a:p>
        </p:txBody>
      </p:sp>
      <p:sp>
        <p:nvSpPr>
          <p:cNvPr id="3" name="Title 2">
            <a:extLst>
              <a:ext uri="{FF2B5EF4-FFF2-40B4-BE49-F238E27FC236}">
                <a16:creationId xmlns:a16="http://schemas.microsoft.com/office/drawing/2014/main" id="{E7740418-2C9D-C461-1F23-F16E442FEDDD}"/>
              </a:ext>
            </a:extLst>
          </p:cNvPr>
          <p:cNvSpPr>
            <a:spLocks noGrp="1"/>
          </p:cNvSpPr>
          <p:nvPr>
            <p:ph type="title"/>
          </p:nvPr>
        </p:nvSpPr>
        <p:spPr/>
        <p:txBody>
          <a:bodyPr/>
          <a:lstStyle/>
          <a:p>
            <a:r>
              <a:rPr lang="en-US" dirty="0"/>
              <a:t>Sex-Based Harassment</a:t>
            </a:r>
          </a:p>
        </p:txBody>
      </p:sp>
      <p:sp>
        <p:nvSpPr>
          <p:cNvPr id="4" name="Footer Placeholder 3">
            <a:extLst>
              <a:ext uri="{FF2B5EF4-FFF2-40B4-BE49-F238E27FC236}">
                <a16:creationId xmlns:a16="http://schemas.microsoft.com/office/drawing/2014/main" id="{E07D2CDD-314F-F7B5-1B44-729F9C13F606}"/>
              </a:ext>
            </a:extLst>
          </p:cNvPr>
          <p:cNvSpPr>
            <a:spLocks noGrp="1"/>
          </p:cNvSpPr>
          <p:nvPr>
            <p:ph type="ftr" sz="quarter" idx="11"/>
          </p:nvPr>
        </p:nvSpPr>
        <p:spPr/>
        <p:txBody>
          <a:bodyPr/>
          <a:lstStyle/>
          <a:p>
            <a:r>
              <a:rPr lang="en-US" dirty="0"/>
              <a:t>34 C.F.R. 106.2</a:t>
            </a:r>
          </a:p>
        </p:txBody>
      </p:sp>
      <p:sp>
        <p:nvSpPr>
          <p:cNvPr id="5" name="Slide Number Placeholder 4">
            <a:extLst>
              <a:ext uri="{FF2B5EF4-FFF2-40B4-BE49-F238E27FC236}">
                <a16:creationId xmlns:a16="http://schemas.microsoft.com/office/drawing/2014/main" id="{C19AEE8F-BE95-926E-B78F-7B8069720207}"/>
              </a:ext>
            </a:extLst>
          </p:cNvPr>
          <p:cNvSpPr>
            <a:spLocks noGrp="1"/>
          </p:cNvSpPr>
          <p:nvPr>
            <p:ph type="sldNum" sz="quarter" idx="12"/>
          </p:nvPr>
        </p:nvSpPr>
        <p:spPr/>
        <p:txBody>
          <a:bodyPr/>
          <a:lstStyle/>
          <a:p>
            <a:fld id="{0AE8BE58-A6F8-4BE3-ADA1-52AAB047BE77}" type="slidenum">
              <a:rPr lang="en-US" smtClean="0"/>
              <a:t>16</a:t>
            </a:fld>
            <a:endParaRPr lang="en-US" dirty="0"/>
          </a:p>
        </p:txBody>
      </p:sp>
    </p:spTree>
    <p:extLst>
      <p:ext uri="{BB962C8B-B14F-4D97-AF65-F5344CB8AC3E}">
        <p14:creationId xmlns:p14="http://schemas.microsoft.com/office/powerpoint/2010/main" val="18491510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4F7D5D6-92D8-447C-0561-2CAD09212BD8}"/>
              </a:ext>
            </a:extLst>
          </p:cNvPr>
          <p:cNvSpPr>
            <a:spLocks noGrp="1"/>
          </p:cNvSpPr>
          <p:nvPr>
            <p:ph sz="quarter" idx="13"/>
          </p:nvPr>
        </p:nvSpPr>
        <p:spPr>
          <a:xfrm>
            <a:off x="993648" y="1825624"/>
            <a:ext cx="10058400" cy="4572000"/>
          </a:xfrm>
        </p:spPr>
        <p:txBody>
          <a:bodyPr>
            <a:normAutofit fontScale="85000" lnSpcReduction="10000"/>
          </a:bodyPr>
          <a:lstStyle/>
          <a:p>
            <a:r>
              <a:rPr lang="en-US" dirty="0"/>
              <a:t>(2) </a:t>
            </a:r>
            <a:r>
              <a:rPr lang="en-US" b="1" u="sng" dirty="0"/>
              <a:t>Hostile environment harassment:</a:t>
            </a:r>
            <a:r>
              <a:rPr lang="en-US" dirty="0"/>
              <a:t> Unwelcome sex-based conduct that, based on the </a:t>
            </a:r>
            <a:r>
              <a:rPr lang="en-US" b="1" dirty="0"/>
              <a:t>totality of the circumstances</a:t>
            </a:r>
            <a:r>
              <a:rPr lang="en-US" dirty="0"/>
              <a:t>, is </a:t>
            </a:r>
            <a:r>
              <a:rPr lang="en-US" b="1" dirty="0"/>
              <a:t>subjectively and objectively offensive </a:t>
            </a:r>
            <a:r>
              <a:rPr lang="en-US" b="1" u="sng" dirty="0"/>
              <a:t>and</a:t>
            </a:r>
            <a:r>
              <a:rPr lang="en-US" dirty="0"/>
              <a:t> is </a:t>
            </a:r>
            <a:r>
              <a:rPr lang="en-US" b="1" dirty="0"/>
              <a:t>so severe </a:t>
            </a:r>
            <a:r>
              <a:rPr lang="en-US" b="1" u="sng" dirty="0"/>
              <a:t>or</a:t>
            </a:r>
            <a:r>
              <a:rPr lang="en-US" b="1" dirty="0"/>
              <a:t> pervasive</a:t>
            </a:r>
            <a:r>
              <a:rPr lang="en-US" dirty="0"/>
              <a:t> that it limits or denies a person’s ability to participate in or benefit from the District’s education program or activity </a:t>
            </a:r>
          </a:p>
          <a:p>
            <a:r>
              <a:rPr lang="en-US" dirty="0"/>
              <a:t>Fact-specific inquiry that includes consideration of the following:</a:t>
            </a:r>
          </a:p>
          <a:p>
            <a:pPr lvl="1">
              <a:spcAft>
                <a:spcPts val="1200"/>
              </a:spcAft>
            </a:pPr>
            <a:r>
              <a:rPr lang="en-US" dirty="0"/>
              <a:t>(i) The degree to which the conduct affected the complainant’s ability to access the District’s education program or activity;</a:t>
            </a:r>
          </a:p>
          <a:p>
            <a:pPr lvl="1">
              <a:spcAft>
                <a:spcPts val="1200"/>
              </a:spcAft>
            </a:pPr>
            <a:r>
              <a:rPr lang="en-US" dirty="0"/>
              <a:t>(ii) The type, frequency, and duration of the conduct;</a:t>
            </a:r>
          </a:p>
          <a:p>
            <a:pPr lvl="1">
              <a:spcAft>
                <a:spcPts val="1200"/>
              </a:spcAft>
            </a:pPr>
            <a:r>
              <a:rPr lang="en-US" dirty="0"/>
              <a:t>(iii) The parties’ ages, roles within the District’s education program or activity, previous interactions, and other factors about each party that may be relevant to evaluating the effects of the conduct;</a:t>
            </a:r>
          </a:p>
          <a:p>
            <a:pPr lvl="1">
              <a:spcAft>
                <a:spcPts val="1200"/>
              </a:spcAft>
            </a:pPr>
            <a:r>
              <a:rPr lang="en-US" dirty="0"/>
              <a:t>(iv) The location of the conduct and the context in which the conduct occurred; and</a:t>
            </a:r>
          </a:p>
          <a:p>
            <a:pPr lvl="1"/>
            <a:r>
              <a:rPr lang="en-US" dirty="0"/>
              <a:t>(v) Other sex-based harassment in the District’s education program or activity</a:t>
            </a:r>
          </a:p>
        </p:txBody>
      </p:sp>
      <p:sp>
        <p:nvSpPr>
          <p:cNvPr id="3" name="Title 2">
            <a:extLst>
              <a:ext uri="{FF2B5EF4-FFF2-40B4-BE49-F238E27FC236}">
                <a16:creationId xmlns:a16="http://schemas.microsoft.com/office/drawing/2014/main" id="{E7740418-2C9D-C461-1F23-F16E442FEDDD}"/>
              </a:ext>
            </a:extLst>
          </p:cNvPr>
          <p:cNvSpPr>
            <a:spLocks noGrp="1"/>
          </p:cNvSpPr>
          <p:nvPr>
            <p:ph type="title"/>
          </p:nvPr>
        </p:nvSpPr>
        <p:spPr/>
        <p:txBody>
          <a:bodyPr/>
          <a:lstStyle/>
          <a:p>
            <a:r>
              <a:rPr lang="en-US" dirty="0"/>
              <a:t>Sex-Based Harassment</a:t>
            </a:r>
          </a:p>
        </p:txBody>
      </p:sp>
      <p:sp>
        <p:nvSpPr>
          <p:cNvPr id="4" name="Footer Placeholder 3">
            <a:extLst>
              <a:ext uri="{FF2B5EF4-FFF2-40B4-BE49-F238E27FC236}">
                <a16:creationId xmlns:a16="http://schemas.microsoft.com/office/drawing/2014/main" id="{E07D2CDD-314F-F7B5-1B44-729F9C13F606}"/>
              </a:ext>
            </a:extLst>
          </p:cNvPr>
          <p:cNvSpPr>
            <a:spLocks noGrp="1"/>
          </p:cNvSpPr>
          <p:nvPr>
            <p:ph type="ftr" sz="quarter" idx="11"/>
          </p:nvPr>
        </p:nvSpPr>
        <p:spPr/>
        <p:txBody>
          <a:bodyPr/>
          <a:lstStyle/>
          <a:p>
            <a:r>
              <a:rPr lang="en-US" dirty="0"/>
              <a:t>34 C.F.R. 106.2</a:t>
            </a:r>
          </a:p>
        </p:txBody>
      </p:sp>
      <p:sp>
        <p:nvSpPr>
          <p:cNvPr id="5" name="Slide Number Placeholder 4">
            <a:extLst>
              <a:ext uri="{FF2B5EF4-FFF2-40B4-BE49-F238E27FC236}">
                <a16:creationId xmlns:a16="http://schemas.microsoft.com/office/drawing/2014/main" id="{C19AEE8F-BE95-926E-B78F-7B8069720207}"/>
              </a:ext>
            </a:extLst>
          </p:cNvPr>
          <p:cNvSpPr>
            <a:spLocks noGrp="1"/>
          </p:cNvSpPr>
          <p:nvPr>
            <p:ph type="sldNum" sz="quarter" idx="12"/>
          </p:nvPr>
        </p:nvSpPr>
        <p:spPr/>
        <p:txBody>
          <a:bodyPr/>
          <a:lstStyle/>
          <a:p>
            <a:fld id="{0AE8BE58-A6F8-4BE3-ADA1-52AAB047BE77}" type="slidenum">
              <a:rPr lang="en-US" smtClean="0"/>
              <a:t>17</a:t>
            </a:fld>
            <a:endParaRPr lang="en-US" dirty="0"/>
          </a:p>
        </p:txBody>
      </p:sp>
    </p:spTree>
    <p:extLst>
      <p:ext uri="{BB962C8B-B14F-4D97-AF65-F5344CB8AC3E}">
        <p14:creationId xmlns:p14="http://schemas.microsoft.com/office/powerpoint/2010/main" val="24159600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4F7D5D6-92D8-447C-0561-2CAD09212BD8}"/>
              </a:ext>
            </a:extLst>
          </p:cNvPr>
          <p:cNvSpPr>
            <a:spLocks noGrp="1"/>
          </p:cNvSpPr>
          <p:nvPr>
            <p:ph sz="quarter" idx="13"/>
          </p:nvPr>
        </p:nvSpPr>
        <p:spPr/>
        <p:txBody>
          <a:bodyPr>
            <a:normAutofit/>
          </a:bodyPr>
          <a:lstStyle/>
          <a:p>
            <a:r>
              <a:rPr lang="en-US" dirty="0"/>
              <a:t>(3) </a:t>
            </a:r>
            <a:r>
              <a:rPr lang="en-US" b="1" u="sng" dirty="0"/>
              <a:t>Specific Offenses:</a:t>
            </a:r>
            <a:r>
              <a:rPr lang="en-US" dirty="0"/>
              <a:t> sexual assault, dating violence, domestic violence, or stalking as defined at </a:t>
            </a:r>
            <a:r>
              <a:rPr lang="da-DK" dirty="0"/>
              <a:t>34 C.F.R. 106.2</a:t>
            </a:r>
          </a:p>
        </p:txBody>
      </p:sp>
      <p:sp>
        <p:nvSpPr>
          <p:cNvPr id="3" name="Title 2">
            <a:extLst>
              <a:ext uri="{FF2B5EF4-FFF2-40B4-BE49-F238E27FC236}">
                <a16:creationId xmlns:a16="http://schemas.microsoft.com/office/drawing/2014/main" id="{E7740418-2C9D-C461-1F23-F16E442FEDDD}"/>
              </a:ext>
            </a:extLst>
          </p:cNvPr>
          <p:cNvSpPr>
            <a:spLocks noGrp="1"/>
          </p:cNvSpPr>
          <p:nvPr>
            <p:ph type="title"/>
          </p:nvPr>
        </p:nvSpPr>
        <p:spPr/>
        <p:txBody>
          <a:bodyPr/>
          <a:lstStyle/>
          <a:p>
            <a:r>
              <a:rPr lang="en-US" dirty="0"/>
              <a:t>Sex-Based Harassment</a:t>
            </a:r>
          </a:p>
        </p:txBody>
      </p:sp>
      <p:sp>
        <p:nvSpPr>
          <p:cNvPr id="4" name="Footer Placeholder 3">
            <a:extLst>
              <a:ext uri="{FF2B5EF4-FFF2-40B4-BE49-F238E27FC236}">
                <a16:creationId xmlns:a16="http://schemas.microsoft.com/office/drawing/2014/main" id="{E07D2CDD-314F-F7B5-1B44-729F9C13F606}"/>
              </a:ext>
            </a:extLst>
          </p:cNvPr>
          <p:cNvSpPr>
            <a:spLocks noGrp="1"/>
          </p:cNvSpPr>
          <p:nvPr>
            <p:ph type="ftr" sz="quarter" idx="11"/>
          </p:nvPr>
        </p:nvSpPr>
        <p:spPr/>
        <p:txBody>
          <a:bodyPr/>
          <a:lstStyle/>
          <a:p>
            <a:r>
              <a:rPr lang="en-US" dirty="0"/>
              <a:t>34 C.F.R. 106.2</a:t>
            </a:r>
          </a:p>
        </p:txBody>
      </p:sp>
      <p:sp>
        <p:nvSpPr>
          <p:cNvPr id="5" name="Slide Number Placeholder 4">
            <a:extLst>
              <a:ext uri="{FF2B5EF4-FFF2-40B4-BE49-F238E27FC236}">
                <a16:creationId xmlns:a16="http://schemas.microsoft.com/office/drawing/2014/main" id="{C19AEE8F-BE95-926E-B78F-7B8069720207}"/>
              </a:ext>
            </a:extLst>
          </p:cNvPr>
          <p:cNvSpPr>
            <a:spLocks noGrp="1"/>
          </p:cNvSpPr>
          <p:nvPr>
            <p:ph type="sldNum" sz="quarter" idx="12"/>
          </p:nvPr>
        </p:nvSpPr>
        <p:spPr/>
        <p:txBody>
          <a:bodyPr/>
          <a:lstStyle/>
          <a:p>
            <a:fld id="{0AE8BE58-A6F8-4BE3-ADA1-52AAB047BE77}" type="slidenum">
              <a:rPr lang="en-US" smtClean="0"/>
              <a:t>18</a:t>
            </a:fld>
            <a:endParaRPr lang="en-US" dirty="0"/>
          </a:p>
        </p:txBody>
      </p:sp>
    </p:spTree>
    <p:extLst>
      <p:ext uri="{BB962C8B-B14F-4D97-AF65-F5344CB8AC3E}">
        <p14:creationId xmlns:p14="http://schemas.microsoft.com/office/powerpoint/2010/main" val="3224190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A15BD39-D9E1-CAE7-8389-89F52BCE5EA7}"/>
              </a:ext>
            </a:extLst>
          </p:cNvPr>
          <p:cNvSpPr>
            <a:spLocks noGrp="1"/>
          </p:cNvSpPr>
          <p:nvPr>
            <p:ph sz="quarter" idx="13"/>
          </p:nvPr>
        </p:nvSpPr>
        <p:spPr/>
        <p:txBody>
          <a:bodyPr>
            <a:normAutofit lnSpcReduction="10000"/>
          </a:bodyPr>
          <a:lstStyle/>
          <a:p>
            <a:r>
              <a:rPr lang="en-US" dirty="0"/>
              <a:t>All operations of a school district</a:t>
            </a:r>
          </a:p>
          <a:p>
            <a:r>
              <a:rPr lang="en-US" dirty="0"/>
              <a:t>Includes any academic, extracurricular, research, occupational training, or other education program or activity in the United States</a:t>
            </a:r>
          </a:p>
          <a:p>
            <a:r>
              <a:rPr lang="en-US" dirty="0"/>
              <a:t>Also includes but is not limited to “conduct that is subject to the [District’s] disciplinary authority”</a:t>
            </a:r>
          </a:p>
          <a:p>
            <a:r>
              <a:rPr lang="en-US" dirty="0"/>
              <a:t>District also must address a </a:t>
            </a:r>
            <a:r>
              <a:rPr lang="en-US" i="1" u="sng" dirty="0"/>
              <a:t>sex-based hostile environment</a:t>
            </a:r>
            <a:r>
              <a:rPr lang="en-US" i="1" dirty="0"/>
              <a:t> </a:t>
            </a:r>
            <a:r>
              <a:rPr lang="en-US" dirty="0"/>
              <a:t>under its education program or activity, even when </a:t>
            </a:r>
            <a:r>
              <a:rPr lang="en-US" u="sng" dirty="0"/>
              <a:t>some conduct</a:t>
            </a:r>
            <a:r>
              <a:rPr lang="en-US" dirty="0"/>
              <a:t> is alleged to be contributing to the hostile environment </a:t>
            </a:r>
            <a:r>
              <a:rPr lang="en-US" u="sng" dirty="0"/>
              <a:t>occurred outside</a:t>
            </a:r>
            <a:r>
              <a:rPr lang="en-US" dirty="0"/>
              <a:t> the District’s education program or activity, or outside the United States</a:t>
            </a:r>
          </a:p>
        </p:txBody>
      </p:sp>
      <p:sp>
        <p:nvSpPr>
          <p:cNvPr id="3" name="Title 2">
            <a:extLst>
              <a:ext uri="{FF2B5EF4-FFF2-40B4-BE49-F238E27FC236}">
                <a16:creationId xmlns:a16="http://schemas.microsoft.com/office/drawing/2014/main" id="{81D62E3F-3193-439B-6D2F-AA63E0CE8FD1}"/>
              </a:ext>
            </a:extLst>
          </p:cNvPr>
          <p:cNvSpPr>
            <a:spLocks noGrp="1"/>
          </p:cNvSpPr>
          <p:nvPr>
            <p:ph type="title"/>
          </p:nvPr>
        </p:nvSpPr>
        <p:spPr/>
        <p:txBody>
          <a:bodyPr/>
          <a:lstStyle/>
          <a:p>
            <a:r>
              <a:rPr lang="en-US" dirty="0"/>
              <a:t>Education Program or Activity</a:t>
            </a:r>
          </a:p>
        </p:txBody>
      </p:sp>
      <p:sp>
        <p:nvSpPr>
          <p:cNvPr id="4" name="Footer Placeholder 3">
            <a:extLst>
              <a:ext uri="{FF2B5EF4-FFF2-40B4-BE49-F238E27FC236}">
                <a16:creationId xmlns:a16="http://schemas.microsoft.com/office/drawing/2014/main" id="{AF670045-636D-4678-77D2-713EF5167944}"/>
              </a:ext>
            </a:extLst>
          </p:cNvPr>
          <p:cNvSpPr>
            <a:spLocks noGrp="1"/>
          </p:cNvSpPr>
          <p:nvPr>
            <p:ph type="ftr" sz="quarter" idx="11"/>
          </p:nvPr>
        </p:nvSpPr>
        <p:spPr/>
        <p:txBody>
          <a:bodyPr/>
          <a:lstStyle/>
          <a:p>
            <a:r>
              <a:rPr lang="en-US" dirty="0"/>
              <a:t>34 C.F.R. 106.2; 34 C.F.R. 106.11; 34 C.F.R. 106.31</a:t>
            </a:r>
          </a:p>
        </p:txBody>
      </p:sp>
      <p:sp>
        <p:nvSpPr>
          <p:cNvPr id="5" name="Slide Number Placeholder 4">
            <a:extLst>
              <a:ext uri="{FF2B5EF4-FFF2-40B4-BE49-F238E27FC236}">
                <a16:creationId xmlns:a16="http://schemas.microsoft.com/office/drawing/2014/main" id="{09ACCA0E-FD6D-5A92-9E63-A1475A2F9627}"/>
              </a:ext>
            </a:extLst>
          </p:cNvPr>
          <p:cNvSpPr>
            <a:spLocks noGrp="1"/>
          </p:cNvSpPr>
          <p:nvPr>
            <p:ph type="sldNum" sz="quarter" idx="12"/>
          </p:nvPr>
        </p:nvSpPr>
        <p:spPr/>
        <p:txBody>
          <a:bodyPr/>
          <a:lstStyle/>
          <a:p>
            <a:fld id="{0AE8BE58-A6F8-4BE3-ADA1-52AAB047BE77}" type="slidenum">
              <a:rPr lang="en-US" smtClean="0"/>
              <a:t>19</a:t>
            </a:fld>
            <a:endParaRPr lang="en-US" dirty="0"/>
          </a:p>
        </p:txBody>
      </p:sp>
    </p:spTree>
    <p:extLst>
      <p:ext uri="{BB962C8B-B14F-4D97-AF65-F5344CB8AC3E}">
        <p14:creationId xmlns:p14="http://schemas.microsoft.com/office/powerpoint/2010/main" val="39929625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A15BD39-D9E1-CAE7-8389-89F52BCE5EA7}"/>
              </a:ext>
            </a:extLst>
          </p:cNvPr>
          <p:cNvSpPr>
            <a:spLocks noGrp="1"/>
          </p:cNvSpPr>
          <p:nvPr>
            <p:ph sz="quarter" idx="13"/>
          </p:nvPr>
        </p:nvSpPr>
        <p:spPr>
          <a:xfrm>
            <a:off x="993648" y="1825624"/>
            <a:ext cx="10287000" cy="4087368"/>
          </a:xfrm>
        </p:spPr>
        <p:txBody>
          <a:bodyPr>
            <a:normAutofit/>
          </a:bodyPr>
          <a:lstStyle/>
          <a:p>
            <a:r>
              <a:rPr lang="en-US" i="1" dirty="0"/>
              <a:t>De Minimis Harm</a:t>
            </a:r>
          </a:p>
          <a:p>
            <a:pPr lvl="1"/>
            <a:r>
              <a:rPr lang="en-US" dirty="0"/>
              <a:t>In the limited circumstances when Title IX permits different treatment or separation on the basis of sex, the District must not carry out such different treatment or separation in a manner that discriminates on the basis of sex by subjecting a person to </a:t>
            </a:r>
            <a:r>
              <a:rPr lang="en-US" u="sng" dirty="0"/>
              <a:t>more than </a:t>
            </a:r>
            <a:r>
              <a:rPr lang="en-US" i="1" u="sng" dirty="0"/>
              <a:t>de minimis harm</a:t>
            </a:r>
          </a:p>
          <a:p>
            <a:pPr lvl="1"/>
            <a:r>
              <a:rPr lang="en-US" dirty="0"/>
              <a:t>Adopting a policy or engaging in a practice that prevents a person from participating in an education program or activity consistent with the person’s gender identity subjects a person to more than </a:t>
            </a:r>
            <a:r>
              <a:rPr lang="en-US" i="1" dirty="0"/>
              <a:t>de minimis harm</a:t>
            </a:r>
            <a:r>
              <a:rPr lang="en-US" dirty="0"/>
              <a:t> on the basis of sex</a:t>
            </a:r>
          </a:p>
        </p:txBody>
      </p:sp>
      <p:sp>
        <p:nvSpPr>
          <p:cNvPr id="3" name="Title 2">
            <a:extLst>
              <a:ext uri="{FF2B5EF4-FFF2-40B4-BE49-F238E27FC236}">
                <a16:creationId xmlns:a16="http://schemas.microsoft.com/office/drawing/2014/main" id="{81D62E3F-3193-439B-6D2F-AA63E0CE8FD1}"/>
              </a:ext>
            </a:extLst>
          </p:cNvPr>
          <p:cNvSpPr>
            <a:spLocks noGrp="1"/>
          </p:cNvSpPr>
          <p:nvPr>
            <p:ph type="title"/>
          </p:nvPr>
        </p:nvSpPr>
        <p:spPr/>
        <p:txBody>
          <a:bodyPr/>
          <a:lstStyle/>
          <a:p>
            <a:r>
              <a:rPr lang="en-US" dirty="0"/>
              <a:t>Education Program or Activity</a:t>
            </a:r>
          </a:p>
        </p:txBody>
      </p:sp>
      <p:sp>
        <p:nvSpPr>
          <p:cNvPr id="4" name="Footer Placeholder 3">
            <a:extLst>
              <a:ext uri="{FF2B5EF4-FFF2-40B4-BE49-F238E27FC236}">
                <a16:creationId xmlns:a16="http://schemas.microsoft.com/office/drawing/2014/main" id="{AF670045-636D-4678-77D2-713EF5167944}"/>
              </a:ext>
            </a:extLst>
          </p:cNvPr>
          <p:cNvSpPr>
            <a:spLocks noGrp="1"/>
          </p:cNvSpPr>
          <p:nvPr>
            <p:ph type="ftr" sz="quarter" idx="11"/>
          </p:nvPr>
        </p:nvSpPr>
        <p:spPr/>
        <p:txBody>
          <a:bodyPr/>
          <a:lstStyle/>
          <a:p>
            <a:r>
              <a:rPr lang="en-US" dirty="0"/>
              <a:t>34 C.F.R. 106.2; 34 C.F.R. 106.11; 34 C.F.R. 106.31</a:t>
            </a:r>
          </a:p>
        </p:txBody>
      </p:sp>
      <p:sp>
        <p:nvSpPr>
          <p:cNvPr id="5" name="Slide Number Placeholder 4">
            <a:extLst>
              <a:ext uri="{FF2B5EF4-FFF2-40B4-BE49-F238E27FC236}">
                <a16:creationId xmlns:a16="http://schemas.microsoft.com/office/drawing/2014/main" id="{09ACCA0E-FD6D-5A92-9E63-A1475A2F9627}"/>
              </a:ext>
            </a:extLst>
          </p:cNvPr>
          <p:cNvSpPr>
            <a:spLocks noGrp="1"/>
          </p:cNvSpPr>
          <p:nvPr>
            <p:ph type="sldNum" sz="quarter" idx="12"/>
          </p:nvPr>
        </p:nvSpPr>
        <p:spPr/>
        <p:txBody>
          <a:bodyPr/>
          <a:lstStyle/>
          <a:p>
            <a:fld id="{0AE8BE58-A6F8-4BE3-ADA1-52AAB047BE77}" type="slidenum">
              <a:rPr lang="en-US" smtClean="0"/>
              <a:t>20</a:t>
            </a:fld>
            <a:endParaRPr lang="en-US" dirty="0"/>
          </a:p>
        </p:txBody>
      </p:sp>
    </p:spTree>
    <p:extLst>
      <p:ext uri="{BB962C8B-B14F-4D97-AF65-F5344CB8AC3E}">
        <p14:creationId xmlns:p14="http://schemas.microsoft.com/office/powerpoint/2010/main" val="27325241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60A98188-62DF-4806-6F2A-57EC646BCB18}"/>
              </a:ext>
            </a:extLst>
          </p:cNvPr>
          <p:cNvSpPr>
            <a:spLocks noGrp="1"/>
          </p:cNvSpPr>
          <p:nvPr>
            <p:ph sz="quarter" idx="13"/>
          </p:nvPr>
        </p:nvSpPr>
        <p:spPr/>
        <p:txBody>
          <a:bodyPr>
            <a:normAutofit/>
          </a:bodyPr>
          <a:lstStyle/>
          <a:p>
            <a:r>
              <a:rPr lang="en-US" dirty="0"/>
              <a:t>A student or employee who is alleged to have been subjected to conduct that could constitute Title IX sex discrimination; or</a:t>
            </a:r>
          </a:p>
          <a:p>
            <a:r>
              <a:rPr lang="en-US" dirty="0"/>
              <a:t>A person other than a student or employee who is alleged to have been subjected to conduct that could constitute Title IX sex discrimination and who was participating or attempting to participate in the District’s education program or activity </a:t>
            </a:r>
            <a:r>
              <a:rPr lang="en-US" i="1" dirty="0"/>
              <a:t>at the time of the alleged sex discrimination</a:t>
            </a:r>
          </a:p>
        </p:txBody>
      </p:sp>
      <p:sp>
        <p:nvSpPr>
          <p:cNvPr id="7" name="Title 6">
            <a:extLst>
              <a:ext uri="{FF2B5EF4-FFF2-40B4-BE49-F238E27FC236}">
                <a16:creationId xmlns:a16="http://schemas.microsoft.com/office/drawing/2014/main" id="{F3B388EA-5D79-B5D4-CC7D-33EDE0DEA74E}"/>
              </a:ext>
            </a:extLst>
          </p:cNvPr>
          <p:cNvSpPr>
            <a:spLocks noGrp="1"/>
          </p:cNvSpPr>
          <p:nvPr>
            <p:ph type="title"/>
          </p:nvPr>
        </p:nvSpPr>
        <p:spPr/>
        <p:txBody>
          <a:bodyPr/>
          <a:lstStyle/>
          <a:p>
            <a:r>
              <a:rPr lang="en-US" dirty="0"/>
              <a:t>Complainant</a:t>
            </a:r>
          </a:p>
        </p:txBody>
      </p:sp>
      <p:sp>
        <p:nvSpPr>
          <p:cNvPr id="5" name="Footer Placeholder 4">
            <a:extLst>
              <a:ext uri="{FF2B5EF4-FFF2-40B4-BE49-F238E27FC236}">
                <a16:creationId xmlns:a16="http://schemas.microsoft.com/office/drawing/2014/main" id="{D1C66CE7-BA5B-C1A3-F2A4-35B11C6DF0E4}"/>
              </a:ext>
            </a:extLst>
          </p:cNvPr>
          <p:cNvSpPr>
            <a:spLocks noGrp="1"/>
          </p:cNvSpPr>
          <p:nvPr>
            <p:ph type="ftr" sz="quarter" idx="11"/>
          </p:nvPr>
        </p:nvSpPr>
        <p:spPr/>
        <p:txBody>
          <a:bodyPr/>
          <a:lstStyle/>
          <a:p>
            <a:r>
              <a:rPr lang="da-DK" dirty="0"/>
              <a:t>34 C.F.R. 106.2</a:t>
            </a:r>
            <a:endParaRPr lang="en-US" dirty="0"/>
          </a:p>
        </p:txBody>
      </p:sp>
      <p:sp>
        <p:nvSpPr>
          <p:cNvPr id="6" name="Slide Number Placeholder 5">
            <a:extLst>
              <a:ext uri="{FF2B5EF4-FFF2-40B4-BE49-F238E27FC236}">
                <a16:creationId xmlns:a16="http://schemas.microsoft.com/office/drawing/2014/main" id="{F6208D84-1F19-3695-D7BE-8EE171F32EF2}"/>
              </a:ext>
            </a:extLst>
          </p:cNvPr>
          <p:cNvSpPr>
            <a:spLocks noGrp="1"/>
          </p:cNvSpPr>
          <p:nvPr>
            <p:ph type="sldNum" sz="quarter" idx="12"/>
          </p:nvPr>
        </p:nvSpPr>
        <p:spPr/>
        <p:txBody>
          <a:bodyPr/>
          <a:lstStyle/>
          <a:p>
            <a:fld id="{0AE8BE58-A6F8-4BE3-ADA1-52AAB047BE77}" type="slidenum">
              <a:rPr lang="en-US" smtClean="0"/>
              <a:t>21</a:t>
            </a:fld>
            <a:endParaRPr lang="en-US" dirty="0"/>
          </a:p>
        </p:txBody>
      </p:sp>
    </p:spTree>
    <p:extLst>
      <p:ext uri="{BB962C8B-B14F-4D97-AF65-F5344CB8AC3E}">
        <p14:creationId xmlns:p14="http://schemas.microsoft.com/office/powerpoint/2010/main" val="39789942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4F7D5D6-92D8-447C-0561-2CAD09212BD8}"/>
              </a:ext>
            </a:extLst>
          </p:cNvPr>
          <p:cNvSpPr>
            <a:spLocks noGrp="1"/>
          </p:cNvSpPr>
          <p:nvPr>
            <p:ph sz="quarter" idx="13"/>
          </p:nvPr>
        </p:nvSpPr>
        <p:spPr/>
        <p:txBody>
          <a:bodyPr/>
          <a:lstStyle/>
          <a:p>
            <a:r>
              <a:rPr lang="en-US" dirty="0"/>
              <a:t>A person who is alleged to have violated the District’s prohibition on Title IX sex discrimination</a:t>
            </a:r>
          </a:p>
        </p:txBody>
      </p:sp>
      <p:sp>
        <p:nvSpPr>
          <p:cNvPr id="3" name="Title 2">
            <a:extLst>
              <a:ext uri="{FF2B5EF4-FFF2-40B4-BE49-F238E27FC236}">
                <a16:creationId xmlns:a16="http://schemas.microsoft.com/office/drawing/2014/main" id="{E7740418-2C9D-C461-1F23-F16E442FEDDD}"/>
              </a:ext>
            </a:extLst>
          </p:cNvPr>
          <p:cNvSpPr>
            <a:spLocks noGrp="1"/>
          </p:cNvSpPr>
          <p:nvPr>
            <p:ph type="title"/>
          </p:nvPr>
        </p:nvSpPr>
        <p:spPr/>
        <p:txBody>
          <a:bodyPr/>
          <a:lstStyle/>
          <a:p>
            <a:r>
              <a:rPr lang="en-US" dirty="0"/>
              <a:t>Respondent</a:t>
            </a:r>
          </a:p>
        </p:txBody>
      </p:sp>
      <p:sp>
        <p:nvSpPr>
          <p:cNvPr id="4" name="Footer Placeholder 3">
            <a:extLst>
              <a:ext uri="{FF2B5EF4-FFF2-40B4-BE49-F238E27FC236}">
                <a16:creationId xmlns:a16="http://schemas.microsoft.com/office/drawing/2014/main" id="{E07D2CDD-314F-F7B5-1B44-729F9C13F606}"/>
              </a:ext>
            </a:extLst>
          </p:cNvPr>
          <p:cNvSpPr>
            <a:spLocks noGrp="1"/>
          </p:cNvSpPr>
          <p:nvPr>
            <p:ph type="ftr" sz="quarter" idx="11"/>
          </p:nvPr>
        </p:nvSpPr>
        <p:spPr/>
        <p:txBody>
          <a:bodyPr/>
          <a:lstStyle/>
          <a:p>
            <a:r>
              <a:rPr lang="da-DK" dirty="0"/>
              <a:t>34 C.F.R. 106.2</a:t>
            </a:r>
            <a:endParaRPr lang="en-US" dirty="0"/>
          </a:p>
        </p:txBody>
      </p:sp>
      <p:sp>
        <p:nvSpPr>
          <p:cNvPr id="5" name="Slide Number Placeholder 4">
            <a:extLst>
              <a:ext uri="{FF2B5EF4-FFF2-40B4-BE49-F238E27FC236}">
                <a16:creationId xmlns:a16="http://schemas.microsoft.com/office/drawing/2014/main" id="{C19AEE8F-BE95-926E-B78F-7B8069720207}"/>
              </a:ext>
            </a:extLst>
          </p:cNvPr>
          <p:cNvSpPr>
            <a:spLocks noGrp="1"/>
          </p:cNvSpPr>
          <p:nvPr>
            <p:ph type="sldNum" sz="quarter" idx="12"/>
          </p:nvPr>
        </p:nvSpPr>
        <p:spPr/>
        <p:txBody>
          <a:bodyPr/>
          <a:lstStyle/>
          <a:p>
            <a:fld id="{0AE8BE58-A6F8-4BE3-ADA1-52AAB047BE77}" type="slidenum">
              <a:rPr lang="en-US" smtClean="0"/>
              <a:t>22</a:t>
            </a:fld>
            <a:endParaRPr lang="en-US" dirty="0"/>
          </a:p>
        </p:txBody>
      </p:sp>
    </p:spTree>
    <p:extLst>
      <p:ext uri="{BB962C8B-B14F-4D97-AF65-F5344CB8AC3E}">
        <p14:creationId xmlns:p14="http://schemas.microsoft.com/office/powerpoint/2010/main" val="27526408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5E2C891-09B7-F2F7-81F2-EB74C774A5C8}"/>
              </a:ext>
            </a:extLst>
          </p:cNvPr>
          <p:cNvSpPr>
            <a:spLocks noGrp="1"/>
          </p:cNvSpPr>
          <p:nvPr>
            <p:ph sz="quarter" idx="13"/>
          </p:nvPr>
        </p:nvSpPr>
        <p:spPr/>
        <p:txBody>
          <a:bodyPr>
            <a:normAutofit lnSpcReduction="10000"/>
          </a:bodyPr>
          <a:lstStyle/>
          <a:p>
            <a:r>
              <a:rPr lang="en-US" dirty="0"/>
              <a:t>Retaliation prohibited, including peer retaliation </a:t>
            </a:r>
          </a:p>
          <a:p>
            <a:pPr lvl="1"/>
            <a:r>
              <a:rPr lang="en-US" dirty="0"/>
              <a:t>Intimidation, threats, coercion, or discrimination against any person </a:t>
            </a:r>
            <a:r>
              <a:rPr lang="en-US" u="sng" dirty="0"/>
              <a:t>by the District, a student, or an employee or other person authorized by the District</a:t>
            </a:r>
            <a:r>
              <a:rPr lang="en-US" dirty="0"/>
              <a:t> to provide aid, benefit, or service under the District’s education program or activity, for the purpose of interfering with any right or privilege secured by Title IX, or because the person reported information, made a complaint, testified, assisted, or participated or refused to participate in any manner under Title IX</a:t>
            </a:r>
          </a:p>
          <a:p>
            <a:r>
              <a:rPr lang="en-US" dirty="0"/>
              <a:t>District must respond when it has information about conduct that reasonably may constitute retaliation under Title IX </a:t>
            </a:r>
          </a:p>
          <a:p>
            <a:r>
              <a:rPr lang="en-US" dirty="0"/>
              <a:t>Complaints of retaliation addressed under Title IX Grievance Process</a:t>
            </a:r>
          </a:p>
        </p:txBody>
      </p:sp>
      <p:sp>
        <p:nvSpPr>
          <p:cNvPr id="3" name="Title 2">
            <a:extLst>
              <a:ext uri="{FF2B5EF4-FFF2-40B4-BE49-F238E27FC236}">
                <a16:creationId xmlns:a16="http://schemas.microsoft.com/office/drawing/2014/main" id="{DC811740-C666-C4EF-6A0C-67CBE2DE77B7}"/>
              </a:ext>
            </a:extLst>
          </p:cNvPr>
          <p:cNvSpPr>
            <a:spLocks noGrp="1"/>
          </p:cNvSpPr>
          <p:nvPr>
            <p:ph type="title"/>
          </p:nvPr>
        </p:nvSpPr>
        <p:spPr/>
        <p:txBody>
          <a:bodyPr/>
          <a:lstStyle/>
          <a:p>
            <a:r>
              <a:rPr lang="en-US" dirty="0"/>
              <a:t>Retaliation</a:t>
            </a:r>
          </a:p>
        </p:txBody>
      </p:sp>
      <p:sp>
        <p:nvSpPr>
          <p:cNvPr id="4" name="Footer Placeholder 3">
            <a:extLst>
              <a:ext uri="{FF2B5EF4-FFF2-40B4-BE49-F238E27FC236}">
                <a16:creationId xmlns:a16="http://schemas.microsoft.com/office/drawing/2014/main" id="{D0E802DD-C977-2340-D033-8E8E6EB07203}"/>
              </a:ext>
            </a:extLst>
          </p:cNvPr>
          <p:cNvSpPr>
            <a:spLocks noGrp="1"/>
          </p:cNvSpPr>
          <p:nvPr>
            <p:ph type="ftr" sz="quarter" idx="11"/>
          </p:nvPr>
        </p:nvSpPr>
        <p:spPr/>
        <p:txBody>
          <a:bodyPr/>
          <a:lstStyle/>
          <a:p>
            <a:r>
              <a:rPr lang="da-DK" dirty="0"/>
              <a:t>34 C.F.R. 106.2; 34 C.F.R. 106.71</a:t>
            </a:r>
            <a:endParaRPr lang="en-US" dirty="0"/>
          </a:p>
        </p:txBody>
      </p:sp>
      <p:sp>
        <p:nvSpPr>
          <p:cNvPr id="5" name="Slide Number Placeholder 4">
            <a:extLst>
              <a:ext uri="{FF2B5EF4-FFF2-40B4-BE49-F238E27FC236}">
                <a16:creationId xmlns:a16="http://schemas.microsoft.com/office/drawing/2014/main" id="{612FA4C3-6C37-49E8-6DE0-0887B3A62DB5}"/>
              </a:ext>
            </a:extLst>
          </p:cNvPr>
          <p:cNvSpPr>
            <a:spLocks noGrp="1"/>
          </p:cNvSpPr>
          <p:nvPr>
            <p:ph type="sldNum" sz="quarter" idx="12"/>
          </p:nvPr>
        </p:nvSpPr>
        <p:spPr/>
        <p:txBody>
          <a:bodyPr/>
          <a:lstStyle/>
          <a:p>
            <a:fld id="{0AE8BE58-A6F8-4BE3-ADA1-52AAB047BE77}" type="slidenum">
              <a:rPr lang="en-US" smtClean="0"/>
              <a:t>23</a:t>
            </a:fld>
            <a:endParaRPr lang="en-US" dirty="0"/>
          </a:p>
        </p:txBody>
      </p:sp>
    </p:spTree>
    <p:extLst>
      <p:ext uri="{BB962C8B-B14F-4D97-AF65-F5344CB8AC3E}">
        <p14:creationId xmlns:p14="http://schemas.microsoft.com/office/powerpoint/2010/main" val="6011308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1" descr="Light bulb over people discussing"/>
          <p:cNvPicPr preferRelativeResize="0">
            <a:picLocks/>
          </p:cNvPicPr>
          <p:nvPr/>
        </p:nvPicPr>
        <p:blipFill>
          <a:blip r:embed="rId3" cstate="print">
            <a:extLst>
              <a:ext uri="{28A0092B-C50C-407E-A947-70E740481C1C}">
                <a14:useLocalDpi xmlns:a14="http://schemas.microsoft.com/office/drawing/2010/main" val="0"/>
              </a:ext>
            </a:extLst>
          </a:blip>
          <a:srcRect/>
          <a:stretch/>
        </p:blipFill>
        <p:spPr>
          <a:xfrm>
            <a:off x="170688" y="173750"/>
            <a:ext cx="11850623" cy="6547090"/>
          </a:xfrm>
          <a:prstGeom prst="rect">
            <a:avLst/>
          </a:prstGeom>
          <a:ln>
            <a:noFill/>
          </a:ln>
          <a:effectLst>
            <a:outerShdw blurRad="25400" dir="17880000">
              <a:srgbClr val="000000">
                <a:alpha val="46000"/>
              </a:srgbClr>
            </a:outerShdw>
          </a:effectLst>
        </p:spPr>
      </p:pic>
      <p:sp>
        <p:nvSpPr>
          <p:cNvPr id="4" name="Title 3"/>
          <p:cNvSpPr>
            <a:spLocks noGrp="1"/>
          </p:cNvSpPr>
          <p:nvPr>
            <p:ph type="title"/>
          </p:nvPr>
        </p:nvSpPr>
        <p:spPr/>
        <p:txBody>
          <a:bodyPr/>
          <a:lstStyle/>
          <a:p>
            <a:r>
              <a:rPr lang="en-US" dirty="0">
                <a:solidFill>
                  <a:schemeClr val="bg1"/>
                </a:solidFill>
              </a:rPr>
              <a:t>TITLE IX ROLES</a:t>
            </a:r>
          </a:p>
        </p:txBody>
      </p:sp>
      <p:grpSp>
        <p:nvGrpSpPr>
          <p:cNvPr id="2" name="Group 1"/>
          <p:cNvGrpSpPr/>
          <p:nvPr/>
        </p:nvGrpSpPr>
        <p:grpSpPr>
          <a:xfrm>
            <a:off x="-12192" y="-9144"/>
            <a:ext cx="12204192" cy="6867144"/>
            <a:chOff x="-12192" y="-9144"/>
            <a:chExt cx="12204192" cy="6867144"/>
          </a:xfrm>
        </p:grpSpPr>
        <p:pic>
          <p:nvPicPr>
            <p:cNvPr id="8" name="Picture 7"/>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554736" y="594362"/>
              <a:ext cx="201168" cy="1005838"/>
            </a:xfrm>
            <a:prstGeom prst="rect">
              <a:avLst/>
            </a:prstGeom>
            <a:effectLst>
              <a:outerShdw blurRad="25400" dist="12700" dir="2700000" algn="tl" rotWithShape="0">
                <a:prstClr val="black">
                  <a:alpha val="40000"/>
                </a:prstClr>
              </a:outerShdw>
            </a:effectLst>
          </p:spPr>
        </p:pic>
        <p:sp>
          <p:nvSpPr>
            <p:cNvPr id="11" name="Rectangle 10"/>
            <p:cNvSpPr/>
            <p:nvPr/>
          </p:nvSpPr>
          <p:spPr>
            <a:xfrm>
              <a:off x="-12192" y="-9144"/>
              <a:ext cx="12204192" cy="6867144"/>
            </a:xfrm>
            <a:prstGeom prst="rect">
              <a:avLst/>
            </a:prstGeom>
            <a:noFill/>
            <a:ln w="381000" cap="sq">
              <a:solidFill>
                <a:srgbClr val="4C4F55"/>
              </a:solidFill>
              <a:miter lim="800000"/>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cxnSp>
        <p:nvCxnSpPr>
          <p:cNvPr id="10" name="Straight Connector 9"/>
          <p:cNvCxnSpPr/>
          <p:nvPr/>
        </p:nvCxnSpPr>
        <p:spPr>
          <a:xfrm>
            <a:off x="1008510" y="5916168"/>
            <a:ext cx="10537314" cy="0"/>
          </a:xfrm>
          <a:prstGeom prst="line">
            <a:avLst/>
          </a:prstGeom>
          <a:ln w="25400" cap="rnd">
            <a:solidFill>
              <a:schemeClr val="bg1"/>
            </a:solidFill>
            <a:prstDash val="sysDot"/>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a:effectLst>
            <a:outerShdw blurRad="25400" dist="12700" dir="2700000" algn="tl" rotWithShape="0">
              <a:prstClr val="black">
                <a:alpha val="40000"/>
              </a:prstClr>
            </a:outerShdw>
          </a:effectLst>
        </p:spPr>
      </p:pic>
    </p:spTree>
    <p:extLst>
      <p:ext uri="{BB962C8B-B14F-4D97-AF65-F5344CB8AC3E}">
        <p14:creationId xmlns:p14="http://schemas.microsoft.com/office/powerpoint/2010/main" val="32742131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C9A00EEA-8B42-812A-62DB-38C6BAD9D859}"/>
              </a:ext>
            </a:extLst>
          </p:cNvPr>
          <p:cNvSpPr>
            <a:spLocks noGrp="1"/>
          </p:cNvSpPr>
          <p:nvPr>
            <p:ph sz="quarter" idx="13"/>
          </p:nvPr>
        </p:nvSpPr>
        <p:spPr/>
        <p:txBody>
          <a:bodyPr>
            <a:normAutofit fontScale="92500" lnSpcReduction="10000"/>
          </a:bodyPr>
          <a:lstStyle/>
          <a:p>
            <a:r>
              <a:rPr lang="en-US" dirty="0"/>
              <a:t>Title IX Coordinator</a:t>
            </a:r>
          </a:p>
          <a:p>
            <a:r>
              <a:rPr lang="en-US" dirty="0"/>
              <a:t>Investigator</a:t>
            </a:r>
          </a:p>
          <a:p>
            <a:r>
              <a:rPr lang="en-US" dirty="0"/>
              <a:t>Decisionmaker</a:t>
            </a:r>
          </a:p>
          <a:p>
            <a:r>
              <a:rPr lang="en-US" dirty="0"/>
              <a:t>Appeal Decisionmaker</a:t>
            </a:r>
          </a:p>
          <a:p>
            <a:r>
              <a:rPr lang="en-US" dirty="0"/>
              <a:t>Informal Resolution Facilitator </a:t>
            </a:r>
          </a:p>
          <a:p>
            <a:r>
              <a:rPr lang="en-US" dirty="0"/>
              <a:t>Supportive Measures Impartial Employee</a:t>
            </a:r>
          </a:p>
          <a:p>
            <a:r>
              <a:rPr lang="en-US" dirty="0"/>
              <a:t>Confidential Employee</a:t>
            </a:r>
          </a:p>
        </p:txBody>
      </p:sp>
      <p:sp>
        <p:nvSpPr>
          <p:cNvPr id="7" name="Title 6">
            <a:extLst>
              <a:ext uri="{FF2B5EF4-FFF2-40B4-BE49-F238E27FC236}">
                <a16:creationId xmlns:a16="http://schemas.microsoft.com/office/drawing/2014/main" id="{DBF57A63-F2AB-13FC-93F3-138465745AA1}"/>
              </a:ext>
            </a:extLst>
          </p:cNvPr>
          <p:cNvSpPr>
            <a:spLocks noGrp="1"/>
          </p:cNvSpPr>
          <p:nvPr>
            <p:ph type="title"/>
          </p:nvPr>
        </p:nvSpPr>
        <p:spPr/>
        <p:txBody>
          <a:bodyPr/>
          <a:lstStyle/>
          <a:p>
            <a:r>
              <a:rPr lang="en-US" dirty="0"/>
              <a:t>Title IX Roles</a:t>
            </a:r>
          </a:p>
        </p:txBody>
      </p:sp>
      <p:sp>
        <p:nvSpPr>
          <p:cNvPr id="5" name="Footer Placeholder 4">
            <a:extLst>
              <a:ext uri="{FF2B5EF4-FFF2-40B4-BE49-F238E27FC236}">
                <a16:creationId xmlns:a16="http://schemas.microsoft.com/office/drawing/2014/main" id="{A8A5E091-09C3-8A1B-2B91-4196D93188A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EA087A9-384E-49E6-C55D-BC7B8234CFB8}"/>
              </a:ext>
            </a:extLst>
          </p:cNvPr>
          <p:cNvSpPr>
            <a:spLocks noGrp="1"/>
          </p:cNvSpPr>
          <p:nvPr>
            <p:ph type="sldNum" sz="quarter" idx="12"/>
          </p:nvPr>
        </p:nvSpPr>
        <p:spPr/>
        <p:txBody>
          <a:bodyPr/>
          <a:lstStyle/>
          <a:p>
            <a:fld id="{0AE8BE58-A6F8-4BE3-ADA1-52AAB047BE77}" type="slidenum">
              <a:rPr lang="en-US" smtClean="0"/>
              <a:t>25</a:t>
            </a:fld>
            <a:endParaRPr lang="en-US" dirty="0"/>
          </a:p>
        </p:txBody>
      </p:sp>
    </p:spTree>
    <p:extLst>
      <p:ext uri="{BB962C8B-B14F-4D97-AF65-F5344CB8AC3E}">
        <p14:creationId xmlns:p14="http://schemas.microsoft.com/office/powerpoint/2010/main" val="30166484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72B3BE8-07E4-AABB-C489-C2A13AB63EEF}"/>
              </a:ext>
            </a:extLst>
          </p:cNvPr>
          <p:cNvSpPr>
            <a:spLocks noGrp="1"/>
          </p:cNvSpPr>
          <p:nvPr>
            <p:ph sz="quarter" idx="13"/>
          </p:nvPr>
        </p:nvSpPr>
        <p:spPr/>
        <p:txBody>
          <a:bodyPr>
            <a:normAutofit fontScale="85000" lnSpcReduction="20000"/>
          </a:bodyPr>
          <a:lstStyle/>
          <a:p>
            <a:r>
              <a:rPr lang="en-US" dirty="0"/>
              <a:t>District must designate and authorize at least one employee to coordinate the District’s efforts to comply with Title IX</a:t>
            </a:r>
          </a:p>
          <a:p>
            <a:pPr lvl="1"/>
            <a:r>
              <a:rPr lang="en-US" dirty="0"/>
              <a:t>Must identify as the “Title IX Coordinator”; recommend adding to existing job title of designated employee(s) and reviewing job duties to ensure sufficient authority and time to carry out role </a:t>
            </a:r>
          </a:p>
          <a:p>
            <a:r>
              <a:rPr lang="en-US" dirty="0"/>
              <a:t>District may have more than one Title IX Coordinator; if so, must designate one to retain ultimate oversight and ensure District’s compliance with Title IX </a:t>
            </a:r>
          </a:p>
          <a:p>
            <a:r>
              <a:rPr lang="en-US" dirty="0"/>
              <a:t>Title IX Coordinator can delegate specific duties to one or more designees</a:t>
            </a:r>
          </a:p>
          <a:p>
            <a:r>
              <a:rPr lang="en-US" dirty="0"/>
              <a:t>Must not have a conflict of interest or bias for or against complainants or respondents generally or an individual complainant or respondent</a:t>
            </a:r>
          </a:p>
          <a:p>
            <a:r>
              <a:rPr lang="en-US" dirty="0"/>
              <a:t>Must be trained per 34 C.F.R. 106.8(d)(4)</a:t>
            </a:r>
          </a:p>
        </p:txBody>
      </p:sp>
      <p:sp>
        <p:nvSpPr>
          <p:cNvPr id="3" name="Title 2">
            <a:extLst>
              <a:ext uri="{FF2B5EF4-FFF2-40B4-BE49-F238E27FC236}">
                <a16:creationId xmlns:a16="http://schemas.microsoft.com/office/drawing/2014/main" id="{21D2C9E8-F534-09B4-AB40-3A4402E25429}"/>
              </a:ext>
            </a:extLst>
          </p:cNvPr>
          <p:cNvSpPr>
            <a:spLocks noGrp="1"/>
          </p:cNvSpPr>
          <p:nvPr>
            <p:ph type="title"/>
          </p:nvPr>
        </p:nvSpPr>
        <p:spPr/>
        <p:txBody>
          <a:bodyPr/>
          <a:lstStyle/>
          <a:p>
            <a:r>
              <a:rPr lang="en-US" dirty="0"/>
              <a:t>Title IX Coordinator</a:t>
            </a:r>
          </a:p>
        </p:txBody>
      </p:sp>
      <p:sp>
        <p:nvSpPr>
          <p:cNvPr id="4" name="Footer Placeholder 3">
            <a:extLst>
              <a:ext uri="{FF2B5EF4-FFF2-40B4-BE49-F238E27FC236}">
                <a16:creationId xmlns:a16="http://schemas.microsoft.com/office/drawing/2014/main" id="{8069486A-33E3-DAE4-DD22-1B502FD77655}"/>
              </a:ext>
            </a:extLst>
          </p:cNvPr>
          <p:cNvSpPr>
            <a:spLocks noGrp="1"/>
          </p:cNvSpPr>
          <p:nvPr>
            <p:ph type="ftr" sz="quarter" idx="11"/>
          </p:nvPr>
        </p:nvSpPr>
        <p:spPr/>
        <p:txBody>
          <a:bodyPr/>
          <a:lstStyle/>
          <a:p>
            <a:r>
              <a:rPr lang="en-US" dirty="0"/>
              <a:t>34 C.F.R. 106.8; 34 C.F.R. 106.44(f)</a:t>
            </a:r>
          </a:p>
        </p:txBody>
      </p:sp>
      <p:sp>
        <p:nvSpPr>
          <p:cNvPr id="5" name="Slide Number Placeholder 4">
            <a:extLst>
              <a:ext uri="{FF2B5EF4-FFF2-40B4-BE49-F238E27FC236}">
                <a16:creationId xmlns:a16="http://schemas.microsoft.com/office/drawing/2014/main" id="{DF2333B3-942C-7225-E06E-F208CD299E28}"/>
              </a:ext>
            </a:extLst>
          </p:cNvPr>
          <p:cNvSpPr>
            <a:spLocks noGrp="1"/>
          </p:cNvSpPr>
          <p:nvPr>
            <p:ph type="sldNum" sz="quarter" idx="12"/>
          </p:nvPr>
        </p:nvSpPr>
        <p:spPr/>
        <p:txBody>
          <a:bodyPr/>
          <a:lstStyle/>
          <a:p>
            <a:fld id="{0AE8BE58-A6F8-4BE3-ADA1-52AAB047BE77}" type="slidenum">
              <a:rPr lang="en-US" smtClean="0"/>
              <a:t>26</a:t>
            </a:fld>
            <a:endParaRPr lang="en-US" dirty="0"/>
          </a:p>
        </p:txBody>
      </p:sp>
    </p:spTree>
    <p:extLst>
      <p:ext uri="{BB962C8B-B14F-4D97-AF65-F5344CB8AC3E}">
        <p14:creationId xmlns:p14="http://schemas.microsoft.com/office/powerpoint/2010/main" val="38281758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72B3BE8-07E4-AABB-C489-C2A13AB63EEF}"/>
              </a:ext>
            </a:extLst>
          </p:cNvPr>
          <p:cNvSpPr>
            <a:spLocks noGrp="1"/>
          </p:cNvSpPr>
          <p:nvPr>
            <p:ph sz="quarter" idx="13"/>
          </p:nvPr>
        </p:nvSpPr>
        <p:spPr/>
        <p:txBody>
          <a:bodyPr>
            <a:normAutofit lnSpcReduction="10000"/>
          </a:bodyPr>
          <a:lstStyle/>
          <a:p>
            <a:r>
              <a:rPr lang="en-US" dirty="0"/>
              <a:t>Must monitor the District’s education program or activity for barriers to reporting information about conduct that reasonably may constitute Title IX sex discrimination; and take steps reasonably calculated to address such barriers</a:t>
            </a:r>
          </a:p>
          <a:p>
            <a:r>
              <a:rPr lang="en-US" dirty="0"/>
              <a:t>Must act promptly and effectively to end sex discrimination in the District’s education program or activity, prevent its recurrence, and remedy its effects, when notified of conduct that reasonably may constitute Title IX sex discrimination </a:t>
            </a:r>
          </a:p>
          <a:p>
            <a:pPr algn="ctr">
              <a:buFont typeface="Wingdings" panose="05000000000000000000" pitchFamily="2" charset="2"/>
              <a:buChar char="Ø"/>
            </a:pPr>
            <a:r>
              <a:rPr lang="en-US" b="1" i="1" dirty="0"/>
              <a:t>Additional responsibilities discussed throughout training materials as they apply to steps in the Title IX Grievance Process</a:t>
            </a:r>
          </a:p>
        </p:txBody>
      </p:sp>
      <p:sp>
        <p:nvSpPr>
          <p:cNvPr id="3" name="Title 2">
            <a:extLst>
              <a:ext uri="{FF2B5EF4-FFF2-40B4-BE49-F238E27FC236}">
                <a16:creationId xmlns:a16="http://schemas.microsoft.com/office/drawing/2014/main" id="{21D2C9E8-F534-09B4-AB40-3A4402E25429}"/>
              </a:ext>
            </a:extLst>
          </p:cNvPr>
          <p:cNvSpPr>
            <a:spLocks noGrp="1"/>
          </p:cNvSpPr>
          <p:nvPr>
            <p:ph type="title"/>
          </p:nvPr>
        </p:nvSpPr>
        <p:spPr/>
        <p:txBody>
          <a:bodyPr/>
          <a:lstStyle/>
          <a:p>
            <a:r>
              <a:rPr lang="en-US" dirty="0"/>
              <a:t>Title IX Coordinator</a:t>
            </a:r>
          </a:p>
        </p:txBody>
      </p:sp>
      <p:sp>
        <p:nvSpPr>
          <p:cNvPr id="4" name="Footer Placeholder 3">
            <a:extLst>
              <a:ext uri="{FF2B5EF4-FFF2-40B4-BE49-F238E27FC236}">
                <a16:creationId xmlns:a16="http://schemas.microsoft.com/office/drawing/2014/main" id="{8069486A-33E3-DAE4-DD22-1B502FD77655}"/>
              </a:ext>
            </a:extLst>
          </p:cNvPr>
          <p:cNvSpPr>
            <a:spLocks noGrp="1"/>
          </p:cNvSpPr>
          <p:nvPr>
            <p:ph type="ftr" sz="quarter" idx="11"/>
          </p:nvPr>
        </p:nvSpPr>
        <p:spPr/>
        <p:txBody>
          <a:bodyPr/>
          <a:lstStyle/>
          <a:p>
            <a:r>
              <a:rPr lang="en-US" dirty="0"/>
              <a:t>34 C.F.R. 106.8; 34 C.F.R. 106.44(b); 34 C.F.R. 106.44(f)</a:t>
            </a:r>
          </a:p>
        </p:txBody>
      </p:sp>
      <p:sp>
        <p:nvSpPr>
          <p:cNvPr id="5" name="Slide Number Placeholder 4">
            <a:extLst>
              <a:ext uri="{FF2B5EF4-FFF2-40B4-BE49-F238E27FC236}">
                <a16:creationId xmlns:a16="http://schemas.microsoft.com/office/drawing/2014/main" id="{DF2333B3-942C-7225-E06E-F208CD299E28}"/>
              </a:ext>
            </a:extLst>
          </p:cNvPr>
          <p:cNvSpPr>
            <a:spLocks noGrp="1"/>
          </p:cNvSpPr>
          <p:nvPr>
            <p:ph type="sldNum" sz="quarter" idx="12"/>
          </p:nvPr>
        </p:nvSpPr>
        <p:spPr/>
        <p:txBody>
          <a:bodyPr/>
          <a:lstStyle/>
          <a:p>
            <a:fld id="{0AE8BE58-A6F8-4BE3-ADA1-52AAB047BE77}" type="slidenum">
              <a:rPr lang="en-US" smtClean="0"/>
              <a:t>27</a:t>
            </a:fld>
            <a:endParaRPr lang="en-US" dirty="0"/>
          </a:p>
        </p:txBody>
      </p:sp>
    </p:spTree>
    <p:extLst>
      <p:ext uri="{BB962C8B-B14F-4D97-AF65-F5344CB8AC3E}">
        <p14:creationId xmlns:p14="http://schemas.microsoft.com/office/powerpoint/2010/main" val="30836252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DCCE03D-7272-B55F-093D-86B690081480}"/>
              </a:ext>
            </a:extLst>
          </p:cNvPr>
          <p:cNvSpPr>
            <a:spLocks noGrp="1"/>
          </p:cNvSpPr>
          <p:nvPr>
            <p:ph sz="quarter" idx="13"/>
          </p:nvPr>
        </p:nvSpPr>
        <p:spPr/>
        <p:txBody>
          <a:bodyPr>
            <a:normAutofit/>
          </a:bodyPr>
          <a:lstStyle/>
          <a:p>
            <a:r>
              <a:rPr lang="en-US" dirty="0"/>
              <a:t>The Title IX Coordinator or an individual designated by the Title IX Coordinator to investigate a sex discrimination complaint according to the Title IX Grievance Process</a:t>
            </a:r>
          </a:p>
          <a:p>
            <a:r>
              <a:rPr lang="en-US" dirty="0"/>
              <a:t>Cannot serve as the Informal Resolution Facilitator for same complaint</a:t>
            </a:r>
          </a:p>
          <a:p>
            <a:r>
              <a:rPr lang="en-US" dirty="0"/>
              <a:t>Must not have a conflict of interest or bias for or against complainants or respondents generally or an individual complainant or respondent</a:t>
            </a:r>
          </a:p>
          <a:p>
            <a:r>
              <a:rPr lang="en-US" dirty="0"/>
              <a:t>Must be trained per 34 C.F.R. 106.8(d)(2)</a:t>
            </a:r>
          </a:p>
        </p:txBody>
      </p:sp>
      <p:sp>
        <p:nvSpPr>
          <p:cNvPr id="3" name="Title 2">
            <a:extLst>
              <a:ext uri="{FF2B5EF4-FFF2-40B4-BE49-F238E27FC236}">
                <a16:creationId xmlns:a16="http://schemas.microsoft.com/office/drawing/2014/main" id="{C9AB7C33-206E-015E-8C11-376262BABA64}"/>
              </a:ext>
            </a:extLst>
          </p:cNvPr>
          <p:cNvSpPr>
            <a:spLocks noGrp="1"/>
          </p:cNvSpPr>
          <p:nvPr>
            <p:ph type="title"/>
          </p:nvPr>
        </p:nvSpPr>
        <p:spPr/>
        <p:txBody>
          <a:bodyPr/>
          <a:lstStyle/>
          <a:p>
            <a:r>
              <a:rPr lang="en-US" dirty="0"/>
              <a:t>Investigator</a:t>
            </a:r>
          </a:p>
        </p:txBody>
      </p:sp>
      <p:sp>
        <p:nvSpPr>
          <p:cNvPr id="4" name="Footer Placeholder 3">
            <a:extLst>
              <a:ext uri="{FF2B5EF4-FFF2-40B4-BE49-F238E27FC236}">
                <a16:creationId xmlns:a16="http://schemas.microsoft.com/office/drawing/2014/main" id="{B644FDA4-E50F-B38A-2F0A-FD3928FA8916}"/>
              </a:ext>
            </a:extLst>
          </p:cNvPr>
          <p:cNvSpPr>
            <a:spLocks noGrp="1"/>
          </p:cNvSpPr>
          <p:nvPr>
            <p:ph type="ftr" sz="quarter" idx="11"/>
          </p:nvPr>
        </p:nvSpPr>
        <p:spPr>
          <a:xfrm>
            <a:off x="993648" y="6355080"/>
            <a:ext cx="7708392" cy="365760"/>
          </a:xfrm>
        </p:spPr>
        <p:txBody>
          <a:bodyPr/>
          <a:lstStyle/>
          <a:p>
            <a:r>
              <a:rPr lang="da-DK" dirty="0"/>
              <a:t>34 C.F.R. 106.8(d)(2); 34 C.F.R. 106.44(k)(4); 34 C.F.R. 106.45(b)(2); 34 C.F.R. 106.45(f)</a:t>
            </a:r>
            <a:endParaRPr lang="en-US" dirty="0"/>
          </a:p>
        </p:txBody>
      </p:sp>
      <p:sp>
        <p:nvSpPr>
          <p:cNvPr id="5" name="Slide Number Placeholder 4">
            <a:extLst>
              <a:ext uri="{FF2B5EF4-FFF2-40B4-BE49-F238E27FC236}">
                <a16:creationId xmlns:a16="http://schemas.microsoft.com/office/drawing/2014/main" id="{08F8658A-EDF5-C36B-538E-B686BD4979CA}"/>
              </a:ext>
            </a:extLst>
          </p:cNvPr>
          <p:cNvSpPr>
            <a:spLocks noGrp="1"/>
          </p:cNvSpPr>
          <p:nvPr>
            <p:ph type="sldNum" sz="quarter" idx="12"/>
          </p:nvPr>
        </p:nvSpPr>
        <p:spPr/>
        <p:txBody>
          <a:bodyPr/>
          <a:lstStyle/>
          <a:p>
            <a:fld id="{0AE8BE58-A6F8-4BE3-ADA1-52AAB047BE77}" type="slidenum">
              <a:rPr lang="en-US" smtClean="0"/>
              <a:t>28</a:t>
            </a:fld>
            <a:endParaRPr lang="en-US" dirty="0"/>
          </a:p>
        </p:txBody>
      </p:sp>
    </p:spTree>
    <p:extLst>
      <p:ext uri="{BB962C8B-B14F-4D97-AF65-F5344CB8AC3E}">
        <p14:creationId xmlns:p14="http://schemas.microsoft.com/office/powerpoint/2010/main" val="26745212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DCCE03D-7272-B55F-093D-86B690081480}"/>
              </a:ext>
            </a:extLst>
          </p:cNvPr>
          <p:cNvSpPr>
            <a:spLocks noGrp="1"/>
          </p:cNvSpPr>
          <p:nvPr>
            <p:ph sz="quarter" idx="13"/>
          </p:nvPr>
        </p:nvSpPr>
        <p:spPr/>
        <p:txBody>
          <a:bodyPr>
            <a:normAutofit lnSpcReduction="10000"/>
          </a:bodyPr>
          <a:lstStyle/>
          <a:p>
            <a:r>
              <a:rPr lang="en-US" dirty="0"/>
              <a:t>An individual designated by the Title IX Coordinator to make a written determination regarding whether sex discrimination occurred</a:t>
            </a:r>
          </a:p>
          <a:p>
            <a:r>
              <a:rPr lang="en-US" dirty="0"/>
              <a:t>Cannot serve as the Informal Resolution Facilitator for same complaint</a:t>
            </a:r>
          </a:p>
          <a:p>
            <a:r>
              <a:rPr lang="en-US" dirty="0"/>
              <a:t>Must not have a conflict of interest or bias for or against complainants or respondents generally or an individual complainant or respondent</a:t>
            </a:r>
          </a:p>
          <a:p>
            <a:r>
              <a:rPr lang="en-US" dirty="0"/>
              <a:t>Must be trained per 34 C.F.R. 106.8(d)(2)</a:t>
            </a:r>
          </a:p>
          <a:p>
            <a:r>
              <a:rPr lang="en-US" b="1" i="1" dirty="0"/>
              <a:t>Decisionmaker can be the same person as the Title IX Coordinator or Investigator </a:t>
            </a:r>
            <a:r>
              <a:rPr lang="en-US" dirty="0">
                <a:sym typeface="Wingdings" panose="05000000000000000000" pitchFamily="2" charset="2"/>
              </a:rPr>
              <a:t> single investigator/decisionmaker model</a:t>
            </a:r>
          </a:p>
        </p:txBody>
      </p:sp>
      <p:sp>
        <p:nvSpPr>
          <p:cNvPr id="3" name="Title 2">
            <a:extLst>
              <a:ext uri="{FF2B5EF4-FFF2-40B4-BE49-F238E27FC236}">
                <a16:creationId xmlns:a16="http://schemas.microsoft.com/office/drawing/2014/main" id="{C9AB7C33-206E-015E-8C11-376262BABA64}"/>
              </a:ext>
            </a:extLst>
          </p:cNvPr>
          <p:cNvSpPr>
            <a:spLocks noGrp="1"/>
          </p:cNvSpPr>
          <p:nvPr>
            <p:ph type="title"/>
          </p:nvPr>
        </p:nvSpPr>
        <p:spPr/>
        <p:txBody>
          <a:bodyPr/>
          <a:lstStyle/>
          <a:p>
            <a:r>
              <a:rPr lang="en-US" dirty="0"/>
              <a:t>decisionmaker</a:t>
            </a:r>
          </a:p>
        </p:txBody>
      </p:sp>
      <p:sp>
        <p:nvSpPr>
          <p:cNvPr id="4" name="Footer Placeholder 3">
            <a:extLst>
              <a:ext uri="{FF2B5EF4-FFF2-40B4-BE49-F238E27FC236}">
                <a16:creationId xmlns:a16="http://schemas.microsoft.com/office/drawing/2014/main" id="{B644FDA4-E50F-B38A-2F0A-FD3928FA8916}"/>
              </a:ext>
            </a:extLst>
          </p:cNvPr>
          <p:cNvSpPr>
            <a:spLocks noGrp="1"/>
          </p:cNvSpPr>
          <p:nvPr>
            <p:ph type="ftr" sz="quarter" idx="11"/>
          </p:nvPr>
        </p:nvSpPr>
        <p:spPr>
          <a:xfrm>
            <a:off x="993648" y="6355080"/>
            <a:ext cx="7708392" cy="365760"/>
          </a:xfrm>
        </p:spPr>
        <p:txBody>
          <a:bodyPr/>
          <a:lstStyle/>
          <a:p>
            <a:r>
              <a:rPr lang="da-DK" dirty="0"/>
              <a:t>34 C.F.R. 106.8(d)(2)(; 34 C.F.R. 106.44(k)(4); 34 C.F.R. 106.45(b)(2); 34 C.F.R. 106.45(g); 34 C.F.R. 106.45(h</a:t>
            </a:r>
            <a:r>
              <a:rPr lang="en-US" dirty="0"/>
              <a:t>)</a:t>
            </a:r>
          </a:p>
          <a:p>
            <a:endParaRPr lang="en-US" dirty="0"/>
          </a:p>
        </p:txBody>
      </p:sp>
      <p:sp>
        <p:nvSpPr>
          <p:cNvPr id="5" name="Slide Number Placeholder 4">
            <a:extLst>
              <a:ext uri="{FF2B5EF4-FFF2-40B4-BE49-F238E27FC236}">
                <a16:creationId xmlns:a16="http://schemas.microsoft.com/office/drawing/2014/main" id="{08F8658A-EDF5-C36B-538E-B686BD4979CA}"/>
              </a:ext>
            </a:extLst>
          </p:cNvPr>
          <p:cNvSpPr>
            <a:spLocks noGrp="1"/>
          </p:cNvSpPr>
          <p:nvPr>
            <p:ph type="sldNum" sz="quarter" idx="12"/>
          </p:nvPr>
        </p:nvSpPr>
        <p:spPr/>
        <p:txBody>
          <a:bodyPr/>
          <a:lstStyle/>
          <a:p>
            <a:fld id="{0AE8BE58-A6F8-4BE3-ADA1-52AAB047BE77}" type="slidenum">
              <a:rPr lang="en-US" smtClean="0"/>
              <a:t>29</a:t>
            </a:fld>
            <a:endParaRPr lang="en-US" dirty="0"/>
          </a:p>
        </p:txBody>
      </p:sp>
    </p:spTree>
    <p:extLst>
      <p:ext uri="{BB962C8B-B14F-4D97-AF65-F5344CB8AC3E}">
        <p14:creationId xmlns:p14="http://schemas.microsoft.com/office/powerpoint/2010/main" val="10858753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CC07C7D-3383-13FD-C4AD-B609156F151C}"/>
              </a:ext>
            </a:extLst>
          </p:cNvPr>
          <p:cNvSpPr>
            <a:spLocks noGrp="1"/>
          </p:cNvSpPr>
          <p:nvPr>
            <p:ph sz="quarter" idx="13"/>
          </p:nvPr>
        </p:nvSpPr>
        <p:spPr/>
        <p:txBody>
          <a:bodyPr>
            <a:normAutofit fontScale="92500" lnSpcReduction="20000"/>
          </a:bodyPr>
          <a:lstStyle/>
          <a:p>
            <a:r>
              <a:rPr lang="en-US" dirty="0"/>
              <a:t>An individual or group designated by the Title IX Coordinator that reviews an appeal of the determination regarding whether sex discrimination occurred, or a dismissal of a sex discrimination complaint </a:t>
            </a:r>
          </a:p>
          <a:p>
            <a:pPr lvl="1"/>
            <a:r>
              <a:rPr lang="en-US" dirty="0"/>
              <a:t>Administrator or Board</a:t>
            </a:r>
          </a:p>
          <a:p>
            <a:r>
              <a:rPr lang="en-US" dirty="0"/>
              <a:t>Cannot have taken part in the investigation, determination, or dismissal of the complaint (or allegations), or served as the Informal Resolution Facilitator for the same complaint</a:t>
            </a:r>
          </a:p>
          <a:p>
            <a:r>
              <a:rPr lang="en-US" dirty="0"/>
              <a:t>Must not have a conflict of interest or bias for or against complainants or respondents generally or an individual complainant or respondent</a:t>
            </a:r>
          </a:p>
          <a:p>
            <a:r>
              <a:rPr lang="en-US" dirty="0"/>
              <a:t>Must be trained per 34 C.F.R. 106.8(d)(2)</a:t>
            </a:r>
          </a:p>
        </p:txBody>
      </p:sp>
      <p:sp>
        <p:nvSpPr>
          <p:cNvPr id="3" name="Title 2">
            <a:extLst>
              <a:ext uri="{FF2B5EF4-FFF2-40B4-BE49-F238E27FC236}">
                <a16:creationId xmlns:a16="http://schemas.microsoft.com/office/drawing/2014/main" id="{AE2C00E2-AB62-4641-EAED-F0BD4F90FE79}"/>
              </a:ext>
            </a:extLst>
          </p:cNvPr>
          <p:cNvSpPr>
            <a:spLocks noGrp="1"/>
          </p:cNvSpPr>
          <p:nvPr>
            <p:ph type="title"/>
          </p:nvPr>
        </p:nvSpPr>
        <p:spPr/>
        <p:txBody>
          <a:bodyPr/>
          <a:lstStyle/>
          <a:p>
            <a:r>
              <a:rPr lang="en-US" dirty="0"/>
              <a:t>Appeal decisionmaker</a:t>
            </a:r>
          </a:p>
        </p:txBody>
      </p:sp>
      <p:sp>
        <p:nvSpPr>
          <p:cNvPr id="4" name="Footer Placeholder 3">
            <a:extLst>
              <a:ext uri="{FF2B5EF4-FFF2-40B4-BE49-F238E27FC236}">
                <a16:creationId xmlns:a16="http://schemas.microsoft.com/office/drawing/2014/main" id="{87BB66D5-D28F-7ED5-A4A1-D8A66EEA3E5B}"/>
              </a:ext>
            </a:extLst>
          </p:cNvPr>
          <p:cNvSpPr>
            <a:spLocks noGrp="1"/>
          </p:cNvSpPr>
          <p:nvPr>
            <p:ph type="ftr" sz="quarter" idx="11"/>
          </p:nvPr>
        </p:nvSpPr>
        <p:spPr/>
        <p:txBody>
          <a:bodyPr/>
          <a:lstStyle/>
          <a:p>
            <a:r>
              <a:rPr lang="en-US" dirty="0"/>
              <a:t>34 C.F.R. 106.8(d)(2); 34 C.F.R. 106.45(d)(3); 34 C.F.R. 106.45(i)</a:t>
            </a:r>
          </a:p>
        </p:txBody>
      </p:sp>
      <p:sp>
        <p:nvSpPr>
          <p:cNvPr id="5" name="Slide Number Placeholder 4">
            <a:extLst>
              <a:ext uri="{FF2B5EF4-FFF2-40B4-BE49-F238E27FC236}">
                <a16:creationId xmlns:a16="http://schemas.microsoft.com/office/drawing/2014/main" id="{7803B052-61EB-2297-BEF4-3DE5019A6E6E}"/>
              </a:ext>
            </a:extLst>
          </p:cNvPr>
          <p:cNvSpPr>
            <a:spLocks noGrp="1"/>
          </p:cNvSpPr>
          <p:nvPr>
            <p:ph type="sldNum" sz="quarter" idx="12"/>
          </p:nvPr>
        </p:nvSpPr>
        <p:spPr/>
        <p:txBody>
          <a:bodyPr/>
          <a:lstStyle/>
          <a:p>
            <a:fld id="{0AE8BE58-A6F8-4BE3-ADA1-52AAB047BE77}" type="slidenum">
              <a:rPr lang="en-US" smtClean="0"/>
              <a:t>30</a:t>
            </a:fld>
            <a:endParaRPr lang="en-US" dirty="0"/>
          </a:p>
        </p:txBody>
      </p:sp>
    </p:spTree>
    <p:extLst>
      <p:ext uri="{BB962C8B-B14F-4D97-AF65-F5344CB8AC3E}">
        <p14:creationId xmlns:p14="http://schemas.microsoft.com/office/powerpoint/2010/main" val="6673590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DCCE03D-7272-B55F-093D-86B690081480}"/>
              </a:ext>
            </a:extLst>
          </p:cNvPr>
          <p:cNvSpPr>
            <a:spLocks noGrp="1"/>
          </p:cNvSpPr>
          <p:nvPr>
            <p:ph sz="quarter" idx="13"/>
          </p:nvPr>
        </p:nvSpPr>
        <p:spPr/>
        <p:txBody>
          <a:bodyPr/>
          <a:lstStyle/>
          <a:p>
            <a:r>
              <a:rPr lang="en-US" dirty="0"/>
              <a:t>An individual designated by the Title IX Coordinator to facilitate the District’s informal resolution process</a:t>
            </a:r>
          </a:p>
          <a:p>
            <a:r>
              <a:rPr lang="en-US" dirty="0"/>
              <a:t>Cannot be the same person as the Investigator or Decisionmakers for the same complaint</a:t>
            </a:r>
          </a:p>
          <a:p>
            <a:r>
              <a:rPr lang="en-US" dirty="0"/>
              <a:t>Must not have a conflict of interest or bias for or against complainants or respondents generally or an individual complainant or respondent</a:t>
            </a:r>
          </a:p>
          <a:p>
            <a:r>
              <a:rPr lang="en-US" dirty="0"/>
              <a:t>Must be trained per 34 C.F.R. 106.8(d)(3)</a:t>
            </a:r>
          </a:p>
        </p:txBody>
      </p:sp>
      <p:sp>
        <p:nvSpPr>
          <p:cNvPr id="3" name="Title 2">
            <a:extLst>
              <a:ext uri="{FF2B5EF4-FFF2-40B4-BE49-F238E27FC236}">
                <a16:creationId xmlns:a16="http://schemas.microsoft.com/office/drawing/2014/main" id="{C9AB7C33-206E-015E-8C11-376262BABA64}"/>
              </a:ext>
            </a:extLst>
          </p:cNvPr>
          <p:cNvSpPr>
            <a:spLocks noGrp="1"/>
          </p:cNvSpPr>
          <p:nvPr>
            <p:ph type="title"/>
          </p:nvPr>
        </p:nvSpPr>
        <p:spPr/>
        <p:txBody>
          <a:bodyPr/>
          <a:lstStyle/>
          <a:p>
            <a:r>
              <a:rPr lang="en-US" dirty="0"/>
              <a:t>Informal resolution coordinator</a:t>
            </a:r>
          </a:p>
        </p:txBody>
      </p:sp>
      <p:sp>
        <p:nvSpPr>
          <p:cNvPr id="4" name="Footer Placeholder 3">
            <a:extLst>
              <a:ext uri="{FF2B5EF4-FFF2-40B4-BE49-F238E27FC236}">
                <a16:creationId xmlns:a16="http://schemas.microsoft.com/office/drawing/2014/main" id="{B644FDA4-E50F-B38A-2F0A-FD3928FA8916}"/>
              </a:ext>
            </a:extLst>
          </p:cNvPr>
          <p:cNvSpPr>
            <a:spLocks noGrp="1"/>
          </p:cNvSpPr>
          <p:nvPr>
            <p:ph type="ftr" sz="quarter" idx="11"/>
          </p:nvPr>
        </p:nvSpPr>
        <p:spPr/>
        <p:txBody>
          <a:bodyPr/>
          <a:lstStyle/>
          <a:p>
            <a:r>
              <a:rPr lang="en-US" dirty="0"/>
              <a:t>34 C.F.R. 106.8(d)(3); 34 C.F.R. 106.44(k)(4); 34 C.F.R. 106.45(k)</a:t>
            </a:r>
          </a:p>
        </p:txBody>
      </p:sp>
      <p:sp>
        <p:nvSpPr>
          <p:cNvPr id="5" name="Slide Number Placeholder 4">
            <a:extLst>
              <a:ext uri="{FF2B5EF4-FFF2-40B4-BE49-F238E27FC236}">
                <a16:creationId xmlns:a16="http://schemas.microsoft.com/office/drawing/2014/main" id="{08F8658A-EDF5-C36B-538E-B686BD4979CA}"/>
              </a:ext>
            </a:extLst>
          </p:cNvPr>
          <p:cNvSpPr>
            <a:spLocks noGrp="1"/>
          </p:cNvSpPr>
          <p:nvPr>
            <p:ph type="sldNum" sz="quarter" idx="12"/>
          </p:nvPr>
        </p:nvSpPr>
        <p:spPr/>
        <p:txBody>
          <a:bodyPr/>
          <a:lstStyle/>
          <a:p>
            <a:fld id="{0AE8BE58-A6F8-4BE3-ADA1-52AAB047BE77}" type="slidenum">
              <a:rPr lang="en-US" smtClean="0"/>
              <a:t>31</a:t>
            </a:fld>
            <a:endParaRPr lang="en-US" dirty="0"/>
          </a:p>
        </p:txBody>
      </p:sp>
    </p:spTree>
    <p:extLst>
      <p:ext uri="{BB962C8B-B14F-4D97-AF65-F5344CB8AC3E}">
        <p14:creationId xmlns:p14="http://schemas.microsoft.com/office/powerpoint/2010/main" val="5265544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CC07C7D-3383-13FD-C4AD-B609156F151C}"/>
              </a:ext>
            </a:extLst>
          </p:cNvPr>
          <p:cNvSpPr>
            <a:spLocks noGrp="1"/>
          </p:cNvSpPr>
          <p:nvPr>
            <p:ph sz="quarter" idx="13"/>
          </p:nvPr>
        </p:nvSpPr>
        <p:spPr/>
        <p:txBody>
          <a:bodyPr/>
          <a:lstStyle/>
          <a:p>
            <a:r>
              <a:rPr lang="en-US" dirty="0"/>
              <a:t>An individual designated by the Title IX Coordinator to review of the District’s decision to provide, deny, modify, or terminate supportive measures </a:t>
            </a:r>
          </a:p>
          <a:p>
            <a:r>
              <a:rPr lang="en-US" dirty="0"/>
              <a:t>Must be someone other than the employee who made the challenged decision and must have authority to modify or reverse the decision</a:t>
            </a:r>
          </a:p>
          <a:p>
            <a:r>
              <a:rPr lang="en-US" dirty="0"/>
              <a:t>Must be trained per 34 C.F.R. 106.8(d)(2)</a:t>
            </a:r>
          </a:p>
        </p:txBody>
      </p:sp>
      <p:sp>
        <p:nvSpPr>
          <p:cNvPr id="3" name="Title 2">
            <a:extLst>
              <a:ext uri="{FF2B5EF4-FFF2-40B4-BE49-F238E27FC236}">
                <a16:creationId xmlns:a16="http://schemas.microsoft.com/office/drawing/2014/main" id="{AE2C00E2-AB62-4641-EAED-F0BD4F90FE79}"/>
              </a:ext>
            </a:extLst>
          </p:cNvPr>
          <p:cNvSpPr>
            <a:spLocks noGrp="1"/>
          </p:cNvSpPr>
          <p:nvPr>
            <p:ph type="title"/>
          </p:nvPr>
        </p:nvSpPr>
        <p:spPr/>
        <p:txBody>
          <a:bodyPr/>
          <a:lstStyle/>
          <a:p>
            <a:r>
              <a:rPr lang="en-US" dirty="0"/>
              <a:t>Supportive measures impartial employee</a:t>
            </a:r>
          </a:p>
        </p:txBody>
      </p:sp>
      <p:sp>
        <p:nvSpPr>
          <p:cNvPr id="4" name="Footer Placeholder 3">
            <a:extLst>
              <a:ext uri="{FF2B5EF4-FFF2-40B4-BE49-F238E27FC236}">
                <a16:creationId xmlns:a16="http://schemas.microsoft.com/office/drawing/2014/main" id="{87BB66D5-D28F-7ED5-A4A1-D8A66EEA3E5B}"/>
              </a:ext>
            </a:extLst>
          </p:cNvPr>
          <p:cNvSpPr>
            <a:spLocks noGrp="1"/>
          </p:cNvSpPr>
          <p:nvPr>
            <p:ph type="ftr" sz="quarter" idx="11"/>
          </p:nvPr>
        </p:nvSpPr>
        <p:spPr/>
        <p:txBody>
          <a:bodyPr/>
          <a:lstStyle/>
          <a:p>
            <a:r>
              <a:rPr lang="en-US" dirty="0"/>
              <a:t>34 C.F.R. 106.8(d)(2); 34 C.F.R. 106.44(g)(4)</a:t>
            </a:r>
          </a:p>
        </p:txBody>
      </p:sp>
      <p:sp>
        <p:nvSpPr>
          <p:cNvPr id="5" name="Slide Number Placeholder 4">
            <a:extLst>
              <a:ext uri="{FF2B5EF4-FFF2-40B4-BE49-F238E27FC236}">
                <a16:creationId xmlns:a16="http://schemas.microsoft.com/office/drawing/2014/main" id="{7803B052-61EB-2297-BEF4-3DE5019A6E6E}"/>
              </a:ext>
            </a:extLst>
          </p:cNvPr>
          <p:cNvSpPr>
            <a:spLocks noGrp="1"/>
          </p:cNvSpPr>
          <p:nvPr>
            <p:ph type="sldNum" sz="quarter" idx="12"/>
          </p:nvPr>
        </p:nvSpPr>
        <p:spPr/>
        <p:txBody>
          <a:bodyPr/>
          <a:lstStyle/>
          <a:p>
            <a:fld id="{0AE8BE58-A6F8-4BE3-ADA1-52AAB047BE77}" type="slidenum">
              <a:rPr lang="en-US" smtClean="0"/>
              <a:t>32</a:t>
            </a:fld>
            <a:endParaRPr lang="en-US" dirty="0"/>
          </a:p>
        </p:txBody>
      </p:sp>
    </p:spTree>
    <p:extLst>
      <p:ext uri="{BB962C8B-B14F-4D97-AF65-F5344CB8AC3E}">
        <p14:creationId xmlns:p14="http://schemas.microsoft.com/office/powerpoint/2010/main" val="25046239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DCCE03D-7272-B55F-093D-86B690081480}"/>
              </a:ext>
            </a:extLst>
          </p:cNvPr>
          <p:cNvSpPr>
            <a:spLocks noGrp="1"/>
          </p:cNvSpPr>
          <p:nvPr>
            <p:ph sz="quarter" idx="13"/>
          </p:nvPr>
        </p:nvSpPr>
        <p:spPr/>
        <p:txBody>
          <a:bodyPr/>
          <a:lstStyle/>
          <a:p>
            <a:r>
              <a:rPr lang="en-US" dirty="0"/>
              <a:t>An employee of the District whom the District has designated as confidential for the purpose of providing services to persons related to sex discrimination</a:t>
            </a:r>
          </a:p>
          <a:p>
            <a:pPr lvl="1"/>
            <a:r>
              <a:rPr lang="en-US" dirty="0"/>
              <a:t>If the employee also has a duty not associated with providing those services, the employee’s confidential status is only with respect to information received about sex discrimination in connection with providing those services</a:t>
            </a:r>
          </a:p>
          <a:p>
            <a:r>
              <a:rPr lang="en-US" dirty="0"/>
              <a:t>Recommendation:  Do </a:t>
            </a:r>
            <a:r>
              <a:rPr lang="en-US" b="1" i="1" u="sng" dirty="0"/>
              <a:t>not</a:t>
            </a:r>
            <a:r>
              <a:rPr lang="en-US" i="1" dirty="0"/>
              <a:t> </a:t>
            </a:r>
            <a:r>
              <a:rPr lang="en-US" dirty="0"/>
              <a:t>designate any employee as “confidential employees” for Title IX purposes</a:t>
            </a:r>
          </a:p>
        </p:txBody>
      </p:sp>
      <p:sp>
        <p:nvSpPr>
          <p:cNvPr id="3" name="Title 2">
            <a:extLst>
              <a:ext uri="{FF2B5EF4-FFF2-40B4-BE49-F238E27FC236}">
                <a16:creationId xmlns:a16="http://schemas.microsoft.com/office/drawing/2014/main" id="{C9AB7C33-206E-015E-8C11-376262BABA64}"/>
              </a:ext>
            </a:extLst>
          </p:cNvPr>
          <p:cNvSpPr>
            <a:spLocks noGrp="1"/>
          </p:cNvSpPr>
          <p:nvPr>
            <p:ph type="title"/>
          </p:nvPr>
        </p:nvSpPr>
        <p:spPr/>
        <p:txBody>
          <a:bodyPr/>
          <a:lstStyle/>
          <a:p>
            <a:r>
              <a:rPr lang="en-US" dirty="0"/>
              <a:t>Confidential employees</a:t>
            </a:r>
          </a:p>
        </p:txBody>
      </p:sp>
      <p:sp>
        <p:nvSpPr>
          <p:cNvPr id="4" name="Footer Placeholder 3">
            <a:extLst>
              <a:ext uri="{FF2B5EF4-FFF2-40B4-BE49-F238E27FC236}">
                <a16:creationId xmlns:a16="http://schemas.microsoft.com/office/drawing/2014/main" id="{B644FDA4-E50F-B38A-2F0A-FD3928FA8916}"/>
              </a:ext>
            </a:extLst>
          </p:cNvPr>
          <p:cNvSpPr>
            <a:spLocks noGrp="1"/>
          </p:cNvSpPr>
          <p:nvPr>
            <p:ph type="ftr" sz="quarter" idx="11"/>
          </p:nvPr>
        </p:nvSpPr>
        <p:spPr/>
        <p:txBody>
          <a:bodyPr/>
          <a:lstStyle/>
          <a:p>
            <a:r>
              <a:rPr lang="da-DK" dirty="0"/>
              <a:t>34 C.F.R. 106.2; 34 C.F.R. 106.44(d)</a:t>
            </a:r>
            <a:endParaRPr lang="en-US" dirty="0"/>
          </a:p>
        </p:txBody>
      </p:sp>
      <p:sp>
        <p:nvSpPr>
          <p:cNvPr id="5" name="Slide Number Placeholder 4">
            <a:extLst>
              <a:ext uri="{FF2B5EF4-FFF2-40B4-BE49-F238E27FC236}">
                <a16:creationId xmlns:a16="http://schemas.microsoft.com/office/drawing/2014/main" id="{08F8658A-EDF5-C36B-538E-B686BD4979CA}"/>
              </a:ext>
            </a:extLst>
          </p:cNvPr>
          <p:cNvSpPr>
            <a:spLocks noGrp="1"/>
          </p:cNvSpPr>
          <p:nvPr>
            <p:ph type="sldNum" sz="quarter" idx="12"/>
          </p:nvPr>
        </p:nvSpPr>
        <p:spPr/>
        <p:txBody>
          <a:bodyPr/>
          <a:lstStyle/>
          <a:p>
            <a:fld id="{0AE8BE58-A6F8-4BE3-ADA1-52AAB047BE77}" type="slidenum">
              <a:rPr lang="en-US" smtClean="0"/>
              <a:t>33</a:t>
            </a:fld>
            <a:endParaRPr lang="en-US" dirty="0"/>
          </a:p>
        </p:txBody>
      </p:sp>
    </p:spTree>
    <p:extLst>
      <p:ext uri="{BB962C8B-B14F-4D97-AF65-F5344CB8AC3E}">
        <p14:creationId xmlns:p14="http://schemas.microsoft.com/office/powerpoint/2010/main" val="8540251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1" descr="Close up of checklist"/>
          <p:cNvPicPr preferRelativeResize="0">
            <a:picLocks/>
          </p:cNvPicPr>
          <p:nvPr/>
        </p:nvPicPr>
        <p:blipFill>
          <a:blip r:embed="rId3" cstate="print">
            <a:extLst>
              <a:ext uri="{28A0092B-C50C-407E-A947-70E740481C1C}">
                <a14:useLocalDpi xmlns:a14="http://schemas.microsoft.com/office/drawing/2010/main" val="0"/>
              </a:ext>
            </a:extLst>
          </a:blip>
          <a:srcRect/>
          <a:stretch/>
        </p:blipFill>
        <p:spPr>
          <a:xfrm>
            <a:off x="170688" y="173736"/>
            <a:ext cx="11850624" cy="6510529"/>
          </a:xfrm>
          <a:prstGeom prst="rect">
            <a:avLst/>
          </a:prstGeom>
          <a:ln>
            <a:noFill/>
          </a:ln>
          <a:effectLst>
            <a:outerShdw blurRad="25400" dir="17880000">
              <a:srgbClr val="000000">
                <a:alpha val="46000"/>
              </a:srgbClr>
            </a:outerShdw>
          </a:effectLst>
        </p:spPr>
      </p:pic>
      <p:sp>
        <p:nvSpPr>
          <p:cNvPr id="4" name="Title 3"/>
          <p:cNvSpPr>
            <a:spLocks noGrp="1"/>
          </p:cNvSpPr>
          <p:nvPr>
            <p:ph type="title"/>
          </p:nvPr>
        </p:nvSpPr>
        <p:spPr/>
        <p:txBody>
          <a:bodyPr/>
          <a:lstStyle/>
          <a:p>
            <a:r>
              <a:rPr lang="en-US" dirty="0">
                <a:solidFill>
                  <a:schemeClr val="bg1"/>
                </a:solidFill>
              </a:rPr>
              <a:t>TITLE IX RESPONSE &amp; </a:t>
            </a:r>
            <a:br>
              <a:rPr lang="en-US" dirty="0">
                <a:solidFill>
                  <a:schemeClr val="bg1"/>
                </a:solidFill>
              </a:rPr>
            </a:br>
            <a:r>
              <a:rPr lang="en-US" dirty="0">
                <a:solidFill>
                  <a:schemeClr val="bg1"/>
                </a:solidFill>
              </a:rPr>
              <a:t>GRIEVANCE PROCESS</a:t>
            </a:r>
          </a:p>
        </p:txBody>
      </p:sp>
      <p:grpSp>
        <p:nvGrpSpPr>
          <p:cNvPr id="2" name="Group 1"/>
          <p:cNvGrpSpPr/>
          <p:nvPr/>
        </p:nvGrpSpPr>
        <p:grpSpPr>
          <a:xfrm>
            <a:off x="-12192" y="-9144"/>
            <a:ext cx="12204192" cy="6867144"/>
            <a:chOff x="-12192" y="-9144"/>
            <a:chExt cx="12204192" cy="6867144"/>
          </a:xfrm>
        </p:grpSpPr>
        <p:pic>
          <p:nvPicPr>
            <p:cNvPr id="8" name="Picture 7"/>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554736" y="594362"/>
              <a:ext cx="201168" cy="1005838"/>
            </a:xfrm>
            <a:prstGeom prst="rect">
              <a:avLst/>
            </a:prstGeom>
            <a:effectLst>
              <a:outerShdw blurRad="25400" dist="12700" dir="2700000" algn="tl" rotWithShape="0">
                <a:prstClr val="black">
                  <a:alpha val="40000"/>
                </a:prstClr>
              </a:outerShdw>
            </a:effectLst>
          </p:spPr>
        </p:pic>
        <p:sp>
          <p:nvSpPr>
            <p:cNvPr id="11" name="Rectangle 10"/>
            <p:cNvSpPr/>
            <p:nvPr/>
          </p:nvSpPr>
          <p:spPr>
            <a:xfrm>
              <a:off x="-12192" y="-9144"/>
              <a:ext cx="12204192" cy="6867144"/>
            </a:xfrm>
            <a:prstGeom prst="rect">
              <a:avLst/>
            </a:prstGeom>
            <a:noFill/>
            <a:ln w="381000" cap="sq">
              <a:solidFill>
                <a:srgbClr val="4C4F55"/>
              </a:solidFill>
              <a:miter lim="800000"/>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cxnSp>
        <p:nvCxnSpPr>
          <p:cNvPr id="10" name="Straight Connector 9"/>
          <p:cNvCxnSpPr/>
          <p:nvPr/>
        </p:nvCxnSpPr>
        <p:spPr>
          <a:xfrm>
            <a:off x="1008510" y="5916168"/>
            <a:ext cx="10537314" cy="0"/>
          </a:xfrm>
          <a:prstGeom prst="line">
            <a:avLst/>
          </a:prstGeom>
          <a:ln w="25400" cap="rnd">
            <a:solidFill>
              <a:schemeClr val="bg1"/>
            </a:solidFill>
            <a:prstDash val="sysDot"/>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a:effectLst>
            <a:outerShdw blurRad="25400" dist="12700" dir="2700000" algn="tl" rotWithShape="0">
              <a:prstClr val="black">
                <a:alpha val="40000"/>
              </a:prstClr>
            </a:outerShdw>
          </a:effectLst>
        </p:spPr>
      </p:pic>
    </p:spTree>
    <p:extLst>
      <p:ext uri="{BB962C8B-B14F-4D97-AF65-F5344CB8AC3E}">
        <p14:creationId xmlns:p14="http://schemas.microsoft.com/office/powerpoint/2010/main" val="28327964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F1444D0-CB31-F76C-A2D7-A3AAEF858B1C}"/>
              </a:ext>
            </a:extLst>
          </p:cNvPr>
          <p:cNvSpPr>
            <a:spLocks noGrp="1"/>
          </p:cNvSpPr>
          <p:nvPr>
            <p:ph type="title"/>
          </p:nvPr>
        </p:nvSpPr>
        <p:spPr>
          <a:xfrm>
            <a:off x="993648" y="594362"/>
            <a:ext cx="10287000" cy="1005838"/>
          </a:xfrm>
        </p:spPr>
        <p:txBody>
          <a:bodyPr/>
          <a:lstStyle/>
          <a:p>
            <a:r>
              <a:rPr lang="en-US" dirty="0"/>
              <a:t>Title ix response &amp; grievance PROCESS</a:t>
            </a:r>
          </a:p>
        </p:txBody>
      </p:sp>
      <p:graphicFrame>
        <p:nvGraphicFramePr>
          <p:cNvPr id="10" name="Content Placeholder 9">
            <a:extLst>
              <a:ext uri="{FF2B5EF4-FFF2-40B4-BE49-F238E27FC236}">
                <a16:creationId xmlns:a16="http://schemas.microsoft.com/office/drawing/2014/main" id="{44DA15CF-EF57-F5C9-C8C8-45DEC3A67BCB}"/>
              </a:ext>
            </a:extLst>
          </p:cNvPr>
          <p:cNvGraphicFramePr>
            <a:graphicFrameLocks noGrp="1"/>
          </p:cNvGraphicFramePr>
          <p:nvPr>
            <p:ph sz="half" idx="1"/>
            <p:extLst>
              <p:ext uri="{D42A27DB-BD31-4B8C-83A1-F6EECF244321}">
                <p14:modId xmlns:p14="http://schemas.microsoft.com/office/powerpoint/2010/main" val="3492661433"/>
              </p:ext>
            </p:extLst>
          </p:nvPr>
        </p:nvGraphicFramePr>
        <p:xfrm>
          <a:off x="1066800" y="1841500"/>
          <a:ext cx="4480560" cy="42005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Footer Placeholder 3">
            <a:extLst>
              <a:ext uri="{FF2B5EF4-FFF2-40B4-BE49-F238E27FC236}">
                <a16:creationId xmlns:a16="http://schemas.microsoft.com/office/drawing/2014/main" id="{30DEA83E-B897-D6C3-5253-40B824A76D4E}"/>
              </a:ext>
            </a:extLst>
          </p:cNvPr>
          <p:cNvSpPr>
            <a:spLocks noGrp="1"/>
          </p:cNvSpPr>
          <p:nvPr>
            <p:ph type="ftr" sz="quarter" idx="11"/>
          </p:nvPr>
        </p:nvSpPr>
        <p:spPr>
          <a:xfrm>
            <a:off x="993648" y="6355080"/>
            <a:ext cx="7711440" cy="365760"/>
          </a:xfrm>
        </p:spPr>
        <p:txBody>
          <a:bodyPr/>
          <a:lstStyle/>
          <a:p>
            <a:endParaRPr lang="en-US" dirty="0"/>
          </a:p>
        </p:txBody>
      </p:sp>
      <p:sp>
        <p:nvSpPr>
          <p:cNvPr id="5" name="Slide Number Placeholder 4">
            <a:extLst>
              <a:ext uri="{FF2B5EF4-FFF2-40B4-BE49-F238E27FC236}">
                <a16:creationId xmlns:a16="http://schemas.microsoft.com/office/drawing/2014/main" id="{7453F55E-062D-265C-8472-0694B614264B}"/>
              </a:ext>
            </a:extLst>
          </p:cNvPr>
          <p:cNvSpPr>
            <a:spLocks noGrp="1"/>
          </p:cNvSpPr>
          <p:nvPr>
            <p:ph type="sldNum" sz="quarter" idx="12"/>
          </p:nvPr>
        </p:nvSpPr>
        <p:spPr>
          <a:xfrm>
            <a:off x="11198352" y="6355715"/>
            <a:ext cx="457200" cy="365125"/>
          </a:xfrm>
        </p:spPr>
        <p:txBody>
          <a:bodyPr/>
          <a:lstStyle/>
          <a:p>
            <a:fld id="{0AE8BE58-A6F8-4BE3-ADA1-52AAB047BE77}" type="slidenum">
              <a:rPr lang="en-US" smtClean="0"/>
              <a:pPr/>
              <a:t>35</a:t>
            </a:fld>
            <a:endParaRPr lang="en-US" dirty="0"/>
          </a:p>
        </p:txBody>
      </p:sp>
      <p:sp>
        <p:nvSpPr>
          <p:cNvPr id="13" name="Arrow: Down 12">
            <a:extLst>
              <a:ext uri="{FF2B5EF4-FFF2-40B4-BE49-F238E27FC236}">
                <a16:creationId xmlns:a16="http://schemas.microsoft.com/office/drawing/2014/main" id="{918CFD98-EFBC-3B2F-C4F7-1C4CF78B3828}"/>
              </a:ext>
            </a:extLst>
          </p:cNvPr>
          <p:cNvSpPr/>
          <p:nvPr/>
        </p:nvSpPr>
        <p:spPr>
          <a:xfrm>
            <a:off x="5711952" y="1871984"/>
            <a:ext cx="2286000" cy="4200525"/>
          </a:xfrm>
          <a:prstGeom prst="down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700" dirty="0"/>
              <a:t>Supportive Measures </a:t>
            </a:r>
          </a:p>
        </p:txBody>
      </p:sp>
      <p:sp>
        <p:nvSpPr>
          <p:cNvPr id="20" name="Content Placeholder 19">
            <a:extLst>
              <a:ext uri="{FF2B5EF4-FFF2-40B4-BE49-F238E27FC236}">
                <a16:creationId xmlns:a16="http://schemas.microsoft.com/office/drawing/2014/main" id="{FBE92B12-762D-ED58-6F19-5E726C3530CA}"/>
              </a:ext>
            </a:extLst>
          </p:cNvPr>
          <p:cNvSpPr>
            <a:spLocks noGrp="1"/>
          </p:cNvSpPr>
          <p:nvPr>
            <p:ph sz="half" idx="2"/>
          </p:nvPr>
        </p:nvSpPr>
        <p:spPr>
          <a:xfrm>
            <a:off x="8180832" y="2390203"/>
            <a:ext cx="3401568" cy="1806893"/>
          </a:xfrm>
        </p:spPr>
        <p:style>
          <a:lnRef idx="2">
            <a:schemeClr val="dk1"/>
          </a:lnRef>
          <a:fillRef idx="1">
            <a:schemeClr val="lt1"/>
          </a:fillRef>
          <a:effectRef idx="0">
            <a:schemeClr val="dk1"/>
          </a:effectRef>
          <a:fontRef idx="minor">
            <a:schemeClr val="dk1"/>
          </a:fontRef>
        </p:style>
        <p:txBody>
          <a:bodyPr>
            <a:normAutofit/>
          </a:bodyPr>
          <a:lstStyle/>
          <a:p>
            <a:r>
              <a:rPr lang="en-US" sz="1700" dirty="0"/>
              <a:t>Emergency Removal</a:t>
            </a:r>
          </a:p>
          <a:p>
            <a:r>
              <a:rPr lang="en-US" sz="1700" dirty="0"/>
              <a:t>Dismissal</a:t>
            </a:r>
          </a:p>
          <a:p>
            <a:r>
              <a:rPr lang="en-US" sz="1700" dirty="0"/>
              <a:t>Informal Resolution</a:t>
            </a:r>
          </a:p>
          <a:p>
            <a:endParaRPr lang="en-US" sz="1700" dirty="0"/>
          </a:p>
        </p:txBody>
      </p:sp>
    </p:spTree>
    <p:extLst>
      <p:ext uri="{BB962C8B-B14F-4D97-AF65-F5344CB8AC3E}">
        <p14:creationId xmlns:p14="http://schemas.microsoft.com/office/powerpoint/2010/main" val="29792200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47799D27-9FCB-036F-92B7-AAC1E73BDE61}"/>
              </a:ext>
            </a:extLst>
          </p:cNvPr>
          <p:cNvSpPr>
            <a:spLocks noGrp="1"/>
          </p:cNvSpPr>
          <p:nvPr>
            <p:ph sz="quarter" idx="13"/>
          </p:nvPr>
        </p:nvSpPr>
        <p:spPr/>
        <p:txBody>
          <a:bodyPr>
            <a:normAutofit lnSpcReduction="10000"/>
          </a:bodyPr>
          <a:lstStyle/>
          <a:p>
            <a:r>
              <a:rPr lang="en-US" dirty="0"/>
              <a:t>Treat complainants and respondents equitably</a:t>
            </a:r>
          </a:p>
          <a:p>
            <a:r>
              <a:rPr lang="en-US" dirty="0"/>
              <a:t>Title IX Coordinator, investigator, or decisionmaker must not have a conflict of interest or bias for or against complainants or respondents generally or an individual complainant or respondent</a:t>
            </a:r>
          </a:p>
          <a:p>
            <a:r>
              <a:rPr lang="en-US" dirty="0"/>
              <a:t>Offer and coordinate supportive measures, as appropriate, for Complainant and Respondent</a:t>
            </a:r>
          </a:p>
          <a:p>
            <a:r>
              <a:rPr lang="en-US" dirty="0"/>
              <a:t>Respondent is presumed not responsible for the alleged sex discrimination until a determination is made at the conclusion of the Title IX Grievance Process</a:t>
            </a:r>
          </a:p>
        </p:txBody>
      </p:sp>
      <p:sp>
        <p:nvSpPr>
          <p:cNvPr id="7" name="Title 6">
            <a:extLst>
              <a:ext uri="{FF2B5EF4-FFF2-40B4-BE49-F238E27FC236}">
                <a16:creationId xmlns:a16="http://schemas.microsoft.com/office/drawing/2014/main" id="{E73433BF-B6F7-6722-1367-D08CFCD93B3C}"/>
              </a:ext>
            </a:extLst>
          </p:cNvPr>
          <p:cNvSpPr>
            <a:spLocks noGrp="1"/>
          </p:cNvSpPr>
          <p:nvPr>
            <p:ph type="title"/>
          </p:nvPr>
        </p:nvSpPr>
        <p:spPr/>
        <p:txBody>
          <a:bodyPr>
            <a:normAutofit fontScale="90000"/>
          </a:bodyPr>
          <a:lstStyle/>
          <a:p>
            <a:r>
              <a:rPr lang="en-US" dirty="0"/>
              <a:t>TITLE IX GRIEVANCE PROCESS: BASIC REQUIREMENTS</a:t>
            </a:r>
          </a:p>
        </p:txBody>
      </p:sp>
      <p:sp>
        <p:nvSpPr>
          <p:cNvPr id="5" name="Footer Placeholder 4">
            <a:extLst>
              <a:ext uri="{FF2B5EF4-FFF2-40B4-BE49-F238E27FC236}">
                <a16:creationId xmlns:a16="http://schemas.microsoft.com/office/drawing/2014/main" id="{5BFB06F8-56B5-CDB4-74AB-5A23F832F57A}"/>
              </a:ext>
            </a:extLst>
          </p:cNvPr>
          <p:cNvSpPr>
            <a:spLocks noGrp="1"/>
          </p:cNvSpPr>
          <p:nvPr>
            <p:ph type="ftr" sz="quarter" idx="11"/>
          </p:nvPr>
        </p:nvSpPr>
        <p:spPr/>
        <p:txBody>
          <a:bodyPr/>
          <a:lstStyle/>
          <a:p>
            <a:r>
              <a:rPr lang="en-US" dirty="0"/>
              <a:t>34 C.F.R. 106.44(f), 34 C.F.R. 106.44(g), 34 C.F.R. 106.45(b); </a:t>
            </a:r>
            <a:r>
              <a:rPr lang="pt-BR" dirty="0"/>
              <a:t>34 C.F.R. 106.45(l)</a:t>
            </a:r>
            <a:endParaRPr lang="en-US" dirty="0"/>
          </a:p>
        </p:txBody>
      </p:sp>
      <p:sp>
        <p:nvSpPr>
          <p:cNvPr id="6" name="Slide Number Placeholder 5">
            <a:extLst>
              <a:ext uri="{FF2B5EF4-FFF2-40B4-BE49-F238E27FC236}">
                <a16:creationId xmlns:a16="http://schemas.microsoft.com/office/drawing/2014/main" id="{BB516947-2EF2-141A-0E8D-534D8B86BA6F}"/>
              </a:ext>
            </a:extLst>
          </p:cNvPr>
          <p:cNvSpPr>
            <a:spLocks noGrp="1"/>
          </p:cNvSpPr>
          <p:nvPr>
            <p:ph type="sldNum" sz="quarter" idx="12"/>
          </p:nvPr>
        </p:nvSpPr>
        <p:spPr/>
        <p:txBody>
          <a:bodyPr/>
          <a:lstStyle/>
          <a:p>
            <a:fld id="{0AE8BE58-A6F8-4BE3-ADA1-52AAB047BE77}" type="slidenum">
              <a:rPr lang="en-US" smtClean="0"/>
              <a:t>36</a:t>
            </a:fld>
            <a:endParaRPr lang="en-US" dirty="0"/>
          </a:p>
        </p:txBody>
      </p:sp>
    </p:spTree>
    <p:extLst>
      <p:ext uri="{BB962C8B-B14F-4D97-AF65-F5344CB8AC3E}">
        <p14:creationId xmlns:p14="http://schemas.microsoft.com/office/powerpoint/2010/main" val="40380574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47799D27-9FCB-036F-92B7-AAC1E73BDE61}"/>
              </a:ext>
            </a:extLst>
          </p:cNvPr>
          <p:cNvSpPr>
            <a:spLocks noGrp="1"/>
          </p:cNvSpPr>
          <p:nvPr>
            <p:ph sz="quarter" idx="13"/>
          </p:nvPr>
        </p:nvSpPr>
        <p:spPr/>
        <p:txBody>
          <a:bodyPr>
            <a:normAutofit/>
          </a:bodyPr>
          <a:lstStyle/>
          <a:p>
            <a:r>
              <a:rPr lang="en-US" dirty="0"/>
              <a:t>Comply with the Title IX Grievance Process before imposing disciplinary sanctions against Respondent for Title IX sex discrimination</a:t>
            </a:r>
          </a:p>
          <a:p>
            <a:r>
              <a:rPr lang="en-US" dirty="0"/>
              <a:t>Following a determination that sex-based discrimination occurred: </a:t>
            </a:r>
          </a:p>
          <a:p>
            <a:pPr lvl="1"/>
            <a:r>
              <a:rPr lang="en-US" dirty="0"/>
              <a:t>Provide remedies, as appropriate, to Complainant (and other person the District identifies as having had their equal access to the District’s education program or activity limited or denied by sex discrimination</a:t>
            </a:r>
          </a:p>
          <a:p>
            <a:pPr lvl="1"/>
            <a:r>
              <a:rPr lang="en-US" dirty="0"/>
              <a:t>Implement, as appropriate, disciplinary sanctions on a Respondent</a:t>
            </a:r>
          </a:p>
        </p:txBody>
      </p:sp>
      <p:sp>
        <p:nvSpPr>
          <p:cNvPr id="7" name="Title 6">
            <a:extLst>
              <a:ext uri="{FF2B5EF4-FFF2-40B4-BE49-F238E27FC236}">
                <a16:creationId xmlns:a16="http://schemas.microsoft.com/office/drawing/2014/main" id="{E73433BF-B6F7-6722-1367-D08CFCD93B3C}"/>
              </a:ext>
            </a:extLst>
          </p:cNvPr>
          <p:cNvSpPr>
            <a:spLocks noGrp="1"/>
          </p:cNvSpPr>
          <p:nvPr>
            <p:ph type="title"/>
          </p:nvPr>
        </p:nvSpPr>
        <p:spPr/>
        <p:txBody>
          <a:bodyPr>
            <a:normAutofit fontScale="90000"/>
          </a:bodyPr>
          <a:lstStyle/>
          <a:p>
            <a:r>
              <a:rPr lang="en-US" dirty="0"/>
              <a:t>TITLE IX GRIEVANCE PROCESS: BASIC REQUIREMENTS</a:t>
            </a:r>
          </a:p>
        </p:txBody>
      </p:sp>
      <p:sp>
        <p:nvSpPr>
          <p:cNvPr id="5" name="Footer Placeholder 4">
            <a:extLst>
              <a:ext uri="{FF2B5EF4-FFF2-40B4-BE49-F238E27FC236}">
                <a16:creationId xmlns:a16="http://schemas.microsoft.com/office/drawing/2014/main" id="{5BFB06F8-56B5-CDB4-74AB-5A23F832F57A}"/>
              </a:ext>
            </a:extLst>
          </p:cNvPr>
          <p:cNvSpPr>
            <a:spLocks noGrp="1"/>
          </p:cNvSpPr>
          <p:nvPr>
            <p:ph type="ftr" sz="quarter" idx="11"/>
          </p:nvPr>
        </p:nvSpPr>
        <p:spPr/>
        <p:txBody>
          <a:bodyPr/>
          <a:lstStyle/>
          <a:p>
            <a:r>
              <a:rPr lang="en-US" dirty="0"/>
              <a:t>34 C.F.R. 106.45(b); </a:t>
            </a:r>
            <a:r>
              <a:rPr lang="pt-BR" dirty="0"/>
              <a:t>34 C.F.R. 106.45(h); 34 C.F.R. 106.45(l)</a:t>
            </a:r>
            <a:endParaRPr lang="en-US" dirty="0"/>
          </a:p>
        </p:txBody>
      </p:sp>
      <p:sp>
        <p:nvSpPr>
          <p:cNvPr id="6" name="Slide Number Placeholder 5">
            <a:extLst>
              <a:ext uri="{FF2B5EF4-FFF2-40B4-BE49-F238E27FC236}">
                <a16:creationId xmlns:a16="http://schemas.microsoft.com/office/drawing/2014/main" id="{BB516947-2EF2-141A-0E8D-534D8B86BA6F}"/>
              </a:ext>
            </a:extLst>
          </p:cNvPr>
          <p:cNvSpPr>
            <a:spLocks noGrp="1"/>
          </p:cNvSpPr>
          <p:nvPr>
            <p:ph type="sldNum" sz="quarter" idx="12"/>
          </p:nvPr>
        </p:nvSpPr>
        <p:spPr/>
        <p:txBody>
          <a:bodyPr/>
          <a:lstStyle/>
          <a:p>
            <a:fld id="{0AE8BE58-A6F8-4BE3-ADA1-52AAB047BE77}" type="slidenum">
              <a:rPr lang="en-US" smtClean="0"/>
              <a:t>37</a:t>
            </a:fld>
            <a:endParaRPr lang="en-US" dirty="0"/>
          </a:p>
        </p:txBody>
      </p:sp>
    </p:spTree>
    <p:extLst>
      <p:ext uri="{BB962C8B-B14F-4D97-AF65-F5344CB8AC3E}">
        <p14:creationId xmlns:p14="http://schemas.microsoft.com/office/powerpoint/2010/main" val="35521043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47799D27-9FCB-036F-92B7-AAC1E73BDE61}"/>
              </a:ext>
            </a:extLst>
          </p:cNvPr>
          <p:cNvSpPr>
            <a:spLocks noGrp="1"/>
          </p:cNvSpPr>
          <p:nvPr>
            <p:ph sz="quarter" idx="13"/>
          </p:nvPr>
        </p:nvSpPr>
        <p:spPr/>
        <p:txBody>
          <a:bodyPr>
            <a:normAutofit/>
          </a:bodyPr>
          <a:lstStyle/>
          <a:p>
            <a:r>
              <a:rPr lang="en-US" dirty="0"/>
              <a:t>Establish reasonably prompt timeframes for the major stages of the Title IX Grievance Process</a:t>
            </a:r>
          </a:p>
          <a:p>
            <a:pPr lvl="1"/>
            <a:r>
              <a:rPr lang="en-US" dirty="0"/>
              <a:t>Major stages include: evaluation, investigation, determination, and appeal, if any</a:t>
            </a:r>
          </a:p>
          <a:p>
            <a:pPr lvl="1"/>
            <a:r>
              <a:rPr lang="en-US" dirty="0"/>
              <a:t>Timeframes can be extended for good cause, on a case-by-case basis, with notice to the parties that includes the reason for the delay (</a:t>
            </a:r>
            <a:r>
              <a:rPr lang="en-US" i="1" dirty="0"/>
              <a:t>best practice</a:t>
            </a:r>
            <a:r>
              <a:rPr lang="en-US" dirty="0"/>
              <a:t>: written notice)</a:t>
            </a:r>
          </a:p>
          <a:p>
            <a:pPr lvl="2"/>
            <a:r>
              <a:rPr lang="en-US" dirty="0"/>
              <a:t>“Good cause” may include, but is not limited to: the unavailability of a party or a witness; concurrent law enforcement or other agency activity; or the need for language assistance or accommodation of disabilities</a:t>
            </a:r>
          </a:p>
          <a:p>
            <a:endParaRPr lang="en-US" dirty="0"/>
          </a:p>
        </p:txBody>
      </p:sp>
      <p:sp>
        <p:nvSpPr>
          <p:cNvPr id="7" name="Title 6">
            <a:extLst>
              <a:ext uri="{FF2B5EF4-FFF2-40B4-BE49-F238E27FC236}">
                <a16:creationId xmlns:a16="http://schemas.microsoft.com/office/drawing/2014/main" id="{E73433BF-B6F7-6722-1367-D08CFCD93B3C}"/>
              </a:ext>
            </a:extLst>
          </p:cNvPr>
          <p:cNvSpPr>
            <a:spLocks noGrp="1"/>
          </p:cNvSpPr>
          <p:nvPr>
            <p:ph type="title"/>
          </p:nvPr>
        </p:nvSpPr>
        <p:spPr/>
        <p:txBody>
          <a:bodyPr>
            <a:normAutofit fontScale="90000"/>
          </a:bodyPr>
          <a:lstStyle/>
          <a:p>
            <a:r>
              <a:rPr lang="en-US" dirty="0"/>
              <a:t>TITLE IX GRIEVANCE PROCESS: BASIC REQUIREMENTS</a:t>
            </a:r>
          </a:p>
        </p:txBody>
      </p:sp>
      <p:sp>
        <p:nvSpPr>
          <p:cNvPr id="5" name="Footer Placeholder 4">
            <a:extLst>
              <a:ext uri="{FF2B5EF4-FFF2-40B4-BE49-F238E27FC236}">
                <a16:creationId xmlns:a16="http://schemas.microsoft.com/office/drawing/2014/main" id="{5BFB06F8-56B5-CDB4-74AB-5A23F832F57A}"/>
              </a:ext>
            </a:extLst>
          </p:cNvPr>
          <p:cNvSpPr>
            <a:spLocks noGrp="1"/>
          </p:cNvSpPr>
          <p:nvPr>
            <p:ph type="ftr" sz="quarter" idx="11"/>
          </p:nvPr>
        </p:nvSpPr>
        <p:spPr/>
        <p:txBody>
          <a:bodyPr/>
          <a:lstStyle/>
          <a:p>
            <a:r>
              <a:rPr lang="en-US" dirty="0"/>
              <a:t>34 C.F.R. 106.45(b)</a:t>
            </a:r>
          </a:p>
        </p:txBody>
      </p:sp>
      <p:sp>
        <p:nvSpPr>
          <p:cNvPr id="6" name="Slide Number Placeholder 5">
            <a:extLst>
              <a:ext uri="{FF2B5EF4-FFF2-40B4-BE49-F238E27FC236}">
                <a16:creationId xmlns:a16="http://schemas.microsoft.com/office/drawing/2014/main" id="{BB516947-2EF2-141A-0E8D-534D8B86BA6F}"/>
              </a:ext>
            </a:extLst>
          </p:cNvPr>
          <p:cNvSpPr>
            <a:spLocks noGrp="1"/>
          </p:cNvSpPr>
          <p:nvPr>
            <p:ph type="sldNum" sz="quarter" idx="12"/>
          </p:nvPr>
        </p:nvSpPr>
        <p:spPr/>
        <p:txBody>
          <a:bodyPr/>
          <a:lstStyle/>
          <a:p>
            <a:fld id="{0AE8BE58-A6F8-4BE3-ADA1-52AAB047BE77}" type="slidenum">
              <a:rPr lang="en-US" smtClean="0"/>
              <a:t>38</a:t>
            </a:fld>
            <a:endParaRPr lang="en-US" dirty="0"/>
          </a:p>
        </p:txBody>
      </p:sp>
    </p:spTree>
    <p:extLst>
      <p:ext uri="{BB962C8B-B14F-4D97-AF65-F5344CB8AC3E}">
        <p14:creationId xmlns:p14="http://schemas.microsoft.com/office/powerpoint/2010/main" val="32469788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47799D27-9FCB-036F-92B7-AAC1E73BDE61}"/>
              </a:ext>
            </a:extLst>
          </p:cNvPr>
          <p:cNvSpPr>
            <a:spLocks noGrp="1"/>
          </p:cNvSpPr>
          <p:nvPr>
            <p:ph sz="quarter" idx="13"/>
          </p:nvPr>
        </p:nvSpPr>
        <p:spPr/>
        <p:txBody>
          <a:bodyPr>
            <a:normAutofit/>
          </a:bodyPr>
          <a:lstStyle/>
          <a:p>
            <a:r>
              <a:rPr lang="en-US" dirty="0"/>
              <a:t>Objectively evaluate all relevant evidence—including both inculpatory and exculpatory evidence—that is not otherwise impermissible</a:t>
            </a:r>
          </a:p>
          <a:p>
            <a:pPr lvl="1"/>
            <a:r>
              <a:rPr lang="en-US" dirty="0"/>
              <a:t>Credibility determinations must not be based on a person’s status as a complainant, respondent, or witness, or sex stereotypes</a:t>
            </a:r>
          </a:p>
          <a:p>
            <a:r>
              <a:rPr lang="en-US" dirty="0"/>
              <a:t>Exclude impermissible evidence, and questions seeking that evidence (i.e., must not be accessed or considered, except to determine whether an exception applies; must not be disclosed; and must not be otherwise used)</a:t>
            </a:r>
          </a:p>
        </p:txBody>
      </p:sp>
      <p:sp>
        <p:nvSpPr>
          <p:cNvPr id="7" name="Title 6">
            <a:extLst>
              <a:ext uri="{FF2B5EF4-FFF2-40B4-BE49-F238E27FC236}">
                <a16:creationId xmlns:a16="http://schemas.microsoft.com/office/drawing/2014/main" id="{E73433BF-B6F7-6722-1367-D08CFCD93B3C}"/>
              </a:ext>
            </a:extLst>
          </p:cNvPr>
          <p:cNvSpPr>
            <a:spLocks noGrp="1"/>
          </p:cNvSpPr>
          <p:nvPr>
            <p:ph type="title"/>
          </p:nvPr>
        </p:nvSpPr>
        <p:spPr/>
        <p:txBody>
          <a:bodyPr>
            <a:normAutofit fontScale="90000"/>
          </a:bodyPr>
          <a:lstStyle/>
          <a:p>
            <a:r>
              <a:rPr lang="en-US" dirty="0"/>
              <a:t>TITLE IX GRIEVANCE PROCESS: BASIC REQUIREMENTS</a:t>
            </a:r>
          </a:p>
        </p:txBody>
      </p:sp>
      <p:sp>
        <p:nvSpPr>
          <p:cNvPr id="5" name="Footer Placeholder 4">
            <a:extLst>
              <a:ext uri="{FF2B5EF4-FFF2-40B4-BE49-F238E27FC236}">
                <a16:creationId xmlns:a16="http://schemas.microsoft.com/office/drawing/2014/main" id="{5BFB06F8-56B5-CDB4-74AB-5A23F832F57A}"/>
              </a:ext>
            </a:extLst>
          </p:cNvPr>
          <p:cNvSpPr>
            <a:spLocks noGrp="1"/>
          </p:cNvSpPr>
          <p:nvPr>
            <p:ph type="ftr" sz="quarter" idx="11"/>
          </p:nvPr>
        </p:nvSpPr>
        <p:spPr/>
        <p:txBody>
          <a:bodyPr/>
          <a:lstStyle/>
          <a:p>
            <a:r>
              <a:rPr lang="en-US" dirty="0"/>
              <a:t>34 C.F.R. 106.45(b)</a:t>
            </a:r>
          </a:p>
        </p:txBody>
      </p:sp>
      <p:sp>
        <p:nvSpPr>
          <p:cNvPr id="6" name="Slide Number Placeholder 5">
            <a:extLst>
              <a:ext uri="{FF2B5EF4-FFF2-40B4-BE49-F238E27FC236}">
                <a16:creationId xmlns:a16="http://schemas.microsoft.com/office/drawing/2014/main" id="{BB516947-2EF2-141A-0E8D-534D8B86BA6F}"/>
              </a:ext>
            </a:extLst>
          </p:cNvPr>
          <p:cNvSpPr>
            <a:spLocks noGrp="1"/>
          </p:cNvSpPr>
          <p:nvPr>
            <p:ph type="sldNum" sz="quarter" idx="12"/>
          </p:nvPr>
        </p:nvSpPr>
        <p:spPr/>
        <p:txBody>
          <a:bodyPr/>
          <a:lstStyle/>
          <a:p>
            <a:fld id="{0AE8BE58-A6F8-4BE3-ADA1-52AAB047BE77}" type="slidenum">
              <a:rPr lang="en-US" smtClean="0"/>
              <a:t>39</a:t>
            </a:fld>
            <a:endParaRPr lang="en-US" dirty="0"/>
          </a:p>
        </p:txBody>
      </p:sp>
    </p:spTree>
    <p:extLst>
      <p:ext uri="{BB962C8B-B14F-4D97-AF65-F5344CB8AC3E}">
        <p14:creationId xmlns:p14="http://schemas.microsoft.com/office/powerpoint/2010/main" val="16745419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47799D27-9FCB-036F-92B7-AAC1E73BDE61}"/>
              </a:ext>
            </a:extLst>
          </p:cNvPr>
          <p:cNvSpPr>
            <a:spLocks noGrp="1"/>
          </p:cNvSpPr>
          <p:nvPr>
            <p:ph sz="quarter" idx="13"/>
          </p:nvPr>
        </p:nvSpPr>
        <p:spPr/>
        <p:txBody>
          <a:bodyPr>
            <a:normAutofit/>
          </a:bodyPr>
          <a:lstStyle/>
          <a:p>
            <a:r>
              <a:rPr lang="en-US" dirty="0"/>
              <a:t>Take reasonable steps to protect the privacy of the parties and witnesses during the Title IX Grievance Process, provided that the steps do not restrict the ability of the parties to:</a:t>
            </a:r>
          </a:p>
          <a:p>
            <a:pPr lvl="1"/>
            <a:r>
              <a:rPr lang="en-US" dirty="0"/>
              <a:t>Obtain and present evidence, including by speaking to witnesses; </a:t>
            </a:r>
          </a:p>
          <a:p>
            <a:pPr lvl="1"/>
            <a:r>
              <a:rPr lang="en-US" dirty="0"/>
              <a:t>Consult with their family members, confidential resources, or advisors; or </a:t>
            </a:r>
          </a:p>
          <a:p>
            <a:pPr lvl="1"/>
            <a:r>
              <a:rPr lang="en-US" dirty="0"/>
              <a:t>Otherwise prepare for or participate in the Title IX Grievance Process </a:t>
            </a:r>
          </a:p>
        </p:txBody>
      </p:sp>
      <p:sp>
        <p:nvSpPr>
          <p:cNvPr id="7" name="Title 6">
            <a:extLst>
              <a:ext uri="{FF2B5EF4-FFF2-40B4-BE49-F238E27FC236}">
                <a16:creationId xmlns:a16="http://schemas.microsoft.com/office/drawing/2014/main" id="{E73433BF-B6F7-6722-1367-D08CFCD93B3C}"/>
              </a:ext>
            </a:extLst>
          </p:cNvPr>
          <p:cNvSpPr>
            <a:spLocks noGrp="1"/>
          </p:cNvSpPr>
          <p:nvPr>
            <p:ph type="title"/>
          </p:nvPr>
        </p:nvSpPr>
        <p:spPr/>
        <p:txBody>
          <a:bodyPr>
            <a:normAutofit fontScale="90000"/>
          </a:bodyPr>
          <a:lstStyle/>
          <a:p>
            <a:r>
              <a:rPr lang="en-US" dirty="0"/>
              <a:t>TITLE IX GRIEVANCE PROCESS: BASIC REQUIREMENTS</a:t>
            </a:r>
          </a:p>
        </p:txBody>
      </p:sp>
      <p:sp>
        <p:nvSpPr>
          <p:cNvPr id="5" name="Footer Placeholder 4">
            <a:extLst>
              <a:ext uri="{FF2B5EF4-FFF2-40B4-BE49-F238E27FC236}">
                <a16:creationId xmlns:a16="http://schemas.microsoft.com/office/drawing/2014/main" id="{5BFB06F8-56B5-CDB4-74AB-5A23F832F57A}"/>
              </a:ext>
            </a:extLst>
          </p:cNvPr>
          <p:cNvSpPr>
            <a:spLocks noGrp="1"/>
          </p:cNvSpPr>
          <p:nvPr>
            <p:ph type="ftr" sz="quarter" idx="11"/>
          </p:nvPr>
        </p:nvSpPr>
        <p:spPr/>
        <p:txBody>
          <a:bodyPr/>
          <a:lstStyle/>
          <a:p>
            <a:r>
              <a:rPr lang="en-US" dirty="0"/>
              <a:t>34 C.F.R. 106.45(b)</a:t>
            </a:r>
          </a:p>
        </p:txBody>
      </p:sp>
      <p:sp>
        <p:nvSpPr>
          <p:cNvPr id="6" name="Slide Number Placeholder 5">
            <a:extLst>
              <a:ext uri="{FF2B5EF4-FFF2-40B4-BE49-F238E27FC236}">
                <a16:creationId xmlns:a16="http://schemas.microsoft.com/office/drawing/2014/main" id="{BB516947-2EF2-141A-0E8D-534D8B86BA6F}"/>
              </a:ext>
            </a:extLst>
          </p:cNvPr>
          <p:cNvSpPr>
            <a:spLocks noGrp="1"/>
          </p:cNvSpPr>
          <p:nvPr>
            <p:ph type="sldNum" sz="quarter" idx="12"/>
          </p:nvPr>
        </p:nvSpPr>
        <p:spPr/>
        <p:txBody>
          <a:bodyPr/>
          <a:lstStyle/>
          <a:p>
            <a:fld id="{0AE8BE58-A6F8-4BE3-ADA1-52AAB047BE77}" type="slidenum">
              <a:rPr lang="en-US" smtClean="0"/>
              <a:t>40</a:t>
            </a:fld>
            <a:endParaRPr lang="en-US" dirty="0"/>
          </a:p>
        </p:txBody>
      </p:sp>
    </p:spTree>
    <p:extLst>
      <p:ext uri="{BB962C8B-B14F-4D97-AF65-F5344CB8AC3E}">
        <p14:creationId xmlns:p14="http://schemas.microsoft.com/office/powerpoint/2010/main" val="8894043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47799D27-9FCB-036F-92B7-AAC1E73BDE61}"/>
              </a:ext>
            </a:extLst>
          </p:cNvPr>
          <p:cNvSpPr>
            <a:spLocks noGrp="1"/>
          </p:cNvSpPr>
          <p:nvPr>
            <p:ph sz="quarter" idx="13"/>
          </p:nvPr>
        </p:nvSpPr>
        <p:spPr/>
        <p:txBody>
          <a:bodyPr>
            <a:normAutofit/>
          </a:bodyPr>
          <a:lstStyle/>
          <a:p>
            <a:r>
              <a:rPr lang="en-US" dirty="0"/>
              <a:t>Make all determinations based on the </a:t>
            </a:r>
            <a:r>
              <a:rPr lang="en-US" i="1" dirty="0"/>
              <a:t>preponderance of the evidence </a:t>
            </a:r>
            <a:r>
              <a:rPr lang="en-US" dirty="0"/>
              <a:t>standard</a:t>
            </a:r>
          </a:p>
          <a:p>
            <a:pPr lvl="1"/>
            <a:r>
              <a:rPr lang="en-US" dirty="0"/>
              <a:t>Preponderance of the evidence: “The greater weight of the evidence, not necessarily established by the greater number of witnesses testifying to a fact but by evidence that has the most convincing force” </a:t>
            </a:r>
          </a:p>
          <a:p>
            <a:r>
              <a:rPr lang="en-US" dirty="0"/>
              <a:t>Ensure training requirements are met at the time of hiring or change of position that alters an employee’s Title IX duties and annually thereafter</a:t>
            </a:r>
          </a:p>
        </p:txBody>
      </p:sp>
      <p:sp>
        <p:nvSpPr>
          <p:cNvPr id="7" name="Title 6">
            <a:extLst>
              <a:ext uri="{FF2B5EF4-FFF2-40B4-BE49-F238E27FC236}">
                <a16:creationId xmlns:a16="http://schemas.microsoft.com/office/drawing/2014/main" id="{E73433BF-B6F7-6722-1367-D08CFCD93B3C}"/>
              </a:ext>
            </a:extLst>
          </p:cNvPr>
          <p:cNvSpPr>
            <a:spLocks noGrp="1"/>
          </p:cNvSpPr>
          <p:nvPr>
            <p:ph type="title"/>
          </p:nvPr>
        </p:nvSpPr>
        <p:spPr/>
        <p:txBody>
          <a:bodyPr>
            <a:normAutofit fontScale="90000"/>
          </a:bodyPr>
          <a:lstStyle/>
          <a:p>
            <a:r>
              <a:rPr lang="en-US" dirty="0"/>
              <a:t>TITLE IX GRIEVANCE PROCESS: BASIC REQUIREMENTS</a:t>
            </a:r>
          </a:p>
        </p:txBody>
      </p:sp>
      <p:sp>
        <p:nvSpPr>
          <p:cNvPr id="5" name="Footer Placeholder 4">
            <a:extLst>
              <a:ext uri="{FF2B5EF4-FFF2-40B4-BE49-F238E27FC236}">
                <a16:creationId xmlns:a16="http://schemas.microsoft.com/office/drawing/2014/main" id="{5BFB06F8-56B5-CDB4-74AB-5A23F832F57A}"/>
              </a:ext>
            </a:extLst>
          </p:cNvPr>
          <p:cNvSpPr>
            <a:spLocks noGrp="1"/>
          </p:cNvSpPr>
          <p:nvPr>
            <p:ph type="ftr" sz="quarter" idx="11"/>
          </p:nvPr>
        </p:nvSpPr>
        <p:spPr/>
        <p:txBody>
          <a:bodyPr/>
          <a:lstStyle/>
          <a:p>
            <a:r>
              <a:rPr lang="en-US" dirty="0"/>
              <a:t>34 C.F.R. 106.8(d); 34 C.F.R. 106.45(h); Black’s Law Dictionary, 11th ed. 2019</a:t>
            </a:r>
          </a:p>
        </p:txBody>
      </p:sp>
      <p:sp>
        <p:nvSpPr>
          <p:cNvPr id="6" name="Slide Number Placeholder 5">
            <a:extLst>
              <a:ext uri="{FF2B5EF4-FFF2-40B4-BE49-F238E27FC236}">
                <a16:creationId xmlns:a16="http://schemas.microsoft.com/office/drawing/2014/main" id="{BB516947-2EF2-141A-0E8D-534D8B86BA6F}"/>
              </a:ext>
            </a:extLst>
          </p:cNvPr>
          <p:cNvSpPr>
            <a:spLocks noGrp="1"/>
          </p:cNvSpPr>
          <p:nvPr>
            <p:ph type="sldNum" sz="quarter" idx="12"/>
          </p:nvPr>
        </p:nvSpPr>
        <p:spPr/>
        <p:txBody>
          <a:bodyPr/>
          <a:lstStyle/>
          <a:p>
            <a:fld id="{0AE8BE58-A6F8-4BE3-ADA1-52AAB047BE77}" type="slidenum">
              <a:rPr lang="en-US" smtClean="0"/>
              <a:t>41</a:t>
            </a:fld>
            <a:endParaRPr lang="en-US" dirty="0"/>
          </a:p>
        </p:txBody>
      </p:sp>
    </p:spTree>
    <p:extLst>
      <p:ext uri="{BB962C8B-B14F-4D97-AF65-F5344CB8AC3E}">
        <p14:creationId xmlns:p14="http://schemas.microsoft.com/office/powerpoint/2010/main" val="10143743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F1444D0-CB31-F76C-A2D7-A3AAEF858B1C}"/>
              </a:ext>
            </a:extLst>
          </p:cNvPr>
          <p:cNvSpPr>
            <a:spLocks noGrp="1"/>
          </p:cNvSpPr>
          <p:nvPr>
            <p:ph type="title"/>
          </p:nvPr>
        </p:nvSpPr>
        <p:spPr>
          <a:xfrm>
            <a:off x="993648" y="594362"/>
            <a:ext cx="10287000" cy="1005838"/>
          </a:xfrm>
        </p:spPr>
        <p:txBody>
          <a:bodyPr/>
          <a:lstStyle/>
          <a:p>
            <a:r>
              <a:rPr lang="en-US" dirty="0"/>
              <a:t>Title ix response &amp; grievance process</a:t>
            </a:r>
          </a:p>
        </p:txBody>
      </p:sp>
      <p:graphicFrame>
        <p:nvGraphicFramePr>
          <p:cNvPr id="10" name="Content Placeholder 9">
            <a:extLst>
              <a:ext uri="{FF2B5EF4-FFF2-40B4-BE49-F238E27FC236}">
                <a16:creationId xmlns:a16="http://schemas.microsoft.com/office/drawing/2014/main" id="{44DA15CF-EF57-F5C9-C8C8-45DEC3A67BCB}"/>
              </a:ext>
            </a:extLst>
          </p:cNvPr>
          <p:cNvGraphicFramePr>
            <a:graphicFrameLocks noGrp="1"/>
          </p:cNvGraphicFramePr>
          <p:nvPr>
            <p:ph sz="half" idx="1"/>
            <p:extLst>
              <p:ext uri="{D42A27DB-BD31-4B8C-83A1-F6EECF244321}">
                <p14:modId xmlns:p14="http://schemas.microsoft.com/office/powerpoint/2010/main" val="478430951"/>
              </p:ext>
            </p:extLst>
          </p:nvPr>
        </p:nvGraphicFramePr>
        <p:xfrm>
          <a:off x="1066800" y="1841500"/>
          <a:ext cx="4480560" cy="42005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Footer Placeholder 3">
            <a:extLst>
              <a:ext uri="{FF2B5EF4-FFF2-40B4-BE49-F238E27FC236}">
                <a16:creationId xmlns:a16="http://schemas.microsoft.com/office/drawing/2014/main" id="{30DEA83E-B897-D6C3-5253-40B824A76D4E}"/>
              </a:ext>
            </a:extLst>
          </p:cNvPr>
          <p:cNvSpPr>
            <a:spLocks noGrp="1"/>
          </p:cNvSpPr>
          <p:nvPr>
            <p:ph type="ftr" sz="quarter" idx="11"/>
          </p:nvPr>
        </p:nvSpPr>
        <p:spPr>
          <a:xfrm>
            <a:off x="993648" y="6355080"/>
            <a:ext cx="7711440" cy="365760"/>
          </a:xfrm>
        </p:spPr>
        <p:txBody>
          <a:bodyPr/>
          <a:lstStyle/>
          <a:p>
            <a:endParaRPr lang="en-US" dirty="0"/>
          </a:p>
        </p:txBody>
      </p:sp>
      <p:sp>
        <p:nvSpPr>
          <p:cNvPr id="5" name="Slide Number Placeholder 4">
            <a:extLst>
              <a:ext uri="{FF2B5EF4-FFF2-40B4-BE49-F238E27FC236}">
                <a16:creationId xmlns:a16="http://schemas.microsoft.com/office/drawing/2014/main" id="{7453F55E-062D-265C-8472-0694B614264B}"/>
              </a:ext>
            </a:extLst>
          </p:cNvPr>
          <p:cNvSpPr>
            <a:spLocks noGrp="1"/>
          </p:cNvSpPr>
          <p:nvPr>
            <p:ph type="sldNum" sz="quarter" idx="12"/>
          </p:nvPr>
        </p:nvSpPr>
        <p:spPr>
          <a:xfrm>
            <a:off x="11198352" y="6355715"/>
            <a:ext cx="457200" cy="365125"/>
          </a:xfrm>
        </p:spPr>
        <p:txBody>
          <a:bodyPr/>
          <a:lstStyle/>
          <a:p>
            <a:fld id="{0AE8BE58-A6F8-4BE3-ADA1-52AAB047BE77}" type="slidenum">
              <a:rPr lang="en-US" smtClean="0"/>
              <a:pPr/>
              <a:t>42</a:t>
            </a:fld>
            <a:endParaRPr lang="en-US" dirty="0"/>
          </a:p>
        </p:txBody>
      </p:sp>
      <p:sp>
        <p:nvSpPr>
          <p:cNvPr id="13" name="Arrow: Down 12">
            <a:extLst>
              <a:ext uri="{FF2B5EF4-FFF2-40B4-BE49-F238E27FC236}">
                <a16:creationId xmlns:a16="http://schemas.microsoft.com/office/drawing/2014/main" id="{918CFD98-EFBC-3B2F-C4F7-1C4CF78B3828}"/>
              </a:ext>
            </a:extLst>
          </p:cNvPr>
          <p:cNvSpPr/>
          <p:nvPr/>
        </p:nvSpPr>
        <p:spPr>
          <a:xfrm>
            <a:off x="5711952" y="1871984"/>
            <a:ext cx="2286000" cy="4200525"/>
          </a:xfrm>
          <a:prstGeom prst="down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700" dirty="0"/>
              <a:t>Supportive Measures</a:t>
            </a:r>
          </a:p>
        </p:txBody>
      </p:sp>
      <p:sp>
        <p:nvSpPr>
          <p:cNvPr id="20" name="Content Placeholder 19">
            <a:extLst>
              <a:ext uri="{FF2B5EF4-FFF2-40B4-BE49-F238E27FC236}">
                <a16:creationId xmlns:a16="http://schemas.microsoft.com/office/drawing/2014/main" id="{FBE92B12-762D-ED58-6F19-5E726C3530CA}"/>
              </a:ext>
            </a:extLst>
          </p:cNvPr>
          <p:cNvSpPr>
            <a:spLocks noGrp="1"/>
          </p:cNvSpPr>
          <p:nvPr>
            <p:ph sz="half" idx="2"/>
          </p:nvPr>
        </p:nvSpPr>
        <p:spPr>
          <a:xfrm>
            <a:off x="8180832" y="2390203"/>
            <a:ext cx="3401568" cy="1806893"/>
          </a:xfrm>
        </p:spPr>
        <p:style>
          <a:lnRef idx="2">
            <a:schemeClr val="dk1"/>
          </a:lnRef>
          <a:fillRef idx="1">
            <a:schemeClr val="lt1"/>
          </a:fillRef>
          <a:effectRef idx="0">
            <a:schemeClr val="dk1"/>
          </a:effectRef>
          <a:fontRef idx="minor">
            <a:schemeClr val="dk1"/>
          </a:fontRef>
        </p:style>
        <p:txBody>
          <a:bodyPr>
            <a:normAutofit/>
          </a:bodyPr>
          <a:lstStyle/>
          <a:p>
            <a:r>
              <a:rPr lang="en-US" sz="1700" dirty="0"/>
              <a:t>Emergency Removal</a:t>
            </a:r>
          </a:p>
          <a:p>
            <a:r>
              <a:rPr lang="en-US" sz="1700" dirty="0"/>
              <a:t>Dismissal</a:t>
            </a:r>
          </a:p>
          <a:p>
            <a:r>
              <a:rPr lang="en-US" sz="1700" dirty="0"/>
              <a:t>Informal Resolution</a:t>
            </a:r>
          </a:p>
          <a:p>
            <a:endParaRPr lang="en-US" sz="1700" dirty="0"/>
          </a:p>
        </p:txBody>
      </p:sp>
      <p:sp>
        <p:nvSpPr>
          <p:cNvPr id="2" name="Oval 1">
            <a:extLst>
              <a:ext uri="{FF2B5EF4-FFF2-40B4-BE49-F238E27FC236}">
                <a16:creationId xmlns:a16="http://schemas.microsoft.com/office/drawing/2014/main" id="{3F019245-EFC2-2FF9-D34D-75708D22A339}"/>
              </a:ext>
            </a:extLst>
          </p:cNvPr>
          <p:cNvSpPr/>
          <p:nvPr/>
        </p:nvSpPr>
        <p:spPr>
          <a:xfrm>
            <a:off x="463296" y="1673352"/>
            <a:ext cx="4645152" cy="1005838"/>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12205905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2170D37-9244-A8F3-391F-440B510C4C73}"/>
              </a:ext>
            </a:extLst>
          </p:cNvPr>
          <p:cNvSpPr>
            <a:spLocks noGrp="1"/>
          </p:cNvSpPr>
          <p:nvPr>
            <p:ph sz="quarter" idx="13"/>
          </p:nvPr>
        </p:nvSpPr>
        <p:spPr/>
        <p:txBody>
          <a:bodyPr>
            <a:normAutofit/>
          </a:bodyPr>
          <a:lstStyle/>
          <a:p>
            <a:r>
              <a:rPr lang="en-US" dirty="0"/>
              <a:t>No specific requirements for reporting</a:t>
            </a:r>
          </a:p>
          <a:p>
            <a:r>
              <a:rPr lang="en-US" dirty="0"/>
              <a:t>By any person, in any form, by any method, at any time; can be anonymous</a:t>
            </a:r>
          </a:p>
          <a:p>
            <a:pPr lvl="1"/>
            <a:r>
              <a:rPr lang="en-US" dirty="0"/>
              <a:t>Does not have to be by the alleged victim</a:t>
            </a:r>
          </a:p>
          <a:p>
            <a:r>
              <a:rPr lang="en-US" dirty="0"/>
              <a:t>To Title IX Coordinator or </a:t>
            </a:r>
            <a:r>
              <a:rPr lang="en-US" b="1" i="1" dirty="0"/>
              <a:t>any</a:t>
            </a:r>
            <a:r>
              <a:rPr lang="en-US" dirty="0"/>
              <a:t> District employee </a:t>
            </a:r>
          </a:p>
          <a:p>
            <a:pPr lvl="1"/>
            <a:r>
              <a:rPr lang="en-US" dirty="0"/>
              <a:t>District employee must notify Title IX Coordinator of any conduct that reasonably may constitute Title IX sex discrimination</a:t>
            </a:r>
          </a:p>
          <a:p>
            <a:endParaRPr lang="en-US" dirty="0"/>
          </a:p>
        </p:txBody>
      </p:sp>
      <p:sp>
        <p:nvSpPr>
          <p:cNvPr id="3" name="Title 2">
            <a:extLst>
              <a:ext uri="{FF2B5EF4-FFF2-40B4-BE49-F238E27FC236}">
                <a16:creationId xmlns:a16="http://schemas.microsoft.com/office/drawing/2014/main" id="{3E6721D9-D748-8C2A-38ED-47B72C115F9F}"/>
              </a:ext>
            </a:extLst>
          </p:cNvPr>
          <p:cNvSpPr>
            <a:spLocks noGrp="1"/>
          </p:cNvSpPr>
          <p:nvPr>
            <p:ph type="title"/>
          </p:nvPr>
        </p:nvSpPr>
        <p:spPr/>
        <p:txBody>
          <a:bodyPr/>
          <a:lstStyle/>
          <a:p>
            <a:r>
              <a:rPr lang="en-US" dirty="0"/>
              <a:t>Report of SEX DISCRIMINATION</a:t>
            </a:r>
          </a:p>
        </p:txBody>
      </p:sp>
      <p:sp>
        <p:nvSpPr>
          <p:cNvPr id="4" name="Footer Placeholder 3">
            <a:extLst>
              <a:ext uri="{FF2B5EF4-FFF2-40B4-BE49-F238E27FC236}">
                <a16:creationId xmlns:a16="http://schemas.microsoft.com/office/drawing/2014/main" id="{295FA383-92A9-9A27-CEEC-905ACCD20A08}"/>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BE4B6607-A9CE-75F2-49C0-274D41856428}"/>
              </a:ext>
            </a:extLst>
          </p:cNvPr>
          <p:cNvSpPr>
            <a:spLocks noGrp="1"/>
          </p:cNvSpPr>
          <p:nvPr>
            <p:ph type="sldNum" sz="quarter" idx="12"/>
          </p:nvPr>
        </p:nvSpPr>
        <p:spPr/>
        <p:txBody>
          <a:bodyPr/>
          <a:lstStyle/>
          <a:p>
            <a:fld id="{0AE8BE58-A6F8-4BE3-ADA1-52AAB047BE77}" type="slidenum">
              <a:rPr lang="en-US" smtClean="0"/>
              <a:t>43</a:t>
            </a:fld>
            <a:endParaRPr lang="en-US" dirty="0"/>
          </a:p>
        </p:txBody>
      </p:sp>
    </p:spTree>
    <p:extLst>
      <p:ext uri="{BB962C8B-B14F-4D97-AF65-F5344CB8AC3E}">
        <p14:creationId xmlns:p14="http://schemas.microsoft.com/office/powerpoint/2010/main" val="6462624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CB99A53-0557-2C26-04AB-DD34E95716B5}"/>
              </a:ext>
            </a:extLst>
          </p:cNvPr>
          <p:cNvSpPr>
            <a:spLocks noGrp="1"/>
          </p:cNvSpPr>
          <p:nvPr>
            <p:ph sz="quarter" idx="13"/>
          </p:nvPr>
        </p:nvSpPr>
        <p:spPr>
          <a:xfrm>
            <a:off x="993648" y="1825624"/>
            <a:ext cx="10058400" cy="4206240"/>
          </a:xfrm>
        </p:spPr>
        <p:txBody>
          <a:bodyPr>
            <a:normAutofit fontScale="85000" lnSpcReduction="10000"/>
          </a:bodyPr>
          <a:lstStyle/>
          <a:p>
            <a:r>
              <a:rPr lang="en-US" dirty="0"/>
              <a:t>Upon notice of conduct that reasonably may constitute Title IX sex discrimination, Title IX Coordinator analyzes the allegation(s) to determine whether the conduct as alleged could constitute Title IX sex discrimination</a:t>
            </a:r>
          </a:p>
          <a:p>
            <a:pPr lvl="1"/>
            <a:r>
              <a:rPr lang="en-US" dirty="0"/>
              <a:t>If </a:t>
            </a:r>
            <a:r>
              <a:rPr lang="en-US" b="1" u="sng" dirty="0"/>
              <a:t>NO</a:t>
            </a:r>
            <a:r>
              <a:rPr lang="en-US" dirty="0"/>
              <a:t>, Title IX Coordinator must consider whether action under another Board policy is required</a:t>
            </a:r>
          </a:p>
          <a:p>
            <a:pPr lvl="1"/>
            <a:r>
              <a:rPr lang="en-US" dirty="0"/>
              <a:t>If </a:t>
            </a:r>
            <a:r>
              <a:rPr lang="en-US" b="1" u="sng" dirty="0"/>
              <a:t>YES</a:t>
            </a:r>
            <a:r>
              <a:rPr lang="en-US" dirty="0"/>
              <a:t>, Title IX Coordinator must promptly:</a:t>
            </a:r>
          </a:p>
          <a:p>
            <a:pPr lvl="2"/>
            <a:r>
              <a:rPr lang="en-US" dirty="0"/>
              <a:t>Contact Complainant (alleged victim) to offer and coordinate supportive measures</a:t>
            </a:r>
          </a:p>
          <a:p>
            <a:pPr lvl="3"/>
            <a:r>
              <a:rPr lang="en-US" dirty="0"/>
              <a:t>If a special ed student, consult with one or more members of IEP/504 team to determine how to comply with IDEA/Section 504 in the implementation of supportive measures</a:t>
            </a:r>
          </a:p>
          <a:p>
            <a:pPr lvl="2"/>
            <a:r>
              <a:rPr lang="en-US" dirty="0"/>
              <a:t>Notify Complainant of the Title IX Grievance Process, including the process for filing a Complaint and the informal resolution process (if available and appropriate)</a:t>
            </a:r>
          </a:p>
        </p:txBody>
      </p:sp>
      <p:sp>
        <p:nvSpPr>
          <p:cNvPr id="3" name="Title 2">
            <a:extLst>
              <a:ext uri="{FF2B5EF4-FFF2-40B4-BE49-F238E27FC236}">
                <a16:creationId xmlns:a16="http://schemas.microsoft.com/office/drawing/2014/main" id="{75B71057-B905-32FB-8EDD-74CE6B46F4C0}"/>
              </a:ext>
            </a:extLst>
          </p:cNvPr>
          <p:cNvSpPr>
            <a:spLocks noGrp="1"/>
          </p:cNvSpPr>
          <p:nvPr>
            <p:ph type="title"/>
          </p:nvPr>
        </p:nvSpPr>
        <p:spPr/>
        <p:txBody>
          <a:bodyPr>
            <a:normAutofit fontScale="90000"/>
          </a:bodyPr>
          <a:lstStyle/>
          <a:p>
            <a:r>
              <a:rPr lang="en-US" dirty="0"/>
              <a:t>TITLE IX coordinator – response TO ALLEGATIONS</a:t>
            </a:r>
          </a:p>
        </p:txBody>
      </p:sp>
      <p:sp>
        <p:nvSpPr>
          <p:cNvPr id="4" name="Footer Placeholder 3">
            <a:extLst>
              <a:ext uri="{FF2B5EF4-FFF2-40B4-BE49-F238E27FC236}">
                <a16:creationId xmlns:a16="http://schemas.microsoft.com/office/drawing/2014/main" id="{EC255F8B-52D1-5FCE-1F12-ECF8B6AB27B5}"/>
              </a:ext>
            </a:extLst>
          </p:cNvPr>
          <p:cNvSpPr>
            <a:spLocks noGrp="1"/>
          </p:cNvSpPr>
          <p:nvPr>
            <p:ph type="ftr" sz="quarter" idx="11"/>
          </p:nvPr>
        </p:nvSpPr>
        <p:spPr/>
        <p:txBody>
          <a:bodyPr/>
          <a:lstStyle/>
          <a:p>
            <a:r>
              <a:rPr lang="en-US" dirty="0"/>
              <a:t>34 C.F.R. 106.44(f); 34 C.F.R. 106.44(g)</a:t>
            </a:r>
          </a:p>
        </p:txBody>
      </p:sp>
      <p:sp>
        <p:nvSpPr>
          <p:cNvPr id="5" name="Slide Number Placeholder 4">
            <a:extLst>
              <a:ext uri="{FF2B5EF4-FFF2-40B4-BE49-F238E27FC236}">
                <a16:creationId xmlns:a16="http://schemas.microsoft.com/office/drawing/2014/main" id="{E01A9B06-28F8-E951-A842-AFF8DF73DC9F}"/>
              </a:ext>
            </a:extLst>
          </p:cNvPr>
          <p:cNvSpPr>
            <a:spLocks noGrp="1"/>
          </p:cNvSpPr>
          <p:nvPr>
            <p:ph type="sldNum" sz="quarter" idx="12"/>
          </p:nvPr>
        </p:nvSpPr>
        <p:spPr/>
        <p:txBody>
          <a:bodyPr/>
          <a:lstStyle/>
          <a:p>
            <a:fld id="{0AE8BE58-A6F8-4BE3-ADA1-52AAB047BE77}" type="slidenum">
              <a:rPr lang="en-US" smtClean="0"/>
              <a:t>44</a:t>
            </a:fld>
            <a:endParaRPr lang="en-US" dirty="0"/>
          </a:p>
        </p:txBody>
      </p:sp>
    </p:spTree>
    <p:extLst>
      <p:ext uri="{BB962C8B-B14F-4D97-AF65-F5344CB8AC3E}">
        <p14:creationId xmlns:p14="http://schemas.microsoft.com/office/powerpoint/2010/main" val="253882746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F1444D0-CB31-F76C-A2D7-A3AAEF858B1C}"/>
              </a:ext>
            </a:extLst>
          </p:cNvPr>
          <p:cNvSpPr>
            <a:spLocks noGrp="1"/>
          </p:cNvSpPr>
          <p:nvPr>
            <p:ph type="title"/>
          </p:nvPr>
        </p:nvSpPr>
        <p:spPr>
          <a:xfrm>
            <a:off x="993648" y="594362"/>
            <a:ext cx="10287000" cy="1005838"/>
          </a:xfrm>
        </p:spPr>
        <p:txBody>
          <a:bodyPr/>
          <a:lstStyle/>
          <a:p>
            <a:r>
              <a:rPr lang="en-US" dirty="0"/>
              <a:t>Title ix response &amp; grievance PROCESS</a:t>
            </a:r>
          </a:p>
        </p:txBody>
      </p:sp>
      <p:graphicFrame>
        <p:nvGraphicFramePr>
          <p:cNvPr id="10" name="Content Placeholder 9">
            <a:extLst>
              <a:ext uri="{FF2B5EF4-FFF2-40B4-BE49-F238E27FC236}">
                <a16:creationId xmlns:a16="http://schemas.microsoft.com/office/drawing/2014/main" id="{44DA15CF-EF57-F5C9-C8C8-45DEC3A67BCB}"/>
              </a:ext>
            </a:extLst>
          </p:cNvPr>
          <p:cNvGraphicFramePr>
            <a:graphicFrameLocks noGrp="1"/>
          </p:cNvGraphicFramePr>
          <p:nvPr>
            <p:ph sz="half" idx="1"/>
            <p:extLst>
              <p:ext uri="{D42A27DB-BD31-4B8C-83A1-F6EECF244321}">
                <p14:modId xmlns:p14="http://schemas.microsoft.com/office/powerpoint/2010/main" val="3789507750"/>
              </p:ext>
            </p:extLst>
          </p:nvPr>
        </p:nvGraphicFramePr>
        <p:xfrm>
          <a:off x="1066800" y="1841500"/>
          <a:ext cx="4480560" cy="42005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Footer Placeholder 3">
            <a:extLst>
              <a:ext uri="{FF2B5EF4-FFF2-40B4-BE49-F238E27FC236}">
                <a16:creationId xmlns:a16="http://schemas.microsoft.com/office/drawing/2014/main" id="{30DEA83E-B897-D6C3-5253-40B824A76D4E}"/>
              </a:ext>
            </a:extLst>
          </p:cNvPr>
          <p:cNvSpPr>
            <a:spLocks noGrp="1"/>
          </p:cNvSpPr>
          <p:nvPr>
            <p:ph type="ftr" sz="quarter" idx="11"/>
          </p:nvPr>
        </p:nvSpPr>
        <p:spPr>
          <a:xfrm>
            <a:off x="993648" y="6355080"/>
            <a:ext cx="7711440" cy="365760"/>
          </a:xfrm>
        </p:spPr>
        <p:txBody>
          <a:bodyPr/>
          <a:lstStyle/>
          <a:p>
            <a:endParaRPr lang="en-US" dirty="0"/>
          </a:p>
        </p:txBody>
      </p:sp>
      <p:sp>
        <p:nvSpPr>
          <p:cNvPr id="5" name="Slide Number Placeholder 4">
            <a:extLst>
              <a:ext uri="{FF2B5EF4-FFF2-40B4-BE49-F238E27FC236}">
                <a16:creationId xmlns:a16="http://schemas.microsoft.com/office/drawing/2014/main" id="{7453F55E-062D-265C-8472-0694B614264B}"/>
              </a:ext>
            </a:extLst>
          </p:cNvPr>
          <p:cNvSpPr>
            <a:spLocks noGrp="1"/>
          </p:cNvSpPr>
          <p:nvPr>
            <p:ph type="sldNum" sz="quarter" idx="12"/>
          </p:nvPr>
        </p:nvSpPr>
        <p:spPr>
          <a:xfrm>
            <a:off x="11198352" y="6355715"/>
            <a:ext cx="457200" cy="365125"/>
          </a:xfrm>
        </p:spPr>
        <p:txBody>
          <a:bodyPr/>
          <a:lstStyle/>
          <a:p>
            <a:fld id="{0AE8BE58-A6F8-4BE3-ADA1-52AAB047BE77}" type="slidenum">
              <a:rPr lang="en-US" smtClean="0"/>
              <a:pPr/>
              <a:t>45</a:t>
            </a:fld>
            <a:endParaRPr lang="en-US" dirty="0"/>
          </a:p>
        </p:txBody>
      </p:sp>
      <p:sp>
        <p:nvSpPr>
          <p:cNvPr id="13" name="Arrow: Down 12">
            <a:extLst>
              <a:ext uri="{FF2B5EF4-FFF2-40B4-BE49-F238E27FC236}">
                <a16:creationId xmlns:a16="http://schemas.microsoft.com/office/drawing/2014/main" id="{918CFD98-EFBC-3B2F-C4F7-1C4CF78B3828}"/>
              </a:ext>
            </a:extLst>
          </p:cNvPr>
          <p:cNvSpPr/>
          <p:nvPr/>
        </p:nvSpPr>
        <p:spPr>
          <a:xfrm>
            <a:off x="5711952" y="1871984"/>
            <a:ext cx="2286000" cy="4200525"/>
          </a:xfrm>
          <a:prstGeom prst="down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700" dirty="0"/>
              <a:t>Supportive Measures</a:t>
            </a:r>
          </a:p>
        </p:txBody>
      </p:sp>
      <p:sp>
        <p:nvSpPr>
          <p:cNvPr id="20" name="Content Placeholder 19">
            <a:extLst>
              <a:ext uri="{FF2B5EF4-FFF2-40B4-BE49-F238E27FC236}">
                <a16:creationId xmlns:a16="http://schemas.microsoft.com/office/drawing/2014/main" id="{FBE92B12-762D-ED58-6F19-5E726C3530CA}"/>
              </a:ext>
            </a:extLst>
          </p:cNvPr>
          <p:cNvSpPr>
            <a:spLocks noGrp="1"/>
          </p:cNvSpPr>
          <p:nvPr>
            <p:ph sz="half" idx="2"/>
          </p:nvPr>
        </p:nvSpPr>
        <p:spPr>
          <a:xfrm>
            <a:off x="8180832" y="2390203"/>
            <a:ext cx="3401568" cy="1806893"/>
          </a:xfrm>
        </p:spPr>
        <p:style>
          <a:lnRef idx="2">
            <a:schemeClr val="dk1"/>
          </a:lnRef>
          <a:fillRef idx="1">
            <a:schemeClr val="lt1"/>
          </a:fillRef>
          <a:effectRef idx="0">
            <a:schemeClr val="dk1"/>
          </a:effectRef>
          <a:fontRef idx="minor">
            <a:schemeClr val="dk1"/>
          </a:fontRef>
        </p:style>
        <p:txBody>
          <a:bodyPr>
            <a:normAutofit/>
          </a:bodyPr>
          <a:lstStyle/>
          <a:p>
            <a:r>
              <a:rPr lang="en-US" sz="1700" dirty="0"/>
              <a:t>Emergency Removal</a:t>
            </a:r>
          </a:p>
          <a:p>
            <a:r>
              <a:rPr lang="en-US" sz="1700" dirty="0"/>
              <a:t>Dismissal</a:t>
            </a:r>
          </a:p>
          <a:p>
            <a:r>
              <a:rPr lang="en-US" sz="1700" dirty="0"/>
              <a:t>Informal Resolution</a:t>
            </a:r>
          </a:p>
          <a:p>
            <a:endParaRPr lang="en-US" sz="1700" dirty="0"/>
          </a:p>
        </p:txBody>
      </p:sp>
      <p:sp>
        <p:nvSpPr>
          <p:cNvPr id="7" name="Flowchart: Connector 6">
            <a:extLst>
              <a:ext uri="{FF2B5EF4-FFF2-40B4-BE49-F238E27FC236}">
                <a16:creationId xmlns:a16="http://schemas.microsoft.com/office/drawing/2014/main" id="{FD7594F9-F2B9-3C83-C02E-03E55223255A}"/>
              </a:ext>
            </a:extLst>
          </p:cNvPr>
          <p:cNvSpPr/>
          <p:nvPr/>
        </p:nvSpPr>
        <p:spPr>
          <a:xfrm>
            <a:off x="5949696" y="2697480"/>
            <a:ext cx="1828800" cy="1828800"/>
          </a:xfrm>
          <a:prstGeom prst="flowChartConnector">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45085586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60A98188-62DF-4806-6F2A-57EC646BCB18}"/>
              </a:ext>
            </a:extLst>
          </p:cNvPr>
          <p:cNvSpPr>
            <a:spLocks noGrp="1"/>
          </p:cNvSpPr>
          <p:nvPr>
            <p:ph sz="quarter" idx="13"/>
          </p:nvPr>
        </p:nvSpPr>
        <p:spPr>
          <a:xfrm>
            <a:off x="993648" y="1825625"/>
            <a:ext cx="10058400" cy="4200271"/>
          </a:xfrm>
        </p:spPr>
        <p:txBody>
          <a:bodyPr>
            <a:normAutofit fontScale="92500" lnSpcReduction="10000"/>
          </a:bodyPr>
          <a:lstStyle/>
          <a:p>
            <a:r>
              <a:rPr lang="en-US" dirty="0"/>
              <a:t>Purpose is to: </a:t>
            </a:r>
          </a:p>
          <a:p>
            <a:pPr lvl="1"/>
            <a:r>
              <a:rPr lang="en-US" dirty="0"/>
              <a:t>Restore or preserve Complainant’s or Respondent’s access to the District’s education program or activity, including measures that are designed to protect the safety of the parties or the District’s educational environment; or </a:t>
            </a:r>
          </a:p>
          <a:p>
            <a:pPr lvl="1"/>
            <a:r>
              <a:rPr lang="en-US" dirty="0"/>
              <a:t>Provide support during the District’s Title IX Grievance Process, or during the informal resolution process</a:t>
            </a:r>
          </a:p>
          <a:p>
            <a:r>
              <a:rPr lang="en-US" dirty="0"/>
              <a:t>To Complainant upon the Title IX Coordinator being notified of conduct that reasonably may constitute sex discrimination </a:t>
            </a:r>
          </a:p>
          <a:p>
            <a:r>
              <a:rPr lang="en-US" dirty="0"/>
              <a:t>To Respondent if the District has initiated the Title IX Grievance Process, or has offered Respondent an informal resolution process</a:t>
            </a:r>
          </a:p>
        </p:txBody>
      </p:sp>
      <p:sp>
        <p:nvSpPr>
          <p:cNvPr id="7" name="Title 6">
            <a:extLst>
              <a:ext uri="{FF2B5EF4-FFF2-40B4-BE49-F238E27FC236}">
                <a16:creationId xmlns:a16="http://schemas.microsoft.com/office/drawing/2014/main" id="{F3B388EA-5D79-B5D4-CC7D-33EDE0DEA74E}"/>
              </a:ext>
            </a:extLst>
          </p:cNvPr>
          <p:cNvSpPr>
            <a:spLocks noGrp="1"/>
          </p:cNvSpPr>
          <p:nvPr>
            <p:ph type="title"/>
          </p:nvPr>
        </p:nvSpPr>
        <p:spPr/>
        <p:txBody>
          <a:bodyPr/>
          <a:lstStyle/>
          <a:p>
            <a:r>
              <a:rPr lang="en-US" dirty="0"/>
              <a:t>Supportive Measures </a:t>
            </a:r>
          </a:p>
        </p:txBody>
      </p:sp>
      <p:sp>
        <p:nvSpPr>
          <p:cNvPr id="5" name="Footer Placeholder 4">
            <a:extLst>
              <a:ext uri="{FF2B5EF4-FFF2-40B4-BE49-F238E27FC236}">
                <a16:creationId xmlns:a16="http://schemas.microsoft.com/office/drawing/2014/main" id="{D1C66CE7-BA5B-C1A3-F2A4-35B11C6DF0E4}"/>
              </a:ext>
            </a:extLst>
          </p:cNvPr>
          <p:cNvSpPr>
            <a:spLocks noGrp="1"/>
          </p:cNvSpPr>
          <p:nvPr>
            <p:ph type="ftr" sz="quarter" idx="11"/>
          </p:nvPr>
        </p:nvSpPr>
        <p:spPr/>
        <p:txBody>
          <a:bodyPr/>
          <a:lstStyle/>
          <a:p>
            <a:r>
              <a:rPr lang="da-DK" dirty="0"/>
              <a:t>34 C.F.R. 106.2; 34 C.F.R. 106.44(f)(1)(ii); 34 C.F.R. §106.44(g); 34 C.F.R. §106.45(l)(1)</a:t>
            </a:r>
          </a:p>
        </p:txBody>
      </p:sp>
      <p:sp>
        <p:nvSpPr>
          <p:cNvPr id="6" name="Slide Number Placeholder 5">
            <a:extLst>
              <a:ext uri="{FF2B5EF4-FFF2-40B4-BE49-F238E27FC236}">
                <a16:creationId xmlns:a16="http://schemas.microsoft.com/office/drawing/2014/main" id="{F6208D84-1F19-3695-D7BE-8EE171F32EF2}"/>
              </a:ext>
            </a:extLst>
          </p:cNvPr>
          <p:cNvSpPr>
            <a:spLocks noGrp="1"/>
          </p:cNvSpPr>
          <p:nvPr>
            <p:ph type="sldNum" sz="quarter" idx="12"/>
          </p:nvPr>
        </p:nvSpPr>
        <p:spPr/>
        <p:txBody>
          <a:bodyPr/>
          <a:lstStyle/>
          <a:p>
            <a:fld id="{0AE8BE58-A6F8-4BE3-ADA1-52AAB047BE77}" type="slidenum">
              <a:rPr lang="en-US" smtClean="0"/>
              <a:t>46</a:t>
            </a:fld>
            <a:endParaRPr lang="en-US" dirty="0"/>
          </a:p>
        </p:txBody>
      </p:sp>
    </p:spTree>
    <p:extLst>
      <p:ext uri="{BB962C8B-B14F-4D97-AF65-F5344CB8AC3E}">
        <p14:creationId xmlns:p14="http://schemas.microsoft.com/office/powerpoint/2010/main" val="40339391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60A98188-62DF-4806-6F2A-57EC646BCB18}"/>
              </a:ext>
            </a:extLst>
          </p:cNvPr>
          <p:cNvSpPr>
            <a:spLocks noGrp="1"/>
          </p:cNvSpPr>
          <p:nvPr>
            <p:ph sz="quarter" idx="13"/>
          </p:nvPr>
        </p:nvSpPr>
        <p:spPr/>
        <p:txBody>
          <a:bodyPr>
            <a:normAutofit fontScale="85000" lnSpcReduction="20000"/>
          </a:bodyPr>
          <a:lstStyle/>
          <a:p>
            <a:r>
              <a:rPr lang="en-US" dirty="0"/>
              <a:t>Individualized measures offered as appropriate and as reasonably available as determined by the District</a:t>
            </a:r>
          </a:p>
          <a:p>
            <a:r>
              <a:rPr lang="en-US" dirty="0"/>
              <a:t>Cannot unreasonably burden Complainant or Respondent</a:t>
            </a:r>
          </a:p>
          <a:p>
            <a:r>
              <a:rPr lang="en-US" dirty="0"/>
              <a:t>Not for punitive or disciplinary reasons</a:t>
            </a:r>
          </a:p>
          <a:p>
            <a:r>
              <a:rPr lang="en-US" dirty="0"/>
              <a:t>At no cost to Complainant or Respondent </a:t>
            </a:r>
          </a:p>
          <a:p>
            <a:r>
              <a:rPr lang="en-US" dirty="0"/>
              <a:t>May, as appropriate, be modified or terminated at the conclusion of the Title IX Grievance Process, or at the conclusion of the informal resolution process, or the District may continue them beyond that point</a:t>
            </a:r>
          </a:p>
          <a:p>
            <a:r>
              <a:rPr lang="en-US" dirty="0"/>
              <a:t>A party must be able to seek modification or termination of a supportive measure if circumstances change materially, and seek review of supportive measures</a:t>
            </a:r>
          </a:p>
        </p:txBody>
      </p:sp>
      <p:sp>
        <p:nvSpPr>
          <p:cNvPr id="7" name="Title 6">
            <a:extLst>
              <a:ext uri="{FF2B5EF4-FFF2-40B4-BE49-F238E27FC236}">
                <a16:creationId xmlns:a16="http://schemas.microsoft.com/office/drawing/2014/main" id="{F3B388EA-5D79-B5D4-CC7D-33EDE0DEA74E}"/>
              </a:ext>
            </a:extLst>
          </p:cNvPr>
          <p:cNvSpPr>
            <a:spLocks noGrp="1"/>
          </p:cNvSpPr>
          <p:nvPr>
            <p:ph type="title"/>
          </p:nvPr>
        </p:nvSpPr>
        <p:spPr/>
        <p:txBody>
          <a:bodyPr/>
          <a:lstStyle/>
          <a:p>
            <a:r>
              <a:rPr lang="en-US" dirty="0"/>
              <a:t>Supportive Measures </a:t>
            </a:r>
          </a:p>
        </p:txBody>
      </p:sp>
      <p:sp>
        <p:nvSpPr>
          <p:cNvPr id="5" name="Footer Placeholder 4">
            <a:extLst>
              <a:ext uri="{FF2B5EF4-FFF2-40B4-BE49-F238E27FC236}">
                <a16:creationId xmlns:a16="http://schemas.microsoft.com/office/drawing/2014/main" id="{D1C66CE7-BA5B-C1A3-F2A4-35B11C6DF0E4}"/>
              </a:ext>
            </a:extLst>
          </p:cNvPr>
          <p:cNvSpPr>
            <a:spLocks noGrp="1"/>
          </p:cNvSpPr>
          <p:nvPr>
            <p:ph type="ftr" sz="quarter" idx="11"/>
          </p:nvPr>
        </p:nvSpPr>
        <p:spPr/>
        <p:txBody>
          <a:bodyPr/>
          <a:lstStyle/>
          <a:p>
            <a:r>
              <a:rPr lang="da-DK" dirty="0"/>
              <a:t>34 C.F.R. 106.2; 34 C.F.R. 106.44(f)(1)(ii); 34 C.F.R. §106.44(g); 34 C.F.R. §106.45(l)(1)</a:t>
            </a:r>
          </a:p>
        </p:txBody>
      </p:sp>
      <p:sp>
        <p:nvSpPr>
          <p:cNvPr id="6" name="Slide Number Placeholder 5">
            <a:extLst>
              <a:ext uri="{FF2B5EF4-FFF2-40B4-BE49-F238E27FC236}">
                <a16:creationId xmlns:a16="http://schemas.microsoft.com/office/drawing/2014/main" id="{F6208D84-1F19-3695-D7BE-8EE171F32EF2}"/>
              </a:ext>
            </a:extLst>
          </p:cNvPr>
          <p:cNvSpPr>
            <a:spLocks noGrp="1"/>
          </p:cNvSpPr>
          <p:nvPr>
            <p:ph type="sldNum" sz="quarter" idx="12"/>
          </p:nvPr>
        </p:nvSpPr>
        <p:spPr/>
        <p:txBody>
          <a:bodyPr/>
          <a:lstStyle/>
          <a:p>
            <a:fld id="{0AE8BE58-A6F8-4BE3-ADA1-52AAB047BE77}" type="slidenum">
              <a:rPr lang="en-US" smtClean="0"/>
              <a:t>47</a:t>
            </a:fld>
            <a:endParaRPr lang="en-US" dirty="0"/>
          </a:p>
        </p:txBody>
      </p:sp>
    </p:spTree>
    <p:extLst>
      <p:ext uri="{BB962C8B-B14F-4D97-AF65-F5344CB8AC3E}">
        <p14:creationId xmlns:p14="http://schemas.microsoft.com/office/powerpoint/2010/main" val="272685370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3B388EA-5D79-B5D4-CC7D-33EDE0DEA74E}"/>
              </a:ext>
            </a:extLst>
          </p:cNvPr>
          <p:cNvSpPr>
            <a:spLocks noGrp="1"/>
          </p:cNvSpPr>
          <p:nvPr>
            <p:ph type="title"/>
          </p:nvPr>
        </p:nvSpPr>
        <p:spPr/>
        <p:txBody>
          <a:bodyPr/>
          <a:lstStyle/>
          <a:p>
            <a:r>
              <a:rPr lang="en-US" dirty="0"/>
              <a:t>Supportive Measures</a:t>
            </a:r>
          </a:p>
        </p:txBody>
      </p:sp>
      <p:sp>
        <p:nvSpPr>
          <p:cNvPr id="3" name="Text Placeholder 2">
            <a:extLst>
              <a:ext uri="{FF2B5EF4-FFF2-40B4-BE49-F238E27FC236}">
                <a16:creationId xmlns:a16="http://schemas.microsoft.com/office/drawing/2014/main" id="{D13BAFA0-0A1B-09FF-6815-7F0E17C83BB8}"/>
              </a:ext>
            </a:extLst>
          </p:cNvPr>
          <p:cNvSpPr>
            <a:spLocks noGrp="1"/>
          </p:cNvSpPr>
          <p:nvPr>
            <p:ph type="body" idx="1"/>
          </p:nvPr>
        </p:nvSpPr>
        <p:spPr>
          <a:xfrm>
            <a:off x="1066800" y="1810004"/>
            <a:ext cx="10515600" cy="594868"/>
          </a:xfrm>
        </p:spPr>
        <p:txBody>
          <a:bodyPr/>
          <a:lstStyle/>
          <a:p>
            <a:r>
              <a:rPr lang="en-US" dirty="0"/>
              <a:t>Examples</a:t>
            </a:r>
          </a:p>
        </p:txBody>
      </p:sp>
      <p:sp>
        <p:nvSpPr>
          <p:cNvPr id="8" name="Content Placeholder 7">
            <a:extLst>
              <a:ext uri="{FF2B5EF4-FFF2-40B4-BE49-F238E27FC236}">
                <a16:creationId xmlns:a16="http://schemas.microsoft.com/office/drawing/2014/main" id="{60A98188-62DF-4806-6F2A-57EC646BCB18}"/>
              </a:ext>
            </a:extLst>
          </p:cNvPr>
          <p:cNvSpPr>
            <a:spLocks noGrp="1"/>
          </p:cNvSpPr>
          <p:nvPr>
            <p:ph sz="half" idx="2"/>
          </p:nvPr>
        </p:nvSpPr>
        <p:spPr/>
        <p:txBody>
          <a:bodyPr>
            <a:normAutofit fontScale="85000" lnSpcReduction="20000"/>
          </a:bodyPr>
          <a:lstStyle/>
          <a:p>
            <a:r>
              <a:rPr lang="en-US" dirty="0"/>
              <a:t>Counseling services</a:t>
            </a:r>
          </a:p>
          <a:p>
            <a:r>
              <a:rPr lang="en-US" dirty="0"/>
              <a:t>Extensions of deadlines or other course-related adjustments</a:t>
            </a:r>
          </a:p>
          <a:p>
            <a:r>
              <a:rPr lang="en-US" dirty="0"/>
              <a:t>Modifications of work or class schedules</a:t>
            </a:r>
          </a:p>
          <a:p>
            <a:r>
              <a:rPr lang="en-US" dirty="0"/>
              <a:t>Hall escort</a:t>
            </a:r>
          </a:p>
          <a:p>
            <a:r>
              <a:rPr lang="en-US" dirty="0"/>
              <a:t>Mutual restrictions on contact between parties</a:t>
            </a:r>
          </a:p>
        </p:txBody>
      </p:sp>
      <p:sp>
        <p:nvSpPr>
          <p:cNvPr id="2" name="Content Placeholder 1">
            <a:extLst>
              <a:ext uri="{FF2B5EF4-FFF2-40B4-BE49-F238E27FC236}">
                <a16:creationId xmlns:a16="http://schemas.microsoft.com/office/drawing/2014/main" id="{B2D00974-174C-0E6C-7E3B-F16F698302AE}"/>
              </a:ext>
            </a:extLst>
          </p:cNvPr>
          <p:cNvSpPr>
            <a:spLocks noGrp="1"/>
          </p:cNvSpPr>
          <p:nvPr>
            <p:ph sz="quarter" idx="4"/>
          </p:nvPr>
        </p:nvSpPr>
        <p:spPr/>
        <p:txBody>
          <a:bodyPr>
            <a:normAutofit fontScale="85000" lnSpcReduction="20000"/>
          </a:bodyPr>
          <a:lstStyle/>
          <a:p>
            <a:r>
              <a:rPr lang="en-US" dirty="0"/>
              <a:t>Leaves of absence</a:t>
            </a:r>
          </a:p>
          <a:p>
            <a:r>
              <a:rPr lang="en-US" dirty="0"/>
              <a:t>Increased supervision of certain school areas</a:t>
            </a:r>
          </a:p>
          <a:p>
            <a:r>
              <a:rPr lang="en-US" dirty="0"/>
              <a:t>Changes in class, work, extracurricular or other activity (regardless of if there is a comparable alternative)</a:t>
            </a:r>
          </a:p>
          <a:p>
            <a:r>
              <a:rPr lang="en-US" dirty="0"/>
              <a:t>Training and education programs related to sex-based harassment</a:t>
            </a:r>
          </a:p>
          <a:p>
            <a:endParaRPr lang="en-US" dirty="0"/>
          </a:p>
        </p:txBody>
      </p:sp>
      <p:sp>
        <p:nvSpPr>
          <p:cNvPr id="5" name="Footer Placeholder 4">
            <a:extLst>
              <a:ext uri="{FF2B5EF4-FFF2-40B4-BE49-F238E27FC236}">
                <a16:creationId xmlns:a16="http://schemas.microsoft.com/office/drawing/2014/main" id="{D1C66CE7-BA5B-C1A3-F2A4-35B11C6DF0E4}"/>
              </a:ext>
            </a:extLst>
          </p:cNvPr>
          <p:cNvSpPr>
            <a:spLocks noGrp="1"/>
          </p:cNvSpPr>
          <p:nvPr>
            <p:ph type="ftr" sz="quarter" idx="11"/>
          </p:nvPr>
        </p:nvSpPr>
        <p:spPr/>
        <p:txBody>
          <a:bodyPr/>
          <a:lstStyle/>
          <a:p>
            <a:r>
              <a:rPr lang="da-DK" dirty="0"/>
              <a:t>34 C.F.R. 106.2; 34 C.F.R. 106.44(f)(1)(ii); 34 C.F.R. §106.44(g); 34 C.F.R. §106.45(l)(1)</a:t>
            </a:r>
          </a:p>
        </p:txBody>
      </p:sp>
      <p:sp>
        <p:nvSpPr>
          <p:cNvPr id="6" name="Slide Number Placeholder 5">
            <a:extLst>
              <a:ext uri="{FF2B5EF4-FFF2-40B4-BE49-F238E27FC236}">
                <a16:creationId xmlns:a16="http://schemas.microsoft.com/office/drawing/2014/main" id="{F6208D84-1F19-3695-D7BE-8EE171F32EF2}"/>
              </a:ext>
            </a:extLst>
          </p:cNvPr>
          <p:cNvSpPr>
            <a:spLocks noGrp="1"/>
          </p:cNvSpPr>
          <p:nvPr>
            <p:ph type="sldNum" sz="quarter" idx="12"/>
          </p:nvPr>
        </p:nvSpPr>
        <p:spPr/>
        <p:txBody>
          <a:bodyPr/>
          <a:lstStyle/>
          <a:p>
            <a:fld id="{0AE8BE58-A6F8-4BE3-ADA1-52AAB047BE77}" type="slidenum">
              <a:rPr lang="en-US" smtClean="0"/>
              <a:t>48</a:t>
            </a:fld>
            <a:endParaRPr lang="en-US" dirty="0"/>
          </a:p>
        </p:txBody>
      </p:sp>
    </p:spTree>
    <p:extLst>
      <p:ext uri="{BB962C8B-B14F-4D97-AF65-F5344CB8AC3E}">
        <p14:creationId xmlns:p14="http://schemas.microsoft.com/office/powerpoint/2010/main" val="330825547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60A98188-62DF-4806-6F2A-57EC646BCB18}"/>
              </a:ext>
            </a:extLst>
          </p:cNvPr>
          <p:cNvSpPr>
            <a:spLocks noGrp="1"/>
          </p:cNvSpPr>
          <p:nvPr>
            <p:ph sz="quarter" idx="13"/>
          </p:nvPr>
        </p:nvSpPr>
        <p:spPr/>
        <p:txBody>
          <a:bodyPr>
            <a:normAutofit/>
          </a:bodyPr>
          <a:lstStyle/>
          <a:p>
            <a:r>
              <a:rPr lang="en-US" dirty="0"/>
              <a:t>District must not disclose information about any supportive measures to anyone other than the person to whom they apply</a:t>
            </a:r>
          </a:p>
          <a:p>
            <a:pPr lvl="1"/>
            <a:r>
              <a:rPr lang="en-US" dirty="0"/>
              <a:t>Unless it is necessary to provide the supportive measure or restore or preserve a party’s access to the education program or activity, or as allowed under Title IX or by law </a:t>
            </a:r>
          </a:p>
          <a:p>
            <a:r>
              <a:rPr lang="en-US" dirty="0"/>
              <a:t>If Complainant or Respondent is a student with a disability, the Title IX Coordinator must consult with one or more members of the student’s IEP/504 team to determine how to comply with IDEA/Section 504 in the implementation of supportive measures for the student</a:t>
            </a:r>
          </a:p>
        </p:txBody>
      </p:sp>
      <p:sp>
        <p:nvSpPr>
          <p:cNvPr id="7" name="Title 6">
            <a:extLst>
              <a:ext uri="{FF2B5EF4-FFF2-40B4-BE49-F238E27FC236}">
                <a16:creationId xmlns:a16="http://schemas.microsoft.com/office/drawing/2014/main" id="{F3B388EA-5D79-B5D4-CC7D-33EDE0DEA74E}"/>
              </a:ext>
            </a:extLst>
          </p:cNvPr>
          <p:cNvSpPr>
            <a:spLocks noGrp="1"/>
          </p:cNvSpPr>
          <p:nvPr>
            <p:ph type="title"/>
          </p:nvPr>
        </p:nvSpPr>
        <p:spPr/>
        <p:txBody>
          <a:bodyPr/>
          <a:lstStyle/>
          <a:p>
            <a:r>
              <a:rPr lang="en-US" dirty="0"/>
              <a:t>Supportive Measures </a:t>
            </a:r>
          </a:p>
        </p:txBody>
      </p:sp>
      <p:sp>
        <p:nvSpPr>
          <p:cNvPr id="5" name="Footer Placeholder 4">
            <a:extLst>
              <a:ext uri="{FF2B5EF4-FFF2-40B4-BE49-F238E27FC236}">
                <a16:creationId xmlns:a16="http://schemas.microsoft.com/office/drawing/2014/main" id="{D1C66CE7-BA5B-C1A3-F2A4-35B11C6DF0E4}"/>
              </a:ext>
            </a:extLst>
          </p:cNvPr>
          <p:cNvSpPr>
            <a:spLocks noGrp="1"/>
          </p:cNvSpPr>
          <p:nvPr>
            <p:ph type="ftr" sz="quarter" idx="11"/>
          </p:nvPr>
        </p:nvSpPr>
        <p:spPr/>
        <p:txBody>
          <a:bodyPr/>
          <a:lstStyle/>
          <a:p>
            <a:r>
              <a:rPr lang="da-DK" dirty="0"/>
              <a:t>34 C.F.R. 106.2; 34 C.F.R. 106.44(f)(1)(ii); 34 C.F.R. §106.44(g); 34 C.F.R. §106.45(l)(1)</a:t>
            </a:r>
          </a:p>
        </p:txBody>
      </p:sp>
      <p:sp>
        <p:nvSpPr>
          <p:cNvPr id="6" name="Slide Number Placeholder 5">
            <a:extLst>
              <a:ext uri="{FF2B5EF4-FFF2-40B4-BE49-F238E27FC236}">
                <a16:creationId xmlns:a16="http://schemas.microsoft.com/office/drawing/2014/main" id="{F6208D84-1F19-3695-D7BE-8EE171F32EF2}"/>
              </a:ext>
            </a:extLst>
          </p:cNvPr>
          <p:cNvSpPr>
            <a:spLocks noGrp="1"/>
          </p:cNvSpPr>
          <p:nvPr>
            <p:ph type="sldNum" sz="quarter" idx="12"/>
          </p:nvPr>
        </p:nvSpPr>
        <p:spPr/>
        <p:txBody>
          <a:bodyPr/>
          <a:lstStyle/>
          <a:p>
            <a:fld id="{0AE8BE58-A6F8-4BE3-ADA1-52AAB047BE77}" type="slidenum">
              <a:rPr lang="en-US" smtClean="0"/>
              <a:t>49</a:t>
            </a:fld>
            <a:endParaRPr lang="en-US" dirty="0"/>
          </a:p>
        </p:txBody>
      </p:sp>
    </p:spTree>
    <p:extLst>
      <p:ext uri="{BB962C8B-B14F-4D97-AF65-F5344CB8AC3E}">
        <p14:creationId xmlns:p14="http://schemas.microsoft.com/office/powerpoint/2010/main" val="265486692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D771ACFA-DBA6-4AB2-389A-8F7A17276CF3}"/>
              </a:ext>
            </a:extLst>
          </p:cNvPr>
          <p:cNvSpPr>
            <a:spLocks noGrp="1"/>
          </p:cNvSpPr>
          <p:nvPr>
            <p:ph sz="quarter" idx="13"/>
          </p:nvPr>
        </p:nvSpPr>
        <p:spPr/>
        <p:txBody>
          <a:bodyPr>
            <a:normAutofit lnSpcReduction="10000"/>
          </a:bodyPr>
          <a:lstStyle/>
          <a:p>
            <a:r>
              <a:rPr lang="en-US" dirty="0"/>
              <a:t>District must provide Complainant and Respondent with a timely opportunity to seek modification or reversal of a decision to provide, deny, modify, or terminate supportive measures</a:t>
            </a:r>
          </a:p>
          <a:p>
            <a:r>
              <a:rPr lang="en-US" dirty="0"/>
              <a:t>Review must be by an “appropriate and impartial employee”</a:t>
            </a:r>
          </a:p>
          <a:p>
            <a:r>
              <a:rPr lang="en-US" dirty="0"/>
              <a:t>Impartial employee must be someone other than the employee who made the challenged decision and must have authority to modify or reverse the decision</a:t>
            </a:r>
          </a:p>
          <a:p>
            <a:r>
              <a:rPr lang="en-US" dirty="0"/>
              <a:t>Impartial employee determines if the decision under review was inconsistent with the definition of supportive measures in Title IX</a:t>
            </a:r>
          </a:p>
        </p:txBody>
      </p:sp>
      <p:sp>
        <p:nvSpPr>
          <p:cNvPr id="7" name="Title 6">
            <a:extLst>
              <a:ext uri="{FF2B5EF4-FFF2-40B4-BE49-F238E27FC236}">
                <a16:creationId xmlns:a16="http://schemas.microsoft.com/office/drawing/2014/main" id="{24D0B906-6A9B-C02A-6678-B415B5C52BD8}"/>
              </a:ext>
            </a:extLst>
          </p:cNvPr>
          <p:cNvSpPr>
            <a:spLocks noGrp="1"/>
          </p:cNvSpPr>
          <p:nvPr>
            <p:ph type="title"/>
          </p:nvPr>
        </p:nvSpPr>
        <p:spPr/>
        <p:txBody>
          <a:bodyPr/>
          <a:lstStyle/>
          <a:p>
            <a:r>
              <a:rPr lang="en-US" dirty="0"/>
              <a:t>SUPPORTIVE MEASURES REVIEW</a:t>
            </a:r>
          </a:p>
        </p:txBody>
      </p:sp>
      <p:sp>
        <p:nvSpPr>
          <p:cNvPr id="5" name="Footer Placeholder 4">
            <a:extLst>
              <a:ext uri="{FF2B5EF4-FFF2-40B4-BE49-F238E27FC236}">
                <a16:creationId xmlns:a16="http://schemas.microsoft.com/office/drawing/2014/main" id="{2FA823D0-A5BE-F273-3347-9FD3087307EF}"/>
              </a:ext>
            </a:extLst>
          </p:cNvPr>
          <p:cNvSpPr>
            <a:spLocks noGrp="1"/>
          </p:cNvSpPr>
          <p:nvPr>
            <p:ph type="ftr" sz="quarter" idx="11"/>
          </p:nvPr>
        </p:nvSpPr>
        <p:spPr/>
        <p:txBody>
          <a:bodyPr/>
          <a:lstStyle/>
          <a:p>
            <a:r>
              <a:rPr lang="en-US" dirty="0"/>
              <a:t>34 C.F.R. 106.44(g)(4)</a:t>
            </a:r>
          </a:p>
        </p:txBody>
      </p:sp>
      <p:sp>
        <p:nvSpPr>
          <p:cNvPr id="6" name="Slide Number Placeholder 5">
            <a:extLst>
              <a:ext uri="{FF2B5EF4-FFF2-40B4-BE49-F238E27FC236}">
                <a16:creationId xmlns:a16="http://schemas.microsoft.com/office/drawing/2014/main" id="{46B2BC6E-FA3E-CC24-597E-39F9374DB729}"/>
              </a:ext>
            </a:extLst>
          </p:cNvPr>
          <p:cNvSpPr>
            <a:spLocks noGrp="1"/>
          </p:cNvSpPr>
          <p:nvPr>
            <p:ph type="sldNum" sz="quarter" idx="12"/>
          </p:nvPr>
        </p:nvSpPr>
        <p:spPr/>
        <p:txBody>
          <a:bodyPr/>
          <a:lstStyle/>
          <a:p>
            <a:fld id="{0AE8BE58-A6F8-4BE3-ADA1-52AAB047BE77}" type="slidenum">
              <a:rPr lang="en-US" smtClean="0"/>
              <a:t>50</a:t>
            </a:fld>
            <a:endParaRPr lang="en-US" dirty="0"/>
          </a:p>
        </p:txBody>
      </p:sp>
    </p:spTree>
    <p:extLst>
      <p:ext uri="{BB962C8B-B14F-4D97-AF65-F5344CB8AC3E}">
        <p14:creationId xmlns:p14="http://schemas.microsoft.com/office/powerpoint/2010/main" val="58914105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F1444D0-CB31-F76C-A2D7-A3AAEF858B1C}"/>
              </a:ext>
            </a:extLst>
          </p:cNvPr>
          <p:cNvSpPr>
            <a:spLocks noGrp="1"/>
          </p:cNvSpPr>
          <p:nvPr>
            <p:ph type="title"/>
          </p:nvPr>
        </p:nvSpPr>
        <p:spPr>
          <a:xfrm>
            <a:off x="993648" y="594362"/>
            <a:ext cx="10287000" cy="1005838"/>
          </a:xfrm>
        </p:spPr>
        <p:txBody>
          <a:bodyPr/>
          <a:lstStyle/>
          <a:p>
            <a:r>
              <a:rPr lang="en-US" dirty="0"/>
              <a:t>Title ix response &amp; grievance PROCESS</a:t>
            </a:r>
          </a:p>
        </p:txBody>
      </p:sp>
      <p:graphicFrame>
        <p:nvGraphicFramePr>
          <p:cNvPr id="10" name="Content Placeholder 9">
            <a:extLst>
              <a:ext uri="{FF2B5EF4-FFF2-40B4-BE49-F238E27FC236}">
                <a16:creationId xmlns:a16="http://schemas.microsoft.com/office/drawing/2014/main" id="{44DA15CF-EF57-F5C9-C8C8-45DEC3A67BCB}"/>
              </a:ext>
            </a:extLst>
          </p:cNvPr>
          <p:cNvGraphicFramePr>
            <a:graphicFrameLocks noGrp="1"/>
          </p:cNvGraphicFramePr>
          <p:nvPr>
            <p:ph sz="half" idx="1"/>
            <p:extLst>
              <p:ext uri="{D42A27DB-BD31-4B8C-83A1-F6EECF244321}">
                <p14:modId xmlns:p14="http://schemas.microsoft.com/office/powerpoint/2010/main" val="836749302"/>
              </p:ext>
            </p:extLst>
          </p:nvPr>
        </p:nvGraphicFramePr>
        <p:xfrm>
          <a:off x="1066800" y="1841500"/>
          <a:ext cx="4480560" cy="42005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Footer Placeholder 3">
            <a:extLst>
              <a:ext uri="{FF2B5EF4-FFF2-40B4-BE49-F238E27FC236}">
                <a16:creationId xmlns:a16="http://schemas.microsoft.com/office/drawing/2014/main" id="{30DEA83E-B897-D6C3-5253-40B824A76D4E}"/>
              </a:ext>
            </a:extLst>
          </p:cNvPr>
          <p:cNvSpPr>
            <a:spLocks noGrp="1"/>
          </p:cNvSpPr>
          <p:nvPr>
            <p:ph type="ftr" sz="quarter" idx="11"/>
          </p:nvPr>
        </p:nvSpPr>
        <p:spPr>
          <a:xfrm>
            <a:off x="993648" y="6355080"/>
            <a:ext cx="7711440" cy="365760"/>
          </a:xfrm>
        </p:spPr>
        <p:txBody>
          <a:bodyPr/>
          <a:lstStyle/>
          <a:p>
            <a:endParaRPr lang="en-US" dirty="0"/>
          </a:p>
        </p:txBody>
      </p:sp>
      <p:sp>
        <p:nvSpPr>
          <p:cNvPr id="5" name="Slide Number Placeholder 4">
            <a:extLst>
              <a:ext uri="{FF2B5EF4-FFF2-40B4-BE49-F238E27FC236}">
                <a16:creationId xmlns:a16="http://schemas.microsoft.com/office/drawing/2014/main" id="{7453F55E-062D-265C-8472-0694B614264B}"/>
              </a:ext>
            </a:extLst>
          </p:cNvPr>
          <p:cNvSpPr>
            <a:spLocks noGrp="1"/>
          </p:cNvSpPr>
          <p:nvPr>
            <p:ph type="sldNum" sz="quarter" idx="12"/>
          </p:nvPr>
        </p:nvSpPr>
        <p:spPr>
          <a:xfrm>
            <a:off x="11198352" y="6355715"/>
            <a:ext cx="457200" cy="365125"/>
          </a:xfrm>
        </p:spPr>
        <p:txBody>
          <a:bodyPr/>
          <a:lstStyle/>
          <a:p>
            <a:fld id="{0AE8BE58-A6F8-4BE3-ADA1-52AAB047BE77}" type="slidenum">
              <a:rPr lang="en-US" smtClean="0"/>
              <a:pPr/>
              <a:t>51</a:t>
            </a:fld>
            <a:endParaRPr lang="en-US" dirty="0"/>
          </a:p>
        </p:txBody>
      </p:sp>
      <p:sp>
        <p:nvSpPr>
          <p:cNvPr id="13" name="Arrow: Down 12">
            <a:extLst>
              <a:ext uri="{FF2B5EF4-FFF2-40B4-BE49-F238E27FC236}">
                <a16:creationId xmlns:a16="http://schemas.microsoft.com/office/drawing/2014/main" id="{918CFD98-EFBC-3B2F-C4F7-1C4CF78B3828}"/>
              </a:ext>
            </a:extLst>
          </p:cNvPr>
          <p:cNvSpPr/>
          <p:nvPr/>
        </p:nvSpPr>
        <p:spPr>
          <a:xfrm>
            <a:off x="5711952" y="1871984"/>
            <a:ext cx="2286000" cy="4200525"/>
          </a:xfrm>
          <a:prstGeom prst="down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700" dirty="0"/>
              <a:t>Supportive Measures</a:t>
            </a:r>
          </a:p>
        </p:txBody>
      </p:sp>
      <p:sp>
        <p:nvSpPr>
          <p:cNvPr id="20" name="Content Placeholder 19">
            <a:extLst>
              <a:ext uri="{FF2B5EF4-FFF2-40B4-BE49-F238E27FC236}">
                <a16:creationId xmlns:a16="http://schemas.microsoft.com/office/drawing/2014/main" id="{FBE92B12-762D-ED58-6F19-5E726C3530CA}"/>
              </a:ext>
            </a:extLst>
          </p:cNvPr>
          <p:cNvSpPr>
            <a:spLocks noGrp="1"/>
          </p:cNvSpPr>
          <p:nvPr>
            <p:ph sz="half" idx="2"/>
          </p:nvPr>
        </p:nvSpPr>
        <p:spPr>
          <a:xfrm>
            <a:off x="8180832" y="2390203"/>
            <a:ext cx="3401568" cy="1806893"/>
          </a:xfrm>
        </p:spPr>
        <p:style>
          <a:lnRef idx="2">
            <a:schemeClr val="dk1"/>
          </a:lnRef>
          <a:fillRef idx="1">
            <a:schemeClr val="lt1"/>
          </a:fillRef>
          <a:effectRef idx="0">
            <a:schemeClr val="dk1"/>
          </a:effectRef>
          <a:fontRef idx="minor">
            <a:schemeClr val="dk1"/>
          </a:fontRef>
        </p:style>
        <p:txBody>
          <a:bodyPr>
            <a:normAutofit/>
          </a:bodyPr>
          <a:lstStyle/>
          <a:p>
            <a:r>
              <a:rPr lang="en-US" sz="1700" dirty="0"/>
              <a:t>Emergency Removal</a:t>
            </a:r>
          </a:p>
          <a:p>
            <a:r>
              <a:rPr lang="en-US" sz="1700" dirty="0"/>
              <a:t>Dismissal</a:t>
            </a:r>
          </a:p>
          <a:p>
            <a:r>
              <a:rPr lang="en-US" sz="1700" dirty="0"/>
              <a:t>Informal Resolution</a:t>
            </a:r>
          </a:p>
          <a:p>
            <a:endParaRPr lang="en-US" sz="1700" dirty="0"/>
          </a:p>
        </p:txBody>
      </p:sp>
      <p:sp>
        <p:nvSpPr>
          <p:cNvPr id="2" name="Oval 1">
            <a:extLst>
              <a:ext uri="{FF2B5EF4-FFF2-40B4-BE49-F238E27FC236}">
                <a16:creationId xmlns:a16="http://schemas.microsoft.com/office/drawing/2014/main" id="{C9234F64-D508-0E3F-F055-05A182DCE6B0}"/>
              </a:ext>
            </a:extLst>
          </p:cNvPr>
          <p:cNvSpPr/>
          <p:nvPr/>
        </p:nvSpPr>
        <p:spPr>
          <a:xfrm>
            <a:off x="7778496" y="2295144"/>
            <a:ext cx="3255264" cy="497395"/>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31933810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026A31E9-07CD-2BC2-1CD3-8BACF807B658}"/>
              </a:ext>
            </a:extLst>
          </p:cNvPr>
          <p:cNvSpPr>
            <a:spLocks noGrp="1"/>
          </p:cNvSpPr>
          <p:nvPr>
            <p:ph sz="quarter" idx="13"/>
          </p:nvPr>
        </p:nvSpPr>
        <p:spPr>
          <a:xfrm>
            <a:off x="993648" y="1825624"/>
            <a:ext cx="10058400" cy="4297680"/>
          </a:xfrm>
        </p:spPr>
        <p:txBody>
          <a:bodyPr>
            <a:normAutofit fontScale="85000" lnSpcReduction="20000"/>
          </a:bodyPr>
          <a:lstStyle/>
          <a:p>
            <a:pPr>
              <a:spcAft>
                <a:spcPts val="600"/>
              </a:spcAft>
            </a:pPr>
            <a:r>
              <a:rPr lang="en-US" dirty="0"/>
              <a:t>District </a:t>
            </a:r>
            <a:r>
              <a:rPr lang="en-US" i="1" dirty="0"/>
              <a:t>may</a:t>
            </a:r>
            <a:r>
              <a:rPr lang="en-US" dirty="0"/>
              <a:t> remove a Respondent from the District’s education program or activity on an emergency basis, provided the District:</a:t>
            </a:r>
          </a:p>
          <a:p>
            <a:pPr lvl="1">
              <a:spcAft>
                <a:spcPts val="600"/>
              </a:spcAft>
            </a:pPr>
            <a:r>
              <a:rPr lang="en-US" dirty="0"/>
              <a:t>(1) Undertakes an individualized safety and risk analysis; and </a:t>
            </a:r>
          </a:p>
          <a:p>
            <a:pPr lvl="1"/>
            <a:r>
              <a:rPr lang="en-US" dirty="0"/>
              <a:t>(2) Determines that an imminent and serious threat to the health or safety of a Complainant or any students, employees, or other persons exists arising from the allegations of sex discrimination</a:t>
            </a:r>
          </a:p>
          <a:p>
            <a:r>
              <a:rPr lang="en-US" dirty="0"/>
              <a:t>Must provide Respondent with notice and an opportunity to challenge the decision immediately following the removal (</a:t>
            </a:r>
            <a:r>
              <a:rPr lang="en-US" i="1" dirty="0"/>
              <a:t>best practice</a:t>
            </a:r>
            <a:r>
              <a:rPr lang="en-US" dirty="0"/>
              <a:t>: written notice)</a:t>
            </a:r>
          </a:p>
          <a:p>
            <a:pPr>
              <a:spcAft>
                <a:spcPts val="600"/>
              </a:spcAft>
            </a:pPr>
            <a:r>
              <a:rPr lang="en-US" dirty="0"/>
              <a:t>Considerations:</a:t>
            </a:r>
          </a:p>
          <a:p>
            <a:pPr lvl="1">
              <a:spcAft>
                <a:spcPts val="600"/>
              </a:spcAft>
            </a:pPr>
            <a:r>
              <a:rPr lang="en-US" dirty="0"/>
              <a:t>Interaction with SB 100 for Respondent-Student: Must follow 105 ILCS 5/10-22.6</a:t>
            </a:r>
          </a:p>
          <a:p>
            <a:pPr lvl="1">
              <a:spcAft>
                <a:spcPts val="600"/>
              </a:spcAft>
            </a:pPr>
            <a:r>
              <a:rPr lang="en-US" dirty="0"/>
              <a:t>Remember IDEA and Section 504 rights: Emergency removal can trigger “change of placement” for Respondent-Student</a:t>
            </a:r>
          </a:p>
          <a:p>
            <a:pPr lvl="1"/>
            <a:r>
              <a:rPr lang="en-US" dirty="0"/>
              <a:t>Placing Respondent-Employee on administrative leave during the pendency of the Title IX Grievance Process</a:t>
            </a:r>
          </a:p>
        </p:txBody>
      </p:sp>
      <p:sp>
        <p:nvSpPr>
          <p:cNvPr id="7" name="Title 6">
            <a:extLst>
              <a:ext uri="{FF2B5EF4-FFF2-40B4-BE49-F238E27FC236}">
                <a16:creationId xmlns:a16="http://schemas.microsoft.com/office/drawing/2014/main" id="{A5B49127-531B-F483-DF43-488952F69E01}"/>
              </a:ext>
            </a:extLst>
          </p:cNvPr>
          <p:cNvSpPr>
            <a:spLocks noGrp="1"/>
          </p:cNvSpPr>
          <p:nvPr>
            <p:ph type="title"/>
          </p:nvPr>
        </p:nvSpPr>
        <p:spPr/>
        <p:txBody>
          <a:bodyPr/>
          <a:lstStyle/>
          <a:p>
            <a:r>
              <a:rPr lang="en-US" dirty="0"/>
              <a:t>EMERGENCY REMOVAL</a:t>
            </a:r>
          </a:p>
        </p:txBody>
      </p:sp>
      <p:sp>
        <p:nvSpPr>
          <p:cNvPr id="5" name="Footer Placeholder 4">
            <a:extLst>
              <a:ext uri="{FF2B5EF4-FFF2-40B4-BE49-F238E27FC236}">
                <a16:creationId xmlns:a16="http://schemas.microsoft.com/office/drawing/2014/main" id="{9FB25EF9-BA36-35FA-8A6E-F6A167D69175}"/>
              </a:ext>
            </a:extLst>
          </p:cNvPr>
          <p:cNvSpPr>
            <a:spLocks noGrp="1"/>
          </p:cNvSpPr>
          <p:nvPr>
            <p:ph type="ftr" sz="quarter" idx="11"/>
          </p:nvPr>
        </p:nvSpPr>
        <p:spPr/>
        <p:txBody>
          <a:bodyPr/>
          <a:lstStyle/>
          <a:p>
            <a:r>
              <a:rPr lang="en-US" dirty="0"/>
              <a:t>34 C.F.R. 106.44(h); 34 C.F.R. 106.44(i)</a:t>
            </a:r>
          </a:p>
        </p:txBody>
      </p:sp>
      <p:sp>
        <p:nvSpPr>
          <p:cNvPr id="6" name="Slide Number Placeholder 5">
            <a:extLst>
              <a:ext uri="{FF2B5EF4-FFF2-40B4-BE49-F238E27FC236}">
                <a16:creationId xmlns:a16="http://schemas.microsoft.com/office/drawing/2014/main" id="{8B106665-FF1E-F4BD-319E-55FFA11CE279}"/>
              </a:ext>
            </a:extLst>
          </p:cNvPr>
          <p:cNvSpPr>
            <a:spLocks noGrp="1"/>
          </p:cNvSpPr>
          <p:nvPr>
            <p:ph type="sldNum" sz="quarter" idx="12"/>
          </p:nvPr>
        </p:nvSpPr>
        <p:spPr/>
        <p:txBody>
          <a:bodyPr/>
          <a:lstStyle/>
          <a:p>
            <a:fld id="{0AE8BE58-A6F8-4BE3-ADA1-52AAB047BE77}" type="slidenum">
              <a:rPr lang="en-US" smtClean="0"/>
              <a:t>52</a:t>
            </a:fld>
            <a:endParaRPr lang="en-US" dirty="0"/>
          </a:p>
        </p:txBody>
      </p:sp>
    </p:spTree>
    <p:extLst>
      <p:ext uri="{BB962C8B-B14F-4D97-AF65-F5344CB8AC3E}">
        <p14:creationId xmlns:p14="http://schemas.microsoft.com/office/powerpoint/2010/main" val="388053987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F1444D0-CB31-F76C-A2D7-A3AAEF858B1C}"/>
              </a:ext>
            </a:extLst>
          </p:cNvPr>
          <p:cNvSpPr>
            <a:spLocks noGrp="1"/>
          </p:cNvSpPr>
          <p:nvPr>
            <p:ph type="title"/>
          </p:nvPr>
        </p:nvSpPr>
        <p:spPr>
          <a:xfrm>
            <a:off x="993648" y="594362"/>
            <a:ext cx="10287000" cy="1005838"/>
          </a:xfrm>
        </p:spPr>
        <p:txBody>
          <a:bodyPr/>
          <a:lstStyle/>
          <a:p>
            <a:r>
              <a:rPr lang="en-US" dirty="0"/>
              <a:t>Title ix response &amp; grievance PROCESS</a:t>
            </a:r>
          </a:p>
        </p:txBody>
      </p:sp>
      <p:graphicFrame>
        <p:nvGraphicFramePr>
          <p:cNvPr id="10" name="Content Placeholder 9">
            <a:extLst>
              <a:ext uri="{FF2B5EF4-FFF2-40B4-BE49-F238E27FC236}">
                <a16:creationId xmlns:a16="http://schemas.microsoft.com/office/drawing/2014/main" id="{44DA15CF-EF57-F5C9-C8C8-45DEC3A67BCB}"/>
              </a:ext>
            </a:extLst>
          </p:cNvPr>
          <p:cNvGraphicFramePr>
            <a:graphicFrameLocks noGrp="1"/>
          </p:cNvGraphicFramePr>
          <p:nvPr>
            <p:ph sz="half" idx="1"/>
            <p:extLst>
              <p:ext uri="{D42A27DB-BD31-4B8C-83A1-F6EECF244321}">
                <p14:modId xmlns:p14="http://schemas.microsoft.com/office/powerpoint/2010/main" val="1200535556"/>
              </p:ext>
            </p:extLst>
          </p:nvPr>
        </p:nvGraphicFramePr>
        <p:xfrm>
          <a:off x="1066800" y="1841500"/>
          <a:ext cx="4480560" cy="42005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Footer Placeholder 3">
            <a:extLst>
              <a:ext uri="{FF2B5EF4-FFF2-40B4-BE49-F238E27FC236}">
                <a16:creationId xmlns:a16="http://schemas.microsoft.com/office/drawing/2014/main" id="{30DEA83E-B897-D6C3-5253-40B824A76D4E}"/>
              </a:ext>
            </a:extLst>
          </p:cNvPr>
          <p:cNvSpPr>
            <a:spLocks noGrp="1"/>
          </p:cNvSpPr>
          <p:nvPr>
            <p:ph type="ftr" sz="quarter" idx="11"/>
          </p:nvPr>
        </p:nvSpPr>
        <p:spPr>
          <a:xfrm>
            <a:off x="993648" y="6355080"/>
            <a:ext cx="7711440" cy="365760"/>
          </a:xfrm>
        </p:spPr>
        <p:txBody>
          <a:bodyPr/>
          <a:lstStyle/>
          <a:p>
            <a:endParaRPr lang="en-US" dirty="0"/>
          </a:p>
        </p:txBody>
      </p:sp>
      <p:sp>
        <p:nvSpPr>
          <p:cNvPr id="5" name="Slide Number Placeholder 4">
            <a:extLst>
              <a:ext uri="{FF2B5EF4-FFF2-40B4-BE49-F238E27FC236}">
                <a16:creationId xmlns:a16="http://schemas.microsoft.com/office/drawing/2014/main" id="{7453F55E-062D-265C-8472-0694B614264B}"/>
              </a:ext>
            </a:extLst>
          </p:cNvPr>
          <p:cNvSpPr>
            <a:spLocks noGrp="1"/>
          </p:cNvSpPr>
          <p:nvPr>
            <p:ph type="sldNum" sz="quarter" idx="12"/>
          </p:nvPr>
        </p:nvSpPr>
        <p:spPr>
          <a:xfrm>
            <a:off x="11198352" y="6355715"/>
            <a:ext cx="457200" cy="365125"/>
          </a:xfrm>
        </p:spPr>
        <p:txBody>
          <a:bodyPr/>
          <a:lstStyle/>
          <a:p>
            <a:fld id="{0AE8BE58-A6F8-4BE3-ADA1-52AAB047BE77}" type="slidenum">
              <a:rPr lang="en-US" smtClean="0"/>
              <a:pPr/>
              <a:t>53</a:t>
            </a:fld>
            <a:endParaRPr lang="en-US" dirty="0"/>
          </a:p>
        </p:txBody>
      </p:sp>
      <p:sp>
        <p:nvSpPr>
          <p:cNvPr id="13" name="Arrow: Down 12">
            <a:extLst>
              <a:ext uri="{FF2B5EF4-FFF2-40B4-BE49-F238E27FC236}">
                <a16:creationId xmlns:a16="http://schemas.microsoft.com/office/drawing/2014/main" id="{918CFD98-EFBC-3B2F-C4F7-1C4CF78B3828}"/>
              </a:ext>
            </a:extLst>
          </p:cNvPr>
          <p:cNvSpPr/>
          <p:nvPr/>
        </p:nvSpPr>
        <p:spPr>
          <a:xfrm>
            <a:off x="5711952" y="1871984"/>
            <a:ext cx="2286000" cy="4200525"/>
          </a:xfrm>
          <a:prstGeom prst="down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700" dirty="0"/>
              <a:t>Supportive Measures</a:t>
            </a:r>
          </a:p>
        </p:txBody>
      </p:sp>
      <p:sp>
        <p:nvSpPr>
          <p:cNvPr id="20" name="Content Placeholder 19">
            <a:extLst>
              <a:ext uri="{FF2B5EF4-FFF2-40B4-BE49-F238E27FC236}">
                <a16:creationId xmlns:a16="http://schemas.microsoft.com/office/drawing/2014/main" id="{FBE92B12-762D-ED58-6F19-5E726C3530CA}"/>
              </a:ext>
            </a:extLst>
          </p:cNvPr>
          <p:cNvSpPr>
            <a:spLocks noGrp="1"/>
          </p:cNvSpPr>
          <p:nvPr>
            <p:ph sz="half" idx="2"/>
          </p:nvPr>
        </p:nvSpPr>
        <p:spPr>
          <a:xfrm>
            <a:off x="8180832" y="2390203"/>
            <a:ext cx="3401568" cy="1806893"/>
          </a:xfrm>
        </p:spPr>
        <p:style>
          <a:lnRef idx="2">
            <a:schemeClr val="dk1"/>
          </a:lnRef>
          <a:fillRef idx="1">
            <a:schemeClr val="lt1"/>
          </a:fillRef>
          <a:effectRef idx="0">
            <a:schemeClr val="dk1"/>
          </a:effectRef>
          <a:fontRef idx="minor">
            <a:schemeClr val="dk1"/>
          </a:fontRef>
        </p:style>
        <p:txBody>
          <a:bodyPr>
            <a:normAutofit/>
          </a:bodyPr>
          <a:lstStyle/>
          <a:p>
            <a:r>
              <a:rPr lang="en-US" sz="1700" dirty="0"/>
              <a:t>Emergency Removal</a:t>
            </a:r>
          </a:p>
          <a:p>
            <a:r>
              <a:rPr lang="en-US" sz="1700" dirty="0"/>
              <a:t>Dismissal</a:t>
            </a:r>
          </a:p>
          <a:p>
            <a:r>
              <a:rPr lang="en-US" sz="1700" dirty="0"/>
              <a:t>Informal Resolution</a:t>
            </a:r>
          </a:p>
          <a:p>
            <a:endParaRPr lang="en-US" sz="1700" dirty="0"/>
          </a:p>
        </p:txBody>
      </p:sp>
      <p:sp>
        <p:nvSpPr>
          <p:cNvPr id="3" name="Oval 2">
            <a:extLst>
              <a:ext uri="{FF2B5EF4-FFF2-40B4-BE49-F238E27FC236}">
                <a16:creationId xmlns:a16="http://schemas.microsoft.com/office/drawing/2014/main" id="{17371BED-DFC3-92A0-E1CB-FF67AC4397CE}"/>
              </a:ext>
            </a:extLst>
          </p:cNvPr>
          <p:cNvSpPr/>
          <p:nvPr/>
        </p:nvSpPr>
        <p:spPr>
          <a:xfrm>
            <a:off x="719328" y="2551176"/>
            <a:ext cx="4645152" cy="1005838"/>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4140722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5E2C891-09B7-F2F7-81F2-EB74C774A5C8}"/>
              </a:ext>
            </a:extLst>
          </p:cNvPr>
          <p:cNvSpPr>
            <a:spLocks noGrp="1"/>
          </p:cNvSpPr>
          <p:nvPr>
            <p:ph sz="quarter" idx="13"/>
          </p:nvPr>
        </p:nvSpPr>
        <p:spPr/>
        <p:txBody>
          <a:bodyPr>
            <a:normAutofit fontScale="92500" lnSpcReduction="10000"/>
          </a:bodyPr>
          <a:lstStyle/>
          <a:p>
            <a:r>
              <a:rPr lang="en-US" dirty="0"/>
              <a:t>An oral or written request to the District that objectively can be understood as a request for the District to investigate and make a determination about alleged Title IX discrimination</a:t>
            </a:r>
          </a:p>
          <a:p>
            <a:pPr lvl="1"/>
            <a:r>
              <a:rPr lang="en-US" dirty="0"/>
              <a:t>Can be in any form, by any method, at any time</a:t>
            </a:r>
          </a:p>
          <a:p>
            <a:r>
              <a:rPr lang="en-US" dirty="0"/>
              <a:t>By Complainant; parent/guardian/other authorized legal representative; or Title IX Coordinator</a:t>
            </a:r>
          </a:p>
          <a:p>
            <a:r>
              <a:rPr lang="en-US" i="1" u="sng" dirty="0"/>
              <a:t>For sex discrimination other than sex-based harassment</a:t>
            </a:r>
            <a:r>
              <a:rPr lang="en-US" dirty="0"/>
              <a:t>: Complaint also can be filed by any student or employee, or any person who was participating or attempting to participate in the District’s education program or activity at the time of the alleged sex discrimination</a:t>
            </a:r>
          </a:p>
        </p:txBody>
      </p:sp>
      <p:sp>
        <p:nvSpPr>
          <p:cNvPr id="3" name="Title 2">
            <a:extLst>
              <a:ext uri="{FF2B5EF4-FFF2-40B4-BE49-F238E27FC236}">
                <a16:creationId xmlns:a16="http://schemas.microsoft.com/office/drawing/2014/main" id="{DC811740-C666-C4EF-6A0C-67CBE2DE77B7}"/>
              </a:ext>
            </a:extLst>
          </p:cNvPr>
          <p:cNvSpPr>
            <a:spLocks noGrp="1"/>
          </p:cNvSpPr>
          <p:nvPr>
            <p:ph type="title"/>
          </p:nvPr>
        </p:nvSpPr>
        <p:spPr/>
        <p:txBody>
          <a:bodyPr/>
          <a:lstStyle/>
          <a:p>
            <a:r>
              <a:rPr lang="en-US" dirty="0"/>
              <a:t>Complaint</a:t>
            </a:r>
          </a:p>
        </p:txBody>
      </p:sp>
      <p:sp>
        <p:nvSpPr>
          <p:cNvPr id="4" name="Footer Placeholder 3">
            <a:extLst>
              <a:ext uri="{FF2B5EF4-FFF2-40B4-BE49-F238E27FC236}">
                <a16:creationId xmlns:a16="http://schemas.microsoft.com/office/drawing/2014/main" id="{D0E802DD-C977-2340-D033-8E8E6EB07203}"/>
              </a:ext>
            </a:extLst>
          </p:cNvPr>
          <p:cNvSpPr>
            <a:spLocks noGrp="1"/>
          </p:cNvSpPr>
          <p:nvPr>
            <p:ph type="ftr" sz="quarter" idx="11"/>
          </p:nvPr>
        </p:nvSpPr>
        <p:spPr/>
        <p:txBody>
          <a:bodyPr/>
          <a:lstStyle/>
          <a:p>
            <a:r>
              <a:rPr lang="en-US" dirty="0"/>
              <a:t>34 C.F.R. 106.2; 34 C.F.R. 106.45(a)(2)</a:t>
            </a:r>
          </a:p>
        </p:txBody>
      </p:sp>
      <p:sp>
        <p:nvSpPr>
          <p:cNvPr id="5" name="Slide Number Placeholder 4">
            <a:extLst>
              <a:ext uri="{FF2B5EF4-FFF2-40B4-BE49-F238E27FC236}">
                <a16:creationId xmlns:a16="http://schemas.microsoft.com/office/drawing/2014/main" id="{612FA4C3-6C37-49E8-6DE0-0887B3A62DB5}"/>
              </a:ext>
            </a:extLst>
          </p:cNvPr>
          <p:cNvSpPr>
            <a:spLocks noGrp="1"/>
          </p:cNvSpPr>
          <p:nvPr>
            <p:ph type="sldNum" sz="quarter" idx="12"/>
          </p:nvPr>
        </p:nvSpPr>
        <p:spPr/>
        <p:txBody>
          <a:bodyPr/>
          <a:lstStyle/>
          <a:p>
            <a:fld id="{0AE8BE58-A6F8-4BE3-ADA1-52AAB047BE77}" type="slidenum">
              <a:rPr lang="en-US" smtClean="0"/>
              <a:t>54</a:t>
            </a:fld>
            <a:endParaRPr lang="en-US" dirty="0"/>
          </a:p>
        </p:txBody>
      </p:sp>
    </p:spTree>
    <p:extLst>
      <p:ext uri="{BB962C8B-B14F-4D97-AF65-F5344CB8AC3E}">
        <p14:creationId xmlns:p14="http://schemas.microsoft.com/office/powerpoint/2010/main" val="251089004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9076FE7-8395-AB28-6F99-38C6B23819F6}"/>
              </a:ext>
            </a:extLst>
          </p:cNvPr>
          <p:cNvSpPr>
            <a:spLocks noGrp="1"/>
          </p:cNvSpPr>
          <p:nvPr>
            <p:ph sz="quarter" idx="13"/>
          </p:nvPr>
        </p:nvSpPr>
        <p:spPr/>
        <p:txBody>
          <a:bodyPr>
            <a:normAutofit fontScale="85000" lnSpcReduction="10000"/>
          </a:bodyPr>
          <a:lstStyle/>
          <a:p>
            <a:r>
              <a:rPr lang="en-US" dirty="0"/>
              <a:t>When a Title IX Complaint is filed, the Title IX Coordinator must evaluate whether to investigate or dismiss the Complaint</a:t>
            </a:r>
          </a:p>
          <a:p>
            <a:pPr lvl="1"/>
            <a:r>
              <a:rPr lang="en-US" dirty="0"/>
              <a:t>In evaluating the Complaint, the Title IX Coordinator must analyze the allegations to determine whether the conduct as alleged could constitute Title IX sex discrimination and whether any of the bases for dismissal apply </a:t>
            </a:r>
          </a:p>
          <a:p>
            <a:r>
              <a:rPr lang="en-US" dirty="0"/>
              <a:t>Where Title IX Coordinator reasonably determines the conduct as alleged </a:t>
            </a:r>
            <a:r>
              <a:rPr lang="en-US" b="1" i="1" dirty="0"/>
              <a:t>could</a:t>
            </a:r>
            <a:r>
              <a:rPr lang="en-US" dirty="0"/>
              <a:t> constitute Title IX sex discrimination, must initiate the Title IX Grievance Process</a:t>
            </a:r>
          </a:p>
          <a:p>
            <a:r>
              <a:rPr lang="en-US" dirty="0"/>
              <a:t>Where Title IX Coordinator reasonably determines the conduct as alleged </a:t>
            </a:r>
            <a:r>
              <a:rPr lang="en-US" b="1" i="1" dirty="0"/>
              <a:t>would not </a:t>
            </a:r>
            <a:r>
              <a:rPr lang="en-US" dirty="0"/>
              <a:t>constitute Title IX sex discrimination, must </a:t>
            </a:r>
            <a:r>
              <a:rPr lang="en-US" u="sng" dirty="0"/>
              <a:t>dismiss</a:t>
            </a:r>
            <a:r>
              <a:rPr lang="en-US" dirty="0"/>
              <a:t> the Complaint, or allegation(s)</a:t>
            </a:r>
          </a:p>
          <a:p>
            <a:r>
              <a:rPr lang="en-US" dirty="0"/>
              <a:t>PRESS 2:265-AP2 = evaluation of Complaint within </a:t>
            </a:r>
            <a:r>
              <a:rPr lang="en-US" u="sng" dirty="0"/>
              <a:t>10 school business days</a:t>
            </a:r>
            <a:endParaRPr lang="en-US" dirty="0">
              <a:highlight>
                <a:srgbClr val="00FF00"/>
              </a:highlight>
            </a:endParaRPr>
          </a:p>
        </p:txBody>
      </p:sp>
      <p:sp>
        <p:nvSpPr>
          <p:cNvPr id="3" name="Title 2">
            <a:extLst>
              <a:ext uri="{FF2B5EF4-FFF2-40B4-BE49-F238E27FC236}">
                <a16:creationId xmlns:a16="http://schemas.microsoft.com/office/drawing/2014/main" id="{852E77E5-D10D-9A83-3889-3CAD93779EFF}"/>
              </a:ext>
            </a:extLst>
          </p:cNvPr>
          <p:cNvSpPr>
            <a:spLocks noGrp="1"/>
          </p:cNvSpPr>
          <p:nvPr>
            <p:ph type="title"/>
          </p:nvPr>
        </p:nvSpPr>
        <p:spPr/>
        <p:txBody>
          <a:bodyPr/>
          <a:lstStyle/>
          <a:p>
            <a:r>
              <a:rPr lang="en-US" dirty="0"/>
              <a:t>COMPLAINT EVALUATION</a:t>
            </a:r>
          </a:p>
        </p:txBody>
      </p:sp>
      <p:sp>
        <p:nvSpPr>
          <p:cNvPr id="4" name="Footer Placeholder 3">
            <a:extLst>
              <a:ext uri="{FF2B5EF4-FFF2-40B4-BE49-F238E27FC236}">
                <a16:creationId xmlns:a16="http://schemas.microsoft.com/office/drawing/2014/main" id="{3D48B4F7-C95F-B0DA-FFE7-C2BC59E84CCC}"/>
              </a:ext>
            </a:extLst>
          </p:cNvPr>
          <p:cNvSpPr>
            <a:spLocks noGrp="1"/>
          </p:cNvSpPr>
          <p:nvPr>
            <p:ph type="ftr" sz="quarter" idx="11"/>
          </p:nvPr>
        </p:nvSpPr>
        <p:spPr/>
        <p:txBody>
          <a:bodyPr/>
          <a:lstStyle/>
          <a:p>
            <a:r>
              <a:rPr lang="da-DK" dirty="0"/>
              <a:t>34 C.F.R. §106.45(b)(4)</a:t>
            </a:r>
            <a:endParaRPr lang="en-US" dirty="0"/>
          </a:p>
        </p:txBody>
      </p:sp>
      <p:sp>
        <p:nvSpPr>
          <p:cNvPr id="5" name="Slide Number Placeholder 4">
            <a:extLst>
              <a:ext uri="{FF2B5EF4-FFF2-40B4-BE49-F238E27FC236}">
                <a16:creationId xmlns:a16="http://schemas.microsoft.com/office/drawing/2014/main" id="{C52E5694-86CD-3F5B-CB10-B37A8CE1867D}"/>
              </a:ext>
            </a:extLst>
          </p:cNvPr>
          <p:cNvSpPr>
            <a:spLocks noGrp="1"/>
          </p:cNvSpPr>
          <p:nvPr>
            <p:ph type="sldNum" sz="quarter" idx="12"/>
          </p:nvPr>
        </p:nvSpPr>
        <p:spPr/>
        <p:txBody>
          <a:bodyPr/>
          <a:lstStyle/>
          <a:p>
            <a:fld id="{0AE8BE58-A6F8-4BE3-ADA1-52AAB047BE77}" type="slidenum">
              <a:rPr lang="en-US" smtClean="0"/>
              <a:t>55</a:t>
            </a:fld>
            <a:endParaRPr lang="en-US" dirty="0"/>
          </a:p>
        </p:txBody>
      </p:sp>
    </p:spTree>
    <p:extLst>
      <p:ext uri="{BB962C8B-B14F-4D97-AF65-F5344CB8AC3E}">
        <p14:creationId xmlns:p14="http://schemas.microsoft.com/office/powerpoint/2010/main" val="408954243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6FA70B5-9868-EFF5-FC84-6CDBB3438568}"/>
              </a:ext>
            </a:extLst>
          </p:cNvPr>
          <p:cNvSpPr>
            <a:spLocks noGrp="1"/>
          </p:cNvSpPr>
          <p:nvPr>
            <p:ph sz="quarter" idx="13"/>
          </p:nvPr>
        </p:nvSpPr>
        <p:spPr/>
        <p:txBody>
          <a:bodyPr>
            <a:normAutofit fontScale="92500" lnSpcReduction="20000"/>
          </a:bodyPr>
          <a:lstStyle/>
          <a:p>
            <a:r>
              <a:rPr lang="en-US" dirty="0"/>
              <a:t>If no Complaint is filed, Title Coordinator must determine whether to initiate a Complaint of sex discrimination under the Title IX Grievance Process</a:t>
            </a:r>
          </a:p>
          <a:p>
            <a:r>
              <a:rPr lang="en-US" dirty="0"/>
              <a:t>Fact-specific inquiry; must consider at minimum:</a:t>
            </a:r>
          </a:p>
          <a:p>
            <a:pPr lvl="1"/>
            <a:r>
              <a:rPr lang="en-US" dirty="0"/>
              <a:t>(1) Complainant’s request not to proceed with initiation of a Complaint;</a:t>
            </a:r>
          </a:p>
          <a:p>
            <a:pPr lvl="1"/>
            <a:r>
              <a:rPr lang="en-US" dirty="0"/>
              <a:t>(2) Complainant’s reasonable safety concerns regarding initiation of a Complaint;</a:t>
            </a:r>
          </a:p>
          <a:p>
            <a:pPr lvl="1"/>
            <a:r>
              <a:rPr lang="en-US" dirty="0"/>
              <a:t>(3) Risk that additional acts of sex discrimination would occur if a Complaint is not initiated;</a:t>
            </a:r>
          </a:p>
          <a:p>
            <a:pPr lvl="1"/>
            <a:r>
              <a:rPr lang="en-US" dirty="0"/>
              <a:t>(4) Severity of the alleged sex discrimination, including whether the discrimination, if established, would require the removal of Respondent from campus or imposition of another disciplinary sanction to end the discrimination and prevent its recurrence;</a:t>
            </a:r>
          </a:p>
        </p:txBody>
      </p:sp>
      <p:sp>
        <p:nvSpPr>
          <p:cNvPr id="3" name="Title 2">
            <a:extLst>
              <a:ext uri="{FF2B5EF4-FFF2-40B4-BE49-F238E27FC236}">
                <a16:creationId xmlns:a16="http://schemas.microsoft.com/office/drawing/2014/main" id="{5CD55417-B72E-69C9-1DE9-5468E7FB68E1}"/>
              </a:ext>
            </a:extLst>
          </p:cNvPr>
          <p:cNvSpPr>
            <a:spLocks noGrp="1"/>
          </p:cNvSpPr>
          <p:nvPr>
            <p:ph type="title"/>
          </p:nvPr>
        </p:nvSpPr>
        <p:spPr/>
        <p:txBody>
          <a:bodyPr>
            <a:normAutofit fontScale="90000"/>
          </a:bodyPr>
          <a:lstStyle/>
          <a:p>
            <a:r>
              <a:rPr lang="en-US" dirty="0"/>
              <a:t>complaint initiation BY TITLE IX coordinator</a:t>
            </a:r>
          </a:p>
        </p:txBody>
      </p:sp>
      <p:sp>
        <p:nvSpPr>
          <p:cNvPr id="4" name="Footer Placeholder 3">
            <a:extLst>
              <a:ext uri="{FF2B5EF4-FFF2-40B4-BE49-F238E27FC236}">
                <a16:creationId xmlns:a16="http://schemas.microsoft.com/office/drawing/2014/main" id="{7A01F9FA-4E32-973D-A3C6-0ED6E529337B}"/>
              </a:ext>
            </a:extLst>
          </p:cNvPr>
          <p:cNvSpPr>
            <a:spLocks noGrp="1"/>
          </p:cNvSpPr>
          <p:nvPr>
            <p:ph type="ftr" sz="quarter" idx="11"/>
          </p:nvPr>
        </p:nvSpPr>
        <p:spPr/>
        <p:txBody>
          <a:bodyPr/>
          <a:lstStyle/>
          <a:p>
            <a:r>
              <a:rPr lang="en-US" dirty="0"/>
              <a:t>34 C.F.R. 106.44(g)</a:t>
            </a:r>
          </a:p>
        </p:txBody>
      </p:sp>
      <p:sp>
        <p:nvSpPr>
          <p:cNvPr id="5" name="Slide Number Placeholder 4">
            <a:extLst>
              <a:ext uri="{FF2B5EF4-FFF2-40B4-BE49-F238E27FC236}">
                <a16:creationId xmlns:a16="http://schemas.microsoft.com/office/drawing/2014/main" id="{3AC7F88F-4163-DF8C-DE3F-B0663ED43016}"/>
              </a:ext>
            </a:extLst>
          </p:cNvPr>
          <p:cNvSpPr>
            <a:spLocks noGrp="1"/>
          </p:cNvSpPr>
          <p:nvPr>
            <p:ph type="sldNum" sz="quarter" idx="12"/>
          </p:nvPr>
        </p:nvSpPr>
        <p:spPr/>
        <p:txBody>
          <a:bodyPr/>
          <a:lstStyle/>
          <a:p>
            <a:fld id="{0AE8BE58-A6F8-4BE3-ADA1-52AAB047BE77}" type="slidenum">
              <a:rPr lang="en-US" smtClean="0"/>
              <a:t>56</a:t>
            </a:fld>
            <a:endParaRPr lang="en-US" dirty="0"/>
          </a:p>
        </p:txBody>
      </p:sp>
    </p:spTree>
    <p:extLst>
      <p:ext uri="{BB962C8B-B14F-4D97-AF65-F5344CB8AC3E}">
        <p14:creationId xmlns:p14="http://schemas.microsoft.com/office/powerpoint/2010/main" val="355217108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7370D6C-0686-DC66-FC56-0728EC4E6A4E}"/>
              </a:ext>
            </a:extLst>
          </p:cNvPr>
          <p:cNvSpPr>
            <a:spLocks noGrp="1"/>
          </p:cNvSpPr>
          <p:nvPr>
            <p:ph sz="quarter" idx="13"/>
          </p:nvPr>
        </p:nvSpPr>
        <p:spPr/>
        <p:txBody>
          <a:bodyPr/>
          <a:lstStyle/>
          <a:p>
            <a:pPr lvl="1"/>
            <a:r>
              <a:rPr lang="en-US" dirty="0"/>
              <a:t>(5) Age and relationship of the parties, including whether Respondent is an employee;</a:t>
            </a:r>
          </a:p>
          <a:p>
            <a:pPr lvl="1"/>
            <a:r>
              <a:rPr lang="en-US" dirty="0"/>
              <a:t>(6) Scope of the alleged sex discrimination, including information suggesting a pattern, ongoing sex discrimination, or sex discrimination alleged to have impacted multiple individuals;</a:t>
            </a:r>
          </a:p>
          <a:p>
            <a:pPr lvl="1"/>
            <a:r>
              <a:rPr lang="en-US" dirty="0"/>
              <a:t>(7) Availability of evidence to assist a decisionmaker in determining whether sex discrimination occurred; and</a:t>
            </a:r>
          </a:p>
          <a:p>
            <a:pPr lvl="1"/>
            <a:r>
              <a:rPr lang="en-US" dirty="0"/>
              <a:t>(8) Whether the District could end the alleged sex discrimination and prevent its recurrence without initiating the Title IX Grievance Process</a:t>
            </a:r>
          </a:p>
        </p:txBody>
      </p:sp>
      <p:sp>
        <p:nvSpPr>
          <p:cNvPr id="3" name="Title 2">
            <a:extLst>
              <a:ext uri="{FF2B5EF4-FFF2-40B4-BE49-F238E27FC236}">
                <a16:creationId xmlns:a16="http://schemas.microsoft.com/office/drawing/2014/main" id="{B4870186-F198-B32E-592A-002E5D661238}"/>
              </a:ext>
            </a:extLst>
          </p:cNvPr>
          <p:cNvSpPr>
            <a:spLocks noGrp="1"/>
          </p:cNvSpPr>
          <p:nvPr>
            <p:ph type="title"/>
          </p:nvPr>
        </p:nvSpPr>
        <p:spPr/>
        <p:txBody>
          <a:bodyPr>
            <a:normAutofit fontScale="90000"/>
          </a:bodyPr>
          <a:lstStyle/>
          <a:p>
            <a:r>
              <a:rPr lang="en-US" dirty="0"/>
              <a:t>complaint initiation BY TITLE IX coordinator</a:t>
            </a:r>
          </a:p>
        </p:txBody>
      </p:sp>
      <p:sp>
        <p:nvSpPr>
          <p:cNvPr id="4" name="Footer Placeholder 3">
            <a:extLst>
              <a:ext uri="{FF2B5EF4-FFF2-40B4-BE49-F238E27FC236}">
                <a16:creationId xmlns:a16="http://schemas.microsoft.com/office/drawing/2014/main" id="{BCF85537-A8ED-1CBD-CA27-697CF71403BB}"/>
              </a:ext>
            </a:extLst>
          </p:cNvPr>
          <p:cNvSpPr>
            <a:spLocks noGrp="1"/>
          </p:cNvSpPr>
          <p:nvPr>
            <p:ph type="ftr" sz="quarter" idx="11"/>
          </p:nvPr>
        </p:nvSpPr>
        <p:spPr/>
        <p:txBody>
          <a:bodyPr/>
          <a:lstStyle/>
          <a:p>
            <a:r>
              <a:rPr lang="en-US" dirty="0"/>
              <a:t>34 C.F.R. 106.44(g)</a:t>
            </a:r>
          </a:p>
        </p:txBody>
      </p:sp>
      <p:sp>
        <p:nvSpPr>
          <p:cNvPr id="5" name="Slide Number Placeholder 4">
            <a:extLst>
              <a:ext uri="{FF2B5EF4-FFF2-40B4-BE49-F238E27FC236}">
                <a16:creationId xmlns:a16="http://schemas.microsoft.com/office/drawing/2014/main" id="{A670EB32-AC21-AA43-C0C4-0C18CB099453}"/>
              </a:ext>
            </a:extLst>
          </p:cNvPr>
          <p:cNvSpPr>
            <a:spLocks noGrp="1"/>
          </p:cNvSpPr>
          <p:nvPr>
            <p:ph type="sldNum" sz="quarter" idx="12"/>
          </p:nvPr>
        </p:nvSpPr>
        <p:spPr/>
        <p:txBody>
          <a:bodyPr/>
          <a:lstStyle/>
          <a:p>
            <a:fld id="{0AE8BE58-A6F8-4BE3-ADA1-52AAB047BE77}" type="slidenum">
              <a:rPr lang="en-US" smtClean="0"/>
              <a:t>57</a:t>
            </a:fld>
            <a:endParaRPr lang="en-US" dirty="0"/>
          </a:p>
        </p:txBody>
      </p:sp>
    </p:spTree>
    <p:extLst>
      <p:ext uri="{BB962C8B-B14F-4D97-AF65-F5344CB8AC3E}">
        <p14:creationId xmlns:p14="http://schemas.microsoft.com/office/powerpoint/2010/main" val="200712152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7370D6C-0686-DC66-FC56-0728EC4E6A4E}"/>
              </a:ext>
            </a:extLst>
          </p:cNvPr>
          <p:cNvSpPr>
            <a:spLocks noGrp="1"/>
          </p:cNvSpPr>
          <p:nvPr>
            <p:ph sz="quarter" idx="13"/>
          </p:nvPr>
        </p:nvSpPr>
        <p:spPr/>
        <p:txBody>
          <a:bodyPr>
            <a:normAutofit fontScale="85000" lnSpcReduction="10000"/>
          </a:bodyPr>
          <a:lstStyle/>
          <a:p>
            <a:r>
              <a:rPr lang="en-US" dirty="0"/>
              <a:t>If the Title IX Coordinator determines the conduct as alleged presents an imminent and serious threat to the health or safety of the Complainant or other person, or that the conduct as alleged prevents the District from ensuring equal access on the basis of sex to its education program or activity, the Title IX Coordinator </a:t>
            </a:r>
            <a:r>
              <a:rPr lang="en-US" b="1" i="1" dirty="0"/>
              <a:t>may</a:t>
            </a:r>
            <a:r>
              <a:rPr lang="en-US" dirty="0"/>
              <a:t> initiate a complaint</a:t>
            </a:r>
          </a:p>
          <a:p>
            <a:r>
              <a:rPr lang="en-US" dirty="0"/>
              <a:t>If the Title IX Coordinator initiates a complaint, must notify the Complainant prior to doing so and appropriately address reasonable concerns about the Complainant’s safety or the safety of others, including by providing supportive measures </a:t>
            </a:r>
          </a:p>
          <a:p>
            <a:r>
              <a:rPr lang="en-US" dirty="0"/>
              <a:t>Regardless of whether a Complaint is initiated, take other appropriate prompt and effective steps, in addition to steps necessary to effectuate the remedies provided to an individual Complainant, if any, to ensure that sex discrimination does not continue or recur within the recipient’s education program or activity</a:t>
            </a:r>
          </a:p>
        </p:txBody>
      </p:sp>
      <p:sp>
        <p:nvSpPr>
          <p:cNvPr id="3" name="Title 2">
            <a:extLst>
              <a:ext uri="{FF2B5EF4-FFF2-40B4-BE49-F238E27FC236}">
                <a16:creationId xmlns:a16="http://schemas.microsoft.com/office/drawing/2014/main" id="{B4870186-F198-B32E-592A-002E5D661238}"/>
              </a:ext>
            </a:extLst>
          </p:cNvPr>
          <p:cNvSpPr>
            <a:spLocks noGrp="1"/>
          </p:cNvSpPr>
          <p:nvPr>
            <p:ph type="title"/>
          </p:nvPr>
        </p:nvSpPr>
        <p:spPr/>
        <p:txBody>
          <a:bodyPr>
            <a:normAutofit fontScale="90000"/>
          </a:bodyPr>
          <a:lstStyle/>
          <a:p>
            <a:r>
              <a:rPr lang="en-US" dirty="0"/>
              <a:t>complaint initiation BY TITLE IX coordinator</a:t>
            </a:r>
          </a:p>
        </p:txBody>
      </p:sp>
      <p:sp>
        <p:nvSpPr>
          <p:cNvPr id="4" name="Footer Placeholder 3">
            <a:extLst>
              <a:ext uri="{FF2B5EF4-FFF2-40B4-BE49-F238E27FC236}">
                <a16:creationId xmlns:a16="http://schemas.microsoft.com/office/drawing/2014/main" id="{BCF85537-A8ED-1CBD-CA27-697CF71403BB}"/>
              </a:ext>
            </a:extLst>
          </p:cNvPr>
          <p:cNvSpPr>
            <a:spLocks noGrp="1"/>
          </p:cNvSpPr>
          <p:nvPr>
            <p:ph type="ftr" sz="quarter" idx="11"/>
          </p:nvPr>
        </p:nvSpPr>
        <p:spPr/>
        <p:txBody>
          <a:bodyPr/>
          <a:lstStyle/>
          <a:p>
            <a:r>
              <a:rPr lang="en-US" dirty="0"/>
              <a:t>34 C.F.R. 106.44(g)</a:t>
            </a:r>
          </a:p>
        </p:txBody>
      </p:sp>
      <p:sp>
        <p:nvSpPr>
          <p:cNvPr id="5" name="Slide Number Placeholder 4">
            <a:extLst>
              <a:ext uri="{FF2B5EF4-FFF2-40B4-BE49-F238E27FC236}">
                <a16:creationId xmlns:a16="http://schemas.microsoft.com/office/drawing/2014/main" id="{A670EB32-AC21-AA43-C0C4-0C18CB099453}"/>
              </a:ext>
            </a:extLst>
          </p:cNvPr>
          <p:cNvSpPr>
            <a:spLocks noGrp="1"/>
          </p:cNvSpPr>
          <p:nvPr>
            <p:ph type="sldNum" sz="quarter" idx="12"/>
          </p:nvPr>
        </p:nvSpPr>
        <p:spPr/>
        <p:txBody>
          <a:bodyPr/>
          <a:lstStyle/>
          <a:p>
            <a:fld id="{0AE8BE58-A6F8-4BE3-ADA1-52AAB047BE77}" type="slidenum">
              <a:rPr lang="en-US" smtClean="0"/>
              <a:t>58</a:t>
            </a:fld>
            <a:endParaRPr lang="en-US" dirty="0"/>
          </a:p>
        </p:txBody>
      </p:sp>
    </p:spTree>
    <p:extLst>
      <p:ext uri="{BB962C8B-B14F-4D97-AF65-F5344CB8AC3E}">
        <p14:creationId xmlns:p14="http://schemas.microsoft.com/office/powerpoint/2010/main" val="16357603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F1444D0-CB31-F76C-A2D7-A3AAEF858B1C}"/>
              </a:ext>
            </a:extLst>
          </p:cNvPr>
          <p:cNvSpPr>
            <a:spLocks noGrp="1"/>
          </p:cNvSpPr>
          <p:nvPr>
            <p:ph type="title"/>
          </p:nvPr>
        </p:nvSpPr>
        <p:spPr>
          <a:xfrm>
            <a:off x="993648" y="594362"/>
            <a:ext cx="10287000" cy="1005838"/>
          </a:xfrm>
        </p:spPr>
        <p:txBody>
          <a:bodyPr/>
          <a:lstStyle/>
          <a:p>
            <a:r>
              <a:rPr lang="en-US" dirty="0"/>
              <a:t>Title ix response &amp; grievance process</a:t>
            </a:r>
          </a:p>
        </p:txBody>
      </p:sp>
      <p:graphicFrame>
        <p:nvGraphicFramePr>
          <p:cNvPr id="10" name="Content Placeholder 9">
            <a:extLst>
              <a:ext uri="{FF2B5EF4-FFF2-40B4-BE49-F238E27FC236}">
                <a16:creationId xmlns:a16="http://schemas.microsoft.com/office/drawing/2014/main" id="{44DA15CF-EF57-F5C9-C8C8-45DEC3A67BCB}"/>
              </a:ext>
            </a:extLst>
          </p:cNvPr>
          <p:cNvGraphicFramePr>
            <a:graphicFrameLocks noGrp="1"/>
          </p:cNvGraphicFramePr>
          <p:nvPr>
            <p:ph sz="half" idx="1"/>
            <p:extLst>
              <p:ext uri="{D42A27DB-BD31-4B8C-83A1-F6EECF244321}">
                <p14:modId xmlns:p14="http://schemas.microsoft.com/office/powerpoint/2010/main" val="326490617"/>
              </p:ext>
            </p:extLst>
          </p:nvPr>
        </p:nvGraphicFramePr>
        <p:xfrm>
          <a:off x="1066800" y="1841500"/>
          <a:ext cx="4480560" cy="42005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Footer Placeholder 3">
            <a:extLst>
              <a:ext uri="{FF2B5EF4-FFF2-40B4-BE49-F238E27FC236}">
                <a16:creationId xmlns:a16="http://schemas.microsoft.com/office/drawing/2014/main" id="{30DEA83E-B897-D6C3-5253-40B824A76D4E}"/>
              </a:ext>
            </a:extLst>
          </p:cNvPr>
          <p:cNvSpPr>
            <a:spLocks noGrp="1"/>
          </p:cNvSpPr>
          <p:nvPr>
            <p:ph type="ftr" sz="quarter" idx="11"/>
          </p:nvPr>
        </p:nvSpPr>
        <p:spPr>
          <a:xfrm>
            <a:off x="993648" y="6355080"/>
            <a:ext cx="7711440" cy="365760"/>
          </a:xfrm>
        </p:spPr>
        <p:txBody>
          <a:bodyPr/>
          <a:lstStyle/>
          <a:p>
            <a:endParaRPr lang="en-US" dirty="0"/>
          </a:p>
        </p:txBody>
      </p:sp>
      <p:sp>
        <p:nvSpPr>
          <p:cNvPr id="5" name="Slide Number Placeholder 4">
            <a:extLst>
              <a:ext uri="{FF2B5EF4-FFF2-40B4-BE49-F238E27FC236}">
                <a16:creationId xmlns:a16="http://schemas.microsoft.com/office/drawing/2014/main" id="{7453F55E-062D-265C-8472-0694B614264B}"/>
              </a:ext>
            </a:extLst>
          </p:cNvPr>
          <p:cNvSpPr>
            <a:spLocks noGrp="1"/>
          </p:cNvSpPr>
          <p:nvPr>
            <p:ph type="sldNum" sz="quarter" idx="12"/>
          </p:nvPr>
        </p:nvSpPr>
        <p:spPr>
          <a:xfrm>
            <a:off x="11198352" y="6355715"/>
            <a:ext cx="457200" cy="365125"/>
          </a:xfrm>
        </p:spPr>
        <p:txBody>
          <a:bodyPr/>
          <a:lstStyle/>
          <a:p>
            <a:fld id="{0AE8BE58-A6F8-4BE3-ADA1-52AAB047BE77}" type="slidenum">
              <a:rPr lang="en-US" smtClean="0"/>
              <a:pPr/>
              <a:t>59</a:t>
            </a:fld>
            <a:endParaRPr lang="en-US" dirty="0"/>
          </a:p>
        </p:txBody>
      </p:sp>
      <p:sp>
        <p:nvSpPr>
          <p:cNvPr id="13" name="Arrow: Down 12">
            <a:extLst>
              <a:ext uri="{FF2B5EF4-FFF2-40B4-BE49-F238E27FC236}">
                <a16:creationId xmlns:a16="http://schemas.microsoft.com/office/drawing/2014/main" id="{918CFD98-EFBC-3B2F-C4F7-1C4CF78B3828}"/>
              </a:ext>
            </a:extLst>
          </p:cNvPr>
          <p:cNvSpPr/>
          <p:nvPr/>
        </p:nvSpPr>
        <p:spPr>
          <a:xfrm>
            <a:off x="5711952" y="1871984"/>
            <a:ext cx="2286000" cy="4200525"/>
          </a:xfrm>
          <a:prstGeom prst="down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700" dirty="0"/>
              <a:t>Supportive Measures</a:t>
            </a:r>
          </a:p>
        </p:txBody>
      </p:sp>
      <p:sp>
        <p:nvSpPr>
          <p:cNvPr id="20" name="Content Placeholder 19">
            <a:extLst>
              <a:ext uri="{FF2B5EF4-FFF2-40B4-BE49-F238E27FC236}">
                <a16:creationId xmlns:a16="http://schemas.microsoft.com/office/drawing/2014/main" id="{FBE92B12-762D-ED58-6F19-5E726C3530CA}"/>
              </a:ext>
            </a:extLst>
          </p:cNvPr>
          <p:cNvSpPr>
            <a:spLocks noGrp="1"/>
          </p:cNvSpPr>
          <p:nvPr>
            <p:ph sz="half" idx="2"/>
          </p:nvPr>
        </p:nvSpPr>
        <p:spPr>
          <a:xfrm>
            <a:off x="8180832" y="2390203"/>
            <a:ext cx="3401568" cy="1806893"/>
          </a:xfrm>
        </p:spPr>
        <p:style>
          <a:lnRef idx="2">
            <a:schemeClr val="dk1"/>
          </a:lnRef>
          <a:fillRef idx="1">
            <a:schemeClr val="lt1"/>
          </a:fillRef>
          <a:effectRef idx="0">
            <a:schemeClr val="dk1"/>
          </a:effectRef>
          <a:fontRef idx="minor">
            <a:schemeClr val="dk1"/>
          </a:fontRef>
        </p:style>
        <p:txBody>
          <a:bodyPr>
            <a:normAutofit/>
          </a:bodyPr>
          <a:lstStyle/>
          <a:p>
            <a:r>
              <a:rPr lang="en-US" sz="1700" dirty="0"/>
              <a:t>Emergency Removal</a:t>
            </a:r>
          </a:p>
          <a:p>
            <a:r>
              <a:rPr lang="en-US" sz="1700" dirty="0"/>
              <a:t>Dismissal</a:t>
            </a:r>
          </a:p>
          <a:p>
            <a:r>
              <a:rPr lang="en-US" sz="1700" dirty="0"/>
              <a:t>Informal Resolution</a:t>
            </a:r>
          </a:p>
          <a:p>
            <a:endParaRPr lang="en-US" sz="1700" dirty="0"/>
          </a:p>
        </p:txBody>
      </p:sp>
      <p:sp>
        <p:nvSpPr>
          <p:cNvPr id="2" name="Oval 1">
            <a:extLst>
              <a:ext uri="{FF2B5EF4-FFF2-40B4-BE49-F238E27FC236}">
                <a16:creationId xmlns:a16="http://schemas.microsoft.com/office/drawing/2014/main" id="{401E628C-2715-4B2F-AF2B-AB919488D76F}"/>
              </a:ext>
            </a:extLst>
          </p:cNvPr>
          <p:cNvSpPr/>
          <p:nvPr/>
        </p:nvSpPr>
        <p:spPr>
          <a:xfrm>
            <a:off x="7778496" y="2880360"/>
            <a:ext cx="3255264" cy="497395"/>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74503326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EEFCBCFC-1D28-BCFF-B822-B7A65A59980C}"/>
              </a:ext>
            </a:extLst>
          </p:cNvPr>
          <p:cNvSpPr>
            <a:spLocks noGrp="1"/>
          </p:cNvSpPr>
          <p:nvPr>
            <p:ph sz="quarter" idx="13"/>
          </p:nvPr>
        </p:nvSpPr>
        <p:spPr/>
        <p:txBody>
          <a:bodyPr>
            <a:normAutofit fontScale="92500" lnSpcReduction="20000"/>
          </a:bodyPr>
          <a:lstStyle/>
          <a:p>
            <a:r>
              <a:rPr lang="en-US" dirty="0"/>
              <a:t>Title IX Coordinator may dismiss a complaint of sex discrimination, or any allegations contained in it, for any of the following reasons:</a:t>
            </a:r>
          </a:p>
          <a:p>
            <a:pPr lvl="1"/>
            <a:r>
              <a:rPr lang="en-US" dirty="0"/>
              <a:t>(1) District is unable to identify the Respondent after taking reasonable steps to do so;</a:t>
            </a:r>
          </a:p>
          <a:p>
            <a:pPr lvl="1"/>
            <a:r>
              <a:rPr lang="en-US" dirty="0"/>
              <a:t>(2) Respondent is no longer enrolled or employed by the District;</a:t>
            </a:r>
          </a:p>
          <a:p>
            <a:pPr lvl="1"/>
            <a:r>
              <a:rPr lang="en-US" dirty="0"/>
              <a:t>(3) Complainant voluntarily withdraws any or all of the allegations in the complaint, the Title IX Coordinator declines to initiate a complaint, </a:t>
            </a:r>
            <a:r>
              <a:rPr lang="en-US" i="1" dirty="0"/>
              <a:t>and</a:t>
            </a:r>
            <a:r>
              <a:rPr lang="en-US" dirty="0"/>
              <a:t> the Title IX Coordinator determines any remaining allegations would not constitute Title IX sex discrimination even if proven;</a:t>
            </a:r>
          </a:p>
          <a:p>
            <a:pPr lvl="1"/>
            <a:r>
              <a:rPr lang="en-US" dirty="0"/>
              <a:t>(4) Title IX Coordinator determines the alleged conduct, even if proven, would not constitute Title IX sex discrimination; Title IX Coordinator must make reasonable efforts to clarify the allegations with Complainant</a:t>
            </a:r>
          </a:p>
        </p:txBody>
      </p:sp>
      <p:sp>
        <p:nvSpPr>
          <p:cNvPr id="7" name="Title 6">
            <a:extLst>
              <a:ext uri="{FF2B5EF4-FFF2-40B4-BE49-F238E27FC236}">
                <a16:creationId xmlns:a16="http://schemas.microsoft.com/office/drawing/2014/main" id="{376619CE-12FA-D8B7-E583-B14D0D41D7F8}"/>
              </a:ext>
            </a:extLst>
          </p:cNvPr>
          <p:cNvSpPr>
            <a:spLocks noGrp="1"/>
          </p:cNvSpPr>
          <p:nvPr>
            <p:ph type="title"/>
          </p:nvPr>
        </p:nvSpPr>
        <p:spPr/>
        <p:txBody>
          <a:bodyPr/>
          <a:lstStyle/>
          <a:p>
            <a:r>
              <a:rPr lang="en-US" dirty="0"/>
              <a:t>DISMISSAL</a:t>
            </a:r>
          </a:p>
        </p:txBody>
      </p:sp>
      <p:sp>
        <p:nvSpPr>
          <p:cNvPr id="5" name="Footer Placeholder 4">
            <a:extLst>
              <a:ext uri="{FF2B5EF4-FFF2-40B4-BE49-F238E27FC236}">
                <a16:creationId xmlns:a16="http://schemas.microsoft.com/office/drawing/2014/main" id="{75EEAA33-C627-9C15-4071-BF4FBE39FCF6}"/>
              </a:ext>
            </a:extLst>
          </p:cNvPr>
          <p:cNvSpPr>
            <a:spLocks noGrp="1"/>
          </p:cNvSpPr>
          <p:nvPr>
            <p:ph type="ftr" sz="quarter" idx="11"/>
          </p:nvPr>
        </p:nvSpPr>
        <p:spPr/>
        <p:txBody>
          <a:bodyPr/>
          <a:lstStyle/>
          <a:p>
            <a:r>
              <a:rPr lang="en-US" dirty="0"/>
              <a:t>34 C.F.R. 106.45(d)</a:t>
            </a:r>
          </a:p>
        </p:txBody>
      </p:sp>
      <p:sp>
        <p:nvSpPr>
          <p:cNvPr id="6" name="Slide Number Placeholder 5">
            <a:extLst>
              <a:ext uri="{FF2B5EF4-FFF2-40B4-BE49-F238E27FC236}">
                <a16:creationId xmlns:a16="http://schemas.microsoft.com/office/drawing/2014/main" id="{A4F9E6EA-8F60-CCA8-4DB4-6B411879BC41}"/>
              </a:ext>
            </a:extLst>
          </p:cNvPr>
          <p:cNvSpPr>
            <a:spLocks noGrp="1"/>
          </p:cNvSpPr>
          <p:nvPr>
            <p:ph type="sldNum" sz="quarter" idx="12"/>
          </p:nvPr>
        </p:nvSpPr>
        <p:spPr/>
        <p:txBody>
          <a:bodyPr/>
          <a:lstStyle/>
          <a:p>
            <a:fld id="{0AE8BE58-A6F8-4BE3-ADA1-52AAB047BE77}" type="slidenum">
              <a:rPr lang="en-US" smtClean="0"/>
              <a:t>60</a:t>
            </a:fld>
            <a:endParaRPr lang="en-US" dirty="0"/>
          </a:p>
        </p:txBody>
      </p:sp>
    </p:spTree>
    <p:extLst>
      <p:ext uri="{BB962C8B-B14F-4D97-AF65-F5344CB8AC3E}">
        <p14:creationId xmlns:p14="http://schemas.microsoft.com/office/powerpoint/2010/main" val="219451873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EEFCBCFC-1D28-BCFF-B822-B7A65A59980C}"/>
              </a:ext>
            </a:extLst>
          </p:cNvPr>
          <p:cNvSpPr>
            <a:spLocks noGrp="1"/>
          </p:cNvSpPr>
          <p:nvPr>
            <p:ph sz="quarter" idx="13"/>
          </p:nvPr>
        </p:nvSpPr>
        <p:spPr>
          <a:xfrm>
            <a:off x="993648" y="1825624"/>
            <a:ext cx="10058400" cy="4389120"/>
          </a:xfrm>
        </p:spPr>
        <p:txBody>
          <a:bodyPr>
            <a:normAutofit fontScale="77500" lnSpcReduction="20000"/>
          </a:bodyPr>
          <a:lstStyle/>
          <a:p>
            <a:r>
              <a:rPr lang="en-US" dirty="0"/>
              <a:t>Upon dismissal, Title IX Coordinator must promptly notify Complainant of the basis for the dismissal and the right to appeal the dismissal (</a:t>
            </a:r>
            <a:r>
              <a:rPr lang="en-US" i="1" dirty="0"/>
              <a:t>best practice</a:t>
            </a:r>
            <a:r>
              <a:rPr lang="en-US" dirty="0"/>
              <a:t>: written notice)</a:t>
            </a:r>
          </a:p>
          <a:p>
            <a:r>
              <a:rPr lang="en-US" dirty="0"/>
              <a:t>If the dismissal occurs after Respondent has been notified of the allegations, the Title IX Coordinator must simultaneously notify Respondent of the dismissal, its basis, and the right to appeal the dismissal (</a:t>
            </a:r>
            <a:r>
              <a:rPr lang="en-US" i="1" dirty="0"/>
              <a:t>best practice</a:t>
            </a:r>
            <a:r>
              <a:rPr lang="en-US" dirty="0"/>
              <a:t>: written notice)</a:t>
            </a:r>
          </a:p>
          <a:p>
            <a:r>
              <a:rPr lang="en-US" dirty="0"/>
              <a:t>Upon dismissal, the Title IX Coordinator also must:</a:t>
            </a:r>
          </a:p>
          <a:p>
            <a:pPr lvl="1"/>
            <a:r>
              <a:rPr lang="en-US" dirty="0"/>
              <a:t>Offer supportive measures to Complainant, as appropriate; </a:t>
            </a:r>
          </a:p>
          <a:p>
            <a:pPr lvl="1"/>
            <a:r>
              <a:rPr lang="en-US" dirty="0"/>
              <a:t>Offer supportive measures to Respondent, as appropriate, if Respondent has been notified of the allegations and the dismissal was because the Title IX Coordinator determined the alleged conduct, even if proven, would not constitute Title IX sex discrimination (reasons #3 and #4 on previous slide); </a:t>
            </a:r>
          </a:p>
          <a:p>
            <a:pPr lvl="1"/>
            <a:r>
              <a:rPr lang="en-US" dirty="0"/>
              <a:t>Take other appropriate prompt and effective steps to ensure that sex discrimination does not continue or recur within the District’s education program or activity</a:t>
            </a:r>
          </a:p>
        </p:txBody>
      </p:sp>
      <p:sp>
        <p:nvSpPr>
          <p:cNvPr id="7" name="Title 6">
            <a:extLst>
              <a:ext uri="{FF2B5EF4-FFF2-40B4-BE49-F238E27FC236}">
                <a16:creationId xmlns:a16="http://schemas.microsoft.com/office/drawing/2014/main" id="{376619CE-12FA-D8B7-E583-B14D0D41D7F8}"/>
              </a:ext>
            </a:extLst>
          </p:cNvPr>
          <p:cNvSpPr>
            <a:spLocks noGrp="1"/>
          </p:cNvSpPr>
          <p:nvPr>
            <p:ph type="title"/>
          </p:nvPr>
        </p:nvSpPr>
        <p:spPr/>
        <p:txBody>
          <a:bodyPr/>
          <a:lstStyle/>
          <a:p>
            <a:r>
              <a:rPr lang="en-US" dirty="0"/>
              <a:t>DISMISSAL</a:t>
            </a:r>
          </a:p>
        </p:txBody>
      </p:sp>
      <p:sp>
        <p:nvSpPr>
          <p:cNvPr id="5" name="Footer Placeholder 4">
            <a:extLst>
              <a:ext uri="{FF2B5EF4-FFF2-40B4-BE49-F238E27FC236}">
                <a16:creationId xmlns:a16="http://schemas.microsoft.com/office/drawing/2014/main" id="{75EEAA33-C627-9C15-4071-BF4FBE39FCF6}"/>
              </a:ext>
            </a:extLst>
          </p:cNvPr>
          <p:cNvSpPr>
            <a:spLocks noGrp="1"/>
          </p:cNvSpPr>
          <p:nvPr>
            <p:ph type="ftr" sz="quarter" idx="11"/>
          </p:nvPr>
        </p:nvSpPr>
        <p:spPr/>
        <p:txBody>
          <a:bodyPr/>
          <a:lstStyle/>
          <a:p>
            <a:r>
              <a:rPr lang="en-US" dirty="0"/>
              <a:t>34 C.F.R. 106.45(d); 34 C.F.R. 106.46(i)(1)</a:t>
            </a:r>
          </a:p>
        </p:txBody>
      </p:sp>
      <p:sp>
        <p:nvSpPr>
          <p:cNvPr id="6" name="Slide Number Placeholder 5">
            <a:extLst>
              <a:ext uri="{FF2B5EF4-FFF2-40B4-BE49-F238E27FC236}">
                <a16:creationId xmlns:a16="http://schemas.microsoft.com/office/drawing/2014/main" id="{A4F9E6EA-8F60-CCA8-4DB4-6B411879BC41}"/>
              </a:ext>
            </a:extLst>
          </p:cNvPr>
          <p:cNvSpPr>
            <a:spLocks noGrp="1"/>
          </p:cNvSpPr>
          <p:nvPr>
            <p:ph type="sldNum" sz="quarter" idx="12"/>
          </p:nvPr>
        </p:nvSpPr>
        <p:spPr/>
        <p:txBody>
          <a:bodyPr/>
          <a:lstStyle/>
          <a:p>
            <a:fld id="{0AE8BE58-A6F8-4BE3-ADA1-52AAB047BE77}" type="slidenum">
              <a:rPr lang="en-US" smtClean="0"/>
              <a:t>61</a:t>
            </a:fld>
            <a:endParaRPr lang="en-US" dirty="0"/>
          </a:p>
        </p:txBody>
      </p:sp>
    </p:spTree>
    <p:extLst>
      <p:ext uri="{BB962C8B-B14F-4D97-AF65-F5344CB8AC3E}">
        <p14:creationId xmlns:p14="http://schemas.microsoft.com/office/powerpoint/2010/main" val="78686721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F1444D0-CB31-F76C-A2D7-A3AAEF858B1C}"/>
              </a:ext>
            </a:extLst>
          </p:cNvPr>
          <p:cNvSpPr>
            <a:spLocks noGrp="1"/>
          </p:cNvSpPr>
          <p:nvPr>
            <p:ph type="title"/>
          </p:nvPr>
        </p:nvSpPr>
        <p:spPr>
          <a:xfrm>
            <a:off x="993648" y="594362"/>
            <a:ext cx="10287000" cy="1005838"/>
          </a:xfrm>
        </p:spPr>
        <p:txBody>
          <a:bodyPr/>
          <a:lstStyle/>
          <a:p>
            <a:r>
              <a:rPr lang="en-US" dirty="0"/>
              <a:t>Title ix response &amp; grievance PROCESS</a:t>
            </a:r>
          </a:p>
        </p:txBody>
      </p:sp>
      <p:graphicFrame>
        <p:nvGraphicFramePr>
          <p:cNvPr id="10" name="Content Placeholder 9">
            <a:extLst>
              <a:ext uri="{FF2B5EF4-FFF2-40B4-BE49-F238E27FC236}">
                <a16:creationId xmlns:a16="http://schemas.microsoft.com/office/drawing/2014/main" id="{44DA15CF-EF57-F5C9-C8C8-45DEC3A67BCB}"/>
              </a:ext>
            </a:extLst>
          </p:cNvPr>
          <p:cNvGraphicFramePr>
            <a:graphicFrameLocks noGrp="1"/>
          </p:cNvGraphicFramePr>
          <p:nvPr>
            <p:ph sz="half" idx="1"/>
            <p:extLst>
              <p:ext uri="{D42A27DB-BD31-4B8C-83A1-F6EECF244321}">
                <p14:modId xmlns:p14="http://schemas.microsoft.com/office/powerpoint/2010/main" val="2237542420"/>
              </p:ext>
            </p:extLst>
          </p:nvPr>
        </p:nvGraphicFramePr>
        <p:xfrm>
          <a:off x="1066800" y="1841500"/>
          <a:ext cx="4480560" cy="42005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Footer Placeholder 3">
            <a:extLst>
              <a:ext uri="{FF2B5EF4-FFF2-40B4-BE49-F238E27FC236}">
                <a16:creationId xmlns:a16="http://schemas.microsoft.com/office/drawing/2014/main" id="{30DEA83E-B897-D6C3-5253-40B824A76D4E}"/>
              </a:ext>
            </a:extLst>
          </p:cNvPr>
          <p:cNvSpPr>
            <a:spLocks noGrp="1"/>
          </p:cNvSpPr>
          <p:nvPr>
            <p:ph type="ftr" sz="quarter" idx="11"/>
          </p:nvPr>
        </p:nvSpPr>
        <p:spPr>
          <a:xfrm>
            <a:off x="993648" y="6355080"/>
            <a:ext cx="7711440" cy="365760"/>
          </a:xfrm>
        </p:spPr>
        <p:txBody>
          <a:bodyPr/>
          <a:lstStyle/>
          <a:p>
            <a:endParaRPr lang="en-US" dirty="0"/>
          </a:p>
        </p:txBody>
      </p:sp>
      <p:sp>
        <p:nvSpPr>
          <p:cNvPr id="5" name="Slide Number Placeholder 4">
            <a:extLst>
              <a:ext uri="{FF2B5EF4-FFF2-40B4-BE49-F238E27FC236}">
                <a16:creationId xmlns:a16="http://schemas.microsoft.com/office/drawing/2014/main" id="{7453F55E-062D-265C-8472-0694B614264B}"/>
              </a:ext>
            </a:extLst>
          </p:cNvPr>
          <p:cNvSpPr>
            <a:spLocks noGrp="1"/>
          </p:cNvSpPr>
          <p:nvPr>
            <p:ph type="sldNum" sz="quarter" idx="12"/>
          </p:nvPr>
        </p:nvSpPr>
        <p:spPr>
          <a:xfrm>
            <a:off x="11198352" y="6355715"/>
            <a:ext cx="457200" cy="365125"/>
          </a:xfrm>
        </p:spPr>
        <p:txBody>
          <a:bodyPr/>
          <a:lstStyle/>
          <a:p>
            <a:fld id="{0AE8BE58-A6F8-4BE3-ADA1-52AAB047BE77}" type="slidenum">
              <a:rPr lang="en-US" smtClean="0"/>
              <a:pPr/>
              <a:t>62</a:t>
            </a:fld>
            <a:endParaRPr lang="en-US" dirty="0"/>
          </a:p>
        </p:txBody>
      </p:sp>
      <p:sp>
        <p:nvSpPr>
          <p:cNvPr id="13" name="Arrow: Down 12">
            <a:extLst>
              <a:ext uri="{FF2B5EF4-FFF2-40B4-BE49-F238E27FC236}">
                <a16:creationId xmlns:a16="http://schemas.microsoft.com/office/drawing/2014/main" id="{918CFD98-EFBC-3B2F-C4F7-1C4CF78B3828}"/>
              </a:ext>
            </a:extLst>
          </p:cNvPr>
          <p:cNvSpPr/>
          <p:nvPr/>
        </p:nvSpPr>
        <p:spPr>
          <a:xfrm>
            <a:off x="5711952" y="1871984"/>
            <a:ext cx="2286000" cy="4200525"/>
          </a:xfrm>
          <a:prstGeom prst="down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700" dirty="0"/>
              <a:t>Supportive Measures</a:t>
            </a:r>
          </a:p>
        </p:txBody>
      </p:sp>
      <p:sp>
        <p:nvSpPr>
          <p:cNvPr id="20" name="Content Placeholder 19">
            <a:extLst>
              <a:ext uri="{FF2B5EF4-FFF2-40B4-BE49-F238E27FC236}">
                <a16:creationId xmlns:a16="http://schemas.microsoft.com/office/drawing/2014/main" id="{FBE92B12-762D-ED58-6F19-5E726C3530CA}"/>
              </a:ext>
            </a:extLst>
          </p:cNvPr>
          <p:cNvSpPr>
            <a:spLocks noGrp="1"/>
          </p:cNvSpPr>
          <p:nvPr>
            <p:ph sz="half" idx="2"/>
          </p:nvPr>
        </p:nvSpPr>
        <p:spPr>
          <a:xfrm>
            <a:off x="8180832" y="2390203"/>
            <a:ext cx="3401568" cy="1806893"/>
          </a:xfrm>
        </p:spPr>
        <p:style>
          <a:lnRef idx="2">
            <a:schemeClr val="dk1"/>
          </a:lnRef>
          <a:fillRef idx="1">
            <a:schemeClr val="lt1"/>
          </a:fillRef>
          <a:effectRef idx="0">
            <a:schemeClr val="dk1"/>
          </a:effectRef>
          <a:fontRef idx="minor">
            <a:schemeClr val="dk1"/>
          </a:fontRef>
        </p:style>
        <p:txBody>
          <a:bodyPr>
            <a:normAutofit/>
          </a:bodyPr>
          <a:lstStyle/>
          <a:p>
            <a:r>
              <a:rPr lang="en-US" sz="1700" dirty="0"/>
              <a:t>Emergency Removal</a:t>
            </a:r>
          </a:p>
          <a:p>
            <a:r>
              <a:rPr lang="en-US" sz="1700" dirty="0"/>
              <a:t>Dismissal</a:t>
            </a:r>
          </a:p>
          <a:p>
            <a:r>
              <a:rPr lang="en-US" sz="1700" dirty="0"/>
              <a:t>Informal Resolution</a:t>
            </a:r>
          </a:p>
          <a:p>
            <a:endParaRPr lang="en-US" sz="1700" dirty="0"/>
          </a:p>
        </p:txBody>
      </p:sp>
      <p:sp>
        <p:nvSpPr>
          <p:cNvPr id="3" name="Oval 2">
            <a:extLst>
              <a:ext uri="{FF2B5EF4-FFF2-40B4-BE49-F238E27FC236}">
                <a16:creationId xmlns:a16="http://schemas.microsoft.com/office/drawing/2014/main" id="{17371BED-DFC3-92A0-E1CB-FF67AC4397CE}"/>
              </a:ext>
            </a:extLst>
          </p:cNvPr>
          <p:cNvSpPr/>
          <p:nvPr/>
        </p:nvSpPr>
        <p:spPr>
          <a:xfrm>
            <a:off x="975360" y="3447290"/>
            <a:ext cx="4645152" cy="1005838"/>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58212497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CB99A53-0557-2C26-04AB-DD34E95716B5}"/>
              </a:ext>
            </a:extLst>
          </p:cNvPr>
          <p:cNvSpPr>
            <a:spLocks noGrp="1"/>
          </p:cNvSpPr>
          <p:nvPr>
            <p:ph sz="quarter" idx="13"/>
          </p:nvPr>
        </p:nvSpPr>
        <p:spPr/>
        <p:txBody>
          <a:bodyPr>
            <a:normAutofit fontScale="77500" lnSpcReduction="20000"/>
          </a:bodyPr>
          <a:lstStyle/>
          <a:p>
            <a:r>
              <a:rPr lang="en-US" dirty="0"/>
              <a:t>Upon the receipt of a Complaint where the Title IX Coordinator reasonably determines the conduct as alleged could constitute Title IX sex discrimination, or filing of a Title IX Complaint by the Title IX Coordinator, the Title IX Coordinator:</a:t>
            </a:r>
          </a:p>
          <a:p>
            <a:pPr lvl="1"/>
            <a:r>
              <a:rPr lang="en-US" dirty="0"/>
              <a:t>Initiates the Title IX Grievance Process</a:t>
            </a:r>
          </a:p>
          <a:p>
            <a:pPr lvl="1"/>
            <a:r>
              <a:rPr lang="en-US" dirty="0"/>
              <a:t>Contacts Respondent (accused) to offer and coordinate supportive measures</a:t>
            </a:r>
          </a:p>
          <a:p>
            <a:pPr lvl="2"/>
            <a:r>
              <a:rPr lang="en-US" dirty="0"/>
              <a:t>If a special ed student, consult with one or more members of IEP/504 team to determine how to comply with IDEA/Section 504 in the implementation of supportive measures</a:t>
            </a:r>
          </a:p>
          <a:p>
            <a:pPr lvl="1"/>
            <a:r>
              <a:rPr lang="en-US" dirty="0"/>
              <a:t>Notifies Respondent of the Title IX Grievance Process and informal resolution process (if available and appropriate)</a:t>
            </a:r>
          </a:p>
          <a:p>
            <a:pPr lvl="1"/>
            <a:r>
              <a:rPr lang="en-US" dirty="0"/>
              <a:t>If Complainant and/or Respondent is a special ed student, consult with one or more members of IEP/504 team to determine how to comply with IDEA/Section 504 throughout the Grievance Process</a:t>
            </a:r>
          </a:p>
        </p:txBody>
      </p:sp>
      <p:sp>
        <p:nvSpPr>
          <p:cNvPr id="3" name="Title 2">
            <a:extLst>
              <a:ext uri="{FF2B5EF4-FFF2-40B4-BE49-F238E27FC236}">
                <a16:creationId xmlns:a16="http://schemas.microsoft.com/office/drawing/2014/main" id="{75B71057-B905-32FB-8EDD-74CE6B46F4C0}"/>
              </a:ext>
            </a:extLst>
          </p:cNvPr>
          <p:cNvSpPr>
            <a:spLocks noGrp="1"/>
          </p:cNvSpPr>
          <p:nvPr>
            <p:ph type="title"/>
          </p:nvPr>
        </p:nvSpPr>
        <p:spPr/>
        <p:txBody>
          <a:bodyPr>
            <a:normAutofit/>
          </a:bodyPr>
          <a:lstStyle/>
          <a:p>
            <a:r>
              <a:rPr lang="en-US" dirty="0"/>
              <a:t>Initiate Grievance PROCESS &amp; Notice</a:t>
            </a:r>
          </a:p>
        </p:txBody>
      </p:sp>
      <p:sp>
        <p:nvSpPr>
          <p:cNvPr id="4" name="Footer Placeholder 3">
            <a:extLst>
              <a:ext uri="{FF2B5EF4-FFF2-40B4-BE49-F238E27FC236}">
                <a16:creationId xmlns:a16="http://schemas.microsoft.com/office/drawing/2014/main" id="{EC255F8B-52D1-5FCE-1F12-ECF8B6AB27B5}"/>
              </a:ext>
            </a:extLst>
          </p:cNvPr>
          <p:cNvSpPr>
            <a:spLocks noGrp="1"/>
          </p:cNvSpPr>
          <p:nvPr>
            <p:ph type="ftr" sz="quarter" idx="11"/>
          </p:nvPr>
        </p:nvSpPr>
        <p:spPr/>
        <p:txBody>
          <a:bodyPr/>
          <a:lstStyle/>
          <a:p>
            <a:r>
              <a:rPr lang="en-US" dirty="0"/>
              <a:t>34 C.F.R. 106.44(f); 34 C.F.R. 106.44(g); 34 C.F.R. 106.45(b)</a:t>
            </a:r>
          </a:p>
        </p:txBody>
      </p:sp>
      <p:sp>
        <p:nvSpPr>
          <p:cNvPr id="5" name="Slide Number Placeholder 4">
            <a:extLst>
              <a:ext uri="{FF2B5EF4-FFF2-40B4-BE49-F238E27FC236}">
                <a16:creationId xmlns:a16="http://schemas.microsoft.com/office/drawing/2014/main" id="{E01A9B06-28F8-E951-A842-AFF8DF73DC9F}"/>
              </a:ext>
            </a:extLst>
          </p:cNvPr>
          <p:cNvSpPr>
            <a:spLocks noGrp="1"/>
          </p:cNvSpPr>
          <p:nvPr>
            <p:ph type="sldNum" sz="quarter" idx="12"/>
          </p:nvPr>
        </p:nvSpPr>
        <p:spPr/>
        <p:txBody>
          <a:bodyPr/>
          <a:lstStyle/>
          <a:p>
            <a:fld id="{0AE8BE58-A6F8-4BE3-ADA1-52AAB047BE77}" type="slidenum">
              <a:rPr lang="en-US" smtClean="0"/>
              <a:t>63</a:t>
            </a:fld>
            <a:endParaRPr lang="en-US" dirty="0"/>
          </a:p>
        </p:txBody>
      </p:sp>
    </p:spTree>
    <p:extLst>
      <p:ext uri="{BB962C8B-B14F-4D97-AF65-F5344CB8AC3E}">
        <p14:creationId xmlns:p14="http://schemas.microsoft.com/office/powerpoint/2010/main" val="10422043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6FA70B5-9868-EFF5-FC84-6CDBB3438568}"/>
              </a:ext>
            </a:extLst>
          </p:cNvPr>
          <p:cNvSpPr>
            <a:spLocks noGrp="1"/>
          </p:cNvSpPr>
          <p:nvPr>
            <p:ph sz="quarter" idx="13"/>
          </p:nvPr>
        </p:nvSpPr>
        <p:spPr/>
        <p:txBody>
          <a:bodyPr>
            <a:normAutofit fontScale="85000" lnSpcReduction="10000"/>
          </a:bodyPr>
          <a:lstStyle/>
          <a:p>
            <a:r>
              <a:rPr lang="en-US" dirty="0"/>
              <a:t>Must provide notice of the allegations to the parties (</a:t>
            </a:r>
            <a:r>
              <a:rPr lang="en-US" i="1" dirty="0"/>
              <a:t>best practice</a:t>
            </a:r>
            <a:r>
              <a:rPr lang="en-US" dirty="0"/>
              <a:t>: written notice), including:</a:t>
            </a:r>
          </a:p>
          <a:p>
            <a:pPr lvl="1"/>
            <a:r>
              <a:rPr lang="en-US" dirty="0"/>
              <a:t>Title IX Grievance Process, and any informal resolution process</a:t>
            </a:r>
          </a:p>
          <a:p>
            <a:pPr lvl="1"/>
            <a:r>
              <a:rPr lang="en-US" dirty="0"/>
              <a:t>Sufficient information available at the time to allow the parties to respond to the allegations; including: (1) the identities of the parties involved, (2) the conduct alleged to constitute Title IX sex discrimination, and (3) date(s) and location(s) of the alleged incident(s)</a:t>
            </a:r>
          </a:p>
          <a:p>
            <a:pPr lvl="1"/>
            <a:r>
              <a:rPr lang="en-US" dirty="0"/>
              <a:t>Retaliation is prohibited; and </a:t>
            </a:r>
          </a:p>
          <a:p>
            <a:pPr lvl="1"/>
            <a:r>
              <a:rPr lang="en-US" dirty="0"/>
              <a:t>Parties are entitled to an equal opportunity to access the relevant and not otherwise impermissible evidence </a:t>
            </a:r>
            <a:r>
              <a:rPr lang="en-US" i="1" dirty="0"/>
              <a:t>or</a:t>
            </a:r>
            <a:r>
              <a:rPr lang="en-US" dirty="0"/>
              <a:t> an accurate description of this evidence; if the District provides a description of the evidence, the parties are entitled to an equal opportunity to access to the relevant and not otherwise impermissible evidence upon the request of any party</a:t>
            </a:r>
          </a:p>
        </p:txBody>
      </p:sp>
      <p:sp>
        <p:nvSpPr>
          <p:cNvPr id="3" name="Title 2">
            <a:extLst>
              <a:ext uri="{FF2B5EF4-FFF2-40B4-BE49-F238E27FC236}">
                <a16:creationId xmlns:a16="http://schemas.microsoft.com/office/drawing/2014/main" id="{5CD55417-B72E-69C9-1DE9-5468E7FB68E1}"/>
              </a:ext>
            </a:extLst>
          </p:cNvPr>
          <p:cNvSpPr>
            <a:spLocks noGrp="1"/>
          </p:cNvSpPr>
          <p:nvPr>
            <p:ph type="title"/>
          </p:nvPr>
        </p:nvSpPr>
        <p:spPr/>
        <p:txBody>
          <a:bodyPr>
            <a:normAutofit/>
          </a:bodyPr>
          <a:lstStyle/>
          <a:p>
            <a:r>
              <a:rPr lang="en-US" dirty="0"/>
              <a:t>Initiate Grievance PROCESS &amp; Notice</a:t>
            </a:r>
          </a:p>
        </p:txBody>
      </p:sp>
      <p:sp>
        <p:nvSpPr>
          <p:cNvPr id="4" name="Footer Placeholder 3">
            <a:extLst>
              <a:ext uri="{FF2B5EF4-FFF2-40B4-BE49-F238E27FC236}">
                <a16:creationId xmlns:a16="http://schemas.microsoft.com/office/drawing/2014/main" id="{7A01F9FA-4E32-973D-A3C6-0ED6E529337B}"/>
              </a:ext>
            </a:extLst>
          </p:cNvPr>
          <p:cNvSpPr>
            <a:spLocks noGrp="1"/>
          </p:cNvSpPr>
          <p:nvPr>
            <p:ph type="ftr" sz="quarter" idx="11"/>
          </p:nvPr>
        </p:nvSpPr>
        <p:spPr/>
        <p:txBody>
          <a:bodyPr/>
          <a:lstStyle/>
          <a:p>
            <a:r>
              <a:rPr lang="da-DK" dirty="0"/>
              <a:t>34 C.F.R. §106.45(c)</a:t>
            </a:r>
            <a:endParaRPr lang="en-US" dirty="0"/>
          </a:p>
        </p:txBody>
      </p:sp>
      <p:sp>
        <p:nvSpPr>
          <p:cNvPr id="5" name="Slide Number Placeholder 4">
            <a:extLst>
              <a:ext uri="{FF2B5EF4-FFF2-40B4-BE49-F238E27FC236}">
                <a16:creationId xmlns:a16="http://schemas.microsoft.com/office/drawing/2014/main" id="{3AC7F88F-4163-DF8C-DE3F-B0663ED43016}"/>
              </a:ext>
            </a:extLst>
          </p:cNvPr>
          <p:cNvSpPr>
            <a:spLocks noGrp="1"/>
          </p:cNvSpPr>
          <p:nvPr>
            <p:ph type="sldNum" sz="quarter" idx="12"/>
          </p:nvPr>
        </p:nvSpPr>
        <p:spPr/>
        <p:txBody>
          <a:bodyPr/>
          <a:lstStyle/>
          <a:p>
            <a:fld id="{0AE8BE58-A6F8-4BE3-ADA1-52AAB047BE77}" type="slidenum">
              <a:rPr lang="en-US" smtClean="0"/>
              <a:t>64</a:t>
            </a:fld>
            <a:endParaRPr lang="en-US" dirty="0"/>
          </a:p>
        </p:txBody>
      </p:sp>
    </p:spTree>
    <p:extLst>
      <p:ext uri="{BB962C8B-B14F-4D97-AF65-F5344CB8AC3E}">
        <p14:creationId xmlns:p14="http://schemas.microsoft.com/office/powerpoint/2010/main" val="8698502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39422CA-1142-AC91-5CF7-6802721435B1}"/>
              </a:ext>
            </a:extLst>
          </p:cNvPr>
          <p:cNvSpPr>
            <a:spLocks noGrp="1"/>
          </p:cNvSpPr>
          <p:nvPr>
            <p:ph sz="quarter" idx="13"/>
          </p:nvPr>
        </p:nvSpPr>
        <p:spPr/>
        <p:txBody>
          <a:bodyPr>
            <a:normAutofit fontScale="77500" lnSpcReduction="20000"/>
          </a:bodyPr>
          <a:lstStyle/>
          <a:p>
            <a:r>
              <a:rPr lang="en-US" dirty="0"/>
              <a:t>If Title IX Coordinator appoints a qualified investigator, provide notice of the appointment (</a:t>
            </a:r>
            <a:r>
              <a:rPr lang="en-US" i="1" dirty="0"/>
              <a:t>best practice</a:t>
            </a:r>
            <a:r>
              <a:rPr lang="en-US" dirty="0"/>
              <a:t>: written notice); can include in notice letter</a:t>
            </a:r>
          </a:p>
          <a:p>
            <a:r>
              <a:rPr lang="en-US" dirty="0"/>
              <a:t>Provide a second notice (</a:t>
            </a:r>
            <a:r>
              <a:rPr lang="en-US" i="1" dirty="0"/>
              <a:t>best practice</a:t>
            </a:r>
            <a:r>
              <a:rPr lang="en-US" dirty="0"/>
              <a:t>: written notice) to all known parties if, during the investigation, the District decides to investigate allegations not included in the first notice</a:t>
            </a:r>
          </a:p>
          <a:p>
            <a:r>
              <a:rPr lang="en-US" dirty="0"/>
              <a:t>Unknown Parties</a:t>
            </a:r>
          </a:p>
          <a:p>
            <a:pPr lvl="1"/>
            <a:r>
              <a:rPr lang="en-US" dirty="0"/>
              <a:t>If Complainant, the Title IX Grievance Process </a:t>
            </a:r>
            <a:r>
              <a:rPr lang="en-US" i="1" dirty="0"/>
              <a:t>may</a:t>
            </a:r>
            <a:r>
              <a:rPr lang="en-US" dirty="0"/>
              <a:t> proceed if the Title IX Coordinator determines it is necessary to initiate a Complaint, even though the notice will not include Complainant’s identity</a:t>
            </a:r>
          </a:p>
          <a:p>
            <a:pPr lvl="1"/>
            <a:r>
              <a:rPr lang="en-US" dirty="0"/>
              <a:t>If Respondent, the Title IX Grievance Process </a:t>
            </a:r>
            <a:r>
              <a:rPr lang="en-US" i="1" dirty="0"/>
              <a:t>must</a:t>
            </a:r>
            <a:r>
              <a:rPr lang="en-US" dirty="0"/>
              <a:t> proceed because an investigation might reveal Respondent’s identity, even though the notice will not include Respondent’s identity</a:t>
            </a:r>
          </a:p>
          <a:p>
            <a:pPr lvl="1"/>
            <a:r>
              <a:rPr lang="en-US" dirty="0"/>
              <a:t>If a party’s identity is later discovered, the Title IX Coordinator must provide another notice to the parties (</a:t>
            </a:r>
            <a:r>
              <a:rPr lang="en-US" i="1" dirty="0"/>
              <a:t>best practice</a:t>
            </a:r>
            <a:r>
              <a:rPr lang="en-US" dirty="0"/>
              <a:t>: written notice) </a:t>
            </a:r>
          </a:p>
        </p:txBody>
      </p:sp>
      <p:sp>
        <p:nvSpPr>
          <p:cNvPr id="3" name="Title 2">
            <a:extLst>
              <a:ext uri="{FF2B5EF4-FFF2-40B4-BE49-F238E27FC236}">
                <a16:creationId xmlns:a16="http://schemas.microsoft.com/office/drawing/2014/main" id="{9CD9CE2D-B3AF-E448-9960-DFB157E9CC98}"/>
              </a:ext>
            </a:extLst>
          </p:cNvPr>
          <p:cNvSpPr>
            <a:spLocks noGrp="1"/>
          </p:cNvSpPr>
          <p:nvPr>
            <p:ph type="title"/>
          </p:nvPr>
        </p:nvSpPr>
        <p:spPr/>
        <p:txBody>
          <a:bodyPr>
            <a:normAutofit/>
          </a:bodyPr>
          <a:lstStyle/>
          <a:p>
            <a:r>
              <a:rPr lang="en-US" dirty="0"/>
              <a:t>Initiate Grievance PROCESS &amp; Notice</a:t>
            </a:r>
          </a:p>
        </p:txBody>
      </p:sp>
      <p:sp>
        <p:nvSpPr>
          <p:cNvPr id="4" name="Footer Placeholder 3">
            <a:extLst>
              <a:ext uri="{FF2B5EF4-FFF2-40B4-BE49-F238E27FC236}">
                <a16:creationId xmlns:a16="http://schemas.microsoft.com/office/drawing/2014/main" id="{F6CDB40C-8A72-A67F-1414-CB5F7ACB272E}"/>
              </a:ext>
            </a:extLst>
          </p:cNvPr>
          <p:cNvSpPr>
            <a:spLocks noGrp="1"/>
          </p:cNvSpPr>
          <p:nvPr>
            <p:ph type="ftr" sz="quarter" idx="11"/>
          </p:nvPr>
        </p:nvSpPr>
        <p:spPr/>
        <p:txBody>
          <a:bodyPr/>
          <a:lstStyle/>
          <a:p>
            <a:r>
              <a:rPr lang="da-DK" dirty="0"/>
              <a:t>34 C.F.R. §106.45(c)</a:t>
            </a:r>
            <a:endParaRPr lang="en-US" dirty="0"/>
          </a:p>
        </p:txBody>
      </p:sp>
      <p:sp>
        <p:nvSpPr>
          <p:cNvPr id="5" name="Slide Number Placeholder 4">
            <a:extLst>
              <a:ext uri="{FF2B5EF4-FFF2-40B4-BE49-F238E27FC236}">
                <a16:creationId xmlns:a16="http://schemas.microsoft.com/office/drawing/2014/main" id="{421EFD1A-27BC-577B-A454-5147403CFA85}"/>
              </a:ext>
            </a:extLst>
          </p:cNvPr>
          <p:cNvSpPr>
            <a:spLocks noGrp="1"/>
          </p:cNvSpPr>
          <p:nvPr>
            <p:ph type="sldNum" sz="quarter" idx="12"/>
          </p:nvPr>
        </p:nvSpPr>
        <p:spPr/>
        <p:txBody>
          <a:bodyPr/>
          <a:lstStyle/>
          <a:p>
            <a:fld id="{0AE8BE58-A6F8-4BE3-ADA1-52AAB047BE77}" type="slidenum">
              <a:rPr lang="en-US" smtClean="0"/>
              <a:t>65</a:t>
            </a:fld>
            <a:endParaRPr lang="en-US" dirty="0"/>
          </a:p>
        </p:txBody>
      </p:sp>
    </p:spTree>
    <p:extLst>
      <p:ext uri="{BB962C8B-B14F-4D97-AF65-F5344CB8AC3E}">
        <p14:creationId xmlns:p14="http://schemas.microsoft.com/office/powerpoint/2010/main" val="166187487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39422CA-1142-AC91-5CF7-6802721435B1}"/>
              </a:ext>
            </a:extLst>
          </p:cNvPr>
          <p:cNvSpPr>
            <a:spLocks noGrp="1"/>
          </p:cNvSpPr>
          <p:nvPr>
            <p:ph sz="quarter" idx="13"/>
          </p:nvPr>
        </p:nvSpPr>
        <p:spPr/>
        <p:txBody>
          <a:bodyPr>
            <a:normAutofit/>
          </a:bodyPr>
          <a:lstStyle/>
          <a:p>
            <a:r>
              <a:rPr lang="en-US" dirty="0"/>
              <a:t>Consolidation of Title IX Complaints 	</a:t>
            </a:r>
          </a:p>
          <a:p>
            <a:pPr lvl="1"/>
            <a:r>
              <a:rPr lang="en-US" dirty="0"/>
              <a:t>When the allegations of sex discrimination arise out of the same facts or circumstances, the Title IX Coordinator </a:t>
            </a:r>
            <a:r>
              <a:rPr lang="en-US" i="1" dirty="0"/>
              <a:t>may</a:t>
            </a:r>
            <a:r>
              <a:rPr lang="en-US" dirty="0"/>
              <a:t> consolidate Title IX Complaints against more than one Respondent, or by more than one Complainant against one or more Respondents, or by one party against the other party</a:t>
            </a:r>
          </a:p>
        </p:txBody>
      </p:sp>
      <p:sp>
        <p:nvSpPr>
          <p:cNvPr id="3" name="Title 2">
            <a:extLst>
              <a:ext uri="{FF2B5EF4-FFF2-40B4-BE49-F238E27FC236}">
                <a16:creationId xmlns:a16="http://schemas.microsoft.com/office/drawing/2014/main" id="{9CD9CE2D-B3AF-E448-9960-DFB157E9CC98}"/>
              </a:ext>
            </a:extLst>
          </p:cNvPr>
          <p:cNvSpPr>
            <a:spLocks noGrp="1"/>
          </p:cNvSpPr>
          <p:nvPr>
            <p:ph type="title"/>
          </p:nvPr>
        </p:nvSpPr>
        <p:spPr/>
        <p:txBody>
          <a:bodyPr>
            <a:normAutofit/>
          </a:bodyPr>
          <a:lstStyle/>
          <a:p>
            <a:r>
              <a:rPr lang="en-US" dirty="0"/>
              <a:t>Initiate Grievance PROCESS &amp; Notice</a:t>
            </a:r>
          </a:p>
        </p:txBody>
      </p:sp>
      <p:sp>
        <p:nvSpPr>
          <p:cNvPr id="4" name="Footer Placeholder 3">
            <a:extLst>
              <a:ext uri="{FF2B5EF4-FFF2-40B4-BE49-F238E27FC236}">
                <a16:creationId xmlns:a16="http://schemas.microsoft.com/office/drawing/2014/main" id="{F6CDB40C-8A72-A67F-1414-CB5F7ACB272E}"/>
              </a:ext>
            </a:extLst>
          </p:cNvPr>
          <p:cNvSpPr>
            <a:spLocks noGrp="1"/>
          </p:cNvSpPr>
          <p:nvPr>
            <p:ph type="ftr" sz="quarter" idx="11"/>
          </p:nvPr>
        </p:nvSpPr>
        <p:spPr/>
        <p:txBody>
          <a:bodyPr/>
          <a:lstStyle/>
          <a:p>
            <a:r>
              <a:rPr lang="en-US" dirty="0"/>
              <a:t>34 C.F.R. §106.45(e)</a:t>
            </a:r>
          </a:p>
        </p:txBody>
      </p:sp>
      <p:sp>
        <p:nvSpPr>
          <p:cNvPr id="5" name="Slide Number Placeholder 4">
            <a:extLst>
              <a:ext uri="{FF2B5EF4-FFF2-40B4-BE49-F238E27FC236}">
                <a16:creationId xmlns:a16="http://schemas.microsoft.com/office/drawing/2014/main" id="{421EFD1A-27BC-577B-A454-5147403CFA85}"/>
              </a:ext>
            </a:extLst>
          </p:cNvPr>
          <p:cNvSpPr>
            <a:spLocks noGrp="1"/>
          </p:cNvSpPr>
          <p:nvPr>
            <p:ph type="sldNum" sz="quarter" idx="12"/>
          </p:nvPr>
        </p:nvSpPr>
        <p:spPr/>
        <p:txBody>
          <a:bodyPr/>
          <a:lstStyle/>
          <a:p>
            <a:fld id="{0AE8BE58-A6F8-4BE3-ADA1-52AAB047BE77}" type="slidenum">
              <a:rPr lang="en-US" smtClean="0"/>
              <a:t>66</a:t>
            </a:fld>
            <a:endParaRPr lang="en-US" dirty="0"/>
          </a:p>
        </p:txBody>
      </p:sp>
    </p:spTree>
    <p:extLst>
      <p:ext uri="{BB962C8B-B14F-4D97-AF65-F5344CB8AC3E}">
        <p14:creationId xmlns:p14="http://schemas.microsoft.com/office/powerpoint/2010/main" val="240140750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F1444D0-CB31-F76C-A2D7-A3AAEF858B1C}"/>
              </a:ext>
            </a:extLst>
          </p:cNvPr>
          <p:cNvSpPr>
            <a:spLocks noGrp="1"/>
          </p:cNvSpPr>
          <p:nvPr>
            <p:ph type="title"/>
          </p:nvPr>
        </p:nvSpPr>
        <p:spPr>
          <a:xfrm>
            <a:off x="993648" y="594362"/>
            <a:ext cx="10287000" cy="1005838"/>
          </a:xfrm>
        </p:spPr>
        <p:txBody>
          <a:bodyPr/>
          <a:lstStyle/>
          <a:p>
            <a:r>
              <a:rPr lang="en-US" dirty="0"/>
              <a:t>Title ix response &amp; grievance PROCESS</a:t>
            </a:r>
          </a:p>
        </p:txBody>
      </p:sp>
      <p:graphicFrame>
        <p:nvGraphicFramePr>
          <p:cNvPr id="10" name="Content Placeholder 9">
            <a:extLst>
              <a:ext uri="{FF2B5EF4-FFF2-40B4-BE49-F238E27FC236}">
                <a16:creationId xmlns:a16="http://schemas.microsoft.com/office/drawing/2014/main" id="{44DA15CF-EF57-F5C9-C8C8-45DEC3A67BCB}"/>
              </a:ext>
            </a:extLst>
          </p:cNvPr>
          <p:cNvGraphicFramePr>
            <a:graphicFrameLocks noGrp="1"/>
          </p:cNvGraphicFramePr>
          <p:nvPr>
            <p:ph sz="half" idx="1"/>
            <p:extLst>
              <p:ext uri="{D42A27DB-BD31-4B8C-83A1-F6EECF244321}">
                <p14:modId xmlns:p14="http://schemas.microsoft.com/office/powerpoint/2010/main" val="3253104285"/>
              </p:ext>
            </p:extLst>
          </p:nvPr>
        </p:nvGraphicFramePr>
        <p:xfrm>
          <a:off x="1066800" y="1841500"/>
          <a:ext cx="4480560" cy="42005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Footer Placeholder 3">
            <a:extLst>
              <a:ext uri="{FF2B5EF4-FFF2-40B4-BE49-F238E27FC236}">
                <a16:creationId xmlns:a16="http://schemas.microsoft.com/office/drawing/2014/main" id="{30DEA83E-B897-D6C3-5253-40B824A76D4E}"/>
              </a:ext>
            </a:extLst>
          </p:cNvPr>
          <p:cNvSpPr>
            <a:spLocks noGrp="1"/>
          </p:cNvSpPr>
          <p:nvPr>
            <p:ph type="ftr" sz="quarter" idx="11"/>
          </p:nvPr>
        </p:nvSpPr>
        <p:spPr>
          <a:xfrm>
            <a:off x="993648" y="6355080"/>
            <a:ext cx="7711440" cy="365760"/>
          </a:xfrm>
        </p:spPr>
        <p:txBody>
          <a:bodyPr/>
          <a:lstStyle/>
          <a:p>
            <a:endParaRPr lang="en-US" dirty="0"/>
          </a:p>
        </p:txBody>
      </p:sp>
      <p:sp>
        <p:nvSpPr>
          <p:cNvPr id="5" name="Slide Number Placeholder 4">
            <a:extLst>
              <a:ext uri="{FF2B5EF4-FFF2-40B4-BE49-F238E27FC236}">
                <a16:creationId xmlns:a16="http://schemas.microsoft.com/office/drawing/2014/main" id="{7453F55E-062D-265C-8472-0694B614264B}"/>
              </a:ext>
            </a:extLst>
          </p:cNvPr>
          <p:cNvSpPr>
            <a:spLocks noGrp="1"/>
          </p:cNvSpPr>
          <p:nvPr>
            <p:ph type="sldNum" sz="quarter" idx="12"/>
          </p:nvPr>
        </p:nvSpPr>
        <p:spPr>
          <a:xfrm>
            <a:off x="11198352" y="6355715"/>
            <a:ext cx="457200" cy="365125"/>
          </a:xfrm>
        </p:spPr>
        <p:txBody>
          <a:bodyPr/>
          <a:lstStyle/>
          <a:p>
            <a:fld id="{0AE8BE58-A6F8-4BE3-ADA1-52AAB047BE77}" type="slidenum">
              <a:rPr lang="en-US" smtClean="0"/>
              <a:pPr/>
              <a:t>67</a:t>
            </a:fld>
            <a:endParaRPr lang="en-US" dirty="0"/>
          </a:p>
        </p:txBody>
      </p:sp>
      <p:sp>
        <p:nvSpPr>
          <p:cNvPr id="13" name="Arrow: Down 12">
            <a:extLst>
              <a:ext uri="{FF2B5EF4-FFF2-40B4-BE49-F238E27FC236}">
                <a16:creationId xmlns:a16="http://schemas.microsoft.com/office/drawing/2014/main" id="{918CFD98-EFBC-3B2F-C4F7-1C4CF78B3828}"/>
              </a:ext>
            </a:extLst>
          </p:cNvPr>
          <p:cNvSpPr/>
          <p:nvPr/>
        </p:nvSpPr>
        <p:spPr>
          <a:xfrm>
            <a:off x="5711952" y="1871984"/>
            <a:ext cx="2286000" cy="4200525"/>
          </a:xfrm>
          <a:prstGeom prst="down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700" dirty="0"/>
              <a:t>Supportive Measures</a:t>
            </a:r>
          </a:p>
        </p:txBody>
      </p:sp>
      <p:sp>
        <p:nvSpPr>
          <p:cNvPr id="20" name="Content Placeholder 19">
            <a:extLst>
              <a:ext uri="{FF2B5EF4-FFF2-40B4-BE49-F238E27FC236}">
                <a16:creationId xmlns:a16="http://schemas.microsoft.com/office/drawing/2014/main" id="{FBE92B12-762D-ED58-6F19-5E726C3530CA}"/>
              </a:ext>
            </a:extLst>
          </p:cNvPr>
          <p:cNvSpPr>
            <a:spLocks noGrp="1"/>
          </p:cNvSpPr>
          <p:nvPr>
            <p:ph sz="half" idx="2"/>
          </p:nvPr>
        </p:nvSpPr>
        <p:spPr>
          <a:xfrm>
            <a:off x="8180832" y="2390203"/>
            <a:ext cx="3401568" cy="1806893"/>
          </a:xfrm>
        </p:spPr>
        <p:style>
          <a:lnRef idx="2">
            <a:schemeClr val="dk1"/>
          </a:lnRef>
          <a:fillRef idx="1">
            <a:schemeClr val="lt1"/>
          </a:fillRef>
          <a:effectRef idx="0">
            <a:schemeClr val="dk1"/>
          </a:effectRef>
          <a:fontRef idx="minor">
            <a:schemeClr val="dk1"/>
          </a:fontRef>
        </p:style>
        <p:txBody>
          <a:bodyPr>
            <a:normAutofit/>
          </a:bodyPr>
          <a:lstStyle/>
          <a:p>
            <a:r>
              <a:rPr lang="en-US" sz="1700" dirty="0"/>
              <a:t>Emergency Removal</a:t>
            </a:r>
          </a:p>
          <a:p>
            <a:r>
              <a:rPr lang="en-US" sz="1700" dirty="0"/>
              <a:t>Dismissal</a:t>
            </a:r>
          </a:p>
          <a:p>
            <a:r>
              <a:rPr lang="en-US" sz="1700" dirty="0"/>
              <a:t>Informal Resolution</a:t>
            </a:r>
          </a:p>
          <a:p>
            <a:endParaRPr lang="en-US" sz="1700" dirty="0"/>
          </a:p>
        </p:txBody>
      </p:sp>
      <p:sp>
        <p:nvSpPr>
          <p:cNvPr id="2" name="Oval 1">
            <a:extLst>
              <a:ext uri="{FF2B5EF4-FFF2-40B4-BE49-F238E27FC236}">
                <a16:creationId xmlns:a16="http://schemas.microsoft.com/office/drawing/2014/main" id="{C9234F64-D508-0E3F-F055-05A182DCE6B0}"/>
              </a:ext>
            </a:extLst>
          </p:cNvPr>
          <p:cNvSpPr/>
          <p:nvPr/>
        </p:nvSpPr>
        <p:spPr>
          <a:xfrm>
            <a:off x="7778496" y="3480245"/>
            <a:ext cx="3255264" cy="497395"/>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17484237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581EFC69-8D36-0796-3EA2-EF8236A86E6C}"/>
              </a:ext>
            </a:extLst>
          </p:cNvPr>
          <p:cNvSpPr>
            <a:spLocks noGrp="1"/>
          </p:cNvSpPr>
          <p:nvPr>
            <p:ph sz="quarter" idx="13"/>
          </p:nvPr>
        </p:nvSpPr>
        <p:spPr/>
        <p:txBody>
          <a:bodyPr>
            <a:normAutofit fontScale="92500" lnSpcReduction="10000"/>
          </a:bodyPr>
          <a:lstStyle/>
          <a:p>
            <a:r>
              <a:rPr lang="en-US" dirty="0"/>
              <a:t>May be offered to Complainant and Respondent </a:t>
            </a:r>
            <a:r>
              <a:rPr lang="en-US" i="1" dirty="0"/>
              <a:t>at any time prior to </a:t>
            </a:r>
            <a:r>
              <a:rPr lang="en-US" dirty="0"/>
              <a:t>determining whether sex discrimination occurred under the Title IX Grievance Process</a:t>
            </a:r>
          </a:p>
          <a:p>
            <a:r>
              <a:rPr lang="en-US" dirty="0"/>
              <a:t>District has discretion to determine when appropriate to offer—and may decline to offer despite one or more of the parties' wishes</a:t>
            </a:r>
          </a:p>
          <a:p>
            <a:r>
              <a:rPr lang="en-US" dirty="0"/>
              <a:t>Cannot be offered if Complaint includes allegations that an employee engaged in sex-based harassment of a student (or the process would conflict with the law) </a:t>
            </a:r>
          </a:p>
          <a:p>
            <a:r>
              <a:rPr lang="en-US" dirty="0"/>
              <a:t>Cannot require parties to consent to informal resolution as a condition of employment or enrollment; must be voluntary by parties </a:t>
            </a:r>
          </a:p>
        </p:txBody>
      </p:sp>
      <p:sp>
        <p:nvSpPr>
          <p:cNvPr id="7" name="Title 6">
            <a:extLst>
              <a:ext uri="{FF2B5EF4-FFF2-40B4-BE49-F238E27FC236}">
                <a16:creationId xmlns:a16="http://schemas.microsoft.com/office/drawing/2014/main" id="{A7B75AC1-61C0-A54D-0CEC-E84C8673F32D}"/>
              </a:ext>
            </a:extLst>
          </p:cNvPr>
          <p:cNvSpPr>
            <a:spLocks noGrp="1"/>
          </p:cNvSpPr>
          <p:nvPr>
            <p:ph type="title"/>
          </p:nvPr>
        </p:nvSpPr>
        <p:spPr/>
        <p:txBody>
          <a:bodyPr/>
          <a:lstStyle/>
          <a:p>
            <a:r>
              <a:rPr lang="en-US" dirty="0"/>
              <a:t>INFORMAL RESOLUTION</a:t>
            </a:r>
          </a:p>
        </p:txBody>
      </p:sp>
      <p:sp>
        <p:nvSpPr>
          <p:cNvPr id="5" name="Footer Placeholder 4">
            <a:extLst>
              <a:ext uri="{FF2B5EF4-FFF2-40B4-BE49-F238E27FC236}">
                <a16:creationId xmlns:a16="http://schemas.microsoft.com/office/drawing/2014/main" id="{57A2288D-6238-8909-49BD-1B28C3D03928}"/>
              </a:ext>
            </a:extLst>
          </p:cNvPr>
          <p:cNvSpPr>
            <a:spLocks noGrp="1"/>
          </p:cNvSpPr>
          <p:nvPr>
            <p:ph type="ftr" sz="quarter" idx="11"/>
          </p:nvPr>
        </p:nvSpPr>
        <p:spPr/>
        <p:txBody>
          <a:bodyPr/>
          <a:lstStyle/>
          <a:p>
            <a:r>
              <a:rPr lang="en-US" dirty="0"/>
              <a:t>34 C.F.R. 106.44(k); 34 C.F.R. 106.45(k) </a:t>
            </a:r>
          </a:p>
        </p:txBody>
      </p:sp>
      <p:sp>
        <p:nvSpPr>
          <p:cNvPr id="6" name="Slide Number Placeholder 5">
            <a:extLst>
              <a:ext uri="{FF2B5EF4-FFF2-40B4-BE49-F238E27FC236}">
                <a16:creationId xmlns:a16="http://schemas.microsoft.com/office/drawing/2014/main" id="{A295CE1C-A2A7-5677-FFAB-469928EC1E68}"/>
              </a:ext>
            </a:extLst>
          </p:cNvPr>
          <p:cNvSpPr>
            <a:spLocks noGrp="1"/>
          </p:cNvSpPr>
          <p:nvPr>
            <p:ph type="sldNum" sz="quarter" idx="12"/>
          </p:nvPr>
        </p:nvSpPr>
        <p:spPr/>
        <p:txBody>
          <a:bodyPr/>
          <a:lstStyle/>
          <a:p>
            <a:fld id="{0AE8BE58-A6F8-4BE3-ADA1-52AAB047BE77}" type="slidenum">
              <a:rPr lang="en-US" smtClean="0"/>
              <a:t>68</a:t>
            </a:fld>
            <a:endParaRPr lang="en-US" dirty="0"/>
          </a:p>
        </p:txBody>
      </p:sp>
    </p:spTree>
    <p:extLst>
      <p:ext uri="{BB962C8B-B14F-4D97-AF65-F5344CB8AC3E}">
        <p14:creationId xmlns:p14="http://schemas.microsoft.com/office/powerpoint/2010/main" val="166636702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DD1821B-DBF9-2428-41E5-975CA3456FAD}"/>
              </a:ext>
            </a:extLst>
          </p:cNvPr>
          <p:cNvSpPr>
            <a:spLocks noGrp="1"/>
          </p:cNvSpPr>
          <p:nvPr>
            <p:ph sz="quarter" idx="13"/>
          </p:nvPr>
        </p:nvSpPr>
        <p:spPr/>
        <p:txBody>
          <a:bodyPr>
            <a:normAutofit lnSpcReduction="10000"/>
          </a:bodyPr>
          <a:lstStyle/>
          <a:p>
            <a:r>
              <a:rPr lang="en-US" dirty="0"/>
              <a:t>Not defined; may encompass a broad range of conflict resolution strategies, including, but not limited to, arbitration, mediation, or restorative justice</a:t>
            </a:r>
          </a:p>
          <a:p>
            <a:r>
              <a:rPr lang="en-US" dirty="0"/>
              <a:t>Typically, suspends/pauses the Title IX Grievance Process </a:t>
            </a:r>
          </a:p>
          <a:p>
            <a:pPr lvl="1"/>
            <a:r>
              <a:rPr lang="en-US" dirty="0"/>
              <a:t>If fails or stalls, promptly resume Title IX Grievance Process </a:t>
            </a:r>
          </a:p>
          <a:p>
            <a:r>
              <a:rPr lang="en-US" dirty="0"/>
              <a:t>If offered, Title IX Coordinator must take other appropriate prompt and responsible steps to ensure sex discrimination does not continue or recur within the District’s education program or activity</a:t>
            </a:r>
          </a:p>
          <a:p>
            <a:endParaRPr lang="en-US" dirty="0"/>
          </a:p>
        </p:txBody>
      </p:sp>
      <p:sp>
        <p:nvSpPr>
          <p:cNvPr id="3" name="Title 2">
            <a:extLst>
              <a:ext uri="{FF2B5EF4-FFF2-40B4-BE49-F238E27FC236}">
                <a16:creationId xmlns:a16="http://schemas.microsoft.com/office/drawing/2014/main" id="{B97BB3F7-9CB3-2C46-ACC7-341667C3C1E5}"/>
              </a:ext>
            </a:extLst>
          </p:cNvPr>
          <p:cNvSpPr>
            <a:spLocks noGrp="1"/>
          </p:cNvSpPr>
          <p:nvPr>
            <p:ph type="title"/>
          </p:nvPr>
        </p:nvSpPr>
        <p:spPr/>
        <p:txBody>
          <a:bodyPr/>
          <a:lstStyle/>
          <a:p>
            <a:r>
              <a:rPr lang="en-US" dirty="0"/>
              <a:t>INFORMAL RESOLUTION</a:t>
            </a:r>
          </a:p>
        </p:txBody>
      </p:sp>
      <p:sp>
        <p:nvSpPr>
          <p:cNvPr id="4" name="Footer Placeholder 3">
            <a:extLst>
              <a:ext uri="{FF2B5EF4-FFF2-40B4-BE49-F238E27FC236}">
                <a16:creationId xmlns:a16="http://schemas.microsoft.com/office/drawing/2014/main" id="{4F435B5A-1B49-6F69-FBEC-C70ADD7F494F}"/>
              </a:ext>
            </a:extLst>
          </p:cNvPr>
          <p:cNvSpPr>
            <a:spLocks noGrp="1"/>
          </p:cNvSpPr>
          <p:nvPr>
            <p:ph type="ftr" sz="quarter" idx="11"/>
          </p:nvPr>
        </p:nvSpPr>
        <p:spPr/>
        <p:txBody>
          <a:bodyPr/>
          <a:lstStyle/>
          <a:p>
            <a:r>
              <a:rPr lang="en-US" dirty="0"/>
              <a:t>34 C.F.R. 106.44(k); 34 C.F.R. 106.45(k) </a:t>
            </a:r>
          </a:p>
        </p:txBody>
      </p:sp>
      <p:sp>
        <p:nvSpPr>
          <p:cNvPr id="5" name="Slide Number Placeholder 4">
            <a:extLst>
              <a:ext uri="{FF2B5EF4-FFF2-40B4-BE49-F238E27FC236}">
                <a16:creationId xmlns:a16="http://schemas.microsoft.com/office/drawing/2014/main" id="{B317FEAA-38BD-9796-5074-ADB7F80235DD}"/>
              </a:ext>
            </a:extLst>
          </p:cNvPr>
          <p:cNvSpPr>
            <a:spLocks noGrp="1"/>
          </p:cNvSpPr>
          <p:nvPr>
            <p:ph type="sldNum" sz="quarter" idx="12"/>
          </p:nvPr>
        </p:nvSpPr>
        <p:spPr/>
        <p:txBody>
          <a:bodyPr/>
          <a:lstStyle/>
          <a:p>
            <a:fld id="{0AE8BE58-A6F8-4BE3-ADA1-52AAB047BE77}" type="slidenum">
              <a:rPr lang="en-US" smtClean="0"/>
              <a:t>69</a:t>
            </a:fld>
            <a:endParaRPr lang="en-US" dirty="0"/>
          </a:p>
        </p:txBody>
      </p:sp>
    </p:spTree>
    <p:extLst>
      <p:ext uri="{BB962C8B-B14F-4D97-AF65-F5344CB8AC3E}">
        <p14:creationId xmlns:p14="http://schemas.microsoft.com/office/powerpoint/2010/main" val="28137194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DD1821B-DBF9-2428-41E5-975CA3456FAD}"/>
              </a:ext>
            </a:extLst>
          </p:cNvPr>
          <p:cNvSpPr>
            <a:spLocks noGrp="1"/>
          </p:cNvSpPr>
          <p:nvPr>
            <p:ph sz="quarter" idx="13"/>
          </p:nvPr>
        </p:nvSpPr>
        <p:spPr>
          <a:xfrm>
            <a:off x="993648" y="1825625"/>
            <a:ext cx="10058400" cy="4309999"/>
          </a:xfrm>
        </p:spPr>
        <p:txBody>
          <a:bodyPr>
            <a:normAutofit fontScale="85000" lnSpcReduction="20000"/>
          </a:bodyPr>
          <a:lstStyle/>
          <a:p>
            <a:r>
              <a:rPr lang="en-US" dirty="0"/>
              <a:t>Notice to both parties (</a:t>
            </a:r>
            <a:r>
              <a:rPr lang="en-US" i="1" dirty="0"/>
              <a:t>best practice</a:t>
            </a:r>
            <a:r>
              <a:rPr lang="en-US" dirty="0"/>
              <a:t>: written notice), including:</a:t>
            </a:r>
          </a:p>
          <a:p>
            <a:pPr lvl="1"/>
            <a:r>
              <a:rPr lang="en-US" dirty="0"/>
              <a:t>Allegations;</a:t>
            </a:r>
          </a:p>
          <a:p>
            <a:pPr lvl="1"/>
            <a:r>
              <a:rPr lang="en-US" dirty="0"/>
              <a:t>Informal resolution process requirements;</a:t>
            </a:r>
          </a:p>
          <a:p>
            <a:pPr lvl="1"/>
            <a:r>
              <a:rPr lang="en-US" dirty="0"/>
              <a:t>Prior to agreeing to a resolution, any party has the right to withdraw from the informal resolution process and initiate or resume the Title IX Grievance Process;</a:t>
            </a:r>
          </a:p>
          <a:p>
            <a:pPr lvl="1"/>
            <a:r>
              <a:rPr lang="en-US" dirty="0"/>
              <a:t>Resolution agreement precludes the parties from initiating or resuming the Title IX Grievance Process arising from the same allegations;</a:t>
            </a:r>
          </a:p>
          <a:p>
            <a:pPr lvl="1"/>
            <a:r>
              <a:rPr lang="en-US" dirty="0"/>
              <a:t>Potential terms that may be requested or offered in an informal resolution agreement, including notice that an informal resolution agreement is binding only on the parties;</a:t>
            </a:r>
          </a:p>
          <a:p>
            <a:pPr lvl="1"/>
            <a:r>
              <a:rPr lang="en-US" dirty="0"/>
              <a:t>Information the District will maintain and whether and how the District could disclose such information for use in the Title IX Grievance Process, if initiated or resumed</a:t>
            </a:r>
          </a:p>
        </p:txBody>
      </p:sp>
      <p:sp>
        <p:nvSpPr>
          <p:cNvPr id="3" name="Title 2">
            <a:extLst>
              <a:ext uri="{FF2B5EF4-FFF2-40B4-BE49-F238E27FC236}">
                <a16:creationId xmlns:a16="http://schemas.microsoft.com/office/drawing/2014/main" id="{B97BB3F7-9CB3-2C46-ACC7-341667C3C1E5}"/>
              </a:ext>
            </a:extLst>
          </p:cNvPr>
          <p:cNvSpPr>
            <a:spLocks noGrp="1"/>
          </p:cNvSpPr>
          <p:nvPr>
            <p:ph type="title"/>
          </p:nvPr>
        </p:nvSpPr>
        <p:spPr/>
        <p:txBody>
          <a:bodyPr/>
          <a:lstStyle/>
          <a:p>
            <a:r>
              <a:rPr lang="en-US" dirty="0"/>
              <a:t>INFORMAL RESOLUTION</a:t>
            </a:r>
          </a:p>
        </p:txBody>
      </p:sp>
      <p:sp>
        <p:nvSpPr>
          <p:cNvPr id="4" name="Footer Placeholder 3">
            <a:extLst>
              <a:ext uri="{FF2B5EF4-FFF2-40B4-BE49-F238E27FC236}">
                <a16:creationId xmlns:a16="http://schemas.microsoft.com/office/drawing/2014/main" id="{4F435B5A-1B49-6F69-FBEC-C70ADD7F494F}"/>
              </a:ext>
            </a:extLst>
          </p:cNvPr>
          <p:cNvSpPr>
            <a:spLocks noGrp="1"/>
          </p:cNvSpPr>
          <p:nvPr>
            <p:ph type="ftr" sz="quarter" idx="11"/>
          </p:nvPr>
        </p:nvSpPr>
        <p:spPr/>
        <p:txBody>
          <a:bodyPr/>
          <a:lstStyle/>
          <a:p>
            <a:r>
              <a:rPr lang="en-US" dirty="0"/>
              <a:t>34 C.F.R. 106.44(k); 34 C.F.R. 106.45(k) </a:t>
            </a:r>
          </a:p>
        </p:txBody>
      </p:sp>
      <p:sp>
        <p:nvSpPr>
          <p:cNvPr id="5" name="Slide Number Placeholder 4">
            <a:extLst>
              <a:ext uri="{FF2B5EF4-FFF2-40B4-BE49-F238E27FC236}">
                <a16:creationId xmlns:a16="http://schemas.microsoft.com/office/drawing/2014/main" id="{B317FEAA-38BD-9796-5074-ADB7F80235DD}"/>
              </a:ext>
            </a:extLst>
          </p:cNvPr>
          <p:cNvSpPr>
            <a:spLocks noGrp="1"/>
          </p:cNvSpPr>
          <p:nvPr>
            <p:ph type="sldNum" sz="quarter" idx="12"/>
          </p:nvPr>
        </p:nvSpPr>
        <p:spPr/>
        <p:txBody>
          <a:bodyPr/>
          <a:lstStyle/>
          <a:p>
            <a:fld id="{0AE8BE58-A6F8-4BE3-ADA1-52AAB047BE77}" type="slidenum">
              <a:rPr lang="en-US" smtClean="0"/>
              <a:t>70</a:t>
            </a:fld>
            <a:endParaRPr lang="en-US" dirty="0"/>
          </a:p>
        </p:txBody>
      </p:sp>
    </p:spTree>
    <p:extLst>
      <p:ext uri="{BB962C8B-B14F-4D97-AF65-F5344CB8AC3E}">
        <p14:creationId xmlns:p14="http://schemas.microsoft.com/office/powerpoint/2010/main" val="44610112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DD1821B-DBF9-2428-41E5-975CA3456FAD}"/>
              </a:ext>
            </a:extLst>
          </p:cNvPr>
          <p:cNvSpPr>
            <a:spLocks noGrp="1"/>
          </p:cNvSpPr>
          <p:nvPr>
            <p:ph sz="quarter" idx="13"/>
          </p:nvPr>
        </p:nvSpPr>
        <p:spPr/>
        <p:txBody>
          <a:bodyPr>
            <a:normAutofit/>
          </a:bodyPr>
          <a:lstStyle/>
          <a:p>
            <a:r>
              <a:rPr lang="en-US" dirty="0"/>
              <a:t>Before initiating informal resolution, obtain voluntary consent from parties (</a:t>
            </a:r>
            <a:r>
              <a:rPr lang="en-US" i="1" dirty="0"/>
              <a:t>best practice</a:t>
            </a:r>
            <a:r>
              <a:rPr lang="en-US" dirty="0"/>
              <a:t>: written consent)</a:t>
            </a:r>
          </a:p>
          <a:p>
            <a:r>
              <a:rPr lang="en-US" dirty="0"/>
              <a:t>Any agreement reached should be documented</a:t>
            </a:r>
          </a:p>
          <a:p>
            <a:pPr lvl="1"/>
            <a:r>
              <a:rPr lang="en-US" dirty="0"/>
              <a:t>Typically, only binding on the parties</a:t>
            </a:r>
          </a:p>
          <a:p>
            <a:pPr lvl="1"/>
            <a:r>
              <a:rPr lang="en-US" dirty="0"/>
              <a:t>Ideally, parties will sign the agreement or provide some other form of written confirmation</a:t>
            </a:r>
          </a:p>
          <a:p>
            <a:pPr lvl="1"/>
            <a:r>
              <a:rPr lang="en-US" dirty="0"/>
              <a:t>Settlement agreements typically are not required unless attorneys are involved and resolving legal claims</a:t>
            </a:r>
          </a:p>
        </p:txBody>
      </p:sp>
      <p:sp>
        <p:nvSpPr>
          <p:cNvPr id="3" name="Title 2">
            <a:extLst>
              <a:ext uri="{FF2B5EF4-FFF2-40B4-BE49-F238E27FC236}">
                <a16:creationId xmlns:a16="http://schemas.microsoft.com/office/drawing/2014/main" id="{B97BB3F7-9CB3-2C46-ACC7-341667C3C1E5}"/>
              </a:ext>
            </a:extLst>
          </p:cNvPr>
          <p:cNvSpPr>
            <a:spLocks noGrp="1"/>
          </p:cNvSpPr>
          <p:nvPr>
            <p:ph type="title"/>
          </p:nvPr>
        </p:nvSpPr>
        <p:spPr/>
        <p:txBody>
          <a:bodyPr/>
          <a:lstStyle/>
          <a:p>
            <a:r>
              <a:rPr lang="en-US" dirty="0"/>
              <a:t>INFORMAL RESOLUTION</a:t>
            </a:r>
          </a:p>
        </p:txBody>
      </p:sp>
      <p:sp>
        <p:nvSpPr>
          <p:cNvPr id="4" name="Footer Placeholder 3">
            <a:extLst>
              <a:ext uri="{FF2B5EF4-FFF2-40B4-BE49-F238E27FC236}">
                <a16:creationId xmlns:a16="http://schemas.microsoft.com/office/drawing/2014/main" id="{4F435B5A-1B49-6F69-FBEC-C70ADD7F494F}"/>
              </a:ext>
            </a:extLst>
          </p:cNvPr>
          <p:cNvSpPr>
            <a:spLocks noGrp="1"/>
          </p:cNvSpPr>
          <p:nvPr>
            <p:ph type="ftr" sz="quarter" idx="11"/>
          </p:nvPr>
        </p:nvSpPr>
        <p:spPr/>
        <p:txBody>
          <a:bodyPr/>
          <a:lstStyle/>
          <a:p>
            <a:r>
              <a:rPr lang="en-US" dirty="0"/>
              <a:t>34 C.F.R. 106.44(k); 34 C.F.R. 106.45(k) </a:t>
            </a:r>
          </a:p>
        </p:txBody>
      </p:sp>
      <p:sp>
        <p:nvSpPr>
          <p:cNvPr id="5" name="Slide Number Placeholder 4">
            <a:extLst>
              <a:ext uri="{FF2B5EF4-FFF2-40B4-BE49-F238E27FC236}">
                <a16:creationId xmlns:a16="http://schemas.microsoft.com/office/drawing/2014/main" id="{B317FEAA-38BD-9796-5074-ADB7F80235DD}"/>
              </a:ext>
            </a:extLst>
          </p:cNvPr>
          <p:cNvSpPr>
            <a:spLocks noGrp="1"/>
          </p:cNvSpPr>
          <p:nvPr>
            <p:ph type="sldNum" sz="quarter" idx="12"/>
          </p:nvPr>
        </p:nvSpPr>
        <p:spPr/>
        <p:txBody>
          <a:bodyPr/>
          <a:lstStyle/>
          <a:p>
            <a:fld id="{0AE8BE58-A6F8-4BE3-ADA1-52AAB047BE77}" type="slidenum">
              <a:rPr lang="en-US" smtClean="0"/>
              <a:t>71</a:t>
            </a:fld>
            <a:endParaRPr lang="en-US" dirty="0"/>
          </a:p>
        </p:txBody>
      </p:sp>
    </p:spTree>
    <p:extLst>
      <p:ext uri="{BB962C8B-B14F-4D97-AF65-F5344CB8AC3E}">
        <p14:creationId xmlns:p14="http://schemas.microsoft.com/office/powerpoint/2010/main" val="421108438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F1444D0-CB31-F76C-A2D7-A3AAEF858B1C}"/>
              </a:ext>
            </a:extLst>
          </p:cNvPr>
          <p:cNvSpPr>
            <a:spLocks noGrp="1"/>
          </p:cNvSpPr>
          <p:nvPr>
            <p:ph type="title"/>
          </p:nvPr>
        </p:nvSpPr>
        <p:spPr>
          <a:xfrm>
            <a:off x="993648" y="594362"/>
            <a:ext cx="10287000" cy="1005838"/>
          </a:xfrm>
        </p:spPr>
        <p:txBody>
          <a:bodyPr/>
          <a:lstStyle/>
          <a:p>
            <a:r>
              <a:rPr lang="en-US" dirty="0"/>
              <a:t>Title ix response &amp; grievance PROCESS</a:t>
            </a:r>
          </a:p>
        </p:txBody>
      </p:sp>
      <p:graphicFrame>
        <p:nvGraphicFramePr>
          <p:cNvPr id="10" name="Content Placeholder 9">
            <a:extLst>
              <a:ext uri="{FF2B5EF4-FFF2-40B4-BE49-F238E27FC236}">
                <a16:creationId xmlns:a16="http://schemas.microsoft.com/office/drawing/2014/main" id="{44DA15CF-EF57-F5C9-C8C8-45DEC3A67BCB}"/>
              </a:ext>
            </a:extLst>
          </p:cNvPr>
          <p:cNvGraphicFramePr>
            <a:graphicFrameLocks noGrp="1"/>
          </p:cNvGraphicFramePr>
          <p:nvPr>
            <p:ph sz="half" idx="1"/>
            <p:extLst>
              <p:ext uri="{D42A27DB-BD31-4B8C-83A1-F6EECF244321}">
                <p14:modId xmlns:p14="http://schemas.microsoft.com/office/powerpoint/2010/main" val="653647579"/>
              </p:ext>
            </p:extLst>
          </p:nvPr>
        </p:nvGraphicFramePr>
        <p:xfrm>
          <a:off x="1066800" y="1841500"/>
          <a:ext cx="4480560" cy="42005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Footer Placeholder 3">
            <a:extLst>
              <a:ext uri="{FF2B5EF4-FFF2-40B4-BE49-F238E27FC236}">
                <a16:creationId xmlns:a16="http://schemas.microsoft.com/office/drawing/2014/main" id="{30DEA83E-B897-D6C3-5253-40B824A76D4E}"/>
              </a:ext>
            </a:extLst>
          </p:cNvPr>
          <p:cNvSpPr>
            <a:spLocks noGrp="1"/>
          </p:cNvSpPr>
          <p:nvPr>
            <p:ph type="ftr" sz="quarter" idx="11"/>
          </p:nvPr>
        </p:nvSpPr>
        <p:spPr>
          <a:xfrm>
            <a:off x="993648" y="6355080"/>
            <a:ext cx="7711440" cy="365760"/>
          </a:xfrm>
        </p:spPr>
        <p:txBody>
          <a:bodyPr/>
          <a:lstStyle/>
          <a:p>
            <a:endParaRPr lang="en-US" dirty="0"/>
          </a:p>
        </p:txBody>
      </p:sp>
      <p:sp>
        <p:nvSpPr>
          <p:cNvPr id="5" name="Slide Number Placeholder 4">
            <a:extLst>
              <a:ext uri="{FF2B5EF4-FFF2-40B4-BE49-F238E27FC236}">
                <a16:creationId xmlns:a16="http://schemas.microsoft.com/office/drawing/2014/main" id="{7453F55E-062D-265C-8472-0694B614264B}"/>
              </a:ext>
            </a:extLst>
          </p:cNvPr>
          <p:cNvSpPr>
            <a:spLocks noGrp="1"/>
          </p:cNvSpPr>
          <p:nvPr>
            <p:ph type="sldNum" sz="quarter" idx="12"/>
          </p:nvPr>
        </p:nvSpPr>
        <p:spPr>
          <a:xfrm>
            <a:off x="11198352" y="6355715"/>
            <a:ext cx="457200" cy="365125"/>
          </a:xfrm>
        </p:spPr>
        <p:txBody>
          <a:bodyPr/>
          <a:lstStyle/>
          <a:p>
            <a:fld id="{0AE8BE58-A6F8-4BE3-ADA1-52AAB047BE77}" type="slidenum">
              <a:rPr lang="en-US" smtClean="0"/>
              <a:pPr/>
              <a:t>72</a:t>
            </a:fld>
            <a:endParaRPr lang="en-US" dirty="0"/>
          </a:p>
        </p:txBody>
      </p:sp>
      <p:sp>
        <p:nvSpPr>
          <p:cNvPr id="13" name="Arrow: Down 12">
            <a:extLst>
              <a:ext uri="{FF2B5EF4-FFF2-40B4-BE49-F238E27FC236}">
                <a16:creationId xmlns:a16="http://schemas.microsoft.com/office/drawing/2014/main" id="{918CFD98-EFBC-3B2F-C4F7-1C4CF78B3828}"/>
              </a:ext>
            </a:extLst>
          </p:cNvPr>
          <p:cNvSpPr/>
          <p:nvPr/>
        </p:nvSpPr>
        <p:spPr>
          <a:xfrm>
            <a:off x="5711952" y="1841500"/>
            <a:ext cx="2286000" cy="4200525"/>
          </a:xfrm>
          <a:prstGeom prst="down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700" dirty="0"/>
              <a:t>Supportive Measures</a:t>
            </a:r>
          </a:p>
        </p:txBody>
      </p:sp>
      <p:sp>
        <p:nvSpPr>
          <p:cNvPr id="20" name="Content Placeholder 19">
            <a:extLst>
              <a:ext uri="{FF2B5EF4-FFF2-40B4-BE49-F238E27FC236}">
                <a16:creationId xmlns:a16="http://schemas.microsoft.com/office/drawing/2014/main" id="{FBE92B12-762D-ED58-6F19-5E726C3530CA}"/>
              </a:ext>
            </a:extLst>
          </p:cNvPr>
          <p:cNvSpPr>
            <a:spLocks noGrp="1"/>
          </p:cNvSpPr>
          <p:nvPr>
            <p:ph sz="half" idx="2"/>
          </p:nvPr>
        </p:nvSpPr>
        <p:spPr>
          <a:xfrm>
            <a:off x="8180832" y="2390203"/>
            <a:ext cx="3401568" cy="1806893"/>
          </a:xfrm>
        </p:spPr>
        <p:style>
          <a:lnRef idx="2">
            <a:schemeClr val="dk1"/>
          </a:lnRef>
          <a:fillRef idx="1">
            <a:schemeClr val="lt1"/>
          </a:fillRef>
          <a:effectRef idx="0">
            <a:schemeClr val="dk1"/>
          </a:effectRef>
          <a:fontRef idx="minor">
            <a:schemeClr val="dk1"/>
          </a:fontRef>
        </p:style>
        <p:txBody>
          <a:bodyPr>
            <a:normAutofit/>
          </a:bodyPr>
          <a:lstStyle/>
          <a:p>
            <a:r>
              <a:rPr lang="en-US" sz="1700" dirty="0"/>
              <a:t>Emergency Removal</a:t>
            </a:r>
          </a:p>
          <a:p>
            <a:r>
              <a:rPr lang="en-US" sz="1700" dirty="0"/>
              <a:t>Dismissal</a:t>
            </a:r>
          </a:p>
          <a:p>
            <a:r>
              <a:rPr lang="en-US" sz="1700" dirty="0"/>
              <a:t>Informal Resolution</a:t>
            </a:r>
          </a:p>
          <a:p>
            <a:endParaRPr lang="en-US" sz="1700" dirty="0"/>
          </a:p>
        </p:txBody>
      </p:sp>
      <p:sp>
        <p:nvSpPr>
          <p:cNvPr id="3" name="Oval 2">
            <a:extLst>
              <a:ext uri="{FF2B5EF4-FFF2-40B4-BE49-F238E27FC236}">
                <a16:creationId xmlns:a16="http://schemas.microsoft.com/office/drawing/2014/main" id="{17371BED-DFC3-92A0-E1CB-FF67AC4397CE}"/>
              </a:ext>
            </a:extLst>
          </p:cNvPr>
          <p:cNvSpPr/>
          <p:nvPr/>
        </p:nvSpPr>
        <p:spPr>
          <a:xfrm>
            <a:off x="1194816" y="4288538"/>
            <a:ext cx="4645152" cy="1005838"/>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6030231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F149226-E619-10F0-DCA1-8697ABD4AD6F}"/>
              </a:ext>
            </a:extLst>
          </p:cNvPr>
          <p:cNvSpPr>
            <a:spLocks noGrp="1"/>
          </p:cNvSpPr>
          <p:nvPr>
            <p:ph sz="quarter" idx="13"/>
          </p:nvPr>
        </p:nvSpPr>
        <p:spPr/>
        <p:txBody>
          <a:bodyPr>
            <a:normAutofit fontScale="92500" lnSpcReduction="20000"/>
          </a:bodyPr>
          <a:lstStyle/>
          <a:p>
            <a:r>
              <a:rPr lang="en-US" dirty="0"/>
              <a:t>District must provide for adequate, reliable, and impartial investigation</a:t>
            </a:r>
          </a:p>
          <a:p>
            <a:pPr lvl="1"/>
            <a:r>
              <a:rPr lang="en-US" dirty="0"/>
              <a:t>Must carry out investigation impartially, without prejudgment or bias about the facts at issue or the parties, or generally about complainants or respondents</a:t>
            </a:r>
          </a:p>
          <a:p>
            <a:pPr lvl="1"/>
            <a:r>
              <a:rPr lang="en-US" dirty="0"/>
              <a:t>Must not rely on sex stereotypes </a:t>
            </a:r>
          </a:p>
          <a:p>
            <a:pPr lvl="1"/>
            <a:r>
              <a:rPr lang="en-US" dirty="0"/>
              <a:t>Cannot let personal relationships influence investigation </a:t>
            </a:r>
          </a:p>
          <a:p>
            <a:r>
              <a:rPr lang="en-US" b="1" i="1" dirty="0"/>
              <a:t>Decisionmaker can be the same person as the Title IX Coordinator or Investigator </a:t>
            </a:r>
            <a:r>
              <a:rPr lang="en-US" dirty="0">
                <a:sym typeface="Wingdings" panose="05000000000000000000" pitchFamily="2" charset="2"/>
              </a:rPr>
              <a:t> single investigator/decisionmaker model</a:t>
            </a:r>
          </a:p>
          <a:p>
            <a:r>
              <a:rPr lang="en-US" dirty="0"/>
              <a:t>PRESS 2:265-AP2 = investigation and determination within </a:t>
            </a:r>
            <a:r>
              <a:rPr lang="en-US" u="sng" dirty="0"/>
              <a:t>30 school business days</a:t>
            </a:r>
          </a:p>
        </p:txBody>
      </p:sp>
      <p:sp>
        <p:nvSpPr>
          <p:cNvPr id="3" name="Title 2">
            <a:extLst>
              <a:ext uri="{FF2B5EF4-FFF2-40B4-BE49-F238E27FC236}">
                <a16:creationId xmlns:a16="http://schemas.microsoft.com/office/drawing/2014/main" id="{7CD93397-F519-768C-A877-B441FB931353}"/>
              </a:ext>
            </a:extLst>
          </p:cNvPr>
          <p:cNvSpPr>
            <a:spLocks noGrp="1"/>
          </p:cNvSpPr>
          <p:nvPr>
            <p:ph type="title"/>
          </p:nvPr>
        </p:nvSpPr>
        <p:spPr/>
        <p:txBody>
          <a:bodyPr/>
          <a:lstStyle/>
          <a:p>
            <a:r>
              <a:rPr lang="en-US" dirty="0"/>
              <a:t>INVESTIGATION &amp; DETERMINATION</a:t>
            </a:r>
          </a:p>
        </p:txBody>
      </p:sp>
      <p:sp>
        <p:nvSpPr>
          <p:cNvPr id="4" name="Footer Placeholder 3">
            <a:extLst>
              <a:ext uri="{FF2B5EF4-FFF2-40B4-BE49-F238E27FC236}">
                <a16:creationId xmlns:a16="http://schemas.microsoft.com/office/drawing/2014/main" id="{F8A22F67-0CE2-147B-782C-CF043355BCEF}"/>
              </a:ext>
            </a:extLst>
          </p:cNvPr>
          <p:cNvSpPr>
            <a:spLocks noGrp="1"/>
          </p:cNvSpPr>
          <p:nvPr>
            <p:ph type="ftr" sz="quarter" idx="11"/>
          </p:nvPr>
        </p:nvSpPr>
        <p:spPr/>
        <p:txBody>
          <a:bodyPr/>
          <a:lstStyle/>
          <a:p>
            <a:r>
              <a:rPr lang="en-US" dirty="0"/>
              <a:t>34 C.F.R. 106.45(b)(2); 34 C.F.R. 106.45(b)(4); 34. C.F.R. 106.45(f)</a:t>
            </a:r>
          </a:p>
        </p:txBody>
      </p:sp>
      <p:sp>
        <p:nvSpPr>
          <p:cNvPr id="5" name="Slide Number Placeholder 4">
            <a:extLst>
              <a:ext uri="{FF2B5EF4-FFF2-40B4-BE49-F238E27FC236}">
                <a16:creationId xmlns:a16="http://schemas.microsoft.com/office/drawing/2014/main" id="{B36C6881-6F39-5CF0-0406-498B10941D42}"/>
              </a:ext>
            </a:extLst>
          </p:cNvPr>
          <p:cNvSpPr>
            <a:spLocks noGrp="1"/>
          </p:cNvSpPr>
          <p:nvPr>
            <p:ph type="sldNum" sz="quarter" idx="12"/>
          </p:nvPr>
        </p:nvSpPr>
        <p:spPr/>
        <p:txBody>
          <a:bodyPr/>
          <a:lstStyle/>
          <a:p>
            <a:fld id="{0AE8BE58-A6F8-4BE3-ADA1-52AAB047BE77}" type="slidenum">
              <a:rPr lang="en-US" smtClean="0"/>
              <a:t>73</a:t>
            </a:fld>
            <a:endParaRPr lang="en-US" dirty="0"/>
          </a:p>
        </p:txBody>
      </p:sp>
    </p:spTree>
    <p:extLst>
      <p:ext uri="{BB962C8B-B14F-4D97-AF65-F5344CB8AC3E}">
        <p14:creationId xmlns:p14="http://schemas.microsoft.com/office/powerpoint/2010/main" val="324648465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6DCA512-01E9-B089-4ED1-8A044B7E1C4F}"/>
              </a:ext>
            </a:extLst>
          </p:cNvPr>
          <p:cNvSpPr>
            <a:spLocks noGrp="1"/>
          </p:cNvSpPr>
          <p:nvPr>
            <p:ph sz="quarter" idx="13"/>
          </p:nvPr>
        </p:nvSpPr>
        <p:spPr/>
        <p:txBody>
          <a:bodyPr>
            <a:normAutofit/>
          </a:bodyPr>
          <a:lstStyle/>
          <a:p>
            <a:r>
              <a:rPr lang="en-US" dirty="0"/>
              <a:t>Ensure the burden of gathering sufficient evidence to determine whether sex discrimination occurred is on the District and not the parties</a:t>
            </a:r>
          </a:p>
          <a:p>
            <a:r>
              <a:rPr lang="en-US" dirty="0"/>
              <a:t>Provide an equal opportunity for the parties to present fact witnesses and other inculpatory and exculpatory evidence that is relevant and not otherwise impermissible</a:t>
            </a:r>
          </a:p>
          <a:p>
            <a:r>
              <a:rPr lang="en-US" dirty="0"/>
              <a:t>Review all evidence gathered through the investigation and determine what evidence is relevant and what evidence is impermissible regardless of relevance</a:t>
            </a:r>
          </a:p>
        </p:txBody>
      </p:sp>
      <p:sp>
        <p:nvSpPr>
          <p:cNvPr id="3" name="Title 2">
            <a:extLst>
              <a:ext uri="{FF2B5EF4-FFF2-40B4-BE49-F238E27FC236}">
                <a16:creationId xmlns:a16="http://schemas.microsoft.com/office/drawing/2014/main" id="{510B5569-D44E-5E0E-203E-33B3C6855F73}"/>
              </a:ext>
            </a:extLst>
          </p:cNvPr>
          <p:cNvSpPr>
            <a:spLocks noGrp="1"/>
          </p:cNvSpPr>
          <p:nvPr>
            <p:ph type="title"/>
          </p:nvPr>
        </p:nvSpPr>
        <p:spPr/>
        <p:txBody>
          <a:bodyPr/>
          <a:lstStyle/>
          <a:p>
            <a:r>
              <a:rPr lang="en-US" dirty="0"/>
              <a:t>INVESTIGATION</a:t>
            </a:r>
          </a:p>
        </p:txBody>
      </p:sp>
      <p:sp>
        <p:nvSpPr>
          <p:cNvPr id="4" name="Footer Placeholder 3">
            <a:extLst>
              <a:ext uri="{FF2B5EF4-FFF2-40B4-BE49-F238E27FC236}">
                <a16:creationId xmlns:a16="http://schemas.microsoft.com/office/drawing/2014/main" id="{708DCD57-4AFB-5008-A788-ED95EDB5F11E}"/>
              </a:ext>
            </a:extLst>
          </p:cNvPr>
          <p:cNvSpPr>
            <a:spLocks noGrp="1"/>
          </p:cNvSpPr>
          <p:nvPr>
            <p:ph type="ftr" sz="quarter" idx="11"/>
          </p:nvPr>
        </p:nvSpPr>
        <p:spPr/>
        <p:txBody>
          <a:bodyPr/>
          <a:lstStyle/>
          <a:p>
            <a:r>
              <a:rPr lang="da-DK" dirty="0"/>
              <a:t>34 C.F.R. 106.45(f)</a:t>
            </a:r>
          </a:p>
        </p:txBody>
      </p:sp>
      <p:sp>
        <p:nvSpPr>
          <p:cNvPr id="5" name="Slide Number Placeholder 4">
            <a:extLst>
              <a:ext uri="{FF2B5EF4-FFF2-40B4-BE49-F238E27FC236}">
                <a16:creationId xmlns:a16="http://schemas.microsoft.com/office/drawing/2014/main" id="{21BB4BE4-ACFC-767F-E4E5-8A3F33212156}"/>
              </a:ext>
            </a:extLst>
          </p:cNvPr>
          <p:cNvSpPr>
            <a:spLocks noGrp="1"/>
          </p:cNvSpPr>
          <p:nvPr>
            <p:ph type="sldNum" sz="quarter" idx="12"/>
          </p:nvPr>
        </p:nvSpPr>
        <p:spPr/>
        <p:txBody>
          <a:bodyPr/>
          <a:lstStyle/>
          <a:p>
            <a:fld id="{0AE8BE58-A6F8-4BE3-ADA1-52AAB047BE77}" type="slidenum">
              <a:rPr lang="en-US" smtClean="0"/>
              <a:t>74</a:t>
            </a:fld>
            <a:endParaRPr lang="en-US" dirty="0"/>
          </a:p>
        </p:txBody>
      </p:sp>
    </p:spTree>
    <p:extLst>
      <p:ext uri="{BB962C8B-B14F-4D97-AF65-F5344CB8AC3E}">
        <p14:creationId xmlns:p14="http://schemas.microsoft.com/office/powerpoint/2010/main" val="377949965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2170D37-9244-A8F3-391F-440B510C4C73}"/>
              </a:ext>
            </a:extLst>
          </p:cNvPr>
          <p:cNvSpPr>
            <a:spLocks noGrp="1"/>
          </p:cNvSpPr>
          <p:nvPr>
            <p:ph sz="quarter" idx="13"/>
          </p:nvPr>
        </p:nvSpPr>
        <p:spPr/>
        <p:txBody>
          <a:bodyPr/>
          <a:lstStyle/>
          <a:p>
            <a:r>
              <a:rPr lang="en-US" dirty="0"/>
              <a:t>Related to the allegations of sex discrimination under investigation as part of the Title IX Grievance Process</a:t>
            </a:r>
          </a:p>
          <a:p>
            <a:r>
              <a:rPr lang="en-US" dirty="0"/>
              <a:t>Evidence is relevant when it may aid a decisionmaker in determining whether the alleged sex discrimination occurred</a:t>
            </a:r>
          </a:p>
          <a:p>
            <a:r>
              <a:rPr lang="en-US" dirty="0"/>
              <a:t>Questions are relevant when they seek evidence that may aid in showing whether the alleged sex discrimination occurred</a:t>
            </a:r>
          </a:p>
        </p:txBody>
      </p:sp>
      <p:sp>
        <p:nvSpPr>
          <p:cNvPr id="3" name="Title 2">
            <a:extLst>
              <a:ext uri="{FF2B5EF4-FFF2-40B4-BE49-F238E27FC236}">
                <a16:creationId xmlns:a16="http://schemas.microsoft.com/office/drawing/2014/main" id="{3E6721D9-D748-8C2A-38ED-47B72C115F9F}"/>
              </a:ext>
            </a:extLst>
          </p:cNvPr>
          <p:cNvSpPr>
            <a:spLocks noGrp="1"/>
          </p:cNvSpPr>
          <p:nvPr>
            <p:ph type="title"/>
          </p:nvPr>
        </p:nvSpPr>
        <p:spPr/>
        <p:txBody>
          <a:bodyPr/>
          <a:lstStyle/>
          <a:p>
            <a:r>
              <a:rPr lang="en-US" dirty="0"/>
              <a:t>Relevant</a:t>
            </a:r>
          </a:p>
        </p:txBody>
      </p:sp>
      <p:sp>
        <p:nvSpPr>
          <p:cNvPr id="4" name="Footer Placeholder 3">
            <a:extLst>
              <a:ext uri="{FF2B5EF4-FFF2-40B4-BE49-F238E27FC236}">
                <a16:creationId xmlns:a16="http://schemas.microsoft.com/office/drawing/2014/main" id="{295FA383-92A9-9A27-CEEC-905ACCD20A08}"/>
              </a:ext>
            </a:extLst>
          </p:cNvPr>
          <p:cNvSpPr>
            <a:spLocks noGrp="1"/>
          </p:cNvSpPr>
          <p:nvPr>
            <p:ph type="ftr" sz="quarter" idx="11"/>
          </p:nvPr>
        </p:nvSpPr>
        <p:spPr/>
        <p:txBody>
          <a:bodyPr/>
          <a:lstStyle/>
          <a:p>
            <a:r>
              <a:rPr lang="da-DK" dirty="0"/>
              <a:t>34 C.F.R. 106.2</a:t>
            </a:r>
          </a:p>
        </p:txBody>
      </p:sp>
      <p:sp>
        <p:nvSpPr>
          <p:cNvPr id="5" name="Slide Number Placeholder 4">
            <a:extLst>
              <a:ext uri="{FF2B5EF4-FFF2-40B4-BE49-F238E27FC236}">
                <a16:creationId xmlns:a16="http://schemas.microsoft.com/office/drawing/2014/main" id="{BE4B6607-A9CE-75F2-49C0-274D41856428}"/>
              </a:ext>
            </a:extLst>
          </p:cNvPr>
          <p:cNvSpPr>
            <a:spLocks noGrp="1"/>
          </p:cNvSpPr>
          <p:nvPr>
            <p:ph type="sldNum" sz="quarter" idx="12"/>
          </p:nvPr>
        </p:nvSpPr>
        <p:spPr/>
        <p:txBody>
          <a:bodyPr/>
          <a:lstStyle/>
          <a:p>
            <a:fld id="{0AE8BE58-A6F8-4BE3-ADA1-52AAB047BE77}" type="slidenum">
              <a:rPr lang="en-US" smtClean="0"/>
              <a:t>75</a:t>
            </a:fld>
            <a:endParaRPr lang="en-US" dirty="0"/>
          </a:p>
        </p:txBody>
      </p:sp>
    </p:spTree>
    <p:extLst>
      <p:ext uri="{BB962C8B-B14F-4D97-AF65-F5344CB8AC3E}">
        <p14:creationId xmlns:p14="http://schemas.microsoft.com/office/powerpoint/2010/main" val="394562617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B559CB8-26FC-D09C-DAC7-4644482BFA2E}"/>
              </a:ext>
            </a:extLst>
          </p:cNvPr>
          <p:cNvSpPr>
            <a:spLocks noGrp="1"/>
          </p:cNvSpPr>
          <p:nvPr>
            <p:ph sz="quarter" idx="13"/>
          </p:nvPr>
        </p:nvSpPr>
        <p:spPr>
          <a:xfrm>
            <a:off x="993648" y="1825624"/>
            <a:ext cx="10058400" cy="4297680"/>
          </a:xfrm>
        </p:spPr>
        <p:txBody>
          <a:bodyPr>
            <a:normAutofit fontScale="85000" lnSpcReduction="20000"/>
          </a:bodyPr>
          <a:lstStyle/>
          <a:p>
            <a:r>
              <a:rPr lang="en-US" dirty="0"/>
              <a:t>Evidence that must not be accessed or considered (except by the District to determine whether an exception applies), disclosed, or otherwise used, regardless of whether it is relevant, when it is: </a:t>
            </a:r>
          </a:p>
          <a:p>
            <a:pPr lvl="1"/>
            <a:r>
              <a:rPr lang="en-US" dirty="0"/>
              <a:t>(1) legally privileged information (e.g., attorney-client privilege; doctor-patient privilege), unless the privilege is voluntarily waived;</a:t>
            </a:r>
          </a:p>
          <a:p>
            <a:pPr lvl="1"/>
            <a:r>
              <a:rPr lang="en-US" dirty="0"/>
              <a:t>(2) a party’s or witness’s records made or maintained by a physician, psychologist, or other recognized professional or paraprofessional in connection with the provision of treatment to a party or witness, unless voluntary, written consent is provided; and </a:t>
            </a:r>
          </a:p>
          <a:p>
            <a:pPr lvl="1"/>
            <a:r>
              <a:rPr lang="en-US" dirty="0"/>
              <a:t>(3) evidence that relates to Complainant’s sexual interests or prior sexual conduct, unless such evidence is offered to prove that someone other than Respondent committed the alleged conduct or to prove consent to the alleged sex-based harassment</a:t>
            </a:r>
          </a:p>
          <a:p>
            <a:pPr lvl="2"/>
            <a:r>
              <a:rPr lang="en-US" dirty="0"/>
              <a:t>The fact of prior consensual sexual conduct between Complainant and Respondent does not by itself demonstrate or imply Complainant’s consent to the alleged sex-based harassment or preclude determination that sex-based harassment occurred</a:t>
            </a:r>
          </a:p>
        </p:txBody>
      </p:sp>
      <p:sp>
        <p:nvSpPr>
          <p:cNvPr id="3" name="Title 2">
            <a:extLst>
              <a:ext uri="{FF2B5EF4-FFF2-40B4-BE49-F238E27FC236}">
                <a16:creationId xmlns:a16="http://schemas.microsoft.com/office/drawing/2014/main" id="{790AFBAD-3AFA-6A62-5276-D89C36D29AE2}"/>
              </a:ext>
            </a:extLst>
          </p:cNvPr>
          <p:cNvSpPr>
            <a:spLocks noGrp="1"/>
          </p:cNvSpPr>
          <p:nvPr>
            <p:ph type="title"/>
          </p:nvPr>
        </p:nvSpPr>
        <p:spPr/>
        <p:txBody>
          <a:bodyPr>
            <a:normAutofit/>
          </a:bodyPr>
          <a:lstStyle/>
          <a:p>
            <a:r>
              <a:rPr lang="en-US" dirty="0"/>
              <a:t>Impermissible EVIDENCE</a:t>
            </a:r>
          </a:p>
        </p:txBody>
      </p:sp>
      <p:sp>
        <p:nvSpPr>
          <p:cNvPr id="4" name="Footer Placeholder 3">
            <a:extLst>
              <a:ext uri="{FF2B5EF4-FFF2-40B4-BE49-F238E27FC236}">
                <a16:creationId xmlns:a16="http://schemas.microsoft.com/office/drawing/2014/main" id="{47D04791-D24F-B3D0-6233-969CDAEA96EC}"/>
              </a:ext>
            </a:extLst>
          </p:cNvPr>
          <p:cNvSpPr>
            <a:spLocks noGrp="1"/>
          </p:cNvSpPr>
          <p:nvPr>
            <p:ph type="ftr" sz="quarter" idx="11"/>
          </p:nvPr>
        </p:nvSpPr>
        <p:spPr/>
        <p:txBody>
          <a:bodyPr/>
          <a:lstStyle/>
          <a:p>
            <a:r>
              <a:rPr lang="en-US" dirty="0"/>
              <a:t>34 C.F.R. 106.45 (b)(7)(i)-(iii) </a:t>
            </a:r>
          </a:p>
        </p:txBody>
      </p:sp>
      <p:sp>
        <p:nvSpPr>
          <p:cNvPr id="5" name="Slide Number Placeholder 4">
            <a:extLst>
              <a:ext uri="{FF2B5EF4-FFF2-40B4-BE49-F238E27FC236}">
                <a16:creationId xmlns:a16="http://schemas.microsoft.com/office/drawing/2014/main" id="{FEA21DEF-AF51-B487-1F08-02E84A749442}"/>
              </a:ext>
            </a:extLst>
          </p:cNvPr>
          <p:cNvSpPr>
            <a:spLocks noGrp="1"/>
          </p:cNvSpPr>
          <p:nvPr>
            <p:ph type="sldNum" sz="quarter" idx="12"/>
          </p:nvPr>
        </p:nvSpPr>
        <p:spPr/>
        <p:txBody>
          <a:bodyPr/>
          <a:lstStyle/>
          <a:p>
            <a:fld id="{0AE8BE58-A6F8-4BE3-ADA1-52AAB047BE77}" type="slidenum">
              <a:rPr lang="en-US" smtClean="0"/>
              <a:t>76</a:t>
            </a:fld>
            <a:endParaRPr lang="en-US" dirty="0"/>
          </a:p>
        </p:txBody>
      </p:sp>
    </p:spTree>
    <p:extLst>
      <p:ext uri="{BB962C8B-B14F-4D97-AF65-F5344CB8AC3E}">
        <p14:creationId xmlns:p14="http://schemas.microsoft.com/office/powerpoint/2010/main" val="407720642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6DCA512-01E9-B089-4ED1-8A044B7E1C4F}"/>
              </a:ext>
            </a:extLst>
          </p:cNvPr>
          <p:cNvSpPr>
            <a:spLocks noGrp="1"/>
          </p:cNvSpPr>
          <p:nvPr>
            <p:ph sz="quarter" idx="13"/>
          </p:nvPr>
        </p:nvSpPr>
        <p:spPr/>
        <p:txBody>
          <a:bodyPr>
            <a:normAutofit fontScale="85000" lnSpcReduction="10000"/>
          </a:bodyPr>
          <a:lstStyle/>
          <a:p>
            <a:r>
              <a:rPr lang="en-US" dirty="0"/>
              <a:t>Provide parties an equal opportunity to access evidence that is relevant to the allegation(s) of sex discrimination and not otherwise impermissible </a:t>
            </a:r>
            <a:r>
              <a:rPr lang="en-US" b="1" i="1" u="sng" dirty="0"/>
              <a:t>or</a:t>
            </a:r>
            <a:r>
              <a:rPr lang="en-US" dirty="0"/>
              <a:t> an accurate description of the evidence</a:t>
            </a:r>
          </a:p>
          <a:p>
            <a:pPr lvl="1"/>
            <a:r>
              <a:rPr lang="en-US" dirty="0"/>
              <a:t>If a description of the evidence is provided, the parties must be provided an equal opportunity to access the relevant and not otherwise impermissible evidence upon the request of any party</a:t>
            </a:r>
          </a:p>
          <a:p>
            <a:r>
              <a:rPr lang="en-US" dirty="0"/>
              <a:t>Provide the parties a reasonable opportunity to respond to the evidence or to the accurate description of the evidence</a:t>
            </a:r>
          </a:p>
          <a:p>
            <a:pPr lvl="1"/>
            <a:r>
              <a:rPr lang="en-US" dirty="0"/>
              <a:t>No timeline specified for parties’ review or response; recommend set deadline</a:t>
            </a:r>
          </a:p>
          <a:p>
            <a:r>
              <a:rPr lang="en-US" dirty="0"/>
              <a:t>Take reasonable steps to prevent and address the parties’ unauthorized disclosure of information and evidence obtained solely through the Title IX Grievance Process</a:t>
            </a:r>
          </a:p>
        </p:txBody>
      </p:sp>
      <p:sp>
        <p:nvSpPr>
          <p:cNvPr id="3" name="Title 2">
            <a:extLst>
              <a:ext uri="{FF2B5EF4-FFF2-40B4-BE49-F238E27FC236}">
                <a16:creationId xmlns:a16="http://schemas.microsoft.com/office/drawing/2014/main" id="{510B5569-D44E-5E0E-203E-33B3C6855F73}"/>
              </a:ext>
            </a:extLst>
          </p:cNvPr>
          <p:cNvSpPr>
            <a:spLocks noGrp="1"/>
          </p:cNvSpPr>
          <p:nvPr>
            <p:ph type="title"/>
          </p:nvPr>
        </p:nvSpPr>
        <p:spPr/>
        <p:txBody>
          <a:bodyPr/>
          <a:lstStyle/>
          <a:p>
            <a:r>
              <a:rPr lang="en-US" dirty="0"/>
              <a:t>INVESTIGATION</a:t>
            </a:r>
          </a:p>
        </p:txBody>
      </p:sp>
      <p:sp>
        <p:nvSpPr>
          <p:cNvPr id="4" name="Footer Placeholder 3">
            <a:extLst>
              <a:ext uri="{FF2B5EF4-FFF2-40B4-BE49-F238E27FC236}">
                <a16:creationId xmlns:a16="http://schemas.microsoft.com/office/drawing/2014/main" id="{708DCD57-4AFB-5008-A788-ED95EDB5F11E}"/>
              </a:ext>
            </a:extLst>
          </p:cNvPr>
          <p:cNvSpPr>
            <a:spLocks noGrp="1"/>
          </p:cNvSpPr>
          <p:nvPr>
            <p:ph type="ftr" sz="quarter" idx="11"/>
          </p:nvPr>
        </p:nvSpPr>
        <p:spPr/>
        <p:txBody>
          <a:bodyPr/>
          <a:lstStyle/>
          <a:p>
            <a:r>
              <a:rPr lang="da-DK" dirty="0"/>
              <a:t>34 C.F.R. 106.45(f)</a:t>
            </a:r>
          </a:p>
        </p:txBody>
      </p:sp>
      <p:sp>
        <p:nvSpPr>
          <p:cNvPr id="5" name="Slide Number Placeholder 4">
            <a:extLst>
              <a:ext uri="{FF2B5EF4-FFF2-40B4-BE49-F238E27FC236}">
                <a16:creationId xmlns:a16="http://schemas.microsoft.com/office/drawing/2014/main" id="{21BB4BE4-ACFC-767F-E4E5-8A3F33212156}"/>
              </a:ext>
            </a:extLst>
          </p:cNvPr>
          <p:cNvSpPr>
            <a:spLocks noGrp="1"/>
          </p:cNvSpPr>
          <p:nvPr>
            <p:ph type="sldNum" sz="quarter" idx="12"/>
          </p:nvPr>
        </p:nvSpPr>
        <p:spPr/>
        <p:txBody>
          <a:bodyPr/>
          <a:lstStyle/>
          <a:p>
            <a:fld id="{0AE8BE58-A6F8-4BE3-ADA1-52AAB047BE77}" type="slidenum">
              <a:rPr lang="en-US" smtClean="0"/>
              <a:t>77</a:t>
            </a:fld>
            <a:endParaRPr lang="en-US" dirty="0"/>
          </a:p>
        </p:txBody>
      </p:sp>
    </p:spTree>
    <p:extLst>
      <p:ext uri="{BB962C8B-B14F-4D97-AF65-F5344CB8AC3E}">
        <p14:creationId xmlns:p14="http://schemas.microsoft.com/office/powerpoint/2010/main" val="343550739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6DCA512-01E9-B089-4ED1-8A044B7E1C4F}"/>
              </a:ext>
            </a:extLst>
          </p:cNvPr>
          <p:cNvSpPr>
            <a:spLocks noGrp="1"/>
          </p:cNvSpPr>
          <p:nvPr>
            <p:ph sz="quarter" idx="13"/>
          </p:nvPr>
        </p:nvSpPr>
        <p:spPr/>
        <p:txBody>
          <a:bodyPr>
            <a:normAutofit/>
          </a:bodyPr>
          <a:lstStyle/>
          <a:p>
            <a:r>
              <a:rPr lang="en-US" dirty="0"/>
              <a:t>If the single investigator/decisionmaker model is </a:t>
            </a:r>
            <a:r>
              <a:rPr lang="en-US" u="sng" dirty="0"/>
              <a:t>not</a:t>
            </a:r>
            <a:r>
              <a:rPr lang="en-US" dirty="0"/>
              <a:t> used and a different person serves as the decisionmaker, the decisionmaker must have an opportunity to question the parties and witnesses to adequately assess credibility </a:t>
            </a:r>
          </a:p>
        </p:txBody>
      </p:sp>
      <p:sp>
        <p:nvSpPr>
          <p:cNvPr id="3" name="Title 2">
            <a:extLst>
              <a:ext uri="{FF2B5EF4-FFF2-40B4-BE49-F238E27FC236}">
                <a16:creationId xmlns:a16="http://schemas.microsoft.com/office/drawing/2014/main" id="{510B5569-D44E-5E0E-203E-33B3C6855F73}"/>
              </a:ext>
            </a:extLst>
          </p:cNvPr>
          <p:cNvSpPr>
            <a:spLocks noGrp="1"/>
          </p:cNvSpPr>
          <p:nvPr>
            <p:ph type="title"/>
          </p:nvPr>
        </p:nvSpPr>
        <p:spPr/>
        <p:txBody>
          <a:bodyPr/>
          <a:lstStyle/>
          <a:p>
            <a:r>
              <a:rPr lang="en-US" dirty="0"/>
              <a:t>INVESTIGATION</a:t>
            </a:r>
          </a:p>
        </p:txBody>
      </p:sp>
      <p:sp>
        <p:nvSpPr>
          <p:cNvPr id="4" name="Footer Placeholder 3">
            <a:extLst>
              <a:ext uri="{FF2B5EF4-FFF2-40B4-BE49-F238E27FC236}">
                <a16:creationId xmlns:a16="http://schemas.microsoft.com/office/drawing/2014/main" id="{708DCD57-4AFB-5008-A788-ED95EDB5F11E}"/>
              </a:ext>
            </a:extLst>
          </p:cNvPr>
          <p:cNvSpPr>
            <a:spLocks noGrp="1"/>
          </p:cNvSpPr>
          <p:nvPr>
            <p:ph type="ftr" sz="quarter" idx="11"/>
          </p:nvPr>
        </p:nvSpPr>
        <p:spPr/>
        <p:txBody>
          <a:bodyPr/>
          <a:lstStyle/>
          <a:p>
            <a:r>
              <a:rPr lang="da-DK" dirty="0"/>
              <a:t>34 C.F.R. 106.45(g)</a:t>
            </a:r>
          </a:p>
        </p:txBody>
      </p:sp>
      <p:sp>
        <p:nvSpPr>
          <p:cNvPr id="5" name="Slide Number Placeholder 4">
            <a:extLst>
              <a:ext uri="{FF2B5EF4-FFF2-40B4-BE49-F238E27FC236}">
                <a16:creationId xmlns:a16="http://schemas.microsoft.com/office/drawing/2014/main" id="{21BB4BE4-ACFC-767F-E4E5-8A3F33212156}"/>
              </a:ext>
            </a:extLst>
          </p:cNvPr>
          <p:cNvSpPr>
            <a:spLocks noGrp="1"/>
          </p:cNvSpPr>
          <p:nvPr>
            <p:ph type="sldNum" sz="quarter" idx="12"/>
          </p:nvPr>
        </p:nvSpPr>
        <p:spPr/>
        <p:txBody>
          <a:bodyPr/>
          <a:lstStyle/>
          <a:p>
            <a:fld id="{0AE8BE58-A6F8-4BE3-ADA1-52AAB047BE77}" type="slidenum">
              <a:rPr lang="en-US" smtClean="0"/>
              <a:t>78</a:t>
            </a:fld>
            <a:endParaRPr lang="en-US" dirty="0"/>
          </a:p>
        </p:txBody>
      </p:sp>
    </p:spTree>
    <p:extLst>
      <p:ext uri="{BB962C8B-B14F-4D97-AF65-F5344CB8AC3E}">
        <p14:creationId xmlns:p14="http://schemas.microsoft.com/office/powerpoint/2010/main" val="271870809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B640EA7-3CC4-94DA-2995-447E757B1C4F}"/>
              </a:ext>
            </a:extLst>
          </p:cNvPr>
          <p:cNvSpPr>
            <a:spLocks noGrp="1"/>
          </p:cNvSpPr>
          <p:nvPr>
            <p:ph sz="quarter" idx="13"/>
          </p:nvPr>
        </p:nvSpPr>
        <p:spPr/>
        <p:txBody>
          <a:bodyPr>
            <a:normAutofit fontScale="92500" lnSpcReduction="10000"/>
          </a:bodyPr>
          <a:lstStyle/>
          <a:p>
            <a:r>
              <a:rPr lang="en-US" dirty="0"/>
              <a:t>Review the allegations in the initial report and Complaint </a:t>
            </a:r>
          </a:p>
          <a:p>
            <a:r>
              <a:rPr lang="en-US" dirty="0"/>
              <a:t>Consider writing out questions or interview target topics prior to the interview</a:t>
            </a:r>
          </a:p>
          <a:p>
            <a:r>
              <a:rPr lang="en-US" dirty="0"/>
              <a:t>Take your time during the interview</a:t>
            </a:r>
          </a:p>
          <a:p>
            <a:r>
              <a:rPr lang="en-US" dirty="0"/>
              <a:t>Take notes during the interview; inform interviewees that you will be taking notes; consider having separate notetaker</a:t>
            </a:r>
          </a:p>
          <a:p>
            <a:r>
              <a:rPr lang="en-US" dirty="0"/>
              <a:t>Do not audio or video record interviews</a:t>
            </a:r>
          </a:p>
          <a:p>
            <a:r>
              <a:rPr lang="en-US" dirty="0"/>
              <a:t>Take note of the interviewee’s mannerisms </a:t>
            </a:r>
          </a:p>
        </p:txBody>
      </p:sp>
      <p:sp>
        <p:nvSpPr>
          <p:cNvPr id="3" name="Title 2">
            <a:extLst>
              <a:ext uri="{FF2B5EF4-FFF2-40B4-BE49-F238E27FC236}">
                <a16:creationId xmlns:a16="http://schemas.microsoft.com/office/drawing/2014/main" id="{E4C34A31-42EE-69A4-6BB6-7ED9C0CB796A}"/>
              </a:ext>
            </a:extLst>
          </p:cNvPr>
          <p:cNvSpPr>
            <a:spLocks noGrp="1"/>
          </p:cNvSpPr>
          <p:nvPr>
            <p:ph type="title"/>
          </p:nvPr>
        </p:nvSpPr>
        <p:spPr/>
        <p:txBody>
          <a:bodyPr>
            <a:normAutofit fontScale="90000"/>
          </a:bodyPr>
          <a:lstStyle/>
          <a:p>
            <a:r>
              <a:rPr lang="en-US" dirty="0"/>
              <a:t>Investigation Best Practices: General Guidelines for Interviews</a:t>
            </a:r>
          </a:p>
        </p:txBody>
      </p:sp>
      <p:sp>
        <p:nvSpPr>
          <p:cNvPr id="4" name="Footer Placeholder 3">
            <a:extLst>
              <a:ext uri="{FF2B5EF4-FFF2-40B4-BE49-F238E27FC236}">
                <a16:creationId xmlns:a16="http://schemas.microsoft.com/office/drawing/2014/main" id="{1F4737EA-957A-671B-59AF-ADA808CEC9DB}"/>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85125C33-6700-3599-2F1E-E9571396CB09}"/>
              </a:ext>
            </a:extLst>
          </p:cNvPr>
          <p:cNvSpPr>
            <a:spLocks noGrp="1"/>
          </p:cNvSpPr>
          <p:nvPr>
            <p:ph type="sldNum" sz="quarter" idx="12"/>
          </p:nvPr>
        </p:nvSpPr>
        <p:spPr/>
        <p:txBody>
          <a:bodyPr/>
          <a:lstStyle/>
          <a:p>
            <a:fld id="{0AE8BE58-A6F8-4BE3-ADA1-52AAB047BE77}" type="slidenum">
              <a:rPr lang="en-US" smtClean="0"/>
              <a:t>79</a:t>
            </a:fld>
            <a:endParaRPr lang="en-US" dirty="0"/>
          </a:p>
        </p:txBody>
      </p:sp>
    </p:spTree>
    <p:extLst>
      <p:ext uri="{BB962C8B-B14F-4D97-AF65-F5344CB8AC3E}">
        <p14:creationId xmlns:p14="http://schemas.microsoft.com/office/powerpoint/2010/main" val="163857247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EE7AFDB-AD9F-1E5C-7910-C94C7CB60B15}"/>
              </a:ext>
            </a:extLst>
          </p:cNvPr>
          <p:cNvSpPr>
            <a:spLocks noGrp="1"/>
          </p:cNvSpPr>
          <p:nvPr>
            <p:ph sz="quarter" idx="13"/>
          </p:nvPr>
        </p:nvSpPr>
        <p:spPr/>
        <p:txBody>
          <a:bodyPr>
            <a:normAutofit fontScale="92500"/>
          </a:bodyPr>
          <a:lstStyle/>
          <a:p>
            <a:r>
              <a:rPr lang="en-US" dirty="0"/>
              <a:t>Complainant usually the first interview; Respondent usually the last interview</a:t>
            </a:r>
          </a:p>
          <a:p>
            <a:pPr lvl="1"/>
            <a:r>
              <a:rPr lang="en-US" dirty="0"/>
              <a:t>Follow up with Complainant, Respondent, or witnesses, if necessary</a:t>
            </a:r>
          </a:p>
          <a:p>
            <a:r>
              <a:rPr lang="en-US" dirty="0"/>
              <a:t>Let witnesses know they are not the target of the investigation</a:t>
            </a:r>
          </a:p>
          <a:p>
            <a:r>
              <a:rPr lang="en-US" dirty="0"/>
              <a:t>Consider whether any precautions need to be taken during the investigation; if any additional supportive measures to put in place for parties</a:t>
            </a:r>
          </a:p>
          <a:p>
            <a:r>
              <a:rPr lang="en-US" dirty="0"/>
              <a:t>Advise to contact Title IX Coordinator if any further incidents occur, or if any questions/concerns or if retaliation</a:t>
            </a:r>
          </a:p>
        </p:txBody>
      </p:sp>
      <p:sp>
        <p:nvSpPr>
          <p:cNvPr id="3" name="Title 2">
            <a:extLst>
              <a:ext uri="{FF2B5EF4-FFF2-40B4-BE49-F238E27FC236}">
                <a16:creationId xmlns:a16="http://schemas.microsoft.com/office/drawing/2014/main" id="{B518C11B-4A81-E2BB-8BB9-85E46C50C38E}"/>
              </a:ext>
            </a:extLst>
          </p:cNvPr>
          <p:cNvSpPr>
            <a:spLocks noGrp="1"/>
          </p:cNvSpPr>
          <p:nvPr>
            <p:ph type="title"/>
          </p:nvPr>
        </p:nvSpPr>
        <p:spPr/>
        <p:txBody>
          <a:bodyPr>
            <a:normAutofit fontScale="90000"/>
          </a:bodyPr>
          <a:lstStyle/>
          <a:p>
            <a:r>
              <a:rPr lang="en-US" dirty="0"/>
              <a:t>Investigation Best Practices: General Guidelines for Interviews</a:t>
            </a:r>
          </a:p>
        </p:txBody>
      </p:sp>
      <p:sp>
        <p:nvSpPr>
          <p:cNvPr id="4" name="Footer Placeholder 3">
            <a:extLst>
              <a:ext uri="{FF2B5EF4-FFF2-40B4-BE49-F238E27FC236}">
                <a16:creationId xmlns:a16="http://schemas.microsoft.com/office/drawing/2014/main" id="{7D4EDD29-E499-AB08-C556-13F69D8420A2}"/>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E70A7AFD-46A8-07D9-9A92-353337E7AC54}"/>
              </a:ext>
            </a:extLst>
          </p:cNvPr>
          <p:cNvSpPr>
            <a:spLocks noGrp="1"/>
          </p:cNvSpPr>
          <p:nvPr>
            <p:ph type="sldNum" sz="quarter" idx="12"/>
          </p:nvPr>
        </p:nvSpPr>
        <p:spPr/>
        <p:txBody>
          <a:bodyPr/>
          <a:lstStyle/>
          <a:p>
            <a:fld id="{0AE8BE58-A6F8-4BE3-ADA1-52AAB047BE77}" type="slidenum">
              <a:rPr lang="en-US" smtClean="0"/>
              <a:t>80</a:t>
            </a:fld>
            <a:endParaRPr lang="en-US" dirty="0"/>
          </a:p>
        </p:txBody>
      </p:sp>
    </p:spTree>
    <p:extLst>
      <p:ext uri="{BB962C8B-B14F-4D97-AF65-F5344CB8AC3E}">
        <p14:creationId xmlns:p14="http://schemas.microsoft.com/office/powerpoint/2010/main" val="341941095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7C81AAA-3ACE-69E8-FD79-7B9D4D3064EA}"/>
              </a:ext>
            </a:extLst>
          </p:cNvPr>
          <p:cNvSpPr>
            <a:spLocks noGrp="1"/>
          </p:cNvSpPr>
          <p:nvPr>
            <p:ph sz="quarter" idx="13"/>
          </p:nvPr>
        </p:nvSpPr>
        <p:spPr>
          <a:xfrm>
            <a:off x="993648" y="1825625"/>
            <a:ext cx="10058400" cy="4236847"/>
          </a:xfrm>
        </p:spPr>
        <p:txBody>
          <a:bodyPr>
            <a:normAutofit fontScale="92500" lnSpcReduction="20000"/>
          </a:bodyPr>
          <a:lstStyle/>
          <a:p>
            <a:pPr>
              <a:spcAft>
                <a:spcPts val="600"/>
              </a:spcAft>
            </a:pPr>
            <a:r>
              <a:rPr lang="en-US" dirty="0"/>
              <a:t>Start with open-ended questions to obtain what the interviewee knows</a:t>
            </a:r>
          </a:p>
          <a:p>
            <a:pPr lvl="1">
              <a:spcAft>
                <a:spcPts val="600"/>
              </a:spcAft>
            </a:pPr>
            <a:r>
              <a:rPr lang="en-US" dirty="0"/>
              <a:t>Follow up with specific questions about what was stated by Complainant, Respondent, and witnesses </a:t>
            </a:r>
          </a:p>
          <a:p>
            <a:pPr lvl="1"/>
            <a:r>
              <a:rPr lang="en-US" dirty="0"/>
              <a:t>Ask why reporting or why think reporting the allegations; ask why deny the allegations</a:t>
            </a:r>
          </a:p>
          <a:p>
            <a:pPr>
              <a:spcAft>
                <a:spcPts val="600"/>
              </a:spcAft>
            </a:pPr>
            <a:r>
              <a:rPr lang="en-US" dirty="0"/>
              <a:t>Obtain sufficient details for each relevant incident, including: </a:t>
            </a:r>
          </a:p>
          <a:p>
            <a:pPr lvl="1">
              <a:spcAft>
                <a:spcPts val="600"/>
              </a:spcAft>
            </a:pPr>
            <a:r>
              <a:rPr lang="en-US" dirty="0"/>
              <a:t>Date and time</a:t>
            </a:r>
          </a:p>
          <a:p>
            <a:pPr lvl="1">
              <a:spcAft>
                <a:spcPts val="600"/>
              </a:spcAft>
            </a:pPr>
            <a:r>
              <a:rPr lang="en-US" dirty="0"/>
              <a:t>Location</a:t>
            </a:r>
          </a:p>
          <a:p>
            <a:pPr lvl="1">
              <a:spcAft>
                <a:spcPts val="600"/>
              </a:spcAft>
            </a:pPr>
            <a:r>
              <a:rPr lang="en-US" dirty="0"/>
              <a:t>Who was present </a:t>
            </a:r>
          </a:p>
          <a:p>
            <a:pPr lvl="1">
              <a:spcAft>
                <a:spcPts val="600"/>
              </a:spcAft>
            </a:pPr>
            <a:r>
              <a:rPr lang="en-US" dirty="0"/>
              <a:t>A detailed description of what occurred</a:t>
            </a:r>
          </a:p>
          <a:p>
            <a:pPr lvl="1"/>
            <a:r>
              <a:rPr lang="en-US" dirty="0"/>
              <a:t>Reaction(s) to the incident</a:t>
            </a:r>
          </a:p>
          <a:p>
            <a:r>
              <a:rPr lang="en-US" dirty="0"/>
              <a:t>Request documentation or other supporting evidence</a:t>
            </a:r>
          </a:p>
        </p:txBody>
      </p:sp>
      <p:sp>
        <p:nvSpPr>
          <p:cNvPr id="3" name="Title 2">
            <a:extLst>
              <a:ext uri="{FF2B5EF4-FFF2-40B4-BE49-F238E27FC236}">
                <a16:creationId xmlns:a16="http://schemas.microsoft.com/office/drawing/2014/main" id="{922504DE-78D7-37A1-7245-0FFFC99F7EA7}"/>
              </a:ext>
            </a:extLst>
          </p:cNvPr>
          <p:cNvSpPr>
            <a:spLocks noGrp="1"/>
          </p:cNvSpPr>
          <p:nvPr>
            <p:ph type="title"/>
          </p:nvPr>
        </p:nvSpPr>
        <p:spPr/>
        <p:txBody>
          <a:bodyPr>
            <a:normAutofit fontScale="90000"/>
          </a:bodyPr>
          <a:lstStyle/>
          <a:p>
            <a:r>
              <a:rPr lang="en-US" dirty="0"/>
              <a:t>Investigation Best Practices: General Guidelines for Interviews</a:t>
            </a:r>
          </a:p>
        </p:txBody>
      </p:sp>
      <p:sp>
        <p:nvSpPr>
          <p:cNvPr id="4" name="Footer Placeholder 3">
            <a:extLst>
              <a:ext uri="{FF2B5EF4-FFF2-40B4-BE49-F238E27FC236}">
                <a16:creationId xmlns:a16="http://schemas.microsoft.com/office/drawing/2014/main" id="{EF5A2D31-9ABE-7AC6-1997-60156FC5FB21}"/>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28D31594-2C44-E5B4-DA09-412C6E93ED29}"/>
              </a:ext>
            </a:extLst>
          </p:cNvPr>
          <p:cNvSpPr>
            <a:spLocks noGrp="1"/>
          </p:cNvSpPr>
          <p:nvPr>
            <p:ph type="sldNum" sz="quarter" idx="12"/>
          </p:nvPr>
        </p:nvSpPr>
        <p:spPr/>
        <p:txBody>
          <a:bodyPr/>
          <a:lstStyle/>
          <a:p>
            <a:fld id="{0AE8BE58-A6F8-4BE3-ADA1-52AAB047BE77}" type="slidenum">
              <a:rPr lang="en-US" smtClean="0"/>
              <a:t>81</a:t>
            </a:fld>
            <a:endParaRPr lang="en-US" dirty="0"/>
          </a:p>
        </p:txBody>
      </p:sp>
    </p:spTree>
    <p:extLst>
      <p:ext uri="{BB962C8B-B14F-4D97-AF65-F5344CB8AC3E}">
        <p14:creationId xmlns:p14="http://schemas.microsoft.com/office/powerpoint/2010/main" val="207847987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F149226-E619-10F0-DCA1-8697ABD4AD6F}"/>
              </a:ext>
            </a:extLst>
          </p:cNvPr>
          <p:cNvSpPr>
            <a:spLocks noGrp="1"/>
          </p:cNvSpPr>
          <p:nvPr>
            <p:ph sz="quarter" idx="13"/>
          </p:nvPr>
        </p:nvSpPr>
        <p:spPr/>
        <p:txBody>
          <a:bodyPr>
            <a:normAutofit/>
          </a:bodyPr>
          <a:lstStyle/>
          <a:p>
            <a:r>
              <a:rPr lang="en-US" dirty="0"/>
              <a:t>Following an investigation and evaluation of all relevant and not otherwise impermissible evidence, the investigator/decisionmaker must:</a:t>
            </a:r>
          </a:p>
          <a:p>
            <a:pPr lvl="1"/>
            <a:r>
              <a:rPr lang="en-US" dirty="0"/>
              <a:t>Base all decisions on the </a:t>
            </a:r>
            <a:r>
              <a:rPr lang="en-US" i="1" dirty="0"/>
              <a:t>preponderance of evidence </a:t>
            </a:r>
            <a:r>
              <a:rPr lang="en-US" dirty="0"/>
              <a:t>standard</a:t>
            </a:r>
          </a:p>
          <a:p>
            <a:pPr lvl="1"/>
            <a:r>
              <a:rPr lang="en-US" dirty="0"/>
              <a:t>Notify the parties </a:t>
            </a:r>
            <a:r>
              <a:rPr lang="en-US" b="1" i="1" dirty="0"/>
              <a:t>in writing </a:t>
            </a:r>
            <a:r>
              <a:rPr lang="en-US" dirty="0"/>
              <a:t>of the determination regarding whether Title IX sex discrimination occurred; the written decision must include:</a:t>
            </a:r>
          </a:p>
          <a:p>
            <a:pPr lvl="2"/>
            <a:r>
              <a:rPr lang="en-US" dirty="0"/>
              <a:t>Rationale for the determination, and</a:t>
            </a:r>
          </a:p>
          <a:p>
            <a:pPr lvl="2"/>
            <a:r>
              <a:rPr lang="en-US" dirty="0"/>
              <a:t>Permissible bases for Complainant and Respondent to appeal</a:t>
            </a:r>
          </a:p>
        </p:txBody>
      </p:sp>
      <p:sp>
        <p:nvSpPr>
          <p:cNvPr id="3" name="Title 2">
            <a:extLst>
              <a:ext uri="{FF2B5EF4-FFF2-40B4-BE49-F238E27FC236}">
                <a16:creationId xmlns:a16="http://schemas.microsoft.com/office/drawing/2014/main" id="{7CD93397-F519-768C-A877-B441FB931353}"/>
              </a:ext>
            </a:extLst>
          </p:cNvPr>
          <p:cNvSpPr>
            <a:spLocks noGrp="1"/>
          </p:cNvSpPr>
          <p:nvPr>
            <p:ph type="title"/>
          </p:nvPr>
        </p:nvSpPr>
        <p:spPr/>
        <p:txBody>
          <a:bodyPr/>
          <a:lstStyle/>
          <a:p>
            <a:r>
              <a:rPr lang="en-US" dirty="0"/>
              <a:t>DETERMINATION</a:t>
            </a:r>
          </a:p>
        </p:txBody>
      </p:sp>
      <p:sp>
        <p:nvSpPr>
          <p:cNvPr id="4" name="Footer Placeholder 3">
            <a:extLst>
              <a:ext uri="{FF2B5EF4-FFF2-40B4-BE49-F238E27FC236}">
                <a16:creationId xmlns:a16="http://schemas.microsoft.com/office/drawing/2014/main" id="{F8A22F67-0CE2-147B-782C-CF043355BCEF}"/>
              </a:ext>
            </a:extLst>
          </p:cNvPr>
          <p:cNvSpPr>
            <a:spLocks noGrp="1"/>
          </p:cNvSpPr>
          <p:nvPr>
            <p:ph type="ftr" sz="quarter" idx="11"/>
          </p:nvPr>
        </p:nvSpPr>
        <p:spPr/>
        <p:txBody>
          <a:bodyPr/>
          <a:lstStyle/>
          <a:p>
            <a:r>
              <a:rPr lang="en-US" dirty="0"/>
              <a:t>34 C.F.R. 106.45(h)</a:t>
            </a:r>
          </a:p>
        </p:txBody>
      </p:sp>
      <p:sp>
        <p:nvSpPr>
          <p:cNvPr id="5" name="Slide Number Placeholder 4">
            <a:extLst>
              <a:ext uri="{FF2B5EF4-FFF2-40B4-BE49-F238E27FC236}">
                <a16:creationId xmlns:a16="http://schemas.microsoft.com/office/drawing/2014/main" id="{B36C6881-6F39-5CF0-0406-498B10941D42}"/>
              </a:ext>
            </a:extLst>
          </p:cNvPr>
          <p:cNvSpPr>
            <a:spLocks noGrp="1"/>
          </p:cNvSpPr>
          <p:nvPr>
            <p:ph type="sldNum" sz="quarter" idx="12"/>
          </p:nvPr>
        </p:nvSpPr>
        <p:spPr/>
        <p:txBody>
          <a:bodyPr/>
          <a:lstStyle/>
          <a:p>
            <a:fld id="{0AE8BE58-A6F8-4BE3-ADA1-52AAB047BE77}" type="slidenum">
              <a:rPr lang="en-US" smtClean="0"/>
              <a:t>82</a:t>
            </a:fld>
            <a:endParaRPr lang="en-US" dirty="0"/>
          </a:p>
        </p:txBody>
      </p:sp>
    </p:spTree>
    <p:extLst>
      <p:ext uri="{BB962C8B-B14F-4D97-AF65-F5344CB8AC3E}">
        <p14:creationId xmlns:p14="http://schemas.microsoft.com/office/powerpoint/2010/main" val="308880289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8818F4D-0D13-7CD3-B696-1AF23D4E6F81}"/>
              </a:ext>
            </a:extLst>
          </p:cNvPr>
          <p:cNvSpPr>
            <a:spLocks noGrp="1"/>
          </p:cNvSpPr>
          <p:nvPr>
            <p:ph sz="quarter" idx="13"/>
          </p:nvPr>
        </p:nvSpPr>
        <p:spPr>
          <a:xfrm>
            <a:off x="993648" y="1825624"/>
            <a:ext cx="10058400" cy="4206240"/>
          </a:xfrm>
        </p:spPr>
        <p:txBody>
          <a:bodyPr>
            <a:normAutofit fontScale="70000" lnSpcReduction="20000"/>
          </a:bodyPr>
          <a:lstStyle/>
          <a:p>
            <a:r>
              <a:rPr lang="en-US" dirty="0"/>
              <a:t>Evaluating the Evidence</a:t>
            </a:r>
          </a:p>
          <a:p>
            <a:pPr lvl="1"/>
            <a:r>
              <a:rPr lang="en-US" dirty="0"/>
              <a:t>Review all relevant and not otherwise impermissible evidence from the investigation </a:t>
            </a:r>
          </a:p>
          <a:p>
            <a:pPr lvl="1"/>
            <a:r>
              <a:rPr lang="en-US" dirty="0"/>
              <a:t>Consider whether there is a pattern of conduct that would tend to support the allegations</a:t>
            </a:r>
          </a:p>
          <a:p>
            <a:pPr lvl="1"/>
            <a:r>
              <a:rPr lang="en-US" dirty="0"/>
              <a:t>Do not end the inquiry simply because no corroborating evidence can be found</a:t>
            </a:r>
          </a:p>
          <a:p>
            <a:pPr lvl="1"/>
            <a:r>
              <a:rPr lang="en-US" dirty="0"/>
              <a:t>Make reasoned conclusions as to the evidence, including making reasoned judgments as to the parties’ credibility</a:t>
            </a:r>
          </a:p>
          <a:p>
            <a:pPr lvl="2"/>
            <a:r>
              <a:rPr lang="en-US" dirty="0"/>
              <a:t>Must do so impartially, without prejudgment or bias about the facts at issue or the parties, or generally about complainants or respondents</a:t>
            </a:r>
          </a:p>
          <a:p>
            <a:pPr lvl="2"/>
            <a:r>
              <a:rPr lang="en-US" dirty="0"/>
              <a:t>Must not rely on sex stereotypes </a:t>
            </a:r>
          </a:p>
          <a:p>
            <a:pPr lvl="2"/>
            <a:r>
              <a:rPr lang="en-US" dirty="0"/>
              <a:t>Cannot let personal relationships influence evaluation of evidence</a:t>
            </a:r>
          </a:p>
          <a:p>
            <a:pPr lvl="1"/>
            <a:r>
              <a:rPr lang="en-US" dirty="0"/>
              <a:t>Apply preponderance of the evidence standard</a:t>
            </a:r>
          </a:p>
        </p:txBody>
      </p:sp>
      <p:sp>
        <p:nvSpPr>
          <p:cNvPr id="3" name="Title 2">
            <a:extLst>
              <a:ext uri="{FF2B5EF4-FFF2-40B4-BE49-F238E27FC236}">
                <a16:creationId xmlns:a16="http://schemas.microsoft.com/office/drawing/2014/main" id="{2B931375-A965-570F-6AA6-F95930510873}"/>
              </a:ext>
            </a:extLst>
          </p:cNvPr>
          <p:cNvSpPr>
            <a:spLocks noGrp="1"/>
          </p:cNvSpPr>
          <p:nvPr>
            <p:ph type="title"/>
          </p:nvPr>
        </p:nvSpPr>
        <p:spPr/>
        <p:txBody>
          <a:bodyPr/>
          <a:lstStyle/>
          <a:p>
            <a:r>
              <a:rPr lang="en-US" dirty="0"/>
              <a:t>DETERMINATION</a:t>
            </a:r>
          </a:p>
        </p:txBody>
      </p:sp>
      <p:sp>
        <p:nvSpPr>
          <p:cNvPr id="4" name="Footer Placeholder 3">
            <a:extLst>
              <a:ext uri="{FF2B5EF4-FFF2-40B4-BE49-F238E27FC236}">
                <a16:creationId xmlns:a16="http://schemas.microsoft.com/office/drawing/2014/main" id="{C998BAC4-9AD7-BC3F-0939-2098F974BDD0}"/>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D17D1E3E-3973-00E1-02FD-937C485F168A}"/>
              </a:ext>
            </a:extLst>
          </p:cNvPr>
          <p:cNvSpPr>
            <a:spLocks noGrp="1"/>
          </p:cNvSpPr>
          <p:nvPr>
            <p:ph type="sldNum" sz="quarter" idx="12"/>
          </p:nvPr>
        </p:nvSpPr>
        <p:spPr/>
        <p:txBody>
          <a:bodyPr/>
          <a:lstStyle/>
          <a:p>
            <a:fld id="{0AE8BE58-A6F8-4BE3-ADA1-52AAB047BE77}" type="slidenum">
              <a:rPr lang="en-US" smtClean="0"/>
              <a:t>83</a:t>
            </a:fld>
            <a:endParaRPr lang="en-US" dirty="0"/>
          </a:p>
        </p:txBody>
      </p:sp>
    </p:spTree>
    <p:extLst>
      <p:ext uri="{BB962C8B-B14F-4D97-AF65-F5344CB8AC3E}">
        <p14:creationId xmlns:p14="http://schemas.microsoft.com/office/powerpoint/2010/main" val="54674230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A4D501D-B240-94BD-16DB-5BB843538747}"/>
              </a:ext>
            </a:extLst>
          </p:cNvPr>
          <p:cNvSpPr>
            <a:spLocks noGrp="1"/>
          </p:cNvSpPr>
          <p:nvPr>
            <p:ph sz="quarter" idx="13"/>
          </p:nvPr>
        </p:nvSpPr>
        <p:spPr>
          <a:xfrm>
            <a:off x="993648" y="1825624"/>
            <a:ext cx="10058400" cy="4297680"/>
          </a:xfrm>
        </p:spPr>
        <p:txBody>
          <a:bodyPr>
            <a:normAutofit fontScale="85000" lnSpcReduction="10000"/>
          </a:bodyPr>
          <a:lstStyle/>
          <a:p>
            <a:r>
              <a:rPr lang="en-US" dirty="0"/>
              <a:t>If there is a determination that sex discrimination occurred, Title IX Coordinator must:</a:t>
            </a:r>
          </a:p>
          <a:p>
            <a:pPr lvl="1"/>
            <a:r>
              <a:rPr lang="en-US" u="sng" dirty="0"/>
              <a:t>Remedies</a:t>
            </a:r>
            <a:r>
              <a:rPr lang="en-US" dirty="0"/>
              <a:t>: Coordinate the implementation for Complainant (and other persons identified as having had equal access to the District’s education program or activity limited or denied by sex discrimination)</a:t>
            </a:r>
          </a:p>
          <a:p>
            <a:pPr lvl="1"/>
            <a:r>
              <a:rPr lang="en-US" u="sng" dirty="0"/>
              <a:t>Disciplinary Sanctions</a:t>
            </a:r>
            <a:r>
              <a:rPr lang="en-US" dirty="0"/>
              <a:t>: Coordinate the implementation for Respondent</a:t>
            </a:r>
          </a:p>
          <a:p>
            <a:pPr lvl="2"/>
            <a:r>
              <a:rPr lang="en-US" dirty="0"/>
              <a:t>Up to and including discharge for an employee-Respondent; expulsion for a student-Respondent; and termination of any existing contracts and/or prohibition from District property and activities for a third-party Respondent</a:t>
            </a:r>
          </a:p>
          <a:p>
            <a:pPr lvl="2"/>
            <a:r>
              <a:rPr lang="en-US" dirty="0"/>
              <a:t>Notify Complainant of any such disciplinary sanctions</a:t>
            </a:r>
          </a:p>
          <a:p>
            <a:pPr lvl="1"/>
            <a:r>
              <a:rPr lang="en-US" dirty="0"/>
              <a:t>Take other appropriate prompt and effective steps to ensure that sex discrimination does not continue or recur within the District’s education program or activity</a:t>
            </a:r>
          </a:p>
        </p:txBody>
      </p:sp>
      <p:sp>
        <p:nvSpPr>
          <p:cNvPr id="3" name="Title 2">
            <a:extLst>
              <a:ext uri="{FF2B5EF4-FFF2-40B4-BE49-F238E27FC236}">
                <a16:creationId xmlns:a16="http://schemas.microsoft.com/office/drawing/2014/main" id="{EC888C03-5B25-B149-D992-3E69B1E24976}"/>
              </a:ext>
            </a:extLst>
          </p:cNvPr>
          <p:cNvSpPr>
            <a:spLocks noGrp="1"/>
          </p:cNvSpPr>
          <p:nvPr>
            <p:ph type="title"/>
          </p:nvPr>
        </p:nvSpPr>
        <p:spPr/>
        <p:txBody>
          <a:bodyPr/>
          <a:lstStyle/>
          <a:p>
            <a:r>
              <a:rPr lang="en-US" dirty="0"/>
              <a:t>DETERMINATION</a:t>
            </a:r>
          </a:p>
        </p:txBody>
      </p:sp>
      <p:sp>
        <p:nvSpPr>
          <p:cNvPr id="4" name="Footer Placeholder 3">
            <a:extLst>
              <a:ext uri="{FF2B5EF4-FFF2-40B4-BE49-F238E27FC236}">
                <a16:creationId xmlns:a16="http://schemas.microsoft.com/office/drawing/2014/main" id="{FFA3A387-81DD-C72B-03E0-EE38D3E499DE}"/>
              </a:ext>
            </a:extLst>
          </p:cNvPr>
          <p:cNvSpPr>
            <a:spLocks noGrp="1"/>
          </p:cNvSpPr>
          <p:nvPr>
            <p:ph type="ftr" sz="quarter" idx="11"/>
          </p:nvPr>
        </p:nvSpPr>
        <p:spPr/>
        <p:txBody>
          <a:bodyPr/>
          <a:lstStyle/>
          <a:p>
            <a:r>
              <a:rPr lang="da-DK" dirty="0"/>
              <a:t>34 C.F.R. 106.2; 34 C.F.R. 106.45(h)</a:t>
            </a:r>
            <a:endParaRPr lang="en-US" dirty="0"/>
          </a:p>
        </p:txBody>
      </p:sp>
      <p:sp>
        <p:nvSpPr>
          <p:cNvPr id="5" name="Slide Number Placeholder 4">
            <a:extLst>
              <a:ext uri="{FF2B5EF4-FFF2-40B4-BE49-F238E27FC236}">
                <a16:creationId xmlns:a16="http://schemas.microsoft.com/office/drawing/2014/main" id="{BC94CDB5-BDC3-766C-2E31-BDCC930F630F}"/>
              </a:ext>
            </a:extLst>
          </p:cNvPr>
          <p:cNvSpPr>
            <a:spLocks noGrp="1"/>
          </p:cNvSpPr>
          <p:nvPr>
            <p:ph type="sldNum" sz="quarter" idx="12"/>
          </p:nvPr>
        </p:nvSpPr>
        <p:spPr/>
        <p:txBody>
          <a:bodyPr/>
          <a:lstStyle/>
          <a:p>
            <a:fld id="{0AE8BE58-A6F8-4BE3-ADA1-52AAB047BE77}" type="slidenum">
              <a:rPr lang="en-US" smtClean="0"/>
              <a:t>84</a:t>
            </a:fld>
            <a:endParaRPr lang="en-US" dirty="0"/>
          </a:p>
        </p:txBody>
      </p:sp>
    </p:spTree>
    <p:extLst>
      <p:ext uri="{BB962C8B-B14F-4D97-AF65-F5344CB8AC3E}">
        <p14:creationId xmlns:p14="http://schemas.microsoft.com/office/powerpoint/2010/main" val="420426136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F1444D0-CB31-F76C-A2D7-A3AAEF858B1C}"/>
              </a:ext>
            </a:extLst>
          </p:cNvPr>
          <p:cNvSpPr>
            <a:spLocks noGrp="1"/>
          </p:cNvSpPr>
          <p:nvPr>
            <p:ph type="title"/>
          </p:nvPr>
        </p:nvSpPr>
        <p:spPr>
          <a:xfrm>
            <a:off x="993648" y="594362"/>
            <a:ext cx="10287000" cy="1005838"/>
          </a:xfrm>
        </p:spPr>
        <p:txBody>
          <a:bodyPr/>
          <a:lstStyle/>
          <a:p>
            <a:r>
              <a:rPr lang="en-US" dirty="0"/>
              <a:t>Title ix response &amp; grievance PROCESS</a:t>
            </a:r>
          </a:p>
        </p:txBody>
      </p:sp>
      <p:graphicFrame>
        <p:nvGraphicFramePr>
          <p:cNvPr id="10" name="Content Placeholder 9">
            <a:extLst>
              <a:ext uri="{FF2B5EF4-FFF2-40B4-BE49-F238E27FC236}">
                <a16:creationId xmlns:a16="http://schemas.microsoft.com/office/drawing/2014/main" id="{44DA15CF-EF57-F5C9-C8C8-45DEC3A67BCB}"/>
              </a:ext>
            </a:extLst>
          </p:cNvPr>
          <p:cNvGraphicFramePr>
            <a:graphicFrameLocks noGrp="1"/>
          </p:cNvGraphicFramePr>
          <p:nvPr>
            <p:ph sz="half" idx="1"/>
            <p:extLst>
              <p:ext uri="{D42A27DB-BD31-4B8C-83A1-F6EECF244321}">
                <p14:modId xmlns:p14="http://schemas.microsoft.com/office/powerpoint/2010/main" val="404073313"/>
              </p:ext>
            </p:extLst>
          </p:nvPr>
        </p:nvGraphicFramePr>
        <p:xfrm>
          <a:off x="1066800" y="1841500"/>
          <a:ext cx="4480560" cy="42005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Footer Placeholder 3">
            <a:extLst>
              <a:ext uri="{FF2B5EF4-FFF2-40B4-BE49-F238E27FC236}">
                <a16:creationId xmlns:a16="http://schemas.microsoft.com/office/drawing/2014/main" id="{30DEA83E-B897-D6C3-5253-40B824A76D4E}"/>
              </a:ext>
            </a:extLst>
          </p:cNvPr>
          <p:cNvSpPr>
            <a:spLocks noGrp="1"/>
          </p:cNvSpPr>
          <p:nvPr>
            <p:ph type="ftr" sz="quarter" idx="11"/>
          </p:nvPr>
        </p:nvSpPr>
        <p:spPr>
          <a:xfrm>
            <a:off x="993648" y="6355080"/>
            <a:ext cx="7711440" cy="365760"/>
          </a:xfrm>
        </p:spPr>
        <p:txBody>
          <a:bodyPr/>
          <a:lstStyle/>
          <a:p>
            <a:endParaRPr lang="en-US" dirty="0"/>
          </a:p>
        </p:txBody>
      </p:sp>
      <p:sp>
        <p:nvSpPr>
          <p:cNvPr id="5" name="Slide Number Placeholder 4">
            <a:extLst>
              <a:ext uri="{FF2B5EF4-FFF2-40B4-BE49-F238E27FC236}">
                <a16:creationId xmlns:a16="http://schemas.microsoft.com/office/drawing/2014/main" id="{7453F55E-062D-265C-8472-0694B614264B}"/>
              </a:ext>
            </a:extLst>
          </p:cNvPr>
          <p:cNvSpPr>
            <a:spLocks noGrp="1"/>
          </p:cNvSpPr>
          <p:nvPr>
            <p:ph type="sldNum" sz="quarter" idx="12"/>
          </p:nvPr>
        </p:nvSpPr>
        <p:spPr>
          <a:xfrm>
            <a:off x="11198352" y="6355715"/>
            <a:ext cx="457200" cy="365125"/>
          </a:xfrm>
        </p:spPr>
        <p:txBody>
          <a:bodyPr/>
          <a:lstStyle/>
          <a:p>
            <a:fld id="{0AE8BE58-A6F8-4BE3-ADA1-52AAB047BE77}" type="slidenum">
              <a:rPr lang="en-US" smtClean="0"/>
              <a:pPr/>
              <a:t>85</a:t>
            </a:fld>
            <a:endParaRPr lang="en-US" dirty="0"/>
          </a:p>
        </p:txBody>
      </p:sp>
      <p:sp>
        <p:nvSpPr>
          <p:cNvPr id="13" name="Arrow: Down 12">
            <a:extLst>
              <a:ext uri="{FF2B5EF4-FFF2-40B4-BE49-F238E27FC236}">
                <a16:creationId xmlns:a16="http://schemas.microsoft.com/office/drawing/2014/main" id="{918CFD98-EFBC-3B2F-C4F7-1C4CF78B3828}"/>
              </a:ext>
            </a:extLst>
          </p:cNvPr>
          <p:cNvSpPr/>
          <p:nvPr/>
        </p:nvSpPr>
        <p:spPr>
          <a:xfrm>
            <a:off x="5711952" y="1871984"/>
            <a:ext cx="2286000" cy="4200525"/>
          </a:xfrm>
          <a:prstGeom prst="down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700" dirty="0"/>
              <a:t>Supportive Measures</a:t>
            </a:r>
          </a:p>
        </p:txBody>
      </p:sp>
      <p:sp>
        <p:nvSpPr>
          <p:cNvPr id="20" name="Content Placeholder 19">
            <a:extLst>
              <a:ext uri="{FF2B5EF4-FFF2-40B4-BE49-F238E27FC236}">
                <a16:creationId xmlns:a16="http://schemas.microsoft.com/office/drawing/2014/main" id="{FBE92B12-762D-ED58-6F19-5E726C3530CA}"/>
              </a:ext>
            </a:extLst>
          </p:cNvPr>
          <p:cNvSpPr>
            <a:spLocks noGrp="1"/>
          </p:cNvSpPr>
          <p:nvPr>
            <p:ph sz="half" idx="2"/>
          </p:nvPr>
        </p:nvSpPr>
        <p:spPr>
          <a:xfrm>
            <a:off x="8180832" y="2390203"/>
            <a:ext cx="3401568" cy="1806893"/>
          </a:xfrm>
        </p:spPr>
        <p:style>
          <a:lnRef idx="2">
            <a:schemeClr val="dk1"/>
          </a:lnRef>
          <a:fillRef idx="1">
            <a:schemeClr val="lt1"/>
          </a:fillRef>
          <a:effectRef idx="0">
            <a:schemeClr val="dk1"/>
          </a:effectRef>
          <a:fontRef idx="minor">
            <a:schemeClr val="dk1"/>
          </a:fontRef>
        </p:style>
        <p:txBody>
          <a:bodyPr>
            <a:normAutofit/>
          </a:bodyPr>
          <a:lstStyle/>
          <a:p>
            <a:r>
              <a:rPr lang="en-US" sz="1700" dirty="0"/>
              <a:t>Emergency Removal</a:t>
            </a:r>
          </a:p>
          <a:p>
            <a:r>
              <a:rPr lang="en-US" sz="1700" dirty="0"/>
              <a:t>Dismissal</a:t>
            </a:r>
          </a:p>
          <a:p>
            <a:r>
              <a:rPr lang="en-US" sz="1700" dirty="0"/>
              <a:t>Informal Resolution</a:t>
            </a:r>
          </a:p>
          <a:p>
            <a:endParaRPr lang="en-US" sz="1700" dirty="0"/>
          </a:p>
        </p:txBody>
      </p:sp>
      <p:sp>
        <p:nvSpPr>
          <p:cNvPr id="3" name="Oval 2">
            <a:extLst>
              <a:ext uri="{FF2B5EF4-FFF2-40B4-BE49-F238E27FC236}">
                <a16:creationId xmlns:a16="http://schemas.microsoft.com/office/drawing/2014/main" id="{17371BED-DFC3-92A0-E1CB-FF67AC4397CE}"/>
              </a:ext>
            </a:extLst>
          </p:cNvPr>
          <p:cNvSpPr/>
          <p:nvPr/>
        </p:nvSpPr>
        <p:spPr>
          <a:xfrm>
            <a:off x="1487424" y="5148072"/>
            <a:ext cx="4645152" cy="1005838"/>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4595688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8C70774-85FE-CAAC-E495-EE457D8D5BE7}"/>
              </a:ext>
            </a:extLst>
          </p:cNvPr>
          <p:cNvSpPr>
            <a:spLocks noGrp="1"/>
          </p:cNvSpPr>
          <p:nvPr>
            <p:ph sz="quarter" idx="13"/>
          </p:nvPr>
        </p:nvSpPr>
        <p:spPr/>
        <p:txBody>
          <a:bodyPr>
            <a:normAutofit fontScale="92500" lnSpcReduction="10000"/>
          </a:bodyPr>
          <a:lstStyle/>
          <a:p>
            <a:r>
              <a:rPr lang="en-US" dirty="0"/>
              <a:t>Must offer appeal to both parties for dismissal of a Title IX Complaint, or allegations therein, and determination whether sex discrimination occurred</a:t>
            </a:r>
          </a:p>
          <a:p>
            <a:r>
              <a:rPr lang="en-US" dirty="0"/>
              <a:t>3 bases for appeal:</a:t>
            </a:r>
          </a:p>
          <a:p>
            <a:pPr lvl="1"/>
            <a:r>
              <a:rPr lang="en-US" dirty="0"/>
              <a:t>Procedural irregularity that affected the outcome</a:t>
            </a:r>
          </a:p>
          <a:p>
            <a:pPr lvl="1"/>
            <a:r>
              <a:rPr lang="en-US" dirty="0"/>
              <a:t>New evidence now available that could affect the outcome but that was not reasonably available at the time of the determination</a:t>
            </a:r>
          </a:p>
          <a:p>
            <a:pPr lvl="1"/>
            <a:r>
              <a:rPr lang="en-US" dirty="0"/>
              <a:t>Title IX Coordinator or Investigator/Decisionmaker had a conflict of interest or bias for or against complainants or respondents generally or the individual Complainant or Respondent that affected the outcome. </a:t>
            </a:r>
          </a:p>
          <a:p>
            <a:endParaRPr lang="en-US" dirty="0"/>
          </a:p>
        </p:txBody>
      </p:sp>
      <p:sp>
        <p:nvSpPr>
          <p:cNvPr id="3" name="Title 2">
            <a:extLst>
              <a:ext uri="{FF2B5EF4-FFF2-40B4-BE49-F238E27FC236}">
                <a16:creationId xmlns:a16="http://schemas.microsoft.com/office/drawing/2014/main" id="{E9E741EA-0BF7-F885-9C04-66B573FB6E2E}"/>
              </a:ext>
            </a:extLst>
          </p:cNvPr>
          <p:cNvSpPr>
            <a:spLocks noGrp="1"/>
          </p:cNvSpPr>
          <p:nvPr>
            <p:ph type="title"/>
          </p:nvPr>
        </p:nvSpPr>
        <p:spPr/>
        <p:txBody>
          <a:bodyPr/>
          <a:lstStyle/>
          <a:p>
            <a:r>
              <a:rPr lang="en-US" dirty="0"/>
              <a:t>APPEAL</a:t>
            </a:r>
          </a:p>
        </p:txBody>
      </p:sp>
      <p:sp>
        <p:nvSpPr>
          <p:cNvPr id="4" name="Footer Placeholder 3">
            <a:extLst>
              <a:ext uri="{FF2B5EF4-FFF2-40B4-BE49-F238E27FC236}">
                <a16:creationId xmlns:a16="http://schemas.microsoft.com/office/drawing/2014/main" id="{EC0FBDA0-6B5E-7DF0-7C80-54A2A0048BA6}"/>
              </a:ext>
            </a:extLst>
          </p:cNvPr>
          <p:cNvSpPr>
            <a:spLocks noGrp="1"/>
          </p:cNvSpPr>
          <p:nvPr>
            <p:ph type="ftr" sz="quarter" idx="11"/>
          </p:nvPr>
        </p:nvSpPr>
        <p:spPr/>
        <p:txBody>
          <a:bodyPr/>
          <a:lstStyle/>
          <a:p>
            <a:r>
              <a:rPr lang="da-DK" dirty="0"/>
              <a:t>34 C.F.R. 106.45(d)(3); 34 C.F.R. 106.45(i); 34 C.F.R. 106.46(i)(1)</a:t>
            </a:r>
            <a:endParaRPr lang="en-US" dirty="0"/>
          </a:p>
        </p:txBody>
      </p:sp>
      <p:sp>
        <p:nvSpPr>
          <p:cNvPr id="5" name="Slide Number Placeholder 4">
            <a:extLst>
              <a:ext uri="{FF2B5EF4-FFF2-40B4-BE49-F238E27FC236}">
                <a16:creationId xmlns:a16="http://schemas.microsoft.com/office/drawing/2014/main" id="{35EF46B9-D7AA-AA7A-AA90-99B2AF5F6E85}"/>
              </a:ext>
            </a:extLst>
          </p:cNvPr>
          <p:cNvSpPr>
            <a:spLocks noGrp="1"/>
          </p:cNvSpPr>
          <p:nvPr>
            <p:ph type="sldNum" sz="quarter" idx="12"/>
          </p:nvPr>
        </p:nvSpPr>
        <p:spPr/>
        <p:txBody>
          <a:bodyPr/>
          <a:lstStyle/>
          <a:p>
            <a:fld id="{0AE8BE58-A6F8-4BE3-ADA1-52AAB047BE77}" type="slidenum">
              <a:rPr lang="en-US" smtClean="0"/>
              <a:t>86</a:t>
            </a:fld>
            <a:endParaRPr lang="en-US" dirty="0"/>
          </a:p>
        </p:txBody>
      </p:sp>
    </p:spTree>
    <p:extLst>
      <p:ext uri="{BB962C8B-B14F-4D97-AF65-F5344CB8AC3E}">
        <p14:creationId xmlns:p14="http://schemas.microsoft.com/office/powerpoint/2010/main" val="395646544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8C70774-85FE-CAAC-E495-EE457D8D5BE7}"/>
              </a:ext>
            </a:extLst>
          </p:cNvPr>
          <p:cNvSpPr>
            <a:spLocks noGrp="1"/>
          </p:cNvSpPr>
          <p:nvPr>
            <p:ph sz="quarter" idx="13"/>
          </p:nvPr>
        </p:nvSpPr>
        <p:spPr/>
        <p:txBody>
          <a:bodyPr>
            <a:normAutofit fontScale="92500" lnSpcReduction="10000"/>
          </a:bodyPr>
          <a:lstStyle/>
          <a:p>
            <a:r>
              <a:rPr lang="en-US" dirty="0"/>
              <a:t>Title IX Coordinator, upon receipt of an appeal:</a:t>
            </a:r>
          </a:p>
          <a:p>
            <a:pPr lvl="1"/>
            <a:r>
              <a:rPr lang="en-US" dirty="0"/>
              <a:t>Notifies parties an appeal has been filed (including notice of the allegations, if not previously provided to Respondent) (</a:t>
            </a:r>
            <a:r>
              <a:rPr lang="en-US" i="1" dirty="0"/>
              <a:t>best practice</a:t>
            </a:r>
            <a:r>
              <a:rPr lang="en-US" dirty="0"/>
              <a:t>: written notice)</a:t>
            </a:r>
          </a:p>
          <a:p>
            <a:pPr lvl="1"/>
            <a:r>
              <a:rPr lang="en-US" dirty="0"/>
              <a:t>Provides parties with a reasonable and equal opportunity to submit a statement in support of, or challenging, the outcome</a:t>
            </a:r>
          </a:p>
          <a:p>
            <a:pPr lvl="1"/>
            <a:r>
              <a:rPr lang="en-US" dirty="0"/>
              <a:t>Implements appeal procedures equally for both parties</a:t>
            </a:r>
          </a:p>
          <a:p>
            <a:r>
              <a:rPr lang="en-US" dirty="0"/>
              <a:t>Once the appeal is decided, Title IX Coordinator must notify the parties of the result of the appeal and the rationale for the result (</a:t>
            </a:r>
            <a:r>
              <a:rPr lang="en-US" i="1" dirty="0"/>
              <a:t>best practice</a:t>
            </a:r>
            <a:r>
              <a:rPr lang="en-US" dirty="0"/>
              <a:t>: written notice)</a:t>
            </a:r>
          </a:p>
        </p:txBody>
      </p:sp>
      <p:sp>
        <p:nvSpPr>
          <p:cNvPr id="3" name="Title 2">
            <a:extLst>
              <a:ext uri="{FF2B5EF4-FFF2-40B4-BE49-F238E27FC236}">
                <a16:creationId xmlns:a16="http://schemas.microsoft.com/office/drawing/2014/main" id="{E9E741EA-0BF7-F885-9C04-66B573FB6E2E}"/>
              </a:ext>
            </a:extLst>
          </p:cNvPr>
          <p:cNvSpPr>
            <a:spLocks noGrp="1"/>
          </p:cNvSpPr>
          <p:nvPr>
            <p:ph type="title"/>
          </p:nvPr>
        </p:nvSpPr>
        <p:spPr/>
        <p:txBody>
          <a:bodyPr/>
          <a:lstStyle/>
          <a:p>
            <a:r>
              <a:rPr lang="en-US" dirty="0"/>
              <a:t>APPEAL</a:t>
            </a:r>
          </a:p>
        </p:txBody>
      </p:sp>
      <p:sp>
        <p:nvSpPr>
          <p:cNvPr id="4" name="Footer Placeholder 3">
            <a:extLst>
              <a:ext uri="{FF2B5EF4-FFF2-40B4-BE49-F238E27FC236}">
                <a16:creationId xmlns:a16="http://schemas.microsoft.com/office/drawing/2014/main" id="{EC0FBDA0-6B5E-7DF0-7C80-54A2A0048BA6}"/>
              </a:ext>
            </a:extLst>
          </p:cNvPr>
          <p:cNvSpPr>
            <a:spLocks noGrp="1"/>
          </p:cNvSpPr>
          <p:nvPr>
            <p:ph type="ftr" sz="quarter" idx="11"/>
          </p:nvPr>
        </p:nvSpPr>
        <p:spPr/>
        <p:txBody>
          <a:bodyPr/>
          <a:lstStyle/>
          <a:p>
            <a:r>
              <a:rPr lang="da-DK" dirty="0"/>
              <a:t>34 C.F.R. 106.45(d)(3); 34 C.F.R. 106.45(i); 34 C.F.R. 106.46(i)(1)</a:t>
            </a:r>
            <a:endParaRPr lang="en-US" dirty="0"/>
          </a:p>
        </p:txBody>
      </p:sp>
      <p:sp>
        <p:nvSpPr>
          <p:cNvPr id="5" name="Slide Number Placeholder 4">
            <a:extLst>
              <a:ext uri="{FF2B5EF4-FFF2-40B4-BE49-F238E27FC236}">
                <a16:creationId xmlns:a16="http://schemas.microsoft.com/office/drawing/2014/main" id="{35EF46B9-D7AA-AA7A-AA90-99B2AF5F6E85}"/>
              </a:ext>
            </a:extLst>
          </p:cNvPr>
          <p:cNvSpPr>
            <a:spLocks noGrp="1"/>
          </p:cNvSpPr>
          <p:nvPr>
            <p:ph type="sldNum" sz="quarter" idx="12"/>
          </p:nvPr>
        </p:nvSpPr>
        <p:spPr/>
        <p:txBody>
          <a:bodyPr/>
          <a:lstStyle/>
          <a:p>
            <a:fld id="{0AE8BE58-A6F8-4BE3-ADA1-52AAB047BE77}" type="slidenum">
              <a:rPr lang="en-US" smtClean="0"/>
              <a:t>87</a:t>
            </a:fld>
            <a:endParaRPr lang="en-US" dirty="0"/>
          </a:p>
        </p:txBody>
      </p:sp>
    </p:spTree>
    <p:extLst>
      <p:ext uri="{BB962C8B-B14F-4D97-AF65-F5344CB8AC3E}">
        <p14:creationId xmlns:p14="http://schemas.microsoft.com/office/powerpoint/2010/main" val="182504444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8C70774-85FE-CAAC-E495-EE457D8D5BE7}"/>
              </a:ext>
            </a:extLst>
          </p:cNvPr>
          <p:cNvSpPr>
            <a:spLocks noGrp="1"/>
          </p:cNvSpPr>
          <p:nvPr>
            <p:ph sz="quarter" idx="13"/>
          </p:nvPr>
        </p:nvSpPr>
        <p:spPr>
          <a:xfrm>
            <a:off x="993648" y="1825624"/>
            <a:ext cx="10058400" cy="4297680"/>
          </a:xfrm>
        </p:spPr>
        <p:txBody>
          <a:bodyPr>
            <a:normAutofit fontScale="77500" lnSpcReduction="20000"/>
          </a:bodyPr>
          <a:lstStyle/>
          <a:p>
            <a:r>
              <a:rPr lang="en-US" dirty="0"/>
              <a:t>Evaluating the Appeal</a:t>
            </a:r>
          </a:p>
          <a:p>
            <a:pPr lvl="1"/>
            <a:r>
              <a:rPr lang="en-US" dirty="0"/>
              <a:t>Review all materials relevant to the appeal, including:</a:t>
            </a:r>
          </a:p>
          <a:p>
            <a:pPr lvl="2"/>
            <a:r>
              <a:rPr lang="en-US" dirty="0"/>
              <a:t>Appeal of dismissal or written determination; notice of appeal; written statements by parties (if any) in support of, or challenging, the outcome subject to appeal; dismissal written notice or written determination; all relevant evidence</a:t>
            </a:r>
          </a:p>
          <a:p>
            <a:pPr lvl="1"/>
            <a:r>
              <a:rPr lang="en-US" dirty="0"/>
              <a:t>Make reasoned conclusions, including as to the bases for appeal and relevant evidence</a:t>
            </a:r>
          </a:p>
          <a:p>
            <a:pPr lvl="2"/>
            <a:r>
              <a:rPr lang="en-US" dirty="0"/>
              <a:t>Must do so impartially, without prejudgment or bias about the facts at issue or the parties, or generally about complainants or respondents</a:t>
            </a:r>
          </a:p>
          <a:p>
            <a:pPr lvl="2"/>
            <a:r>
              <a:rPr lang="en-US" dirty="0"/>
              <a:t>Must not rely on sex stereotypes </a:t>
            </a:r>
          </a:p>
          <a:p>
            <a:pPr lvl="2"/>
            <a:r>
              <a:rPr lang="en-US" dirty="0"/>
              <a:t>Cannot let personal relationships influence evaluation of appeal </a:t>
            </a:r>
          </a:p>
          <a:p>
            <a:pPr lvl="1"/>
            <a:r>
              <a:rPr lang="en-US" dirty="0"/>
              <a:t>Apply preponderance of the evidence standard</a:t>
            </a:r>
          </a:p>
        </p:txBody>
      </p:sp>
      <p:sp>
        <p:nvSpPr>
          <p:cNvPr id="3" name="Title 2">
            <a:extLst>
              <a:ext uri="{FF2B5EF4-FFF2-40B4-BE49-F238E27FC236}">
                <a16:creationId xmlns:a16="http://schemas.microsoft.com/office/drawing/2014/main" id="{E9E741EA-0BF7-F885-9C04-66B573FB6E2E}"/>
              </a:ext>
            </a:extLst>
          </p:cNvPr>
          <p:cNvSpPr>
            <a:spLocks noGrp="1"/>
          </p:cNvSpPr>
          <p:nvPr>
            <p:ph type="title"/>
          </p:nvPr>
        </p:nvSpPr>
        <p:spPr/>
        <p:txBody>
          <a:bodyPr/>
          <a:lstStyle/>
          <a:p>
            <a:r>
              <a:rPr lang="en-US" dirty="0"/>
              <a:t>APPEAL</a:t>
            </a:r>
          </a:p>
        </p:txBody>
      </p:sp>
      <p:sp>
        <p:nvSpPr>
          <p:cNvPr id="4" name="Footer Placeholder 3">
            <a:extLst>
              <a:ext uri="{FF2B5EF4-FFF2-40B4-BE49-F238E27FC236}">
                <a16:creationId xmlns:a16="http://schemas.microsoft.com/office/drawing/2014/main" id="{EC0FBDA0-6B5E-7DF0-7C80-54A2A0048BA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35EF46B9-D7AA-AA7A-AA90-99B2AF5F6E85}"/>
              </a:ext>
            </a:extLst>
          </p:cNvPr>
          <p:cNvSpPr>
            <a:spLocks noGrp="1"/>
          </p:cNvSpPr>
          <p:nvPr>
            <p:ph type="sldNum" sz="quarter" idx="12"/>
          </p:nvPr>
        </p:nvSpPr>
        <p:spPr/>
        <p:txBody>
          <a:bodyPr/>
          <a:lstStyle/>
          <a:p>
            <a:fld id="{0AE8BE58-A6F8-4BE3-ADA1-52AAB047BE77}" type="slidenum">
              <a:rPr lang="en-US" smtClean="0"/>
              <a:t>88</a:t>
            </a:fld>
            <a:endParaRPr lang="en-US" dirty="0"/>
          </a:p>
        </p:txBody>
      </p:sp>
    </p:spTree>
    <p:extLst>
      <p:ext uri="{BB962C8B-B14F-4D97-AF65-F5344CB8AC3E}">
        <p14:creationId xmlns:p14="http://schemas.microsoft.com/office/powerpoint/2010/main" val="309056858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8C70774-85FE-CAAC-E495-EE457D8D5BE7}"/>
              </a:ext>
            </a:extLst>
          </p:cNvPr>
          <p:cNvSpPr>
            <a:spLocks noGrp="1"/>
          </p:cNvSpPr>
          <p:nvPr>
            <p:ph sz="quarter" idx="13"/>
          </p:nvPr>
        </p:nvSpPr>
        <p:spPr/>
        <p:txBody>
          <a:bodyPr>
            <a:normAutofit fontScale="92500" lnSpcReduction="10000"/>
          </a:bodyPr>
          <a:lstStyle/>
          <a:p>
            <a:r>
              <a:rPr lang="en-US" dirty="0"/>
              <a:t>PRESS 2:265-AP2 timelines:</a:t>
            </a:r>
          </a:p>
          <a:p>
            <a:pPr lvl="1"/>
            <a:r>
              <a:rPr lang="en-US" u="sng" dirty="0"/>
              <a:t>5 school business days</a:t>
            </a:r>
            <a:r>
              <a:rPr lang="en-US" dirty="0"/>
              <a:t> for filing an appeal with the Title IX Coordinator by the Complainant or Respondent after receipt of the notice of the determination or the notice of dismissal</a:t>
            </a:r>
          </a:p>
          <a:p>
            <a:pPr lvl="1"/>
            <a:r>
              <a:rPr lang="en-US" u="sng" dirty="0"/>
              <a:t>5 school business days</a:t>
            </a:r>
            <a:r>
              <a:rPr lang="en-US" dirty="0"/>
              <a:t> after notification of the appeal for a party to submit a written statement and/or new evidence in support of, or challenging, the outcome to the Title IX Coordinator</a:t>
            </a:r>
            <a:endParaRPr lang="en-US" u="sng" dirty="0"/>
          </a:p>
          <a:p>
            <a:pPr lvl="1"/>
            <a:r>
              <a:rPr lang="en-US" u="sng" dirty="0"/>
              <a:t>30 school business days</a:t>
            </a:r>
            <a:r>
              <a:rPr lang="en-US" dirty="0"/>
              <a:t> for the Appeal Decisionmaker to make its decision </a:t>
            </a:r>
          </a:p>
          <a:p>
            <a:pPr lvl="1"/>
            <a:r>
              <a:rPr lang="en-US" u="sng" dirty="0"/>
              <a:t>5 school business days</a:t>
            </a:r>
            <a:r>
              <a:rPr lang="en-US" dirty="0"/>
              <a:t> after the Appeal Decisionmaker’s decision to notify the parties of the result of the appeal and the rationale for the result</a:t>
            </a:r>
          </a:p>
        </p:txBody>
      </p:sp>
      <p:sp>
        <p:nvSpPr>
          <p:cNvPr id="3" name="Title 2">
            <a:extLst>
              <a:ext uri="{FF2B5EF4-FFF2-40B4-BE49-F238E27FC236}">
                <a16:creationId xmlns:a16="http://schemas.microsoft.com/office/drawing/2014/main" id="{E9E741EA-0BF7-F885-9C04-66B573FB6E2E}"/>
              </a:ext>
            </a:extLst>
          </p:cNvPr>
          <p:cNvSpPr>
            <a:spLocks noGrp="1"/>
          </p:cNvSpPr>
          <p:nvPr>
            <p:ph type="title"/>
          </p:nvPr>
        </p:nvSpPr>
        <p:spPr/>
        <p:txBody>
          <a:bodyPr/>
          <a:lstStyle/>
          <a:p>
            <a:r>
              <a:rPr lang="en-US" dirty="0"/>
              <a:t>APPEAL</a:t>
            </a:r>
          </a:p>
        </p:txBody>
      </p:sp>
      <p:sp>
        <p:nvSpPr>
          <p:cNvPr id="4" name="Footer Placeholder 3">
            <a:extLst>
              <a:ext uri="{FF2B5EF4-FFF2-40B4-BE49-F238E27FC236}">
                <a16:creationId xmlns:a16="http://schemas.microsoft.com/office/drawing/2014/main" id="{EC0FBDA0-6B5E-7DF0-7C80-54A2A0048BA6}"/>
              </a:ext>
            </a:extLst>
          </p:cNvPr>
          <p:cNvSpPr>
            <a:spLocks noGrp="1"/>
          </p:cNvSpPr>
          <p:nvPr>
            <p:ph type="ftr" sz="quarter" idx="11"/>
          </p:nvPr>
        </p:nvSpPr>
        <p:spPr/>
        <p:txBody>
          <a:bodyPr/>
          <a:lstStyle/>
          <a:p>
            <a:r>
              <a:rPr lang="da-DK" dirty="0"/>
              <a:t>34 C.F.R. 106.45(d)(3); 34 C.F.R. 106.45(i); 34 C.F.R. 106.46(i)(1)</a:t>
            </a:r>
            <a:endParaRPr lang="en-US" dirty="0"/>
          </a:p>
        </p:txBody>
      </p:sp>
      <p:sp>
        <p:nvSpPr>
          <p:cNvPr id="5" name="Slide Number Placeholder 4">
            <a:extLst>
              <a:ext uri="{FF2B5EF4-FFF2-40B4-BE49-F238E27FC236}">
                <a16:creationId xmlns:a16="http://schemas.microsoft.com/office/drawing/2014/main" id="{35EF46B9-D7AA-AA7A-AA90-99B2AF5F6E85}"/>
              </a:ext>
            </a:extLst>
          </p:cNvPr>
          <p:cNvSpPr>
            <a:spLocks noGrp="1"/>
          </p:cNvSpPr>
          <p:nvPr>
            <p:ph type="sldNum" sz="quarter" idx="12"/>
          </p:nvPr>
        </p:nvSpPr>
        <p:spPr/>
        <p:txBody>
          <a:bodyPr/>
          <a:lstStyle/>
          <a:p>
            <a:fld id="{0AE8BE58-A6F8-4BE3-ADA1-52AAB047BE77}" type="slidenum">
              <a:rPr lang="en-US" smtClean="0"/>
              <a:t>89</a:t>
            </a:fld>
            <a:endParaRPr lang="en-US" dirty="0"/>
          </a:p>
        </p:txBody>
      </p:sp>
    </p:spTree>
    <p:extLst>
      <p:ext uri="{BB962C8B-B14F-4D97-AF65-F5344CB8AC3E}">
        <p14:creationId xmlns:p14="http://schemas.microsoft.com/office/powerpoint/2010/main" val="254867655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1" descr="Pregnant woman holding stomach"/>
          <p:cNvPicPr preferRelativeResize="0">
            <a:picLocks/>
          </p:cNvPicPr>
          <p:nvPr/>
        </p:nvPicPr>
        <p:blipFill>
          <a:blip r:embed="rId3" cstate="print">
            <a:extLst>
              <a:ext uri="{28A0092B-C50C-407E-A947-70E740481C1C}">
                <a14:useLocalDpi xmlns:a14="http://schemas.microsoft.com/office/drawing/2010/main" val="0"/>
              </a:ext>
            </a:extLst>
          </a:blip>
          <a:srcRect/>
          <a:stretch/>
        </p:blipFill>
        <p:spPr>
          <a:xfrm>
            <a:off x="170688" y="210312"/>
            <a:ext cx="11887200" cy="6473952"/>
          </a:xfrm>
          <a:prstGeom prst="rect">
            <a:avLst/>
          </a:prstGeom>
          <a:ln>
            <a:noFill/>
          </a:ln>
          <a:effectLst>
            <a:outerShdw blurRad="25400" dir="17880000">
              <a:srgbClr val="000000">
                <a:alpha val="46000"/>
              </a:srgbClr>
            </a:outerShdw>
          </a:effectLst>
        </p:spPr>
      </p:pic>
      <p:sp>
        <p:nvSpPr>
          <p:cNvPr id="4" name="Title 3"/>
          <p:cNvSpPr>
            <a:spLocks noGrp="1"/>
          </p:cNvSpPr>
          <p:nvPr>
            <p:ph type="title"/>
          </p:nvPr>
        </p:nvSpPr>
        <p:spPr/>
        <p:txBody>
          <a:bodyPr/>
          <a:lstStyle/>
          <a:p>
            <a:r>
              <a:rPr lang="en-US" dirty="0"/>
              <a:t>PREGNANCY OR </a:t>
            </a:r>
            <a:br>
              <a:rPr lang="en-US" dirty="0"/>
            </a:br>
            <a:r>
              <a:rPr lang="en-US" dirty="0"/>
              <a:t>RELATED CONDITIONS</a:t>
            </a:r>
            <a:endParaRPr lang="en-US" dirty="0">
              <a:solidFill>
                <a:schemeClr val="bg1"/>
              </a:solidFill>
            </a:endParaRPr>
          </a:p>
        </p:txBody>
      </p:sp>
      <p:grpSp>
        <p:nvGrpSpPr>
          <p:cNvPr id="2" name="Group 1"/>
          <p:cNvGrpSpPr/>
          <p:nvPr/>
        </p:nvGrpSpPr>
        <p:grpSpPr>
          <a:xfrm>
            <a:off x="-12192" y="-9144"/>
            <a:ext cx="12204192" cy="6867144"/>
            <a:chOff x="-12192" y="-9144"/>
            <a:chExt cx="12204192" cy="6867144"/>
          </a:xfrm>
        </p:grpSpPr>
        <p:pic>
          <p:nvPicPr>
            <p:cNvPr id="8" name="Picture 7"/>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554736" y="594362"/>
              <a:ext cx="201168" cy="1005838"/>
            </a:xfrm>
            <a:prstGeom prst="rect">
              <a:avLst/>
            </a:prstGeom>
            <a:effectLst>
              <a:outerShdw blurRad="25400" dist="12700" dir="2700000" algn="tl" rotWithShape="0">
                <a:prstClr val="black">
                  <a:alpha val="40000"/>
                </a:prstClr>
              </a:outerShdw>
            </a:effectLst>
          </p:spPr>
        </p:pic>
        <p:sp>
          <p:nvSpPr>
            <p:cNvPr id="11" name="Rectangle 10"/>
            <p:cNvSpPr/>
            <p:nvPr/>
          </p:nvSpPr>
          <p:spPr>
            <a:xfrm>
              <a:off x="-12192" y="-9144"/>
              <a:ext cx="12204192" cy="6867144"/>
            </a:xfrm>
            <a:prstGeom prst="rect">
              <a:avLst/>
            </a:prstGeom>
            <a:noFill/>
            <a:ln w="381000" cap="sq">
              <a:solidFill>
                <a:srgbClr val="4C4F55"/>
              </a:solidFill>
              <a:miter lim="800000"/>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cxnSp>
        <p:nvCxnSpPr>
          <p:cNvPr id="10" name="Straight Connector 9"/>
          <p:cNvCxnSpPr/>
          <p:nvPr/>
        </p:nvCxnSpPr>
        <p:spPr>
          <a:xfrm>
            <a:off x="1008510" y="5916168"/>
            <a:ext cx="10537314" cy="0"/>
          </a:xfrm>
          <a:prstGeom prst="line">
            <a:avLst/>
          </a:prstGeom>
          <a:ln w="25400" cap="rnd">
            <a:solidFill>
              <a:schemeClr val="bg1"/>
            </a:solidFill>
            <a:prstDash val="sysDot"/>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a:effectLst>
            <a:outerShdw blurRad="25400" dist="12700" dir="2700000" algn="tl" rotWithShape="0">
              <a:prstClr val="black">
                <a:alpha val="40000"/>
              </a:prstClr>
            </a:outerShdw>
          </a:effectLst>
        </p:spPr>
      </p:pic>
    </p:spTree>
    <p:extLst>
      <p:ext uri="{BB962C8B-B14F-4D97-AF65-F5344CB8AC3E}">
        <p14:creationId xmlns:p14="http://schemas.microsoft.com/office/powerpoint/2010/main" val="366732130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BADDABD-AAEB-16D1-3E35-E3F060D59481}"/>
              </a:ext>
            </a:extLst>
          </p:cNvPr>
          <p:cNvSpPr>
            <a:spLocks noGrp="1"/>
          </p:cNvSpPr>
          <p:nvPr>
            <p:ph sz="quarter" idx="13"/>
          </p:nvPr>
        </p:nvSpPr>
        <p:spPr/>
        <p:txBody>
          <a:bodyPr/>
          <a:lstStyle/>
          <a:p>
            <a:r>
              <a:rPr lang="en-US" dirty="0"/>
              <a:t>(1) Pregnancy, childbirth, termination of pregnancy, or lactation;</a:t>
            </a:r>
          </a:p>
          <a:p>
            <a:r>
              <a:rPr lang="en-US" dirty="0"/>
              <a:t>(2) Medical conditions related to pregnancy, childbirth, termination of pregnancy, or lactation; or</a:t>
            </a:r>
          </a:p>
          <a:p>
            <a:r>
              <a:rPr lang="en-US" dirty="0"/>
              <a:t>(3) Recovery from pregnancy, childbirth, termination of pregnancy, lactation, or related medical conditions</a:t>
            </a:r>
          </a:p>
          <a:p>
            <a:pPr marL="0" indent="0">
              <a:buNone/>
            </a:pPr>
            <a:endParaRPr lang="en-US" dirty="0"/>
          </a:p>
        </p:txBody>
      </p:sp>
      <p:sp>
        <p:nvSpPr>
          <p:cNvPr id="3" name="Title 2">
            <a:extLst>
              <a:ext uri="{FF2B5EF4-FFF2-40B4-BE49-F238E27FC236}">
                <a16:creationId xmlns:a16="http://schemas.microsoft.com/office/drawing/2014/main" id="{EB8CCB53-4053-6B3B-CD67-A2EC7F20E6A0}"/>
              </a:ext>
            </a:extLst>
          </p:cNvPr>
          <p:cNvSpPr>
            <a:spLocks noGrp="1"/>
          </p:cNvSpPr>
          <p:nvPr>
            <p:ph type="title"/>
          </p:nvPr>
        </p:nvSpPr>
        <p:spPr/>
        <p:txBody>
          <a:bodyPr/>
          <a:lstStyle/>
          <a:p>
            <a:r>
              <a:rPr lang="en-US" dirty="0"/>
              <a:t>Pregnancy or Related Conditions</a:t>
            </a:r>
          </a:p>
        </p:txBody>
      </p:sp>
      <p:sp>
        <p:nvSpPr>
          <p:cNvPr id="4" name="Footer Placeholder 3">
            <a:extLst>
              <a:ext uri="{FF2B5EF4-FFF2-40B4-BE49-F238E27FC236}">
                <a16:creationId xmlns:a16="http://schemas.microsoft.com/office/drawing/2014/main" id="{1061299F-1EFC-5A06-E9EC-B050E3B4090E}"/>
              </a:ext>
            </a:extLst>
          </p:cNvPr>
          <p:cNvSpPr>
            <a:spLocks noGrp="1"/>
          </p:cNvSpPr>
          <p:nvPr>
            <p:ph type="ftr" sz="quarter" idx="11"/>
          </p:nvPr>
        </p:nvSpPr>
        <p:spPr/>
        <p:txBody>
          <a:bodyPr/>
          <a:lstStyle/>
          <a:p>
            <a:r>
              <a:rPr lang="da-DK" dirty="0"/>
              <a:t>34 C.F.R. 106.2</a:t>
            </a:r>
            <a:endParaRPr lang="en-US" dirty="0"/>
          </a:p>
        </p:txBody>
      </p:sp>
      <p:sp>
        <p:nvSpPr>
          <p:cNvPr id="5" name="Slide Number Placeholder 4">
            <a:extLst>
              <a:ext uri="{FF2B5EF4-FFF2-40B4-BE49-F238E27FC236}">
                <a16:creationId xmlns:a16="http://schemas.microsoft.com/office/drawing/2014/main" id="{E6521C68-90F3-FDEB-37E9-CDDAC3AE12E8}"/>
              </a:ext>
            </a:extLst>
          </p:cNvPr>
          <p:cNvSpPr>
            <a:spLocks noGrp="1"/>
          </p:cNvSpPr>
          <p:nvPr>
            <p:ph type="sldNum" sz="quarter" idx="12"/>
          </p:nvPr>
        </p:nvSpPr>
        <p:spPr/>
        <p:txBody>
          <a:bodyPr/>
          <a:lstStyle/>
          <a:p>
            <a:fld id="{0AE8BE58-A6F8-4BE3-ADA1-52AAB047BE77}" type="slidenum">
              <a:rPr lang="en-US" smtClean="0"/>
              <a:t>91</a:t>
            </a:fld>
            <a:endParaRPr lang="en-US" dirty="0"/>
          </a:p>
        </p:txBody>
      </p:sp>
    </p:spTree>
    <p:extLst>
      <p:ext uri="{BB962C8B-B14F-4D97-AF65-F5344CB8AC3E}">
        <p14:creationId xmlns:p14="http://schemas.microsoft.com/office/powerpoint/2010/main" val="349547770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2768E71-E7A3-EC4E-9A01-819AEF180010}"/>
              </a:ext>
            </a:extLst>
          </p:cNvPr>
          <p:cNvSpPr>
            <a:spLocks noGrp="1"/>
          </p:cNvSpPr>
          <p:nvPr>
            <p:ph sz="quarter" idx="13"/>
          </p:nvPr>
        </p:nvSpPr>
        <p:spPr>
          <a:xfrm>
            <a:off x="993648" y="1825624"/>
            <a:ext cx="10058400" cy="4163696"/>
          </a:xfrm>
        </p:spPr>
        <p:txBody>
          <a:bodyPr>
            <a:normAutofit fontScale="85000" lnSpcReduction="10000"/>
          </a:bodyPr>
          <a:lstStyle/>
          <a:p>
            <a:r>
              <a:rPr lang="en-US" dirty="0"/>
              <a:t>District cannot discriminate in its education program or activity against any student based on the student’s current, potential, or past pregnancy or related conditions</a:t>
            </a:r>
          </a:p>
          <a:p>
            <a:pPr lvl="1"/>
            <a:r>
              <a:rPr lang="en-US" dirty="0"/>
              <a:t>District must respond to any such allegations using the same Title IX Grievance Process</a:t>
            </a:r>
          </a:p>
          <a:p>
            <a:r>
              <a:rPr lang="en-US" dirty="0"/>
              <a:t>When informed by student, or a person who has the legal right to act on behalf of the student, of the student’s pregnancy or related conditions, the employee must:</a:t>
            </a:r>
          </a:p>
          <a:p>
            <a:pPr lvl="1"/>
            <a:r>
              <a:rPr lang="en-US" dirty="0"/>
              <a:t>Provide the Title IX Coordinator’s contact information; and </a:t>
            </a:r>
          </a:p>
          <a:p>
            <a:pPr lvl="1"/>
            <a:r>
              <a:rPr lang="en-US" dirty="0"/>
              <a:t>Notify that the Title IX Coordinator coordinates the District’s actions to prevent sex discrimination and ensure the student’s equal access to the District's education program or activity </a:t>
            </a:r>
          </a:p>
        </p:txBody>
      </p:sp>
      <p:sp>
        <p:nvSpPr>
          <p:cNvPr id="3" name="Title 2">
            <a:extLst>
              <a:ext uri="{FF2B5EF4-FFF2-40B4-BE49-F238E27FC236}">
                <a16:creationId xmlns:a16="http://schemas.microsoft.com/office/drawing/2014/main" id="{790CE622-C305-6FE9-4E8F-4790A2823603}"/>
              </a:ext>
            </a:extLst>
          </p:cNvPr>
          <p:cNvSpPr>
            <a:spLocks noGrp="1"/>
          </p:cNvSpPr>
          <p:nvPr>
            <p:ph type="title"/>
          </p:nvPr>
        </p:nvSpPr>
        <p:spPr/>
        <p:txBody>
          <a:bodyPr>
            <a:normAutofit fontScale="90000"/>
          </a:bodyPr>
          <a:lstStyle/>
          <a:p>
            <a:r>
              <a:rPr lang="en-US" dirty="0"/>
              <a:t>PREGNANCY OR RELATED CONDITIONS – STUDENTS</a:t>
            </a:r>
          </a:p>
        </p:txBody>
      </p:sp>
      <p:sp>
        <p:nvSpPr>
          <p:cNvPr id="4" name="Footer Placeholder 3">
            <a:extLst>
              <a:ext uri="{FF2B5EF4-FFF2-40B4-BE49-F238E27FC236}">
                <a16:creationId xmlns:a16="http://schemas.microsoft.com/office/drawing/2014/main" id="{E05AEE67-4E67-CD44-C940-05E776B44620}"/>
              </a:ext>
            </a:extLst>
          </p:cNvPr>
          <p:cNvSpPr>
            <a:spLocks noGrp="1"/>
          </p:cNvSpPr>
          <p:nvPr>
            <p:ph type="ftr" sz="quarter" idx="11"/>
          </p:nvPr>
        </p:nvSpPr>
        <p:spPr/>
        <p:txBody>
          <a:bodyPr/>
          <a:lstStyle/>
          <a:p>
            <a:r>
              <a:rPr lang="en-US" dirty="0"/>
              <a:t>34 C.F.R. 106.40</a:t>
            </a:r>
          </a:p>
        </p:txBody>
      </p:sp>
      <p:sp>
        <p:nvSpPr>
          <p:cNvPr id="5" name="Slide Number Placeholder 4">
            <a:extLst>
              <a:ext uri="{FF2B5EF4-FFF2-40B4-BE49-F238E27FC236}">
                <a16:creationId xmlns:a16="http://schemas.microsoft.com/office/drawing/2014/main" id="{5CA49AF6-BB1C-BABB-7278-45BA0A317B75}"/>
              </a:ext>
            </a:extLst>
          </p:cNvPr>
          <p:cNvSpPr>
            <a:spLocks noGrp="1"/>
          </p:cNvSpPr>
          <p:nvPr>
            <p:ph type="sldNum" sz="quarter" idx="12"/>
          </p:nvPr>
        </p:nvSpPr>
        <p:spPr/>
        <p:txBody>
          <a:bodyPr/>
          <a:lstStyle/>
          <a:p>
            <a:fld id="{0AE8BE58-A6F8-4BE3-ADA1-52AAB047BE77}" type="slidenum">
              <a:rPr lang="en-US" smtClean="0"/>
              <a:t>92</a:t>
            </a:fld>
            <a:endParaRPr lang="en-US" dirty="0"/>
          </a:p>
        </p:txBody>
      </p:sp>
    </p:spTree>
    <p:extLst>
      <p:ext uri="{BB962C8B-B14F-4D97-AF65-F5344CB8AC3E}">
        <p14:creationId xmlns:p14="http://schemas.microsoft.com/office/powerpoint/2010/main" val="361489611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8528088-BFA6-FA1F-78D4-18A456167058}"/>
              </a:ext>
            </a:extLst>
          </p:cNvPr>
          <p:cNvSpPr>
            <a:spLocks noGrp="1"/>
          </p:cNvSpPr>
          <p:nvPr>
            <p:ph sz="quarter" idx="13"/>
          </p:nvPr>
        </p:nvSpPr>
        <p:spPr>
          <a:xfrm>
            <a:off x="993648" y="1825624"/>
            <a:ext cx="10058400" cy="4087368"/>
          </a:xfrm>
        </p:spPr>
        <p:txBody>
          <a:bodyPr>
            <a:normAutofit lnSpcReduction="10000"/>
          </a:bodyPr>
          <a:lstStyle/>
          <a:p>
            <a:r>
              <a:rPr lang="en-US" dirty="0"/>
              <a:t>Upon notification of a student’s pregnancy or related conditions, Title IX Coordinator must:</a:t>
            </a:r>
          </a:p>
          <a:p>
            <a:pPr lvl="1"/>
            <a:r>
              <a:rPr lang="en-US" dirty="0"/>
              <a:t>Inform the student and, if applicable, the person who has the legal right to act on behalf of the student, of the: </a:t>
            </a:r>
          </a:p>
          <a:p>
            <a:pPr lvl="2"/>
            <a:r>
              <a:rPr lang="en-US" dirty="0"/>
              <a:t>Student’s right to be free from discrimination based on their status;</a:t>
            </a:r>
          </a:p>
          <a:p>
            <a:pPr lvl="2"/>
            <a:r>
              <a:rPr lang="en-US" dirty="0"/>
              <a:t>District’s obligations under Title IX; and</a:t>
            </a:r>
          </a:p>
          <a:p>
            <a:pPr lvl="2"/>
            <a:r>
              <a:rPr lang="en-US" dirty="0"/>
              <a:t>District cannot disclose personally identifiable information about the student (unless an exception applies)</a:t>
            </a:r>
          </a:p>
          <a:p>
            <a:pPr lvl="1"/>
            <a:r>
              <a:rPr lang="en-US" dirty="0"/>
              <a:t>Provide a copy of the District’s notice of nondiscrimination </a:t>
            </a:r>
          </a:p>
        </p:txBody>
      </p:sp>
      <p:sp>
        <p:nvSpPr>
          <p:cNvPr id="3" name="Title 2">
            <a:extLst>
              <a:ext uri="{FF2B5EF4-FFF2-40B4-BE49-F238E27FC236}">
                <a16:creationId xmlns:a16="http://schemas.microsoft.com/office/drawing/2014/main" id="{0F255104-1D9A-78A2-67B3-5223E731FC6F}"/>
              </a:ext>
            </a:extLst>
          </p:cNvPr>
          <p:cNvSpPr>
            <a:spLocks noGrp="1"/>
          </p:cNvSpPr>
          <p:nvPr>
            <p:ph type="title"/>
          </p:nvPr>
        </p:nvSpPr>
        <p:spPr/>
        <p:txBody>
          <a:bodyPr>
            <a:normAutofit fontScale="90000"/>
          </a:bodyPr>
          <a:lstStyle/>
          <a:p>
            <a:r>
              <a:rPr lang="en-US" dirty="0"/>
              <a:t>PREGNANCY OR RELATED CONDITIONS – STUDENTS</a:t>
            </a:r>
          </a:p>
        </p:txBody>
      </p:sp>
      <p:sp>
        <p:nvSpPr>
          <p:cNvPr id="4" name="Footer Placeholder 3">
            <a:extLst>
              <a:ext uri="{FF2B5EF4-FFF2-40B4-BE49-F238E27FC236}">
                <a16:creationId xmlns:a16="http://schemas.microsoft.com/office/drawing/2014/main" id="{F15CA9D8-7B36-C85D-9C98-158B0D18769F}"/>
              </a:ext>
            </a:extLst>
          </p:cNvPr>
          <p:cNvSpPr>
            <a:spLocks noGrp="1"/>
          </p:cNvSpPr>
          <p:nvPr>
            <p:ph type="ftr" sz="quarter" idx="11"/>
          </p:nvPr>
        </p:nvSpPr>
        <p:spPr/>
        <p:txBody>
          <a:bodyPr/>
          <a:lstStyle/>
          <a:p>
            <a:r>
              <a:rPr lang="en-US" dirty="0"/>
              <a:t>34 C.F.R. 106.40</a:t>
            </a:r>
          </a:p>
        </p:txBody>
      </p:sp>
      <p:sp>
        <p:nvSpPr>
          <p:cNvPr id="5" name="Slide Number Placeholder 4">
            <a:extLst>
              <a:ext uri="{FF2B5EF4-FFF2-40B4-BE49-F238E27FC236}">
                <a16:creationId xmlns:a16="http://schemas.microsoft.com/office/drawing/2014/main" id="{CCDC3351-AC98-61C3-4F05-A0E774EB4253}"/>
              </a:ext>
            </a:extLst>
          </p:cNvPr>
          <p:cNvSpPr>
            <a:spLocks noGrp="1"/>
          </p:cNvSpPr>
          <p:nvPr>
            <p:ph type="sldNum" sz="quarter" idx="12"/>
          </p:nvPr>
        </p:nvSpPr>
        <p:spPr/>
        <p:txBody>
          <a:bodyPr/>
          <a:lstStyle/>
          <a:p>
            <a:fld id="{0AE8BE58-A6F8-4BE3-ADA1-52AAB047BE77}" type="slidenum">
              <a:rPr lang="en-US" smtClean="0"/>
              <a:t>93</a:t>
            </a:fld>
            <a:endParaRPr lang="en-US" dirty="0"/>
          </a:p>
        </p:txBody>
      </p:sp>
    </p:spTree>
    <p:extLst>
      <p:ext uri="{BB962C8B-B14F-4D97-AF65-F5344CB8AC3E}">
        <p14:creationId xmlns:p14="http://schemas.microsoft.com/office/powerpoint/2010/main" val="229779914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8528088-BFA6-FA1F-78D4-18A456167058}"/>
              </a:ext>
            </a:extLst>
          </p:cNvPr>
          <p:cNvSpPr>
            <a:spLocks noGrp="1"/>
          </p:cNvSpPr>
          <p:nvPr>
            <p:ph sz="quarter" idx="13"/>
          </p:nvPr>
        </p:nvSpPr>
        <p:spPr>
          <a:xfrm>
            <a:off x="993648" y="1825624"/>
            <a:ext cx="10058400" cy="4236848"/>
          </a:xfrm>
        </p:spPr>
        <p:txBody>
          <a:bodyPr>
            <a:normAutofit fontScale="85000" lnSpcReduction="10000"/>
          </a:bodyPr>
          <a:lstStyle/>
          <a:p>
            <a:r>
              <a:rPr lang="en-US" dirty="0"/>
              <a:t>Upon notification of a student’s pregnancy or related conditions, the Title IX Coordinator also must:</a:t>
            </a:r>
          </a:p>
          <a:p>
            <a:pPr lvl="1"/>
            <a:r>
              <a:rPr lang="en-US" dirty="0"/>
              <a:t>Offer reasonable modifications to the District’s policies, practices, or procedures</a:t>
            </a:r>
          </a:p>
          <a:p>
            <a:pPr lvl="1"/>
            <a:r>
              <a:rPr lang="en-US" dirty="0"/>
              <a:t>Allow student to voluntarily access any separate, comparable portion of the District’s education program or activity</a:t>
            </a:r>
          </a:p>
          <a:p>
            <a:pPr lvl="1"/>
            <a:r>
              <a:rPr lang="en-US" dirty="0"/>
              <a:t>Allow student to voluntarily take a leave of absence, for the period of time, at a minimum, deemed medically necessary by the student’s licensed healthcare provider</a:t>
            </a:r>
          </a:p>
          <a:p>
            <a:pPr lvl="2"/>
            <a:r>
              <a:rPr lang="en-US" dirty="0"/>
              <a:t>When student returns, must be reinstated to the academic status and, as practicable, to the extracurricular status held when the voluntary leave began	</a:t>
            </a:r>
          </a:p>
          <a:p>
            <a:pPr lvl="1"/>
            <a:r>
              <a:rPr lang="en-US" dirty="0"/>
              <a:t>Ensure availability of a lactation space that is clean, shielded from view, and free from interruption; not a bathroom</a:t>
            </a:r>
          </a:p>
        </p:txBody>
      </p:sp>
      <p:sp>
        <p:nvSpPr>
          <p:cNvPr id="3" name="Title 2">
            <a:extLst>
              <a:ext uri="{FF2B5EF4-FFF2-40B4-BE49-F238E27FC236}">
                <a16:creationId xmlns:a16="http://schemas.microsoft.com/office/drawing/2014/main" id="{0F255104-1D9A-78A2-67B3-5223E731FC6F}"/>
              </a:ext>
            </a:extLst>
          </p:cNvPr>
          <p:cNvSpPr>
            <a:spLocks noGrp="1"/>
          </p:cNvSpPr>
          <p:nvPr>
            <p:ph type="title"/>
          </p:nvPr>
        </p:nvSpPr>
        <p:spPr/>
        <p:txBody>
          <a:bodyPr>
            <a:normAutofit fontScale="90000"/>
          </a:bodyPr>
          <a:lstStyle/>
          <a:p>
            <a:r>
              <a:rPr lang="en-US" dirty="0"/>
              <a:t>PREGNANCY OR RELATED CONDITIONS – STUDENTS</a:t>
            </a:r>
          </a:p>
        </p:txBody>
      </p:sp>
      <p:sp>
        <p:nvSpPr>
          <p:cNvPr id="4" name="Footer Placeholder 3">
            <a:extLst>
              <a:ext uri="{FF2B5EF4-FFF2-40B4-BE49-F238E27FC236}">
                <a16:creationId xmlns:a16="http://schemas.microsoft.com/office/drawing/2014/main" id="{F15CA9D8-7B36-C85D-9C98-158B0D18769F}"/>
              </a:ext>
            </a:extLst>
          </p:cNvPr>
          <p:cNvSpPr>
            <a:spLocks noGrp="1"/>
          </p:cNvSpPr>
          <p:nvPr>
            <p:ph type="ftr" sz="quarter" idx="11"/>
          </p:nvPr>
        </p:nvSpPr>
        <p:spPr/>
        <p:txBody>
          <a:bodyPr/>
          <a:lstStyle/>
          <a:p>
            <a:r>
              <a:rPr lang="en-US" dirty="0"/>
              <a:t>34 C.F.R. 106.40</a:t>
            </a:r>
          </a:p>
        </p:txBody>
      </p:sp>
      <p:sp>
        <p:nvSpPr>
          <p:cNvPr id="5" name="Slide Number Placeholder 4">
            <a:extLst>
              <a:ext uri="{FF2B5EF4-FFF2-40B4-BE49-F238E27FC236}">
                <a16:creationId xmlns:a16="http://schemas.microsoft.com/office/drawing/2014/main" id="{CCDC3351-AC98-61C3-4F05-A0E774EB4253}"/>
              </a:ext>
            </a:extLst>
          </p:cNvPr>
          <p:cNvSpPr>
            <a:spLocks noGrp="1"/>
          </p:cNvSpPr>
          <p:nvPr>
            <p:ph type="sldNum" sz="quarter" idx="12"/>
          </p:nvPr>
        </p:nvSpPr>
        <p:spPr/>
        <p:txBody>
          <a:bodyPr/>
          <a:lstStyle/>
          <a:p>
            <a:fld id="{0AE8BE58-A6F8-4BE3-ADA1-52AAB047BE77}" type="slidenum">
              <a:rPr lang="en-US" smtClean="0"/>
              <a:t>94</a:t>
            </a:fld>
            <a:endParaRPr lang="en-US" dirty="0"/>
          </a:p>
        </p:txBody>
      </p:sp>
    </p:spTree>
    <p:extLst>
      <p:ext uri="{BB962C8B-B14F-4D97-AF65-F5344CB8AC3E}">
        <p14:creationId xmlns:p14="http://schemas.microsoft.com/office/powerpoint/2010/main" val="140869832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24B9A7D-4961-D46A-D9F4-9CF47EFF8F59}"/>
              </a:ext>
            </a:extLst>
          </p:cNvPr>
          <p:cNvSpPr>
            <a:spLocks noGrp="1"/>
          </p:cNvSpPr>
          <p:nvPr>
            <p:ph sz="quarter" idx="13"/>
          </p:nvPr>
        </p:nvSpPr>
        <p:spPr/>
        <p:txBody>
          <a:bodyPr>
            <a:normAutofit/>
          </a:bodyPr>
          <a:lstStyle/>
          <a:p>
            <a:r>
              <a:rPr lang="en-US" dirty="0"/>
              <a:t>Reasonable Modifications</a:t>
            </a:r>
          </a:p>
          <a:p>
            <a:pPr lvl="1"/>
            <a:r>
              <a:rPr lang="en-US" dirty="0"/>
              <a:t>Must be based on the student’s individual needs and must consult with the student</a:t>
            </a:r>
          </a:p>
          <a:p>
            <a:pPr lvl="1"/>
            <a:r>
              <a:rPr lang="en-US" dirty="0"/>
              <a:t>If the modification would fundamentally alter the nature of the District's education program or activity, it is not reasonable</a:t>
            </a:r>
          </a:p>
        </p:txBody>
      </p:sp>
      <p:sp>
        <p:nvSpPr>
          <p:cNvPr id="3" name="Title 2">
            <a:extLst>
              <a:ext uri="{FF2B5EF4-FFF2-40B4-BE49-F238E27FC236}">
                <a16:creationId xmlns:a16="http://schemas.microsoft.com/office/drawing/2014/main" id="{9B940248-C24A-4DE4-7511-AAA71EC5D657}"/>
              </a:ext>
            </a:extLst>
          </p:cNvPr>
          <p:cNvSpPr>
            <a:spLocks noGrp="1"/>
          </p:cNvSpPr>
          <p:nvPr>
            <p:ph type="title"/>
          </p:nvPr>
        </p:nvSpPr>
        <p:spPr/>
        <p:txBody>
          <a:bodyPr>
            <a:normAutofit fontScale="90000"/>
          </a:bodyPr>
          <a:lstStyle/>
          <a:p>
            <a:r>
              <a:rPr lang="en-US" dirty="0"/>
              <a:t>PREGNANCY OR RELATED CONDITIONS – STUDENTS</a:t>
            </a:r>
          </a:p>
        </p:txBody>
      </p:sp>
      <p:sp>
        <p:nvSpPr>
          <p:cNvPr id="4" name="Footer Placeholder 3">
            <a:extLst>
              <a:ext uri="{FF2B5EF4-FFF2-40B4-BE49-F238E27FC236}">
                <a16:creationId xmlns:a16="http://schemas.microsoft.com/office/drawing/2014/main" id="{9F9607C3-A3C1-5161-865A-8BF6CA00F117}"/>
              </a:ext>
            </a:extLst>
          </p:cNvPr>
          <p:cNvSpPr>
            <a:spLocks noGrp="1"/>
          </p:cNvSpPr>
          <p:nvPr>
            <p:ph type="ftr" sz="quarter" idx="11"/>
          </p:nvPr>
        </p:nvSpPr>
        <p:spPr/>
        <p:txBody>
          <a:bodyPr/>
          <a:lstStyle/>
          <a:p>
            <a:r>
              <a:rPr lang="en-US" dirty="0"/>
              <a:t>34 C.F.R. 106.40</a:t>
            </a:r>
          </a:p>
        </p:txBody>
      </p:sp>
      <p:sp>
        <p:nvSpPr>
          <p:cNvPr id="5" name="Slide Number Placeholder 4">
            <a:extLst>
              <a:ext uri="{FF2B5EF4-FFF2-40B4-BE49-F238E27FC236}">
                <a16:creationId xmlns:a16="http://schemas.microsoft.com/office/drawing/2014/main" id="{53AAF4ED-3628-8588-265C-BA0BD0157684}"/>
              </a:ext>
            </a:extLst>
          </p:cNvPr>
          <p:cNvSpPr>
            <a:spLocks noGrp="1"/>
          </p:cNvSpPr>
          <p:nvPr>
            <p:ph type="sldNum" sz="quarter" idx="12"/>
          </p:nvPr>
        </p:nvSpPr>
        <p:spPr/>
        <p:txBody>
          <a:bodyPr/>
          <a:lstStyle/>
          <a:p>
            <a:fld id="{0AE8BE58-A6F8-4BE3-ADA1-52AAB047BE77}" type="slidenum">
              <a:rPr lang="en-US" smtClean="0"/>
              <a:t>95</a:t>
            </a:fld>
            <a:endParaRPr lang="en-US" dirty="0"/>
          </a:p>
        </p:txBody>
      </p:sp>
    </p:spTree>
    <p:extLst>
      <p:ext uri="{BB962C8B-B14F-4D97-AF65-F5344CB8AC3E}">
        <p14:creationId xmlns:p14="http://schemas.microsoft.com/office/powerpoint/2010/main" val="16353361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FA64295-49B5-5E93-F386-68CE5BE2645A}"/>
              </a:ext>
            </a:extLst>
          </p:cNvPr>
          <p:cNvSpPr>
            <a:spLocks noGrp="1"/>
          </p:cNvSpPr>
          <p:nvPr>
            <p:ph type="title"/>
          </p:nvPr>
        </p:nvSpPr>
        <p:spPr/>
        <p:txBody>
          <a:bodyPr>
            <a:normAutofit fontScale="90000"/>
          </a:bodyPr>
          <a:lstStyle/>
          <a:p>
            <a:r>
              <a:rPr lang="en-US" dirty="0"/>
              <a:t>PREGNANCY OR RELATED CONDITIONS – STUDENTS</a:t>
            </a:r>
          </a:p>
        </p:txBody>
      </p:sp>
      <p:sp>
        <p:nvSpPr>
          <p:cNvPr id="6" name="Text Placeholder 5">
            <a:extLst>
              <a:ext uri="{FF2B5EF4-FFF2-40B4-BE49-F238E27FC236}">
                <a16:creationId xmlns:a16="http://schemas.microsoft.com/office/drawing/2014/main" id="{1DB18B56-A6FD-4D68-62A0-79807AC6D90A}"/>
              </a:ext>
            </a:extLst>
          </p:cNvPr>
          <p:cNvSpPr>
            <a:spLocks noGrp="1"/>
          </p:cNvSpPr>
          <p:nvPr>
            <p:ph type="body" idx="1"/>
          </p:nvPr>
        </p:nvSpPr>
        <p:spPr>
          <a:xfrm>
            <a:off x="1066800" y="1810004"/>
            <a:ext cx="10552176" cy="594868"/>
          </a:xfrm>
        </p:spPr>
        <p:txBody>
          <a:bodyPr/>
          <a:lstStyle/>
          <a:p>
            <a:r>
              <a:rPr lang="en-US" dirty="0"/>
              <a:t>Examples of Reasonable Modifications</a:t>
            </a:r>
          </a:p>
        </p:txBody>
      </p:sp>
      <p:sp>
        <p:nvSpPr>
          <p:cNvPr id="7" name="Content Placeholder 6">
            <a:extLst>
              <a:ext uri="{FF2B5EF4-FFF2-40B4-BE49-F238E27FC236}">
                <a16:creationId xmlns:a16="http://schemas.microsoft.com/office/drawing/2014/main" id="{471C2CB0-56B4-9462-A88C-69512CC311EE}"/>
              </a:ext>
            </a:extLst>
          </p:cNvPr>
          <p:cNvSpPr>
            <a:spLocks noGrp="1"/>
          </p:cNvSpPr>
          <p:nvPr>
            <p:ph sz="half" idx="2"/>
          </p:nvPr>
        </p:nvSpPr>
        <p:spPr/>
        <p:txBody>
          <a:bodyPr>
            <a:normAutofit lnSpcReduction="10000"/>
          </a:bodyPr>
          <a:lstStyle/>
          <a:p>
            <a:r>
              <a:rPr lang="en-US" dirty="0"/>
              <a:t>Breaks during class to express breast milk, breastfeed, or attend to health needs associated with pregnancy or related conditions, including eating, drinking, or using the restroom</a:t>
            </a:r>
          </a:p>
          <a:p>
            <a:r>
              <a:rPr lang="en-US" dirty="0"/>
              <a:t>Intermittent absences to attend medical appointments</a:t>
            </a:r>
          </a:p>
          <a:p>
            <a:endParaRPr lang="en-US" dirty="0"/>
          </a:p>
        </p:txBody>
      </p:sp>
      <p:sp>
        <p:nvSpPr>
          <p:cNvPr id="9" name="Content Placeholder 8">
            <a:extLst>
              <a:ext uri="{FF2B5EF4-FFF2-40B4-BE49-F238E27FC236}">
                <a16:creationId xmlns:a16="http://schemas.microsoft.com/office/drawing/2014/main" id="{14B35321-95F5-6FB2-7BC9-0D9283E8C153}"/>
              </a:ext>
            </a:extLst>
          </p:cNvPr>
          <p:cNvSpPr>
            <a:spLocks noGrp="1"/>
          </p:cNvSpPr>
          <p:nvPr>
            <p:ph sz="quarter" idx="4"/>
          </p:nvPr>
        </p:nvSpPr>
        <p:spPr/>
        <p:txBody>
          <a:bodyPr/>
          <a:lstStyle/>
          <a:p>
            <a:r>
              <a:rPr lang="en-US" dirty="0"/>
              <a:t>Counseling</a:t>
            </a:r>
          </a:p>
          <a:p>
            <a:r>
              <a:rPr lang="en-US" dirty="0"/>
              <a:t>Changes in physical space or supplies (for example, access to a larger desk or a footrest)</a:t>
            </a:r>
          </a:p>
          <a:p>
            <a:r>
              <a:rPr lang="en-US" dirty="0"/>
              <a:t>Elevator access</a:t>
            </a:r>
          </a:p>
          <a:p>
            <a:r>
              <a:rPr lang="en-US" dirty="0"/>
              <a:t>Other changes to policies, practices, or procedures</a:t>
            </a:r>
          </a:p>
          <a:p>
            <a:endParaRPr lang="en-US" dirty="0"/>
          </a:p>
        </p:txBody>
      </p:sp>
      <p:sp>
        <p:nvSpPr>
          <p:cNvPr id="4" name="Footer Placeholder 3">
            <a:extLst>
              <a:ext uri="{FF2B5EF4-FFF2-40B4-BE49-F238E27FC236}">
                <a16:creationId xmlns:a16="http://schemas.microsoft.com/office/drawing/2014/main" id="{D461F5B9-C473-3FD1-6C2A-EC08CF5A88A8}"/>
              </a:ext>
            </a:extLst>
          </p:cNvPr>
          <p:cNvSpPr>
            <a:spLocks noGrp="1"/>
          </p:cNvSpPr>
          <p:nvPr>
            <p:ph type="ftr" sz="quarter" idx="11"/>
          </p:nvPr>
        </p:nvSpPr>
        <p:spPr/>
        <p:txBody>
          <a:bodyPr/>
          <a:lstStyle/>
          <a:p>
            <a:r>
              <a:rPr lang="en-US" dirty="0"/>
              <a:t>34 C.F.R. 106.40</a:t>
            </a:r>
          </a:p>
        </p:txBody>
      </p:sp>
      <p:sp>
        <p:nvSpPr>
          <p:cNvPr id="5" name="Slide Number Placeholder 4">
            <a:extLst>
              <a:ext uri="{FF2B5EF4-FFF2-40B4-BE49-F238E27FC236}">
                <a16:creationId xmlns:a16="http://schemas.microsoft.com/office/drawing/2014/main" id="{C06761E8-A9E0-3CC9-891E-838A43013257}"/>
              </a:ext>
            </a:extLst>
          </p:cNvPr>
          <p:cNvSpPr>
            <a:spLocks noGrp="1"/>
          </p:cNvSpPr>
          <p:nvPr>
            <p:ph type="sldNum" sz="quarter" idx="12"/>
          </p:nvPr>
        </p:nvSpPr>
        <p:spPr/>
        <p:txBody>
          <a:bodyPr/>
          <a:lstStyle/>
          <a:p>
            <a:fld id="{0AE8BE58-A6F8-4BE3-ADA1-52AAB047BE77}" type="slidenum">
              <a:rPr lang="en-US" smtClean="0"/>
              <a:t>96</a:t>
            </a:fld>
            <a:endParaRPr lang="en-US" dirty="0"/>
          </a:p>
        </p:txBody>
      </p:sp>
      <p:sp>
        <p:nvSpPr>
          <p:cNvPr id="11" name="Content Placeholder 10">
            <a:extLst>
              <a:ext uri="{FF2B5EF4-FFF2-40B4-BE49-F238E27FC236}">
                <a16:creationId xmlns:a16="http://schemas.microsoft.com/office/drawing/2014/main" id="{A4DBB667-638B-5A00-CC8A-816D978A980B}"/>
              </a:ext>
            </a:extLst>
          </p:cNvPr>
          <p:cNvSpPr>
            <a:spLocks noGrp="1"/>
          </p:cNvSpPr>
          <p:nvPr>
            <p:ph sz="quarter" idx="14"/>
          </p:nvPr>
        </p:nvSpPr>
        <p:spPr/>
        <p:txBody>
          <a:bodyPr>
            <a:normAutofit lnSpcReduction="10000"/>
          </a:bodyPr>
          <a:lstStyle/>
          <a:p>
            <a:r>
              <a:rPr lang="en-US" dirty="0"/>
              <a:t>Access to online or homebound education</a:t>
            </a:r>
          </a:p>
          <a:p>
            <a:r>
              <a:rPr lang="en-US" dirty="0"/>
              <a:t>Changes in schedule or course sequence</a:t>
            </a:r>
          </a:p>
          <a:p>
            <a:r>
              <a:rPr lang="en-US" dirty="0"/>
              <a:t>Extensions of time for coursework and rescheduling of exams</a:t>
            </a:r>
          </a:p>
          <a:p>
            <a:r>
              <a:rPr lang="en-US" dirty="0"/>
              <a:t>Allowing a student to sit or stand, or carry or keep water nearby</a:t>
            </a:r>
          </a:p>
          <a:p>
            <a:endParaRPr lang="en-US" dirty="0"/>
          </a:p>
        </p:txBody>
      </p:sp>
    </p:spTree>
    <p:extLst>
      <p:ext uri="{BB962C8B-B14F-4D97-AF65-F5344CB8AC3E}">
        <p14:creationId xmlns:p14="http://schemas.microsoft.com/office/powerpoint/2010/main" val="425063070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ECA7FB9-7505-0D67-FE2B-4B6A26B6FC4C}"/>
              </a:ext>
            </a:extLst>
          </p:cNvPr>
          <p:cNvSpPr>
            <a:spLocks noGrp="1"/>
          </p:cNvSpPr>
          <p:nvPr>
            <p:ph sz="quarter" idx="13"/>
          </p:nvPr>
        </p:nvSpPr>
        <p:spPr/>
        <p:txBody>
          <a:bodyPr>
            <a:normAutofit lnSpcReduction="10000"/>
          </a:bodyPr>
          <a:lstStyle/>
          <a:p>
            <a:r>
              <a:rPr lang="en-US" dirty="0"/>
              <a:t>Cannot require supporting documentation from student for modifications, access to separate/comparable program, voluntary leave of absence, or lactation space, </a:t>
            </a:r>
            <a:r>
              <a:rPr lang="en-US" b="1" i="1" dirty="0"/>
              <a:t>unless</a:t>
            </a:r>
            <a:r>
              <a:rPr lang="en-US" dirty="0"/>
              <a:t> the documentation is necessary and reasonable for the District to carry out its obligations</a:t>
            </a:r>
          </a:p>
          <a:p>
            <a:r>
              <a:rPr lang="en-US" dirty="0"/>
              <a:t>Must treat pregnancy or related conditions in the same manner as other temporary medical conditions</a:t>
            </a:r>
          </a:p>
          <a:p>
            <a:r>
              <a:rPr lang="en-US" dirty="0"/>
              <a:t>Cannot require student to provide certification from a healthcare provider or other person that the student is physically able to participate in a class, program, or extracurricular activity, unless required for all students</a:t>
            </a:r>
          </a:p>
        </p:txBody>
      </p:sp>
      <p:sp>
        <p:nvSpPr>
          <p:cNvPr id="3" name="Title 2">
            <a:extLst>
              <a:ext uri="{FF2B5EF4-FFF2-40B4-BE49-F238E27FC236}">
                <a16:creationId xmlns:a16="http://schemas.microsoft.com/office/drawing/2014/main" id="{9FE5AB6E-8D1C-20F1-DA70-765411F3C2D3}"/>
              </a:ext>
            </a:extLst>
          </p:cNvPr>
          <p:cNvSpPr>
            <a:spLocks noGrp="1"/>
          </p:cNvSpPr>
          <p:nvPr>
            <p:ph type="title"/>
          </p:nvPr>
        </p:nvSpPr>
        <p:spPr/>
        <p:txBody>
          <a:bodyPr>
            <a:normAutofit fontScale="90000"/>
          </a:bodyPr>
          <a:lstStyle/>
          <a:p>
            <a:r>
              <a:rPr lang="en-US" dirty="0"/>
              <a:t>PREGNANCY OR RELATED CONDITIONS – STUDENTS</a:t>
            </a:r>
          </a:p>
        </p:txBody>
      </p:sp>
      <p:sp>
        <p:nvSpPr>
          <p:cNvPr id="4" name="Footer Placeholder 3">
            <a:extLst>
              <a:ext uri="{FF2B5EF4-FFF2-40B4-BE49-F238E27FC236}">
                <a16:creationId xmlns:a16="http://schemas.microsoft.com/office/drawing/2014/main" id="{34B31D12-A5BC-9DC5-8EE3-C0502AAE4138}"/>
              </a:ext>
            </a:extLst>
          </p:cNvPr>
          <p:cNvSpPr>
            <a:spLocks noGrp="1"/>
          </p:cNvSpPr>
          <p:nvPr>
            <p:ph type="ftr" sz="quarter" idx="11"/>
          </p:nvPr>
        </p:nvSpPr>
        <p:spPr/>
        <p:txBody>
          <a:bodyPr/>
          <a:lstStyle/>
          <a:p>
            <a:r>
              <a:rPr lang="en-US" dirty="0"/>
              <a:t>34 C.F.R. 106.40</a:t>
            </a:r>
          </a:p>
        </p:txBody>
      </p:sp>
      <p:sp>
        <p:nvSpPr>
          <p:cNvPr id="5" name="Slide Number Placeholder 4">
            <a:extLst>
              <a:ext uri="{FF2B5EF4-FFF2-40B4-BE49-F238E27FC236}">
                <a16:creationId xmlns:a16="http://schemas.microsoft.com/office/drawing/2014/main" id="{0915CC02-B8C6-A4B2-A998-0CC86CDA6617}"/>
              </a:ext>
            </a:extLst>
          </p:cNvPr>
          <p:cNvSpPr>
            <a:spLocks noGrp="1"/>
          </p:cNvSpPr>
          <p:nvPr>
            <p:ph type="sldNum" sz="quarter" idx="12"/>
          </p:nvPr>
        </p:nvSpPr>
        <p:spPr/>
        <p:txBody>
          <a:bodyPr/>
          <a:lstStyle/>
          <a:p>
            <a:fld id="{0AE8BE58-A6F8-4BE3-ADA1-52AAB047BE77}" type="slidenum">
              <a:rPr lang="en-US" smtClean="0"/>
              <a:t>97</a:t>
            </a:fld>
            <a:endParaRPr lang="en-US" dirty="0"/>
          </a:p>
        </p:txBody>
      </p:sp>
    </p:spTree>
    <p:extLst>
      <p:ext uri="{BB962C8B-B14F-4D97-AF65-F5344CB8AC3E}">
        <p14:creationId xmlns:p14="http://schemas.microsoft.com/office/powerpoint/2010/main" val="321474627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ECA7FB9-7505-0D67-FE2B-4B6A26B6FC4C}"/>
              </a:ext>
            </a:extLst>
          </p:cNvPr>
          <p:cNvSpPr>
            <a:spLocks noGrp="1"/>
          </p:cNvSpPr>
          <p:nvPr>
            <p:ph sz="quarter" idx="13"/>
          </p:nvPr>
        </p:nvSpPr>
        <p:spPr/>
        <p:txBody>
          <a:bodyPr>
            <a:normAutofit/>
          </a:bodyPr>
          <a:lstStyle/>
          <a:p>
            <a:r>
              <a:rPr lang="en-US" dirty="0"/>
              <a:t>District cannot discriminate against any employee or applicant on the basis of current, potential, or past pregnancy or related conditions</a:t>
            </a:r>
          </a:p>
          <a:p>
            <a:r>
              <a:rPr lang="en-US" dirty="0"/>
              <a:t>Must treat pregnancy or related conditions the same as other temporary medical conditions for all job-related purposes and under any fringe benefit </a:t>
            </a:r>
          </a:p>
          <a:p>
            <a:pPr lvl="1"/>
            <a:r>
              <a:rPr lang="en-US" dirty="0"/>
              <a:t>For example: leaves, payment of disability income, accrual of seniority and any other benefit or service, and reinstatement</a:t>
            </a:r>
          </a:p>
          <a:p>
            <a:pPr lvl="1"/>
            <a:endParaRPr lang="en-US" dirty="0"/>
          </a:p>
        </p:txBody>
      </p:sp>
      <p:sp>
        <p:nvSpPr>
          <p:cNvPr id="3" name="Title 2">
            <a:extLst>
              <a:ext uri="{FF2B5EF4-FFF2-40B4-BE49-F238E27FC236}">
                <a16:creationId xmlns:a16="http://schemas.microsoft.com/office/drawing/2014/main" id="{9FE5AB6E-8D1C-20F1-DA70-765411F3C2D3}"/>
              </a:ext>
            </a:extLst>
          </p:cNvPr>
          <p:cNvSpPr>
            <a:spLocks noGrp="1"/>
          </p:cNvSpPr>
          <p:nvPr>
            <p:ph type="title"/>
          </p:nvPr>
        </p:nvSpPr>
        <p:spPr/>
        <p:txBody>
          <a:bodyPr>
            <a:normAutofit fontScale="90000"/>
          </a:bodyPr>
          <a:lstStyle/>
          <a:p>
            <a:r>
              <a:rPr lang="en-US" dirty="0"/>
              <a:t>PREGNANCY OR RELATED CONDITIONS – EMPLOYEES</a:t>
            </a:r>
          </a:p>
        </p:txBody>
      </p:sp>
      <p:sp>
        <p:nvSpPr>
          <p:cNvPr id="4" name="Footer Placeholder 3">
            <a:extLst>
              <a:ext uri="{FF2B5EF4-FFF2-40B4-BE49-F238E27FC236}">
                <a16:creationId xmlns:a16="http://schemas.microsoft.com/office/drawing/2014/main" id="{34B31D12-A5BC-9DC5-8EE3-C0502AAE4138}"/>
              </a:ext>
            </a:extLst>
          </p:cNvPr>
          <p:cNvSpPr>
            <a:spLocks noGrp="1"/>
          </p:cNvSpPr>
          <p:nvPr>
            <p:ph type="ftr" sz="quarter" idx="11"/>
          </p:nvPr>
        </p:nvSpPr>
        <p:spPr/>
        <p:txBody>
          <a:bodyPr/>
          <a:lstStyle/>
          <a:p>
            <a:r>
              <a:rPr lang="en-US" dirty="0"/>
              <a:t>34 C.F.R. 106.57</a:t>
            </a:r>
          </a:p>
        </p:txBody>
      </p:sp>
      <p:sp>
        <p:nvSpPr>
          <p:cNvPr id="5" name="Slide Number Placeholder 4">
            <a:extLst>
              <a:ext uri="{FF2B5EF4-FFF2-40B4-BE49-F238E27FC236}">
                <a16:creationId xmlns:a16="http://schemas.microsoft.com/office/drawing/2014/main" id="{0915CC02-B8C6-A4B2-A998-0CC86CDA6617}"/>
              </a:ext>
            </a:extLst>
          </p:cNvPr>
          <p:cNvSpPr>
            <a:spLocks noGrp="1"/>
          </p:cNvSpPr>
          <p:nvPr>
            <p:ph type="sldNum" sz="quarter" idx="12"/>
          </p:nvPr>
        </p:nvSpPr>
        <p:spPr/>
        <p:txBody>
          <a:bodyPr/>
          <a:lstStyle/>
          <a:p>
            <a:fld id="{0AE8BE58-A6F8-4BE3-ADA1-52AAB047BE77}" type="slidenum">
              <a:rPr lang="en-US" smtClean="0"/>
              <a:t>98</a:t>
            </a:fld>
            <a:endParaRPr lang="en-US" dirty="0"/>
          </a:p>
        </p:txBody>
      </p:sp>
    </p:spTree>
    <p:extLst>
      <p:ext uri="{BB962C8B-B14F-4D97-AF65-F5344CB8AC3E}">
        <p14:creationId xmlns:p14="http://schemas.microsoft.com/office/powerpoint/2010/main" val="333680993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64F6B53-6023-4ED4-79A3-E71176F328DA}"/>
              </a:ext>
            </a:extLst>
          </p:cNvPr>
          <p:cNvSpPr>
            <a:spLocks noGrp="1"/>
          </p:cNvSpPr>
          <p:nvPr>
            <p:ph sz="quarter" idx="13"/>
          </p:nvPr>
        </p:nvSpPr>
        <p:spPr/>
        <p:txBody>
          <a:bodyPr/>
          <a:lstStyle/>
          <a:p>
            <a:r>
              <a:rPr lang="en-US" dirty="0"/>
              <a:t>Must allow a voluntary, unpaid leave of absence for a reasonable period of time – </a:t>
            </a:r>
            <a:r>
              <a:rPr lang="en-US" i="1" dirty="0"/>
              <a:t>if</a:t>
            </a:r>
            <a:r>
              <a:rPr lang="en-US" dirty="0"/>
              <a:t> the District does not maintain a leave policy or the employee has insufficient leave under the policy or does not qualify for other leaves</a:t>
            </a:r>
          </a:p>
          <a:p>
            <a:r>
              <a:rPr lang="en-US" dirty="0"/>
              <a:t>Must be reinstated to the status held when the leave began or to a comparable position, without decrease in pay or loss of promotional opportunities, or any other right or privilege of employment</a:t>
            </a:r>
          </a:p>
        </p:txBody>
      </p:sp>
      <p:sp>
        <p:nvSpPr>
          <p:cNvPr id="3" name="Title 2">
            <a:extLst>
              <a:ext uri="{FF2B5EF4-FFF2-40B4-BE49-F238E27FC236}">
                <a16:creationId xmlns:a16="http://schemas.microsoft.com/office/drawing/2014/main" id="{80E35247-9B11-826C-9295-05B14F5D5AAE}"/>
              </a:ext>
            </a:extLst>
          </p:cNvPr>
          <p:cNvSpPr>
            <a:spLocks noGrp="1"/>
          </p:cNvSpPr>
          <p:nvPr>
            <p:ph type="title"/>
          </p:nvPr>
        </p:nvSpPr>
        <p:spPr/>
        <p:txBody>
          <a:bodyPr>
            <a:normAutofit fontScale="90000"/>
          </a:bodyPr>
          <a:lstStyle/>
          <a:p>
            <a:r>
              <a:rPr lang="en-US" dirty="0"/>
              <a:t>PREGNANCY OR RELATED CONDITIONS – EMPLOYEES</a:t>
            </a:r>
          </a:p>
        </p:txBody>
      </p:sp>
      <p:sp>
        <p:nvSpPr>
          <p:cNvPr id="4" name="Footer Placeholder 3">
            <a:extLst>
              <a:ext uri="{FF2B5EF4-FFF2-40B4-BE49-F238E27FC236}">
                <a16:creationId xmlns:a16="http://schemas.microsoft.com/office/drawing/2014/main" id="{665E62D0-A2AB-A0CD-F08A-790C06D00A7A}"/>
              </a:ext>
            </a:extLst>
          </p:cNvPr>
          <p:cNvSpPr>
            <a:spLocks noGrp="1"/>
          </p:cNvSpPr>
          <p:nvPr>
            <p:ph type="ftr" sz="quarter" idx="11"/>
          </p:nvPr>
        </p:nvSpPr>
        <p:spPr/>
        <p:txBody>
          <a:bodyPr/>
          <a:lstStyle/>
          <a:p>
            <a:r>
              <a:rPr lang="en-US" dirty="0"/>
              <a:t>34 C.F.R. 106.57</a:t>
            </a:r>
          </a:p>
        </p:txBody>
      </p:sp>
      <p:sp>
        <p:nvSpPr>
          <p:cNvPr id="5" name="Slide Number Placeholder 4">
            <a:extLst>
              <a:ext uri="{FF2B5EF4-FFF2-40B4-BE49-F238E27FC236}">
                <a16:creationId xmlns:a16="http://schemas.microsoft.com/office/drawing/2014/main" id="{E5985148-88D1-6D9D-DB63-742CE1F40773}"/>
              </a:ext>
            </a:extLst>
          </p:cNvPr>
          <p:cNvSpPr>
            <a:spLocks noGrp="1"/>
          </p:cNvSpPr>
          <p:nvPr>
            <p:ph type="sldNum" sz="quarter" idx="12"/>
          </p:nvPr>
        </p:nvSpPr>
        <p:spPr/>
        <p:txBody>
          <a:bodyPr/>
          <a:lstStyle/>
          <a:p>
            <a:fld id="{0AE8BE58-A6F8-4BE3-ADA1-52AAB047BE77}" type="slidenum">
              <a:rPr lang="en-US" smtClean="0"/>
              <a:t>99</a:t>
            </a:fld>
            <a:endParaRPr lang="en-US" dirty="0"/>
          </a:p>
        </p:txBody>
      </p:sp>
    </p:spTree>
    <p:extLst>
      <p:ext uri="{BB962C8B-B14F-4D97-AF65-F5344CB8AC3E}">
        <p14:creationId xmlns:p14="http://schemas.microsoft.com/office/powerpoint/2010/main" val="252864800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64F6B53-6023-4ED4-79A3-E71176F328DA}"/>
              </a:ext>
            </a:extLst>
          </p:cNvPr>
          <p:cNvSpPr>
            <a:spLocks noGrp="1"/>
          </p:cNvSpPr>
          <p:nvPr>
            <p:ph sz="quarter" idx="13"/>
          </p:nvPr>
        </p:nvSpPr>
        <p:spPr/>
        <p:txBody>
          <a:bodyPr/>
          <a:lstStyle/>
          <a:p>
            <a:r>
              <a:rPr lang="en-US" dirty="0"/>
              <a:t>Lactation Time and Space</a:t>
            </a:r>
          </a:p>
          <a:p>
            <a:pPr lvl="1"/>
            <a:r>
              <a:rPr lang="en-US" dirty="0"/>
              <a:t>Must provide reasonable break time for an employee to express breast milk or breastfeed as needed</a:t>
            </a:r>
          </a:p>
          <a:p>
            <a:pPr lvl="1"/>
            <a:r>
              <a:rPr lang="en-US" dirty="0"/>
              <a:t>Must ensure that an employee can access a lactation space, which must be a space other than a bathroom that is clean, shielded from view, free from intrusion from others, and may be used by an employee for expressing breast milk or breastfeeding as needed</a:t>
            </a:r>
          </a:p>
        </p:txBody>
      </p:sp>
      <p:sp>
        <p:nvSpPr>
          <p:cNvPr id="3" name="Title 2">
            <a:extLst>
              <a:ext uri="{FF2B5EF4-FFF2-40B4-BE49-F238E27FC236}">
                <a16:creationId xmlns:a16="http://schemas.microsoft.com/office/drawing/2014/main" id="{80E35247-9B11-826C-9295-05B14F5D5AAE}"/>
              </a:ext>
            </a:extLst>
          </p:cNvPr>
          <p:cNvSpPr>
            <a:spLocks noGrp="1"/>
          </p:cNvSpPr>
          <p:nvPr>
            <p:ph type="title"/>
          </p:nvPr>
        </p:nvSpPr>
        <p:spPr/>
        <p:txBody>
          <a:bodyPr>
            <a:normAutofit fontScale="90000"/>
          </a:bodyPr>
          <a:lstStyle/>
          <a:p>
            <a:r>
              <a:rPr lang="en-US" dirty="0"/>
              <a:t>PREGNANCY OR RELATED CONDITIONS – EMPLOYEES</a:t>
            </a:r>
          </a:p>
        </p:txBody>
      </p:sp>
      <p:sp>
        <p:nvSpPr>
          <p:cNvPr id="4" name="Footer Placeholder 3">
            <a:extLst>
              <a:ext uri="{FF2B5EF4-FFF2-40B4-BE49-F238E27FC236}">
                <a16:creationId xmlns:a16="http://schemas.microsoft.com/office/drawing/2014/main" id="{665E62D0-A2AB-A0CD-F08A-790C06D00A7A}"/>
              </a:ext>
            </a:extLst>
          </p:cNvPr>
          <p:cNvSpPr>
            <a:spLocks noGrp="1"/>
          </p:cNvSpPr>
          <p:nvPr>
            <p:ph type="ftr" sz="quarter" idx="11"/>
          </p:nvPr>
        </p:nvSpPr>
        <p:spPr/>
        <p:txBody>
          <a:bodyPr/>
          <a:lstStyle/>
          <a:p>
            <a:r>
              <a:rPr lang="en-US" dirty="0"/>
              <a:t>34 C.F.R. 106.57</a:t>
            </a:r>
          </a:p>
        </p:txBody>
      </p:sp>
      <p:sp>
        <p:nvSpPr>
          <p:cNvPr id="5" name="Slide Number Placeholder 4">
            <a:extLst>
              <a:ext uri="{FF2B5EF4-FFF2-40B4-BE49-F238E27FC236}">
                <a16:creationId xmlns:a16="http://schemas.microsoft.com/office/drawing/2014/main" id="{E5985148-88D1-6D9D-DB63-742CE1F40773}"/>
              </a:ext>
            </a:extLst>
          </p:cNvPr>
          <p:cNvSpPr>
            <a:spLocks noGrp="1"/>
          </p:cNvSpPr>
          <p:nvPr>
            <p:ph type="sldNum" sz="quarter" idx="12"/>
          </p:nvPr>
        </p:nvSpPr>
        <p:spPr/>
        <p:txBody>
          <a:bodyPr/>
          <a:lstStyle/>
          <a:p>
            <a:fld id="{0AE8BE58-A6F8-4BE3-ADA1-52AAB047BE77}" type="slidenum">
              <a:rPr lang="en-US" smtClean="0"/>
              <a:t>100</a:t>
            </a:fld>
            <a:endParaRPr lang="en-US" dirty="0"/>
          </a:p>
        </p:txBody>
      </p:sp>
    </p:spTree>
    <p:extLst>
      <p:ext uri="{BB962C8B-B14F-4D97-AF65-F5344CB8AC3E}">
        <p14:creationId xmlns:p14="http://schemas.microsoft.com/office/powerpoint/2010/main" val="116925931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FE5AB6E-8D1C-20F1-DA70-765411F3C2D3}"/>
              </a:ext>
            </a:extLst>
          </p:cNvPr>
          <p:cNvSpPr>
            <a:spLocks noGrp="1"/>
          </p:cNvSpPr>
          <p:nvPr>
            <p:ph type="title"/>
          </p:nvPr>
        </p:nvSpPr>
        <p:spPr/>
        <p:txBody>
          <a:bodyPr>
            <a:normAutofit fontScale="90000"/>
          </a:bodyPr>
          <a:lstStyle/>
          <a:p>
            <a:r>
              <a:rPr lang="en-US" dirty="0"/>
              <a:t>PREGNANCY OR RELATED CONDITIONS – </a:t>
            </a:r>
            <a:br>
              <a:rPr lang="en-US" dirty="0"/>
            </a:br>
            <a:r>
              <a:rPr lang="en-US" dirty="0"/>
              <a:t>POSSIBLE CONFLICTING OR overlapping laws</a:t>
            </a:r>
          </a:p>
        </p:txBody>
      </p:sp>
      <p:sp>
        <p:nvSpPr>
          <p:cNvPr id="9" name="Text Placeholder 8">
            <a:extLst>
              <a:ext uri="{FF2B5EF4-FFF2-40B4-BE49-F238E27FC236}">
                <a16:creationId xmlns:a16="http://schemas.microsoft.com/office/drawing/2014/main" id="{498FC6E8-C2AF-95FA-4F58-4D22C3F2CFF0}"/>
              </a:ext>
            </a:extLst>
          </p:cNvPr>
          <p:cNvSpPr>
            <a:spLocks noGrp="1"/>
          </p:cNvSpPr>
          <p:nvPr>
            <p:ph type="body" idx="1"/>
          </p:nvPr>
        </p:nvSpPr>
        <p:spPr/>
        <p:txBody>
          <a:bodyPr/>
          <a:lstStyle/>
          <a:p>
            <a:r>
              <a:rPr lang="en-US" dirty="0"/>
              <a:t>Students</a:t>
            </a:r>
          </a:p>
        </p:txBody>
      </p:sp>
      <p:sp>
        <p:nvSpPr>
          <p:cNvPr id="2" name="Content Placeholder 1">
            <a:extLst>
              <a:ext uri="{FF2B5EF4-FFF2-40B4-BE49-F238E27FC236}">
                <a16:creationId xmlns:a16="http://schemas.microsoft.com/office/drawing/2014/main" id="{2ECA7FB9-7505-0D67-FE2B-4B6A26B6FC4C}"/>
              </a:ext>
            </a:extLst>
          </p:cNvPr>
          <p:cNvSpPr>
            <a:spLocks noGrp="1"/>
          </p:cNvSpPr>
          <p:nvPr>
            <p:ph sz="half" idx="2"/>
          </p:nvPr>
        </p:nvSpPr>
        <p:spPr>
          <a:xfrm>
            <a:off x="1066800" y="2541523"/>
            <a:ext cx="5157787" cy="3722117"/>
          </a:xfrm>
        </p:spPr>
        <p:txBody>
          <a:bodyPr>
            <a:normAutofit fontScale="70000" lnSpcReduction="20000"/>
          </a:bodyPr>
          <a:lstStyle/>
          <a:p>
            <a:r>
              <a:rPr lang="en-US" dirty="0"/>
              <a:t>Home/hospital instruction requirements for medical condition</a:t>
            </a:r>
          </a:p>
          <a:p>
            <a:r>
              <a:rPr lang="en-US" dirty="0"/>
              <a:t>School Code provisions for home instruction for pregnant students</a:t>
            </a:r>
          </a:p>
          <a:p>
            <a:r>
              <a:rPr lang="en-US" dirty="0"/>
              <a:t>School Code provisions for breastfeeding accommodations for students</a:t>
            </a:r>
          </a:p>
          <a:p>
            <a:r>
              <a:rPr lang="en-US" dirty="0"/>
              <a:t>School Code prohibits sex discrimination, including based on actual/potential marital or parental status, including pregnancy</a:t>
            </a:r>
          </a:p>
          <a:p>
            <a:r>
              <a:rPr lang="en-US" dirty="0"/>
              <a:t>Illinois Human Rights Act</a:t>
            </a:r>
          </a:p>
          <a:p>
            <a:endParaRPr lang="en-US" dirty="0">
              <a:highlight>
                <a:srgbClr val="FFFF00"/>
              </a:highlight>
            </a:endParaRPr>
          </a:p>
          <a:p>
            <a:pPr lvl="1"/>
            <a:endParaRPr lang="en-US" dirty="0">
              <a:highlight>
                <a:srgbClr val="FFFF00"/>
              </a:highlight>
            </a:endParaRPr>
          </a:p>
        </p:txBody>
      </p:sp>
      <p:sp>
        <p:nvSpPr>
          <p:cNvPr id="10" name="Text Placeholder 9">
            <a:extLst>
              <a:ext uri="{FF2B5EF4-FFF2-40B4-BE49-F238E27FC236}">
                <a16:creationId xmlns:a16="http://schemas.microsoft.com/office/drawing/2014/main" id="{ACD25BBB-A220-D83A-C0A0-65FBE5B1611C}"/>
              </a:ext>
            </a:extLst>
          </p:cNvPr>
          <p:cNvSpPr>
            <a:spLocks noGrp="1"/>
          </p:cNvSpPr>
          <p:nvPr>
            <p:ph type="body" sz="quarter" idx="3"/>
          </p:nvPr>
        </p:nvSpPr>
        <p:spPr/>
        <p:txBody>
          <a:bodyPr/>
          <a:lstStyle/>
          <a:p>
            <a:r>
              <a:rPr lang="en-US" dirty="0"/>
              <a:t>Employees</a:t>
            </a:r>
          </a:p>
        </p:txBody>
      </p:sp>
      <p:sp>
        <p:nvSpPr>
          <p:cNvPr id="8" name="Content Placeholder 7">
            <a:extLst>
              <a:ext uri="{FF2B5EF4-FFF2-40B4-BE49-F238E27FC236}">
                <a16:creationId xmlns:a16="http://schemas.microsoft.com/office/drawing/2014/main" id="{BFB292AA-7ACB-CCC0-93F0-9E05E85D1A19}"/>
              </a:ext>
            </a:extLst>
          </p:cNvPr>
          <p:cNvSpPr>
            <a:spLocks noGrp="1"/>
          </p:cNvSpPr>
          <p:nvPr>
            <p:ph sz="quarter" idx="4"/>
          </p:nvPr>
        </p:nvSpPr>
        <p:spPr/>
        <p:txBody>
          <a:bodyPr>
            <a:normAutofit fontScale="70000" lnSpcReduction="20000"/>
          </a:bodyPr>
          <a:lstStyle/>
          <a:p>
            <a:r>
              <a:rPr lang="en-US" dirty="0"/>
              <a:t>Illinois Human Rights Act</a:t>
            </a:r>
          </a:p>
          <a:p>
            <a:r>
              <a:rPr lang="en-US" dirty="0"/>
              <a:t>Pump for Nursing Mothers Act (Pump Act)</a:t>
            </a:r>
          </a:p>
          <a:p>
            <a:r>
              <a:rPr lang="en-US" dirty="0"/>
              <a:t>Pregnant Workers Fairness Act (PWFA)</a:t>
            </a:r>
          </a:p>
          <a:p>
            <a:r>
              <a:rPr lang="en-US" dirty="0"/>
              <a:t>American with Disabilities Act</a:t>
            </a:r>
          </a:p>
          <a:p>
            <a:r>
              <a:rPr lang="en-US" dirty="0"/>
              <a:t>Family and Medical Leave Act</a:t>
            </a:r>
          </a:p>
          <a:p>
            <a:r>
              <a:rPr lang="en-US" dirty="0"/>
              <a:t>Pregnancy Discrimination Act</a:t>
            </a:r>
          </a:p>
          <a:p>
            <a:r>
              <a:rPr lang="en-US" dirty="0"/>
              <a:t>Collective Bargaining Agreement</a:t>
            </a:r>
          </a:p>
        </p:txBody>
      </p:sp>
      <p:sp>
        <p:nvSpPr>
          <p:cNvPr id="4" name="Footer Placeholder 3">
            <a:extLst>
              <a:ext uri="{FF2B5EF4-FFF2-40B4-BE49-F238E27FC236}">
                <a16:creationId xmlns:a16="http://schemas.microsoft.com/office/drawing/2014/main" id="{34B31D12-A5BC-9DC5-8EE3-C0502AAE4138}"/>
              </a:ext>
            </a:extLst>
          </p:cNvPr>
          <p:cNvSpPr>
            <a:spLocks noGrp="1"/>
          </p:cNvSpPr>
          <p:nvPr>
            <p:ph type="ftr" sz="quarter" idx="11"/>
          </p:nvPr>
        </p:nvSpPr>
        <p:spPr/>
        <p:txBody>
          <a:bodyPr/>
          <a:lstStyle/>
          <a:p>
            <a:r>
              <a:rPr lang="en-US" dirty="0"/>
              <a:t>34 C.F.R. 106.40; 34 C.F.R. 106.57; 34 C.F.R. 106.60</a:t>
            </a:r>
          </a:p>
        </p:txBody>
      </p:sp>
      <p:sp>
        <p:nvSpPr>
          <p:cNvPr id="5" name="Slide Number Placeholder 4">
            <a:extLst>
              <a:ext uri="{FF2B5EF4-FFF2-40B4-BE49-F238E27FC236}">
                <a16:creationId xmlns:a16="http://schemas.microsoft.com/office/drawing/2014/main" id="{0915CC02-B8C6-A4B2-A998-0CC86CDA6617}"/>
              </a:ext>
            </a:extLst>
          </p:cNvPr>
          <p:cNvSpPr>
            <a:spLocks noGrp="1"/>
          </p:cNvSpPr>
          <p:nvPr>
            <p:ph type="sldNum" sz="quarter" idx="12"/>
          </p:nvPr>
        </p:nvSpPr>
        <p:spPr/>
        <p:txBody>
          <a:bodyPr/>
          <a:lstStyle/>
          <a:p>
            <a:fld id="{0AE8BE58-A6F8-4BE3-ADA1-52AAB047BE77}" type="slidenum">
              <a:rPr lang="en-US" smtClean="0"/>
              <a:t>101</a:t>
            </a:fld>
            <a:endParaRPr lang="en-US" dirty="0"/>
          </a:p>
        </p:txBody>
      </p:sp>
    </p:spTree>
    <p:extLst>
      <p:ext uri="{BB962C8B-B14F-4D97-AF65-F5344CB8AC3E}">
        <p14:creationId xmlns:p14="http://schemas.microsoft.com/office/powerpoint/2010/main" val="1721584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1" descr="Stick figure families holding hands"/>
          <p:cNvPicPr preferRelativeResize="0">
            <a:picLocks/>
          </p:cNvPicPr>
          <p:nvPr/>
        </p:nvPicPr>
        <p:blipFill>
          <a:blip r:embed="rId3" cstate="print">
            <a:extLst>
              <a:ext uri="{28A0092B-C50C-407E-A947-70E740481C1C}">
                <a14:useLocalDpi xmlns:a14="http://schemas.microsoft.com/office/drawing/2010/main" val="0"/>
              </a:ext>
            </a:extLst>
          </a:blip>
          <a:srcRect/>
          <a:stretch/>
        </p:blipFill>
        <p:spPr>
          <a:xfrm>
            <a:off x="199112" y="137160"/>
            <a:ext cx="11822200" cy="6547104"/>
          </a:xfrm>
          <a:prstGeom prst="rect">
            <a:avLst/>
          </a:prstGeom>
          <a:ln>
            <a:noFill/>
          </a:ln>
          <a:effectLst>
            <a:outerShdw blurRad="25400" dir="17880000">
              <a:srgbClr val="000000">
                <a:alpha val="46000"/>
              </a:srgbClr>
            </a:outerShdw>
          </a:effectLst>
        </p:spPr>
      </p:pic>
      <p:sp>
        <p:nvSpPr>
          <p:cNvPr id="4" name="Title 3"/>
          <p:cNvSpPr>
            <a:spLocks noGrp="1"/>
          </p:cNvSpPr>
          <p:nvPr>
            <p:ph type="title"/>
          </p:nvPr>
        </p:nvSpPr>
        <p:spPr/>
        <p:txBody>
          <a:bodyPr/>
          <a:lstStyle/>
          <a:p>
            <a:r>
              <a:rPr lang="en-US" dirty="0">
                <a:solidFill>
                  <a:schemeClr val="bg1"/>
                </a:solidFill>
              </a:rPr>
              <a:t>FAMILY STATUS</a:t>
            </a:r>
          </a:p>
        </p:txBody>
      </p:sp>
      <p:grpSp>
        <p:nvGrpSpPr>
          <p:cNvPr id="2" name="Group 1"/>
          <p:cNvGrpSpPr/>
          <p:nvPr/>
        </p:nvGrpSpPr>
        <p:grpSpPr>
          <a:xfrm>
            <a:off x="-12192" y="-9144"/>
            <a:ext cx="12204192" cy="6867144"/>
            <a:chOff x="-12192" y="-9144"/>
            <a:chExt cx="12204192" cy="6867144"/>
          </a:xfrm>
        </p:grpSpPr>
        <p:pic>
          <p:nvPicPr>
            <p:cNvPr id="8" name="Picture 7"/>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554736" y="594362"/>
              <a:ext cx="201168" cy="1005838"/>
            </a:xfrm>
            <a:prstGeom prst="rect">
              <a:avLst/>
            </a:prstGeom>
            <a:effectLst>
              <a:outerShdw blurRad="25400" dist="12700" dir="2700000" algn="tl" rotWithShape="0">
                <a:prstClr val="black">
                  <a:alpha val="40000"/>
                </a:prstClr>
              </a:outerShdw>
            </a:effectLst>
          </p:spPr>
        </p:pic>
        <p:sp>
          <p:nvSpPr>
            <p:cNvPr id="11" name="Rectangle 10"/>
            <p:cNvSpPr/>
            <p:nvPr/>
          </p:nvSpPr>
          <p:spPr>
            <a:xfrm>
              <a:off x="-12192" y="-9144"/>
              <a:ext cx="12204192" cy="6867144"/>
            </a:xfrm>
            <a:prstGeom prst="rect">
              <a:avLst/>
            </a:prstGeom>
            <a:noFill/>
            <a:ln w="381000" cap="sq">
              <a:solidFill>
                <a:srgbClr val="4C4F55"/>
              </a:solidFill>
              <a:miter lim="800000"/>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cxnSp>
        <p:nvCxnSpPr>
          <p:cNvPr id="10" name="Straight Connector 9"/>
          <p:cNvCxnSpPr/>
          <p:nvPr/>
        </p:nvCxnSpPr>
        <p:spPr>
          <a:xfrm>
            <a:off x="1008510" y="5916168"/>
            <a:ext cx="10537314" cy="0"/>
          </a:xfrm>
          <a:prstGeom prst="line">
            <a:avLst/>
          </a:prstGeom>
          <a:ln w="25400" cap="rnd">
            <a:solidFill>
              <a:schemeClr val="bg1"/>
            </a:solidFill>
            <a:prstDash val="sysDot"/>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a:effectLst>
            <a:outerShdw blurRad="25400" dist="12700" dir="2700000" algn="tl" rotWithShape="0">
              <a:prstClr val="black">
                <a:alpha val="40000"/>
              </a:prstClr>
            </a:outerShdw>
          </a:effectLst>
        </p:spPr>
      </p:pic>
    </p:spTree>
    <p:extLst>
      <p:ext uri="{BB962C8B-B14F-4D97-AF65-F5344CB8AC3E}">
        <p14:creationId xmlns:p14="http://schemas.microsoft.com/office/powerpoint/2010/main" val="177999883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9BCD1A0-1C01-D48A-6999-235D11EB62C1}"/>
              </a:ext>
            </a:extLst>
          </p:cNvPr>
          <p:cNvSpPr>
            <a:spLocks noGrp="1"/>
          </p:cNvSpPr>
          <p:nvPr>
            <p:ph sz="quarter" idx="13"/>
          </p:nvPr>
        </p:nvSpPr>
        <p:spPr/>
        <p:txBody>
          <a:bodyPr>
            <a:normAutofit fontScale="92500"/>
          </a:bodyPr>
          <a:lstStyle/>
          <a:p>
            <a:r>
              <a:rPr lang="en-US" u="sng" dirty="0"/>
              <a:t>Student</a:t>
            </a:r>
            <a:r>
              <a:rPr lang="en-US" dirty="0"/>
              <a:t>: District cannot adopt or implement any policy, practice, or procedure concerning a student’s current, potential, or past parental, family, or marital status that treats students differently on the basis of sex</a:t>
            </a:r>
          </a:p>
          <a:p>
            <a:r>
              <a:rPr lang="en-US" u="sng" dirty="0"/>
              <a:t>Employee/Applicant</a:t>
            </a:r>
            <a:r>
              <a:rPr lang="en-US" dirty="0"/>
              <a:t>: District cannot adopt or implement any policy, practice, or procedure, or take any employment action, on the basis of sex:</a:t>
            </a:r>
          </a:p>
          <a:p>
            <a:pPr lvl="1"/>
            <a:r>
              <a:rPr lang="en-US" dirty="0"/>
              <a:t>(1) Concerning the current, potential, or past parental, family, or marital status of an employee or applicant for employment, which treats persons differently; or</a:t>
            </a:r>
          </a:p>
          <a:p>
            <a:pPr lvl="1"/>
            <a:r>
              <a:rPr lang="en-US" dirty="0"/>
              <a:t>(2) That is based upon whether an employee or applicant for employment is the head of household or principal wage earner in such employee’s or applicant’s family unit</a:t>
            </a:r>
          </a:p>
        </p:txBody>
      </p:sp>
      <p:sp>
        <p:nvSpPr>
          <p:cNvPr id="3" name="Title 2">
            <a:extLst>
              <a:ext uri="{FF2B5EF4-FFF2-40B4-BE49-F238E27FC236}">
                <a16:creationId xmlns:a16="http://schemas.microsoft.com/office/drawing/2014/main" id="{EA813766-FDE7-5742-9ABC-151571CEC352}"/>
              </a:ext>
            </a:extLst>
          </p:cNvPr>
          <p:cNvSpPr>
            <a:spLocks noGrp="1"/>
          </p:cNvSpPr>
          <p:nvPr>
            <p:ph type="title"/>
          </p:nvPr>
        </p:nvSpPr>
        <p:spPr/>
        <p:txBody>
          <a:bodyPr>
            <a:normAutofit/>
          </a:bodyPr>
          <a:lstStyle/>
          <a:p>
            <a:r>
              <a:rPr lang="en-US" dirty="0"/>
              <a:t>Family status</a:t>
            </a:r>
          </a:p>
        </p:txBody>
      </p:sp>
      <p:sp>
        <p:nvSpPr>
          <p:cNvPr id="4" name="Footer Placeholder 3">
            <a:extLst>
              <a:ext uri="{FF2B5EF4-FFF2-40B4-BE49-F238E27FC236}">
                <a16:creationId xmlns:a16="http://schemas.microsoft.com/office/drawing/2014/main" id="{D29B198F-0A62-9C95-A95D-78131A91F1ED}"/>
              </a:ext>
            </a:extLst>
          </p:cNvPr>
          <p:cNvSpPr>
            <a:spLocks noGrp="1"/>
          </p:cNvSpPr>
          <p:nvPr>
            <p:ph type="ftr" sz="quarter" idx="11"/>
          </p:nvPr>
        </p:nvSpPr>
        <p:spPr/>
        <p:txBody>
          <a:bodyPr/>
          <a:lstStyle/>
          <a:p>
            <a:r>
              <a:rPr lang="en-US" dirty="0"/>
              <a:t>34 C.F.R. 106.40; 34 C.F.R. 106.57</a:t>
            </a:r>
          </a:p>
        </p:txBody>
      </p:sp>
      <p:sp>
        <p:nvSpPr>
          <p:cNvPr id="5" name="Slide Number Placeholder 4">
            <a:extLst>
              <a:ext uri="{FF2B5EF4-FFF2-40B4-BE49-F238E27FC236}">
                <a16:creationId xmlns:a16="http://schemas.microsoft.com/office/drawing/2014/main" id="{0ED1FBE0-C8D4-7305-B57A-5C66B2CCCF12}"/>
              </a:ext>
            </a:extLst>
          </p:cNvPr>
          <p:cNvSpPr>
            <a:spLocks noGrp="1"/>
          </p:cNvSpPr>
          <p:nvPr>
            <p:ph type="sldNum" sz="quarter" idx="12"/>
          </p:nvPr>
        </p:nvSpPr>
        <p:spPr/>
        <p:txBody>
          <a:bodyPr/>
          <a:lstStyle/>
          <a:p>
            <a:fld id="{0AE8BE58-A6F8-4BE3-ADA1-52AAB047BE77}" type="slidenum">
              <a:rPr lang="en-US" smtClean="0"/>
              <a:t>103</a:t>
            </a:fld>
            <a:endParaRPr lang="en-US" dirty="0"/>
          </a:p>
        </p:txBody>
      </p:sp>
    </p:spTree>
    <p:extLst>
      <p:ext uri="{BB962C8B-B14F-4D97-AF65-F5344CB8AC3E}">
        <p14:creationId xmlns:p14="http://schemas.microsoft.com/office/powerpoint/2010/main" val="347694837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56CEB41-C878-3894-F51F-555AB6B0B8FF}"/>
              </a:ext>
            </a:extLst>
          </p:cNvPr>
          <p:cNvSpPr>
            <a:spLocks noGrp="1"/>
          </p:cNvSpPr>
          <p:nvPr>
            <p:ph sz="quarter" idx="13"/>
          </p:nvPr>
        </p:nvSpPr>
        <p:spPr/>
        <p:txBody>
          <a:bodyPr/>
          <a:lstStyle/>
          <a:p>
            <a:r>
              <a:rPr lang="en-US" dirty="0"/>
              <a:t>Pre-Employment Inquiries</a:t>
            </a:r>
          </a:p>
          <a:p>
            <a:pPr lvl="1"/>
            <a:r>
              <a:rPr lang="en-US" u="sng" dirty="0"/>
              <a:t>Marital Status</a:t>
            </a:r>
            <a:r>
              <a:rPr lang="en-US" dirty="0"/>
              <a:t>: District cannot make a pre-employment inquiry as to the marital status of an applicant for employment, including whether such applicant is “Miss or Mrs.”</a:t>
            </a:r>
          </a:p>
          <a:p>
            <a:pPr lvl="1"/>
            <a:r>
              <a:rPr lang="en-US" u="sng" dirty="0"/>
              <a:t>Sex</a:t>
            </a:r>
            <a:r>
              <a:rPr lang="en-US" dirty="0"/>
              <a:t>: District may ask an applicant for employment to self-identify their sex, but only if this question is asked of all applicants and if the response is not used as a basis for discrimination prohibited by Title IX</a:t>
            </a:r>
          </a:p>
        </p:txBody>
      </p:sp>
      <p:sp>
        <p:nvSpPr>
          <p:cNvPr id="3" name="Title 2">
            <a:extLst>
              <a:ext uri="{FF2B5EF4-FFF2-40B4-BE49-F238E27FC236}">
                <a16:creationId xmlns:a16="http://schemas.microsoft.com/office/drawing/2014/main" id="{68BD0F38-E996-A5A3-831C-180C2EB76792}"/>
              </a:ext>
            </a:extLst>
          </p:cNvPr>
          <p:cNvSpPr>
            <a:spLocks noGrp="1"/>
          </p:cNvSpPr>
          <p:nvPr>
            <p:ph type="title"/>
          </p:nvPr>
        </p:nvSpPr>
        <p:spPr/>
        <p:txBody>
          <a:bodyPr/>
          <a:lstStyle/>
          <a:p>
            <a:r>
              <a:rPr lang="en-US" dirty="0"/>
              <a:t>Family status</a:t>
            </a:r>
          </a:p>
        </p:txBody>
      </p:sp>
      <p:sp>
        <p:nvSpPr>
          <p:cNvPr id="4" name="Footer Placeholder 3">
            <a:extLst>
              <a:ext uri="{FF2B5EF4-FFF2-40B4-BE49-F238E27FC236}">
                <a16:creationId xmlns:a16="http://schemas.microsoft.com/office/drawing/2014/main" id="{6F2175B5-3908-A26B-0936-1BDBF9AE7365}"/>
              </a:ext>
            </a:extLst>
          </p:cNvPr>
          <p:cNvSpPr>
            <a:spLocks noGrp="1"/>
          </p:cNvSpPr>
          <p:nvPr>
            <p:ph type="ftr" sz="quarter" idx="11"/>
          </p:nvPr>
        </p:nvSpPr>
        <p:spPr/>
        <p:txBody>
          <a:bodyPr/>
          <a:lstStyle/>
          <a:p>
            <a:r>
              <a:rPr lang="da-DK" dirty="0"/>
              <a:t>34 C.F.R. 106.60</a:t>
            </a:r>
            <a:endParaRPr lang="en-US" dirty="0"/>
          </a:p>
        </p:txBody>
      </p:sp>
      <p:sp>
        <p:nvSpPr>
          <p:cNvPr id="5" name="Slide Number Placeholder 4">
            <a:extLst>
              <a:ext uri="{FF2B5EF4-FFF2-40B4-BE49-F238E27FC236}">
                <a16:creationId xmlns:a16="http://schemas.microsoft.com/office/drawing/2014/main" id="{AAE46E61-C53D-7B54-204B-D835E4C21AB9}"/>
              </a:ext>
            </a:extLst>
          </p:cNvPr>
          <p:cNvSpPr>
            <a:spLocks noGrp="1"/>
          </p:cNvSpPr>
          <p:nvPr>
            <p:ph type="sldNum" sz="quarter" idx="12"/>
          </p:nvPr>
        </p:nvSpPr>
        <p:spPr/>
        <p:txBody>
          <a:bodyPr/>
          <a:lstStyle/>
          <a:p>
            <a:fld id="{0AE8BE58-A6F8-4BE3-ADA1-52AAB047BE77}" type="slidenum">
              <a:rPr lang="en-US" smtClean="0"/>
              <a:t>104</a:t>
            </a:fld>
            <a:endParaRPr lang="en-US" dirty="0"/>
          </a:p>
        </p:txBody>
      </p:sp>
    </p:spTree>
    <p:extLst>
      <p:ext uri="{BB962C8B-B14F-4D97-AF65-F5344CB8AC3E}">
        <p14:creationId xmlns:p14="http://schemas.microsoft.com/office/powerpoint/2010/main" val="147497434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1" descr="People at meeting"/>
          <p:cNvPicPr preferRelativeResize="0">
            <a:picLocks/>
          </p:cNvPicPr>
          <p:nvPr/>
        </p:nvPicPr>
        <p:blipFill>
          <a:blip r:embed="rId3" cstate="print">
            <a:extLst>
              <a:ext uri="{28A0092B-C50C-407E-A947-70E740481C1C}">
                <a14:useLocalDpi xmlns:a14="http://schemas.microsoft.com/office/drawing/2010/main" val="0"/>
              </a:ext>
            </a:extLst>
          </a:blip>
          <a:srcRect/>
          <a:stretch/>
        </p:blipFill>
        <p:spPr>
          <a:xfrm>
            <a:off x="170688" y="137161"/>
            <a:ext cx="11850623" cy="6547104"/>
          </a:xfrm>
          <a:prstGeom prst="rect">
            <a:avLst/>
          </a:prstGeom>
          <a:ln>
            <a:noFill/>
          </a:ln>
          <a:effectLst>
            <a:outerShdw blurRad="25400" dir="17880000">
              <a:srgbClr val="000000">
                <a:alpha val="46000"/>
              </a:srgbClr>
            </a:outerShdw>
          </a:effectLst>
        </p:spPr>
      </p:pic>
      <p:sp>
        <p:nvSpPr>
          <p:cNvPr id="4" name="Title 3"/>
          <p:cNvSpPr>
            <a:spLocks noGrp="1"/>
          </p:cNvSpPr>
          <p:nvPr>
            <p:ph type="title"/>
          </p:nvPr>
        </p:nvSpPr>
        <p:spPr/>
        <p:txBody>
          <a:bodyPr/>
          <a:lstStyle/>
          <a:p>
            <a:r>
              <a:rPr lang="en-US" dirty="0">
                <a:solidFill>
                  <a:schemeClr val="bg1"/>
                </a:solidFill>
              </a:rPr>
              <a:t>TRAINING REQUIREMENTS</a:t>
            </a:r>
          </a:p>
        </p:txBody>
      </p:sp>
      <p:grpSp>
        <p:nvGrpSpPr>
          <p:cNvPr id="2" name="Group 1"/>
          <p:cNvGrpSpPr/>
          <p:nvPr/>
        </p:nvGrpSpPr>
        <p:grpSpPr>
          <a:xfrm>
            <a:off x="-12192" y="-9144"/>
            <a:ext cx="12204192" cy="6867144"/>
            <a:chOff x="-12192" y="-9144"/>
            <a:chExt cx="12204192" cy="6867144"/>
          </a:xfrm>
        </p:grpSpPr>
        <p:pic>
          <p:nvPicPr>
            <p:cNvPr id="8" name="Picture 7"/>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554736" y="594362"/>
              <a:ext cx="201168" cy="1005838"/>
            </a:xfrm>
            <a:prstGeom prst="rect">
              <a:avLst/>
            </a:prstGeom>
            <a:effectLst>
              <a:outerShdw blurRad="25400" dist="12700" dir="2700000" algn="tl" rotWithShape="0">
                <a:prstClr val="black">
                  <a:alpha val="40000"/>
                </a:prstClr>
              </a:outerShdw>
            </a:effectLst>
          </p:spPr>
        </p:pic>
        <p:sp>
          <p:nvSpPr>
            <p:cNvPr id="11" name="Rectangle 10"/>
            <p:cNvSpPr/>
            <p:nvPr/>
          </p:nvSpPr>
          <p:spPr>
            <a:xfrm>
              <a:off x="-12192" y="-9144"/>
              <a:ext cx="12204192" cy="6867144"/>
            </a:xfrm>
            <a:prstGeom prst="rect">
              <a:avLst/>
            </a:prstGeom>
            <a:noFill/>
            <a:ln w="381000" cap="sq">
              <a:solidFill>
                <a:srgbClr val="4C4F55"/>
              </a:solidFill>
              <a:miter lim="800000"/>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cxnSp>
        <p:nvCxnSpPr>
          <p:cNvPr id="10" name="Straight Connector 9"/>
          <p:cNvCxnSpPr/>
          <p:nvPr/>
        </p:nvCxnSpPr>
        <p:spPr>
          <a:xfrm>
            <a:off x="1008510" y="5916168"/>
            <a:ext cx="10537314" cy="0"/>
          </a:xfrm>
          <a:prstGeom prst="line">
            <a:avLst/>
          </a:prstGeom>
          <a:ln w="25400" cap="rnd">
            <a:solidFill>
              <a:schemeClr val="bg1"/>
            </a:solidFill>
            <a:prstDash val="sysDot"/>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a:effectLst>
            <a:outerShdw blurRad="25400" dist="12700" dir="2700000" algn="tl" rotWithShape="0">
              <a:prstClr val="black">
                <a:alpha val="40000"/>
              </a:prstClr>
            </a:outerShdw>
          </a:effectLst>
        </p:spPr>
      </p:pic>
    </p:spTree>
    <p:extLst>
      <p:ext uri="{BB962C8B-B14F-4D97-AF65-F5344CB8AC3E}">
        <p14:creationId xmlns:p14="http://schemas.microsoft.com/office/powerpoint/2010/main" val="410659845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D1EC047-1624-3476-5D59-3D2B2EE3B4E5}"/>
              </a:ext>
            </a:extLst>
          </p:cNvPr>
          <p:cNvSpPr>
            <a:spLocks noGrp="1"/>
          </p:cNvSpPr>
          <p:nvPr>
            <p:ph sz="quarter" idx="13"/>
          </p:nvPr>
        </p:nvSpPr>
        <p:spPr/>
        <p:txBody>
          <a:bodyPr/>
          <a:lstStyle/>
          <a:p>
            <a:r>
              <a:rPr lang="en-US" dirty="0"/>
              <a:t>Individuals must receive training related to their Title IX duties promptly upon hiring or change of position that alters their duties under Title IX</a:t>
            </a:r>
          </a:p>
          <a:p>
            <a:r>
              <a:rPr lang="en-US" dirty="0"/>
              <a:t>Annual training now required</a:t>
            </a:r>
          </a:p>
          <a:p>
            <a:r>
              <a:rPr lang="en-US" dirty="0"/>
              <a:t>Training must not rely on sex stereotypes</a:t>
            </a:r>
          </a:p>
        </p:txBody>
      </p:sp>
      <p:sp>
        <p:nvSpPr>
          <p:cNvPr id="3" name="Title 2">
            <a:extLst>
              <a:ext uri="{FF2B5EF4-FFF2-40B4-BE49-F238E27FC236}">
                <a16:creationId xmlns:a16="http://schemas.microsoft.com/office/drawing/2014/main" id="{540A8B5C-E77C-7914-D434-9B12C3AF28CE}"/>
              </a:ext>
            </a:extLst>
          </p:cNvPr>
          <p:cNvSpPr>
            <a:spLocks noGrp="1"/>
          </p:cNvSpPr>
          <p:nvPr>
            <p:ph type="title"/>
          </p:nvPr>
        </p:nvSpPr>
        <p:spPr/>
        <p:txBody>
          <a:bodyPr/>
          <a:lstStyle/>
          <a:p>
            <a:r>
              <a:rPr lang="en-US" dirty="0"/>
              <a:t>Training REQUIREMENTS</a:t>
            </a:r>
          </a:p>
        </p:txBody>
      </p:sp>
      <p:sp>
        <p:nvSpPr>
          <p:cNvPr id="4" name="Footer Placeholder 3">
            <a:extLst>
              <a:ext uri="{FF2B5EF4-FFF2-40B4-BE49-F238E27FC236}">
                <a16:creationId xmlns:a16="http://schemas.microsoft.com/office/drawing/2014/main" id="{63348C75-7BC8-0638-2087-A88D1F4FDCBA}"/>
              </a:ext>
            </a:extLst>
          </p:cNvPr>
          <p:cNvSpPr>
            <a:spLocks noGrp="1"/>
          </p:cNvSpPr>
          <p:nvPr>
            <p:ph type="ftr" sz="quarter" idx="11"/>
          </p:nvPr>
        </p:nvSpPr>
        <p:spPr/>
        <p:txBody>
          <a:bodyPr/>
          <a:lstStyle/>
          <a:p>
            <a:r>
              <a:rPr lang="en-US" dirty="0"/>
              <a:t>34 C.F.R. 106.8(d)</a:t>
            </a:r>
          </a:p>
        </p:txBody>
      </p:sp>
      <p:sp>
        <p:nvSpPr>
          <p:cNvPr id="5" name="Slide Number Placeholder 4">
            <a:extLst>
              <a:ext uri="{FF2B5EF4-FFF2-40B4-BE49-F238E27FC236}">
                <a16:creationId xmlns:a16="http://schemas.microsoft.com/office/drawing/2014/main" id="{4714B936-2B8D-8168-14D4-4C93BA635CFC}"/>
              </a:ext>
            </a:extLst>
          </p:cNvPr>
          <p:cNvSpPr>
            <a:spLocks noGrp="1"/>
          </p:cNvSpPr>
          <p:nvPr>
            <p:ph type="sldNum" sz="quarter" idx="12"/>
          </p:nvPr>
        </p:nvSpPr>
        <p:spPr/>
        <p:txBody>
          <a:bodyPr/>
          <a:lstStyle/>
          <a:p>
            <a:fld id="{0AE8BE58-A6F8-4BE3-ADA1-52AAB047BE77}" type="slidenum">
              <a:rPr lang="en-US" smtClean="0"/>
              <a:t>106</a:t>
            </a:fld>
            <a:endParaRPr lang="en-US" dirty="0"/>
          </a:p>
        </p:txBody>
      </p:sp>
    </p:spTree>
    <p:extLst>
      <p:ext uri="{BB962C8B-B14F-4D97-AF65-F5344CB8AC3E}">
        <p14:creationId xmlns:p14="http://schemas.microsoft.com/office/powerpoint/2010/main" val="3975343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D1EC047-1624-3476-5D59-3D2B2EE3B4E5}"/>
              </a:ext>
            </a:extLst>
          </p:cNvPr>
          <p:cNvSpPr>
            <a:spLocks noGrp="1"/>
          </p:cNvSpPr>
          <p:nvPr>
            <p:ph sz="quarter" idx="13"/>
          </p:nvPr>
        </p:nvSpPr>
        <p:spPr>
          <a:xfrm>
            <a:off x="993648" y="1825624"/>
            <a:ext cx="10058400" cy="4297680"/>
          </a:xfrm>
        </p:spPr>
        <p:txBody>
          <a:bodyPr>
            <a:normAutofit fontScale="92500" lnSpcReduction="20000"/>
          </a:bodyPr>
          <a:lstStyle/>
          <a:p>
            <a:r>
              <a:rPr lang="en-US" dirty="0"/>
              <a:t>The District’s obligation to address sex discrimination in its education program or activity;</a:t>
            </a:r>
          </a:p>
          <a:p>
            <a:r>
              <a:rPr lang="en-US" dirty="0"/>
              <a:t>The scope of conduct that constitutes Title IX sex discrimination, including the definition of sex-based harassment; </a:t>
            </a:r>
          </a:p>
          <a:p>
            <a:r>
              <a:rPr lang="en-US" b="1" i="1" dirty="0"/>
              <a:t>The employee’s responsibility to notify the Title IX Coordinator when the employee </a:t>
            </a:r>
            <a:r>
              <a:rPr lang="en-US" b="1" i="1" u="sng" dirty="0"/>
              <a:t>has information about conduct that reasonably may constitute Title IX sex discrimination</a:t>
            </a:r>
            <a:r>
              <a:rPr lang="en-US" dirty="0"/>
              <a:t>; and</a:t>
            </a:r>
          </a:p>
          <a:p>
            <a:r>
              <a:rPr lang="en-US" dirty="0"/>
              <a:t>The employee’s responsibility when a student or the student’s parent/guardian informs the employee of the student’s pregnancy or related conditions, to promptly provide that person with the Title IX Coordinator’s contact information and inform that person of the Title IX Coordinator’s role</a:t>
            </a:r>
          </a:p>
        </p:txBody>
      </p:sp>
      <p:sp>
        <p:nvSpPr>
          <p:cNvPr id="3" name="Title 2">
            <a:extLst>
              <a:ext uri="{FF2B5EF4-FFF2-40B4-BE49-F238E27FC236}">
                <a16:creationId xmlns:a16="http://schemas.microsoft.com/office/drawing/2014/main" id="{540A8B5C-E77C-7914-D434-9B12C3AF28CE}"/>
              </a:ext>
            </a:extLst>
          </p:cNvPr>
          <p:cNvSpPr>
            <a:spLocks noGrp="1"/>
          </p:cNvSpPr>
          <p:nvPr>
            <p:ph type="title"/>
          </p:nvPr>
        </p:nvSpPr>
        <p:spPr/>
        <p:txBody>
          <a:bodyPr/>
          <a:lstStyle/>
          <a:p>
            <a:r>
              <a:rPr lang="en-US" dirty="0"/>
              <a:t>TRAINING – ALL EMPLOYEES</a:t>
            </a:r>
          </a:p>
        </p:txBody>
      </p:sp>
      <p:sp>
        <p:nvSpPr>
          <p:cNvPr id="4" name="Footer Placeholder 3">
            <a:extLst>
              <a:ext uri="{FF2B5EF4-FFF2-40B4-BE49-F238E27FC236}">
                <a16:creationId xmlns:a16="http://schemas.microsoft.com/office/drawing/2014/main" id="{63348C75-7BC8-0638-2087-A88D1F4FDCBA}"/>
              </a:ext>
            </a:extLst>
          </p:cNvPr>
          <p:cNvSpPr>
            <a:spLocks noGrp="1"/>
          </p:cNvSpPr>
          <p:nvPr>
            <p:ph type="ftr" sz="quarter" idx="11"/>
          </p:nvPr>
        </p:nvSpPr>
        <p:spPr/>
        <p:txBody>
          <a:bodyPr/>
          <a:lstStyle/>
          <a:p>
            <a:r>
              <a:rPr lang="da-DK" dirty="0"/>
              <a:t>34 C.F.R. 106.8(d)</a:t>
            </a:r>
            <a:r>
              <a:rPr lang="en-US" dirty="0"/>
              <a:t>(1)</a:t>
            </a:r>
            <a:endParaRPr lang="da-DK" dirty="0"/>
          </a:p>
        </p:txBody>
      </p:sp>
      <p:sp>
        <p:nvSpPr>
          <p:cNvPr id="5" name="Slide Number Placeholder 4">
            <a:extLst>
              <a:ext uri="{FF2B5EF4-FFF2-40B4-BE49-F238E27FC236}">
                <a16:creationId xmlns:a16="http://schemas.microsoft.com/office/drawing/2014/main" id="{4714B936-2B8D-8168-14D4-4C93BA635CFC}"/>
              </a:ext>
            </a:extLst>
          </p:cNvPr>
          <p:cNvSpPr>
            <a:spLocks noGrp="1"/>
          </p:cNvSpPr>
          <p:nvPr>
            <p:ph type="sldNum" sz="quarter" idx="12"/>
          </p:nvPr>
        </p:nvSpPr>
        <p:spPr/>
        <p:txBody>
          <a:bodyPr/>
          <a:lstStyle/>
          <a:p>
            <a:fld id="{0AE8BE58-A6F8-4BE3-ADA1-52AAB047BE77}" type="slidenum">
              <a:rPr lang="en-US" smtClean="0"/>
              <a:t>107</a:t>
            </a:fld>
            <a:endParaRPr lang="en-US" dirty="0"/>
          </a:p>
        </p:txBody>
      </p:sp>
    </p:spTree>
    <p:extLst>
      <p:ext uri="{BB962C8B-B14F-4D97-AF65-F5344CB8AC3E}">
        <p14:creationId xmlns:p14="http://schemas.microsoft.com/office/powerpoint/2010/main" val="241932254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D1EC047-1624-3476-5D59-3D2B2EE3B4E5}"/>
              </a:ext>
            </a:extLst>
          </p:cNvPr>
          <p:cNvSpPr>
            <a:spLocks noGrp="1"/>
          </p:cNvSpPr>
          <p:nvPr>
            <p:ph sz="quarter" idx="13"/>
          </p:nvPr>
        </p:nvSpPr>
        <p:spPr>
          <a:xfrm>
            <a:off x="993648" y="1825624"/>
            <a:ext cx="10058400" cy="4389120"/>
          </a:xfrm>
        </p:spPr>
        <p:txBody>
          <a:bodyPr>
            <a:normAutofit fontScale="92500" lnSpcReduction="10000"/>
          </a:bodyPr>
          <a:lstStyle/>
          <a:p>
            <a:r>
              <a:rPr lang="en-US" dirty="0"/>
              <a:t>Applies to investigators, decisionmakers, any supportive measures impartial employee, and any other employee who is responsible for implementing the Title IX Grievance Process</a:t>
            </a:r>
          </a:p>
          <a:p>
            <a:r>
              <a:rPr lang="en-US" dirty="0"/>
              <a:t>Must complete the </a:t>
            </a:r>
            <a:r>
              <a:rPr lang="en-US" b="1" i="1" dirty="0"/>
              <a:t>all-employee training, and </a:t>
            </a:r>
            <a:r>
              <a:rPr lang="en-US" dirty="0"/>
              <a:t>training on:</a:t>
            </a:r>
          </a:p>
          <a:p>
            <a:pPr lvl="1"/>
            <a:r>
              <a:rPr lang="en-US" dirty="0"/>
              <a:t>The District’s obligations in responding to Title IX sex discrimination;</a:t>
            </a:r>
          </a:p>
          <a:p>
            <a:pPr lvl="1"/>
            <a:r>
              <a:rPr lang="en-US" dirty="0"/>
              <a:t>The District’s Title IX Grievance Process;</a:t>
            </a:r>
          </a:p>
          <a:p>
            <a:pPr lvl="1"/>
            <a:r>
              <a:rPr lang="en-US" dirty="0"/>
              <a:t>How to perform Title IX role impartially, including by avoiding prejudgment of the facts at issue, conflicts of interest, and bias; and</a:t>
            </a:r>
          </a:p>
          <a:p>
            <a:pPr lvl="1"/>
            <a:r>
              <a:rPr lang="en-US" dirty="0"/>
              <a:t>Evidentiary issues (relevance; impermissible evidence) under the Title IX Grievance Process</a:t>
            </a:r>
          </a:p>
        </p:txBody>
      </p:sp>
      <p:sp>
        <p:nvSpPr>
          <p:cNvPr id="3" name="Title 2">
            <a:extLst>
              <a:ext uri="{FF2B5EF4-FFF2-40B4-BE49-F238E27FC236}">
                <a16:creationId xmlns:a16="http://schemas.microsoft.com/office/drawing/2014/main" id="{540A8B5C-E77C-7914-D434-9B12C3AF28CE}"/>
              </a:ext>
            </a:extLst>
          </p:cNvPr>
          <p:cNvSpPr>
            <a:spLocks noGrp="1"/>
          </p:cNvSpPr>
          <p:nvPr>
            <p:ph type="title"/>
          </p:nvPr>
        </p:nvSpPr>
        <p:spPr/>
        <p:txBody>
          <a:bodyPr>
            <a:normAutofit/>
          </a:bodyPr>
          <a:lstStyle/>
          <a:p>
            <a:r>
              <a:rPr lang="en-US" dirty="0"/>
              <a:t>TRAINING – GRIEVANCE PROCESS ROLES</a:t>
            </a:r>
          </a:p>
        </p:txBody>
      </p:sp>
      <p:sp>
        <p:nvSpPr>
          <p:cNvPr id="4" name="Footer Placeholder 3">
            <a:extLst>
              <a:ext uri="{FF2B5EF4-FFF2-40B4-BE49-F238E27FC236}">
                <a16:creationId xmlns:a16="http://schemas.microsoft.com/office/drawing/2014/main" id="{63348C75-7BC8-0638-2087-A88D1F4FDCBA}"/>
              </a:ext>
            </a:extLst>
          </p:cNvPr>
          <p:cNvSpPr>
            <a:spLocks noGrp="1"/>
          </p:cNvSpPr>
          <p:nvPr>
            <p:ph type="ftr" sz="quarter" idx="11"/>
          </p:nvPr>
        </p:nvSpPr>
        <p:spPr/>
        <p:txBody>
          <a:bodyPr/>
          <a:lstStyle/>
          <a:p>
            <a:r>
              <a:rPr lang="da-DK" dirty="0"/>
              <a:t>34 C.F.R. 106.8(d)</a:t>
            </a:r>
            <a:r>
              <a:rPr lang="en-US" dirty="0"/>
              <a:t>(2)</a:t>
            </a:r>
            <a:endParaRPr lang="da-DK" dirty="0"/>
          </a:p>
        </p:txBody>
      </p:sp>
      <p:sp>
        <p:nvSpPr>
          <p:cNvPr id="5" name="Slide Number Placeholder 4">
            <a:extLst>
              <a:ext uri="{FF2B5EF4-FFF2-40B4-BE49-F238E27FC236}">
                <a16:creationId xmlns:a16="http://schemas.microsoft.com/office/drawing/2014/main" id="{4714B936-2B8D-8168-14D4-4C93BA635CFC}"/>
              </a:ext>
            </a:extLst>
          </p:cNvPr>
          <p:cNvSpPr>
            <a:spLocks noGrp="1"/>
          </p:cNvSpPr>
          <p:nvPr>
            <p:ph type="sldNum" sz="quarter" idx="12"/>
          </p:nvPr>
        </p:nvSpPr>
        <p:spPr/>
        <p:txBody>
          <a:bodyPr/>
          <a:lstStyle/>
          <a:p>
            <a:fld id="{0AE8BE58-A6F8-4BE3-ADA1-52AAB047BE77}" type="slidenum">
              <a:rPr lang="en-US" smtClean="0"/>
              <a:t>108</a:t>
            </a:fld>
            <a:endParaRPr lang="en-US" dirty="0"/>
          </a:p>
        </p:txBody>
      </p:sp>
    </p:spTree>
    <p:extLst>
      <p:ext uri="{BB962C8B-B14F-4D97-AF65-F5344CB8AC3E}">
        <p14:creationId xmlns:p14="http://schemas.microsoft.com/office/powerpoint/2010/main" val="343764731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C1ABE22-E854-1C29-CB85-36A76D927EB8}"/>
              </a:ext>
            </a:extLst>
          </p:cNvPr>
          <p:cNvSpPr>
            <a:spLocks noGrp="1"/>
          </p:cNvSpPr>
          <p:nvPr>
            <p:ph sz="quarter" idx="13"/>
          </p:nvPr>
        </p:nvSpPr>
        <p:spPr/>
        <p:txBody>
          <a:bodyPr>
            <a:normAutofit/>
          </a:bodyPr>
          <a:lstStyle/>
          <a:p>
            <a:r>
              <a:rPr lang="en-US" dirty="0"/>
              <a:t>Must complete the </a:t>
            </a:r>
            <a:r>
              <a:rPr lang="en-US" b="1" i="1" dirty="0"/>
              <a:t>all-employee training, and </a:t>
            </a:r>
            <a:r>
              <a:rPr lang="en-US" dirty="0"/>
              <a:t>training on:</a:t>
            </a:r>
          </a:p>
          <a:p>
            <a:pPr lvl="1"/>
            <a:r>
              <a:rPr lang="en-US" dirty="0"/>
              <a:t>Rules and practices associated with the District’s informal resolution process(es); and</a:t>
            </a:r>
          </a:p>
          <a:p>
            <a:pPr lvl="1"/>
            <a:r>
              <a:rPr lang="en-US" dirty="0"/>
              <a:t>How to perform Title IX role impartially, including by avoiding conflicts of interest and bias</a:t>
            </a:r>
          </a:p>
        </p:txBody>
      </p:sp>
      <p:sp>
        <p:nvSpPr>
          <p:cNvPr id="3" name="Title 2">
            <a:extLst>
              <a:ext uri="{FF2B5EF4-FFF2-40B4-BE49-F238E27FC236}">
                <a16:creationId xmlns:a16="http://schemas.microsoft.com/office/drawing/2014/main" id="{DBC4B060-8372-18A6-5E61-38ED496D01AB}"/>
              </a:ext>
            </a:extLst>
          </p:cNvPr>
          <p:cNvSpPr>
            <a:spLocks noGrp="1"/>
          </p:cNvSpPr>
          <p:nvPr>
            <p:ph type="title"/>
          </p:nvPr>
        </p:nvSpPr>
        <p:spPr/>
        <p:txBody>
          <a:bodyPr>
            <a:normAutofit fontScale="90000"/>
          </a:bodyPr>
          <a:lstStyle/>
          <a:p>
            <a:r>
              <a:rPr lang="en-US" dirty="0"/>
              <a:t>TRAINING – INFORMAL RESOLUTION FACILITATOR</a:t>
            </a:r>
          </a:p>
        </p:txBody>
      </p:sp>
      <p:sp>
        <p:nvSpPr>
          <p:cNvPr id="4" name="Footer Placeholder 3">
            <a:extLst>
              <a:ext uri="{FF2B5EF4-FFF2-40B4-BE49-F238E27FC236}">
                <a16:creationId xmlns:a16="http://schemas.microsoft.com/office/drawing/2014/main" id="{DE17A566-5DBE-A449-D24F-E7785DF38A96}"/>
              </a:ext>
            </a:extLst>
          </p:cNvPr>
          <p:cNvSpPr>
            <a:spLocks noGrp="1"/>
          </p:cNvSpPr>
          <p:nvPr>
            <p:ph type="ftr" sz="quarter" idx="11"/>
          </p:nvPr>
        </p:nvSpPr>
        <p:spPr/>
        <p:txBody>
          <a:bodyPr/>
          <a:lstStyle/>
          <a:p>
            <a:r>
              <a:rPr lang="da-DK" dirty="0"/>
              <a:t>34 C.F.R. 106.8(d)</a:t>
            </a:r>
            <a:r>
              <a:rPr lang="en-US" dirty="0"/>
              <a:t>(3)</a:t>
            </a:r>
            <a:endParaRPr lang="da-DK" dirty="0"/>
          </a:p>
        </p:txBody>
      </p:sp>
      <p:sp>
        <p:nvSpPr>
          <p:cNvPr id="5" name="Slide Number Placeholder 4">
            <a:extLst>
              <a:ext uri="{FF2B5EF4-FFF2-40B4-BE49-F238E27FC236}">
                <a16:creationId xmlns:a16="http://schemas.microsoft.com/office/drawing/2014/main" id="{3EF14B56-F6EF-759F-1887-C14D0F09E640}"/>
              </a:ext>
            </a:extLst>
          </p:cNvPr>
          <p:cNvSpPr>
            <a:spLocks noGrp="1"/>
          </p:cNvSpPr>
          <p:nvPr>
            <p:ph type="sldNum" sz="quarter" idx="12"/>
          </p:nvPr>
        </p:nvSpPr>
        <p:spPr/>
        <p:txBody>
          <a:bodyPr/>
          <a:lstStyle/>
          <a:p>
            <a:fld id="{0AE8BE58-A6F8-4BE3-ADA1-52AAB047BE77}" type="slidenum">
              <a:rPr lang="en-US" smtClean="0"/>
              <a:t>109</a:t>
            </a:fld>
            <a:endParaRPr lang="en-US" dirty="0"/>
          </a:p>
        </p:txBody>
      </p:sp>
    </p:spTree>
    <p:extLst>
      <p:ext uri="{BB962C8B-B14F-4D97-AF65-F5344CB8AC3E}">
        <p14:creationId xmlns:p14="http://schemas.microsoft.com/office/powerpoint/2010/main" val="413231551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E61889B-031E-3047-59A7-C09A1316DBFC}"/>
              </a:ext>
            </a:extLst>
          </p:cNvPr>
          <p:cNvSpPr>
            <a:spLocks noGrp="1"/>
          </p:cNvSpPr>
          <p:nvPr>
            <p:ph sz="quarter" idx="13"/>
          </p:nvPr>
        </p:nvSpPr>
        <p:spPr/>
        <p:txBody>
          <a:bodyPr/>
          <a:lstStyle/>
          <a:p>
            <a:r>
              <a:rPr lang="en-US" dirty="0"/>
              <a:t>Must complete the </a:t>
            </a:r>
            <a:r>
              <a:rPr lang="en-US" b="1" i="1" dirty="0"/>
              <a:t>all of the above trainings,</a:t>
            </a:r>
            <a:r>
              <a:rPr lang="en-US" dirty="0"/>
              <a:t> </a:t>
            </a:r>
            <a:r>
              <a:rPr lang="en-US" b="1" i="1" dirty="0"/>
              <a:t>and</a:t>
            </a:r>
            <a:r>
              <a:rPr lang="en-US" dirty="0"/>
              <a:t> training on:</a:t>
            </a:r>
          </a:p>
          <a:p>
            <a:pPr lvl="1"/>
            <a:r>
              <a:rPr lang="en-US" dirty="0"/>
              <a:t>Responsibilities specific to the Title IX Coordinator (as expanded under the 2024 Title IX regulations);</a:t>
            </a:r>
          </a:p>
          <a:p>
            <a:pPr lvl="1"/>
            <a:r>
              <a:rPr lang="en-US" dirty="0"/>
              <a:t>The District’s recordkeeping system and the Title IX recordkeeping requirements;</a:t>
            </a:r>
          </a:p>
          <a:p>
            <a:pPr lvl="1"/>
            <a:r>
              <a:rPr lang="en-US" dirty="0"/>
              <a:t>Any other training necessary to coordinate the District’s compliance with Title IX</a:t>
            </a:r>
          </a:p>
          <a:p>
            <a:endParaRPr lang="en-US" dirty="0"/>
          </a:p>
        </p:txBody>
      </p:sp>
      <p:sp>
        <p:nvSpPr>
          <p:cNvPr id="3" name="Title 2">
            <a:extLst>
              <a:ext uri="{FF2B5EF4-FFF2-40B4-BE49-F238E27FC236}">
                <a16:creationId xmlns:a16="http://schemas.microsoft.com/office/drawing/2014/main" id="{6E00CC0B-FA29-B14B-E0B2-A164577F801D}"/>
              </a:ext>
            </a:extLst>
          </p:cNvPr>
          <p:cNvSpPr>
            <a:spLocks noGrp="1"/>
          </p:cNvSpPr>
          <p:nvPr>
            <p:ph type="title"/>
          </p:nvPr>
        </p:nvSpPr>
        <p:spPr/>
        <p:txBody>
          <a:bodyPr/>
          <a:lstStyle/>
          <a:p>
            <a:r>
              <a:rPr lang="en-US" dirty="0"/>
              <a:t>TRAINING – TITLE IX COORDINATOR</a:t>
            </a:r>
          </a:p>
        </p:txBody>
      </p:sp>
      <p:sp>
        <p:nvSpPr>
          <p:cNvPr id="4" name="Footer Placeholder 3">
            <a:extLst>
              <a:ext uri="{FF2B5EF4-FFF2-40B4-BE49-F238E27FC236}">
                <a16:creationId xmlns:a16="http://schemas.microsoft.com/office/drawing/2014/main" id="{C748B936-7B99-CED8-BA67-82894AEA9ECF}"/>
              </a:ext>
            </a:extLst>
          </p:cNvPr>
          <p:cNvSpPr>
            <a:spLocks noGrp="1"/>
          </p:cNvSpPr>
          <p:nvPr>
            <p:ph type="ftr" sz="quarter" idx="11"/>
          </p:nvPr>
        </p:nvSpPr>
        <p:spPr/>
        <p:txBody>
          <a:bodyPr/>
          <a:lstStyle/>
          <a:p>
            <a:r>
              <a:rPr lang="da-DK" dirty="0"/>
              <a:t>34 C.F.R. 106.8(d)</a:t>
            </a:r>
            <a:r>
              <a:rPr lang="en-US" dirty="0"/>
              <a:t>(4)</a:t>
            </a:r>
            <a:endParaRPr lang="da-DK" dirty="0"/>
          </a:p>
        </p:txBody>
      </p:sp>
      <p:sp>
        <p:nvSpPr>
          <p:cNvPr id="5" name="Slide Number Placeholder 4">
            <a:extLst>
              <a:ext uri="{FF2B5EF4-FFF2-40B4-BE49-F238E27FC236}">
                <a16:creationId xmlns:a16="http://schemas.microsoft.com/office/drawing/2014/main" id="{4B2BEA56-0CDA-0BDD-2B8B-58130D9D1A7E}"/>
              </a:ext>
            </a:extLst>
          </p:cNvPr>
          <p:cNvSpPr>
            <a:spLocks noGrp="1"/>
          </p:cNvSpPr>
          <p:nvPr>
            <p:ph type="sldNum" sz="quarter" idx="12"/>
          </p:nvPr>
        </p:nvSpPr>
        <p:spPr/>
        <p:txBody>
          <a:bodyPr/>
          <a:lstStyle/>
          <a:p>
            <a:fld id="{0AE8BE58-A6F8-4BE3-ADA1-52AAB047BE77}" type="slidenum">
              <a:rPr lang="en-US" smtClean="0"/>
              <a:t>110</a:t>
            </a:fld>
            <a:endParaRPr lang="en-US" dirty="0"/>
          </a:p>
        </p:txBody>
      </p:sp>
    </p:spTree>
    <p:extLst>
      <p:ext uri="{BB962C8B-B14F-4D97-AF65-F5344CB8AC3E}">
        <p14:creationId xmlns:p14="http://schemas.microsoft.com/office/powerpoint/2010/main" val="64762748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1" descr="Child with glasses reading"/>
          <p:cNvPicPr preferRelativeResize="0">
            <a:picLocks/>
          </p:cNvPicPr>
          <p:nvPr/>
        </p:nvPicPr>
        <p:blipFill>
          <a:blip r:embed="rId3" cstate="print">
            <a:extLst>
              <a:ext uri="{28A0092B-C50C-407E-A947-70E740481C1C}">
                <a14:useLocalDpi xmlns:a14="http://schemas.microsoft.com/office/drawing/2010/main" val="0"/>
              </a:ext>
            </a:extLst>
          </a:blip>
          <a:srcRect/>
          <a:stretch/>
        </p:blipFill>
        <p:spPr>
          <a:xfrm>
            <a:off x="131064" y="192024"/>
            <a:ext cx="11929872" cy="6473952"/>
          </a:xfrm>
          <a:prstGeom prst="rect">
            <a:avLst/>
          </a:prstGeom>
          <a:ln>
            <a:noFill/>
          </a:ln>
          <a:effectLst>
            <a:outerShdw blurRad="25400" dir="17880000">
              <a:srgbClr val="000000">
                <a:alpha val="46000"/>
              </a:srgbClr>
            </a:outerShdw>
          </a:effectLst>
        </p:spPr>
      </p:pic>
      <p:sp>
        <p:nvSpPr>
          <p:cNvPr id="4" name="Title 3"/>
          <p:cNvSpPr>
            <a:spLocks noGrp="1"/>
          </p:cNvSpPr>
          <p:nvPr>
            <p:ph type="title"/>
          </p:nvPr>
        </p:nvSpPr>
        <p:spPr/>
        <p:txBody>
          <a:bodyPr/>
          <a:lstStyle/>
          <a:p>
            <a:r>
              <a:rPr lang="en-US" dirty="0">
                <a:solidFill>
                  <a:schemeClr val="bg1"/>
                </a:solidFill>
              </a:rPr>
              <a:t>POLICY &amp; NOTICE</a:t>
            </a:r>
            <a:br>
              <a:rPr lang="en-US" dirty="0">
                <a:solidFill>
                  <a:schemeClr val="bg1"/>
                </a:solidFill>
              </a:rPr>
            </a:br>
            <a:r>
              <a:rPr lang="en-US" dirty="0">
                <a:solidFill>
                  <a:schemeClr val="bg1"/>
                </a:solidFill>
              </a:rPr>
              <a:t>REQUIREMENTS</a:t>
            </a:r>
          </a:p>
        </p:txBody>
      </p:sp>
      <p:grpSp>
        <p:nvGrpSpPr>
          <p:cNvPr id="2" name="Group 1"/>
          <p:cNvGrpSpPr/>
          <p:nvPr/>
        </p:nvGrpSpPr>
        <p:grpSpPr>
          <a:xfrm>
            <a:off x="-12192" y="-9144"/>
            <a:ext cx="12204192" cy="6867144"/>
            <a:chOff x="-12192" y="-9144"/>
            <a:chExt cx="12204192" cy="6867144"/>
          </a:xfrm>
        </p:grpSpPr>
        <p:pic>
          <p:nvPicPr>
            <p:cNvPr id="8" name="Picture 7"/>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554736" y="594362"/>
              <a:ext cx="201168" cy="1005838"/>
            </a:xfrm>
            <a:prstGeom prst="rect">
              <a:avLst/>
            </a:prstGeom>
            <a:effectLst>
              <a:outerShdw blurRad="25400" dist="12700" dir="2700000" algn="tl" rotWithShape="0">
                <a:prstClr val="black">
                  <a:alpha val="40000"/>
                </a:prstClr>
              </a:outerShdw>
            </a:effectLst>
          </p:spPr>
        </p:pic>
        <p:sp>
          <p:nvSpPr>
            <p:cNvPr id="11" name="Rectangle 10"/>
            <p:cNvSpPr/>
            <p:nvPr/>
          </p:nvSpPr>
          <p:spPr>
            <a:xfrm>
              <a:off x="-12192" y="-9144"/>
              <a:ext cx="12204192" cy="6867144"/>
            </a:xfrm>
            <a:prstGeom prst="rect">
              <a:avLst/>
            </a:prstGeom>
            <a:noFill/>
            <a:ln w="381000" cap="sq">
              <a:solidFill>
                <a:srgbClr val="4C4F55"/>
              </a:solidFill>
              <a:miter lim="800000"/>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cxnSp>
        <p:nvCxnSpPr>
          <p:cNvPr id="10" name="Straight Connector 9"/>
          <p:cNvCxnSpPr/>
          <p:nvPr/>
        </p:nvCxnSpPr>
        <p:spPr>
          <a:xfrm>
            <a:off x="1008510" y="5916168"/>
            <a:ext cx="10537314" cy="0"/>
          </a:xfrm>
          <a:prstGeom prst="line">
            <a:avLst/>
          </a:prstGeom>
          <a:ln w="25400" cap="rnd">
            <a:solidFill>
              <a:schemeClr val="bg1"/>
            </a:solidFill>
            <a:prstDash val="sysDot"/>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a:effectLst>
            <a:outerShdw blurRad="25400" dist="12700" dir="2700000" algn="tl" rotWithShape="0">
              <a:prstClr val="black">
                <a:alpha val="40000"/>
              </a:prstClr>
            </a:outerShdw>
          </a:effectLst>
        </p:spPr>
      </p:pic>
    </p:spTree>
    <p:extLst>
      <p:ext uri="{BB962C8B-B14F-4D97-AF65-F5344CB8AC3E}">
        <p14:creationId xmlns:p14="http://schemas.microsoft.com/office/powerpoint/2010/main" val="383509510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BB3489CC-2713-255B-801D-E80D6DAB588A}"/>
              </a:ext>
            </a:extLst>
          </p:cNvPr>
          <p:cNvSpPr>
            <a:spLocks noGrp="1"/>
          </p:cNvSpPr>
          <p:nvPr>
            <p:ph sz="quarter" idx="13"/>
          </p:nvPr>
        </p:nvSpPr>
        <p:spPr/>
        <p:txBody>
          <a:bodyPr>
            <a:normAutofit/>
          </a:bodyPr>
          <a:lstStyle/>
          <a:p>
            <a:r>
              <a:rPr lang="en-US" dirty="0"/>
              <a:t>Must adopt, publish, and implement:</a:t>
            </a:r>
          </a:p>
          <a:p>
            <a:pPr lvl="1"/>
            <a:r>
              <a:rPr lang="en-US" dirty="0"/>
              <a:t>A policy stating the District does not discriminate on the basis of sex and prohibits sex discrimination in any education program or activity that it operates</a:t>
            </a:r>
          </a:p>
          <a:p>
            <a:pPr lvl="1"/>
            <a:r>
              <a:rPr lang="en-US" dirty="0"/>
              <a:t>Grievance procedures that provide for the prompt and equitable resolution of complaints made by students, employees, or other individuals who are participating or attempting to participate in the District’s education program or activity, or by the Title IX Coordinator, alleging any action that would be prohibited by Title IX</a:t>
            </a:r>
          </a:p>
        </p:txBody>
      </p:sp>
      <p:sp>
        <p:nvSpPr>
          <p:cNvPr id="3" name="Title 2">
            <a:extLst>
              <a:ext uri="{FF2B5EF4-FFF2-40B4-BE49-F238E27FC236}">
                <a16:creationId xmlns:a16="http://schemas.microsoft.com/office/drawing/2014/main" id="{F2764B9D-9839-0142-2194-B45AE14587F5}"/>
              </a:ext>
            </a:extLst>
          </p:cNvPr>
          <p:cNvSpPr>
            <a:spLocks noGrp="1"/>
          </p:cNvSpPr>
          <p:nvPr>
            <p:ph type="title"/>
          </p:nvPr>
        </p:nvSpPr>
        <p:spPr/>
        <p:txBody>
          <a:bodyPr>
            <a:normAutofit fontScale="90000"/>
          </a:bodyPr>
          <a:lstStyle/>
          <a:p>
            <a:r>
              <a:rPr lang="en-US" dirty="0"/>
              <a:t>NONDISCRIMINATION POLICY &amp; </a:t>
            </a:r>
            <a:br>
              <a:rPr lang="en-US" dirty="0"/>
            </a:br>
            <a:r>
              <a:rPr lang="en-US" dirty="0"/>
              <a:t>GRIEVANCE PROCEDURES</a:t>
            </a:r>
          </a:p>
        </p:txBody>
      </p:sp>
      <p:sp>
        <p:nvSpPr>
          <p:cNvPr id="5" name="Footer Placeholder 3">
            <a:extLst>
              <a:ext uri="{FF2B5EF4-FFF2-40B4-BE49-F238E27FC236}">
                <a16:creationId xmlns:a16="http://schemas.microsoft.com/office/drawing/2014/main" id="{EB9C049C-9AAD-894C-3EEA-2AFF36E04DE2}"/>
              </a:ext>
            </a:extLst>
          </p:cNvPr>
          <p:cNvSpPr>
            <a:spLocks noGrp="1"/>
          </p:cNvSpPr>
          <p:nvPr>
            <p:ph type="ftr" sz="quarter" idx="11"/>
          </p:nvPr>
        </p:nvSpPr>
        <p:spPr>
          <a:xfrm>
            <a:off x="993648" y="6355080"/>
            <a:ext cx="7711440" cy="365760"/>
          </a:xfrm>
        </p:spPr>
        <p:txBody>
          <a:bodyPr/>
          <a:lstStyle/>
          <a:p>
            <a:r>
              <a:rPr lang="da-DK" dirty="0"/>
              <a:t>34 C.F.R. 106.8(b)</a:t>
            </a:r>
          </a:p>
        </p:txBody>
      </p:sp>
    </p:spTree>
    <p:extLst>
      <p:ext uri="{BB962C8B-B14F-4D97-AF65-F5344CB8AC3E}">
        <p14:creationId xmlns:p14="http://schemas.microsoft.com/office/powerpoint/2010/main" val="311219793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5A1959D-934B-2A17-3E7E-7D2F385BAD92}"/>
              </a:ext>
            </a:extLst>
          </p:cNvPr>
          <p:cNvSpPr>
            <a:spLocks noGrp="1"/>
          </p:cNvSpPr>
          <p:nvPr>
            <p:ph sz="quarter" idx="13"/>
          </p:nvPr>
        </p:nvSpPr>
        <p:spPr/>
        <p:txBody>
          <a:bodyPr>
            <a:normAutofit/>
          </a:bodyPr>
          <a:lstStyle/>
          <a:p>
            <a:r>
              <a:rPr lang="en-US" dirty="0"/>
              <a:t>Must provide notice of nondiscrimination policy and grievance procedures to: </a:t>
            </a:r>
          </a:p>
          <a:p>
            <a:pPr lvl="1">
              <a:spcAft>
                <a:spcPts val="600"/>
              </a:spcAft>
            </a:pPr>
            <a:r>
              <a:rPr lang="en-US" dirty="0"/>
              <a:t>Students</a:t>
            </a:r>
          </a:p>
          <a:p>
            <a:pPr lvl="1">
              <a:spcAft>
                <a:spcPts val="600"/>
              </a:spcAft>
            </a:pPr>
            <a:r>
              <a:rPr lang="en-US" dirty="0"/>
              <a:t>Parents, guardians, or other authorized legal representatives of students</a:t>
            </a:r>
          </a:p>
          <a:p>
            <a:pPr lvl="1">
              <a:spcAft>
                <a:spcPts val="600"/>
              </a:spcAft>
            </a:pPr>
            <a:r>
              <a:rPr lang="en-US" dirty="0"/>
              <a:t>Employees</a:t>
            </a:r>
          </a:p>
          <a:p>
            <a:pPr lvl="1">
              <a:spcAft>
                <a:spcPts val="600"/>
              </a:spcAft>
            </a:pPr>
            <a:r>
              <a:rPr lang="en-US" dirty="0"/>
              <a:t>Applicants for employment</a:t>
            </a:r>
          </a:p>
          <a:p>
            <a:pPr lvl="1"/>
            <a:r>
              <a:rPr lang="en-US" dirty="0"/>
              <a:t>All unions and professional organizations holding collective bargaining or professional agreements with the District</a:t>
            </a:r>
          </a:p>
        </p:txBody>
      </p:sp>
      <p:sp>
        <p:nvSpPr>
          <p:cNvPr id="3" name="Title 2">
            <a:extLst>
              <a:ext uri="{FF2B5EF4-FFF2-40B4-BE49-F238E27FC236}">
                <a16:creationId xmlns:a16="http://schemas.microsoft.com/office/drawing/2014/main" id="{31F7FCD3-E0C2-7558-972B-BB5A3933FB2B}"/>
              </a:ext>
            </a:extLst>
          </p:cNvPr>
          <p:cNvSpPr>
            <a:spLocks noGrp="1"/>
          </p:cNvSpPr>
          <p:nvPr>
            <p:ph type="title"/>
          </p:nvPr>
        </p:nvSpPr>
        <p:spPr/>
        <p:txBody>
          <a:bodyPr/>
          <a:lstStyle/>
          <a:p>
            <a:r>
              <a:rPr lang="en-US" dirty="0"/>
              <a:t>Notice of Policy and Procedures</a:t>
            </a:r>
          </a:p>
        </p:txBody>
      </p:sp>
      <p:sp>
        <p:nvSpPr>
          <p:cNvPr id="4" name="Footer Placeholder 3">
            <a:extLst>
              <a:ext uri="{FF2B5EF4-FFF2-40B4-BE49-F238E27FC236}">
                <a16:creationId xmlns:a16="http://schemas.microsoft.com/office/drawing/2014/main" id="{497BA642-7275-0617-A902-7242432273CD}"/>
              </a:ext>
            </a:extLst>
          </p:cNvPr>
          <p:cNvSpPr>
            <a:spLocks noGrp="1"/>
          </p:cNvSpPr>
          <p:nvPr>
            <p:ph type="ftr" sz="quarter" idx="11"/>
          </p:nvPr>
        </p:nvSpPr>
        <p:spPr/>
        <p:txBody>
          <a:bodyPr/>
          <a:lstStyle/>
          <a:p>
            <a:r>
              <a:rPr lang="da-DK" dirty="0"/>
              <a:t>34 C.F.R. 106.8(c) </a:t>
            </a:r>
          </a:p>
        </p:txBody>
      </p:sp>
      <p:sp>
        <p:nvSpPr>
          <p:cNvPr id="5" name="Slide Number Placeholder 4">
            <a:extLst>
              <a:ext uri="{FF2B5EF4-FFF2-40B4-BE49-F238E27FC236}">
                <a16:creationId xmlns:a16="http://schemas.microsoft.com/office/drawing/2014/main" id="{3614EF38-9F98-6027-682F-8BCDF95DE255}"/>
              </a:ext>
            </a:extLst>
          </p:cNvPr>
          <p:cNvSpPr>
            <a:spLocks noGrp="1"/>
          </p:cNvSpPr>
          <p:nvPr>
            <p:ph type="sldNum" sz="quarter" idx="12"/>
          </p:nvPr>
        </p:nvSpPr>
        <p:spPr/>
        <p:txBody>
          <a:bodyPr/>
          <a:lstStyle/>
          <a:p>
            <a:fld id="{0AE8BE58-A6F8-4BE3-ADA1-52AAB047BE77}" type="slidenum">
              <a:rPr lang="en-US" smtClean="0"/>
              <a:t>113</a:t>
            </a:fld>
            <a:endParaRPr lang="en-US" dirty="0"/>
          </a:p>
        </p:txBody>
      </p:sp>
    </p:spTree>
    <p:extLst>
      <p:ext uri="{BB962C8B-B14F-4D97-AF65-F5344CB8AC3E}">
        <p14:creationId xmlns:p14="http://schemas.microsoft.com/office/powerpoint/2010/main" val="290874036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5A1959D-934B-2A17-3E7E-7D2F385BAD92}"/>
              </a:ext>
            </a:extLst>
          </p:cNvPr>
          <p:cNvSpPr>
            <a:spLocks noGrp="1"/>
          </p:cNvSpPr>
          <p:nvPr>
            <p:ph sz="quarter" idx="13"/>
          </p:nvPr>
        </p:nvSpPr>
        <p:spPr/>
        <p:txBody>
          <a:bodyPr>
            <a:normAutofit fontScale="85000" lnSpcReduction="20000"/>
          </a:bodyPr>
          <a:lstStyle/>
          <a:p>
            <a:r>
              <a:rPr lang="en-US" dirty="0"/>
              <a:t>Notice must include:</a:t>
            </a:r>
          </a:p>
          <a:p>
            <a:pPr lvl="1"/>
            <a:r>
              <a:rPr lang="en-US" dirty="0"/>
              <a:t>Statement that the District does not discriminate on the basis of sex and prohibits sex discrimination in any education program or activity that it operates;</a:t>
            </a:r>
          </a:p>
          <a:p>
            <a:pPr lvl="1"/>
            <a:r>
              <a:rPr lang="en-US" dirty="0"/>
              <a:t>Statement that inquiries about the application of Title IX to the District may be referred to the District’s Title IX Coordinator, the Office for Civil Rights, or both;</a:t>
            </a:r>
          </a:p>
          <a:p>
            <a:pPr lvl="1"/>
            <a:r>
              <a:rPr lang="en-US" dirty="0"/>
              <a:t>Name or title, office address, email address, and telephone number of the District’s Title IX Coordinator;</a:t>
            </a:r>
          </a:p>
          <a:p>
            <a:pPr lvl="1"/>
            <a:r>
              <a:rPr lang="en-US" dirty="0"/>
              <a:t>How to locate the District’s nondiscrimination policy and grievance procedures</a:t>
            </a:r>
          </a:p>
          <a:p>
            <a:pPr lvl="1"/>
            <a:r>
              <a:rPr lang="en-US" dirty="0"/>
              <a:t>How to report information about conduct that may constitute Title IX sex discrimination</a:t>
            </a:r>
          </a:p>
          <a:p>
            <a:pPr lvl="1"/>
            <a:r>
              <a:rPr lang="en-US" dirty="0"/>
              <a:t>How to make a complaint of sex discrimination</a:t>
            </a:r>
          </a:p>
        </p:txBody>
      </p:sp>
      <p:sp>
        <p:nvSpPr>
          <p:cNvPr id="3" name="Title 2">
            <a:extLst>
              <a:ext uri="{FF2B5EF4-FFF2-40B4-BE49-F238E27FC236}">
                <a16:creationId xmlns:a16="http://schemas.microsoft.com/office/drawing/2014/main" id="{31F7FCD3-E0C2-7558-972B-BB5A3933FB2B}"/>
              </a:ext>
            </a:extLst>
          </p:cNvPr>
          <p:cNvSpPr>
            <a:spLocks noGrp="1"/>
          </p:cNvSpPr>
          <p:nvPr>
            <p:ph type="title"/>
          </p:nvPr>
        </p:nvSpPr>
        <p:spPr/>
        <p:txBody>
          <a:bodyPr/>
          <a:lstStyle/>
          <a:p>
            <a:r>
              <a:rPr lang="en-US" dirty="0"/>
              <a:t>Notice of Policy and Procedures</a:t>
            </a:r>
          </a:p>
        </p:txBody>
      </p:sp>
      <p:sp>
        <p:nvSpPr>
          <p:cNvPr id="4" name="Footer Placeholder 3">
            <a:extLst>
              <a:ext uri="{FF2B5EF4-FFF2-40B4-BE49-F238E27FC236}">
                <a16:creationId xmlns:a16="http://schemas.microsoft.com/office/drawing/2014/main" id="{497BA642-7275-0617-A902-7242432273CD}"/>
              </a:ext>
            </a:extLst>
          </p:cNvPr>
          <p:cNvSpPr>
            <a:spLocks noGrp="1"/>
          </p:cNvSpPr>
          <p:nvPr>
            <p:ph type="ftr" sz="quarter" idx="11"/>
          </p:nvPr>
        </p:nvSpPr>
        <p:spPr/>
        <p:txBody>
          <a:bodyPr/>
          <a:lstStyle/>
          <a:p>
            <a:r>
              <a:rPr lang="da-DK" dirty="0"/>
              <a:t>34 C.F.R. 106.8(c)(1)</a:t>
            </a:r>
          </a:p>
        </p:txBody>
      </p:sp>
      <p:sp>
        <p:nvSpPr>
          <p:cNvPr id="5" name="Slide Number Placeholder 4">
            <a:extLst>
              <a:ext uri="{FF2B5EF4-FFF2-40B4-BE49-F238E27FC236}">
                <a16:creationId xmlns:a16="http://schemas.microsoft.com/office/drawing/2014/main" id="{3614EF38-9F98-6027-682F-8BCDF95DE255}"/>
              </a:ext>
            </a:extLst>
          </p:cNvPr>
          <p:cNvSpPr>
            <a:spLocks noGrp="1"/>
          </p:cNvSpPr>
          <p:nvPr>
            <p:ph type="sldNum" sz="quarter" idx="12"/>
          </p:nvPr>
        </p:nvSpPr>
        <p:spPr/>
        <p:txBody>
          <a:bodyPr/>
          <a:lstStyle/>
          <a:p>
            <a:fld id="{0AE8BE58-A6F8-4BE3-ADA1-52AAB047BE77}" type="slidenum">
              <a:rPr lang="en-US" smtClean="0"/>
              <a:t>114</a:t>
            </a:fld>
            <a:endParaRPr lang="en-US" dirty="0"/>
          </a:p>
        </p:txBody>
      </p:sp>
    </p:spTree>
    <p:extLst>
      <p:ext uri="{BB962C8B-B14F-4D97-AF65-F5344CB8AC3E}">
        <p14:creationId xmlns:p14="http://schemas.microsoft.com/office/powerpoint/2010/main" val="179267531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33C5D09-57DC-F99A-09FC-17CC9AC54185}"/>
              </a:ext>
            </a:extLst>
          </p:cNvPr>
          <p:cNvSpPr>
            <a:spLocks noGrp="1"/>
          </p:cNvSpPr>
          <p:nvPr>
            <p:ph sz="quarter" idx="13"/>
          </p:nvPr>
        </p:nvSpPr>
        <p:spPr/>
        <p:txBody>
          <a:bodyPr>
            <a:normAutofit/>
          </a:bodyPr>
          <a:lstStyle/>
          <a:p>
            <a:r>
              <a:rPr lang="en-US" dirty="0"/>
              <a:t>Must post notice of nondiscrimination on website and in each handbook, catalog, announcement, bulletin, and application </a:t>
            </a:r>
          </a:p>
          <a:p>
            <a:pPr lvl="1"/>
            <a:r>
              <a:rPr lang="en-US" dirty="0"/>
              <a:t>Or may include a statement that the District prohibits sex discrimination in any education program or activity that it operates and that individuals may report concerns or questions to the Title IX Coordinator, and provide the location of the notice on the website</a:t>
            </a:r>
          </a:p>
          <a:p>
            <a:r>
              <a:rPr lang="en-US" dirty="0"/>
              <a:t>Must not use or distribute a publication stating that the District treats applicants, students, or employees differently on the basis of sex, except as such treatment is permitted by Title IX</a:t>
            </a:r>
          </a:p>
        </p:txBody>
      </p:sp>
      <p:sp>
        <p:nvSpPr>
          <p:cNvPr id="3" name="Title 2">
            <a:extLst>
              <a:ext uri="{FF2B5EF4-FFF2-40B4-BE49-F238E27FC236}">
                <a16:creationId xmlns:a16="http://schemas.microsoft.com/office/drawing/2014/main" id="{174A75CC-B150-5F5E-ADBF-55454A5B4E05}"/>
              </a:ext>
            </a:extLst>
          </p:cNvPr>
          <p:cNvSpPr>
            <a:spLocks noGrp="1"/>
          </p:cNvSpPr>
          <p:nvPr>
            <p:ph type="title"/>
          </p:nvPr>
        </p:nvSpPr>
        <p:spPr/>
        <p:txBody>
          <a:bodyPr/>
          <a:lstStyle/>
          <a:p>
            <a:r>
              <a:rPr lang="en-US" dirty="0"/>
              <a:t>Notice of Policy and Procedures</a:t>
            </a:r>
          </a:p>
        </p:txBody>
      </p:sp>
      <p:sp>
        <p:nvSpPr>
          <p:cNvPr id="4" name="Footer Placeholder 3">
            <a:extLst>
              <a:ext uri="{FF2B5EF4-FFF2-40B4-BE49-F238E27FC236}">
                <a16:creationId xmlns:a16="http://schemas.microsoft.com/office/drawing/2014/main" id="{D382BD9A-4455-7B6D-AB8B-BA783A734692}"/>
              </a:ext>
            </a:extLst>
          </p:cNvPr>
          <p:cNvSpPr>
            <a:spLocks noGrp="1"/>
          </p:cNvSpPr>
          <p:nvPr>
            <p:ph type="ftr" sz="quarter" idx="11"/>
          </p:nvPr>
        </p:nvSpPr>
        <p:spPr/>
        <p:txBody>
          <a:bodyPr/>
          <a:lstStyle/>
          <a:p>
            <a:r>
              <a:rPr lang="da-DK" dirty="0"/>
              <a:t>34 C.F.R. 106.8(c)(2)</a:t>
            </a:r>
          </a:p>
        </p:txBody>
      </p:sp>
      <p:sp>
        <p:nvSpPr>
          <p:cNvPr id="5" name="Slide Number Placeholder 4">
            <a:extLst>
              <a:ext uri="{FF2B5EF4-FFF2-40B4-BE49-F238E27FC236}">
                <a16:creationId xmlns:a16="http://schemas.microsoft.com/office/drawing/2014/main" id="{6212397E-69FA-9B3F-AF81-4A49A27228A4}"/>
              </a:ext>
            </a:extLst>
          </p:cNvPr>
          <p:cNvSpPr>
            <a:spLocks noGrp="1"/>
          </p:cNvSpPr>
          <p:nvPr>
            <p:ph type="sldNum" sz="quarter" idx="12"/>
          </p:nvPr>
        </p:nvSpPr>
        <p:spPr/>
        <p:txBody>
          <a:bodyPr/>
          <a:lstStyle/>
          <a:p>
            <a:fld id="{0AE8BE58-A6F8-4BE3-ADA1-52AAB047BE77}" type="slidenum">
              <a:rPr lang="en-US" smtClean="0"/>
              <a:t>115</a:t>
            </a:fld>
            <a:endParaRPr lang="en-US" dirty="0"/>
          </a:p>
        </p:txBody>
      </p:sp>
    </p:spTree>
    <p:extLst>
      <p:ext uri="{BB962C8B-B14F-4D97-AF65-F5344CB8AC3E}">
        <p14:creationId xmlns:p14="http://schemas.microsoft.com/office/powerpoint/2010/main" val="265151208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EFE144A-6C56-9D14-482B-8BD0B677B1C6}"/>
              </a:ext>
            </a:extLst>
          </p:cNvPr>
          <p:cNvSpPr>
            <a:spLocks noGrp="1"/>
          </p:cNvSpPr>
          <p:nvPr>
            <p:ph sz="quarter" idx="13"/>
          </p:nvPr>
        </p:nvSpPr>
        <p:spPr/>
        <p:txBody>
          <a:bodyPr/>
          <a:lstStyle/>
          <a:p>
            <a:r>
              <a:rPr lang="en-US" dirty="0"/>
              <a:t>PRESS Policy and Administrative Procedures </a:t>
            </a:r>
          </a:p>
          <a:p>
            <a:pPr lvl="1"/>
            <a:r>
              <a:rPr lang="en-US" dirty="0"/>
              <a:t>2:265, Title IX Sexual Harassment Grievance Procedure (rewritten)</a:t>
            </a:r>
          </a:p>
          <a:p>
            <a:pPr lvl="1"/>
            <a:r>
              <a:rPr lang="en-US" dirty="0"/>
              <a:t>2:265-AP1, Title IX Response (rewritten) </a:t>
            </a:r>
          </a:p>
          <a:p>
            <a:pPr lvl="1"/>
            <a:r>
              <a:rPr lang="en-US" dirty="0"/>
              <a:t>2:265-AP2, Title IX Complaint Grievance Process (rewritten)</a:t>
            </a:r>
          </a:p>
          <a:p>
            <a:pPr lvl="1"/>
            <a:r>
              <a:rPr lang="en-US" dirty="0"/>
              <a:t>2:265-AP3, Title IX Coordinator (new)</a:t>
            </a:r>
          </a:p>
          <a:p>
            <a:pPr lvl="1"/>
            <a:r>
              <a:rPr lang="en-US" dirty="0"/>
              <a:t>2:265-E, Title IX Glossary of Terms (rewritten) </a:t>
            </a:r>
          </a:p>
        </p:txBody>
      </p:sp>
      <p:sp>
        <p:nvSpPr>
          <p:cNvPr id="3" name="Title 2">
            <a:extLst>
              <a:ext uri="{FF2B5EF4-FFF2-40B4-BE49-F238E27FC236}">
                <a16:creationId xmlns:a16="http://schemas.microsoft.com/office/drawing/2014/main" id="{ECA82029-E607-C61A-79E7-72BEFAE87BA0}"/>
              </a:ext>
            </a:extLst>
          </p:cNvPr>
          <p:cNvSpPr>
            <a:spLocks noGrp="1"/>
          </p:cNvSpPr>
          <p:nvPr>
            <p:ph type="title"/>
          </p:nvPr>
        </p:nvSpPr>
        <p:spPr/>
        <p:txBody>
          <a:bodyPr/>
          <a:lstStyle/>
          <a:p>
            <a:r>
              <a:rPr lang="en-US" dirty="0"/>
              <a:t>Notice of Policy and Procedures</a:t>
            </a:r>
          </a:p>
        </p:txBody>
      </p:sp>
      <p:sp>
        <p:nvSpPr>
          <p:cNvPr id="4" name="Footer Placeholder 3">
            <a:extLst>
              <a:ext uri="{FF2B5EF4-FFF2-40B4-BE49-F238E27FC236}">
                <a16:creationId xmlns:a16="http://schemas.microsoft.com/office/drawing/2014/main" id="{7C562297-351A-3E9A-29A0-C077C652BA01}"/>
              </a:ext>
            </a:extLst>
          </p:cNvPr>
          <p:cNvSpPr>
            <a:spLocks noGrp="1"/>
          </p:cNvSpPr>
          <p:nvPr>
            <p:ph type="ftr" sz="quarter" idx="11"/>
          </p:nvPr>
        </p:nvSpPr>
        <p:spPr/>
        <p:txBody>
          <a:bodyPr/>
          <a:lstStyle/>
          <a:p>
            <a:r>
              <a:rPr lang="en-US" dirty="0"/>
              <a:t>*Titles subject to change</a:t>
            </a:r>
          </a:p>
        </p:txBody>
      </p:sp>
      <p:sp>
        <p:nvSpPr>
          <p:cNvPr id="5" name="Slide Number Placeholder 4">
            <a:extLst>
              <a:ext uri="{FF2B5EF4-FFF2-40B4-BE49-F238E27FC236}">
                <a16:creationId xmlns:a16="http://schemas.microsoft.com/office/drawing/2014/main" id="{2BE4A3E4-4DAD-0543-1A09-A3A3E02BAB66}"/>
              </a:ext>
            </a:extLst>
          </p:cNvPr>
          <p:cNvSpPr>
            <a:spLocks noGrp="1"/>
          </p:cNvSpPr>
          <p:nvPr>
            <p:ph type="sldNum" sz="quarter" idx="12"/>
          </p:nvPr>
        </p:nvSpPr>
        <p:spPr/>
        <p:txBody>
          <a:bodyPr/>
          <a:lstStyle/>
          <a:p>
            <a:fld id="{0AE8BE58-A6F8-4BE3-ADA1-52AAB047BE77}" type="slidenum">
              <a:rPr lang="en-US" smtClean="0"/>
              <a:t>116</a:t>
            </a:fld>
            <a:endParaRPr lang="en-US" dirty="0"/>
          </a:p>
        </p:txBody>
      </p:sp>
    </p:spTree>
    <p:extLst>
      <p:ext uri="{BB962C8B-B14F-4D97-AF65-F5344CB8AC3E}">
        <p14:creationId xmlns:p14="http://schemas.microsoft.com/office/powerpoint/2010/main" val="417204335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FDE8BB2-132F-1799-5885-3125D564A558}"/>
              </a:ext>
            </a:extLst>
          </p:cNvPr>
          <p:cNvSpPr>
            <a:spLocks noGrp="1"/>
          </p:cNvSpPr>
          <p:nvPr>
            <p:ph sz="quarter" idx="13"/>
          </p:nvPr>
        </p:nvSpPr>
        <p:spPr/>
        <p:txBody>
          <a:bodyPr>
            <a:normAutofit lnSpcReduction="10000"/>
          </a:bodyPr>
          <a:lstStyle/>
          <a:p>
            <a:pPr>
              <a:spcAft>
                <a:spcPts val="600"/>
              </a:spcAft>
            </a:pPr>
            <a:r>
              <a:rPr lang="en-US" dirty="0"/>
              <a:t>Other Relevant Board Policies </a:t>
            </a:r>
          </a:p>
          <a:p>
            <a:pPr lvl="1">
              <a:spcAft>
                <a:spcPts val="600"/>
              </a:spcAft>
            </a:pPr>
            <a:r>
              <a:rPr lang="en-US" dirty="0"/>
              <a:t>2:260, Uniform Grievance Procedure</a:t>
            </a:r>
          </a:p>
          <a:p>
            <a:pPr lvl="1">
              <a:spcAft>
                <a:spcPts val="600"/>
              </a:spcAft>
            </a:pPr>
            <a:r>
              <a:rPr lang="en-US" dirty="0"/>
              <a:t>5:10, Equal Employment Opportunity</a:t>
            </a:r>
          </a:p>
          <a:p>
            <a:pPr lvl="1">
              <a:spcAft>
                <a:spcPts val="600"/>
              </a:spcAft>
            </a:pPr>
            <a:r>
              <a:rPr lang="en-US" dirty="0"/>
              <a:t>5:20, Workplace Harassment Prohibited</a:t>
            </a:r>
          </a:p>
          <a:p>
            <a:pPr lvl="1">
              <a:spcAft>
                <a:spcPts val="600"/>
              </a:spcAft>
            </a:pPr>
            <a:r>
              <a:rPr lang="en-US" dirty="0"/>
              <a:t>5:90, Abused and Neglected Child Reporting</a:t>
            </a:r>
          </a:p>
          <a:p>
            <a:pPr lvl="1">
              <a:spcAft>
                <a:spcPts val="600"/>
              </a:spcAft>
            </a:pPr>
            <a:r>
              <a:rPr lang="en-US" dirty="0"/>
              <a:t>5:120, Employee Ethics; Conduct; and Conflict of Interest</a:t>
            </a:r>
          </a:p>
          <a:p>
            <a:pPr lvl="1">
              <a:spcAft>
                <a:spcPts val="600"/>
              </a:spcAft>
            </a:pPr>
            <a:r>
              <a:rPr lang="en-US" dirty="0"/>
              <a:t>7:10, Equal Educational Opportunities</a:t>
            </a:r>
          </a:p>
          <a:p>
            <a:pPr lvl="1">
              <a:spcAft>
                <a:spcPts val="600"/>
              </a:spcAft>
            </a:pPr>
            <a:r>
              <a:rPr lang="en-US" dirty="0"/>
              <a:t>7:20, Harassment of Students Prohibited</a:t>
            </a:r>
          </a:p>
          <a:p>
            <a:pPr lvl="1">
              <a:spcAft>
                <a:spcPts val="600"/>
              </a:spcAft>
            </a:pPr>
            <a:r>
              <a:rPr lang="en-US" dirty="0"/>
              <a:t>7:180, Prevention of and Response to Bullying, Intimidation, and Harassment</a:t>
            </a:r>
          </a:p>
          <a:p>
            <a:pPr lvl="1">
              <a:spcAft>
                <a:spcPts val="600"/>
              </a:spcAft>
            </a:pPr>
            <a:r>
              <a:rPr lang="en-US" dirty="0"/>
              <a:t>7:185, Teen Dating Violence Prohibited</a:t>
            </a:r>
          </a:p>
          <a:p>
            <a:pPr lvl="1">
              <a:spcAft>
                <a:spcPts val="600"/>
              </a:spcAft>
            </a:pPr>
            <a:r>
              <a:rPr lang="en-US" dirty="0"/>
              <a:t>7:190, Student Behavior</a:t>
            </a:r>
          </a:p>
        </p:txBody>
      </p:sp>
      <p:sp>
        <p:nvSpPr>
          <p:cNvPr id="3" name="Title 2">
            <a:extLst>
              <a:ext uri="{FF2B5EF4-FFF2-40B4-BE49-F238E27FC236}">
                <a16:creationId xmlns:a16="http://schemas.microsoft.com/office/drawing/2014/main" id="{EC4B69CF-19F3-D784-FB48-BCB68B838271}"/>
              </a:ext>
            </a:extLst>
          </p:cNvPr>
          <p:cNvSpPr>
            <a:spLocks noGrp="1"/>
          </p:cNvSpPr>
          <p:nvPr>
            <p:ph type="title"/>
          </p:nvPr>
        </p:nvSpPr>
        <p:spPr/>
        <p:txBody>
          <a:bodyPr/>
          <a:lstStyle/>
          <a:p>
            <a:r>
              <a:rPr lang="en-US" dirty="0"/>
              <a:t>Notice of Policy and Procedures</a:t>
            </a:r>
          </a:p>
        </p:txBody>
      </p:sp>
      <p:sp>
        <p:nvSpPr>
          <p:cNvPr id="4" name="Footer Placeholder 3">
            <a:extLst>
              <a:ext uri="{FF2B5EF4-FFF2-40B4-BE49-F238E27FC236}">
                <a16:creationId xmlns:a16="http://schemas.microsoft.com/office/drawing/2014/main" id="{51331194-8FB5-A5BB-35A2-FC75C3F26081}"/>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625494AD-B4AF-E628-7F2B-D18DB4BB44ED}"/>
              </a:ext>
            </a:extLst>
          </p:cNvPr>
          <p:cNvSpPr>
            <a:spLocks noGrp="1"/>
          </p:cNvSpPr>
          <p:nvPr>
            <p:ph type="sldNum" sz="quarter" idx="12"/>
          </p:nvPr>
        </p:nvSpPr>
        <p:spPr/>
        <p:txBody>
          <a:bodyPr/>
          <a:lstStyle/>
          <a:p>
            <a:fld id="{0AE8BE58-A6F8-4BE3-ADA1-52AAB047BE77}" type="slidenum">
              <a:rPr lang="en-US" smtClean="0"/>
              <a:t>117</a:t>
            </a:fld>
            <a:endParaRPr lang="en-US" dirty="0"/>
          </a:p>
        </p:txBody>
      </p:sp>
    </p:spTree>
    <p:extLst>
      <p:ext uri="{BB962C8B-B14F-4D97-AF65-F5344CB8AC3E}">
        <p14:creationId xmlns:p14="http://schemas.microsoft.com/office/powerpoint/2010/main" val="390693673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1" descr="Files on shelves"/>
          <p:cNvPicPr>
            <a:picLocks/>
          </p:cNvPicPr>
          <p:nvPr/>
        </p:nvPicPr>
        <p:blipFill>
          <a:blip r:embed="rId3" cstate="print">
            <a:extLst>
              <a:ext uri="{28A0092B-C50C-407E-A947-70E740481C1C}">
                <a14:useLocalDpi xmlns:a14="http://schemas.microsoft.com/office/drawing/2010/main" val="0"/>
              </a:ext>
            </a:extLst>
          </a:blip>
          <a:srcRect/>
          <a:stretch/>
        </p:blipFill>
        <p:spPr>
          <a:xfrm>
            <a:off x="170689" y="173736"/>
            <a:ext cx="11850624" cy="6510528"/>
          </a:xfrm>
          <a:prstGeom prst="rect">
            <a:avLst/>
          </a:prstGeom>
          <a:ln>
            <a:noFill/>
          </a:ln>
          <a:effectLst>
            <a:outerShdw blurRad="25400" dir="17880000">
              <a:srgbClr val="000000">
                <a:alpha val="46000"/>
              </a:srgbClr>
            </a:outerShdw>
          </a:effectLst>
        </p:spPr>
      </p:pic>
      <p:sp>
        <p:nvSpPr>
          <p:cNvPr id="4" name="Title 3"/>
          <p:cNvSpPr>
            <a:spLocks noGrp="1"/>
          </p:cNvSpPr>
          <p:nvPr>
            <p:ph type="title"/>
          </p:nvPr>
        </p:nvSpPr>
        <p:spPr/>
        <p:txBody>
          <a:bodyPr/>
          <a:lstStyle/>
          <a:p>
            <a:r>
              <a:rPr lang="en-US" dirty="0">
                <a:solidFill>
                  <a:schemeClr val="bg1"/>
                </a:solidFill>
              </a:rPr>
              <a:t>RECORDKEEPING</a:t>
            </a:r>
          </a:p>
        </p:txBody>
      </p:sp>
      <p:grpSp>
        <p:nvGrpSpPr>
          <p:cNvPr id="2" name="Group 1"/>
          <p:cNvGrpSpPr/>
          <p:nvPr/>
        </p:nvGrpSpPr>
        <p:grpSpPr>
          <a:xfrm>
            <a:off x="-12192" y="-9144"/>
            <a:ext cx="12204192" cy="6867144"/>
            <a:chOff x="-12192" y="-9144"/>
            <a:chExt cx="12204192" cy="6867144"/>
          </a:xfrm>
        </p:grpSpPr>
        <p:pic>
          <p:nvPicPr>
            <p:cNvPr id="8" name="Picture 7"/>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554736" y="594362"/>
              <a:ext cx="201168" cy="1005838"/>
            </a:xfrm>
            <a:prstGeom prst="rect">
              <a:avLst/>
            </a:prstGeom>
            <a:effectLst>
              <a:outerShdw blurRad="25400" dist="12700" dir="2700000" algn="tl" rotWithShape="0">
                <a:prstClr val="black">
                  <a:alpha val="40000"/>
                </a:prstClr>
              </a:outerShdw>
            </a:effectLst>
          </p:spPr>
        </p:pic>
        <p:sp>
          <p:nvSpPr>
            <p:cNvPr id="11" name="Rectangle 10"/>
            <p:cNvSpPr/>
            <p:nvPr/>
          </p:nvSpPr>
          <p:spPr>
            <a:xfrm>
              <a:off x="-12192" y="-9144"/>
              <a:ext cx="12204192" cy="6867144"/>
            </a:xfrm>
            <a:prstGeom prst="rect">
              <a:avLst/>
            </a:prstGeom>
            <a:noFill/>
            <a:ln w="381000" cap="sq">
              <a:solidFill>
                <a:srgbClr val="4C4F55"/>
              </a:solidFill>
              <a:miter lim="800000"/>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cxnSp>
        <p:nvCxnSpPr>
          <p:cNvPr id="10" name="Straight Connector 9"/>
          <p:cNvCxnSpPr/>
          <p:nvPr/>
        </p:nvCxnSpPr>
        <p:spPr>
          <a:xfrm>
            <a:off x="1008510" y="5916168"/>
            <a:ext cx="10537314" cy="0"/>
          </a:xfrm>
          <a:prstGeom prst="line">
            <a:avLst/>
          </a:prstGeom>
          <a:ln w="25400" cap="rnd">
            <a:solidFill>
              <a:schemeClr val="bg1"/>
            </a:solidFill>
            <a:prstDash val="sysDot"/>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a:effectLst>
            <a:outerShdw blurRad="25400" dist="12700" dir="2700000" algn="tl" rotWithShape="0">
              <a:prstClr val="black">
                <a:alpha val="40000"/>
              </a:prstClr>
            </a:outerShdw>
          </a:effectLst>
        </p:spPr>
      </p:pic>
    </p:spTree>
    <p:extLst>
      <p:ext uri="{BB962C8B-B14F-4D97-AF65-F5344CB8AC3E}">
        <p14:creationId xmlns:p14="http://schemas.microsoft.com/office/powerpoint/2010/main" val="264877011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06962DFC-B9D7-71D8-A75B-BD6D9FDA0312}"/>
              </a:ext>
            </a:extLst>
          </p:cNvPr>
          <p:cNvSpPr>
            <a:spLocks noGrp="1"/>
          </p:cNvSpPr>
          <p:nvPr>
            <p:ph sz="quarter" idx="13"/>
          </p:nvPr>
        </p:nvSpPr>
        <p:spPr>
          <a:xfrm>
            <a:off x="993648" y="1825624"/>
            <a:ext cx="10058400" cy="4114800"/>
          </a:xfrm>
        </p:spPr>
        <p:txBody>
          <a:bodyPr>
            <a:normAutofit fontScale="92500" lnSpcReduction="10000"/>
          </a:bodyPr>
          <a:lstStyle/>
          <a:p>
            <a:r>
              <a:rPr lang="en-US" dirty="0"/>
              <a:t>District must maintain Title IX records for a period of at least </a:t>
            </a:r>
            <a:r>
              <a:rPr lang="en-US" b="1" i="1" u="sng" dirty="0"/>
              <a:t>7 years</a:t>
            </a:r>
            <a:r>
              <a:rPr lang="en-US" dirty="0"/>
              <a:t>, including:</a:t>
            </a:r>
          </a:p>
          <a:p>
            <a:pPr lvl="1"/>
            <a:r>
              <a:rPr lang="en-US" dirty="0"/>
              <a:t>For each </a:t>
            </a:r>
            <a:r>
              <a:rPr lang="en-US" u="sng" dirty="0"/>
              <a:t>notification</a:t>
            </a:r>
            <a:r>
              <a:rPr lang="en-US" dirty="0"/>
              <a:t> the Title IX Coordinator receives of information about conduct that reasonably may constitute Title IX sex discrimination, records documenting the actions the District took in response</a:t>
            </a:r>
          </a:p>
          <a:p>
            <a:pPr lvl="1"/>
            <a:r>
              <a:rPr lang="en-US" dirty="0"/>
              <a:t>For each </a:t>
            </a:r>
            <a:r>
              <a:rPr lang="en-US" u="sng" dirty="0"/>
              <a:t>complaint</a:t>
            </a:r>
            <a:r>
              <a:rPr lang="en-US" dirty="0"/>
              <a:t> of sex discrimination, records documenting the Title IX Grievance Process and, if applicable, informal resolution process, and the resulting outcome</a:t>
            </a:r>
          </a:p>
          <a:p>
            <a:pPr lvl="1"/>
            <a:r>
              <a:rPr lang="en-US" dirty="0"/>
              <a:t>All training materials</a:t>
            </a:r>
          </a:p>
          <a:p>
            <a:pPr lvl="2"/>
            <a:r>
              <a:rPr lang="en-US" dirty="0"/>
              <a:t>Training materials must be made available to the public upon request; training materials no longer have to be posted on the District’s website</a:t>
            </a:r>
          </a:p>
        </p:txBody>
      </p:sp>
      <p:sp>
        <p:nvSpPr>
          <p:cNvPr id="3" name="Title 2">
            <a:extLst>
              <a:ext uri="{FF2B5EF4-FFF2-40B4-BE49-F238E27FC236}">
                <a16:creationId xmlns:a16="http://schemas.microsoft.com/office/drawing/2014/main" id="{9C31E200-A3A4-7023-27D1-30A084D97857}"/>
              </a:ext>
            </a:extLst>
          </p:cNvPr>
          <p:cNvSpPr>
            <a:spLocks noGrp="1"/>
          </p:cNvSpPr>
          <p:nvPr>
            <p:ph type="title"/>
          </p:nvPr>
        </p:nvSpPr>
        <p:spPr/>
        <p:txBody>
          <a:bodyPr/>
          <a:lstStyle/>
          <a:p>
            <a:r>
              <a:rPr lang="en-US" dirty="0"/>
              <a:t>RECORDKEEPING</a:t>
            </a:r>
          </a:p>
        </p:txBody>
      </p:sp>
      <p:sp>
        <p:nvSpPr>
          <p:cNvPr id="6" name="Footer Placeholder 3">
            <a:extLst>
              <a:ext uri="{FF2B5EF4-FFF2-40B4-BE49-F238E27FC236}">
                <a16:creationId xmlns:a16="http://schemas.microsoft.com/office/drawing/2014/main" id="{D773E124-C984-4DF8-E042-61E12D736E1E}"/>
              </a:ext>
            </a:extLst>
          </p:cNvPr>
          <p:cNvSpPr>
            <a:spLocks noGrp="1"/>
          </p:cNvSpPr>
          <p:nvPr>
            <p:ph type="ftr" sz="quarter" idx="11"/>
          </p:nvPr>
        </p:nvSpPr>
        <p:spPr>
          <a:xfrm>
            <a:off x="993648" y="6355080"/>
            <a:ext cx="7711440" cy="365760"/>
          </a:xfrm>
        </p:spPr>
        <p:txBody>
          <a:bodyPr/>
          <a:lstStyle/>
          <a:p>
            <a:r>
              <a:rPr lang="da-DK" dirty="0"/>
              <a:t>34 C.F.R. 106.8(f)</a:t>
            </a:r>
          </a:p>
        </p:txBody>
      </p:sp>
    </p:spTree>
    <p:extLst>
      <p:ext uri="{BB962C8B-B14F-4D97-AF65-F5344CB8AC3E}">
        <p14:creationId xmlns:p14="http://schemas.microsoft.com/office/powerpoint/2010/main" val="94317608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1" descr="Blank black chalkboard with chalk"/>
          <p:cNvPicPr preferRelativeResize="0">
            <a:picLocks/>
          </p:cNvPicPr>
          <p:nvPr/>
        </p:nvPicPr>
        <p:blipFill>
          <a:blip r:embed="rId3" cstate="print">
            <a:extLst>
              <a:ext uri="{28A0092B-C50C-407E-A947-70E740481C1C}">
                <a14:useLocalDpi xmlns:a14="http://schemas.microsoft.com/office/drawing/2010/main" val="0"/>
              </a:ext>
            </a:extLst>
          </a:blip>
          <a:srcRect/>
          <a:stretch/>
        </p:blipFill>
        <p:spPr>
          <a:xfrm>
            <a:off x="170688" y="137160"/>
            <a:ext cx="11850624" cy="6547104"/>
          </a:xfrm>
          <a:prstGeom prst="rect">
            <a:avLst/>
          </a:prstGeom>
          <a:ln>
            <a:noFill/>
          </a:ln>
          <a:effectLst>
            <a:outerShdw blurRad="25400" dir="17880000">
              <a:srgbClr val="000000">
                <a:alpha val="46000"/>
              </a:srgbClr>
            </a:outerShdw>
          </a:effectLst>
        </p:spPr>
      </p:pic>
      <p:sp>
        <p:nvSpPr>
          <p:cNvPr id="4" name="Title 3"/>
          <p:cNvSpPr>
            <a:spLocks noGrp="1"/>
          </p:cNvSpPr>
          <p:nvPr>
            <p:ph type="title"/>
          </p:nvPr>
        </p:nvSpPr>
        <p:spPr/>
        <p:txBody>
          <a:bodyPr/>
          <a:lstStyle/>
          <a:p>
            <a:r>
              <a:rPr lang="en-US" dirty="0">
                <a:solidFill>
                  <a:schemeClr val="bg1"/>
                </a:solidFill>
              </a:rPr>
              <a:t>HYPOTHETICALS</a:t>
            </a:r>
          </a:p>
        </p:txBody>
      </p:sp>
      <p:grpSp>
        <p:nvGrpSpPr>
          <p:cNvPr id="2" name="Group 1"/>
          <p:cNvGrpSpPr/>
          <p:nvPr/>
        </p:nvGrpSpPr>
        <p:grpSpPr>
          <a:xfrm>
            <a:off x="-12192" y="-9144"/>
            <a:ext cx="12204192" cy="6867144"/>
            <a:chOff x="-12192" y="-9144"/>
            <a:chExt cx="12204192" cy="6867144"/>
          </a:xfrm>
        </p:grpSpPr>
        <p:pic>
          <p:nvPicPr>
            <p:cNvPr id="8" name="Picture 7"/>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554736" y="594362"/>
              <a:ext cx="201168" cy="1005838"/>
            </a:xfrm>
            <a:prstGeom prst="rect">
              <a:avLst/>
            </a:prstGeom>
            <a:effectLst>
              <a:outerShdw blurRad="25400" dist="12700" dir="2700000" algn="tl" rotWithShape="0">
                <a:prstClr val="black">
                  <a:alpha val="40000"/>
                </a:prstClr>
              </a:outerShdw>
            </a:effectLst>
          </p:spPr>
        </p:pic>
        <p:sp>
          <p:nvSpPr>
            <p:cNvPr id="11" name="Rectangle 10"/>
            <p:cNvSpPr/>
            <p:nvPr/>
          </p:nvSpPr>
          <p:spPr>
            <a:xfrm>
              <a:off x="-12192" y="-9144"/>
              <a:ext cx="12204192" cy="6867144"/>
            </a:xfrm>
            <a:prstGeom prst="rect">
              <a:avLst/>
            </a:prstGeom>
            <a:noFill/>
            <a:ln w="381000" cap="sq">
              <a:solidFill>
                <a:srgbClr val="4C4F55"/>
              </a:solidFill>
              <a:miter lim="800000"/>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cxnSp>
        <p:nvCxnSpPr>
          <p:cNvPr id="10" name="Straight Connector 9"/>
          <p:cNvCxnSpPr/>
          <p:nvPr/>
        </p:nvCxnSpPr>
        <p:spPr>
          <a:xfrm>
            <a:off x="1008510" y="5916168"/>
            <a:ext cx="10537314" cy="0"/>
          </a:xfrm>
          <a:prstGeom prst="line">
            <a:avLst/>
          </a:prstGeom>
          <a:ln w="25400" cap="rnd">
            <a:solidFill>
              <a:schemeClr val="bg1"/>
            </a:solidFill>
            <a:prstDash val="sysDot"/>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296400" y="6025896"/>
            <a:ext cx="2286000" cy="457200"/>
          </a:xfrm>
          <a:prstGeom prst="rect">
            <a:avLst/>
          </a:prstGeom>
          <a:effectLst>
            <a:outerShdw blurRad="25400" dist="12700" dir="2700000" algn="tl" rotWithShape="0">
              <a:prstClr val="black">
                <a:alpha val="40000"/>
              </a:prstClr>
            </a:outerShdw>
          </a:effectLst>
        </p:spPr>
      </p:pic>
    </p:spTree>
    <p:extLst>
      <p:ext uri="{BB962C8B-B14F-4D97-AF65-F5344CB8AC3E}">
        <p14:creationId xmlns:p14="http://schemas.microsoft.com/office/powerpoint/2010/main" val="106748893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428A9831-CFFF-95DB-CA2B-97B4EDDB1908}"/>
              </a:ext>
            </a:extLst>
          </p:cNvPr>
          <p:cNvSpPr>
            <a:spLocks noGrp="1"/>
          </p:cNvSpPr>
          <p:nvPr>
            <p:ph sz="quarter" idx="13"/>
          </p:nvPr>
        </p:nvSpPr>
        <p:spPr/>
        <p:txBody>
          <a:bodyPr>
            <a:normAutofit/>
          </a:bodyPr>
          <a:lstStyle/>
          <a:p>
            <a:r>
              <a:rPr lang="en-US" dirty="0"/>
              <a:t>Student A and Student B are caught goofing off in the bathroom during a class period. When the Assistant Principal talks to the students (separately), Student A says Student B pulled down Student B’s pants and flashed Student B’s private body parts to Student A.</a:t>
            </a:r>
          </a:p>
          <a:p>
            <a:r>
              <a:rPr lang="en-US" dirty="0"/>
              <a:t>Both are middle school students, the same sex/gender, and not romantically interested/involved. Both students receive special education services from the District.</a:t>
            </a:r>
          </a:p>
          <a:p>
            <a:r>
              <a:rPr lang="en-US" dirty="0"/>
              <a:t>Should the Assistant Principal report this to the Title IX Coordinator?</a:t>
            </a:r>
          </a:p>
        </p:txBody>
      </p:sp>
      <p:sp>
        <p:nvSpPr>
          <p:cNvPr id="3" name="Title 2">
            <a:extLst>
              <a:ext uri="{FF2B5EF4-FFF2-40B4-BE49-F238E27FC236}">
                <a16:creationId xmlns:a16="http://schemas.microsoft.com/office/drawing/2014/main" id="{ED8871E0-7164-59AA-81EA-4F5B39BECBD9}"/>
              </a:ext>
            </a:extLst>
          </p:cNvPr>
          <p:cNvSpPr>
            <a:spLocks noGrp="1"/>
          </p:cNvSpPr>
          <p:nvPr>
            <p:ph type="title"/>
          </p:nvPr>
        </p:nvSpPr>
        <p:spPr/>
        <p:txBody>
          <a:bodyPr/>
          <a:lstStyle/>
          <a:p>
            <a:r>
              <a:rPr lang="en-US" dirty="0"/>
              <a:t>HYPOTHETICAL #1</a:t>
            </a:r>
          </a:p>
        </p:txBody>
      </p:sp>
    </p:spTree>
    <p:extLst>
      <p:ext uri="{BB962C8B-B14F-4D97-AF65-F5344CB8AC3E}">
        <p14:creationId xmlns:p14="http://schemas.microsoft.com/office/powerpoint/2010/main" val="329954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0621F44-ACF3-D3B2-308D-CDCC69DEE422}"/>
              </a:ext>
            </a:extLst>
          </p:cNvPr>
          <p:cNvSpPr>
            <a:spLocks noGrp="1"/>
          </p:cNvSpPr>
          <p:nvPr>
            <p:ph sz="quarter" idx="13"/>
          </p:nvPr>
        </p:nvSpPr>
        <p:spPr/>
        <p:txBody>
          <a:bodyPr>
            <a:normAutofit/>
          </a:bodyPr>
          <a:lstStyle/>
          <a:p>
            <a:r>
              <a:rPr lang="en-US" dirty="0"/>
              <a:t>A minor student reports they were sexually harassed and assaulted at school based on their gender identity. When meeting with a building administrator, the student says they do not want to do anything about it because they have not shared their gender identity with their parents and are afraid their parents will be angry. School staff are concerned about “outing” student to parents.</a:t>
            </a:r>
          </a:p>
          <a:p>
            <a:r>
              <a:rPr lang="en-US" dirty="0"/>
              <a:t>Is the Title IX Coordinator required to notify the student’s parent of the report?</a:t>
            </a:r>
          </a:p>
        </p:txBody>
      </p:sp>
      <p:sp>
        <p:nvSpPr>
          <p:cNvPr id="3" name="Title 2">
            <a:extLst>
              <a:ext uri="{FF2B5EF4-FFF2-40B4-BE49-F238E27FC236}">
                <a16:creationId xmlns:a16="http://schemas.microsoft.com/office/drawing/2014/main" id="{10C0E8F3-6779-687F-D289-3286ABF98514}"/>
              </a:ext>
            </a:extLst>
          </p:cNvPr>
          <p:cNvSpPr>
            <a:spLocks noGrp="1"/>
          </p:cNvSpPr>
          <p:nvPr>
            <p:ph type="title"/>
          </p:nvPr>
        </p:nvSpPr>
        <p:spPr/>
        <p:txBody>
          <a:bodyPr/>
          <a:lstStyle/>
          <a:p>
            <a:r>
              <a:rPr lang="en-US" dirty="0"/>
              <a:t>HYPOTHETICAL #2</a:t>
            </a:r>
          </a:p>
        </p:txBody>
      </p:sp>
      <p:sp>
        <p:nvSpPr>
          <p:cNvPr id="4" name="Footer Placeholder 3">
            <a:extLst>
              <a:ext uri="{FF2B5EF4-FFF2-40B4-BE49-F238E27FC236}">
                <a16:creationId xmlns:a16="http://schemas.microsoft.com/office/drawing/2014/main" id="{51F47E57-E3CE-B100-C128-6CADDE5D289A}"/>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C64E5F2B-514A-CABB-FC45-398D389036CA}"/>
              </a:ext>
            </a:extLst>
          </p:cNvPr>
          <p:cNvSpPr>
            <a:spLocks noGrp="1"/>
          </p:cNvSpPr>
          <p:nvPr>
            <p:ph type="sldNum" sz="quarter" idx="12"/>
          </p:nvPr>
        </p:nvSpPr>
        <p:spPr/>
        <p:txBody>
          <a:bodyPr/>
          <a:lstStyle/>
          <a:p>
            <a:fld id="{0AE8BE58-A6F8-4BE3-ADA1-52AAB047BE77}" type="slidenum">
              <a:rPr lang="en-US" smtClean="0"/>
              <a:t>122</a:t>
            </a:fld>
            <a:endParaRPr lang="en-US" dirty="0"/>
          </a:p>
        </p:txBody>
      </p:sp>
    </p:spTree>
    <p:extLst>
      <p:ext uri="{BB962C8B-B14F-4D97-AF65-F5344CB8AC3E}">
        <p14:creationId xmlns:p14="http://schemas.microsoft.com/office/powerpoint/2010/main" val="324942707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F61006D-7A50-BC1D-598D-A2B6EC0617B3}"/>
              </a:ext>
            </a:extLst>
          </p:cNvPr>
          <p:cNvSpPr>
            <a:spLocks noGrp="1"/>
          </p:cNvSpPr>
          <p:nvPr>
            <p:ph sz="quarter" idx="13"/>
          </p:nvPr>
        </p:nvSpPr>
        <p:spPr/>
        <p:txBody>
          <a:bodyPr>
            <a:normAutofit/>
          </a:bodyPr>
          <a:lstStyle/>
          <a:p>
            <a:r>
              <a:rPr lang="en-US" dirty="0"/>
              <a:t>Student A and Student B are high school students. Student A touches their crotch over their pants while looking at Student B in class. Student B reports Student A as masturbating while looking at Student B. When the Dean meets with Student A, Student A says they were just scratching an itch. </a:t>
            </a:r>
          </a:p>
          <a:p>
            <a:r>
              <a:rPr lang="en-US" dirty="0"/>
              <a:t>Student B also reports to the Dean another incident outside of school where Student A said they would help Student B with math homework if Student B performed a sex act </a:t>
            </a:r>
            <a:r>
              <a:rPr lang="en-US"/>
              <a:t>on Student A.</a:t>
            </a:r>
            <a:endParaRPr lang="en-US" dirty="0"/>
          </a:p>
          <a:p>
            <a:r>
              <a:rPr lang="en-US" dirty="0"/>
              <a:t>Should the Dean report this to the Title IX Coordinator? </a:t>
            </a:r>
          </a:p>
        </p:txBody>
      </p:sp>
      <p:sp>
        <p:nvSpPr>
          <p:cNvPr id="3" name="Title 2">
            <a:extLst>
              <a:ext uri="{FF2B5EF4-FFF2-40B4-BE49-F238E27FC236}">
                <a16:creationId xmlns:a16="http://schemas.microsoft.com/office/drawing/2014/main" id="{3811C6E8-6191-54FA-3DEC-F7879E092749}"/>
              </a:ext>
            </a:extLst>
          </p:cNvPr>
          <p:cNvSpPr>
            <a:spLocks noGrp="1"/>
          </p:cNvSpPr>
          <p:nvPr>
            <p:ph type="title"/>
          </p:nvPr>
        </p:nvSpPr>
        <p:spPr/>
        <p:txBody>
          <a:bodyPr/>
          <a:lstStyle/>
          <a:p>
            <a:r>
              <a:rPr lang="en-US" dirty="0"/>
              <a:t>HYPOTHETICAL #3</a:t>
            </a:r>
          </a:p>
        </p:txBody>
      </p:sp>
      <p:sp>
        <p:nvSpPr>
          <p:cNvPr id="4" name="Footer Placeholder 3">
            <a:extLst>
              <a:ext uri="{FF2B5EF4-FFF2-40B4-BE49-F238E27FC236}">
                <a16:creationId xmlns:a16="http://schemas.microsoft.com/office/drawing/2014/main" id="{B34433E3-5CD2-5452-1B34-C0BD507AFB15}"/>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E1F28BA6-7474-01D1-69C6-DD4B06B9E520}"/>
              </a:ext>
            </a:extLst>
          </p:cNvPr>
          <p:cNvSpPr>
            <a:spLocks noGrp="1"/>
          </p:cNvSpPr>
          <p:nvPr>
            <p:ph type="sldNum" sz="quarter" idx="12"/>
          </p:nvPr>
        </p:nvSpPr>
        <p:spPr/>
        <p:txBody>
          <a:bodyPr/>
          <a:lstStyle/>
          <a:p>
            <a:fld id="{0AE8BE58-A6F8-4BE3-ADA1-52AAB047BE77}" type="slidenum">
              <a:rPr lang="en-US" smtClean="0"/>
              <a:t>123</a:t>
            </a:fld>
            <a:endParaRPr lang="en-US" dirty="0"/>
          </a:p>
        </p:txBody>
      </p:sp>
    </p:spTree>
    <p:extLst>
      <p:ext uri="{BB962C8B-B14F-4D97-AF65-F5344CB8AC3E}">
        <p14:creationId xmlns:p14="http://schemas.microsoft.com/office/powerpoint/2010/main" val="394407184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16361FA-3BEA-D9A3-EFB0-C0E4DB77D9A6}"/>
              </a:ext>
            </a:extLst>
          </p:cNvPr>
          <p:cNvSpPr>
            <a:spLocks noGrp="1"/>
          </p:cNvSpPr>
          <p:nvPr>
            <p:ph sz="quarter" idx="13"/>
          </p:nvPr>
        </p:nvSpPr>
        <p:spPr/>
        <p:txBody>
          <a:bodyPr>
            <a:normAutofit fontScale="85000" lnSpcReduction="20000"/>
          </a:bodyPr>
          <a:lstStyle/>
          <a:p>
            <a:r>
              <a:rPr lang="en-US" dirty="0"/>
              <a:t>Student A and Student B are high school students of the opposite sex. Student A and Student B are caught in the bathroom ”making out.” Building administrators investigate and find that the behavior violates rules against sexual conduct on school property (Board Policy 7:190).</a:t>
            </a:r>
          </a:p>
          <a:p>
            <a:r>
              <a:rPr lang="en-US" dirty="0"/>
              <a:t>Student A is suspended for 3 days because they had a disciplinary history.</a:t>
            </a:r>
          </a:p>
          <a:p>
            <a:r>
              <a:rPr lang="en-US" dirty="0"/>
              <a:t>Student B received a warning because it was the student’s first incident of misconduct.</a:t>
            </a:r>
          </a:p>
          <a:p>
            <a:r>
              <a:rPr lang="en-US" dirty="0"/>
              <a:t>Student A’s teacher meets with the Principal after hearing about the discipline from the students. The teacher is concerned Student A is being treated more harshly because of their sex.</a:t>
            </a:r>
          </a:p>
          <a:p>
            <a:r>
              <a:rPr lang="en-US" dirty="0"/>
              <a:t>Can the teacher file a Title IX Complaint?</a:t>
            </a:r>
          </a:p>
        </p:txBody>
      </p:sp>
      <p:sp>
        <p:nvSpPr>
          <p:cNvPr id="3" name="Title 2">
            <a:extLst>
              <a:ext uri="{FF2B5EF4-FFF2-40B4-BE49-F238E27FC236}">
                <a16:creationId xmlns:a16="http://schemas.microsoft.com/office/drawing/2014/main" id="{6E5319C3-5EF8-E7FE-1334-38DA8B835CF0}"/>
              </a:ext>
            </a:extLst>
          </p:cNvPr>
          <p:cNvSpPr>
            <a:spLocks noGrp="1"/>
          </p:cNvSpPr>
          <p:nvPr>
            <p:ph type="title"/>
          </p:nvPr>
        </p:nvSpPr>
        <p:spPr/>
        <p:txBody>
          <a:bodyPr/>
          <a:lstStyle/>
          <a:p>
            <a:r>
              <a:rPr lang="en-US" dirty="0"/>
              <a:t>HYPOTHETICAL #4</a:t>
            </a:r>
          </a:p>
        </p:txBody>
      </p:sp>
      <p:sp>
        <p:nvSpPr>
          <p:cNvPr id="4" name="Footer Placeholder 3">
            <a:extLst>
              <a:ext uri="{FF2B5EF4-FFF2-40B4-BE49-F238E27FC236}">
                <a16:creationId xmlns:a16="http://schemas.microsoft.com/office/drawing/2014/main" id="{E15E10A6-C7F6-7619-F4DE-AD09BDE1F29F}"/>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EE35878D-6558-12B4-E332-124933812909}"/>
              </a:ext>
            </a:extLst>
          </p:cNvPr>
          <p:cNvSpPr>
            <a:spLocks noGrp="1"/>
          </p:cNvSpPr>
          <p:nvPr>
            <p:ph type="sldNum" sz="quarter" idx="12"/>
          </p:nvPr>
        </p:nvSpPr>
        <p:spPr/>
        <p:txBody>
          <a:bodyPr/>
          <a:lstStyle/>
          <a:p>
            <a:fld id="{0AE8BE58-A6F8-4BE3-ADA1-52AAB047BE77}" type="slidenum">
              <a:rPr lang="en-US" smtClean="0"/>
              <a:t>124</a:t>
            </a:fld>
            <a:endParaRPr lang="en-US" dirty="0"/>
          </a:p>
        </p:txBody>
      </p:sp>
    </p:spTree>
    <p:extLst>
      <p:ext uri="{BB962C8B-B14F-4D97-AF65-F5344CB8AC3E}">
        <p14:creationId xmlns:p14="http://schemas.microsoft.com/office/powerpoint/2010/main" val="3889643823"/>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FC00894-8DCA-F0B4-3A2B-049FC593C488}"/>
              </a:ext>
            </a:extLst>
          </p:cNvPr>
          <p:cNvSpPr>
            <a:spLocks noGrp="1"/>
          </p:cNvSpPr>
          <p:nvPr>
            <p:ph sz="quarter" idx="13"/>
          </p:nvPr>
        </p:nvSpPr>
        <p:spPr/>
        <p:txBody>
          <a:bodyPr/>
          <a:lstStyle/>
          <a:p>
            <a:r>
              <a:rPr lang="en-US" dirty="0"/>
              <a:t>Student A is in elementary school and is male. He complains to his teacher, and then to his parents after school, that at recess while playing a game with other students, several students told him he should be on the girl’s team because he has long hair and called him “gay.” Parents ask to meet with the Principal the next morning.</a:t>
            </a:r>
          </a:p>
          <a:p>
            <a:r>
              <a:rPr lang="en-US" dirty="0"/>
              <a:t>At the meeting the next morning, Parents also report Student A has said that students often call him “gay” at school. But they have not previously reported it.</a:t>
            </a:r>
          </a:p>
          <a:p>
            <a:r>
              <a:rPr lang="en-US" dirty="0"/>
              <a:t>Should the Principal report this to the Title IX Coordinator?</a:t>
            </a:r>
          </a:p>
        </p:txBody>
      </p:sp>
      <p:sp>
        <p:nvSpPr>
          <p:cNvPr id="3" name="Title 2">
            <a:extLst>
              <a:ext uri="{FF2B5EF4-FFF2-40B4-BE49-F238E27FC236}">
                <a16:creationId xmlns:a16="http://schemas.microsoft.com/office/drawing/2014/main" id="{6599888B-2FC4-0838-3FDF-612747BA6BD8}"/>
              </a:ext>
            </a:extLst>
          </p:cNvPr>
          <p:cNvSpPr>
            <a:spLocks noGrp="1"/>
          </p:cNvSpPr>
          <p:nvPr>
            <p:ph type="title"/>
          </p:nvPr>
        </p:nvSpPr>
        <p:spPr/>
        <p:txBody>
          <a:bodyPr/>
          <a:lstStyle/>
          <a:p>
            <a:r>
              <a:rPr lang="en-US" dirty="0"/>
              <a:t>HYPOTHETICAL #5</a:t>
            </a:r>
          </a:p>
        </p:txBody>
      </p:sp>
      <p:sp>
        <p:nvSpPr>
          <p:cNvPr id="4" name="Footer Placeholder 3">
            <a:extLst>
              <a:ext uri="{FF2B5EF4-FFF2-40B4-BE49-F238E27FC236}">
                <a16:creationId xmlns:a16="http://schemas.microsoft.com/office/drawing/2014/main" id="{0786113C-85F5-0376-F338-4BA6F1FB4C9B}"/>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4EEEB873-AFF0-84CB-4C9E-790767C14B44}"/>
              </a:ext>
            </a:extLst>
          </p:cNvPr>
          <p:cNvSpPr>
            <a:spLocks noGrp="1"/>
          </p:cNvSpPr>
          <p:nvPr>
            <p:ph type="sldNum" sz="quarter" idx="12"/>
          </p:nvPr>
        </p:nvSpPr>
        <p:spPr/>
        <p:txBody>
          <a:bodyPr/>
          <a:lstStyle/>
          <a:p>
            <a:fld id="{0AE8BE58-A6F8-4BE3-ADA1-52AAB047BE77}" type="slidenum">
              <a:rPr lang="en-US" smtClean="0"/>
              <a:t>125</a:t>
            </a:fld>
            <a:endParaRPr lang="en-US" dirty="0"/>
          </a:p>
        </p:txBody>
      </p:sp>
    </p:spTree>
    <p:extLst>
      <p:ext uri="{BB962C8B-B14F-4D97-AF65-F5344CB8AC3E}">
        <p14:creationId xmlns:p14="http://schemas.microsoft.com/office/powerpoint/2010/main" val="15592762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549D755-21AF-D642-0783-63E598581A7E}"/>
              </a:ext>
            </a:extLst>
          </p:cNvPr>
          <p:cNvSpPr>
            <a:spLocks noGrp="1"/>
          </p:cNvSpPr>
          <p:nvPr>
            <p:ph sz="quarter" idx="13"/>
          </p:nvPr>
        </p:nvSpPr>
        <p:spPr/>
        <p:txBody>
          <a:bodyPr/>
          <a:lstStyle/>
          <a:p>
            <a:r>
              <a:rPr lang="en-US" dirty="0"/>
              <a:t>Student A is a middle school student. Student A submits a writing assignment via Google docs. The essay mentions interactions between Student A and an unidentified teacher at the school, including interactions sexual in nature.</a:t>
            </a:r>
          </a:p>
          <a:p>
            <a:r>
              <a:rPr lang="en-US" dirty="0"/>
              <a:t>What should the teacher do upon reading the student’s writing assignment?</a:t>
            </a:r>
          </a:p>
          <a:p>
            <a:r>
              <a:rPr lang="en-US" dirty="0"/>
              <a:t>What if the writing assignment is a journal for a class (still in Google docs), but it is not regularly reviewed by the teacher?</a:t>
            </a:r>
          </a:p>
        </p:txBody>
      </p:sp>
      <p:sp>
        <p:nvSpPr>
          <p:cNvPr id="3" name="Title 2">
            <a:extLst>
              <a:ext uri="{FF2B5EF4-FFF2-40B4-BE49-F238E27FC236}">
                <a16:creationId xmlns:a16="http://schemas.microsoft.com/office/drawing/2014/main" id="{7982F953-FCA9-6136-4C0B-9E3C9895AAC6}"/>
              </a:ext>
            </a:extLst>
          </p:cNvPr>
          <p:cNvSpPr>
            <a:spLocks noGrp="1"/>
          </p:cNvSpPr>
          <p:nvPr>
            <p:ph type="title"/>
          </p:nvPr>
        </p:nvSpPr>
        <p:spPr/>
        <p:txBody>
          <a:bodyPr/>
          <a:lstStyle/>
          <a:p>
            <a:r>
              <a:rPr lang="en-US" dirty="0"/>
              <a:t>Hypothetical #6</a:t>
            </a:r>
          </a:p>
        </p:txBody>
      </p:sp>
      <p:sp>
        <p:nvSpPr>
          <p:cNvPr id="4" name="Footer Placeholder 3">
            <a:extLst>
              <a:ext uri="{FF2B5EF4-FFF2-40B4-BE49-F238E27FC236}">
                <a16:creationId xmlns:a16="http://schemas.microsoft.com/office/drawing/2014/main" id="{3297EED8-4319-56F5-7514-8711FEFD31B9}"/>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DD67D387-896D-99EC-D509-C42F879FCBE6}"/>
              </a:ext>
            </a:extLst>
          </p:cNvPr>
          <p:cNvSpPr>
            <a:spLocks noGrp="1"/>
          </p:cNvSpPr>
          <p:nvPr>
            <p:ph type="sldNum" sz="quarter" idx="12"/>
          </p:nvPr>
        </p:nvSpPr>
        <p:spPr/>
        <p:txBody>
          <a:bodyPr/>
          <a:lstStyle/>
          <a:p>
            <a:fld id="{0AE8BE58-A6F8-4BE3-ADA1-52AAB047BE77}" type="slidenum">
              <a:rPr lang="en-US" smtClean="0"/>
              <a:t>126</a:t>
            </a:fld>
            <a:endParaRPr lang="en-US" dirty="0"/>
          </a:p>
        </p:txBody>
      </p:sp>
    </p:spTree>
    <p:extLst>
      <p:ext uri="{BB962C8B-B14F-4D97-AF65-F5344CB8AC3E}">
        <p14:creationId xmlns:p14="http://schemas.microsoft.com/office/powerpoint/2010/main" val="282011942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35F0A76-9C43-5AA4-47A9-04D27A40CCD2}"/>
              </a:ext>
            </a:extLst>
          </p:cNvPr>
          <p:cNvSpPr>
            <a:spLocks noGrp="1"/>
          </p:cNvSpPr>
          <p:nvPr>
            <p:ph sz="quarter" idx="13"/>
          </p:nvPr>
        </p:nvSpPr>
        <p:spPr/>
        <p:txBody>
          <a:bodyPr/>
          <a:lstStyle/>
          <a:p>
            <a:r>
              <a:rPr lang="en-US" dirty="0"/>
              <a:t>Teacher A asks Teacher B out on a date. Teacher B says no. Teacher A continues to ask Teacher B. Teacher B reports this to Teacher C, and shares that Teacher B no longer goes in the teacher’s lounge, avoids the copy machine at certain times, and avoids being in the hallway when other people are not around so to not run into Teacher A alone. Teacher C reports Teacher B’s concerns to the Department Chair.</a:t>
            </a:r>
          </a:p>
          <a:p>
            <a:r>
              <a:rPr lang="en-US" dirty="0"/>
              <a:t>Should Teacher C/the Department Chair report this to the Title IX Coordinator?</a:t>
            </a:r>
          </a:p>
        </p:txBody>
      </p:sp>
      <p:sp>
        <p:nvSpPr>
          <p:cNvPr id="3" name="Title 2">
            <a:extLst>
              <a:ext uri="{FF2B5EF4-FFF2-40B4-BE49-F238E27FC236}">
                <a16:creationId xmlns:a16="http://schemas.microsoft.com/office/drawing/2014/main" id="{37A4777E-2A36-8C2F-8C4E-1A5C4262462C}"/>
              </a:ext>
            </a:extLst>
          </p:cNvPr>
          <p:cNvSpPr>
            <a:spLocks noGrp="1"/>
          </p:cNvSpPr>
          <p:nvPr>
            <p:ph type="title"/>
          </p:nvPr>
        </p:nvSpPr>
        <p:spPr/>
        <p:txBody>
          <a:bodyPr/>
          <a:lstStyle/>
          <a:p>
            <a:r>
              <a:rPr lang="en-US" dirty="0"/>
              <a:t>HYPOTHETICAL #7</a:t>
            </a:r>
          </a:p>
        </p:txBody>
      </p:sp>
      <p:sp>
        <p:nvSpPr>
          <p:cNvPr id="4" name="Footer Placeholder 3">
            <a:extLst>
              <a:ext uri="{FF2B5EF4-FFF2-40B4-BE49-F238E27FC236}">
                <a16:creationId xmlns:a16="http://schemas.microsoft.com/office/drawing/2014/main" id="{5951EBB5-8667-C3A7-1E7A-2BF730807019}"/>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683F1C7E-B1E3-EE0A-19A2-90CE6042EAA9}"/>
              </a:ext>
            </a:extLst>
          </p:cNvPr>
          <p:cNvSpPr>
            <a:spLocks noGrp="1"/>
          </p:cNvSpPr>
          <p:nvPr>
            <p:ph type="sldNum" sz="quarter" idx="12"/>
          </p:nvPr>
        </p:nvSpPr>
        <p:spPr/>
        <p:txBody>
          <a:bodyPr/>
          <a:lstStyle/>
          <a:p>
            <a:fld id="{0AE8BE58-A6F8-4BE3-ADA1-52AAB047BE77}" type="slidenum">
              <a:rPr lang="en-US" smtClean="0"/>
              <a:t>127</a:t>
            </a:fld>
            <a:endParaRPr lang="en-US" dirty="0"/>
          </a:p>
        </p:txBody>
      </p:sp>
    </p:spTree>
    <p:extLst>
      <p:ext uri="{BB962C8B-B14F-4D97-AF65-F5344CB8AC3E}">
        <p14:creationId xmlns:p14="http://schemas.microsoft.com/office/powerpoint/2010/main" val="419779760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ED58025-A716-57A9-6D72-4CE5F7CF0A36}"/>
              </a:ext>
            </a:extLst>
          </p:cNvPr>
          <p:cNvSpPr>
            <a:spLocks noGrp="1"/>
          </p:cNvSpPr>
          <p:nvPr>
            <p:ph sz="quarter" idx="13"/>
          </p:nvPr>
        </p:nvSpPr>
        <p:spPr>
          <a:xfrm>
            <a:off x="993648" y="1825624"/>
            <a:ext cx="10058400" cy="4297680"/>
          </a:xfrm>
        </p:spPr>
        <p:txBody>
          <a:bodyPr>
            <a:normAutofit fontScale="77500" lnSpcReduction="20000"/>
          </a:bodyPr>
          <a:lstStyle/>
          <a:p>
            <a:r>
              <a:rPr lang="en-US" dirty="0"/>
              <a:t>Student A is pregnant. Student A reports this to her swim team coach, who also is a teacher at the school. The swim team coach meets with Student A and her parents. They develop a plan to support the student with finishing out the last few weeks of the swim season. Swim team coach does not notify the Title IX Coordinator.</a:t>
            </a:r>
          </a:p>
          <a:p>
            <a:r>
              <a:rPr lang="en-US" dirty="0"/>
              <a:t>About a month later, Student A starts experiencing complications with her pregnancy (still in the first trimester) and misses school for several days and then attends intermittently for several weeks. The school will not excuse her absences. Student A believes the school knows she is pregnant due to her telling the swim team coach. Student A and her parents meet with the Principal. The Principal, once notified of Student A’s pregnancy, still requests medical documentation for the absences and also tells Student A she cannot participate in track in the spring due to being pregnant. The Title IX Coordinator still is not notified.</a:t>
            </a:r>
          </a:p>
          <a:p>
            <a:r>
              <a:rPr lang="en-US" dirty="0"/>
              <a:t>Student A and her parents file a complaint with OCR.</a:t>
            </a:r>
          </a:p>
          <a:p>
            <a:r>
              <a:rPr lang="en-US" dirty="0"/>
              <a:t>What should have here? By the swim coach, the Principal, etc.?</a:t>
            </a:r>
          </a:p>
        </p:txBody>
      </p:sp>
      <p:sp>
        <p:nvSpPr>
          <p:cNvPr id="3" name="Title 2">
            <a:extLst>
              <a:ext uri="{FF2B5EF4-FFF2-40B4-BE49-F238E27FC236}">
                <a16:creationId xmlns:a16="http://schemas.microsoft.com/office/drawing/2014/main" id="{CCFAA5F5-044F-4657-40BA-12DA3D18939F}"/>
              </a:ext>
            </a:extLst>
          </p:cNvPr>
          <p:cNvSpPr>
            <a:spLocks noGrp="1"/>
          </p:cNvSpPr>
          <p:nvPr>
            <p:ph type="title"/>
          </p:nvPr>
        </p:nvSpPr>
        <p:spPr/>
        <p:txBody>
          <a:bodyPr/>
          <a:lstStyle/>
          <a:p>
            <a:r>
              <a:rPr lang="en-US" dirty="0"/>
              <a:t>HYPOTHETICAL #8</a:t>
            </a:r>
          </a:p>
        </p:txBody>
      </p:sp>
      <p:sp>
        <p:nvSpPr>
          <p:cNvPr id="4" name="Footer Placeholder 3">
            <a:extLst>
              <a:ext uri="{FF2B5EF4-FFF2-40B4-BE49-F238E27FC236}">
                <a16:creationId xmlns:a16="http://schemas.microsoft.com/office/drawing/2014/main" id="{DC9403CA-9D29-AE13-0F72-087631587A7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577DFC24-70D8-07D0-6407-8F9EE5B331DB}"/>
              </a:ext>
            </a:extLst>
          </p:cNvPr>
          <p:cNvSpPr>
            <a:spLocks noGrp="1"/>
          </p:cNvSpPr>
          <p:nvPr>
            <p:ph type="sldNum" sz="quarter" idx="12"/>
          </p:nvPr>
        </p:nvSpPr>
        <p:spPr/>
        <p:txBody>
          <a:bodyPr/>
          <a:lstStyle/>
          <a:p>
            <a:fld id="{0AE8BE58-A6F8-4BE3-ADA1-52AAB047BE77}" type="slidenum">
              <a:rPr lang="en-US" smtClean="0"/>
              <a:t>128</a:t>
            </a:fld>
            <a:endParaRPr lang="en-US" dirty="0"/>
          </a:p>
        </p:txBody>
      </p:sp>
    </p:spTree>
    <p:extLst>
      <p:ext uri="{BB962C8B-B14F-4D97-AF65-F5344CB8AC3E}">
        <p14:creationId xmlns:p14="http://schemas.microsoft.com/office/powerpoint/2010/main" val="403092992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ctrTitle"/>
          </p:nvPr>
        </p:nvSpPr>
        <p:spPr/>
        <p:txBody>
          <a:bodyPr/>
          <a:lstStyle/>
          <a:p>
            <a:r>
              <a:rPr lang="en-US" dirty="0"/>
              <a:t>Jennifer M. Deutch ▪ jdeutch@hlerk.com</a:t>
            </a:r>
            <a:br>
              <a:rPr lang="en-US" dirty="0"/>
            </a:br>
            <a:endParaRPr lang="en-US" dirty="0"/>
          </a:p>
        </p:txBody>
      </p:sp>
      <p:sp>
        <p:nvSpPr>
          <p:cNvPr id="9" name="Text Placeholder 8"/>
          <p:cNvSpPr>
            <a:spLocks noGrp="1"/>
          </p:cNvSpPr>
          <p:nvPr>
            <p:ph type="subTitle" idx="1"/>
          </p:nvPr>
        </p:nvSpPr>
        <p:spPr/>
        <p:txBody>
          <a:bodyPr/>
          <a:lstStyle/>
          <a:p>
            <a:r>
              <a:rPr lang="en-US" dirty="0"/>
              <a:t>This is intended solely to provide information to the school community. </a:t>
            </a:r>
            <a:br>
              <a:rPr lang="en-US" dirty="0"/>
            </a:br>
            <a:r>
              <a:rPr lang="en-US" dirty="0"/>
              <a:t>It is not legal advice or a substitute for legal counsel. </a:t>
            </a:r>
            <a:br>
              <a:rPr lang="en-US" dirty="0"/>
            </a:br>
            <a:r>
              <a:rPr lang="en-US" dirty="0"/>
              <a:t>It is intended as advertising but not as a solicitation of an attorney/client relationship.</a:t>
            </a:r>
          </a:p>
        </p:txBody>
      </p:sp>
      <p:sp>
        <p:nvSpPr>
          <p:cNvPr id="2" name="Slide Number Placeholder 1"/>
          <p:cNvSpPr>
            <a:spLocks noGrp="1"/>
          </p:cNvSpPr>
          <p:nvPr>
            <p:ph type="sldNum" sz="quarter" idx="4294967295"/>
          </p:nvPr>
        </p:nvSpPr>
        <p:spPr>
          <a:xfrm>
            <a:off x="11734800" y="6318250"/>
            <a:ext cx="457200" cy="365125"/>
          </a:xfrm>
        </p:spPr>
        <p:txBody>
          <a:bodyPr/>
          <a:lstStyle/>
          <a:p>
            <a:fld id="{0AE8BE58-A6F8-4BE3-ADA1-52AAB047BE77}" type="slidenum">
              <a:rPr lang="en-US" smtClean="0"/>
              <a:t>129</a:t>
            </a:fld>
            <a:endParaRPr lang="en-US" dirty="0"/>
          </a:p>
        </p:txBody>
      </p:sp>
    </p:spTree>
    <p:extLst>
      <p:ext uri="{BB962C8B-B14F-4D97-AF65-F5344CB8AC3E}">
        <p14:creationId xmlns:p14="http://schemas.microsoft.com/office/powerpoint/2010/main" val="2617353988"/>
      </p:ext>
    </p:extLst>
  </p:cSld>
  <p:clrMapOvr>
    <a:masterClrMapping/>
  </p:clrMapOvr>
</p:sld>
</file>

<file path=ppt/theme/theme1.xml><?xml version="1.0" encoding="utf-8"?>
<a:theme xmlns:a="http://schemas.openxmlformats.org/drawingml/2006/main" name="2020 HLERK Template">
  <a:themeElements>
    <a:clrScheme name="HLERK 2020 Template">
      <a:dk1>
        <a:srgbClr val="4C4F55"/>
      </a:dk1>
      <a:lt1>
        <a:srgbClr val="FFFFFF"/>
      </a:lt1>
      <a:dk2>
        <a:srgbClr val="4C4F55"/>
      </a:dk2>
      <a:lt2>
        <a:srgbClr val="FFFFFF"/>
      </a:lt2>
      <a:accent1>
        <a:srgbClr val="60A945"/>
      </a:accent1>
      <a:accent2>
        <a:srgbClr val="9A999A"/>
      </a:accent2>
      <a:accent3>
        <a:srgbClr val="FF0000"/>
      </a:accent3>
      <a:accent4>
        <a:srgbClr val="60A945"/>
      </a:accent4>
      <a:accent5>
        <a:srgbClr val="60A945"/>
      </a:accent5>
      <a:accent6>
        <a:srgbClr val="60A945"/>
      </a:accent6>
      <a:hlink>
        <a:srgbClr val="60A945"/>
      </a:hlink>
      <a:folHlink>
        <a:srgbClr val="60A945"/>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item.xml>��
</file>

<file path=docProps/app.xml><?xml version="1.0" encoding="utf-8"?>
<Properties xmlns="http://schemas.openxmlformats.org/officeDocument/2006/extended-properties" xmlns:vt="http://schemas.openxmlformats.org/officeDocument/2006/docPropsVTypes">
  <Template/>
  <TotalTime>16717</TotalTime>
  <Words>21089</Words>
  <Application>Microsoft Office PowerPoint</Application>
  <PresentationFormat>Widescreen</PresentationFormat>
  <Paragraphs>1374</Paragraphs>
  <Slides>129</Slides>
  <Notes>93</Notes>
  <HiddenSlides>1</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129</vt:i4>
      </vt:variant>
    </vt:vector>
  </HeadingPairs>
  <TitlesOfParts>
    <vt:vector size="139" baseType="lpstr">
      <vt:lpstr>Arial</vt:lpstr>
      <vt:lpstr>Calibri</vt:lpstr>
      <vt:lpstr>Segoe UI</vt:lpstr>
      <vt:lpstr>Open Sans</vt:lpstr>
      <vt:lpstr>Wingdings</vt:lpstr>
      <vt:lpstr>Times New Roman</vt:lpstr>
      <vt:lpstr>Calisto MT</vt:lpstr>
      <vt:lpstr>Source Sans Pro</vt:lpstr>
      <vt:lpstr>Georgia</vt:lpstr>
      <vt:lpstr>2020 HLERK Template</vt:lpstr>
      <vt:lpstr>Responding to  Title IX sex discrimination</vt:lpstr>
      <vt:lpstr>AGENDA</vt:lpstr>
      <vt:lpstr>TITLE IX OVERVIEW: 2020-2024</vt:lpstr>
      <vt:lpstr>No person in the United States shall, on the basis of sex, be excluded from participation in, be denied the benefits of, or be subjected to discrimination under any education program or activity receiving Federal financial assistance.</vt:lpstr>
      <vt:lpstr>2020: Title IX Regulations</vt:lpstr>
      <vt:lpstr>2020: U.S. Supreme Court Decision</vt:lpstr>
      <vt:lpstr>2021: PRESIDENT BIDEN EXECUTIVE ORDER</vt:lpstr>
      <vt:lpstr>2021: u.s. doe Guidance</vt:lpstr>
      <vt:lpstr>2022: Proposed CHANGES TO TITLE IX REGULATIONS</vt:lpstr>
      <vt:lpstr>2024 TITLE IX REGULATIONS</vt:lpstr>
      <vt:lpstr>2024 Title IX Regulations </vt:lpstr>
      <vt:lpstr>2024 Title IX Regulations </vt:lpstr>
      <vt:lpstr>TERMINOLOGY</vt:lpstr>
      <vt:lpstr>Terminology</vt:lpstr>
      <vt:lpstr>Sex Discrimination</vt:lpstr>
      <vt:lpstr>Sex-Based Harassment</vt:lpstr>
      <vt:lpstr>Sex-Based Harassment</vt:lpstr>
      <vt:lpstr>Sex-Based Harassment</vt:lpstr>
      <vt:lpstr>Education Program or Activity</vt:lpstr>
      <vt:lpstr>Education Program or Activity</vt:lpstr>
      <vt:lpstr>Complainant</vt:lpstr>
      <vt:lpstr>Respondent</vt:lpstr>
      <vt:lpstr>Retaliation</vt:lpstr>
      <vt:lpstr>TITLE IX ROLES</vt:lpstr>
      <vt:lpstr>Title IX Roles</vt:lpstr>
      <vt:lpstr>Title IX Coordinator</vt:lpstr>
      <vt:lpstr>Title IX Coordinator</vt:lpstr>
      <vt:lpstr>Investigator</vt:lpstr>
      <vt:lpstr>decisionmaker</vt:lpstr>
      <vt:lpstr>Appeal decisionmaker</vt:lpstr>
      <vt:lpstr>Informal resolution coordinator</vt:lpstr>
      <vt:lpstr>Supportive measures impartial employee</vt:lpstr>
      <vt:lpstr>Confidential employees</vt:lpstr>
      <vt:lpstr>TITLE IX RESPONSE &amp;  GRIEVANCE PROCESS</vt:lpstr>
      <vt:lpstr>Title ix response &amp; grievance PROCESS</vt:lpstr>
      <vt:lpstr>TITLE IX GRIEVANCE PROCESS: BASIC REQUIREMENTS</vt:lpstr>
      <vt:lpstr>TITLE IX GRIEVANCE PROCESS: BASIC REQUIREMENTS</vt:lpstr>
      <vt:lpstr>TITLE IX GRIEVANCE PROCESS: BASIC REQUIREMENTS</vt:lpstr>
      <vt:lpstr>TITLE IX GRIEVANCE PROCESS: BASIC REQUIREMENTS</vt:lpstr>
      <vt:lpstr>TITLE IX GRIEVANCE PROCESS: BASIC REQUIREMENTS</vt:lpstr>
      <vt:lpstr>TITLE IX GRIEVANCE PROCESS: BASIC REQUIREMENTS</vt:lpstr>
      <vt:lpstr>Title ix response &amp; grievance process</vt:lpstr>
      <vt:lpstr>Report of SEX DISCRIMINATION</vt:lpstr>
      <vt:lpstr>TITLE IX coordinator – response TO ALLEGATIONS</vt:lpstr>
      <vt:lpstr>Title ix response &amp; grievance PROCESS</vt:lpstr>
      <vt:lpstr>Supportive Measures </vt:lpstr>
      <vt:lpstr>Supportive Measures </vt:lpstr>
      <vt:lpstr>Supportive Measures</vt:lpstr>
      <vt:lpstr>Supportive Measures </vt:lpstr>
      <vt:lpstr>SUPPORTIVE MEASURES REVIEW</vt:lpstr>
      <vt:lpstr>Title ix response &amp; grievance PROCESS</vt:lpstr>
      <vt:lpstr>EMERGENCY REMOVAL</vt:lpstr>
      <vt:lpstr>Title ix response &amp; grievance PROCESS</vt:lpstr>
      <vt:lpstr>Complaint</vt:lpstr>
      <vt:lpstr>COMPLAINT EVALUATION</vt:lpstr>
      <vt:lpstr>complaint initiation BY TITLE IX coordinator</vt:lpstr>
      <vt:lpstr>complaint initiation BY TITLE IX coordinator</vt:lpstr>
      <vt:lpstr>complaint initiation BY TITLE IX coordinator</vt:lpstr>
      <vt:lpstr>Title ix response &amp; grievance process</vt:lpstr>
      <vt:lpstr>DISMISSAL</vt:lpstr>
      <vt:lpstr>DISMISSAL</vt:lpstr>
      <vt:lpstr>Title ix response &amp; grievance PROCESS</vt:lpstr>
      <vt:lpstr>Initiate Grievance PROCESS &amp; Notice</vt:lpstr>
      <vt:lpstr>Initiate Grievance PROCESS &amp; Notice</vt:lpstr>
      <vt:lpstr>Initiate Grievance PROCESS &amp; Notice</vt:lpstr>
      <vt:lpstr>Initiate Grievance PROCESS &amp; Notice</vt:lpstr>
      <vt:lpstr>Title ix response &amp; grievance PROCESS</vt:lpstr>
      <vt:lpstr>INFORMAL RESOLUTION</vt:lpstr>
      <vt:lpstr>INFORMAL RESOLUTION</vt:lpstr>
      <vt:lpstr>INFORMAL RESOLUTION</vt:lpstr>
      <vt:lpstr>INFORMAL RESOLUTION</vt:lpstr>
      <vt:lpstr>Title ix response &amp; grievance PROCESS</vt:lpstr>
      <vt:lpstr>INVESTIGATION &amp; DETERMINATION</vt:lpstr>
      <vt:lpstr>INVESTIGATION</vt:lpstr>
      <vt:lpstr>Relevant</vt:lpstr>
      <vt:lpstr>Impermissible EVIDENCE</vt:lpstr>
      <vt:lpstr>INVESTIGATION</vt:lpstr>
      <vt:lpstr>INVESTIGATION</vt:lpstr>
      <vt:lpstr>Investigation Best Practices: General Guidelines for Interviews</vt:lpstr>
      <vt:lpstr>Investigation Best Practices: General Guidelines for Interviews</vt:lpstr>
      <vt:lpstr>Investigation Best Practices: General Guidelines for Interviews</vt:lpstr>
      <vt:lpstr>DETERMINATION</vt:lpstr>
      <vt:lpstr>DETERMINATION</vt:lpstr>
      <vt:lpstr>DETERMINATION</vt:lpstr>
      <vt:lpstr>Title ix response &amp; grievance PROCESS</vt:lpstr>
      <vt:lpstr>APPEAL</vt:lpstr>
      <vt:lpstr>APPEAL</vt:lpstr>
      <vt:lpstr>APPEAL</vt:lpstr>
      <vt:lpstr>APPEAL</vt:lpstr>
      <vt:lpstr>PREGNANCY OR  RELATED CONDITIONS</vt:lpstr>
      <vt:lpstr>Pregnancy or Related Conditions</vt:lpstr>
      <vt:lpstr>PREGNANCY OR RELATED CONDITIONS – STUDENTS</vt:lpstr>
      <vt:lpstr>PREGNANCY OR RELATED CONDITIONS – STUDENTS</vt:lpstr>
      <vt:lpstr>PREGNANCY OR RELATED CONDITIONS – STUDENTS</vt:lpstr>
      <vt:lpstr>PREGNANCY OR RELATED CONDITIONS – STUDENTS</vt:lpstr>
      <vt:lpstr>PREGNANCY OR RELATED CONDITIONS – STUDENTS</vt:lpstr>
      <vt:lpstr>PREGNANCY OR RELATED CONDITIONS – STUDENTS</vt:lpstr>
      <vt:lpstr>PREGNANCY OR RELATED CONDITIONS – EMPLOYEES</vt:lpstr>
      <vt:lpstr>PREGNANCY OR RELATED CONDITIONS – EMPLOYEES</vt:lpstr>
      <vt:lpstr>PREGNANCY OR RELATED CONDITIONS – EMPLOYEES</vt:lpstr>
      <vt:lpstr>PREGNANCY OR RELATED CONDITIONS –  POSSIBLE CONFLICTING OR overlapping laws</vt:lpstr>
      <vt:lpstr>FAMILY STATUS</vt:lpstr>
      <vt:lpstr>Family status</vt:lpstr>
      <vt:lpstr>Family status</vt:lpstr>
      <vt:lpstr>TRAINING REQUIREMENTS</vt:lpstr>
      <vt:lpstr>Training REQUIREMENTS</vt:lpstr>
      <vt:lpstr>TRAINING – ALL EMPLOYEES</vt:lpstr>
      <vt:lpstr>TRAINING – GRIEVANCE PROCESS ROLES</vt:lpstr>
      <vt:lpstr>TRAINING – INFORMAL RESOLUTION FACILITATOR</vt:lpstr>
      <vt:lpstr>TRAINING – TITLE IX COORDINATOR</vt:lpstr>
      <vt:lpstr>POLICY &amp; NOTICE REQUIREMENTS</vt:lpstr>
      <vt:lpstr>NONDISCRIMINATION POLICY &amp;  GRIEVANCE PROCEDURES</vt:lpstr>
      <vt:lpstr>Notice of Policy and Procedures</vt:lpstr>
      <vt:lpstr>Notice of Policy and Procedures</vt:lpstr>
      <vt:lpstr>Notice of Policy and Procedures</vt:lpstr>
      <vt:lpstr>Notice of Policy and Procedures</vt:lpstr>
      <vt:lpstr>Notice of Policy and Procedures</vt:lpstr>
      <vt:lpstr>RECORDKEEPING</vt:lpstr>
      <vt:lpstr>RECORDKEEPING</vt:lpstr>
      <vt:lpstr>HYPOTHETICALS</vt:lpstr>
      <vt:lpstr>HYPOTHETICAL #1</vt:lpstr>
      <vt:lpstr>HYPOTHETICAL #2</vt:lpstr>
      <vt:lpstr>HYPOTHETICAL #3</vt:lpstr>
      <vt:lpstr>HYPOTHETICAL #4</vt:lpstr>
      <vt:lpstr>HYPOTHETICAL #5</vt:lpstr>
      <vt:lpstr>Hypothetical #6</vt:lpstr>
      <vt:lpstr>HYPOTHETICAL #7</vt:lpstr>
      <vt:lpstr>HYPOTHETICAL #8</vt:lpstr>
      <vt:lpstr>Jennifer M. Deutch ▪ jdeutch@hlerk.com </vt:lpstr>
    </vt:vector>
  </TitlesOfParts>
  <Company>Hodges, Loizzi, Eisenhammer, Rodick &amp; Kohn LLP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jmueller</dc:creator>
  <cp:lastModifiedBy>Lisa A. Bobka</cp:lastModifiedBy>
  <cp:revision>2381</cp:revision>
  <cp:lastPrinted>2020-11-26T06:18:31Z</cp:lastPrinted>
  <dcterms:created xsi:type="dcterms:W3CDTF">2016-01-19T00:51:16Z</dcterms:created>
  <dcterms:modified xsi:type="dcterms:W3CDTF">2024-07-10T14:33:02Z</dcterms:modified>
</cp:coreProperties>
</file>