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</p:sldMasterIdLst>
  <p:notesMasterIdLst>
    <p:notesMasterId r:id="rId11"/>
  </p:notesMasterIdLst>
  <p:handoutMasterIdLst>
    <p:handoutMasterId r:id="rId12"/>
  </p:handoutMasterIdLst>
  <p:sldIdLst>
    <p:sldId id="334" r:id="rId2"/>
    <p:sldId id="335" r:id="rId3"/>
    <p:sldId id="351" r:id="rId4"/>
    <p:sldId id="338" r:id="rId5"/>
    <p:sldId id="336" r:id="rId6"/>
    <p:sldId id="341" r:id="rId7"/>
    <p:sldId id="347" r:id="rId8"/>
    <p:sldId id="348" r:id="rId9"/>
    <p:sldId id="337" r:id="rId10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CC"/>
    <a:srgbClr val="FFCC99"/>
    <a:srgbClr val="A4F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5" autoAdjust="0"/>
    <p:restoredTop sz="74822" autoAdjust="0"/>
  </p:normalViewPr>
  <p:slideViewPr>
    <p:cSldViewPr>
      <p:cViewPr varScale="1">
        <p:scale>
          <a:sx n="88" d="100"/>
          <a:sy n="88" d="100"/>
        </p:scale>
        <p:origin x="1104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649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Title 1 Event/Progress Report Pick Up</a:t>
            </a:r>
            <a:endParaRPr lang="en-US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134" y="0"/>
            <a:ext cx="3038648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649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September 15, 2020</a:t>
            </a:r>
            <a:endParaRPr lang="en-US"/>
          </a:p>
        </p:txBody>
      </p:sp>
      <p:sp>
        <p:nvSpPr>
          <p:cNvPr id="798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134" y="8829675"/>
            <a:ext cx="3038648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11BE395-AAAF-8E4C-AA22-D20116A603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7937747"/>
      </p:ext>
    </p:extLst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649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defTabSz="923925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Title 1 Event/Progress Report Pick Up</a:t>
            </a: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134" y="0"/>
            <a:ext cx="3038648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defTabSz="923925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9788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848" y="4416426"/>
            <a:ext cx="5608320" cy="418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649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defTabSz="923925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en-US" smtClean="0"/>
              <a:t>September 15, 2020</a:t>
            </a:r>
            <a:endParaRPr lang="en-US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134" y="8829675"/>
            <a:ext cx="3038648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defTabSz="923925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E738EC9-A03E-6141-8BB3-DCF4A65851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9002180"/>
      </p:ext>
    </p:extLst>
  </p:cSld>
  <p:clrMap bg1="lt1" tx1="dk1" bg2="lt2" tx2="dk2" accent1="accent1" accent2="accent2" accent3="accent3" accent4="accent4" accent5="accent5" accent6="accent6" hlink="hlink" folHlink="folHlink"/>
  <p:hf sldNum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9712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5D36CF-9B48-8A4B-8D43-B662EBFC0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9484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36D47D-D58C-4544-8E26-9855CEFA9E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6889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D79ED-2AE8-034B-B8D6-F93E5535D8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5009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9C2046-F9DF-B841-B8ED-52CE3672BF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2036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C6BC3-A69B-A54F-96DA-76F01D73CB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9859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EBEC34-0E52-B746-A5DE-7B50271479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4251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69D22D-8958-D343-8110-B323C71E6C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4931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EB40C9-7E3C-B042-BF5D-F675C05B81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9620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40D6FD-4371-DF40-88F5-8A5427476B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6684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0AA52-62C7-0F4B-8EEE-83013A69DC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3104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3042B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3042B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3042B"/>
                </a:solidFill>
                <a:latin typeface="+mn-lt"/>
              </a:defRPr>
            </a:lvl1pPr>
          </a:lstStyle>
          <a:p>
            <a:pPr>
              <a:defRPr/>
            </a:pPr>
            <a:fld id="{55AD552E-E656-2843-AFAA-658D840F38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03042B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3042B"/>
          </a:solidFill>
          <a:latin typeface="Trebuchet MS" panose="020B0603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3042B"/>
          </a:solidFill>
          <a:latin typeface="Trebuchet MS" panose="020B0603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3042B"/>
          </a:solidFill>
          <a:latin typeface="Trebuchet MS" panose="020B0603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3042B"/>
          </a:solidFill>
          <a:latin typeface="Trebuchet MS" panose="020B0603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3042B"/>
          </a:solidFill>
          <a:latin typeface="Trebuchet MS" panose="020B0603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3042B"/>
          </a:solidFill>
          <a:latin typeface="Trebuchet MS" panose="020B0603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3042B"/>
          </a:solidFill>
          <a:latin typeface="Trebuchet MS" panose="020B0603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03042B"/>
          </a:solidFill>
          <a:latin typeface="Trebuchet MS" panose="020B0603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rgbClr val="03042B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rgbClr val="03042B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rgbClr val="03042B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rgbClr val="03042B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rgbClr val="03042B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altLang="en-US" dirty="0" smtClean="0">
                <a:latin typeface="Arial" charset="0"/>
                <a:ea typeface="Arial" charset="0"/>
                <a:cs typeface="Arial" charset="0"/>
              </a:rPr>
              <a:t>¿Que Es Título I?</a:t>
            </a:r>
            <a:endParaRPr lang="es-ES_tradnl" alt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483" name="Rectangle 3"/>
          <p:cNvSpPr txBox="1">
            <a:spLocks noChangeArrowheads="1"/>
          </p:cNvSpPr>
          <p:nvPr/>
        </p:nvSpPr>
        <p:spPr bwMode="auto">
          <a:xfrm>
            <a:off x="838200" y="1676400"/>
            <a:ext cx="7467600" cy="36576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3042B"/>
                </a:solidFill>
                <a:latin typeface="Trebuchet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3042B"/>
                </a:solidFill>
                <a:latin typeface="Trebuchet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3042B"/>
                </a:solidFill>
                <a:latin typeface="Trebuchet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3042B"/>
                </a:solidFill>
                <a:latin typeface="Trebuchet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endParaRPr lang="en-US" altLang="en-US" sz="28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marL="347472" indent="-347472" algn="just" eaLnBrk="1" hangingPunct="1">
              <a:lnSpc>
                <a:spcPct val="80000"/>
              </a:lnSpc>
            </a:pPr>
            <a:r>
              <a:rPr lang="es-E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El Título I es el programa de asistencia federal más grande para las escuelas de nuestra nación</a:t>
            </a:r>
            <a:r>
              <a:rPr lang="es-E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en-US" altLang="en-US" sz="10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marL="347472" indent="-347472" algn="just" eaLnBrk="1" hangingPunct="1">
              <a:lnSpc>
                <a:spcPct val="80000"/>
              </a:lnSpc>
            </a:pPr>
            <a:r>
              <a:rPr lang="es-E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El </a:t>
            </a:r>
            <a:r>
              <a:rPr lang="es-E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objetivo del Título I es una educación de mayor calidad para </a:t>
            </a:r>
            <a:r>
              <a:rPr lang="es-E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cada niño</a:t>
            </a:r>
            <a:r>
              <a:rPr lang="en-U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en-US" altLang="en-US" sz="24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marL="347472" indent="-347472" algn="just" eaLnBrk="1" hangingPunct="1">
              <a:lnSpc>
                <a:spcPct val="80000"/>
              </a:lnSpc>
            </a:pPr>
            <a:endParaRPr lang="en-US" altLang="en-US" sz="10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marL="347472" indent="-347472" algn="just" eaLnBrk="1" hangingPunct="1">
              <a:lnSpc>
                <a:spcPct val="80000"/>
              </a:lnSpc>
            </a:pPr>
            <a:r>
              <a:rPr lang="es-E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El </a:t>
            </a:r>
            <a:r>
              <a:rPr lang="es-E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programa </a:t>
            </a:r>
            <a:r>
              <a:rPr lang="es-ES" altLang="en-US" sz="240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da ayuda </a:t>
            </a:r>
            <a:r>
              <a:rPr lang="es-E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a millones de niños en las escuelas primarias y secundarias cada año. La escuela primaria Green Ridge es una escuela de Título </a:t>
            </a:r>
            <a:r>
              <a:rPr lang="es-E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I.</a:t>
            </a:r>
            <a:endParaRPr lang="en-US" altLang="en-US" sz="10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 smtClean="0">
                <a:latin typeface="Arial" charset="0"/>
                <a:ea typeface="Arial" charset="0"/>
                <a:cs typeface="Arial" charset="0"/>
              </a:rPr>
              <a:t>¿</a:t>
            </a:r>
            <a:r>
              <a:rPr lang="es-ES_tradnl" altLang="en-US" dirty="0" smtClean="0">
                <a:latin typeface="Arial" charset="0"/>
                <a:ea typeface="Arial" charset="0"/>
                <a:cs typeface="Arial" charset="0"/>
              </a:rPr>
              <a:t>Cómo Funciona El Título I</a:t>
            </a:r>
            <a:r>
              <a:rPr lang="en-US" altLang="en-US" dirty="0" smtClean="0">
                <a:latin typeface="Arial" charset="0"/>
                <a:ea typeface="Arial" charset="0"/>
                <a:cs typeface="Arial" charset="0"/>
              </a:rPr>
              <a:t>?</a:t>
            </a:r>
            <a:endParaRPr lang="en-US" alt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507" name="Rectangle 5"/>
          <p:cNvSpPr txBox="1">
            <a:spLocks noChangeArrowheads="1"/>
          </p:cNvSpPr>
          <p:nvPr/>
        </p:nvSpPr>
        <p:spPr bwMode="auto">
          <a:xfrm>
            <a:off x="800100" y="1828800"/>
            <a:ext cx="7543800" cy="36576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3042B"/>
                </a:solidFill>
                <a:latin typeface="Trebuchet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3042B"/>
                </a:solidFill>
                <a:latin typeface="Trebuchet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3042B"/>
                </a:solidFill>
                <a:latin typeface="Trebuchet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3042B"/>
                </a:solidFill>
                <a:latin typeface="Trebuchet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9pPr>
          </a:lstStyle>
          <a:p>
            <a:pPr marL="347472" indent="-347472" algn="just" eaLnBrk="1" hangingPunct="1">
              <a:lnSpc>
                <a:spcPct val="90000"/>
              </a:lnSpc>
            </a:pPr>
            <a:r>
              <a:rPr lang="es-E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El gobierno federal proporciona fondos a los estados cada año para el Título </a:t>
            </a:r>
            <a:r>
              <a:rPr lang="es-E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I</a:t>
            </a:r>
            <a:r>
              <a:rPr lang="en-U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.  </a:t>
            </a:r>
            <a:endParaRPr lang="en-US" altLang="en-US" sz="24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marL="347472" indent="-347472" algn="just" eaLnBrk="1" hangingPunct="1">
              <a:lnSpc>
                <a:spcPct val="90000"/>
              </a:lnSpc>
            </a:pPr>
            <a:endParaRPr lang="en-US" altLang="en-US" sz="10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marL="347472" indent="-347472" algn="just" eaLnBrk="1" hangingPunct="1">
              <a:lnSpc>
                <a:spcPct val="90000"/>
              </a:lnSpc>
            </a:pPr>
            <a:r>
              <a:rPr lang="es-E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El Departamento de Educación de Carolina del Norte envía el dinero al </a:t>
            </a:r>
            <a:r>
              <a:rPr lang="es-E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Distrito.</a:t>
            </a:r>
          </a:p>
          <a:p>
            <a:pPr marL="347472" indent="-347472" algn="just" eaLnBrk="1" hangingPunct="1">
              <a:lnSpc>
                <a:spcPct val="90000"/>
              </a:lnSpc>
            </a:pPr>
            <a:endParaRPr lang="es-ES" altLang="en-US" sz="10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marL="347472" indent="-347472" algn="just" eaLnBrk="1" hangingPunct="1">
              <a:lnSpc>
                <a:spcPct val="90000"/>
              </a:lnSpc>
            </a:pPr>
            <a:r>
              <a:rPr lang="es-E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El </a:t>
            </a:r>
            <a:r>
              <a:rPr lang="es-E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distrito escolar identifica las escuelas elegibles y proporciona fondos del Título </a:t>
            </a:r>
            <a:r>
              <a:rPr lang="es-E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I</a:t>
            </a:r>
            <a:r>
              <a:rPr lang="en-U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 marL="347472" indent="-347472" algn="just" eaLnBrk="1" hangingPunct="1">
              <a:lnSpc>
                <a:spcPct val="90000"/>
              </a:lnSpc>
            </a:pPr>
            <a:endParaRPr lang="en-US" altLang="en-US" sz="10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marL="347472" indent="-347472" algn="just" eaLnBrk="1" hangingPunct="1">
              <a:lnSpc>
                <a:spcPct val="90000"/>
              </a:lnSpc>
            </a:pPr>
            <a:r>
              <a:rPr lang="es-ES" altLang="en-US" sz="24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La </a:t>
            </a:r>
            <a:r>
              <a:rPr lang="es-ES" altLang="en-US" sz="240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Escuela Primaria Green Ridge implementa un Programa de Título I para toda la </a:t>
            </a:r>
            <a:r>
              <a:rPr lang="es-ES" altLang="en-US" sz="240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escuela.</a:t>
            </a:r>
            <a:r>
              <a:rPr lang="en-U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endParaRPr lang="en-US" altLang="en-US" sz="24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685800"/>
          </a:xfrm>
        </p:spPr>
        <p:txBody>
          <a:bodyPr/>
          <a:lstStyle/>
          <a:p>
            <a:pPr>
              <a:defRPr/>
            </a:pPr>
            <a:r>
              <a:rPr lang="en-US" altLang="en-US" sz="3600" dirty="0" err="1" smtClean="0">
                <a:latin typeface="Arial" charset="0"/>
                <a:ea typeface="Arial" charset="0"/>
                <a:cs typeface="Arial" charset="0"/>
              </a:rPr>
              <a:t>Programa</a:t>
            </a:r>
            <a:r>
              <a:rPr lang="en-US" altLang="en-US" sz="3600" dirty="0" smtClean="0">
                <a:latin typeface="Arial" charset="0"/>
                <a:ea typeface="Arial" charset="0"/>
                <a:cs typeface="Arial" charset="0"/>
              </a:rPr>
              <a:t> De </a:t>
            </a:r>
            <a:r>
              <a:rPr lang="en-US" altLang="en-US" sz="3600" dirty="0" err="1">
                <a:latin typeface="Arial" charset="0"/>
                <a:ea typeface="Arial" charset="0"/>
                <a:cs typeface="Arial" charset="0"/>
              </a:rPr>
              <a:t>Título</a:t>
            </a:r>
            <a:r>
              <a:rPr lang="en-US" altLang="en-US" sz="3600" dirty="0">
                <a:latin typeface="Arial" charset="0"/>
                <a:ea typeface="Arial" charset="0"/>
                <a:cs typeface="Arial" charset="0"/>
              </a:rPr>
              <a:t> I </a:t>
            </a:r>
            <a:r>
              <a:rPr lang="en-US" altLang="en-US" sz="3600" dirty="0" smtClean="0">
                <a:latin typeface="Arial" charset="0"/>
                <a:ea typeface="Arial" charset="0"/>
                <a:cs typeface="Arial" charset="0"/>
              </a:rPr>
              <a:t>Para Toda La </a:t>
            </a:r>
            <a:r>
              <a:rPr lang="en-US" altLang="en-US" sz="3600" dirty="0" err="1" smtClean="0">
                <a:latin typeface="Arial" charset="0"/>
                <a:ea typeface="Arial" charset="0"/>
                <a:cs typeface="Arial" charset="0"/>
              </a:rPr>
              <a:t>Escuela</a:t>
            </a:r>
            <a:endParaRPr lang="en-US" altLang="en-US" sz="36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531" name="Rectangle 5"/>
          <p:cNvSpPr txBox="1">
            <a:spLocks noChangeArrowheads="1"/>
          </p:cNvSpPr>
          <p:nvPr/>
        </p:nvSpPr>
        <p:spPr bwMode="auto">
          <a:xfrm>
            <a:off x="838200" y="1828800"/>
            <a:ext cx="7543800" cy="39624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3042B"/>
                </a:solidFill>
                <a:latin typeface="Trebuchet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3042B"/>
                </a:solidFill>
                <a:latin typeface="Trebuchet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3042B"/>
                </a:solidFill>
                <a:latin typeface="Trebuchet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3042B"/>
                </a:solidFill>
                <a:latin typeface="Trebuchet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9pPr>
          </a:lstStyle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s-ES" altLang="en-US" sz="24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¿Cual </a:t>
            </a:r>
            <a:r>
              <a:rPr lang="es-ES" altLang="en-US" sz="24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es el </a:t>
            </a:r>
            <a:r>
              <a:rPr lang="es-ES" altLang="en-US" sz="24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propósito </a:t>
            </a:r>
            <a:r>
              <a:rPr lang="es-ES" altLang="en-US" sz="24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del programa</a:t>
            </a:r>
            <a:r>
              <a:rPr lang="en-US" altLang="en-US" sz="24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?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US" altLang="en-US" sz="2400" b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marL="347472" indent="-347472" algn="just" eaLnBrk="1" hangingPunct="1">
              <a:lnSpc>
                <a:spcPct val="90000"/>
              </a:lnSpc>
            </a:pPr>
            <a:r>
              <a:rPr lang="es-E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Mejorar </a:t>
            </a:r>
            <a:r>
              <a:rPr lang="es-E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el rendimiento académico de los estudiantes de bajo rendimiento y de todos los demás estudiantes de la escuela trabajando para mejorar todo el programa educativo</a:t>
            </a:r>
            <a:r>
              <a:rPr lang="es-E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endParaRPr lang="en-US" altLang="en-US" sz="1400" b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n-US" altLang="en-US" sz="2400" b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¿A </a:t>
            </a:r>
            <a:r>
              <a:rPr lang="en-US" altLang="en-US" sz="2400" b="1" dirty="0" err="1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quien</a:t>
            </a:r>
            <a:r>
              <a:rPr lang="en-US" altLang="en-US" sz="24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se </a:t>
            </a:r>
            <a:r>
              <a:rPr lang="en-US" altLang="en-US" sz="2400" b="1" dirty="0" err="1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sirve</a:t>
            </a:r>
            <a:r>
              <a:rPr lang="en-US" altLang="en-US" sz="2400" b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?</a:t>
            </a:r>
          </a:p>
          <a:p>
            <a:pPr marL="347472" indent="-347472" algn="just" eaLnBrk="1" hangingPunct="1">
              <a:lnSpc>
                <a:spcPct val="90000"/>
              </a:lnSpc>
            </a:pPr>
            <a:r>
              <a:rPr lang="es-E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Todos los estudiantes de la escuela reciben servicios ya que los fondos se utilizan para actualizar todo el programa educativo</a:t>
            </a:r>
            <a:r>
              <a:rPr lang="es-E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.</a:t>
            </a:r>
            <a:r>
              <a:rPr lang="en-U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endParaRPr lang="en-US" altLang="en-US" sz="2400" b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533400"/>
            <a:ext cx="9144000" cy="685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 smtClean="0">
                <a:latin typeface="Arial" charset="0"/>
                <a:ea typeface="Arial" charset="0"/>
                <a:cs typeface="Arial" charset="0"/>
              </a:rPr>
              <a:t>Los </a:t>
            </a:r>
            <a:r>
              <a:rPr lang="en-US" altLang="en-US" dirty="0" err="1" smtClean="0">
                <a:latin typeface="Arial" charset="0"/>
                <a:ea typeface="Arial" charset="0"/>
                <a:cs typeface="Arial" charset="0"/>
              </a:rPr>
              <a:t>Programas</a:t>
            </a:r>
            <a:r>
              <a:rPr lang="en-US" altLang="en-US" dirty="0" smtClean="0">
                <a:latin typeface="Arial" charset="0"/>
                <a:ea typeface="Arial" charset="0"/>
                <a:cs typeface="Arial" charset="0"/>
              </a:rPr>
              <a:t> del </a:t>
            </a:r>
            <a:r>
              <a:rPr lang="en-US" altLang="en-US" dirty="0" err="1" smtClean="0">
                <a:latin typeface="Arial" charset="0"/>
                <a:ea typeface="Arial" charset="0"/>
                <a:cs typeface="Arial" charset="0"/>
              </a:rPr>
              <a:t>Título</a:t>
            </a:r>
            <a:r>
              <a:rPr lang="en-US" altLang="en-US" dirty="0" smtClean="0">
                <a:latin typeface="Arial" charset="0"/>
                <a:ea typeface="Arial" charset="0"/>
                <a:cs typeface="Arial" charset="0"/>
              </a:rPr>
              <a:t> I </a:t>
            </a:r>
            <a:r>
              <a:rPr lang="en-US" altLang="en-US" dirty="0" err="1" smtClean="0">
                <a:latin typeface="Arial" charset="0"/>
                <a:ea typeface="Arial" charset="0"/>
                <a:cs typeface="Arial" charset="0"/>
              </a:rPr>
              <a:t>Brindan</a:t>
            </a:r>
            <a:r>
              <a:rPr lang="en-US" altLang="en-US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en-US" dirty="0" err="1" smtClean="0">
                <a:latin typeface="Arial" charset="0"/>
                <a:ea typeface="Arial" charset="0"/>
                <a:cs typeface="Arial" charset="0"/>
              </a:rPr>
              <a:t>Apoyo</a:t>
            </a:r>
            <a:r>
              <a:rPr lang="en-US" altLang="en-US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en-US" dirty="0" err="1" smtClean="0">
                <a:latin typeface="Arial" charset="0"/>
                <a:ea typeface="Arial" charset="0"/>
                <a:cs typeface="Arial" charset="0"/>
              </a:rPr>
              <a:t>Adicional</a:t>
            </a:r>
            <a:endParaRPr lang="en-US" alt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1066800" y="2057400"/>
            <a:ext cx="7086600" cy="38862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just" eaLnBrk="1" hangingPunct="1">
              <a:lnSpc>
                <a:spcPct val="90000"/>
              </a:lnSpc>
              <a:buNone/>
              <a:defRPr/>
            </a:pPr>
            <a:r>
              <a:rPr lang="es-ES_tradnl" altLang="en-US" sz="2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Podría Proveer: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s-ES_tradnl" altLang="en-US" sz="2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Clases más pequeñas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s-ES_tradnl" altLang="en-US" sz="2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 maestros y para profesionales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s-ES_tradnl" altLang="en-US" sz="2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 capacitación para el personal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s-ES_tradnl" altLang="en-US" sz="2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Tiempo extra para la instrucción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s-ES_tradnl" altLang="en-US" sz="2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Actividades de participación de los padres; y/o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s-ES" altLang="en-US" sz="2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</a:t>
            </a:r>
            <a:r>
              <a:rPr lang="es-ES" altLang="en-US" sz="24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variedad de métodos y materiales de enseñanza </a:t>
            </a:r>
            <a:r>
              <a:rPr lang="es-ES" altLang="en-US" sz="2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adicionales</a:t>
            </a:r>
            <a:r>
              <a:rPr lang="es-ES_tradnl" altLang="en-US" sz="2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eaLnBrk="1" hangingPunct="1">
              <a:lnSpc>
                <a:spcPct val="90000"/>
              </a:lnSpc>
              <a:defRPr/>
            </a:pPr>
            <a:r>
              <a:rPr lang="es-ES_tradnl" altLang="en-US" sz="2400" kern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Tutores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 smtClean="0">
                <a:latin typeface="Arial" charset="0"/>
                <a:ea typeface="Arial" charset="0"/>
                <a:cs typeface="Arial" charset="0"/>
              </a:rPr>
              <a:t>Derechos De Los Padres</a:t>
            </a:r>
            <a:endParaRPr lang="en-US" alt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3555" name="Rectangle 5"/>
          <p:cNvSpPr txBox="1">
            <a:spLocks noChangeArrowheads="1"/>
          </p:cNvSpPr>
          <p:nvPr/>
        </p:nvSpPr>
        <p:spPr bwMode="auto">
          <a:xfrm>
            <a:off x="762000" y="1828800"/>
            <a:ext cx="7543800" cy="32004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3042B"/>
                </a:solidFill>
                <a:latin typeface="Trebuchet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3042B"/>
                </a:solidFill>
                <a:latin typeface="Trebuchet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3042B"/>
                </a:solidFill>
                <a:latin typeface="Trebuchet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3042B"/>
                </a:solidFill>
                <a:latin typeface="Trebuchet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9pPr>
          </a:lstStyle>
          <a:p>
            <a:pPr algn="just" eaLnBrk="1" hangingPunct="1">
              <a:lnSpc>
                <a:spcPct val="90000"/>
              </a:lnSpc>
            </a:pPr>
            <a:r>
              <a:rPr lang="es-E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Participar y solicitar </a:t>
            </a:r>
            <a:r>
              <a:rPr lang="es-E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reuniones periódicas para expresar sus opiniones e </a:t>
            </a:r>
            <a:r>
              <a:rPr lang="es-E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inquietudes.</a:t>
            </a:r>
          </a:p>
          <a:p>
            <a:pPr algn="just" eaLnBrk="1" hangingPunct="1">
              <a:lnSpc>
                <a:spcPct val="90000"/>
              </a:lnSpc>
            </a:pPr>
            <a:endParaRPr lang="es-ES" altLang="en-US" sz="1000" dirty="0" smtClean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s-E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Recibir </a:t>
            </a:r>
            <a:r>
              <a:rPr lang="es-E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información sobre el nivel de rendimiento de su hijo en las evaluaciones en lectura / artes del lenguaje, matemáticas y ciencias.</a:t>
            </a:r>
            <a:r>
              <a:rPr lang="en-U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</a:p>
          <a:p>
            <a:pPr algn="just" eaLnBrk="1" hangingPunct="1">
              <a:lnSpc>
                <a:spcPct val="90000"/>
              </a:lnSpc>
            </a:pPr>
            <a:endParaRPr lang="en-US" altLang="en-US" sz="1000" dirty="0" smtClean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s-E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Solicitar y </a:t>
            </a:r>
            <a:r>
              <a:rPr lang="es-E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recibir información sobre las calificaciones del maestro de su </a:t>
            </a:r>
            <a:r>
              <a:rPr lang="es-E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hijo</a:t>
            </a:r>
            <a:r>
              <a:rPr lang="en-U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en-US" altLang="en-US" sz="24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algn="just" eaLnBrk="1" hangingPunct="1">
              <a:lnSpc>
                <a:spcPct val="90000"/>
              </a:lnSpc>
            </a:pPr>
            <a:endParaRPr lang="en-US" altLang="en-US" sz="10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 smtClean="0">
                <a:latin typeface="Arial" charset="0"/>
                <a:ea typeface="Arial" charset="0"/>
                <a:cs typeface="Arial" charset="0"/>
              </a:rPr>
              <a:t>¡</a:t>
            </a:r>
            <a:r>
              <a:rPr lang="en-US" altLang="en-US" dirty="0" err="1" smtClean="0">
                <a:latin typeface="Arial" charset="0"/>
                <a:ea typeface="Arial" charset="0"/>
                <a:cs typeface="Arial" charset="0"/>
              </a:rPr>
              <a:t>Trabajando</a:t>
            </a:r>
            <a:r>
              <a:rPr lang="en-US" altLang="en-US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en-US" dirty="0" err="1" smtClean="0">
                <a:latin typeface="Arial" charset="0"/>
                <a:ea typeface="Arial" charset="0"/>
                <a:cs typeface="Arial" charset="0"/>
              </a:rPr>
              <a:t>Juntos</a:t>
            </a:r>
            <a:r>
              <a:rPr lang="en-US" altLang="en-US" dirty="0" smtClean="0">
                <a:latin typeface="Arial" charset="0"/>
                <a:ea typeface="Arial" charset="0"/>
                <a:cs typeface="Arial" charset="0"/>
              </a:rPr>
              <a:t>! </a:t>
            </a:r>
            <a:endParaRPr lang="en-US" alt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8675" name="Rectangle 5"/>
          <p:cNvSpPr txBox="1">
            <a:spLocks noChangeArrowheads="1"/>
          </p:cNvSpPr>
          <p:nvPr/>
        </p:nvSpPr>
        <p:spPr bwMode="auto">
          <a:xfrm>
            <a:off x="800100" y="1676400"/>
            <a:ext cx="7543800" cy="35814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3042B"/>
                </a:solidFill>
                <a:latin typeface="Trebuchet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3042B"/>
                </a:solidFill>
                <a:latin typeface="Trebuchet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3042B"/>
                </a:solidFill>
                <a:latin typeface="Trebuchet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3042B"/>
                </a:solidFill>
                <a:latin typeface="Trebuchet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9pPr>
          </a:lstStyle>
          <a:p>
            <a:pPr algn="just" eaLnBrk="1" hangingPunct="1">
              <a:lnSpc>
                <a:spcPct val="90000"/>
              </a:lnSpc>
            </a:pPr>
            <a:endParaRPr lang="en-US" altLang="en-US" sz="24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es-E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Cómo </a:t>
            </a:r>
            <a:r>
              <a:rPr lang="es-ES" altLang="en-US" sz="24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trabajamos juntos se enumera en los siguientes </a:t>
            </a:r>
            <a:r>
              <a:rPr lang="es-E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documentos</a:t>
            </a:r>
            <a:r>
              <a:rPr lang="en-US" altLang="en-US" sz="24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: </a:t>
            </a:r>
            <a:endParaRPr lang="en-US" altLang="en-US" sz="24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lvl="2" algn="just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n-US" altLang="en-US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Plan de </a:t>
            </a:r>
            <a:r>
              <a:rPr lang="en-US" altLang="en-US" dirty="0" err="1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Mejoramiento</a:t>
            </a:r>
            <a:r>
              <a:rPr lang="en-US" altLang="en-US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Escolar (</a:t>
            </a:r>
            <a:r>
              <a:rPr lang="en-US" altLang="en-US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SIP);</a:t>
            </a:r>
          </a:p>
          <a:p>
            <a:pPr lvl="2" algn="just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n-US" altLang="en-US" dirty="0" err="1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Pacto</a:t>
            </a:r>
            <a:r>
              <a:rPr lang="en-US" altLang="en-US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entre Padres y </a:t>
            </a:r>
            <a:r>
              <a:rPr lang="en-US" altLang="en-US" dirty="0" err="1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Escuela</a:t>
            </a:r>
            <a:endParaRPr lang="en-US" altLang="en-US" dirty="0" smtClean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lvl="2" algn="just" eaLnBrk="1" hangingPunct="1">
              <a:lnSpc>
                <a:spcPct val="90000"/>
              </a:lnSpc>
              <a:buFont typeface="Wingdings" charset="2"/>
              <a:buChar char="ü"/>
            </a:pPr>
            <a:r>
              <a:rPr lang="es-ES" altLang="en-US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Noches Especiales </a:t>
            </a:r>
            <a:r>
              <a:rPr lang="es-ES" altLang="en-US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para </a:t>
            </a:r>
            <a:r>
              <a:rPr lang="es-ES" altLang="en-US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Padres</a:t>
            </a:r>
            <a:r>
              <a:rPr lang="es-ES" altLang="en-US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: Leer para lograr, Noche de tecnología, Noche de alfabetización, </a:t>
            </a:r>
            <a:r>
              <a:rPr lang="es-ES" altLang="en-US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etc.</a:t>
            </a:r>
            <a:endParaRPr lang="en-US" altLang="en-US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  <a:p>
            <a:pPr lvl="2" algn="just" eaLnBrk="1" hangingPunct="1">
              <a:lnSpc>
                <a:spcPct val="90000"/>
              </a:lnSpc>
              <a:buFont typeface="Wingdings" charset="2"/>
              <a:buChar char="ü"/>
            </a:pPr>
            <a:endParaRPr lang="en-US" altLang="en-US" dirty="0">
              <a:solidFill>
                <a:srgbClr val="FF0000"/>
              </a:solidFill>
              <a:latin typeface="Arial" charset="0"/>
              <a:ea typeface="Arial" charset="0"/>
              <a:cs typeface="Arial" charset="0"/>
            </a:endParaRPr>
          </a:p>
          <a:p>
            <a:pPr lvl="2" algn="just" eaLnBrk="1" hangingPunct="1">
              <a:lnSpc>
                <a:spcPct val="90000"/>
              </a:lnSpc>
              <a:buFont typeface="Wingdings" charset="2"/>
              <a:buChar char="ü"/>
            </a:pPr>
            <a:endParaRPr lang="en-US" altLang="en-US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-19050" y="76200"/>
            <a:ext cx="91440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altLang="en-US" dirty="0" smtClean="0">
                <a:latin typeface="Arial" charset="0"/>
                <a:ea typeface="Arial" charset="0"/>
                <a:cs typeface="Arial" charset="0"/>
              </a:rPr>
              <a:t>Apoye la Educación de su Hijo</a:t>
            </a:r>
            <a:endParaRPr lang="es-ES_tradnl" alt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603" name="Rectangle 5"/>
          <p:cNvSpPr txBox="1">
            <a:spLocks noChangeArrowheads="1"/>
          </p:cNvSpPr>
          <p:nvPr/>
        </p:nvSpPr>
        <p:spPr bwMode="auto">
          <a:xfrm>
            <a:off x="600075" y="1143000"/>
            <a:ext cx="3765550" cy="4191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3042B"/>
                </a:solidFill>
                <a:latin typeface="Trebuchet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3042B"/>
                </a:solidFill>
                <a:latin typeface="Trebuchet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3042B"/>
                </a:solidFill>
                <a:latin typeface="Trebuchet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3042B"/>
                </a:solidFill>
                <a:latin typeface="Trebuchet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1000" dirty="0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ES_tradnl" altLang="en-US" sz="2000" dirty="0" smtClean="0">
                <a:latin typeface="Arial" charset="0"/>
                <a:ea typeface="Arial" charset="0"/>
                <a:cs typeface="Arial" charset="0"/>
              </a:rPr>
              <a:t>Sé un modelo positivo para tu hijo(a)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n-US" sz="2000" dirty="0" smtClean="0">
                <a:latin typeface="Arial" charset="0"/>
                <a:ea typeface="Arial" charset="0"/>
                <a:cs typeface="Arial" charset="0"/>
              </a:rPr>
              <a:t>Comparte el amor por el aprendizaje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n-US" sz="2000" dirty="0" smtClean="0">
                <a:latin typeface="Arial" charset="0"/>
                <a:ea typeface="Arial" charset="0"/>
                <a:cs typeface="Arial" charset="0"/>
              </a:rPr>
              <a:t>Leerle a su hijo(a)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n-US" sz="2000" dirty="0" smtClean="0">
                <a:latin typeface="Arial" charset="0"/>
                <a:ea typeface="Arial" charset="0"/>
                <a:cs typeface="Arial" charset="0"/>
              </a:rPr>
              <a:t>Pídale a su hijo(a) que le lea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n-US" sz="2000" dirty="0" smtClean="0">
                <a:latin typeface="Arial" charset="0"/>
                <a:ea typeface="Arial" charset="0"/>
                <a:cs typeface="Arial" charset="0"/>
              </a:rPr>
              <a:t>Establezca una rutina familiar con horarios regulares para comer, acostarse y hacer las tareas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n-US" sz="2000" dirty="0" smtClean="0">
                <a:latin typeface="Arial" charset="0"/>
                <a:ea typeface="Arial" charset="0"/>
                <a:cs typeface="Arial" charset="0"/>
              </a:rPr>
              <a:t>Limite el tiempo en TV/electrónicos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5604" name="Rectangle 6"/>
          <p:cNvSpPr txBox="1">
            <a:spLocks noChangeArrowheads="1"/>
          </p:cNvSpPr>
          <p:nvPr/>
        </p:nvSpPr>
        <p:spPr bwMode="auto">
          <a:xfrm>
            <a:off x="4724400" y="1143000"/>
            <a:ext cx="3765550" cy="41910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3042B"/>
                </a:solidFill>
                <a:latin typeface="Trebuchet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3042B"/>
                </a:solidFill>
                <a:latin typeface="Trebuchet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3042B"/>
                </a:solidFill>
                <a:latin typeface="Trebuchet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3042B"/>
                </a:solidFill>
                <a:latin typeface="Trebuchet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1000" dirty="0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ES_tradnl" altLang="en-US" sz="2000" dirty="0" smtClean="0">
                <a:latin typeface="Arial" charset="0"/>
                <a:ea typeface="Arial" charset="0"/>
                <a:cs typeface="Arial" charset="0"/>
              </a:rPr>
              <a:t>Muestre interés en la jornada escolar de su hijo(a)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n-US" sz="2000" dirty="0" smtClean="0">
                <a:latin typeface="Arial" charset="0"/>
                <a:ea typeface="Arial" charset="0"/>
                <a:cs typeface="Arial" charset="0"/>
              </a:rPr>
              <a:t>Hagan Preguntas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n-US" sz="2000" dirty="0" smtClean="0">
                <a:latin typeface="Arial" charset="0"/>
                <a:ea typeface="Arial" charset="0"/>
                <a:cs typeface="Arial" charset="0"/>
              </a:rPr>
              <a:t>Pídale que le muestre su tareas 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n-US" sz="2000" dirty="0" smtClean="0">
                <a:latin typeface="Arial" charset="0"/>
                <a:ea typeface="Arial" charset="0"/>
                <a:cs typeface="Arial" charset="0"/>
              </a:rPr>
              <a:t>Elogie su esfuerzo</a:t>
            </a:r>
          </a:p>
          <a:p>
            <a:pPr eaLnBrk="1" hangingPunct="1">
              <a:lnSpc>
                <a:spcPct val="90000"/>
              </a:lnSpc>
            </a:pPr>
            <a:r>
              <a:rPr lang="es-ES_tradnl" altLang="en-US" sz="2000" dirty="0" smtClean="0">
                <a:latin typeface="Arial" charset="0"/>
                <a:ea typeface="Arial" charset="0"/>
                <a:cs typeface="Arial" charset="0"/>
              </a:rPr>
              <a:t>Fomente buenos hábitos de estudio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n-US" sz="2000" dirty="0" smtClean="0">
                <a:latin typeface="Arial" charset="0"/>
                <a:ea typeface="Arial" charset="0"/>
                <a:cs typeface="Arial" charset="0"/>
              </a:rPr>
              <a:t>Aproveche </a:t>
            </a:r>
            <a:r>
              <a:rPr lang="es-ES" altLang="en-US" sz="2000" dirty="0">
                <a:latin typeface="Arial" charset="0"/>
                <a:ea typeface="Arial" charset="0"/>
                <a:cs typeface="Arial" charset="0"/>
              </a:rPr>
              <a:t>la biblioteca pública y </a:t>
            </a:r>
            <a:r>
              <a:rPr lang="es-ES" altLang="en-US" sz="2000" dirty="0" smtClean="0">
                <a:latin typeface="Arial" charset="0"/>
                <a:ea typeface="Arial" charset="0"/>
                <a:cs typeface="Arial" charset="0"/>
              </a:rPr>
              <a:t>la librería de la </a:t>
            </a:r>
            <a:r>
              <a:rPr lang="es-ES" altLang="en-US" sz="2000" dirty="0">
                <a:latin typeface="Arial" charset="0"/>
                <a:ea typeface="Arial" charset="0"/>
                <a:cs typeface="Arial" charset="0"/>
              </a:rPr>
              <a:t>escuela</a:t>
            </a:r>
            <a:endParaRPr lang="es-ES_tradnl" altLang="en-US" sz="20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4821" name="Rectangle 1"/>
          <p:cNvSpPr>
            <a:spLocks noChangeArrowheads="1"/>
          </p:cNvSpPr>
          <p:nvPr/>
        </p:nvSpPr>
        <p:spPr bwMode="auto">
          <a:xfrm>
            <a:off x="688975" y="5368945"/>
            <a:ext cx="7727950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3042B"/>
                </a:solidFill>
                <a:latin typeface="Trebuchet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3042B"/>
                </a:solidFill>
                <a:latin typeface="Trebuchet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3042B"/>
                </a:solidFill>
                <a:latin typeface="Trebuchet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3042B"/>
                </a:solidFill>
                <a:latin typeface="Trebuchet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_tradnl" altLang="en-US" sz="2300" i="1" dirty="0" smtClean="0">
                <a:solidFill>
                  <a:srgbClr val="FF0000"/>
                </a:solidFill>
                <a:latin typeface="Arial" charset="0"/>
              </a:rPr>
              <a:t>Cuando los padres leen, estudian, hacen preguntas, hablan acerca de la educación, establecen metas y se involucran en la escuela de sus hijos, están dando un ejemplo positivo</a:t>
            </a:r>
            <a:r>
              <a:rPr lang="en-US" altLang="en-US" sz="2300" i="1" dirty="0" smtClean="0">
                <a:solidFill>
                  <a:srgbClr val="FF0000"/>
                </a:solidFill>
                <a:latin typeface="Arial" charset="0"/>
              </a:rPr>
              <a:t>.</a:t>
            </a:r>
            <a:endParaRPr lang="en-US" altLang="en-US" sz="2300" i="1" dirty="0">
              <a:solidFill>
                <a:srgbClr val="FF0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19100"/>
            <a:ext cx="9144000" cy="1066800"/>
          </a:xfrm>
        </p:spPr>
        <p:txBody>
          <a:bodyPr/>
          <a:lstStyle/>
          <a:p>
            <a:pPr>
              <a:defRPr/>
            </a:pPr>
            <a:r>
              <a:rPr lang="es-ES" altLang="en-US" dirty="0">
                <a:latin typeface="Arial" charset="0"/>
                <a:ea typeface="Arial" charset="0"/>
                <a:cs typeface="Arial" charset="0"/>
              </a:rPr>
              <a:t>Formas de </a:t>
            </a:r>
            <a:r>
              <a:rPr lang="es-ES" altLang="en-US" dirty="0" smtClean="0">
                <a:latin typeface="Arial" charset="0"/>
                <a:ea typeface="Arial" charset="0"/>
                <a:cs typeface="Arial" charset="0"/>
              </a:rPr>
              <a:t>Apoyar </a:t>
            </a:r>
            <a:r>
              <a:rPr lang="es-ES" altLang="en-US" dirty="0">
                <a:latin typeface="Arial" charset="0"/>
                <a:ea typeface="Arial" charset="0"/>
                <a:cs typeface="Arial" charset="0"/>
              </a:rPr>
              <a:t>la </a:t>
            </a:r>
            <a:r>
              <a:rPr lang="es-ES" altLang="en-US" dirty="0" smtClean="0">
                <a:latin typeface="Arial" charset="0"/>
                <a:ea typeface="Arial" charset="0"/>
                <a:cs typeface="Arial" charset="0"/>
              </a:rPr>
              <a:t>Educación </a:t>
            </a:r>
            <a:r>
              <a:rPr lang="es-ES" altLang="en-US" dirty="0">
                <a:latin typeface="Arial" charset="0"/>
                <a:ea typeface="Arial" charset="0"/>
                <a:cs typeface="Arial" charset="0"/>
              </a:rPr>
              <a:t>de su </a:t>
            </a:r>
            <a:r>
              <a:rPr lang="es-ES" altLang="en-US" dirty="0" smtClean="0">
                <a:latin typeface="Arial" charset="0"/>
                <a:ea typeface="Arial" charset="0"/>
                <a:cs typeface="Arial" charset="0"/>
              </a:rPr>
              <a:t>Hijo</a:t>
            </a:r>
            <a:endParaRPr lang="en-US" alt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627" name="Rectangle 5"/>
          <p:cNvSpPr txBox="1">
            <a:spLocks noChangeArrowheads="1"/>
          </p:cNvSpPr>
          <p:nvPr/>
        </p:nvSpPr>
        <p:spPr bwMode="auto">
          <a:xfrm>
            <a:off x="533400" y="1771650"/>
            <a:ext cx="4038600" cy="3352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3042B"/>
                </a:solidFill>
                <a:latin typeface="Trebuchet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3042B"/>
                </a:solidFill>
                <a:latin typeface="Trebuchet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3042B"/>
                </a:solidFill>
                <a:latin typeface="Trebuchet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3042B"/>
                </a:solidFill>
                <a:latin typeface="Trebuchet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1000" dirty="0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 err="1">
                <a:latin typeface="Arial" charset="0"/>
                <a:ea typeface="Arial" charset="0"/>
                <a:cs typeface="Arial" charset="0"/>
              </a:rPr>
              <a:t>Asistir</a:t>
            </a:r>
            <a:r>
              <a:rPr lang="en-US" altLang="en-US" sz="2300" dirty="0">
                <a:latin typeface="Arial" charset="0"/>
                <a:ea typeface="Arial" charset="0"/>
                <a:cs typeface="Arial" charset="0"/>
              </a:rPr>
              <a:t> a </a:t>
            </a:r>
            <a:r>
              <a:rPr lang="en-US" altLang="en-US" sz="2300" dirty="0" err="1">
                <a:latin typeface="Arial" charset="0"/>
                <a:ea typeface="Arial" charset="0"/>
                <a:cs typeface="Arial" charset="0"/>
              </a:rPr>
              <a:t>eventos</a:t>
            </a:r>
            <a:r>
              <a:rPr lang="en-US" altLang="en-US" sz="23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en-US" sz="2300" dirty="0" err="1" smtClean="0">
                <a:latin typeface="Arial" charset="0"/>
                <a:ea typeface="Arial" charset="0"/>
                <a:cs typeface="Arial" charset="0"/>
              </a:rPr>
              <a:t>escolares</a:t>
            </a:r>
            <a:endParaRPr lang="en-US" altLang="en-US" sz="2300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 err="1" smtClean="0">
                <a:latin typeface="Arial" charset="0"/>
                <a:ea typeface="Arial" charset="0"/>
                <a:cs typeface="Arial" charset="0"/>
              </a:rPr>
              <a:t>Voluntario</a:t>
            </a:r>
            <a:endParaRPr lang="en-US" altLang="en-US" sz="2300" dirty="0" smtClean="0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 err="1">
                <a:latin typeface="Arial" charset="0"/>
                <a:ea typeface="Arial" charset="0"/>
                <a:cs typeface="Arial" charset="0"/>
              </a:rPr>
              <a:t>Únete</a:t>
            </a:r>
            <a:r>
              <a:rPr lang="en-US" altLang="en-US" sz="2300" dirty="0">
                <a:latin typeface="Arial" charset="0"/>
                <a:ea typeface="Arial" charset="0"/>
                <a:cs typeface="Arial" charset="0"/>
              </a:rPr>
              <a:t> a </a:t>
            </a:r>
            <a:r>
              <a:rPr lang="en-US" altLang="en-US" sz="2300" dirty="0" err="1">
                <a:latin typeface="Arial" charset="0"/>
                <a:ea typeface="Arial" charset="0"/>
                <a:cs typeface="Arial" charset="0"/>
              </a:rPr>
              <a:t>nuestro</a:t>
            </a:r>
            <a:r>
              <a:rPr lang="en-US" altLang="en-US" sz="23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en-US" sz="2300" dirty="0" smtClean="0">
                <a:latin typeface="Arial" charset="0"/>
                <a:ea typeface="Arial" charset="0"/>
                <a:cs typeface="Arial" charset="0"/>
              </a:rPr>
              <a:t>PTA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n-US" sz="2300" dirty="0" smtClean="0">
                <a:latin typeface="Arial" charset="0"/>
                <a:ea typeface="Arial" charset="0"/>
                <a:cs typeface="Arial" charset="0"/>
              </a:rPr>
              <a:t>Mantener </a:t>
            </a:r>
            <a:r>
              <a:rPr lang="es-ES" altLang="en-US" sz="2300" dirty="0">
                <a:latin typeface="Arial" charset="0"/>
                <a:ea typeface="Arial" charset="0"/>
                <a:cs typeface="Arial" charset="0"/>
              </a:rPr>
              <a:t>informados a los maestros</a:t>
            </a:r>
            <a:endParaRPr lang="en-US" alt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6628" name="Rectangle 6"/>
          <p:cNvSpPr txBox="1">
            <a:spLocks noChangeArrowheads="1"/>
          </p:cNvSpPr>
          <p:nvPr/>
        </p:nvSpPr>
        <p:spPr bwMode="auto">
          <a:xfrm>
            <a:off x="4724400" y="1762125"/>
            <a:ext cx="3886200" cy="3352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3042B"/>
                </a:solidFill>
                <a:latin typeface="Trebuchet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3042B"/>
                </a:solidFill>
                <a:latin typeface="Trebuchet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3042B"/>
                </a:solidFill>
                <a:latin typeface="Trebuchet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3042B"/>
                </a:solidFill>
                <a:latin typeface="Trebuchet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1000" dirty="0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ES" altLang="en-US" sz="2000" dirty="0">
                <a:latin typeface="Arial" charset="0"/>
                <a:ea typeface="Arial" charset="0"/>
                <a:cs typeface="Arial" charset="0"/>
              </a:rPr>
              <a:t>Asistir a conferencias de padres y maestros / </a:t>
            </a:r>
            <a:r>
              <a:rPr lang="es-ES" altLang="en-US" sz="2000" dirty="0" smtClean="0">
                <a:latin typeface="Arial" charset="0"/>
                <a:ea typeface="Arial" charset="0"/>
                <a:cs typeface="Arial" charset="0"/>
              </a:rPr>
              <a:t>drive-</a:t>
            </a:r>
            <a:r>
              <a:rPr lang="es-ES" altLang="en-US" sz="2000" dirty="0" err="1" smtClean="0">
                <a:latin typeface="Arial" charset="0"/>
                <a:ea typeface="Arial" charset="0"/>
                <a:cs typeface="Arial" charset="0"/>
              </a:rPr>
              <a:t>thrus</a:t>
            </a:r>
            <a:endParaRPr lang="en-US" altLang="en-US" sz="2000" dirty="0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ES" altLang="en-US" sz="2000" dirty="0">
                <a:latin typeface="Arial" charset="0"/>
                <a:ea typeface="Arial" charset="0"/>
                <a:cs typeface="Arial" charset="0"/>
              </a:rPr>
              <a:t>Proporcione buenos números de teléfono y </a:t>
            </a:r>
            <a:r>
              <a:rPr lang="es-ES" altLang="en-US" sz="2000" dirty="0" smtClean="0">
                <a:latin typeface="Arial" charset="0"/>
                <a:ea typeface="Arial" charset="0"/>
                <a:cs typeface="Arial" charset="0"/>
              </a:rPr>
              <a:t>actualícelos con su  </a:t>
            </a:r>
            <a:r>
              <a:rPr lang="es-ES" altLang="en-US" sz="2000" dirty="0">
                <a:latin typeface="Arial" charset="0"/>
                <a:ea typeface="Arial" charset="0"/>
                <a:cs typeface="Arial" charset="0"/>
              </a:rPr>
              <a:t>maestro a medida que </a:t>
            </a:r>
            <a:r>
              <a:rPr lang="es-ES" altLang="en-US" sz="2000" dirty="0" smtClean="0">
                <a:latin typeface="Arial" charset="0"/>
                <a:ea typeface="Arial" charset="0"/>
                <a:cs typeface="Arial" charset="0"/>
              </a:rPr>
              <a:t>cambien</a:t>
            </a:r>
            <a:endParaRPr lang="es-ES" altLang="en-US" sz="2000" dirty="0"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s-ES" altLang="en-US" sz="2000" dirty="0">
                <a:latin typeface="Arial" charset="0"/>
                <a:ea typeface="Arial" charset="0"/>
                <a:cs typeface="Arial" charset="0"/>
              </a:rPr>
              <a:t>Haga que los estudiantes lleguen a la escuela a tiempo y </a:t>
            </a:r>
            <a:r>
              <a:rPr lang="es-ES" altLang="en-US" sz="2000" dirty="0" smtClean="0">
                <a:latin typeface="Arial" charset="0"/>
                <a:ea typeface="Arial" charset="0"/>
                <a:cs typeface="Arial" charset="0"/>
              </a:rPr>
              <a:t>que estén en </a:t>
            </a:r>
            <a:r>
              <a:rPr lang="es-ES" altLang="en-US" sz="2000" dirty="0">
                <a:latin typeface="Arial" charset="0"/>
                <a:ea typeface="Arial" charset="0"/>
                <a:cs typeface="Arial" charset="0"/>
              </a:rPr>
              <a:t>todas las sesiones en vivo</a:t>
            </a:r>
            <a:endParaRPr lang="en-US" altLang="en-US" sz="20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5845" name="Picture 6" descr="http://parents.georgiasouthern.edu/s/1544/images/gid3/editor/pfa_images/volunteer_650x2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5410200"/>
            <a:ext cx="23241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5" y="228600"/>
            <a:ext cx="9144000" cy="1066800"/>
          </a:xfrm>
        </p:spPr>
        <p:txBody>
          <a:bodyPr/>
          <a:lstStyle/>
          <a:p>
            <a:pPr>
              <a:defRPr/>
            </a:pPr>
            <a:r>
              <a:rPr lang="es-ES_tradnl" altLang="en-US" dirty="0" smtClean="0">
                <a:latin typeface="Arial" charset="0"/>
                <a:ea typeface="Arial" charset="0"/>
                <a:cs typeface="Arial" charset="0"/>
              </a:rPr>
              <a:t>Informe de Responsabilidad Escolar</a:t>
            </a:r>
            <a:endParaRPr lang="es-ES_tradnl" alt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4579" name="Rectangle 5"/>
          <p:cNvSpPr txBox="1">
            <a:spLocks noChangeArrowheads="1"/>
          </p:cNvSpPr>
          <p:nvPr/>
        </p:nvSpPr>
        <p:spPr bwMode="auto">
          <a:xfrm>
            <a:off x="457200" y="1524000"/>
            <a:ext cx="8153400" cy="51054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rgbClr val="03042B"/>
                </a:solidFill>
                <a:latin typeface="Trebuchet MS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03042B"/>
                </a:solidFill>
                <a:latin typeface="Trebuchet MS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03042B"/>
                </a:solidFill>
                <a:latin typeface="Trebuchet MS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03042B"/>
                </a:solidFill>
                <a:latin typeface="Trebuchet MS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3042B"/>
                </a:solidFill>
                <a:latin typeface="Trebuchet MS" charset="0"/>
              </a:defRPr>
            </a:lvl9pPr>
          </a:lstStyle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es-ES" altLang="en-US" sz="22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El Informe de Responsabilidad Pública Escolar de la Ley de Educación Primaria y Secundaria proporciona a los padres y a la comunidad la siguiente </a:t>
            </a:r>
            <a:r>
              <a:rPr lang="es-ES" altLang="en-US" sz="22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información</a:t>
            </a:r>
            <a:r>
              <a:rPr lang="en-US" altLang="en-US" sz="22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: </a:t>
            </a:r>
            <a:endParaRPr lang="en-US" altLang="en-US" sz="2200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marL="347472" indent="347472" algn="just" eaLnBrk="1" hangingPunct="1">
              <a:lnSpc>
                <a:spcPct val="90000"/>
              </a:lnSpc>
            </a:pPr>
            <a:r>
              <a:rPr lang="es-ES_tradnl" altLang="en-US" sz="22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Datos demográficos; </a:t>
            </a:r>
          </a:p>
          <a:p>
            <a:pPr marL="347472" indent="347472" algn="just" eaLnBrk="1" hangingPunct="1">
              <a:lnSpc>
                <a:spcPct val="90000"/>
              </a:lnSpc>
            </a:pPr>
            <a:r>
              <a:rPr lang="es-ES_tradnl" altLang="en-US" sz="22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Información sobre seguridad y clima escolar para el          	aprendizaje;</a:t>
            </a:r>
          </a:p>
          <a:p>
            <a:pPr marL="347472" indent="347472" algn="just" eaLnBrk="1" hangingPunct="1">
              <a:lnSpc>
                <a:spcPct val="90000"/>
              </a:lnSpc>
            </a:pPr>
            <a:r>
              <a:rPr lang="es-ES_tradnl" altLang="en-US" sz="22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Datos académicos;</a:t>
            </a:r>
          </a:p>
          <a:p>
            <a:pPr marL="347472" indent="347472" algn="just" eaLnBrk="1" hangingPunct="1">
              <a:lnSpc>
                <a:spcPct val="90000"/>
              </a:lnSpc>
            </a:pPr>
            <a:r>
              <a:rPr lang="es-ES_tradnl" altLang="en-US" sz="22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Tasas de graduación; </a:t>
            </a:r>
          </a:p>
          <a:p>
            <a:pPr marL="347472" indent="347472" algn="just" eaLnBrk="1" hangingPunct="1">
              <a:lnSpc>
                <a:spcPct val="90000"/>
              </a:lnSpc>
            </a:pPr>
            <a:r>
              <a:rPr lang="es-ES_tradnl" altLang="en-US" sz="22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Tamaños de clases;</a:t>
            </a:r>
          </a:p>
          <a:p>
            <a:pPr marL="347472" indent="347472" algn="just" eaLnBrk="1" hangingPunct="1">
              <a:lnSpc>
                <a:spcPct val="90000"/>
              </a:lnSpc>
            </a:pPr>
            <a:r>
              <a:rPr lang="es-ES_tradnl" altLang="en-US" sz="22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Información de maestros y personal; </a:t>
            </a:r>
          </a:p>
          <a:p>
            <a:pPr marL="347472" indent="347472" algn="just" eaLnBrk="1" hangingPunct="1">
              <a:lnSpc>
                <a:spcPct val="90000"/>
              </a:lnSpc>
            </a:pPr>
            <a:r>
              <a:rPr lang="es-ES_tradnl" altLang="en-US" sz="22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Descripción de currículo e instrucción; y</a:t>
            </a:r>
          </a:p>
          <a:p>
            <a:pPr marL="347472" indent="347472" algn="just" eaLnBrk="1" hangingPunct="1">
              <a:lnSpc>
                <a:spcPct val="90000"/>
              </a:lnSpc>
            </a:pPr>
            <a:r>
              <a:rPr lang="es-ES_tradnl" altLang="en-US" sz="22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Información </a:t>
            </a:r>
            <a:r>
              <a:rPr lang="es-ES_tradnl" altLang="en-US" sz="2200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de preparación </a:t>
            </a:r>
            <a:r>
              <a:rPr lang="es-ES_tradnl" altLang="en-US" sz="2200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postsecundaria.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s-ES_tradnl" altLang="en-US" sz="900" i="1" dirty="0" smtClean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s-ES" altLang="en-US" sz="2200" i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La </a:t>
            </a:r>
            <a:r>
              <a:rPr lang="es-ES" altLang="en-US" sz="2200" i="1" dirty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boleta de calificaciones de la escuela generalmente se publica en octubre</a:t>
            </a:r>
            <a:r>
              <a:rPr lang="en-US" altLang="en-US" sz="2200" i="1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endParaRPr lang="en-US" altLang="en-US" sz="2200" i="1" dirty="0">
              <a:solidFill>
                <a:srgbClr val="0000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R_0701">
  <a:themeElements>
    <a:clrScheme name="TR_070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R_0701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TR_070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_070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_070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_070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_070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_070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_070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_070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_070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_070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_070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_070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16-17_T1_annual_mtg_template (1)" id="{9634B6E3-9E98-4045-97EC-BC340A54FE2F}" vid="{F9E5C34F-F24E-354C-BE5D-23FFEDB81AF2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16-17_T1_annual_mtg_template (1)</Template>
  <TotalTime>538</TotalTime>
  <Words>578</Words>
  <Application>Microsoft Office PowerPoint</Application>
  <PresentationFormat>On-screen Show (4:3)</PresentationFormat>
  <Paragraphs>81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Trebuchet MS</vt:lpstr>
      <vt:lpstr>Wingdings</vt:lpstr>
      <vt:lpstr>TR_0701</vt:lpstr>
      <vt:lpstr>¿Que Es Título I?</vt:lpstr>
      <vt:lpstr>¿Cómo Funciona El Título I?</vt:lpstr>
      <vt:lpstr>Programa De Título I Para Toda La Escuela</vt:lpstr>
      <vt:lpstr>Los Programas del Título I Brindan Apoyo Adicional</vt:lpstr>
      <vt:lpstr>Derechos De Los Padres</vt:lpstr>
      <vt:lpstr>¡Trabajando Juntos! </vt:lpstr>
      <vt:lpstr>Apoye la Educación de su Hijo</vt:lpstr>
      <vt:lpstr>Formas de Apoyar la Educación de su Hijo</vt:lpstr>
      <vt:lpstr>Informe de Responsabilidad Escolar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Emily Dunn</cp:lastModifiedBy>
  <cp:revision>32</cp:revision>
  <cp:lastPrinted>2020-09-14T20:39:09Z</cp:lastPrinted>
  <dcterms:created xsi:type="dcterms:W3CDTF">2016-08-28T16:35:15Z</dcterms:created>
  <dcterms:modified xsi:type="dcterms:W3CDTF">2021-01-04T18:46:51Z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TC010875731033</vt:lpwstr>
  </property>
</Properties>
</file>