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1"/>
  </p:notesMasterIdLst>
  <p:handoutMasterIdLst>
    <p:handoutMasterId r:id="rId12"/>
  </p:handoutMasterIdLst>
  <p:sldIdLst>
    <p:sldId id="334" r:id="rId2"/>
    <p:sldId id="335" r:id="rId3"/>
    <p:sldId id="351" r:id="rId4"/>
    <p:sldId id="338" r:id="rId5"/>
    <p:sldId id="336" r:id="rId6"/>
    <p:sldId id="341" r:id="rId7"/>
    <p:sldId id="347" r:id="rId8"/>
    <p:sldId id="348" r:id="rId9"/>
    <p:sldId id="337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  <a:srgbClr val="FFCC99"/>
    <a:srgbClr val="A4F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74822" autoAdjust="0"/>
  </p:normalViewPr>
  <p:slideViewPr>
    <p:cSldViewPr>
      <p:cViewPr varScale="1">
        <p:scale>
          <a:sx n="88" d="100"/>
          <a:sy n="88" d="100"/>
        </p:scale>
        <p:origin x="110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Title 1 Event/Progress Report Pick Up</a:t>
            </a: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34" y="0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September 15, 2020</a:t>
            </a:r>
            <a:endParaRPr lang="en-US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11BE395-AAAF-8E4C-AA22-D20116A60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937747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Title 1 Event/Progress Report Pick Up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34" y="0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848" y="4416426"/>
            <a:ext cx="5608320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September 15, 2020</a:t>
            </a: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E738EC9-A03E-6141-8BB3-DCF4A65851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00218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971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D36CF-9B48-8A4B-8D43-B662EBFC0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48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6D47D-D58C-4544-8E26-9855CEFA9E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88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D79ED-2AE8-034B-B8D6-F93E5535D8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00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C2046-F9DF-B841-B8ED-52CE3672BF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2036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C6BC3-A69B-A54F-96DA-76F01D73CB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85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BEC34-0E52-B746-A5DE-7B50271479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251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9D22D-8958-D343-8110-B323C71E6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93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B40C9-7E3C-B042-BF5D-F675C05B81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62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0D6FD-4371-DF40-88F5-8A5427476B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684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AA52-62C7-0F4B-8EEE-83013A69D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310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3042B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3042B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3042B"/>
                </a:solidFill>
                <a:latin typeface="+mn-lt"/>
              </a:defRPr>
            </a:lvl1pPr>
          </a:lstStyle>
          <a:p>
            <a:pPr>
              <a:defRPr/>
            </a:pPr>
            <a:fld id="{55AD552E-E656-2843-AFAA-658D840F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3042B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03042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03042B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3042B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3042B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3042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What is Title I?</a:t>
            </a:r>
          </a:p>
        </p:txBody>
      </p:sp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838200" y="1676400"/>
            <a:ext cx="7467600" cy="4038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US" altLang="en-US" sz="28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Title I is the largest federal assistance program for our nation’s schools.</a:t>
            </a:r>
          </a:p>
          <a:p>
            <a:pPr marL="347472" indent="-347472" algn="just" eaLnBrk="1" hangingPunct="1">
              <a:lnSpc>
                <a:spcPct val="8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The goal of Title I is a higher quality of education for </a:t>
            </a:r>
            <a:r>
              <a:rPr lang="en-US" altLang="en-US" sz="2400" u="sng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every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child.</a:t>
            </a:r>
          </a:p>
          <a:p>
            <a:pPr marL="347472" indent="-347472" algn="just" eaLnBrk="1" hangingPunct="1">
              <a:lnSpc>
                <a:spcPct val="8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The program serves millions of children in elementary and secondary schools each year. </a:t>
            </a:r>
            <a:r>
              <a:rPr lang="en-US" altLang="en-US" sz="24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Green Ridge Elementary School 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is a Title I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school.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How Title I Works?</a:t>
            </a:r>
          </a:p>
        </p:txBody>
      </p:sp>
      <p:sp>
        <p:nvSpPr>
          <p:cNvPr id="21507" name="Rectangle 5"/>
          <p:cNvSpPr txBox="1">
            <a:spLocks noChangeArrowheads="1"/>
          </p:cNvSpPr>
          <p:nvPr/>
        </p:nvSpPr>
        <p:spPr bwMode="auto">
          <a:xfrm>
            <a:off x="800100" y="1676400"/>
            <a:ext cx="7543800" cy="3657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marL="347472" indent="-347472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The federal government provides funding to states each year for Title I.  </a:t>
            </a:r>
          </a:p>
          <a:p>
            <a:pPr marL="347472" indent="-347472"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North Carolina Department 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of Education sends the money to the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District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347472" indent="-347472"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The school district identifies eligible schools and provides Title I funds.</a:t>
            </a:r>
          </a:p>
          <a:p>
            <a:pPr marL="347472" indent="-347472"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Green Ridge Elementary School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implements 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 Title 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 Schoolwide Program.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Title I Schoolwide Program</a:t>
            </a:r>
          </a:p>
        </p:txBody>
      </p:sp>
      <p:sp>
        <p:nvSpPr>
          <p:cNvPr id="22531" name="Rectangle 5"/>
          <p:cNvSpPr txBox="1">
            <a:spLocks noChangeArrowheads="1"/>
          </p:cNvSpPr>
          <p:nvPr/>
        </p:nvSpPr>
        <p:spPr bwMode="auto">
          <a:xfrm>
            <a:off x="838200" y="1828800"/>
            <a:ext cx="7543800" cy="3657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What is the purpose of the program?</a:t>
            </a: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Improve the academic performance of low- achieving students and all other students in the school by working to improve the entire educational program.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altLang="en-US" sz="14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Who is served?</a:t>
            </a: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All students in the school are served as funds are used to upgrade the entire educational program. </a:t>
            </a:r>
            <a:endParaRPr lang="en-US" altLang="en-US" sz="24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-9525" y="5334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Arial" charset="0"/>
                <a:ea typeface="Arial" charset="0"/>
                <a:cs typeface="Arial" charset="0"/>
              </a:rPr>
              <a:t>Title I Programs Provide Supplemental Support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6800" y="2057400"/>
            <a:ext cx="7086600" cy="3429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provide: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 classes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teachers and paraprofessionals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training for school staff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 time for instruction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Parental Involvement Activities; and/or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variety of supplemental teaching methods and materials.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Parent’s Rights</a:t>
            </a:r>
          </a:p>
        </p:txBody>
      </p:sp>
      <p:sp>
        <p:nvSpPr>
          <p:cNvPr id="23555" name="Rectangle 5"/>
          <p:cNvSpPr txBox="1">
            <a:spLocks noChangeArrowheads="1"/>
          </p:cNvSpPr>
          <p:nvPr/>
        </p:nvSpPr>
        <p:spPr bwMode="auto">
          <a:xfrm>
            <a:off x="762000" y="1828800"/>
            <a:ext cx="7543800" cy="2971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 involved and request regular meetings to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express 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your opinions and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concerns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Be provided information on your child’s level of achievement on assessments in reading/language arts, mathematics, and 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science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Request and receive information on the qualifications of your child’s teacher.</a:t>
            </a:r>
          </a:p>
          <a:p>
            <a:pPr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Working together! </a:t>
            </a:r>
          </a:p>
        </p:txBody>
      </p:sp>
      <p:sp>
        <p:nvSpPr>
          <p:cNvPr id="28675" name="Rectangle 5"/>
          <p:cNvSpPr txBox="1">
            <a:spLocks noChangeArrowheads="1"/>
          </p:cNvSpPr>
          <p:nvPr/>
        </p:nvSpPr>
        <p:spPr bwMode="auto">
          <a:xfrm>
            <a:off x="800100" y="1676400"/>
            <a:ext cx="7543800" cy="3581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How </a:t>
            </a:r>
            <a:r>
              <a:rPr lang="en-U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we work together is listed in the following documents: </a:t>
            </a: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altLang="en-US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School Improvement Plan (SIP);</a:t>
            </a: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altLang="en-US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Parent-School Compact</a:t>
            </a: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Special Parent Nights:  Read </a:t>
            </a:r>
            <a:r>
              <a:rPr lang="en-US" alt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Achieve, </a:t>
            </a:r>
            <a:r>
              <a:rPr lang="en-US" alt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Technology 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Night, </a:t>
            </a:r>
            <a:r>
              <a:rPr lang="en-US" alt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Literacy Night, etc.</a:t>
            </a: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endParaRPr lang="en-US" alt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endParaRPr lang="en-US" altLang="en-US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-19050" y="762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Support Your Child’s Education</a:t>
            </a:r>
          </a:p>
        </p:txBody>
      </p:sp>
      <p:sp>
        <p:nvSpPr>
          <p:cNvPr id="25603" name="Rectangle 5"/>
          <p:cNvSpPr txBox="1">
            <a:spLocks noChangeArrowheads="1"/>
          </p:cNvSpPr>
          <p:nvPr/>
        </p:nvSpPr>
        <p:spPr bwMode="auto">
          <a:xfrm>
            <a:off x="600075" y="1143000"/>
            <a:ext cx="376555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Be a positive role model to your child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Share a love of learning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Read to your child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Ask your child to read to you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Establish a family routine with regular mealtimes, bedtimes, homework time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Limit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TV/electronics time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604" name="Rectangle 6"/>
          <p:cNvSpPr txBox="1">
            <a:spLocks noChangeArrowheads="1"/>
          </p:cNvSpPr>
          <p:nvPr/>
        </p:nvSpPr>
        <p:spPr bwMode="auto">
          <a:xfrm>
            <a:off x="4724400" y="1143000"/>
            <a:ext cx="376555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Show interest in your child’s school day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Ask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questions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Ask to see homework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Praise their efforts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Encourage good study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habits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Take advantage of the public library and the school media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center</a:t>
            </a:r>
            <a:endParaRPr lang="en-US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685800" y="5486400"/>
            <a:ext cx="7727950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300" i="1">
                <a:solidFill>
                  <a:srgbClr val="FF0000"/>
                </a:solidFill>
                <a:latin typeface="Arial" charset="0"/>
              </a:rPr>
              <a:t>When parents read, study, ask questions, talk about education, set goals and become involved with their children's school, they are setting a positive example.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191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Ways to Support Your Child’s Education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627" name="Rectangle 5"/>
          <p:cNvSpPr txBox="1">
            <a:spLocks noChangeArrowheads="1"/>
          </p:cNvSpPr>
          <p:nvPr/>
        </p:nvSpPr>
        <p:spPr bwMode="auto">
          <a:xfrm>
            <a:off x="533400" y="1771650"/>
            <a:ext cx="4038600" cy="3352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Attend school events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Volunteer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Join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our PTA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Keep teachers informed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628" name="Rectangle 6"/>
          <p:cNvSpPr txBox="1">
            <a:spLocks noChangeArrowheads="1"/>
          </p:cNvSpPr>
          <p:nvPr/>
        </p:nvSpPr>
        <p:spPr bwMode="auto">
          <a:xfrm>
            <a:off x="4724400" y="1762125"/>
            <a:ext cx="3886200" cy="3352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Attend parent-teacher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conferences/drive-</a:t>
            </a:r>
            <a:r>
              <a:rPr lang="en-US" altLang="en-US" sz="2300" dirty="0" err="1" smtClean="0">
                <a:latin typeface="Arial" charset="0"/>
                <a:ea typeface="Arial" charset="0"/>
                <a:cs typeface="Arial" charset="0"/>
              </a:rPr>
              <a:t>thrus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Provide good phone numbers and update the teacher as they change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Have students at school on-time and at all live sessions</a:t>
            </a:r>
            <a:endParaRPr lang="en-US" altLang="en-US" sz="23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5845" name="Picture 6" descr="http://parents.georgiasouthern.edu/s/1544/images/gid3/editor/pfa_images/volunteer_650x2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410200"/>
            <a:ext cx="23241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" y="228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Arial" charset="0"/>
                <a:ea typeface="Arial" charset="0"/>
                <a:cs typeface="Arial" charset="0"/>
              </a:rPr>
              <a:t>School Accountability </a:t>
            </a:r>
            <a:br>
              <a:rPr lang="en-US" altLang="en-US">
                <a:latin typeface="Arial" charset="0"/>
                <a:ea typeface="Arial" charset="0"/>
                <a:cs typeface="Arial" charset="0"/>
              </a:rPr>
            </a:br>
            <a:r>
              <a:rPr lang="en-US" altLang="en-US">
                <a:latin typeface="Arial" charset="0"/>
                <a:ea typeface="Arial" charset="0"/>
                <a:cs typeface="Arial" charset="0"/>
              </a:rPr>
              <a:t>Report Card</a:t>
            </a:r>
          </a:p>
        </p:txBody>
      </p:sp>
      <p:sp>
        <p:nvSpPr>
          <p:cNvPr id="24579" name="Rectangle 5"/>
          <p:cNvSpPr txBox="1">
            <a:spLocks noChangeArrowheads="1"/>
          </p:cNvSpPr>
          <p:nvPr/>
        </p:nvSpPr>
        <p:spPr bwMode="auto">
          <a:xfrm>
            <a:off x="457200" y="1524000"/>
            <a:ext cx="8153400" cy="4953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The Elementary and Secondary Education Act School Public Accountability </a:t>
            </a:r>
            <a:r>
              <a:rPr lang="en-US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Report </a:t>
            </a: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provides parents and the community with the following information: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Demographic data;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School safety and climate for learning information;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Academic data;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Graduation rates;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Class sizes;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Teacher and staff  information;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Curriculum and instruction descriptions; and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Postsecondary preparation information.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900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2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School Report Card is usually released in October</a:t>
            </a:r>
            <a:endParaRPr lang="en-US" altLang="en-US" sz="2200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2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_0701">
  <a:themeElements>
    <a:clrScheme name="TR_07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_070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TR_07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17_T1_annual_mtg_template (1)" id="{9634B6E3-9E98-4045-97EC-BC340A54FE2F}" vid="{F9E5C34F-F24E-354C-BE5D-23FFEDB81AF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16-17_T1_annual_mtg_template (1)</Template>
  <TotalTime>278</TotalTime>
  <Words>501</Words>
  <Application>Microsoft Office PowerPoint</Application>
  <PresentationFormat>On-screen Show (4:3)</PresentationFormat>
  <Paragraphs>81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</vt:lpstr>
      <vt:lpstr>TR_0701</vt:lpstr>
      <vt:lpstr>What is Title I?</vt:lpstr>
      <vt:lpstr>How Title I Works?</vt:lpstr>
      <vt:lpstr>Title I Schoolwide Program</vt:lpstr>
      <vt:lpstr>Title I Programs Provide Supplemental Support</vt:lpstr>
      <vt:lpstr>Parent’s Rights</vt:lpstr>
      <vt:lpstr>Working together! </vt:lpstr>
      <vt:lpstr>Support Your Child’s Education</vt:lpstr>
      <vt:lpstr>Ways to Support Your Child’s Education</vt:lpstr>
      <vt:lpstr>School Accountability  Report Card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Emily Dunn</cp:lastModifiedBy>
  <cp:revision>13</cp:revision>
  <cp:lastPrinted>2020-09-14T20:39:09Z</cp:lastPrinted>
  <dcterms:created xsi:type="dcterms:W3CDTF">2016-08-28T16:35:15Z</dcterms:created>
  <dcterms:modified xsi:type="dcterms:W3CDTF">2021-01-04T18:30:48Z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TC010875731033</vt:lpwstr>
  </property>
</Properties>
</file>