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  <p:sldMasterId id="2147483673" r:id="rId2"/>
    <p:sldMasterId id="2147483674" r:id="rId3"/>
  </p:sldMasterIdLst>
  <p:notesMasterIdLst>
    <p:notesMasterId r:id="rId1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</p:sldIdLst>
  <p:sldSz cx="9144000" cy="5143500" type="screen16x9"/>
  <p:notesSz cx="6858000" cy="9144000"/>
  <p:embeddedFontLst>
    <p:embeddedFont>
      <p:font typeface="Merriweather" panose="00000500000000000000" pitchFamily="2" charset="0"/>
      <p:regular r:id="rId12"/>
      <p:bold r:id="rId13"/>
      <p:italic r:id="rId14"/>
      <p:boldItalic r:id="rId15"/>
    </p:embeddedFont>
    <p:embeddedFont>
      <p:font typeface="Roboto" panose="02000000000000000000" pitchFamily="2" charset="0"/>
      <p:regular r:id="rId16"/>
      <p:bold r:id="rId17"/>
      <p:italic r:id="rId18"/>
      <p:boldItalic r:id="rId19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5" d="100"/>
          <a:sy n="75" d="100"/>
        </p:scale>
        <p:origin x="845" y="62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4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Master" Target="slideMasters/slideMaster2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7.xml"/><Relationship Id="rId19" Type="http://schemas.openxmlformats.org/officeDocument/2006/relationships/font" Target="fonts/font8.fntdata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" name="Google Shape;113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103852e669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103852e669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The Common App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-what is it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/>
              <a:t>-why do we have it</a:t>
            </a:r>
            <a:endParaRPr/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/>
              <a:t>-do all schools subscribe to it?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g103852e669a_1_29:notes"/>
          <p:cNvSpPr txBox="1">
            <a:spLocks noGrp="1"/>
          </p:cNvSpPr>
          <p:nvPr>
            <p:ph type="body" idx="1"/>
          </p:nvPr>
        </p:nvSpPr>
        <p:spPr>
          <a:xfrm>
            <a:off x="686098" y="4343704"/>
            <a:ext cx="5485800" cy="411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300" tIns="45650" rIns="91300" bIns="4565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27" name="Google Shape;127;g103852e669a_1_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97565" y="687049"/>
            <a:ext cx="6063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03852e669a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03852e669a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Essay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-many ways to share who you are through your writing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-the purpose of essay is about YOU! (not your topic, good for context)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-share your story, who you are, what’s important to you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-each section is a different way for you to express yourself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-essay is more formal, add info is less formal, supplemental is school specific</a:t>
            </a:r>
            <a:endParaRPr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-write in whatever style you want, there’s no right way to write an essay</a:t>
            </a: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0f8e493925_0_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9" name="Google Shape;149;g20f8e493925_0_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g103852e669a_0_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" name="Google Shape;171;g103852e669a_0_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03852e669a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03852e669a_0_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4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4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>
            <a:spLocks noGrp="1"/>
          </p:cNvSpPr>
          <p:nvPr>
            <p:ph type="title"/>
          </p:nvPr>
        </p:nvSpPr>
        <p:spPr>
          <a:xfrm>
            <a:off x="457200" y="6286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b="0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body" idx="1"/>
          </p:nvPr>
        </p:nvSpPr>
        <p:spPr>
          <a:xfrm>
            <a:off x="457200" y="1463278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148BD"/>
              </a:buClr>
              <a:buSzPts val="3200"/>
              <a:buChar char="•"/>
              <a:defRPr>
                <a:solidFill>
                  <a:srgbClr val="3148B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148BD"/>
              </a:buClr>
              <a:buSzPts val="2800"/>
              <a:buChar char="–"/>
              <a:defRPr>
                <a:solidFill>
                  <a:srgbClr val="3148B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3148BD"/>
              </a:buClr>
              <a:buSzPts val="2400"/>
              <a:buChar char="•"/>
              <a:defRPr>
                <a:solidFill>
                  <a:srgbClr val="3148B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48BD"/>
              </a:buClr>
              <a:buSzPts val="2000"/>
              <a:buChar char="–"/>
              <a:defRPr>
                <a:solidFill>
                  <a:srgbClr val="3148B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3148BD"/>
              </a:buClr>
              <a:buSzPts val="2000"/>
              <a:buChar char="»"/>
              <a:defRPr>
                <a:solidFill>
                  <a:srgbClr val="3148B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15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7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72" name="Google Shape;72;p17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73" name="Google Shape;73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8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77" name="Google Shape;77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80" name="Google Shape;80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7" name="Google Shape;87;p21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88" name="Google Shape;88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93" name="Google Shape;93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4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96" name="Google Shape;96;p24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97" name="Google Shape;97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5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0" name="Google Shape;100;p25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101" name="Google Shape;101;p25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102" name="Google Shape;102;p25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03" name="Google Shape;103;p2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106" name="Google Shape;106;p2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27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09" name="Google Shape;109;p27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10" name="Google Shape;110;p2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9ECEEB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457200" y="628650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457200" y="1463279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dt" idx="10"/>
          </p:nvPr>
        </p:nvSpPr>
        <p:spPr>
          <a:xfrm>
            <a:off x="457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4" name="Google Shape;54;p13"/>
          <p:cNvSpPr txBox="1">
            <a:spLocks noGrp="1"/>
          </p:cNvSpPr>
          <p:nvPr>
            <p:ph type="ftr" idx="11"/>
          </p:nvPr>
        </p:nvSpPr>
        <p:spPr>
          <a:xfrm>
            <a:off x="3124200" y="4767263"/>
            <a:ext cx="2895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5" name="Google Shape;55;p13"/>
          <p:cNvSpPr txBox="1">
            <a:spLocks noGrp="1"/>
          </p:cNvSpPr>
          <p:nvPr>
            <p:ph type="sldNum" idx="12"/>
          </p:nvPr>
        </p:nvSpPr>
        <p:spPr>
          <a:xfrm>
            <a:off x="6553200" y="4767263"/>
            <a:ext cx="2133600" cy="27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6" name="Google Shape;56;p13" descr="H:\Small White Logo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24400" y="4572000"/>
            <a:ext cx="3251596" cy="47982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8"/>
          <p:cNvSpPr/>
          <p:nvPr/>
        </p:nvSpPr>
        <p:spPr>
          <a:xfrm>
            <a:off x="150" y="3846050"/>
            <a:ext cx="9144000" cy="1297500"/>
          </a:xfrm>
          <a:prstGeom prst="rect">
            <a:avLst/>
          </a:prstGeom>
          <a:solidFill>
            <a:srgbClr val="98000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6" name="Google Shape;116;p28"/>
          <p:cNvSpPr txBox="1"/>
          <p:nvPr/>
        </p:nvSpPr>
        <p:spPr>
          <a:xfrm>
            <a:off x="0" y="0"/>
            <a:ext cx="9144000" cy="25551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28"/>
          <p:cNvSpPr txBox="1">
            <a:spLocks noGrp="1"/>
          </p:cNvSpPr>
          <p:nvPr>
            <p:ph type="ctrTitle"/>
          </p:nvPr>
        </p:nvSpPr>
        <p:spPr>
          <a:xfrm>
            <a:off x="932400" y="1174775"/>
            <a:ext cx="7279200" cy="1391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 fontScale="9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College Essay Workshop</a:t>
            </a:r>
            <a:endParaRPr/>
          </a:p>
        </p:txBody>
      </p:sp>
      <p:sp>
        <p:nvSpPr>
          <p:cNvPr id="118" name="Google Shape;118;p28"/>
          <p:cNvSpPr txBox="1">
            <a:spLocks noGrp="1"/>
          </p:cNvSpPr>
          <p:nvPr>
            <p:ph type="subTitle" idx="1"/>
          </p:nvPr>
        </p:nvSpPr>
        <p:spPr>
          <a:xfrm>
            <a:off x="6294825" y="4128325"/>
            <a:ext cx="2761500" cy="954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900">
                <a:solidFill>
                  <a:schemeClr val="lt1"/>
                </a:solidFill>
              </a:rPr>
              <a:t>Jade Saybolt ‘16</a:t>
            </a:r>
            <a:endParaRPr sz="1900"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900">
                <a:solidFill>
                  <a:schemeClr val="lt1"/>
                </a:solidFill>
              </a:rPr>
              <a:t>sayboltj@lafayette.edu</a:t>
            </a:r>
            <a:endParaRPr sz="1900">
              <a:solidFill>
                <a:schemeClr val="lt1"/>
              </a:solidFill>
            </a:endParaRPr>
          </a:p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900">
                <a:solidFill>
                  <a:schemeClr val="lt1"/>
                </a:solidFill>
              </a:rPr>
              <a:t>Lafayette College</a:t>
            </a:r>
            <a:endParaRPr sz="1900">
              <a:solidFill>
                <a:schemeClr val="l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9"/>
          <p:cNvSpPr txBox="1">
            <a:spLocks noGrp="1"/>
          </p:cNvSpPr>
          <p:nvPr>
            <p:ph type="title"/>
          </p:nvPr>
        </p:nvSpPr>
        <p:spPr>
          <a:xfrm>
            <a:off x="393100" y="1934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en" sz="3620"/>
              <a:t>Holistic Review- Many sources of Info</a:t>
            </a:r>
            <a:endParaRPr sz="3620"/>
          </a:p>
        </p:txBody>
      </p:sp>
      <p:pic>
        <p:nvPicPr>
          <p:cNvPr id="124" name="Google Shape;124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975" y="1020225"/>
            <a:ext cx="7303250" cy="404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30"/>
          <p:cNvSpPr/>
          <p:nvPr/>
        </p:nvSpPr>
        <p:spPr>
          <a:xfrm>
            <a:off x="3124200" y="869925"/>
            <a:ext cx="2895600" cy="2670000"/>
          </a:xfrm>
          <a:prstGeom prst="diamond">
            <a:avLst/>
          </a:prstGeom>
          <a:solidFill>
            <a:srgbClr val="980000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</a:endParaRPr>
          </a:p>
        </p:txBody>
      </p:sp>
      <p:sp>
        <p:nvSpPr>
          <p:cNvPr id="130" name="Google Shape;130;p30"/>
          <p:cNvSpPr/>
          <p:nvPr/>
        </p:nvSpPr>
        <p:spPr>
          <a:xfrm>
            <a:off x="0" y="104118"/>
            <a:ext cx="9304800" cy="62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</a:pPr>
            <a:r>
              <a:rPr lang="en" sz="3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are Schools Looking for?</a:t>
            </a:r>
            <a:endParaRPr sz="36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1" name="Google Shape;131;p30"/>
          <p:cNvSpPr txBox="1"/>
          <p:nvPr/>
        </p:nvSpPr>
        <p:spPr>
          <a:xfrm>
            <a:off x="3691938" y="1697025"/>
            <a:ext cx="1760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</a:rPr>
              <a:t>Potential to Contribute to Community</a:t>
            </a:r>
            <a:endParaRPr sz="2400">
              <a:solidFill>
                <a:schemeClr val="lt1"/>
              </a:solidFill>
            </a:endParaRPr>
          </a:p>
        </p:txBody>
      </p:sp>
      <p:sp>
        <p:nvSpPr>
          <p:cNvPr id="132" name="Google Shape;132;p30"/>
          <p:cNvSpPr/>
          <p:nvPr/>
        </p:nvSpPr>
        <p:spPr>
          <a:xfrm>
            <a:off x="4648200" y="2264550"/>
            <a:ext cx="2895600" cy="2670000"/>
          </a:xfrm>
          <a:prstGeom prst="diamond">
            <a:avLst/>
          </a:prstGeom>
          <a:solidFill>
            <a:srgbClr val="B7B7B7"/>
          </a:solidFill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3" name="Google Shape;133;p30"/>
          <p:cNvSpPr txBox="1"/>
          <p:nvPr/>
        </p:nvSpPr>
        <p:spPr>
          <a:xfrm>
            <a:off x="5139738" y="3091775"/>
            <a:ext cx="1760100" cy="101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Evidence of Academic Preparation</a:t>
            </a:r>
            <a:endParaRPr sz="1800">
              <a:solidFill>
                <a:schemeClr val="dk1"/>
              </a:solidFill>
            </a:endParaRPr>
          </a:p>
        </p:txBody>
      </p:sp>
      <p:sp>
        <p:nvSpPr>
          <p:cNvPr id="134" name="Google Shape;134;p30"/>
          <p:cNvSpPr/>
          <p:nvPr/>
        </p:nvSpPr>
        <p:spPr>
          <a:xfrm>
            <a:off x="1600200" y="2264550"/>
            <a:ext cx="2895600" cy="2670000"/>
          </a:xfrm>
          <a:prstGeom prst="diamond">
            <a:avLst/>
          </a:prstGeom>
          <a:solidFill>
            <a:schemeClr val="lt1"/>
          </a:solidFill>
          <a:ln w="1905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dk1"/>
              </a:solidFill>
            </a:endParaRPr>
          </a:p>
        </p:txBody>
      </p:sp>
      <p:sp>
        <p:nvSpPr>
          <p:cNvPr id="135" name="Google Shape;135;p30"/>
          <p:cNvSpPr txBox="1"/>
          <p:nvPr/>
        </p:nvSpPr>
        <p:spPr>
          <a:xfrm>
            <a:off x="2322599" y="2953175"/>
            <a:ext cx="1603200" cy="129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</a:rPr>
              <a:t>Diversity of backgrounds, interests and experiences</a:t>
            </a:r>
            <a:endParaRPr sz="18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0" name="Google Shape;140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3493150"/>
            <a:ext cx="9144001" cy="16503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" name="Google Shape;141;p31"/>
          <p:cNvSpPr txBox="1"/>
          <p:nvPr/>
        </p:nvSpPr>
        <p:spPr>
          <a:xfrm>
            <a:off x="204050" y="362625"/>
            <a:ext cx="88143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/>
              <a:t>Your Words Matter: College Essay</a:t>
            </a:r>
            <a:endParaRPr sz="3600"/>
          </a:p>
        </p:txBody>
      </p:sp>
      <p:pic>
        <p:nvPicPr>
          <p:cNvPr id="142" name="Google Shape;142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64075" y="1265500"/>
            <a:ext cx="6474301" cy="6598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71042" y="2057200"/>
            <a:ext cx="5582081" cy="6598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782830" y="2843596"/>
            <a:ext cx="4358510" cy="619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31194" y="3553478"/>
            <a:ext cx="3740051" cy="502097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31"/>
          <p:cNvSpPr txBox="1"/>
          <p:nvPr/>
        </p:nvSpPr>
        <p:spPr>
          <a:xfrm>
            <a:off x="285450" y="1265500"/>
            <a:ext cx="27606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300"/>
              <a:t>Four C’s to Aim for</a:t>
            </a: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3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Content 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Clarity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Correctness</a:t>
            </a:r>
            <a:endParaRPr sz="200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Creativity</a:t>
            </a:r>
            <a:endParaRPr sz="200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32"/>
          <p:cNvSpPr txBox="1">
            <a:spLocks noGrp="1"/>
          </p:cNvSpPr>
          <p:nvPr>
            <p:ph type="title"/>
          </p:nvPr>
        </p:nvSpPr>
        <p:spPr>
          <a:xfrm>
            <a:off x="311700" y="220950"/>
            <a:ext cx="8520600" cy="86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</a:pPr>
            <a:r>
              <a:rPr lang="en" sz="4300" b="1">
                <a:solidFill>
                  <a:srgbClr val="000000"/>
                </a:solidFill>
                <a:latin typeface="Merriweather"/>
                <a:ea typeface="Merriweather"/>
                <a:cs typeface="Merriweather"/>
                <a:sym typeface="Merriweather"/>
              </a:rPr>
              <a:t>Your Writing Communicates</a:t>
            </a:r>
            <a:endParaRPr sz="4300" b="1">
              <a:solidFill>
                <a:srgbClr val="000000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cxnSp>
        <p:nvCxnSpPr>
          <p:cNvPr id="152" name="Google Shape;152;p32"/>
          <p:cNvCxnSpPr/>
          <p:nvPr/>
        </p:nvCxnSpPr>
        <p:spPr>
          <a:xfrm>
            <a:off x="2400" y="1081350"/>
            <a:ext cx="9139200" cy="7500"/>
          </a:xfrm>
          <a:prstGeom prst="straightConnector1">
            <a:avLst/>
          </a:prstGeom>
          <a:noFill/>
          <a:ln w="38100" cap="flat" cmpd="sng">
            <a:solidFill>
              <a:srgbClr val="4A86E8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153" name="Google Shape;153;p32"/>
          <p:cNvSpPr/>
          <p:nvPr/>
        </p:nvSpPr>
        <p:spPr>
          <a:xfrm>
            <a:off x="3024827" y="1284782"/>
            <a:ext cx="3639000" cy="3639000"/>
          </a:xfrm>
          <a:prstGeom prst="ellipse">
            <a:avLst/>
          </a:prstGeom>
          <a:solidFill>
            <a:srgbClr val="A1C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grpSp>
        <p:nvGrpSpPr>
          <p:cNvPr id="154" name="Google Shape;154;p32"/>
          <p:cNvGrpSpPr/>
          <p:nvPr/>
        </p:nvGrpSpPr>
        <p:grpSpPr>
          <a:xfrm>
            <a:off x="3828546" y="1088871"/>
            <a:ext cx="2031925" cy="2031925"/>
            <a:chOff x="3614360" y="410488"/>
            <a:chExt cx="2166000" cy="2166000"/>
          </a:xfrm>
        </p:grpSpPr>
        <p:sp>
          <p:nvSpPr>
            <p:cNvPr id="155" name="Google Shape;155;p32"/>
            <p:cNvSpPr/>
            <p:nvPr/>
          </p:nvSpPr>
          <p:spPr>
            <a:xfrm>
              <a:off x="3614360" y="410488"/>
              <a:ext cx="2166000" cy="2166000"/>
            </a:xfrm>
            <a:prstGeom prst="ellipse">
              <a:avLst/>
            </a:prstGeom>
            <a:solidFill>
              <a:srgbClr val="0D5DDF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6" name="Google Shape;156;p32"/>
            <p:cNvSpPr txBox="1"/>
            <p:nvPr/>
          </p:nvSpPr>
          <p:spPr>
            <a:xfrm>
              <a:off x="3961563" y="924350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Writing Skills</a:t>
              </a:r>
              <a:endParaRPr sz="18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57" name="Google Shape;157;p32"/>
          <p:cNvGrpSpPr/>
          <p:nvPr/>
        </p:nvGrpSpPr>
        <p:grpSpPr>
          <a:xfrm>
            <a:off x="2801426" y="2105226"/>
            <a:ext cx="2031925" cy="2031925"/>
            <a:chOff x="2519466" y="1493908"/>
            <a:chExt cx="2166000" cy="2166000"/>
          </a:xfrm>
        </p:grpSpPr>
        <p:sp>
          <p:nvSpPr>
            <p:cNvPr id="158" name="Google Shape;158;p32"/>
            <p:cNvSpPr/>
            <p:nvPr/>
          </p:nvSpPr>
          <p:spPr>
            <a:xfrm>
              <a:off x="2519466" y="1493908"/>
              <a:ext cx="2166000" cy="2166000"/>
            </a:xfrm>
            <a:prstGeom prst="ellipse">
              <a:avLst/>
            </a:prstGeom>
            <a:solidFill>
              <a:srgbClr val="0C58D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59" name="Google Shape;159;p32"/>
            <p:cNvSpPr txBox="1"/>
            <p:nvPr/>
          </p:nvSpPr>
          <p:spPr>
            <a:xfrm>
              <a:off x="2601163" y="2232100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Intellectual Interests</a:t>
              </a:r>
              <a:endParaRPr sz="18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0" name="Google Shape;160;p32"/>
          <p:cNvGrpSpPr/>
          <p:nvPr/>
        </p:nvGrpSpPr>
        <p:grpSpPr>
          <a:xfrm>
            <a:off x="3828541" y="3111808"/>
            <a:ext cx="2031925" cy="2031925"/>
            <a:chOff x="3614356" y="2566908"/>
            <a:chExt cx="2166000" cy="2166000"/>
          </a:xfrm>
        </p:grpSpPr>
        <p:sp>
          <p:nvSpPr>
            <p:cNvPr id="161" name="Google Shape;161;p32"/>
            <p:cNvSpPr/>
            <p:nvPr/>
          </p:nvSpPr>
          <p:spPr>
            <a:xfrm>
              <a:off x="3614356" y="2566908"/>
              <a:ext cx="2166000" cy="2166000"/>
            </a:xfrm>
            <a:prstGeom prst="ellipse">
              <a:avLst/>
            </a:prstGeom>
            <a:solidFill>
              <a:srgbClr val="0944A1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2" name="Google Shape;162;p32"/>
            <p:cNvSpPr txBox="1"/>
            <p:nvPr/>
          </p:nvSpPr>
          <p:spPr>
            <a:xfrm>
              <a:off x="3961563" y="3539875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Broader Context</a:t>
              </a:r>
              <a:endParaRPr sz="18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grpSp>
        <p:nvGrpSpPr>
          <p:cNvPr id="163" name="Google Shape;163;p32"/>
          <p:cNvGrpSpPr/>
          <p:nvPr/>
        </p:nvGrpSpPr>
        <p:grpSpPr>
          <a:xfrm>
            <a:off x="4848761" y="2105195"/>
            <a:ext cx="2031925" cy="2031925"/>
            <a:chOff x="4701894" y="1493874"/>
            <a:chExt cx="2166000" cy="2166000"/>
          </a:xfrm>
        </p:grpSpPr>
        <p:sp>
          <p:nvSpPr>
            <p:cNvPr id="164" name="Google Shape;164;p32"/>
            <p:cNvSpPr/>
            <p:nvPr/>
          </p:nvSpPr>
          <p:spPr>
            <a:xfrm>
              <a:off x="4701894" y="1493874"/>
              <a:ext cx="2166000" cy="2166000"/>
            </a:xfrm>
            <a:prstGeom prst="ellipse">
              <a:avLst/>
            </a:prstGeom>
            <a:solidFill>
              <a:srgbClr val="0E65F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  <p:sp>
          <p:nvSpPr>
            <p:cNvPr id="165" name="Google Shape;165;p32"/>
            <p:cNvSpPr txBox="1"/>
            <p:nvPr/>
          </p:nvSpPr>
          <p:spPr>
            <a:xfrm>
              <a:off x="5295688" y="2220300"/>
              <a:ext cx="1496100" cy="70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" sz="1800" b="0" i="0" u="none" strike="noStrike" cap="none">
                  <a:solidFill>
                    <a:srgbClr val="FFFFFF"/>
                  </a:solidFill>
                  <a:latin typeface="Roboto"/>
                  <a:ea typeface="Roboto"/>
                  <a:cs typeface="Roboto"/>
                  <a:sym typeface="Roboto"/>
                </a:rPr>
                <a:t>Personality &amp; Character</a:t>
              </a:r>
              <a:endParaRPr sz="1800" b="0" i="0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endParaRPr>
            </a:p>
          </p:txBody>
        </p:sp>
      </p:grpSp>
      <p:sp>
        <p:nvSpPr>
          <p:cNvPr id="166" name="Google Shape;166;p32"/>
          <p:cNvSpPr/>
          <p:nvPr/>
        </p:nvSpPr>
        <p:spPr>
          <a:xfrm>
            <a:off x="4269568" y="2529465"/>
            <a:ext cx="1149900" cy="1149900"/>
          </a:xfrm>
          <a:prstGeom prst="ellipse">
            <a:avLst/>
          </a:prstGeom>
          <a:solidFill>
            <a:srgbClr val="A1C3FA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7" name="Google Shape;167;p32"/>
          <p:cNvSpPr txBox="1"/>
          <p:nvPr/>
        </p:nvSpPr>
        <p:spPr>
          <a:xfrm>
            <a:off x="168925" y="1207825"/>
            <a:ext cx="3148800" cy="71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endParaRPr sz="1700" b="0" i="1" u="none" strike="noStrike" cap="none">
              <a:solidFill>
                <a:srgbClr val="0000FF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68" name="Google Shape;168;p32"/>
          <p:cNvSpPr/>
          <p:nvPr/>
        </p:nvSpPr>
        <p:spPr>
          <a:xfrm>
            <a:off x="7239275" y="1284775"/>
            <a:ext cx="1732500" cy="1001700"/>
          </a:xfrm>
          <a:prstGeom prst="roundRect">
            <a:avLst>
              <a:gd name="adj" fmla="val 16667"/>
            </a:avLst>
          </a:prstGeom>
          <a:solidFill>
            <a:srgbClr val="4A86E8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700" b="0" i="1" u="none" strike="noStrike" cap="none">
                <a:solidFill>
                  <a:srgbClr val="FFFFFF"/>
                </a:solidFill>
                <a:latin typeface="Roboto"/>
                <a:ea typeface="Roboto"/>
                <a:cs typeface="Roboto"/>
                <a:sym typeface="Roboto"/>
              </a:rPr>
              <a:t>Help the reader feel like they’ve met you</a:t>
            </a:r>
            <a:endParaRPr sz="1400" b="0" i="0" u="none" strike="noStrike" cap="non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p33"/>
          <p:cNvSpPr txBox="1"/>
          <p:nvPr/>
        </p:nvSpPr>
        <p:spPr>
          <a:xfrm>
            <a:off x="155425" y="193600"/>
            <a:ext cx="6386700" cy="73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chemeClr val="dk1"/>
                </a:solidFill>
              </a:rPr>
              <a:t>Tips for Moving Forward</a:t>
            </a:r>
            <a:endParaRPr sz="3600"/>
          </a:p>
        </p:txBody>
      </p:sp>
      <p:sp>
        <p:nvSpPr>
          <p:cNvPr id="174" name="Google Shape;174;p33"/>
          <p:cNvSpPr txBox="1"/>
          <p:nvPr/>
        </p:nvSpPr>
        <p:spPr>
          <a:xfrm>
            <a:off x="155425" y="932500"/>
            <a:ext cx="4655100" cy="24798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Do:</a:t>
            </a:r>
            <a:endParaRPr sz="24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●Focus (blade of grass, not field)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●Respond to the prompt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●Read your essay aloud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●Be your most genuine and mature self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●Ask yourself, “What do I want the reader to know about me after reading this essay?”</a:t>
            </a:r>
            <a:endParaRPr sz="18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75" name="Google Shape;175;p33"/>
          <p:cNvSpPr txBox="1"/>
          <p:nvPr/>
        </p:nvSpPr>
        <p:spPr>
          <a:xfrm>
            <a:off x="4874100" y="932500"/>
            <a:ext cx="4117500" cy="2479800"/>
          </a:xfrm>
          <a:prstGeom prst="rect">
            <a:avLst/>
          </a:prstGeom>
          <a:solidFill>
            <a:srgbClr val="980000"/>
          </a:solidFill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Don’t:</a:t>
            </a:r>
            <a:endParaRPr sz="24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●Take inappropriate risks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●Draw overly simplistic conclusions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●Use another college’s name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●Make simple grammatical and spelling errors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Roboto"/>
                <a:ea typeface="Roboto"/>
                <a:cs typeface="Roboto"/>
                <a:sym typeface="Roboto"/>
              </a:rPr>
              <a:t>●Lose your authentic voice</a:t>
            </a:r>
            <a:endParaRPr sz="1800">
              <a:solidFill>
                <a:schemeClr val="lt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176" name="Google Shape;176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3564700"/>
            <a:ext cx="8839200" cy="14201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1" name="Google Shape;181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92850" y="2173363"/>
            <a:ext cx="4076700" cy="2676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75797" flipH="1">
            <a:off x="4253017" y="393363"/>
            <a:ext cx="2476242" cy="2143347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34"/>
          <p:cNvSpPr txBox="1"/>
          <p:nvPr/>
        </p:nvSpPr>
        <p:spPr>
          <a:xfrm rot="671">
            <a:off x="4823030" y="919933"/>
            <a:ext cx="1536600" cy="47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</a:rPr>
              <a:t>Questions?</a:t>
            </a:r>
            <a:endParaRPr sz="2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269</Words>
  <Application>Microsoft Office PowerPoint</Application>
  <PresentationFormat>On-screen Show (16:9)</PresentationFormat>
  <Paragraphs>56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Merriweather</vt:lpstr>
      <vt:lpstr>Roboto</vt:lpstr>
      <vt:lpstr>Arial</vt:lpstr>
      <vt:lpstr>Simple Light</vt:lpstr>
      <vt:lpstr>2_Office Theme</vt:lpstr>
      <vt:lpstr>Simple Light</vt:lpstr>
      <vt:lpstr>College Essay Workshop</vt:lpstr>
      <vt:lpstr>Holistic Review- Many sources of Info</vt:lpstr>
      <vt:lpstr>PowerPoint Presentation</vt:lpstr>
      <vt:lpstr>PowerPoint Presentation</vt:lpstr>
      <vt:lpstr>Your Writing Communicates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College Essay Workshop</dc:title>
  <cp:lastModifiedBy>Saybolt, Jade</cp:lastModifiedBy>
  <cp:revision>1</cp:revision>
  <dcterms:modified xsi:type="dcterms:W3CDTF">2024-10-09T18:04:05Z</dcterms:modified>
</cp:coreProperties>
</file>