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11.xml" ContentType="application/vnd.openxmlformats-officedocument.theme+xml"/>
  <Override PartName="/ppt/slideLayouts/slideLayout87.xml" ContentType="application/vnd.openxmlformats-officedocument.presentationml.slideLayout+xml"/>
  <Override PartName="/ppt/theme/theme12.xml" ContentType="application/vnd.openxmlformats-officedocument.theme+xml"/>
  <Override PartName="/ppt/slideLayouts/slideLayout88.xml" ContentType="application/vnd.openxmlformats-officedocument.presentationml.slideLayout+xml"/>
  <Override PartName="/ppt/theme/theme13.xml" ContentType="application/vnd.openxmlformats-officedocument.theme+xml"/>
  <Override PartName="/ppt/slideLayouts/slideLayout89.xml" ContentType="application/vnd.openxmlformats-officedocument.presentationml.slideLayout+xml"/>
  <Override PartName="/ppt/theme/theme14.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5.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 id="2147483660" r:id="rId2"/>
    <p:sldMasterId id="2147483742" r:id="rId3"/>
    <p:sldMasterId id="2147483739" r:id="rId4"/>
    <p:sldMasterId id="2147483680" r:id="rId5"/>
    <p:sldMasterId id="2147483676" r:id="rId6"/>
    <p:sldMasterId id="2147483774" r:id="rId7"/>
    <p:sldMasterId id="2147483669" r:id="rId8"/>
    <p:sldMasterId id="2147483767" r:id="rId9"/>
    <p:sldMasterId id="2147483702" r:id="rId10"/>
    <p:sldMasterId id="2147483705" r:id="rId11"/>
    <p:sldMasterId id="2147483707" r:id="rId12"/>
    <p:sldMasterId id="2147483709" r:id="rId13"/>
    <p:sldMasterId id="2147483711" r:id="rId14"/>
    <p:sldMasterId id="2147483776" r:id="rId15"/>
    <p:sldMasterId id="2147483784" r:id="rId16"/>
    <p:sldMasterId id="2147483792" r:id="rId17"/>
  </p:sldMasterIdLst>
  <p:notesMasterIdLst>
    <p:notesMasterId r:id="rId34"/>
  </p:notesMasterIdLst>
  <p:handoutMasterIdLst>
    <p:handoutMasterId r:id="rId35"/>
  </p:handoutMasterIdLst>
  <p:sldIdLst>
    <p:sldId id="2132322211" r:id="rId18"/>
    <p:sldId id="2132322212" r:id="rId19"/>
    <p:sldId id="2132322172" r:id="rId20"/>
    <p:sldId id="330" r:id="rId21"/>
    <p:sldId id="2132322195" r:id="rId22"/>
    <p:sldId id="337" r:id="rId23"/>
    <p:sldId id="2132322197" r:id="rId24"/>
    <p:sldId id="335" r:id="rId25"/>
    <p:sldId id="2132322214" r:id="rId26"/>
    <p:sldId id="2132322218" r:id="rId27"/>
    <p:sldId id="2132322217" r:id="rId28"/>
    <p:sldId id="2132322213" r:id="rId29"/>
    <p:sldId id="325" r:id="rId30"/>
    <p:sldId id="2132322220" r:id="rId31"/>
    <p:sldId id="2132322221" r:id="rId32"/>
    <p:sldId id="2132322194" r:id="rId33"/>
  </p:sldIdLst>
  <p:sldSz cx="12192000" cy="6858000"/>
  <p:notesSz cx="7010400" cy="9296400"/>
  <p:defaultTex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AF4"/>
    <a:srgbClr val="442A99"/>
    <a:srgbClr val="00FFCC"/>
    <a:srgbClr val="DA9694"/>
    <a:srgbClr val="8EF2DF"/>
    <a:srgbClr val="F8F3E4"/>
    <a:srgbClr val="FFFBEE"/>
    <a:srgbClr val="002673"/>
    <a:srgbClr val="C9CACB"/>
    <a:srgbClr val="9CD5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14" autoAdjust="0"/>
    <p:restoredTop sz="96030" autoAdjust="0"/>
  </p:normalViewPr>
  <p:slideViewPr>
    <p:cSldViewPr snapToGrid="0" snapToObjects="1">
      <p:cViewPr varScale="1">
        <p:scale>
          <a:sx n="108" d="100"/>
          <a:sy n="108" d="100"/>
        </p:scale>
        <p:origin x="1968" y="6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36" d="100"/>
          <a:sy n="136" d="100"/>
        </p:scale>
        <p:origin x="4752"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tableStyles" Target="tableStyles.xml"/><Relationship Id="rId21" Type="http://schemas.openxmlformats.org/officeDocument/2006/relationships/slide" Target="slides/slide4.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handoutMaster" Target="handoutMasters/handout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a Harner" userId="cb0cad39-5305-4c72-9387-f1e47ba85e72" providerId="ADAL" clId="{93A972BB-1758-482B-8EF4-3672535C58C0}"/>
    <pc:docChg chg="addSld delSld modSld sldOrd">
      <pc:chgData name="Alisa Harner" userId="cb0cad39-5305-4c72-9387-f1e47ba85e72" providerId="ADAL" clId="{93A972BB-1758-482B-8EF4-3672535C58C0}" dt="2023-05-15T20:41:24.194" v="23" actId="2696"/>
      <pc:docMkLst>
        <pc:docMk/>
      </pc:docMkLst>
      <pc:sldChg chg="del">
        <pc:chgData name="Alisa Harner" userId="cb0cad39-5305-4c72-9387-f1e47ba85e72" providerId="ADAL" clId="{93A972BB-1758-482B-8EF4-3672535C58C0}" dt="2023-05-12T14:08:11.808" v="16" actId="2696"/>
        <pc:sldMkLst>
          <pc:docMk/>
          <pc:sldMk cId="3782609349" sldId="338"/>
        </pc:sldMkLst>
      </pc:sldChg>
      <pc:sldChg chg="modSp del mod">
        <pc:chgData name="Alisa Harner" userId="cb0cad39-5305-4c72-9387-f1e47ba85e72" providerId="ADAL" clId="{93A972BB-1758-482B-8EF4-3672535C58C0}" dt="2023-05-12T14:08:17.004" v="17" actId="2696"/>
        <pc:sldMkLst>
          <pc:docMk/>
          <pc:sldMk cId="188328164" sldId="349"/>
        </pc:sldMkLst>
        <pc:graphicFrameChg chg="modGraphic">
          <ac:chgData name="Alisa Harner" userId="cb0cad39-5305-4c72-9387-f1e47ba85e72" providerId="ADAL" clId="{93A972BB-1758-482B-8EF4-3672535C58C0}" dt="2023-05-11T21:08:26.149" v="13" actId="20577"/>
          <ac:graphicFrameMkLst>
            <pc:docMk/>
            <pc:sldMk cId="188328164" sldId="349"/>
            <ac:graphicFrameMk id="3" creationId="{EBA6418A-B130-4A3B-B4F6-EAD1D95F2D6B}"/>
          </ac:graphicFrameMkLst>
        </pc:graphicFrameChg>
      </pc:sldChg>
      <pc:sldChg chg="add del">
        <pc:chgData name="Alisa Harner" userId="cb0cad39-5305-4c72-9387-f1e47ba85e72" providerId="ADAL" clId="{93A972BB-1758-482B-8EF4-3672535C58C0}" dt="2023-05-12T14:08:56.489" v="22" actId="2696"/>
        <pc:sldMkLst>
          <pc:docMk/>
          <pc:sldMk cId="222310060" sldId="2132322219"/>
        </pc:sldMkLst>
      </pc:sldChg>
      <pc:sldChg chg="add ord">
        <pc:chgData name="Alisa Harner" userId="cb0cad39-5305-4c72-9387-f1e47ba85e72" providerId="ADAL" clId="{93A972BB-1758-482B-8EF4-3672535C58C0}" dt="2023-05-12T14:08:36.455" v="21"/>
        <pc:sldMkLst>
          <pc:docMk/>
          <pc:sldMk cId="115206785" sldId="2132322220"/>
        </pc:sldMkLst>
      </pc:sldChg>
      <pc:sldChg chg="add ord">
        <pc:chgData name="Alisa Harner" userId="cb0cad39-5305-4c72-9387-f1e47ba85e72" providerId="ADAL" clId="{93A972BB-1758-482B-8EF4-3672535C58C0}" dt="2023-05-12T14:08:25.422" v="19"/>
        <pc:sldMkLst>
          <pc:docMk/>
          <pc:sldMk cId="2384475447" sldId="2132322221"/>
        </pc:sldMkLst>
      </pc:sldChg>
      <pc:sldChg chg="add del">
        <pc:chgData name="Alisa Harner" userId="cb0cad39-5305-4c72-9387-f1e47ba85e72" providerId="ADAL" clId="{93A972BB-1758-482B-8EF4-3672535C58C0}" dt="2023-05-15T20:41:24.194" v="23" actId="2696"/>
        <pc:sldMkLst>
          <pc:docMk/>
          <pc:sldMk cId="2934634782" sldId="213232222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n-US" b="1" dirty="0"/>
              <a:t>Unemployment Rate, Jan. 2019 - Mar. 2023</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8739029843491783E-2"/>
          <c:y val="0.13856790123456791"/>
          <c:w val="0.87654807004119684"/>
          <c:h val="0.65956125854638536"/>
        </c:manualLayout>
      </c:layout>
      <c:lineChart>
        <c:grouping val="standard"/>
        <c:varyColors val="0"/>
        <c:ser>
          <c:idx val="13"/>
          <c:order val="13"/>
          <c:tx>
            <c:strRef>
              <c:f>'DFW MSA'!$R$1</c:f>
              <c:strCache>
                <c:ptCount val="1"/>
                <c:pt idx="0">
                  <c:v>DFW</c:v>
                </c:pt>
              </c:strCache>
            </c:strRef>
          </c:tx>
          <c:spPr>
            <a:ln w="38100" cap="rnd">
              <a:solidFill>
                <a:schemeClr val="accent3">
                  <a:lumMod val="50000"/>
                </a:schemeClr>
              </a:solidFill>
              <a:round/>
            </a:ln>
            <a:effectLst/>
          </c:spPr>
          <c:marker>
            <c:symbol val="none"/>
          </c:marker>
          <c:dLbls>
            <c:dLbl>
              <c:idx val="50"/>
              <c:layout>
                <c:manualLayout>
                  <c:x val="-1.7304104535866893E-2"/>
                  <c:y val="2.29926260656720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450-4C58-9333-448DECBACA0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'DFW MSA'!$A$14:$A$64</c:f>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f>'DFW MSA'!$R$14:$R$64</c:f>
              <c:numCache>
                <c:formatCode>#0.0</c:formatCode>
                <c:ptCount val="51"/>
                <c:pt idx="0">
                  <c:v>3.9</c:v>
                </c:pt>
                <c:pt idx="1">
                  <c:v>3.4</c:v>
                </c:pt>
                <c:pt idx="2">
                  <c:v>3.3</c:v>
                </c:pt>
                <c:pt idx="3">
                  <c:v>2.8</c:v>
                </c:pt>
                <c:pt idx="4">
                  <c:v>2.9</c:v>
                </c:pt>
                <c:pt idx="5">
                  <c:v>3.5</c:v>
                </c:pt>
                <c:pt idx="6">
                  <c:v>3.6</c:v>
                </c:pt>
                <c:pt idx="7">
                  <c:v>3.5</c:v>
                </c:pt>
                <c:pt idx="8">
                  <c:v>3.2</c:v>
                </c:pt>
                <c:pt idx="9">
                  <c:v>3.1</c:v>
                </c:pt>
                <c:pt idx="10">
                  <c:v>3.1</c:v>
                </c:pt>
                <c:pt idx="11">
                  <c:v>2.9</c:v>
                </c:pt>
                <c:pt idx="12">
                  <c:v>3.3</c:v>
                </c:pt>
                <c:pt idx="13">
                  <c:v>3.2</c:v>
                </c:pt>
                <c:pt idx="14">
                  <c:v>4.5999999999999996</c:v>
                </c:pt>
                <c:pt idx="15">
                  <c:v>12.8</c:v>
                </c:pt>
                <c:pt idx="16">
                  <c:v>12.3</c:v>
                </c:pt>
                <c:pt idx="17">
                  <c:v>8.1999999999999993</c:v>
                </c:pt>
                <c:pt idx="18">
                  <c:v>7.6</c:v>
                </c:pt>
                <c:pt idx="19">
                  <c:v>6.3</c:v>
                </c:pt>
                <c:pt idx="20">
                  <c:v>7.4</c:v>
                </c:pt>
                <c:pt idx="21" formatCode="General">
                  <c:v>6.1</c:v>
                </c:pt>
                <c:pt idx="22" formatCode="General">
                  <c:v>7.1</c:v>
                </c:pt>
                <c:pt idx="23" formatCode="General">
                  <c:v>6.3</c:v>
                </c:pt>
                <c:pt idx="24" formatCode="General">
                  <c:v>6.5</c:v>
                </c:pt>
                <c:pt idx="25" formatCode="General">
                  <c:v>6.8</c:v>
                </c:pt>
                <c:pt idx="26" formatCode="General">
                  <c:v>6.5</c:v>
                </c:pt>
                <c:pt idx="27" formatCode="General">
                  <c:v>5.7</c:v>
                </c:pt>
                <c:pt idx="28" formatCode="General">
                  <c:v>5.3</c:v>
                </c:pt>
                <c:pt idx="29" formatCode="0.0">
                  <c:v>6</c:v>
                </c:pt>
                <c:pt idx="30" formatCode="General">
                  <c:v>5.3</c:v>
                </c:pt>
                <c:pt idx="31" formatCode="General">
                  <c:v>4.7</c:v>
                </c:pt>
                <c:pt idx="32" formatCode="General">
                  <c:v>4.4000000000000004</c:v>
                </c:pt>
                <c:pt idx="33" formatCode="General">
                  <c:v>4.2</c:v>
                </c:pt>
                <c:pt idx="34" formatCode="General">
                  <c:v>3.9</c:v>
                </c:pt>
                <c:pt idx="35" formatCode="General">
                  <c:v>3.6</c:v>
                </c:pt>
                <c:pt idx="36" formatCode="General">
                  <c:v>4.0999999999999996</c:v>
                </c:pt>
                <c:pt idx="37" formatCode="General">
                  <c:v>4.0999999999999996</c:v>
                </c:pt>
                <c:pt idx="38" formatCode="General">
                  <c:v>3.4</c:v>
                </c:pt>
                <c:pt idx="39" formatCode="General">
                  <c:v>3.2</c:v>
                </c:pt>
                <c:pt idx="40" formatCode="General">
                  <c:v>3.3</c:v>
                </c:pt>
                <c:pt idx="41" formatCode="General">
                  <c:v>3.8</c:v>
                </c:pt>
                <c:pt idx="42" formatCode="General">
                  <c:v>3.8</c:v>
                </c:pt>
                <c:pt idx="43" formatCode="General">
                  <c:v>3.7</c:v>
                </c:pt>
                <c:pt idx="44" formatCode="General">
                  <c:v>3.4</c:v>
                </c:pt>
                <c:pt idx="45" formatCode="General">
                  <c:v>3.4</c:v>
                </c:pt>
                <c:pt idx="46" formatCode="General">
                  <c:v>3.3</c:v>
                </c:pt>
                <c:pt idx="47" formatCode="General">
                  <c:v>3.2</c:v>
                </c:pt>
                <c:pt idx="48" formatCode="General">
                  <c:v>3.8</c:v>
                </c:pt>
                <c:pt idx="49" formatCode="General">
                  <c:v>4.0999999999999996</c:v>
                </c:pt>
                <c:pt idx="50" formatCode="General">
                  <c:v>3.9</c:v>
                </c:pt>
              </c:numCache>
            </c:numRef>
          </c:val>
          <c:smooth val="0"/>
          <c:extLst>
            <c:ext xmlns:c16="http://schemas.microsoft.com/office/drawing/2014/chart" uri="{C3380CC4-5D6E-409C-BE32-E72D297353CC}">
              <c16:uniqueId val="{00000000-0450-4C58-9333-448DECBACA0B}"/>
            </c:ext>
          </c:extLst>
        </c:ser>
        <c:ser>
          <c:idx val="14"/>
          <c:order val="14"/>
          <c:tx>
            <c:strRef>
              <c:f>'DFW MSA'!$S$1</c:f>
              <c:strCache>
                <c:ptCount val="1"/>
                <c:pt idx="0">
                  <c:v>Texas</c:v>
                </c:pt>
              </c:strCache>
            </c:strRef>
          </c:tx>
          <c:spPr>
            <a:ln w="38100" cap="rnd">
              <a:solidFill>
                <a:schemeClr val="accent6">
                  <a:lumMod val="60000"/>
                  <a:lumOff val="40000"/>
                </a:schemeClr>
              </a:solidFill>
              <a:round/>
            </a:ln>
            <a:effectLst/>
          </c:spPr>
          <c:marker>
            <c:symbol val="none"/>
          </c:marker>
          <c:dLbls>
            <c:dLbl>
              <c:idx val="50"/>
              <c:layout>
                <c:manualLayout>
                  <c:x val="-1.8746113247189021E-2"/>
                  <c:y val="-3.0656834754229347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450-4C58-9333-448DECBACA0B}"/>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'DFW MSA'!$A$14:$A$64</c:f>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f>'DFW MSA'!$S$14:$S$64</c:f>
              <c:numCache>
                <c:formatCode>#0.0</c:formatCode>
                <c:ptCount val="51"/>
                <c:pt idx="0">
                  <c:v>4.0999999999999996</c:v>
                </c:pt>
                <c:pt idx="1">
                  <c:v>3.7</c:v>
                </c:pt>
                <c:pt idx="2">
                  <c:v>3.5</c:v>
                </c:pt>
                <c:pt idx="3">
                  <c:v>3</c:v>
                </c:pt>
                <c:pt idx="4">
                  <c:v>3.1</c:v>
                </c:pt>
                <c:pt idx="5">
                  <c:v>3.7</c:v>
                </c:pt>
                <c:pt idx="6">
                  <c:v>3.8</c:v>
                </c:pt>
                <c:pt idx="7">
                  <c:v>3.7</c:v>
                </c:pt>
                <c:pt idx="8">
                  <c:v>3.4</c:v>
                </c:pt>
                <c:pt idx="9">
                  <c:v>3.3</c:v>
                </c:pt>
                <c:pt idx="10">
                  <c:v>3.4</c:v>
                </c:pt>
                <c:pt idx="11">
                  <c:v>3.3</c:v>
                </c:pt>
                <c:pt idx="12">
                  <c:v>3.8</c:v>
                </c:pt>
                <c:pt idx="13">
                  <c:v>3.6</c:v>
                </c:pt>
                <c:pt idx="14">
                  <c:v>5.0999999999999996</c:v>
                </c:pt>
                <c:pt idx="15">
                  <c:v>13.1</c:v>
                </c:pt>
                <c:pt idx="16">
                  <c:v>12.7</c:v>
                </c:pt>
                <c:pt idx="17">
                  <c:v>8.6999999999999993</c:v>
                </c:pt>
                <c:pt idx="18">
                  <c:v>8.1999999999999993</c:v>
                </c:pt>
                <c:pt idx="19" formatCode="General">
                  <c:v>6.8</c:v>
                </c:pt>
                <c:pt idx="20" formatCode="General">
                  <c:v>8.1999999999999993</c:v>
                </c:pt>
                <c:pt idx="21" formatCode="General">
                  <c:v>6.9</c:v>
                </c:pt>
                <c:pt idx="22" formatCode="General">
                  <c:v>8.1</c:v>
                </c:pt>
                <c:pt idx="23" formatCode="General">
                  <c:v>7.1</c:v>
                </c:pt>
                <c:pt idx="24" formatCode="General">
                  <c:v>7.3</c:v>
                </c:pt>
                <c:pt idx="25" formatCode="General">
                  <c:v>7.5</c:v>
                </c:pt>
                <c:pt idx="26" formatCode="General">
                  <c:v>7.2</c:v>
                </c:pt>
                <c:pt idx="27" formatCode="General">
                  <c:v>6.3</c:v>
                </c:pt>
                <c:pt idx="28" formatCode="General">
                  <c:v>5.9</c:v>
                </c:pt>
                <c:pt idx="29" formatCode="General">
                  <c:v>6.6</c:v>
                </c:pt>
                <c:pt idx="30" formatCode="General">
                  <c:v>6</c:v>
                </c:pt>
                <c:pt idx="31" formatCode="General">
                  <c:v>5.3</c:v>
                </c:pt>
                <c:pt idx="32" formatCode="General">
                  <c:v>4.9000000000000004</c:v>
                </c:pt>
                <c:pt idx="33" formatCode="General">
                  <c:v>4.8</c:v>
                </c:pt>
                <c:pt idx="34" formatCode="General">
                  <c:v>4.5</c:v>
                </c:pt>
                <c:pt idx="35" formatCode="General">
                  <c:v>4.3</c:v>
                </c:pt>
                <c:pt idx="36" formatCode="General">
                  <c:v>4.8</c:v>
                </c:pt>
                <c:pt idx="37" formatCode="General">
                  <c:v>4.7</c:v>
                </c:pt>
                <c:pt idx="38" formatCode="General">
                  <c:v>3.9</c:v>
                </c:pt>
                <c:pt idx="39" formatCode="General">
                  <c:v>3.7</c:v>
                </c:pt>
                <c:pt idx="40" formatCode="General">
                  <c:v>3.8</c:v>
                </c:pt>
                <c:pt idx="41" formatCode="General">
                  <c:v>4.4000000000000004</c:v>
                </c:pt>
                <c:pt idx="42" formatCode="General">
                  <c:v>4.3</c:v>
                </c:pt>
                <c:pt idx="43" formatCode="General">
                  <c:v>4.0999999999999996</c:v>
                </c:pt>
                <c:pt idx="44" formatCode="General">
                  <c:v>3.8</c:v>
                </c:pt>
                <c:pt idx="45" formatCode="General">
                  <c:v>3.8</c:v>
                </c:pt>
                <c:pt idx="46" formatCode="General">
                  <c:v>3.7</c:v>
                </c:pt>
                <c:pt idx="47" formatCode="General">
                  <c:v>3.6</c:v>
                </c:pt>
                <c:pt idx="48" formatCode="General">
                  <c:v>4.2</c:v>
                </c:pt>
                <c:pt idx="49" formatCode="General">
                  <c:v>4.5</c:v>
                </c:pt>
                <c:pt idx="50" formatCode="General">
                  <c:v>4.2</c:v>
                </c:pt>
              </c:numCache>
            </c:numRef>
          </c:val>
          <c:smooth val="0"/>
          <c:extLst>
            <c:ext xmlns:c16="http://schemas.microsoft.com/office/drawing/2014/chart" uri="{C3380CC4-5D6E-409C-BE32-E72D297353CC}">
              <c16:uniqueId val="{00000001-0450-4C58-9333-448DECBACA0B}"/>
            </c:ext>
          </c:extLst>
        </c:ser>
        <c:dLbls>
          <c:showLegendKey val="0"/>
          <c:showVal val="0"/>
          <c:showCatName val="0"/>
          <c:showSerName val="0"/>
          <c:showPercent val="0"/>
          <c:showBubbleSize val="0"/>
        </c:dLbls>
        <c:smooth val="0"/>
        <c:axId val="1029370192"/>
        <c:axId val="748761952"/>
        <c:extLst>
          <c:ext xmlns:c15="http://schemas.microsoft.com/office/drawing/2012/chart" uri="{02D57815-91ED-43cb-92C2-25804820EDAC}">
            <c15:filteredLineSeries>
              <c15:ser>
                <c:idx val="0"/>
                <c:order val="0"/>
                <c:tx>
                  <c:strRef>
                    <c:extLst>
                      <c:ext uri="{02D57815-91ED-43cb-92C2-25804820EDAC}">
                        <c15:formulaRef>
                          <c15:sqref>'DFW MSA'!$B$1</c15:sqref>
                        </c15:formulaRef>
                      </c:ext>
                    </c:extLst>
                    <c:strCache>
                      <c:ptCount val="1"/>
                      <c:pt idx="0">
                        <c:v>Grayson Co.</c:v>
                      </c:pt>
                    </c:strCache>
                  </c:strRef>
                </c:tx>
                <c:spPr>
                  <a:ln w="28575" cap="rnd">
                    <a:solidFill>
                      <a:schemeClr val="accent1"/>
                    </a:solidFill>
                    <a:round/>
                  </a:ln>
                  <a:effectLst/>
                </c:spPr>
                <c:marker>
                  <c:symbol val="none"/>
                </c:marker>
                <c:cat>
                  <c:numRef>
                    <c:extLst>
                      <c:ex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c:ext uri="{02D57815-91ED-43cb-92C2-25804820EDAC}">
                        <c15:formulaRef>
                          <c15:sqref>'DFW MSA'!$B$14:$B$48</c15:sqref>
                        </c15:formulaRef>
                      </c:ext>
                    </c:extLst>
                    <c:numCache>
                      <c:formatCode>#0.0</c:formatCode>
                      <c:ptCount val="35"/>
                      <c:pt idx="0">
                        <c:v>3.4</c:v>
                      </c:pt>
                      <c:pt idx="1">
                        <c:v>3.1</c:v>
                      </c:pt>
                      <c:pt idx="2">
                        <c:v>3</c:v>
                      </c:pt>
                      <c:pt idx="3">
                        <c:v>2.6</c:v>
                      </c:pt>
                      <c:pt idx="4">
                        <c:v>2.7</c:v>
                      </c:pt>
                      <c:pt idx="5">
                        <c:v>3.2</c:v>
                      </c:pt>
                      <c:pt idx="6">
                        <c:v>3.3</c:v>
                      </c:pt>
                      <c:pt idx="7">
                        <c:v>3.3</c:v>
                      </c:pt>
                      <c:pt idx="8">
                        <c:v>3</c:v>
                      </c:pt>
                      <c:pt idx="9">
                        <c:v>3</c:v>
                      </c:pt>
                      <c:pt idx="10">
                        <c:v>3</c:v>
                      </c:pt>
                      <c:pt idx="11">
                        <c:v>2.9</c:v>
                      </c:pt>
                      <c:pt idx="12">
                        <c:v>3.3</c:v>
                      </c:pt>
                      <c:pt idx="13">
                        <c:v>3.2</c:v>
                      </c:pt>
                      <c:pt idx="14">
                        <c:v>4.5999999999999996</c:v>
                      </c:pt>
                      <c:pt idx="15">
                        <c:v>10.3</c:v>
                      </c:pt>
                      <c:pt idx="16">
                        <c:v>9.6</c:v>
                      </c:pt>
                      <c:pt idx="17">
                        <c:v>6.6</c:v>
                      </c:pt>
                      <c:pt idx="18">
                        <c:v>5.9</c:v>
                      </c:pt>
                      <c:pt idx="19">
                        <c:v>5</c:v>
                      </c:pt>
                      <c:pt idx="20">
                        <c:v>6.1</c:v>
                      </c:pt>
                      <c:pt idx="21">
                        <c:v>5.0999999999999996</c:v>
                      </c:pt>
                      <c:pt idx="22">
                        <c:v>6.1</c:v>
                      </c:pt>
                      <c:pt idx="23">
                        <c:v>5.4</c:v>
                      </c:pt>
                      <c:pt idx="24">
                        <c:v>5.7</c:v>
                      </c:pt>
                      <c:pt idx="25">
                        <c:v>6</c:v>
                      </c:pt>
                      <c:pt idx="26">
                        <c:v>5.7</c:v>
                      </c:pt>
                      <c:pt idx="27">
                        <c:v>4.8</c:v>
                      </c:pt>
                      <c:pt idx="28">
                        <c:v>4.7</c:v>
                      </c:pt>
                      <c:pt idx="29">
                        <c:v>5.3</c:v>
                      </c:pt>
                      <c:pt idx="30">
                        <c:v>4.5999999999999996</c:v>
                      </c:pt>
                      <c:pt idx="31">
                        <c:v>4.2</c:v>
                      </c:pt>
                      <c:pt idx="32">
                        <c:v>4.0999999999999996</c:v>
                      </c:pt>
                      <c:pt idx="33">
                        <c:v>4</c:v>
                      </c:pt>
                      <c:pt idx="34">
                        <c:v>3.8</c:v>
                      </c:pt>
                    </c:numCache>
                  </c:numRef>
                </c:val>
                <c:smooth val="0"/>
                <c:extLst>
                  <c:ext xmlns:c16="http://schemas.microsoft.com/office/drawing/2014/chart" uri="{C3380CC4-5D6E-409C-BE32-E72D297353CC}">
                    <c16:uniqueId val="{00000002-0450-4C58-9333-448DECBACA0B}"/>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'DFW MSA'!$C$1</c15:sqref>
                        </c15:formulaRef>
                      </c:ext>
                    </c:extLst>
                    <c:strCache>
                      <c:ptCount val="1"/>
                      <c:pt idx="0">
                        <c:v>Tarrant Co.</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MSA'!$C$14:$C$48</c15:sqref>
                        </c15:formulaRef>
                      </c:ext>
                    </c:extLst>
                    <c:numCache>
                      <c:formatCode>#0.0</c:formatCode>
                      <c:ptCount val="35"/>
                      <c:pt idx="0">
                        <c:v>4.0999999999999996</c:v>
                      </c:pt>
                      <c:pt idx="1">
                        <c:v>3.4</c:v>
                      </c:pt>
                      <c:pt idx="2">
                        <c:v>3.3</c:v>
                      </c:pt>
                      <c:pt idx="3">
                        <c:v>2.8</c:v>
                      </c:pt>
                      <c:pt idx="4">
                        <c:v>2.9</c:v>
                      </c:pt>
                      <c:pt idx="5">
                        <c:v>3.5</c:v>
                      </c:pt>
                      <c:pt idx="6">
                        <c:v>3.6</c:v>
                      </c:pt>
                      <c:pt idx="7">
                        <c:v>3.5</c:v>
                      </c:pt>
                      <c:pt idx="8">
                        <c:v>3.2</c:v>
                      </c:pt>
                      <c:pt idx="9">
                        <c:v>3.3</c:v>
                      </c:pt>
                      <c:pt idx="10">
                        <c:v>3.1</c:v>
                      </c:pt>
                      <c:pt idx="11">
                        <c:v>2.9</c:v>
                      </c:pt>
                      <c:pt idx="12">
                        <c:v>3.3</c:v>
                      </c:pt>
                      <c:pt idx="13">
                        <c:v>3.2</c:v>
                      </c:pt>
                      <c:pt idx="14">
                        <c:v>4.7</c:v>
                      </c:pt>
                      <c:pt idx="15">
                        <c:v>13.4</c:v>
                      </c:pt>
                      <c:pt idx="16">
                        <c:v>13</c:v>
                      </c:pt>
                      <c:pt idx="17">
                        <c:v>8.6</c:v>
                      </c:pt>
                      <c:pt idx="18">
                        <c:v>7.9</c:v>
                      </c:pt>
                      <c:pt idx="19">
                        <c:v>6.5</c:v>
                      </c:pt>
                      <c:pt idx="20">
                        <c:v>7.8</c:v>
                      </c:pt>
                      <c:pt idx="21">
                        <c:v>6.3</c:v>
                      </c:pt>
                      <c:pt idx="22">
                        <c:v>7.4</c:v>
                      </c:pt>
                      <c:pt idx="23">
                        <c:v>6.6</c:v>
                      </c:pt>
                      <c:pt idx="24">
                        <c:v>6.8</c:v>
                      </c:pt>
                      <c:pt idx="25">
                        <c:v>7.1</c:v>
                      </c:pt>
                      <c:pt idx="26">
                        <c:v>6.9</c:v>
                      </c:pt>
                      <c:pt idx="27">
                        <c:v>5.9</c:v>
                      </c:pt>
                      <c:pt idx="28">
                        <c:v>5.6</c:v>
                      </c:pt>
                      <c:pt idx="29">
                        <c:v>6.3</c:v>
                      </c:pt>
                      <c:pt idx="30">
                        <c:v>5.6</c:v>
                      </c:pt>
                      <c:pt idx="31">
                        <c:v>4.9000000000000004</c:v>
                      </c:pt>
                      <c:pt idx="32">
                        <c:v>4.5</c:v>
                      </c:pt>
                      <c:pt idx="33">
                        <c:v>4.4000000000000004</c:v>
                      </c:pt>
                      <c:pt idx="34">
                        <c:v>4.0999999999999996</c:v>
                      </c:pt>
                    </c:numCache>
                  </c:numRef>
                </c:val>
                <c:smooth val="0"/>
                <c:extLst xmlns:c15="http://schemas.microsoft.com/office/drawing/2012/chart">
                  <c:ext xmlns:c16="http://schemas.microsoft.com/office/drawing/2014/chart" uri="{C3380CC4-5D6E-409C-BE32-E72D297353CC}">
                    <c16:uniqueId val="{00000003-0450-4C58-9333-448DECBACA0B}"/>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'DFW MSA'!$D$1</c15:sqref>
                        </c15:formulaRef>
                      </c:ext>
                    </c:extLst>
                    <c:strCache>
                      <c:ptCount val="1"/>
                      <c:pt idx="0">
                        <c:v>Dallas Co.</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MSA'!$D$14:$D$48</c15:sqref>
                        </c15:formulaRef>
                      </c:ext>
                    </c:extLst>
                    <c:numCache>
                      <c:formatCode>#0.0</c:formatCode>
                      <c:ptCount val="35"/>
                      <c:pt idx="0">
                        <c:v>4.0999999999999996</c:v>
                      </c:pt>
                      <c:pt idx="1">
                        <c:v>3.7</c:v>
                      </c:pt>
                      <c:pt idx="2">
                        <c:v>3.5</c:v>
                      </c:pt>
                      <c:pt idx="3">
                        <c:v>3.1</c:v>
                      </c:pt>
                      <c:pt idx="4">
                        <c:v>3.1</c:v>
                      </c:pt>
                      <c:pt idx="5">
                        <c:v>3.6</c:v>
                      </c:pt>
                      <c:pt idx="6">
                        <c:v>3.7</c:v>
                      </c:pt>
                      <c:pt idx="7">
                        <c:v>3.7</c:v>
                      </c:pt>
                      <c:pt idx="8">
                        <c:v>3.3</c:v>
                      </c:pt>
                      <c:pt idx="9">
                        <c:v>3.3</c:v>
                      </c:pt>
                      <c:pt idx="10">
                        <c:v>3.3</c:v>
                      </c:pt>
                      <c:pt idx="11">
                        <c:v>3.1</c:v>
                      </c:pt>
                      <c:pt idx="12">
                        <c:v>3.5</c:v>
                      </c:pt>
                      <c:pt idx="13">
                        <c:v>3.3</c:v>
                      </c:pt>
                      <c:pt idx="14">
                        <c:v>4.8</c:v>
                      </c:pt>
                      <c:pt idx="15">
                        <c:v>13</c:v>
                      </c:pt>
                      <c:pt idx="16">
                        <c:v>12.8</c:v>
                      </c:pt>
                      <c:pt idx="17">
                        <c:v>8.8000000000000007</c:v>
                      </c:pt>
                      <c:pt idx="18">
                        <c:v>8.1999999999999993</c:v>
                      </c:pt>
                      <c:pt idx="19">
                        <c:v>6.8</c:v>
                      </c:pt>
                      <c:pt idx="20">
                        <c:v>8.1999999999999993</c:v>
                      </c:pt>
                      <c:pt idx="21" formatCode="General">
                        <c:v>6.6</c:v>
                      </c:pt>
                      <c:pt idx="22" formatCode="General">
                        <c:v>7.7</c:v>
                      </c:pt>
                      <c:pt idx="23" formatCode="General">
                        <c:v>6.8</c:v>
                      </c:pt>
                      <c:pt idx="24" formatCode="General">
                        <c:v>7.1</c:v>
                      </c:pt>
                      <c:pt idx="25" formatCode="General">
                        <c:v>7.4</c:v>
                      </c:pt>
                      <c:pt idx="26" formatCode="General">
                        <c:v>7.2</c:v>
                      </c:pt>
                      <c:pt idx="27" formatCode="General">
                        <c:v>6.2</c:v>
                      </c:pt>
                      <c:pt idx="28" formatCode="General">
                        <c:v>5.8</c:v>
                      </c:pt>
                      <c:pt idx="29" formatCode="General">
                        <c:v>6.4</c:v>
                      </c:pt>
                      <c:pt idx="30" formatCode="General">
                        <c:v>5.8</c:v>
                      </c:pt>
                      <c:pt idx="31" formatCode="General">
                        <c:v>5.2</c:v>
                      </c:pt>
                      <c:pt idx="32" formatCode="General">
                        <c:v>4.8</c:v>
                      </c:pt>
                      <c:pt idx="33" formatCode="General">
                        <c:v>4.5999999999999996</c:v>
                      </c:pt>
                      <c:pt idx="34" formatCode="General">
                        <c:v>4.3</c:v>
                      </c:pt>
                    </c:numCache>
                  </c:numRef>
                </c:val>
                <c:smooth val="0"/>
                <c:extLst xmlns:c15="http://schemas.microsoft.com/office/drawing/2012/chart">
                  <c:ext xmlns:c16="http://schemas.microsoft.com/office/drawing/2014/chart" uri="{C3380CC4-5D6E-409C-BE32-E72D297353CC}">
                    <c16:uniqueId val="{00000004-0450-4C58-9333-448DECBACA0B}"/>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'DFW MSA'!$E$1</c15:sqref>
                        </c15:formulaRef>
                      </c:ext>
                    </c:extLst>
                    <c:strCache>
                      <c:ptCount val="1"/>
                      <c:pt idx="0">
                        <c:v>Denton Co. </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MSA'!$E$14:$E$48</c15:sqref>
                        </c15:formulaRef>
                      </c:ext>
                    </c:extLst>
                    <c:numCache>
                      <c:formatCode>#0.0</c:formatCode>
                      <c:ptCount val="35"/>
                      <c:pt idx="0">
                        <c:v>3.4</c:v>
                      </c:pt>
                      <c:pt idx="1">
                        <c:v>3.1</c:v>
                      </c:pt>
                      <c:pt idx="2">
                        <c:v>3.1</c:v>
                      </c:pt>
                      <c:pt idx="3">
                        <c:v>2.6</c:v>
                      </c:pt>
                      <c:pt idx="4">
                        <c:v>2.7</c:v>
                      </c:pt>
                      <c:pt idx="5">
                        <c:v>3.1</c:v>
                      </c:pt>
                      <c:pt idx="6">
                        <c:v>3.2</c:v>
                      </c:pt>
                      <c:pt idx="7">
                        <c:v>3.1</c:v>
                      </c:pt>
                      <c:pt idx="8">
                        <c:v>2.9</c:v>
                      </c:pt>
                      <c:pt idx="9">
                        <c:v>2.8</c:v>
                      </c:pt>
                      <c:pt idx="10">
                        <c:v>2.8</c:v>
                      </c:pt>
                      <c:pt idx="11">
                        <c:v>2.7</c:v>
                      </c:pt>
                      <c:pt idx="12">
                        <c:v>3</c:v>
                      </c:pt>
                      <c:pt idx="13">
                        <c:v>2.9</c:v>
                      </c:pt>
                      <c:pt idx="14">
                        <c:v>4.3</c:v>
                      </c:pt>
                      <c:pt idx="15">
                        <c:v>12.8</c:v>
                      </c:pt>
                      <c:pt idx="16">
                        <c:v>11.8</c:v>
                      </c:pt>
                      <c:pt idx="17">
                        <c:v>7.7</c:v>
                      </c:pt>
                      <c:pt idx="18">
                        <c:v>7</c:v>
                      </c:pt>
                      <c:pt idx="19">
                        <c:v>5.6</c:v>
                      </c:pt>
                      <c:pt idx="20">
                        <c:v>6.6</c:v>
                      </c:pt>
                      <c:pt idx="21" formatCode="General">
                        <c:v>5.4</c:v>
                      </c:pt>
                      <c:pt idx="22" formatCode="General">
                        <c:v>6.4</c:v>
                      </c:pt>
                      <c:pt idx="23" formatCode="General">
                        <c:v>5.7</c:v>
                      </c:pt>
                      <c:pt idx="24" formatCode="General">
                        <c:v>5.8</c:v>
                      </c:pt>
                      <c:pt idx="25" formatCode="General">
                        <c:v>6</c:v>
                      </c:pt>
                      <c:pt idx="26" formatCode="General">
                        <c:v>5.6</c:v>
                      </c:pt>
                      <c:pt idx="27" formatCode="General">
                        <c:v>4.9000000000000004</c:v>
                      </c:pt>
                      <c:pt idx="28" formatCode="General">
                        <c:v>4.7</c:v>
                      </c:pt>
                      <c:pt idx="29" formatCode="General">
                        <c:v>5.2</c:v>
                      </c:pt>
                      <c:pt idx="30" formatCode="General">
                        <c:v>4.5999999999999996</c:v>
                      </c:pt>
                      <c:pt idx="31" formatCode="General">
                        <c:v>4.0999999999999996</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5-0450-4C58-9333-448DECBACA0B}"/>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'DFW MSA'!$F$1</c15:sqref>
                        </c15:formulaRef>
                      </c:ext>
                    </c:extLst>
                    <c:strCache>
                      <c:ptCount val="1"/>
                      <c:pt idx="0">
                        <c:v>Collin Co. </c:v>
                      </c:pt>
                    </c:strCache>
                  </c:strRef>
                </c:tx>
                <c:spPr>
                  <a:ln w="28575" cap="rnd">
                    <a:solidFill>
                      <a:schemeClr val="accent5"/>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MSA'!$F$14:$F$61</c15:sqref>
                        </c15:formulaRef>
                      </c:ext>
                    </c:extLst>
                    <c:numCache>
                      <c:formatCode>#0.0</c:formatCode>
                      <c:ptCount val="48"/>
                      <c:pt idx="0">
                        <c:v>3.5</c:v>
                      </c:pt>
                      <c:pt idx="1">
                        <c:v>3.3</c:v>
                      </c:pt>
                      <c:pt idx="2">
                        <c:v>3.2</c:v>
                      </c:pt>
                      <c:pt idx="3">
                        <c:v>2.7</c:v>
                      </c:pt>
                      <c:pt idx="4">
                        <c:v>2.8</c:v>
                      </c:pt>
                      <c:pt idx="5">
                        <c:v>3.3</c:v>
                      </c:pt>
                      <c:pt idx="6">
                        <c:v>3.4</c:v>
                      </c:pt>
                      <c:pt idx="7">
                        <c:v>3.3</c:v>
                      </c:pt>
                      <c:pt idx="8">
                        <c:v>3</c:v>
                      </c:pt>
                      <c:pt idx="9">
                        <c:v>2.9</c:v>
                      </c:pt>
                      <c:pt idx="10">
                        <c:v>2.9</c:v>
                      </c:pt>
                      <c:pt idx="11">
                        <c:v>2.8</c:v>
                      </c:pt>
                      <c:pt idx="12">
                        <c:v>3.1</c:v>
                      </c:pt>
                      <c:pt idx="13">
                        <c:v>3</c:v>
                      </c:pt>
                      <c:pt idx="14">
                        <c:v>4.4000000000000004</c:v>
                      </c:pt>
                      <c:pt idx="15">
                        <c:v>12.1</c:v>
                      </c:pt>
                      <c:pt idx="16">
                        <c:v>11.3</c:v>
                      </c:pt>
                      <c:pt idx="17">
                        <c:v>7.4</c:v>
                      </c:pt>
                      <c:pt idx="18">
                        <c:v>6.7</c:v>
                      </c:pt>
                      <c:pt idx="19">
                        <c:v>5.5</c:v>
                      </c:pt>
                      <c:pt idx="20">
                        <c:v>6.5</c:v>
                      </c:pt>
                      <c:pt idx="21" formatCode="General">
                        <c:v>5.2</c:v>
                      </c:pt>
                      <c:pt idx="22" formatCode="General">
                        <c:v>6.2</c:v>
                      </c:pt>
                      <c:pt idx="23" formatCode="General">
                        <c:v>5.5</c:v>
                      </c:pt>
                      <c:pt idx="24" formatCode="General">
                        <c:v>5.7</c:v>
                      </c:pt>
                      <c:pt idx="25" formatCode="General">
                        <c:v>5.9</c:v>
                      </c:pt>
                      <c:pt idx="26" formatCode="General">
                        <c:v>5.6</c:v>
                      </c:pt>
                      <c:pt idx="27" formatCode="General">
                        <c:v>4.8</c:v>
                      </c:pt>
                      <c:pt idx="28" formatCode="General">
                        <c:v>4.5999999999999996</c:v>
                      </c:pt>
                      <c:pt idx="29" formatCode="General">
                        <c:v>5.0999999999999996</c:v>
                      </c:pt>
                      <c:pt idx="30" formatCode="General">
                        <c:v>4.5</c:v>
                      </c:pt>
                      <c:pt idx="31" formatCode="General">
                        <c:v>4</c:v>
                      </c:pt>
                      <c:pt idx="32" formatCode="General">
                        <c:v>3.8</c:v>
                      </c:pt>
                      <c:pt idx="33" formatCode="General">
                        <c:v>3.6</c:v>
                      </c:pt>
                      <c:pt idx="34" formatCode="General">
                        <c:v>3.4</c:v>
                      </c:pt>
                      <c:pt idx="35" formatCode="General">
                        <c:v>3.1</c:v>
                      </c:pt>
                      <c:pt idx="36" formatCode="General">
                        <c:v>3.5</c:v>
                      </c:pt>
                      <c:pt idx="37" formatCode="General">
                        <c:v>3.5</c:v>
                      </c:pt>
                      <c:pt idx="38" formatCode="General">
                        <c:v>2.9</c:v>
                      </c:pt>
                      <c:pt idx="39" formatCode="General">
                        <c:v>2.7</c:v>
                      </c:pt>
                      <c:pt idx="40" formatCode="General">
                        <c:v>2.8</c:v>
                      </c:pt>
                      <c:pt idx="41" formatCode="General">
                        <c:v>3.3</c:v>
                      </c:pt>
                      <c:pt idx="42" formatCode="General">
                        <c:v>3.3</c:v>
                      </c:pt>
                      <c:pt idx="43" formatCode="General">
                        <c:v>3.2</c:v>
                      </c:pt>
                      <c:pt idx="44" formatCode="0.0">
                        <c:v>3</c:v>
                      </c:pt>
                      <c:pt idx="45" formatCode="0.0">
                        <c:v>3</c:v>
                      </c:pt>
                      <c:pt idx="46" formatCode="General">
                        <c:v>2.9</c:v>
                      </c:pt>
                      <c:pt idx="47" formatCode="General">
                        <c:v>2.8</c:v>
                      </c:pt>
                    </c:numCache>
                  </c:numRef>
                </c:val>
                <c:smooth val="0"/>
                <c:extLst xmlns:c15="http://schemas.microsoft.com/office/drawing/2012/chart">
                  <c:ext xmlns:c16="http://schemas.microsoft.com/office/drawing/2014/chart" uri="{C3380CC4-5D6E-409C-BE32-E72D297353CC}">
                    <c16:uniqueId val="{00000006-0450-4C58-9333-448DECBACA0B}"/>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'DFW MSA'!$G$1</c15:sqref>
                        </c15:formulaRef>
                      </c:ext>
                    </c:extLst>
                    <c:strCache>
                      <c:ptCount val="1"/>
                      <c:pt idx="0">
                        <c:v>Rockwall Co.</c:v>
                      </c:pt>
                    </c:strCache>
                  </c:strRef>
                </c:tx>
                <c:spPr>
                  <a:ln w="28575" cap="rnd">
                    <a:solidFill>
                      <a:schemeClr val="accent6"/>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MSA'!$G$14:$G$48</c15:sqref>
                        </c15:formulaRef>
                      </c:ext>
                    </c:extLst>
                    <c:numCache>
                      <c:formatCode>#0.0</c:formatCode>
                      <c:ptCount val="35"/>
                      <c:pt idx="0">
                        <c:v>3.5</c:v>
                      </c:pt>
                      <c:pt idx="1">
                        <c:v>3.2</c:v>
                      </c:pt>
                      <c:pt idx="2">
                        <c:v>3.1</c:v>
                      </c:pt>
                      <c:pt idx="3">
                        <c:v>2.7</c:v>
                      </c:pt>
                      <c:pt idx="4">
                        <c:v>2.8</c:v>
                      </c:pt>
                      <c:pt idx="5">
                        <c:v>3.3</c:v>
                      </c:pt>
                      <c:pt idx="6">
                        <c:v>3.3</c:v>
                      </c:pt>
                      <c:pt idx="7">
                        <c:v>3.3</c:v>
                      </c:pt>
                      <c:pt idx="8">
                        <c:v>3</c:v>
                      </c:pt>
                      <c:pt idx="9">
                        <c:v>2.9</c:v>
                      </c:pt>
                      <c:pt idx="10">
                        <c:v>2.9</c:v>
                      </c:pt>
                      <c:pt idx="11">
                        <c:v>2.8</c:v>
                      </c:pt>
                      <c:pt idx="12">
                        <c:v>3.1</c:v>
                      </c:pt>
                      <c:pt idx="13">
                        <c:v>3</c:v>
                      </c:pt>
                      <c:pt idx="14">
                        <c:v>4.3</c:v>
                      </c:pt>
                      <c:pt idx="15">
                        <c:v>11.7</c:v>
                      </c:pt>
                      <c:pt idx="16">
                        <c:v>10.7</c:v>
                      </c:pt>
                      <c:pt idx="17">
                        <c:v>7.1</c:v>
                      </c:pt>
                      <c:pt idx="18">
                        <c:v>6.4</c:v>
                      </c:pt>
                      <c:pt idx="19">
                        <c:v>5.2</c:v>
                      </c:pt>
                      <c:pt idx="20">
                        <c:v>6.2</c:v>
                      </c:pt>
                      <c:pt idx="21" formatCode="General">
                        <c:v>5</c:v>
                      </c:pt>
                      <c:pt idx="22" formatCode="General">
                        <c:v>6</c:v>
                      </c:pt>
                      <c:pt idx="23" formatCode="General">
                        <c:v>5.4</c:v>
                      </c:pt>
                      <c:pt idx="24" formatCode="General">
                        <c:v>5.6</c:v>
                      </c:pt>
                      <c:pt idx="25" formatCode="General">
                        <c:v>5.9</c:v>
                      </c:pt>
                      <c:pt idx="26" formatCode="General">
                        <c:v>5.6</c:v>
                      </c:pt>
                      <c:pt idx="27" formatCode="General">
                        <c:v>4.8</c:v>
                      </c:pt>
                      <c:pt idx="28" formatCode="General">
                        <c:v>4.5999999999999996</c:v>
                      </c:pt>
                      <c:pt idx="29" formatCode="General">
                        <c:v>5.2</c:v>
                      </c:pt>
                      <c:pt idx="30" formatCode="General">
                        <c:v>4.5</c:v>
                      </c:pt>
                      <c:pt idx="31" formatCode="General">
                        <c:v>4</c:v>
                      </c:pt>
                      <c:pt idx="32" formatCode="General">
                        <c:v>3.9</c:v>
                      </c:pt>
                      <c:pt idx="33" formatCode="General">
                        <c:v>3.7</c:v>
                      </c:pt>
                      <c:pt idx="34" formatCode="General">
                        <c:v>3.5</c:v>
                      </c:pt>
                    </c:numCache>
                  </c:numRef>
                </c:val>
                <c:smooth val="0"/>
                <c:extLst xmlns:c15="http://schemas.microsoft.com/office/drawing/2012/chart">
                  <c:ext xmlns:c16="http://schemas.microsoft.com/office/drawing/2014/chart" uri="{C3380CC4-5D6E-409C-BE32-E72D297353CC}">
                    <c16:uniqueId val="{00000007-0450-4C58-9333-448DECBACA0B}"/>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'DFW MSA'!$H$1</c15:sqref>
                        </c15:formulaRef>
                      </c:ext>
                    </c:extLst>
                    <c:strCache>
                      <c:ptCount val="1"/>
                      <c:pt idx="0">
                        <c:v>Kaufman Co. </c:v>
                      </c:pt>
                    </c:strCache>
                  </c:strRef>
                </c:tx>
                <c:spPr>
                  <a:ln w="28575" cap="rnd">
                    <a:solidFill>
                      <a:schemeClr val="accent1">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MSA'!$H$14:$H$48</c15:sqref>
                        </c15:formulaRef>
                      </c:ext>
                    </c:extLst>
                    <c:numCache>
                      <c:formatCode>#0.0</c:formatCode>
                      <c:ptCount val="35"/>
                      <c:pt idx="0">
                        <c:v>3.8</c:v>
                      </c:pt>
                      <c:pt idx="1">
                        <c:v>3.4</c:v>
                      </c:pt>
                      <c:pt idx="2">
                        <c:v>3.4</c:v>
                      </c:pt>
                      <c:pt idx="3">
                        <c:v>2.8</c:v>
                      </c:pt>
                      <c:pt idx="4">
                        <c:v>2.9</c:v>
                      </c:pt>
                      <c:pt idx="5">
                        <c:v>3.5</c:v>
                      </c:pt>
                      <c:pt idx="6">
                        <c:v>3.6</c:v>
                      </c:pt>
                      <c:pt idx="7">
                        <c:v>3.5</c:v>
                      </c:pt>
                      <c:pt idx="8">
                        <c:v>3.2</c:v>
                      </c:pt>
                      <c:pt idx="9">
                        <c:v>3.1</c:v>
                      </c:pt>
                      <c:pt idx="10">
                        <c:v>3.1</c:v>
                      </c:pt>
                      <c:pt idx="11">
                        <c:v>3</c:v>
                      </c:pt>
                      <c:pt idx="12">
                        <c:v>3.4</c:v>
                      </c:pt>
                      <c:pt idx="13">
                        <c:v>3.3</c:v>
                      </c:pt>
                      <c:pt idx="14">
                        <c:v>4.7</c:v>
                      </c:pt>
                      <c:pt idx="15">
                        <c:v>11.5</c:v>
                      </c:pt>
                      <c:pt idx="16">
                        <c:v>11.1</c:v>
                      </c:pt>
                      <c:pt idx="17">
                        <c:v>7.7</c:v>
                      </c:pt>
                      <c:pt idx="18">
                        <c:v>7.2</c:v>
                      </c:pt>
                      <c:pt idx="19">
                        <c:v>6</c:v>
                      </c:pt>
                      <c:pt idx="20">
                        <c:v>7.1</c:v>
                      </c:pt>
                      <c:pt idx="21" formatCode="General">
                        <c:v>5.9</c:v>
                      </c:pt>
                      <c:pt idx="22" formatCode="General">
                        <c:v>7</c:v>
                      </c:pt>
                      <c:pt idx="23" formatCode="General">
                        <c:v>6.3</c:v>
                      </c:pt>
                      <c:pt idx="24" formatCode="General">
                        <c:v>6.4</c:v>
                      </c:pt>
                      <c:pt idx="25" formatCode="General">
                        <c:v>6.7</c:v>
                      </c:pt>
                      <c:pt idx="26" formatCode="General">
                        <c:v>6.3</c:v>
                      </c:pt>
                      <c:pt idx="27" formatCode="General">
                        <c:v>5.5</c:v>
                      </c:pt>
                      <c:pt idx="28" formatCode="General">
                        <c:v>5.2</c:v>
                      </c:pt>
                      <c:pt idx="29" formatCode="General">
                        <c:v>5.9</c:v>
                      </c:pt>
                      <c:pt idx="30" formatCode="General">
                        <c:v>5.2</c:v>
                      </c:pt>
                      <c:pt idx="31" formatCode="General">
                        <c:v>4.7</c:v>
                      </c:pt>
                      <c:pt idx="32" formatCode="General">
                        <c:v>4.4000000000000004</c:v>
                      </c:pt>
                      <c:pt idx="33" formatCode="General">
                        <c:v>4.2</c:v>
                      </c:pt>
                      <c:pt idx="34" formatCode="General">
                        <c:v>4</c:v>
                      </c:pt>
                    </c:numCache>
                  </c:numRef>
                </c:val>
                <c:smooth val="0"/>
                <c:extLst xmlns:c15="http://schemas.microsoft.com/office/drawing/2012/chart">
                  <c:ext xmlns:c16="http://schemas.microsoft.com/office/drawing/2014/chart" uri="{C3380CC4-5D6E-409C-BE32-E72D297353CC}">
                    <c16:uniqueId val="{00000008-0450-4C58-9333-448DECBACA0B}"/>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'DFW MSA'!$J$1</c15:sqref>
                        </c15:formulaRef>
                      </c:ext>
                    </c:extLst>
                    <c:strCache>
                      <c:ptCount val="1"/>
                      <c:pt idx="0">
                        <c:v>Hunt Co.</c:v>
                      </c:pt>
                    </c:strCache>
                  </c:strRef>
                </c:tx>
                <c:spPr>
                  <a:ln w="28575" cap="rnd">
                    <a:solidFill>
                      <a:schemeClr val="accent2">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MSA'!$J$14:$J$48</c15:sqref>
                        </c15:formulaRef>
                      </c:ext>
                    </c:extLst>
                    <c:numCache>
                      <c:formatCode>#0.0</c:formatCode>
                      <c:ptCount val="35"/>
                      <c:pt idx="0">
                        <c:v>4.0999999999999996</c:v>
                      </c:pt>
                      <c:pt idx="1">
                        <c:v>3.7</c:v>
                      </c:pt>
                      <c:pt idx="2">
                        <c:v>3.6</c:v>
                      </c:pt>
                      <c:pt idx="3">
                        <c:v>3</c:v>
                      </c:pt>
                      <c:pt idx="4">
                        <c:v>3.3</c:v>
                      </c:pt>
                      <c:pt idx="5">
                        <c:v>3.8</c:v>
                      </c:pt>
                      <c:pt idx="6">
                        <c:v>3.9</c:v>
                      </c:pt>
                      <c:pt idx="7">
                        <c:v>3.8</c:v>
                      </c:pt>
                      <c:pt idx="8">
                        <c:v>3.4</c:v>
                      </c:pt>
                      <c:pt idx="9">
                        <c:v>3.4</c:v>
                      </c:pt>
                      <c:pt idx="10">
                        <c:v>3.4</c:v>
                      </c:pt>
                      <c:pt idx="11">
                        <c:v>3.3</c:v>
                      </c:pt>
                      <c:pt idx="12">
                        <c:v>3.7</c:v>
                      </c:pt>
                      <c:pt idx="13">
                        <c:v>3.5</c:v>
                      </c:pt>
                      <c:pt idx="14">
                        <c:v>5.2</c:v>
                      </c:pt>
                      <c:pt idx="15">
                        <c:v>11</c:v>
                      </c:pt>
                      <c:pt idx="16">
                        <c:v>10.6</c:v>
                      </c:pt>
                      <c:pt idx="17">
                        <c:v>7.4</c:v>
                      </c:pt>
                      <c:pt idx="18">
                        <c:v>6.9</c:v>
                      </c:pt>
                      <c:pt idx="19">
                        <c:v>5.7</c:v>
                      </c:pt>
                      <c:pt idx="20">
                        <c:v>6.8</c:v>
                      </c:pt>
                      <c:pt idx="21" formatCode="General">
                        <c:v>5.6</c:v>
                      </c:pt>
                      <c:pt idx="22" formatCode="General">
                        <c:v>6.8</c:v>
                      </c:pt>
                      <c:pt idx="23" formatCode="General">
                        <c:v>6.2</c:v>
                      </c:pt>
                      <c:pt idx="24" formatCode="General">
                        <c:v>6.5</c:v>
                      </c:pt>
                      <c:pt idx="25" formatCode="General">
                        <c:v>6.9</c:v>
                      </c:pt>
                      <c:pt idx="26" formatCode="General">
                        <c:v>6.5</c:v>
                      </c:pt>
                      <c:pt idx="27" formatCode="General">
                        <c:v>5.6</c:v>
                      </c:pt>
                      <c:pt idx="28" formatCode="General">
                        <c:v>5.5</c:v>
                      </c:pt>
                      <c:pt idx="29" formatCode="General">
                        <c:v>6.1</c:v>
                      </c:pt>
                      <c:pt idx="30" formatCode="General">
                        <c:v>5.4</c:v>
                      </c:pt>
                      <c:pt idx="31" formatCode="General">
                        <c:v>4.8</c:v>
                      </c:pt>
                      <c:pt idx="32" formatCode="General">
                        <c:v>4.5</c:v>
                      </c:pt>
                      <c:pt idx="33" formatCode="General">
                        <c:v>4.4000000000000004</c:v>
                      </c:pt>
                      <c:pt idx="34" formatCode="General">
                        <c:v>4.0999999999999996</c:v>
                      </c:pt>
                    </c:numCache>
                  </c:numRef>
                </c:val>
                <c:smooth val="0"/>
                <c:extLst xmlns:c15="http://schemas.microsoft.com/office/drawing/2012/chart">
                  <c:ext xmlns:c16="http://schemas.microsoft.com/office/drawing/2014/chart" uri="{C3380CC4-5D6E-409C-BE32-E72D297353CC}">
                    <c16:uniqueId val="{00000009-0450-4C58-9333-448DECBACA0B}"/>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'DFW MSA'!$K$1</c15:sqref>
                        </c15:formulaRef>
                      </c:ext>
                    </c:extLst>
                    <c:strCache>
                      <c:ptCount val="1"/>
                      <c:pt idx="0">
                        <c:v>Parker Co.</c:v>
                      </c:pt>
                    </c:strCache>
                  </c:strRef>
                </c:tx>
                <c:spPr>
                  <a:ln w="28575" cap="rnd">
                    <a:solidFill>
                      <a:schemeClr val="accent3">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MSA'!$K$14:$K$48</c15:sqref>
                        </c15:formulaRef>
                      </c:ext>
                    </c:extLst>
                    <c:numCache>
                      <c:formatCode>#0.0</c:formatCode>
                      <c:ptCount val="35"/>
                      <c:pt idx="0">
                        <c:v>3.4</c:v>
                      </c:pt>
                      <c:pt idx="1">
                        <c:v>3.1</c:v>
                      </c:pt>
                      <c:pt idx="2">
                        <c:v>3</c:v>
                      </c:pt>
                      <c:pt idx="3">
                        <c:v>2.5</c:v>
                      </c:pt>
                      <c:pt idx="4">
                        <c:v>2.6</c:v>
                      </c:pt>
                      <c:pt idx="5">
                        <c:v>3.1</c:v>
                      </c:pt>
                      <c:pt idx="6">
                        <c:v>3.2</c:v>
                      </c:pt>
                      <c:pt idx="7">
                        <c:v>3.1</c:v>
                      </c:pt>
                      <c:pt idx="8">
                        <c:v>2.8</c:v>
                      </c:pt>
                      <c:pt idx="9">
                        <c:v>2.8</c:v>
                      </c:pt>
                      <c:pt idx="10">
                        <c:v>2.8</c:v>
                      </c:pt>
                      <c:pt idx="11">
                        <c:v>2.7</c:v>
                      </c:pt>
                      <c:pt idx="12">
                        <c:v>3.1</c:v>
                      </c:pt>
                      <c:pt idx="13">
                        <c:v>3.1</c:v>
                      </c:pt>
                      <c:pt idx="14">
                        <c:v>4.4000000000000004</c:v>
                      </c:pt>
                      <c:pt idx="15">
                        <c:v>10.4</c:v>
                      </c:pt>
                      <c:pt idx="16">
                        <c:v>9.8000000000000007</c:v>
                      </c:pt>
                      <c:pt idx="17">
                        <c:v>6.7</c:v>
                      </c:pt>
                      <c:pt idx="18">
                        <c:v>6.4</c:v>
                      </c:pt>
                      <c:pt idx="19">
                        <c:v>5.3</c:v>
                      </c:pt>
                      <c:pt idx="20">
                        <c:v>6.4</c:v>
                      </c:pt>
                      <c:pt idx="21" formatCode="General">
                        <c:v>5.3</c:v>
                      </c:pt>
                      <c:pt idx="22" formatCode="General">
                        <c:v>6.2</c:v>
                      </c:pt>
                      <c:pt idx="23" formatCode="General">
                        <c:v>5.7</c:v>
                      </c:pt>
                      <c:pt idx="24" formatCode="General">
                        <c:v>5.8</c:v>
                      </c:pt>
                      <c:pt idx="25" formatCode="General">
                        <c:v>6.1</c:v>
                      </c:pt>
                      <c:pt idx="26" formatCode="General">
                        <c:v>5.7</c:v>
                      </c:pt>
                      <c:pt idx="27" formatCode="General">
                        <c:v>4.8</c:v>
                      </c:pt>
                      <c:pt idx="28" formatCode="General">
                        <c:v>4.7</c:v>
                      </c:pt>
                      <c:pt idx="29" formatCode="General">
                        <c:v>5.2</c:v>
                      </c:pt>
                      <c:pt idx="30" formatCode="General">
                        <c:v>4.5999999999999996</c:v>
                      </c:pt>
                      <c:pt idx="31" formatCode="General">
                        <c:v>4.2</c:v>
                      </c:pt>
                      <c:pt idx="32" formatCode="General">
                        <c:v>3.9</c:v>
                      </c:pt>
                      <c:pt idx="33" formatCode="General">
                        <c:v>3.8</c:v>
                      </c:pt>
                      <c:pt idx="34" formatCode="General">
                        <c:v>3.6</c:v>
                      </c:pt>
                    </c:numCache>
                  </c:numRef>
                </c:val>
                <c:smooth val="0"/>
                <c:extLst xmlns:c15="http://schemas.microsoft.com/office/drawing/2012/chart">
                  <c:ext xmlns:c16="http://schemas.microsoft.com/office/drawing/2014/chart" uri="{C3380CC4-5D6E-409C-BE32-E72D297353CC}">
                    <c16:uniqueId val="{0000000A-0450-4C58-9333-448DECBACA0B}"/>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'DFW MSA'!$L$1</c15:sqref>
                        </c15:formulaRef>
                      </c:ext>
                    </c:extLst>
                    <c:strCache>
                      <c:ptCount val="1"/>
                      <c:pt idx="0">
                        <c:v>Hood Co.</c:v>
                      </c:pt>
                    </c:strCache>
                  </c:strRef>
                </c:tx>
                <c:spPr>
                  <a:ln w="28575" cap="rnd">
                    <a:solidFill>
                      <a:schemeClr val="accent4">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MSA'!$L$14:$L$48</c15:sqref>
                        </c15:formulaRef>
                      </c:ext>
                    </c:extLst>
                    <c:numCache>
                      <c:formatCode>#0.0</c:formatCode>
                      <c:ptCount val="35"/>
                      <c:pt idx="0">
                        <c:v>3.8</c:v>
                      </c:pt>
                      <c:pt idx="1">
                        <c:v>3.5</c:v>
                      </c:pt>
                      <c:pt idx="2">
                        <c:v>3.4</c:v>
                      </c:pt>
                      <c:pt idx="3">
                        <c:v>2.9</c:v>
                      </c:pt>
                      <c:pt idx="4">
                        <c:v>3</c:v>
                      </c:pt>
                      <c:pt idx="5">
                        <c:v>3.6</c:v>
                      </c:pt>
                      <c:pt idx="6">
                        <c:v>3.7</c:v>
                      </c:pt>
                      <c:pt idx="7">
                        <c:v>3.6</c:v>
                      </c:pt>
                      <c:pt idx="8">
                        <c:v>3.4</c:v>
                      </c:pt>
                      <c:pt idx="9">
                        <c:v>3.2</c:v>
                      </c:pt>
                      <c:pt idx="10">
                        <c:v>3.3</c:v>
                      </c:pt>
                      <c:pt idx="11">
                        <c:v>3.2</c:v>
                      </c:pt>
                      <c:pt idx="12">
                        <c:v>3.7</c:v>
                      </c:pt>
                      <c:pt idx="13">
                        <c:v>3.5</c:v>
                      </c:pt>
                      <c:pt idx="14">
                        <c:v>5.0999999999999996</c:v>
                      </c:pt>
                      <c:pt idx="15">
                        <c:v>11</c:v>
                      </c:pt>
                      <c:pt idx="16">
                        <c:v>10.6</c:v>
                      </c:pt>
                      <c:pt idx="17">
                        <c:v>7.5</c:v>
                      </c:pt>
                      <c:pt idx="18">
                        <c:v>7.2</c:v>
                      </c:pt>
                      <c:pt idx="19">
                        <c:v>5.9</c:v>
                      </c:pt>
                      <c:pt idx="20">
                        <c:v>7.4</c:v>
                      </c:pt>
                      <c:pt idx="21" formatCode="General">
                        <c:v>6</c:v>
                      </c:pt>
                      <c:pt idx="22" formatCode="General">
                        <c:v>7.1</c:v>
                      </c:pt>
                      <c:pt idx="23" formatCode="General">
                        <c:v>6.6</c:v>
                      </c:pt>
                      <c:pt idx="24" formatCode="General">
                        <c:v>6.9</c:v>
                      </c:pt>
                      <c:pt idx="25" formatCode="General">
                        <c:v>7.2</c:v>
                      </c:pt>
                      <c:pt idx="26" formatCode="General">
                        <c:v>6.6</c:v>
                      </c:pt>
                      <c:pt idx="27" formatCode="General">
                        <c:v>5.5</c:v>
                      </c:pt>
                      <c:pt idx="28" formatCode="General">
                        <c:v>5.5</c:v>
                      </c:pt>
                      <c:pt idx="29" formatCode="General">
                        <c:v>6.1</c:v>
                      </c:pt>
                      <c:pt idx="30" formatCode="General">
                        <c:v>5.4</c:v>
                      </c:pt>
                      <c:pt idx="31" formatCode="General">
                        <c:v>4.9000000000000004</c:v>
                      </c:pt>
                      <c:pt idx="32" formatCode="General">
                        <c:v>4.5</c:v>
                      </c:pt>
                      <c:pt idx="33" formatCode="General">
                        <c:v>4.3</c:v>
                      </c:pt>
                      <c:pt idx="34" formatCode="General">
                        <c:v>4.2</c:v>
                      </c:pt>
                    </c:numCache>
                  </c:numRef>
                </c:val>
                <c:smooth val="0"/>
                <c:extLst xmlns:c15="http://schemas.microsoft.com/office/drawing/2012/chart">
                  <c:ext xmlns:c16="http://schemas.microsoft.com/office/drawing/2014/chart" uri="{C3380CC4-5D6E-409C-BE32-E72D297353CC}">
                    <c16:uniqueId val="{0000000B-0450-4C58-9333-448DECBACA0B}"/>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'DFW MSA'!$N$1</c15:sqref>
                        </c15:formulaRef>
                      </c:ext>
                    </c:extLst>
                    <c:strCache>
                      <c:ptCount val="1"/>
                      <c:pt idx="0">
                        <c:v>Ellis Co.</c:v>
                      </c:pt>
                    </c:strCache>
                  </c:strRef>
                </c:tx>
                <c:spPr>
                  <a:ln w="28575" cap="rnd">
                    <a:solidFill>
                      <a:schemeClr val="accent5">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MSA'!$N$14:$N$48</c15:sqref>
                        </c15:formulaRef>
                      </c:ext>
                    </c:extLst>
                    <c:numCache>
                      <c:formatCode>#0.0</c:formatCode>
                      <c:ptCount val="35"/>
                      <c:pt idx="0">
                        <c:v>3.7</c:v>
                      </c:pt>
                      <c:pt idx="1">
                        <c:v>3.2</c:v>
                      </c:pt>
                      <c:pt idx="2">
                        <c:v>3.2</c:v>
                      </c:pt>
                      <c:pt idx="3">
                        <c:v>2.7</c:v>
                      </c:pt>
                      <c:pt idx="4">
                        <c:v>2.8</c:v>
                      </c:pt>
                      <c:pt idx="5">
                        <c:v>3.4</c:v>
                      </c:pt>
                      <c:pt idx="6">
                        <c:v>3.5</c:v>
                      </c:pt>
                      <c:pt idx="7">
                        <c:v>3.2</c:v>
                      </c:pt>
                      <c:pt idx="8">
                        <c:v>3</c:v>
                      </c:pt>
                      <c:pt idx="9">
                        <c:v>2.9</c:v>
                      </c:pt>
                      <c:pt idx="10">
                        <c:v>2.9</c:v>
                      </c:pt>
                      <c:pt idx="11">
                        <c:v>2.7</c:v>
                      </c:pt>
                      <c:pt idx="12">
                        <c:v>3.2</c:v>
                      </c:pt>
                      <c:pt idx="13">
                        <c:v>3</c:v>
                      </c:pt>
                      <c:pt idx="14">
                        <c:v>4.5</c:v>
                      </c:pt>
                      <c:pt idx="15">
                        <c:v>10.8</c:v>
                      </c:pt>
                      <c:pt idx="16">
                        <c:v>10.1</c:v>
                      </c:pt>
                      <c:pt idx="17">
                        <c:v>6.9</c:v>
                      </c:pt>
                      <c:pt idx="18">
                        <c:v>6.4</c:v>
                      </c:pt>
                      <c:pt idx="19">
                        <c:v>5.3</c:v>
                      </c:pt>
                      <c:pt idx="20">
                        <c:v>6.4</c:v>
                      </c:pt>
                      <c:pt idx="21" formatCode="General">
                        <c:v>5.2</c:v>
                      </c:pt>
                      <c:pt idx="22" formatCode="General">
                        <c:v>6.3</c:v>
                      </c:pt>
                      <c:pt idx="23" formatCode="General">
                        <c:v>5.7</c:v>
                      </c:pt>
                      <c:pt idx="24" formatCode="General">
                        <c:v>5.8</c:v>
                      </c:pt>
                      <c:pt idx="25" formatCode="General">
                        <c:v>6.1</c:v>
                      </c:pt>
                      <c:pt idx="26" formatCode="General">
                        <c:v>5.8</c:v>
                      </c:pt>
                      <c:pt idx="27" formatCode="General">
                        <c:v>4.9000000000000004</c:v>
                      </c:pt>
                      <c:pt idx="28" formatCode="General">
                        <c:v>4.8</c:v>
                      </c:pt>
                      <c:pt idx="29" formatCode="General">
                        <c:v>5.4</c:v>
                      </c:pt>
                      <c:pt idx="30" formatCode="General">
                        <c:v>4.8</c:v>
                      </c:pt>
                      <c:pt idx="31" formatCode="General">
                        <c:v>4.2</c:v>
                      </c:pt>
                      <c:pt idx="32" formatCode="General">
                        <c:v>4</c:v>
                      </c:pt>
                      <c:pt idx="33" formatCode="General">
                        <c:v>3.9</c:v>
                      </c:pt>
                      <c:pt idx="34" formatCode="General">
                        <c:v>3.7</c:v>
                      </c:pt>
                    </c:numCache>
                  </c:numRef>
                </c:val>
                <c:smooth val="0"/>
                <c:extLst xmlns:c15="http://schemas.microsoft.com/office/drawing/2012/chart">
                  <c:ext xmlns:c16="http://schemas.microsoft.com/office/drawing/2014/chart" uri="{C3380CC4-5D6E-409C-BE32-E72D297353CC}">
                    <c16:uniqueId val="{0000000C-0450-4C58-9333-448DECBACA0B}"/>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'DFW MSA'!$O$1</c15:sqref>
                        </c15:formulaRef>
                      </c:ext>
                    </c:extLst>
                    <c:strCache>
                      <c:ptCount val="1"/>
                      <c:pt idx="0">
                        <c:v>Johnson Co.</c:v>
                      </c:pt>
                    </c:strCache>
                  </c:strRef>
                </c:tx>
                <c:spPr>
                  <a:ln w="28575" cap="rnd">
                    <a:solidFill>
                      <a:schemeClr val="accent6">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MSA'!$O$14:$O$48</c15:sqref>
                        </c15:formulaRef>
                      </c:ext>
                    </c:extLst>
                    <c:numCache>
                      <c:formatCode>#0.0</c:formatCode>
                      <c:ptCount val="35"/>
                      <c:pt idx="0">
                        <c:v>3.9</c:v>
                      </c:pt>
                      <c:pt idx="1">
                        <c:v>3.3</c:v>
                      </c:pt>
                      <c:pt idx="2">
                        <c:v>3.3</c:v>
                      </c:pt>
                      <c:pt idx="3">
                        <c:v>2.7</c:v>
                      </c:pt>
                      <c:pt idx="4">
                        <c:v>2.8</c:v>
                      </c:pt>
                      <c:pt idx="5">
                        <c:v>3.4</c:v>
                      </c:pt>
                      <c:pt idx="6">
                        <c:v>3.5</c:v>
                      </c:pt>
                      <c:pt idx="7">
                        <c:v>3.4</c:v>
                      </c:pt>
                      <c:pt idx="8">
                        <c:v>3.1</c:v>
                      </c:pt>
                      <c:pt idx="9">
                        <c:v>3.1</c:v>
                      </c:pt>
                      <c:pt idx="10">
                        <c:v>3.1</c:v>
                      </c:pt>
                      <c:pt idx="11">
                        <c:v>3</c:v>
                      </c:pt>
                      <c:pt idx="12">
                        <c:v>3.4</c:v>
                      </c:pt>
                      <c:pt idx="13">
                        <c:v>3.3</c:v>
                      </c:pt>
                      <c:pt idx="14">
                        <c:v>4.7</c:v>
                      </c:pt>
                      <c:pt idx="15">
                        <c:v>11.7</c:v>
                      </c:pt>
                      <c:pt idx="16">
                        <c:v>11</c:v>
                      </c:pt>
                      <c:pt idx="17">
                        <c:v>7.5</c:v>
                      </c:pt>
                      <c:pt idx="18">
                        <c:v>7</c:v>
                      </c:pt>
                      <c:pt idx="19">
                        <c:v>5.8</c:v>
                      </c:pt>
                      <c:pt idx="20">
                        <c:v>6.9</c:v>
                      </c:pt>
                      <c:pt idx="21" formatCode="General">
                        <c:v>5.7</c:v>
                      </c:pt>
                      <c:pt idx="22" formatCode="General">
                        <c:v>6.9</c:v>
                      </c:pt>
                      <c:pt idx="23" formatCode="General">
                        <c:v>6.2</c:v>
                      </c:pt>
                      <c:pt idx="24" formatCode="General">
                        <c:v>6.4</c:v>
                      </c:pt>
                      <c:pt idx="25" formatCode="General">
                        <c:v>6.7</c:v>
                      </c:pt>
                      <c:pt idx="26" formatCode="General">
                        <c:v>6.3</c:v>
                      </c:pt>
                      <c:pt idx="27" formatCode="General">
                        <c:v>5.3</c:v>
                      </c:pt>
                      <c:pt idx="28" formatCode="General">
                        <c:v>5.0999999999999996</c:v>
                      </c:pt>
                      <c:pt idx="29" formatCode="General">
                        <c:v>5.8</c:v>
                      </c:pt>
                      <c:pt idx="30" formatCode="General">
                        <c:v>5.0999999999999996</c:v>
                      </c:pt>
                      <c:pt idx="31" formatCode="General">
                        <c:v>4.5</c:v>
                      </c:pt>
                      <c:pt idx="32" formatCode="General">
                        <c:v>4.2</c:v>
                      </c:pt>
                      <c:pt idx="33" formatCode="General">
                        <c:v>4.0999999999999996</c:v>
                      </c:pt>
                      <c:pt idx="34" formatCode="General">
                        <c:v>3.8</c:v>
                      </c:pt>
                    </c:numCache>
                  </c:numRef>
                </c:val>
                <c:smooth val="0"/>
                <c:extLst xmlns:c15="http://schemas.microsoft.com/office/drawing/2012/chart">
                  <c:ext xmlns:c16="http://schemas.microsoft.com/office/drawing/2014/chart" uri="{C3380CC4-5D6E-409C-BE32-E72D297353CC}">
                    <c16:uniqueId val="{0000000D-0450-4C58-9333-448DECBACA0B}"/>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'DFW MSA'!$Q$1</c15:sqref>
                        </c15:formulaRef>
                      </c:ext>
                    </c:extLst>
                    <c:strCache>
                      <c:ptCount val="1"/>
                      <c:pt idx="0">
                        <c:v>Wise Co. </c:v>
                      </c:pt>
                    </c:strCache>
                  </c:strRef>
                </c:tx>
                <c:spPr>
                  <a:ln w="28575" cap="rnd">
                    <a:solidFill>
                      <a:schemeClr val="accent1">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MSA'!$Q$14:$Q$48</c15:sqref>
                        </c15:formulaRef>
                      </c:ext>
                    </c:extLst>
                    <c:numCache>
                      <c:formatCode>#0.0</c:formatCode>
                      <c:ptCount val="35"/>
                      <c:pt idx="0">
                        <c:v>3.6</c:v>
                      </c:pt>
                      <c:pt idx="1">
                        <c:v>3.3</c:v>
                      </c:pt>
                      <c:pt idx="2">
                        <c:v>3.5</c:v>
                      </c:pt>
                      <c:pt idx="3">
                        <c:v>2.7</c:v>
                      </c:pt>
                      <c:pt idx="4">
                        <c:v>2.8</c:v>
                      </c:pt>
                      <c:pt idx="5">
                        <c:v>3.6</c:v>
                      </c:pt>
                      <c:pt idx="6">
                        <c:v>3.8</c:v>
                      </c:pt>
                      <c:pt idx="7">
                        <c:v>3.4</c:v>
                      </c:pt>
                      <c:pt idx="8">
                        <c:v>3</c:v>
                      </c:pt>
                      <c:pt idx="9">
                        <c:v>3</c:v>
                      </c:pt>
                      <c:pt idx="10">
                        <c:v>3.1</c:v>
                      </c:pt>
                      <c:pt idx="11">
                        <c:v>3</c:v>
                      </c:pt>
                      <c:pt idx="12">
                        <c:v>3.5</c:v>
                      </c:pt>
                      <c:pt idx="13">
                        <c:v>3.4</c:v>
                      </c:pt>
                      <c:pt idx="14">
                        <c:v>5.5</c:v>
                      </c:pt>
                      <c:pt idx="15">
                        <c:v>11.5</c:v>
                      </c:pt>
                      <c:pt idx="16">
                        <c:v>11</c:v>
                      </c:pt>
                      <c:pt idx="17">
                        <c:v>7.6</c:v>
                      </c:pt>
                      <c:pt idx="18">
                        <c:v>7</c:v>
                      </c:pt>
                      <c:pt idx="19">
                        <c:v>5.8</c:v>
                      </c:pt>
                      <c:pt idx="20">
                        <c:v>6.8</c:v>
                      </c:pt>
                      <c:pt idx="21">
                        <c:v>5.7</c:v>
                      </c:pt>
                      <c:pt idx="22">
                        <c:v>6.8</c:v>
                      </c:pt>
                      <c:pt idx="23">
                        <c:v>6.1</c:v>
                      </c:pt>
                      <c:pt idx="24">
                        <c:v>6.2</c:v>
                      </c:pt>
                      <c:pt idx="25">
                        <c:v>6.4</c:v>
                      </c:pt>
                      <c:pt idx="26">
                        <c:v>6.1</c:v>
                      </c:pt>
                      <c:pt idx="27">
                        <c:v>5.2</c:v>
                      </c:pt>
                      <c:pt idx="28">
                        <c:v>5</c:v>
                      </c:pt>
                      <c:pt idx="29">
                        <c:v>5.9</c:v>
                      </c:pt>
                      <c:pt idx="30">
                        <c:v>5.2</c:v>
                      </c:pt>
                      <c:pt idx="31">
                        <c:v>4.5</c:v>
                      </c:pt>
                      <c:pt idx="32">
                        <c:v>4.5999999999999996</c:v>
                      </c:pt>
                      <c:pt idx="33">
                        <c:v>4.0999999999999996</c:v>
                      </c:pt>
                      <c:pt idx="34">
                        <c:v>3.8</c:v>
                      </c:pt>
                    </c:numCache>
                  </c:numRef>
                </c:val>
                <c:smooth val="0"/>
                <c:extLst xmlns:c15="http://schemas.microsoft.com/office/drawing/2012/chart">
                  <c:ext xmlns:c16="http://schemas.microsoft.com/office/drawing/2014/chart" uri="{C3380CC4-5D6E-409C-BE32-E72D297353CC}">
                    <c16:uniqueId val="{0000000E-0450-4C58-9333-448DECBACA0B}"/>
                  </c:ext>
                </c:extLst>
              </c15:ser>
            </c15:filteredLineSeries>
            <c15:filteredLineSeries>
              <c15:ser>
                <c:idx val="15"/>
                <c:order val="15"/>
                <c:tx>
                  <c:strRef>
                    <c:extLst xmlns:c15="http://schemas.microsoft.com/office/drawing/2012/chart">
                      <c:ext xmlns:c15="http://schemas.microsoft.com/office/drawing/2012/chart" uri="{02D57815-91ED-43cb-92C2-25804820EDAC}">
                        <c15:formulaRef>
                          <c15:sqref>'DFW MSA'!$T$1</c15:sqref>
                        </c15:formulaRef>
                      </c:ext>
                    </c:extLst>
                    <c:strCache>
                      <c:ptCount val="1"/>
                      <c:pt idx="0">
                        <c:v>US</c:v>
                      </c:pt>
                    </c:strCache>
                  </c:strRef>
                </c:tx>
                <c:spPr>
                  <a:ln w="28575" cap="rnd">
                    <a:solidFill>
                      <a:schemeClr val="accent4">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'DFW MSA'!$A$14:$A$64</c15:sqref>
                        </c15:formulaRef>
                      </c:ext>
                    </c:extLst>
                    <c:numCache>
                      <c:formatCode>mmm\-yy</c:formatCode>
                      <c:ptCount val="5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pt idx="47">
                        <c:v>44896</c:v>
                      </c:pt>
                      <c:pt idx="48">
                        <c:v>44927</c:v>
                      </c:pt>
                      <c:pt idx="49">
                        <c:v>44958</c:v>
                      </c:pt>
                      <c:pt idx="50">
                        <c:v>44986</c:v>
                      </c:pt>
                    </c:numCache>
                  </c:numRef>
                </c:cat>
                <c:val>
                  <c:numRef>
                    <c:extLst xmlns:c15="http://schemas.microsoft.com/office/drawing/2012/chart">
                      <c:ext xmlns:c15="http://schemas.microsoft.com/office/drawing/2012/chart" uri="{02D57815-91ED-43cb-92C2-25804820EDAC}">
                        <c15:formulaRef>
                          <c15:sqref>'DFW MSA'!$T$14:$T$61</c15:sqref>
                        </c15:formulaRef>
                      </c:ext>
                    </c:extLst>
                    <c:numCache>
                      <c:formatCode>#0.0</c:formatCode>
                      <c:ptCount val="48"/>
                      <c:pt idx="0">
                        <c:v>4.4000000000000004</c:v>
                      </c:pt>
                      <c:pt idx="1">
                        <c:v>4.0999999999999996</c:v>
                      </c:pt>
                      <c:pt idx="2">
                        <c:v>3.9</c:v>
                      </c:pt>
                      <c:pt idx="3">
                        <c:v>3.3</c:v>
                      </c:pt>
                      <c:pt idx="4">
                        <c:v>3.4</c:v>
                      </c:pt>
                      <c:pt idx="5">
                        <c:v>3.8</c:v>
                      </c:pt>
                      <c:pt idx="6">
                        <c:v>4</c:v>
                      </c:pt>
                      <c:pt idx="7">
                        <c:v>3.8</c:v>
                      </c:pt>
                      <c:pt idx="8">
                        <c:v>3.3</c:v>
                      </c:pt>
                      <c:pt idx="9">
                        <c:v>3.3</c:v>
                      </c:pt>
                      <c:pt idx="10">
                        <c:v>3.3</c:v>
                      </c:pt>
                      <c:pt idx="11">
                        <c:v>3.4</c:v>
                      </c:pt>
                      <c:pt idx="12">
                        <c:v>4</c:v>
                      </c:pt>
                      <c:pt idx="13">
                        <c:v>3.8</c:v>
                      </c:pt>
                      <c:pt idx="14">
                        <c:v>4.5</c:v>
                      </c:pt>
                      <c:pt idx="15">
                        <c:v>14.4</c:v>
                      </c:pt>
                      <c:pt idx="16">
                        <c:v>13</c:v>
                      </c:pt>
                      <c:pt idx="17">
                        <c:v>11.2</c:v>
                      </c:pt>
                      <c:pt idx="18">
                        <c:v>10.5</c:v>
                      </c:pt>
                      <c:pt idx="19">
                        <c:v>8.5</c:v>
                      </c:pt>
                      <c:pt idx="20">
                        <c:v>7.7</c:v>
                      </c:pt>
                      <c:pt idx="21" formatCode="General">
                        <c:v>6.9</c:v>
                      </c:pt>
                      <c:pt idx="22" formatCode="General">
                        <c:v>6.7</c:v>
                      </c:pt>
                      <c:pt idx="23" formatCode="General">
                        <c:v>6.5</c:v>
                      </c:pt>
                      <c:pt idx="24" formatCode="General">
                        <c:v>6.8</c:v>
                      </c:pt>
                      <c:pt idx="25" formatCode="General">
                        <c:v>6.6</c:v>
                      </c:pt>
                      <c:pt idx="26" formatCode="General">
                        <c:v>6.2</c:v>
                      </c:pt>
                      <c:pt idx="27" formatCode="General">
                        <c:v>5.7</c:v>
                      </c:pt>
                      <c:pt idx="28" formatCode="General">
                        <c:v>5.5</c:v>
                      </c:pt>
                      <c:pt idx="29" formatCode="General">
                        <c:v>6.1</c:v>
                      </c:pt>
                      <c:pt idx="30" formatCode="General">
                        <c:v>5.7</c:v>
                      </c:pt>
                      <c:pt idx="31" formatCode="General">
                        <c:v>5.3</c:v>
                      </c:pt>
                      <c:pt idx="32" formatCode="General">
                        <c:v>4.5999999999999996</c:v>
                      </c:pt>
                      <c:pt idx="33" formatCode="General">
                        <c:v>4.3</c:v>
                      </c:pt>
                      <c:pt idx="34" formatCode="General">
                        <c:v>3.9</c:v>
                      </c:pt>
                      <c:pt idx="35" formatCode="General">
                        <c:v>3.9</c:v>
                      </c:pt>
                      <c:pt idx="36" formatCode="General">
                        <c:v>4.4000000000000004</c:v>
                      </c:pt>
                      <c:pt idx="37" formatCode="General">
                        <c:v>4.0999999999999996</c:v>
                      </c:pt>
                      <c:pt idx="38" formatCode="General">
                        <c:v>3.8</c:v>
                      </c:pt>
                      <c:pt idx="39" formatCode="General">
                        <c:v>3.3</c:v>
                      </c:pt>
                      <c:pt idx="40" formatCode="General">
                        <c:v>3.4</c:v>
                      </c:pt>
                      <c:pt idx="41" formatCode="General">
                        <c:v>3.8</c:v>
                      </c:pt>
                      <c:pt idx="42" formatCode="General">
                        <c:v>3.8</c:v>
                      </c:pt>
                      <c:pt idx="43" formatCode="General">
                        <c:v>3.8</c:v>
                      </c:pt>
                      <c:pt idx="44" formatCode="General">
                        <c:v>3.3</c:v>
                      </c:pt>
                      <c:pt idx="45" formatCode="General">
                        <c:v>3.4</c:v>
                      </c:pt>
                      <c:pt idx="46" formatCode="General">
                        <c:v>3.4</c:v>
                      </c:pt>
                      <c:pt idx="47" formatCode="General">
                        <c:v>3.3</c:v>
                      </c:pt>
                    </c:numCache>
                  </c:numRef>
                </c:val>
                <c:smooth val="0"/>
                <c:extLst xmlns:c15="http://schemas.microsoft.com/office/drawing/2012/chart">
                  <c:ext xmlns:c16="http://schemas.microsoft.com/office/drawing/2014/chart" uri="{C3380CC4-5D6E-409C-BE32-E72D297353CC}">
                    <c16:uniqueId val="{0000000F-0450-4C58-9333-448DECBACA0B}"/>
                  </c:ext>
                </c:extLst>
              </c15:ser>
            </c15:filteredLineSeries>
          </c:ext>
        </c:extLst>
      </c:lineChart>
      <c:dateAx>
        <c:axId val="102937019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48761952"/>
        <c:crosses val="autoZero"/>
        <c:auto val="1"/>
        <c:lblOffset val="100"/>
        <c:baseTimeUnit val="months"/>
      </c:dateAx>
      <c:valAx>
        <c:axId val="7487619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29370192"/>
        <c:crosses val="autoZero"/>
        <c:crossBetween val="midCat"/>
      </c:valAx>
      <c:spPr>
        <a:noFill/>
        <a:ln>
          <a:noFill/>
        </a:ln>
        <a:effectLst/>
      </c:spPr>
    </c:plotArea>
    <c:legend>
      <c:legendPos val="b"/>
      <c:layout>
        <c:manualLayout>
          <c:xMode val="edge"/>
          <c:yMode val="edge"/>
          <c:x val="0.41005601174226375"/>
          <c:y val="0.92970784594231048"/>
          <c:w val="0.16954240615831592"/>
          <c:h val="6.3683853974325424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n-US" b="1"/>
              <a:t>Unemployment Rate, Year over Year</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47"/>
          <c:order val="47"/>
          <c:tx>
            <c:strRef>
              <c:f>'DFW MSA'!$A$52</c:f>
              <c:strCache>
                <c:ptCount val="1"/>
                <c:pt idx="0">
                  <c:v>Mar-22</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MSA'!$B$1:$T$1</c:f>
              <c:strCache>
                <c:ptCount val="4"/>
                <c:pt idx="0">
                  <c:v>Tarrant Co.</c:v>
                </c:pt>
                <c:pt idx="1">
                  <c:v>Denton Co. </c:v>
                </c:pt>
                <c:pt idx="2">
                  <c:v>Texas</c:v>
                </c:pt>
                <c:pt idx="3">
                  <c:v>US</c:v>
                </c:pt>
              </c:strCache>
            </c:strRef>
          </c:cat>
          <c:val>
            <c:numRef>
              <c:f>'DFW MSA'!$B$52:$T$52</c:f>
              <c:numCache>
                <c:formatCode>General</c:formatCode>
                <c:ptCount val="4"/>
                <c:pt idx="0" formatCode="#0.0">
                  <c:v>3.5</c:v>
                </c:pt>
                <c:pt idx="1">
                  <c:v>2.9</c:v>
                </c:pt>
                <c:pt idx="2">
                  <c:v>3.9</c:v>
                </c:pt>
                <c:pt idx="3">
                  <c:v>3.8</c:v>
                </c:pt>
              </c:numCache>
            </c:numRef>
          </c:val>
          <c:extLst xmlns:c15="http://schemas.microsoft.com/office/drawing/2012/chart">
            <c:ext xmlns:c16="http://schemas.microsoft.com/office/drawing/2014/chart" uri="{C3380CC4-5D6E-409C-BE32-E72D297353CC}">
              <c16:uniqueId val="{00000000-814D-4F76-9B28-FB25F2377408}"/>
            </c:ext>
          </c:extLst>
        </c:ser>
        <c:ser>
          <c:idx val="56"/>
          <c:order val="56"/>
          <c:tx>
            <c:strRef>
              <c:f>'DFW MSA'!$A$64</c:f>
              <c:strCache>
                <c:ptCount val="1"/>
                <c:pt idx="0">
                  <c:v>Mar-23</c:v>
                </c:pt>
              </c:strCache>
            </c:strRef>
          </c:tx>
          <c:spPr>
            <a:solidFill>
              <a:schemeClr val="accent3">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'DFW MSA'!$B$1:$T$1</c:f>
              <c:strCache>
                <c:ptCount val="4"/>
                <c:pt idx="0">
                  <c:v>Tarrant Co.</c:v>
                </c:pt>
                <c:pt idx="1">
                  <c:v>Denton Co. </c:v>
                </c:pt>
                <c:pt idx="2">
                  <c:v>Texas</c:v>
                </c:pt>
                <c:pt idx="3">
                  <c:v>US</c:v>
                </c:pt>
              </c:strCache>
            </c:strRef>
          </c:cat>
          <c:val>
            <c:numRef>
              <c:f>'DFW MSA'!$B$64:$T$64</c:f>
              <c:numCache>
                <c:formatCode>General</c:formatCode>
                <c:ptCount val="4"/>
                <c:pt idx="0" formatCode="#0.0">
                  <c:v>3.9</c:v>
                </c:pt>
                <c:pt idx="1">
                  <c:v>3.7</c:v>
                </c:pt>
                <c:pt idx="2">
                  <c:v>4.2</c:v>
                </c:pt>
                <c:pt idx="3">
                  <c:v>3.6</c:v>
                </c:pt>
              </c:numCache>
            </c:numRef>
          </c:val>
          <c:extLst>
            <c:ext xmlns:c16="http://schemas.microsoft.com/office/drawing/2014/chart" uri="{C3380CC4-5D6E-409C-BE32-E72D297353CC}">
              <c16:uniqueId val="{00000001-814D-4F76-9B28-FB25F2377408}"/>
            </c:ext>
          </c:extLst>
        </c:ser>
        <c:dLbls>
          <c:dLblPos val="outEnd"/>
          <c:showLegendKey val="0"/>
          <c:showVal val="1"/>
          <c:showCatName val="0"/>
          <c:showSerName val="0"/>
          <c:showPercent val="0"/>
          <c:showBubbleSize val="0"/>
        </c:dLbls>
        <c:gapWidth val="182"/>
        <c:axId val="1994485744"/>
        <c:axId val="1577305232"/>
        <c:extLst>
          <c:ext xmlns:c15="http://schemas.microsoft.com/office/drawing/2012/chart" uri="{02D57815-91ED-43cb-92C2-25804820EDAC}">
            <c15:filteredBarSeries>
              <c15:ser>
                <c:idx val="0"/>
                <c:order val="0"/>
                <c:tx>
                  <c:strRef>
                    <c:extLst>
                      <c:ext uri="{02D57815-91ED-43cb-92C2-25804820EDAC}">
                        <c15:formulaRef>
                          <c15:sqref>'DFW MSA'!$A$2</c15:sqref>
                        </c15:formulaRef>
                      </c:ext>
                    </c:extLst>
                    <c:strCache>
                      <c:ptCount val="1"/>
                      <c:pt idx="0">
                        <c:v>Jan-18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'DFW MSA'!$B$1:$T$1</c15:sqref>
                        </c15:formulaRef>
                      </c:ext>
                    </c:extLst>
                    <c:strCache>
                      <c:ptCount val="4"/>
                      <c:pt idx="0">
                        <c:v>Tarrant Co.</c:v>
                      </c:pt>
                      <c:pt idx="1">
                        <c:v>Denton Co. </c:v>
                      </c:pt>
                      <c:pt idx="2">
                        <c:v>Texas</c:v>
                      </c:pt>
                      <c:pt idx="3">
                        <c:v>US</c:v>
                      </c:pt>
                    </c:strCache>
                  </c:strRef>
                </c:cat>
                <c:val>
                  <c:numRef>
                    <c:extLst>
                      <c:ext uri="{02D57815-91ED-43cb-92C2-25804820EDAC}">
                        <c15:formulaRef>
                          <c15:sqref>'DFW MSA'!$B$2:$T$2</c15:sqref>
                        </c15:formulaRef>
                      </c:ext>
                    </c:extLst>
                    <c:numCache>
                      <c:formatCode>#0.0</c:formatCode>
                      <c:ptCount val="4"/>
                      <c:pt idx="0">
                        <c:v>3.7</c:v>
                      </c:pt>
                      <c:pt idx="1">
                        <c:v>3.3</c:v>
                      </c:pt>
                      <c:pt idx="2">
                        <c:v>4.2</c:v>
                      </c:pt>
                      <c:pt idx="3">
                        <c:v>4.5</c:v>
                      </c:pt>
                    </c:numCache>
                  </c:numRef>
                </c:val>
                <c:extLst>
                  <c:ext xmlns:c16="http://schemas.microsoft.com/office/drawing/2014/chart" uri="{C3380CC4-5D6E-409C-BE32-E72D297353CC}">
                    <c16:uniqueId val="{00000002-814D-4F76-9B28-FB25F2377408}"/>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'DFW MSA'!$A$3</c15:sqref>
                        </c15:formulaRef>
                      </c:ext>
                    </c:extLst>
                    <c:strCache>
                      <c:ptCount val="1"/>
                      <c:pt idx="0">
                        <c:v>Feb-18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MSA'!$B$3:$T$3</c15:sqref>
                        </c15:formulaRef>
                      </c:ext>
                    </c:extLst>
                    <c:numCache>
                      <c:formatCode>#0.0</c:formatCode>
                      <c:ptCount val="4"/>
                      <c:pt idx="0">
                        <c:v>3.7</c:v>
                      </c:pt>
                      <c:pt idx="1">
                        <c:v>3.3</c:v>
                      </c:pt>
                      <c:pt idx="2">
                        <c:v>4.0999999999999996</c:v>
                      </c:pt>
                      <c:pt idx="3">
                        <c:v>4.4000000000000004</c:v>
                      </c:pt>
                    </c:numCache>
                  </c:numRef>
                </c:val>
                <c:extLst xmlns:c15="http://schemas.microsoft.com/office/drawing/2012/chart">
                  <c:ext xmlns:c16="http://schemas.microsoft.com/office/drawing/2014/chart" uri="{C3380CC4-5D6E-409C-BE32-E72D297353CC}">
                    <c16:uniqueId val="{00000003-814D-4F76-9B28-FB25F2377408}"/>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'DFW MSA'!$A$4</c15:sqref>
                        </c15:formulaRef>
                      </c:ext>
                    </c:extLst>
                    <c:strCache>
                      <c:ptCount val="1"/>
                      <c:pt idx="0">
                        <c:v>Mar-18</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MSA'!$B$4:$T$4</c15:sqref>
                        </c15:formulaRef>
                      </c:ext>
                    </c:extLst>
                    <c:numCache>
                      <c:formatCode>#0.0</c:formatCode>
                      <c:ptCount val="4"/>
                      <c:pt idx="0">
                        <c:v>3.6</c:v>
                      </c:pt>
                      <c:pt idx="1">
                        <c:v>3.4</c:v>
                      </c:pt>
                      <c:pt idx="2">
                        <c:v>4</c:v>
                      </c:pt>
                      <c:pt idx="3">
                        <c:v>4.0999999999999996</c:v>
                      </c:pt>
                    </c:numCache>
                  </c:numRef>
                </c:val>
                <c:extLst xmlns:c15="http://schemas.microsoft.com/office/drawing/2012/chart">
                  <c:ext xmlns:c16="http://schemas.microsoft.com/office/drawing/2014/chart" uri="{C3380CC4-5D6E-409C-BE32-E72D297353CC}">
                    <c16:uniqueId val="{00000004-814D-4F76-9B28-FB25F2377408}"/>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'DFW MSA'!$A$5</c15:sqref>
                        </c15:formulaRef>
                      </c:ext>
                    </c:extLst>
                    <c:strCache>
                      <c:ptCount val="1"/>
                      <c:pt idx="0">
                        <c:v>Apr-18</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MSA'!$B$5:$T$5</c15:sqref>
                        </c15:formulaRef>
                      </c:ext>
                    </c:extLst>
                    <c:numCache>
                      <c:formatCode>#0.0</c:formatCode>
                      <c:ptCount val="4"/>
                      <c:pt idx="0">
                        <c:v>3.3</c:v>
                      </c:pt>
                      <c:pt idx="1">
                        <c:v>3</c:v>
                      </c:pt>
                      <c:pt idx="2">
                        <c:v>3.7</c:v>
                      </c:pt>
                      <c:pt idx="3">
                        <c:v>3.7</c:v>
                      </c:pt>
                    </c:numCache>
                  </c:numRef>
                </c:val>
                <c:extLst xmlns:c15="http://schemas.microsoft.com/office/drawing/2012/chart">
                  <c:ext xmlns:c16="http://schemas.microsoft.com/office/drawing/2014/chart" uri="{C3380CC4-5D6E-409C-BE32-E72D297353CC}">
                    <c16:uniqueId val="{00000005-814D-4F76-9B28-FB25F2377408}"/>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'DFW MSA'!$A$6</c15:sqref>
                        </c15:formulaRef>
                      </c:ext>
                    </c:extLst>
                    <c:strCache>
                      <c:ptCount val="1"/>
                      <c:pt idx="0">
                        <c:v>May-18</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MSA'!$B$6:$T$6</c15:sqref>
                        </c15:formulaRef>
                      </c:ext>
                    </c:extLst>
                    <c:numCache>
                      <c:formatCode>#0.0</c:formatCode>
                      <c:ptCount val="4"/>
                      <c:pt idx="0">
                        <c:v>3.3</c:v>
                      </c:pt>
                      <c:pt idx="1">
                        <c:v>3</c:v>
                      </c:pt>
                      <c:pt idx="2">
                        <c:v>3.6</c:v>
                      </c:pt>
                      <c:pt idx="3">
                        <c:v>3.6</c:v>
                      </c:pt>
                    </c:numCache>
                  </c:numRef>
                </c:val>
                <c:extLst xmlns:c15="http://schemas.microsoft.com/office/drawing/2012/chart">
                  <c:ext xmlns:c16="http://schemas.microsoft.com/office/drawing/2014/chart" uri="{C3380CC4-5D6E-409C-BE32-E72D297353CC}">
                    <c16:uniqueId val="{00000006-814D-4F76-9B28-FB25F2377408}"/>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'DFW MSA'!$A$7</c15:sqref>
                        </c15:formulaRef>
                      </c:ext>
                    </c:extLst>
                    <c:strCache>
                      <c:ptCount val="1"/>
                      <c:pt idx="0">
                        <c:v>Jun-18</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MSA'!$B$7:$T$7</c15:sqref>
                        </c15:formulaRef>
                      </c:ext>
                    </c:extLst>
                    <c:numCache>
                      <c:formatCode>#0.0</c:formatCode>
                      <c:ptCount val="4"/>
                      <c:pt idx="0">
                        <c:v>3.8</c:v>
                      </c:pt>
                      <c:pt idx="1">
                        <c:v>3.5</c:v>
                      </c:pt>
                      <c:pt idx="2">
                        <c:v>4.2</c:v>
                      </c:pt>
                      <c:pt idx="3">
                        <c:v>4.2</c:v>
                      </c:pt>
                    </c:numCache>
                  </c:numRef>
                </c:val>
                <c:extLst xmlns:c15="http://schemas.microsoft.com/office/drawing/2012/chart">
                  <c:ext xmlns:c16="http://schemas.microsoft.com/office/drawing/2014/chart" uri="{C3380CC4-5D6E-409C-BE32-E72D297353CC}">
                    <c16:uniqueId val="{00000007-814D-4F76-9B28-FB25F2377408}"/>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'DFW MSA'!$A$8</c15:sqref>
                        </c15:formulaRef>
                      </c:ext>
                    </c:extLst>
                    <c:strCache>
                      <c:ptCount val="1"/>
                      <c:pt idx="0">
                        <c:v>Jul-18</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MSA'!$B$8:$T$8</c15:sqref>
                        </c15:formulaRef>
                      </c:ext>
                    </c:extLst>
                    <c:numCache>
                      <c:formatCode>#0.0</c:formatCode>
                      <c:ptCount val="4"/>
                      <c:pt idx="0">
                        <c:v>3.7</c:v>
                      </c:pt>
                      <c:pt idx="1">
                        <c:v>3.4</c:v>
                      </c:pt>
                      <c:pt idx="2">
                        <c:v>4.0999999999999996</c:v>
                      </c:pt>
                      <c:pt idx="3">
                        <c:v>4.0999999999999996</c:v>
                      </c:pt>
                    </c:numCache>
                  </c:numRef>
                </c:val>
                <c:extLst xmlns:c15="http://schemas.microsoft.com/office/drawing/2012/chart">
                  <c:ext xmlns:c16="http://schemas.microsoft.com/office/drawing/2014/chart" uri="{C3380CC4-5D6E-409C-BE32-E72D297353CC}">
                    <c16:uniqueId val="{00000008-814D-4F76-9B28-FB25F2377408}"/>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'DFW MSA'!$A$9</c15:sqref>
                        </c15:formulaRef>
                      </c:ext>
                    </c:extLst>
                    <c:strCache>
                      <c:ptCount val="1"/>
                      <c:pt idx="0">
                        <c:v>Aug-18</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MSA'!$B$9:$T$9</c15:sqref>
                        </c15:formulaRef>
                      </c:ext>
                    </c:extLst>
                    <c:numCache>
                      <c:formatCode>#0.0</c:formatCode>
                      <c:ptCount val="4"/>
                      <c:pt idx="0">
                        <c:v>3.6</c:v>
                      </c:pt>
                      <c:pt idx="1">
                        <c:v>3.3</c:v>
                      </c:pt>
                      <c:pt idx="2">
                        <c:v>3.9</c:v>
                      </c:pt>
                      <c:pt idx="3">
                        <c:v>3.9</c:v>
                      </c:pt>
                    </c:numCache>
                  </c:numRef>
                </c:val>
                <c:extLst xmlns:c15="http://schemas.microsoft.com/office/drawing/2012/chart">
                  <c:ext xmlns:c16="http://schemas.microsoft.com/office/drawing/2014/chart" uri="{C3380CC4-5D6E-409C-BE32-E72D297353CC}">
                    <c16:uniqueId val="{00000009-814D-4F76-9B28-FB25F2377408}"/>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'DFW MSA'!$A$10</c15:sqref>
                        </c15:formulaRef>
                      </c:ext>
                    </c:extLst>
                    <c:strCache>
                      <c:ptCount val="1"/>
                      <c:pt idx="0">
                        <c:v>Sep-18</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MSA'!$B$10:$T$10</c15:sqref>
                        </c15:formulaRef>
                      </c:ext>
                    </c:extLst>
                    <c:numCache>
                      <c:formatCode>#0.0</c:formatCode>
                      <c:ptCount val="4"/>
                      <c:pt idx="0">
                        <c:v>3.4</c:v>
                      </c:pt>
                      <c:pt idx="1">
                        <c:v>3.1</c:v>
                      </c:pt>
                      <c:pt idx="2">
                        <c:v>3.7</c:v>
                      </c:pt>
                      <c:pt idx="3">
                        <c:v>3.6</c:v>
                      </c:pt>
                    </c:numCache>
                  </c:numRef>
                </c:val>
                <c:extLst xmlns:c15="http://schemas.microsoft.com/office/drawing/2012/chart">
                  <c:ext xmlns:c16="http://schemas.microsoft.com/office/drawing/2014/chart" uri="{C3380CC4-5D6E-409C-BE32-E72D297353CC}">
                    <c16:uniqueId val="{0000000A-814D-4F76-9B28-FB25F2377408}"/>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'DFW MSA'!$A$11</c15:sqref>
                        </c15:formulaRef>
                      </c:ext>
                    </c:extLst>
                    <c:strCache>
                      <c:ptCount val="1"/>
                      <c:pt idx="0">
                        <c:v>Oct-18</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MSA'!$B$11:$T$11</c15:sqref>
                        </c15:formulaRef>
                      </c:ext>
                    </c:extLst>
                    <c:numCache>
                      <c:formatCode>#0.0</c:formatCode>
                      <c:ptCount val="4"/>
                      <c:pt idx="0">
                        <c:v>3.3</c:v>
                      </c:pt>
                      <c:pt idx="1">
                        <c:v>3</c:v>
                      </c:pt>
                      <c:pt idx="2">
                        <c:v>3.5</c:v>
                      </c:pt>
                      <c:pt idx="3">
                        <c:v>3.5</c:v>
                      </c:pt>
                    </c:numCache>
                  </c:numRef>
                </c:val>
                <c:extLst xmlns:c15="http://schemas.microsoft.com/office/drawing/2012/chart">
                  <c:ext xmlns:c16="http://schemas.microsoft.com/office/drawing/2014/chart" uri="{C3380CC4-5D6E-409C-BE32-E72D297353CC}">
                    <c16:uniqueId val="{0000000B-814D-4F76-9B28-FB25F2377408}"/>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'DFW MSA'!$A$12</c15:sqref>
                        </c15:formulaRef>
                      </c:ext>
                    </c:extLst>
                    <c:strCache>
                      <c:ptCount val="1"/>
                      <c:pt idx="0">
                        <c:v>Nov-18</c:v>
                      </c:pt>
                    </c:strCache>
                  </c:strRef>
                </c:tx>
                <c:spPr>
                  <a:solidFill>
                    <a:schemeClr val="accent5">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MSA'!$B$12:$T$12</c15:sqref>
                        </c15:formulaRef>
                      </c:ext>
                    </c:extLst>
                    <c:numCache>
                      <c:formatCode>#0.0</c:formatCode>
                      <c:ptCount val="4"/>
                      <c:pt idx="0">
                        <c:v>3.2</c:v>
                      </c:pt>
                      <c:pt idx="1">
                        <c:v>2.9</c:v>
                      </c:pt>
                      <c:pt idx="2">
                        <c:v>3.5</c:v>
                      </c:pt>
                      <c:pt idx="3">
                        <c:v>3.5</c:v>
                      </c:pt>
                    </c:numCache>
                  </c:numRef>
                </c:val>
                <c:extLst xmlns:c15="http://schemas.microsoft.com/office/drawing/2012/chart">
                  <c:ext xmlns:c16="http://schemas.microsoft.com/office/drawing/2014/chart" uri="{C3380CC4-5D6E-409C-BE32-E72D297353CC}">
                    <c16:uniqueId val="{0000000C-814D-4F76-9B28-FB25F2377408}"/>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'DFW MSA'!$A$13</c15:sqref>
                        </c15:formulaRef>
                      </c:ext>
                    </c:extLst>
                    <c:strCache>
                      <c:ptCount val="1"/>
                      <c:pt idx="0">
                        <c:v>Dec-18</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MSA'!$B$13:$T$13</c15:sqref>
                        </c15:formulaRef>
                      </c:ext>
                    </c:extLst>
                    <c:numCache>
                      <c:formatCode>#0.0</c:formatCode>
                      <c:ptCount val="4"/>
                      <c:pt idx="0">
                        <c:v>3.3</c:v>
                      </c:pt>
                      <c:pt idx="1">
                        <c:v>3</c:v>
                      </c:pt>
                      <c:pt idx="2">
                        <c:v>3.6</c:v>
                      </c:pt>
                      <c:pt idx="3">
                        <c:v>3.7</c:v>
                      </c:pt>
                    </c:numCache>
                  </c:numRef>
                </c:val>
                <c:extLst xmlns:c15="http://schemas.microsoft.com/office/drawing/2012/chart">
                  <c:ext xmlns:c16="http://schemas.microsoft.com/office/drawing/2014/chart" uri="{C3380CC4-5D6E-409C-BE32-E72D297353CC}">
                    <c16:uniqueId val="{0000000D-814D-4F76-9B28-FB25F2377408}"/>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'DFW MSA'!$A$14</c15:sqref>
                        </c15:formulaRef>
                      </c:ext>
                    </c:extLst>
                    <c:strCache>
                      <c:ptCount val="1"/>
                      <c:pt idx="0">
                        <c:v>Jan-19</c:v>
                      </c:pt>
                    </c:strCache>
                  </c:strRef>
                </c:tx>
                <c:spPr>
                  <a:solidFill>
                    <a:schemeClr val="accent1">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MSA'!$B$14:$T$14</c15:sqref>
                        </c15:formulaRef>
                      </c:ext>
                    </c:extLst>
                    <c:numCache>
                      <c:formatCode>#0.0</c:formatCode>
                      <c:ptCount val="4"/>
                      <c:pt idx="0">
                        <c:v>4.0999999999999996</c:v>
                      </c:pt>
                      <c:pt idx="1">
                        <c:v>3.4</c:v>
                      </c:pt>
                      <c:pt idx="2">
                        <c:v>4.0999999999999996</c:v>
                      </c:pt>
                      <c:pt idx="3">
                        <c:v>4.4000000000000004</c:v>
                      </c:pt>
                    </c:numCache>
                  </c:numRef>
                </c:val>
                <c:extLst xmlns:c15="http://schemas.microsoft.com/office/drawing/2012/chart">
                  <c:ext xmlns:c16="http://schemas.microsoft.com/office/drawing/2014/chart" uri="{C3380CC4-5D6E-409C-BE32-E72D297353CC}">
                    <c16:uniqueId val="{0000000E-814D-4F76-9B28-FB25F2377408}"/>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'DFW MSA'!$A$15</c15:sqref>
                        </c15:formulaRef>
                      </c:ext>
                    </c:extLst>
                    <c:strCache>
                      <c:ptCount val="1"/>
                      <c:pt idx="0">
                        <c:v>Feb-19</c:v>
                      </c:pt>
                    </c:strCache>
                  </c:strRef>
                </c:tx>
                <c:spPr>
                  <a:solidFill>
                    <a:schemeClr val="accent2">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MSA'!$B$15:$T$15</c15:sqref>
                        </c15:formulaRef>
                      </c:ext>
                    </c:extLst>
                    <c:numCache>
                      <c:formatCode>#0.0</c:formatCode>
                      <c:ptCount val="4"/>
                      <c:pt idx="0">
                        <c:v>3.4</c:v>
                      </c:pt>
                      <c:pt idx="1">
                        <c:v>3.1</c:v>
                      </c:pt>
                      <c:pt idx="2">
                        <c:v>3.7</c:v>
                      </c:pt>
                      <c:pt idx="3">
                        <c:v>4.0999999999999996</c:v>
                      </c:pt>
                    </c:numCache>
                  </c:numRef>
                </c:val>
                <c:extLst xmlns:c15="http://schemas.microsoft.com/office/drawing/2012/chart">
                  <c:ext xmlns:c16="http://schemas.microsoft.com/office/drawing/2014/chart" uri="{C3380CC4-5D6E-409C-BE32-E72D297353CC}">
                    <c16:uniqueId val="{0000000F-814D-4F76-9B28-FB25F2377408}"/>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'DFW MSA'!$A$16</c15:sqref>
                        </c15:formulaRef>
                      </c:ext>
                    </c:extLst>
                    <c:strCache>
                      <c:ptCount val="1"/>
                      <c:pt idx="0">
                        <c:v>Mar-19</c:v>
                      </c:pt>
                    </c:strCache>
                  </c:strRef>
                </c:tx>
                <c:spPr>
                  <a:solidFill>
                    <a:schemeClr val="accent3">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MSA'!$B$16:$T$16</c15:sqref>
                        </c15:formulaRef>
                      </c:ext>
                    </c:extLst>
                    <c:numCache>
                      <c:formatCode>#0.0</c:formatCode>
                      <c:ptCount val="4"/>
                      <c:pt idx="0">
                        <c:v>3.3</c:v>
                      </c:pt>
                      <c:pt idx="1">
                        <c:v>3.1</c:v>
                      </c:pt>
                      <c:pt idx="2">
                        <c:v>3.5</c:v>
                      </c:pt>
                      <c:pt idx="3">
                        <c:v>3.9</c:v>
                      </c:pt>
                    </c:numCache>
                  </c:numRef>
                </c:val>
                <c:extLst xmlns:c15="http://schemas.microsoft.com/office/drawing/2012/chart">
                  <c:ext xmlns:c16="http://schemas.microsoft.com/office/drawing/2014/chart" uri="{C3380CC4-5D6E-409C-BE32-E72D297353CC}">
                    <c16:uniqueId val="{00000010-814D-4F76-9B28-FB25F2377408}"/>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'DFW MSA'!$A$17</c15:sqref>
                        </c15:formulaRef>
                      </c:ext>
                    </c:extLst>
                    <c:strCache>
                      <c:ptCount val="1"/>
                      <c:pt idx="0">
                        <c:v>Apr-19</c:v>
                      </c:pt>
                    </c:strCache>
                  </c:strRef>
                </c:tx>
                <c:spPr>
                  <a:solidFill>
                    <a:schemeClr val="accent4">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MSA'!$B$17:$T$17</c15:sqref>
                        </c15:formulaRef>
                      </c:ext>
                    </c:extLst>
                    <c:numCache>
                      <c:formatCode>#0.0</c:formatCode>
                      <c:ptCount val="4"/>
                      <c:pt idx="0">
                        <c:v>2.8</c:v>
                      </c:pt>
                      <c:pt idx="1">
                        <c:v>2.6</c:v>
                      </c:pt>
                      <c:pt idx="2">
                        <c:v>3</c:v>
                      </c:pt>
                      <c:pt idx="3">
                        <c:v>3.3</c:v>
                      </c:pt>
                    </c:numCache>
                  </c:numRef>
                </c:val>
                <c:extLst xmlns:c15="http://schemas.microsoft.com/office/drawing/2012/chart">
                  <c:ext xmlns:c16="http://schemas.microsoft.com/office/drawing/2014/chart" uri="{C3380CC4-5D6E-409C-BE32-E72D297353CC}">
                    <c16:uniqueId val="{00000011-814D-4F76-9B28-FB25F2377408}"/>
                  </c:ext>
                </c:extLst>
              </c15:ser>
            </c15:filteredBarSeries>
            <c15:filteredBarSeries>
              <c15:ser>
                <c:idx val="16"/>
                <c:order val="16"/>
                <c:tx>
                  <c:strRef>
                    <c:extLst xmlns:c15="http://schemas.microsoft.com/office/drawing/2012/chart">
                      <c:ext xmlns:c15="http://schemas.microsoft.com/office/drawing/2012/chart" uri="{02D57815-91ED-43cb-92C2-25804820EDAC}">
                        <c15:formulaRef>
                          <c15:sqref>'DFW MSA'!$A$18</c15:sqref>
                        </c15:formulaRef>
                      </c:ext>
                    </c:extLst>
                    <c:strCache>
                      <c:ptCount val="1"/>
                      <c:pt idx="0">
                        <c:v>May-19</c:v>
                      </c:pt>
                    </c:strCache>
                  </c:strRef>
                </c:tx>
                <c:spPr>
                  <a:solidFill>
                    <a:schemeClr val="accent5">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MSA'!$B$18:$T$18</c15:sqref>
                        </c15:formulaRef>
                      </c:ext>
                    </c:extLst>
                    <c:numCache>
                      <c:formatCode>#0.0</c:formatCode>
                      <c:ptCount val="4"/>
                      <c:pt idx="0">
                        <c:v>2.9</c:v>
                      </c:pt>
                      <c:pt idx="1">
                        <c:v>2.7</c:v>
                      </c:pt>
                      <c:pt idx="2">
                        <c:v>3.1</c:v>
                      </c:pt>
                      <c:pt idx="3">
                        <c:v>3.4</c:v>
                      </c:pt>
                    </c:numCache>
                  </c:numRef>
                </c:val>
                <c:extLst xmlns:c15="http://schemas.microsoft.com/office/drawing/2012/chart">
                  <c:ext xmlns:c16="http://schemas.microsoft.com/office/drawing/2014/chart" uri="{C3380CC4-5D6E-409C-BE32-E72D297353CC}">
                    <c16:uniqueId val="{00000012-814D-4F76-9B28-FB25F2377408}"/>
                  </c:ext>
                </c:extLst>
              </c15:ser>
            </c15:filteredBarSeries>
            <c15:filteredBarSeries>
              <c15:ser>
                <c:idx val="17"/>
                <c:order val="17"/>
                <c:tx>
                  <c:strRef>
                    <c:extLst xmlns:c15="http://schemas.microsoft.com/office/drawing/2012/chart">
                      <c:ext xmlns:c15="http://schemas.microsoft.com/office/drawing/2012/chart" uri="{02D57815-91ED-43cb-92C2-25804820EDAC}">
                        <c15:formulaRef>
                          <c15:sqref>'DFW MSA'!$A$19</c15:sqref>
                        </c15:formulaRef>
                      </c:ext>
                    </c:extLst>
                    <c:strCache>
                      <c:ptCount val="1"/>
                      <c:pt idx="0">
                        <c:v>Jun-19</c:v>
                      </c:pt>
                    </c:strCache>
                  </c:strRef>
                </c:tx>
                <c:spPr>
                  <a:solidFill>
                    <a:schemeClr val="accent6">
                      <a:lumMod val="80000"/>
                      <a:lumOff val="2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MSA'!$B$19:$T$19</c15:sqref>
                        </c15:formulaRef>
                      </c:ext>
                    </c:extLst>
                    <c:numCache>
                      <c:formatCode>#0.0</c:formatCode>
                      <c:ptCount val="4"/>
                      <c:pt idx="0">
                        <c:v>3.5</c:v>
                      </c:pt>
                      <c:pt idx="1">
                        <c:v>3.1</c:v>
                      </c:pt>
                      <c:pt idx="2">
                        <c:v>3.7</c:v>
                      </c:pt>
                      <c:pt idx="3">
                        <c:v>3.8</c:v>
                      </c:pt>
                    </c:numCache>
                  </c:numRef>
                </c:val>
                <c:extLst xmlns:c15="http://schemas.microsoft.com/office/drawing/2012/chart">
                  <c:ext xmlns:c16="http://schemas.microsoft.com/office/drawing/2014/chart" uri="{C3380CC4-5D6E-409C-BE32-E72D297353CC}">
                    <c16:uniqueId val="{00000013-814D-4F76-9B28-FB25F2377408}"/>
                  </c:ext>
                </c:extLst>
              </c15:ser>
            </c15:filteredBarSeries>
            <c15:filteredBarSeries>
              <c15:ser>
                <c:idx val="18"/>
                <c:order val="18"/>
                <c:tx>
                  <c:strRef>
                    <c:extLst xmlns:c15="http://schemas.microsoft.com/office/drawing/2012/chart">
                      <c:ext xmlns:c15="http://schemas.microsoft.com/office/drawing/2012/chart" uri="{02D57815-91ED-43cb-92C2-25804820EDAC}">
                        <c15:formulaRef>
                          <c15:sqref>'DFW MSA'!$A$20</c15:sqref>
                        </c15:formulaRef>
                      </c:ext>
                    </c:extLst>
                    <c:strCache>
                      <c:ptCount val="1"/>
                      <c:pt idx="0">
                        <c:v>Jul-19</c:v>
                      </c:pt>
                    </c:strCache>
                  </c:strRef>
                </c:tx>
                <c:spPr>
                  <a:solidFill>
                    <a:schemeClr val="accent1">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MSA'!$B$20:$T$20</c15:sqref>
                        </c15:formulaRef>
                      </c:ext>
                    </c:extLst>
                    <c:numCache>
                      <c:formatCode>#0.0</c:formatCode>
                      <c:ptCount val="4"/>
                      <c:pt idx="0">
                        <c:v>3.6</c:v>
                      </c:pt>
                      <c:pt idx="1">
                        <c:v>3.2</c:v>
                      </c:pt>
                      <c:pt idx="2">
                        <c:v>3.8</c:v>
                      </c:pt>
                      <c:pt idx="3">
                        <c:v>4</c:v>
                      </c:pt>
                    </c:numCache>
                  </c:numRef>
                </c:val>
                <c:extLst xmlns:c15="http://schemas.microsoft.com/office/drawing/2012/chart">
                  <c:ext xmlns:c16="http://schemas.microsoft.com/office/drawing/2014/chart" uri="{C3380CC4-5D6E-409C-BE32-E72D297353CC}">
                    <c16:uniqueId val="{00000014-814D-4F76-9B28-FB25F2377408}"/>
                  </c:ext>
                </c:extLst>
              </c15:ser>
            </c15:filteredBarSeries>
            <c15:filteredBarSeries>
              <c15:ser>
                <c:idx val="19"/>
                <c:order val="19"/>
                <c:tx>
                  <c:strRef>
                    <c:extLst xmlns:c15="http://schemas.microsoft.com/office/drawing/2012/chart">
                      <c:ext xmlns:c15="http://schemas.microsoft.com/office/drawing/2012/chart" uri="{02D57815-91ED-43cb-92C2-25804820EDAC}">
                        <c15:formulaRef>
                          <c15:sqref>'DFW MSA'!$A$21</c15:sqref>
                        </c15:formulaRef>
                      </c:ext>
                    </c:extLst>
                    <c:strCache>
                      <c:ptCount val="1"/>
                      <c:pt idx="0">
                        <c:v>Aug-19</c:v>
                      </c:pt>
                    </c:strCache>
                  </c:strRef>
                </c:tx>
                <c:spPr>
                  <a:solidFill>
                    <a:schemeClr val="accent2">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MSA'!$B$21:$T$21</c15:sqref>
                        </c15:formulaRef>
                      </c:ext>
                    </c:extLst>
                    <c:numCache>
                      <c:formatCode>#0.0</c:formatCode>
                      <c:ptCount val="4"/>
                      <c:pt idx="0">
                        <c:v>3.5</c:v>
                      </c:pt>
                      <c:pt idx="1">
                        <c:v>3.1</c:v>
                      </c:pt>
                      <c:pt idx="2">
                        <c:v>3.7</c:v>
                      </c:pt>
                      <c:pt idx="3">
                        <c:v>3.8</c:v>
                      </c:pt>
                    </c:numCache>
                  </c:numRef>
                </c:val>
                <c:extLst xmlns:c15="http://schemas.microsoft.com/office/drawing/2012/chart">
                  <c:ext xmlns:c16="http://schemas.microsoft.com/office/drawing/2014/chart" uri="{C3380CC4-5D6E-409C-BE32-E72D297353CC}">
                    <c16:uniqueId val="{00000015-814D-4F76-9B28-FB25F2377408}"/>
                  </c:ext>
                </c:extLst>
              </c15:ser>
            </c15:filteredBarSeries>
            <c15:filteredBarSeries>
              <c15:ser>
                <c:idx val="20"/>
                <c:order val="20"/>
                <c:tx>
                  <c:strRef>
                    <c:extLst xmlns:c15="http://schemas.microsoft.com/office/drawing/2012/chart">
                      <c:ext xmlns:c15="http://schemas.microsoft.com/office/drawing/2012/chart" uri="{02D57815-91ED-43cb-92C2-25804820EDAC}">
                        <c15:formulaRef>
                          <c15:sqref>'DFW MSA'!$A$22</c15:sqref>
                        </c15:formulaRef>
                      </c:ext>
                    </c:extLst>
                    <c:strCache>
                      <c:ptCount val="1"/>
                      <c:pt idx="0">
                        <c:v>Sep-19</c:v>
                      </c:pt>
                    </c:strCache>
                  </c:strRef>
                </c:tx>
                <c:spPr>
                  <a:solidFill>
                    <a:schemeClr val="accent3">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MSA'!$B$22:$T$22</c15:sqref>
                        </c15:formulaRef>
                      </c:ext>
                    </c:extLst>
                    <c:numCache>
                      <c:formatCode>#0.0</c:formatCode>
                      <c:ptCount val="4"/>
                      <c:pt idx="0">
                        <c:v>3.2</c:v>
                      </c:pt>
                      <c:pt idx="1">
                        <c:v>2.9</c:v>
                      </c:pt>
                      <c:pt idx="2">
                        <c:v>3.4</c:v>
                      </c:pt>
                      <c:pt idx="3">
                        <c:v>3.3</c:v>
                      </c:pt>
                    </c:numCache>
                  </c:numRef>
                </c:val>
                <c:extLst xmlns:c15="http://schemas.microsoft.com/office/drawing/2012/chart">
                  <c:ext xmlns:c16="http://schemas.microsoft.com/office/drawing/2014/chart" uri="{C3380CC4-5D6E-409C-BE32-E72D297353CC}">
                    <c16:uniqueId val="{00000016-814D-4F76-9B28-FB25F2377408}"/>
                  </c:ext>
                </c:extLst>
              </c15:ser>
            </c15:filteredBarSeries>
            <c15:filteredBarSeries>
              <c15:ser>
                <c:idx val="21"/>
                <c:order val="21"/>
                <c:tx>
                  <c:strRef>
                    <c:extLst xmlns:c15="http://schemas.microsoft.com/office/drawing/2012/chart">
                      <c:ext xmlns:c15="http://schemas.microsoft.com/office/drawing/2012/chart" uri="{02D57815-91ED-43cb-92C2-25804820EDAC}">
                        <c15:formulaRef>
                          <c15:sqref>'DFW MSA'!$A$23</c15:sqref>
                        </c15:formulaRef>
                      </c:ext>
                    </c:extLst>
                    <c:strCache>
                      <c:ptCount val="1"/>
                      <c:pt idx="0">
                        <c:v>Oct-19</c:v>
                      </c:pt>
                    </c:strCache>
                  </c:strRef>
                </c:tx>
                <c:spPr>
                  <a:solidFill>
                    <a:schemeClr val="accent4">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MSA'!$B$23:$T$23</c15:sqref>
                        </c15:formulaRef>
                      </c:ext>
                    </c:extLst>
                    <c:numCache>
                      <c:formatCode>#0.0</c:formatCode>
                      <c:ptCount val="4"/>
                      <c:pt idx="0">
                        <c:v>3.3</c:v>
                      </c:pt>
                      <c:pt idx="1">
                        <c:v>2.8</c:v>
                      </c:pt>
                      <c:pt idx="2">
                        <c:v>3.3</c:v>
                      </c:pt>
                      <c:pt idx="3">
                        <c:v>3.3</c:v>
                      </c:pt>
                    </c:numCache>
                  </c:numRef>
                </c:val>
                <c:extLst xmlns:c15="http://schemas.microsoft.com/office/drawing/2012/chart">
                  <c:ext xmlns:c16="http://schemas.microsoft.com/office/drawing/2014/chart" uri="{C3380CC4-5D6E-409C-BE32-E72D297353CC}">
                    <c16:uniqueId val="{00000017-814D-4F76-9B28-FB25F2377408}"/>
                  </c:ext>
                </c:extLst>
              </c15:ser>
            </c15:filteredBarSeries>
            <c15:filteredBarSeries>
              <c15:ser>
                <c:idx val="22"/>
                <c:order val="22"/>
                <c:tx>
                  <c:strRef>
                    <c:extLst xmlns:c15="http://schemas.microsoft.com/office/drawing/2012/chart">
                      <c:ext xmlns:c15="http://schemas.microsoft.com/office/drawing/2012/chart" uri="{02D57815-91ED-43cb-92C2-25804820EDAC}">
                        <c15:formulaRef>
                          <c15:sqref>'DFW MSA'!$A$24</c15:sqref>
                        </c15:formulaRef>
                      </c:ext>
                    </c:extLst>
                    <c:strCache>
                      <c:ptCount val="1"/>
                      <c:pt idx="0">
                        <c:v>Nov-19</c:v>
                      </c:pt>
                    </c:strCache>
                  </c:strRef>
                </c:tx>
                <c:spPr>
                  <a:solidFill>
                    <a:schemeClr val="accent5">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MSA'!$B$24:$T$24</c15:sqref>
                        </c15:formulaRef>
                      </c:ext>
                    </c:extLst>
                    <c:numCache>
                      <c:formatCode>#0.0</c:formatCode>
                      <c:ptCount val="4"/>
                      <c:pt idx="0">
                        <c:v>3.1</c:v>
                      </c:pt>
                      <c:pt idx="1">
                        <c:v>2.8</c:v>
                      </c:pt>
                      <c:pt idx="2">
                        <c:v>3.4</c:v>
                      </c:pt>
                      <c:pt idx="3">
                        <c:v>3.3</c:v>
                      </c:pt>
                    </c:numCache>
                  </c:numRef>
                </c:val>
                <c:extLst xmlns:c15="http://schemas.microsoft.com/office/drawing/2012/chart">
                  <c:ext xmlns:c16="http://schemas.microsoft.com/office/drawing/2014/chart" uri="{C3380CC4-5D6E-409C-BE32-E72D297353CC}">
                    <c16:uniqueId val="{00000018-814D-4F76-9B28-FB25F2377408}"/>
                  </c:ext>
                </c:extLst>
              </c15:ser>
            </c15:filteredBarSeries>
            <c15:filteredBarSeries>
              <c15:ser>
                <c:idx val="23"/>
                <c:order val="23"/>
                <c:tx>
                  <c:strRef>
                    <c:extLst xmlns:c15="http://schemas.microsoft.com/office/drawing/2012/chart">
                      <c:ext xmlns:c15="http://schemas.microsoft.com/office/drawing/2012/chart" uri="{02D57815-91ED-43cb-92C2-25804820EDAC}">
                        <c15:formulaRef>
                          <c15:sqref>'DFW MSA'!$A$25</c15:sqref>
                        </c15:formulaRef>
                      </c:ext>
                    </c:extLst>
                    <c:strCache>
                      <c:ptCount val="1"/>
                      <c:pt idx="0">
                        <c:v>Dec-19</c:v>
                      </c:pt>
                    </c:strCache>
                  </c:strRef>
                </c:tx>
                <c:spPr>
                  <a:solidFill>
                    <a:schemeClr val="accent6">
                      <a:lumMod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MSA'!$B$25:$T$25</c15:sqref>
                        </c15:formulaRef>
                      </c:ext>
                    </c:extLst>
                    <c:numCache>
                      <c:formatCode>#0.0</c:formatCode>
                      <c:ptCount val="4"/>
                      <c:pt idx="0">
                        <c:v>2.9</c:v>
                      </c:pt>
                      <c:pt idx="1">
                        <c:v>2.7</c:v>
                      </c:pt>
                      <c:pt idx="2">
                        <c:v>3.3</c:v>
                      </c:pt>
                      <c:pt idx="3">
                        <c:v>3.4</c:v>
                      </c:pt>
                    </c:numCache>
                  </c:numRef>
                </c:val>
                <c:extLst xmlns:c15="http://schemas.microsoft.com/office/drawing/2012/chart">
                  <c:ext xmlns:c16="http://schemas.microsoft.com/office/drawing/2014/chart" uri="{C3380CC4-5D6E-409C-BE32-E72D297353CC}">
                    <c16:uniqueId val="{00000019-814D-4F76-9B28-FB25F2377408}"/>
                  </c:ext>
                </c:extLst>
              </c15:ser>
            </c15:filteredBarSeries>
            <c15:filteredBarSeries>
              <c15:ser>
                <c:idx val="24"/>
                <c:order val="24"/>
                <c:tx>
                  <c:strRef>
                    <c:extLst xmlns:c15="http://schemas.microsoft.com/office/drawing/2012/chart">
                      <c:ext xmlns:c15="http://schemas.microsoft.com/office/drawing/2012/chart" uri="{02D57815-91ED-43cb-92C2-25804820EDAC}">
                        <c15:formulaRef>
                          <c15:sqref>'DFW MSA'!$A$26</c15:sqref>
                        </c15:formulaRef>
                      </c:ext>
                    </c:extLst>
                    <c:strCache>
                      <c:ptCount val="1"/>
                      <c:pt idx="0">
                        <c:v>Jan-20</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MSA'!$B$26:$T$26</c15:sqref>
                        </c15:formulaRef>
                      </c:ext>
                    </c:extLst>
                    <c:numCache>
                      <c:formatCode>#0.0</c:formatCode>
                      <c:ptCount val="4"/>
                      <c:pt idx="0">
                        <c:v>3.3</c:v>
                      </c:pt>
                      <c:pt idx="1">
                        <c:v>3</c:v>
                      </c:pt>
                      <c:pt idx="2">
                        <c:v>3.8</c:v>
                      </c:pt>
                      <c:pt idx="3">
                        <c:v>4</c:v>
                      </c:pt>
                    </c:numCache>
                  </c:numRef>
                </c:val>
                <c:extLst xmlns:c15="http://schemas.microsoft.com/office/drawing/2012/chart">
                  <c:ext xmlns:c16="http://schemas.microsoft.com/office/drawing/2014/chart" uri="{C3380CC4-5D6E-409C-BE32-E72D297353CC}">
                    <c16:uniqueId val="{0000001A-814D-4F76-9B28-FB25F2377408}"/>
                  </c:ext>
                </c:extLst>
              </c15:ser>
            </c15:filteredBarSeries>
            <c15:filteredBarSeries>
              <c15:ser>
                <c:idx val="25"/>
                <c:order val="25"/>
                <c:tx>
                  <c:strRef>
                    <c:extLst xmlns:c15="http://schemas.microsoft.com/office/drawing/2012/chart">
                      <c:ext xmlns:c15="http://schemas.microsoft.com/office/drawing/2012/chart" uri="{02D57815-91ED-43cb-92C2-25804820EDAC}">
                        <c15:formulaRef>
                          <c15:sqref>'DFW MSA'!$A$27</c15:sqref>
                        </c15:formulaRef>
                      </c:ext>
                    </c:extLst>
                    <c:strCache>
                      <c:ptCount val="1"/>
                      <c:pt idx="0">
                        <c:v>Feb-20</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MSA'!$B$27:$T$27</c15:sqref>
                        </c15:formulaRef>
                      </c:ext>
                    </c:extLst>
                    <c:numCache>
                      <c:formatCode>#0.0</c:formatCode>
                      <c:ptCount val="4"/>
                      <c:pt idx="0">
                        <c:v>3.2</c:v>
                      </c:pt>
                      <c:pt idx="1">
                        <c:v>2.9</c:v>
                      </c:pt>
                      <c:pt idx="2">
                        <c:v>3.6</c:v>
                      </c:pt>
                      <c:pt idx="3">
                        <c:v>3.8</c:v>
                      </c:pt>
                    </c:numCache>
                  </c:numRef>
                </c:val>
                <c:extLst xmlns:c15="http://schemas.microsoft.com/office/drawing/2012/chart">
                  <c:ext xmlns:c16="http://schemas.microsoft.com/office/drawing/2014/chart" uri="{C3380CC4-5D6E-409C-BE32-E72D297353CC}">
                    <c16:uniqueId val="{0000001B-814D-4F76-9B28-FB25F2377408}"/>
                  </c:ext>
                </c:extLst>
              </c15:ser>
            </c15:filteredBarSeries>
            <c15:filteredBarSeries>
              <c15:ser>
                <c:idx val="26"/>
                <c:order val="26"/>
                <c:tx>
                  <c:strRef>
                    <c:extLst xmlns:c15="http://schemas.microsoft.com/office/drawing/2012/chart">
                      <c:ext xmlns:c15="http://schemas.microsoft.com/office/drawing/2012/chart" uri="{02D57815-91ED-43cb-92C2-25804820EDAC}">
                        <c15:formulaRef>
                          <c15:sqref>'DFW MSA'!$A$28</c15:sqref>
                        </c15:formulaRef>
                      </c:ext>
                    </c:extLst>
                    <c:strCache>
                      <c:ptCount val="1"/>
                      <c:pt idx="0">
                        <c:v>Mar-20</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MSA'!$B$28:$T$28</c15:sqref>
                        </c15:formulaRef>
                      </c:ext>
                    </c:extLst>
                    <c:numCache>
                      <c:formatCode>#0.0</c:formatCode>
                      <c:ptCount val="4"/>
                      <c:pt idx="0">
                        <c:v>4.7</c:v>
                      </c:pt>
                      <c:pt idx="1">
                        <c:v>4.3</c:v>
                      </c:pt>
                      <c:pt idx="2">
                        <c:v>5.0999999999999996</c:v>
                      </c:pt>
                      <c:pt idx="3">
                        <c:v>4.5</c:v>
                      </c:pt>
                    </c:numCache>
                  </c:numRef>
                </c:val>
                <c:extLst xmlns:c15="http://schemas.microsoft.com/office/drawing/2012/chart">
                  <c:ext xmlns:c16="http://schemas.microsoft.com/office/drawing/2014/chart" uri="{C3380CC4-5D6E-409C-BE32-E72D297353CC}">
                    <c16:uniqueId val="{0000001C-814D-4F76-9B28-FB25F2377408}"/>
                  </c:ext>
                </c:extLst>
              </c15:ser>
            </c15:filteredBarSeries>
            <c15:filteredBarSeries>
              <c15:ser>
                <c:idx val="27"/>
                <c:order val="27"/>
                <c:tx>
                  <c:strRef>
                    <c:extLst xmlns:c15="http://schemas.microsoft.com/office/drawing/2012/chart">
                      <c:ext xmlns:c15="http://schemas.microsoft.com/office/drawing/2012/chart" uri="{02D57815-91ED-43cb-92C2-25804820EDAC}">
                        <c15:formulaRef>
                          <c15:sqref>'DFW MSA'!$A$29</c15:sqref>
                        </c15:formulaRef>
                      </c:ext>
                    </c:extLst>
                    <c:strCache>
                      <c:ptCount val="1"/>
                      <c:pt idx="0">
                        <c:v>Apr-20</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MSA'!$B$29:$T$29</c15:sqref>
                        </c15:formulaRef>
                      </c:ext>
                    </c:extLst>
                    <c:numCache>
                      <c:formatCode>#0.0</c:formatCode>
                      <c:ptCount val="4"/>
                      <c:pt idx="0">
                        <c:v>13.4</c:v>
                      </c:pt>
                      <c:pt idx="1">
                        <c:v>12.8</c:v>
                      </c:pt>
                      <c:pt idx="2">
                        <c:v>13.1</c:v>
                      </c:pt>
                      <c:pt idx="3">
                        <c:v>14.4</c:v>
                      </c:pt>
                    </c:numCache>
                  </c:numRef>
                </c:val>
                <c:extLst xmlns:c15="http://schemas.microsoft.com/office/drawing/2012/chart">
                  <c:ext xmlns:c16="http://schemas.microsoft.com/office/drawing/2014/chart" uri="{C3380CC4-5D6E-409C-BE32-E72D297353CC}">
                    <c16:uniqueId val="{0000001D-814D-4F76-9B28-FB25F2377408}"/>
                  </c:ext>
                </c:extLst>
              </c15:ser>
            </c15:filteredBarSeries>
            <c15:filteredBarSeries>
              <c15:ser>
                <c:idx val="28"/>
                <c:order val="28"/>
                <c:tx>
                  <c:strRef>
                    <c:extLst xmlns:c15="http://schemas.microsoft.com/office/drawing/2012/chart">
                      <c:ext xmlns:c15="http://schemas.microsoft.com/office/drawing/2012/chart" uri="{02D57815-91ED-43cb-92C2-25804820EDAC}">
                        <c15:formulaRef>
                          <c15:sqref>'DFW MSA'!$A$30</c15:sqref>
                        </c15:formulaRef>
                      </c:ext>
                    </c:extLst>
                    <c:strCache>
                      <c:ptCount val="1"/>
                      <c:pt idx="0">
                        <c:v>May-20</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MSA'!$B$30:$T$30</c15:sqref>
                        </c15:formulaRef>
                      </c:ext>
                    </c:extLst>
                    <c:numCache>
                      <c:formatCode>#0.0</c:formatCode>
                      <c:ptCount val="4"/>
                      <c:pt idx="0">
                        <c:v>13</c:v>
                      </c:pt>
                      <c:pt idx="1">
                        <c:v>11.8</c:v>
                      </c:pt>
                      <c:pt idx="2">
                        <c:v>12.7</c:v>
                      </c:pt>
                      <c:pt idx="3">
                        <c:v>13</c:v>
                      </c:pt>
                    </c:numCache>
                  </c:numRef>
                </c:val>
                <c:extLst xmlns:c15="http://schemas.microsoft.com/office/drawing/2012/chart">
                  <c:ext xmlns:c16="http://schemas.microsoft.com/office/drawing/2014/chart" uri="{C3380CC4-5D6E-409C-BE32-E72D297353CC}">
                    <c16:uniqueId val="{0000001E-814D-4F76-9B28-FB25F2377408}"/>
                  </c:ext>
                </c:extLst>
              </c15:ser>
            </c15:filteredBarSeries>
            <c15:filteredBarSeries>
              <c15:ser>
                <c:idx val="29"/>
                <c:order val="29"/>
                <c:tx>
                  <c:strRef>
                    <c:extLst xmlns:c15="http://schemas.microsoft.com/office/drawing/2012/chart">
                      <c:ext xmlns:c15="http://schemas.microsoft.com/office/drawing/2012/chart" uri="{02D57815-91ED-43cb-92C2-25804820EDAC}">
                        <c15:formulaRef>
                          <c15:sqref>'DFW MSA'!$A$31</c15:sqref>
                        </c15:formulaRef>
                      </c:ext>
                    </c:extLst>
                    <c:strCache>
                      <c:ptCount val="1"/>
                      <c:pt idx="0">
                        <c:v>Jun-20</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MSA'!$B$31:$T$31</c15:sqref>
                        </c15:formulaRef>
                      </c:ext>
                    </c:extLst>
                    <c:numCache>
                      <c:formatCode>#0.0</c:formatCode>
                      <c:ptCount val="4"/>
                      <c:pt idx="0">
                        <c:v>8.6</c:v>
                      </c:pt>
                      <c:pt idx="1">
                        <c:v>7.7</c:v>
                      </c:pt>
                      <c:pt idx="2">
                        <c:v>8.6999999999999993</c:v>
                      </c:pt>
                      <c:pt idx="3">
                        <c:v>11.2</c:v>
                      </c:pt>
                    </c:numCache>
                  </c:numRef>
                </c:val>
                <c:extLst xmlns:c15="http://schemas.microsoft.com/office/drawing/2012/chart">
                  <c:ext xmlns:c16="http://schemas.microsoft.com/office/drawing/2014/chart" uri="{C3380CC4-5D6E-409C-BE32-E72D297353CC}">
                    <c16:uniqueId val="{0000001F-814D-4F76-9B28-FB25F2377408}"/>
                  </c:ext>
                </c:extLst>
              </c15:ser>
            </c15:filteredBarSeries>
            <c15:filteredBarSeries>
              <c15:ser>
                <c:idx val="30"/>
                <c:order val="30"/>
                <c:tx>
                  <c:strRef>
                    <c:extLst xmlns:c15="http://schemas.microsoft.com/office/drawing/2012/chart">
                      <c:ext xmlns:c15="http://schemas.microsoft.com/office/drawing/2012/chart" uri="{02D57815-91ED-43cb-92C2-25804820EDAC}">
                        <c15:formulaRef>
                          <c15:sqref>'DFW MSA'!$A$32</c15:sqref>
                        </c15:formulaRef>
                      </c:ext>
                    </c:extLst>
                    <c:strCache>
                      <c:ptCount val="1"/>
                      <c:pt idx="0">
                        <c:v>Jul-20</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MSA'!$B$32:$T$32</c15:sqref>
                        </c15:formulaRef>
                      </c:ext>
                    </c:extLst>
                    <c:numCache>
                      <c:formatCode>#0.0</c:formatCode>
                      <c:ptCount val="4"/>
                      <c:pt idx="0">
                        <c:v>7.9</c:v>
                      </c:pt>
                      <c:pt idx="1">
                        <c:v>7</c:v>
                      </c:pt>
                      <c:pt idx="2">
                        <c:v>8.1999999999999993</c:v>
                      </c:pt>
                      <c:pt idx="3">
                        <c:v>10.5</c:v>
                      </c:pt>
                    </c:numCache>
                  </c:numRef>
                </c:val>
                <c:extLst xmlns:c15="http://schemas.microsoft.com/office/drawing/2012/chart">
                  <c:ext xmlns:c16="http://schemas.microsoft.com/office/drawing/2014/chart" uri="{C3380CC4-5D6E-409C-BE32-E72D297353CC}">
                    <c16:uniqueId val="{00000020-814D-4F76-9B28-FB25F2377408}"/>
                  </c:ext>
                </c:extLst>
              </c15:ser>
            </c15:filteredBarSeries>
            <c15:filteredBarSeries>
              <c15:ser>
                <c:idx val="31"/>
                <c:order val="31"/>
                <c:tx>
                  <c:strRef>
                    <c:extLst xmlns:c15="http://schemas.microsoft.com/office/drawing/2012/chart">
                      <c:ext xmlns:c15="http://schemas.microsoft.com/office/drawing/2012/chart" uri="{02D57815-91ED-43cb-92C2-25804820EDAC}">
                        <c15:formulaRef>
                          <c15:sqref>'DFW MSA'!$A$33</c15:sqref>
                        </c15:formulaRef>
                      </c:ext>
                    </c:extLst>
                    <c:strCache>
                      <c:ptCount val="1"/>
                      <c:pt idx="0">
                        <c:v>Aug-20</c:v>
                      </c:pt>
                    </c:strCache>
                  </c:strRef>
                </c:tx>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MSA'!$B$33:$T$33</c15:sqref>
                        </c15:formulaRef>
                      </c:ext>
                    </c:extLst>
                    <c:numCache>
                      <c:formatCode>#0.0</c:formatCode>
                      <c:ptCount val="4"/>
                      <c:pt idx="0">
                        <c:v>6.5</c:v>
                      </c:pt>
                      <c:pt idx="1">
                        <c:v>5.6</c:v>
                      </c:pt>
                      <c:pt idx="2" formatCode="General">
                        <c:v>6.8</c:v>
                      </c:pt>
                      <c:pt idx="3">
                        <c:v>8.5</c:v>
                      </c:pt>
                    </c:numCache>
                  </c:numRef>
                </c:val>
                <c:extLst xmlns:c15="http://schemas.microsoft.com/office/drawing/2012/chart">
                  <c:ext xmlns:c16="http://schemas.microsoft.com/office/drawing/2014/chart" uri="{C3380CC4-5D6E-409C-BE32-E72D297353CC}">
                    <c16:uniqueId val="{00000021-814D-4F76-9B28-FB25F2377408}"/>
                  </c:ext>
                </c:extLst>
              </c15:ser>
            </c15:filteredBarSeries>
            <c15:filteredBarSeries>
              <c15:ser>
                <c:idx val="32"/>
                <c:order val="32"/>
                <c:tx>
                  <c:strRef>
                    <c:extLst xmlns:c15="http://schemas.microsoft.com/office/drawing/2012/chart">
                      <c:ext xmlns:c15="http://schemas.microsoft.com/office/drawing/2012/chart" uri="{02D57815-91ED-43cb-92C2-25804820EDAC}">
                        <c15:formulaRef>
                          <c15:sqref>'DFW MSA'!$A$34</c15:sqref>
                        </c15:formulaRef>
                      </c:ext>
                    </c:extLst>
                    <c:strCache>
                      <c:ptCount val="1"/>
                      <c:pt idx="0">
                        <c:v>Sep-20</c:v>
                      </c:pt>
                    </c:strCache>
                  </c:strRef>
                </c:tx>
                <c:spPr>
                  <a:solidFill>
                    <a:schemeClr val="accent3">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MSA'!$B$34:$T$34</c15:sqref>
                        </c15:formulaRef>
                      </c:ext>
                    </c:extLst>
                    <c:numCache>
                      <c:formatCode>#0.0</c:formatCode>
                      <c:ptCount val="4"/>
                      <c:pt idx="0">
                        <c:v>7.8</c:v>
                      </c:pt>
                      <c:pt idx="1">
                        <c:v>6.6</c:v>
                      </c:pt>
                      <c:pt idx="2" formatCode="General">
                        <c:v>8.1999999999999993</c:v>
                      </c:pt>
                      <c:pt idx="3">
                        <c:v>7.7</c:v>
                      </c:pt>
                    </c:numCache>
                  </c:numRef>
                </c:val>
                <c:extLst xmlns:c15="http://schemas.microsoft.com/office/drawing/2012/chart">
                  <c:ext xmlns:c16="http://schemas.microsoft.com/office/drawing/2014/chart" uri="{C3380CC4-5D6E-409C-BE32-E72D297353CC}">
                    <c16:uniqueId val="{00000022-814D-4F76-9B28-FB25F2377408}"/>
                  </c:ext>
                </c:extLst>
              </c15:ser>
            </c15:filteredBarSeries>
            <c15:filteredBarSeries>
              <c15:ser>
                <c:idx val="33"/>
                <c:order val="33"/>
                <c:tx>
                  <c:strRef>
                    <c:extLst xmlns:c15="http://schemas.microsoft.com/office/drawing/2012/chart">
                      <c:ext xmlns:c15="http://schemas.microsoft.com/office/drawing/2012/chart" uri="{02D57815-91ED-43cb-92C2-25804820EDAC}">
                        <c15:formulaRef>
                          <c15:sqref>'DFW MSA'!$A$35</c15:sqref>
                        </c15:formulaRef>
                      </c:ext>
                    </c:extLst>
                    <c:strCache>
                      <c:ptCount val="1"/>
                      <c:pt idx="0">
                        <c:v>Oct-20</c:v>
                      </c:pt>
                    </c:strCache>
                  </c:strRef>
                </c:tx>
                <c:spPr>
                  <a:solidFill>
                    <a:schemeClr val="accent4">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MSA'!$B$35:$T$35</c15:sqref>
                        </c15:formulaRef>
                      </c:ext>
                    </c:extLst>
                    <c:numCache>
                      <c:formatCode>General</c:formatCode>
                      <c:ptCount val="4"/>
                      <c:pt idx="0" formatCode="#0.0">
                        <c:v>6.3</c:v>
                      </c:pt>
                      <c:pt idx="1">
                        <c:v>5.4</c:v>
                      </c:pt>
                      <c:pt idx="2">
                        <c:v>6.9</c:v>
                      </c:pt>
                      <c:pt idx="3">
                        <c:v>6.9</c:v>
                      </c:pt>
                    </c:numCache>
                  </c:numRef>
                </c:val>
                <c:extLst xmlns:c15="http://schemas.microsoft.com/office/drawing/2012/chart">
                  <c:ext xmlns:c16="http://schemas.microsoft.com/office/drawing/2014/chart" uri="{C3380CC4-5D6E-409C-BE32-E72D297353CC}">
                    <c16:uniqueId val="{00000023-814D-4F76-9B28-FB25F2377408}"/>
                  </c:ext>
                </c:extLst>
              </c15:ser>
            </c15:filteredBarSeries>
            <c15:filteredBarSeries>
              <c15:ser>
                <c:idx val="35"/>
                <c:order val="34"/>
                <c:tx>
                  <c:strRef>
                    <c:extLst xmlns:c15="http://schemas.microsoft.com/office/drawing/2012/chart">
                      <c:ext xmlns:c15="http://schemas.microsoft.com/office/drawing/2012/chart" uri="{02D57815-91ED-43cb-92C2-25804820EDAC}">
                        <c15:formulaRef>
                          <c15:sqref>'DFW MSA'!$A$36</c15:sqref>
                        </c15:formulaRef>
                      </c:ext>
                    </c:extLst>
                    <c:strCache>
                      <c:ptCount val="1"/>
                      <c:pt idx="0">
                        <c:v>Nov-20</c:v>
                      </c:pt>
                    </c:strCache>
                  </c:strRef>
                </c:tx>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MSA'!$B$36:$T$36</c15:sqref>
                        </c15:formulaRef>
                      </c:ext>
                    </c:extLst>
                    <c:numCache>
                      <c:formatCode>General</c:formatCode>
                      <c:ptCount val="4"/>
                      <c:pt idx="0" formatCode="#0.0">
                        <c:v>7.4</c:v>
                      </c:pt>
                      <c:pt idx="1">
                        <c:v>6.4</c:v>
                      </c:pt>
                      <c:pt idx="2">
                        <c:v>8.1</c:v>
                      </c:pt>
                      <c:pt idx="3">
                        <c:v>6.7</c:v>
                      </c:pt>
                    </c:numCache>
                  </c:numRef>
                </c:val>
                <c:extLst xmlns:c15="http://schemas.microsoft.com/office/drawing/2012/chart">
                  <c:ext xmlns:c16="http://schemas.microsoft.com/office/drawing/2014/chart" uri="{C3380CC4-5D6E-409C-BE32-E72D297353CC}">
                    <c16:uniqueId val="{00000024-814D-4F76-9B28-FB25F2377408}"/>
                  </c:ext>
                </c:extLst>
              </c15:ser>
            </c15:filteredBarSeries>
            <c15:filteredBarSeries>
              <c15:ser>
                <c:idx val="34"/>
                <c:order val="35"/>
                <c:tx>
                  <c:strRef>
                    <c:extLst xmlns:c15="http://schemas.microsoft.com/office/drawing/2012/chart">
                      <c:ext xmlns:c15="http://schemas.microsoft.com/office/drawing/2012/chart" uri="{02D57815-91ED-43cb-92C2-25804820EDAC}">
                        <c15:formulaRef>
                          <c15:sqref>'DFW MSA'!$A$37</c15:sqref>
                        </c15:formulaRef>
                      </c:ext>
                    </c:extLst>
                    <c:strCache>
                      <c:ptCount val="1"/>
                      <c:pt idx="0">
                        <c:v>Dec-20</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MSA'!$B$37:$T$37</c15:sqref>
                        </c15:formulaRef>
                      </c:ext>
                    </c:extLst>
                    <c:numCache>
                      <c:formatCode>General</c:formatCode>
                      <c:ptCount val="4"/>
                      <c:pt idx="0" formatCode="#0.0">
                        <c:v>6.6</c:v>
                      </c:pt>
                      <c:pt idx="1">
                        <c:v>5.7</c:v>
                      </c:pt>
                      <c:pt idx="2">
                        <c:v>7.1</c:v>
                      </c:pt>
                      <c:pt idx="3">
                        <c:v>6.5</c:v>
                      </c:pt>
                    </c:numCache>
                  </c:numRef>
                </c:val>
                <c:extLst xmlns:c15="http://schemas.microsoft.com/office/drawing/2012/chart">
                  <c:ext xmlns:c16="http://schemas.microsoft.com/office/drawing/2014/chart" uri="{C3380CC4-5D6E-409C-BE32-E72D297353CC}">
                    <c16:uniqueId val="{00000025-814D-4F76-9B28-FB25F2377408}"/>
                  </c:ext>
                </c:extLst>
              </c15:ser>
            </c15:filteredBarSeries>
            <c15:filteredBarSeries>
              <c15:ser>
                <c:idx val="36"/>
                <c:order val="36"/>
                <c:tx>
                  <c:strRef>
                    <c:extLst xmlns:c15="http://schemas.microsoft.com/office/drawing/2012/chart">
                      <c:ext xmlns:c15="http://schemas.microsoft.com/office/drawing/2012/chart" uri="{02D57815-91ED-43cb-92C2-25804820EDAC}">
                        <c15:formulaRef>
                          <c15:sqref>'DFW MSA'!$A$38</c15:sqref>
                        </c15:formulaRef>
                      </c:ext>
                    </c:extLst>
                    <c:strCache>
                      <c:ptCount val="1"/>
                      <c:pt idx="0">
                        <c:v>Jan-21</c:v>
                      </c:pt>
                    </c:strCache>
                  </c:strRef>
                </c:tx>
                <c:spPr>
                  <a:solidFill>
                    <a:schemeClr val="accent1">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MSA'!$B$38:$T$38</c15:sqref>
                        </c15:formulaRef>
                      </c:ext>
                    </c:extLst>
                    <c:numCache>
                      <c:formatCode>General</c:formatCode>
                      <c:ptCount val="4"/>
                      <c:pt idx="0" formatCode="#0.0">
                        <c:v>6.8</c:v>
                      </c:pt>
                      <c:pt idx="1">
                        <c:v>5.8</c:v>
                      </c:pt>
                      <c:pt idx="2">
                        <c:v>7.3</c:v>
                      </c:pt>
                      <c:pt idx="3">
                        <c:v>6.8</c:v>
                      </c:pt>
                    </c:numCache>
                  </c:numRef>
                </c:val>
                <c:extLst xmlns:c15="http://schemas.microsoft.com/office/drawing/2012/chart">
                  <c:ext xmlns:c16="http://schemas.microsoft.com/office/drawing/2014/chart" uri="{C3380CC4-5D6E-409C-BE32-E72D297353CC}">
                    <c16:uniqueId val="{00000026-814D-4F76-9B28-FB25F2377408}"/>
                  </c:ext>
                </c:extLst>
              </c15:ser>
            </c15:filteredBarSeries>
            <c15:filteredBarSeries>
              <c15:ser>
                <c:idx val="37"/>
                <c:order val="37"/>
                <c:tx>
                  <c:strRef>
                    <c:extLst xmlns:c15="http://schemas.microsoft.com/office/drawing/2012/chart">
                      <c:ext xmlns:c15="http://schemas.microsoft.com/office/drawing/2012/chart" uri="{02D57815-91ED-43cb-92C2-25804820EDAC}">
                        <c15:formulaRef>
                          <c15:sqref>'DFW MSA'!$A$39</c15:sqref>
                        </c15:formulaRef>
                      </c:ext>
                    </c:extLst>
                    <c:strCache>
                      <c:ptCount val="1"/>
                      <c:pt idx="0">
                        <c:v>Feb-21</c:v>
                      </c:pt>
                    </c:strCache>
                  </c:strRef>
                </c:tx>
                <c:spPr>
                  <a:solidFill>
                    <a:schemeClr val="accent2">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MSA'!$B$39:$T$39</c15:sqref>
                        </c15:formulaRef>
                      </c:ext>
                    </c:extLst>
                    <c:numCache>
                      <c:formatCode>General</c:formatCode>
                      <c:ptCount val="4"/>
                      <c:pt idx="0" formatCode="#0.0">
                        <c:v>7.1</c:v>
                      </c:pt>
                      <c:pt idx="1">
                        <c:v>6</c:v>
                      </c:pt>
                      <c:pt idx="2">
                        <c:v>7.5</c:v>
                      </c:pt>
                      <c:pt idx="3">
                        <c:v>6.6</c:v>
                      </c:pt>
                    </c:numCache>
                  </c:numRef>
                </c:val>
                <c:extLst xmlns:c15="http://schemas.microsoft.com/office/drawing/2012/chart">
                  <c:ext xmlns:c16="http://schemas.microsoft.com/office/drawing/2014/chart" uri="{C3380CC4-5D6E-409C-BE32-E72D297353CC}">
                    <c16:uniqueId val="{00000027-814D-4F76-9B28-FB25F2377408}"/>
                  </c:ext>
                </c:extLst>
              </c15:ser>
            </c15:filteredBarSeries>
            <c15:filteredBarSeries>
              <c15:ser>
                <c:idx val="38"/>
                <c:order val="38"/>
                <c:tx>
                  <c:strRef>
                    <c:extLst xmlns:c15="http://schemas.microsoft.com/office/drawing/2012/chart">
                      <c:ext xmlns:c15="http://schemas.microsoft.com/office/drawing/2012/chart" uri="{02D57815-91ED-43cb-92C2-25804820EDAC}">
                        <c15:formulaRef>
                          <c15:sqref>'DFW MSA'!$A$40</c15:sqref>
                        </c15:formulaRef>
                      </c:ext>
                    </c:extLst>
                    <c:strCache>
                      <c:ptCount val="1"/>
                      <c:pt idx="0">
                        <c:v>Mar-21</c:v>
                      </c:pt>
                    </c:strCache>
                  </c:strRef>
                </c:tx>
                <c:spPr>
                  <a:solidFill>
                    <a:schemeClr val="accent3">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MSA'!$B$40:$T$40</c15:sqref>
                        </c15:formulaRef>
                      </c:ext>
                    </c:extLst>
                    <c:numCache>
                      <c:formatCode>General</c:formatCode>
                      <c:ptCount val="4"/>
                      <c:pt idx="0" formatCode="#0.0">
                        <c:v>6.9</c:v>
                      </c:pt>
                      <c:pt idx="1">
                        <c:v>5.6</c:v>
                      </c:pt>
                      <c:pt idx="2">
                        <c:v>7.2</c:v>
                      </c:pt>
                      <c:pt idx="3">
                        <c:v>6.2</c:v>
                      </c:pt>
                    </c:numCache>
                  </c:numRef>
                </c:val>
                <c:extLst xmlns:c15="http://schemas.microsoft.com/office/drawing/2012/chart">
                  <c:ext xmlns:c16="http://schemas.microsoft.com/office/drawing/2014/chart" uri="{C3380CC4-5D6E-409C-BE32-E72D297353CC}">
                    <c16:uniqueId val="{00000028-814D-4F76-9B28-FB25F2377408}"/>
                  </c:ext>
                </c:extLst>
              </c15:ser>
            </c15:filteredBarSeries>
            <c15:filteredBarSeries>
              <c15:ser>
                <c:idx val="39"/>
                <c:order val="39"/>
                <c:tx>
                  <c:strRef>
                    <c:extLst xmlns:c15="http://schemas.microsoft.com/office/drawing/2012/chart">
                      <c:ext xmlns:c15="http://schemas.microsoft.com/office/drawing/2012/chart" uri="{02D57815-91ED-43cb-92C2-25804820EDAC}">
                        <c15:formulaRef>
                          <c15:sqref>'DFW MSA'!$A$41</c15:sqref>
                        </c15:formulaRef>
                      </c:ext>
                    </c:extLst>
                    <c:strCache>
                      <c:ptCount val="1"/>
                      <c:pt idx="0">
                        <c:v>Apr-21</c:v>
                      </c:pt>
                    </c:strCache>
                  </c:strRef>
                </c:tx>
                <c:spPr>
                  <a:solidFill>
                    <a:schemeClr val="accent4">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MSA'!$B$41:$T$41</c15:sqref>
                        </c15:formulaRef>
                      </c:ext>
                    </c:extLst>
                    <c:numCache>
                      <c:formatCode>General</c:formatCode>
                      <c:ptCount val="4"/>
                      <c:pt idx="0" formatCode="#0.0">
                        <c:v>5.9</c:v>
                      </c:pt>
                      <c:pt idx="1">
                        <c:v>4.9000000000000004</c:v>
                      </c:pt>
                      <c:pt idx="2">
                        <c:v>6.3</c:v>
                      </c:pt>
                      <c:pt idx="3">
                        <c:v>5.7</c:v>
                      </c:pt>
                    </c:numCache>
                  </c:numRef>
                </c:val>
                <c:extLst xmlns:c15="http://schemas.microsoft.com/office/drawing/2012/chart">
                  <c:ext xmlns:c16="http://schemas.microsoft.com/office/drawing/2014/chart" uri="{C3380CC4-5D6E-409C-BE32-E72D297353CC}">
                    <c16:uniqueId val="{00000029-814D-4F76-9B28-FB25F2377408}"/>
                  </c:ext>
                </c:extLst>
              </c15:ser>
            </c15:filteredBarSeries>
            <c15:filteredBarSeries>
              <c15:ser>
                <c:idx val="40"/>
                <c:order val="40"/>
                <c:tx>
                  <c:strRef>
                    <c:extLst xmlns:c15="http://schemas.microsoft.com/office/drawing/2012/chart">
                      <c:ext xmlns:c15="http://schemas.microsoft.com/office/drawing/2012/chart" uri="{02D57815-91ED-43cb-92C2-25804820EDAC}">
                        <c15:formulaRef>
                          <c15:sqref>'DFW MSA'!$A$42</c15:sqref>
                        </c15:formulaRef>
                      </c:ext>
                    </c:extLst>
                    <c:strCache>
                      <c:ptCount val="1"/>
                      <c:pt idx="0">
                        <c:v>May-21</c:v>
                      </c:pt>
                    </c:strCache>
                  </c:strRef>
                </c:tx>
                <c:spPr>
                  <a:solidFill>
                    <a:schemeClr val="accent5">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MSA'!$B$42:$T$42</c15:sqref>
                        </c15:formulaRef>
                      </c:ext>
                    </c:extLst>
                    <c:numCache>
                      <c:formatCode>General</c:formatCode>
                      <c:ptCount val="4"/>
                      <c:pt idx="0" formatCode="#0.0">
                        <c:v>5.6</c:v>
                      </c:pt>
                      <c:pt idx="1">
                        <c:v>4.7</c:v>
                      </c:pt>
                      <c:pt idx="2">
                        <c:v>5.9</c:v>
                      </c:pt>
                      <c:pt idx="3">
                        <c:v>5.5</c:v>
                      </c:pt>
                    </c:numCache>
                  </c:numRef>
                </c:val>
                <c:extLst xmlns:c15="http://schemas.microsoft.com/office/drawing/2012/chart">
                  <c:ext xmlns:c16="http://schemas.microsoft.com/office/drawing/2014/chart" uri="{C3380CC4-5D6E-409C-BE32-E72D297353CC}">
                    <c16:uniqueId val="{0000002A-814D-4F76-9B28-FB25F2377408}"/>
                  </c:ext>
                </c:extLst>
              </c15:ser>
            </c15:filteredBarSeries>
            <c15:filteredBarSeries>
              <c15:ser>
                <c:idx val="41"/>
                <c:order val="41"/>
                <c:tx>
                  <c:strRef>
                    <c:extLst xmlns:c15="http://schemas.microsoft.com/office/drawing/2012/chart">
                      <c:ext xmlns:c15="http://schemas.microsoft.com/office/drawing/2012/chart" uri="{02D57815-91ED-43cb-92C2-25804820EDAC}">
                        <c15:formulaRef>
                          <c15:sqref>'DFW MSA'!$A$43</c15:sqref>
                        </c15:formulaRef>
                      </c:ext>
                    </c:extLst>
                    <c:strCache>
                      <c:ptCount val="1"/>
                      <c:pt idx="0">
                        <c:v>Jun-21</c:v>
                      </c:pt>
                    </c:strCache>
                  </c:strRef>
                </c:tx>
                <c:spPr>
                  <a:solidFill>
                    <a:schemeClr val="accent6">
                      <a:lumMod val="70000"/>
                      <a:lumOff val="3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MSA'!$B$43:$T$43</c15:sqref>
                        </c15:formulaRef>
                      </c:ext>
                    </c:extLst>
                    <c:numCache>
                      <c:formatCode>General</c:formatCode>
                      <c:ptCount val="4"/>
                      <c:pt idx="0" formatCode="#0.0">
                        <c:v>6.3</c:v>
                      </c:pt>
                      <c:pt idx="1">
                        <c:v>5.2</c:v>
                      </c:pt>
                      <c:pt idx="2">
                        <c:v>6.6</c:v>
                      </c:pt>
                      <c:pt idx="3">
                        <c:v>6.1</c:v>
                      </c:pt>
                    </c:numCache>
                  </c:numRef>
                </c:val>
                <c:extLst xmlns:c15="http://schemas.microsoft.com/office/drawing/2012/chart">
                  <c:ext xmlns:c16="http://schemas.microsoft.com/office/drawing/2014/chart" uri="{C3380CC4-5D6E-409C-BE32-E72D297353CC}">
                    <c16:uniqueId val="{0000002B-814D-4F76-9B28-FB25F2377408}"/>
                  </c:ext>
                </c:extLst>
              </c15:ser>
            </c15:filteredBarSeries>
            <c15:filteredBarSeries>
              <c15:ser>
                <c:idx val="42"/>
                <c:order val="42"/>
                <c:tx>
                  <c:strRef>
                    <c:extLst xmlns:c15="http://schemas.microsoft.com/office/drawing/2012/chart">
                      <c:ext xmlns:c15="http://schemas.microsoft.com/office/drawing/2012/chart" uri="{02D57815-91ED-43cb-92C2-25804820EDAC}">
                        <c15:formulaRef>
                          <c15:sqref>'DFW MSA'!$A$44</c15:sqref>
                        </c15:formulaRef>
                      </c:ext>
                    </c:extLst>
                    <c:strCache>
                      <c:ptCount val="1"/>
                      <c:pt idx="0">
                        <c:v>Jul-21</c:v>
                      </c:pt>
                    </c:strCache>
                  </c:strRef>
                </c:tx>
                <c:spPr>
                  <a:solidFill>
                    <a:schemeClr val="accent1">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MSA'!$B$44:$T$44</c15:sqref>
                        </c15:formulaRef>
                      </c:ext>
                    </c:extLst>
                    <c:numCache>
                      <c:formatCode>General</c:formatCode>
                      <c:ptCount val="4"/>
                      <c:pt idx="0" formatCode="#0.0">
                        <c:v>5.6</c:v>
                      </c:pt>
                      <c:pt idx="1">
                        <c:v>4.5999999999999996</c:v>
                      </c:pt>
                      <c:pt idx="2">
                        <c:v>6</c:v>
                      </c:pt>
                      <c:pt idx="3">
                        <c:v>5.7</c:v>
                      </c:pt>
                    </c:numCache>
                  </c:numRef>
                </c:val>
                <c:extLst xmlns:c15="http://schemas.microsoft.com/office/drawing/2012/chart">
                  <c:ext xmlns:c16="http://schemas.microsoft.com/office/drawing/2014/chart" uri="{C3380CC4-5D6E-409C-BE32-E72D297353CC}">
                    <c16:uniqueId val="{0000002C-814D-4F76-9B28-FB25F2377408}"/>
                  </c:ext>
                </c:extLst>
              </c15:ser>
            </c15:filteredBarSeries>
            <c15:filteredBarSeries>
              <c15:ser>
                <c:idx val="43"/>
                <c:order val="43"/>
                <c:tx>
                  <c:strRef>
                    <c:extLst xmlns:c15="http://schemas.microsoft.com/office/drawing/2012/chart">
                      <c:ext xmlns:c15="http://schemas.microsoft.com/office/drawing/2012/chart" uri="{02D57815-91ED-43cb-92C2-25804820EDAC}">
                        <c15:formulaRef>
                          <c15:sqref>'DFW MSA'!$A$45</c15:sqref>
                        </c15:formulaRef>
                      </c:ext>
                    </c:extLst>
                    <c:strCache>
                      <c:ptCount val="1"/>
                      <c:pt idx="0">
                        <c:v>Aug-21</c:v>
                      </c:pt>
                    </c:strCache>
                  </c:strRef>
                </c:tx>
                <c:spPr>
                  <a:solidFill>
                    <a:schemeClr val="accent2">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MSA'!$B$45:$T$45</c15:sqref>
                        </c15:formulaRef>
                      </c:ext>
                    </c:extLst>
                    <c:numCache>
                      <c:formatCode>General</c:formatCode>
                      <c:ptCount val="4"/>
                      <c:pt idx="0" formatCode="#0.0">
                        <c:v>4.9000000000000004</c:v>
                      </c:pt>
                      <c:pt idx="1">
                        <c:v>4.0999999999999996</c:v>
                      </c:pt>
                      <c:pt idx="2">
                        <c:v>5.3</c:v>
                      </c:pt>
                      <c:pt idx="3">
                        <c:v>5.3</c:v>
                      </c:pt>
                    </c:numCache>
                  </c:numRef>
                </c:val>
                <c:extLst xmlns:c15="http://schemas.microsoft.com/office/drawing/2012/chart">
                  <c:ext xmlns:c16="http://schemas.microsoft.com/office/drawing/2014/chart" uri="{C3380CC4-5D6E-409C-BE32-E72D297353CC}">
                    <c16:uniqueId val="{0000002D-814D-4F76-9B28-FB25F2377408}"/>
                  </c:ext>
                </c:extLst>
              </c15:ser>
            </c15:filteredBarSeries>
            <c15:filteredBarSeries>
              <c15:ser>
                <c:idx val="45"/>
                <c:order val="44"/>
                <c:tx>
                  <c:strRef>
                    <c:extLst xmlns:c15="http://schemas.microsoft.com/office/drawing/2012/chart">
                      <c:ext xmlns:c15="http://schemas.microsoft.com/office/drawing/2012/chart" uri="{02D57815-91ED-43cb-92C2-25804820EDAC}">
                        <c15:formulaRef>
                          <c15:sqref>'DFW MSA'!$A$48</c15:sqref>
                        </c15:formulaRef>
                      </c:ext>
                    </c:extLst>
                    <c:strCache>
                      <c:ptCount val="1"/>
                      <c:pt idx="0">
                        <c:v>Nov-21</c:v>
                      </c:pt>
                    </c:strCache>
                  </c:strRef>
                </c:tx>
                <c:spPr>
                  <a:solidFill>
                    <a:schemeClr val="accent4">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MSA'!$B$48:$T$48</c15:sqref>
                        </c15:formulaRef>
                      </c:ext>
                    </c:extLst>
                    <c:numCache>
                      <c:formatCode>General</c:formatCode>
                      <c:ptCount val="4"/>
                      <c:pt idx="0" formatCode="#0.0">
                        <c:v>4.0999999999999996</c:v>
                      </c:pt>
                      <c:pt idx="1">
                        <c:v>3.5</c:v>
                      </c:pt>
                      <c:pt idx="2">
                        <c:v>4.5</c:v>
                      </c:pt>
                      <c:pt idx="3">
                        <c:v>3.9</c:v>
                      </c:pt>
                    </c:numCache>
                  </c:numRef>
                </c:val>
                <c:extLst xmlns:c15="http://schemas.microsoft.com/office/drawing/2012/chart">
                  <c:ext xmlns:c16="http://schemas.microsoft.com/office/drawing/2014/chart" uri="{C3380CC4-5D6E-409C-BE32-E72D297353CC}">
                    <c16:uniqueId val="{0000002E-814D-4F76-9B28-FB25F2377408}"/>
                  </c:ext>
                </c:extLst>
              </c15:ser>
            </c15:filteredBarSeries>
            <c15:filteredBarSeries>
              <c15:ser>
                <c:idx val="44"/>
                <c:order val="45"/>
                <c:tx>
                  <c:strRef>
                    <c:extLst xmlns:c15="http://schemas.microsoft.com/office/drawing/2012/chart">
                      <c:ext xmlns:c15="http://schemas.microsoft.com/office/drawing/2012/chart" uri="{02D57815-91ED-43cb-92C2-25804820EDAC}">
                        <c15:formulaRef>
                          <c15:sqref>'DFW MSA'!$A$47</c15:sqref>
                        </c15:formulaRef>
                      </c:ext>
                    </c:extLst>
                    <c:strCache>
                      <c:ptCount val="1"/>
                      <c:pt idx="0">
                        <c:v>Oct-21</c:v>
                      </c:pt>
                    </c:strCache>
                  </c:strRef>
                </c:tx>
                <c:spPr>
                  <a:solidFill>
                    <a:schemeClr val="accent3">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MSA'!$B$47:$T$47</c15:sqref>
                        </c15:formulaRef>
                      </c:ext>
                    </c:extLst>
                    <c:numCache>
                      <c:formatCode>General</c:formatCode>
                      <c:ptCount val="4"/>
                      <c:pt idx="0" formatCode="#0.0">
                        <c:v>4.4000000000000004</c:v>
                      </c:pt>
                      <c:pt idx="1">
                        <c:v>3.7</c:v>
                      </c:pt>
                      <c:pt idx="2">
                        <c:v>4.8</c:v>
                      </c:pt>
                      <c:pt idx="3">
                        <c:v>4.3</c:v>
                      </c:pt>
                    </c:numCache>
                  </c:numRef>
                </c:val>
                <c:extLst xmlns:c15="http://schemas.microsoft.com/office/drawing/2012/chart">
                  <c:ext xmlns:c16="http://schemas.microsoft.com/office/drawing/2014/chart" uri="{C3380CC4-5D6E-409C-BE32-E72D297353CC}">
                    <c16:uniqueId val="{0000002F-814D-4F76-9B28-FB25F2377408}"/>
                  </c:ext>
                </c:extLst>
              </c15:ser>
            </c15:filteredBarSeries>
            <c15:filteredBarSeries>
              <c15:ser>
                <c:idx val="46"/>
                <c:order val="46"/>
                <c:tx>
                  <c:strRef>
                    <c:extLst xmlns:c15="http://schemas.microsoft.com/office/drawing/2012/chart">
                      <c:ext xmlns:c15="http://schemas.microsoft.com/office/drawing/2012/chart" uri="{02D57815-91ED-43cb-92C2-25804820EDAC}">
                        <c15:formulaRef>
                          <c15:sqref>'DFW MSA'!$A$48</c15:sqref>
                        </c15:formulaRef>
                      </c:ext>
                    </c:extLst>
                    <c:strCache>
                      <c:ptCount val="1"/>
                      <c:pt idx="0">
                        <c:v>Nov-21</c:v>
                      </c:pt>
                    </c:strCache>
                  </c:strRef>
                </c:tx>
                <c:spPr>
                  <a:solidFill>
                    <a:schemeClr val="accent5">
                      <a:lumMod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MSA'!$B$48:$T$48</c15:sqref>
                        </c15:formulaRef>
                      </c:ext>
                    </c:extLst>
                    <c:numCache>
                      <c:formatCode>General</c:formatCode>
                      <c:ptCount val="4"/>
                      <c:pt idx="0" formatCode="#0.0">
                        <c:v>4.0999999999999996</c:v>
                      </c:pt>
                      <c:pt idx="1">
                        <c:v>3.5</c:v>
                      </c:pt>
                      <c:pt idx="2">
                        <c:v>4.5</c:v>
                      </c:pt>
                      <c:pt idx="3">
                        <c:v>3.9</c:v>
                      </c:pt>
                    </c:numCache>
                  </c:numRef>
                </c:val>
                <c:extLst xmlns:c15="http://schemas.microsoft.com/office/drawing/2012/chart">
                  <c:ext xmlns:c16="http://schemas.microsoft.com/office/drawing/2014/chart" uri="{C3380CC4-5D6E-409C-BE32-E72D297353CC}">
                    <c16:uniqueId val="{00000030-814D-4F76-9B28-FB25F2377408}"/>
                  </c:ext>
                </c:extLst>
              </c15:ser>
            </c15:filteredBarSeries>
            <c15:filteredBarSeries>
              <c15:ser>
                <c:idx val="48"/>
                <c:order val="48"/>
                <c:tx>
                  <c:strRef>
                    <c:extLst xmlns:c15="http://schemas.microsoft.com/office/drawing/2012/chart">
                      <c:ext xmlns:c15="http://schemas.microsoft.com/office/drawing/2012/chart" uri="{02D57815-91ED-43cb-92C2-25804820EDAC}">
                        <c15:formulaRef>
                          <c15:sqref>'DFW MSA'!$A$50</c15:sqref>
                        </c15:formulaRef>
                      </c:ext>
                    </c:extLst>
                    <c:strCache>
                      <c:ptCount val="1"/>
                      <c:pt idx="0">
                        <c:v>Jan-22</c:v>
                      </c:pt>
                    </c:strCache>
                  </c:strRef>
                </c:tx>
                <c:spPr>
                  <a:solidFill>
                    <a:schemeClr val="accent1">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MSA'!$B$50:$T$50</c15:sqref>
                        </c15:formulaRef>
                      </c:ext>
                    </c:extLst>
                    <c:numCache>
                      <c:formatCode>General</c:formatCode>
                      <c:ptCount val="4"/>
                      <c:pt idx="0" formatCode="#0.0">
                        <c:v>4.3</c:v>
                      </c:pt>
                      <c:pt idx="1">
                        <c:v>3.6</c:v>
                      </c:pt>
                      <c:pt idx="2">
                        <c:v>4.8</c:v>
                      </c:pt>
                      <c:pt idx="3">
                        <c:v>4.4000000000000004</c:v>
                      </c:pt>
                    </c:numCache>
                  </c:numRef>
                </c:val>
                <c:extLst xmlns:c15="http://schemas.microsoft.com/office/drawing/2012/chart">
                  <c:ext xmlns:c16="http://schemas.microsoft.com/office/drawing/2014/chart" uri="{C3380CC4-5D6E-409C-BE32-E72D297353CC}">
                    <c16:uniqueId val="{00000031-814D-4F76-9B28-FB25F2377408}"/>
                  </c:ext>
                </c:extLst>
              </c15:ser>
            </c15:filteredBarSeries>
            <c15:filteredBarSeries>
              <c15:ser>
                <c:idx val="49"/>
                <c:order val="49"/>
                <c:tx>
                  <c:strRef>
                    <c:extLst xmlns:c15="http://schemas.microsoft.com/office/drawing/2012/chart">
                      <c:ext xmlns:c15="http://schemas.microsoft.com/office/drawing/2012/chart" uri="{02D57815-91ED-43cb-92C2-25804820EDAC}">
                        <c15:formulaRef>
                          <c15:sqref>'DFW MSA'!$A$51</c15:sqref>
                        </c15:formulaRef>
                      </c:ext>
                    </c:extLst>
                    <c:strCache>
                      <c:ptCount val="1"/>
                      <c:pt idx="0">
                        <c:v>Feb-22</c:v>
                      </c:pt>
                    </c:strCache>
                  </c:strRef>
                </c:tx>
                <c:spPr>
                  <a:solidFill>
                    <a:schemeClr val="accent2">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MSA'!$B$51:$T$51</c15:sqref>
                        </c15:formulaRef>
                      </c:ext>
                    </c:extLst>
                    <c:numCache>
                      <c:formatCode>General</c:formatCode>
                      <c:ptCount val="4"/>
                      <c:pt idx="0" formatCode="#0.0">
                        <c:v>4.2</c:v>
                      </c:pt>
                      <c:pt idx="1">
                        <c:v>3.6</c:v>
                      </c:pt>
                      <c:pt idx="2">
                        <c:v>4.7</c:v>
                      </c:pt>
                      <c:pt idx="3">
                        <c:v>4.0999999999999996</c:v>
                      </c:pt>
                    </c:numCache>
                  </c:numRef>
                </c:val>
                <c:extLst xmlns:c15="http://schemas.microsoft.com/office/drawing/2012/chart">
                  <c:ext xmlns:c16="http://schemas.microsoft.com/office/drawing/2014/chart" uri="{C3380CC4-5D6E-409C-BE32-E72D297353CC}">
                    <c16:uniqueId val="{00000032-814D-4F76-9B28-FB25F2377408}"/>
                  </c:ext>
                </c:extLst>
              </c15:ser>
            </c15:filteredBarSeries>
            <c15:filteredBarSeries>
              <c15:ser>
                <c:idx val="50"/>
                <c:order val="50"/>
                <c:tx>
                  <c:strRef>
                    <c:extLst xmlns:c15="http://schemas.microsoft.com/office/drawing/2012/chart">
                      <c:ext xmlns:c15="http://schemas.microsoft.com/office/drawing/2012/chart" uri="{02D57815-91ED-43cb-92C2-25804820EDAC}">
                        <c15:formulaRef>
                          <c15:sqref>'DFW MSA'!$A$52</c15:sqref>
                        </c15:formulaRef>
                      </c:ext>
                    </c:extLst>
                    <c:strCache>
                      <c:ptCount val="1"/>
                      <c:pt idx="0">
                        <c:v>Mar-22</c:v>
                      </c:pt>
                    </c:strCache>
                  </c:strRef>
                </c:tx>
                <c:spPr>
                  <a:solidFill>
                    <a:schemeClr val="accent3">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MSA'!$B$52:$T$52</c15:sqref>
                        </c15:formulaRef>
                      </c:ext>
                    </c:extLst>
                    <c:numCache>
                      <c:formatCode>General</c:formatCode>
                      <c:ptCount val="4"/>
                      <c:pt idx="0" formatCode="#0.0">
                        <c:v>3.5</c:v>
                      </c:pt>
                      <c:pt idx="1">
                        <c:v>2.9</c:v>
                      </c:pt>
                      <c:pt idx="2">
                        <c:v>3.9</c:v>
                      </c:pt>
                      <c:pt idx="3">
                        <c:v>3.8</c:v>
                      </c:pt>
                    </c:numCache>
                  </c:numRef>
                </c:val>
                <c:extLst xmlns:c15="http://schemas.microsoft.com/office/drawing/2012/chart">
                  <c:ext xmlns:c16="http://schemas.microsoft.com/office/drawing/2014/chart" uri="{C3380CC4-5D6E-409C-BE32-E72D297353CC}">
                    <c16:uniqueId val="{00000033-814D-4F76-9B28-FB25F2377408}"/>
                  </c:ext>
                </c:extLst>
              </c15:ser>
            </c15:filteredBarSeries>
            <c15:filteredBarSeries>
              <c15:ser>
                <c:idx val="51"/>
                <c:order val="51"/>
                <c:tx>
                  <c:strRef>
                    <c:extLst xmlns:c15="http://schemas.microsoft.com/office/drawing/2012/chart">
                      <c:ext xmlns:c15="http://schemas.microsoft.com/office/drawing/2012/chart" uri="{02D57815-91ED-43cb-92C2-25804820EDAC}">
                        <c15:formulaRef>
                          <c15:sqref>'DFW MSA'!$A$53</c15:sqref>
                        </c15:formulaRef>
                      </c:ext>
                    </c:extLst>
                    <c:strCache>
                      <c:ptCount val="1"/>
                      <c:pt idx="0">
                        <c:v>Apr-22</c:v>
                      </c:pt>
                    </c:strCache>
                  </c:strRef>
                </c:tx>
                <c:spPr>
                  <a:solidFill>
                    <a:schemeClr val="accent4">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MSA'!$B$53:$T$53</c15:sqref>
                        </c15:formulaRef>
                      </c:ext>
                    </c:extLst>
                    <c:numCache>
                      <c:formatCode>General</c:formatCode>
                      <c:ptCount val="4"/>
                      <c:pt idx="0" formatCode="#0.0">
                        <c:v>3.3</c:v>
                      </c:pt>
                      <c:pt idx="1">
                        <c:v>2.7</c:v>
                      </c:pt>
                      <c:pt idx="2">
                        <c:v>3.7</c:v>
                      </c:pt>
                      <c:pt idx="3">
                        <c:v>3.3</c:v>
                      </c:pt>
                    </c:numCache>
                  </c:numRef>
                </c:val>
                <c:extLst xmlns:c15="http://schemas.microsoft.com/office/drawing/2012/chart">
                  <c:ext xmlns:c16="http://schemas.microsoft.com/office/drawing/2014/chart" uri="{C3380CC4-5D6E-409C-BE32-E72D297353CC}">
                    <c16:uniqueId val="{00000034-814D-4F76-9B28-FB25F2377408}"/>
                  </c:ext>
                </c:extLst>
              </c15:ser>
            </c15:filteredBarSeries>
            <c15:filteredBarSeries>
              <c15:ser>
                <c:idx val="52"/>
                <c:order val="52"/>
                <c:tx>
                  <c:strRef>
                    <c:extLst xmlns:c15="http://schemas.microsoft.com/office/drawing/2012/chart">
                      <c:ext xmlns:c15="http://schemas.microsoft.com/office/drawing/2012/chart" uri="{02D57815-91ED-43cb-92C2-25804820EDAC}">
                        <c15:formulaRef>
                          <c15:sqref>'DFW MSA'!$A$54</c15:sqref>
                        </c15:formulaRef>
                      </c:ext>
                    </c:extLst>
                    <c:strCache>
                      <c:ptCount val="1"/>
                      <c:pt idx="0">
                        <c:v>May-22</c:v>
                      </c:pt>
                    </c:strCache>
                  </c:strRef>
                </c:tx>
                <c:spPr>
                  <a:solidFill>
                    <a:schemeClr val="accent5">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MSA'!$B$54:$T$54</c15:sqref>
                        </c15:formulaRef>
                      </c:ext>
                    </c:extLst>
                    <c:numCache>
                      <c:formatCode>General</c:formatCode>
                      <c:ptCount val="4"/>
                      <c:pt idx="0" formatCode="#0.0">
                        <c:v>3.4</c:v>
                      </c:pt>
                      <c:pt idx="1">
                        <c:v>2.9</c:v>
                      </c:pt>
                      <c:pt idx="2">
                        <c:v>3.8</c:v>
                      </c:pt>
                      <c:pt idx="3">
                        <c:v>3.4</c:v>
                      </c:pt>
                    </c:numCache>
                  </c:numRef>
                </c:val>
                <c:extLst xmlns:c15="http://schemas.microsoft.com/office/drawing/2012/chart">
                  <c:ext xmlns:c16="http://schemas.microsoft.com/office/drawing/2014/chart" uri="{C3380CC4-5D6E-409C-BE32-E72D297353CC}">
                    <c16:uniqueId val="{00000035-814D-4F76-9B28-FB25F2377408}"/>
                  </c:ext>
                </c:extLst>
              </c15:ser>
            </c15:filteredBarSeries>
            <c15:filteredBarSeries>
              <c15:ser>
                <c:idx val="53"/>
                <c:order val="53"/>
                <c:tx>
                  <c:strRef>
                    <c:extLst xmlns:c15="http://schemas.microsoft.com/office/drawing/2012/chart">
                      <c:ext xmlns:c15="http://schemas.microsoft.com/office/drawing/2012/chart" uri="{02D57815-91ED-43cb-92C2-25804820EDAC}">
                        <c15:formulaRef>
                          <c15:sqref>'DFW MSA'!$A$55</c15:sqref>
                        </c15:formulaRef>
                      </c:ext>
                    </c:extLst>
                    <c:strCache>
                      <c:ptCount val="1"/>
                      <c:pt idx="0">
                        <c:v>Jun-22</c:v>
                      </c:pt>
                    </c:strCache>
                  </c:strRef>
                </c:tx>
                <c:spPr>
                  <a:solidFill>
                    <a:schemeClr val="accent6">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MSA'!$B$55:$T$55</c15:sqref>
                        </c15:formulaRef>
                      </c:ext>
                    </c:extLst>
                    <c:numCache>
                      <c:formatCode>General</c:formatCode>
                      <c:ptCount val="4"/>
                      <c:pt idx="0" formatCode="#0.0">
                        <c:v>4</c:v>
                      </c:pt>
                      <c:pt idx="1">
                        <c:v>3.4</c:v>
                      </c:pt>
                      <c:pt idx="2">
                        <c:v>4.4000000000000004</c:v>
                      </c:pt>
                      <c:pt idx="3">
                        <c:v>3.8</c:v>
                      </c:pt>
                    </c:numCache>
                  </c:numRef>
                </c:val>
                <c:extLst xmlns:c15="http://schemas.microsoft.com/office/drawing/2012/chart">
                  <c:ext xmlns:c16="http://schemas.microsoft.com/office/drawing/2014/chart" uri="{C3380CC4-5D6E-409C-BE32-E72D297353CC}">
                    <c16:uniqueId val="{00000036-814D-4F76-9B28-FB25F2377408}"/>
                  </c:ext>
                </c:extLst>
              </c15:ser>
            </c15:filteredBarSeries>
            <c15:filteredBarSeries>
              <c15:ser>
                <c:idx val="54"/>
                <c:order val="54"/>
                <c:tx>
                  <c:strRef>
                    <c:extLst xmlns:c15="http://schemas.microsoft.com/office/drawing/2012/chart">
                      <c:ext xmlns:c15="http://schemas.microsoft.com/office/drawing/2012/chart" uri="{02D57815-91ED-43cb-92C2-25804820EDAC}">
                        <c15:formulaRef>
                          <c15:sqref>'DFW MSA'!$A$56</c15:sqref>
                        </c15:formulaRef>
                      </c:ext>
                    </c:extLst>
                    <c:strCache>
                      <c:ptCount val="1"/>
                      <c:pt idx="0">
                        <c:v>Jul-22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MSA'!$B$56:$T$56</c15:sqref>
                        </c15:formulaRef>
                      </c:ext>
                    </c:extLst>
                    <c:numCache>
                      <c:formatCode>General</c:formatCode>
                      <c:ptCount val="4"/>
                      <c:pt idx="0" formatCode="#0.0">
                        <c:v>3.9</c:v>
                      </c:pt>
                      <c:pt idx="1">
                        <c:v>3.4</c:v>
                      </c:pt>
                      <c:pt idx="2">
                        <c:v>4.3</c:v>
                      </c:pt>
                      <c:pt idx="3">
                        <c:v>3.8</c:v>
                      </c:pt>
                    </c:numCache>
                  </c:numRef>
                </c:val>
                <c:extLst xmlns:c15="http://schemas.microsoft.com/office/drawing/2012/chart">
                  <c:ext xmlns:c16="http://schemas.microsoft.com/office/drawing/2014/chart" uri="{C3380CC4-5D6E-409C-BE32-E72D297353CC}">
                    <c16:uniqueId val="{00000037-814D-4F76-9B28-FB25F2377408}"/>
                  </c:ext>
                </c:extLst>
              </c15:ser>
            </c15:filteredBarSeries>
            <c15:filteredBarSeries>
              <c15:ser>
                <c:idx val="55"/>
                <c:order val="55"/>
                <c:tx>
                  <c:strRef>
                    <c:extLst xmlns:c15="http://schemas.microsoft.com/office/drawing/2012/chart">
                      <c:ext xmlns:c15="http://schemas.microsoft.com/office/drawing/2012/chart" uri="{02D57815-91ED-43cb-92C2-25804820EDAC}">
                        <c15:formulaRef>
                          <c15:sqref>'DFW MSA'!$A$57</c15:sqref>
                        </c15:formulaRef>
                      </c:ext>
                    </c:extLst>
                    <c:strCache>
                      <c:ptCount val="1"/>
                      <c:pt idx="0">
                        <c:v>Aug-22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'DFW MSA'!$B$1:$T$1</c15:sqref>
                        </c15:formulaRef>
                      </c:ext>
                    </c:extLst>
                    <c:strCache>
                      <c:ptCount val="4"/>
                      <c:pt idx="0">
                        <c:v>Tarrant Co.</c:v>
                      </c:pt>
                      <c:pt idx="1">
                        <c:v>Denton Co. </c:v>
                      </c:pt>
                      <c:pt idx="2">
                        <c:v>Texas</c:v>
                      </c:pt>
                      <c:pt idx="3">
                        <c:v>US</c:v>
                      </c:pt>
                    </c:strCache>
                  </c:strRef>
                </c:cat>
                <c:val>
                  <c:numRef>
                    <c:extLst xmlns:c15="http://schemas.microsoft.com/office/drawing/2012/chart">
                      <c:ext xmlns:c15="http://schemas.microsoft.com/office/drawing/2012/chart" uri="{02D57815-91ED-43cb-92C2-25804820EDAC}">
                        <c15:formulaRef>
                          <c15:sqref>'DFW MSA'!$B$57:$T$57</c15:sqref>
                        </c15:formulaRef>
                      </c:ext>
                    </c:extLst>
                    <c:numCache>
                      <c:formatCode>General</c:formatCode>
                      <c:ptCount val="4"/>
                      <c:pt idx="0" formatCode="#0.0">
                        <c:v>3.8</c:v>
                      </c:pt>
                      <c:pt idx="1">
                        <c:v>3.2</c:v>
                      </c:pt>
                      <c:pt idx="2">
                        <c:v>4.0999999999999996</c:v>
                      </c:pt>
                      <c:pt idx="3">
                        <c:v>3.8</c:v>
                      </c:pt>
                    </c:numCache>
                  </c:numRef>
                </c:val>
                <c:extLst xmlns:c15="http://schemas.microsoft.com/office/drawing/2012/chart">
                  <c:ext xmlns:c16="http://schemas.microsoft.com/office/drawing/2014/chart" uri="{C3380CC4-5D6E-409C-BE32-E72D297353CC}">
                    <c16:uniqueId val="{00000038-814D-4F76-9B28-FB25F2377408}"/>
                  </c:ext>
                </c:extLst>
              </c15:ser>
            </c15:filteredBarSeries>
          </c:ext>
        </c:extLst>
      </c:barChart>
      <c:catAx>
        <c:axId val="1994485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577305232"/>
        <c:crosses val="autoZero"/>
        <c:auto val="1"/>
        <c:lblAlgn val="ctr"/>
        <c:lblOffset val="100"/>
        <c:noMultiLvlLbl val="0"/>
      </c:catAx>
      <c:valAx>
        <c:axId val="1577305232"/>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94485744"/>
        <c:crosses val="autoZero"/>
        <c:crossBetween val="between"/>
      </c:valAx>
      <c:spPr>
        <a:noFill/>
        <a:ln>
          <a:noFill/>
        </a:ln>
        <a:effectLst/>
      </c:spPr>
    </c:plotArea>
    <c:legend>
      <c:legendPos val="b"/>
      <c:layout>
        <c:manualLayout>
          <c:xMode val="edge"/>
          <c:yMode val="edge"/>
          <c:x val="0.34159988293119625"/>
          <c:y val="0.92470869625634966"/>
          <c:w val="0.48573509951145122"/>
          <c:h val="6.143395357495145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rgbClr val="FFFBEE"/>
    </a:solid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a:solidFill>
                  <a:schemeClr val="tx1"/>
                </a:solidFill>
              </a:rPr>
              <a:t>Annual Housing Starts vs. Annual Closings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DFW!$B$1</c:f>
              <c:strCache>
                <c:ptCount val="1"/>
                <c:pt idx="0">
                  <c:v>Annual Housing Starts</c:v>
                </c:pt>
              </c:strCache>
            </c:strRef>
          </c:tx>
          <c:spPr>
            <a:ln w="28575" cap="rnd">
              <a:solidFill>
                <a:srgbClr val="603DD8"/>
              </a:solidFill>
              <a:round/>
            </a:ln>
            <a:effectLst/>
          </c:spPr>
          <c:marker>
            <c:symbol val="circle"/>
            <c:size val="5"/>
            <c:spPr>
              <a:solidFill>
                <a:srgbClr val="603DD8"/>
              </a:solidFill>
              <a:ln w="9525">
                <a:solidFill>
                  <a:srgbClr val="603DD8"/>
                </a:solidFill>
              </a:ln>
              <a:effectLst/>
            </c:spPr>
          </c:marker>
          <c:dLbls>
            <c:dLbl>
              <c:idx val="40"/>
              <c:layout>
                <c:manualLayout>
                  <c:x val="-5.3047840714794178E-3"/>
                  <c:y val="2.489623623080228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603DD8"/>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715-4F8F-9DA3-801077A0CEC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DFW!$A$3:$A$43</c:f>
              <c:strCache>
                <c:ptCount val="41"/>
                <c:pt idx="0">
                  <c:v>2013Q1</c:v>
                </c:pt>
                <c:pt idx="1">
                  <c:v>2013Q2</c:v>
                </c:pt>
                <c:pt idx="2">
                  <c:v>2013Q3</c:v>
                </c:pt>
                <c:pt idx="3">
                  <c:v>2013Q4</c:v>
                </c:pt>
                <c:pt idx="4">
                  <c:v>2014Q1</c:v>
                </c:pt>
                <c:pt idx="5">
                  <c:v>2014Q2</c:v>
                </c:pt>
                <c:pt idx="6">
                  <c:v>2014Q3</c:v>
                </c:pt>
                <c:pt idx="7">
                  <c:v>2014Q4</c:v>
                </c:pt>
                <c:pt idx="8">
                  <c:v>2015Q1</c:v>
                </c:pt>
                <c:pt idx="9">
                  <c:v>2015Q2</c:v>
                </c:pt>
                <c:pt idx="10">
                  <c:v>2015Q3</c:v>
                </c:pt>
                <c:pt idx="11">
                  <c:v>2015Q4</c:v>
                </c:pt>
                <c:pt idx="12">
                  <c:v>2016Q1</c:v>
                </c:pt>
                <c:pt idx="13">
                  <c:v>2016Q2</c:v>
                </c:pt>
                <c:pt idx="14">
                  <c:v>2016Q3</c:v>
                </c:pt>
                <c:pt idx="15">
                  <c:v>2016Q4</c:v>
                </c:pt>
                <c:pt idx="16">
                  <c:v>2017Q1</c:v>
                </c:pt>
                <c:pt idx="17">
                  <c:v>2017Q2</c:v>
                </c:pt>
                <c:pt idx="18">
                  <c:v>2017Q3</c:v>
                </c:pt>
                <c:pt idx="19">
                  <c:v>2017Q4</c:v>
                </c:pt>
                <c:pt idx="20">
                  <c:v>2018Q1</c:v>
                </c:pt>
                <c:pt idx="21">
                  <c:v>2018Q2</c:v>
                </c:pt>
                <c:pt idx="22">
                  <c:v>2018Q3</c:v>
                </c:pt>
                <c:pt idx="23">
                  <c:v>2018Q4</c:v>
                </c:pt>
                <c:pt idx="24">
                  <c:v>2019Q1</c:v>
                </c:pt>
                <c:pt idx="25">
                  <c:v>2019Q2</c:v>
                </c:pt>
                <c:pt idx="26">
                  <c:v>2019Q3</c:v>
                </c:pt>
                <c:pt idx="27">
                  <c:v>2019Q4</c:v>
                </c:pt>
                <c:pt idx="28">
                  <c:v>2020Q1</c:v>
                </c:pt>
                <c:pt idx="29">
                  <c:v>2020Q2</c:v>
                </c:pt>
                <c:pt idx="30">
                  <c:v>2020Q3</c:v>
                </c:pt>
                <c:pt idx="31">
                  <c:v>2020Q4</c:v>
                </c:pt>
                <c:pt idx="32">
                  <c:v>2021Q1</c:v>
                </c:pt>
                <c:pt idx="33">
                  <c:v>2021Q2</c:v>
                </c:pt>
                <c:pt idx="34">
                  <c:v>2021Q3</c:v>
                </c:pt>
                <c:pt idx="35">
                  <c:v>2021Q4</c:v>
                </c:pt>
                <c:pt idx="36">
                  <c:v>2022Q1</c:v>
                </c:pt>
                <c:pt idx="37">
                  <c:v>2022Q2</c:v>
                </c:pt>
                <c:pt idx="38">
                  <c:v>2022Q3</c:v>
                </c:pt>
                <c:pt idx="39">
                  <c:v>2022Q4</c:v>
                </c:pt>
                <c:pt idx="40">
                  <c:v>2023Q1</c:v>
                </c:pt>
              </c:strCache>
            </c:strRef>
          </c:cat>
          <c:val>
            <c:numRef>
              <c:f>DFW!$B$3:$B$43</c:f>
              <c:numCache>
                <c:formatCode>0</c:formatCode>
                <c:ptCount val="41"/>
                <c:pt idx="0">
                  <c:v>18949.818168032445</c:v>
                </c:pt>
                <c:pt idx="1">
                  <c:v>20430.793007882487</c:v>
                </c:pt>
                <c:pt idx="2">
                  <c:v>21207.775526916139</c:v>
                </c:pt>
                <c:pt idx="3">
                  <c:v>21272.767470432129</c:v>
                </c:pt>
                <c:pt idx="4">
                  <c:v>22433.750473840184</c:v>
                </c:pt>
                <c:pt idx="5">
                  <c:v>22635.746447709535</c:v>
                </c:pt>
                <c:pt idx="6">
                  <c:v>23065.735332057393</c:v>
                </c:pt>
                <c:pt idx="7">
                  <c:v>24058.714733962468</c:v>
                </c:pt>
                <c:pt idx="8">
                  <c:v>23624.707404547509</c:v>
                </c:pt>
                <c:pt idx="9">
                  <c:v>24050.695741759351</c:v>
                </c:pt>
                <c:pt idx="10">
                  <c:v>26123.659798135759</c:v>
                </c:pt>
                <c:pt idx="11">
                  <c:v>27048.640349629906</c:v>
                </c:pt>
                <c:pt idx="12">
                  <c:v>29117.613008649565</c:v>
                </c:pt>
                <c:pt idx="13">
                  <c:v>29797.594845818625</c:v>
                </c:pt>
                <c:pt idx="14">
                  <c:v>29770.584686436185</c:v>
                </c:pt>
                <c:pt idx="15">
                  <c:v>30290.57500747516</c:v>
                </c:pt>
                <c:pt idx="16">
                  <c:v>30498.56409069286</c:v>
                </c:pt>
                <c:pt idx="17">
                  <c:v>31571.537826868691</c:v>
                </c:pt>
                <c:pt idx="18">
                  <c:v>32366.51850054161</c:v>
                </c:pt>
                <c:pt idx="19">
                  <c:v>33315.493247517668</c:v>
                </c:pt>
                <c:pt idx="20">
                  <c:v>33585.477359304641</c:v>
                </c:pt>
                <c:pt idx="21">
                  <c:v>35068.438452945229</c:v>
                </c:pt>
                <c:pt idx="22">
                  <c:v>34894.430392391805</c:v>
                </c:pt>
                <c:pt idx="23">
                  <c:v>34574.428436917806</c:v>
                </c:pt>
                <c:pt idx="24">
                  <c:v>34348.430055817829</c:v>
                </c:pt>
                <c:pt idx="25">
                  <c:v>33147.451486677935</c:v>
                </c:pt>
                <c:pt idx="26">
                  <c:v>33668.450885265527</c:v>
                </c:pt>
                <c:pt idx="27">
                  <c:v>34934.434982761399</c:v>
                </c:pt>
                <c:pt idx="28">
                  <c:v>36293.413927177433</c:v>
                </c:pt>
                <c:pt idx="29">
                  <c:v>38334.382313627582</c:v>
                </c:pt>
                <c:pt idx="30">
                  <c:v>39119.364637672283</c:v>
                </c:pt>
                <c:pt idx="31">
                  <c:v>42922.289851121481</c:v>
                </c:pt>
                <c:pt idx="32">
                  <c:v>45568.237880656961</c:v>
                </c:pt>
                <c:pt idx="33">
                  <c:v>49831.178804229428</c:v>
                </c:pt>
                <c:pt idx="34">
                  <c:v>55046.115166654934</c:v>
                </c:pt>
                <c:pt idx="35">
                  <c:v>54619.138856397571</c:v>
                </c:pt>
                <c:pt idx="36">
                  <c:v>54788.157404902646</c:v>
                </c:pt>
                <c:pt idx="37">
                  <c:v>53922.202758917803</c:v>
                </c:pt>
                <c:pt idx="38">
                  <c:v>48182.302949229947</c:v>
                </c:pt>
                <c:pt idx="39" formatCode="General">
                  <c:v>45958</c:v>
                </c:pt>
                <c:pt idx="40">
                  <c:v>41943</c:v>
                </c:pt>
              </c:numCache>
            </c:numRef>
          </c:val>
          <c:smooth val="1"/>
          <c:extLst>
            <c:ext xmlns:c16="http://schemas.microsoft.com/office/drawing/2014/chart" uri="{C3380CC4-5D6E-409C-BE32-E72D297353CC}">
              <c16:uniqueId val="{00000001-F715-4F8F-9DA3-801077A0CEC9}"/>
            </c:ext>
          </c:extLst>
        </c:ser>
        <c:ser>
          <c:idx val="1"/>
          <c:order val="1"/>
          <c:tx>
            <c:strRef>
              <c:f>DFW!$C$1</c:f>
              <c:strCache>
                <c:ptCount val="1"/>
                <c:pt idx="0">
                  <c:v>Annual Closings</c:v>
                </c:pt>
              </c:strCache>
            </c:strRef>
          </c:tx>
          <c:spPr>
            <a:ln w="28575" cap="rnd">
              <a:solidFill>
                <a:srgbClr val="00D0E0"/>
              </a:solidFill>
              <a:round/>
            </a:ln>
            <a:effectLst/>
          </c:spPr>
          <c:marker>
            <c:symbol val="circle"/>
            <c:size val="5"/>
            <c:spPr>
              <a:solidFill>
                <a:srgbClr val="00D0E0"/>
              </a:solidFill>
              <a:ln w="9525">
                <a:solidFill>
                  <a:srgbClr val="00D0E0"/>
                </a:solidFill>
              </a:ln>
              <a:effectLst/>
            </c:spPr>
          </c:marker>
          <c:dLbls>
            <c:dLbl>
              <c:idx val="40"/>
              <c:layout>
                <c:manualLayout>
                  <c:x val="-6.1071013348256899E-3"/>
                  <c:y val="-2.090366368098436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D0E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15-4F8F-9DA3-801077A0CEC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DFW!$A$3:$A$43</c:f>
              <c:strCache>
                <c:ptCount val="41"/>
                <c:pt idx="0">
                  <c:v>2013Q1</c:v>
                </c:pt>
                <c:pt idx="1">
                  <c:v>2013Q2</c:v>
                </c:pt>
                <c:pt idx="2">
                  <c:v>2013Q3</c:v>
                </c:pt>
                <c:pt idx="3">
                  <c:v>2013Q4</c:v>
                </c:pt>
                <c:pt idx="4">
                  <c:v>2014Q1</c:v>
                </c:pt>
                <c:pt idx="5">
                  <c:v>2014Q2</c:v>
                </c:pt>
                <c:pt idx="6">
                  <c:v>2014Q3</c:v>
                </c:pt>
                <c:pt idx="7">
                  <c:v>2014Q4</c:v>
                </c:pt>
                <c:pt idx="8">
                  <c:v>2015Q1</c:v>
                </c:pt>
                <c:pt idx="9">
                  <c:v>2015Q2</c:v>
                </c:pt>
                <c:pt idx="10">
                  <c:v>2015Q3</c:v>
                </c:pt>
                <c:pt idx="11">
                  <c:v>2015Q4</c:v>
                </c:pt>
                <c:pt idx="12">
                  <c:v>2016Q1</c:v>
                </c:pt>
                <c:pt idx="13">
                  <c:v>2016Q2</c:v>
                </c:pt>
                <c:pt idx="14">
                  <c:v>2016Q3</c:v>
                </c:pt>
                <c:pt idx="15">
                  <c:v>2016Q4</c:v>
                </c:pt>
                <c:pt idx="16">
                  <c:v>2017Q1</c:v>
                </c:pt>
                <c:pt idx="17">
                  <c:v>2017Q2</c:v>
                </c:pt>
                <c:pt idx="18">
                  <c:v>2017Q3</c:v>
                </c:pt>
                <c:pt idx="19">
                  <c:v>2017Q4</c:v>
                </c:pt>
                <c:pt idx="20">
                  <c:v>2018Q1</c:v>
                </c:pt>
                <c:pt idx="21">
                  <c:v>2018Q2</c:v>
                </c:pt>
                <c:pt idx="22">
                  <c:v>2018Q3</c:v>
                </c:pt>
                <c:pt idx="23">
                  <c:v>2018Q4</c:v>
                </c:pt>
                <c:pt idx="24">
                  <c:v>2019Q1</c:v>
                </c:pt>
                <c:pt idx="25">
                  <c:v>2019Q2</c:v>
                </c:pt>
                <c:pt idx="26">
                  <c:v>2019Q3</c:v>
                </c:pt>
                <c:pt idx="27">
                  <c:v>2019Q4</c:v>
                </c:pt>
                <c:pt idx="28">
                  <c:v>2020Q1</c:v>
                </c:pt>
                <c:pt idx="29">
                  <c:v>2020Q2</c:v>
                </c:pt>
                <c:pt idx="30">
                  <c:v>2020Q3</c:v>
                </c:pt>
                <c:pt idx="31">
                  <c:v>2020Q4</c:v>
                </c:pt>
                <c:pt idx="32">
                  <c:v>2021Q1</c:v>
                </c:pt>
                <c:pt idx="33">
                  <c:v>2021Q2</c:v>
                </c:pt>
                <c:pt idx="34">
                  <c:v>2021Q3</c:v>
                </c:pt>
                <c:pt idx="35">
                  <c:v>2021Q4</c:v>
                </c:pt>
                <c:pt idx="36">
                  <c:v>2022Q1</c:v>
                </c:pt>
                <c:pt idx="37">
                  <c:v>2022Q2</c:v>
                </c:pt>
                <c:pt idx="38">
                  <c:v>2022Q3</c:v>
                </c:pt>
                <c:pt idx="39">
                  <c:v>2022Q4</c:v>
                </c:pt>
                <c:pt idx="40">
                  <c:v>2023Q1</c:v>
                </c:pt>
              </c:strCache>
            </c:strRef>
          </c:cat>
          <c:val>
            <c:numRef>
              <c:f>DFW!$C$3:$C$43</c:f>
              <c:numCache>
                <c:formatCode>0</c:formatCode>
                <c:ptCount val="41"/>
                <c:pt idx="0">
                  <c:v>17118.841143396447</c:v>
                </c:pt>
                <c:pt idx="1">
                  <c:v>18177.819747995665</c:v>
                </c:pt>
                <c:pt idx="2">
                  <c:v>19172.798265724876</c:v>
                </c:pt>
                <c:pt idx="3">
                  <c:v>20139.781642228438</c:v>
                </c:pt>
                <c:pt idx="4">
                  <c:v>20635.772612213332</c:v>
                </c:pt>
                <c:pt idx="5">
                  <c:v>21065.764535065329</c:v>
                </c:pt>
                <c:pt idx="6">
                  <c:v>21741.752336869242</c:v>
                </c:pt>
                <c:pt idx="7">
                  <c:v>22056.742821439042</c:v>
                </c:pt>
                <c:pt idx="8">
                  <c:v>22637.725640516368</c:v>
                </c:pt>
                <c:pt idx="9">
                  <c:v>23019.713800982805</c:v>
                </c:pt>
                <c:pt idx="10">
                  <c:v>23634.700677626861</c:v>
                </c:pt>
                <c:pt idx="11">
                  <c:v>24091.687406532415</c:v>
                </c:pt>
                <c:pt idx="12">
                  <c:v>24991.671904023457</c:v>
                </c:pt>
                <c:pt idx="13">
                  <c:v>26133.653635826155</c:v>
                </c:pt>
                <c:pt idx="14">
                  <c:v>27113.636547924249</c:v>
                </c:pt>
                <c:pt idx="15">
                  <c:v>28282.618654852547</c:v>
                </c:pt>
                <c:pt idx="16">
                  <c:v>29181.596825305081</c:v>
                </c:pt>
                <c:pt idx="17">
                  <c:v>30189.560308001292</c:v>
                </c:pt>
                <c:pt idx="18">
                  <c:v>30779.539393908868</c:v>
                </c:pt>
                <c:pt idx="19">
                  <c:v>31900.505698264067</c:v>
                </c:pt>
                <c:pt idx="20">
                  <c:v>32097.492800202814</c:v>
                </c:pt>
                <c:pt idx="21">
                  <c:v>32703.480586052257</c:v>
                </c:pt>
                <c:pt idx="22">
                  <c:v>32881.466811696919</c:v>
                </c:pt>
                <c:pt idx="23">
                  <c:v>32664.465264043614</c:v>
                </c:pt>
                <c:pt idx="24">
                  <c:v>32382.466867912251</c:v>
                </c:pt>
                <c:pt idx="25">
                  <c:v>32690.455821719021</c:v>
                </c:pt>
                <c:pt idx="26">
                  <c:v>33694.442556481794</c:v>
                </c:pt>
                <c:pt idx="27">
                  <c:v>34704.428391154623</c:v>
                </c:pt>
                <c:pt idx="28">
                  <c:v>36207.411668835448</c:v>
                </c:pt>
                <c:pt idx="29">
                  <c:v>36840.40752898802</c:v>
                </c:pt>
                <c:pt idx="30">
                  <c:v>38882.371670630317</c:v>
                </c:pt>
                <c:pt idx="31">
                  <c:v>40859.335906740875</c:v>
                </c:pt>
                <c:pt idx="32">
                  <c:v>42215.303306100315</c:v>
                </c:pt>
                <c:pt idx="33">
                  <c:v>45024.24895625413</c:v>
                </c:pt>
                <c:pt idx="34">
                  <c:v>44609.256479967167</c:v>
                </c:pt>
                <c:pt idx="35">
                  <c:v>44999.257329131142</c:v>
                </c:pt>
                <c:pt idx="36">
                  <c:v>45244.273866439944</c:v>
                </c:pt>
                <c:pt idx="37">
                  <c:v>43502.340520246231</c:v>
                </c:pt>
                <c:pt idx="38">
                  <c:v>42850.378206115602</c:v>
                </c:pt>
                <c:pt idx="39" formatCode="General">
                  <c:v>46805</c:v>
                </c:pt>
                <c:pt idx="40">
                  <c:v>47398</c:v>
                </c:pt>
              </c:numCache>
            </c:numRef>
          </c:val>
          <c:smooth val="1"/>
          <c:extLst>
            <c:ext xmlns:c16="http://schemas.microsoft.com/office/drawing/2014/chart" uri="{C3380CC4-5D6E-409C-BE32-E72D297353CC}">
              <c16:uniqueId val="{00000003-F715-4F8F-9DA3-801077A0CEC9}"/>
            </c:ext>
          </c:extLst>
        </c:ser>
        <c:dLbls>
          <c:showLegendKey val="0"/>
          <c:showVal val="0"/>
          <c:showCatName val="0"/>
          <c:showSerName val="0"/>
          <c:showPercent val="0"/>
          <c:showBubbleSize val="0"/>
        </c:dLbls>
        <c:marker val="1"/>
        <c:smooth val="0"/>
        <c:axId val="1637918224"/>
        <c:axId val="1642284592"/>
      </c:lineChart>
      <c:catAx>
        <c:axId val="163791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642284592"/>
        <c:crosses val="autoZero"/>
        <c:auto val="1"/>
        <c:lblAlgn val="ctr"/>
        <c:lblOffset val="100"/>
        <c:tickLblSkip val="4"/>
        <c:noMultiLvlLbl val="0"/>
      </c:catAx>
      <c:valAx>
        <c:axId val="1642284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637918224"/>
        <c:crossesAt val="1"/>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sz="1400"/>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'ISD METRO DATA'!$AN$3</c:f>
              <c:strCache>
                <c:ptCount val="1"/>
                <c:pt idx="0">
                  <c:v>Annual Starts</c:v>
                </c:pt>
              </c:strCache>
            </c:strRef>
          </c:tx>
          <c:spPr>
            <a:solidFill>
              <a:srgbClr val="442A99"/>
            </a:solidFill>
            <a:ln>
              <a:noFill/>
            </a:ln>
            <a:effectLst/>
          </c:spPr>
          <c:invertIfNegative val="0"/>
          <c:cat>
            <c:strRef>
              <c:f>'ISD METRO DATA'!$AY$2:$BE$2</c:f>
              <c:strCache>
                <c:ptCount val="7"/>
                <c:pt idx="0">
                  <c:v>2017</c:v>
                </c:pt>
                <c:pt idx="1">
                  <c:v>2018</c:v>
                </c:pt>
                <c:pt idx="2">
                  <c:v>2019</c:v>
                </c:pt>
                <c:pt idx="3">
                  <c:v>2020</c:v>
                </c:pt>
                <c:pt idx="4">
                  <c:v>2021</c:v>
                </c:pt>
                <c:pt idx="5">
                  <c:v>2022</c:v>
                </c:pt>
                <c:pt idx="6">
                  <c:v>2023 YTD</c:v>
                </c:pt>
              </c:strCache>
            </c:strRef>
          </c:cat>
          <c:val>
            <c:numRef>
              <c:f>'ISD METRO DATA'!$AY$3:$BE$3</c:f>
              <c:numCache>
                <c:formatCode>#,##0</c:formatCode>
                <c:ptCount val="7"/>
                <c:pt idx="0">
                  <c:v>1183</c:v>
                </c:pt>
                <c:pt idx="1">
                  <c:v>1610</c:v>
                </c:pt>
                <c:pt idx="2">
                  <c:v>1633</c:v>
                </c:pt>
                <c:pt idx="3">
                  <c:v>2217</c:v>
                </c:pt>
                <c:pt idx="4">
                  <c:v>1180</c:v>
                </c:pt>
                <c:pt idx="5">
                  <c:v>1601</c:v>
                </c:pt>
                <c:pt idx="6">
                  <c:v>398</c:v>
                </c:pt>
              </c:numCache>
            </c:numRef>
          </c:val>
          <c:extLst>
            <c:ext xmlns:c16="http://schemas.microsoft.com/office/drawing/2014/chart" uri="{C3380CC4-5D6E-409C-BE32-E72D297353CC}">
              <c16:uniqueId val="{00000000-371D-4A76-AA50-611E6893FE55}"/>
            </c:ext>
          </c:extLst>
        </c:ser>
        <c:ser>
          <c:idx val="1"/>
          <c:order val="1"/>
          <c:tx>
            <c:strRef>
              <c:f>'ISD METRO DATA'!$AN$4</c:f>
              <c:strCache>
                <c:ptCount val="1"/>
                <c:pt idx="0">
                  <c:v>Annual Closings</c:v>
                </c:pt>
              </c:strCache>
            </c:strRef>
          </c:tx>
          <c:spPr>
            <a:solidFill>
              <a:srgbClr val="00FFCC"/>
            </a:solidFill>
            <a:ln>
              <a:noFill/>
            </a:ln>
            <a:effectLst/>
          </c:spPr>
          <c:invertIfNegative val="0"/>
          <c:cat>
            <c:strRef>
              <c:f>'ISD METRO DATA'!$AY$2:$BE$2</c:f>
              <c:strCache>
                <c:ptCount val="7"/>
                <c:pt idx="0">
                  <c:v>2017</c:v>
                </c:pt>
                <c:pt idx="1">
                  <c:v>2018</c:v>
                </c:pt>
                <c:pt idx="2">
                  <c:v>2019</c:v>
                </c:pt>
                <c:pt idx="3">
                  <c:v>2020</c:v>
                </c:pt>
                <c:pt idx="4">
                  <c:v>2021</c:v>
                </c:pt>
                <c:pt idx="5">
                  <c:v>2022</c:v>
                </c:pt>
                <c:pt idx="6">
                  <c:v>2023 YTD</c:v>
                </c:pt>
              </c:strCache>
            </c:strRef>
          </c:cat>
          <c:val>
            <c:numRef>
              <c:f>'ISD METRO DATA'!$AY$4:$BE$4</c:f>
              <c:numCache>
                <c:formatCode>#,##0</c:formatCode>
                <c:ptCount val="7"/>
                <c:pt idx="0">
                  <c:v>925</c:v>
                </c:pt>
                <c:pt idx="1">
                  <c:v>1346</c:v>
                </c:pt>
                <c:pt idx="2">
                  <c:v>1721</c:v>
                </c:pt>
                <c:pt idx="3">
                  <c:v>2162</c:v>
                </c:pt>
                <c:pt idx="4">
                  <c:v>1462</c:v>
                </c:pt>
                <c:pt idx="5">
                  <c:v>1065</c:v>
                </c:pt>
                <c:pt idx="6">
                  <c:v>374</c:v>
                </c:pt>
              </c:numCache>
            </c:numRef>
          </c:val>
          <c:extLst>
            <c:ext xmlns:c16="http://schemas.microsoft.com/office/drawing/2014/chart" uri="{C3380CC4-5D6E-409C-BE32-E72D297353CC}">
              <c16:uniqueId val="{00000001-371D-4A76-AA50-611E6893FE55}"/>
            </c:ext>
          </c:extLst>
        </c:ser>
        <c:dLbls>
          <c:showLegendKey val="0"/>
          <c:showVal val="0"/>
          <c:showCatName val="0"/>
          <c:showSerName val="0"/>
          <c:showPercent val="0"/>
          <c:showBubbleSize val="0"/>
        </c:dLbls>
        <c:gapWidth val="219"/>
        <c:overlap val="-27"/>
        <c:axId val="221446104"/>
        <c:axId val="221448456"/>
      </c:barChart>
      <c:catAx>
        <c:axId val="22144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21448456"/>
        <c:crosses val="autoZero"/>
        <c:auto val="1"/>
        <c:lblAlgn val="ctr"/>
        <c:lblOffset val="100"/>
        <c:noMultiLvlLbl val="0"/>
      </c:catAx>
      <c:valAx>
        <c:axId val="221448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22144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rgbClr val="E9FAF4"/>
    </a:solidFill>
    <a:ln>
      <a:noFill/>
    </a:ln>
    <a:effectLst/>
  </c:spPr>
  <c:txPr>
    <a:bodyPr/>
    <a:lstStyle/>
    <a:p>
      <a:pPr>
        <a:defRPr>
          <a:solidFill>
            <a:sysClr val="windowText" lastClr="000000"/>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Scratch!$C$12</c:f>
              <c:strCache>
                <c:ptCount val="1"/>
                <c:pt idx="0">
                  <c:v>Enrollment Forecast</c:v>
                </c:pt>
              </c:strCache>
            </c:strRef>
          </c:tx>
          <c:spPr>
            <a:solidFill>
              <a:schemeClr val="tx2">
                <a:lumMod val="20000"/>
                <a:lumOff val="80000"/>
              </a:schemeClr>
            </a:solidFill>
            <a:ln>
              <a:solidFill>
                <a:schemeClr val="accent1"/>
              </a:solidFill>
            </a:ln>
            <a:effectLst/>
          </c:spPr>
          <c:invertIfNegative val="0"/>
          <c:dPt>
            <c:idx val="0"/>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1810-412E-BB6C-D62514B45D22}"/>
              </c:ext>
            </c:extLst>
          </c:dPt>
          <c:dPt>
            <c:idx val="1"/>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1810-412E-BB6C-D62514B45D22}"/>
              </c:ext>
            </c:extLst>
          </c:dPt>
          <c:dPt>
            <c:idx val="2"/>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5-1810-412E-BB6C-D62514B45D22}"/>
              </c:ext>
            </c:extLst>
          </c:dPt>
          <c:dPt>
            <c:idx val="3"/>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7-1810-412E-BB6C-D62514B45D22}"/>
              </c:ext>
            </c:extLst>
          </c:dPt>
          <c:dPt>
            <c:idx val="4"/>
            <c:invertIfNegative val="0"/>
            <c:bubble3D val="0"/>
            <c:spPr>
              <a:solidFill>
                <a:srgbClr val="FFC000"/>
              </a:solidFill>
              <a:ln>
                <a:solidFill>
                  <a:srgbClr val="FFC000"/>
                </a:solidFill>
              </a:ln>
              <a:effectLst/>
            </c:spPr>
            <c:extLst>
              <c:ext xmlns:c16="http://schemas.microsoft.com/office/drawing/2014/chart" uri="{C3380CC4-5D6E-409C-BE32-E72D297353CC}">
                <c16:uniqueId val="{00000009-1810-412E-BB6C-D62514B45D22}"/>
              </c:ext>
            </c:extLst>
          </c:dPt>
          <c:dLbls>
            <c:dLbl>
              <c:idx val="0"/>
              <c:delete val="1"/>
              <c:extLst>
                <c:ext xmlns:c15="http://schemas.microsoft.com/office/drawing/2012/chart" uri="{CE6537A1-D6FC-4f65-9D91-7224C49458BB}"/>
                <c:ext xmlns:c16="http://schemas.microsoft.com/office/drawing/2014/chart" uri="{C3380CC4-5D6E-409C-BE32-E72D297353CC}">
                  <c16:uniqueId val="{00000001-1810-412E-BB6C-D62514B45D22}"/>
                </c:ext>
              </c:extLst>
            </c:dLbl>
            <c:dLbl>
              <c:idx val="1"/>
              <c:delete val="1"/>
              <c:extLst>
                <c:ext xmlns:c15="http://schemas.microsoft.com/office/drawing/2012/chart" uri="{CE6537A1-D6FC-4f65-9D91-7224C49458BB}"/>
                <c:ext xmlns:c16="http://schemas.microsoft.com/office/drawing/2014/chart" uri="{C3380CC4-5D6E-409C-BE32-E72D297353CC}">
                  <c16:uniqueId val="{00000003-1810-412E-BB6C-D62514B45D22}"/>
                </c:ext>
              </c:extLst>
            </c:dLbl>
            <c:dLbl>
              <c:idx val="2"/>
              <c:delete val="1"/>
              <c:extLst>
                <c:ext xmlns:c15="http://schemas.microsoft.com/office/drawing/2012/chart" uri="{CE6537A1-D6FC-4f65-9D91-7224C49458BB}"/>
                <c:ext xmlns:c16="http://schemas.microsoft.com/office/drawing/2014/chart" uri="{C3380CC4-5D6E-409C-BE32-E72D297353CC}">
                  <c16:uniqueId val="{00000005-1810-412E-BB6C-D62514B45D22}"/>
                </c:ext>
              </c:extLst>
            </c:dLbl>
            <c:dLbl>
              <c:idx val="3"/>
              <c:delete val="1"/>
              <c:extLst>
                <c:ext xmlns:c15="http://schemas.microsoft.com/office/drawing/2012/chart" uri="{CE6537A1-D6FC-4f65-9D91-7224C49458BB}"/>
                <c:ext xmlns:c16="http://schemas.microsoft.com/office/drawing/2014/chart" uri="{C3380CC4-5D6E-409C-BE32-E72D297353CC}">
                  <c16:uniqueId val="{00000007-1810-412E-BB6C-D62514B45D22}"/>
                </c:ext>
              </c:extLst>
            </c:dLbl>
            <c:dLbl>
              <c:idx val="5"/>
              <c:delete val="1"/>
              <c:extLst>
                <c:ext xmlns:c15="http://schemas.microsoft.com/office/drawing/2012/chart" uri="{CE6537A1-D6FC-4f65-9D91-7224C49458BB}"/>
                <c:ext xmlns:c16="http://schemas.microsoft.com/office/drawing/2014/chart" uri="{C3380CC4-5D6E-409C-BE32-E72D297353CC}">
                  <c16:uniqueId val="{0000000A-1810-412E-BB6C-D62514B45D22}"/>
                </c:ext>
              </c:extLst>
            </c:dLbl>
            <c:dLbl>
              <c:idx val="6"/>
              <c:delete val="1"/>
              <c:extLst>
                <c:ext xmlns:c15="http://schemas.microsoft.com/office/drawing/2012/chart" uri="{CE6537A1-D6FC-4f65-9D91-7224C49458BB}"/>
                <c:ext xmlns:c16="http://schemas.microsoft.com/office/drawing/2014/chart" uri="{C3380CC4-5D6E-409C-BE32-E72D297353CC}">
                  <c16:uniqueId val="{0000000B-1810-412E-BB6C-D62514B45D22}"/>
                </c:ext>
              </c:extLst>
            </c:dLbl>
            <c:dLbl>
              <c:idx val="7"/>
              <c:delete val="1"/>
              <c:extLst>
                <c:ext xmlns:c15="http://schemas.microsoft.com/office/drawing/2012/chart" uri="{CE6537A1-D6FC-4f65-9D91-7224C49458BB}"/>
                <c:ext xmlns:c16="http://schemas.microsoft.com/office/drawing/2014/chart" uri="{C3380CC4-5D6E-409C-BE32-E72D297353CC}">
                  <c16:uniqueId val="{0000000C-1810-412E-BB6C-D62514B45D22}"/>
                </c:ext>
              </c:extLst>
            </c:dLbl>
            <c:dLbl>
              <c:idx val="8"/>
              <c:delete val="1"/>
              <c:extLst>
                <c:ext xmlns:c15="http://schemas.microsoft.com/office/drawing/2012/chart" uri="{CE6537A1-D6FC-4f65-9D91-7224C49458BB}"/>
                <c:ext xmlns:c16="http://schemas.microsoft.com/office/drawing/2014/chart" uri="{C3380CC4-5D6E-409C-BE32-E72D297353CC}">
                  <c16:uniqueId val="{0000000D-1810-412E-BB6C-D62514B45D22}"/>
                </c:ext>
              </c:extLst>
            </c:dLbl>
            <c:dLbl>
              <c:idx val="10"/>
              <c:delete val="1"/>
              <c:extLst>
                <c:ext xmlns:c15="http://schemas.microsoft.com/office/drawing/2012/chart" uri="{CE6537A1-D6FC-4f65-9D91-7224C49458BB}"/>
                <c:ext xmlns:c16="http://schemas.microsoft.com/office/drawing/2014/chart" uri="{C3380CC4-5D6E-409C-BE32-E72D297353CC}">
                  <c16:uniqueId val="{0000000E-1810-412E-BB6C-D62514B45D22}"/>
                </c:ext>
              </c:extLst>
            </c:dLbl>
            <c:dLbl>
              <c:idx val="11"/>
              <c:delete val="1"/>
              <c:extLst>
                <c:ext xmlns:c15="http://schemas.microsoft.com/office/drawing/2012/chart" uri="{CE6537A1-D6FC-4f65-9D91-7224C49458BB}"/>
                <c:ext xmlns:c16="http://schemas.microsoft.com/office/drawing/2014/chart" uri="{C3380CC4-5D6E-409C-BE32-E72D297353CC}">
                  <c16:uniqueId val="{0000000F-1810-412E-BB6C-D62514B45D22}"/>
                </c:ext>
              </c:extLst>
            </c:dLbl>
            <c:dLbl>
              <c:idx val="12"/>
              <c:delete val="1"/>
              <c:extLst>
                <c:ext xmlns:c15="http://schemas.microsoft.com/office/drawing/2012/chart" uri="{CE6537A1-D6FC-4f65-9D91-7224C49458BB}"/>
                <c:ext xmlns:c16="http://schemas.microsoft.com/office/drawing/2014/chart" uri="{C3380CC4-5D6E-409C-BE32-E72D297353CC}">
                  <c16:uniqueId val="{00000010-1810-412E-BB6C-D62514B45D22}"/>
                </c:ext>
              </c:extLst>
            </c:dLbl>
            <c:dLbl>
              <c:idx val="13"/>
              <c:delete val="1"/>
              <c:extLst>
                <c:ext xmlns:c15="http://schemas.microsoft.com/office/drawing/2012/chart" uri="{CE6537A1-D6FC-4f65-9D91-7224C49458BB}"/>
                <c:ext xmlns:c16="http://schemas.microsoft.com/office/drawing/2014/chart" uri="{C3380CC4-5D6E-409C-BE32-E72D297353CC}">
                  <c16:uniqueId val="{00000011-1810-412E-BB6C-D62514B45D2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Scratch!$B$13:$B$27</c:f>
              <c:strCache>
                <c:ptCount val="15"/>
                <c:pt idx="0">
                  <c:v>2018/19</c:v>
                </c:pt>
                <c:pt idx="1">
                  <c:v>2019/20</c:v>
                </c:pt>
                <c:pt idx="2">
                  <c:v>2020/21</c:v>
                </c:pt>
                <c:pt idx="3">
                  <c:v>2021/22</c:v>
                </c:pt>
                <c:pt idx="4">
                  <c:v>2022/23</c:v>
                </c:pt>
                <c:pt idx="5">
                  <c:v>2023/24</c:v>
                </c:pt>
                <c:pt idx="6">
                  <c:v>2024/25</c:v>
                </c:pt>
                <c:pt idx="7">
                  <c:v>2025/26</c:v>
                </c:pt>
                <c:pt idx="8">
                  <c:v>2026/27</c:v>
                </c:pt>
                <c:pt idx="9">
                  <c:v>2027/28</c:v>
                </c:pt>
                <c:pt idx="10">
                  <c:v>2028/29</c:v>
                </c:pt>
                <c:pt idx="11">
                  <c:v>2029/30</c:v>
                </c:pt>
                <c:pt idx="12">
                  <c:v>2030/31</c:v>
                </c:pt>
                <c:pt idx="13">
                  <c:v>2031/32</c:v>
                </c:pt>
                <c:pt idx="14">
                  <c:v>2032/33</c:v>
                </c:pt>
              </c:strCache>
            </c:strRef>
          </c:cat>
          <c:val>
            <c:numRef>
              <c:f>Scratch!$C$13:$C$27</c:f>
              <c:numCache>
                <c:formatCode>_(* #,##0_);_(* \(#,##0\);_(* "-"??_);_(@_)</c:formatCode>
                <c:ptCount val="15"/>
                <c:pt idx="0">
                  <c:v>20769</c:v>
                </c:pt>
                <c:pt idx="1">
                  <c:v>21028</c:v>
                </c:pt>
                <c:pt idx="2">
                  <c:v>21247</c:v>
                </c:pt>
                <c:pt idx="3">
                  <c:v>22386</c:v>
                </c:pt>
                <c:pt idx="4">
                  <c:v>23093</c:v>
                </c:pt>
                <c:pt idx="5">
                  <c:v>23763.063333333332</c:v>
                </c:pt>
                <c:pt idx="6">
                  <c:v>24523.264444444445</c:v>
                </c:pt>
                <c:pt idx="7">
                  <c:v>25135.782592592594</c:v>
                </c:pt>
                <c:pt idx="8">
                  <c:v>25685.843456790124</c:v>
                </c:pt>
                <c:pt idx="9">
                  <c:v>26450.586831275719</c:v>
                </c:pt>
                <c:pt idx="10">
                  <c:v>27149.597626886145</c:v>
                </c:pt>
                <c:pt idx="11">
                  <c:v>27858.19263831733</c:v>
                </c:pt>
                <c:pt idx="12">
                  <c:v>28633.049032159732</c:v>
                </c:pt>
                <c:pt idx="13">
                  <c:v>29261.039765787737</c:v>
                </c:pt>
                <c:pt idx="14">
                  <c:v>29930.970478754934</c:v>
                </c:pt>
              </c:numCache>
            </c:numRef>
          </c:val>
          <c:extLst>
            <c:ext xmlns:c16="http://schemas.microsoft.com/office/drawing/2014/chart" uri="{C3380CC4-5D6E-409C-BE32-E72D297353CC}">
              <c16:uniqueId val="{00000012-1810-412E-BB6C-D62514B45D22}"/>
            </c:ext>
          </c:extLst>
        </c:ser>
        <c:dLbls>
          <c:dLblPos val="outEnd"/>
          <c:showLegendKey val="0"/>
          <c:showVal val="1"/>
          <c:showCatName val="0"/>
          <c:showSerName val="0"/>
          <c:showPercent val="0"/>
          <c:showBubbleSize val="0"/>
        </c:dLbls>
        <c:gapWidth val="219"/>
        <c:overlap val="-27"/>
        <c:axId val="1959027183"/>
        <c:axId val="1860326367"/>
      </c:barChart>
      <c:catAx>
        <c:axId val="1959027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860326367"/>
        <c:crosses val="autoZero"/>
        <c:auto val="1"/>
        <c:lblAlgn val="ctr"/>
        <c:lblOffset val="100"/>
        <c:noMultiLvlLbl val="0"/>
      </c:catAx>
      <c:valAx>
        <c:axId val="1860326367"/>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590271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2F1C65-FB99-E444-925F-A0C7AB082B77}"/>
              </a:ext>
            </a:extLst>
          </p:cNvPr>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a:extLst>
              <a:ext uri="{FF2B5EF4-FFF2-40B4-BE49-F238E27FC236}">
                <a16:creationId xmlns:a16="http://schemas.microsoft.com/office/drawing/2014/main" id="{3C4A911D-1DC5-8D46-9AB7-531F3928CE61}"/>
              </a:ext>
            </a:extLst>
          </p:cNvPr>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3C12D977-3877-5749-9054-6A9F162F48C1}" type="datetimeFigureOut">
              <a:rPr lang="en-US" smtClean="0"/>
              <a:t>5/15/2023</a:t>
            </a:fld>
            <a:endParaRPr lang="en-US"/>
          </a:p>
        </p:txBody>
      </p:sp>
      <p:sp>
        <p:nvSpPr>
          <p:cNvPr id="4" name="Footer Placeholder 3">
            <a:extLst>
              <a:ext uri="{FF2B5EF4-FFF2-40B4-BE49-F238E27FC236}">
                <a16:creationId xmlns:a16="http://schemas.microsoft.com/office/drawing/2014/main" id="{28FCCAF2-D1E5-5E44-8F3F-8A226124CDA8}"/>
              </a:ext>
            </a:extLst>
          </p:cNvPr>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C737294-4A1F-2442-BF3C-ABE811DD859C}"/>
              </a:ext>
            </a:extLst>
          </p:cNvPr>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EA54FEB4-8C5E-8145-A6D7-0722C0EDFB4C}" type="slidenum">
              <a:rPr lang="en-US" smtClean="0"/>
              <a:t>‹#›</a:t>
            </a:fld>
            <a:endParaRPr lang="en-US"/>
          </a:p>
        </p:txBody>
      </p:sp>
    </p:spTree>
    <p:extLst>
      <p:ext uri="{BB962C8B-B14F-4D97-AF65-F5344CB8AC3E}">
        <p14:creationId xmlns:p14="http://schemas.microsoft.com/office/powerpoint/2010/main" val="1144117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3071C730-91B4-4644-B5BA-F7B6A30B7B63}" type="datetimeFigureOut">
              <a:rPr lang="en-US" smtClean="0"/>
              <a:t>5/15/2023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43CD0E5-82C7-4C4F-853A-7FCDF30374ED}" type="slidenum">
              <a:rPr lang="en-US" smtClean="0"/>
              <a:t>‹#›</a:t>
            </a:fld>
            <a:endParaRPr lang="en-US"/>
          </a:p>
        </p:txBody>
      </p:sp>
    </p:spTree>
    <p:extLst>
      <p:ext uri="{BB962C8B-B14F-4D97-AF65-F5344CB8AC3E}">
        <p14:creationId xmlns:p14="http://schemas.microsoft.com/office/powerpoint/2010/main" val="549998719"/>
      </p:ext>
    </p:extLst>
  </p:cSld>
  <p:clrMap bg1="lt1" tx1="dk1" bg2="lt2" tx2="dk2" accent1="accent1" accent2="accent2" accent3="accent3" accent4="accent4" accent5="accent5" accent6="accent6" hlink="hlink" folHlink="folHlink"/>
  <p:notesStyle>
    <a:lvl1pPr marL="0" algn="l" defTabSz="457109" rtl="0" eaLnBrk="1" latinLnBrk="0" hangingPunct="1">
      <a:defRPr sz="600" kern="1200">
        <a:solidFill>
          <a:schemeClr val="tx1"/>
        </a:solidFill>
        <a:latin typeface="+mn-lt"/>
        <a:ea typeface="+mn-ea"/>
        <a:cs typeface="+mn-cs"/>
      </a:defRPr>
    </a:lvl1pPr>
    <a:lvl2pPr marL="228554" algn="l" defTabSz="457109" rtl="0" eaLnBrk="1" latinLnBrk="0" hangingPunct="1">
      <a:defRPr sz="600" kern="1200">
        <a:solidFill>
          <a:schemeClr val="tx1"/>
        </a:solidFill>
        <a:latin typeface="+mn-lt"/>
        <a:ea typeface="+mn-ea"/>
        <a:cs typeface="+mn-cs"/>
      </a:defRPr>
    </a:lvl2pPr>
    <a:lvl3pPr marL="457109" algn="l" defTabSz="457109" rtl="0" eaLnBrk="1" latinLnBrk="0" hangingPunct="1">
      <a:defRPr sz="600" kern="1200">
        <a:solidFill>
          <a:schemeClr val="tx1"/>
        </a:solidFill>
        <a:latin typeface="+mn-lt"/>
        <a:ea typeface="+mn-ea"/>
        <a:cs typeface="+mn-cs"/>
      </a:defRPr>
    </a:lvl3pPr>
    <a:lvl4pPr marL="685663" algn="l" defTabSz="457109" rtl="0" eaLnBrk="1" latinLnBrk="0" hangingPunct="1">
      <a:defRPr sz="600" kern="1200">
        <a:solidFill>
          <a:schemeClr val="tx1"/>
        </a:solidFill>
        <a:latin typeface="+mn-lt"/>
        <a:ea typeface="+mn-ea"/>
        <a:cs typeface="+mn-cs"/>
      </a:defRPr>
    </a:lvl4pPr>
    <a:lvl5pPr marL="914217" algn="l" defTabSz="457109" rtl="0" eaLnBrk="1" latinLnBrk="0" hangingPunct="1">
      <a:defRPr sz="600" kern="1200">
        <a:solidFill>
          <a:schemeClr val="tx1"/>
        </a:solidFill>
        <a:latin typeface="+mn-lt"/>
        <a:ea typeface="+mn-ea"/>
        <a:cs typeface="+mn-cs"/>
      </a:defRPr>
    </a:lvl5pPr>
    <a:lvl6pPr marL="1142771" algn="l" defTabSz="457109" rtl="0" eaLnBrk="1" latinLnBrk="0" hangingPunct="1">
      <a:defRPr sz="600" kern="1200">
        <a:solidFill>
          <a:schemeClr val="tx1"/>
        </a:solidFill>
        <a:latin typeface="+mn-lt"/>
        <a:ea typeface="+mn-ea"/>
        <a:cs typeface="+mn-cs"/>
      </a:defRPr>
    </a:lvl6pPr>
    <a:lvl7pPr marL="1371326" algn="l" defTabSz="457109" rtl="0" eaLnBrk="1" latinLnBrk="0" hangingPunct="1">
      <a:defRPr sz="600" kern="1200">
        <a:solidFill>
          <a:schemeClr val="tx1"/>
        </a:solidFill>
        <a:latin typeface="+mn-lt"/>
        <a:ea typeface="+mn-ea"/>
        <a:cs typeface="+mn-cs"/>
      </a:defRPr>
    </a:lvl7pPr>
    <a:lvl8pPr marL="1599880" algn="l" defTabSz="457109" rtl="0" eaLnBrk="1" latinLnBrk="0" hangingPunct="1">
      <a:defRPr sz="600" kern="1200">
        <a:solidFill>
          <a:schemeClr val="tx1"/>
        </a:solidFill>
        <a:latin typeface="+mn-lt"/>
        <a:ea typeface="+mn-ea"/>
        <a:cs typeface="+mn-cs"/>
      </a:defRPr>
    </a:lvl8pPr>
    <a:lvl9pPr marL="1828434" algn="l" defTabSz="457109"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220303">
              <a:defRPr/>
            </a:pPr>
            <a:fld id="{10193A3C-ED72-E644-BF47-638A452AD30F}" type="slidenum">
              <a:rPr lang="en-US" sz="1200">
                <a:solidFill>
                  <a:prstClr val="black"/>
                </a:solidFill>
                <a:latin typeface="Calibri" panose="020F0502020204030204"/>
              </a:rPr>
              <a:pPr defTabSz="220303">
                <a:defRPr/>
              </a:pPr>
              <a:t>3</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401518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220303">
              <a:defRPr/>
            </a:pPr>
            <a:fld id="{843CD0E5-82C7-4C4F-853A-7FCDF30374ED}" type="slidenum">
              <a:rPr lang="en-US">
                <a:solidFill>
                  <a:prstClr val="black"/>
                </a:solidFill>
                <a:latin typeface="Calibri" panose="020F0502020204030204"/>
              </a:rPr>
              <a:pPr defTabSz="220303">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087527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9</a:t>
            </a:fld>
            <a:endParaRPr lang="en-US" dirty="0"/>
          </a:p>
        </p:txBody>
      </p:sp>
    </p:spTree>
    <p:extLst>
      <p:ext uri="{BB962C8B-B14F-4D97-AF65-F5344CB8AC3E}">
        <p14:creationId xmlns:p14="http://schemas.microsoft.com/office/powerpoint/2010/main" val="959372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10</a:t>
            </a:fld>
            <a:endParaRPr lang="en-US" dirty="0"/>
          </a:p>
        </p:txBody>
      </p:sp>
    </p:spTree>
    <p:extLst>
      <p:ext uri="{BB962C8B-B14F-4D97-AF65-F5344CB8AC3E}">
        <p14:creationId xmlns:p14="http://schemas.microsoft.com/office/powerpoint/2010/main" val="649404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11</a:t>
            </a:fld>
            <a:endParaRPr lang="en-US" dirty="0"/>
          </a:p>
        </p:txBody>
      </p:sp>
    </p:spTree>
    <p:extLst>
      <p:ext uri="{BB962C8B-B14F-4D97-AF65-F5344CB8AC3E}">
        <p14:creationId xmlns:p14="http://schemas.microsoft.com/office/powerpoint/2010/main" val="4112766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5.xml"/><Relationship Id="rId4" Type="http://schemas.openxmlformats.org/officeDocument/2006/relationships/image" Target="../media/image37.sv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37.sv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Master" Target="../slideMasters/slideMaster6.xml"/><Relationship Id="rId4" Type="http://schemas.openxmlformats.org/officeDocument/2006/relationships/image" Target="../media/image48.sv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50.sv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1.png"/><Relationship Id="rId1" Type="http://schemas.openxmlformats.org/officeDocument/2006/relationships/slideMaster" Target="../slideMasters/slideMaster8.xml"/><Relationship Id="rId4" Type="http://schemas.openxmlformats.org/officeDocument/2006/relationships/image" Target="../media/image37.sv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1.png"/><Relationship Id="rId1" Type="http://schemas.openxmlformats.org/officeDocument/2006/relationships/slideMaster" Target="../slideMasters/slideMaster9.xml"/><Relationship Id="rId4" Type="http://schemas.openxmlformats.org/officeDocument/2006/relationships/image" Target="../media/image37.svg"/></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13.xm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5.png"/><Relationship Id="rId3" Type="http://schemas.openxmlformats.org/officeDocument/2006/relationships/hyperlink" Target="https://www.linkedin.com/company/zondahome/" TargetMode="External"/><Relationship Id="rId7" Type="http://schemas.openxmlformats.org/officeDocument/2006/relationships/image" Target="../media/image61.png"/><Relationship Id="rId12" Type="http://schemas.openxmlformats.org/officeDocument/2006/relationships/hyperlink" Target="https://www.facebook.com/Zondahome" TargetMode="External"/><Relationship Id="rId2" Type="http://schemas.openxmlformats.org/officeDocument/2006/relationships/image" Target="../media/image58.png"/><Relationship Id="rId1" Type="http://schemas.openxmlformats.org/officeDocument/2006/relationships/slideMaster" Target="../slideMasters/slideMaster14.xml"/><Relationship Id="rId6" Type="http://schemas.openxmlformats.org/officeDocument/2006/relationships/hyperlink" Target="https://twitter.com/Zondahome" TargetMode="External"/><Relationship Id="rId11" Type="http://schemas.openxmlformats.org/officeDocument/2006/relationships/image" Target="../media/image64.svg"/><Relationship Id="rId5" Type="http://schemas.openxmlformats.org/officeDocument/2006/relationships/image" Target="../media/image60.svg"/><Relationship Id="rId10" Type="http://schemas.openxmlformats.org/officeDocument/2006/relationships/image" Target="../media/image63.png"/><Relationship Id="rId4" Type="http://schemas.openxmlformats.org/officeDocument/2006/relationships/image" Target="../media/image59.png"/><Relationship Id="rId9" Type="http://schemas.openxmlformats.org/officeDocument/2006/relationships/hyperlink" Target="https://www.instagram.com/zonda.home/" TargetMode="External"/><Relationship Id="rId14" Type="http://schemas.openxmlformats.org/officeDocument/2006/relationships/image" Target="../media/image66.sv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525711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2514600"/>
            <a:ext cx="525711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9" name="Picture 8">
            <a:extLst>
              <a:ext uri="{FF2B5EF4-FFF2-40B4-BE49-F238E27FC236}">
                <a16:creationId xmlns:a16="http://schemas.microsoft.com/office/drawing/2014/main" id="{FBD58507-F22C-486E-A85E-AF8388E17B00}"/>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582970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5320527E-84BB-450F-895F-CE6D0DE91E85}"/>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405880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3">
    <p:bg>
      <p:bgPr>
        <a:solidFill>
          <a:srgbClr val="E9FAF4"/>
        </a:solidFill>
        <a:effectLst/>
      </p:bgPr>
    </p:bg>
    <p:spTree>
      <p:nvGrpSpPr>
        <p:cNvPr id="1" name=""/>
        <p:cNvGrpSpPr/>
        <p:nvPr/>
      </p:nvGrpSpPr>
      <p:grpSpPr>
        <a:xfrm>
          <a:off x="0" y="0"/>
          <a:ext cx="0" cy="0"/>
          <a:chOff x="0" y="0"/>
          <a:chExt cx="0" cy="0"/>
        </a:xfrm>
      </p:grpSpPr>
      <p:pic>
        <p:nvPicPr>
          <p:cNvPr id="19" name="REPLACE THIS IMAGE">
            <a:extLst>
              <a:ext uri="{FF2B5EF4-FFF2-40B4-BE49-F238E27FC236}">
                <a16:creationId xmlns:a16="http://schemas.microsoft.com/office/drawing/2014/main" id="{1AC9CF12-353C-744F-ADFC-99122ADBC7EB}"/>
              </a:ext>
            </a:extLst>
          </p:cNvPr>
          <p:cNvPicPr>
            <a:picLocks noChangeAspect="1"/>
          </p:cNvPicPr>
          <p:nvPr userDrawn="1"/>
        </p:nvPicPr>
        <p:blipFill rotWithShape="1">
          <a:blip r:embed="rId2"/>
          <a:srcRect l="27509" r="28996"/>
          <a:stretch/>
        </p:blipFill>
        <p:spPr>
          <a:xfrm>
            <a:off x="6889170" y="0"/>
            <a:ext cx="5302830" cy="6858000"/>
          </a:xfrm>
          <a:prstGeom prst="rect">
            <a:avLst/>
          </a:prstGeom>
        </p:spPr>
      </p:pic>
      <p:pic>
        <p:nvPicPr>
          <p:cNvPr id="18" name="Picture 17">
            <a:extLst>
              <a:ext uri="{FF2B5EF4-FFF2-40B4-BE49-F238E27FC236}">
                <a16:creationId xmlns:a16="http://schemas.microsoft.com/office/drawing/2014/main" id="{433BB1C5-6B99-624C-9F32-26421CC717A7}"/>
              </a:ext>
            </a:extLst>
          </p:cNvPr>
          <p:cNvPicPr>
            <a:picLocks noChangeAspect="1"/>
          </p:cNvPicPr>
          <p:nvPr userDrawn="1"/>
        </p:nvPicPr>
        <p:blipFill>
          <a:blip r:embed="rId3"/>
          <a:stretch>
            <a:fillRect/>
          </a:stretch>
        </p:blipFill>
        <p:spPr>
          <a:xfrm>
            <a:off x="1587"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8C97A9A8-F6FC-46AC-BB99-6FFEE3EE0F3F}"/>
              </a:ext>
            </a:extLst>
          </p:cNvPr>
          <p:cNvPicPr>
            <a:picLocks noChangeAspect="1"/>
          </p:cNvPicPr>
          <p:nvPr userDrawn="1"/>
        </p:nvPicPr>
        <p:blipFill>
          <a:blip r:embed="rId4"/>
          <a:stretch>
            <a:fillRect/>
          </a:stretch>
        </p:blipFill>
        <p:spPr>
          <a:xfrm>
            <a:off x="274284" y="203301"/>
            <a:ext cx="1737134" cy="566251"/>
          </a:xfrm>
          <a:prstGeom prst="rect">
            <a:avLst/>
          </a:prstGeom>
        </p:spPr>
      </p:pic>
    </p:spTree>
    <p:extLst>
      <p:ext uri="{BB962C8B-B14F-4D97-AF65-F5344CB8AC3E}">
        <p14:creationId xmlns:p14="http://schemas.microsoft.com/office/powerpoint/2010/main" val="318322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4">
    <p:bg>
      <p:bgPr>
        <a:solidFill>
          <a:srgbClr val="FBF3DA"/>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24" name="Picture Placeholder 6">
            <a:extLst>
              <a:ext uri="{FF2B5EF4-FFF2-40B4-BE49-F238E27FC236}">
                <a16:creationId xmlns:a16="http://schemas.microsoft.com/office/drawing/2014/main" id="{153605D1-7ABC-AD49-BD4D-C1905E4DC58A}"/>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pic>
        <p:nvPicPr>
          <p:cNvPr id="8" name="Picture 7">
            <a:extLst>
              <a:ext uri="{FF2B5EF4-FFF2-40B4-BE49-F238E27FC236}">
                <a16:creationId xmlns:a16="http://schemas.microsoft.com/office/drawing/2014/main" id="{C5097496-B970-4ECF-BAF4-E9602B5BD010}"/>
              </a:ext>
            </a:extLst>
          </p:cNvPr>
          <p:cNvPicPr>
            <a:picLocks noChangeAspect="1"/>
          </p:cNvPicPr>
          <p:nvPr userDrawn="1"/>
        </p:nvPicPr>
        <p:blipFill>
          <a:blip r:embed="rId2"/>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30618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5">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0" y="-893"/>
            <a:ext cx="12192000" cy="6858893"/>
          </a:xfrm>
          <a:prstGeom prst="rect">
            <a:avLst/>
          </a:prstGeom>
        </p:spPr>
      </p:pic>
      <p:pic>
        <p:nvPicPr>
          <p:cNvPr id="9" name="Picture 8">
            <a:extLst>
              <a:ext uri="{FF2B5EF4-FFF2-40B4-BE49-F238E27FC236}">
                <a16:creationId xmlns:a16="http://schemas.microsoft.com/office/drawing/2014/main" id="{AA90FD99-DA4A-4EA5-B7FF-C15240D093B3}"/>
              </a:ext>
            </a:extLst>
          </p:cNvPr>
          <p:cNvPicPr>
            <a:picLocks noChangeAspect="1"/>
          </p:cNvPicPr>
          <p:nvPr userDrawn="1"/>
        </p:nvPicPr>
        <p:blipFill>
          <a:blip r:embed="rId3"/>
          <a:stretch>
            <a:fillRect/>
          </a:stretch>
        </p:blipFill>
        <p:spPr>
          <a:xfrm>
            <a:off x="274284" y="203301"/>
            <a:ext cx="2053988" cy="669536"/>
          </a:xfrm>
          <a:prstGeom prst="rect">
            <a:avLst/>
          </a:prstGeom>
        </p:spPr>
      </p:pic>
    </p:spTree>
    <p:extLst>
      <p:ext uri="{BB962C8B-B14F-4D97-AF65-F5344CB8AC3E}">
        <p14:creationId xmlns:p14="http://schemas.microsoft.com/office/powerpoint/2010/main" val="44718459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_6">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3977640"/>
            <a:ext cx="6254513" cy="594360"/>
          </a:xfrm>
          <a:prstGeom prst="rect">
            <a:avLst/>
          </a:prstGeom>
        </p:spPr>
        <p:txBody>
          <a:bodyPr lIns="0" tIns="0" rIns="0" bIns="0"/>
          <a:lstStyle>
            <a:lvl1pPr marL="0" indent="0">
              <a:lnSpc>
                <a:spcPts val="2400"/>
              </a:lnSpc>
              <a:spcBef>
                <a:spcPts val="0"/>
              </a:spcBef>
              <a:buNone/>
              <a:defRPr sz="19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057400"/>
            <a:ext cx="6254513" cy="1645920"/>
          </a:xfrm>
          <a:prstGeom prst="rect">
            <a:avLst/>
          </a:prstGeom>
        </p:spPr>
        <p:txBody>
          <a:bodyPr lIns="0" tIns="0" rIns="0" bIns="0"/>
          <a:lstStyle>
            <a:lvl1pPr marL="0" indent="0">
              <a:lnSpc>
                <a:spcPct val="100000"/>
              </a:lnSpc>
              <a:spcBef>
                <a:spcPts val="0"/>
              </a:spcBef>
              <a:buFontTx/>
              <a:buNone/>
              <a:defRPr sz="5899">
                <a:solidFill>
                  <a:schemeClr val="bg1"/>
                </a:solidFill>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grpSp>
        <p:nvGrpSpPr>
          <p:cNvPr id="2" name="Group 1">
            <a:extLst>
              <a:ext uri="{FF2B5EF4-FFF2-40B4-BE49-F238E27FC236}">
                <a16:creationId xmlns:a16="http://schemas.microsoft.com/office/drawing/2014/main" id="{36E6A425-A883-4DF1-92B3-69EF96B3ADDE}"/>
              </a:ext>
            </a:extLst>
          </p:cNvPr>
          <p:cNvGrpSpPr/>
          <p:nvPr userDrawn="1"/>
        </p:nvGrpSpPr>
        <p:grpSpPr>
          <a:xfrm>
            <a:off x="255710" y="224775"/>
            <a:ext cx="1737134" cy="608415"/>
            <a:chOff x="644489" y="1000429"/>
            <a:chExt cx="3474720" cy="1216830"/>
          </a:xfrm>
        </p:grpSpPr>
        <p:pic>
          <p:nvPicPr>
            <p:cNvPr id="8" name="Graphic 7">
              <a:extLst>
                <a:ext uri="{FF2B5EF4-FFF2-40B4-BE49-F238E27FC236}">
                  <a16:creationId xmlns:a16="http://schemas.microsoft.com/office/drawing/2014/main" id="{FB5E2F67-9526-C24C-9A09-B3DAD25861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4489" y="1000429"/>
              <a:ext cx="3474720" cy="619257"/>
            </a:xfrm>
            <a:prstGeom prst="rect">
              <a:avLst/>
            </a:prstGeom>
          </p:spPr>
        </p:pic>
        <p:pic>
          <p:nvPicPr>
            <p:cNvPr id="10" name="Picture 9">
              <a:extLst>
                <a:ext uri="{FF2B5EF4-FFF2-40B4-BE49-F238E27FC236}">
                  <a16:creationId xmlns:a16="http://schemas.microsoft.com/office/drawing/2014/main" id="{6A8F06CD-E300-4259-A5A3-62F3922618FF}"/>
                </a:ext>
              </a:extLst>
            </p:cNvPr>
            <p:cNvPicPr>
              <a:picLocks noChangeAspect="1"/>
            </p:cNvPicPr>
            <p:nvPr userDrawn="1"/>
          </p:nvPicPr>
          <p:blipFill rotWithShape="1">
            <a:blip r:embed="rId5"/>
            <a:srcRect t="59629"/>
            <a:stretch/>
          </p:blipFill>
          <p:spPr>
            <a:xfrm>
              <a:off x="644489" y="1760058"/>
              <a:ext cx="3474720" cy="457201"/>
            </a:xfrm>
            <a:prstGeom prst="rect">
              <a:avLst/>
            </a:prstGeom>
          </p:spPr>
        </p:pic>
      </p:grpSp>
    </p:spTree>
    <p:extLst>
      <p:ext uri="{BB962C8B-B14F-4D97-AF65-F5344CB8AC3E}">
        <p14:creationId xmlns:p14="http://schemas.microsoft.com/office/powerpoint/2010/main" val="3010973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_7">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12" name="Picture 11">
            <a:extLst>
              <a:ext uri="{FF2B5EF4-FFF2-40B4-BE49-F238E27FC236}">
                <a16:creationId xmlns:a16="http://schemas.microsoft.com/office/drawing/2014/main" id="{A7C023F2-8FDC-4DEB-9626-5700259A975B}"/>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9557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_8">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rc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9" name="Picture 8">
            <a:extLst>
              <a:ext uri="{FF2B5EF4-FFF2-40B4-BE49-F238E27FC236}">
                <a16:creationId xmlns:a16="http://schemas.microsoft.com/office/drawing/2014/main" id="{BC6902B1-7801-446D-82E5-C57F63CAF308}"/>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70361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40123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5BB6-50CB-467D-A1C2-90D026FB76A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A2F8BAA-1DE3-4D62-A207-74BCA9628ED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90F3D517-0882-469F-9B7F-C444A999A56A}"/>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6535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2918038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3959588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08365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1452890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841485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1945434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3700193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1182952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288333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1"/>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Tree>
    <p:extLst>
      <p:ext uri="{BB962C8B-B14F-4D97-AF65-F5344CB8AC3E}">
        <p14:creationId xmlns:p14="http://schemas.microsoft.com/office/powerpoint/2010/main" val="272240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457140" y="1965960"/>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2212848"/>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2596896"/>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5" name="Title 1">
            <a:extLst>
              <a:ext uri="{FF2B5EF4-FFF2-40B4-BE49-F238E27FC236}">
                <a16:creationId xmlns:a16="http://schemas.microsoft.com/office/drawing/2014/main" id="{FD602161-42C1-8A43-A729-1CC8468D6455}"/>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992725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4201041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2077321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3869759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166578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1117574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1196360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2420725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167696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97033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4065664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399115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046510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5010234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7121952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4245934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3909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14" name="Picture 13">
            <a:extLst>
              <a:ext uri="{FF2B5EF4-FFF2-40B4-BE49-F238E27FC236}">
                <a16:creationId xmlns:a16="http://schemas.microsoft.com/office/drawing/2014/main" id="{0C77B3EC-4217-A241-BBBF-171AD93BB510}"/>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414451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7737392" y="5360061"/>
            <a:ext cx="1196897"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28" name="Picture Placeholder 6">
            <a:extLst>
              <a:ext uri="{FF2B5EF4-FFF2-40B4-BE49-F238E27FC236}">
                <a16:creationId xmlns:a16="http://schemas.microsoft.com/office/drawing/2014/main" id="{F3F80D07-9215-B747-9A60-A83668AC03C8}"/>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421685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2518585" y="1416442"/>
            <a:ext cx="9672621" cy="5441558"/>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2734696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549118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614443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976846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8" name="Chart Placeholder 7">
            <a:extLst>
              <a:ext uri="{FF2B5EF4-FFF2-40B4-BE49-F238E27FC236}">
                <a16:creationId xmlns:a16="http://schemas.microsoft.com/office/drawing/2014/main" id="{CAE0DC82-B12A-F949-BB84-550FDE931756}"/>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D4842D4D-0076-DB4C-AED9-A6CC57B923A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7" name="Text Placeholder 10">
            <a:extLst>
              <a:ext uri="{FF2B5EF4-FFF2-40B4-BE49-F238E27FC236}">
                <a16:creationId xmlns:a16="http://schemas.microsoft.com/office/drawing/2014/main" id="{91831A85-6A61-5845-802A-0563C52B0AD2}"/>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2290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flipV="1">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994600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4626223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31636339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4520998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28912566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22531807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3321251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39753948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10907939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6800999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4982550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5097978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9211897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21742858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42449482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9561301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0309835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1983142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5056878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039679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29784215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8957983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4054220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19084778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42408047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23108565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34547775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Custom Layout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97B0328-4E29-274C-835D-C6E30A82BB4C}"/>
              </a:ext>
            </a:extLst>
          </p:cNvPr>
          <p:cNvGrpSpPr/>
          <p:nvPr userDrawn="1"/>
        </p:nvGrpSpPr>
        <p:grpSpPr>
          <a:xfrm>
            <a:off x="5993296" y="2484120"/>
            <a:ext cx="6198704" cy="4343400"/>
            <a:chOff x="5993296" y="2514600"/>
            <a:chExt cx="6198704" cy="4343400"/>
          </a:xfrm>
        </p:grpSpPr>
        <p:pic>
          <p:nvPicPr>
            <p:cNvPr id="3" name="Picture 2">
              <a:extLst>
                <a:ext uri="{FF2B5EF4-FFF2-40B4-BE49-F238E27FC236}">
                  <a16:creationId xmlns:a16="http://schemas.microsoft.com/office/drawing/2014/main" id="{CC6F8571-62C3-4F4C-A54E-92216CD3619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r="38418" b="16339"/>
            <a:stretch/>
          </p:blipFill>
          <p:spPr>
            <a:xfrm>
              <a:off x="6612951" y="2693505"/>
              <a:ext cx="5579049" cy="4164495"/>
            </a:xfrm>
            <a:prstGeom prst="rect">
              <a:avLst/>
            </a:prstGeom>
          </p:spPr>
        </p:pic>
        <p:sp>
          <p:nvSpPr>
            <p:cNvPr id="2" name="Rectangle 1">
              <a:extLst>
                <a:ext uri="{FF2B5EF4-FFF2-40B4-BE49-F238E27FC236}">
                  <a16:creationId xmlns:a16="http://schemas.microsoft.com/office/drawing/2014/main" id="{F9CDED6B-539C-BC4E-81A8-687359D442AC}"/>
                </a:ext>
              </a:extLst>
            </p:cNvPr>
            <p:cNvSpPr/>
            <p:nvPr userDrawn="1"/>
          </p:nvSpPr>
          <p:spPr>
            <a:xfrm>
              <a:off x="5993296" y="2514600"/>
              <a:ext cx="4903304" cy="37771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GT Walsheim Regular" panose="020F0502020204030204"/>
                <a:ea typeface="+mn-ea"/>
                <a:cs typeface="+mn-cs"/>
              </a:endParaRPr>
            </a:p>
          </p:txBody>
        </p:sp>
      </p:grpSp>
      <p:sp>
        <p:nvSpPr>
          <p:cNvPr id="15" name="TextBox 14">
            <a:extLst>
              <a:ext uri="{FF2B5EF4-FFF2-40B4-BE49-F238E27FC236}">
                <a16:creationId xmlns:a16="http://schemas.microsoft.com/office/drawing/2014/main" id="{9DC95630-BC68-B84F-ADD1-AA550B3B9297}"/>
              </a:ext>
            </a:extLst>
          </p:cNvPr>
          <p:cNvSpPr txBox="1"/>
          <p:nvPr userDrawn="1"/>
        </p:nvSpPr>
        <p:spPr>
          <a:xfrm>
            <a:off x="-73343" y="6683135"/>
            <a:ext cx="845103" cy="215444"/>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000000">
                    <a:lumMod val="25000"/>
                    <a:lumOff val="75000"/>
                  </a:srgbClr>
                </a:solidFill>
                <a:effectLst/>
                <a:uLnTx/>
                <a:uFillTx/>
                <a:latin typeface="GT Walsheim Thin" panose="00000300000000000000" pitchFamily="50" charset="0"/>
                <a:ea typeface="+mn-ea"/>
                <a:cs typeface="+mn-cs"/>
              </a:rPr>
              <a:t>© 2022 Zonda</a:t>
            </a:r>
          </a:p>
        </p:txBody>
      </p:sp>
      <p:sp>
        <p:nvSpPr>
          <p:cNvPr id="14" name="Text Placeholder 9">
            <a:extLst>
              <a:ext uri="{FF2B5EF4-FFF2-40B4-BE49-F238E27FC236}">
                <a16:creationId xmlns:a16="http://schemas.microsoft.com/office/drawing/2014/main" id="{A8B677C2-5834-1F4C-AAC0-866F4F3E844C}"/>
              </a:ext>
            </a:extLst>
          </p:cNvPr>
          <p:cNvSpPr>
            <a:spLocks noGrp="1"/>
          </p:cNvSpPr>
          <p:nvPr>
            <p:ph type="body" sz="quarter" idx="17" hasCustomPrompt="1"/>
          </p:nvPr>
        </p:nvSpPr>
        <p:spPr>
          <a:xfrm>
            <a:off x="-73343" y="6306898"/>
            <a:ext cx="2743200" cy="376237"/>
          </a:xfrm>
        </p:spPr>
        <p:txBody>
          <a:bodyPr/>
          <a:lstStyle>
            <a:lvl1pPr marL="0" indent="0">
              <a:buNone/>
              <a:defRPr sz="1200"/>
            </a:lvl1pPr>
          </a:lstStyle>
          <a:p>
            <a:pPr lvl="0"/>
            <a:r>
              <a:rPr lang="en-US" dirty="0"/>
              <a:t>Source Notes</a:t>
            </a:r>
          </a:p>
        </p:txBody>
      </p:sp>
      <p:sp>
        <p:nvSpPr>
          <p:cNvPr id="17" name="Text Placeholder 8">
            <a:extLst>
              <a:ext uri="{FF2B5EF4-FFF2-40B4-BE49-F238E27FC236}">
                <a16:creationId xmlns:a16="http://schemas.microsoft.com/office/drawing/2014/main" id="{695356E7-EC29-4348-9316-8E66B5219F26}"/>
              </a:ext>
            </a:extLst>
          </p:cNvPr>
          <p:cNvSpPr>
            <a:spLocks noGrp="1"/>
          </p:cNvSpPr>
          <p:nvPr>
            <p:ph type="body" sz="quarter" idx="18" hasCustomPrompt="1"/>
          </p:nvPr>
        </p:nvSpPr>
        <p:spPr>
          <a:xfrm>
            <a:off x="376238" y="1108623"/>
            <a:ext cx="10515600" cy="5111520"/>
          </a:xfrm>
        </p:spPr>
        <p:txBody>
          <a:bodyPr/>
          <a:lstStyle/>
          <a:p>
            <a:pPr lvl="0"/>
            <a:r>
              <a:rPr lang="en-US" dirty="0"/>
              <a:t>Chart</a:t>
            </a:r>
          </a:p>
        </p:txBody>
      </p:sp>
      <p:sp>
        <p:nvSpPr>
          <p:cNvPr id="9" name="Title 10">
            <a:extLst>
              <a:ext uri="{FF2B5EF4-FFF2-40B4-BE49-F238E27FC236}">
                <a16:creationId xmlns:a16="http://schemas.microsoft.com/office/drawing/2014/main" id="{6942F591-5D4B-E44E-A224-05D41FC3E2CC}"/>
              </a:ext>
            </a:extLst>
          </p:cNvPr>
          <p:cNvSpPr>
            <a:spLocks noGrp="1"/>
          </p:cNvSpPr>
          <p:nvPr>
            <p:ph type="title"/>
          </p:nvPr>
        </p:nvSpPr>
        <p:spPr>
          <a:xfrm>
            <a:off x="376238" y="701039"/>
            <a:ext cx="10515600" cy="346623"/>
          </a:xfrm>
        </p:spPr>
        <p:txBody>
          <a:bodyPr>
            <a:noAutofit/>
          </a:bodyPr>
          <a:lstStyle>
            <a:lvl1pPr>
              <a:defRPr sz="2800" b="0" i="0">
                <a:latin typeface="PP Woodland Medium" pitchFamily="2" charset="77"/>
              </a:defRPr>
            </a:lvl1pPr>
          </a:lstStyle>
          <a:p>
            <a:r>
              <a:rPr lang="en-US" dirty="0"/>
              <a:t>Click to edit Master title style</a:t>
            </a:r>
          </a:p>
        </p:txBody>
      </p:sp>
    </p:spTree>
    <p:extLst>
      <p:ext uri="{BB962C8B-B14F-4D97-AF65-F5344CB8AC3E}">
        <p14:creationId xmlns:p14="http://schemas.microsoft.com/office/powerpoint/2010/main" val="1384254823"/>
      </p:ext>
    </p:extLst>
  </p:cSld>
  <p:clrMapOvr>
    <a:masterClrMapping/>
  </p:clrMapOvr>
  <p:transition spd="med">
    <p:pull/>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401875-BCED-D94E-9391-5C8D08785341}"/>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9" name="Text Placeholder 10">
            <a:extLst>
              <a:ext uri="{FF2B5EF4-FFF2-40B4-BE49-F238E27FC236}">
                <a16:creationId xmlns:a16="http://schemas.microsoft.com/office/drawing/2014/main" id="{E093BA43-93E6-3B4A-8790-1ADC069375D4}"/>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C19779EF-9545-C544-828E-3FE2A82A2337}"/>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10693389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A7015B-9184-6C42-BA05-A3BCFE6CFDC3}"/>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C2FDF6FD-6A40-7C4F-BF66-BA64A46106EC}"/>
              </a:ext>
            </a:extLst>
          </p:cNvPr>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10" name="Text Placeholder 10">
            <a:extLst>
              <a:ext uri="{FF2B5EF4-FFF2-40B4-BE49-F238E27FC236}">
                <a16:creationId xmlns:a16="http://schemas.microsoft.com/office/drawing/2014/main" id="{862623EC-01F9-F044-943A-66983FA06FAF}"/>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39154086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8D249E-82ED-394D-AF99-7BA304464A6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ext Placeholder 10">
            <a:extLst>
              <a:ext uri="{FF2B5EF4-FFF2-40B4-BE49-F238E27FC236}">
                <a16:creationId xmlns:a16="http://schemas.microsoft.com/office/drawing/2014/main" id="{8EBEB91A-CA10-394B-A255-F3894B0C86CF}"/>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12" name="Chart Placeholder 7">
            <a:extLst>
              <a:ext uri="{FF2B5EF4-FFF2-40B4-BE49-F238E27FC236}">
                <a16:creationId xmlns:a16="http://schemas.microsoft.com/office/drawing/2014/main" id="{FE9EE890-0A9D-924B-873C-A32A97FD367A}"/>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C0AFABEE-EA0E-1441-8CC3-A01DF10B69F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5" name="Text Placeholder 10">
            <a:extLst>
              <a:ext uri="{FF2B5EF4-FFF2-40B4-BE49-F238E27FC236}">
                <a16:creationId xmlns:a16="http://schemas.microsoft.com/office/drawing/2014/main" id="{72C93BB0-31EA-6F44-98A4-D268FFFA283F}"/>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511037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8B27B-52F9-0A4C-B5EC-73E7E83B28B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12" name="Picture Placeholder 6">
            <a:extLst>
              <a:ext uri="{FF2B5EF4-FFF2-40B4-BE49-F238E27FC236}">
                <a16:creationId xmlns:a16="http://schemas.microsoft.com/office/drawing/2014/main" id="{1F376CAF-EDB9-974B-BF10-CA10C4442371}"/>
              </a:ext>
            </a:extLst>
          </p:cNvPr>
          <p:cNvSpPr>
            <a:spLocks noGrp="1"/>
          </p:cNvSpPr>
          <p:nvPr>
            <p:ph type="pic" sz="quarter" idx="17" hasCustomPrompt="1"/>
          </p:nvPr>
        </p:nvSpPr>
        <p:spPr>
          <a:xfrm flipH="1">
            <a:off x="6916734" y="0"/>
            <a:ext cx="5277932" cy="5388839"/>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3575454 w 12730933"/>
              <a:gd name="connsiteY4" fmla="*/ 13729448 h 13729448"/>
              <a:gd name="connsiteX5" fmla="*/ 2467 w 12730933"/>
              <a:gd name="connsiteY5" fmla="*/ 8790842 h 13729448"/>
              <a:gd name="connsiteX6" fmla="*/ 2826 w 12730933"/>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9284" h="13729448">
                <a:moveTo>
                  <a:pt x="11177" y="8899"/>
                </a:moveTo>
                <a:lnTo>
                  <a:pt x="8776605" y="0"/>
                </a:lnTo>
                <a:lnTo>
                  <a:pt x="12723315" y="4005939"/>
                </a:lnTo>
                <a:cubicBezTo>
                  <a:pt x="12714350" y="7264042"/>
                  <a:pt x="12746661" y="10471344"/>
                  <a:pt x="12737696" y="13729447"/>
                </a:cubicBezTo>
                <a:lnTo>
                  <a:pt x="3583805" y="13729448"/>
                </a:lnTo>
                <a:cubicBezTo>
                  <a:pt x="1978133" y="12026147"/>
                  <a:pt x="1648940" y="11681818"/>
                  <a:pt x="0" y="9967096"/>
                </a:cubicBezTo>
                <a:cubicBezTo>
                  <a:pt x="9645" y="7039782"/>
                  <a:pt x="1532" y="2936213"/>
                  <a:pt x="11177"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84883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32D7D05-6B08-1246-8BC3-1C37AC4B35D1}"/>
              </a:ext>
            </a:extLst>
          </p:cNvPr>
          <p:cNvPicPr>
            <a:picLocks noChangeAspect="1"/>
          </p:cNvPicPr>
          <p:nvPr userDrawn="1"/>
        </p:nvPicPr>
        <p:blipFill>
          <a:blip r:embed="rId2"/>
          <a:srcRect/>
          <a:stretch/>
        </p:blipFill>
        <p:spPr>
          <a:xfrm>
            <a:off x="0"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7" name="Text Placeholder 12">
            <a:extLst>
              <a:ext uri="{FF2B5EF4-FFF2-40B4-BE49-F238E27FC236}">
                <a16:creationId xmlns:a16="http://schemas.microsoft.com/office/drawing/2014/main" id="{73201A9A-512B-3244-9168-AD35992945BC}"/>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8" name="Text Placeholder 10">
            <a:extLst>
              <a:ext uri="{FF2B5EF4-FFF2-40B4-BE49-F238E27FC236}">
                <a16:creationId xmlns:a16="http://schemas.microsoft.com/office/drawing/2014/main" id="{0839DA48-718D-4749-B951-5A883A9433F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9" name="Text Placeholder 10">
            <a:extLst>
              <a:ext uri="{FF2B5EF4-FFF2-40B4-BE49-F238E27FC236}">
                <a16:creationId xmlns:a16="http://schemas.microsoft.com/office/drawing/2014/main" id="{9FA28B00-550B-EB4E-A4A2-F4D68083C927}"/>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2222295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2"/>
          <a:stretch>
            <a:fillRect/>
          </a:stretch>
        </p:blipFill>
        <p:spPr>
          <a:xfrm rot="10800000">
            <a:off x="-2" y="0"/>
            <a:ext cx="12190414" cy="6858000"/>
          </a:xfrm>
          <a:prstGeom prst="rect">
            <a:avLst/>
          </a:prstGeom>
        </p:spPr>
      </p:pic>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3"/>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8479746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25120387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7327216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922592" y="218209"/>
            <a:ext cx="5942826" cy="457200"/>
          </a:xfrm>
          <a:prstGeom prst="rect">
            <a:avLst/>
          </a:prstGeom>
        </p:spPr>
        <p:txBody>
          <a:bodyPr lIns="0" tIns="0" rIns="0" bIns="0"/>
          <a:lstStyle>
            <a:lvl1pPr>
              <a:lnSpc>
                <a:spcPct val="100000"/>
              </a:lnSpc>
              <a:defRPr sz="2500"/>
            </a:lvl1pPr>
          </a:lstStyle>
          <a:p>
            <a:r>
              <a:rPr lang="en-US" dirty="0"/>
              <a:t>Contents</a:t>
            </a:r>
          </a:p>
        </p:txBody>
      </p:sp>
      <p:sp>
        <p:nvSpPr>
          <p:cNvPr id="6" name="Text Placeholder 10">
            <a:extLst>
              <a:ext uri="{FF2B5EF4-FFF2-40B4-BE49-F238E27FC236}">
                <a16:creationId xmlns:a16="http://schemas.microsoft.com/office/drawing/2014/main" id="{95E30D5F-DFDD-4780-9054-10DA228D2478}"/>
              </a:ext>
            </a:extLst>
          </p:cNvPr>
          <p:cNvSpPr>
            <a:spLocks noGrp="1"/>
          </p:cNvSpPr>
          <p:nvPr>
            <p:ph type="body" sz="quarter" idx="15" hasCustomPrompt="1"/>
          </p:nvPr>
        </p:nvSpPr>
        <p:spPr>
          <a:xfrm>
            <a:off x="8386450" y="1363937"/>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2">
                  <a:extLst>
                    <a:ext uri="{96DAC541-7B7A-43D3-8B79-37D633B846F1}">
                      <asvg:svgBlip xmlns:asvg="http://schemas.microsoft.com/office/drawing/2016/SVG/main" r:embed="rId3"/>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Tree>
    <p:extLst>
      <p:ext uri="{BB962C8B-B14F-4D97-AF65-F5344CB8AC3E}">
        <p14:creationId xmlns:p14="http://schemas.microsoft.com/office/powerpoint/2010/main" val="38880552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38341773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1074662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FA3E8447-E1A2-9848-B9E4-3A4EB0E2B955}"/>
              </a:ext>
            </a:extLst>
          </p:cNvPr>
          <p:cNvSpPr>
            <a:spLocks noGrp="1"/>
          </p:cNvSpPr>
          <p:nvPr>
            <p:ph type="title" hasCustomPrompt="1"/>
          </p:nvPr>
        </p:nvSpPr>
        <p:spPr>
          <a:xfrm>
            <a:off x="457140" y="2739542"/>
            <a:ext cx="7314248" cy="1371600"/>
          </a:xfrm>
          <a:prstGeom prst="rect">
            <a:avLst/>
          </a:prstGeom>
        </p:spPr>
        <p:txBody>
          <a:bodyPr lIns="0" tIns="0" rIns="0" bIns="0"/>
          <a:lstStyle>
            <a:lvl1pPr>
              <a:lnSpc>
                <a:spcPct val="100000"/>
              </a:lnSpc>
              <a:defRPr sz="4449"/>
            </a:lvl1pPr>
          </a:lstStyle>
          <a:p>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1667241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23189575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ontact_Page">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075405750"/>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34D87-7A61-9143-9C28-C73EB4D96FB4}"/>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lvl1pPr>
              <a:defRPr>
                <a:solidFill>
                  <a:schemeClr val="bg1"/>
                </a:solidFill>
              </a:defRPr>
            </a:lvl1pPr>
          </a:lstStyle>
          <a:p>
            <a:fld id="{010974C9-39F3-3947-8B5D-BF1F533E6409}" type="slidenum">
              <a:rPr lang="en-US" smtClean="0"/>
              <a:pPr/>
              <a:t>‹#›</a:t>
            </a:fld>
            <a:endParaRPr lang="en-US"/>
          </a:p>
        </p:txBody>
      </p:sp>
      <p:sp>
        <p:nvSpPr>
          <p:cNvPr id="7" name="Text Placeholder 10">
            <a:extLst>
              <a:ext uri="{FF2B5EF4-FFF2-40B4-BE49-F238E27FC236}">
                <a16:creationId xmlns:a16="http://schemas.microsoft.com/office/drawing/2014/main" id="{82C72ECB-F509-AF43-A5DA-DA10808E6716}"/>
              </a:ext>
            </a:extLst>
          </p:cNvPr>
          <p:cNvSpPr>
            <a:spLocks noGrp="1"/>
          </p:cNvSpPr>
          <p:nvPr>
            <p:ph type="body" sz="quarter" idx="15" hasCustomPrompt="1"/>
          </p:nvPr>
        </p:nvSpPr>
        <p:spPr>
          <a:xfrm>
            <a:off x="394084" y="6345936"/>
            <a:ext cx="2742843" cy="365760"/>
          </a:xfrm>
          <a:prstGeom prst="rect">
            <a:avLst/>
          </a:prstGeom>
        </p:spPr>
        <p:txBody>
          <a:bodyPr lIns="91440" tIns="45720" rIns="91440" bIns="45720" anchor="t"/>
          <a:lstStyle>
            <a:lvl1pPr marL="0" indent="0">
              <a:lnSpc>
                <a:spcPts val="2000"/>
              </a:lnSpc>
              <a:spcBef>
                <a:spcPts val="0"/>
              </a:spcBef>
              <a:buFont typeface="+mj-lt"/>
              <a:buNone/>
              <a:defRPr sz="800" b="0" i="0">
                <a:solidFill>
                  <a:schemeClr val="bg1"/>
                </a:solidFill>
                <a:latin typeface="+mn-lt"/>
              </a:defRPr>
            </a:lvl1pPr>
            <a:lvl2pPr>
              <a:buNone/>
              <a:defRPr/>
            </a:lvl2pPr>
            <a:lvl3pPr>
              <a:buNone/>
              <a:defRPr/>
            </a:lvl3pPr>
            <a:lvl4pPr>
              <a:buNone/>
              <a:defRPr/>
            </a:lvl4pPr>
            <a:lvl5pPr>
              <a:buNone/>
              <a:defRPr/>
            </a:lvl5pPr>
          </a:lstStyle>
          <a:p>
            <a:pPr lvl="0"/>
            <a:r>
              <a:rPr lang="en-US" dirty="0"/>
              <a:t>Section Title</a:t>
            </a:r>
          </a:p>
        </p:txBody>
      </p:sp>
      <p:sp>
        <p:nvSpPr>
          <p:cNvPr id="2" name="Title 1">
            <a:extLst>
              <a:ext uri="{FF2B5EF4-FFF2-40B4-BE49-F238E27FC236}">
                <a16:creationId xmlns:a16="http://schemas.microsoft.com/office/drawing/2014/main" id="{EC188749-F528-E842-8A28-A681D225BA28}"/>
              </a:ext>
            </a:extLst>
          </p:cNvPr>
          <p:cNvSpPr>
            <a:spLocks noGrp="1"/>
          </p:cNvSpPr>
          <p:nvPr>
            <p:ph type="title" hasCustomPrompt="1"/>
          </p:nvPr>
        </p:nvSpPr>
        <p:spPr>
          <a:xfrm>
            <a:off x="477016" y="2743200"/>
            <a:ext cx="7314248" cy="1371600"/>
          </a:xfrm>
          <a:prstGeom prst="rect">
            <a:avLst/>
          </a:prstGeom>
        </p:spPr>
        <p:txBody>
          <a:bodyPr lIns="0" tIns="0" rIns="0" bIns="0"/>
          <a:lstStyle>
            <a:lvl1pPr>
              <a:lnSpc>
                <a:spcPct val="100000"/>
              </a:lnSpc>
              <a:defRPr sz="4449">
                <a:solidFill>
                  <a:schemeClr val="bg1"/>
                </a:solidFill>
              </a:defRPr>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4222907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A6035-87BC-1347-BD53-769E25EDFCE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D15A4E42-18B3-3B47-A6DB-2DB3ABF671F9}"/>
              </a:ext>
            </a:extLst>
          </p:cNvPr>
          <p:cNvSpPr>
            <a:spLocks noGrp="1"/>
          </p:cNvSpPr>
          <p:nvPr>
            <p:ph type="title" hasCustomPrompt="1"/>
          </p:nvPr>
        </p:nvSpPr>
        <p:spPr>
          <a:xfrm>
            <a:off x="457140" y="2743200"/>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6453765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D4692-1EE3-CB4E-AB66-E773C9C6DB6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2" name="Text Placeholder 10">
            <a:extLst>
              <a:ext uri="{FF2B5EF4-FFF2-40B4-BE49-F238E27FC236}">
                <a16:creationId xmlns:a16="http://schemas.microsoft.com/office/drawing/2014/main" id="{52FA37E7-E31B-5C4C-AD25-C492009EF492}"/>
              </a:ext>
            </a:extLst>
          </p:cNvPr>
          <p:cNvSpPr>
            <a:spLocks noGrp="1"/>
          </p:cNvSpPr>
          <p:nvPr>
            <p:ph type="body" sz="quarter" idx="13" hasCustomPrompt="1"/>
          </p:nvPr>
        </p:nvSpPr>
        <p:spPr>
          <a:xfrm>
            <a:off x="457140" y="2926081"/>
            <a:ext cx="7405675" cy="27432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ZONDAHOME.COM</a:t>
            </a:r>
          </a:p>
        </p:txBody>
      </p:sp>
      <p:sp>
        <p:nvSpPr>
          <p:cNvPr id="24" name="Text Placeholder 10">
            <a:extLst>
              <a:ext uri="{FF2B5EF4-FFF2-40B4-BE49-F238E27FC236}">
                <a16:creationId xmlns:a16="http://schemas.microsoft.com/office/drawing/2014/main" id="{BC0F5772-4D39-8141-BA17-FDCE17D0959D}"/>
              </a:ext>
            </a:extLst>
          </p:cNvPr>
          <p:cNvSpPr>
            <a:spLocks noGrp="1"/>
          </p:cNvSpPr>
          <p:nvPr>
            <p:ph type="body" sz="quarter" idx="19" hasCustomPrompt="1"/>
          </p:nvPr>
        </p:nvSpPr>
        <p:spPr>
          <a:xfrm>
            <a:off x="457140" y="3429000"/>
            <a:ext cx="7405675" cy="86868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Zonda </a:t>
            </a:r>
          </a:p>
          <a:p>
            <a:pPr lvl="0"/>
            <a:r>
              <a:rPr lang="en-US" dirty="0"/>
              <a:t>3200 Bristol Street, Suite 640</a:t>
            </a:r>
          </a:p>
          <a:p>
            <a:pPr lvl="0"/>
            <a:r>
              <a:rPr lang="en-US" dirty="0"/>
              <a:t>Costa Mesa, CA 92626</a:t>
            </a:r>
          </a:p>
          <a:p>
            <a:pPr lvl="0"/>
            <a:r>
              <a:rPr lang="en-US" dirty="0"/>
              <a:t>(877) 966-3210</a:t>
            </a:r>
          </a:p>
        </p:txBody>
      </p:sp>
      <p:pic>
        <p:nvPicPr>
          <p:cNvPr id="11" name="Graphic 10">
            <a:hlinkClick r:id="rId3"/>
            <a:extLst>
              <a:ext uri="{FF2B5EF4-FFF2-40B4-BE49-F238E27FC236}">
                <a16:creationId xmlns:a16="http://schemas.microsoft.com/office/drawing/2014/main" id="{A47B4384-92DC-CA4B-943D-BA02E3D01CA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7140" y="4374146"/>
            <a:ext cx="380950" cy="381000"/>
          </a:xfrm>
          <a:prstGeom prst="rect">
            <a:avLst/>
          </a:prstGeom>
        </p:spPr>
      </p:pic>
      <p:pic>
        <p:nvPicPr>
          <p:cNvPr id="12" name="Graphic 11">
            <a:hlinkClick r:id="rId6"/>
            <a:extLst>
              <a:ext uri="{FF2B5EF4-FFF2-40B4-BE49-F238E27FC236}">
                <a16:creationId xmlns:a16="http://schemas.microsoft.com/office/drawing/2014/main" id="{208CFA9D-B73D-7E44-A1D9-49D05B2ABBD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85215" y="4393196"/>
            <a:ext cx="399998" cy="342900"/>
          </a:xfrm>
          <a:prstGeom prst="rect">
            <a:avLst/>
          </a:prstGeom>
        </p:spPr>
      </p:pic>
      <p:pic>
        <p:nvPicPr>
          <p:cNvPr id="13" name="Graphic 12">
            <a:hlinkClick r:id="rId9"/>
            <a:extLst>
              <a:ext uri="{FF2B5EF4-FFF2-40B4-BE49-F238E27FC236}">
                <a16:creationId xmlns:a16="http://schemas.microsoft.com/office/drawing/2014/main" id="{9A4192B9-2FAE-274B-B67B-355F58F9DA5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773747" y="4393196"/>
            <a:ext cx="342855" cy="342900"/>
          </a:xfrm>
          <a:prstGeom prst="rect">
            <a:avLst/>
          </a:prstGeom>
        </p:spPr>
      </p:pic>
      <p:pic>
        <p:nvPicPr>
          <p:cNvPr id="14" name="Graphic 13">
            <a:hlinkClick r:id="rId12"/>
            <a:extLst>
              <a:ext uri="{FF2B5EF4-FFF2-40B4-BE49-F238E27FC236}">
                <a16:creationId xmlns:a16="http://schemas.microsoft.com/office/drawing/2014/main" id="{598E8972-1E44-4940-A469-6B9BA2FDD632}"/>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2132337" y="4370336"/>
            <a:ext cx="194285" cy="388620"/>
          </a:xfrm>
          <a:prstGeom prst="rect">
            <a:avLst/>
          </a:prstGeom>
        </p:spPr>
      </p:pic>
      <p:sp>
        <p:nvSpPr>
          <p:cNvPr id="2" name="Title 1">
            <a:extLst>
              <a:ext uri="{FF2B5EF4-FFF2-40B4-BE49-F238E27FC236}">
                <a16:creationId xmlns:a16="http://schemas.microsoft.com/office/drawing/2014/main" id="{87D2489A-B2EC-9746-99D3-4D3E11547FDD}"/>
              </a:ext>
            </a:extLst>
          </p:cNvPr>
          <p:cNvSpPr>
            <a:spLocks noGrp="1"/>
          </p:cNvSpPr>
          <p:nvPr>
            <p:ph type="title" hasCustomPrompt="1"/>
          </p:nvPr>
        </p:nvSpPr>
        <p:spPr>
          <a:xfrm>
            <a:off x="457140" y="2015087"/>
            <a:ext cx="10971371" cy="731520"/>
          </a:xfrm>
          <a:prstGeom prst="rect">
            <a:avLst/>
          </a:prstGeom>
        </p:spPr>
        <p:txBody>
          <a:bodyPr lIns="0" tIns="0" rIns="0" bIns="0"/>
          <a:lstStyle>
            <a:lvl1pPr>
              <a:lnSpc>
                <a:spcPct val="100000"/>
              </a:lnSpc>
              <a:defRPr sz="4449"/>
            </a:lvl1pPr>
          </a:lstStyle>
          <a:p>
            <a:pPr lvl="0"/>
            <a:r>
              <a:rPr lang="en-US" dirty="0"/>
              <a:t>Contact us/follow us end page copy.</a:t>
            </a:r>
          </a:p>
        </p:txBody>
      </p:sp>
    </p:spTree>
    <p:extLst>
      <p:ext uri="{BB962C8B-B14F-4D97-AF65-F5344CB8AC3E}">
        <p14:creationId xmlns:p14="http://schemas.microsoft.com/office/powerpoint/2010/main" val="273226126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66291-590A-4B6E-81C4-337D3983504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A9F7CEE-70C0-4147-820C-27F004A728F4}"/>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07FD61F8-467E-4038-9535-0797150BC7EE}"/>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699208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816960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42420030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1A74-C8B7-4CBD-99F5-1A24687A1E8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93FEE8-D210-4EAC-8572-1AEE20F2F57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Slide Number Placeholder 6">
            <a:extLst>
              <a:ext uri="{FF2B5EF4-FFF2-40B4-BE49-F238E27FC236}">
                <a16:creationId xmlns:a16="http://schemas.microsoft.com/office/drawing/2014/main" id="{25918ABC-EF05-49A9-96BA-6CBCC54CE06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9570810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232D487E-B00F-43C4-8FD7-08A76B7C3E5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10438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5088BADF-2D1C-4CE7-8889-75ABA6519B7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897393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C42488-1A36-4BD2-A7BE-F35058781FD4}"/>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636051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46B-598F-4571-9F28-AA1B3F4BD29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2A5C080-06BC-4B10-9497-B3DDF3F0F36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82F50A6A-9C11-4C99-AF7A-6AD2B7566B94}"/>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422298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6718937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4461433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DAF36A-B1F8-43EB-B701-D662B55AFBC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3343AFB5-E37F-498F-8D65-9B2F7D18D6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922FA96-47E4-4E7C-A84B-890F884F8230}"/>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1973202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51B9681-BB83-43E9-9191-561915A2F9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76F2E12-3E1D-4328-B893-18C5CE4278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41E7E59-111B-4D7D-A727-D7F556900B74}"/>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4995309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0405E5-AED0-4BBF-A65E-4D45DD68DD3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EBC44BD3-8310-47B4-A5D7-0EB8856306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255332F-42A6-494F-B179-075E72E8088B}"/>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35873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image" Target="../media/image2.png"/><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image" Target="../media/image12.svg"/><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image" Target="../media/image2.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image" Target="../media/image28.sv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image" Target="../media/image27.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theme" Target="../theme/theme4.xml"/><Relationship Id="rId1" Type="http://schemas.openxmlformats.org/officeDocument/2006/relationships/slideLayout" Target="../slideLayouts/slideLayout60.xml"/><Relationship Id="rId5" Type="http://schemas.openxmlformats.org/officeDocument/2006/relationships/image" Target="../media/image2.png"/><Relationship Id="rId4" Type="http://schemas.openxmlformats.org/officeDocument/2006/relationships/image" Target="../media/image28.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5.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32.emf"/></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75.xml"/><Relationship Id="rId7" Type="http://schemas.openxmlformats.org/officeDocument/2006/relationships/image" Target="../media/image2.png"/><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theme" Target="../theme/theme6.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image" Target="../media/image43.sv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78.xml"/><Relationship Id="rId5" Type="http://schemas.openxmlformats.org/officeDocument/2006/relationships/image" Target="../media/image43.svg"/><Relationship Id="rId4" Type="http://schemas.openxmlformats.org/officeDocument/2006/relationships/image" Target="../media/image42.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3.xml"/><Relationship Id="rId2" Type="http://schemas.openxmlformats.org/officeDocument/2006/relationships/slideLayout" Target="../slideLayouts/slideLayout82.xml"/><Relationship Id="rId1" Type="http://schemas.openxmlformats.org/officeDocument/2006/relationships/slideLayout" Target="../slideLayouts/slideLayout81.xml"/><Relationship Id="rId5" Type="http://schemas.openxmlformats.org/officeDocument/2006/relationships/image" Target="../media/image2.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84.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image" Target="../media/image2.png"/><Relationship Id="rId5" Type="http://schemas.openxmlformats.org/officeDocument/2006/relationships/image" Target="../media/image55.svg"/><Relationship Id="rId4" Type="http://schemas.openxmlformats.org/officeDocument/2006/relationships/image" Target="../media/image54.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2.xml"/><Relationship Id="rId1" Type="http://schemas.openxmlformats.org/officeDocument/2006/relationships/slideLayout" Target="../slideLayouts/slideLayout87.xml"/><Relationship Id="rId5" Type="http://schemas.openxmlformats.org/officeDocument/2006/relationships/image" Target="../media/image2.png"/><Relationship Id="rId4" Type="http://schemas.openxmlformats.org/officeDocument/2006/relationships/image" Target="../media/image9.sv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3.xml"/><Relationship Id="rId1" Type="http://schemas.openxmlformats.org/officeDocument/2006/relationships/slideLayout" Target="../slideLayouts/slideLayout88.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4.xml"/><Relationship Id="rId1" Type="http://schemas.openxmlformats.org/officeDocument/2006/relationships/slideLayout" Target="../slideLayouts/slideLayout89.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10" Type="http://schemas.openxmlformats.org/officeDocument/2006/relationships/image" Target="../media/image68.emf"/><Relationship Id="rId4" Type="http://schemas.openxmlformats.org/officeDocument/2006/relationships/slideLayout" Target="../slideLayouts/slideLayout93.xml"/><Relationship Id="rId9" Type="http://schemas.openxmlformats.org/officeDocument/2006/relationships/image" Target="../media/image67.emf"/></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slideLayout" Target="../slideLayouts/slideLayout99.xml"/><Relationship Id="rId7" Type="http://schemas.openxmlformats.org/officeDocument/2006/relationships/theme" Target="../theme/theme16.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5" Type="http://schemas.openxmlformats.org/officeDocument/2006/relationships/slideLayout" Target="../slideLayouts/slideLayout101.xml"/><Relationship Id="rId4" Type="http://schemas.openxmlformats.org/officeDocument/2006/relationships/slideLayout" Target="../slideLayouts/slideLayout100.xml"/><Relationship Id="rId9" Type="http://schemas.openxmlformats.org/officeDocument/2006/relationships/image" Target="../media/image68.emf"/></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theme" Target="../theme/theme17.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070233"/>
      </p:ext>
    </p:extLst>
  </p:cSld>
  <p:clrMap bg1="lt1" tx1="dk1" bg2="lt2" tx2="dk2" accent1="accent1" accent2="accent2" accent3="accent3" accent4="accent4" accent5="accent5" accent6="accent6" hlink="hlink" folHlink="folHlink"/>
  <p:sldLayoutIdLst>
    <p:sldLayoutId id="2147483717" r:id="rId1"/>
    <p:sldLayoutId id="2147483723" r:id="rId2"/>
    <p:sldLayoutId id="2147483724" r:id="rId3"/>
    <p:sldLayoutId id="2147483725" r:id="rId4"/>
    <p:sldLayoutId id="2147483726" r:id="rId5"/>
    <p:sldLayoutId id="2147483727" r:id="rId6"/>
    <p:sldLayoutId id="2147483728" r:id="rId7"/>
    <p:sldLayoutId id="2147483729" r:id="rId8"/>
    <p:sldLayoutId id="2147483773" r:id="rId9"/>
    <p:sldLayoutId id="2147483791" r:id="rId10"/>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5" name="Picture 4">
            <a:extLst>
              <a:ext uri="{FF2B5EF4-FFF2-40B4-BE49-F238E27FC236}">
                <a16:creationId xmlns:a16="http://schemas.microsoft.com/office/drawing/2014/main" id="{6D048E15-2539-46DA-B1A4-AA15FA9A38C5}"/>
              </a:ext>
            </a:extLst>
          </p:cNvPr>
          <p:cNvPicPr>
            <a:picLocks noChangeAspect="1"/>
          </p:cNvPicPr>
          <p:nvPr userDrawn="1"/>
        </p:nvPicPr>
        <p:blipFill>
          <a:blip r:embed="rId26"/>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4C59E80B-626C-4E5C-84BA-9D3D02A47532}"/>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73179" y="47714"/>
            <a:ext cx="625052" cy="538310"/>
          </a:xfrm>
          <a:prstGeom prst="rect">
            <a:avLst/>
          </a:prstGeom>
        </p:spPr>
      </p:pic>
    </p:spTree>
    <p:extLst>
      <p:ext uri="{BB962C8B-B14F-4D97-AF65-F5344CB8AC3E}">
        <p14:creationId xmlns:p14="http://schemas.microsoft.com/office/powerpoint/2010/main" val="1583373973"/>
      </p:ext>
    </p:extLst>
  </p:cSld>
  <p:clrMap bg1="lt1" tx1="dk1" bg2="lt2" tx2="dk2" accent1="accent1" accent2="accent2" accent3="accent3" accent4="accent4" accent5="accent5" accent6="accent6" hlink="hlink" folHlink="folHlink"/>
  <p:sldLayoutIdLst>
    <p:sldLayoutId id="2147483666" r:id="rId1"/>
    <p:sldLayoutId id="2147483741" r:id="rId2"/>
    <p:sldLayoutId id="2147483679" r:id="rId3"/>
    <p:sldLayoutId id="2147483735" r:id="rId4"/>
    <p:sldLayoutId id="2147483736" r:id="rId5"/>
    <p:sldLayoutId id="2147483682" r:id="rId6"/>
    <p:sldLayoutId id="2147483684" r:id="rId7"/>
    <p:sldLayoutId id="2147483686" r:id="rId8"/>
    <p:sldLayoutId id="2147483688" r:id="rId9"/>
    <p:sldLayoutId id="2147483690" r:id="rId10"/>
    <p:sldLayoutId id="2147483692" r:id="rId11"/>
    <p:sldLayoutId id="2147483720" r:id="rId12"/>
    <p:sldLayoutId id="2147483694" r:id="rId13"/>
    <p:sldLayoutId id="2147483695" r:id="rId14"/>
    <p:sldLayoutId id="2147483697" r:id="rId15"/>
    <p:sldLayoutId id="2147483699" r:id="rId16"/>
    <p:sldLayoutId id="2147483700" r:id="rId17"/>
    <p:sldLayoutId id="2147483722" r:id="rId18"/>
    <p:sldLayoutId id="2147483713" r:id="rId19"/>
    <p:sldLayoutId id="2147483718" r:id="rId20"/>
    <p:sldLayoutId id="2147483719" r:id="rId21"/>
    <p:sldLayoutId id="2147483732" r:id="rId22"/>
    <p:sldLayoutId id="2147483733" r:id="rId23"/>
    <p:sldLayoutId id="2147483734" r:id="rId24"/>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Graphic 1">
            <a:extLst>
              <a:ext uri="{FF2B5EF4-FFF2-40B4-BE49-F238E27FC236}">
                <a16:creationId xmlns:a16="http://schemas.microsoft.com/office/drawing/2014/main" id="{71B43ED4-381C-4336-A5E2-4E49789BD66F}"/>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86653" y="61871"/>
            <a:ext cx="665026" cy="657333"/>
          </a:xfrm>
          <a:prstGeom prst="rect">
            <a:avLst/>
          </a:prstGeom>
        </p:spPr>
      </p:pic>
      <p:pic>
        <p:nvPicPr>
          <p:cNvPr id="7" name="Picture 6">
            <a:extLst>
              <a:ext uri="{FF2B5EF4-FFF2-40B4-BE49-F238E27FC236}">
                <a16:creationId xmlns:a16="http://schemas.microsoft.com/office/drawing/2014/main" id="{D7EC7A28-2DE5-4C6F-BB47-8FBBB3B12836}"/>
              </a:ext>
            </a:extLst>
          </p:cNvPr>
          <p:cNvPicPr>
            <a:picLocks noChangeAspect="1"/>
          </p:cNvPicPr>
          <p:nvPr userDrawn="1"/>
        </p:nvPicPr>
        <p:blipFill>
          <a:blip r:embed="rId29"/>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9793495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71"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pic>
        <p:nvPicPr>
          <p:cNvPr id="7" name="Graphic 6">
            <a:extLst>
              <a:ext uri="{FF2B5EF4-FFF2-40B4-BE49-F238E27FC236}">
                <a16:creationId xmlns:a16="http://schemas.microsoft.com/office/drawing/2014/main" id="{67C51762-C41B-4BF9-BC02-85364B8F705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0FD15C58-09CA-4761-BF69-98976CC62D31}"/>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760366161"/>
      </p:ext>
    </p:extLst>
  </p:cSld>
  <p:clrMap bg1="lt1" tx1="dk1" bg2="lt2" tx2="dk2" accent1="accent1" accent2="accent2" accent3="accent3" accent4="accent4" accent5="accent5" accent6="accent6" hlink="hlink" folHlink="folHlink"/>
  <p:sldLayoutIdLst>
    <p:sldLayoutId id="214748374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4"/>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77844923"/>
      </p:ext>
    </p:extLst>
  </p:cSld>
  <p:clrMap bg1="lt1" tx1="dk1" bg2="lt2" tx2="dk2" accent1="accent1" accent2="accent2" accent3="accent3" accent4="accent4" accent5="accent5" accent6="accent6" hlink="hlink" folHlink="folHlink"/>
  <p:sldLayoutIdLst>
    <p:sldLayoutId id="2147483668" r:id="rId1"/>
    <p:sldLayoutId id="2147483681" r:id="rId2"/>
    <p:sldLayoutId id="2147483737" r:id="rId3"/>
    <p:sldLayoutId id="2147483738" r:id="rId4"/>
    <p:sldLayoutId id="2147483685" r:id="rId5"/>
    <p:sldLayoutId id="2147483687" r:id="rId6"/>
    <p:sldLayoutId id="2147483689" r:id="rId7"/>
    <p:sldLayoutId id="2147483693" r:id="rId8"/>
    <p:sldLayoutId id="2147483698" r:id="rId9"/>
    <p:sldLayoutId id="2147483721" r:id="rId10"/>
    <p:sldLayoutId id="2147483701" r:id="rId11"/>
    <p:sldLayoutId id="2147483794" r:id="rId1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8" name="Picture 7">
            <a:extLst>
              <a:ext uri="{FF2B5EF4-FFF2-40B4-BE49-F238E27FC236}">
                <a16:creationId xmlns:a16="http://schemas.microsoft.com/office/drawing/2014/main" id="{23468DF4-08F4-4646-8B4F-4A369EA71421}"/>
              </a:ext>
            </a:extLst>
          </p:cNvPr>
          <p:cNvPicPr>
            <a:picLocks noChangeAspect="1"/>
          </p:cNvPicPr>
          <p:nvPr userDrawn="1"/>
        </p:nvPicPr>
        <p:blipFill>
          <a:blip r:embed="rId7"/>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394B41A2-9A50-4618-B17F-C40F4F7C393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1366" y="94536"/>
            <a:ext cx="581025" cy="619125"/>
          </a:xfrm>
          <a:prstGeom prst="rect">
            <a:avLst/>
          </a:prstGeom>
        </p:spPr>
      </p:pic>
    </p:spTree>
    <p:extLst>
      <p:ext uri="{BB962C8B-B14F-4D97-AF65-F5344CB8AC3E}">
        <p14:creationId xmlns:p14="http://schemas.microsoft.com/office/powerpoint/2010/main" val="398916092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91" r:id="rId3"/>
    <p:sldLayoutId id="2147483714" r:id="rId4"/>
    <p:sldLayoutId id="2147483715" r:id="rId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3"/>
          <a:stretch>
            <a:fillRect/>
          </a:stretch>
        </p:blipFill>
        <p:spPr>
          <a:xfrm>
            <a:off x="110697" y="6454325"/>
            <a:ext cx="1120123" cy="365125"/>
          </a:xfrm>
          <a:prstGeom prst="rect">
            <a:avLst/>
          </a:prstGeom>
        </p:spPr>
      </p:pic>
      <p:pic>
        <p:nvPicPr>
          <p:cNvPr id="5" name="Graphic 4">
            <a:extLst>
              <a:ext uri="{FF2B5EF4-FFF2-40B4-BE49-F238E27FC236}">
                <a16:creationId xmlns:a16="http://schemas.microsoft.com/office/drawing/2014/main" id="{F20ED682-CA0D-4C4C-9538-154ABF38A7B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704" y="75874"/>
            <a:ext cx="581025" cy="619125"/>
          </a:xfrm>
          <a:prstGeom prst="rect">
            <a:avLst/>
          </a:prstGeom>
        </p:spPr>
      </p:pic>
    </p:spTree>
    <p:extLst>
      <p:ext uri="{BB962C8B-B14F-4D97-AF65-F5344CB8AC3E}">
        <p14:creationId xmlns:p14="http://schemas.microsoft.com/office/powerpoint/2010/main" val="282090563"/>
      </p:ext>
    </p:extLst>
  </p:cSld>
  <p:clrMap bg1="lt1" tx1="dk1" bg2="lt2" tx2="dk2" accent1="accent1" accent2="accent2" accent3="accent3" accent4="accent4" accent5="accent5" accent6="accent6" hlink="hlink" folHlink="folHlink"/>
  <p:sldLayoutIdLst>
    <p:sldLayoutId id="2147483775"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EDB9724B-B9F8-44B5-A6BF-F090646C35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D468EDD6-02AC-4A63-A19B-4FB69DD263FF}"/>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21799188"/>
      </p:ext>
    </p:extLst>
  </p:cSld>
  <p:clrMap bg1="lt1" tx1="dk1" bg2="lt2" tx2="dk2" accent1="accent1" accent2="accent2" accent3="accent3" accent4="accent4" accent5="accent5" accent6="accent6" hlink="hlink" folHlink="folHlink"/>
  <p:sldLayoutIdLst>
    <p:sldLayoutId id="2147483770" r:id="rId1"/>
    <p:sldLayoutId id="2147483675"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Picture 6">
            <a:extLst>
              <a:ext uri="{FF2B5EF4-FFF2-40B4-BE49-F238E27FC236}">
                <a16:creationId xmlns:a16="http://schemas.microsoft.com/office/drawing/2014/main" id="{FBEDF05C-B2CB-4CD2-881A-CCC0BCBDA841}"/>
              </a:ext>
            </a:extLst>
          </p:cNvPr>
          <p:cNvPicPr>
            <a:picLocks noChangeAspect="1"/>
          </p:cNvPicPr>
          <p:nvPr userDrawn="1"/>
        </p:nvPicPr>
        <p:blipFill rotWithShape="1">
          <a:blip r:embed="rId5"/>
          <a:srcRect r="81340" b="46353"/>
          <a:stretch/>
        </p:blipFill>
        <p:spPr>
          <a:xfrm>
            <a:off x="243779" y="172963"/>
            <a:ext cx="560547" cy="525307"/>
          </a:xfrm>
          <a:prstGeom prst="rect">
            <a:avLst/>
          </a:prstGeom>
        </p:spPr>
      </p:pic>
      <p:pic>
        <p:nvPicPr>
          <p:cNvPr id="8" name="Picture 7">
            <a:extLst>
              <a:ext uri="{FF2B5EF4-FFF2-40B4-BE49-F238E27FC236}">
                <a16:creationId xmlns:a16="http://schemas.microsoft.com/office/drawing/2014/main" id="{B86B1356-1F19-4FF4-A8ED-8FC25D35FD29}"/>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85641881"/>
      </p:ext>
    </p:extLst>
  </p:cSld>
  <p:clrMap bg1="lt1" tx1="dk1" bg2="lt2" tx2="dk2" accent1="accent1" accent2="accent2" accent3="accent3" accent4="accent4" accent5="accent5" accent6="accent6" hlink="hlink" folHlink="folHlink"/>
  <p:sldLayoutIdLst>
    <p:sldLayoutId id="2147483671" r:id="rId1"/>
    <p:sldLayoutId id="2147483768" r:id="rId2"/>
    <p:sldLayoutId id="2147483769" r:id="rId3"/>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4A42D6CC-8749-40CC-BF6D-38932AC8064B}"/>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354531863"/>
      </p:ext>
    </p:extLst>
  </p:cSld>
  <p:clrMap bg1="lt1" tx1="dk1" bg2="lt2" tx2="dk2" accent1="accent1" accent2="accent2" accent3="accent3" accent4="accent4" accent5="accent5" accent6="accent6" hlink="hlink" folHlink="folHlink"/>
  <p:sldLayoutIdLst>
    <p:sldLayoutId id="2147483704"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2EBC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C5031C17-EAE7-478D-91C8-B542FEEAB5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34865" y="98713"/>
            <a:ext cx="566823" cy="566897"/>
          </a:xfrm>
          <a:prstGeom prst="rect">
            <a:avLst/>
          </a:prstGeom>
        </p:spPr>
      </p:pic>
      <p:pic>
        <p:nvPicPr>
          <p:cNvPr id="8" name="Picture 7">
            <a:extLst>
              <a:ext uri="{FF2B5EF4-FFF2-40B4-BE49-F238E27FC236}">
                <a16:creationId xmlns:a16="http://schemas.microsoft.com/office/drawing/2014/main" id="{EF1219F5-BE30-45B6-9BEC-BA0AF6639CD3}"/>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672364013"/>
      </p:ext>
    </p:extLst>
  </p:cSld>
  <p:clrMap bg1="lt1" tx1="dk1" bg2="lt2" tx2="dk2" accent1="accent1" accent2="accent2" accent3="accent3" accent4="accent4" accent5="accent5" accent6="accent6" hlink="hlink" folHlink="folHlink"/>
  <p:sldLayoutIdLst>
    <p:sldLayoutId id="2147483706" r:id="rId1"/>
    <p:sldLayoutId id="2147483772"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442A99"/>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pic>
        <p:nvPicPr>
          <p:cNvPr id="9" name="Graphic 8">
            <a:extLst>
              <a:ext uri="{FF2B5EF4-FFF2-40B4-BE49-F238E27FC236}">
                <a16:creationId xmlns:a16="http://schemas.microsoft.com/office/drawing/2014/main" id="{616507DE-B78E-414B-84FF-DBE2C82CB2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3211" y="352298"/>
            <a:ext cx="487363" cy="86868"/>
          </a:xfrm>
          <a:prstGeom prst="rect">
            <a:avLst/>
          </a:prstGeom>
        </p:spPr>
      </p:pic>
      <p:sp>
        <p:nvSpPr>
          <p:cNvPr id="11" name="Text Placeholder 8">
            <a:extLst>
              <a:ext uri="{FF2B5EF4-FFF2-40B4-BE49-F238E27FC236}">
                <a16:creationId xmlns:a16="http://schemas.microsoft.com/office/drawing/2014/main" id="{002AD2AE-B5AB-1745-8A49-2D275626F943}"/>
              </a:ext>
            </a:extLst>
          </p:cNvPr>
          <p:cNvSpPr txBox="1">
            <a:spLocks/>
          </p:cNvSpPr>
          <p:nvPr userDrawn="1"/>
        </p:nvSpPr>
        <p:spPr>
          <a:xfrm>
            <a:off x="1076642" y="357179"/>
            <a:ext cx="2742843" cy="91440"/>
          </a:xfrm>
          <a:prstGeom prst="rect">
            <a:avLst/>
          </a:prstGeom>
        </p:spPr>
        <p:txBody>
          <a:bodyPr lIns="0" tIns="0" rIns="0" bIns="0" anchor="ctr"/>
          <a:lstStyle>
            <a:lvl1pPr marL="0" indent="0" algn="l" defTabSz="1828800" rtl="0" eaLnBrk="1" latinLnBrk="0" hangingPunct="1">
              <a:lnSpc>
                <a:spcPct val="100000"/>
              </a:lnSpc>
              <a:spcBef>
                <a:spcPts val="0"/>
              </a:spcBef>
              <a:buFont typeface="Arial" panose="020B0604020202020204" pitchFamily="34" charset="0"/>
              <a:buNone/>
              <a:defRPr sz="1600" b="1" i="0" kern="1200">
                <a:solidFill>
                  <a:schemeClr val="tx1"/>
                </a:solidFill>
                <a:latin typeface="GT Walsheim Bold" panose="02000503030000020003" pitchFamily="2" charset="77"/>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None/>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None/>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800" dirty="0">
                <a:solidFill>
                  <a:schemeClr val="bg1"/>
                </a:solidFill>
              </a:rPr>
              <a:t>Presentation Title</a:t>
            </a:r>
          </a:p>
        </p:txBody>
      </p:sp>
      <p:pic>
        <p:nvPicPr>
          <p:cNvPr id="5" name="Picture 4">
            <a:extLst>
              <a:ext uri="{FF2B5EF4-FFF2-40B4-BE49-F238E27FC236}">
                <a16:creationId xmlns:a16="http://schemas.microsoft.com/office/drawing/2014/main" id="{8C2BF263-3309-4B16-8F31-A3BF5A22D4F5}"/>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459308358"/>
      </p:ext>
    </p:extLst>
  </p:cSld>
  <p:clrMap bg1="lt1" tx1="dk1" bg2="lt2" tx2="dk2" accent1="accent1" accent2="accent2" accent3="accent3" accent4="accent4" accent5="accent5" accent6="accent6" hlink="hlink" folHlink="folHlink"/>
  <p:sldLayoutIdLst>
    <p:sldLayoutId id="2147483708"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8305662D-CBBA-4874-830C-091CAB12F1F4}"/>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82657909"/>
      </p:ext>
    </p:extLst>
  </p:cSld>
  <p:clrMap bg1="lt1" tx1="dk1" bg2="lt2" tx2="dk2" accent1="accent1" accent2="accent2" accent3="accent3" accent4="accent4" accent5="accent5" accent6="accent6" hlink="hlink" folHlink="folHlink"/>
  <p:sldLayoutIdLst>
    <p:sldLayoutId id="214748371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8EF0CC"/>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6B94057B-3D82-4B35-8CF2-9463380954D8}"/>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167542555"/>
      </p:ext>
    </p:extLst>
  </p:cSld>
  <p:clrMap bg1="lt1" tx1="dk1" bg2="lt2" tx2="dk2" accent1="accent1" accent2="accent2" accent3="accent3" accent4="accent4" accent5="accent5" accent6="accent6" hlink="hlink" folHlink="folHlink"/>
  <p:sldLayoutIdLst>
    <p:sldLayoutId id="2147483712"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7" name="Rectangle 6">
            <a:extLst>
              <a:ext uri="{FF2B5EF4-FFF2-40B4-BE49-F238E27FC236}">
                <a16:creationId xmlns:a16="http://schemas.microsoft.com/office/drawing/2014/main" id="{EBC2D80A-6E34-4839-A40B-6890D9E24586}"/>
              </a:ext>
            </a:extLst>
          </p:cNvPr>
          <p:cNvSpPr/>
          <p:nvPr userDrawn="1"/>
        </p:nvSpPr>
        <p:spPr>
          <a:xfrm>
            <a:off x="-4000" y="0"/>
            <a:ext cx="742858" cy="6858000"/>
          </a:xfrm>
          <a:prstGeom prst="rect">
            <a:avLst/>
          </a:prstGeom>
          <a:solidFill>
            <a:srgbClr val="214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AB386CE-B964-404E-9CD9-E4A5B4EDBA80}"/>
              </a:ext>
            </a:extLst>
          </p:cNvPr>
          <p:cNvPicPr>
            <a:picLocks noChangeAspect="1"/>
          </p:cNvPicPr>
          <p:nvPr userDrawn="1"/>
        </p:nvPicPr>
        <p:blipFill>
          <a:blip r:embed="rId9"/>
          <a:stretch>
            <a:fillRect/>
          </a:stretch>
        </p:blipFill>
        <p:spPr>
          <a:xfrm>
            <a:off x="70432" y="165334"/>
            <a:ext cx="595681" cy="515151"/>
          </a:xfrm>
          <a:prstGeom prst="rect">
            <a:avLst/>
          </a:prstGeom>
        </p:spPr>
      </p:pic>
      <p:pic>
        <p:nvPicPr>
          <p:cNvPr id="9" name="Picture 8">
            <a:extLst>
              <a:ext uri="{FF2B5EF4-FFF2-40B4-BE49-F238E27FC236}">
                <a16:creationId xmlns:a16="http://schemas.microsoft.com/office/drawing/2014/main" id="{7D2933FE-EB92-42E8-9D16-F3D295602642}"/>
              </a:ext>
            </a:extLst>
          </p:cNvPr>
          <p:cNvPicPr>
            <a:picLocks noChangeAspect="1"/>
          </p:cNvPicPr>
          <p:nvPr userDrawn="1"/>
        </p:nvPicPr>
        <p:blipFill>
          <a:blip r:embed="rId10"/>
          <a:stretch>
            <a:fillRect/>
          </a:stretch>
        </p:blipFill>
        <p:spPr>
          <a:xfrm>
            <a:off x="110672" y="6267164"/>
            <a:ext cx="513514" cy="441011"/>
          </a:xfrm>
          <a:prstGeom prst="rect">
            <a:avLst/>
          </a:prstGeom>
        </p:spPr>
      </p:pic>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Tree>
    <p:extLst>
      <p:ext uri="{BB962C8B-B14F-4D97-AF65-F5344CB8AC3E}">
        <p14:creationId xmlns:p14="http://schemas.microsoft.com/office/powerpoint/2010/main" val="274077617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
        <p:nvSpPr>
          <p:cNvPr id="12" name="Rectangle 11">
            <a:extLst>
              <a:ext uri="{FF2B5EF4-FFF2-40B4-BE49-F238E27FC236}">
                <a16:creationId xmlns:a16="http://schemas.microsoft.com/office/drawing/2014/main" id="{03F8A0AC-8A32-4EE1-B9F7-5244837500F7}"/>
              </a:ext>
            </a:extLst>
          </p:cNvPr>
          <p:cNvSpPr/>
          <p:nvPr userDrawn="1"/>
        </p:nvSpPr>
        <p:spPr>
          <a:xfrm>
            <a:off x="0" y="0"/>
            <a:ext cx="742858" cy="6858000"/>
          </a:xfrm>
          <a:prstGeom prst="rect">
            <a:avLst/>
          </a:prstGeom>
          <a:solidFill>
            <a:srgbClr val="57A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D75581B-CDA2-45A3-B558-D2C78FF814C7}"/>
              </a:ext>
            </a:extLst>
          </p:cNvPr>
          <p:cNvPicPr>
            <a:picLocks noChangeAspect="1"/>
          </p:cNvPicPr>
          <p:nvPr userDrawn="1"/>
        </p:nvPicPr>
        <p:blipFill>
          <a:blip r:embed="rId8"/>
          <a:stretch>
            <a:fillRect/>
          </a:stretch>
        </p:blipFill>
        <p:spPr>
          <a:xfrm>
            <a:off x="60282" y="116379"/>
            <a:ext cx="627771" cy="479044"/>
          </a:xfrm>
          <a:prstGeom prst="rect">
            <a:avLst/>
          </a:prstGeom>
        </p:spPr>
      </p:pic>
      <p:pic>
        <p:nvPicPr>
          <p:cNvPr id="14" name="Picture 13">
            <a:extLst>
              <a:ext uri="{FF2B5EF4-FFF2-40B4-BE49-F238E27FC236}">
                <a16:creationId xmlns:a16="http://schemas.microsoft.com/office/drawing/2014/main" id="{32A6CD44-A1C4-49F1-8266-89BC6C354444}"/>
              </a:ext>
            </a:extLst>
          </p:cNvPr>
          <p:cNvPicPr>
            <a:picLocks noChangeAspect="1"/>
          </p:cNvPicPr>
          <p:nvPr userDrawn="1"/>
        </p:nvPicPr>
        <p:blipFill>
          <a:blip r:embed="rId9"/>
          <a:stretch>
            <a:fillRect/>
          </a:stretch>
        </p:blipFill>
        <p:spPr>
          <a:xfrm>
            <a:off x="114672" y="6267163"/>
            <a:ext cx="513514" cy="441011"/>
          </a:xfrm>
          <a:prstGeom prst="rect">
            <a:avLst/>
          </a:prstGeom>
        </p:spPr>
      </p:pic>
    </p:spTree>
    <p:extLst>
      <p:ext uri="{BB962C8B-B14F-4D97-AF65-F5344CB8AC3E}">
        <p14:creationId xmlns:p14="http://schemas.microsoft.com/office/powerpoint/2010/main" val="197647370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Graphic 1">
            <a:extLst>
              <a:ext uri="{FF2B5EF4-FFF2-40B4-BE49-F238E27FC236}">
                <a16:creationId xmlns:a16="http://schemas.microsoft.com/office/drawing/2014/main" id="{71B43ED4-381C-4336-A5E2-4E49789BD6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6653" y="61871"/>
            <a:ext cx="665026" cy="657333"/>
          </a:xfrm>
          <a:prstGeom prst="rect">
            <a:avLst/>
          </a:prstGeom>
        </p:spPr>
      </p:pic>
      <p:pic>
        <p:nvPicPr>
          <p:cNvPr id="7" name="Picture 6">
            <a:extLst>
              <a:ext uri="{FF2B5EF4-FFF2-40B4-BE49-F238E27FC236}">
                <a16:creationId xmlns:a16="http://schemas.microsoft.com/office/drawing/2014/main" id="{D7EC7A28-2DE5-4C6F-BB47-8FBBB3B12836}"/>
              </a:ext>
            </a:extLst>
          </p:cNvPr>
          <p:cNvPicPr>
            <a:picLocks noChangeAspect="1"/>
          </p:cNvPicPr>
          <p:nvPr userDrawn="1"/>
        </p:nvPicPr>
        <p:blipFill>
          <a:blip r:embed="rId4"/>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88825894"/>
      </p:ext>
    </p:extLst>
  </p:cSld>
  <p:clrMap bg1="lt1" tx1="dk1" bg2="lt2" tx2="dk2" accent1="accent1" accent2="accent2" accent3="accent3" accent4="accent4" accent5="accent5" accent6="accent6" hlink="hlink" folHlink="folHlink"/>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4.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72.xml"/></Relationships>
</file>

<file path=ppt/slides/_rels/slide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9.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8.xml"/><Relationship Id="rId4" Type="http://schemas.openxmlformats.org/officeDocument/2006/relationships/image" Target="../media/image76.png"/></Relationships>
</file>

<file path=ppt/slides/_rels/slide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xml"/><Relationship Id="rId1" Type="http://schemas.openxmlformats.org/officeDocument/2006/relationships/slideLayout" Target="../slideLayouts/slideLayout68.xml"/><Relationship Id="rId4" Type="http://schemas.openxmlformats.org/officeDocument/2006/relationships/image" Target="../media/image78.png"/></Relationships>
</file>

<file path=ppt/slides/_rels/slide1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xml"/><Relationship Id="rId1" Type="http://schemas.openxmlformats.org/officeDocument/2006/relationships/slideLayout" Target="../slideLayouts/slideLayout68.xml"/><Relationship Id="rId4" Type="http://schemas.openxmlformats.org/officeDocument/2006/relationships/image" Target="../media/image80.png"/></Relationships>
</file>

<file path=ppt/slides/_rels/slide1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68.xml"/><Relationship Id="rId4" Type="http://schemas.openxmlformats.org/officeDocument/2006/relationships/image" Target="../media/image82.png"/></Relationships>
</file>

<file path=ppt/slides/_rels/slide1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8175C26D-C267-4772-8666-9B86B7583350}"/>
              </a:ext>
            </a:extLst>
          </p:cNvPr>
          <p:cNvSpPr txBox="1">
            <a:spLocks/>
          </p:cNvSpPr>
          <p:nvPr/>
        </p:nvSpPr>
        <p:spPr>
          <a:xfrm>
            <a:off x="3900863" y="4474876"/>
            <a:ext cx="4390273" cy="132875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None/>
            </a:pPr>
            <a:r>
              <a:rPr lang="en-US" sz="3599" dirty="0"/>
              <a:t>1Q23</a:t>
            </a:r>
          </a:p>
          <a:p>
            <a:pPr marL="0" indent="0" algn="ctr">
              <a:buNone/>
            </a:pPr>
            <a:r>
              <a:rPr lang="en-US" sz="3599" dirty="0"/>
              <a:t>Demographic Report</a:t>
            </a:r>
          </a:p>
        </p:txBody>
      </p:sp>
      <p:grpSp>
        <p:nvGrpSpPr>
          <p:cNvPr id="4" name="Group 3">
            <a:extLst>
              <a:ext uri="{FF2B5EF4-FFF2-40B4-BE49-F238E27FC236}">
                <a16:creationId xmlns:a16="http://schemas.microsoft.com/office/drawing/2014/main" id="{AD211630-CAE8-4A73-A618-5BA379D0D4F4}"/>
              </a:ext>
            </a:extLst>
          </p:cNvPr>
          <p:cNvGrpSpPr/>
          <p:nvPr/>
        </p:nvGrpSpPr>
        <p:grpSpPr>
          <a:xfrm>
            <a:off x="3387140" y="551330"/>
            <a:ext cx="5871160" cy="3353415"/>
            <a:chOff x="3317133" y="602667"/>
            <a:chExt cx="5871160" cy="3353415"/>
          </a:xfrm>
        </p:grpSpPr>
        <p:sp>
          <p:nvSpPr>
            <p:cNvPr id="5" name="Content Placeholder 2">
              <a:extLst>
                <a:ext uri="{FF2B5EF4-FFF2-40B4-BE49-F238E27FC236}">
                  <a16:creationId xmlns:a16="http://schemas.microsoft.com/office/drawing/2014/main" id="{9294538C-442E-4490-8831-DADD968F68DC}"/>
                </a:ext>
              </a:extLst>
            </p:cNvPr>
            <p:cNvSpPr txBox="1">
              <a:spLocks/>
            </p:cNvSpPr>
            <p:nvPr/>
          </p:nvSpPr>
          <p:spPr>
            <a:xfrm>
              <a:off x="6025992" y="602667"/>
              <a:ext cx="3162301" cy="2887796"/>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spcBef>
                  <a:spcPts val="0"/>
                </a:spcBef>
                <a:buNone/>
              </a:pPr>
              <a:r>
                <a:rPr lang="en-US" sz="3999" b="1" dirty="0">
                  <a:solidFill>
                    <a:srgbClr val="233A56"/>
                  </a:solidFill>
                </a:rPr>
                <a:t>Eagle Mountain-Saginaw</a:t>
              </a:r>
            </a:p>
            <a:p>
              <a:pPr marL="0" indent="0">
                <a:spcBef>
                  <a:spcPts val="0"/>
                </a:spcBef>
                <a:buNone/>
              </a:pPr>
              <a:r>
                <a:rPr lang="en-US" sz="3999" dirty="0">
                  <a:solidFill>
                    <a:srgbClr val="233A56"/>
                  </a:solidFill>
                </a:rPr>
                <a:t>Independent</a:t>
              </a:r>
            </a:p>
            <a:p>
              <a:pPr marL="0" indent="0">
                <a:spcBef>
                  <a:spcPts val="0"/>
                </a:spcBef>
                <a:buNone/>
              </a:pPr>
              <a:r>
                <a:rPr lang="en-US" sz="3999" dirty="0">
                  <a:solidFill>
                    <a:srgbClr val="233A56"/>
                  </a:solidFill>
                </a:rPr>
                <a:t>School District</a:t>
              </a:r>
            </a:p>
          </p:txBody>
        </p:sp>
        <p:pic>
          <p:nvPicPr>
            <p:cNvPr id="6" name="Picture 2">
              <a:extLst>
                <a:ext uri="{FF2B5EF4-FFF2-40B4-BE49-F238E27FC236}">
                  <a16:creationId xmlns:a16="http://schemas.microsoft.com/office/drawing/2014/main" id="{BAA0790F-B9E0-4C88-A739-6C81DE7B5148}"/>
                </a:ext>
              </a:extLst>
            </p:cNvPr>
            <p:cNvPicPr>
              <a:picLocks noChangeAspect="1" noChangeArrowheads="1"/>
            </p:cNvPicPr>
            <p:nvPr/>
          </p:nvPicPr>
          <p:blipFill>
            <a:blip r:embed="rId2"/>
            <a:stretch>
              <a:fillRect/>
            </a:stretch>
          </p:blipFill>
          <p:spPr bwMode="auto">
            <a:xfrm>
              <a:off x="3317133" y="1378253"/>
              <a:ext cx="2577829" cy="257782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51480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79779" y="137588"/>
            <a:ext cx="6085215" cy="777139"/>
          </a:xfrm>
        </p:spPr>
        <p:txBody>
          <a:bodyPr/>
          <a:lstStyle/>
          <a:p>
            <a:r>
              <a:rPr lang="en-US" dirty="0"/>
              <a:t>Local Economic Conditions</a:t>
            </a:r>
          </a:p>
        </p:txBody>
      </p:sp>
      <p:graphicFrame>
        <p:nvGraphicFramePr>
          <p:cNvPr id="7" name="Chart 6">
            <a:extLst>
              <a:ext uri="{FF2B5EF4-FFF2-40B4-BE49-F238E27FC236}">
                <a16:creationId xmlns:a16="http://schemas.microsoft.com/office/drawing/2014/main" id="{F0926DA2-CF20-4443-AD64-14F6B35E9DEE}"/>
              </a:ext>
            </a:extLst>
          </p:cNvPr>
          <p:cNvGraphicFramePr>
            <a:graphicFrameLocks/>
          </p:cNvGraphicFramePr>
          <p:nvPr/>
        </p:nvGraphicFramePr>
        <p:xfrm>
          <a:off x="51516" y="1044648"/>
          <a:ext cx="9285667" cy="50727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83DCDF39-D1A4-4215-8988-16AE456CF641}"/>
              </a:ext>
            </a:extLst>
          </p:cNvPr>
          <p:cNvGraphicFramePr>
            <a:graphicFrameLocks/>
          </p:cNvGraphicFramePr>
          <p:nvPr>
            <p:extLst>
              <p:ext uri="{D42A27DB-BD31-4B8C-83A1-F6EECF244321}">
                <p14:modId xmlns:p14="http://schemas.microsoft.com/office/powerpoint/2010/main" val="81681411"/>
              </p:ext>
            </p:extLst>
          </p:nvPr>
        </p:nvGraphicFramePr>
        <p:xfrm>
          <a:off x="8989454" y="1309691"/>
          <a:ext cx="3202546" cy="42386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7854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041783CE-0AD0-4216-B7ED-88D764DFE166}"/>
              </a:ext>
            </a:extLst>
          </p:cNvPr>
          <p:cNvGraphicFramePr>
            <a:graphicFrameLocks/>
          </p:cNvGraphicFramePr>
          <p:nvPr>
            <p:extLst>
              <p:ext uri="{D42A27DB-BD31-4B8C-83A1-F6EECF244321}">
                <p14:modId xmlns:p14="http://schemas.microsoft.com/office/powerpoint/2010/main" val="2862046711"/>
              </p:ext>
            </p:extLst>
          </p:nvPr>
        </p:nvGraphicFramePr>
        <p:xfrm>
          <a:off x="129309" y="723640"/>
          <a:ext cx="11970327" cy="565900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9"/>
          <p:cNvSpPr>
            <a:spLocks noGrp="1"/>
          </p:cNvSpPr>
          <p:nvPr>
            <p:ph type="body" sz="quarter" idx="17"/>
          </p:nvPr>
        </p:nvSpPr>
        <p:spPr>
          <a:xfrm>
            <a:off x="1336428" y="6371491"/>
            <a:ext cx="2743200" cy="376237"/>
          </a:xfrm>
        </p:spPr>
        <p:txBody>
          <a:bodyPr>
            <a:normAutofit/>
          </a:bodyPr>
          <a:lstStyle/>
          <a:p>
            <a:pPr marL="0" marR="0" algn="l">
              <a:lnSpc>
                <a:spcPct val="100000"/>
              </a:lnSpc>
              <a:spcBef>
                <a:spcPts val="0"/>
              </a:spcBef>
              <a:spcAft>
                <a:spcPts val="0"/>
              </a:spcAft>
              <a:buNone/>
            </a:pPr>
            <a:r>
              <a:rPr lang="en-US" sz="1100" b="0" i="1" u="none" cap="none" dirty="0">
                <a:solidFill>
                  <a:srgbClr val="BFBFBF">
                    <a:alpha val="100000"/>
                  </a:srgbClr>
                </a:solidFill>
                <a:latin typeface="GT Walsheim Thin" panose="00000300000000000000" pitchFamily="50" charset="0"/>
                <a:cs typeface="Walsheim"/>
              </a:rPr>
              <a:t>Source:  </a:t>
            </a:r>
            <a:r>
              <a:rPr lang="en-US" sz="1100" b="0" i="1" u="none" cap="none" dirty="0" err="1">
                <a:solidFill>
                  <a:srgbClr val="BFBFBF">
                    <a:alpha val="100000"/>
                  </a:srgbClr>
                </a:solidFill>
                <a:latin typeface="GT Walsheim Thin" panose="00000300000000000000" pitchFamily="50" charset="0"/>
                <a:cs typeface="Walsheim"/>
              </a:rPr>
              <a:t>Zonda</a:t>
            </a:r>
            <a:endParaRPr sz="1100" b="0" i="1" u="none" cap="none" dirty="0">
              <a:solidFill>
                <a:srgbClr val="BFBFBF">
                  <a:alpha val="100000"/>
                </a:srgbClr>
              </a:solidFill>
              <a:latin typeface="GT Walsheim Thin" panose="00000300000000000000" pitchFamily="50" charset="0"/>
              <a:cs typeface="Walsheim"/>
            </a:endParaRPr>
          </a:p>
        </p:txBody>
      </p:sp>
      <p:sp>
        <p:nvSpPr>
          <p:cNvPr id="2" name="Title 10"/>
          <p:cNvSpPr>
            <a:spLocks noGrp="1"/>
          </p:cNvSpPr>
          <p:nvPr>
            <p:ph type="title"/>
          </p:nvPr>
        </p:nvSpPr>
        <p:spPr>
          <a:xfrm>
            <a:off x="730801" y="103880"/>
            <a:ext cx="10515600" cy="346623"/>
          </a:xfrm>
        </p:spPr>
        <p:txBody>
          <a:bodyPr/>
          <a:lstStyle/>
          <a:p>
            <a:r>
              <a:rPr lang="en-US" dirty="0">
                <a:latin typeface="PP Woodland"/>
              </a:rPr>
              <a:t>DFW New Home Starts &amp; Closings</a:t>
            </a:r>
            <a:endParaRPr dirty="0"/>
          </a:p>
        </p:txBody>
      </p:sp>
      <p:sp>
        <p:nvSpPr>
          <p:cNvPr id="6" name="TextBox 5">
            <a:extLst>
              <a:ext uri="{FF2B5EF4-FFF2-40B4-BE49-F238E27FC236}">
                <a16:creationId xmlns:a16="http://schemas.microsoft.com/office/drawing/2014/main" id="{4FEFCFD8-5ACB-4F4F-9256-0766423707A8}"/>
              </a:ext>
            </a:extLst>
          </p:cNvPr>
          <p:cNvSpPr txBox="1"/>
          <p:nvPr/>
        </p:nvSpPr>
        <p:spPr>
          <a:xfrm>
            <a:off x="1144535" y="1175323"/>
            <a:ext cx="4018526" cy="1200329"/>
          </a:xfrm>
          <a:prstGeom prst="rect">
            <a:avLst/>
          </a:prstGeom>
          <a:solidFill>
            <a:schemeClr val="bg1"/>
          </a:solidFill>
          <a:ln>
            <a:solidFill>
              <a:schemeClr val="tx1"/>
            </a:solidFill>
          </a:ln>
        </p:spPr>
        <p:txBody>
          <a:bodyPr wrap="square" rtlCol="0">
            <a:spAutoFit/>
          </a:bodyPr>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PP Woodland"/>
                <a:ea typeface="+mn-ea"/>
                <a:cs typeface="+mn-cs"/>
              </a:rPr>
              <a:t>Key Trends</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Starts:  -23% YOY / -8% QOQ</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Closings:  +5% YOY / +1% QOQ</a:t>
            </a:r>
          </a:p>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P Woodland"/>
                <a:ea typeface="+mn-ea"/>
                <a:cs typeface="+mn-cs"/>
              </a:rPr>
              <a:t>Closings Exceed Starts by 5,455 Homes</a:t>
            </a:r>
          </a:p>
        </p:txBody>
      </p:sp>
    </p:spTree>
    <p:extLst>
      <p:ext uri="{BB962C8B-B14F-4D97-AF65-F5344CB8AC3E}">
        <p14:creationId xmlns:p14="http://schemas.microsoft.com/office/powerpoint/2010/main" val="3688696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4</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44617" y="204908"/>
            <a:ext cx="8924534" cy="466897"/>
          </a:xfrm>
          <a:prstGeom prst="rect">
            <a:avLst/>
          </a:prstGeom>
          <a:solidFill>
            <a:srgbClr val="E9FAF4"/>
          </a:solidFill>
        </p:spPr>
        <p:txBody>
          <a:bodyPr/>
          <a:lstStyle/>
          <a:p>
            <a:r>
              <a:rPr lang="en-US" sz="2800" dirty="0"/>
              <a:t>Housing Market Trends: Multi-family Market- March 2023</a:t>
            </a:r>
          </a:p>
        </p:txBody>
      </p:sp>
      <p:pic>
        <p:nvPicPr>
          <p:cNvPr id="3" name="Picture 2">
            <a:extLst>
              <a:ext uri="{FF2B5EF4-FFF2-40B4-BE49-F238E27FC236}">
                <a16:creationId xmlns:a16="http://schemas.microsoft.com/office/drawing/2014/main" id="{4B6E0105-D655-46A5-A4E9-EE43125FA3BC}"/>
              </a:ext>
            </a:extLst>
          </p:cNvPr>
          <p:cNvPicPr>
            <a:picLocks noChangeAspect="1"/>
          </p:cNvPicPr>
          <p:nvPr/>
        </p:nvPicPr>
        <p:blipFill>
          <a:blip r:embed="rId2"/>
          <a:stretch>
            <a:fillRect/>
          </a:stretch>
        </p:blipFill>
        <p:spPr>
          <a:xfrm>
            <a:off x="0" y="1261759"/>
            <a:ext cx="12192000" cy="4448565"/>
          </a:xfrm>
          <a:prstGeom prst="rect">
            <a:avLst/>
          </a:prstGeom>
        </p:spPr>
      </p:pic>
    </p:spTree>
    <p:extLst>
      <p:ext uri="{BB962C8B-B14F-4D97-AF65-F5344CB8AC3E}">
        <p14:creationId xmlns:p14="http://schemas.microsoft.com/office/powerpoint/2010/main" val="2617987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5</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65143"/>
            <a:ext cx="6857107" cy="914400"/>
          </a:xfrm>
          <a:prstGeom prst="rect">
            <a:avLst/>
          </a:prstGeom>
        </p:spPr>
        <p:txBody>
          <a:bodyPr/>
          <a:lstStyle/>
          <a:p>
            <a:r>
              <a:rPr lang="en-US" sz="2800" dirty="0"/>
              <a:t>DFW New Home Ranking Report</a:t>
            </a:r>
            <a:br>
              <a:rPr lang="en-US" sz="2800" dirty="0"/>
            </a:br>
            <a:r>
              <a:rPr lang="en-US" sz="1800" dirty="0"/>
              <a:t>ISD Ranked by Annual Closings – 1Q23</a:t>
            </a:r>
            <a:endParaRPr lang="en-US" sz="2800" dirty="0"/>
          </a:p>
        </p:txBody>
      </p:sp>
      <p:sp>
        <p:nvSpPr>
          <p:cNvPr id="23" name="TextBox 22">
            <a:extLst>
              <a:ext uri="{FF2B5EF4-FFF2-40B4-BE49-F238E27FC236}">
                <a16:creationId xmlns:a16="http://schemas.microsoft.com/office/drawing/2014/main" id="{5AE91B68-B5E6-4C58-AE45-F92B53ECDBD7}"/>
              </a:ext>
            </a:extLst>
          </p:cNvPr>
          <p:cNvSpPr txBox="1"/>
          <p:nvPr/>
        </p:nvSpPr>
        <p:spPr>
          <a:xfrm>
            <a:off x="3875299" y="6345939"/>
            <a:ext cx="444140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Based on additional </a:t>
            </a:r>
            <a:r>
              <a:rPr kumimoji="0" lang="en-US" sz="1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Zonda</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Education housing research</a:t>
            </a:r>
          </a:p>
        </p:txBody>
      </p:sp>
      <p:graphicFrame>
        <p:nvGraphicFramePr>
          <p:cNvPr id="4" name="Table 3">
            <a:extLst>
              <a:ext uri="{FF2B5EF4-FFF2-40B4-BE49-F238E27FC236}">
                <a16:creationId xmlns:a16="http://schemas.microsoft.com/office/drawing/2014/main" id="{CB40BEF8-E63A-4799-8082-409D8DB6BFC1}"/>
              </a:ext>
            </a:extLst>
          </p:cNvPr>
          <p:cNvGraphicFramePr>
            <a:graphicFrameLocks noGrp="1"/>
          </p:cNvGraphicFramePr>
          <p:nvPr>
            <p:extLst>
              <p:ext uri="{D42A27DB-BD31-4B8C-83A1-F6EECF244321}">
                <p14:modId xmlns:p14="http://schemas.microsoft.com/office/powerpoint/2010/main" val="3861258774"/>
              </p:ext>
            </p:extLst>
          </p:nvPr>
        </p:nvGraphicFramePr>
        <p:xfrm>
          <a:off x="1277825" y="843565"/>
          <a:ext cx="9038153" cy="5518275"/>
        </p:xfrm>
        <a:graphic>
          <a:graphicData uri="http://schemas.openxmlformats.org/drawingml/2006/table">
            <a:tbl>
              <a:tblPr/>
              <a:tblGrid>
                <a:gridCol w="542504">
                  <a:extLst>
                    <a:ext uri="{9D8B030D-6E8A-4147-A177-3AD203B41FA5}">
                      <a16:colId xmlns:a16="http://schemas.microsoft.com/office/drawing/2014/main" val="234300500"/>
                    </a:ext>
                  </a:extLst>
                </a:gridCol>
                <a:gridCol w="2198374">
                  <a:extLst>
                    <a:ext uri="{9D8B030D-6E8A-4147-A177-3AD203B41FA5}">
                      <a16:colId xmlns:a16="http://schemas.microsoft.com/office/drawing/2014/main" val="1697283934"/>
                    </a:ext>
                  </a:extLst>
                </a:gridCol>
                <a:gridCol w="2003367">
                  <a:extLst>
                    <a:ext uri="{9D8B030D-6E8A-4147-A177-3AD203B41FA5}">
                      <a16:colId xmlns:a16="http://schemas.microsoft.com/office/drawing/2014/main" val="3263116482"/>
                    </a:ext>
                  </a:extLst>
                </a:gridCol>
                <a:gridCol w="1501931">
                  <a:extLst>
                    <a:ext uri="{9D8B030D-6E8A-4147-A177-3AD203B41FA5}">
                      <a16:colId xmlns:a16="http://schemas.microsoft.com/office/drawing/2014/main" val="1907626402"/>
                    </a:ext>
                  </a:extLst>
                </a:gridCol>
                <a:gridCol w="1004913">
                  <a:extLst>
                    <a:ext uri="{9D8B030D-6E8A-4147-A177-3AD203B41FA5}">
                      <a16:colId xmlns:a16="http://schemas.microsoft.com/office/drawing/2014/main" val="2458394431"/>
                    </a:ext>
                  </a:extLst>
                </a:gridCol>
                <a:gridCol w="893532">
                  <a:extLst>
                    <a:ext uri="{9D8B030D-6E8A-4147-A177-3AD203B41FA5}">
                      <a16:colId xmlns:a16="http://schemas.microsoft.com/office/drawing/2014/main" val="3024523050"/>
                    </a:ext>
                  </a:extLst>
                </a:gridCol>
                <a:gridCol w="893532">
                  <a:extLst>
                    <a:ext uri="{9D8B030D-6E8A-4147-A177-3AD203B41FA5}">
                      <a16:colId xmlns:a16="http://schemas.microsoft.com/office/drawing/2014/main" val="2512010645"/>
                    </a:ext>
                  </a:extLst>
                </a:gridCol>
              </a:tblGrid>
              <a:tr h="262184">
                <a:tc>
                  <a:txBody>
                    <a:bodyPr/>
                    <a:lstStyle/>
                    <a:p>
                      <a:pPr algn="ctr" fontAlgn="b"/>
                      <a:r>
                        <a:rPr lang="en-US" sz="1600" b="1" i="0" u="none" strike="noStrike">
                          <a:solidFill>
                            <a:srgbClr val="000000"/>
                          </a:solidFill>
                          <a:effectLst/>
                          <a:latin typeface="Calibri" panose="020F0502020204030204" pitchFamily="34" charset="0"/>
                        </a:rPr>
                        <a:t>Rank</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Calibri" panose="020F0502020204030204" pitchFamily="34" charset="0"/>
                        </a:rPr>
                        <a:t>District Name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Annual Starts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Annual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Calibri" panose="020F0502020204030204" pitchFamily="34" charset="0"/>
                        </a:rPr>
                        <a:t>Inventory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Calibri" panose="020F0502020204030204" pitchFamily="34" charset="0"/>
                        </a:rPr>
                        <a:t>VDL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Calibri" panose="020F0502020204030204" pitchFamily="34" charset="0"/>
                        </a:rPr>
                        <a:t>Future</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552007775"/>
                  </a:ext>
                </a:extLst>
              </a:tr>
              <a:tr h="262184">
                <a:tc>
                  <a:txBody>
                    <a:bodyPr/>
                    <a:lstStyle/>
                    <a:p>
                      <a:pPr algn="ctr" fontAlgn="b"/>
                      <a:r>
                        <a:rPr lang="en-US" sz="1500" b="0" i="0" u="none" strike="noStrike" dirty="0">
                          <a:solidFill>
                            <a:srgbClr val="000000"/>
                          </a:solidFill>
                          <a:effectLst/>
                          <a:latin typeface="Calibri" panose="020F0502020204030204" pitchFamily="34" charset="0"/>
                        </a:rPr>
                        <a:t>1</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600" b="0" i="0" u="none" strike="noStrike" dirty="0">
                          <a:solidFill>
                            <a:srgbClr val="000000"/>
                          </a:solidFill>
                          <a:effectLst/>
                          <a:latin typeface="Calibri" panose="020F0502020204030204" pitchFamily="34" charset="0"/>
                        </a:rPr>
                        <a:t>NORTHWEST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2,763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3,529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5,254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39,591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433156326"/>
                  </a:ext>
                </a:extLst>
              </a:tr>
              <a:tr h="262184">
                <a:tc>
                  <a:txBody>
                    <a:bodyPr/>
                    <a:lstStyle/>
                    <a:p>
                      <a:pPr algn="ctr" fontAlgn="b"/>
                      <a:r>
                        <a:rPr lang="en-US" sz="1500" b="0" i="0" u="none" strike="noStrike">
                          <a:solidFill>
                            <a:srgbClr val="000000"/>
                          </a:solidFill>
                          <a:effectLst/>
                          <a:latin typeface="Calibri" panose="020F0502020204030204" pitchFamily="34" charset="0"/>
                        </a:rPr>
                        <a:t>2</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dirty="0">
                          <a:solidFill>
                            <a:srgbClr val="000000"/>
                          </a:solidFill>
                          <a:effectLst/>
                          <a:latin typeface="Calibri" panose="020F0502020204030204" pitchFamily="34" charset="0"/>
                        </a:rPr>
                        <a:t>DENTON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2,129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2,828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4,345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28,200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471718336"/>
                  </a:ext>
                </a:extLst>
              </a:tr>
              <a:tr h="262184">
                <a:tc>
                  <a:txBody>
                    <a:bodyPr/>
                    <a:lstStyle/>
                    <a:p>
                      <a:pPr algn="ctr" fontAlgn="b"/>
                      <a:r>
                        <a:rPr lang="en-US" sz="1500" b="0" i="0" u="none" strike="noStrike" dirty="0">
                          <a:solidFill>
                            <a:srgbClr val="000000"/>
                          </a:solidFill>
                          <a:effectLst/>
                          <a:latin typeface="Calibri" panose="020F0502020204030204" pitchFamily="34" charset="0"/>
                        </a:rPr>
                        <a:t>3</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PROSPER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2,476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2,620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1,877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3,228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19,136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263658332"/>
                  </a:ext>
                </a:extLst>
              </a:tr>
              <a:tr h="262184">
                <a:tc>
                  <a:txBody>
                    <a:bodyPr/>
                    <a:lstStyle/>
                    <a:p>
                      <a:pPr algn="ctr" fontAlgn="b"/>
                      <a:r>
                        <a:rPr lang="en-US" sz="1500" b="0" i="0" u="none" strike="noStrike" dirty="0">
                          <a:solidFill>
                            <a:srgbClr val="000000"/>
                          </a:solidFill>
                          <a:effectLst/>
                          <a:latin typeface="Calibri" panose="020F0502020204030204" pitchFamily="34" charset="0"/>
                        </a:rPr>
                        <a:t>4</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600" b="0" i="0" u="none" strike="noStrike">
                          <a:solidFill>
                            <a:srgbClr val="000000"/>
                          </a:solidFill>
                          <a:effectLst/>
                          <a:latin typeface="Calibri" panose="020F0502020204030204" pitchFamily="34" charset="0"/>
                        </a:rPr>
                        <a:t>PRINCETON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2,033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2,104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2,472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8,904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94629585"/>
                  </a:ext>
                </a:extLst>
              </a:tr>
              <a:tr h="262184">
                <a:tc>
                  <a:txBody>
                    <a:bodyPr/>
                    <a:lstStyle/>
                    <a:p>
                      <a:pPr algn="ctr" fontAlgn="b"/>
                      <a:r>
                        <a:rPr lang="en-US" sz="1500" b="0" i="0" u="none" strike="noStrike" dirty="0">
                          <a:solidFill>
                            <a:srgbClr val="000000"/>
                          </a:solidFill>
                          <a:effectLst/>
                          <a:latin typeface="Calibri" panose="020F0502020204030204" pitchFamily="34" charset="0"/>
                        </a:rPr>
                        <a:t>5</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FORNEY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1,225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1,917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810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4,434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19,895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564881042"/>
                  </a:ext>
                </a:extLst>
              </a:tr>
              <a:tr h="262184">
                <a:tc>
                  <a:txBody>
                    <a:bodyPr/>
                    <a:lstStyle/>
                    <a:p>
                      <a:pPr algn="ctr" fontAlgn="b"/>
                      <a:r>
                        <a:rPr lang="en-US" sz="1500" b="0" i="0" u="none" strike="noStrike" dirty="0">
                          <a:solidFill>
                            <a:srgbClr val="000000"/>
                          </a:solidFill>
                          <a:effectLst/>
                          <a:latin typeface="Calibri" panose="020F0502020204030204" pitchFamily="34" charset="0"/>
                        </a:rPr>
                        <a:t>6</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ROYSE CITY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1,322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1,608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1,850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8,446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737097283"/>
                  </a:ext>
                </a:extLst>
              </a:tr>
              <a:tr h="262184">
                <a:tc>
                  <a:txBody>
                    <a:bodyPr/>
                    <a:lstStyle/>
                    <a:p>
                      <a:pPr algn="ctr" fontAlgn="b"/>
                      <a:r>
                        <a:rPr lang="en-US" sz="1500" b="0" i="0" u="none" strike="noStrike" dirty="0">
                          <a:solidFill>
                            <a:srgbClr val="000000"/>
                          </a:solidFill>
                          <a:effectLst/>
                          <a:latin typeface="Calibri" panose="020F0502020204030204" pitchFamily="34" charset="0"/>
                        </a:rPr>
                        <a:t>7</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FRISCO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1,553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689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1,906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9,134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53836014"/>
                  </a:ext>
                </a:extLst>
              </a:tr>
              <a:tr h="262184">
                <a:tc>
                  <a:txBody>
                    <a:bodyPr/>
                    <a:lstStyle/>
                    <a:p>
                      <a:pPr algn="ctr" fontAlgn="b"/>
                      <a:r>
                        <a:rPr lang="en-US" sz="1500" b="0" i="0" u="none" strike="noStrike" dirty="0">
                          <a:solidFill>
                            <a:srgbClr val="000000"/>
                          </a:solidFill>
                          <a:effectLst/>
                          <a:latin typeface="Calibri" panose="020F0502020204030204" pitchFamily="34" charset="0"/>
                        </a:rPr>
                        <a:t>8</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CRANDALL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18,282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785235326"/>
                  </a:ext>
                </a:extLst>
              </a:tr>
              <a:tr h="262184">
                <a:tc>
                  <a:txBody>
                    <a:bodyPr/>
                    <a:lstStyle/>
                    <a:p>
                      <a:pPr algn="ctr" fontAlgn="b"/>
                      <a:r>
                        <a:rPr lang="en-US" sz="1500" b="0" i="0" u="none" strike="noStrike" dirty="0">
                          <a:solidFill>
                            <a:srgbClr val="000000"/>
                          </a:solidFill>
                          <a:effectLst/>
                          <a:latin typeface="Calibri" panose="020F0502020204030204" pitchFamily="34" charset="0"/>
                        </a:rPr>
                        <a:t>9</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DALLAS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1,792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1,953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1,813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6,237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133376623"/>
                  </a:ext>
                </a:extLst>
              </a:tr>
              <a:tr h="262184">
                <a:tc>
                  <a:txBody>
                    <a:bodyPr/>
                    <a:lstStyle/>
                    <a:p>
                      <a:pPr algn="ctr" fontAlgn="b"/>
                      <a:r>
                        <a:rPr lang="en-US" sz="1500" b="0" i="0" u="none" strike="noStrike" dirty="0">
                          <a:solidFill>
                            <a:srgbClr val="000000"/>
                          </a:solidFill>
                          <a:effectLst/>
                          <a:latin typeface="Calibri" panose="020F0502020204030204" pitchFamily="34" charset="0"/>
                        </a:rPr>
                        <a:t>10</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AUBREY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985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1,343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452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5,113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64414998"/>
                  </a:ext>
                </a:extLst>
              </a:tr>
              <a:tr h="262184">
                <a:tc>
                  <a:txBody>
                    <a:bodyPr/>
                    <a:lstStyle/>
                    <a:p>
                      <a:pPr algn="ctr" fontAlgn="b"/>
                      <a:r>
                        <a:rPr lang="en-US" sz="1500" b="1" i="0" u="none" strike="noStrike" dirty="0">
                          <a:solidFill>
                            <a:srgbClr val="000000"/>
                          </a:solidFill>
                          <a:effectLst/>
                          <a:latin typeface="Calibri" panose="020F0502020204030204" pitchFamily="34" charset="0"/>
                        </a:rPr>
                        <a:t>11</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F2DF"/>
                    </a:solidFill>
                  </a:tcPr>
                </a:tc>
                <a:tc>
                  <a:txBody>
                    <a:bodyPr/>
                    <a:lstStyle/>
                    <a:p>
                      <a:pPr algn="l" fontAlgn="b"/>
                      <a:r>
                        <a:rPr lang="en-US" sz="1600" b="1" i="0" u="none" strike="noStrike" dirty="0">
                          <a:solidFill>
                            <a:srgbClr val="000000"/>
                          </a:solidFill>
                          <a:effectLst/>
                          <a:latin typeface="Calibri" panose="020F0502020204030204" pitchFamily="34" charset="0"/>
                        </a:rPr>
                        <a:t>EAGLE MT-SAGINAW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F2DF"/>
                    </a:solidFill>
                  </a:tcPr>
                </a:tc>
                <a:tc>
                  <a:txBody>
                    <a:bodyPr/>
                    <a:lstStyle/>
                    <a:p>
                      <a:pPr algn="ctr" fontAlgn="b"/>
                      <a:r>
                        <a:rPr lang="en-US" sz="1600" b="1" i="0" u="none" strike="noStrike" dirty="0">
                          <a:solidFill>
                            <a:srgbClr val="000000"/>
                          </a:solidFill>
                          <a:effectLst/>
                          <a:latin typeface="Calibri" panose="020F0502020204030204" pitchFamily="34" charset="0"/>
                        </a:rPr>
                        <a:t>1,707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F2DF"/>
                    </a:solidFill>
                  </a:tcPr>
                </a:tc>
                <a:tc>
                  <a:txBody>
                    <a:bodyPr/>
                    <a:lstStyle/>
                    <a:p>
                      <a:pPr algn="ctr" fontAlgn="b"/>
                      <a:r>
                        <a:rPr lang="en-US" sz="1600" b="1" i="0" u="none" strike="noStrike" dirty="0">
                          <a:solidFill>
                            <a:srgbClr val="000000"/>
                          </a:solidFill>
                          <a:effectLst/>
                          <a:latin typeface="Calibri" panose="020F0502020204030204" pitchFamily="34" charset="0"/>
                        </a:rPr>
                        <a:t>1,278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F2DF"/>
                    </a:solidFill>
                  </a:tcPr>
                </a:tc>
                <a:tc>
                  <a:txBody>
                    <a:bodyPr/>
                    <a:lstStyle/>
                    <a:p>
                      <a:pPr algn="ctr" fontAlgn="b"/>
                      <a:r>
                        <a:rPr lang="en-US" sz="1600" b="1" i="0" u="none" strike="noStrike">
                          <a:solidFill>
                            <a:srgbClr val="000000"/>
                          </a:solidFill>
                          <a:effectLst/>
                          <a:latin typeface="Calibri" panose="020F0502020204030204" pitchFamily="34" charset="0"/>
                        </a:rPr>
                        <a:t>1,081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F2DF"/>
                    </a:solidFill>
                  </a:tcPr>
                </a:tc>
                <a:tc>
                  <a:txBody>
                    <a:bodyPr/>
                    <a:lstStyle/>
                    <a:p>
                      <a:pPr algn="ctr" fontAlgn="b"/>
                      <a:r>
                        <a:rPr lang="en-US" sz="1600" b="1" i="0" u="none" strike="noStrike" dirty="0">
                          <a:solidFill>
                            <a:srgbClr val="000000"/>
                          </a:solidFill>
                          <a:effectLst/>
                          <a:latin typeface="Calibri" panose="020F0502020204030204" pitchFamily="34" charset="0"/>
                        </a:rPr>
                        <a:t>2,868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F2DF"/>
                    </a:solidFill>
                  </a:tcPr>
                </a:tc>
                <a:tc>
                  <a:txBody>
                    <a:bodyPr/>
                    <a:lstStyle/>
                    <a:p>
                      <a:pPr algn="ctr" fontAlgn="b"/>
                      <a:r>
                        <a:rPr lang="en-US" sz="1600" b="1" i="0" u="none" strike="noStrike" dirty="0">
                          <a:solidFill>
                            <a:srgbClr val="000000"/>
                          </a:solidFill>
                          <a:effectLst/>
                          <a:latin typeface="Calibri" panose="020F0502020204030204" pitchFamily="34" charset="0"/>
                        </a:rPr>
                        <a:t>16,844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F2DF"/>
                    </a:solidFill>
                  </a:tcPr>
                </a:tc>
                <a:extLst>
                  <a:ext uri="{0D108BD9-81ED-4DB2-BD59-A6C34878D82A}">
                    <a16:rowId xmlns:a16="http://schemas.microsoft.com/office/drawing/2014/main" val="275358640"/>
                  </a:ext>
                </a:extLst>
              </a:tr>
              <a:tr h="262184">
                <a:tc>
                  <a:txBody>
                    <a:bodyPr/>
                    <a:lstStyle/>
                    <a:p>
                      <a:pPr algn="ctr" fontAlgn="b"/>
                      <a:r>
                        <a:rPr lang="en-US" sz="1500" b="0" i="0" u="none" strike="noStrike" dirty="0">
                          <a:solidFill>
                            <a:srgbClr val="000000"/>
                          </a:solidFill>
                          <a:effectLst/>
                          <a:latin typeface="Calibri" panose="020F0502020204030204" pitchFamily="34" charset="0"/>
                        </a:rPr>
                        <a:t>12</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dirty="0">
                          <a:solidFill>
                            <a:srgbClr val="000000"/>
                          </a:solidFill>
                          <a:effectLst/>
                          <a:latin typeface="Calibri" panose="020F0502020204030204" pitchFamily="34" charset="0"/>
                        </a:rPr>
                        <a:t>ROCKWALL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1,201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1,240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992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3,277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11,008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660721910"/>
                  </a:ext>
                </a:extLst>
              </a:tr>
              <a:tr h="262184">
                <a:tc>
                  <a:txBody>
                    <a:bodyPr/>
                    <a:lstStyle/>
                    <a:p>
                      <a:pPr algn="ctr" fontAlgn="b"/>
                      <a:r>
                        <a:rPr lang="en-US" sz="1500" b="0" i="0" u="none" strike="noStrike" dirty="0">
                          <a:solidFill>
                            <a:srgbClr val="000000"/>
                          </a:solidFill>
                          <a:effectLst/>
                          <a:latin typeface="Calibri" panose="020F0502020204030204" pitchFamily="34" charset="0"/>
                        </a:rPr>
                        <a:t>13</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LEWISVILLE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1,206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771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752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1,583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242658443"/>
                  </a:ext>
                </a:extLst>
              </a:tr>
              <a:tr h="274595">
                <a:tc>
                  <a:txBody>
                    <a:bodyPr/>
                    <a:lstStyle/>
                    <a:p>
                      <a:pPr algn="ctr" fontAlgn="b"/>
                      <a:r>
                        <a:rPr lang="en-US" sz="1500" b="0" i="0" u="none" strike="noStrike" dirty="0">
                          <a:solidFill>
                            <a:srgbClr val="000000"/>
                          </a:solidFill>
                          <a:effectLst/>
                          <a:latin typeface="Calibri" panose="020F0502020204030204" pitchFamily="34" charset="0"/>
                        </a:rPr>
                        <a:t>14</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MCKINNEY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1,379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1,880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15,434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189204320"/>
                  </a:ext>
                </a:extLst>
              </a:tr>
              <a:tr h="262184">
                <a:tc>
                  <a:txBody>
                    <a:bodyPr/>
                    <a:lstStyle/>
                    <a:p>
                      <a:pPr algn="ctr" fontAlgn="b"/>
                      <a:r>
                        <a:rPr lang="en-US" sz="1500" b="0" i="0" u="none" strike="noStrike" dirty="0">
                          <a:solidFill>
                            <a:srgbClr val="000000"/>
                          </a:solidFill>
                          <a:effectLst/>
                          <a:latin typeface="Calibri" panose="020F0502020204030204" pitchFamily="34" charset="0"/>
                        </a:rPr>
                        <a:t>15</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CELINA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795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2,544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36,222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473446751"/>
                  </a:ext>
                </a:extLst>
              </a:tr>
              <a:tr h="262184">
                <a:tc>
                  <a:txBody>
                    <a:bodyPr/>
                    <a:lstStyle/>
                    <a:p>
                      <a:pPr algn="ctr" fontAlgn="b"/>
                      <a:r>
                        <a:rPr lang="en-US" sz="1500" b="0" i="0" u="none" strike="noStrike" dirty="0">
                          <a:solidFill>
                            <a:srgbClr val="000000"/>
                          </a:solidFill>
                          <a:effectLst/>
                          <a:latin typeface="Calibri" panose="020F0502020204030204" pitchFamily="34" charset="0"/>
                        </a:rPr>
                        <a:t>16</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CROWLEY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1,093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2,370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15,659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930455659"/>
                  </a:ext>
                </a:extLst>
              </a:tr>
              <a:tr h="262184">
                <a:tc>
                  <a:txBody>
                    <a:bodyPr/>
                    <a:lstStyle/>
                    <a:p>
                      <a:pPr algn="ctr" fontAlgn="b"/>
                      <a:r>
                        <a:rPr lang="en-US" sz="1500" b="0" i="0" u="none" strike="noStrike" dirty="0">
                          <a:solidFill>
                            <a:srgbClr val="000000"/>
                          </a:solidFill>
                          <a:effectLst/>
                          <a:latin typeface="Calibri" panose="020F0502020204030204" pitchFamily="34" charset="0"/>
                        </a:rPr>
                        <a:t>17</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MANSFIELD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992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868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1,653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6,475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534433335"/>
                  </a:ext>
                </a:extLst>
              </a:tr>
              <a:tr h="262184">
                <a:tc>
                  <a:txBody>
                    <a:bodyPr/>
                    <a:lstStyle/>
                    <a:p>
                      <a:pPr algn="ctr" fontAlgn="b"/>
                      <a:r>
                        <a:rPr lang="en-US" sz="1500" b="0" i="0" u="none" strike="noStrike" dirty="0">
                          <a:solidFill>
                            <a:srgbClr val="000000"/>
                          </a:solidFill>
                          <a:effectLst/>
                          <a:latin typeface="Calibri" panose="020F0502020204030204" pitchFamily="34" charset="0"/>
                        </a:rPr>
                        <a:t>18</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MIDLOTHIAN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565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508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2,840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18,904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928356640"/>
                  </a:ext>
                </a:extLst>
              </a:tr>
              <a:tr h="262184">
                <a:tc>
                  <a:txBody>
                    <a:bodyPr/>
                    <a:lstStyle/>
                    <a:p>
                      <a:pPr algn="ctr" fontAlgn="b"/>
                      <a:r>
                        <a:rPr lang="en-US" sz="1500" b="0" i="0" u="none" strike="noStrike" dirty="0">
                          <a:solidFill>
                            <a:srgbClr val="000000"/>
                          </a:solidFill>
                          <a:effectLst/>
                          <a:latin typeface="Calibri" panose="020F0502020204030204" pitchFamily="34" charset="0"/>
                        </a:rPr>
                        <a:t>19</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ANNA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924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1,076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488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7,328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557588451"/>
                  </a:ext>
                </a:extLst>
              </a:tr>
              <a:tr h="262184">
                <a:tc>
                  <a:txBody>
                    <a:bodyPr/>
                    <a:lstStyle/>
                    <a:p>
                      <a:pPr algn="ctr" fontAlgn="b"/>
                      <a:r>
                        <a:rPr lang="en-US" sz="1500" b="0" i="0" u="none" strike="noStrike" dirty="0">
                          <a:solidFill>
                            <a:srgbClr val="000000"/>
                          </a:solidFill>
                          <a:effectLst/>
                          <a:latin typeface="Calibri" panose="020F0502020204030204" pitchFamily="34" charset="0"/>
                        </a:rPr>
                        <a:t>20</a:t>
                      </a:r>
                    </a:p>
                  </a:txBody>
                  <a:tcPr marL="12481" marR="12481" marT="124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600" b="0" i="0" u="none" strike="noStrike">
                          <a:solidFill>
                            <a:srgbClr val="000000"/>
                          </a:solidFill>
                          <a:effectLst/>
                          <a:latin typeface="Calibri" panose="020F0502020204030204" pitchFamily="34" charset="0"/>
                        </a:rPr>
                        <a:t>COMMUNITY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582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1,062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solidFill>
                            <a:srgbClr val="000000"/>
                          </a:solidFill>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1,623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solidFill>
                            <a:srgbClr val="000000"/>
                          </a:solidFill>
                          <a:effectLst/>
                          <a:latin typeface="Calibri" panose="020F0502020204030204" pitchFamily="34" charset="0"/>
                        </a:rPr>
                        <a:t>7,147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611145953"/>
                  </a:ext>
                </a:extLst>
              </a:tr>
            </a:tbl>
          </a:graphicData>
        </a:graphic>
      </p:graphicFrame>
    </p:spTree>
    <p:extLst>
      <p:ext uri="{BB962C8B-B14F-4D97-AF65-F5344CB8AC3E}">
        <p14:creationId xmlns:p14="http://schemas.microsoft.com/office/powerpoint/2010/main" val="2179354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6</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26843" y="157506"/>
            <a:ext cx="7302757" cy="636821"/>
          </a:xfrm>
          <a:prstGeom prst="rect">
            <a:avLst/>
          </a:prstGeom>
        </p:spPr>
        <p:txBody>
          <a:bodyPr/>
          <a:lstStyle/>
          <a:p>
            <a:r>
              <a:rPr lang="en-US" sz="2800" dirty="0"/>
              <a:t>District New Home Starts and Closings by Quarter</a:t>
            </a:r>
          </a:p>
        </p:txBody>
      </p:sp>
      <p:graphicFrame>
        <p:nvGraphicFramePr>
          <p:cNvPr id="3" name="Table 2">
            <a:extLst>
              <a:ext uri="{FF2B5EF4-FFF2-40B4-BE49-F238E27FC236}">
                <a16:creationId xmlns:a16="http://schemas.microsoft.com/office/drawing/2014/main" id="{1F04DEF3-A782-4A05-9A6E-6E0B2670238A}"/>
              </a:ext>
            </a:extLst>
          </p:cNvPr>
          <p:cNvGraphicFramePr>
            <a:graphicFrameLocks noGrp="1"/>
          </p:cNvGraphicFramePr>
          <p:nvPr>
            <p:extLst>
              <p:ext uri="{D42A27DB-BD31-4B8C-83A1-F6EECF244321}">
                <p14:modId xmlns:p14="http://schemas.microsoft.com/office/powerpoint/2010/main" val="2624227009"/>
              </p:ext>
            </p:extLst>
          </p:nvPr>
        </p:nvGraphicFramePr>
        <p:xfrm>
          <a:off x="926843" y="5044362"/>
          <a:ext cx="10445209" cy="1301574"/>
        </p:xfrm>
        <a:graphic>
          <a:graphicData uri="http://schemas.openxmlformats.org/drawingml/2006/table">
            <a:tbl>
              <a:tblPr/>
              <a:tblGrid>
                <a:gridCol w="525631">
                  <a:extLst>
                    <a:ext uri="{9D8B030D-6E8A-4147-A177-3AD203B41FA5}">
                      <a16:colId xmlns:a16="http://schemas.microsoft.com/office/drawing/2014/main" val="2032845670"/>
                    </a:ext>
                  </a:extLst>
                </a:gridCol>
                <a:gridCol w="668528">
                  <a:extLst>
                    <a:ext uri="{9D8B030D-6E8A-4147-A177-3AD203B41FA5}">
                      <a16:colId xmlns:a16="http://schemas.microsoft.com/office/drawing/2014/main" val="230733487"/>
                    </a:ext>
                  </a:extLst>
                </a:gridCol>
                <a:gridCol w="619194">
                  <a:extLst>
                    <a:ext uri="{9D8B030D-6E8A-4147-A177-3AD203B41FA5}">
                      <a16:colId xmlns:a16="http://schemas.microsoft.com/office/drawing/2014/main" val="138758328"/>
                    </a:ext>
                  </a:extLst>
                </a:gridCol>
                <a:gridCol w="619194">
                  <a:extLst>
                    <a:ext uri="{9D8B030D-6E8A-4147-A177-3AD203B41FA5}">
                      <a16:colId xmlns:a16="http://schemas.microsoft.com/office/drawing/2014/main" val="3200366208"/>
                    </a:ext>
                  </a:extLst>
                </a:gridCol>
                <a:gridCol w="619194">
                  <a:extLst>
                    <a:ext uri="{9D8B030D-6E8A-4147-A177-3AD203B41FA5}">
                      <a16:colId xmlns:a16="http://schemas.microsoft.com/office/drawing/2014/main" val="1122520382"/>
                    </a:ext>
                  </a:extLst>
                </a:gridCol>
                <a:gridCol w="619194">
                  <a:extLst>
                    <a:ext uri="{9D8B030D-6E8A-4147-A177-3AD203B41FA5}">
                      <a16:colId xmlns:a16="http://schemas.microsoft.com/office/drawing/2014/main" val="2646344364"/>
                    </a:ext>
                  </a:extLst>
                </a:gridCol>
                <a:gridCol w="619194">
                  <a:extLst>
                    <a:ext uri="{9D8B030D-6E8A-4147-A177-3AD203B41FA5}">
                      <a16:colId xmlns:a16="http://schemas.microsoft.com/office/drawing/2014/main" val="3014238560"/>
                    </a:ext>
                  </a:extLst>
                </a:gridCol>
                <a:gridCol w="619194">
                  <a:extLst>
                    <a:ext uri="{9D8B030D-6E8A-4147-A177-3AD203B41FA5}">
                      <a16:colId xmlns:a16="http://schemas.microsoft.com/office/drawing/2014/main" val="3804697491"/>
                    </a:ext>
                  </a:extLst>
                </a:gridCol>
                <a:gridCol w="574965">
                  <a:extLst>
                    <a:ext uri="{9D8B030D-6E8A-4147-A177-3AD203B41FA5}">
                      <a16:colId xmlns:a16="http://schemas.microsoft.com/office/drawing/2014/main" val="1604411501"/>
                    </a:ext>
                  </a:extLst>
                </a:gridCol>
                <a:gridCol w="728926">
                  <a:extLst>
                    <a:ext uri="{9D8B030D-6E8A-4147-A177-3AD203B41FA5}">
                      <a16:colId xmlns:a16="http://schemas.microsoft.com/office/drawing/2014/main" val="614181004"/>
                    </a:ext>
                  </a:extLst>
                </a:gridCol>
                <a:gridCol w="516831">
                  <a:extLst>
                    <a:ext uri="{9D8B030D-6E8A-4147-A177-3AD203B41FA5}">
                      <a16:colId xmlns:a16="http://schemas.microsoft.com/office/drawing/2014/main" val="640395224"/>
                    </a:ext>
                  </a:extLst>
                </a:gridCol>
                <a:gridCol w="619194">
                  <a:extLst>
                    <a:ext uri="{9D8B030D-6E8A-4147-A177-3AD203B41FA5}">
                      <a16:colId xmlns:a16="http://schemas.microsoft.com/office/drawing/2014/main" val="2849387791"/>
                    </a:ext>
                  </a:extLst>
                </a:gridCol>
                <a:gridCol w="619194">
                  <a:extLst>
                    <a:ext uri="{9D8B030D-6E8A-4147-A177-3AD203B41FA5}">
                      <a16:colId xmlns:a16="http://schemas.microsoft.com/office/drawing/2014/main" val="451623328"/>
                    </a:ext>
                  </a:extLst>
                </a:gridCol>
                <a:gridCol w="619194">
                  <a:extLst>
                    <a:ext uri="{9D8B030D-6E8A-4147-A177-3AD203B41FA5}">
                      <a16:colId xmlns:a16="http://schemas.microsoft.com/office/drawing/2014/main" val="1191846372"/>
                    </a:ext>
                  </a:extLst>
                </a:gridCol>
                <a:gridCol w="619194">
                  <a:extLst>
                    <a:ext uri="{9D8B030D-6E8A-4147-A177-3AD203B41FA5}">
                      <a16:colId xmlns:a16="http://schemas.microsoft.com/office/drawing/2014/main" val="825334305"/>
                    </a:ext>
                  </a:extLst>
                </a:gridCol>
                <a:gridCol w="619194">
                  <a:extLst>
                    <a:ext uri="{9D8B030D-6E8A-4147-A177-3AD203B41FA5}">
                      <a16:colId xmlns:a16="http://schemas.microsoft.com/office/drawing/2014/main" val="1257825603"/>
                    </a:ext>
                  </a:extLst>
                </a:gridCol>
                <a:gridCol w="619194">
                  <a:extLst>
                    <a:ext uri="{9D8B030D-6E8A-4147-A177-3AD203B41FA5}">
                      <a16:colId xmlns:a16="http://schemas.microsoft.com/office/drawing/2014/main" val="222000016"/>
                    </a:ext>
                  </a:extLst>
                </a:gridCol>
              </a:tblGrid>
              <a:tr h="216929">
                <a:tc>
                  <a:txBody>
                    <a:bodyPr/>
                    <a:lstStyle/>
                    <a:p>
                      <a:pPr algn="ctr" fontAlgn="ctr"/>
                      <a:r>
                        <a:rPr lang="en-US" sz="1200" b="1" i="0" u="none" strike="noStrike" dirty="0">
                          <a:solidFill>
                            <a:srgbClr val="FFFFFF"/>
                          </a:solidFill>
                          <a:effectLst/>
                          <a:latin typeface="Arial" panose="020B0604020202020204" pitchFamily="34" charset="0"/>
                          <a:cs typeface="Arial" panose="020B0604020202020204" pitchFamily="34" charset="0"/>
                        </a:rPr>
                        <a:t>Starts</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2"/>
                          </a:solidFill>
                          <a:effectLst/>
                          <a:latin typeface="Arial" panose="020B060402020202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2"/>
                          </a:solidFill>
                          <a:effectLst/>
                          <a:latin typeface="Arial" panose="020B0604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2"/>
                          </a:solidFill>
                          <a:effectLst/>
                          <a:latin typeface="Arial" panose="020B060402020202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2"/>
                          </a:solidFill>
                          <a:effectLst/>
                          <a:latin typeface="Arial" panose="020B060402020202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2"/>
                          </a:solidFill>
                          <a:effectLst/>
                          <a:latin typeface="Arial" panose="020B060402020202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2"/>
                          </a:solidFill>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1" i="0" u="none" strike="noStrike" dirty="0">
                          <a:solidFill>
                            <a:schemeClr val="bg2"/>
                          </a:solidFill>
                          <a:effectLst/>
                          <a:latin typeface="Arial" panose="020B060402020202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200" b="0" i="0" u="none" strike="noStrike" dirty="0">
                          <a:effectLst/>
                          <a:latin typeface="Calibri" panose="020F0502020204030204" pitchFamily="34" charset="0"/>
                          <a:cs typeface="Calibri" panose="020F0502020204030204" pitchFamily="34" charset="0"/>
                        </a:rPr>
                        <a:t> </a:t>
                      </a:r>
                    </a:p>
                  </a:txBody>
                  <a:tcPr marL="10846" marR="10846" marT="108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ctr"/>
                      <a:r>
                        <a:rPr lang="en-US" sz="1200" b="1" i="0" u="none" strike="noStrike" dirty="0">
                          <a:solidFill>
                            <a:schemeClr val="tx1"/>
                          </a:solidFill>
                          <a:effectLst/>
                          <a:latin typeface="Arial" panose="020B0604020202020204" pitchFamily="34" charset="0"/>
                          <a:cs typeface="Arial" panose="020B0604020202020204" pitchFamily="34" charset="0"/>
                        </a:rPr>
                        <a:t>Closings</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tc>
                  <a:txBody>
                    <a:bodyPr/>
                    <a:lstStyle/>
                    <a:p>
                      <a:pPr algn="ctr" fontAlgn="b"/>
                      <a:r>
                        <a:rPr lang="en-US" sz="1200" b="1" i="0" u="none" strike="noStrike" dirty="0">
                          <a:effectLst/>
                          <a:latin typeface="Arial" panose="020B0604020202020204" pitchFamily="34" charset="0"/>
                        </a:rPr>
                        <a:t>2017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tc>
                  <a:txBody>
                    <a:bodyPr/>
                    <a:lstStyle/>
                    <a:p>
                      <a:pPr algn="ctr" fontAlgn="b"/>
                      <a:r>
                        <a:rPr lang="en-US" sz="1200" b="1" i="0" u="none" strike="noStrike">
                          <a:effectLst/>
                          <a:latin typeface="Arial" panose="020B0604020202020204" pitchFamily="34" charset="0"/>
                        </a:rPr>
                        <a:t>2018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tc>
                  <a:txBody>
                    <a:bodyPr/>
                    <a:lstStyle/>
                    <a:p>
                      <a:pPr algn="ctr" fontAlgn="b"/>
                      <a:r>
                        <a:rPr lang="en-US" sz="1200" b="1" i="0" u="none" strike="noStrike" dirty="0">
                          <a:effectLst/>
                          <a:latin typeface="Arial" panose="020B060402020202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tc>
                  <a:txBody>
                    <a:bodyPr/>
                    <a:lstStyle/>
                    <a:p>
                      <a:pPr algn="ctr" fontAlgn="b"/>
                      <a:r>
                        <a:rPr lang="en-US" sz="1200" b="1" i="0" u="none" strike="noStrike" dirty="0">
                          <a:effectLst/>
                          <a:latin typeface="Arial" panose="020B060402020202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tc>
                  <a:txBody>
                    <a:bodyPr/>
                    <a:lstStyle/>
                    <a:p>
                      <a:pPr algn="ctr" fontAlgn="b"/>
                      <a:r>
                        <a:rPr lang="en-US" sz="1200" b="1" i="0" u="none" strike="noStrike">
                          <a:effectLst/>
                          <a:latin typeface="Arial" panose="020B060402020202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tc>
                  <a:txBody>
                    <a:bodyPr/>
                    <a:lstStyle/>
                    <a:p>
                      <a:pPr algn="ctr" fontAlgn="b"/>
                      <a:r>
                        <a:rPr lang="en-US" sz="1200" b="1" i="0" u="none" strike="noStrike" dirty="0">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tc>
                  <a:txBody>
                    <a:bodyPr/>
                    <a:lstStyle/>
                    <a:p>
                      <a:pPr algn="ctr" fontAlgn="b"/>
                      <a:r>
                        <a:rPr lang="en-US" sz="1200" b="1" i="0" u="none" strike="noStrike" dirty="0">
                          <a:effectLst/>
                          <a:latin typeface="Arial" panose="020B060402020202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CC"/>
                    </a:solidFill>
                  </a:tcPr>
                </a:tc>
                <a:extLst>
                  <a:ext uri="{0D108BD9-81ED-4DB2-BD59-A6C34878D82A}">
                    <a16:rowId xmlns:a16="http://schemas.microsoft.com/office/drawing/2014/main" val="2964114031"/>
                  </a:ext>
                </a:extLst>
              </a:tr>
              <a:tr h="216929">
                <a:tc>
                  <a:txBody>
                    <a:bodyPr/>
                    <a:lstStyle/>
                    <a:p>
                      <a:pPr algn="ctr" fontAlgn="ctr"/>
                      <a:r>
                        <a:rPr lang="en-US" sz="1200" b="0" i="0" u="none" strike="noStrike" dirty="0">
                          <a:effectLst/>
                          <a:latin typeface="Arial" panose="020B0604020202020204" pitchFamily="34" charset="0"/>
                          <a:cs typeface="Arial" panose="020B0604020202020204" pitchFamily="34" charset="0"/>
                        </a:rPr>
                        <a:t>1Q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cs typeface="Calibri" panose="020F0502020204030204" pitchFamily="34" charset="0"/>
                        </a:rPr>
                        <a:t> </a:t>
                      </a:r>
                    </a:p>
                  </a:txBody>
                  <a:tcPr marL="10846" marR="10846" marT="108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ctr"/>
                      <a:r>
                        <a:rPr lang="en-US" sz="1200" b="0" i="0" u="none" strike="noStrike" dirty="0">
                          <a:effectLst/>
                          <a:latin typeface="Arial" panose="020B0604020202020204" pitchFamily="34" charset="0"/>
                          <a:cs typeface="Arial" panose="020B0604020202020204" pitchFamily="34" charset="0"/>
                        </a:rPr>
                        <a:t>1Q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161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22966556"/>
                  </a:ext>
                </a:extLst>
              </a:tr>
              <a:tr h="216929">
                <a:tc>
                  <a:txBody>
                    <a:bodyPr/>
                    <a:lstStyle/>
                    <a:p>
                      <a:pPr algn="ctr" fontAlgn="ctr"/>
                      <a:r>
                        <a:rPr lang="en-US" sz="1200" b="0" i="0" u="none" strike="noStrike">
                          <a:effectLst/>
                          <a:latin typeface="Arial" panose="020B0604020202020204" pitchFamily="34" charset="0"/>
                          <a:cs typeface="Arial" panose="020B0604020202020204" pitchFamily="34" charset="0"/>
                        </a:rPr>
                        <a:t>2Q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cs typeface="Calibri" panose="020F0502020204030204" pitchFamily="34" charset="0"/>
                        </a:rPr>
                        <a:t> </a:t>
                      </a:r>
                    </a:p>
                  </a:txBody>
                  <a:tcPr marL="10846" marR="10846" marT="108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ctr"/>
                      <a:r>
                        <a:rPr lang="en-US" sz="1200" b="0" i="0" u="none" strike="noStrike" dirty="0">
                          <a:effectLst/>
                          <a:latin typeface="Arial" panose="020B0604020202020204" pitchFamily="34" charset="0"/>
                          <a:cs typeface="Arial" panose="020B0604020202020204" pitchFamily="34" charset="0"/>
                        </a:rPr>
                        <a:t>2Q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483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567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3837617"/>
                  </a:ext>
                </a:extLst>
              </a:tr>
              <a:tr h="216929">
                <a:tc>
                  <a:txBody>
                    <a:bodyPr/>
                    <a:lstStyle/>
                    <a:p>
                      <a:pPr algn="ctr" fontAlgn="ctr"/>
                      <a:r>
                        <a:rPr lang="en-US" sz="1200" b="0" i="0" u="none" strike="noStrike">
                          <a:effectLst/>
                          <a:latin typeface="Arial" panose="020B0604020202020204" pitchFamily="34" charset="0"/>
                          <a:cs typeface="Arial" panose="020B0604020202020204" pitchFamily="34" charset="0"/>
                        </a:rPr>
                        <a:t>3Q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514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Calibri" panose="020F0502020204030204" pitchFamily="34" charset="0"/>
                          <a:cs typeface="Calibri" panose="020F0502020204030204" pitchFamily="34" charset="0"/>
                        </a:rPr>
                        <a:t> </a:t>
                      </a:r>
                    </a:p>
                  </a:txBody>
                  <a:tcPr marL="10846" marR="10846" marT="108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ctr"/>
                      <a:r>
                        <a:rPr lang="en-US" sz="1200" b="0" i="0" u="none" strike="noStrike" dirty="0">
                          <a:effectLst/>
                          <a:latin typeface="Arial" panose="020B0604020202020204" pitchFamily="34" charset="0"/>
                          <a:cs typeface="Arial" panose="020B0604020202020204" pitchFamily="34" charset="0"/>
                        </a:rPr>
                        <a:t>3Q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512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664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1481043"/>
                  </a:ext>
                </a:extLst>
              </a:tr>
              <a:tr h="216929">
                <a:tc>
                  <a:txBody>
                    <a:bodyPr/>
                    <a:lstStyle/>
                    <a:p>
                      <a:pPr algn="ctr" fontAlgn="ctr"/>
                      <a:r>
                        <a:rPr lang="en-US" sz="1200" b="0" i="0" u="none" strike="noStrike">
                          <a:effectLst/>
                          <a:latin typeface="Arial" panose="020B0604020202020204" pitchFamily="34" charset="0"/>
                          <a:cs typeface="Arial" panose="020B0604020202020204" pitchFamily="34" charset="0"/>
                        </a:rPr>
                        <a:t>4Q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191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Calibri" panose="020F0502020204030204" pitchFamily="34" charset="0"/>
                          <a:cs typeface="Calibri" panose="020F0502020204030204" pitchFamily="34" charset="0"/>
                        </a:rPr>
                        <a:t> </a:t>
                      </a:r>
                    </a:p>
                  </a:txBody>
                  <a:tcPr marL="10846" marR="10846" marT="108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ctr"/>
                      <a:r>
                        <a:rPr lang="en-US" sz="1200" b="0" i="0" u="none" strike="noStrike" dirty="0">
                          <a:effectLst/>
                          <a:latin typeface="Arial" panose="020B0604020202020204" pitchFamily="34" charset="0"/>
                          <a:cs typeface="Arial" panose="020B0604020202020204" pitchFamily="34" charset="0"/>
                        </a:rPr>
                        <a:t>4Q</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367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441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a:effectLst/>
                          <a:latin typeface="Arial" panose="020B060402020202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0" i="0" u="none" strike="noStrike" dirty="0">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69777510"/>
                  </a:ext>
                </a:extLst>
              </a:tr>
              <a:tr h="216929">
                <a:tc>
                  <a:txBody>
                    <a:bodyPr/>
                    <a:lstStyle/>
                    <a:p>
                      <a:pPr algn="ctr" fontAlgn="ctr"/>
                      <a:r>
                        <a:rPr lang="en-US" sz="1200" b="1" i="0" u="none" strike="noStrike">
                          <a:effectLst/>
                          <a:latin typeface="Arial" panose="020B0604020202020204" pitchFamily="34" charset="0"/>
                          <a:cs typeface="Arial" panose="020B0604020202020204" pitchFamily="34" charset="0"/>
                        </a:rPr>
                        <a:t>Total</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1,183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2,217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1,180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Calibri" panose="020F0502020204030204" pitchFamily="34" charset="0"/>
                          <a:cs typeface="Calibri" panose="020F0502020204030204" pitchFamily="34" charset="0"/>
                        </a:rPr>
                        <a:t> </a:t>
                      </a:r>
                    </a:p>
                  </a:txBody>
                  <a:tcPr marL="10846" marR="10846" marT="108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E9FAF4"/>
                    </a:solidFill>
                  </a:tcPr>
                </a:tc>
                <a:tc>
                  <a:txBody>
                    <a:bodyPr/>
                    <a:lstStyle/>
                    <a:p>
                      <a:pPr algn="ctr" fontAlgn="ctr"/>
                      <a:r>
                        <a:rPr lang="en-US" sz="1200" b="1" i="0" u="none" strike="noStrike" dirty="0">
                          <a:effectLst/>
                          <a:latin typeface="Arial" panose="020B0604020202020204" pitchFamily="34" charset="0"/>
                          <a:cs typeface="Arial" panose="020B0604020202020204" pitchFamily="34" charset="0"/>
                        </a:rPr>
                        <a:t>Total</a:t>
                      </a:r>
                    </a:p>
                  </a:txBody>
                  <a:tcPr marL="10846" marR="10846" marT="108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925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1,346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2,162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1,462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1,065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effectLst/>
                          <a:latin typeface="Arial" panose="020B060402020202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98943312"/>
                  </a:ext>
                </a:extLst>
              </a:tr>
            </a:tbl>
          </a:graphicData>
        </a:graphic>
      </p:graphicFrame>
      <p:graphicFrame>
        <p:nvGraphicFramePr>
          <p:cNvPr id="8" name="Chart 7">
            <a:extLst>
              <a:ext uri="{FF2B5EF4-FFF2-40B4-BE49-F238E27FC236}">
                <a16:creationId xmlns:a16="http://schemas.microsoft.com/office/drawing/2014/main" id="{00000000-0008-0000-0800-000003000000}"/>
              </a:ext>
            </a:extLst>
          </p:cNvPr>
          <p:cNvGraphicFramePr>
            <a:graphicFrameLocks/>
          </p:cNvGraphicFramePr>
          <p:nvPr>
            <p:extLst>
              <p:ext uri="{D42A27DB-BD31-4B8C-83A1-F6EECF244321}">
                <p14:modId xmlns:p14="http://schemas.microsoft.com/office/powerpoint/2010/main" val="3365700778"/>
              </p:ext>
            </p:extLst>
          </p:nvPr>
        </p:nvGraphicFramePr>
        <p:xfrm>
          <a:off x="926842" y="794327"/>
          <a:ext cx="10445209" cy="40062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759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7</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65143"/>
            <a:ext cx="7265284" cy="914400"/>
          </a:xfrm>
          <a:prstGeom prst="rect">
            <a:avLst/>
          </a:prstGeom>
        </p:spPr>
        <p:txBody>
          <a:bodyPr/>
          <a:lstStyle/>
          <a:p>
            <a:r>
              <a:rPr lang="en-US" sz="2800" dirty="0"/>
              <a:t>District Housing Overview by Elementary Zone</a:t>
            </a:r>
          </a:p>
        </p:txBody>
      </p:sp>
      <p:graphicFrame>
        <p:nvGraphicFramePr>
          <p:cNvPr id="5" name="Table 4">
            <a:extLst>
              <a:ext uri="{FF2B5EF4-FFF2-40B4-BE49-F238E27FC236}">
                <a16:creationId xmlns:a16="http://schemas.microsoft.com/office/drawing/2014/main" id="{6BCC69C9-5415-4D91-BBD9-A8D49F39D225}"/>
              </a:ext>
            </a:extLst>
          </p:cNvPr>
          <p:cNvGraphicFramePr>
            <a:graphicFrameLocks noGrp="1"/>
          </p:cNvGraphicFramePr>
          <p:nvPr>
            <p:extLst>
              <p:ext uri="{D42A27DB-BD31-4B8C-83A1-F6EECF244321}">
                <p14:modId xmlns:p14="http://schemas.microsoft.com/office/powerpoint/2010/main" val="288492788"/>
              </p:ext>
            </p:extLst>
          </p:nvPr>
        </p:nvGraphicFramePr>
        <p:xfrm>
          <a:off x="940158" y="606053"/>
          <a:ext cx="9813698" cy="4719981"/>
        </p:xfrm>
        <a:graphic>
          <a:graphicData uri="http://schemas.openxmlformats.org/drawingml/2006/table">
            <a:tbl>
              <a:tblPr/>
              <a:tblGrid>
                <a:gridCol w="1725769">
                  <a:extLst>
                    <a:ext uri="{9D8B030D-6E8A-4147-A177-3AD203B41FA5}">
                      <a16:colId xmlns:a16="http://schemas.microsoft.com/office/drawing/2014/main" val="3121361286"/>
                    </a:ext>
                  </a:extLst>
                </a:gridCol>
                <a:gridCol w="850005">
                  <a:extLst>
                    <a:ext uri="{9D8B030D-6E8A-4147-A177-3AD203B41FA5}">
                      <a16:colId xmlns:a16="http://schemas.microsoft.com/office/drawing/2014/main" val="4143197477"/>
                    </a:ext>
                  </a:extLst>
                </a:gridCol>
                <a:gridCol w="938301">
                  <a:extLst>
                    <a:ext uri="{9D8B030D-6E8A-4147-A177-3AD203B41FA5}">
                      <a16:colId xmlns:a16="http://schemas.microsoft.com/office/drawing/2014/main" val="3560851071"/>
                    </a:ext>
                  </a:extLst>
                </a:gridCol>
                <a:gridCol w="1028510">
                  <a:extLst>
                    <a:ext uri="{9D8B030D-6E8A-4147-A177-3AD203B41FA5}">
                      <a16:colId xmlns:a16="http://schemas.microsoft.com/office/drawing/2014/main" val="3473007092"/>
                    </a:ext>
                  </a:extLst>
                </a:gridCol>
                <a:gridCol w="1028510">
                  <a:extLst>
                    <a:ext uri="{9D8B030D-6E8A-4147-A177-3AD203B41FA5}">
                      <a16:colId xmlns:a16="http://schemas.microsoft.com/office/drawing/2014/main" val="156105396"/>
                    </a:ext>
                  </a:extLst>
                </a:gridCol>
                <a:gridCol w="1028510">
                  <a:extLst>
                    <a:ext uri="{9D8B030D-6E8A-4147-A177-3AD203B41FA5}">
                      <a16:colId xmlns:a16="http://schemas.microsoft.com/office/drawing/2014/main" val="131763764"/>
                    </a:ext>
                  </a:extLst>
                </a:gridCol>
                <a:gridCol w="1157073">
                  <a:extLst>
                    <a:ext uri="{9D8B030D-6E8A-4147-A177-3AD203B41FA5}">
                      <a16:colId xmlns:a16="http://schemas.microsoft.com/office/drawing/2014/main" val="3134135353"/>
                    </a:ext>
                  </a:extLst>
                </a:gridCol>
                <a:gridCol w="1028510">
                  <a:extLst>
                    <a:ext uri="{9D8B030D-6E8A-4147-A177-3AD203B41FA5}">
                      <a16:colId xmlns:a16="http://schemas.microsoft.com/office/drawing/2014/main" val="2535170669"/>
                    </a:ext>
                  </a:extLst>
                </a:gridCol>
                <a:gridCol w="1028510">
                  <a:extLst>
                    <a:ext uri="{9D8B030D-6E8A-4147-A177-3AD203B41FA5}">
                      <a16:colId xmlns:a16="http://schemas.microsoft.com/office/drawing/2014/main" val="2115588789"/>
                    </a:ext>
                  </a:extLst>
                </a:gridCol>
              </a:tblGrid>
              <a:tr h="449522">
                <a:tc>
                  <a:txBody>
                    <a:bodyPr/>
                    <a:lstStyle/>
                    <a:p>
                      <a:pPr algn="ctr" fontAlgn="ctr"/>
                      <a:r>
                        <a:rPr lang="en-US" sz="1400" b="1" i="0" u="none" strike="noStrike" dirty="0">
                          <a:effectLst/>
                          <a:latin typeface="Calibri" panose="020F0502020204030204" pitchFamily="34" charset="0"/>
                        </a:rPr>
                        <a:t>Elementary </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dirty="0">
                          <a:effectLst/>
                          <a:latin typeface="Calibri" panose="020F0502020204030204" pitchFamily="34" charset="0"/>
                        </a:rPr>
                        <a:t>Annual Starts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a:effectLst/>
                          <a:latin typeface="Calibri" panose="020F0502020204030204" pitchFamily="34" charset="0"/>
                        </a:rPr>
                        <a:t>Quarter Starts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a:effectLst/>
                          <a:latin typeface="Calibri" panose="020F0502020204030204" pitchFamily="34" charset="0"/>
                        </a:rPr>
                        <a:t>Annual Closings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a:effectLst/>
                          <a:latin typeface="Calibri" panose="020F0502020204030204" pitchFamily="34" charset="0"/>
                        </a:rPr>
                        <a:t>Quarter Closings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a:effectLst/>
                          <a:latin typeface="Calibri" panose="020F0502020204030204" pitchFamily="34" charset="0"/>
                        </a:rPr>
                        <a:t>Under Const.</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a:effectLst/>
                          <a:latin typeface="Calibri" panose="020F0502020204030204" pitchFamily="34" charset="0"/>
                        </a:rPr>
                        <a:t>Inventory</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a:effectLst/>
                          <a:latin typeface="Calibri" panose="020F0502020204030204" pitchFamily="34" charset="0"/>
                        </a:rPr>
                        <a:t>Vacant Dev. Lots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400" b="1" i="0" u="none" strike="noStrike" dirty="0">
                          <a:effectLst/>
                          <a:latin typeface="Calibri" panose="020F0502020204030204" pitchFamily="34" charset="0"/>
                        </a:rPr>
                        <a:t>Future</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3811175012"/>
                  </a:ext>
                </a:extLst>
              </a:tr>
              <a:tr h="224761">
                <a:tc>
                  <a:txBody>
                    <a:bodyPr/>
                    <a:lstStyle/>
                    <a:p>
                      <a:pPr algn="l" fontAlgn="b"/>
                      <a:r>
                        <a:rPr lang="en-US" sz="1400" b="0" i="0" u="none" strike="noStrike" dirty="0">
                          <a:effectLst/>
                          <a:latin typeface="Calibri" panose="020F0502020204030204" pitchFamily="34" charset="0"/>
                        </a:rPr>
                        <a:t>BRYSON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428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effectLst/>
                          <a:latin typeface="Calibri" panose="020F0502020204030204" pitchFamily="34" charset="0"/>
                        </a:rPr>
                        <a:t>901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extLst>
                  <a:ext uri="{0D108BD9-81ED-4DB2-BD59-A6C34878D82A}">
                    <a16:rowId xmlns:a16="http://schemas.microsoft.com/office/drawing/2014/main" val="2550129984"/>
                  </a:ext>
                </a:extLst>
              </a:tr>
              <a:tr h="224761">
                <a:tc>
                  <a:txBody>
                    <a:bodyPr/>
                    <a:lstStyle/>
                    <a:p>
                      <a:pPr algn="l" fontAlgn="b"/>
                      <a:r>
                        <a:rPr lang="en-US" sz="1400" b="0" i="0" u="none" strike="noStrike" dirty="0">
                          <a:effectLst/>
                          <a:latin typeface="Calibri" panose="020F0502020204030204" pitchFamily="34" charset="0"/>
                        </a:rPr>
                        <a:t>CHISHOLM RIDGE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422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290877375"/>
                  </a:ext>
                </a:extLst>
              </a:tr>
              <a:tr h="224761">
                <a:tc>
                  <a:txBody>
                    <a:bodyPr/>
                    <a:lstStyle/>
                    <a:p>
                      <a:pPr algn="l" fontAlgn="b"/>
                      <a:r>
                        <a:rPr lang="en-US" sz="1400" b="0" i="0" u="none" strike="noStrike">
                          <a:effectLst/>
                          <a:latin typeface="Calibri" panose="020F0502020204030204" pitchFamily="34" charset="0"/>
                        </a:rPr>
                        <a:t>COMANCHE SPRINGS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dirty="0">
                          <a:effectLst/>
                          <a:latin typeface="Calibri" panose="020F0502020204030204" pitchFamily="34"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effectLst/>
                          <a:latin typeface="Calibri" panose="020F0502020204030204" pitchFamily="34" charset="0"/>
                        </a:rPr>
                        <a:t>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600650865"/>
                  </a:ext>
                </a:extLst>
              </a:tr>
              <a:tr h="224761">
                <a:tc>
                  <a:txBody>
                    <a:bodyPr/>
                    <a:lstStyle/>
                    <a:p>
                      <a:pPr algn="l" fontAlgn="b"/>
                      <a:r>
                        <a:rPr lang="en-US" sz="1400" b="0" i="0" u="none" strike="noStrike">
                          <a:effectLst/>
                          <a:latin typeface="Calibri" panose="020F0502020204030204" pitchFamily="34" charset="0"/>
                        </a:rPr>
                        <a:t>COPPER 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713897837"/>
                  </a:ext>
                </a:extLst>
              </a:tr>
              <a:tr h="224761">
                <a:tc>
                  <a:txBody>
                    <a:bodyPr/>
                    <a:lstStyle/>
                    <a:p>
                      <a:pPr algn="l" fontAlgn="b"/>
                      <a:r>
                        <a:rPr lang="en-US" sz="1400" b="0" i="0" u="none" strike="noStrike">
                          <a:effectLst/>
                          <a:latin typeface="Calibri" panose="020F0502020204030204" pitchFamily="34" charset="0"/>
                        </a:rPr>
                        <a:t>DOZIER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87654420"/>
                  </a:ext>
                </a:extLst>
              </a:tr>
              <a:tr h="224761">
                <a:tc>
                  <a:txBody>
                    <a:bodyPr/>
                    <a:lstStyle/>
                    <a:p>
                      <a:pPr algn="l" fontAlgn="b"/>
                      <a:r>
                        <a:rPr lang="en-US" sz="1400" b="0" i="0" u="none" strike="noStrike">
                          <a:effectLst/>
                          <a:latin typeface="Calibri" panose="020F0502020204030204" pitchFamily="34" charset="0"/>
                        </a:rPr>
                        <a:t>EAGLE MOUNTAIN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effectLst/>
                          <a:latin typeface="Calibri" panose="020F0502020204030204" pitchFamily="34" charset="0"/>
                        </a:rPr>
                        <a:t>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effectLst/>
                          <a:latin typeface="Calibri" panose="020F0502020204030204" pitchFamily="34" charset="0"/>
                        </a:rPr>
                        <a:t>173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effectLst/>
                          <a:latin typeface="Calibri" panose="020F0502020204030204" pitchFamily="34" charset="0"/>
                        </a:rPr>
                        <a:t>482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12,083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48627777"/>
                  </a:ext>
                </a:extLst>
              </a:tr>
              <a:tr h="224761">
                <a:tc>
                  <a:txBody>
                    <a:bodyPr/>
                    <a:lstStyle/>
                    <a:p>
                      <a:pPr algn="l" fontAlgn="b"/>
                      <a:r>
                        <a:rPr lang="en-US" sz="1400" b="0" i="0" u="none" strike="noStrike">
                          <a:effectLst/>
                          <a:latin typeface="Calibri" panose="020F0502020204030204" pitchFamily="34" charset="0"/>
                        </a:rPr>
                        <a:t>ELKINS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315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49572708"/>
                  </a:ext>
                </a:extLst>
              </a:tr>
              <a:tr h="224761">
                <a:tc>
                  <a:txBody>
                    <a:bodyPr/>
                    <a:lstStyle/>
                    <a:p>
                      <a:pPr algn="l" fontAlgn="b"/>
                      <a:r>
                        <a:rPr lang="en-US" sz="1400" b="0" i="0" u="none" strike="noStrike">
                          <a:effectLst/>
                          <a:latin typeface="Calibri" panose="020F0502020204030204" pitchFamily="34" charset="0"/>
                        </a:rPr>
                        <a:t>GILILLAND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550925188"/>
                  </a:ext>
                </a:extLst>
              </a:tr>
              <a:tr h="224761">
                <a:tc>
                  <a:txBody>
                    <a:bodyPr/>
                    <a:lstStyle/>
                    <a:p>
                      <a:pPr algn="l" fontAlgn="b"/>
                      <a:r>
                        <a:rPr lang="en-US" sz="1400" b="0" i="0" u="none" strike="noStrike">
                          <a:effectLst/>
                          <a:latin typeface="Calibri" panose="020F0502020204030204" pitchFamily="34" charset="0"/>
                        </a:rPr>
                        <a:t>GREENFIELD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152195215"/>
                  </a:ext>
                </a:extLst>
              </a:tr>
              <a:tr h="224761">
                <a:tc>
                  <a:txBody>
                    <a:bodyPr/>
                    <a:lstStyle/>
                    <a:p>
                      <a:pPr algn="l" fontAlgn="b"/>
                      <a:r>
                        <a:rPr lang="en-US" sz="1400" b="0" i="0" u="none" strike="noStrike">
                          <a:effectLst/>
                          <a:latin typeface="Calibri" panose="020F0502020204030204" pitchFamily="34" charset="0"/>
                        </a:rPr>
                        <a:t>HATLEY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dirty="0">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effectLst/>
                          <a:latin typeface="Calibri" panose="020F0502020204030204" pitchFamily="34" charset="0"/>
                        </a:rPr>
                        <a:t>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232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effectLst/>
                          <a:latin typeface="Calibri" panose="020F0502020204030204" pitchFamily="34" charset="0"/>
                        </a:rPr>
                        <a:t>780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dirty="0">
                          <a:effectLst/>
                          <a:latin typeface="Calibri" panose="020F0502020204030204" pitchFamily="34" charset="0"/>
                        </a:rPr>
                        <a:t>1,849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5711109"/>
                  </a:ext>
                </a:extLst>
              </a:tr>
              <a:tr h="224761">
                <a:tc>
                  <a:txBody>
                    <a:bodyPr/>
                    <a:lstStyle/>
                    <a:p>
                      <a:pPr algn="l" fontAlgn="b"/>
                      <a:r>
                        <a:rPr lang="en-US" sz="1400" b="0" i="0" u="none" strike="noStrike">
                          <a:effectLst/>
                          <a:latin typeface="Calibri" panose="020F0502020204030204" pitchFamily="34" charset="0"/>
                        </a:rPr>
                        <a:t>HIGH COUNTRY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586783975"/>
                  </a:ext>
                </a:extLst>
              </a:tr>
              <a:tr h="224761">
                <a:tc>
                  <a:txBody>
                    <a:bodyPr/>
                    <a:lstStyle/>
                    <a:p>
                      <a:pPr algn="l" fontAlgn="b"/>
                      <a:r>
                        <a:rPr lang="en-US" sz="1400" b="0" i="0" u="none" strike="noStrike">
                          <a:effectLst/>
                          <a:latin typeface="Calibri" panose="020F0502020204030204" pitchFamily="34" charset="0"/>
                        </a:rPr>
                        <a:t>LAKE COUNTRY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559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836243754"/>
                  </a:ext>
                </a:extLst>
              </a:tr>
              <a:tr h="224761">
                <a:tc>
                  <a:txBody>
                    <a:bodyPr/>
                    <a:lstStyle/>
                    <a:p>
                      <a:pPr algn="l" fontAlgn="b"/>
                      <a:r>
                        <a:rPr lang="en-US" sz="1400" b="0" i="0" u="none" strike="noStrike">
                          <a:effectLst/>
                          <a:latin typeface="Calibri" panose="020F0502020204030204" pitchFamily="34" charset="0"/>
                        </a:rPr>
                        <a:t>LAKE POINTE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0" i="0" u="none" strike="noStrike">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a:effectLst/>
                          <a:latin typeface="Calibri" panose="020F0502020204030204" pitchFamily="34" charset="0"/>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1400" b="0" i="0" u="none" strike="noStrike" dirty="0">
                          <a:effectLst/>
                          <a:latin typeface="Calibri" panose="020F0502020204030204" pitchFamily="34" charset="0"/>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128096069"/>
                  </a:ext>
                </a:extLst>
              </a:tr>
              <a:tr h="224761">
                <a:tc>
                  <a:txBody>
                    <a:bodyPr/>
                    <a:lstStyle/>
                    <a:p>
                      <a:pPr algn="l" fontAlgn="b"/>
                      <a:r>
                        <a:rPr lang="en-US" sz="1400" b="0" i="0" u="none" strike="noStrike">
                          <a:effectLst/>
                          <a:latin typeface="Calibri" panose="020F0502020204030204" pitchFamily="34" charset="0"/>
                        </a:rPr>
                        <a:t>NORTHBROOK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434717022"/>
                  </a:ext>
                </a:extLst>
              </a:tr>
              <a:tr h="224761">
                <a:tc>
                  <a:txBody>
                    <a:bodyPr/>
                    <a:lstStyle/>
                    <a:p>
                      <a:pPr algn="l" fontAlgn="b"/>
                      <a:r>
                        <a:rPr lang="en-US" sz="1400" b="0" i="0" u="none" strike="noStrike">
                          <a:effectLst/>
                          <a:latin typeface="Calibri" panose="020F0502020204030204" pitchFamily="34" charset="0"/>
                        </a:rPr>
                        <a:t>PARKVIEW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647823159"/>
                  </a:ext>
                </a:extLst>
              </a:tr>
              <a:tr h="224761">
                <a:tc>
                  <a:txBody>
                    <a:bodyPr/>
                    <a:lstStyle/>
                    <a:p>
                      <a:pPr algn="l" fontAlgn="b"/>
                      <a:r>
                        <a:rPr lang="en-US" sz="1400" b="0" i="0" u="none" strike="noStrike">
                          <a:effectLst/>
                          <a:latin typeface="Calibri" panose="020F0502020204030204" pitchFamily="34" charset="0"/>
                        </a:rPr>
                        <a:t>REMINGTON POINT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357469824"/>
                  </a:ext>
                </a:extLst>
              </a:tr>
              <a:tr h="224761">
                <a:tc>
                  <a:txBody>
                    <a:bodyPr/>
                    <a:lstStyle/>
                    <a:p>
                      <a:pPr algn="l" fontAlgn="b"/>
                      <a:r>
                        <a:rPr lang="en-US" sz="1400" b="0" i="0" u="none" strike="noStrike">
                          <a:effectLst/>
                          <a:latin typeface="Calibri" panose="020F0502020204030204" pitchFamily="34" charset="0"/>
                        </a:rPr>
                        <a:t>SAGINAW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34829641"/>
                  </a:ext>
                </a:extLst>
              </a:tr>
              <a:tr h="224761">
                <a:tc>
                  <a:txBody>
                    <a:bodyPr/>
                    <a:lstStyle/>
                    <a:p>
                      <a:pPr algn="l" fontAlgn="b"/>
                      <a:r>
                        <a:rPr lang="en-US" sz="1400" b="0" i="0" u="none" strike="noStrike">
                          <a:effectLst/>
                          <a:latin typeface="Calibri" panose="020F0502020204030204" pitchFamily="34" charset="0"/>
                        </a:rPr>
                        <a:t>WILLOW CREEK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effectLst/>
                          <a:latin typeface="Calibri" panose="020F050202020403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effectLst/>
                          <a:latin typeface="Calibri" panose="020F0502020204030204" pitchFamily="34" charset="0"/>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4196013357"/>
                  </a:ext>
                </a:extLst>
              </a:tr>
              <a:tr h="224761">
                <a:tc>
                  <a:txBody>
                    <a:bodyPr/>
                    <a:lstStyle/>
                    <a:p>
                      <a:pPr algn="ctr" fontAlgn="b"/>
                      <a:r>
                        <a:rPr lang="en-US" sz="1400" b="1" i="0" u="none" strike="noStrike">
                          <a:effectLst/>
                          <a:latin typeface="Calibri" panose="020F0502020204030204" pitchFamily="34" charset="0"/>
                        </a:rPr>
                        <a:t>Grand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a:effectLst/>
                          <a:latin typeface="Calibri" panose="020F0502020204030204" pitchFamily="34" charset="0"/>
                        </a:rPr>
                        <a:t>1,707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a:effectLst/>
                          <a:latin typeface="Calibri" panose="020F050202020403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a:effectLst/>
                          <a:latin typeface="Calibri" panose="020F0502020204030204" pitchFamily="34" charset="0"/>
                        </a:rPr>
                        <a:t>1,278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a:effectLst/>
                          <a:latin typeface="Calibri" panose="020F050202020403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a:effectLst/>
                          <a:latin typeface="Calibri" panose="020F0502020204030204" pitchFamily="34" charset="0"/>
                        </a:rPr>
                        <a:t>766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a:effectLst/>
                          <a:latin typeface="Calibri" panose="020F0502020204030204" pitchFamily="34" charset="0"/>
                        </a:rPr>
                        <a:t>1,081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Calibri" panose="020F0502020204030204" pitchFamily="34" charset="0"/>
                        </a:rPr>
                        <a:t>2,868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Calibri" panose="020F0502020204030204" pitchFamily="34" charset="0"/>
                        </a:rPr>
                        <a:t>16,764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892072865"/>
                  </a:ext>
                </a:extLst>
              </a:tr>
            </a:tbl>
          </a:graphicData>
        </a:graphic>
      </p:graphicFrame>
      <p:graphicFrame>
        <p:nvGraphicFramePr>
          <p:cNvPr id="8" name="Table 7">
            <a:extLst>
              <a:ext uri="{FF2B5EF4-FFF2-40B4-BE49-F238E27FC236}">
                <a16:creationId xmlns:a16="http://schemas.microsoft.com/office/drawing/2014/main" id="{B2D17AE0-1E51-4B91-B4A4-83722CCC5861}"/>
              </a:ext>
            </a:extLst>
          </p:cNvPr>
          <p:cNvGraphicFramePr>
            <a:graphicFrameLocks noGrp="1"/>
          </p:cNvGraphicFramePr>
          <p:nvPr>
            <p:extLst>
              <p:ext uri="{D42A27DB-BD31-4B8C-83A1-F6EECF244321}">
                <p14:modId xmlns:p14="http://schemas.microsoft.com/office/powerpoint/2010/main" val="681823854"/>
              </p:ext>
            </p:extLst>
          </p:nvPr>
        </p:nvGraphicFramePr>
        <p:xfrm>
          <a:off x="4144751" y="5694958"/>
          <a:ext cx="3404511" cy="947840"/>
        </p:xfrm>
        <a:graphic>
          <a:graphicData uri="http://schemas.openxmlformats.org/drawingml/2006/table">
            <a:tbl>
              <a:tblPr/>
              <a:tblGrid>
                <a:gridCol w="760077">
                  <a:extLst>
                    <a:ext uri="{9D8B030D-6E8A-4147-A177-3AD203B41FA5}">
                      <a16:colId xmlns:a16="http://schemas.microsoft.com/office/drawing/2014/main" val="20000"/>
                    </a:ext>
                  </a:extLst>
                </a:gridCol>
                <a:gridCol w="2644434">
                  <a:extLst>
                    <a:ext uri="{9D8B030D-6E8A-4147-A177-3AD203B41FA5}">
                      <a16:colId xmlns:a16="http://schemas.microsoft.com/office/drawing/2014/main" val="20001"/>
                    </a:ext>
                  </a:extLst>
                </a:gridCol>
              </a:tblGrid>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0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1" i="0" u="none" strike="noStrike" dirty="0">
                          <a:solidFill>
                            <a:srgbClr val="000000"/>
                          </a:solidFill>
                          <a:effectLst/>
                          <a:latin typeface="Calibri" panose="020F0502020204030204" pitchFamily="34" charset="0"/>
                        </a:rPr>
                        <a:t>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000" b="0" i="0" u="none" strike="noStrike" dirty="0">
                          <a:solidFill>
                            <a:srgbClr val="000000"/>
                          </a:solidFill>
                          <a:effectLst/>
                          <a:latin typeface="Calibri" panose="020F0502020204030204" pitchFamily="34" charset="0"/>
                        </a:rPr>
                        <a:t> </a:t>
                      </a: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200" b="1"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000" b="0" i="0" u="none" strike="noStrike" dirty="0">
                          <a:solidFill>
                            <a:srgbClr val="000000"/>
                          </a:solidFill>
                          <a:effectLst/>
                          <a:latin typeface="Calibri" panose="020F0502020204030204" pitchFamily="34" charset="0"/>
                        </a:rPr>
                        <a:t> </a:t>
                      </a: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1" i="0" u="none" strike="noStrike" dirty="0">
                          <a:solidFill>
                            <a:srgbClr val="000000"/>
                          </a:solidFill>
                          <a:effectLst/>
                          <a:latin typeface="Calibri" panose="020F0502020204030204" pitchFamily="34" charset="0"/>
                        </a:rPr>
                        <a:t> Second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000" b="0" i="0" u="none" strike="noStrike" dirty="0">
                        <a:solidFill>
                          <a:srgbClr val="000000"/>
                        </a:solidFill>
                        <a:effectLst/>
                        <a:latin typeface="Calibri" panose="020F0502020204030204" pitchFamily="34" charset="0"/>
                      </a:endParaRPr>
                    </a:p>
                  </a:txBody>
                  <a:tcPr marL="6827" marR="6827" marT="668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200" b="1" i="0" u="none" strike="noStrike" dirty="0">
                        <a:solidFill>
                          <a:srgbClr val="000000"/>
                        </a:solidFill>
                        <a:effectLst/>
                        <a:latin typeface="Calibri" panose="020F0502020204030204" pitchFamily="34" charset="0"/>
                      </a:endParaRPr>
                    </a:p>
                  </a:txBody>
                  <a:tcPr marL="6827" marR="6827" marT="6688"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43828">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endParaRPr lang="en-US" sz="1000" b="0" i="0" u="none" strike="noStrike" dirty="0">
                        <a:solidFill>
                          <a:srgbClr val="000000"/>
                        </a:solidFill>
                        <a:effectLst/>
                        <a:latin typeface="Calibri" panose="020F0502020204030204" pitchFamily="34" charset="0"/>
                      </a:endParaRPr>
                    </a:p>
                  </a:txBody>
                  <a:tcPr marL="6827" marR="6827" marT="66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9694"/>
                    </a:solidFill>
                  </a:tcPr>
                </a:tc>
                <a:tc>
                  <a:txBody>
                    <a:bodyPr/>
                    <a:lstStyle>
                      <a:lvl1pPr marL="0" algn="l" defTabSz="914217" rtl="0" eaLnBrk="1" latinLnBrk="0" hangingPunct="1">
                        <a:defRPr sz="1800" kern="1200">
                          <a:solidFill>
                            <a:schemeClr val="tx1"/>
                          </a:solidFill>
                          <a:latin typeface="Calibri" panose="020F0502020204030204"/>
                        </a:defRPr>
                      </a:lvl1pPr>
                      <a:lvl2pPr marL="457109" algn="l" defTabSz="914217" rtl="0" eaLnBrk="1" latinLnBrk="0" hangingPunct="1">
                        <a:defRPr sz="1800" kern="1200">
                          <a:solidFill>
                            <a:schemeClr val="tx1"/>
                          </a:solidFill>
                          <a:latin typeface="Calibri" panose="020F0502020204030204"/>
                        </a:defRPr>
                      </a:lvl2pPr>
                      <a:lvl3pPr marL="914217" algn="l" defTabSz="914217" rtl="0" eaLnBrk="1" latinLnBrk="0" hangingPunct="1">
                        <a:defRPr sz="1800" kern="1200">
                          <a:solidFill>
                            <a:schemeClr val="tx1"/>
                          </a:solidFill>
                          <a:latin typeface="Calibri" panose="020F0502020204030204"/>
                        </a:defRPr>
                      </a:lvl3pPr>
                      <a:lvl4pPr marL="1371326" algn="l" defTabSz="914217" rtl="0" eaLnBrk="1" latinLnBrk="0" hangingPunct="1">
                        <a:defRPr sz="1800" kern="1200">
                          <a:solidFill>
                            <a:schemeClr val="tx1"/>
                          </a:solidFill>
                          <a:latin typeface="Calibri" panose="020F0502020204030204"/>
                        </a:defRPr>
                      </a:lvl4pPr>
                      <a:lvl5pPr marL="1828434" algn="l" defTabSz="914217" rtl="0" eaLnBrk="1" latinLnBrk="0" hangingPunct="1">
                        <a:defRPr sz="1800" kern="1200">
                          <a:solidFill>
                            <a:schemeClr val="tx1"/>
                          </a:solidFill>
                          <a:latin typeface="Calibri" panose="020F0502020204030204"/>
                        </a:defRPr>
                      </a:lvl5pPr>
                      <a:lvl6pPr marL="2285543" algn="l" defTabSz="914217" rtl="0" eaLnBrk="1" latinLnBrk="0" hangingPunct="1">
                        <a:defRPr sz="1800" kern="1200">
                          <a:solidFill>
                            <a:schemeClr val="tx1"/>
                          </a:solidFill>
                          <a:latin typeface="Calibri" panose="020F0502020204030204"/>
                        </a:defRPr>
                      </a:lvl6pPr>
                      <a:lvl7pPr marL="2742651" algn="l" defTabSz="914217" rtl="0" eaLnBrk="1" latinLnBrk="0" hangingPunct="1">
                        <a:defRPr sz="1800" kern="1200">
                          <a:solidFill>
                            <a:schemeClr val="tx1"/>
                          </a:solidFill>
                          <a:latin typeface="Calibri" panose="020F0502020204030204"/>
                        </a:defRPr>
                      </a:lvl7pPr>
                      <a:lvl8pPr marL="3199760" algn="l" defTabSz="914217" rtl="0" eaLnBrk="1" latinLnBrk="0" hangingPunct="1">
                        <a:defRPr sz="1800" kern="1200">
                          <a:solidFill>
                            <a:schemeClr val="tx1"/>
                          </a:solidFill>
                          <a:latin typeface="Calibri" panose="020F0502020204030204"/>
                        </a:defRPr>
                      </a:lvl8pPr>
                      <a:lvl9pPr marL="3656868" algn="l" defTabSz="914217" rtl="0" eaLnBrk="1" latinLnBrk="0" hangingPunct="1">
                        <a:defRPr sz="1800" kern="1200">
                          <a:solidFill>
                            <a:schemeClr val="tx1"/>
                          </a:solidFill>
                          <a:latin typeface="Calibri" panose="020F0502020204030204"/>
                        </a:defRPr>
                      </a:lvl9pPr>
                    </a:lstStyle>
                    <a:p>
                      <a:pPr algn="l" fontAlgn="b"/>
                      <a:r>
                        <a:rPr lang="en-US" sz="1200" b="1" i="0" u="none" strike="noStrike" dirty="0">
                          <a:solidFill>
                            <a:srgbClr val="000000"/>
                          </a:solidFill>
                          <a:effectLst/>
                          <a:latin typeface="Calibri" panose="020F0502020204030204" pitchFamily="34" charset="0"/>
                        </a:rPr>
                        <a:t> Third highest activity in the category</a:t>
                      </a:r>
                    </a:p>
                  </a:txBody>
                  <a:tcPr marL="6827" marR="6827" marT="6688" marB="0" anchor="b">
                    <a:lnL w="6350" cap="flat" cmpd="sng" algn="ctr">
                      <a:solidFill>
                        <a:srgbClr val="000000"/>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4522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3D0F59-7119-4704-A671-2CBB8867A4A2}"/>
              </a:ext>
            </a:extLst>
          </p:cNvPr>
          <p:cNvPicPr>
            <a:picLocks noChangeAspect="1"/>
          </p:cNvPicPr>
          <p:nvPr/>
        </p:nvPicPr>
        <p:blipFill>
          <a:blip r:embed="rId2"/>
          <a:stretch>
            <a:fillRect/>
          </a:stretch>
        </p:blipFill>
        <p:spPr>
          <a:xfrm>
            <a:off x="2552611" y="565939"/>
            <a:ext cx="9278542" cy="6210300"/>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58350" y="1457699"/>
            <a:ext cx="2396052" cy="2693045"/>
          </a:xfrm>
          <a:prstGeom prst="rect">
            <a:avLst/>
          </a:prstGeom>
          <a:solidFill>
            <a:schemeClr val="bg1"/>
          </a:solidFill>
          <a:ln w="28575">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District has 32 actively building subdivisions</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a:t>
            </a:r>
            <a:r>
              <a:rPr lang="en-US" sz="1400" dirty="0">
                <a:solidFill>
                  <a:prstClr val="black"/>
                </a:solidFill>
                <a:latin typeface="Arial" panose="020B0604020202020204" pitchFamily="34" charset="0"/>
                <a:cs typeface="Arial" panose="020B0604020202020204" pitchFamily="34" charset="0"/>
              </a:rPr>
              <a:t>EMS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ISD there are 19 future subdivisions </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round-work is currently underway on approx. 1</a:t>
            </a:r>
            <a:r>
              <a:rPr lang="en-US" sz="1400" dirty="0">
                <a:solidFill>
                  <a:prstClr val="black"/>
                </a:solidFill>
                <a:latin typeface="Arial" panose="020B0604020202020204" pitchFamily="34" charset="0"/>
                <a:cs typeface="Arial" panose="020B0604020202020204" pitchFamily="34" charset="0"/>
              </a:rPr>
              <a:t>,342</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lots in 11 separate subdivisions</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475 lots were delivered in the 1</a:t>
            </a:r>
            <a:r>
              <a:rPr lang="en-US" sz="1400" baseline="30000" dirty="0">
                <a:solidFill>
                  <a:prstClr val="black"/>
                </a:solidFill>
                <a:latin typeface="Arial" panose="020B0604020202020204" pitchFamily="34" charset="0"/>
                <a:cs typeface="Arial" panose="020B0604020202020204" pitchFamily="34" charset="0"/>
              </a:rPr>
              <a:t>st</a:t>
            </a:r>
            <a:r>
              <a:rPr lang="en-US" sz="1400" dirty="0">
                <a:solidFill>
                  <a:prstClr val="black"/>
                </a:solidFill>
                <a:latin typeface="Arial" panose="020B0604020202020204" pitchFamily="34" charset="0"/>
                <a:cs typeface="Arial" panose="020B0604020202020204" pitchFamily="34" charset="0"/>
              </a:rPr>
              <a:t> quarter</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52918E7B-7C54-4D5E-880B-DAB6B7BE819C}"/>
              </a:ext>
            </a:extLst>
          </p:cNvPr>
          <p:cNvGrpSpPr/>
          <p:nvPr/>
        </p:nvGrpSpPr>
        <p:grpSpPr>
          <a:xfrm>
            <a:off x="310742" y="4708363"/>
            <a:ext cx="1912577" cy="1157144"/>
            <a:chOff x="1192766" y="3744686"/>
            <a:chExt cx="1698479" cy="1027611"/>
          </a:xfrm>
        </p:grpSpPr>
        <p:sp>
          <p:nvSpPr>
            <p:cNvPr id="3" name="Rectangle 2">
              <a:extLst>
                <a:ext uri="{FF2B5EF4-FFF2-40B4-BE49-F238E27FC236}">
                  <a16:creationId xmlns:a16="http://schemas.microsoft.com/office/drawing/2014/main" id="{1453A003-83B2-4DFA-B96E-6C32C0204AE9}"/>
                </a:ext>
              </a:extLst>
            </p:cNvPr>
            <p:cNvSpPr/>
            <p:nvPr/>
          </p:nvSpPr>
          <p:spPr>
            <a:xfrm>
              <a:off x="1192766" y="3744686"/>
              <a:ext cx="1698479" cy="1027611"/>
            </a:xfrm>
            <a:prstGeom prst="rect">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88173AE6-EF26-4C36-B3B1-E24D24322EF8}"/>
                </a:ext>
              </a:extLst>
            </p:cNvPr>
            <p:cNvPicPr>
              <a:picLocks noChangeAspect="1"/>
            </p:cNvPicPr>
            <p:nvPr/>
          </p:nvPicPr>
          <p:blipFill>
            <a:blip r:embed="rId3"/>
            <a:stretch>
              <a:fillRect/>
            </a:stretch>
          </p:blipFill>
          <p:spPr>
            <a:xfrm>
              <a:off x="1210184" y="3813499"/>
              <a:ext cx="990600" cy="686229"/>
            </a:xfrm>
            <a:prstGeom prst="rect">
              <a:avLst/>
            </a:prstGeom>
          </p:spPr>
        </p:pic>
        <p:pic>
          <p:nvPicPr>
            <p:cNvPr id="20" name="Picture 19">
              <a:extLst>
                <a:ext uri="{FF2B5EF4-FFF2-40B4-BE49-F238E27FC236}">
                  <a16:creationId xmlns:a16="http://schemas.microsoft.com/office/drawing/2014/main" id="{C03634A2-6F77-49FC-A7EF-790F62B51F18}"/>
                </a:ext>
              </a:extLst>
            </p:cNvPr>
            <p:cNvPicPr>
              <a:picLocks noChangeAspect="1"/>
            </p:cNvPicPr>
            <p:nvPr/>
          </p:nvPicPr>
          <p:blipFill rotWithShape="1">
            <a:blip r:embed="rId4"/>
            <a:srcRect t="17652" b="-1"/>
            <a:stretch/>
          </p:blipFill>
          <p:spPr>
            <a:xfrm>
              <a:off x="1279981" y="4482310"/>
              <a:ext cx="1505126" cy="218181"/>
            </a:xfrm>
            <a:prstGeom prst="rect">
              <a:avLst/>
            </a:prstGeom>
          </p:spPr>
        </p:pic>
      </p:gr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pPr/>
              <a:t>8</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67031" y="60960"/>
            <a:ext cx="3862318" cy="513805"/>
          </a:xfrm>
          <a:prstGeom prst="rect">
            <a:avLst/>
          </a:prstGeom>
          <a:solidFill>
            <a:schemeClr val="accent2">
              <a:lumMod val="20000"/>
              <a:lumOff val="80000"/>
            </a:schemeClr>
          </a:solidFill>
        </p:spPr>
        <p:txBody>
          <a:bodyPr/>
          <a:lstStyle/>
          <a:p>
            <a:r>
              <a:rPr lang="en-US" sz="2800" dirty="0"/>
              <a:t>District Housing Overview</a:t>
            </a:r>
          </a:p>
        </p:txBody>
      </p:sp>
    </p:spTree>
    <p:extLst>
      <p:ext uri="{BB962C8B-B14F-4D97-AF65-F5344CB8AC3E}">
        <p14:creationId xmlns:p14="http://schemas.microsoft.com/office/powerpoint/2010/main" val="2218388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4D7027-63B7-47B3-B453-31A2B40FCF65}"/>
              </a:ext>
            </a:extLst>
          </p:cNvPr>
          <p:cNvPicPr>
            <a:picLocks noChangeAspect="1"/>
          </p:cNvPicPr>
          <p:nvPr/>
        </p:nvPicPr>
        <p:blipFill>
          <a:blip r:embed="rId3"/>
          <a:stretch>
            <a:fillRect/>
          </a:stretch>
        </p:blipFill>
        <p:spPr>
          <a:xfrm>
            <a:off x="3747751" y="643982"/>
            <a:ext cx="8357183" cy="6162184"/>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52643" y="764828"/>
            <a:ext cx="3540563" cy="1738938"/>
          </a:xfrm>
          <a:prstGeom prst="rect">
            <a:avLst/>
          </a:prstGeom>
          <a:solidFill>
            <a:schemeClr val="bg1"/>
          </a:solidFill>
          <a:ln w="28575">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Bailey Park</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465 total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317 vacant developed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118</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homes under construct</a:t>
            </a:r>
            <a:r>
              <a:rPr lang="en-US" sz="1400" dirty="0">
                <a:solidFill>
                  <a:prstClr val="black"/>
                </a:solidFill>
                <a:latin typeface="Arial" panose="020B0604020202020204" pitchFamily="34" charset="0"/>
                <a:cs typeface="Arial" panose="020B0604020202020204" pitchFamily="34" charset="0"/>
              </a:rPr>
              <a: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28 finished vacant homes/2 models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 Horton community priced from the $320’s</a:t>
            </a:r>
          </a:p>
        </p:txBody>
      </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087953" y="6492875"/>
            <a:ext cx="2743200" cy="365125"/>
          </a:xfrm>
        </p:spPr>
        <p:txBody>
          <a:bodyPr/>
          <a:lstStyle/>
          <a:p>
            <a:fld id="{010974C9-39F3-3947-8B5D-BF1F533E6409}" type="slidenum">
              <a:rPr lang="en-US" sz="1000" smtClean="0">
                <a:solidFill>
                  <a:schemeClr val="bg2"/>
                </a:solidFill>
              </a:rPr>
              <a:pPr/>
              <a:t>9</a:t>
            </a:fld>
            <a:endParaRPr lang="en-US" sz="1000" dirty="0">
              <a:solidFill>
                <a:schemeClr val="bg2"/>
              </a:solidFill>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solidFill>
            <a:schemeClr val="accent2">
              <a:lumMod val="20000"/>
              <a:lumOff val="80000"/>
            </a:schemeClr>
          </a:solidFill>
        </p:spPr>
        <p:txBody>
          <a:bodyPr/>
          <a:lstStyle/>
          <a:p>
            <a:r>
              <a:rPr lang="en-US" sz="2800" dirty="0"/>
              <a:t>Residential Activity</a:t>
            </a:r>
          </a:p>
        </p:txBody>
      </p:sp>
      <p:cxnSp>
        <p:nvCxnSpPr>
          <p:cNvPr id="6" name="Straight Arrow Connector 5">
            <a:extLst>
              <a:ext uri="{FF2B5EF4-FFF2-40B4-BE49-F238E27FC236}">
                <a16:creationId xmlns:a16="http://schemas.microsoft.com/office/drawing/2014/main" id="{DFC233DD-3202-4111-B693-AE5BB531D792}"/>
              </a:ext>
            </a:extLst>
          </p:cNvPr>
          <p:cNvCxnSpPr>
            <a:cxnSpLocks/>
          </p:cNvCxnSpPr>
          <p:nvPr/>
        </p:nvCxnSpPr>
        <p:spPr>
          <a:xfrm>
            <a:off x="3747751" y="4251928"/>
            <a:ext cx="2348249"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1BD80C5-F16A-4158-AF3F-611F5441D693}"/>
              </a:ext>
            </a:extLst>
          </p:cNvPr>
          <p:cNvPicPr>
            <a:picLocks noChangeAspect="1"/>
          </p:cNvPicPr>
          <p:nvPr/>
        </p:nvPicPr>
        <p:blipFill>
          <a:blip r:embed="rId4"/>
          <a:stretch>
            <a:fillRect/>
          </a:stretch>
        </p:blipFill>
        <p:spPr>
          <a:xfrm>
            <a:off x="52642" y="2624613"/>
            <a:ext cx="4062157" cy="3772426"/>
          </a:xfrm>
          <a:prstGeom prst="rect">
            <a:avLst/>
          </a:prstGeom>
          <a:ln w="38100">
            <a:solidFill>
              <a:srgbClr val="C00000"/>
            </a:solidFill>
          </a:ln>
        </p:spPr>
      </p:pic>
    </p:spTree>
    <p:extLst>
      <p:ext uri="{BB962C8B-B14F-4D97-AF65-F5344CB8AC3E}">
        <p14:creationId xmlns:p14="http://schemas.microsoft.com/office/powerpoint/2010/main" val="1718300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ED7A2E-4AEB-4B9F-BCD8-CFF43CA9335D}"/>
              </a:ext>
            </a:extLst>
          </p:cNvPr>
          <p:cNvPicPr>
            <a:picLocks noChangeAspect="1"/>
          </p:cNvPicPr>
          <p:nvPr/>
        </p:nvPicPr>
        <p:blipFill>
          <a:blip r:embed="rId3"/>
          <a:stretch>
            <a:fillRect/>
          </a:stretch>
        </p:blipFill>
        <p:spPr>
          <a:xfrm>
            <a:off x="3642128" y="643982"/>
            <a:ext cx="8373928" cy="6081428"/>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52643" y="764828"/>
            <a:ext cx="3540563" cy="1738938"/>
          </a:xfrm>
          <a:prstGeom prst="rect">
            <a:avLst/>
          </a:prstGeom>
          <a:solidFill>
            <a:schemeClr val="bg1"/>
          </a:solidFill>
          <a:ln w="28575">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None/>
              <a:tabLst/>
              <a:defRPr/>
            </a:pPr>
            <a:r>
              <a:rPr lang="en-US" sz="1800" b="1" dirty="0">
                <a:solidFill>
                  <a:prstClr val="black"/>
                </a:solidFill>
                <a:latin typeface="Arial" panose="020B0604020202020204" pitchFamily="34" charset="0"/>
                <a:cs typeface="Arial" panose="020B0604020202020204" pitchFamily="34" charset="0"/>
              </a:rPr>
              <a:t>Ranch at Duck Creek</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365 total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111 vacant developed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55</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homes under construct</a:t>
            </a:r>
            <a:r>
              <a:rPr lang="en-US" sz="1400" dirty="0">
                <a:solidFill>
                  <a:prstClr val="black"/>
                </a:solidFill>
                <a:latin typeface="Arial" panose="020B0604020202020204" pitchFamily="34" charset="0"/>
                <a:cs typeface="Arial" panose="020B0604020202020204" pitchFamily="34" charset="0"/>
              </a:rPr>
              <a: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194 futures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Starlight Homes rental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community priced from $1,684/month</a:t>
            </a:r>
          </a:p>
        </p:txBody>
      </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087953" y="6492875"/>
            <a:ext cx="2743200" cy="365125"/>
          </a:xfrm>
        </p:spPr>
        <p:txBody>
          <a:bodyPr/>
          <a:lstStyle/>
          <a:p>
            <a:fld id="{010974C9-39F3-3947-8B5D-BF1F533E6409}" type="slidenum">
              <a:rPr lang="en-US" sz="1000" smtClean="0">
                <a:solidFill>
                  <a:schemeClr val="bg2"/>
                </a:solidFill>
              </a:rPr>
              <a:pPr/>
              <a:t>10</a:t>
            </a:fld>
            <a:endParaRPr lang="en-US" sz="1000" dirty="0">
              <a:solidFill>
                <a:schemeClr val="bg2"/>
              </a:solidFill>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solidFill>
            <a:schemeClr val="accent2">
              <a:lumMod val="20000"/>
              <a:lumOff val="80000"/>
            </a:schemeClr>
          </a:solidFill>
        </p:spPr>
        <p:txBody>
          <a:bodyPr/>
          <a:lstStyle/>
          <a:p>
            <a:r>
              <a:rPr lang="en-US" sz="2800" dirty="0"/>
              <a:t>Residential Activity</a:t>
            </a:r>
          </a:p>
        </p:txBody>
      </p:sp>
      <p:cxnSp>
        <p:nvCxnSpPr>
          <p:cNvPr id="6" name="Straight Arrow Connector 5">
            <a:extLst>
              <a:ext uri="{FF2B5EF4-FFF2-40B4-BE49-F238E27FC236}">
                <a16:creationId xmlns:a16="http://schemas.microsoft.com/office/drawing/2014/main" id="{DFC233DD-3202-4111-B693-AE5BB531D792}"/>
              </a:ext>
            </a:extLst>
          </p:cNvPr>
          <p:cNvCxnSpPr>
            <a:cxnSpLocks/>
          </p:cNvCxnSpPr>
          <p:nvPr/>
        </p:nvCxnSpPr>
        <p:spPr>
          <a:xfrm>
            <a:off x="3593205" y="3917077"/>
            <a:ext cx="3850784"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E676F5E-DF5A-4D49-8E6F-7DBBE1178650}"/>
              </a:ext>
            </a:extLst>
          </p:cNvPr>
          <p:cNvPicPr>
            <a:picLocks noChangeAspect="1"/>
          </p:cNvPicPr>
          <p:nvPr/>
        </p:nvPicPr>
        <p:blipFill>
          <a:blip r:embed="rId4"/>
          <a:stretch>
            <a:fillRect/>
          </a:stretch>
        </p:blipFill>
        <p:spPr>
          <a:xfrm>
            <a:off x="52642" y="2576317"/>
            <a:ext cx="3540563" cy="3801005"/>
          </a:xfrm>
          <a:prstGeom prst="rect">
            <a:avLst/>
          </a:prstGeom>
          <a:ln w="38100">
            <a:solidFill>
              <a:srgbClr val="C00000"/>
            </a:solidFill>
          </a:ln>
        </p:spPr>
      </p:pic>
    </p:spTree>
    <p:extLst>
      <p:ext uri="{BB962C8B-B14F-4D97-AF65-F5344CB8AC3E}">
        <p14:creationId xmlns:p14="http://schemas.microsoft.com/office/powerpoint/2010/main" val="2251874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7AB422-0361-4116-9809-A1FBCAE0B6E2}"/>
              </a:ext>
            </a:extLst>
          </p:cNvPr>
          <p:cNvPicPr>
            <a:picLocks noChangeAspect="1"/>
          </p:cNvPicPr>
          <p:nvPr/>
        </p:nvPicPr>
        <p:blipFill>
          <a:blip r:embed="rId3"/>
          <a:stretch>
            <a:fillRect/>
          </a:stretch>
        </p:blipFill>
        <p:spPr>
          <a:xfrm>
            <a:off x="3747751" y="643980"/>
            <a:ext cx="8299764" cy="6031457"/>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52643" y="764828"/>
            <a:ext cx="3540563" cy="1523494"/>
          </a:xfrm>
          <a:prstGeom prst="rect">
            <a:avLst/>
          </a:prstGeom>
          <a:solidFill>
            <a:schemeClr val="bg1"/>
          </a:solidFill>
          <a:ln w="28575">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None/>
              <a:tabLst/>
              <a:defRPr/>
            </a:pPr>
            <a:r>
              <a:rPr lang="en-US" sz="1800" b="1" dirty="0">
                <a:solidFill>
                  <a:prstClr val="black"/>
                </a:solidFill>
                <a:latin typeface="Arial" panose="020B0604020202020204" pitchFamily="34" charset="0"/>
                <a:cs typeface="Arial" panose="020B0604020202020204" pitchFamily="34" charset="0"/>
              </a:rPr>
              <a:t>Landing at Creekside</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315 total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~150 vacant developed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~165</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futures</a:t>
            </a:r>
            <a:endParaRPr lang="en-US" sz="1400" dirty="0">
              <a:solidFill>
                <a:prstClr val="black"/>
              </a:solidFill>
              <a:latin typeface="Arial" panose="020B0604020202020204" pitchFamily="34" charset="0"/>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Subdivision split</a:t>
            </a:r>
            <a:r>
              <a:rPr lang="en-US" sz="1400" dirty="0">
                <a:solidFill>
                  <a:prstClr val="black"/>
                </a:solidFill>
                <a:latin typeface="Arial" panose="020B0604020202020204" pitchFamily="34" charset="0"/>
                <a:cs typeface="Arial" panose="020B0604020202020204" pitchFamily="34" charset="0"/>
              </a:rPr>
              <a:t> into 3 different elem. zones:  Elkins, Bryson, and Parkview</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087953" y="6492875"/>
            <a:ext cx="2743200" cy="365125"/>
          </a:xfrm>
        </p:spPr>
        <p:txBody>
          <a:bodyPr/>
          <a:lstStyle/>
          <a:p>
            <a:fld id="{010974C9-39F3-3947-8B5D-BF1F533E6409}" type="slidenum">
              <a:rPr lang="en-US" sz="1000" smtClean="0">
                <a:solidFill>
                  <a:schemeClr val="tx2"/>
                </a:solidFill>
              </a:rPr>
              <a:pPr/>
              <a:t>11</a:t>
            </a:fld>
            <a:endParaRPr lang="en-US" sz="1000" dirty="0">
              <a:solidFill>
                <a:schemeClr val="tx2"/>
              </a:solidFill>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solidFill>
            <a:schemeClr val="accent2">
              <a:lumMod val="20000"/>
              <a:lumOff val="80000"/>
            </a:schemeClr>
          </a:solidFill>
        </p:spPr>
        <p:txBody>
          <a:bodyPr/>
          <a:lstStyle/>
          <a:p>
            <a:r>
              <a:rPr lang="en-US" sz="2800" dirty="0"/>
              <a:t>Residential Activity</a:t>
            </a:r>
          </a:p>
        </p:txBody>
      </p:sp>
      <p:cxnSp>
        <p:nvCxnSpPr>
          <p:cNvPr id="6" name="Straight Arrow Connector 5">
            <a:extLst>
              <a:ext uri="{FF2B5EF4-FFF2-40B4-BE49-F238E27FC236}">
                <a16:creationId xmlns:a16="http://schemas.microsoft.com/office/drawing/2014/main" id="{DFC233DD-3202-4111-B693-AE5BB531D792}"/>
              </a:ext>
            </a:extLst>
          </p:cNvPr>
          <p:cNvCxnSpPr>
            <a:cxnSpLocks/>
            <a:stCxn id="3" idx="3"/>
          </p:cNvCxnSpPr>
          <p:nvPr/>
        </p:nvCxnSpPr>
        <p:spPr>
          <a:xfrm flipV="1">
            <a:off x="3593205" y="3245476"/>
            <a:ext cx="5005592" cy="11547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037BF1E-5436-426A-A66D-592B11A604B5}"/>
              </a:ext>
            </a:extLst>
          </p:cNvPr>
          <p:cNvPicPr>
            <a:picLocks noChangeAspect="1"/>
          </p:cNvPicPr>
          <p:nvPr/>
        </p:nvPicPr>
        <p:blipFill>
          <a:blip r:embed="rId4"/>
          <a:stretch>
            <a:fillRect/>
          </a:stretch>
        </p:blipFill>
        <p:spPr>
          <a:xfrm>
            <a:off x="52642" y="2409169"/>
            <a:ext cx="3540563" cy="3982190"/>
          </a:xfrm>
          <a:prstGeom prst="rect">
            <a:avLst/>
          </a:prstGeom>
          <a:ln w="38100">
            <a:solidFill>
              <a:srgbClr val="C00000"/>
            </a:solidFill>
          </a:ln>
        </p:spPr>
      </p:pic>
    </p:spTree>
    <p:extLst>
      <p:ext uri="{BB962C8B-B14F-4D97-AF65-F5344CB8AC3E}">
        <p14:creationId xmlns:p14="http://schemas.microsoft.com/office/powerpoint/2010/main" val="741636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03F8DC-F227-4D14-8E17-B40FE5C684A5}"/>
              </a:ext>
            </a:extLst>
          </p:cNvPr>
          <p:cNvPicPr>
            <a:picLocks noChangeAspect="1"/>
          </p:cNvPicPr>
          <p:nvPr/>
        </p:nvPicPr>
        <p:blipFill>
          <a:blip r:embed="rId2"/>
          <a:stretch>
            <a:fillRect/>
          </a:stretch>
        </p:blipFill>
        <p:spPr>
          <a:xfrm>
            <a:off x="2618774" y="574765"/>
            <a:ext cx="9455522" cy="6222275"/>
          </a:xfrm>
          <a:prstGeom prst="rect">
            <a:avLst/>
          </a:prstGeom>
        </p:spPr>
      </p:pic>
      <p:sp>
        <p:nvSpPr>
          <p:cNvPr id="2" name="Slide Number Placeholder 1">
            <a:extLst>
              <a:ext uri="{FF2B5EF4-FFF2-40B4-BE49-F238E27FC236}">
                <a16:creationId xmlns:a16="http://schemas.microsoft.com/office/drawing/2014/main" id="{478154A9-2C8F-4A47-9C6E-B8F260BA0585}"/>
              </a:ext>
            </a:extLst>
          </p:cNvPr>
          <p:cNvSpPr>
            <a:spLocks noGrp="1"/>
          </p:cNvSpPr>
          <p:nvPr>
            <p:ph type="sldNum" sz="quarter" idx="12"/>
          </p:nvPr>
        </p:nvSpPr>
        <p:spPr/>
        <p:txBody>
          <a:bodyPr/>
          <a:lstStyle/>
          <a:p>
            <a:fld id="{010974C9-39F3-3947-8B5D-BF1F533E6409}" type="slidenum">
              <a:rPr lang="en-US" sz="1000" smtClean="0"/>
              <a:pPr/>
              <a:t>12</a:t>
            </a:fld>
            <a:endParaRPr lang="en-US" sz="1000" dirty="0"/>
          </a:p>
        </p:txBody>
      </p:sp>
      <p:sp>
        <p:nvSpPr>
          <p:cNvPr id="8" name="Title 10">
            <a:extLst>
              <a:ext uri="{FF2B5EF4-FFF2-40B4-BE49-F238E27FC236}">
                <a16:creationId xmlns:a16="http://schemas.microsoft.com/office/drawing/2014/main" id="{4F276D48-3920-433C-87AD-F221E15CD2D6}"/>
              </a:ext>
            </a:extLst>
          </p:cNvPr>
          <p:cNvSpPr>
            <a:spLocks noGrp="1"/>
          </p:cNvSpPr>
          <p:nvPr>
            <p:ph type="title"/>
          </p:nvPr>
        </p:nvSpPr>
        <p:spPr>
          <a:xfrm>
            <a:off x="1267031" y="60960"/>
            <a:ext cx="4542642" cy="513805"/>
          </a:xfrm>
          <a:prstGeom prst="rect">
            <a:avLst/>
          </a:prstGeom>
          <a:solidFill>
            <a:schemeClr val="accent2">
              <a:lumMod val="20000"/>
              <a:lumOff val="80000"/>
            </a:schemeClr>
          </a:solidFill>
        </p:spPr>
        <p:txBody>
          <a:bodyPr/>
          <a:lstStyle/>
          <a:p>
            <a:r>
              <a:rPr lang="en-US" sz="2800" dirty="0"/>
              <a:t>District Multi-Family Overview</a:t>
            </a:r>
          </a:p>
        </p:txBody>
      </p:sp>
      <p:sp>
        <p:nvSpPr>
          <p:cNvPr id="15" name="Content Placeholder 2">
            <a:extLst>
              <a:ext uri="{FF2B5EF4-FFF2-40B4-BE49-F238E27FC236}">
                <a16:creationId xmlns:a16="http://schemas.microsoft.com/office/drawing/2014/main" id="{42BAEBD5-C4D9-40E9-8BEC-51E00B39BF5A}"/>
              </a:ext>
            </a:extLst>
          </p:cNvPr>
          <p:cNvSpPr txBox="1">
            <a:spLocks/>
          </p:cNvSpPr>
          <p:nvPr/>
        </p:nvSpPr>
        <p:spPr>
          <a:xfrm>
            <a:off x="117704" y="1407253"/>
            <a:ext cx="2422107" cy="2970044"/>
          </a:xfrm>
          <a:prstGeom prst="rect">
            <a:avLst/>
          </a:prstGeom>
          <a:solidFill>
            <a:schemeClr val="bg1"/>
          </a:solidFill>
          <a:ln w="28575">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EMSISD, there are five multi-family projects in the planning stages that contain approx. 1,700 future units</a:t>
            </a:r>
          </a:p>
          <a:p>
            <a:pPr marL="228600" marR="0" lvl="0" indent="-22860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There are approx. 600 multi-family units currently under construction within the District in three separate projects, though one is a 120 unit senior living community (no impact)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FAC43F63-AB6F-42D6-A2B6-9C0B9E9744E1}"/>
              </a:ext>
            </a:extLst>
          </p:cNvPr>
          <p:cNvSpPr/>
          <p:nvPr/>
        </p:nvSpPr>
        <p:spPr>
          <a:xfrm>
            <a:off x="451054" y="5421169"/>
            <a:ext cx="2047447" cy="860232"/>
          </a:xfrm>
          <a:prstGeom prst="rect">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dirty="0">
                <a:solidFill>
                  <a:schemeClr val="tx1"/>
                </a:solidFill>
              </a:rPr>
              <a:t>Multi-Family Developments</a:t>
            </a:r>
          </a:p>
        </p:txBody>
      </p:sp>
      <p:sp>
        <p:nvSpPr>
          <p:cNvPr id="4" name="Rectangle 3">
            <a:extLst>
              <a:ext uri="{FF2B5EF4-FFF2-40B4-BE49-F238E27FC236}">
                <a16:creationId xmlns:a16="http://schemas.microsoft.com/office/drawing/2014/main" id="{43C6B391-FF26-4395-BDDD-D80D69522869}"/>
              </a:ext>
            </a:extLst>
          </p:cNvPr>
          <p:cNvSpPr/>
          <p:nvPr/>
        </p:nvSpPr>
        <p:spPr>
          <a:xfrm>
            <a:off x="571327" y="5743533"/>
            <a:ext cx="424872" cy="184727"/>
          </a:xfrm>
          <a:prstGeom prst="rect">
            <a:avLst/>
          </a:prstGeom>
          <a:solidFill>
            <a:srgbClr val="8400A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C17071E-51E0-4335-B20F-2EA07061ADEA}"/>
              </a:ext>
            </a:extLst>
          </p:cNvPr>
          <p:cNvSpPr/>
          <p:nvPr/>
        </p:nvSpPr>
        <p:spPr>
          <a:xfrm>
            <a:off x="571327" y="6017257"/>
            <a:ext cx="424872" cy="184727"/>
          </a:xfrm>
          <a:prstGeom prst="rect">
            <a:avLst/>
          </a:prstGeom>
          <a:solidFill>
            <a:srgbClr val="00FFC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DBA746-0099-4CF9-B3D7-68B1F4B8B7A5}"/>
              </a:ext>
            </a:extLst>
          </p:cNvPr>
          <p:cNvSpPr txBox="1"/>
          <p:nvPr/>
        </p:nvSpPr>
        <p:spPr>
          <a:xfrm>
            <a:off x="967803" y="5720480"/>
            <a:ext cx="1534394" cy="261610"/>
          </a:xfrm>
          <a:prstGeom prst="rect">
            <a:avLst/>
          </a:prstGeom>
          <a:noFill/>
        </p:spPr>
        <p:txBody>
          <a:bodyPr wrap="none" rtlCol="0">
            <a:spAutoFit/>
          </a:bodyPr>
          <a:lstStyle/>
          <a:p>
            <a:r>
              <a:rPr lang="en-US" sz="1100" b="1" dirty="0"/>
              <a:t>MF Under construction</a:t>
            </a:r>
          </a:p>
        </p:txBody>
      </p:sp>
      <p:sp>
        <p:nvSpPr>
          <p:cNvPr id="24" name="TextBox 23">
            <a:extLst>
              <a:ext uri="{FF2B5EF4-FFF2-40B4-BE49-F238E27FC236}">
                <a16:creationId xmlns:a16="http://schemas.microsoft.com/office/drawing/2014/main" id="{AC35C12E-1C40-4227-A4BC-5862744478F9}"/>
              </a:ext>
            </a:extLst>
          </p:cNvPr>
          <p:cNvSpPr txBox="1"/>
          <p:nvPr/>
        </p:nvSpPr>
        <p:spPr>
          <a:xfrm>
            <a:off x="990162" y="5981882"/>
            <a:ext cx="1350050" cy="261610"/>
          </a:xfrm>
          <a:prstGeom prst="rect">
            <a:avLst/>
          </a:prstGeom>
          <a:noFill/>
        </p:spPr>
        <p:txBody>
          <a:bodyPr wrap="none" rtlCol="0">
            <a:spAutoFit/>
          </a:bodyPr>
          <a:lstStyle/>
          <a:p>
            <a:r>
              <a:rPr lang="en-US" sz="1100" b="1" dirty="0"/>
              <a:t>Future Multi-Family</a:t>
            </a:r>
          </a:p>
        </p:txBody>
      </p:sp>
    </p:spTree>
    <p:extLst>
      <p:ext uri="{BB962C8B-B14F-4D97-AF65-F5344CB8AC3E}">
        <p14:creationId xmlns:p14="http://schemas.microsoft.com/office/powerpoint/2010/main" val="3072193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13</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8757625" y="4704865"/>
            <a:ext cx="2377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Yellow box = largest grade per year</a:t>
            </a:r>
          </a:p>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Green box = second largest grade per year</a:t>
            </a: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Grade Level</a:t>
            </a:r>
          </a:p>
        </p:txBody>
      </p:sp>
      <p:graphicFrame>
        <p:nvGraphicFramePr>
          <p:cNvPr id="4" name="Table 3">
            <a:extLst>
              <a:ext uri="{FF2B5EF4-FFF2-40B4-BE49-F238E27FC236}">
                <a16:creationId xmlns:a16="http://schemas.microsoft.com/office/drawing/2014/main" id="{C079CB59-1873-4602-A2F9-19F34FE39689}"/>
              </a:ext>
            </a:extLst>
          </p:cNvPr>
          <p:cNvGraphicFramePr>
            <a:graphicFrameLocks noGrp="1"/>
          </p:cNvGraphicFramePr>
          <p:nvPr>
            <p:extLst>
              <p:ext uri="{D42A27DB-BD31-4B8C-83A1-F6EECF244321}">
                <p14:modId xmlns:p14="http://schemas.microsoft.com/office/powerpoint/2010/main" val="228471526"/>
              </p:ext>
            </p:extLst>
          </p:nvPr>
        </p:nvGraphicFramePr>
        <p:xfrm>
          <a:off x="858360" y="824278"/>
          <a:ext cx="10397775" cy="3777556"/>
        </p:xfrm>
        <a:graphic>
          <a:graphicData uri="http://schemas.openxmlformats.org/drawingml/2006/table">
            <a:tbl>
              <a:tblPr/>
              <a:tblGrid>
                <a:gridCol w="769319">
                  <a:extLst>
                    <a:ext uri="{9D8B030D-6E8A-4147-A177-3AD203B41FA5}">
                      <a16:colId xmlns:a16="http://schemas.microsoft.com/office/drawing/2014/main" val="924526447"/>
                    </a:ext>
                  </a:extLst>
                </a:gridCol>
                <a:gridCol w="523137">
                  <a:extLst>
                    <a:ext uri="{9D8B030D-6E8A-4147-A177-3AD203B41FA5}">
                      <a16:colId xmlns:a16="http://schemas.microsoft.com/office/drawing/2014/main" val="1145800548"/>
                    </a:ext>
                  </a:extLst>
                </a:gridCol>
                <a:gridCol w="523137">
                  <a:extLst>
                    <a:ext uri="{9D8B030D-6E8A-4147-A177-3AD203B41FA5}">
                      <a16:colId xmlns:a16="http://schemas.microsoft.com/office/drawing/2014/main" val="2882093120"/>
                    </a:ext>
                  </a:extLst>
                </a:gridCol>
                <a:gridCol w="523137">
                  <a:extLst>
                    <a:ext uri="{9D8B030D-6E8A-4147-A177-3AD203B41FA5}">
                      <a16:colId xmlns:a16="http://schemas.microsoft.com/office/drawing/2014/main" val="4060348508"/>
                    </a:ext>
                  </a:extLst>
                </a:gridCol>
                <a:gridCol w="523137">
                  <a:extLst>
                    <a:ext uri="{9D8B030D-6E8A-4147-A177-3AD203B41FA5}">
                      <a16:colId xmlns:a16="http://schemas.microsoft.com/office/drawing/2014/main" val="2492065810"/>
                    </a:ext>
                  </a:extLst>
                </a:gridCol>
                <a:gridCol w="523137">
                  <a:extLst>
                    <a:ext uri="{9D8B030D-6E8A-4147-A177-3AD203B41FA5}">
                      <a16:colId xmlns:a16="http://schemas.microsoft.com/office/drawing/2014/main" val="3669923264"/>
                    </a:ext>
                  </a:extLst>
                </a:gridCol>
                <a:gridCol w="523137">
                  <a:extLst>
                    <a:ext uri="{9D8B030D-6E8A-4147-A177-3AD203B41FA5}">
                      <a16:colId xmlns:a16="http://schemas.microsoft.com/office/drawing/2014/main" val="682187393"/>
                    </a:ext>
                  </a:extLst>
                </a:gridCol>
                <a:gridCol w="523137">
                  <a:extLst>
                    <a:ext uri="{9D8B030D-6E8A-4147-A177-3AD203B41FA5}">
                      <a16:colId xmlns:a16="http://schemas.microsoft.com/office/drawing/2014/main" val="2427834233"/>
                    </a:ext>
                  </a:extLst>
                </a:gridCol>
                <a:gridCol w="523137">
                  <a:extLst>
                    <a:ext uri="{9D8B030D-6E8A-4147-A177-3AD203B41FA5}">
                      <a16:colId xmlns:a16="http://schemas.microsoft.com/office/drawing/2014/main" val="1794084246"/>
                    </a:ext>
                  </a:extLst>
                </a:gridCol>
                <a:gridCol w="523137">
                  <a:extLst>
                    <a:ext uri="{9D8B030D-6E8A-4147-A177-3AD203B41FA5}">
                      <a16:colId xmlns:a16="http://schemas.microsoft.com/office/drawing/2014/main" val="2995413604"/>
                    </a:ext>
                  </a:extLst>
                </a:gridCol>
                <a:gridCol w="523137">
                  <a:extLst>
                    <a:ext uri="{9D8B030D-6E8A-4147-A177-3AD203B41FA5}">
                      <a16:colId xmlns:a16="http://schemas.microsoft.com/office/drawing/2014/main" val="355190015"/>
                    </a:ext>
                  </a:extLst>
                </a:gridCol>
                <a:gridCol w="523137">
                  <a:extLst>
                    <a:ext uri="{9D8B030D-6E8A-4147-A177-3AD203B41FA5}">
                      <a16:colId xmlns:a16="http://schemas.microsoft.com/office/drawing/2014/main" val="3251013991"/>
                    </a:ext>
                  </a:extLst>
                </a:gridCol>
                <a:gridCol w="523137">
                  <a:extLst>
                    <a:ext uri="{9D8B030D-6E8A-4147-A177-3AD203B41FA5}">
                      <a16:colId xmlns:a16="http://schemas.microsoft.com/office/drawing/2014/main" val="130799353"/>
                    </a:ext>
                  </a:extLst>
                </a:gridCol>
                <a:gridCol w="523137">
                  <a:extLst>
                    <a:ext uri="{9D8B030D-6E8A-4147-A177-3AD203B41FA5}">
                      <a16:colId xmlns:a16="http://schemas.microsoft.com/office/drawing/2014/main" val="3554942648"/>
                    </a:ext>
                  </a:extLst>
                </a:gridCol>
                <a:gridCol w="523137">
                  <a:extLst>
                    <a:ext uri="{9D8B030D-6E8A-4147-A177-3AD203B41FA5}">
                      <a16:colId xmlns:a16="http://schemas.microsoft.com/office/drawing/2014/main" val="2348043300"/>
                    </a:ext>
                  </a:extLst>
                </a:gridCol>
                <a:gridCol w="523137">
                  <a:extLst>
                    <a:ext uri="{9D8B030D-6E8A-4147-A177-3AD203B41FA5}">
                      <a16:colId xmlns:a16="http://schemas.microsoft.com/office/drawing/2014/main" val="4047413574"/>
                    </a:ext>
                  </a:extLst>
                </a:gridCol>
                <a:gridCol w="523137">
                  <a:extLst>
                    <a:ext uri="{9D8B030D-6E8A-4147-A177-3AD203B41FA5}">
                      <a16:colId xmlns:a16="http://schemas.microsoft.com/office/drawing/2014/main" val="1693381576"/>
                    </a:ext>
                  </a:extLst>
                </a:gridCol>
                <a:gridCol w="629132">
                  <a:extLst>
                    <a:ext uri="{9D8B030D-6E8A-4147-A177-3AD203B41FA5}">
                      <a16:colId xmlns:a16="http://schemas.microsoft.com/office/drawing/2014/main" val="3636379332"/>
                    </a:ext>
                  </a:extLst>
                </a:gridCol>
                <a:gridCol w="629132">
                  <a:extLst>
                    <a:ext uri="{9D8B030D-6E8A-4147-A177-3AD203B41FA5}">
                      <a16:colId xmlns:a16="http://schemas.microsoft.com/office/drawing/2014/main" val="3625139406"/>
                    </a:ext>
                  </a:extLst>
                </a:gridCol>
              </a:tblGrid>
              <a:tr h="455911">
                <a:tc>
                  <a:txBody>
                    <a:bodyPr/>
                    <a:lstStyle/>
                    <a:p>
                      <a:pPr algn="l" fontAlgn="b"/>
                      <a:r>
                        <a:rPr lang="en-US" sz="1200" b="0" i="0" u="none" strike="noStrike" dirty="0">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792917963"/>
                  </a:ext>
                </a:extLst>
              </a:tr>
              <a:tr h="221443">
                <a:tc>
                  <a:txBody>
                    <a:bodyPr/>
                    <a:lstStyle/>
                    <a:p>
                      <a:pPr algn="ctr" fontAlgn="b"/>
                      <a:r>
                        <a:rPr lang="en-US" sz="1200" b="0" i="0" u="none" strike="noStrike">
                          <a:effectLst/>
                          <a:latin typeface="Calibri" panose="020F0502020204030204" pitchFamily="34" charset="0"/>
                        </a:rPr>
                        <a:t>2018/19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20,769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381203816"/>
                  </a:ext>
                </a:extLst>
              </a:tr>
              <a:tr h="221443">
                <a:tc>
                  <a:txBody>
                    <a:bodyPr/>
                    <a:lstStyle/>
                    <a:p>
                      <a:pPr algn="ctr" fontAlgn="b"/>
                      <a:r>
                        <a:rPr lang="en-US" sz="1200" b="0" i="0" u="none" strike="noStrike">
                          <a:effectLst/>
                          <a:latin typeface="Calibri" panose="020F0502020204030204" pitchFamily="34" charset="0"/>
                        </a:rPr>
                        <a:t>2019/20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21,028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745088"/>
                  </a:ext>
                </a:extLst>
              </a:tr>
              <a:tr h="221443">
                <a:tc>
                  <a:txBody>
                    <a:bodyPr/>
                    <a:lstStyle/>
                    <a:p>
                      <a:pPr algn="ctr" fontAlgn="b"/>
                      <a:r>
                        <a:rPr lang="en-US" sz="1200" b="0" i="0" u="none" strike="noStrike">
                          <a:effectLst/>
                          <a:latin typeface="Calibri" panose="020F0502020204030204" pitchFamily="34" charset="0"/>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1,809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1,778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21,247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0820801"/>
                  </a:ext>
                </a:extLst>
              </a:tr>
              <a:tr h="221443">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1,762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1,867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2,089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1,836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1,653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1,448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22,386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0685919"/>
                  </a:ext>
                </a:extLst>
              </a:tr>
              <a:tr h="221443">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1,457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1,636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1,664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1,710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1,705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1,827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2,178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1,962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1,556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23,093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362414243"/>
                  </a:ext>
                </a:extLst>
              </a:tr>
              <a:tr h="221443">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23,763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707148763"/>
                  </a:ext>
                </a:extLst>
              </a:tr>
              <a:tr h="221443">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1,918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24,523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868002245"/>
                  </a:ext>
                </a:extLst>
              </a:tr>
              <a:tr h="221443">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1,652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1,968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254554393"/>
                  </a:ext>
                </a:extLst>
              </a:tr>
              <a:tr h="221443">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25,686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209771095"/>
                  </a:ext>
                </a:extLst>
              </a:tr>
              <a:tr h="221443">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1,768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26,451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083445104"/>
                  </a:ext>
                </a:extLst>
              </a:tr>
              <a:tr h="221443">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419098387"/>
                  </a:ext>
                </a:extLst>
              </a:tr>
              <a:tr h="221443">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1,840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651733008"/>
                  </a:ext>
                </a:extLst>
              </a:tr>
              <a:tr h="221443">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927565010"/>
                  </a:ext>
                </a:extLst>
              </a:tr>
              <a:tr h="221443">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29,261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099623101"/>
                  </a:ext>
                </a:extLst>
              </a:tr>
              <a:tr h="221443">
                <a:tc>
                  <a:txBody>
                    <a:bodyPr/>
                    <a:lstStyle/>
                    <a:p>
                      <a:pPr algn="ctr" fontAlgn="b"/>
                      <a:r>
                        <a:rPr lang="en-US" sz="1200" b="0" i="0" u="none" strike="noStrike">
                          <a:effectLst/>
                          <a:latin typeface="Calibri" panose="020F0502020204030204" pitchFamily="34" charset="0"/>
                        </a:rPr>
                        <a:t>2032/33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29,931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092869268"/>
                  </a:ext>
                </a:extLst>
              </a:tr>
            </a:tbl>
          </a:graphicData>
        </a:graphic>
      </p:graphicFrame>
    </p:spTree>
    <p:extLst>
      <p:ext uri="{BB962C8B-B14F-4D97-AF65-F5344CB8AC3E}">
        <p14:creationId xmlns:p14="http://schemas.microsoft.com/office/powerpoint/2010/main" val="711805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14</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Elementary Campus</a:t>
            </a:r>
          </a:p>
        </p:txBody>
      </p:sp>
      <p:pic>
        <p:nvPicPr>
          <p:cNvPr id="4" name="Picture 3">
            <a:extLst>
              <a:ext uri="{FF2B5EF4-FFF2-40B4-BE49-F238E27FC236}">
                <a16:creationId xmlns:a16="http://schemas.microsoft.com/office/drawing/2014/main" id="{F4875522-3B00-430D-AD7B-6CE988D0F03A}"/>
              </a:ext>
            </a:extLst>
          </p:cNvPr>
          <p:cNvPicPr>
            <a:picLocks noChangeAspect="1"/>
          </p:cNvPicPr>
          <p:nvPr/>
        </p:nvPicPr>
        <p:blipFill>
          <a:blip r:embed="rId2"/>
          <a:stretch>
            <a:fillRect/>
          </a:stretch>
        </p:blipFill>
        <p:spPr>
          <a:xfrm>
            <a:off x="8983720" y="5913082"/>
            <a:ext cx="2377646" cy="432854"/>
          </a:xfrm>
          <a:prstGeom prst="rect">
            <a:avLst/>
          </a:prstGeom>
        </p:spPr>
      </p:pic>
      <p:graphicFrame>
        <p:nvGraphicFramePr>
          <p:cNvPr id="5" name="Table 4">
            <a:extLst>
              <a:ext uri="{FF2B5EF4-FFF2-40B4-BE49-F238E27FC236}">
                <a16:creationId xmlns:a16="http://schemas.microsoft.com/office/drawing/2014/main" id="{99AE9691-B63A-4A29-A34B-D3A101B9F51F}"/>
              </a:ext>
            </a:extLst>
          </p:cNvPr>
          <p:cNvGraphicFramePr>
            <a:graphicFrameLocks noGrp="1"/>
          </p:cNvGraphicFramePr>
          <p:nvPr/>
        </p:nvGraphicFramePr>
        <p:xfrm>
          <a:off x="852205" y="764651"/>
          <a:ext cx="10509161" cy="5120112"/>
        </p:xfrm>
        <a:graphic>
          <a:graphicData uri="http://schemas.openxmlformats.org/drawingml/2006/table">
            <a:tbl>
              <a:tblPr/>
              <a:tblGrid>
                <a:gridCol w="2252842">
                  <a:extLst>
                    <a:ext uri="{9D8B030D-6E8A-4147-A177-3AD203B41FA5}">
                      <a16:colId xmlns:a16="http://schemas.microsoft.com/office/drawing/2014/main" val="4205923809"/>
                    </a:ext>
                  </a:extLst>
                </a:gridCol>
                <a:gridCol w="672981">
                  <a:extLst>
                    <a:ext uri="{9D8B030D-6E8A-4147-A177-3AD203B41FA5}">
                      <a16:colId xmlns:a16="http://schemas.microsoft.com/office/drawing/2014/main" val="3312992049"/>
                    </a:ext>
                  </a:extLst>
                </a:gridCol>
                <a:gridCol w="590908">
                  <a:extLst>
                    <a:ext uri="{9D8B030D-6E8A-4147-A177-3AD203B41FA5}">
                      <a16:colId xmlns:a16="http://schemas.microsoft.com/office/drawing/2014/main" val="2010933789"/>
                    </a:ext>
                  </a:extLst>
                </a:gridCol>
                <a:gridCol w="672981">
                  <a:extLst>
                    <a:ext uri="{9D8B030D-6E8A-4147-A177-3AD203B41FA5}">
                      <a16:colId xmlns:a16="http://schemas.microsoft.com/office/drawing/2014/main" val="1506948789"/>
                    </a:ext>
                  </a:extLst>
                </a:gridCol>
                <a:gridCol w="672981">
                  <a:extLst>
                    <a:ext uri="{9D8B030D-6E8A-4147-A177-3AD203B41FA5}">
                      <a16:colId xmlns:a16="http://schemas.microsoft.com/office/drawing/2014/main" val="692469838"/>
                    </a:ext>
                  </a:extLst>
                </a:gridCol>
                <a:gridCol w="672981">
                  <a:extLst>
                    <a:ext uri="{9D8B030D-6E8A-4147-A177-3AD203B41FA5}">
                      <a16:colId xmlns:a16="http://schemas.microsoft.com/office/drawing/2014/main" val="1364669992"/>
                    </a:ext>
                  </a:extLst>
                </a:gridCol>
                <a:gridCol w="672981">
                  <a:extLst>
                    <a:ext uri="{9D8B030D-6E8A-4147-A177-3AD203B41FA5}">
                      <a16:colId xmlns:a16="http://schemas.microsoft.com/office/drawing/2014/main" val="878884256"/>
                    </a:ext>
                  </a:extLst>
                </a:gridCol>
                <a:gridCol w="672981">
                  <a:extLst>
                    <a:ext uri="{9D8B030D-6E8A-4147-A177-3AD203B41FA5}">
                      <a16:colId xmlns:a16="http://schemas.microsoft.com/office/drawing/2014/main" val="3769757883"/>
                    </a:ext>
                  </a:extLst>
                </a:gridCol>
                <a:gridCol w="640153">
                  <a:extLst>
                    <a:ext uri="{9D8B030D-6E8A-4147-A177-3AD203B41FA5}">
                      <a16:colId xmlns:a16="http://schemas.microsoft.com/office/drawing/2014/main" val="1799596904"/>
                    </a:ext>
                  </a:extLst>
                </a:gridCol>
                <a:gridCol w="640153">
                  <a:extLst>
                    <a:ext uri="{9D8B030D-6E8A-4147-A177-3AD203B41FA5}">
                      <a16:colId xmlns:a16="http://schemas.microsoft.com/office/drawing/2014/main" val="1864467509"/>
                    </a:ext>
                  </a:extLst>
                </a:gridCol>
                <a:gridCol w="590908">
                  <a:extLst>
                    <a:ext uri="{9D8B030D-6E8A-4147-A177-3AD203B41FA5}">
                      <a16:colId xmlns:a16="http://schemas.microsoft.com/office/drawing/2014/main" val="2763720236"/>
                    </a:ext>
                  </a:extLst>
                </a:gridCol>
                <a:gridCol w="590908">
                  <a:extLst>
                    <a:ext uri="{9D8B030D-6E8A-4147-A177-3AD203B41FA5}">
                      <a16:colId xmlns:a16="http://schemas.microsoft.com/office/drawing/2014/main" val="199191626"/>
                    </a:ext>
                  </a:extLst>
                </a:gridCol>
                <a:gridCol w="590908">
                  <a:extLst>
                    <a:ext uri="{9D8B030D-6E8A-4147-A177-3AD203B41FA5}">
                      <a16:colId xmlns:a16="http://schemas.microsoft.com/office/drawing/2014/main" val="4097033970"/>
                    </a:ext>
                  </a:extLst>
                </a:gridCol>
                <a:gridCol w="574495">
                  <a:extLst>
                    <a:ext uri="{9D8B030D-6E8A-4147-A177-3AD203B41FA5}">
                      <a16:colId xmlns:a16="http://schemas.microsoft.com/office/drawing/2014/main" val="407141073"/>
                    </a:ext>
                  </a:extLst>
                </a:gridCol>
              </a:tblGrid>
              <a:tr h="213338">
                <a:tc>
                  <a:txBody>
                    <a:bodyPr/>
                    <a:lstStyle/>
                    <a:p>
                      <a:pPr algn="l" fontAlgn="b"/>
                      <a:r>
                        <a:rPr lang="en-US" sz="1200" b="0" i="0" u="none" strike="noStrike" dirty="0">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gridSpan="2">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a:txBody>
                    <a:bodyPr/>
                    <a:lstStyle/>
                    <a:p>
                      <a:pPr algn="ctr" fontAlgn="b"/>
                      <a:r>
                        <a:rPr lang="en-US" sz="1200" b="0" i="0" u="none" strike="noStrike">
                          <a:effectLst/>
                          <a:latin typeface="Calibri" panose="020F0502020204030204" pitchFamily="34" charset="0"/>
                        </a:rPr>
                        <a:t>Fall</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200" b="0" i="0" u="none" strike="noStrike">
                          <a:effectLst/>
                          <a:latin typeface="Calibri" panose="020F0502020204030204" pitchFamily="34" charset="0"/>
                        </a:rPr>
                        <a:t>ENROLLMENT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6428292"/>
                  </a:ext>
                </a:extLst>
              </a:tr>
              <a:tr h="213338">
                <a:tc>
                  <a:txBody>
                    <a:bodyPr/>
                    <a:lstStyle/>
                    <a:p>
                      <a:pPr algn="ctr" fontAlgn="b"/>
                      <a:r>
                        <a:rPr lang="en-US" sz="1200" b="0" i="0" u="none" strike="noStrike">
                          <a:effectLst/>
                          <a:latin typeface="Calibri" panose="020F0502020204030204" pitchFamily="34" charset="0"/>
                        </a:rPr>
                        <a:t>Campus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898968035"/>
                  </a:ext>
                </a:extLst>
              </a:tr>
              <a:tr h="213338">
                <a:tc>
                  <a:txBody>
                    <a:bodyPr/>
                    <a:lstStyle/>
                    <a:p>
                      <a:pPr algn="l" fontAlgn="b"/>
                      <a:r>
                        <a:rPr lang="en-US" sz="1200" b="0" i="0" u="none" strike="noStrike" dirty="0">
                          <a:effectLst/>
                          <a:latin typeface="Calibri" panose="020F0502020204030204" pitchFamily="34" charset="0"/>
                        </a:rPr>
                        <a:t>HAFLEY DEVELOPMENT CENTER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371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379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387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372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388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408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424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26616632"/>
                  </a:ext>
                </a:extLst>
              </a:tr>
              <a:tr h="213338">
                <a:tc>
                  <a:txBody>
                    <a:bodyPr/>
                    <a:lstStyle/>
                    <a:p>
                      <a:pPr algn="l" fontAlgn="b"/>
                      <a:r>
                        <a:rPr lang="en-US" sz="1200" b="0" i="0" u="none" strike="noStrike">
                          <a:effectLst/>
                          <a:latin typeface="Calibri" panose="020F0502020204030204" pitchFamily="34" charset="0"/>
                        </a:rPr>
                        <a:t>BRYSON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736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4341702"/>
                  </a:ext>
                </a:extLst>
              </a:tr>
              <a:tr h="213338">
                <a:tc>
                  <a:txBody>
                    <a:bodyPr/>
                    <a:lstStyle/>
                    <a:p>
                      <a:pPr algn="l" fontAlgn="b"/>
                      <a:r>
                        <a:rPr lang="en-US" sz="1200" b="0" i="0" u="none" strike="noStrike">
                          <a:effectLst/>
                          <a:latin typeface="Calibri" panose="020F0502020204030204" pitchFamily="34" charset="0"/>
                        </a:rPr>
                        <a:t>CHISHOLM RIDGE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8555677"/>
                  </a:ext>
                </a:extLst>
              </a:tr>
              <a:tr h="213338">
                <a:tc>
                  <a:txBody>
                    <a:bodyPr/>
                    <a:lstStyle/>
                    <a:p>
                      <a:pPr algn="l" fontAlgn="b"/>
                      <a:r>
                        <a:rPr lang="en-US" sz="1200" b="0" i="0" u="none" strike="noStrike">
                          <a:effectLst/>
                          <a:latin typeface="Calibri" panose="020F0502020204030204" pitchFamily="34" charset="0"/>
                        </a:rPr>
                        <a:t>COMANCHE SPRINGS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550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20530046"/>
                  </a:ext>
                </a:extLst>
              </a:tr>
              <a:tr h="213338">
                <a:tc>
                  <a:txBody>
                    <a:bodyPr/>
                    <a:lstStyle/>
                    <a:p>
                      <a:pPr algn="l" fontAlgn="b"/>
                      <a:r>
                        <a:rPr lang="en-US" sz="1200" b="0" i="0" u="none" strike="noStrike">
                          <a:effectLst/>
                          <a:latin typeface="Calibri" panose="020F0502020204030204" pitchFamily="34" charset="0"/>
                        </a:rPr>
                        <a:t>COPPER CREEK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0394516"/>
                  </a:ext>
                </a:extLst>
              </a:tr>
              <a:tr h="213338">
                <a:tc>
                  <a:txBody>
                    <a:bodyPr/>
                    <a:lstStyle/>
                    <a:p>
                      <a:pPr algn="l" fontAlgn="b"/>
                      <a:r>
                        <a:rPr lang="en-US" sz="1200" b="0" i="0" u="none" strike="noStrike">
                          <a:effectLst/>
                          <a:latin typeface="Calibri" panose="020F0502020204030204" pitchFamily="34" charset="0"/>
                        </a:rPr>
                        <a:t>DOZIER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741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a:effectLst/>
                          <a:latin typeface="Calibri" panose="020F0502020204030204" pitchFamily="34" charset="0"/>
                        </a:rPr>
                        <a:t>762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a:effectLst/>
                          <a:latin typeface="Calibri" panose="020F0502020204030204" pitchFamily="34" charset="0"/>
                        </a:rPr>
                        <a:t>767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44926576"/>
                  </a:ext>
                </a:extLst>
              </a:tr>
              <a:tr h="213338">
                <a:tc>
                  <a:txBody>
                    <a:bodyPr/>
                    <a:lstStyle/>
                    <a:p>
                      <a:pPr algn="l" fontAlgn="b"/>
                      <a:r>
                        <a:rPr lang="en-US" sz="1200" b="0" i="0" u="none" strike="noStrike">
                          <a:effectLst/>
                          <a:latin typeface="Calibri" panose="020F0502020204030204" pitchFamily="34" charset="0"/>
                        </a:rPr>
                        <a:t>EAGLE MOUNTAIN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dirty="0">
                          <a:effectLst/>
                          <a:latin typeface="Calibri" panose="020F0502020204030204" pitchFamily="34" charset="0"/>
                        </a:rPr>
                        <a:t>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751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922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1,081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1,560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1,751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67240612"/>
                  </a:ext>
                </a:extLst>
              </a:tr>
              <a:tr h="213338">
                <a:tc>
                  <a:txBody>
                    <a:bodyPr/>
                    <a:lstStyle/>
                    <a:p>
                      <a:pPr algn="l" fontAlgn="b"/>
                      <a:r>
                        <a:rPr lang="en-US" sz="1200" b="0" i="0" u="none" strike="noStrike">
                          <a:effectLst/>
                          <a:latin typeface="Calibri" panose="020F0502020204030204" pitchFamily="34" charset="0"/>
                        </a:rPr>
                        <a:t>ELKINS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1848559"/>
                  </a:ext>
                </a:extLst>
              </a:tr>
              <a:tr h="213338">
                <a:tc>
                  <a:txBody>
                    <a:bodyPr/>
                    <a:lstStyle/>
                    <a:p>
                      <a:pPr algn="l" fontAlgn="b"/>
                      <a:r>
                        <a:rPr lang="en-US" sz="1200" b="0" i="0" u="none" strike="noStrike">
                          <a:effectLst/>
                          <a:latin typeface="Calibri" panose="020F0502020204030204" pitchFamily="34" charset="0"/>
                        </a:rPr>
                        <a:t>GILILLAND ELMENTARY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491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501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015022"/>
                  </a:ext>
                </a:extLst>
              </a:tr>
              <a:tr h="213338">
                <a:tc>
                  <a:txBody>
                    <a:bodyPr/>
                    <a:lstStyle/>
                    <a:p>
                      <a:pPr algn="l" fontAlgn="b"/>
                      <a:r>
                        <a:rPr lang="en-US" sz="1200" b="0" i="0" u="none" strike="noStrike">
                          <a:effectLst/>
                          <a:latin typeface="Calibri" panose="020F0502020204030204" pitchFamily="34" charset="0"/>
                        </a:rPr>
                        <a:t>GREENFIELD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681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42717963"/>
                  </a:ext>
                </a:extLst>
              </a:tr>
              <a:tr h="213338">
                <a:tc>
                  <a:txBody>
                    <a:bodyPr/>
                    <a:lstStyle/>
                    <a:p>
                      <a:pPr algn="l" fontAlgn="b"/>
                      <a:r>
                        <a:rPr lang="en-US" sz="1200" b="0" i="0" u="none" strike="noStrike">
                          <a:effectLst/>
                          <a:latin typeface="Calibri" panose="020F0502020204030204" pitchFamily="34" charset="0"/>
                        </a:rPr>
                        <a:t>HATLEY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788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855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287599880"/>
                  </a:ext>
                </a:extLst>
              </a:tr>
              <a:tr h="213338">
                <a:tc>
                  <a:txBody>
                    <a:bodyPr/>
                    <a:lstStyle/>
                    <a:p>
                      <a:pPr algn="l" fontAlgn="b"/>
                      <a:r>
                        <a:rPr lang="en-US" sz="1200" b="0" i="0" u="none" strike="noStrike">
                          <a:effectLst/>
                          <a:latin typeface="Calibri" panose="020F0502020204030204" pitchFamily="34" charset="0"/>
                        </a:rPr>
                        <a:t>HIGH COUNTRY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623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659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09532215"/>
                  </a:ext>
                </a:extLst>
              </a:tr>
              <a:tr h="213338">
                <a:tc>
                  <a:txBody>
                    <a:bodyPr/>
                    <a:lstStyle/>
                    <a:p>
                      <a:pPr algn="l" fontAlgn="b"/>
                      <a:r>
                        <a:rPr lang="en-US" sz="1200" b="0" i="0" u="none" strike="noStrike">
                          <a:effectLst/>
                          <a:latin typeface="Calibri" panose="020F0502020204030204" pitchFamily="34" charset="0"/>
                        </a:rPr>
                        <a:t>LAKE COUNTRY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822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890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70428736"/>
                  </a:ext>
                </a:extLst>
              </a:tr>
              <a:tr h="213338">
                <a:tc>
                  <a:txBody>
                    <a:bodyPr/>
                    <a:lstStyle/>
                    <a:p>
                      <a:pPr algn="l" fontAlgn="b"/>
                      <a:r>
                        <a:rPr lang="en-US" sz="1200" b="0" i="0" u="none" strike="noStrike">
                          <a:effectLst/>
                          <a:latin typeface="Calibri" panose="020F0502020204030204" pitchFamily="34" charset="0"/>
                        </a:rPr>
                        <a:t>LAKE POINTE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745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745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059300612"/>
                  </a:ext>
                </a:extLst>
              </a:tr>
              <a:tr h="213338">
                <a:tc>
                  <a:txBody>
                    <a:bodyPr/>
                    <a:lstStyle/>
                    <a:p>
                      <a:pPr algn="l" fontAlgn="b"/>
                      <a:r>
                        <a:rPr lang="en-US" sz="1200" b="0" i="0" u="none" strike="noStrike">
                          <a:effectLst/>
                          <a:latin typeface="Calibri" panose="020F0502020204030204" pitchFamily="34" charset="0"/>
                        </a:rPr>
                        <a:t>NORTHBROOK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6598241"/>
                  </a:ext>
                </a:extLst>
              </a:tr>
              <a:tr h="213338">
                <a:tc>
                  <a:txBody>
                    <a:bodyPr/>
                    <a:lstStyle/>
                    <a:p>
                      <a:pPr algn="l" fontAlgn="b"/>
                      <a:r>
                        <a:rPr lang="en-US" sz="1200" b="0" i="0" u="none" strike="noStrike">
                          <a:effectLst/>
                          <a:latin typeface="Calibri" panose="020F0502020204030204" pitchFamily="34" charset="0"/>
                        </a:rPr>
                        <a:t>PARKVIEW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750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754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012218784"/>
                  </a:ext>
                </a:extLst>
              </a:tr>
              <a:tr h="213338">
                <a:tc>
                  <a:txBody>
                    <a:bodyPr/>
                    <a:lstStyle/>
                    <a:p>
                      <a:pPr algn="l" fontAlgn="b"/>
                      <a:r>
                        <a:rPr lang="en-US" sz="1200" b="0" i="0" u="none" strike="noStrike">
                          <a:effectLst/>
                          <a:latin typeface="Calibri" panose="020F0502020204030204" pitchFamily="34" charset="0"/>
                        </a:rPr>
                        <a:t>REMINGTON POINT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625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622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8274474"/>
                  </a:ext>
                </a:extLst>
              </a:tr>
              <a:tr h="213338">
                <a:tc>
                  <a:txBody>
                    <a:bodyPr/>
                    <a:lstStyle/>
                    <a:p>
                      <a:pPr algn="l" fontAlgn="b"/>
                      <a:r>
                        <a:rPr lang="en-US" sz="1200" b="0" i="0" u="none" strike="noStrike">
                          <a:effectLst/>
                          <a:latin typeface="Calibri" panose="020F0502020204030204" pitchFamily="34" charset="0"/>
                        </a:rPr>
                        <a:t>SAGINAW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313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0562434"/>
                  </a:ext>
                </a:extLst>
              </a:tr>
              <a:tr h="213338">
                <a:tc>
                  <a:txBody>
                    <a:bodyPr/>
                    <a:lstStyle/>
                    <a:p>
                      <a:pPr algn="l" fontAlgn="b"/>
                      <a:r>
                        <a:rPr lang="en-US" sz="1200" b="0" i="0" u="none" strike="noStrike">
                          <a:effectLst/>
                          <a:latin typeface="Calibri" panose="020F0502020204030204" pitchFamily="34" charset="0"/>
                        </a:rPr>
                        <a:t>WILLOW CREEK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79161"/>
                  </a:ext>
                </a:extLst>
              </a:tr>
              <a:tr h="213338">
                <a:tc>
                  <a:txBody>
                    <a:bodyPr/>
                    <a:lstStyle/>
                    <a:p>
                      <a:pPr algn="l" fontAlgn="b"/>
                      <a:r>
                        <a:rPr lang="en-US" sz="1200" b="1" i="0" u="none" strike="noStrike">
                          <a:effectLst/>
                          <a:latin typeface="Calibri" panose="020F0502020204030204" pitchFamily="34" charset="0"/>
                        </a:rPr>
                        <a:t>ELEMENTARY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14,181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10,045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10,411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10,802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11,078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11,347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11,696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12,049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12,422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12,795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13,149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13,469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dirty="0">
                          <a:effectLst/>
                          <a:latin typeface="Calibri" panose="020F0502020204030204" pitchFamily="34" charset="0"/>
                        </a:rPr>
                        <a:t>13,775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42194543"/>
                  </a:ext>
                </a:extLst>
              </a:tr>
              <a:tr h="213338">
                <a:tc>
                  <a:txBody>
                    <a:bodyPr/>
                    <a:lstStyle/>
                    <a:p>
                      <a:pPr algn="l" fontAlgn="b"/>
                      <a:r>
                        <a:rPr lang="en-US" sz="1200" b="0" i="0" u="none" strike="noStrike">
                          <a:effectLst/>
                          <a:latin typeface="Calibri" panose="020F0502020204030204" pitchFamily="34" charset="0"/>
                        </a:rPr>
                        <a:t>Elementary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484259181"/>
                  </a:ext>
                </a:extLst>
              </a:tr>
              <a:tr h="213338">
                <a:tc>
                  <a:txBody>
                    <a:bodyPr/>
                    <a:lstStyle/>
                    <a:p>
                      <a:pPr algn="l" fontAlgn="b"/>
                      <a:r>
                        <a:rPr lang="en-US" sz="1200" b="0" i="0" u="none" strike="noStrike">
                          <a:effectLst/>
                          <a:latin typeface="Calibri" panose="020F0502020204030204" pitchFamily="34" charset="0"/>
                        </a:rPr>
                        <a:t>Elementary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24259815"/>
                  </a:ext>
                </a:extLst>
              </a:tr>
            </a:tbl>
          </a:graphicData>
        </a:graphic>
      </p:graphicFrame>
    </p:spTree>
    <p:extLst>
      <p:ext uri="{BB962C8B-B14F-4D97-AF65-F5344CB8AC3E}">
        <p14:creationId xmlns:p14="http://schemas.microsoft.com/office/powerpoint/2010/main" val="115206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1287749" y="47140"/>
            <a:ext cx="6085215" cy="777139"/>
          </a:xfrm>
        </p:spPr>
        <p:txBody>
          <a:bodyPr/>
          <a:lstStyle/>
          <a:p>
            <a:r>
              <a:rPr lang="en-US" sz="2800" dirty="0"/>
              <a:t>Ten Year Forecast by Secondary Campus</a:t>
            </a:r>
          </a:p>
        </p:txBody>
      </p:sp>
      <p:pic>
        <p:nvPicPr>
          <p:cNvPr id="6" name="Picture 5">
            <a:extLst>
              <a:ext uri="{FF2B5EF4-FFF2-40B4-BE49-F238E27FC236}">
                <a16:creationId xmlns:a16="http://schemas.microsoft.com/office/drawing/2014/main" id="{446FB76C-49A5-4D29-BF89-71C974D65F23}"/>
              </a:ext>
            </a:extLst>
          </p:cNvPr>
          <p:cNvPicPr>
            <a:picLocks noChangeAspect="1"/>
          </p:cNvPicPr>
          <p:nvPr/>
        </p:nvPicPr>
        <p:blipFill>
          <a:blip r:embed="rId2"/>
          <a:stretch>
            <a:fillRect/>
          </a:stretch>
        </p:blipFill>
        <p:spPr>
          <a:xfrm>
            <a:off x="9087953" y="5852894"/>
            <a:ext cx="2377646" cy="432854"/>
          </a:xfrm>
          <a:prstGeom prst="rect">
            <a:avLst/>
          </a:prstGeom>
        </p:spPr>
      </p:pic>
      <p:graphicFrame>
        <p:nvGraphicFramePr>
          <p:cNvPr id="3" name="Table 2">
            <a:extLst>
              <a:ext uri="{FF2B5EF4-FFF2-40B4-BE49-F238E27FC236}">
                <a16:creationId xmlns:a16="http://schemas.microsoft.com/office/drawing/2014/main" id="{EBA6418A-B130-4A3B-B4F6-EAD1D95F2D6B}"/>
              </a:ext>
            </a:extLst>
          </p:cNvPr>
          <p:cNvGraphicFramePr>
            <a:graphicFrameLocks noGrp="1"/>
          </p:cNvGraphicFramePr>
          <p:nvPr/>
        </p:nvGraphicFramePr>
        <p:xfrm>
          <a:off x="867179" y="678655"/>
          <a:ext cx="10598419" cy="5114051"/>
        </p:xfrm>
        <a:graphic>
          <a:graphicData uri="http://schemas.openxmlformats.org/drawingml/2006/table">
            <a:tbl>
              <a:tblPr/>
              <a:tblGrid>
                <a:gridCol w="2271978">
                  <a:extLst>
                    <a:ext uri="{9D8B030D-6E8A-4147-A177-3AD203B41FA5}">
                      <a16:colId xmlns:a16="http://schemas.microsoft.com/office/drawing/2014/main" val="2325562161"/>
                    </a:ext>
                  </a:extLst>
                </a:gridCol>
                <a:gridCol w="678696">
                  <a:extLst>
                    <a:ext uri="{9D8B030D-6E8A-4147-A177-3AD203B41FA5}">
                      <a16:colId xmlns:a16="http://schemas.microsoft.com/office/drawing/2014/main" val="1368618496"/>
                    </a:ext>
                  </a:extLst>
                </a:gridCol>
                <a:gridCol w="595928">
                  <a:extLst>
                    <a:ext uri="{9D8B030D-6E8A-4147-A177-3AD203B41FA5}">
                      <a16:colId xmlns:a16="http://schemas.microsoft.com/office/drawing/2014/main" val="1899050991"/>
                    </a:ext>
                  </a:extLst>
                </a:gridCol>
                <a:gridCol w="678696">
                  <a:extLst>
                    <a:ext uri="{9D8B030D-6E8A-4147-A177-3AD203B41FA5}">
                      <a16:colId xmlns:a16="http://schemas.microsoft.com/office/drawing/2014/main" val="2527104578"/>
                    </a:ext>
                  </a:extLst>
                </a:gridCol>
                <a:gridCol w="678696">
                  <a:extLst>
                    <a:ext uri="{9D8B030D-6E8A-4147-A177-3AD203B41FA5}">
                      <a16:colId xmlns:a16="http://schemas.microsoft.com/office/drawing/2014/main" val="1853309048"/>
                    </a:ext>
                  </a:extLst>
                </a:gridCol>
                <a:gridCol w="678696">
                  <a:extLst>
                    <a:ext uri="{9D8B030D-6E8A-4147-A177-3AD203B41FA5}">
                      <a16:colId xmlns:a16="http://schemas.microsoft.com/office/drawing/2014/main" val="639949615"/>
                    </a:ext>
                  </a:extLst>
                </a:gridCol>
                <a:gridCol w="678696">
                  <a:extLst>
                    <a:ext uri="{9D8B030D-6E8A-4147-A177-3AD203B41FA5}">
                      <a16:colId xmlns:a16="http://schemas.microsoft.com/office/drawing/2014/main" val="2360232970"/>
                    </a:ext>
                  </a:extLst>
                </a:gridCol>
                <a:gridCol w="678696">
                  <a:extLst>
                    <a:ext uri="{9D8B030D-6E8A-4147-A177-3AD203B41FA5}">
                      <a16:colId xmlns:a16="http://schemas.microsoft.com/office/drawing/2014/main" val="2784648715"/>
                    </a:ext>
                  </a:extLst>
                </a:gridCol>
                <a:gridCol w="645589">
                  <a:extLst>
                    <a:ext uri="{9D8B030D-6E8A-4147-A177-3AD203B41FA5}">
                      <a16:colId xmlns:a16="http://schemas.microsoft.com/office/drawing/2014/main" val="646257535"/>
                    </a:ext>
                  </a:extLst>
                </a:gridCol>
                <a:gridCol w="645589">
                  <a:extLst>
                    <a:ext uri="{9D8B030D-6E8A-4147-A177-3AD203B41FA5}">
                      <a16:colId xmlns:a16="http://schemas.microsoft.com/office/drawing/2014/main" val="1307779115"/>
                    </a:ext>
                  </a:extLst>
                </a:gridCol>
                <a:gridCol w="595928">
                  <a:extLst>
                    <a:ext uri="{9D8B030D-6E8A-4147-A177-3AD203B41FA5}">
                      <a16:colId xmlns:a16="http://schemas.microsoft.com/office/drawing/2014/main" val="276760309"/>
                    </a:ext>
                  </a:extLst>
                </a:gridCol>
                <a:gridCol w="595928">
                  <a:extLst>
                    <a:ext uri="{9D8B030D-6E8A-4147-A177-3AD203B41FA5}">
                      <a16:colId xmlns:a16="http://schemas.microsoft.com/office/drawing/2014/main" val="31521201"/>
                    </a:ext>
                  </a:extLst>
                </a:gridCol>
                <a:gridCol w="595928">
                  <a:extLst>
                    <a:ext uri="{9D8B030D-6E8A-4147-A177-3AD203B41FA5}">
                      <a16:colId xmlns:a16="http://schemas.microsoft.com/office/drawing/2014/main" val="495857483"/>
                    </a:ext>
                  </a:extLst>
                </a:gridCol>
                <a:gridCol w="579375">
                  <a:extLst>
                    <a:ext uri="{9D8B030D-6E8A-4147-A177-3AD203B41FA5}">
                      <a16:colId xmlns:a16="http://schemas.microsoft.com/office/drawing/2014/main" val="304361474"/>
                    </a:ext>
                  </a:extLst>
                </a:gridCol>
              </a:tblGrid>
              <a:tr h="212046">
                <a:tc>
                  <a:txBody>
                    <a:bodyPr/>
                    <a:lstStyle/>
                    <a:p>
                      <a:pPr algn="l" fontAlgn="b"/>
                      <a:r>
                        <a:rPr lang="en-US" sz="1200" b="0" i="0" u="none" strike="noStrike" dirty="0">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gridSpan="2">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a:txBody>
                    <a:bodyPr/>
                    <a:lstStyle/>
                    <a:p>
                      <a:pPr algn="ctr" fontAlgn="b"/>
                      <a:r>
                        <a:rPr lang="en-US" sz="1200" b="0" i="0" u="none" strike="noStrike">
                          <a:effectLst/>
                          <a:latin typeface="Calibri" panose="020F0502020204030204" pitchFamily="34" charset="0"/>
                        </a:rPr>
                        <a:t>Fall</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200" b="0" i="0" u="none" strike="noStrike">
                          <a:effectLst/>
                          <a:latin typeface="Calibri" panose="020F0502020204030204" pitchFamily="34" charset="0"/>
                        </a:rPr>
                        <a:t>ENROLLMENT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61939795"/>
                  </a:ext>
                </a:extLst>
              </a:tr>
              <a:tr h="212046">
                <a:tc>
                  <a:txBody>
                    <a:bodyPr/>
                    <a:lstStyle/>
                    <a:p>
                      <a:pPr algn="ctr" fontAlgn="b"/>
                      <a:r>
                        <a:rPr lang="en-US" sz="1200" b="0" i="0" u="none" strike="noStrike">
                          <a:effectLst/>
                          <a:latin typeface="Calibri" panose="020F0502020204030204" pitchFamily="34" charset="0"/>
                        </a:rPr>
                        <a:t>Campus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dirty="0">
                          <a:effectLst/>
                          <a:latin typeface="Calibri" panose="020F0502020204030204" pitchFamily="34" charset="0"/>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2032/33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740179556"/>
                  </a:ext>
                </a:extLst>
              </a:tr>
              <a:tr h="212046">
                <a:tc>
                  <a:txBody>
                    <a:bodyPr/>
                    <a:lstStyle/>
                    <a:p>
                      <a:pPr algn="l" fontAlgn="b"/>
                      <a:r>
                        <a:rPr lang="en-US" sz="1200" b="0" i="0" u="none" strike="noStrike">
                          <a:effectLst/>
                          <a:latin typeface="Calibri" panose="020F0502020204030204" pitchFamily="34" charset="0"/>
                        </a:rPr>
                        <a:t>CREEKVIEW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879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59108312"/>
                  </a:ext>
                </a:extLst>
              </a:tr>
              <a:tr h="236993">
                <a:tc>
                  <a:txBody>
                    <a:bodyPr/>
                    <a:lstStyle/>
                    <a:p>
                      <a:pPr algn="l" fontAlgn="b"/>
                      <a:r>
                        <a:rPr lang="en-US" sz="1200" b="0" i="0" u="none" strike="noStrike">
                          <a:effectLst/>
                          <a:latin typeface="Calibri" panose="020F0502020204030204" pitchFamily="34" charset="0"/>
                        </a:rPr>
                        <a:t>HIGHLAND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27367178"/>
                  </a:ext>
                </a:extLst>
              </a:tr>
              <a:tr h="212046">
                <a:tc>
                  <a:txBody>
                    <a:bodyPr/>
                    <a:lstStyle/>
                    <a:p>
                      <a:pPr algn="l" fontAlgn="b"/>
                      <a:r>
                        <a:rPr lang="en-US" sz="1200" b="0" i="0" u="none" strike="noStrike">
                          <a:effectLst/>
                          <a:latin typeface="Calibri" panose="020F0502020204030204" pitchFamily="34" charset="0"/>
                        </a:rPr>
                        <a:t>PRAIRIE VISTA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894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dirty="0">
                          <a:effectLst/>
                          <a:latin typeface="Calibri" panose="020F0502020204030204" pitchFamily="34" charset="0"/>
                        </a:rPr>
                        <a:t>887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Calibri" panose="020F0502020204030204" pitchFamily="34" charset="0"/>
                        </a:rPr>
                        <a:t>1,035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488517510"/>
                  </a:ext>
                </a:extLst>
              </a:tr>
              <a:tr h="212046">
                <a:tc>
                  <a:txBody>
                    <a:bodyPr/>
                    <a:lstStyle/>
                    <a:p>
                      <a:pPr algn="l" fontAlgn="b"/>
                      <a:r>
                        <a:rPr lang="en-US" sz="1200" b="0" i="0" u="none" strike="noStrike">
                          <a:effectLst/>
                          <a:latin typeface="Calibri" panose="020F0502020204030204" pitchFamily="34" charset="0"/>
                        </a:rPr>
                        <a:t>WAYSIDE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1,392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1,550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1,804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066658333"/>
                  </a:ext>
                </a:extLst>
              </a:tr>
              <a:tr h="212046">
                <a:tc>
                  <a:txBody>
                    <a:bodyPr/>
                    <a:lstStyle/>
                    <a:p>
                      <a:pPr algn="l" fontAlgn="b"/>
                      <a:r>
                        <a:rPr lang="en-US" sz="1200" b="0" i="0" u="none" strike="noStrike">
                          <a:effectLst/>
                          <a:latin typeface="Calibri" panose="020F0502020204030204" pitchFamily="34" charset="0"/>
                        </a:rPr>
                        <a:t>WILLKIE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703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864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874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904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ctr" fontAlgn="b"/>
                      <a:r>
                        <a:rPr lang="en-US" sz="1200" b="0" i="0" u="none" strike="noStrike" dirty="0">
                          <a:effectLst/>
                          <a:latin typeface="Calibri" panose="020F0502020204030204" pitchFamily="34" charset="0"/>
                        </a:rPr>
                        <a:t>937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954923534"/>
                  </a:ext>
                </a:extLst>
              </a:tr>
              <a:tr h="212046">
                <a:tc>
                  <a:txBody>
                    <a:bodyPr/>
                    <a:lstStyle/>
                    <a:p>
                      <a:pPr algn="l" fontAlgn="b"/>
                      <a:r>
                        <a:rPr lang="en-US" sz="1200" b="0" i="0" u="none" strike="noStrike">
                          <a:effectLst/>
                          <a:latin typeface="Calibri" panose="020F0502020204030204" pitchFamily="34" charset="0"/>
                        </a:rPr>
                        <a:t>MARINE CREEK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946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1,083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1,110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1,131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1,147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69632097"/>
                  </a:ext>
                </a:extLst>
              </a:tr>
              <a:tr h="212046">
                <a:tc>
                  <a:txBody>
                    <a:bodyPr/>
                    <a:lstStyle/>
                    <a:p>
                      <a:pPr algn="l" fontAlgn="b"/>
                      <a:r>
                        <a:rPr lang="en-US" sz="1200" b="1" i="0" u="none" strike="noStrike">
                          <a:effectLst/>
                          <a:latin typeface="Calibri" panose="020F0502020204030204" pitchFamily="34" charset="0"/>
                        </a:rPr>
                        <a:t>MIDDLE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5,303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dirty="0">
                          <a:effectLst/>
                          <a:latin typeface="Calibri" panose="020F0502020204030204" pitchFamily="34" charset="0"/>
                        </a:rPr>
                        <a:t>5,336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5,625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5,866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6,551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923841492"/>
                  </a:ext>
                </a:extLst>
              </a:tr>
              <a:tr h="212046">
                <a:tc>
                  <a:txBody>
                    <a:bodyPr/>
                    <a:lstStyle/>
                    <a:p>
                      <a:pPr algn="l" fontAlgn="b"/>
                      <a:r>
                        <a:rPr lang="en-US" sz="1200" b="0" i="0" u="none" strike="noStrike">
                          <a:effectLst/>
                          <a:latin typeface="Calibri" panose="020F0502020204030204" pitchFamily="34" charset="0"/>
                        </a:rPr>
                        <a:t>Middle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1.06%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490731234"/>
                  </a:ext>
                </a:extLst>
              </a:tr>
              <a:tr h="212046">
                <a:tc>
                  <a:txBody>
                    <a:bodyPr/>
                    <a:lstStyle/>
                    <a:p>
                      <a:pPr algn="l" fontAlgn="b"/>
                      <a:r>
                        <a:rPr lang="en-US" sz="1200" b="0" i="0" u="none" strike="noStrike">
                          <a:effectLst/>
                          <a:latin typeface="Calibri" panose="020F0502020204030204" pitchFamily="34" charset="0"/>
                        </a:rPr>
                        <a:t>Middle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658189701"/>
                  </a:ext>
                </a:extLst>
              </a:tr>
              <a:tr h="212046">
                <a:tc>
                  <a:txBody>
                    <a:bodyPr/>
                    <a:lstStyle/>
                    <a:p>
                      <a:pPr algn="l" fontAlgn="b"/>
                      <a:r>
                        <a:rPr lang="en-US" sz="1200" b="0" i="0" u="none" strike="noStrike">
                          <a:effectLst/>
                          <a:latin typeface="Calibri" panose="020F0502020204030204" pitchFamily="34" charset="0"/>
                        </a:rPr>
                        <a:t>BOSWELL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2,500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2,551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2,651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2,830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2,943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3,148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3,184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3,269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85000276"/>
                  </a:ext>
                </a:extLst>
              </a:tr>
              <a:tr h="212046">
                <a:tc>
                  <a:txBody>
                    <a:bodyPr/>
                    <a:lstStyle/>
                    <a:p>
                      <a:pPr algn="l" fontAlgn="b"/>
                      <a:r>
                        <a:rPr lang="en-US" sz="1200" b="0" i="0" u="none" strike="noStrike">
                          <a:effectLst/>
                          <a:latin typeface="Calibri" panose="020F0502020204030204" pitchFamily="34" charset="0"/>
                        </a:rPr>
                        <a:t>SAGINAW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2,500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2,158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2,182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dirty="0">
                          <a:effectLst/>
                          <a:latin typeface="Calibri" panose="020F0502020204030204" pitchFamily="34" charset="0"/>
                        </a:rPr>
                        <a:t>2,270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dirty="0">
                          <a:effectLst/>
                          <a:latin typeface="Calibri" panose="020F0502020204030204" pitchFamily="34" charset="0"/>
                        </a:rPr>
                        <a:t>2,258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dirty="0">
                          <a:effectLst/>
                          <a:latin typeface="Calibri" panose="020F0502020204030204" pitchFamily="34" charset="0"/>
                        </a:rPr>
                        <a:t>2,288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dirty="0">
                          <a:effectLst/>
                          <a:latin typeface="Calibri" panose="020F0502020204030204" pitchFamily="34" charset="0"/>
                        </a:rPr>
                        <a:t>2,270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200" b="0" i="0" u="none" strike="noStrike" dirty="0">
                          <a:effectLst/>
                          <a:latin typeface="Calibri" panose="020F0502020204030204" pitchFamily="34" charset="0"/>
                        </a:rPr>
                        <a:t>2,398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dirty="0">
                          <a:effectLst/>
                          <a:latin typeface="Calibri" panose="020F0502020204030204" pitchFamily="34" charset="0"/>
                        </a:rPr>
                        <a:t>2,575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2,648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2,841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2,905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2,940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92049931"/>
                  </a:ext>
                </a:extLst>
              </a:tr>
              <a:tr h="212046">
                <a:tc>
                  <a:txBody>
                    <a:bodyPr/>
                    <a:lstStyle/>
                    <a:p>
                      <a:pPr algn="l" fontAlgn="b"/>
                      <a:r>
                        <a:rPr lang="en-US" sz="1200" b="0" i="0" u="none" strike="noStrike">
                          <a:effectLst/>
                          <a:latin typeface="Calibri" panose="020F0502020204030204" pitchFamily="34" charset="0"/>
                        </a:rPr>
                        <a:t>CHISHOLM TRAIL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 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2,339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2,499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2,534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2,562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2,552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dirty="0">
                          <a:effectLst/>
                          <a:latin typeface="Calibri" panose="020F0502020204030204" pitchFamily="34" charset="0"/>
                        </a:rPr>
                        <a:t>2,472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2,597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2,681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2,751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2,773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Calibri" panose="020F0502020204030204" pitchFamily="34" charset="0"/>
                        </a:rPr>
                        <a:t>2,779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06572228"/>
                  </a:ext>
                </a:extLst>
              </a:tr>
              <a:tr h="212046">
                <a:tc>
                  <a:txBody>
                    <a:bodyPr/>
                    <a:lstStyle/>
                    <a:p>
                      <a:pPr algn="l" fontAlgn="b"/>
                      <a:r>
                        <a:rPr lang="en-US" sz="1200" b="0" i="0" u="none" strike="noStrike">
                          <a:effectLst/>
                          <a:latin typeface="Calibri" panose="020F0502020204030204" pitchFamily="34" charset="0"/>
                        </a:rPr>
                        <a:t>WATSON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dirty="0">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Calibri" panose="020F050202020403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71559147"/>
                  </a:ext>
                </a:extLst>
              </a:tr>
              <a:tr h="212046">
                <a:tc>
                  <a:txBody>
                    <a:bodyPr/>
                    <a:lstStyle/>
                    <a:p>
                      <a:pPr algn="l" fontAlgn="b"/>
                      <a:r>
                        <a:rPr lang="en-US" sz="1200" b="1" i="0" u="none" strike="noStrike">
                          <a:effectLst/>
                          <a:latin typeface="Calibri" panose="020F0502020204030204" pitchFamily="34" charset="0"/>
                        </a:rPr>
                        <a:t>HIGH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dirty="0">
                          <a:effectLst/>
                          <a:latin typeface="Calibri" panose="020F0502020204030204" pitchFamily="34" charset="0"/>
                        </a:rPr>
                        <a:t>7,500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6,994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7,552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7,747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7,850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7,782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dirty="0">
                          <a:effectLst/>
                          <a:latin typeface="Calibri" panose="020F0502020204030204" pitchFamily="34" charset="0"/>
                        </a:rPr>
                        <a:t>8,071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8,574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8,860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8,959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9,085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4012949002"/>
                  </a:ext>
                </a:extLst>
              </a:tr>
              <a:tr h="212046">
                <a:tc>
                  <a:txBody>
                    <a:bodyPr/>
                    <a:lstStyle/>
                    <a:p>
                      <a:pPr algn="l" fontAlgn="b"/>
                      <a:r>
                        <a:rPr lang="en-US" sz="1200" b="0" i="0" u="none" strike="noStrike">
                          <a:effectLst/>
                          <a:latin typeface="Calibri" panose="020F0502020204030204" pitchFamily="34" charset="0"/>
                        </a:rPr>
                        <a:t>High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5.24%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4.79%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3.04%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Calibri" panose="020F0502020204030204" pitchFamily="34" charset="0"/>
                        </a:rPr>
                        <a:t>3.12%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11810930"/>
                  </a:ext>
                </a:extLst>
              </a:tr>
              <a:tr h="212046">
                <a:tc>
                  <a:txBody>
                    <a:bodyPr/>
                    <a:lstStyle/>
                    <a:p>
                      <a:pPr algn="l" fontAlgn="b"/>
                      <a:r>
                        <a:rPr lang="en-US" sz="1200" b="0" i="0" u="none" strike="noStrike">
                          <a:effectLst/>
                          <a:latin typeface="Calibri" panose="020F0502020204030204" pitchFamily="34" charset="0"/>
                        </a:rPr>
                        <a:t>High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335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286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Calibri" panose="020F0502020204030204" pitchFamily="34" charset="0"/>
                        </a:rPr>
                        <a:t>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875960541"/>
                  </a:ext>
                </a:extLst>
              </a:tr>
              <a:tr h="212046">
                <a:tc>
                  <a:txBody>
                    <a:bodyPr/>
                    <a:lstStyle/>
                    <a:p>
                      <a:pPr algn="l" fontAlgn="b"/>
                      <a:r>
                        <a:rPr lang="en-US" sz="1200" b="0" i="0" u="none" strike="noStrike">
                          <a:effectLst/>
                          <a:latin typeface="Calibri" panose="020F0502020204030204" pitchFamily="34" charset="0"/>
                        </a:rPr>
                        <a:t>TARRANT COUNTY JJAEP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5093084"/>
                  </a:ext>
                </a:extLst>
              </a:tr>
              <a:tr h="212046">
                <a:tc>
                  <a:txBody>
                    <a:bodyPr/>
                    <a:lstStyle/>
                    <a:p>
                      <a:pPr algn="l" fontAlgn="b"/>
                      <a:r>
                        <a:rPr lang="en-US" sz="1200" b="0" i="0" u="none" strike="noStrike">
                          <a:effectLst/>
                          <a:latin typeface="Calibri" panose="020F0502020204030204" pitchFamily="34" charset="0"/>
                        </a:rPr>
                        <a:t>ALTERNATIVE DISCIPLINE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9032929"/>
                  </a:ext>
                </a:extLst>
              </a:tr>
              <a:tr h="212046">
                <a:tc>
                  <a:txBody>
                    <a:bodyPr/>
                    <a:lstStyle/>
                    <a:p>
                      <a:pPr algn="l" fontAlgn="b"/>
                      <a:r>
                        <a:rPr lang="en-US" sz="1200" b="1" i="0" u="none" strike="noStrike">
                          <a:effectLst/>
                          <a:latin typeface="Calibri" panose="020F0502020204030204" pitchFamily="34" charset="0"/>
                        </a:rPr>
                        <a:t>ALTERNATIVE SCHOOL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dirty="0">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785283269"/>
                  </a:ext>
                </a:extLst>
              </a:tr>
              <a:tr h="212046">
                <a:tc>
                  <a:txBody>
                    <a:bodyPr/>
                    <a:lstStyle/>
                    <a:p>
                      <a:pPr algn="l" fontAlgn="b"/>
                      <a:r>
                        <a:rPr lang="en-US" sz="1200" b="1" i="0" u="none" strike="noStrike">
                          <a:effectLst/>
                          <a:latin typeface="Calibri" panose="020F0502020204030204" pitchFamily="34" charset="0"/>
                        </a:rPr>
                        <a:t>DISTRICT TOTALS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22,386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23,093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1" i="0" u="none" strike="noStrike">
                          <a:effectLst/>
                          <a:latin typeface="Calibri" panose="020F0502020204030204" pitchFamily="34" charset="0"/>
                        </a:rPr>
                        <a:t>23,763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24,523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25,136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25,686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26,451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27,150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27,858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dirty="0">
                          <a:effectLst/>
                          <a:latin typeface="Calibri" panose="020F0502020204030204" pitchFamily="34" charset="0"/>
                        </a:rPr>
                        <a:t>28,633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29,261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Calibri" panose="020F0502020204030204" pitchFamily="34" charset="0"/>
                        </a:rPr>
                        <a:t>29,931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3505937363"/>
                  </a:ext>
                </a:extLst>
              </a:tr>
              <a:tr h="212046">
                <a:tc>
                  <a:txBody>
                    <a:bodyPr/>
                    <a:lstStyle/>
                    <a:p>
                      <a:pPr algn="l" fontAlgn="b"/>
                      <a:r>
                        <a:rPr lang="en-US" sz="1200" b="0" i="0" u="none" strike="noStrike">
                          <a:effectLst/>
                          <a:latin typeface="Calibri" panose="020F0502020204030204" pitchFamily="34" charset="0"/>
                        </a:rPr>
                        <a:t>District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5.37%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2.90%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3.20%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dirty="0">
                          <a:effectLst/>
                          <a:latin typeface="Calibri" panose="020F0502020204030204" pitchFamily="34" charset="0"/>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2.29%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732511015"/>
                  </a:ext>
                </a:extLst>
              </a:tr>
              <a:tr h="212046">
                <a:tc>
                  <a:txBody>
                    <a:bodyPr/>
                    <a:lstStyle/>
                    <a:p>
                      <a:pPr algn="l" fontAlgn="b"/>
                      <a:r>
                        <a:rPr lang="en-US" sz="1200" b="0" i="0" u="none" strike="noStrike">
                          <a:effectLst/>
                          <a:latin typeface="Calibri" panose="020F0502020204030204" pitchFamily="34" charset="0"/>
                        </a:rPr>
                        <a:t>District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1,141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613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550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Calibri" panose="020F0502020204030204" pitchFamily="34" charset="0"/>
                        </a:rPr>
                        <a:t>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dirty="0">
                          <a:effectLst/>
                          <a:latin typeface="Calibri" panose="020F0502020204030204" pitchFamily="34" charset="0"/>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dirty="0">
                          <a:effectLst/>
                          <a:latin typeface="Calibri" panose="020F0502020204030204" pitchFamily="34" charset="0"/>
                        </a:rPr>
                        <a:t>670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603462058"/>
                  </a:ext>
                </a:extLst>
              </a:tr>
            </a:tbl>
          </a:graphicData>
        </a:graphic>
      </p:graphicFrame>
    </p:spTree>
    <p:extLst>
      <p:ext uri="{BB962C8B-B14F-4D97-AF65-F5344CB8AC3E}">
        <p14:creationId xmlns:p14="http://schemas.microsoft.com/office/powerpoint/2010/main" val="2384475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CF24FD-1F6F-44A4-A8CF-F4C4788308DB}"/>
              </a:ext>
            </a:extLst>
          </p:cNvPr>
          <p:cNvSpPr>
            <a:spLocks noGrp="1"/>
          </p:cNvSpPr>
          <p:nvPr>
            <p:ph type="sldNum" sz="quarter" idx="10"/>
          </p:nvPr>
        </p:nvSpPr>
        <p:spPr>
          <a:prstGeom prst="rect">
            <a:avLst/>
          </a:prstGeo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16</a:t>
            </a:fld>
            <a:endParaRPr kumimoji="0" lang="en-US" sz="8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6" name="Title 15">
            <a:extLst>
              <a:ext uri="{FF2B5EF4-FFF2-40B4-BE49-F238E27FC236}">
                <a16:creationId xmlns:a16="http://schemas.microsoft.com/office/drawing/2014/main" id="{E808B2E8-032A-4D97-89AF-FA0F263D71A6}"/>
              </a:ext>
            </a:extLst>
          </p:cNvPr>
          <p:cNvSpPr>
            <a:spLocks noGrp="1"/>
          </p:cNvSpPr>
          <p:nvPr>
            <p:ph type="title"/>
          </p:nvPr>
        </p:nvSpPr>
        <p:spPr/>
        <p:txBody>
          <a:bodyPr/>
          <a:lstStyle/>
          <a:p>
            <a:r>
              <a:rPr lang="en-US" dirty="0"/>
              <a:t>Key Takeaways </a:t>
            </a:r>
          </a:p>
        </p:txBody>
      </p:sp>
      <p:graphicFrame>
        <p:nvGraphicFramePr>
          <p:cNvPr id="6" name="Chart 5">
            <a:extLst>
              <a:ext uri="{FF2B5EF4-FFF2-40B4-BE49-F238E27FC236}">
                <a16:creationId xmlns:a16="http://schemas.microsoft.com/office/drawing/2014/main" id="{3C74D3DA-3D6A-428F-8EE6-D1ED5552A2EB}"/>
              </a:ext>
            </a:extLst>
          </p:cNvPr>
          <p:cNvGraphicFramePr>
            <a:graphicFrameLocks/>
          </p:cNvGraphicFramePr>
          <p:nvPr>
            <p:extLst>
              <p:ext uri="{D42A27DB-BD31-4B8C-83A1-F6EECF244321}">
                <p14:modId xmlns:p14="http://schemas.microsoft.com/office/powerpoint/2010/main" val="1772004427"/>
              </p:ext>
            </p:extLst>
          </p:nvPr>
        </p:nvGraphicFramePr>
        <p:xfrm>
          <a:off x="360608" y="1197735"/>
          <a:ext cx="6504809" cy="4533364"/>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16">
            <a:extLst>
              <a:ext uri="{FF2B5EF4-FFF2-40B4-BE49-F238E27FC236}">
                <a16:creationId xmlns:a16="http://schemas.microsoft.com/office/drawing/2014/main" id="{6301A5CD-1C5F-4C57-BBE4-6E67D1A78AA1}"/>
              </a:ext>
            </a:extLst>
          </p:cNvPr>
          <p:cNvSpPr>
            <a:spLocks noGrp="1"/>
          </p:cNvSpPr>
          <p:nvPr>
            <p:ph type="body" sz="quarter" idx="15"/>
          </p:nvPr>
        </p:nvSpPr>
        <p:spPr>
          <a:xfrm>
            <a:off x="7045722" y="918837"/>
            <a:ext cx="4671596" cy="4789407"/>
          </a:xfrm>
        </p:spPr>
        <p:txBody>
          <a:bodyPr anchor="ctr"/>
          <a:lstStyle/>
          <a:p>
            <a:r>
              <a:rPr lang="en-US" sz="2000" dirty="0"/>
              <a:t>2022 new home starts within EMSISD were significantly higher, up ~35%, as supply chain issues were resolved and demand returned</a:t>
            </a:r>
          </a:p>
          <a:p>
            <a:r>
              <a:rPr lang="en-US" sz="2000" dirty="0"/>
              <a:t>The district currently has 32 actively building subdivisions with approx. 2,870 lots available to build on </a:t>
            </a:r>
          </a:p>
          <a:p>
            <a:r>
              <a:rPr lang="en-US" sz="2000" dirty="0"/>
              <a:t>EMSISD has 19 future subdivisions with nearly 17,000 lots in the planning stages</a:t>
            </a:r>
          </a:p>
          <a:p>
            <a:r>
              <a:rPr lang="en-US" sz="2000" dirty="0"/>
              <a:t>Groundwork is underway on nearly 1,350 lots within 11 subdivisions</a:t>
            </a:r>
          </a:p>
          <a:p>
            <a:r>
              <a:rPr lang="en-US" sz="2000" dirty="0"/>
              <a:t>Eagle Mountain-Saginaw ISD is forecasted to enroll approx. 26,450 students by 2027/28 and nearly 30,000 by 2032/33</a:t>
            </a:r>
          </a:p>
        </p:txBody>
      </p:sp>
    </p:spTree>
    <p:extLst>
      <p:ext uri="{BB962C8B-B14F-4D97-AF65-F5344CB8AC3E}">
        <p14:creationId xmlns:p14="http://schemas.microsoft.com/office/powerpoint/2010/main" val="518431276"/>
      </p:ext>
    </p:extLst>
  </p:cSld>
  <p:clrMapOvr>
    <a:masterClrMapping/>
  </p:clrMapOvr>
</p:sld>
</file>

<file path=ppt/theme/theme1.xml><?xml version="1.0" encoding="utf-8"?>
<a:theme xmlns:a="http://schemas.openxmlformats.org/drawingml/2006/main" name="Cover_Page">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5449B3-C696-6F4B-8031-590B77DE0FEE}"/>
    </a:ext>
  </a:extLst>
</a:theme>
</file>

<file path=ppt/theme/theme2.xml><?xml version="1.0" encoding="utf-8"?>
<a:theme xmlns:a="http://schemas.openxmlformats.org/drawingml/2006/main" name="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3.xml><?xml version="1.0" encoding="utf-8"?>
<a:theme xmlns:a="http://schemas.openxmlformats.org/drawingml/2006/main" name="2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4.xml><?xml version="1.0" encoding="utf-8"?>
<a:theme xmlns:a="http://schemas.openxmlformats.org/drawingml/2006/main" name="1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5.xml><?xml version="1.0" encoding="utf-8"?>
<a:theme xmlns:a="http://schemas.openxmlformats.org/drawingml/2006/main" name="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6.xml><?xml version="1.0" encoding="utf-8"?>
<a:theme xmlns:a="http://schemas.openxmlformats.org/drawingml/2006/main" name="Tan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72F5D1-38A2-9041-A122-43B87DE93B44}"/>
    </a:ext>
  </a:extLst>
</a:theme>
</file>

<file path=ppt/theme/theme7.xml><?xml version="1.0" encoding="utf-8"?>
<a:theme xmlns:a="http://schemas.openxmlformats.org/drawingml/2006/main" name="1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8.xml><?xml version="1.0" encoding="utf-8"?>
<a:theme xmlns:a="http://schemas.openxmlformats.org/drawingml/2006/main" name="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9.xml><?xml version="1.0" encoding="utf-8"?>
<a:theme xmlns:a="http://schemas.openxmlformats.org/drawingml/2006/main" name="1_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10.xml><?xml version="1.0" encoding="utf-8"?>
<a:theme xmlns:a="http://schemas.openxmlformats.org/drawingml/2006/main" name="Light_Red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0D0B511-F191-1B43-83EA-F20C48B08DAA}"/>
    </a:ext>
  </a:extLst>
</a:theme>
</file>

<file path=ppt/theme/theme11.xml><?xml version="1.0" encoding="utf-8"?>
<a:theme xmlns:a="http://schemas.openxmlformats.org/drawingml/2006/main" name="Dark_Tan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3F9D0DB9-DDF7-C94E-8B35-22718C1188B9}"/>
    </a:ext>
  </a:extLst>
</a:theme>
</file>

<file path=ppt/theme/theme12.xml><?xml version="1.0" encoding="utf-8"?>
<a:theme xmlns:a="http://schemas.openxmlformats.org/drawingml/2006/main" name="Dark_Purple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F7E8D85-D5BD-AD46-ABDF-43AA6736D2B7}"/>
    </a:ext>
  </a:extLst>
</a:theme>
</file>

<file path=ppt/theme/theme13.xml><?xml version="1.0" encoding="utf-8"?>
<a:theme xmlns:a="http://schemas.openxmlformats.org/drawingml/2006/main" name="Light_Red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AF33E5F8-6E30-0A4D-B3E6-1E916BEDA1A8}"/>
    </a:ext>
  </a:extLst>
</a:theme>
</file>

<file path=ppt/theme/theme14.xml><?xml version="1.0" encoding="utf-8"?>
<a:theme xmlns:a="http://schemas.openxmlformats.org/drawingml/2006/main" name="Medium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6180658-42C0-1544-BA91-AE2367A19EE0}"/>
    </a:ext>
  </a:extLst>
</a:theme>
</file>

<file path=ppt/theme/theme1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Zonda_PPT_Template_Official</Template>
  <TotalTime>18</TotalTime>
  <Words>2050</Words>
  <Application>Microsoft Office PowerPoint</Application>
  <PresentationFormat>Widescreen</PresentationFormat>
  <Paragraphs>1475</Paragraphs>
  <Slides>16</Slides>
  <Notes>5</Notes>
  <HiddenSlides>0</HiddenSlides>
  <MMClips>0</MMClips>
  <ScaleCrop>false</ScaleCrop>
  <HeadingPairs>
    <vt:vector size="6" baseType="variant">
      <vt:variant>
        <vt:lpstr>Fonts Used</vt:lpstr>
      </vt:variant>
      <vt:variant>
        <vt:i4>11</vt:i4>
      </vt:variant>
      <vt:variant>
        <vt:lpstr>Theme</vt:lpstr>
      </vt:variant>
      <vt:variant>
        <vt:i4>17</vt:i4>
      </vt:variant>
      <vt:variant>
        <vt:lpstr>Slide Titles</vt:lpstr>
      </vt:variant>
      <vt:variant>
        <vt:i4>16</vt:i4>
      </vt:variant>
    </vt:vector>
  </HeadingPairs>
  <TitlesOfParts>
    <vt:vector size="44" baseType="lpstr">
      <vt:lpstr>.Hiragino Kaku Gothic Interface W3</vt:lpstr>
      <vt:lpstr>Arial</vt:lpstr>
      <vt:lpstr>Calibri</vt:lpstr>
      <vt:lpstr>GT Walsheim Bold</vt:lpstr>
      <vt:lpstr>GT Walsheim Regular</vt:lpstr>
      <vt:lpstr>GT Walsheim Regular Oblique</vt:lpstr>
      <vt:lpstr>GT Walsheim Thin</vt:lpstr>
      <vt:lpstr>Nib Pro Regular</vt:lpstr>
      <vt:lpstr>PP Woodland</vt:lpstr>
      <vt:lpstr>PP Woodland Medium</vt:lpstr>
      <vt:lpstr>Wingdings</vt:lpstr>
      <vt:lpstr>Cover_Page</vt:lpstr>
      <vt:lpstr>White_Mosaic</vt:lpstr>
      <vt:lpstr>2_White_Mosaic</vt:lpstr>
      <vt:lpstr>1_White_Mosaic</vt:lpstr>
      <vt:lpstr>Mint_Pattern</vt:lpstr>
      <vt:lpstr>Tan_Pattern</vt:lpstr>
      <vt:lpstr>1_Mint_Pattern</vt:lpstr>
      <vt:lpstr>Mint_Mosaic</vt:lpstr>
      <vt:lpstr>1_Mint_Mosaic</vt:lpstr>
      <vt:lpstr>Light_Red_Mosaic</vt:lpstr>
      <vt:lpstr>Dark_Tan_Mosaic</vt:lpstr>
      <vt:lpstr>Dark_Purple_Pattern</vt:lpstr>
      <vt:lpstr>Light_Red_Pattern</vt:lpstr>
      <vt:lpstr>Medium_Mint_Pattern</vt:lpstr>
      <vt:lpstr>1_Custom Design</vt:lpstr>
      <vt:lpstr>3_Custom Design</vt:lpstr>
      <vt:lpstr>3_White_Mosaic</vt:lpstr>
      <vt:lpstr>PowerPoint Presentation</vt:lpstr>
      <vt:lpstr>Local Economic Conditions</vt:lpstr>
      <vt:lpstr>DFW New Home Starts &amp; Closings</vt:lpstr>
      <vt:lpstr>Housing Market Trends: Multi-family Market- March 2023</vt:lpstr>
      <vt:lpstr>DFW New Home Ranking Report ISD Ranked by Annual Closings – 1Q23</vt:lpstr>
      <vt:lpstr>District New Home Starts and Closings by Quarter</vt:lpstr>
      <vt:lpstr>District Housing Overview by Elementary Zone</vt:lpstr>
      <vt:lpstr>District Housing Overview</vt:lpstr>
      <vt:lpstr>Residential Activity</vt:lpstr>
      <vt:lpstr>Residential Activity</vt:lpstr>
      <vt:lpstr>Residential Activity</vt:lpstr>
      <vt:lpstr>District Multi-Family Overview</vt:lpstr>
      <vt:lpstr>Ten Year Forecast by Grade Level</vt:lpstr>
      <vt:lpstr>Ten Year Forecast by Elementary Campus</vt:lpstr>
      <vt:lpstr>Ten Year Forecast by Secondary Campus</vt:lpstr>
      <vt:lpstr>Key Takeaways </vt:lpstr>
    </vt:vector>
  </TitlesOfParts>
  <Company>Hanley Wood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Templeton</dc:creator>
  <cp:lastModifiedBy>Alisa Harner</cp:lastModifiedBy>
  <cp:revision>349</cp:revision>
  <cp:lastPrinted>2023-05-11T16:13:56Z</cp:lastPrinted>
  <dcterms:created xsi:type="dcterms:W3CDTF">2021-01-11T21:11:59Z</dcterms:created>
  <dcterms:modified xsi:type="dcterms:W3CDTF">2023-05-15T20:41:32Z</dcterms:modified>
</cp:coreProperties>
</file>